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7"/>
  </p:notesMasterIdLst>
  <p:sldIdLst>
    <p:sldId id="256" r:id="rId3"/>
    <p:sldId id="273" r:id="rId4"/>
    <p:sldId id="301" r:id="rId5"/>
    <p:sldId id="2342" r:id="rId6"/>
    <p:sldId id="2339" r:id="rId7"/>
    <p:sldId id="2343" r:id="rId8"/>
    <p:sldId id="2336" r:id="rId9"/>
    <p:sldId id="2337" r:id="rId10"/>
    <p:sldId id="279" r:id="rId11"/>
    <p:sldId id="295" r:id="rId12"/>
    <p:sldId id="296" r:id="rId13"/>
    <p:sldId id="2344" r:id="rId14"/>
    <p:sldId id="2839" r:id="rId15"/>
    <p:sldId id="287" r:id="rId16"/>
    <p:sldId id="2837" r:id="rId17"/>
    <p:sldId id="2838" r:id="rId18"/>
    <p:sldId id="262" r:id="rId19"/>
    <p:sldId id="2842" r:id="rId20"/>
    <p:sldId id="2843" r:id="rId21"/>
    <p:sldId id="2840" r:id="rId22"/>
    <p:sldId id="2841" r:id="rId23"/>
    <p:sldId id="284" r:id="rId24"/>
    <p:sldId id="294" r:id="rId25"/>
    <p:sldId id="278" r:id="rId26"/>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C137"/>
    <a:srgbClr val="8C9A55"/>
    <a:srgbClr val="5B6B1F"/>
    <a:srgbClr val="E0EB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4" autoAdjust="0"/>
    <p:restoredTop sz="94694"/>
  </p:normalViewPr>
  <p:slideViewPr>
    <p:cSldViewPr snapToGrid="0">
      <p:cViewPr varScale="1">
        <p:scale>
          <a:sx n="77" d="100"/>
          <a:sy n="77" d="100"/>
        </p:scale>
        <p:origin x="2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A0AC9C-3F87-427E-AE51-BBF82BC2DD7F}" type="datetimeFigureOut">
              <a:rPr lang="fr-FR" smtClean="0"/>
              <a:t>13/03/2025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F68781-0196-4F7E-91AA-22A72E360A9E}" type="slidenum">
              <a:rPr lang="fr-FR" smtClean="0"/>
              <a:t>‹N°›</a:t>
            </a:fld>
            <a:endParaRPr lang="fr-FR"/>
          </a:p>
        </p:txBody>
      </p:sp>
    </p:spTree>
    <p:extLst>
      <p:ext uri="{BB962C8B-B14F-4D97-AF65-F5344CB8AC3E}">
        <p14:creationId xmlns:p14="http://schemas.microsoft.com/office/powerpoint/2010/main" val="2506053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D8E9804D-699C-4CB0-A16F-7BE8BB638290}" type="slidenum">
              <a:rPr lang="en-GB" smtClean="0"/>
              <a:t>15</a:t>
            </a:fld>
            <a:endParaRPr lang="en-GB"/>
          </a:p>
        </p:txBody>
      </p:sp>
    </p:spTree>
    <p:extLst>
      <p:ext uri="{BB962C8B-B14F-4D97-AF65-F5344CB8AC3E}">
        <p14:creationId xmlns:p14="http://schemas.microsoft.com/office/powerpoint/2010/main" val="2482297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D8E9804D-699C-4CB0-A16F-7BE8BB638290}" type="slidenum">
              <a:rPr lang="en-GB" smtClean="0"/>
              <a:t>16</a:t>
            </a:fld>
            <a:endParaRPr lang="en-GB"/>
          </a:p>
        </p:txBody>
      </p:sp>
    </p:spTree>
    <p:extLst>
      <p:ext uri="{BB962C8B-B14F-4D97-AF65-F5344CB8AC3E}">
        <p14:creationId xmlns:p14="http://schemas.microsoft.com/office/powerpoint/2010/main" val="3003756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07F07-5018-B520-783B-FE0457BCD96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E"/>
          </a:p>
        </p:txBody>
      </p:sp>
      <p:sp>
        <p:nvSpPr>
          <p:cNvPr id="3" name="Subtitle 2">
            <a:extLst>
              <a:ext uri="{FF2B5EF4-FFF2-40B4-BE49-F238E27FC236}">
                <a16:creationId xmlns:a16="http://schemas.microsoft.com/office/drawing/2014/main" id="{EBC53577-5D47-3462-F508-230E0253F3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E"/>
          </a:p>
        </p:txBody>
      </p:sp>
      <p:sp>
        <p:nvSpPr>
          <p:cNvPr id="4" name="Date Placeholder 3">
            <a:extLst>
              <a:ext uri="{FF2B5EF4-FFF2-40B4-BE49-F238E27FC236}">
                <a16:creationId xmlns:a16="http://schemas.microsoft.com/office/drawing/2014/main" id="{1EF8CF65-E206-3105-4673-F13885629447}"/>
              </a:ext>
            </a:extLst>
          </p:cNvPr>
          <p:cNvSpPr>
            <a:spLocks noGrp="1"/>
          </p:cNvSpPr>
          <p:nvPr>
            <p:ph type="dt" sz="half" idx="10"/>
          </p:nvPr>
        </p:nvSpPr>
        <p:spPr/>
        <p:txBody>
          <a:bodyPr/>
          <a:lstStyle/>
          <a:p>
            <a:fld id="{C99A398E-FCB8-1146-8DE5-39712756FA2F}" type="datetimeFigureOut">
              <a:rPr lang="en-BE" smtClean="0"/>
              <a:t>03/13/2025</a:t>
            </a:fld>
            <a:endParaRPr lang="en-BE"/>
          </a:p>
        </p:txBody>
      </p:sp>
      <p:sp>
        <p:nvSpPr>
          <p:cNvPr id="5" name="Footer Placeholder 4">
            <a:extLst>
              <a:ext uri="{FF2B5EF4-FFF2-40B4-BE49-F238E27FC236}">
                <a16:creationId xmlns:a16="http://schemas.microsoft.com/office/drawing/2014/main" id="{B9C07C72-387F-907B-1702-431F21C0BA0E}"/>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C51FC383-9E28-9304-354E-F80FB06F55C1}"/>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128983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D793C-A8B3-F264-6E40-84278DCA4AC6}"/>
              </a:ext>
            </a:extLst>
          </p:cNvPr>
          <p:cNvSpPr>
            <a:spLocks noGrp="1"/>
          </p:cNvSpPr>
          <p:nvPr>
            <p:ph type="title"/>
          </p:nvPr>
        </p:nvSpPr>
        <p:spPr/>
        <p:txBody>
          <a:bodyPr/>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41039B46-D290-3902-DD95-AA1FB158F33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3FF55E12-F97D-3D20-4013-D3B2FE30D1B7}"/>
              </a:ext>
            </a:extLst>
          </p:cNvPr>
          <p:cNvSpPr>
            <a:spLocks noGrp="1"/>
          </p:cNvSpPr>
          <p:nvPr>
            <p:ph type="dt" sz="half" idx="10"/>
          </p:nvPr>
        </p:nvSpPr>
        <p:spPr/>
        <p:txBody>
          <a:bodyPr/>
          <a:lstStyle/>
          <a:p>
            <a:fld id="{C99A398E-FCB8-1146-8DE5-39712756FA2F}" type="datetimeFigureOut">
              <a:rPr lang="en-BE" smtClean="0"/>
              <a:t>03/13/2025</a:t>
            </a:fld>
            <a:endParaRPr lang="en-BE"/>
          </a:p>
        </p:txBody>
      </p:sp>
      <p:sp>
        <p:nvSpPr>
          <p:cNvPr id="5" name="Footer Placeholder 4">
            <a:extLst>
              <a:ext uri="{FF2B5EF4-FFF2-40B4-BE49-F238E27FC236}">
                <a16:creationId xmlns:a16="http://schemas.microsoft.com/office/drawing/2014/main" id="{772874DB-5421-9EDD-37D6-425B69833762}"/>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4C33B1D9-3620-1F4F-9C12-E5D29B3B11D6}"/>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406517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E89427-BD9A-4F90-8507-D5461D4AF40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129B218D-F119-D88B-04E0-282E532EA88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C167B9E0-E1C5-E090-5BF8-E23ECA443153}"/>
              </a:ext>
            </a:extLst>
          </p:cNvPr>
          <p:cNvSpPr>
            <a:spLocks noGrp="1"/>
          </p:cNvSpPr>
          <p:nvPr>
            <p:ph type="dt" sz="half" idx="10"/>
          </p:nvPr>
        </p:nvSpPr>
        <p:spPr/>
        <p:txBody>
          <a:bodyPr/>
          <a:lstStyle/>
          <a:p>
            <a:fld id="{C99A398E-FCB8-1146-8DE5-39712756FA2F}" type="datetimeFigureOut">
              <a:rPr lang="en-BE" smtClean="0"/>
              <a:t>03/13/2025</a:t>
            </a:fld>
            <a:endParaRPr lang="en-BE"/>
          </a:p>
        </p:txBody>
      </p:sp>
      <p:sp>
        <p:nvSpPr>
          <p:cNvPr id="5" name="Footer Placeholder 4">
            <a:extLst>
              <a:ext uri="{FF2B5EF4-FFF2-40B4-BE49-F238E27FC236}">
                <a16:creationId xmlns:a16="http://schemas.microsoft.com/office/drawing/2014/main" id="{7E2248BD-AC9E-EF27-8724-4A261C549392}"/>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1B1BBEFC-60B4-A86B-4F5D-EE50B670693E}"/>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3314535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07880" y="349560"/>
            <a:ext cx="11375640" cy="450720"/>
          </a:xfrm>
          <a:prstGeom prst="rect">
            <a:avLst/>
          </a:prstGeom>
          <a:noFill/>
          <a:ln w="0">
            <a:noFill/>
          </a:ln>
        </p:spPr>
        <p:txBody>
          <a:bodyPr lIns="0" tIns="0" rIns="0" bIns="0" anchor="ctr">
            <a:noAutofit/>
          </a:bodyPr>
          <a:lstStyle/>
          <a:p>
            <a:pPr indent="0">
              <a:buNone/>
            </a:pPr>
            <a:endParaRPr lang="en-BE" sz="1800" b="0" strike="noStrike" spc="-1">
              <a:solidFill>
                <a:schemeClr val="dk1"/>
              </a:solidFill>
              <a:latin typeface="Arial"/>
            </a:endParaRPr>
          </a:p>
        </p:txBody>
      </p:sp>
      <p:sp>
        <p:nvSpPr>
          <p:cNvPr id="25" name="PlaceHolder 2"/>
          <p:cNvSpPr>
            <a:spLocks noGrp="1"/>
          </p:cNvSpPr>
          <p:nvPr>
            <p:ph/>
          </p:nvPr>
        </p:nvSpPr>
        <p:spPr>
          <a:xfrm>
            <a:off x="407880" y="1406520"/>
            <a:ext cx="11375640" cy="5009760"/>
          </a:xfrm>
          <a:prstGeom prst="rect">
            <a:avLst/>
          </a:prstGeom>
          <a:noFill/>
          <a:ln w="0">
            <a:noFill/>
          </a:ln>
        </p:spPr>
        <p:txBody>
          <a:bodyPr lIns="0" tIns="0" rIns="0" bIns="0" anchor="t">
            <a:normAutofit/>
          </a:bodyPr>
          <a:lstStyle/>
          <a:p>
            <a:pPr indent="0">
              <a:lnSpc>
                <a:spcPct val="110000"/>
              </a:lnSpc>
              <a:spcBef>
                <a:spcPts val="1417"/>
              </a:spcBef>
              <a:buNone/>
              <a:tabLst>
                <a:tab pos="361800" algn="l"/>
              </a:tabLst>
            </a:pPr>
            <a:endParaRPr lang="en-BE" sz="1800" b="0" strike="noStrike" spc="-1">
              <a:solidFill>
                <a:schemeClr val="dk1"/>
              </a:solidFill>
              <a:latin typeface="Arial"/>
            </a:endParaRPr>
          </a:p>
        </p:txBody>
      </p:sp>
      <p:sp>
        <p:nvSpPr>
          <p:cNvPr id="4" name="PlaceHolder 3"/>
          <p:cNvSpPr>
            <a:spLocks noGrp="1"/>
          </p:cNvSpPr>
          <p:nvPr>
            <p:ph type="ftr" idx="11"/>
          </p:nvPr>
        </p:nvSpPr>
        <p:spPr/>
        <p:txBody>
          <a:bodyPr/>
          <a:lstStyle/>
          <a:p>
            <a:r>
              <a:t>Footer</a:t>
            </a:r>
          </a:p>
        </p:txBody>
      </p:sp>
      <p:sp>
        <p:nvSpPr>
          <p:cNvPr id="5" name="PlaceHolder 4"/>
          <p:cNvSpPr>
            <a:spLocks noGrp="1"/>
          </p:cNvSpPr>
          <p:nvPr>
            <p:ph type="sldNum" idx="12"/>
          </p:nvPr>
        </p:nvSpPr>
        <p:spPr/>
        <p:txBody>
          <a:bodyPr/>
          <a:lstStyle/>
          <a:p>
            <a:fld id="{2EBC0FB5-211F-462D-87BA-E5202EE63468}" type="slidenum">
              <a:t>‹N°›</a:t>
            </a:fld>
            <a:endParaRPr/>
          </a:p>
        </p:txBody>
      </p:sp>
      <p:sp>
        <p:nvSpPr>
          <p:cNvPr id="6" name="PlaceHolder 5"/>
          <p:cNvSpPr>
            <a:spLocks noGrp="1"/>
          </p:cNvSpPr>
          <p:nvPr>
            <p:ph type="dt" idx="10"/>
          </p:nvPr>
        </p:nvSpPr>
        <p:spPr/>
        <p:txBody>
          <a:bodyPr/>
          <a:lstStyle/>
          <a:p>
            <a:endParaRPr/>
          </a:p>
        </p:txBody>
      </p:sp>
    </p:spTree>
    <p:extLst>
      <p:ext uri="{BB962C8B-B14F-4D97-AF65-F5344CB8AC3E}">
        <p14:creationId xmlns:p14="http://schemas.microsoft.com/office/powerpoint/2010/main" val="2639105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8F2AFF-2372-1749-A35F-89620D319B3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B3BEA88-87C6-B043-A4E8-89DFCBB822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D360F0E-BA64-9548-B340-FCD00823E6EA}"/>
              </a:ext>
            </a:extLst>
          </p:cNvPr>
          <p:cNvSpPr>
            <a:spLocks noGrp="1"/>
          </p:cNvSpPr>
          <p:nvPr>
            <p:ph type="dt" sz="half" idx="10"/>
          </p:nvPr>
        </p:nvSpPr>
        <p:spPr/>
        <p:txBody>
          <a:bodyPr/>
          <a:lstStyle/>
          <a:p>
            <a:fld id="{0CB0B735-4CD4-D249-9033-982A9A9D19C4}" type="datetime1">
              <a:rPr lang="fr-FR" smtClean="0"/>
              <a:t>13/03/2025</a:t>
            </a:fld>
            <a:endParaRPr lang="fr-FR"/>
          </a:p>
        </p:txBody>
      </p:sp>
      <p:sp>
        <p:nvSpPr>
          <p:cNvPr id="5" name="Espace réservé du pied de page 4">
            <a:extLst>
              <a:ext uri="{FF2B5EF4-FFF2-40B4-BE49-F238E27FC236}">
                <a16:creationId xmlns:a16="http://schemas.microsoft.com/office/drawing/2014/main" id="{07AC2B82-8429-F34F-B324-37C95528F40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13A5E87-D0DA-E94E-B7F8-8074B5710B9A}"/>
              </a:ext>
            </a:extLst>
          </p:cNvPr>
          <p:cNvSpPr>
            <a:spLocks noGrp="1"/>
          </p:cNvSpPr>
          <p:nvPr>
            <p:ph type="sldNum" sz="quarter" idx="12"/>
          </p:nvPr>
        </p:nvSpPr>
        <p:spPr/>
        <p:txBody>
          <a:bodyPr/>
          <a:lstStyle/>
          <a:p>
            <a:fld id="{AEC993BC-9C05-DF49-BCB6-5FC6BBCA5112}" type="slidenum">
              <a:rPr lang="fr-FR" smtClean="0"/>
              <a:t>‹N°›</a:t>
            </a:fld>
            <a:endParaRPr lang="fr-FR"/>
          </a:p>
        </p:txBody>
      </p:sp>
    </p:spTree>
    <p:extLst>
      <p:ext uri="{BB962C8B-B14F-4D97-AF65-F5344CB8AC3E}">
        <p14:creationId xmlns:p14="http://schemas.microsoft.com/office/powerpoint/2010/main" val="2776665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551E99-6A04-A040-847E-017D48A7FBA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1EDE79F-D942-CE43-BC80-FC8642FDC763}"/>
              </a:ext>
            </a:extLst>
          </p:cNvPr>
          <p:cNvSpPr>
            <a:spLocks noGrp="1"/>
          </p:cNvSpPr>
          <p:nvPr>
            <p:ph idx="1"/>
          </p:nvPr>
        </p:nvSpPr>
        <p:spPr/>
        <p:txBody>
          <a:bodyPr/>
          <a:lstStyle/>
          <a:p>
            <a:r>
              <a:rPr lang="fr-FR" dirty="0"/>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90444FC3-DC6B-8D46-A84D-7875996FF19C}"/>
              </a:ext>
            </a:extLst>
          </p:cNvPr>
          <p:cNvSpPr>
            <a:spLocks noGrp="1"/>
          </p:cNvSpPr>
          <p:nvPr>
            <p:ph type="dt" sz="half" idx="10"/>
          </p:nvPr>
        </p:nvSpPr>
        <p:spPr/>
        <p:txBody>
          <a:bodyPr/>
          <a:lstStyle/>
          <a:p>
            <a:fld id="{F6031A05-701B-9143-8EE2-AD1E0089060E}" type="datetime1">
              <a:rPr lang="fr-FR" smtClean="0"/>
              <a:t>13/03/2025</a:t>
            </a:fld>
            <a:endParaRPr lang="fr-FR"/>
          </a:p>
        </p:txBody>
      </p:sp>
      <p:sp>
        <p:nvSpPr>
          <p:cNvPr id="8" name="Espace réservé du pied de page 7">
            <a:extLst>
              <a:ext uri="{FF2B5EF4-FFF2-40B4-BE49-F238E27FC236}">
                <a16:creationId xmlns:a16="http://schemas.microsoft.com/office/drawing/2014/main" id="{CCC99F3C-8C8F-6949-A788-50832ABD618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6DDEE06-FCE7-1D4C-82AD-ED904E42D62B}"/>
              </a:ext>
            </a:extLst>
          </p:cNvPr>
          <p:cNvSpPr>
            <a:spLocks noGrp="1"/>
          </p:cNvSpPr>
          <p:nvPr>
            <p:ph type="sldNum" sz="quarter" idx="12"/>
          </p:nvPr>
        </p:nvSpPr>
        <p:spPr/>
        <p:txBody>
          <a:bodyPr/>
          <a:lstStyle/>
          <a:p>
            <a:fld id="{AEC993BC-9C05-DF49-BCB6-5FC6BBCA5112}" type="slidenum">
              <a:rPr lang="fr-FR" smtClean="0"/>
              <a:t>‹N°›</a:t>
            </a:fld>
            <a:endParaRPr lang="fr-FR"/>
          </a:p>
        </p:txBody>
      </p:sp>
      <p:sp>
        <p:nvSpPr>
          <p:cNvPr id="10" name="Rectangle 9">
            <a:extLst>
              <a:ext uri="{FF2B5EF4-FFF2-40B4-BE49-F238E27FC236}">
                <a16:creationId xmlns:a16="http://schemas.microsoft.com/office/drawing/2014/main" id="{9B3B8968-9C8B-7B4F-B23A-1B1C9C8339D7}"/>
              </a:ext>
            </a:extLst>
          </p:cNvPr>
          <p:cNvSpPr/>
          <p:nvPr userDrawn="1"/>
        </p:nvSpPr>
        <p:spPr>
          <a:xfrm>
            <a:off x="0" y="6627441"/>
            <a:ext cx="12191999" cy="261610"/>
          </a:xfrm>
          <a:prstGeom prst="rect">
            <a:avLst/>
          </a:prstGeom>
        </p:spPr>
        <p:txBody>
          <a:bodyPr wrap="square">
            <a:spAutoFit/>
          </a:bodyPr>
          <a:lstStyle/>
          <a:p>
            <a:pPr algn="ctr"/>
            <a:r>
              <a:rPr lang="en-US" sz="1100" i="1" dirty="0">
                <a:solidFill>
                  <a:schemeClr val="tx1">
                    <a:lumMod val="50000"/>
                    <a:lumOff val="50000"/>
                  </a:schemeClr>
                </a:solidFill>
                <a:cs typeface="Calibri" panose="020F0502020204030204" pitchFamily="34" charset="0"/>
              </a:rPr>
              <a:t>M. Baylac, steering committee, January 2025</a:t>
            </a:r>
            <a:endParaRPr lang="fr-FR" sz="1100" dirty="0">
              <a:solidFill>
                <a:schemeClr val="tx1">
                  <a:lumMod val="50000"/>
                  <a:lumOff val="50000"/>
                </a:schemeClr>
              </a:solidFill>
            </a:endParaRPr>
          </a:p>
        </p:txBody>
      </p:sp>
    </p:spTree>
    <p:extLst>
      <p:ext uri="{BB962C8B-B14F-4D97-AF65-F5344CB8AC3E}">
        <p14:creationId xmlns:p14="http://schemas.microsoft.com/office/powerpoint/2010/main" val="3491008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826E28-E19C-8743-BBF7-733D7037D60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22E38D1-DD8A-A54F-8266-C0D8DA6AB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95BBA5D7-C408-1142-BBFA-C9978372A5ED}"/>
              </a:ext>
            </a:extLst>
          </p:cNvPr>
          <p:cNvSpPr>
            <a:spLocks noGrp="1"/>
          </p:cNvSpPr>
          <p:nvPr>
            <p:ph type="dt" sz="half" idx="10"/>
          </p:nvPr>
        </p:nvSpPr>
        <p:spPr/>
        <p:txBody>
          <a:bodyPr/>
          <a:lstStyle/>
          <a:p>
            <a:fld id="{566F7C30-1B88-F24D-8790-57A3CD04B85C}" type="datetime1">
              <a:rPr lang="fr-FR" smtClean="0"/>
              <a:t>13/03/2025</a:t>
            </a:fld>
            <a:endParaRPr lang="fr-FR"/>
          </a:p>
        </p:txBody>
      </p:sp>
      <p:sp>
        <p:nvSpPr>
          <p:cNvPr id="5" name="Espace réservé du pied de page 4">
            <a:extLst>
              <a:ext uri="{FF2B5EF4-FFF2-40B4-BE49-F238E27FC236}">
                <a16:creationId xmlns:a16="http://schemas.microsoft.com/office/drawing/2014/main" id="{381EC09F-1B57-2447-8B80-FF3A8B688AD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921E363-9BAF-524C-AB41-933BC3B77B56}"/>
              </a:ext>
            </a:extLst>
          </p:cNvPr>
          <p:cNvSpPr>
            <a:spLocks noGrp="1"/>
          </p:cNvSpPr>
          <p:nvPr>
            <p:ph type="sldNum" sz="quarter" idx="12"/>
          </p:nvPr>
        </p:nvSpPr>
        <p:spPr/>
        <p:txBody>
          <a:bodyPr/>
          <a:lstStyle/>
          <a:p>
            <a:fld id="{AEC993BC-9C05-DF49-BCB6-5FC6BBCA5112}" type="slidenum">
              <a:rPr lang="fr-FR" smtClean="0"/>
              <a:t>‹N°›</a:t>
            </a:fld>
            <a:endParaRPr lang="fr-FR"/>
          </a:p>
        </p:txBody>
      </p:sp>
    </p:spTree>
    <p:extLst>
      <p:ext uri="{BB962C8B-B14F-4D97-AF65-F5344CB8AC3E}">
        <p14:creationId xmlns:p14="http://schemas.microsoft.com/office/powerpoint/2010/main" val="4243782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E959AC-6717-8F41-939E-9A663AAE7FA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DFA7B6D-E53C-C34B-9A15-15ADE260147C}"/>
              </a:ext>
            </a:extLst>
          </p:cNvPr>
          <p:cNvSpPr>
            <a:spLocks noGrp="1"/>
          </p:cNvSpPr>
          <p:nvPr>
            <p:ph sz="half" idx="1"/>
          </p:nvPr>
        </p:nvSpPr>
        <p:spPr>
          <a:xfrm>
            <a:off x="838200" y="1825625"/>
            <a:ext cx="5181600" cy="4351338"/>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2AEFE40B-FDD8-EC4B-A325-1E0937656896}"/>
              </a:ext>
            </a:extLst>
          </p:cNvPr>
          <p:cNvSpPr>
            <a:spLocks noGrp="1"/>
          </p:cNvSpPr>
          <p:nvPr>
            <p:ph sz="half" idx="2"/>
          </p:nvPr>
        </p:nvSpPr>
        <p:spPr>
          <a:xfrm>
            <a:off x="6172200" y="1825625"/>
            <a:ext cx="5181600" cy="4351338"/>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8AA9FC7F-824D-914C-94AA-5EB9FE424D7C}"/>
              </a:ext>
            </a:extLst>
          </p:cNvPr>
          <p:cNvSpPr>
            <a:spLocks noGrp="1"/>
          </p:cNvSpPr>
          <p:nvPr>
            <p:ph type="dt" sz="half" idx="10"/>
          </p:nvPr>
        </p:nvSpPr>
        <p:spPr/>
        <p:txBody>
          <a:bodyPr/>
          <a:lstStyle/>
          <a:p>
            <a:fld id="{EBCC5FAA-3AA1-034F-ABB4-225AA226DFDC}" type="datetime1">
              <a:rPr lang="fr-FR" smtClean="0"/>
              <a:t>13/03/2025</a:t>
            </a:fld>
            <a:endParaRPr lang="fr-FR"/>
          </a:p>
        </p:txBody>
      </p:sp>
      <p:sp>
        <p:nvSpPr>
          <p:cNvPr id="6" name="Espace réservé du pied de page 5">
            <a:extLst>
              <a:ext uri="{FF2B5EF4-FFF2-40B4-BE49-F238E27FC236}">
                <a16:creationId xmlns:a16="http://schemas.microsoft.com/office/drawing/2014/main" id="{5815A689-388C-684E-BD58-619D04EEFB9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CB256FD-92E9-834B-AE39-0533210E87E5}"/>
              </a:ext>
            </a:extLst>
          </p:cNvPr>
          <p:cNvSpPr>
            <a:spLocks noGrp="1"/>
          </p:cNvSpPr>
          <p:nvPr>
            <p:ph type="sldNum" sz="quarter" idx="12"/>
          </p:nvPr>
        </p:nvSpPr>
        <p:spPr/>
        <p:txBody>
          <a:bodyPr/>
          <a:lstStyle/>
          <a:p>
            <a:fld id="{AEC993BC-9C05-DF49-BCB6-5FC6BBCA5112}" type="slidenum">
              <a:rPr lang="fr-FR" smtClean="0"/>
              <a:t>‹N°›</a:t>
            </a:fld>
            <a:endParaRPr lang="fr-FR"/>
          </a:p>
        </p:txBody>
      </p:sp>
    </p:spTree>
    <p:extLst>
      <p:ext uri="{BB962C8B-B14F-4D97-AF65-F5344CB8AC3E}">
        <p14:creationId xmlns:p14="http://schemas.microsoft.com/office/powerpoint/2010/main" val="4149022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09EAE9-E353-DE49-90EE-EEC0E77CEADD}"/>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F2699BF-4C82-544C-AB39-DD6FDCF06C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08C1FD3F-6388-B048-8B33-E85A6E46C541}"/>
              </a:ext>
            </a:extLst>
          </p:cNvPr>
          <p:cNvSpPr>
            <a:spLocks noGrp="1"/>
          </p:cNvSpPr>
          <p:nvPr>
            <p:ph sz="half" idx="2"/>
          </p:nvPr>
        </p:nvSpPr>
        <p:spPr>
          <a:xfrm>
            <a:off x="839788" y="2505075"/>
            <a:ext cx="5157787" cy="3684588"/>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DFE16123-271B-1B4A-B8B2-E985B2073D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4CBF59E3-3E58-794F-BF27-86E4F9A5E82F}"/>
              </a:ext>
            </a:extLst>
          </p:cNvPr>
          <p:cNvSpPr>
            <a:spLocks noGrp="1"/>
          </p:cNvSpPr>
          <p:nvPr>
            <p:ph sz="quarter" idx="4"/>
          </p:nvPr>
        </p:nvSpPr>
        <p:spPr>
          <a:xfrm>
            <a:off x="6172200" y="2505075"/>
            <a:ext cx="5183188" cy="3684588"/>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0F102EE9-7E82-C248-88EE-F421EFDC451C}"/>
              </a:ext>
            </a:extLst>
          </p:cNvPr>
          <p:cNvSpPr>
            <a:spLocks noGrp="1"/>
          </p:cNvSpPr>
          <p:nvPr>
            <p:ph type="dt" sz="half" idx="10"/>
          </p:nvPr>
        </p:nvSpPr>
        <p:spPr/>
        <p:txBody>
          <a:bodyPr/>
          <a:lstStyle/>
          <a:p>
            <a:fld id="{8914E554-E913-6744-8C08-0D61F7CDD565}" type="datetime1">
              <a:rPr lang="fr-FR" smtClean="0"/>
              <a:t>13/03/2025</a:t>
            </a:fld>
            <a:endParaRPr lang="fr-FR"/>
          </a:p>
        </p:txBody>
      </p:sp>
      <p:sp>
        <p:nvSpPr>
          <p:cNvPr id="8" name="Espace réservé du pied de page 7">
            <a:extLst>
              <a:ext uri="{FF2B5EF4-FFF2-40B4-BE49-F238E27FC236}">
                <a16:creationId xmlns:a16="http://schemas.microsoft.com/office/drawing/2014/main" id="{3F6E9F0D-2CA3-0144-B038-C1598D2C01E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D1B2B91-3A87-8046-BAA1-9E41E314977D}"/>
              </a:ext>
            </a:extLst>
          </p:cNvPr>
          <p:cNvSpPr>
            <a:spLocks noGrp="1"/>
          </p:cNvSpPr>
          <p:nvPr>
            <p:ph type="sldNum" sz="quarter" idx="12"/>
          </p:nvPr>
        </p:nvSpPr>
        <p:spPr/>
        <p:txBody>
          <a:bodyPr/>
          <a:lstStyle/>
          <a:p>
            <a:fld id="{AEC993BC-9C05-DF49-BCB6-5FC6BBCA5112}" type="slidenum">
              <a:rPr lang="fr-FR" smtClean="0"/>
              <a:t>‹N°›</a:t>
            </a:fld>
            <a:endParaRPr lang="fr-FR"/>
          </a:p>
        </p:txBody>
      </p:sp>
    </p:spTree>
    <p:extLst>
      <p:ext uri="{BB962C8B-B14F-4D97-AF65-F5344CB8AC3E}">
        <p14:creationId xmlns:p14="http://schemas.microsoft.com/office/powerpoint/2010/main" val="2166608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9FAEB8-AE0A-A449-8CB7-9CC6E02FC6D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99B1478-4D0E-F84C-8786-9E0044DB57A7}"/>
              </a:ext>
            </a:extLst>
          </p:cNvPr>
          <p:cNvSpPr>
            <a:spLocks noGrp="1"/>
          </p:cNvSpPr>
          <p:nvPr>
            <p:ph type="dt" sz="half" idx="10"/>
          </p:nvPr>
        </p:nvSpPr>
        <p:spPr/>
        <p:txBody>
          <a:bodyPr/>
          <a:lstStyle/>
          <a:p>
            <a:fld id="{13002C1C-53F3-BE47-B3D7-03F2FEA14536}" type="datetime1">
              <a:rPr lang="fr-FR" smtClean="0"/>
              <a:t>13/03/2025</a:t>
            </a:fld>
            <a:endParaRPr lang="fr-FR"/>
          </a:p>
        </p:txBody>
      </p:sp>
      <p:sp>
        <p:nvSpPr>
          <p:cNvPr id="4" name="Espace réservé du pied de page 3">
            <a:extLst>
              <a:ext uri="{FF2B5EF4-FFF2-40B4-BE49-F238E27FC236}">
                <a16:creationId xmlns:a16="http://schemas.microsoft.com/office/drawing/2014/main" id="{B4F9778A-1F20-B84D-9574-3CD6952DD05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727BA60-8D6A-D94A-A439-4D4075A8D564}"/>
              </a:ext>
            </a:extLst>
          </p:cNvPr>
          <p:cNvSpPr>
            <a:spLocks noGrp="1"/>
          </p:cNvSpPr>
          <p:nvPr>
            <p:ph type="sldNum" sz="quarter" idx="12"/>
          </p:nvPr>
        </p:nvSpPr>
        <p:spPr/>
        <p:txBody>
          <a:bodyPr/>
          <a:lstStyle/>
          <a:p>
            <a:fld id="{AEC993BC-9C05-DF49-BCB6-5FC6BBCA5112}" type="slidenum">
              <a:rPr lang="fr-FR" smtClean="0"/>
              <a:t>‹N°›</a:t>
            </a:fld>
            <a:endParaRPr lang="fr-FR"/>
          </a:p>
        </p:txBody>
      </p:sp>
    </p:spTree>
    <p:extLst>
      <p:ext uri="{BB962C8B-B14F-4D97-AF65-F5344CB8AC3E}">
        <p14:creationId xmlns:p14="http://schemas.microsoft.com/office/powerpoint/2010/main" val="1858173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AE7D074-3D68-7941-9C95-F37FE6464F80}"/>
              </a:ext>
            </a:extLst>
          </p:cNvPr>
          <p:cNvSpPr>
            <a:spLocks noGrp="1"/>
          </p:cNvSpPr>
          <p:nvPr>
            <p:ph type="dt" sz="half" idx="10"/>
          </p:nvPr>
        </p:nvSpPr>
        <p:spPr/>
        <p:txBody>
          <a:bodyPr/>
          <a:lstStyle/>
          <a:p>
            <a:fld id="{A8E8AF8A-3EF0-2747-A3CD-DA3E2683D587}" type="datetime1">
              <a:rPr lang="fr-FR" smtClean="0"/>
              <a:t>13/03/2025</a:t>
            </a:fld>
            <a:endParaRPr lang="fr-FR"/>
          </a:p>
        </p:txBody>
      </p:sp>
      <p:sp>
        <p:nvSpPr>
          <p:cNvPr id="3" name="Espace réservé du pied de page 2">
            <a:extLst>
              <a:ext uri="{FF2B5EF4-FFF2-40B4-BE49-F238E27FC236}">
                <a16:creationId xmlns:a16="http://schemas.microsoft.com/office/drawing/2014/main" id="{E011C2BC-93F3-4A4E-8ACE-D50C870774D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DFE3579-C7F6-FA49-8EED-3E38172AFAB1}"/>
              </a:ext>
            </a:extLst>
          </p:cNvPr>
          <p:cNvSpPr>
            <a:spLocks noGrp="1"/>
          </p:cNvSpPr>
          <p:nvPr>
            <p:ph type="sldNum" sz="quarter" idx="12"/>
          </p:nvPr>
        </p:nvSpPr>
        <p:spPr/>
        <p:txBody>
          <a:bodyPr/>
          <a:lstStyle/>
          <a:p>
            <a:fld id="{AEC993BC-9C05-DF49-BCB6-5FC6BBCA5112}" type="slidenum">
              <a:rPr lang="fr-FR" smtClean="0"/>
              <a:t>‹N°›</a:t>
            </a:fld>
            <a:endParaRPr lang="fr-FR"/>
          </a:p>
        </p:txBody>
      </p:sp>
    </p:spTree>
    <p:extLst>
      <p:ext uri="{BB962C8B-B14F-4D97-AF65-F5344CB8AC3E}">
        <p14:creationId xmlns:p14="http://schemas.microsoft.com/office/powerpoint/2010/main" val="3415697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DDCCF-00D4-57C0-AB86-DD97CBF26DB0}"/>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93001350-A3CE-F72C-EF66-224EE8E3E5F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D612717E-3498-D1DF-0749-E719A04908EB}"/>
              </a:ext>
            </a:extLst>
          </p:cNvPr>
          <p:cNvSpPr>
            <a:spLocks noGrp="1"/>
          </p:cNvSpPr>
          <p:nvPr>
            <p:ph type="dt" sz="half" idx="10"/>
          </p:nvPr>
        </p:nvSpPr>
        <p:spPr/>
        <p:txBody>
          <a:bodyPr/>
          <a:lstStyle/>
          <a:p>
            <a:fld id="{C99A398E-FCB8-1146-8DE5-39712756FA2F}" type="datetimeFigureOut">
              <a:rPr lang="en-BE" smtClean="0"/>
              <a:t>03/13/2025</a:t>
            </a:fld>
            <a:endParaRPr lang="en-BE"/>
          </a:p>
        </p:txBody>
      </p:sp>
      <p:sp>
        <p:nvSpPr>
          <p:cNvPr id="5" name="Footer Placeholder 4">
            <a:extLst>
              <a:ext uri="{FF2B5EF4-FFF2-40B4-BE49-F238E27FC236}">
                <a16:creationId xmlns:a16="http://schemas.microsoft.com/office/drawing/2014/main" id="{DA20EF9F-8597-7B89-712F-614543F54F34}"/>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DCAC8415-5616-E9EF-A04C-AB58C2E8A51B}"/>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260869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EA8890-F27F-B84C-BB9B-34FF93E7DD1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6B1E316-3CED-BC4A-8EFA-E0A024EAA7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33EF67A9-6D22-ED4A-8DEA-6DAACC15FE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50AD0A4F-19EF-CE4F-85FD-33860418F6BD}"/>
              </a:ext>
            </a:extLst>
          </p:cNvPr>
          <p:cNvSpPr>
            <a:spLocks noGrp="1"/>
          </p:cNvSpPr>
          <p:nvPr>
            <p:ph type="dt" sz="half" idx="10"/>
          </p:nvPr>
        </p:nvSpPr>
        <p:spPr/>
        <p:txBody>
          <a:bodyPr/>
          <a:lstStyle/>
          <a:p>
            <a:fld id="{55049137-F3BF-4A4C-AB05-2AEE05CD72DF}" type="datetime1">
              <a:rPr lang="fr-FR" smtClean="0"/>
              <a:t>13/03/2025</a:t>
            </a:fld>
            <a:endParaRPr lang="fr-FR"/>
          </a:p>
        </p:txBody>
      </p:sp>
      <p:sp>
        <p:nvSpPr>
          <p:cNvPr id="6" name="Espace réservé du pied de page 5">
            <a:extLst>
              <a:ext uri="{FF2B5EF4-FFF2-40B4-BE49-F238E27FC236}">
                <a16:creationId xmlns:a16="http://schemas.microsoft.com/office/drawing/2014/main" id="{9F95A17C-C446-AB4F-8859-FBAFCA7C946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F550A8C-BDEF-C84F-A232-3D8E6E4DFF4A}"/>
              </a:ext>
            </a:extLst>
          </p:cNvPr>
          <p:cNvSpPr>
            <a:spLocks noGrp="1"/>
          </p:cNvSpPr>
          <p:nvPr>
            <p:ph type="sldNum" sz="quarter" idx="12"/>
          </p:nvPr>
        </p:nvSpPr>
        <p:spPr/>
        <p:txBody>
          <a:bodyPr/>
          <a:lstStyle/>
          <a:p>
            <a:fld id="{AEC993BC-9C05-DF49-BCB6-5FC6BBCA5112}" type="slidenum">
              <a:rPr lang="fr-FR" smtClean="0"/>
              <a:t>‹N°›</a:t>
            </a:fld>
            <a:endParaRPr lang="fr-FR"/>
          </a:p>
        </p:txBody>
      </p:sp>
    </p:spTree>
    <p:extLst>
      <p:ext uri="{BB962C8B-B14F-4D97-AF65-F5344CB8AC3E}">
        <p14:creationId xmlns:p14="http://schemas.microsoft.com/office/powerpoint/2010/main" val="3145759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A64BD0-6464-FE43-BB4F-8AB56D3B83B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3AF4C99-AE54-7B4E-8BBA-F08081463E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3238482-F879-5347-AF80-347952ED75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1A76F684-08A0-0445-AC8E-A8280CD82802}"/>
              </a:ext>
            </a:extLst>
          </p:cNvPr>
          <p:cNvSpPr>
            <a:spLocks noGrp="1"/>
          </p:cNvSpPr>
          <p:nvPr>
            <p:ph type="dt" sz="half" idx="10"/>
          </p:nvPr>
        </p:nvSpPr>
        <p:spPr/>
        <p:txBody>
          <a:bodyPr/>
          <a:lstStyle/>
          <a:p>
            <a:fld id="{9454A490-B3F6-A043-8E92-E328F1182765}" type="datetime1">
              <a:rPr lang="fr-FR" smtClean="0"/>
              <a:t>13/03/2025</a:t>
            </a:fld>
            <a:endParaRPr lang="fr-FR"/>
          </a:p>
        </p:txBody>
      </p:sp>
      <p:sp>
        <p:nvSpPr>
          <p:cNvPr id="6" name="Espace réservé du pied de page 5">
            <a:extLst>
              <a:ext uri="{FF2B5EF4-FFF2-40B4-BE49-F238E27FC236}">
                <a16:creationId xmlns:a16="http://schemas.microsoft.com/office/drawing/2014/main" id="{559C391D-72E5-9647-B1A7-55C01C9832B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E7B64D0-E2BD-3F4E-B5E8-39290BA33192}"/>
              </a:ext>
            </a:extLst>
          </p:cNvPr>
          <p:cNvSpPr>
            <a:spLocks noGrp="1"/>
          </p:cNvSpPr>
          <p:nvPr>
            <p:ph type="sldNum" sz="quarter" idx="12"/>
          </p:nvPr>
        </p:nvSpPr>
        <p:spPr/>
        <p:txBody>
          <a:bodyPr/>
          <a:lstStyle/>
          <a:p>
            <a:fld id="{AEC993BC-9C05-DF49-BCB6-5FC6BBCA5112}" type="slidenum">
              <a:rPr lang="fr-FR" smtClean="0"/>
              <a:t>‹N°›</a:t>
            </a:fld>
            <a:endParaRPr lang="fr-FR"/>
          </a:p>
        </p:txBody>
      </p:sp>
    </p:spTree>
    <p:extLst>
      <p:ext uri="{BB962C8B-B14F-4D97-AF65-F5344CB8AC3E}">
        <p14:creationId xmlns:p14="http://schemas.microsoft.com/office/powerpoint/2010/main" val="15963049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DA45C0-B443-2B46-B554-9C9D1DE5575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153A1BD-A210-3645-AC95-9312AF41B0DE}"/>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04402EC4-5F87-444A-81CF-DB3A706FF3C8}"/>
              </a:ext>
            </a:extLst>
          </p:cNvPr>
          <p:cNvSpPr>
            <a:spLocks noGrp="1"/>
          </p:cNvSpPr>
          <p:nvPr>
            <p:ph type="dt" sz="half" idx="10"/>
          </p:nvPr>
        </p:nvSpPr>
        <p:spPr/>
        <p:txBody>
          <a:bodyPr/>
          <a:lstStyle/>
          <a:p>
            <a:fld id="{FC1AC656-221F-164F-8BA9-EEB9214C8A0D}" type="datetime1">
              <a:rPr lang="fr-FR" smtClean="0"/>
              <a:t>13/03/2025</a:t>
            </a:fld>
            <a:endParaRPr lang="fr-FR"/>
          </a:p>
        </p:txBody>
      </p:sp>
      <p:sp>
        <p:nvSpPr>
          <p:cNvPr id="5" name="Espace réservé du pied de page 4">
            <a:extLst>
              <a:ext uri="{FF2B5EF4-FFF2-40B4-BE49-F238E27FC236}">
                <a16:creationId xmlns:a16="http://schemas.microsoft.com/office/drawing/2014/main" id="{42E943D8-717A-2D44-84A7-EF3FF4432B0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2BD7EA3-D130-E344-A89F-31AE77AD9A18}"/>
              </a:ext>
            </a:extLst>
          </p:cNvPr>
          <p:cNvSpPr>
            <a:spLocks noGrp="1"/>
          </p:cNvSpPr>
          <p:nvPr>
            <p:ph type="sldNum" sz="quarter" idx="12"/>
          </p:nvPr>
        </p:nvSpPr>
        <p:spPr/>
        <p:txBody>
          <a:bodyPr/>
          <a:lstStyle/>
          <a:p>
            <a:fld id="{AEC993BC-9C05-DF49-BCB6-5FC6BBCA5112}" type="slidenum">
              <a:rPr lang="fr-FR" smtClean="0"/>
              <a:t>‹N°›</a:t>
            </a:fld>
            <a:endParaRPr lang="fr-FR"/>
          </a:p>
        </p:txBody>
      </p:sp>
    </p:spTree>
    <p:extLst>
      <p:ext uri="{BB962C8B-B14F-4D97-AF65-F5344CB8AC3E}">
        <p14:creationId xmlns:p14="http://schemas.microsoft.com/office/powerpoint/2010/main" val="1472503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4CF2578-0A68-8645-8386-BCCE80FB32D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99F72E0-46E5-1749-8311-78AE59BFF2E4}"/>
              </a:ext>
            </a:extLst>
          </p:cNvPr>
          <p:cNvSpPr>
            <a:spLocks noGrp="1"/>
          </p:cNvSpPr>
          <p:nvPr>
            <p:ph type="body" orient="vert" idx="1"/>
          </p:nvPr>
        </p:nvSpPr>
        <p:spPr>
          <a:xfrm>
            <a:off x="838200" y="365125"/>
            <a:ext cx="7734300" cy="5811838"/>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95B57A1D-0962-EC49-90AC-2B1FAB238DC5}"/>
              </a:ext>
            </a:extLst>
          </p:cNvPr>
          <p:cNvSpPr>
            <a:spLocks noGrp="1"/>
          </p:cNvSpPr>
          <p:nvPr>
            <p:ph type="dt" sz="half" idx="10"/>
          </p:nvPr>
        </p:nvSpPr>
        <p:spPr/>
        <p:txBody>
          <a:bodyPr/>
          <a:lstStyle/>
          <a:p>
            <a:fld id="{1ECB73E4-EEB1-FC4E-A258-528AFCBDBFC5}" type="datetime1">
              <a:rPr lang="fr-FR" smtClean="0"/>
              <a:t>13/03/2025</a:t>
            </a:fld>
            <a:endParaRPr lang="fr-FR"/>
          </a:p>
        </p:txBody>
      </p:sp>
      <p:sp>
        <p:nvSpPr>
          <p:cNvPr id="5" name="Espace réservé du pied de page 4">
            <a:extLst>
              <a:ext uri="{FF2B5EF4-FFF2-40B4-BE49-F238E27FC236}">
                <a16:creationId xmlns:a16="http://schemas.microsoft.com/office/drawing/2014/main" id="{E94D531F-881C-4441-B1C1-AC27F06454B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7F50C94-A65F-4D4A-B368-FCCBEBC70523}"/>
              </a:ext>
            </a:extLst>
          </p:cNvPr>
          <p:cNvSpPr>
            <a:spLocks noGrp="1"/>
          </p:cNvSpPr>
          <p:nvPr>
            <p:ph type="sldNum" sz="quarter" idx="12"/>
          </p:nvPr>
        </p:nvSpPr>
        <p:spPr/>
        <p:txBody>
          <a:bodyPr/>
          <a:lstStyle/>
          <a:p>
            <a:fld id="{AEC993BC-9C05-DF49-BCB6-5FC6BBCA5112}" type="slidenum">
              <a:rPr lang="fr-FR" smtClean="0"/>
              <a:t>‹N°›</a:t>
            </a:fld>
            <a:endParaRPr lang="fr-FR"/>
          </a:p>
        </p:txBody>
      </p:sp>
    </p:spTree>
    <p:extLst>
      <p:ext uri="{BB962C8B-B14F-4D97-AF65-F5344CB8AC3E}">
        <p14:creationId xmlns:p14="http://schemas.microsoft.com/office/powerpoint/2010/main" val="1724074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A5CA1-B7CB-D1FB-EC76-E686072A275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BE"/>
          </a:p>
        </p:txBody>
      </p:sp>
      <p:sp>
        <p:nvSpPr>
          <p:cNvPr id="3" name="Text Placeholder 2">
            <a:extLst>
              <a:ext uri="{FF2B5EF4-FFF2-40B4-BE49-F238E27FC236}">
                <a16:creationId xmlns:a16="http://schemas.microsoft.com/office/drawing/2014/main" id="{783376EC-3A6A-627D-FB8C-389BD638A90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E0D9367-1A65-3258-265C-9FE90DFE5DEC}"/>
              </a:ext>
            </a:extLst>
          </p:cNvPr>
          <p:cNvSpPr>
            <a:spLocks noGrp="1"/>
          </p:cNvSpPr>
          <p:nvPr>
            <p:ph type="dt" sz="half" idx="10"/>
          </p:nvPr>
        </p:nvSpPr>
        <p:spPr/>
        <p:txBody>
          <a:bodyPr/>
          <a:lstStyle/>
          <a:p>
            <a:fld id="{C99A398E-FCB8-1146-8DE5-39712756FA2F}" type="datetimeFigureOut">
              <a:rPr lang="en-BE" smtClean="0"/>
              <a:t>03/13/2025</a:t>
            </a:fld>
            <a:endParaRPr lang="en-BE"/>
          </a:p>
        </p:txBody>
      </p:sp>
      <p:sp>
        <p:nvSpPr>
          <p:cNvPr id="5" name="Footer Placeholder 4">
            <a:extLst>
              <a:ext uri="{FF2B5EF4-FFF2-40B4-BE49-F238E27FC236}">
                <a16:creationId xmlns:a16="http://schemas.microsoft.com/office/drawing/2014/main" id="{49080604-377F-6192-4D4E-AC24A6380889}"/>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2E3C9CB9-597A-78E3-CFBC-A159B83280FD}"/>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35195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58BA3-0492-6F74-9BF6-52E8ECDE36D7}"/>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C1E413EA-68CD-9D88-D79C-CC6ED21EC14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Content Placeholder 3">
            <a:extLst>
              <a:ext uri="{FF2B5EF4-FFF2-40B4-BE49-F238E27FC236}">
                <a16:creationId xmlns:a16="http://schemas.microsoft.com/office/drawing/2014/main" id="{0C519449-C536-4F9E-2D95-193291798F0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4F2D753B-EBAF-B53A-074D-76FB47A9C273}"/>
              </a:ext>
            </a:extLst>
          </p:cNvPr>
          <p:cNvSpPr>
            <a:spLocks noGrp="1"/>
          </p:cNvSpPr>
          <p:nvPr>
            <p:ph type="dt" sz="half" idx="10"/>
          </p:nvPr>
        </p:nvSpPr>
        <p:spPr/>
        <p:txBody>
          <a:bodyPr/>
          <a:lstStyle/>
          <a:p>
            <a:fld id="{C99A398E-FCB8-1146-8DE5-39712756FA2F}" type="datetimeFigureOut">
              <a:rPr lang="en-BE" smtClean="0"/>
              <a:t>03/13/2025</a:t>
            </a:fld>
            <a:endParaRPr lang="en-BE"/>
          </a:p>
        </p:txBody>
      </p:sp>
      <p:sp>
        <p:nvSpPr>
          <p:cNvPr id="6" name="Footer Placeholder 5">
            <a:extLst>
              <a:ext uri="{FF2B5EF4-FFF2-40B4-BE49-F238E27FC236}">
                <a16:creationId xmlns:a16="http://schemas.microsoft.com/office/drawing/2014/main" id="{16B5475B-BCCD-BF1D-D454-48E8BAEE8BB4}"/>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97A81B7A-9A7C-4BC7-ADE6-79554484D7A8}"/>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302570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64811-F649-1A18-8152-2E898C3CB5E7}"/>
              </a:ext>
            </a:extLst>
          </p:cNvPr>
          <p:cNvSpPr>
            <a:spLocks noGrp="1"/>
          </p:cNvSpPr>
          <p:nvPr>
            <p:ph type="title"/>
          </p:nvPr>
        </p:nvSpPr>
        <p:spPr>
          <a:xfrm>
            <a:off x="839788" y="365125"/>
            <a:ext cx="10515600" cy="1325563"/>
          </a:xfrm>
        </p:spPr>
        <p:txBody>
          <a:bodyPr/>
          <a:lstStyle/>
          <a:p>
            <a:r>
              <a:rPr lang="en-GB"/>
              <a:t>Click to edit Master title style</a:t>
            </a:r>
            <a:endParaRPr lang="en-BE"/>
          </a:p>
        </p:txBody>
      </p:sp>
      <p:sp>
        <p:nvSpPr>
          <p:cNvPr id="3" name="Text Placeholder 2">
            <a:extLst>
              <a:ext uri="{FF2B5EF4-FFF2-40B4-BE49-F238E27FC236}">
                <a16:creationId xmlns:a16="http://schemas.microsoft.com/office/drawing/2014/main" id="{79C96928-3DA8-37D0-D51A-B823CED2E8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0D67FC4-6803-2A31-FB6C-F5659A25A6F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Text Placeholder 4">
            <a:extLst>
              <a:ext uri="{FF2B5EF4-FFF2-40B4-BE49-F238E27FC236}">
                <a16:creationId xmlns:a16="http://schemas.microsoft.com/office/drawing/2014/main" id="{D23C89C4-348E-5F39-4668-34D6F57A0F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EB8D285-7AB1-D934-D1C7-35BD769227F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Date Placeholder 6">
            <a:extLst>
              <a:ext uri="{FF2B5EF4-FFF2-40B4-BE49-F238E27FC236}">
                <a16:creationId xmlns:a16="http://schemas.microsoft.com/office/drawing/2014/main" id="{F336D4F4-1072-1534-5192-D3D0EB786864}"/>
              </a:ext>
            </a:extLst>
          </p:cNvPr>
          <p:cNvSpPr>
            <a:spLocks noGrp="1"/>
          </p:cNvSpPr>
          <p:nvPr>
            <p:ph type="dt" sz="half" idx="10"/>
          </p:nvPr>
        </p:nvSpPr>
        <p:spPr/>
        <p:txBody>
          <a:bodyPr/>
          <a:lstStyle/>
          <a:p>
            <a:fld id="{C99A398E-FCB8-1146-8DE5-39712756FA2F}" type="datetimeFigureOut">
              <a:rPr lang="en-BE" smtClean="0"/>
              <a:t>03/13/2025</a:t>
            </a:fld>
            <a:endParaRPr lang="en-BE"/>
          </a:p>
        </p:txBody>
      </p:sp>
      <p:sp>
        <p:nvSpPr>
          <p:cNvPr id="8" name="Footer Placeholder 7">
            <a:extLst>
              <a:ext uri="{FF2B5EF4-FFF2-40B4-BE49-F238E27FC236}">
                <a16:creationId xmlns:a16="http://schemas.microsoft.com/office/drawing/2014/main" id="{EBF9E71C-2B25-C35F-F2C4-0647C5575905}"/>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BBFE4384-78B5-0145-4AD6-E159AB04C938}"/>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815391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15D05-BAE5-24E8-3A9C-14C3A7F701D0}"/>
              </a:ext>
            </a:extLst>
          </p:cNvPr>
          <p:cNvSpPr>
            <a:spLocks noGrp="1"/>
          </p:cNvSpPr>
          <p:nvPr>
            <p:ph type="title"/>
          </p:nvPr>
        </p:nvSpPr>
        <p:spPr/>
        <p:txBody>
          <a:bodyPr/>
          <a:lstStyle/>
          <a:p>
            <a:r>
              <a:rPr lang="en-GB"/>
              <a:t>Click to edit Master title style</a:t>
            </a:r>
            <a:endParaRPr lang="en-BE"/>
          </a:p>
        </p:txBody>
      </p:sp>
      <p:sp>
        <p:nvSpPr>
          <p:cNvPr id="3" name="Date Placeholder 2">
            <a:extLst>
              <a:ext uri="{FF2B5EF4-FFF2-40B4-BE49-F238E27FC236}">
                <a16:creationId xmlns:a16="http://schemas.microsoft.com/office/drawing/2014/main" id="{A69ECEF6-D795-F1A5-DDBC-8D98B55B57F5}"/>
              </a:ext>
            </a:extLst>
          </p:cNvPr>
          <p:cNvSpPr>
            <a:spLocks noGrp="1"/>
          </p:cNvSpPr>
          <p:nvPr>
            <p:ph type="dt" sz="half" idx="10"/>
          </p:nvPr>
        </p:nvSpPr>
        <p:spPr/>
        <p:txBody>
          <a:bodyPr/>
          <a:lstStyle/>
          <a:p>
            <a:fld id="{C99A398E-FCB8-1146-8DE5-39712756FA2F}" type="datetimeFigureOut">
              <a:rPr lang="en-BE" smtClean="0"/>
              <a:t>03/13/2025</a:t>
            </a:fld>
            <a:endParaRPr lang="en-BE"/>
          </a:p>
        </p:txBody>
      </p:sp>
      <p:sp>
        <p:nvSpPr>
          <p:cNvPr id="4" name="Footer Placeholder 3">
            <a:extLst>
              <a:ext uri="{FF2B5EF4-FFF2-40B4-BE49-F238E27FC236}">
                <a16:creationId xmlns:a16="http://schemas.microsoft.com/office/drawing/2014/main" id="{5EEA4890-38CA-0ACB-1B4F-A5F9405A0CD0}"/>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AD674416-B7D1-C64F-6B7E-D5252B22CB2B}"/>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508629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045E28-5069-3021-3A48-8D87E4177403}"/>
              </a:ext>
            </a:extLst>
          </p:cNvPr>
          <p:cNvSpPr>
            <a:spLocks noGrp="1"/>
          </p:cNvSpPr>
          <p:nvPr>
            <p:ph type="dt" sz="half" idx="10"/>
          </p:nvPr>
        </p:nvSpPr>
        <p:spPr/>
        <p:txBody>
          <a:bodyPr/>
          <a:lstStyle/>
          <a:p>
            <a:fld id="{C99A398E-FCB8-1146-8DE5-39712756FA2F}" type="datetimeFigureOut">
              <a:rPr lang="en-BE" smtClean="0"/>
              <a:t>03/13/2025</a:t>
            </a:fld>
            <a:endParaRPr lang="en-BE"/>
          </a:p>
        </p:txBody>
      </p:sp>
      <p:sp>
        <p:nvSpPr>
          <p:cNvPr id="3" name="Footer Placeholder 2">
            <a:extLst>
              <a:ext uri="{FF2B5EF4-FFF2-40B4-BE49-F238E27FC236}">
                <a16:creationId xmlns:a16="http://schemas.microsoft.com/office/drawing/2014/main" id="{DD999B63-1C5E-64D7-EE4C-E6CB250038AF}"/>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58C717FB-888C-F1BE-37C5-F04D21D1E381}"/>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845387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692FD-FA4F-1B23-9EA8-98A91CDBFDB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Content Placeholder 2">
            <a:extLst>
              <a:ext uri="{FF2B5EF4-FFF2-40B4-BE49-F238E27FC236}">
                <a16:creationId xmlns:a16="http://schemas.microsoft.com/office/drawing/2014/main" id="{D4F74534-C607-4610-550D-E549332B64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Text Placeholder 3">
            <a:extLst>
              <a:ext uri="{FF2B5EF4-FFF2-40B4-BE49-F238E27FC236}">
                <a16:creationId xmlns:a16="http://schemas.microsoft.com/office/drawing/2014/main" id="{7DBEA254-A469-DD5E-6D80-44BC37540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9BB67E5-EFEF-17F0-5AB1-5E8DF97BF536}"/>
              </a:ext>
            </a:extLst>
          </p:cNvPr>
          <p:cNvSpPr>
            <a:spLocks noGrp="1"/>
          </p:cNvSpPr>
          <p:nvPr>
            <p:ph type="dt" sz="half" idx="10"/>
          </p:nvPr>
        </p:nvSpPr>
        <p:spPr/>
        <p:txBody>
          <a:bodyPr/>
          <a:lstStyle/>
          <a:p>
            <a:fld id="{C99A398E-FCB8-1146-8DE5-39712756FA2F}" type="datetimeFigureOut">
              <a:rPr lang="en-BE" smtClean="0"/>
              <a:t>03/13/2025</a:t>
            </a:fld>
            <a:endParaRPr lang="en-BE"/>
          </a:p>
        </p:txBody>
      </p:sp>
      <p:sp>
        <p:nvSpPr>
          <p:cNvPr id="6" name="Footer Placeholder 5">
            <a:extLst>
              <a:ext uri="{FF2B5EF4-FFF2-40B4-BE49-F238E27FC236}">
                <a16:creationId xmlns:a16="http://schemas.microsoft.com/office/drawing/2014/main" id="{3BBEDB6C-8CB1-00F0-9658-BA9847DD83B3}"/>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16C09C59-5D4A-0616-191D-C163C2AA1E0C}"/>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2263079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D37EC-0CB8-5C20-0D9F-EF2B8B7057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1559592B-AE95-C702-A091-81C5DD7C83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C76C0F8F-A3A7-5386-A2CD-26017DDBAC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6BDF64-7321-18FA-3A8A-151C61B2550D}"/>
              </a:ext>
            </a:extLst>
          </p:cNvPr>
          <p:cNvSpPr>
            <a:spLocks noGrp="1"/>
          </p:cNvSpPr>
          <p:nvPr>
            <p:ph type="dt" sz="half" idx="10"/>
          </p:nvPr>
        </p:nvSpPr>
        <p:spPr/>
        <p:txBody>
          <a:bodyPr/>
          <a:lstStyle/>
          <a:p>
            <a:fld id="{C99A398E-FCB8-1146-8DE5-39712756FA2F}" type="datetimeFigureOut">
              <a:rPr lang="en-BE" smtClean="0"/>
              <a:t>03/13/2025</a:t>
            </a:fld>
            <a:endParaRPr lang="en-BE"/>
          </a:p>
        </p:txBody>
      </p:sp>
      <p:sp>
        <p:nvSpPr>
          <p:cNvPr id="6" name="Footer Placeholder 5">
            <a:extLst>
              <a:ext uri="{FF2B5EF4-FFF2-40B4-BE49-F238E27FC236}">
                <a16:creationId xmlns:a16="http://schemas.microsoft.com/office/drawing/2014/main" id="{0F97279B-A4DF-B23E-FBF6-E1F5762D1FDD}"/>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8D9E326F-A5DE-61B2-FC62-4368882963C4}"/>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971190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C02FC6-B683-24E9-4CF3-ACB65B9C34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BE"/>
          </a:p>
        </p:txBody>
      </p:sp>
      <p:sp>
        <p:nvSpPr>
          <p:cNvPr id="3" name="Text Placeholder 2">
            <a:extLst>
              <a:ext uri="{FF2B5EF4-FFF2-40B4-BE49-F238E27FC236}">
                <a16:creationId xmlns:a16="http://schemas.microsoft.com/office/drawing/2014/main" id="{E8788781-C4E4-8F07-B445-0FCB661263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E03871DA-F3C2-ACC9-0954-A50279EA34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99A398E-FCB8-1146-8DE5-39712756FA2F}" type="datetimeFigureOut">
              <a:rPr lang="en-BE" smtClean="0"/>
              <a:t>03/13/2025</a:t>
            </a:fld>
            <a:endParaRPr lang="en-BE"/>
          </a:p>
        </p:txBody>
      </p:sp>
      <p:sp>
        <p:nvSpPr>
          <p:cNvPr id="5" name="Footer Placeholder 4">
            <a:extLst>
              <a:ext uri="{FF2B5EF4-FFF2-40B4-BE49-F238E27FC236}">
                <a16:creationId xmlns:a16="http://schemas.microsoft.com/office/drawing/2014/main" id="{43BF7E01-A745-BFC4-1A5F-98305C39C6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BE"/>
          </a:p>
        </p:txBody>
      </p:sp>
      <p:sp>
        <p:nvSpPr>
          <p:cNvPr id="6" name="Slide Number Placeholder 5">
            <a:extLst>
              <a:ext uri="{FF2B5EF4-FFF2-40B4-BE49-F238E27FC236}">
                <a16:creationId xmlns:a16="http://schemas.microsoft.com/office/drawing/2014/main" id="{690CC3E3-36ED-4099-6586-23175595E3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068FCCF-9A80-B240-8D85-84F960565AFA}" type="slidenum">
              <a:rPr lang="en-BE" smtClean="0"/>
              <a:t>‹N°›</a:t>
            </a:fld>
            <a:endParaRPr lang="en-BE"/>
          </a:p>
        </p:txBody>
      </p:sp>
    </p:spTree>
    <p:extLst>
      <p:ext uri="{BB962C8B-B14F-4D97-AF65-F5344CB8AC3E}">
        <p14:creationId xmlns:p14="http://schemas.microsoft.com/office/powerpoint/2010/main" val="4174937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F391814-0536-C047-916E-161C9565C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F91C68C-A1DA-D54E-9AC2-B2BFE778B3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CD031734-E3BD-7C47-BC36-88D5D72628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0DC50-895B-2140-AB32-49ACFEFFC007}" type="datetime1">
              <a:rPr lang="fr-FR" smtClean="0"/>
              <a:t>13/03/2025</a:t>
            </a:fld>
            <a:endParaRPr lang="fr-FR"/>
          </a:p>
        </p:txBody>
      </p:sp>
      <p:sp>
        <p:nvSpPr>
          <p:cNvPr id="5" name="Espace réservé du pied de page 4">
            <a:extLst>
              <a:ext uri="{FF2B5EF4-FFF2-40B4-BE49-F238E27FC236}">
                <a16:creationId xmlns:a16="http://schemas.microsoft.com/office/drawing/2014/main" id="{7F45C845-50BD-B941-AE13-AFD18D9426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3C6CF0A-2AA4-5343-A1A6-47F510D58D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C993BC-9C05-DF49-BCB6-5FC6BBCA5112}" type="slidenum">
              <a:rPr lang="fr-FR" smtClean="0"/>
              <a:t>‹N°›</a:t>
            </a:fld>
            <a:endParaRPr lang="fr-FR"/>
          </a:p>
        </p:txBody>
      </p:sp>
    </p:spTree>
    <p:extLst>
      <p:ext uri="{BB962C8B-B14F-4D97-AF65-F5344CB8AC3E}">
        <p14:creationId xmlns:p14="http://schemas.microsoft.com/office/powerpoint/2010/main" val="24526906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indico.ijclab.in2p3.fr/category/519/"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indico.ijclab.in2p3.fr/category/563/" TargetMode="External"/><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https://isas.ijclab.in2p3.fr/" TargetMode="External"/><Relationship Id="rId7" Type="http://schemas.openxmlformats.org/officeDocument/2006/relationships/hyperlink" Target="mailto:joseph.diakun@stfc.ac.uk"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nicholas.shipman@helmholtz-berlin.de" TargetMode="External"/><Relationship Id="rId5" Type="http://schemas.openxmlformats.org/officeDocument/2006/relationships/hyperlink" Target="mailto:https://stfc365.sharepoint.com/sites/iSASProjectDataRepository/SitePages/ProjectHome.aspx" TargetMode="External"/><Relationship Id="rId4" Type="http://schemas.openxmlformats.org/officeDocument/2006/relationships/hyperlink" Target="mailto:https://indico.ijclab.in2p3.fr/category/51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novate for Sustainable Accelerating Systems: Kick-Off Meeting">
            <a:extLst>
              <a:ext uri="{FF2B5EF4-FFF2-40B4-BE49-F238E27FC236}">
                <a16:creationId xmlns:a16="http://schemas.microsoft.com/office/drawing/2014/main" id="{0BBB2F10-FAEB-D3CF-A535-57FAB197BF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38" y="378848"/>
            <a:ext cx="3609024" cy="1134265"/>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814BA34D-5827-4649-8F79-0503DA32839A}"/>
              </a:ext>
            </a:extLst>
          </p:cNvPr>
          <p:cNvSpPr>
            <a:spLocks noGrp="1"/>
          </p:cNvSpPr>
          <p:nvPr>
            <p:ph type="ctrTitle"/>
          </p:nvPr>
        </p:nvSpPr>
        <p:spPr>
          <a:xfrm>
            <a:off x="1524000" y="2321251"/>
            <a:ext cx="9144000" cy="2387600"/>
          </a:xfrm>
        </p:spPr>
        <p:txBody>
          <a:bodyPr>
            <a:normAutofit fontScale="90000"/>
          </a:bodyPr>
          <a:lstStyle/>
          <a:p>
            <a:br>
              <a:rPr lang="en-US" dirty="0"/>
            </a:br>
            <a:r>
              <a:rPr lang="en-US" dirty="0"/>
              <a:t>GOVERNING BOARD MEETING</a:t>
            </a:r>
            <a:br>
              <a:rPr lang="en-US" sz="4800" dirty="0"/>
            </a:br>
            <a:r>
              <a:rPr lang="en-US" sz="4000" dirty="0"/>
              <a:t>Peter McIntosh, Chairperson</a:t>
            </a:r>
            <a:br>
              <a:rPr lang="en-US" sz="4000" dirty="0"/>
            </a:br>
            <a:br>
              <a:rPr lang="en-US" sz="4000" dirty="0"/>
            </a:br>
            <a:r>
              <a:rPr lang="en-US" sz="4400" dirty="0"/>
              <a:t>Padova meeting, March 13, 2025</a:t>
            </a:r>
            <a:endParaRPr lang="en-US" dirty="0"/>
          </a:p>
        </p:txBody>
      </p:sp>
      <p:sp>
        <p:nvSpPr>
          <p:cNvPr id="3" name="Sous-titre 2">
            <a:extLst>
              <a:ext uri="{FF2B5EF4-FFF2-40B4-BE49-F238E27FC236}">
                <a16:creationId xmlns:a16="http://schemas.microsoft.com/office/drawing/2014/main" id="{0E431EAB-E5CE-4071-B31E-6233FCC722A2}"/>
              </a:ext>
            </a:extLst>
          </p:cNvPr>
          <p:cNvSpPr>
            <a:spLocks noGrp="1"/>
          </p:cNvSpPr>
          <p:nvPr>
            <p:ph type="subTitle" idx="1"/>
          </p:nvPr>
        </p:nvSpPr>
        <p:spPr>
          <a:xfrm>
            <a:off x="2101604" y="6059300"/>
            <a:ext cx="7988792" cy="798700"/>
          </a:xfrm>
        </p:spPr>
        <p:txBody>
          <a:bodyPr>
            <a:normAutofit/>
          </a:bodyPr>
          <a:lstStyle/>
          <a:p>
            <a:endParaRPr lang="en-US" sz="1000" dirty="0"/>
          </a:p>
          <a:p>
            <a:r>
              <a:rPr lang="en-US" sz="1000" dirty="0"/>
              <a:t>All information contained in this presentation and any accompanying documents is for iSAS project only, and must be treated as strictly confidential. Any dissemination, distribution or other use of this information without the consent of its owner is prohibited.</a:t>
            </a:r>
          </a:p>
        </p:txBody>
      </p:sp>
      <p:sp>
        <p:nvSpPr>
          <p:cNvPr id="12" name="Rectangle 8">
            <a:extLst>
              <a:ext uri="{FF2B5EF4-FFF2-40B4-BE49-F238E27FC236}">
                <a16:creationId xmlns:a16="http://schemas.microsoft.com/office/drawing/2014/main" id="{53C634DB-7A80-4488-BC83-CEA906ADD490}"/>
              </a:ext>
            </a:extLst>
          </p:cNvPr>
          <p:cNvSpPr>
            <a:spLocks noChangeArrowheads="1"/>
          </p:cNvSpPr>
          <p:nvPr/>
        </p:nvSpPr>
        <p:spPr bwMode="auto">
          <a:xfrm>
            <a:off x="0" y="549807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8" name="Picture 102">
            <a:extLst>
              <a:ext uri="{FF2B5EF4-FFF2-40B4-BE49-F238E27FC236}">
                <a16:creationId xmlns:a16="http://schemas.microsoft.com/office/drawing/2014/main" id="{E9796368-B5D3-4DE0-BFD4-33FD6349B6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32" y="5497341"/>
            <a:ext cx="727075" cy="485775"/>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5780B0E9-3FD1-4E82-B53E-9CC4CD0E17EF}"/>
              </a:ext>
            </a:extLst>
          </p:cNvPr>
          <p:cNvSpPr txBox="1"/>
          <p:nvPr/>
        </p:nvSpPr>
        <p:spPr>
          <a:xfrm>
            <a:off x="1650387" y="5491250"/>
            <a:ext cx="1093796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rPr>
              <a:t>Funded by the European Union. Views and opinions expressed are however those of the authors only and do not necessarily reflect those of the European Union or the European Commission. Neither the European Union nor the granting authority can be held responsible for them. </a:t>
            </a:r>
          </a:p>
        </p:txBody>
      </p:sp>
    </p:spTree>
    <p:extLst>
      <p:ext uri="{BB962C8B-B14F-4D97-AF65-F5344CB8AC3E}">
        <p14:creationId xmlns:p14="http://schemas.microsoft.com/office/powerpoint/2010/main" val="1948054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DF42F-134D-DBA5-662E-985ADC2D2693}"/>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5B19CA46-EFB5-F05C-12B8-DA267A347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4">
            <a:extLst>
              <a:ext uri="{FF2B5EF4-FFF2-40B4-BE49-F238E27FC236}">
                <a16:creationId xmlns:a16="http://schemas.microsoft.com/office/drawing/2014/main" id="{95F84323-17F1-884D-6FDE-73259D549291}"/>
              </a:ext>
            </a:extLst>
          </p:cNvPr>
          <p:cNvSpPr txBox="1"/>
          <p:nvPr/>
        </p:nvSpPr>
        <p:spPr>
          <a:xfrm>
            <a:off x="1430384" y="1776360"/>
            <a:ext cx="10700656" cy="1138773"/>
          </a:xfrm>
          <a:prstGeom prst="rect">
            <a:avLst/>
          </a:prstGeom>
          <a:noFill/>
        </p:spPr>
        <p:txBody>
          <a:bodyPr wrap="square" rtlCol="0">
            <a:spAutoFit/>
          </a:bodyPr>
          <a:lstStyle/>
          <a:p>
            <a:r>
              <a:rPr lang="en-US" sz="2800" b="1" dirty="0">
                <a:solidFill>
                  <a:srgbClr val="A4C137"/>
                </a:solidFill>
                <a:latin typeface="Calibri" panose="020F0502020204030204" pitchFamily="34" charset="0"/>
                <a:cs typeface="Calibri" panose="020F0502020204030204" pitchFamily="34" charset="0"/>
              </a:rPr>
              <a:t>Work plan</a:t>
            </a:r>
            <a:br>
              <a:rPr lang="en-US" sz="3200" dirty="0"/>
            </a:br>
            <a:endParaRPr lang="en-US" sz="2000" b="1"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en-US" sz="2000" dirty="0">
                <a:latin typeface="Calibri" panose="020F0502020204030204" pitchFamily="34" charset="0"/>
                <a:ea typeface="Calibri" panose="020F0502020204030204" pitchFamily="34" charset="0"/>
                <a:cs typeface="Calibri" panose="020F0502020204030204" pitchFamily="34" charset="0"/>
              </a:rPr>
              <a:t>Up to date with Milestones &amp; Deliverables status by timeline for the </a:t>
            </a:r>
            <a:r>
              <a:rPr lang="en-US" sz="2000" b="1" dirty="0">
                <a:solidFill>
                  <a:srgbClr val="A4C137"/>
                </a:solidFill>
                <a:latin typeface="Calibri" panose="020F0502020204030204" pitchFamily="34" charset="0"/>
                <a:ea typeface="Calibri" panose="020F0502020204030204" pitchFamily="34" charset="0"/>
                <a:cs typeface="Calibri" panose="020F0502020204030204" pitchFamily="34" charset="0"/>
              </a:rPr>
              <a:t>2</a:t>
            </a:r>
            <a:r>
              <a:rPr lang="en-US" sz="2000" b="1" baseline="30000" dirty="0">
                <a:solidFill>
                  <a:srgbClr val="A4C137"/>
                </a:solidFill>
                <a:latin typeface="Calibri" panose="020F0502020204030204" pitchFamily="34" charset="0"/>
                <a:ea typeface="Calibri" panose="020F0502020204030204" pitchFamily="34" charset="0"/>
                <a:cs typeface="Calibri" panose="020F0502020204030204" pitchFamily="34" charset="0"/>
              </a:rPr>
              <a:t>nd</a:t>
            </a:r>
            <a:r>
              <a:rPr lang="en-US" sz="2000" b="1" dirty="0">
                <a:solidFill>
                  <a:srgbClr val="A4C137"/>
                </a:solidFill>
                <a:latin typeface="Calibri" panose="020F0502020204030204" pitchFamily="34" charset="0"/>
                <a:ea typeface="Calibri" panose="020F0502020204030204" pitchFamily="34" charset="0"/>
                <a:cs typeface="Calibri" panose="020F0502020204030204" pitchFamily="34" charset="0"/>
              </a:rPr>
              <a:t> project year opening up</a:t>
            </a:r>
            <a:r>
              <a:rPr lang="en-US" sz="2000" dirty="0">
                <a:latin typeface="Calibri" panose="020F0502020204030204" pitchFamily="34" charset="0"/>
                <a:ea typeface="Calibri" panose="020F0502020204030204" pitchFamily="34" charset="0"/>
                <a:cs typeface="Calibri" panose="020F0502020204030204" pitchFamily="34" charset="0"/>
              </a:rPr>
              <a:t>:</a:t>
            </a:r>
          </a:p>
        </p:txBody>
      </p:sp>
      <p:pic>
        <p:nvPicPr>
          <p:cNvPr id="8" name="Image 7">
            <a:extLst>
              <a:ext uri="{FF2B5EF4-FFF2-40B4-BE49-F238E27FC236}">
                <a16:creationId xmlns:a16="http://schemas.microsoft.com/office/drawing/2014/main" id="{97508542-7049-4ECF-89F4-E777590DA426}"/>
              </a:ext>
            </a:extLst>
          </p:cNvPr>
          <p:cNvPicPr>
            <a:picLocks noChangeAspect="1"/>
          </p:cNvPicPr>
          <p:nvPr/>
        </p:nvPicPr>
        <p:blipFill>
          <a:blip r:embed="rId3"/>
          <a:stretch>
            <a:fillRect/>
          </a:stretch>
        </p:blipFill>
        <p:spPr>
          <a:xfrm>
            <a:off x="0" y="3143244"/>
            <a:ext cx="12192000" cy="3431082"/>
          </a:xfrm>
          <a:prstGeom prst="rect">
            <a:avLst/>
          </a:prstGeom>
        </p:spPr>
      </p:pic>
    </p:spTree>
    <p:extLst>
      <p:ext uri="{BB962C8B-B14F-4D97-AF65-F5344CB8AC3E}">
        <p14:creationId xmlns:p14="http://schemas.microsoft.com/office/powerpoint/2010/main" val="775320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DF42F-134D-DBA5-662E-985ADC2D2693}"/>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5B19CA46-EFB5-F05C-12B8-DA267A347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4">
            <a:extLst>
              <a:ext uri="{FF2B5EF4-FFF2-40B4-BE49-F238E27FC236}">
                <a16:creationId xmlns:a16="http://schemas.microsoft.com/office/drawing/2014/main" id="{95F84323-17F1-884D-6FDE-73259D549291}"/>
              </a:ext>
            </a:extLst>
          </p:cNvPr>
          <p:cNvSpPr txBox="1"/>
          <p:nvPr/>
        </p:nvSpPr>
        <p:spPr>
          <a:xfrm>
            <a:off x="1430384" y="2300058"/>
            <a:ext cx="10700656" cy="2677656"/>
          </a:xfrm>
          <a:prstGeom prst="rect">
            <a:avLst/>
          </a:prstGeom>
          <a:noFill/>
        </p:spPr>
        <p:txBody>
          <a:bodyPr wrap="square" rtlCol="0">
            <a:spAutoFit/>
          </a:bodyPr>
          <a:lstStyle/>
          <a:p>
            <a:r>
              <a:rPr lang="en-US" sz="2800" b="1" dirty="0">
                <a:solidFill>
                  <a:srgbClr val="A4C137"/>
                </a:solidFill>
                <a:latin typeface="Calibri" panose="020F0502020204030204" pitchFamily="34" charset="0"/>
                <a:cs typeface="Calibri" panose="020F0502020204030204" pitchFamily="34" charset="0"/>
              </a:rPr>
              <a:t>Work plan</a:t>
            </a:r>
            <a:br>
              <a:rPr lang="en-US" sz="3200" dirty="0"/>
            </a:br>
            <a:endParaRPr lang="en-US" sz="2000" b="1"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en-US" sz="2000" dirty="0">
                <a:latin typeface="Calibri" panose="020F0502020204030204" pitchFamily="34" charset="0"/>
                <a:ea typeface="Calibri" panose="020F0502020204030204" pitchFamily="34" charset="0"/>
                <a:cs typeface="Calibri" panose="020F0502020204030204" pitchFamily="34" charset="0"/>
              </a:rPr>
              <a:t>Up to date with Milestones &amp; Deliverables status by timeline for the </a:t>
            </a:r>
            <a:r>
              <a:rPr lang="en-US" sz="2000" b="1" dirty="0">
                <a:solidFill>
                  <a:srgbClr val="A4C137"/>
                </a:solidFill>
                <a:latin typeface="Calibri" panose="020F0502020204030204" pitchFamily="34" charset="0"/>
                <a:ea typeface="Calibri" panose="020F0502020204030204" pitchFamily="34" charset="0"/>
                <a:cs typeface="Calibri" panose="020F0502020204030204" pitchFamily="34" charset="0"/>
              </a:rPr>
              <a:t>2</a:t>
            </a:r>
            <a:r>
              <a:rPr lang="en-US" sz="2000" b="1" baseline="30000" dirty="0">
                <a:solidFill>
                  <a:srgbClr val="A4C137"/>
                </a:solidFill>
                <a:latin typeface="Calibri" panose="020F0502020204030204" pitchFamily="34" charset="0"/>
                <a:ea typeface="Calibri" panose="020F0502020204030204" pitchFamily="34" charset="0"/>
                <a:cs typeface="Calibri" panose="020F0502020204030204" pitchFamily="34" charset="0"/>
              </a:rPr>
              <a:t>nd</a:t>
            </a:r>
            <a:r>
              <a:rPr lang="en-US" sz="2000" b="1" dirty="0">
                <a:solidFill>
                  <a:srgbClr val="A4C137"/>
                </a:solidFill>
                <a:latin typeface="Calibri" panose="020F0502020204030204" pitchFamily="34" charset="0"/>
                <a:ea typeface="Calibri" panose="020F0502020204030204" pitchFamily="34" charset="0"/>
                <a:cs typeface="Calibri" panose="020F0502020204030204" pitchFamily="34" charset="0"/>
              </a:rPr>
              <a:t> project year opening up</a:t>
            </a:r>
            <a:r>
              <a:rPr lang="en-US" sz="2000" dirty="0">
                <a:latin typeface="Calibri" panose="020F0502020204030204" pitchFamily="34" charset="0"/>
                <a:ea typeface="Calibri" panose="020F0502020204030204" pitchFamily="34" charset="0"/>
                <a:cs typeface="Calibri" panose="020F0502020204030204" pitchFamily="34" charset="0"/>
              </a:rPr>
              <a:t>:</a:t>
            </a:r>
          </a:p>
          <a:p>
            <a:pPr marL="342900" indent="-3429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1257300" lvl="2" indent="-342900">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Calibri" panose="020F0502020204030204" pitchFamily="34" charset="0"/>
              </a:rPr>
              <a:t>3 for WP4 &amp; WP6 in project months 16-18, June-August 2025</a:t>
            </a:r>
          </a:p>
          <a:p>
            <a:pPr marL="1257300" lvl="2" indent="-342900">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Calibri" panose="020F0502020204030204" pitchFamily="34" charset="0"/>
              </a:rPr>
              <a:t>17 in project month 24, Feb 2026, including 6 impact risk analyses for WP1-6, the update of D&amp;E and DMP</a:t>
            </a:r>
          </a:p>
          <a:p>
            <a:pPr marL="1257300" lvl="2" indent="-342900">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Calibri" panose="020F0502020204030204" pitchFamily="34" charset="0"/>
              </a:rPr>
              <a:t>End of the 1</a:t>
            </a:r>
            <a:r>
              <a:rPr lang="en-US" sz="2000" baseline="30000" dirty="0">
                <a:latin typeface="Calibri" panose="020F0502020204030204" pitchFamily="34" charset="0"/>
                <a:ea typeface="Calibri" panose="020F0502020204030204" pitchFamily="34" charset="0"/>
                <a:cs typeface="Calibri" panose="020F0502020204030204" pitchFamily="34" charset="0"/>
              </a:rPr>
              <a:t>st</a:t>
            </a:r>
            <a:r>
              <a:rPr lang="en-US" sz="2000" dirty="0">
                <a:latin typeface="Calibri" panose="020F0502020204030204" pitchFamily="34" charset="0"/>
                <a:ea typeface="Calibri" panose="020F0502020204030204" pitchFamily="34" charset="0"/>
                <a:cs typeface="Calibri" panose="020F0502020204030204" pitchFamily="34" charset="0"/>
              </a:rPr>
              <a:t> reporting period (RP) M24: periodic report expected </a:t>
            </a:r>
            <a:r>
              <a:rPr lang="en-GB" sz="2000" dirty="0"/>
              <a:t>60 days after end of RP</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6656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DF42F-134D-DBA5-662E-985ADC2D2693}"/>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5B19CA46-EFB5-F05C-12B8-DA267A347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4">
            <a:extLst>
              <a:ext uri="{FF2B5EF4-FFF2-40B4-BE49-F238E27FC236}">
                <a16:creationId xmlns:a16="http://schemas.microsoft.com/office/drawing/2014/main" id="{95F84323-17F1-884D-6FDE-73259D549291}"/>
              </a:ext>
            </a:extLst>
          </p:cNvPr>
          <p:cNvSpPr txBox="1"/>
          <p:nvPr/>
        </p:nvSpPr>
        <p:spPr>
          <a:xfrm>
            <a:off x="1430384" y="2300058"/>
            <a:ext cx="9841674" cy="2369880"/>
          </a:xfrm>
          <a:prstGeom prst="rect">
            <a:avLst/>
          </a:prstGeom>
          <a:noFill/>
        </p:spPr>
        <p:txBody>
          <a:bodyPr wrap="square" rtlCol="0">
            <a:spAutoFit/>
          </a:bodyPr>
          <a:lstStyle/>
          <a:p>
            <a:r>
              <a:rPr lang="en-US" sz="2800" b="1" dirty="0">
                <a:solidFill>
                  <a:srgbClr val="A4C137"/>
                </a:solidFill>
                <a:latin typeface="Calibri" panose="020F0502020204030204" pitchFamily="34" charset="0"/>
                <a:cs typeface="Calibri" panose="020F0502020204030204" pitchFamily="34" charset="0"/>
              </a:rPr>
              <a:t>Financial status</a:t>
            </a:r>
            <a:br>
              <a:rPr lang="en-US" sz="3200" dirty="0"/>
            </a:br>
            <a:endParaRPr lang="en-US" sz="2000" b="1"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en-US" sz="2000" dirty="0">
                <a:latin typeface="Calibri" panose="020F0502020204030204" pitchFamily="34" charset="0"/>
                <a:ea typeface="Calibri" panose="020F0502020204030204" pitchFamily="34" charset="0"/>
                <a:cs typeface="Calibri" panose="020F0502020204030204" pitchFamily="34" charset="0"/>
              </a:rPr>
              <a:t>Up to date for the </a:t>
            </a:r>
            <a:r>
              <a:rPr lang="en-US" sz="2000" dirty="0">
                <a:solidFill>
                  <a:srgbClr val="A4C137"/>
                </a:solidFill>
                <a:latin typeface="Calibri" panose="020F0502020204030204" pitchFamily="34" charset="0"/>
                <a:ea typeface="Calibri" panose="020F0502020204030204" pitchFamily="34" charset="0"/>
                <a:cs typeface="Calibri" panose="020F0502020204030204" pitchFamily="34" charset="0"/>
              </a:rPr>
              <a:t>1</a:t>
            </a:r>
            <a:r>
              <a:rPr lang="en-US" sz="2000" baseline="30000" dirty="0">
                <a:solidFill>
                  <a:srgbClr val="A4C137"/>
                </a:solidFill>
                <a:latin typeface="Calibri" panose="020F0502020204030204" pitchFamily="34" charset="0"/>
                <a:ea typeface="Calibri" panose="020F0502020204030204" pitchFamily="34" charset="0"/>
                <a:cs typeface="Calibri" panose="020F0502020204030204" pitchFamily="34" charset="0"/>
              </a:rPr>
              <a:t>st</a:t>
            </a:r>
            <a:r>
              <a:rPr lang="en-US" sz="2000" dirty="0">
                <a:solidFill>
                  <a:srgbClr val="A4C137"/>
                </a:solidFill>
                <a:latin typeface="Calibri" panose="020F0502020204030204" pitchFamily="34" charset="0"/>
                <a:ea typeface="Calibri" panose="020F0502020204030204" pitchFamily="34" charset="0"/>
                <a:cs typeface="Calibri" panose="020F0502020204030204" pitchFamily="34" charset="0"/>
              </a:rPr>
              <a:t> project year</a:t>
            </a:r>
            <a:r>
              <a:rPr lang="en-US" sz="2000" dirty="0">
                <a:latin typeface="Calibri" panose="020F0502020204030204" pitchFamily="34" charset="0"/>
                <a:ea typeface="Calibri" panose="020F0502020204030204" pitchFamily="34" charset="0"/>
                <a:cs typeface="Calibri" panose="020F0502020204030204" pitchFamily="34" charset="0"/>
              </a:rPr>
              <a:t>:</a:t>
            </a:r>
          </a:p>
          <a:p>
            <a:pPr marL="342900" indent="-342900">
              <a:buFont typeface="Wingdings" panose="05000000000000000000" pitchFamily="2" charset="2"/>
              <a:buChar char="Ø"/>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1257300" lvl="2" indent="-342900">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Calibri" panose="020F0502020204030204" pitchFamily="34" charset="0"/>
              </a:rPr>
              <a:t>No deviations, except for WP4 on changes made to the design of FPCs</a:t>
            </a:r>
          </a:p>
          <a:p>
            <a:pPr marL="1257300" lvl="2" indent="-342900">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Calibri" panose="020F0502020204030204" pitchFamily="34" charset="0"/>
              </a:rPr>
              <a:t>Risk for WP1, more in </a:t>
            </a:r>
            <a:r>
              <a:rPr lang="en-US" sz="2000" dirty="0">
                <a:latin typeface="Calibri" panose="020F0502020204030204" pitchFamily="34" charset="0"/>
                <a:cs typeface="Calibri" panose="020F0502020204030204" pitchFamily="34" charset="0"/>
              </a:rPr>
              <a:t>kind might be needed </a:t>
            </a:r>
            <a:r>
              <a:rPr lang="en-GB" sz="2000" dirty="0">
                <a:latin typeface="Calibri" panose="020F0502020204030204" pitchFamily="34" charset="0"/>
                <a:cs typeface="Calibri" panose="020F0502020204030204" pitchFamily="34" charset="0"/>
              </a:rPr>
              <a:t>to prepare cavities </a:t>
            </a:r>
            <a:endParaRPr lang="en-US" sz="2000" dirty="0">
              <a:latin typeface="Calibri" panose="020F0502020204030204" pitchFamily="34" charset="0"/>
              <a:cs typeface="Calibri" panose="020F0502020204030204" pitchFamily="34" charset="0"/>
            </a:endParaRPr>
          </a:p>
          <a:p>
            <a:pPr marL="1257300" lvl="2" indent="-342900">
              <a:buFont typeface="Wingdings" panose="05000000000000000000" pitchFamily="2" charset="2"/>
              <a:buChar char="§"/>
            </a:pP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3102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FADFF-2D07-D9AF-1D2F-94607555F4B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6B8A4AA-B409-92E4-EB41-CFAD688E9665}"/>
              </a:ext>
            </a:extLst>
          </p:cNvPr>
          <p:cNvSpPr txBox="1"/>
          <p:nvPr/>
        </p:nvSpPr>
        <p:spPr>
          <a:xfrm>
            <a:off x="3418115" y="315684"/>
            <a:ext cx="4355744" cy="461665"/>
          </a:xfrm>
          <a:prstGeom prst="rect">
            <a:avLst/>
          </a:prstGeom>
          <a:noFill/>
        </p:spPr>
        <p:txBody>
          <a:bodyPr wrap="none" rtlCol="0">
            <a:spAutoFit/>
          </a:bodyPr>
          <a:lstStyle/>
          <a:p>
            <a:r>
              <a:rPr lang="en-US" sz="2400" b="1" dirty="0">
                <a:solidFill>
                  <a:srgbClr val="002060"/>
                </a:solidFill>
              </a:rPr>
              <a:t>WP1 – FE-FRT:</a:t>
            </a:r>
            <a:r>
              <a:rPr lang="en-US" sz="2400" b="1" dirty="0">
                <a:solidFill>
                  <a:schemeClr val="bg2">
                    <a:lumMod val="50000"/>
                  </a:schemeClr>
                </a:solidFill>
              </a:rPr>
              <a:t> financial status</a:t>
            </a:r>
          </a:p>
        </p:txBody>
      </p:sp>
      <p:pic>
        <p:nvPicPr>
          <p:cNvPr id="5" name="Picture 2" descr="Innovate for Sustainable Accelerating Systems: Kick-Off Meeting">
            <a:extLst>
              <a:ext uri="{FF2B5EF4-FFF2-40B4-BE49-F238E27FC236}">
                <a16:creationId xmlns:a16="http://schemas.microsoft.com/office/drawing/2014/main" id="{5825CCE3-EDCB-11D8-AB95-6A407A5C05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9" name="Espace réservé du contenu 8">
            <a:extLst>
              <a:ext uri="{FF2B5EF4-FFF2-40B4-BE49-F238E27FC236}">
                <a16:creationId xmlns:a16="http://schemas.microsoft.com/office/drawing/2014/main" id="{07B226AB-9C01-482E-9B9B-24A8F9675937}"/>
              </a:ext>
            </a:extLst>
          </p:cNvPr>
          <p:cNvSpPr>
            <a:spLocks noGrp="1"/>
          </p:cNvSpPr>
          <p:nvPr>
            <p:ph idx="1"/>
          </p:nvPr>
        </p:nvSpPr>
        <p:spPr/>
        <p:txBody>
          <a:bodyPr>
            <a:normAutofit/>
          </a:bodyPr>
          <a:lstStyle/>
          <a:p>
            <a:r>
              <a:rPr lang="en-US" sz="2000" dirty="0"/>
              <a:t>Financial status</a:t>
            </a:r>
          </a:p>
          <a:p>
            <a:pPr lvl="1"/>
            <a:r>
              <a:rPr lang="en-GB" sz="1800" dirty="0"/>
              <a:t>In WP 1 funding was officially only for CERN and HZB as beneficiaries with about 50% of matching funds for</a:t>
            </a:r>
            <a:br>
              <a:rPr lang="en-GB" sz="1800" dirty="0"/>
            </a:br>
            <a:r>
              <a:rPr lang="en-GB" sz="1800" dirty="0"/>
              <a:t>personnel and invest/consumables</a:t>
            </a:r>
          </a:p>
          <a:p>
            <a:pPr lvl="1"/>
            <a:r>
              <a:rPr lang="en-GB" sz="1800" dirty="0"/>
              <a:t>So far only smaller spendings happened for invest/consumables</a:t>
            </a:r>
          </a:p>
          <a:p>
            <a:pPr lvl="1"/>
            <a:r>
              <a:rPr lang="en-GB" sz="1800" dirty="0"/>
              <a:t>Of the two positions, one is filled at HZB since beginning of </a:t>
            </a:r>
            <a:r>
              <a:rPr lang="en-GB" sz="1800" dirty="0" err="1"/>
              <a:t>iSAS</a:t>
            </a:r>
            <a:r>
              <a:rPr lang="en-GB" sz="1800" dirty="0"/>
              <a:t>, CERN is still working on filling their position</a:t>
            </a:r>
          </a:p>
          <a:p>
            <a:pPr lvl="1"/>
            <a:r>
              <a:rPr lang="en-GB" sz="1800" dirty="0"/>
              <a:t>We still need to make a full funding analysis, which requires input from the lab’s administrations, which takes time</a:t>
            </a:r>
          </a:p>
          <a:p>
            <a:pPr lvl="1"/>
            <a:endParaRPr lang="en-GB" sz="1600" dirty="0"/>
          </a:p>
          <a:p>
            <a:r>
              <a:rPr lang="en-GB" sz="2000" dirty="0"/>
              <a:t>Deviations</a:t>
            </a:r>
          </a:p>
          <a:p>
            <a:pPr lvl="1"/>
            <a:r>
              <a:rPr lang="en-GB" sz="1800" dirty="0"/>
              <a:t>So far not identified, but there might be more in kind budget needed at HZB to prepare cavities for the</a:t>
            </a:r>
            <a:br>
              <a:rPr lang="en-GB" sz="1800" dirty="0"/>
            </a:br>
            <a:r>
              <a:rPr lang="en-GB" sz="1800" dirty="0"/>
              <a:t>FE-FRT tests</a:t>
            </a:r>
          </a:p>
          <a:p>
            <a:pPr lvl="1"/>
            <a:endParaRPr lang="en-GB" sz="1600" dirty="0"/>
          </a:p>
        </p:txBody>
      </p:sp>
    </p:spTree>
    <p:extLst>
      <p:ext uri="{BB962C8B-B14F-4D97-AF65-F5344CB8AC3E}">
        <p14:creationId xmlns:p14="http://schemas.microsoft.com/office/powerpoint/2010/main" val="2874373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 name="TextBox 3"/>
          <p:cNvSpPr/>
          <p:nvPr/>
        </p:nvSpPr>
        <p:spPr>
          <a:xfrm>
            <a:off x="2832840" y="315720"/>
            <a:ext cx="4897800" cy="4554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r>
              <a:rPr lang="en-US" sz="2400" b="1" strike="noStrike" spc="-1">
                <a:solidFill>
                  <a:srgbClr val="002060"/>
                </a:solidFill>
                <a:latin typeface="Aptos"/>
              </a:rPr>
              <a:t>WP2 – LLRF:</a:t>
            </a:r>
            <a:r>
              <a:rPr lang="en-US" sz="2400" b="1" strike="noStrike" spc="-1">
                <a:solidFill>
                  <a:schemeClr val="lt2">
                    <a:lumMod val="50000"/>
                  </a:schemeClr>
                </a:solidFill>
                <a:latin typeface="Aptos"/>
              </a:rPr>
              <a:t> financial status</a:t>
            </a:r>
            <a:endParaRPr lang="de-DE" sz="2400" b="0" strike="noStrike" spc="-1">
              <a:solidFill>
                <a:srgbClr val="000000"/>
              </a:solidFill>
              <a:latin typeface="Arial"/>
            </a:endParaRPr>
          </a:p>
        </p:txBody>
      </p:sp>
      <p:pic>
        <p:nvPicPr>
          <p:cNvPr id="611" name="Picture 2" descr="Innovate for Sustainable Accelerating Systems: Kick-Off Meeting"/>
          <p:cNvPicPr/>
          <p:nvPr/>
        </p:nvPicPr>
        <p:blipFill>
          <a:blip r:embed="rId2"/>
          <a:stretch/>
        </p:blipFill>
        <p:spPr>
          <a:xfrm>
            <a:off x="163440" y="109440"/>
            <a:ext cx="2781000" cy="873720"/>
          </a:xfrm>
          <a:prstGeom prst="rect">
            <a:avLst/>
          </a:prstGeom>
          <a:ln w="0">
            <a:noFill/>
          </a:ln>
        </p:spPr>
      </p:pic>
      <p:sp>
        <p:nvSpPr>
          <p:cNvPr id="612" name="PlaceHolder 1"/>
          <p:cNvSpPr>
            <a:spLocks noGrp="1"/>
          </p:cNvSpPr>
          <p:nvPr>
            <p:ph/>
          </p:nvPr>
        </p:nvSpPr>
        <p:spPr>
          <a:xfrm>
            <a:off x="428505" y="1332720"/>
            <a:ext cx="10515240" cy="4350960"/>
          </a:xfrm>
          <a:prstGeom prst="rect">
            <a:avLst/>
          </a:prstGeom>
          <a:noFill/>
          <a:ln w="0">
            <a:noFill/>
          </a:ln>
        </p:spPr>
        <p:txBody>
          <a:bodyPr lIns="91440" tIns="45720" rIns="91440" bIns="45720" anchor="t">
            <a:normAutofit/>
          </a:bodyPr>
          <a:lstStyle/>
          <a:p>
            <a:pPr marL="228600" indent="-228600" defTabSz="914400">
              <a:lnSpc>
                <a:spcPct val="90000"/>
              </a:lnSpc>
              <a:spcBef>
                <a:spcPts val="1001"/>
              </a:spcBef>
              <a:buClr>
                <a:srgbClr val="000000"/>
              </a:buClr>
              <a:buFont typeface="Arial"/>
              <a:buChar char="•"/>
            </a:pPr>
            <a:r>
              <a:rPr lang="en-US" sz="2000" b="1" strike="noStrike" spc="-1" dirty="0">
                <a:solidFill>
                  <a:schemeClr val="dk1"/>
                </a:solidFill>
                <a:latin typeface="Aptos"/>
              </a:rPr>
              <a:t>Financial status</a:t>
            </a:r>
            <a:endParaRPr lang="en-BE" sz="2000" b="1" strike="noStrike" spc="-1" dirty="0">
              <a:solidFill>
                <a:schemeClr val="dk1"/>
              </a:solidFill>
              <a:latin typeface="Aptos"/>
            </a:endParaRPr>
          </a:p>
          <a:p>
            <a:pPr marL="685800" lvl="1" indent="-228600" defTabSz="914400">
              <a:lnSpc>
                <a:spcPct val="90000"/>
              </a:lnSpc>
              <a:spcBef>
                <a:spcPts val="499"/>
              </a:spcBef>
              <a:buClr>
                <a:srgbClr val="000000"/>
              </a:buClr>
              <a:buFont typeface="Arial"/>
              <a:buChar char="•"/>
            </a:pPr>
            <a:r>
              <a:rPr lang="en-US" sz="1600" strike="noStrike" spc="-1" dirty="0">
                <a:solidFill>
                  <a:schemeClr val="dk1"/>
                </a:solidFill>
                <a:latin typeface="Aptos"/>
              </a:rPr>
              <a:t>Funds engaged in the WP by institute </a:t>
            </a:r>
            <a:r>
              <a:rPr lang="en-US" sz="1600" u="sng" strike="noStrike" spc="-1" dirty="0">
                <a:solidFill>
                  <a:schemeClr val="dk1"/>
                </a:solidFill>
                <a:uFillTx/>
                <a:latin typeface="Aptos"/>
              </a:rPr>
              <a:t>to date</a:t>
            </a:r>
            <a:r>
              <a:rPr lang="en-US" sz="1600" strike="noStrike" spc="-1" dirty="0">
                <a:solidFill>
                  <a:schemeClr val="dk1"/>
                </a:solidFill>
                <a:latin typeface="Aptos"/>
              </a:rPr>
              <a:t>, differentiating </a:t>
            </a:r>
            <a:r>
              <a:rPr lang="en-US" sz="1600" strike="noStrike" spc="-1" dirty="0">
                <a:solidFill>
                  <a:srgbClr val="002060"/>
                </a:solidFill>
                <a:latin typeface="Aptos"/>
              </a:rPr>
              <a:t>EU-budget</a:t>
            </a:r>
            <a:r>
              <a:rPr lang="en-US" sz="1600" strike="noStrike" spc="-1" dirty="0">
                <a:solidFill>
                  <a:schemeClr val="dk1"/>
                </a:solidFill>
                <a:latin typeface="Aptos"/>
              </a:rPr>
              <a:t> from </a:t>
            </a:r>
            <a:r>
              <a:rPr lang="en-US" sz="1600" strike="noStrike" spc="-1" dirty="0">
                <a:solidFill>
                  <a:srgbClr val="A4C137"/>
                </a:solidFill>
                <a:latin typeface="Aptos"/>
              </a:rPr>
              <a:t>matching funds</a:t>
            </a:r>
            <a:endParaRPr lang="en-BE" sz="1600" strike="noStrike" spc="-1" dirty="0">
              <a:solidFill>
                <a:schemeClr val="dk1"/>
              </a:solidFill>
              <a:latin typeface="Aptos"/>
            </a:endParaRPr>
          </a:p>
          <a:p>
            <a:pPr marL="685800" lvl="1" indent="-228600" defTabSz="914400">
              <a:lnSpc>
                <a:spcPct val="90000"/>
              </a:lnSpc>
              <a:spcBef>
                <a:spcPts val="499"/>
              </a:spcBef>
              <a:buClr>
                <a:srgbClr val="000000"/>
              </a:buClr>
              <a:buFont typeface="Arial"/>
              <a:buChar char="•"/>
            </a:pPr>
            <a:r>
              <a:rPr lang="en-US" sz="1600" strike="noStrike" spc="-1" dirty="0">
                <a:solidFill>
                  <a:schemeClr val="dk1"/>
                </a:solidFill>
                <a:latin typeface="Aptos"/>
              </a:rPr>
              <a:t>With highlight of staff dedicating time on the iSAS project, </a:t>
            </a:r>
            <a:r>
              <a:rPr lang="en-US" sz="1600" u="sng" strike="noStrike" spc="-1" dirty="0">
                <a:solidFill>
                  <a:schemeClr val="dk1"/>
                </a:solidFill>
                <a:uFillTx/>
                <a:latin typeface="Aptos"/>
              </a:rPr>
              <a:t>to date</a:t>
            </a:r>
            <a:r>
              <a:rPr lang="en-US" sz="1600" strike="noStrike" spc="-1" dirty="0">
                <a:solidFill>
                  <a:schemeClr val="accent1"/>
                </a:solidFill>
                <a:latin typeface="Aptos"/>
              </a:rPr>
              <a:t> </a:t>
            </a:r>
            <a:r>
              <a:rPr lang="en-US" sz="1600" strike="noStrike" spc="-1" dirty="0">
                <a:solidFill>
                  <a:schemeClr val="dk1"/>
                </a:solidFill>
                <a:latin typeface="Aptos"/>
              </a:rPr>
              <a:t>&amp; </a:t>
            </a:r>
            <a:r>
              <a:rPr lang="en-US" sz="1600" i="1" strike="noStrike" spc="-1" dirty="0">
                <a:solidFill>
                  <a:schemeClr val="dk1"/>
                </a:solidFill>
                <a:latin typeface="Aptos"/>
              </a:rPr>
              <a:t>projections if possible</a:t>
            </a:r>
            <a:endParaRPr lang="en-BE" sz="1600" strike="noStrike" spc="-1" dirty="0">
              <a:solidFill>
                <a:schemeClr val="dk1"/>
              </a:solidFill>
              <a:latin typeface="Aptos"/>
            </a:endParaRPr>
          </a:p>
          <a:p>
            <a:pPr indent="0" defTabSz="914400">
              <a:lnSpc>
                <a:spcPct val="90000"/>
              </a:lnSpc>
              <a:spcBef>
                <a:spcPts val="1001"/>
              </a:spcBef>
              <a:buNone/>
            </a:pPr>
            <a:endParaRPr lang="en-US" sz="2000" b="1" strike="noStrike" spc="-1" dirty="0">
              <a:solidFill>
                <a:schemeClr val="dk1"/>
              </a:solidFill>
              <a:latin typeface="Aptos"/>
            </a:endParaRPr>
          </a:p>
          <a:p>
            <a:pPr indent="0" defTabSz="914400">
              <a:lnSpc>
                <a:spcPct val="90000"/>
              </a:lnSpc>
              <a:spcBef>
                <a:spcPts val="1001"/>
              </a:spcBef>
              <a:buNone/>
            </a:pPr>
            <a:endParaRPr lang="en-US" sz="2000" b="1" spc="-1" dirty="0">
              <a:solidFill>
                <a:schemeClr val="dk1"/>
              </a:solidFill>
              <a:latin typeface="Aptos"/>
            </a:endParaRPr>
          </a:p>
          <a:p>
            <a:pPr indent="0" defTabSz="914400">
              <a:lnSpc>
                <a:spcPct val="90000"/>
              </a:lnSpc>
              <a:spcBef>
                <a:spcPts val="1001"/>
              </a:spcBef>
              <a:buNone/>
            </a:pPr>
            <a:endParaRPr lang="en-US" sz="2000" b="1" strike="noStrike" spc="-1" dirty="0">
              <a:solidFill>
                <a:schemeClr val="dk1"/>
              </a:solidFill>
              <a:latin typeface="Aptos"/>
            </a:endParaRPr>
          </a:p>
          <a:p>
            <a:pPr indent="0" defTabSz="914400">
              <a:lnSpc>
                <a:spcPct val="90000"/>
              </a:lnSpc>
              <a:spcBef>
                <a:spcPts val="1001"/>
              </a:spcBef>
              <a:buNone/>
            </a:pPr>
            <a:endParaRPr lang="en-US" sz="2000" b="1" strike="noStrike" spc="-1" dirty="0">
              <a:solidFill>
                <a:schemeClr val="dk1"/>
              </a:solidFill>
              <a:latin typeface="Aptos"/>
            </a:endParaRPr>
          </a:p>
          <a:p>
            <a:pPr marL="228600" indent="-228600" defTabSz="914400">
              <a:lnSpc>
                <a:spcPct val="90000"/>
              </a:lnSpc>
              <a:spcBef>
                <a:spcPts val="1001"/>
              </a:spcBef>
              <a:buClr>
                <a:srgbClr val="000000"/>
              </a:buClr>
              <a:buFont typeface="Arial"/>
              <a:buChar char="•"/>
            </a:pPr>
            <a:r>
              <a:rPr lang="en-US" sz="2000" b="1" strike="noStrike" spc="-1" dirty="0">
                <a:solidFill>
                  <a:schemeClr val="dk1"/>
                </a:solidFill>
                <a:latin typeface="Aptos"/>
              </a:rPr>
              <a:t>Deviations? </a:t>
            </a:r>
            <a:r>
              <a:rPr lang="en-US" sz="2000" b="1" strike="noStrike" spc="-1" dirty="0">
                <a:solidFill>
                  <a:schemeClr val="dk1"/>
                </a:solidFill>
                <a:latin typeface="Aptos"/>
                <a:sym typeface="Wingdings" panose="05000000000000000000" pitchFamily="2" charset="2"/>
              </a:rPr>
              <a:t> I think still on track</a:t>
            </a:r>
            <a:endParaRPr lang="en-BE" sz="2000" b="1" strike="noStrike" spc="-1" dirty="0">
              <a:solidFill>
                <a:schemeClr val="dk1"/>
              </a:solidFill>
              <a:latin typeface="Aptos"/>
            </a:endParaRPr>
          </a:p>
          <a:p>
            <a:pPr indent="0" defTabSz="914400">
              <a:lnSpc>
                <a:spcPct val="90000"/>
              </a:lnSpc>
              <a:spcBef>
                <a:spcPts val="1001"/>
              </a:spcBef>
              <a:buNone/>
            </a:pPr>
            <a:endParaRPr lang="en-BE" sz="2000" b="1" strike="noStrike" spc="-1" dirty="0">
              <a:solidFill>
                <a:schemeClr val="dk1"/>
              </a:solidFill>
              <a:latin typeface="Aptos"/>
            </a:endParaRPr>
          </a:p>
        </p:txBody>
      </p:sp>
      <p:sp>
        <p:nvSpPr>
          <p:cNvPr id="3" name="PlaceHolder 2"/>
          <p:cNvSpPr>
            <a:spLocks noGrp="1"/>
          </p:cNvSpPr>
          <p:nvPr>
            <p:ph type="ftr" idx="11"/>
          </p:nvPr>
        </p:nvSpPr>
        <p:spPr/>
        <p:txBody>
          <a:bodyPr/>
          <a:lstStyle/>
          <a:p>
            <a:r>
              <a:t>    iSAS WP2 LLRF | J. Branlard, Padova, 13.03.2025 </a:t>
            </a:r>
          </a:p>
        </p:txBody>
      </p:sp>
      <p:sp>
        <p:nvSpPr>
          <p:cNvPr id="4" name="PlaceHolder 3"/>
          <p:cNvSpPr>
            <a:spLocks noGrp="1"/>
          </p:cNvSpPr>
          <p:nvPr>
            <p:ph type="sldNum" idx="12"/>
          </p:nvPr>
        </p:nvSpPr>
        <p:spPr/>
        <p:txBody>
          <a:bodyPr/>
          <a:lstStyle/>
          <a:p>
            <a:fld id="{CA0AB4F4-448F-489C-807D-B4F5EAE41F16}" type="slidenum">
              <a:t>14</a:t>
            </a:fld>
            <a:endParaRPr/>
          </a:p>
        </p:txBody>
      </p:sp>
      <p:grpSp>
        <p:nvGrpSpPr>
          <p:cNvPr id="5" name="Group 4">
            <a:extLst>
              <a:ext uri="{FF2B5EF4-FFF2-40B4-BE49-F238E27FC236}">
                <a16:creationId xmlns:a16="http://schemas.microsoft.com/office/drawing/2014/main" id="{E8400873-05B2-4519-AD52-6CCA5110129A}"/>
              </a:ext>
            </a:extLst>
          </p:cNvPr>
          <p:cNvGrpSpPr/>
          <p:nvPr/>
        </p:nvGrpSpPr>
        <p:grpSpPr>
          <a:xfrm>
            <a:off x="167040" y="4352613"/>
            <a:ext cx="11857320" cy="1271233"/>
            <a:chOff x="720607" y="2832977"/>
            <a:chExt cx="11857320" cy="1271233"/>
          </a:xfrm>
        </p:grpSpPr>
        <p:pic>
          <p:nvPicPr>
            <p:cNvPr id="613" name="Picture 5"/>
            <p:cNvPicPr/>
            <p:nvPr/>
          </p:nvPicPr>
          <p:blipFill rotWithShape="1">
            <a:blip r:embed="rId3"/>
            <a:srcRect t="56299" b="34898"/>
            <a:stretch/>
          </p:blipFill>
          <p:spPr>
            <a:xfrm>
              <a:off x="720607" y="3773700"/>
              <a:ext cx="11857320" cy="173031"/>
            </a:xfrm>
            <a:prstGeom prst="rect">
              <a:avLst/>
            </a:prstGeom>
            <a:ln w="0">
              <a:noFill/>
            </a:ln>
          </p:spPr>
        </p:pic>
        <p:pic>
          <p:nvPicPr>
            <p:cNvPr id="13" name="Picture 5">
              <a:extLst>
                <a:ext uri="{FF2B5EF4-FFF2-40B4-BE49-F238E27FC236}">
                  <a16:creationId xmlns:a16="http://schemas.microsoft.com/office/drawing/2014/main" id="{44325387-8E69-45DA-8FDB-5BCD5628D5F1}"/>
                </a:ext>
              </a:extLst>
            </p:cNvPr>
            <p:cNvPicPr/>
            <p:nvPr/>
          </p:nvPicPr>
          <p:blipFill rotWithShape="1">
            <a:blip r:embed="rId3"/>
            <a:srcRect b="52141"/>
            <a:stretch/>
          </p:blipFill>
          <p:spPr>
            <a:xfrm>
              <a:off x="720607" y="2832977"/>
              <a:ext cx="11857320" cy="940723"/>
            </a:xfrm>
            <a:prstGeom prst="rect">
              <a:avLst/>
            </a:prstGeom>
            <a:ln w="0">
              <a:noFill/>
            </a:ln>
          </p:spPr>
        </p:pic>
        <p:pic>
          <p:nvPicPr>
            <p:cNvPr id="14" name="Picture 5">
              <a:extLst>
                <a:ext uri="{FF2B5EF4-FFF2-40B4-BE49-F238E27FC236}">
                  <a16:creationId xmlns:a16="http://schemas.microsoft.com/office/drawing/2014/main" id="{7ACD6249-0032-4AED-9AFE-B0AF380430F5}"/>
                </a:ext>
              </a:extLst>
            </p:cNvPr>
            <p:cNvPicPr/>
            <p:nvPr/>
          </p:nvPicPr>
          <p:blipFill rotWithShape="1">
            <a:blip r:embed="rId3"/>
            <a:srcRect t="80882" b="10316"/>
            <a:stretch/>
          </p:blipFill>
          <p:spPr>
            <a:xfrm>
              <a:off x="720607" y="3931178"/>
              <a:ext cx="11857320" cy="173032"/>
            </a:xfrm>
            <a:prstGeom prst="rect">
              <a:avLst/>
            </a:prstGeom>
            <a:ln w="0">
              <a:noFill/>
            </a:ln>
          </p:spPr>
        </p:pic>
      </p:grpSp>
      <p:graphicFrame>
        <p:nvGraphicFramePr>
          <p:cNvPr id="6" name="Table 5">
            <a:extLst>
              <a:ext uri="{FF2B5EF4-FFF2-40B4-BE49-F238E27FC236}">
                <a16:creationId xmlns:a16="http://schemas.microsoft.com/office/drawing/2014/main" id="{404B6A81-1C56-48EF-BA54-BBB4DF6E8CF0}"/>
              </a:ext>
            </a:extLst>
          </p:cNvPr>
          <p:cNvGraphicFramePr>
            <a:graphicFrameLocks noGrp="1"/>
          </p:cNvGraphicFramePr>
          <p:nvPr/>
        </p:nvGraphicFramePr>
        <p:xfrm>
          <a:off x="290140" y="2384453"/>
          <a:ext cx="3933340" cy="1296245"/>
        </p:xfrm>
        <a:graphic>
          <a:graphicData uri="http://schemas.openxmlformats.org/drawingml/2006/table">
            <a:tbl>
              <a:tblPr>
                <a:tableStyleId>{5C22544A-7EE6-4342-B048-85BDC9FD1C3A}</a:tableStyleId>
              </a:tblPr>
              <a:tblGrid>
                <a:gridCol w="892673">
                  <a:extLst>
                    <a:ext uri="{9D8B030D-6E8A-4147-A177-3AD203B41FA5}">
                      <a16:colId xmlns:a16="http://schemas.microsoft.com/office/drawing/2014/main" val="3184594099"/>
                    </a:ext>
                  </a:extLst>
                </a:gridCol>
                <a:gridCol w="1325062">
                  <a:extLst>
                    <a:ext uri="{9D8B030D-6E8A-4147-A177-3AD203B41FA5}">
                      <a16:colId xmlns:a16="http://schemas.microsoft.com/office/drawing/2014/main" val="1591980229"/>
                    </a:ext>
                  </a:extLst>
                </a:gridCol>
                <a:gridCol w="1715605">
                  <a:extLst>
                    <a:ext uri="{9D8B030D-6E8A-4147-A177-3AD203B41FA5}">
                      <a16:colId xmlns:a16="http://schemas.microsoft.com/office/drawing/2014/main" val="3991081320"/>
                    </a:ext>
                  </a:extLst>
                </a:gridCol>
              </a:tblGrid>
              <a:tr h="260720">
                <a:tc>
                  <a:txBody>
                    <a:bodyPr/>
                    <a:lstStyle/>
                    <a:p>
                      <a:pPr algn="r" fontAlgn="b"/>
                      <a:r>
                        <a:rPr lang="en-US" sz="1600" b="1" u="none" strike="noStrike" dirty="0">
                          <a:effectLst/>
                        </a:rPr>
                        <a:t>WP 2</a:t>
                      </a:r>
                      <a:endParaRPr lang="en-US" sz="1600" b="1" i="0" u="none" strike="noStrike" dirty="0">
                        <a:solidFill>
                          <a:srgbClr val="000000"/>
                        </a:solidFill>
                        <a:effectLst/>
                        <a:latin typeface="Calibri" panose="020F0502020204030204" pitchFamily="34" charset="0"/>
                      </a:endParaRPr>
                    </a:p>
                  </a:txBody>
                  <a:tcPr marL="9525" marR="9525" marT="9525" marB="0" anchor="ctr">
                    <a:lnT w="38100" cap="flat" cmpd="sng" algn="ctr">
                      <a:solidFill>
                        <a:schemeClr val="tx2"/>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rgbClr val="FDE4D6"/>
                    </a:solidFill>
                  </a:tcPr>
                </a:tc>
                <a:tc>
                  <a:txBody>
                    <a:bodyPr/>
                    <a:lstStyle/>
                    <a:p>
                      <a:pPr algn="r" fontAlgn="ctr"/>
                      <a:r>
                        <a:rPr lang="en-US" sz="1600" b="1" u="none" strike="noStrike" dirty="0">
                          <a:effectLst/>
                        </a:rPr>
                        <a:t>EU-Budget</a:t>
                      </a:r>
                      <a:endParaRPr lang="en-US" sz="1600" b="1" i="0" u="none" strike="noStrike" dirty="0">
                        <a:solidFill>
                          <a:srgbClr val="000000"/>
                        </a:solidFill>
                        <a:effectLst/>
                        <a:latin typeface="Calibri" panose="020F0502020204030204" pitchFamily="34" charset="0"/>
                      </a:endParaRPr>
                    </a:p>
                  </a:txBody>
                  <a:tcPr marL="9525" marR="9525" marT="9525" marB="0" anchor="ctr">
                    <a:lnT w="38100" cap="flat" cmpd="sng" algn="ctr">
                      <a:solidFill>
                        <a:schemeClr val="tx2"/>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rgbClr val="FDE4D6"/>
                    </a:solidFill>
                  </a:tcPr>
                </a:tc>
                <a:tc>
                  <a:txBody>
                    <a:bodyPr/>
                    <a:lstStyle/>
                    <a:p>
                      <a:pPr algn="r" fontAlgn="ctr"/>
                      <a:r>
                        <a:rPr lang="en-US" sz="1600" b="1" u="none" strike="noStrike" dirty="0">
                          <a:effectLst/>
                        </a:rPr>
                        <a:t>Matching funds</a:t>
                      </a:r>
                      <a:endParaRPr lang="en-US" sz="1600" b="1" i="0" u="none" strike="noStrike" dirty="0">
                        <a:solidFill>
                          <a:srgbClr val="000000"/>
                        </a:solidFill>
                        <a:effectLst/>
                        <a:latin typeface="Calibri" panose="020F0502020204030204" pitchFamily="34" charset="0"/>
                      </a:endParaRPr>
                    </a:p>
                  </a:txBody>
                  <a:tcPr marL="9525" marR="9525" marT="9525" marB="0" anchor="ctr">
                    <a:lnT w="38100" cap="flat" cmpd="sng" algn="ctr">
                      <a:solidFill>
                        <a:schemeClr val="tx2"/>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rgbClr val="FDE4D6"/>
                    </a:solidFill>
                  </a:tcPr>
                </a:tc>
                <a:extLst>
                  <a:ext uri="{0D108BD9-81ED-4DB2-BD59-A6C34878D82A}">
                    <a16:rowId xmlns:a16="http://schemas.microsoft.com/office/drawing/2014/main" val="2753395683"/>
                  </a:ext>
                </a:extLst>
              </a:tr>
              <a:tr h="248304">
                <a:tc>
                  <a:txBody>
                    <a:bodyPr/>
                    <a:lstStyle/>
                    <a:p>
                      <a:pPr algn="r" fontAlgn="b"/>
                      <a:r>
                        <a:rPr lang="en-US" sz="1600" b="1" u="none" strike="noStrike" dirty="0">
                          <a:effectLst/>
                        </a:rPr>
                        <a:t>2024</a:t>
                      </a:r>
                      <a:endParaRPr lang="en-US" sz="1600" b="1" i="0" u="none" strike="noStrike" dirty="0">
                        <a:solidFill>
                          <a:srgbClr val="000000"/>
                        </a:solidFill>
                        <a:effectLst/>
                        <a:latin typeface="Calibri" panose="020F0502020204030204" pitchFamily="34" charset="0"/>
                      </a:endParaRPr>
                    </a:p>
                  </a:txBody>
                  <a:tcPr marL="9525" marR="9525" marT="9525" marB="0" anchor="ctr">
                    <a:lnT w="38100" cap="flat" cmpd="sng" algn="ctr">
                      <a:solidFill>
                        <a:schemeClr val="accent1"/>
                      </a:solidFill>
                      <a:prstDash val="solid"/>
                      <a:round/>
                      <a:headEnd type="none" w="med" len="med"/>
                      <a:tailEnd type="none" w="med" len="med"/>
                    </a:lnT>
                    <a:solidFill>
                      <a:srgbClr val="FDE4D6"/>
                    </a:solidFill>
                  </a:tcPr>
                </a:tc>
                <a:tc>
                  <a:txBody>
                    <a:bodyPr/>
                    <a:lstStyle/>
                    <a:p>
                      <a:pPr algn="r" fontAlgn="b"/>
                      <a:r>
                        <a:rPr lang="en-US" sz="1600" u="none" strike="noStrike" dirty="0">
                          <a:effectLst/>
                        </a:rPr>
                        <a:t>7,050.55</a:t>
                      </a:r>
                      <a:endParaRPr lang="en-US" sz="1600" b="0" i="0" u="none" strike="noStrike" dirty="0">
                        <a:solidFill>
                          <a:srgbClr val="000000"/>
                        </a:solidFill>
                        <a:effectLst/>
                        <a:latin typeface="Calibri" panose="020F0502020204030204" pitchFamily="34" charset="0"/>
                      </a:endParaRPr>
                    </a:p>
                  </a:txBody>
                  <a:tcPr marL="9525" marR="9525" marT="9525" marB="0" anchor="ctr">
                    <a:lnT w="38100" cap="flat" cmpd="sng" algn="ctr">
                      <a:solidFill>
                        <a:schemeClr val="accent1"/>
                      </a:solidFill>
                      <a:prstDash val="solid"/>
                      <a:round/>
                      <a:headEnd type="none" w="med" len="med"/>
                      <a:tailEnd type="none" w="med" len="med"/>
                    </a:lnT>
                    <a:solidFill>
                      <a:srgbClr val="FDE4D6"/>
                    </a:solidFill>
                  </a:tcPr>
                </a:tc>
                <a:tc>
                  <a:txBody>
                    <a:bodyPr/>
                    <a:lstStyle/>
                    <a:p>
                      <a:pPr algn="r" fontAlgn="b"/>
                      <a:r>
                        <a:rPr lang="en-US" sz="1600" u="none" strike="noStrike" dirty="0">
                          <a:effectLst/>
                        </a:rPr>
                        <a:t>111,687.13</a:t>
                      </a:r>
                      <a:endParaRPr lang="en-US" sz="1600" b="0" i="0" u="none" strike="noStrike" dirty="0">
                        <a:solidFill>
                          <a:srgbClr val="000000"/>
                        </a:solidFill>
                        <a:effectLst/>
                        <a:latin typeface="Calibri" panose="020F0502020204030204" pitchFamily="34" charset="0"/>
                      </a:endParaRPr>
                    </a:p>
                  </a:txBody>
                  <a:tcPr marL="9525" marR="9525" marT="9525" marB="0" anchor="ctr">
                    <a:lnT w="38100" cap="flat" cmpd="sng" algn="ctr">
                      <a:solidFill>
                        <a:schemeClr val="accent1"/>
                      </a:solidFill>
                      <a:prstDash val="solid"/>
                      <a:round/>
                      <a:headEnd type="none" w="med" len="med"/>
                      <a:tailEnd type="none" w="med" len="med"/>
                    </a:lnT>
                    <a:solidFill>
                      <a:srgbClr val="FDE4D6"/>
                    </a:solidFill>
                  </a:tcPr>
                </a:tc>
                <a:extLst>
                  <a:ext uri="{0D108BD9-81ED-4DB2-BD59-A6C34878D82A}">
                    <a16:rowId xmlns:a16="http://schemas.microsoft.com/office/drawing/2014/main" val="2976722566"/>
                  </a:ext>
                </a:extLst>
              </a:tr>
              <a:tr h="260720">
                <a:tc>
                  <a:txBody>
                    <a:bodyPr/>
                    <a:lstStyle/>
                    <a:p>
                      <a:pPr algn="r" fontAlgn="b"/>
                      <a:r>
                        <a:rPr lang="en-US" sz="1600" b="1" u="none" strike="noStrike" dirty="0">
                          <a:effectLst/>
                        </a:rPr>
                        <a:t>2025</a:t>
                      </a:r>
                      <a:endParaRPr lang="en-US" sz="1600" b="1" i="0" u="none" strike="noStrike" dirty="0">
                        <a:solidFill>
                          <a:srgbClr val="000000"/>
                        </a:solidFill>
                        <a:effectLst/>
                        <a:latin typeface="Calibri" panose="020F0502020204030204" pitchFamily="34" charset="0"/>
                      </a:endParaRPr>
                    </a:p>
                  </a:txBody>
                  <a:tcPr marL="9525" marR="9525" marT="9525" marB="0" anchor="ctr">
                    <a:solidFill>
                      <a:srgbClr val="FDE4D6"/>
                    </a:solidFill>
                  </a:tcPr>
                </a:tc>
                <a:tc>
                  <a:txBody>
                    <a:bodyPr/>
                    <a:lstStyle/>
                    <a:p>
                      <a:pPr algn="r" fontAlgn="b"/>
                      <a:r>
                        <a:rPr lang="en-US" sz="1600" u="none" strike="noStrike" dirty="0">
                          <a:effectLst/>
                        </a:rPr>
                        <a:t>2,147.25</a:t>
                      </a:r>
                      <a:endParaRPr lang="en-US" sz="1600" b="0" i="0" u="none" strike="noStrike" dirty="0">
                        <a:solidFill>
                          <a:srgbClr val="000000"/>
                        </a:solidFill>
                        <a:effectLst/>
                        <a:latin typeface="Calibri" panose="020F0502020204030204" pitchFamily="34" charset="0"/>
                      </a:endParaRPr>
                    </a:p>
                  </a:txBody>
                  <a:tcPr marL="9525" marR="9525" marT="9525" marB="0" anchor="ctr">
                    <a:solidFill>
                      <a:srgbClr val="FDE4D6"/>
                    </a:solidFill>
                  </a:tcPr>
                </a:tc>
                <a:tc>
                  <a:txBody>
                    <a:bodyPr/>
                    <a:lstStyle/>
                    <a:p>
                      <a:pPr algn="r" fontAlgn="b"/>
                      <a:r>
                        <a:rPr lang="en-US" sz="1600" u="none" strike="noStrike" dirty="0">
                          <a:effectLst/>
                        </a:rPr>
                        <a:t>5,862.23</a:t>
                      </a:r>
                      <a:endParaRPr lang="en-US" sz="1600" b="0" i="0" u="none" strike="noStrike" dirty="0">
                        <a:solidFill>
                          <a:srgbClr val="000000"/>
                        </a:solidFill>
                        <a:effectLst/>
                        <a:latin typeface="Calibri" panose="020F0502020204030204" pitchFamily="34" charset="0"/>
                      </a:endParaRPr>
                    </a:p>
                  </a:txBody>
                  <a:tcPr marL="9525" marR="9525" marT="9525" marB="0" anchor="ctr">
                    <a:solidFill>
                      <a:srgbClr val="FDE4D6"/>
                    </a:solidFill>
                  </a:tcPr>
                </a:tc>
                <a:extLst>
                  <a:ext uri="{0D108BD9-81ED-4DB2-BD59-A6C34878D82A}">
                    <a16:rowId xmlns:a16="http://schemas.microsoft.com/office/drawing/2014/main" val="197000438"/>
                  </a:ext>
                </a:extLst>
              </a:tr>
              <a:tr h="260720">
                <a:tc>
                  <a:txBody>
                    <a:bodyPr/>
                    <a:lstStyle/>
                    <a:p>
                      <a:pPr algn="l" fontAlgn="b"/>
                      <a:r>
                        <a:rPr lang="en-US" sz="1600" b="1" u="none" strike="noStrike" dirty="0">
                          <a:effectLst/>
                        </a:rPr>
                        <a:t> </a:t>
                      </a:r>
                      <a:endParaRPr lang="en-US" sz="1600" b="1" i="0" u="none" strike="noStrike" dirty="0">
                        <a:solidFill>
                          <a:srgbClr val="000000"/>
                        </a:solidFill>
                        <a:effectLst/>
                        <a:latin typeface="Calibri" panose="020F0502020204030204" pitchFamily="34" charset="0"/>
                      </a:endParaRPr>
                    </a:p>
                  </a:txBody>
                  <a:tcPr marL="9525" marR="9525" marT="9525" marB="0" anchor="ctr">
                    <a:lnB w="38100" cap="flat" cmpd="sng" algn="ctr">
                      <a:solidFill>
                        <a:schemeClr val="accent1"/>
                      </a:solidFill>
                      <a:prstDash val="solid"/>
                      <a:round/>
                      <a:headEnd type="none" w="med" len="med"/>
                      <a:tailEnd type="none" w="med" len="med"/>
                    </a:lnB>
                    <a:solidFill>
                      <a:srgbClr val="FDE4D6"/>
                    </a:solidFill>
                  </a:tcPr>
                </a:tc>
                <a:tc>
                  <a:txBody>
                    <a:bodyPr/>
                    <a:lstStyle/>
                    <a:p>
                      <a:pPr algn="l"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9525" marR="9525" marT="9525" marB="0" anchor="ctr">
                    <a:lnB w="38100" cap="flat" cmpd="sng" algn="ctr">
                      <a:solidFill>
                        <a:schemeClr val="accent1"/>
                      </a:solidFill>
                      <a:prstDash val="solid"/>
                      <a:round/>
                      <a:headEnd type="none" w="med" len="med"/>
                      <a:tailEnd type="none" w="med" len="med"/>
                    </a:lnB>
                    <a:solidFill>
                      <a:srgbClr val="FDE4D6"/>
                    </a:solidFill>
                  </a:tcPr>
                </a:tc>
                <a:tc>
                  <a:txBody>
                    <a:bodyPr/>
                    <a:lstStyle/>
                    <a:p>
                      <a:pPr algn="l"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9525" marR="9525" marT="9525" marB="0" anchor="ctr">
                    <a:lnB w="38100" cap="flat" cmpd="sng" algn="ctr">
                      <a:solidFill>
                        <a:schemeClr val="accent1"/>
                      </a:solidFill>
                      <a:prstDash val="solid"/>
                      <a:round/>
                      <a:headEnd type="none" w="med" len="med"/>
                      <a:tailEnd type="none" w="med" len="med"/>
                    </a:lnB>
                    <a:solidFill>
                      <a:srgbClr val="FDE4D6"/>
                    </a:solidFill>
                  </a:tcPr>
                </a:tc>
                <a:extLst>
                  <a:ext uri="{0D108BD9-81ED-4DB2-BD59-A6C34878D82A}">
                    <a16:rowId xmlns:a16="http://schemas.microsoft.com/office/drawing/2014/main" val="2651734302"/>
                  </a:ext>
                </a:extLst>
              </a:tr>
              <a:tr h="260720">
                <a:tc>
                  <a:txBody>
                    <a:bodyPr/>
                    <a:lstStyle/>
                    <a:p>
                      <a:pPr algn="r" fontAlgn="b"/>
                      <a:r>
                        <a:rPr lang="en-US" sz="1600" b="1" u="none" strike="noStrike" dirty="0">
                          <a:effectLst/>
                        </a:rPr>
                        <a:t>Total</a:t>
                      </a:r>
                      <a:endParaRPr lang="en-US" sz="1600" b="1" i="0" u="none" strike="noStrike" dirty="0">
                        <a:solidFill>
                          <a:srgbClr val="000000"/>
                        </a:solidFill>
                        <a:effectLst/>
                        <a:latin typeface="Calibri" panose="020F0502020204030204" pitchFamily="34" charset="0"/>
                      </a:endParaRPr>
                    </a:p>
                  </a:txBody>
                  <a:tcPr marL="9525" marR="9525" marT="9525" marB="0" anchor="ctr">
                    <a:lnT w="38100" cap="flat" cmpd="sng" algn="ctr">
                      <a:solidFill>
                        <a:schemeClr val="accent1"/>
                      </a:solidFill>
                      <a:prstDash val="solid"/>
                      <a:round/>
                      <a:headEnd type="none" w="med" len="med"/>
                      <a:tailEnd type="none" w="med" len="med"/>
                    </a:lnT>
                    <a:solidFill>
                      <a:srgbClr val="FDE4D6"/>
                    </a:solidFill>
                  </a:tcPr>
                </a:tc>
                <a:tc>
                  <a:txBody>
                    <a:bodyPr/>
                    <a:lstStyle/>
                    <a:p>
                      <a:pPr algn="r" fontAlgn="b"/>
                      <a:r>
                        <a:rPr lang="en-US" sz="1600" b="1" u="none" strike="noStrike" dirty="0">
                          <a:effectLst/>
                        </a:rPr>
                        <a:t>9,197.80</a:t>
                      </a:r>
                      <a:endParaRPr lang="en-US" sz="1600" b="1" i="0" u="none" strike="noStrike" dirty="0">
                        <a:solidFill>
                          <a:srgbClr val="000000"/>
                        </a:solidFill>
                        <a:effectLst/>
                        <a:latin typeface="Calibri" panose="020F0502020204030204" pitchFamily="34" charset="0"/>
                      </a:endParaRPr>
                    </a:p>
                  </a:txBody>
                  <a:tcPr marL="9525" marR="9525" marT="9525" marB="0" anchor="ctr">
                    <a:lnT w="38100" cap="flat" cmpd="sng" algn="ctr">
                      <a:solidFill>
                        <a:schemeClr val="accent1"/>
                      </a:solidFill>
                      <a:prstDash val="solid"/>
                      <a:round/>
                      <a:headEnd type="none" w="med" len="med"/>
                      <a:tailEnd type="none" w="med" len="med"/>
                    </a:lnT>
                    <a:solidFill>
                      <a:srgbClr val="FDE4D6"/>
                    </a:solidFill>
                  </a:tcPr>
                </a:tc>
                <a:tc>
                  <a:txBody>
                    <a:bodyPr/>
                    <a:lstStyle/>
                    <a:p>
                      <a:pPr algn="r" fontAlgn="b"/>
                      <a:r>
                        <a:rPr lang="en-US" sz="1600" b="1" u="none" strike="noStrike" dirty="0">
                          <a:effectLst/>
                        </a:rPr>
                        <a:t>117,549.36</a:t>
                      </a:r>
                      <a:endParaRPr lang="en-US" sz="1600" b="1" i="0" u="none" strike="noStrike" dirty="0">
                        <a:solidFill>
                          <a:srgbClr val="000000"/>
                        </a:solidFill>
                        <a:effectLst/>
                        <a:latin typeface="Calibri" panose="020F0502020204030204" pitchFamily="34" charset="0"/>
                      </a:endParaRPr>
                    </a:p>
                  </a:txBody>
                  <a:tcPr marL="9525" marR="9525" marT="9525" marB="0" anchor="ctr">
                    <a:lnT w="38100" cap="flat" cmpd="sng" algn="ctr">
                      <a:solidFill>
                        <a:schemeClr val="accent1"/>
                      </a:solidFill>
                      <a:prstDash val="solid"/>
                      <a:round/>
                      <a:headEnd type="none" w="med" len="med"/>
                      <a:tailEnd type="none" w="med" len="med"/>
                    </a:lnT>
                    <a:solidFill>
                      <a:srgbClr val="FDE4D6"/>
                    </a:solidFill>
                  </a:tcPr>
                </a:tc>
                <a:extLst>
                  <a:ext uri="{0D108BD9-81ED-4DB2-BD59-A6C34878D82A}">
                    <a16:rowId xmlns:a16="http://schemas.microsoft.com/office/drawing/2014/main" val="4156827710"/>
                  </a:ext>
                </a:extLst>
              </a:tr>
            </a:tbl>
          </a:graphicData>
        </a:graphic>
      </p:graphicFrame>
      <p:sp>
        <p:nvSpPr>
          <p:cNvPr id="7" name="TextBox 6">
            <a:extLst>
              <a:ext uri="{FF2B5EF4-FFF2-40B4-BE49-F238E27FC236}">
                <a16:creationId xmlns:a16="http://schemas.microsoft.com/office/drawing/2014/main" id="{E3B8840D-FDE5-460E-A2C0-F423A1899F72}"/>
              </a:ext>
            </a:extLst>
          </p:cNvPr>
          <p:cNvSpPr txBox="1"/>
          <p:nvPr/>
        </p:nvSpPr>
        <p:spPr>
          <a:xfrm>
            <a:off x="4771785" y="2509157"/>
            <a:ext cx="6206251" cy="923330"/>
          </a:xfrm>
          <a:prstGeom prst="rect">
            <a:avLst/>
          </a:prstGeom>
          <a:noFill/>
        </p:spPr>
        <p:txBody>
          <a:bodyPr wrap="none" rtlCol="0">
            <a:spAutoFit/>
          </a:bodyPr>
          <a:lstStyle/>
          <a:p>
            <a:pPr marL="285750" indent="-285750">
              <a:buFont typeface="Arial" panose="020B0604020202020204" pitchFamily="34" charset="0"/>
              <a:buChar char="•"/>
            </a:pPr>
            <a:r>
              <a:rPr lang="en-US" dirty="0">
                <a:solidFill>
                  <a:srgbClr val="A4C137"/>
                </a:solidFill>
              </a:rPr>
              <a:t>Most of the budget is foreseen to hire personnel. </a:t>
            </a:r>
          </a:p>
          <a:p>
            <a:pPr marL="285750" indent="-285750">
              <a:buFont typeface="Arial" panose="020B0604020202020204" pitchFamily="34" charset="0"/>
              <a:buChar char="•"/>
            </a:pPr>
            <a:r>
              <a:rPr lang="en-US" dirty="0">
                <a:solidFill>
                  <a:srgbClr val="A4C137"/>
                </a:solidFill>
              </a:rPr>
              <a:t>iSAS position to be released this month + advertised on iSAS</a:t>
            </a:r>
          </a:p>
          <a:p>
            <a:pPr marL="285750" indent="-285750">
              <a:buFont typeface="Arial" panose="020B0604020202020204" pitchFamily="34" charset="0"/>
              <a:buChar char="•"/>
            </a:pPr>
            <a:r>
              <a:rPr lang="en-US" dirty="0">
                <a:solidFill>
                  <a:srgbClr val="A4C137"/>
                </a:solidFill>
              </a:rPr>
              <a:t>Money already spent was to pay personnel to bridge the gap </a:t>
            </a:r>
          </a:p>
        </p:txBody>
      </p:sp>
      <p:graphicFrame>
        <p:nvGraphicFramePr>
          <p:cNvPr id="16" name="Table 15">
            <a:extLst>
              <a:ext uri="{FF2B5EF4-FFF2-40B4-BE49-F238E27FC236}">
                <a16:creationId xmlns:a16="http://schemas.microsoft.com/office/drawing/2014/main" id="{25B73F0D-16E3-4D80-9960-9539BB45B3F2}"/>
              </a:ext>
            </a:extLst>
          </p:cNvPr>
          <p:cNvGraphicFramePr>
            <a:graphicFrameLocks noGrp="1"/>
          </p:cNvGraphicFramePr>
          <p:nvPr/>
        </p:nvGraphicFramePr>
        <p:xfrm>
          <a:off x="290140" y="2384453"/>
          <a:ext cx="3944463" cy="1279619"/>
        </p:xfrm>
        <a:graphic>
          <a:graphicData uri="http://schemas.openxmlformats.org/drawingml/2006/table">
            <a:tbl>
              <a:tblPr/>
              <a:tblGrid>
                <a:gridCol w="3944463">
                  <a:extLst>
                    <a:ext uri="{9D8B030D-6E8A-4147-A177-3AD203B41FA5}">
                      <a16:colId xmlns:a16="http://schemas.microsoft.com/office/drawing/2014/main" val="1614564710"/>
                    </a:ext>
                  </a:extLst>
                </a:gridCol>
              </a:tblGrid>
              <a:tr h="1279619">
                <a:tc>
                  <a:txBody>
                    <a:bodyPr/>
                    <a:lstStyle/>
                    <a:p>
                      <a:endParaRPr lang="en-US" dirty="0"/>
                    </a:p>
                  </a:txBody>
                  <a:tcPr>
                    <a:lnL w="38100" cmpd="sng">
                      <a:solidFill>
                        <a:schemeClr val="accent1"/>
                      </a:solidFill>
                      <a:prstDash val="solid"/>
                    </a:lnL>
                    <a:lnR w="38100" cmpd="sng">
                      <a:solidFill>
                        <a:schemeClr val="accent1"/>
                      </a:solidFill>
                      <a:prstDash val="solid"/>
                    </a:lnR>
                    <a:lnT w="38100" cmpd="sng">
                      <a:solidFill>
                        <a:schemeClr val="accent1"/>
                      </a:solidFill>
                      <a:prstDash val="solid"/>
                    </a:lnT>
                    <a:lnB w="38100" cmpd="sng">
                      <a:solidFill>
                        <a:schemeClr val="accent1"/>
                      </a:solidFill>
                      <a:prstDash val="solid"/>
                    </a:lnB>
                  </a:tcPr>
                </a:tc>
                <a:extLst>
                  <a:ext uri="{0D108BD9-81ED-4DB2-BD59-A6C34878D82A}">
                    <a16:rowId xmlns:a16="http://schemas.microsoft.com/office/drawing/2014/main" val="1388715714"/>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F5AA5-CCEE-57BF-5CF5-DCE98021AA6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3166193-9095-8217-B1A2-DC6D37C84173}"/>
              </a:ext>
            </a:extLst>
          </p:cNvPr>
          <p:cNvSpPr txBox="1"/>
          <p:nvPr/>
        </p:nvSpPr>
        <p:spPr>
          <a:xfrm>
            <a:off x="3418115" y="315684"/>
            <a:ext cx="5177892" cy="461665"/>
          </a:xfrm>
          <a:prstGeom prst="rect">
            <a:avLst/>
          </a:prstGeom>
          <a:noFill/>
        </p:spPr>
        <p:txBody>
          <a:bodyPr wrap="none" rtlCol="0">
            <a:spAutoFit/>
          </a:bodyPr>
          <a:lstStyle/>
          <a:p>
            <a:r>
              <a:rPr lang="en-US" sz="2400" b="1" dirty="0">
                <a:solidFill>
                  <a:srgbClr val="A1BF31"/>
                </a:solidFill>
              </a:rPr>
              <a:t>WP3</a:t>
            </a:r>
            <a:r>
              <a:rPr lang="en-US" sz="2400" b="1" dirty="0">
                <a:solidFill>
                  <a:srgbClr val="1B3C70"/>
                </a:solidFill>
              </a:rPr>
              <a:t>  Nb</a:t>
            </a:r>
            <a:r>
              <a:rPr lang="en-US" sz="2400" b="1" baseline="-25000" dirty="0">
                <a:solidFill>
                  <a:srgbClr val="1B3C70"/>
                </a:solidFill>
              </a:rPr>
              <a:t>3</a:t>
            </a:r>
            <a:r>
              <a:rPr lang="en-US" sz="2400" b="1" dirty="0">
                <a:solidFill>
                  <a:srgbClr val="1B3C70"/>
                </a:solidFill>
              </a:rPr>
              <a:t>Sn on Cu:</a:t>
            </a:r>
            <a:r>
              <a:rPr lang="en-US" sz="2400" b="1" dirty="0">
                <a:solidFill>
                  <a:schemeClr val="bg2">
                    <a:lumMod val="50000"/>
                  </a:schemeClr>
                </a:solidFill>
              </a:rPr>
              <a:t> financial status</a:t>
            </a:r>
          </a:p>
        </p:txBody>
      </p:sp>
      <p:pic>
        <p:nvPicPr>
          <p:cNvPr id="5" name="Picture 2" descr="Innovate for Sustainable Accelerating Systems: Kick-Off Meeting">
            <a:extLst>
              <a:ext uri="{FF2B5EF4-FFF2-40B4-BE49-F238E27FC236}">
                <a16:creationId xmlns:a16="http://schemas.microsoft.com/office/drawing/2014/main" id="{AC7AF7D4-25FB-1D82-1BAE-4398B10BF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ella 1">
            <a:extLst>
              <a:ext uri="{FF2B5EF4-FFF2-40B4-BE49-F238E27FC236}">
                <a16:creationId xmlns:a16="http://schemas.microsoft.com/office/drawing/2014/main" id="{9B95B6E1-2DE8-5E2B-92E4-A0CFABB88E95}"/>
              </a:ext>
            </a:extLst>
          </p:cNvPr>
          <p:cNvGraphicFramePr>
            <a:graphicFrameLocks noGrp="1"/>
          </p:cNvGraphicFramePr>
          <p:nvPr/>
        </p:nvGraphicFramePr>
        <p:xfrm>
          <a:off x="1364282" y="2481213"/>
          <a:ext cx="9463436" cy="3295117"/>
        </p:xfrm>
        <a:graphic>
          <a:graphicData uri="http://schemas.openxmlformats.org/drawingml/2006/table">
            <a:tbl>
              <a:tblPr firstRow="1" bandRow="1">
                <a:tableStyleId>{5C22544A-7EE6-4342-B048-85BDC9FD1C3A}</a:tableStyleId>
              </a:tblPr>
              <a:tblGrid>
                <a:gridCol w="1887587">
                  <a:extLst>
                    <a:ext uri="{9D8B030D-6E8A-4147-A177-3AD203B41FA5}">
                      <a16:colId xmlns:a16="http://schemas.microsoft.com/office/drawing/2014/main" val="3617508903"/>
                    </a:ext>
                  </a:extLst>
                </a:gridCol>
                <a:gridCol w="2844131">
                  <a:extLst>
                    <a:ext uri="{9D8B030D-6E8A-4147-A177-3AD203B41FA5}">
                      <a16:colId xmlns:a16="http://schemas.microsoft.com/office/drawing/2014/main" val="1644614066"/>
                    </a:ext>
                  </a:extLst>
                </a:gridCol>
                <a:gridCol w="2365859">
                  <a:extLst>
                    <a:ext uri="{9D8B030D-6E8A-4147-A177-3AD203B41FA5}">
                      <a16:colId xmlns:a16="http://schemas.microsoft.com/office/drawing/2014/main" val="3217324954"/>
                    </a:ext>
                  </a:extLst>
                </a:gridCol>
                <a:gridCol w="2365859">
                  <a:extLst>
                    <a:ext uri="{9D8B030D-6E8A-4147-A177-3AD203B41FA5}">
                      <a16:colId xmlns:a16="http://schemas.microsoft.com/office/drawing/2014/main" val="1244419087"/>
                    </a:ext>
                  </a:extLst>
                </a:gridCol>
              </a:tblGrid>
              <a:tr h="440153">
                <a:tc rowSpan="2">
                  <a:txBody>
                    <a:bodyPr/>
                    <a:lstStyle/>
                    <a:p>
                      <a:pPr algn="ctr"/>
                      <a:r>
                        <a:rPr lang="en-US" b="1" dirty="0">
                          <a:solidFill>
                            <a:schemeClr val="bg1"/>
                          </a:solidFill>
                        </a:rPr>
                        <a:t>Partner</a:t>
                      </a:r>
                    </a:p>
                  </a:txBody>
                  <a:tcPr anchor="ctr">
                    <a:solidFill>
                      <a:srgbClr val="A1BF31"/>
                    </a:solidFill>
                  </a:tcPr>
                </a:tc>
                <a:tc gridSpan="3">
                  <a:txBody>
                    <a:bodyPr/>
                    <a:lstStyle/>
                    <a:p>
                      <a:pPr algn="ctr"/>
                      <a:r>
                        <a:rPr lang="en-US" b="1" dirty="0">
                          <a:solidFill>
                            <a:schemeClr val="bg1"/>
                          </a:solidFill>
                        </a:rPr>
                        <a:t>Budget</a:t>
                      </a:r>
                    </a:p>
                  </a:txBody>
                  <a:tcPr anchor="ctr">
                    <a:solidFill>
                      <a:srgbClr val="1B3C70"/>
                    </a:solidFill>
                  </a:tcPr>
                </a:tc>
                <a:tc hMerge="1">
                  <a:txBody>
                    <a:bodyPr/>
                    <a:lstStyle/>
                    <a:p>
                      <a:endParaRPr dirty="0"/>
                    </a:p>
                  </a:txBody>
                  <a:tcPr anchor="ctr">
                    <a:solidFill>
                      <a:srgbClr val="1B3C70"/>
                    </a:solidFill>
                  </a:tcPr>
                </a:tc>
                <a:tc hMerge="1">
                  <a:txBody>
                    <a:bodyPr/>
                    <a:lstStyle/>
                    <a:p>
                      <a:endParaRPr lang="en-US" dirty="0"/>
                    </a:p>
                  </a:txBody>
                  <a:tcPr/>
                </a:tc>
                <a:extLst>
                  <a:ext uri="{0D108BD9-81ED-4DB2-BD59-A6C34878D82A}">
                    <a16:rowId xmlns:a16="http://schemas.microsoft.com/office/drawing/2014/main" val="3792437839"/>
                  </a:ext>
                </a:extLst>
              </a:tr>
              <a:tr h="919497">
                <a:tc vMerge="1">
                  <a:txBody>
                    <a:bodyPr/>
                    <a:lstStyle/>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rPr>
                        <a:t>EU total contribution</a:t>
                      </a:r>
                    </a:p>
                  </a:txBody>
                  <a:tcPr anchor="ctr">
                    <a:solidFill>
                      <a:srgbClr val="1B3C7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rPr>
                        <a:t>EU Budget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rPr>
                        <a:t>spent</a:t>
                      </a:r>
                    </a:p>
                  </a:txBody>
                  <a:tcPr anchor="ctr">
                    <a:solidFill>
                      <a:srgbClr val="1B3C7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rPr>
                        <a:t>Matching Funds</a:t>
                      </a:r>
                    </a:p>
                  </a:txBody>
                  <a:tcPr anchor="ctr">
                    <a:solidFill>
                      <a:srgbClr val="1B3C70"/>
                    </a:solidFill>
                  </a:tcPr>
                </a:tc>
                <a:extLst>
                  <a:ext uri="{0D108BD9-81ED-4DB2-BD59-A6C34878D82A}">
                    <a16:rowId xmlns:a16="http://schemas.microsoft.com/office/drawing/2014/main" val="4113701081"/>
                  </a:ext>
                </a:extLst>
              </a:tr>
              <a:tr h="440153">
                <a:tc>
                  <a:txBody>
                    <a:bodyPr/>
                    <a:lstStyle/>
                    <a:p>
                      <a:pPr algn="ctr"/>
                      <a:r>
                        <a:rPr lang="en-US" b="1" dirty="0"/>
                        <a:t>CEA</a:t>
                      </a:r>
                    </a:p>
                  </a:txBody>
                  <a:tcPr anchor="ctr"/>
                </a:tc>
                <a:tc>
                  <a:txBody>
                    <a:bodyPr/>
                    <a:lstStyle/>
                    <a:p>
                      <a:pPr algn="ctr"/>
                      <a:r>
                        <a:rPr lang="en-US" dirty="0"/>
                        <a:t>100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dirty="0"/>
                        <a:t>dedicated CEA staff</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dirty="0"/>
                        <a:t>consumables</a:t>
                      </a:r>
                    </a:p>
                  </a:txBody>
                  <a:tcPr anchor="ctr"/>
                </a:tc>
                <a:extLst>
                  <a:ext uri="{0D108BD9-81ED-4DB2-BD59-A6C34878D82A}">
                    <a16:rowId xmlns:a16="http://schemas.microsoft.com/office/drawing/2014/main" val="3187100908"/>
                  </a:ext>
                </a:extLst>
              </a:tr>
              <a:tr h="440153">
                <a:tc>
                  <a:txBody>
                    <a:bodyPr/>
                    <a:lstStyle/>
                    <a:p>
                      <a:pPr algn="ctr"/>
                      <a:r>
                        <a:rPr lang="en-US" b="1" dirty="0"/>
                        <a:t>HZB</a:t>
                      </a:r>
                    </a:p>
                  </a:txBody>
                  <a:tcPr anchor="ctr"/>
                </a:tc>
                <a:tc>
                  <a:txBody>
                    <a:bodyPr/>
                    <a:lstStyle/>
                    <a:p>
                      <a:pPr algn="ctr"/>
                      <a:r>
                        <a:rPr lang="en-US" dirty="0"/>
                        <a:t>200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dirty="0"/>
                        <a:t>1 post-doc hired</a:t>
                      </a:r>
                      <a:endParaRPr lang="en-US" sz="14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1" dirty="0"/>
                        <a:t>dedicated HZB staff</a:t>
                      </a:r>
                    </a:p>
                  </a:txBody>
                  <a:tcPr anchor="ctr"/>
                </a:tc>
                <a:extLst>
                  <a:ext uri="{0D108BD9-81ED-4DB2-BD59-A6C34878D82A}">
                    <a16:rowId xmlns:a16="http://schemas.microsoft.com/office/drawing/2014/main" val="1209013289"/>
                  </a:ext>
                </a:extLst>
              </a:tr>
              <a:tr h="615008">
                <a:tc>
                  <a:txBody>
                    <a:bodyPr/>
                    <a:lstStyle/>
                    <a:p>
                      <a:pPr algn="ctr"/>
                      <a:r>
                        <a:rPr lang="en-US" b="1" dirty="0"/>
                        <a:t>INFN</a:t>
                      </a:r>
                    </a:p>
                  </a:txBody>
                  <a:tcPr anchor="ctr"/>
                </a:tc>
                <a:tc>
                  <a:txBody>
                    <a:bodyPr/>
                    <a:lstStyle/>
                    <a:p>
                      <a:pPr algn="ctr"/>
                      <a:r>
                        <a:rPr lang="en-US" dirty="0"/>
                        <a:t>200</a:t>
                      </a:r>
                    </a:p>
                  </a:txBody>
                  <a:tcPr anchor="ctr"/>
                </a:tc>
                <a:tc>
                  <a:txBody>
                    <a:bodyPr/>
                    <a:lstStyle/>
                    <a:p>
                      <a:pPr algn="ctr"/>
                      <a:r>
                        <a:rPr lang="en-US" sz="1400" i="1" dirty="0"/>
                        <a:t>1 post-doc hired + dedicated LNL staff</a:t>
                      </a:r>
                    </a:p>
                  </a:txBody>
                  <a:tcPr anchor="ctr"/>
                </a:tc>
                <a:tc>
                  <a:txBody>
                    <a:bodyPr/>
                    <a:lstStyle/>
                    <a:p>
                      <a:pPr algn="ctr"/>
                      <a:r>
                        <a:rPr lang="sv-SE" sz="1400" i="1" dirty="0"/>
                        <a:t>1.3 GHz coating system upgrade</a:t>
                      </a:r>
                      <a:endParaRPr lang="en-US" sz="1400" i="1" dirty="0"/>
                    </a:p>
                  </a:txBody>
                  <a:tcPr anchor="ctr"/>
                </a:tc>
                <a:extLst>
                  <a:ext uri="{0D108BD9-81ED-4DB2-BD59-A6C34878D82A}">
                    <a16:rowId xmlns:a16="http://schemas.microsoft.com/office/drawing/2014/main" val="3542221676"/>
                  </a:ext>
                </a:extLst>
              </a:tr>
              <a:tr h="440153">
                <a:tc>
                  <a:txBody>
                    <a:bodyPr/>
                    <a:lstStyle/>
                    <a:p>
                      <a:pPr algn="ctr"/>
                      <a:r>
                        <a:rPr lang="en-US" b="1" dirty="0"/>
                        <a:t>UKRI</a:t>
                      </a:r>
                    </a:p>
                  </a:txBody>
                  <a:tcPr anchor="ctr"/>
                </a:tc>
                <a:tc>
                  <a:txBody>
                    <a:bodyPr/>
                    <a:lstStyle/>
                    <a:p>
                      <a:pPr algn="ctr"/>
                      <a:r>
                        <a:rPr lang="en-US" dirty="0"/>
                        <a:t>200</a:t>
                      </a:r>
                    </a:p>
                  </a:txBody>
                  <a:tcPr anchor="ctr"/>
                </a:tc>
                <a:tc>
                  <a:txBody>
                    <a:bodyPr/>
                    <a:lstStyle/>
                    <a:p>
                      <a:pPr algn="ctr"/>
                      <a:r>
                        <a:rPr lang="en-US" sz="1400" dirty="0"/>
                        <a:t>1 student grant at UKRI</a:t>
                      </a:r>
                    </a:p>
                  </a:txBody>
                  <a:tcPr anchor="ctr"/>
                </a:tc>
                <a:tc>
                  <a:txBody>
                    <a:bodyPr/>
                    <a:lstStyle/>
                    <a:p>
                      <a:pPr algn="ctr"/>
                      <a:r>
                        <a:rPr lang="en-US" sz="1400" dirty="0"/>
                        <a:t>Dedicated UKRI Staff</a:t>
                      </a:r>
                    </a:p>
                  </a:txBody>
                  <a:tcPr anchor="ctr"/>
                </a:tc>
                <a:extLst>
                  <a:ext uri="{0D108BD9-81ED-4DB2-BD59-A6C34878D82A}">
                    <a16:rowId xmlns:a16="http://schemas.microsoft.com/office/drawing/2014/main" val="958483122"/>
                  </a:ext>
                </a:extLst>
              </a:tr>
            </a:tbl>
          </a:graphicData>
        </a:graphic>
      </p:graphicFrame>
      <p:sp>
        <p:nvSpPr>
          <p:cNvPr id="6" name="CasellaDiTesto 5">
            <a:extLst>
              <a:ext uri="{FF2B5EF4-FFF2-40B4-BE49-F238E27FC236}">
                <a16:creationId xmlns:a16="http://schemas.microsoft.com/office/drawing/2014/main" id="{46C36607-59FE-E087-4566-554028CB304F}"/>
              </a:ext>
            </a:extLst>
          </p:cNvPr>
          <p:cNvSpPr txBox="1"/>
          <p:nvPr/>
        </p:nvSpPr>
        <p:spPr>
          <a:xfrm>
            <a:off x="1240574" y="1533360"/>
            <a:ext cx="6094140" cy="584775"/>
          </a:xfrm>
          <a:prstGeom prst="rect">
            <a:avLst/>
          </a:prstGeom>
          <a:noFill/>
        </p:spPr>
        <p:txBody>
          <a:bodyPr wrap="square">
            <a:spAutoFit/>
          </a:bodyPr>
          <a:lstStyle/>
          <a:p>
            <a:r>
              <a:rPr lang="en-US" sz="3200" b="1" dirty="0">
                <a:solidFill>
                  <a:srgbClr val="1B3C70"/>
                </a:solidFill>
              </a:rPr>
              <a:t>Budget expenses are on track</a:t>
            </a:r>
          </a:p>
        </p:txBody>
      </p:sp>
    </p:spTree>
    <p:extLst>
      <p:ext uri="{BB962C8B-B14F-4D97-AF65-F5344CB8AC3E}">
        <p14:creationId xmlns:p14="http://schemas.microsoft.com/office/powerpoint/2010/main" val="4050378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F5AA5-CCEE-57BF-5CF5-DCE98021AA63}"/>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AC7AF7D4-25FB-1D82-1BAE-4398B10BF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2A1ECF3E-D27A-43F6-89CA-AF0190C2308B}"/>
              </a:ext>
            </a:extLst>
          </p:cNvPr>
          <p:cNvPicPr>
            <a:picLocks noChangeAspect="1"/>
          </p:cNvPicPr>
          <p:nvPr/>
        </p:nvPicPr>
        <p:blipFill>
          <a:blip r:embed="rId4"/>
          <a:stretch>
            <a:fillRect/>
          </a:stretch>
        </p:blipFill>
        <p:spPr>
          <a:xfrm>
            <a:off x="0" y="12691"/>
            <a:ext cx="12192000" cy="6832617"/>
          </a:xfrm>
          <a:prstGeom prst="rect">
            <a:avLst/>
          </a:prstGeom>
        </p:spPr>
      </p:pic>
    </p:spTree>
    <p:extLst>
      <p:ext uri="{BB962C8B-B14F-4D97-AF65-F5344CB8AC3E}">
        <p14:creationId xmlns:p14="http://schemas.microsoft.com/office/powerpoint/2010/main" val="1127640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FADFF-2D07-D9AF-1D2F-94607555F4B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6B8A4AA-B409-92E4-EB41-CFAD688E9665}"/>
              </a:ext>
            </a:extLst>
          </p:cNvPr>
          <p:cNvSpPr txBox="1"/>
          <p:nvPr/>
        </p:nvSpPr>
        <p:spPr>
          <a:xfrm>
            <a:off x="3418115" y="315684"/>
            <a:ext cx="4020524" cy="461665"/>
          </a:xfrm>
          <a:prstGeom prst="rect">
            <a:avLst/>
          </a:prstGeom>
          <a:noFill/>
        </p:spPr>
        <p:txBody>
          <a:bodyPr wrap="none" rtlCol="0">
            <a:spAutoFit/>
          </a:bodyPr>
          <a:lstStyle/>
          <a:p>
            <a:r>
              <a:rPr lang="en-US" sz="2400" b="1" dirty="0">
                <a:solidFill>
                  <a:srgbClr val="002060"/>
                </a:solidFill>
              </a:rPr>
              <a:t>WP5 – Title:</a:t>
            </a:r>
            <a:r>
              <a:rPr lang="en-US" sz="2400" b="1" dirty="0">
                <a:solidFill>
                  <a:schemeClr val="bg2">
                    <a:lumMod val="50000"/>
                  </a:schemeClr>
                </a:solidFill>
              </a:rPr>
              <a:t> financial status</a:t>
            </a:r>
          </a:p>
        </p:txBody>
      </p:sp>
      <p:pic>
        <p:nvPicPr>
          <p:cNvPr id="5" name="Picture 2" descr="Innovate for Sustainable Accelerating Systems: Kick-Off Meeting">
            <a:extLst>
              <a:ext uri="{FF2B5EF4-FFF2-40B4-BE49-F238E27FC236}">
                <a16:creationId xmlns:a16="http://schemas.microsoft.com/office/drawing/2014/main" id="{5825CCE3-EDCB-11D8-AB95-6A407A5C05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9" name="Espace réservé du contenu 8">
            <a:extLst>
              <a:ext uri="{FF2B5EF4-FFF2-40B4-BE49-F238E27FC236}">
                <a16:creationId xmlns:a16="http://schemas.microsoft.com/office/drawing/2014/main" id="{07B226AB-9C01-482E-9B9B-24A8F9675937}"/>
              </a:ext>
            </a:extLst>
          </p:cNvPr>
          <p:cNvSpPr>
            <a:spLocks noGrp="1"/>
          </p:cNvSpPr>
          <p:nvPr>
            <p:ph idx="1"/>
          </p:nvPr>
        </p:nvSpPr>
        <p:spPr>
          <a:xfrm>
            <a:off x="838200" y="1170107"/>
            <a:ext cx="10515600" cy="5042434"/>
          </a:xfrm>
        </p:spPr>
        <p:txBody>
          <a:bodyPr>
            <a:normAutofit fontScale="85000" lnSpcReduction="20000"/>
          </a:bodyPr>
          <a:lstStyle/>
          <a:p>
            <a:r>
              <a:rPr lang="en-US" sz="2000" dirty="0"/>
              <a:t>Financial status : </a:t>
            </a:r>
            <a:r>
              <a:rPr lang="en-US" sz="2000" b="1" dirty="0">
                <a:solidFill>
                  <a:srgbClr val="00B050"/>
                </a:solidFill>
              </a:rPr>
              <a:t>no deviations on projections</a:t>
            </a:r>
          </a:p>
          <a:p>
            <a:pPr lvl="1"/>
            <a:r>
              <a:rPr lang="en-US" sz="1600" dirty="0"/>
              <a:t>Funds engaged in the WP by institute </a:t>
            </a:r>
            <a:r>
              <a:rPr lang="en-US" sz="1600" u="sng" dirty="0"/>
              <a:t>to date</a:t>
            </a:r>
            <a:r>
              <a:rPr lang="en-US" sz="1600" dirty="0"/>
              <a:t>, differentiating </a:t>
            </a:r>
            <a:r>
              <a:rPr lang="en-US" sz="1600" b="1" dirty="0">
                <a:solidFill>
                  <a:srgbClr val="002060"/>
                </a:solidFill>
              </a:rPr>
              <a:t>EU-budget</a:t>
            </a:r>
            <a:r>
              <a:rPr lang="en-US" sz="1600" dirty="0"/>
              <a:t> from </a:t>
            </a:r>
            <a:r>
              <a:rPr lang="en-US" sz="1600" b="1" dirty="0">
                <a:solidFill>
                  <a:srgbClr val="A4C137"/>
                </a:solidFill>
                <a:cs typeface="Calibri" panose="020F0502020204030204" pitchFamily="34" charset="0"/>
              </a:rPr>
              <a:t>matching funds</a:t>
            </a:r>
            <a:endParaRPr lang="en-US" sz="1800" b="1" dirty="0">
              <a:solidFill>
                <a:srgbClr val="A4C137"/>
              </a:solidFill>
              <a:cs typeface="Calibri" panose="020F0502020204030204" pitchFamily="34" charset="0"/>
            </a:endParaRPr>
          </a:p>
          <a:p>
            <a:pPr lvl="1"/>
            <a:r>
              <a:rPr lang="en-US" sz="1600" dirty="0"/>
              <a:t>With highlight of staff dedicating time on the iSAS project, </a:t>
            </a:r>
            <a:r>
              <a:rPr lang="en-US" sz="1600" u="sng" dirty="0"/>
              <a:t>to date</a:t>
            </a:r>
            <a:r>
              <a:rPr lang="en-US" sz="1600" dirty="0">
                <a:solidFill>
                  <a:schemeClr val="accent1"/>
                </a:solidFill>
              </a:rPr>
              <a:t> </a:t>
            </a:r>
            <a:r>
              <a:rPr lang="en-US" sz="1600" dirty="0"/>
              <a:t>&amp; </a:t>
            </a:r>
            <a:r>
              <a:rPr lang="en-US" sz="1600" i="1" dirty="0"/>
              <a:t>projections if possible</a:t>
            </a:r>
          </a:p>
          <a:p>
            <a:pPr lvl="1"/>
            <a:endParaRPr lang="en-US" sz="1600" i="1" dirty="0"/>
          </a:p>
          <a:p>
            <a:pPr lvl="1"/>
            <a:endParaRPr lang="en-US" sz="1600" i="1" dirty="0"/>
          </a:p>
          <a:p>
            <a:pPr lvl="1"/>
            <a:endParaRPr lang="en-US" sz="1600" i="1" dirty="0"/>
          </a:p>
          <a:p>
            <a:pPr lvl="1"/>
            <a:endParaRPr lang="en-US" sz="1600" i="1" dirty="0"/>
          </a:p>
          <a:p>
            <a:pPr lvl="1"/>
            <a:endParaRPr lang="en-US" sz="1600" i="1" dirty="0"/>
          </a:p>
          <a:p>
            <a:pPr lvl="1"/>
            <a:endParaRPr lang="en-US" sz="1600" i="1" dirty="0"/>
          </a:p>
          <a:p>
            <a:pPr lvl="1"/>
            <a:endParaRPr lang="en-US" sz="1600" i="1" dirty="0"/>
          </a:p>
          <a:p>
            <a:pPr lvl="1"/>
            <a:endParaRPr lang="en-US" sz="1600" i="1" dirty="0"/>
          </a:p>
          <a:p>
            <a:pPr lvl="1"/>
            <a:endParaRPr lang="en-US" sz="1600" i="1" dirty="0"/>
          </a:p>
          <a:p>
            <a:pPr lvl="1"/>
            <a:endParaRPr lang="en-US" sz="1600" i="1" dirty="0"/>
          </a:p>
          <a:p>
            <a:pPr lvl="1"/>
            <a:endParaRPr lang="en-US" sz="1600" i="1" dirty="0"/>
          </a:p>
          <a:p>
            <a:pPr lvl="1"/>
            <a:endParaRPr lang="en-US" sz="1600" i="1" dirty="0"/>
          </a:p>
          <a:p>
            <a:pPr lvl="1"/>
            <a:endParaRPr lang="en-US" sz="1600" i="1" dirty="0"/>
          </a:p>
          <a:p>
            <a:pPr lvl="1"/>
            <a:endParaRPr lang="en-US" sz="1600" i="1" dirty="0"/>
          </a:p>
          <a:p>
            <a:pPr lvl="1"/>
            <a:endParaRPr lang="en-US" sz="1600" i="1" dirty="0"/>
          </a:p>
          <a:p>
            <a:pPr lvl="1"/>
            <a:r>
              <a:rPr lang="en-GB" sz="1700" b="0" i="0" u="none" strike="noStrike" dirty="0">
                <a:solidFill>
                  <a:srgbClr val="002060"/>
                </a:solidFill>
                <a:effectLst/>
              </a:rPr>
              <a:t>The PhD student for Task 5.4 is </a:t>
            </a:r>
            <a:r>
              <a:rPr lang="en-GB" sz="1700" b="0" i="0" u="sng" strike="noStrike" dirty="0">
                <a:solidFill>
                  <a:srgbClr val="002060"/>
                </a:solidFill>
                <a:effectLst/>
              </a:rPr>
              <a:t>not</a:t>
            </a:r>
            <a:r>
              <a:rPr lang="en-GB" sz="1700" b="0" i="0" u="none" strike="noStrike" dirty="0">
                <a:solidFill>
                  <a:srgbClr val="002060"/>
                </a:solidFill>
                <a:effectLst/>
              </a:rPr>
              <a:t> on the EU budget but is a budget directly from EPFL</a:t>
            </a:r>
          </a:p>
          <a:p>
            <a:pPr lvl="1"/>
            <a:r>
              <a:rPr lang="en-GB" sz="1700" b="0" i="0" u="none" strike="noStrike" dirty="0">
                <a:solidFill>
                  <a:srgbClr val="002060"/>
                </a:solidFill>
                <a:effectLst/>
              </a:rPr>
              <a:t>Junior Scientist [ESS]  </a:t>
            </a:r>
            <a:r>
              <a:rPr lang="en-GB" sz="1700" b="1" i="0" u="none" strike="noStrike" dirty="0">
                <a:solidFill>
                  <a:srgbClr val="002060"/>
                </a:solidFill>
                <a:effectLst/>
              </a:rPr>
              <a:t>WP5</a:t>
            </a:r>
            <a:r>
              <a:rPr lang="en-GB" sz="1700" b="0" i="0" u="none" strike="noStrike" dirty="0">
                <a:solidFill>
                  <a:srgbClr val="002060"/>
                </a:solidFill>
                <a:effectLst/>
              </a:rPr>
              <a:t> (12m) + WP6 (12m) ; </a:t>
            </a:r>
            <a:r>
              <a:rPr lang="en-GB" sz="1700" b="1" i="0" u="none" strike="noStrike" dirty="0">
                <a:solidFill>
                  <a:srgbClr val="002060"/>
                </a:solidFill>
                <a:effectLst/>
              </a:rPr>
              <a:t>Recruitment starting soon + extension to be analysed*</a:t>
            </a:r>
            <a:endParaRPr lang="en-US" sz="2000" b="1" i="1" dirty="0"/>
          </a:p>
          <a:p>
            <a:r>
              <a:rPr lang="en-US" sz="2000" dirty="0"/>
              <a:t>Deviations?</a:t>
            </a:r>
          </a:p>
          <a:p>
            <a:pPr lvl="1"/>
            <a:r>
              <a:rPr lang="en-US" sz="2000" b="1" dirty="0">
                <a:solidFill>
                  <a:schemeClr val="accent6"/>
                </a:solidFill>
              </a:rPr>
              <a:t>No Deviations</a:t>
            </a:r>
            <a:endParaRPr lang="fr-FR" sz="2000" b="1" dirty="0">
              <a:solidFill>
                <a:schemeClr val="accent6"/>
              </a:solidFill>
            </a:endParaRPr>
          </a:p>
        </p:txBody>
      </p:sp>
      <p:sp>
        <p:nvSpPr>
          <p:cNvPr id="6" name="Slide Number Placeholder 5">
            <a:extLst>
              <a:ext uri="{FF2B5EF4-FFF2-40B4-BE49-F238E27FC236}">
                <a16:creationId xmlns:a16="http://schemas.microsoft.com/office/drawing/2014/main" id="{0556971A-AC40-AA25-0295-86E2CC7AC5BD}"/>
              </a:ext>
            </a:extLst>
          </p:cNvPr>
          <p:cNvSpPr>
            <a:spLocks noGrp="1"/>
          </p:cNvSpPr>
          <p:nvPr>
            <p:ph type="sldNum" sz="quarter" idx="12"/>
          </p:nvPr>
        </p:nvSpPr>
        <p:spPr/>
        <p:txBody>
          <a:bodyPr/>
          <a:lstStyle/>
          <a:p>
            <a:fld id="{4068FCCF-9A80-B240-8D85-84F960565AFA}" type="slidenum">
              <a:rPr lang="en-BE" smtClean="0"/>
              <a:t>17</a:t>
            </a:fld>
            <a:endParaRPr lang="en-BE"/>
          </a:p>
        </p:txBody>
      </p:sp>
      <p:pic>
        <p:nvPicPr>
          <p:cNvPr id="7" name="Picture 6">
            <a:extLst>
              <a:ext uri="{FF2B5EF4-FFF2-40B4-BE49-F238E27FC236}">
                <a16:creationId xmlns:a16="http://schemas.microsoft.com/office/drawing/2014/main" id="{C8FBCCED-EE8B-BFDA-E50A-45801F44E6EC}"/>
              </a:ext>
            </a:extLst>
          </p:cNvPr>
          <p:cNvPicPr>
            <a:picLocks noChangeAspect="1"/>
          </p:cNvPicPr>
          <p:nvPr/>
        </p:nvPicPr>
        <p:blipFill>
          <a:blip r:embed="rId3"/>
          <a:stretch>
            <a:fillRect/>
          </a:stretch>
        </p:blipFill>
        <p:spPr>
          <a:xfrm>
            <a:off x="2729523" y="1881995"/>
            <a:ext cx="4047679" cy="3094009"/>
          </a:xfrm>
          <a:prstGeom prst="rect">
            <a:avLst/>
          </a:prstGeom>
        </p:spPr>
      </p:pic>
      <p:sp>
        <p:nvSpPr>
          <p:cNvPr id="8" name="TextBox 7">
            <a:extLst>
              <a:ext uri="{FF2B5EF4-FFF2-40B4-BE49-F238E27FC236}">
                <a16:creationId xmlns:a16="http://schemas.microsoft.com/office/drawing/2014/main" id="{320B6B97-37FF-AB9E-602D-2828540A6FC8}"/>
              </a:ext>
            </a:extLst>
          </p:cNvPr>
          <p:cNvSpPr txBox="1"/>
          <p:nvPr/>
        </p:nvSpPr>
        <p:spPr>
          <a:xfrm>
            <a:off x="7438638" y="2350096"/>
            <a:ext cx="2920703" cy="2308324"/>
          </a:xfrm>
          <a:prstGeom prst="rect">
            <a:avLst/>
          </a:prstGeom>
          <a:noFill/>
        </p:spPr>
        <p:txBody>
          <a:bodyPr wrap="square" rtlCol="0">
            <a:spAutoFit/>
          </a:bodyPr>
          <a:lstStyle/>
          <a:p>
            <a:r>
              <a:rPr lang="en-GB" sz="1600" b="1" dirty="0"/>
              <a:t>ESS</a:t>
            </a:r>
            <a:r>
              <a:rPr lang="en-GB" sz="1600" dirty="0"/>
              <a:t>: </a:t>
            </a:r>
          </a:p>
          <a:p>
            <a:r>
              <a:rPr lang="en-GB" sz="1600" dirty="0"/>
              <a:t>8K (travels for meetings on CM developments) + 3K (Licenses) + 2K (Workshop organization)</a:t>
            </a:r>
          </a:p>
          <a:p>
            <a:endParaRPr lang="en-GB" sz="1600" dirty="0"/>
          </a:p>
          <a:p>
            <a:r>
              <a:rPr lang="en-GB" sz="1600" b="1" dirty="0"/>
              <a:t>CERN</a:t>
            </a:r>
            <a:r>
              <a:rPr lang="en-GB" sz="1600" dirty="0"/>
              <a:t>: </a:t>
            </a:r>
          </a:p>
          <a:p>
            <a:r>
              <a:rPr lang="en-GB" sz="1600" dirty="0"/>
              <a:t>2K (travels to collaborating institutes)</a:t>
            </a:r>
          </a:p>
          <a:p>
            <a:endParaRPr lang="en-GB" sz="1600" dirty="0"/>
          </a:p>
        </p:txBody>
      </p:sp>
      <p:sp>
        <p:nvSpPr>
          <p:cNvPr id="10" name="Date Placeholder 9">
            <a:extLst>
              <a:ext uri="{FF2B5EF4-FFF2-40B4-BE49-F238E27FC236}">
                <a16:creationId xmlns:a16="http://schemas.microsoft.com/office/drawing/2014/main" id="{36384814-FF53-91DA-5107-4CC3806FEDFF}"/>
              </a:ext>
            </a:extLst>
          </p:cNvPr>
          <p:cNvSpPr>
            <a:spLocks noGrp="1"/>
          </p:cNvSpPr>
          <p:nvPr>
            <p:ph type="dt" sz="half" idx="10"/>
          </p:nvPr>
        </p:nvSpPr>
        <p:spPr/>
        <p:txBody>
          <a:bodyPr/>
          <a:lstStyle/>
          <a:p>
            <a:fld id="{BC7CDDC6-664D-684E-8951-E7837C1ABA1B}" type="datetime1">
              <a:rPr lang="sv-SE" smtClean="0"/>
              <a:t>2025-03-13</a:t>
            </a:fld>
            <a:endParaRPr lang="en-BE"/>
          </a:p>
        </p:txBody>
      </p:sp>
      <p:sp>
        <p:nvSpPr>
          <p:cNvPr id="11" name="Footer Placeholder 10">
            <a:extLst>
              <a:ext uri="{FF2B5EF4-FFF2-40B4-BE49-F238E27FC236}">
                <a16:creationId xmlns:a16="http://schemas.microsoft.com/office/drawing/2014/main" id="{497946DD-7850-7EF8-57A1-153CC2F2B9E1}"/>
              </a:ext>
            </a:extLst>
          </p:cNvPr>
          <p:cNvSpPr>
            <a:spLocks noGrp="1"/>
          </p:cNvSpPr>
          <p:nvPr>
            <p:ph type="ftr" sz="quarter" idx="11"/>
          </p:nvPr>
        </p:nvSpPr>
        <p:spPr/>
        <p:txBody>
          <a:bodyPr/>
          <a:lstStyle/>
          <a:p>
            <a:r>
              <a:rPr lang="en-BE"/>
              <a:t>Nuno Elias - iSAS annual meeting - INFN Legnaro</a:t>
            </a:r>
          </a:p>
        </p:txBody>
      </p:sp>
    </p:spTree>
    <p:extLst>
      <p:ext uri="{BB962C8B-B14F-4D97-AF65-F5344CB8AC3E}">
        <p14:creationId xmlns:p14="http://schemas.microsoft.com/office/powerpoint/2010/main" val="3549071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FADFF-2D07-D9AF-1D2F-94607555F4B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6B8A4AA-B409-92E4-EB41-CFAD688E9665}"/>
              </a:ext>
            </a:extLst>
          </p:cNvPr>
          <p:cNvSpPr txBox="1"/>
          <p:nvPr/>
        </p:nvSpPr>
        <p:spPr>
          <a:xfrm>
            <a:off x="3418115" y="315684"/>
            <a:ext cx="4055919" cy="461665"/>
          </a:xfrm>
          <a:prstGeom prst="rect">
            <a:avLst/>
          </a:prstGeom>
          <a:noFill/>
        </p:spPr>
        <p:txBody>
          <a:bodyPr wrap="none" rtlCol="0">
            <a:spAutoFit/>
          </a:bodyPr>
          <a:lstStyle/>
          <a:p>
            <a:r>
              <a:rPr lang="en-US" sz="2400" b="1" dirty="0">
                <a:solidFill>
                  <a:srgbClr val="002060"/>
                </a:solidFill>
              </a:rPr>
              <a:t>WP6:</a:t>
            </a:r>
            <a:r>
              <a:rPr lang="en-US" sz="2400" b="1" dirty="0">
                <a:solidFill>
                  <a:schemeClr val="bg2">
                    <a:lumMod val="50000"/>
                  </a:schemeClr>
                </a:solidFill>
              </a:rPr>
              <a:t> financial status</a:t>
            </a:r>
          </a:p>
        </p:txBody>
      </p:sp>
      <p:pic>
        <p:nvPicPr>
          <p:cNvPr id="5" name="Picture 2" descr="Innovate for Sustainable Accelerating Systems: Kick-Off Meeting">
            <a:extLst>
              <a:ext uri="{FF2B5EF4-FFF2-40B4-BE49-F238E27FC236}">
                <a16:creationId xmlns:a16="http://schemas.microsoft.com/office/drawing/2014/main" id="{5825CCE3-EDCB-11D8-AB95-6A407A5C05C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9" name="Espace réservé du contenu 8">
            <a:extLst>
              <a:ext uri="{FF2B5EF4-FFF2-40B4-BE49-F238E27FC236}">
                <a16:creationId xmlns:a16="http://schemas.microsoft.com/office/drawing/2014/main" id="{07B226AB-9C01-482E-9B9B-24A8F9675937}"/>
              </a:ext>
            </a:extLst>
          </p:cNvPr>
          <p:cNvSpPr>
            <a:spLocks noGrp="1"/>
          </p:cNvSpPr>
          <p:nvPr>
            <p:ph idx="1"/>
          </p:nvPr>
        </p:nvSpPr>
        <p:spPr/>
        <p:txBody>
          <a:bodyPr>
            <a:normAutofit/>
          </a:bodyPr>
          <a:lstStyle/>
          <a:p>
            <a:pPr marL="0" indent="0">
              <a:buNone/>
            </a:pPr>
            <a:r>
              <a:rPr lang="en-US" sz="2000" b="1" u="sng" dirty="0"/>
              <a:t>Financial status</a:t>
            </a:r>
          </a:p>
          <a:p>
            <a:r>
              <a:rPr lang="en-US" sz="2000" dirty="0"/>
              <a:t>Material</a:t>
            </a:r>
          </a:p>
          <a:p>
            <a:pPr lvl="1"/>
            <a:r>
              <a:rPr lang="en-US" sz="1800" dirty="0" err="1"/>
              <a:t>iSAS</a:t>
            </a:r>
            <a:r>
              <a:rPr lang="en-US" sz="1800" dirty="0"/>
              <a:t> Funds engaged by CNRS: purchasing of the Niobium material for 5cell </a:t>
            </a:r>
            <a:r>
              <a:rPr lang="en-US" sz="1800"/>
              <a:t>cavities (“few” </a:t>
            </a:r>
            <a:r>
              <a:rPr lang="en-US" sz="1800" dirty="0"/>
              <a:t>hundreds of k€)</a:t>
            </a:r>
          </a:p>
          <a:p>
            <a:pPr lvl="1"/>
            <a:r>
              <a:rPr lang="en-US" sz="1800" dirty="0" err="1"/>
              <a:t>iSAS</a:t>
            </a:r>
            <a:r>
              <a:rPr lang="en-US" sz="1800" dirty="0"/>
              <a:t> + matching funds to be engaged in 2025 by CNRS: purchasing of the 5cell cavities + (if possible) magnetic shields.</a:t>
            </a:r>
            <a:endParaRPr lang="en-US" sz="1800" b="1" dirty="0">
              <a:solidFill>
                <a:srgbClr val="A4C137"/>
              </a:solidFill>
              <a:cs typeface="Calibri" panose="020F0502020204030204" pitchFamily="34" charset="0"/>
            </a:endParaRPr>
          </a:p>
          <a:p>
            <a:r>
              <a:rPr lang="en-US" sz="2000" dirty="0"/>
              <a:t>Human resources</a:t>
            </a:r>
          </a:p>
          <a:p>
            <a:pPr lvl="1"/>
            <a:r>
              <a:rPr lang="en-US" sz="1800" dirty="0"/>
              <a:t>No staff hired with </a:t>
            </a:r>
            <a:r>
              <a:rPr lang="en-US" sz="1800" dirty="0" err="1"/>
              <a:t>iSAS</a:t>
            </a:r>
            <a:r>
              <a:rPr lang="en-US" sz="1800" dirty="0"/>
              <a:t> funds in WP6</a:t>
            </a:r>
            <a:endParaRPr lang="en-US" sz="1800" i="1" dirty="0"/>
          </a:p>
          <a:p>
            <a:endParaRPr lang="en-US" sz="2000" i="1" dirty="0"/>
          </a:p>
          <a:p>
            <a:pPr marL="0" indent="0">
              <a:buNone/>
            </a:pPr>
            <a:r>
              <a:rPr lang="en-US" sz="2000" b="1" u="sng" dirty="0"/>
              <a:t>Deviations</a:t>
            </a:r>
          </a:p>
          <a:p>
            <a:pPr lvl="1"/>
            <a:r>
              <a:rPr lang="en-US" sz="2000" dirty="0"/>
              <a:t>No</a:t>
            </a:r>
            <a:endParaRPr lang="fr-FR" sz="2000" dirty="0"/>
          </a:p>
          <a:p>
            <a:endParaRPr lang="en-GB" sz="2000" dirty="0"/>
          </a:p>
        </p:txBody>
      </p:sp>
    </p:spTree>
    <p:extLst>
      <p:ext uri="{BB962C8B-B14F-4D97-AF65-F5344CB8AC3E}">
        <p14:creationId xmlns:p14="http://schemas.microsoft.com/office/powerpoint/2010/main" val="555646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FADFF-2D07-D9AF-1D2F-94607555F4B8}"/>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5825CCE3-EDCB-11D8-AB95-6A407A5C05C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4C01F548-F2FF-4E7E-8DFB-4E1DA86FAECE}"/>
              </a:ext>
            </a:extLst>
          </p:cNvPr>
          <p:cNvPicPr>
            <a:picLocks noChangeAspect="1"/>
          </p:cNvPicPr>
          <p:nvPr/>
        </p:nvPicPr>
        <p:blipFill>
          <a:blip r:embed="rId3"/>
          <a:stretch>
            <a:fillRect/>
          </a:stretch>
        </p:blipFill>
        <p:spPr>
          <a:xfrm>
            <a:off x="0" y="24150"/>
            <a:ext cx="12192000" cy="6809700"/>
          </a:xfrm>
          <a:prstGeom prst="rect">
            <a:avLst/>
          </a:prstGeom>
        </p:spPr>
      </p:pic>
    </p:spTree>
    <p:extLst>
      <p:ext uri="{BB962C8B-B14F-4D97-AF65-F5344CB8AC3E}">
        <p14:creationId xmlns:p14="http://schemas.microsoft.com/office/powerpoint/2010/main" val="1301376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DF42F-134D-DBA5-662E-985ADC2D2693}"/>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5B19CA46-EFB5-F05C-12B8-DA267A347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4">
            <a:extLst>
              <a:ext uri="{FF2B5EF4-FFF2-40B4-BE49-F238E27FC236}">
                <a16:creationId xmlns:a16="http://schemas.microsoft.com/office/drawing/2014/main" id="{95F84323-17F1-884D-6FDE-73259D549291}"/>
              </a:ext>
            </a:extLst>
          </p:cNvPr>
          <p:cNvSpPr txBox="1"/>
          <p:nvPr/>
        </p:nvSpPr>
        <p:spPr>
          <a:xfrm>
            <a:off x="1430384" y="1959198"/>
            <a:ext cx="9720000" cy="3908762"/>
          </a:xfrm>
          <a:prstGeom prst="rect">
            <a:avLst/>
          </a:prstGeom>
          <a:noFill/>
        </p:spPr>
        <p:txBody>
          <a:bodyPr wrap="square" rtlCol="0">
            <a:spAutoFit/>
          </a:bodyPr>
          <a:lstStyle/>
          <a:p>
            <a:r>
              <a:rPr lang="en-US" sz="2800" b="1" dirty="0">
                <a:solidFill>
                  <a:srgbClr val="A4C137"/>
                </a:solidFill>
                <a:latin typeface="Calibri" panose="020F0502020204030204" pitchFamily="34" charset="0"/>
                <a:ea typeface="Calibri" panose="020F0502020204030204" pitchFamily="34" charset="0"/>
                <a:cs typeface="Calibri" panose="020F0502020204030204" pitchFamily="34" charset="0"/>
              </a:rPr>
              <a:t>Agenda</a:t>
            </a:r>
          </a:p>
          <a:p>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GB" sz="2000" b="1" dirty="0">
                <a:latin typeface="Calibri" panose="020F0502020204030204" pitchFamily="34" charset="0"/>
                <a:cs typeface="Calibri" panose="020F0502020204030204" pitchFamily="34" charset="0"/>
              </a:rPr>
              <a:t>Agenda items</a:t>
            </a:r>
            <a:br>
              <a:rPr lang="en-GB" sz="2000" dirty="0"/>
            </a:br>
            <a:endParaRPr lang="en-US" sz="2000" b="1"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
            </a:pPr>
            <a:r>
              <a:rPr lang="en-GB" sz="2000" dirty="0"/>
              <a:t>Formal recognition of GB recent changes</a:t>
            </a:r>
          </a:p>
          <a:p>
            <a:pPr marL="342900" indent="-342900">
              <a:buFont typeface="Wingdings" panose="05000000000000000000" pitchFamily="2" charset="2"/>
              <a:buChar char="§"/>
            </a:pPr>
            <a:r>
              <a:rPr lang="en-GB" sz="2000" dirty="0"/>
              <a:t>Discussion about communication lines</a:t>
            </a:r>
          </a:p>
          <a:p>
            <a:pPr marL="342900" indent="-342900">
              <a:buFont typeface="Wingdings" panose="05000000000000000000" pitchFamily="2" charset="2"/>
              <a:buChar char="§"/>
            </a:pPr>
            <a:r>
              <a:rPr lang="en-GB" sz="2000" dirty="0"/>
              <a:t>Review of the financial status of the project</a:t>
            </a:r>
          </a:p>
          <a:p>
            <a:pPr marL="342900" indent="-342900">
              <a:buFont typeface="Wingdings" panose="05000000000000000000" pitchFamily="2" charset="2"/>
              <a:buChar char="§"/>
            </a:pPr>
            <a:r>
              <a:rPr lang="en-GB" sz="2000" dirty="0"/>
              <a:t>Review of CA v2 &amp; NDA</a:t>
            </a:r>
          </a:p>
          <a:p>
            <a:pPr marL="342900" indent="-342900">
              <a:buFont typeface="Wingdings" panose="05000000000000000000" pitchFamily="2" charset="2"/>
              <a:buChar char="§"/>
            </a:pPr>
            <a:r>
              <a:rPr lang="en-GB" sz="2000" dirty="0"/>
              <a:t>Setting of the next Governing Board meeting date</a:t>
            </a:r>
          </a:p>
          <a:p>
            <a:pPr marL="342900" indent="-342900">
              <a:buFont typeface="Wingdings" panose="05000000000000000000" pitchFamily="2" charset="2"/>
              <a:buChar char="§"/>
            </a:pPr>
            <a:r>
              <a:rPr lang="en-GB" sz="2000" dirty="0"/>
              <a:t>AOB </a:t>
            </a:r>
          </a:p>
          <a:p>
            <a:pPr marL="342900" indent="-342900">
              <a:buFont typeface="Wingdings" panose="05000000000000000000" pitchFamily="2" charset="2"/>
              <a:buChar char="§"/>
            </a:pPr>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000" dirty="0">
                <a:latin typeface="Calibri" panose="020F0502020204030204" pitchFamily="34" charset="0"/>
                <a:ea typeface="Calibri" panose="020F0502020204030204" pitchFamily="34" charset="0"/>
                <a:cs typeface="Calibri" panose="020F0502020204030204" pitchFamily="34" charset="0"/>
              </a:rPr>
              <a:t>Notes will be found in the </a:t>
            </a:r>
            <a:r>
              <a:rPr lang="en-US" sz="2000" dirty="0">
                <a:hlinkClick r:id="rId3"/>
              </a:rPr>
              <a:t>iSAS project Indico page </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6383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FADFF-2D07-D9AF-1D2F-94607555F4B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6B8A4AA-B409-92E4-EB41-CFAD688E9665}"/>
              </a:ext>
            </a:extLst>
          </p:cNvPr>
          <p:cNvSpPr txBox="1"/>
          <p:nvPr/>
        </p:nvSpPr>
        <p:spPr>
          <a:xfrm>
            <a:off x="3418115" y="315684"/>
            <a:ext cx="5101012" cy="461665"/>
          </a:xfrm>
          <a:prstGeom prst="rect">
            <a:avLst/>
          </a:prstGeom>
          <a:noFill/>
        </p:spPr>
        <p:txBody>
          <a:bodyPr wrap="none" rtlCol="0">
            <a:spAutoFit/>
          </a:bodyPr>
          <a:lstStyle/>
          <a:p>
            <a:r>
              <a:rPr lang="en-US" sz="2400" b="1" dirty="0">
                <a:solidFill>
                  <a:srgbClr val="002060"/>
                </a:solidFill>
              </a:rPr>
              <a:t>WP8 – Societal impact:</a:t>
            </a:r>
            <a:r>
              <a:rPr lang="en-US" sz="2400" b="1" dirty="0">
                <a:solidFill>
                  <a:schemeClr val="bg2">
                    <a:lumMod val="50000"/>
                  </a:schemeClr>
                </a:solidFill>
              </a:rPr>
              <a:t> financial status</a:t>
            </a:r>
          </a:p>
        </p:txBody>
      </p:sp>
      <p:pic>
        <p:nvPicPr>
          <p:cNvPr id="5" name="Picture 2" descr="Innovate for Sustainable Accelerating Systems: Kick-Off Meeting">
            <a:extLst>
              <a:ext uri="{FF2B5EF4-FFF2-40B4-BE49-F238E27FC236}">
                <a16:creationId xmlns:a16="http://schemas.microsoft.com/office/drawing/2014/main" id="{5825CCE3-EDCB-11D8-AB95-6A407A5C05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9" name="Espace réservé du contenu 8">
            <a:extLst>
              <a:ext uri="{FF2B5EF4-FFF2-40B4-BE49-F238E27FC236}">
                <a16:creationId xmlns:a16="http://schemas.microsoft.com/office/drawing/2014/main" id="{07B226AB-9C01-482E-9B9B-24A8F9675937}"/>
              </a:ext>
            </a:extLst>
          </p:cNvPr>
          <p:cNvSpPr>
            <a:spLocks noGrp="1"/>
          </p:cNvSpPr>
          <p:nvPr>
            <p:ph idx="1"/>
          </p:nvPr>
        </p:nvSpPr>
        <p:spPr>
          <a:xfrm>
            <a:off x="838200" y="1928553"/>
            <a:ext cx="10515600" cy="4283988"/>
          </a:xfrm>
        </p:spPr>
        <p:txBody>
          <a:bodyPr>
            <a:normAutofit/>
          </a:bodyPr>
          <a:lstStyle/>
          <a:p>
            <a:r>
              <a:rPr lang="en-US" sz="2000" dirty="0"/>
              <a:t>Financial status </a:t>
            </a:r>
          </a:p>
          <a:p>
            <a:pPr lvl="1"/>
            <a:r>
              <a:rPr lang="en-US" sz="1600" dirty="0"/>
              <a:t>Funds engaged in the WP by institute </a:t>
            </a:r>
            <a:r>
              <a:rPr lang="en-US" sz="1600" u="sng" dirty="0"/>
              <a:t>to date</a:t>
            </a:r>
            <a:r>
              <a:rPr lang="en-US" sz="1600" dirty="0"/>
              <a:t>, differentiating </a:t>
            </a:r>
            <a:r>
              <a:rPr lang="en-US" sz="1600" b="1" dirty="0">
                <a:solidFill>
                  <a:srgbClr val="002060"/>
                </a:solidFill>
              </a:rPr>
              <a:t>EU-budget</a:t>
            </a:r>
            <a:r>
              <a:rPr lang="en-US" sz="1600" dirty="0"/>
              <a:t> from </a:t>
            </a:r>
            <a:r>
              <a:rPr lang="en-US" sz="1600" b="1" dirty="0">
                <a:solidFill>
                  <a:srgbClr val="A4C137"/>
                </a:solidFill>
                <a:cs typeface="Calibri" panose="020F0502020204030204" pitchFamily="34" charset="0"/>
              </a:rPr>
              <a:t>matching funds</a:t>
            </a:r>
            <a:endParaRPr lang="en-US" sz="2100" b="1" dirty="0">
              <a:solidFill>
                <a:srgbClr val="A4C137"/>
              </a:solidFill>
              <a:cs typeface="Calibri" panose="020F0502020204030204" pitchFamily="34" charset="0"/>
            </a:endParaRPr>
          </a:p>
          <a:p>
            <a:pPr lvl="1"/>
            <a:r>
              <a:rPr lang="en-US" sz="1600" dirty="0"/>
              <a:t>With highlight of staff dedicating time on the iSAS project, </a:t>
            </a:r>
            <a:r>
              <a:rPr lang="en-US" sz="1600" u="sng" dirty="0"/>
              <a:t>to date</a:t>
            </a:r>
            <a:r>
              <a:rPr lang="en-US" sz="1600" dirty="0">
                <a:solidFill>
                  <a:schemeClr val="accent1"/>
                </a:solidFill>
              </a:rPr>
              <a:t> </a:t>
            </a:r>
            <a:r>
              <a:rPr lang="en-US" sz="1600" dirty="0"/>
              <a:t>&amp; </a:t>
            </a:r>
            <a:r>
              <a:rPr lang="en-US" sz="1600" i="1" dirty="0"/>
              <a:t>projections if possible</a:t>
            </a:r>
          </a:p>
          <a:p>
            <a:pPr lvl="1"/>
            <a:endParaRPr lang="en-US" sz="1600" i="1" dirty="0"/>
          </a:p>
          <a:p>
            <a:r>
              <a:rPr lang="en-US" sz="2000" dirty="0"/>
              <a:t>CNRS </a:t>
            </a:r>
          </a:p>
          <a:p>
            <a:pPr lvl="1"/>
            <a:r>
              <a:rPr lang="en-US" sz="1600" dirty="0"/>
              <a:t>Funds not engaged yet: neither travel nor publication fees </a:t>
            </a:r>
          </a:p>
          <a:p>
            <a:pPr marL="457200" lvl="1" indent="0">
              <a:buNone/>
            </a:pPr>
            <a:endParaRPr lang="en-US" sz="1600" i="1" dirty="0"/>
          </a:p>
          <a:p>
            <a:r>
              <a:rPr lang="en-US" sz="2000" dirty="0"/>
              <a:t>Deviations?</a:t>
            </a:r>
          </a:p>
          <a:p>
            <a:pPr lvl="1"/>
            <a:r>
              <a:rPr lang="en-US" sz="1600" b="1" dirty="0">
                <a:solidFill>
                  <a:srgbClr val="A4C137"/>
                </a:solidFill>
              </a:rPr>
              <a:t>No Deviations</a:t>
            </a:r>
            <a:endParaRPr lang="fr-FR" sz="1600" b="1" dirty="0">
              <a:solidFill>
                <a:srgbClr val="A4C137"/>
              </a:solidFill>
            </a:endParaRPr>
          </a:p>
        </p:txBody>
      </p:sp>
    </p:spTree>
    <p:extLst>
      <p:ext uri="{BB962C8B-B14F-4D97-AF65-F5344CB8AC3E}">
        <p14:creationId xmlns:p14="http://schemas.microsoft.com/office/powerpoint/2010/main" val="3207802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FADFF-2D07-D9AF-1D2F-94607555F4B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6B8A4AA-B409-92E4-EB41-CFAD688E9665}"/>
              </a:ext>
            </a:extLst>
          </p:cNvPr>
          <p:cNvSpPr txBox="1"/>
          <p:nvPr/>
        </p:nvSpPr>
        <p:spPr>
          <a:xfrm>
            <a:off x="3418115" y="315684"/>
            <a:ext cx="6955943" cy="461665"/>
          </a:xfrm>
          <a:prstGeom prst="rect">
            <a:avLst/>
          </a:prstGeom>
          <a:noFill/>
        </p:spPr>
        <p:txBody>
          <a:bodyPr wrap="none" rtlCol="0">
            <a:spAutoFit/>
          </a:bodyPr>
          <a:lstStyle/>
          <a:p>
            <a:r>
              <a:rPr lang="en-US" sz="2400" b="1" dirty="0">
                <a:solidFill>
                  <a:srgbClr val="002060"/>
                </a:solidFill>
              </a:rPr>
              <a:t>WP9 – Management &amp; Coordination:</a:t>
            </a:r>
            <a:r>
              <a:rPr lang="en-US" sz="2400" b="1" dirty="0">
                <a:solidFill>
                  <a:schemeClr val="bg2">
                    <a:lumMod val="50000"/>
                  </a:schemeClr>
                </a:solidFill>
              </a:rPr>
              <a:t> financial status</a:t>
            </a:r>
          </a:p>
        </p:txBody>
      </p:sp>
      <p:pic>
        <p:nvPicPr>
          <p:cNvPr id="5" name="Picture 2" descr="Innovate for Sustainable Accelerating Systems: Kick-Off Meeting">
            <a:extLst>
              <a:ext uri="{FF2B5EF4-FFF2-40B4-BE49-F238E27FC236}">
                <a16:creationId xmlns:a16="http://schemas.microsoft.com/office/drawing/2014/main" id="{5825CCE3-EDCB-11D8-AB95-6A407A5C05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9" name="Espace réservé du contenu 8">
            <a:extLst>
              <a:ext uri="{FF2B5EF4-FFF2-40B4-BE49-F238E27FC236}">
                <a16:creationId xmlns:a16="http://schemas.microsoft.com/office/drawing/2014/main" id="{07B226AB-9C01-482E-9B9B-24A8F9675937}"/>
              </a:ext>
            </a:extLst>
          </p:cNvPr>
          <p:cNvSpPr>
            <a:spLocks noGrp="1"/>
          </p:cNvSpPr>
          <p:nvPr>
            <p:ph idx="1"/>
          </p:nvPr>
        </p:nvSpPr>
        <p:spPr>
          <a:xfrm>
            <a:off x="838200" y="1928553"/>
            <a:ext cx="10515600" cy="4283988"/>
          </a:xfrm>
        </p:spPr>
        <p:txBody>
          <a:bodyPr>
            <a:normAutofit/>
          </a:bodyPr>
          <a:lstStyle/>
          <a:p>
            <a:r>
              <a:rPr lang="en-US" sz="2000" dirty="0"/>
              <a:t>Financial status </a:t>
            </a:r>
          </a:p>
          <a:p>
            <a:pPr lvl="1"/>
            <a:r>
              <a:rPr lang="en-US" sz="1600" dirty="0"/>
              <a:t>Funds engaged in the WP by institute </a:t>
            </a:r>
            <a:r>
              <a:rPr lang="en-US" sz="1600" u="sng" dirty="0"/>
              <a:t>to date</a:t>
            </a:r>
            <a:r>
              <a:rPr lang="en-US" sz="1600" dirty="0"/>
              <a:t>, differentiating </a:t>
            </a:r>
            <a:r>
              <a:rPr lang="en-US" sz="1600" b="1" dirty="0">
                <a:solidFill>
                  <a:srgbClr val="002060"/>
                </a:solidFill>
              </a:rPr>
              <a:t>EU-budget</a:t>
            </a:r>
            <a:r>
              <a:rPr lang="en-US" sz="1600" dirty="0"/>
              <a:t> from </a:t>
            </a:r>
            <a:r>
              <a:rPr lang="en-US" sz="1600" b="1" dirty="0">
                <a:solidFill>
                  <a:srgbClr val="A4C137"/>
                </a:solidFill>
                <a:cs typeface="Calibri" panose="020F0502020204030204" pitchFamily="34" charset="0"/>
              </a:rPr>
              <a:t>matching funds</a:t>
            </a:r>
            <a:endParaRPr lang="en-US" sz="2100" b="1" dirty="0">
              <a:solidFill>
                <a:srgbClr val="A4C137"/>
              </a:solidFill>
              <a:cs typeface="Calibri" panose="020F0502020204030204" pitchFamily="34" charset="0"/>
            </a:endParaRPr>
          </a:p>
          <a:p>
            <a:pPr lvl="1"/>
            <a:r>
              <a:rPr lang="en-US" sz="1600" dirty="0"/>
              <a:t>With highlight of staff dedicating time on the iSAS project, </a:t>
            </a:r>
            <a:r>
              <a:rPr lang="en-US" sz="1600" u="sng" dirty="0"/>
              <a:t>to date</a:t>
            </a:r>
            <a:r>
              <a:rPr lang="en-US" sz="1600" dirty="0">
                <a:solidFill>
                  <a:schemeClr val="accent1"/>
                </a:solidFill>
              </a:rPr>
              <a:t> </a:t>
            </a:r>
            <a:r>
              <a:rPr lang="en-US" sz="1600" dirty="0"/>
              <a:t>&amp; </a:t>
            </a:r>
            <a:r>
              <a:rPr lang="en-US" sz="1600" i="1" dirty="0"/>
              <a:t>projections if possible</a:t>
            </a:r>
          </a:p>
          <a:p>
            <a:pPr lvl="1"/>
            <a:endParaRPr lang="en-US" sz="1600" i="1" dirty="0"/>
          </a:p>
          <a:p>
            <a:r>
              <a:rPr lang="en-US" sz="2000" dirty="0"/>
              <a:t>CNRS</a:t>
            </a:r>
          </a:p>
          <a:p>
            <a:pPr lvl="1"/>
            <a:r>
              <a:rPr lang="en-US" sz="1600" dirty="0"/>
              <a:t>HR funds engaged for iSAS project manager, 100K€</a:t>
            </a:r>
          </a:p>
          <a:p>
            <a:pPr lvl="1"/>
            <a:r>
              <a:rPr lang="en-US" sz="1600" dirty="0"/>
              <a:t>Travel funds are starting to be used for Padova meeting, not totalized yet</a:t>
            </a:r>
          </a:p>
          <a:p>
            <a:pPr lvl="1"/>
            <a:r>
              <a:rPr lang="en-US" sz="1600" dirty="0"/>
              <a:t>Other costs not engaged yet (publication fees, shipment, etc.) </a:t>
            </a:r>
          </a:p>
          <a:p>
            <a:r>
              <a:rPr lang="en-US" sz="2000" dirty="0"/>
              <a:t>VUB </a:t>
            </a:r>
          </a:p>
          <a:p>
            <a:pPr lvl="1"/>
            <a:r>
              <a:rPr lang="en-US" sz="1600" dirty="0"/>
              <a:t>Travel funds used for Kick-off &amp; Padova meetings, less than 5k€</a:t>
            </a:r>
          </a:p>
          <a:p>
            <a:pPr marL="457200" lvl="1" indent="0">
              <a:buNone/>
            </a:pPr>
            <a:endParaRPr lang="en-US" sz="1600" i="1" dirty="0"/>
          </a:p>
          <a:p>
            <a:r>
              <a:rPr lang="en-US" sz="2000" dirty="0"/>
              <a:t>Deviations?</a:t>
            </a:r>
          </a:p>
          <a:p>
            <a:pPr lvl="1"/>
            <a:r>
              <a:rPr lang="en-US" sz="1600" b="1" dirty="0">
                <a:solidFill>
                  <a:srgbClr val="A4C137"/>
                </a:solidFill>
              </a:rPr>
              <a:t>No Deviations</a:t>
            </a:r>
            <a:endParaRPr lang="fr-FR" sz="1600" b="1" dirty="0">
              <a:solidFill>
                <a:srgbClr val="A4C137"/>
              </a:solidFill>
            </a:endParaRPr>
          </a:p>
        </p:txBody>
      </p:sp>
    </p:spTree>
    <p:extLst>
      <p:ext uri="{BB962C8B-B14F-4D97-AF65-F5344CB8AC3E}">
        <p14:creationId xmlns:p14="http://schemas.microsoft.com/office/powerpoint/2010/main" val="2890003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DF42F-134D-DBA5-662E-985ADC2D2693}"/>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5B19CA46-EFB5-F05C-12B8-DA267A347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4">
            <a:extLst>
              <a:ext uri="{FF2B5EF4-FFF2-40B4-BE49-F238E27FC236}">
                <a16:creationId xmlns:a16="http://schemas.microsoft.com/office/drawing/2014/main" id="{95F84323-17F1-884D-6FDE-73259D549291}"/>
              </a:ext>
            </a:extLst>
          </p:cNvPr>
          <p:cNvSpPr txBox="1"/>
          <p:nvPr/>
        </p:nvSpPr>
        <p:spPr>
          <a:xfrm>
            <a:off x="1237438" y="1535293"/>
            <a:ext cx="10128554" cy="4708981"/>
          </a:xfrm>
          <a:prstGeom prst="rect">
            <a:avLst/>
          </a:prstGeom>
          <a:noFill/>
        </p:spPr>
        <p:txBody>
          <a:bodyPr wrap="square" rtlCol="0">
            <a:spAutoFit/>
          </a:bodyPr>
          <a:lstStyle/>
          <a:p>
            <a:r>
              <a:rPr lang="en-GB" sz="2800" b="1" dirty="0">
                <a:solidFill>
                  <a:srgbClr val="A4C137"/>
                </a:solidFill>
                <a:latin typeface="Calibri" panose="020F0502020204030204" pitchFamily="34" charset="0"/>
                <a:ea typeface="Calibri" panose="020F0502020204030204" pitchFamily="34" charset="0"/>
                <a:cs typeface="Calibri" panose="020F0502020204030204" pitchFamily="34" charset="0"/>
              </a:rPr>
              <a:t>Consortium Agreement, shared NDA, amendment </a:t>
            </a:r>
          </a:p>
          <a:p>
            <a:endParaRPr lang="en-US" sz="2000" b="1" dirty="0">
              <a:latin typeface="Calibri" panose="020F0502020204030204" pitchFamily="34" charset="0"/>
              <a:cs typeface="Calibri" panose="020F0502020204030204" pitchFamily="34" charset="0"/>
            </a:endParaRPr>
          </a:p>
          <a:p>
            <a:endParaRPr lang="en-GB" b="1" dirty="0"/>
          </a:p>
          <a:p>
            <a:pPr marL="800100" lvl="1" indent="-342900">
              <a:buFont typeface="Wingdings" panose="05000000000000000000" pitchFamily="2" charset="2"/>
              <a:buChar char="Ø"/>
            </a:pPr>
            <a:r>
              <a:rPr lang="en-GB" b="1" dirty="0">
                <a:solidFill>
                  <a:srgbClr val="A4C137"/>
                </a:solidFill>
                <a:latin typeface="Calibri" panose="020F0502020204030204" pitchFamily="34" charset="0"/>
                <a:ea typeface="Calibri" panose="020F0502020204030204" pitchFamily="34" charset="0"/>
                <a:cs typeface="Calibri" panose="020F0502020204030204" pitchFamily="34" charset="0"/>
              </a:rPr>
              <a:t>Consortium Agreement (CA) </a:t>
            </a:r>
          </a:p>
          <a:p>
            <a:pPr marL="1257300" lvl="2" indent="-342900">
              <a:buFont typeface="Wingdings" panose="05000000000000000000" pitchFamily="2" charset="2"/>
              <a:buChar char="§"/>
            </a:pPr>
            <a:r>
              <a:rPr lang="en-GB" dirty="0">
                <a:latin typeface="Calibri" panose="020F0502020204030204" pitchFamily="34" charset="0"/>
                <a:ea typeface="Calibri" panose="020F0502020204030204" pitchFamily="34" charset="0"/>
                <a:cs typeface="Calibri" panose="020F0502020204030204" pitchFamily="34" charset="0"/>
              </a:rPr>
              <a:t>CA v2 sent by Julie Gendron-Brundu on March 7 for review before signature process</a:t>
            </a:r>
          </a:p>
          <a:p>
            <a:pPr marL="1257300" lvl="2" indent="-342900">
              <a:buFont typeface="Wingdings" panose="05000000000000000000" pitchFamily="2" charset="2"/>
              <a:buChar char="§"/>
            </a:pPr>
            <a:r>
              <a:rPr lang="en-GB" dirty="0">
                <a:latin typeface="Calibri" panose="020F0502020204030204" pitchFamily="34" charset="0"/>
                <a:ea typeface="Calibri" panose="020F0502020204030204" pitchFamily="34" charset="0"/>
                <a:cs typeface="Calibri" panose="020F0502020204030204" pitchFamily="34" charset="0"/>
              </a:rPr>
              <a:t>Comments expected until March 28</a:t>
            </a:r>
          </a:p>
          <a:p>
            <a:pPr marL="1257300" lvl="2" indent="-342900">
              <a:buFont typeface="Wingdings" panose="05000000000000000000" pitchFamily="2" charset="2"/>
              <a:buChar char="§"/>
            </a:pPr>
            <a:endParaRPr lang="en-GB" dirty="0">
              <a:latin typeface="Calibri" panose="020F0502020204030204" pitchFamily="34" charset="0"/>
              <a:ea typeface="Calibri" panose="020F0502020204030204" pitchFamily="34" charset="0"/>
              <a:cs typeface="Calibri" panose="020F0502020204030204" pitchFamily="34" charset="0"/>
            </a:endParaRPr>
          </a:p>
          <a:p>
            <a:pPr marL="800100" lvl="1" indent="-342900">
              <a:buFont typeface="Wingdings" panose="05000000000000000000" pitchFamily="2" charset="2"/>
              <a:buChar char="Ø"/>
            </a:pPr>
            <a:r>
              <a:rPr lang="en-GB" b="1" dirty="0">
                <a:solidFill>
                  <a:srgbClr val="A4C137"/>
                </a:solidFill>
                <a:latin typeface="Calibri" panose="020F0502020204030204" pitchFamily="34" charset="0"/>
                <a:ea typeface="Calibri" panose="020F0502020204030204" pitchFamily="34" charset="0"/>
                <a:cs typeface="Calibri" panose="020F0502020204030204" pitchFamily="34" charset="0"/>
              </a:rPr>
              <a:t>Shared NDA</a:t>
            </a:r>
            <a:r>
              <a:rPr lang="en-GB" dirty="0">
                <a:latin typeface="Calibri" panose="020F0502020204030204" pitchFamily="34" charset="0"/>
                <a:ea typeface="Calibri" panose="020F0502020204030204" pitchFamily="34" charset="0"/>
                <a:cs typeface="Calibri" panose="020F0502020204030204" pitchFamily="34" charset="0"/>
              </a:rPr>
              <a:t> </a:t>
            </a:r>
          </a:p>
          <a:p>
            <a:pPr marL="1257300" lvl="2" indent="-342900">
              <a:buFont typeface="Wingdings" panose="05000000000000000000" pitchFamily="2" charset="2"/>
              <a:buChar char="§"/>
            </a:pPr>
            <a:r>
              <a:rPr lang="en-GB" dirty="0">
                <a:latin typeface="Calibri" panose="020F0502020204030204" pitchFamily="34" charset="0"/>
                <a:ea typeface="Calibri" panose="020F0502020204030204" pitchFamily="34" charset="0"/>
                <a:cs typeface="Calibri" panose="020F0502020204030204" pitchFamily="34" charset="0"/>
              </a:rPr>
              <a:t>For industrial partners, sent by Julie Gendron-Brundu on Feb 19, comments sent until Feb 26 </a:t>
            </a:r>
          </a:p>
          <a:p>
            <a:pPr marL="1257300" lvl="2" indent="-342900">
              <a:buFont typeface="Wingdings" panose="05000000000000000000" pitchFamily="2" charset="2"/>
              <a:buChar char="§"/>
            </a:pPr>
            <a:r>
              <a:rPr lang="en-GB" dirty="0">
                <a:latin typeface="Calibri" panose="020F0502020204030204" pitchFamily="34" charset="0"/>
                <a:ea typeface="Calibri" panose="020F0502020204030204" pitchFamily="34" charset="0"/>
                <a:cs typeface="Calibri" panose="020F0502020204030204" pitchFamily="34" charset="0"/>
              </a:rPr>
              <a:t>Signatures phase has opened</a:t>
            </a:r>
          </a:p>
          <a:p>
            <a:pPr lvl="2"/>
            <a:endParaRPr lang="en-GB" dirty="0">
              <a:latin typeface="Calibri" panose="020F0502020204030204" pitchFamily="34" charset="0"/>
              <a:ea typeface="Calibri" panose="020F0502020204030204" pitchFamily="34" charset="0"/>
              <a:cs typeface="Calibri" panose="020F0502020204030204" pitchFamily="34" charset="0"/>
            </a:endParaRPr>
          </a:p>
          <a:p>
            <a:pPr marL="800100" lvl="1" indent="-342900">
              <a:buFont typeface="Wingdings" panose="05000000000000000000" pitchFamily="2" charset="2"/>
              <a:buChar char="Ø"/>
            </a:pPr>
            <a:r>
              <a:rPr lang="en-GB" b="1" dirty="0">
                <a:solidFill>
                  <a:srgbClr val="A4C137"/>
                </a:solidFill>
                <a:latin typeface="Calibri" panose="020F0502020204030204" pitchFamily="34" charset="0"/>
                <a:ea typeface="Calibri" panose="020F0502020204030204" pitchFamily="34" charset="0"/>
                <a:cs typeface="Calibri" panose="020F0502020204030204" pitchFamily="34" charset="0"/>
              </a:rPr>
              <a:t>Amendment (AMD)</a:t>
            </a:r>
            <a:r>
              <a:rPr lang="en-GB" dirty="0">
                <a:latin typeface="Calibri" panose="020F0502020204030204" pitchFamily="34" charset="0"/>
                <a:ea typeface="Calibri" panose="020F0502020204030204" pitchFamily="34" charset="0"/>
                <a:cs typeface="Calibri" panose="020F0502020204030204" pitchFamily="34" charset="0"/>
              </a:rPr>
              <a:t> to the Grant Agreement - 1</a:t>
            </a:r>
            <a:r>
              <a:rPr lang="en-GB" baseline="30000" dirty="0">
                <a:latin typeface="Calibri" panose="020F0502020204030204" pitchFamily="34" charset="0"/>
                <a:ea typeface="Calibri" panose="020F0502020204030204" pitchFamily="34" charset="0"/>
                <a:cs typeface="Calibri" panose="020F0502020204030204" pitchFamily="34" charset="0"/>
              </a:rPr>
              <a:t>st</a:t>
            </a:r>
            <a:r>
              <a:rPr lang="en-GB" dirty="0">
                <a:latin typeface="Calibri" panose="020F0502020204030204" pitchFamily="34" charset="0"/>
                <a:ea typeface="Calibri" panose="020F0502020204030204" pitchFamily="34" charset="0"/>
                <a:cs typeface="Calibri" panose="020F0502020204030204" pitchFamily="34" charset="0"/>
              </a:rPr>
              <a:t> trimester 2025 or 2</a:t>
            </a:r>
            <a:r>
              <a:rPr lang="en-GB" baseline="30000" dirty="0">
                <a:latin typeface="Calibri" panose="020F0502020204030204" pitchFamily="34" charset="0"/>
                <a:ea typeface="Calibri" panose="020F0502020204030204" pitchFamily="34" charset="0"/>
                <a:cs typeface="Calibri" panose="020F0502020204030204" pitchFamily="34" charset="0"/>
              </a:rPr>
              <a:t>nd </a:t>
            </a:r>
            <a:r>
              <a:rPr lang="en-GB" dirty="0">
                <a:latin typeface="Calibri" panose="020F0502020204030204" pitchFamily="34" charset="0"/>
                <a:ea typeface="Calibri" panose="020F0502020204030204" pitchFamily="34" charset="0"/>
                <a:cs typeface="Calibri" panose="020F0502020204030204" pitchFamily="34" charset="0"/>
              </a:rPr>
              <a:t>trimester 2025</a:t>
            </a:r>
          </a:p>
          <a:p>
            <a:pPr marL="1257300" lvl="2" indent="-342900">
              <a:buFont typeface="Wingdings" panose="05000000000000000000" pitchFamily="2" charset="2"/>
              <a:buChar char="§"/>
            </a:pPr>
            <a:r>
              <a:rPr lang="en-GB" dirty="0">
                <a:latin typeface="Calibri" panose="020F0502020204030204" pitchFamily="34" charset="0"/>
                <a:ea typeface="Calibri" panose="020F0502020204030204" pitchFamily="34" charset="0"/>
                <a:cs typeface="Calibri" panose="020F0502020204030204" pitchFamily="34" charset="0"/>
              </a:rPr>
              <a:t>To welcome Nikhef to the project</a:t>
            </a:r>
          </a:p>
          <a:p>
            <a:pPr marL="1257300" lvl="2" indent="-342900">
              <a:buFont typeface="Wingdings" panose="05000000000000000000" pitchFamily="2" charset="2"/>
              <a:buChar char="§"/>
            </a:pPr>
            <a:r>
              <a:rPr lang="en-GB" dirty="0">
                <a:latin typeface="Calibri" panose="020F0502020204030204" pitchFamily="34" charset="0"/>
                <a:ea typeface="Calibri" panose="020F0502020204030204" pitchFamily="34" charset="0"/>
                <a:cs typeface="Calibri" panose="020F0502020204030204" pitchFamily="34" charset="0"/>
              </a:rPr>
              <a:t>To adjust to minor changes  </a:t>
            </a:r>
          </a:p>
          <a:p>
            <a:endParaRPr lang="en-GB" dirty="0">
              <a:latin typeface="Calibri" panose="020F0502020204030204" pitchFamily="34" charset="0"/>
              <a:ea typeface="Calibri" panose="020F0502020204030204" pitchFamily="34" charset="0"/>
              <a:cs typeface="Calibri" panose="020F0502020204030204" pitchFamily="34" charset="0"/>
            </a:endParaRPr>
          </a:p>
          <a:p>
            <a:pPr lvl="2"/>
            <a:r>
              <a:rPr lang="en-GB" dirty="0">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844798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DF42F-134D-DBA5-662E-985ADC2D2693}"/>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5B19CA46-EFB5-F05C-12B8-DA267A347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74627"/>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4">
            <a:extLst>
              <a:ext uri="{FF2B5EF4-FFF2-40B4-BE49-F238E27FC236}">
                <a16:creationId xmlns:a16="http://schemas.microsoft.com/office/drawing/2014/main" id="{95F84323-17F1-884D-6FDE-73259D549291}"/>
              </a:ext>
            </a:extLst>
          </p:cNvPr>
          <p:cNvSpPr txBox="1"/>
          <p:nvPr/>
        </p:nvSpPr>
        <p:spPr>
          <a:xfrm>
            <a:off x="1430384" y="2578409"/>
            <a:ext cx="9720000" cy="2831544"/>
          </a:xfrm>
          <a:prstGeom prst="rect">
            <a:avLst/>
          </a:prstGeom>
          <a:noFill/>
        </p:spPr>
        <p:txBody>
          <a:bodyPr wrap="square" rtlCol="0">
            <a:spAutoFit/>
          </a:bodyPr>
          <a:lstStyle/>
          <a:p>
            <a:r>
              <a:rPr lang="en-GB" sz="2800" b="1" dirty="0">
                <a:solidFill>
                  <a:srgbClr val="A4C137"/>
                </a:solidFill>
                <a:latin typeface="Calibri" panose="020F0502020204030204" pitchFamily="34" charset="0"/>
                <a:ea typeface="Calibri" panose="020F0502020204030204" pitchFamily="34" charset="0"/>
                <a:cs typeface="Calibri" panose="020F0502020204030204" pitchFamily="34" charset="0"/>
              </a:rPr>
              <a:t>Upcoming Governing Board meetings </a:t>
            </a:r>
          </a:p>
          <a:p>
            <a:endParaRPr lang="en-GB" sz="2000" dirty="0"/>
          </a:p>
          <a:p>
            <a:r>
              <a:rPr lang="en-GB" sz="2000" dirty="0"/>
              <a:t>The Governing Board meeting is held twice a year, </a:t>
            </a:r>
            <a:r>
              <a:rPr lang="en-GB" sz="2000" b="1" dirty="0">
                <a:solidFill>
                  <a:srgbClr val="A4C137"/>
                </a:solidFill>
              </a:rPr>
              <a:t>once</a:t>
            </a:r>
            <a:r>
              <a:rPr lang="en-GB" sz="2000" dirty="0"/>
              <a:t> during the yearly iSAS project meeting in early spring, and </a:t>
            </a:r>
            <a:r>
              <a:rPr lang="en-GB" sz="2000" dirty="0">
                <a:solidFill>
                  <a:srgbClr val="A4C137"/>
                </a:solidFill>
              </a:rPr>
              <a:t>once</a:t>
            </a:r>
            <a:r>
              <a:rPr lang="en-GB" sz="2000" dirty="0"/>
              <a:t> remotely in autumn </a:t>
            </a:r>
          </a:p>
          <a:p>
            <a:r>
              <a:rPr lang="en-US" dirty="0">
                <a:latin typeface="Calibri" panose="020F0502020204030204" pitchFamily="34" charset="0"/>
                <a:cs typeface="Calibri" panose="020F0502020204030204" pitchFamily="34" charset="0"/>
                <a:hlinkClick r:id="rId3"/>
              </a:rPr>
              <a:t>Indico page for Governing Board meetings</a:t>
            </a:r>
            <a:br>
              <a:rPr lang="en-GB" dirty="0"/>
            </a:br>
            <a:endParaRPr lang="en-GB" dirty="0"/>
          </a:p>
          <a:p>
            <a:pPr marL="800100" lvl="1" indent="-342900">
              <a:buFont typeface="Wingdings" panose="05000000000000000000" pitchFamily="2" charset="2"/>
              <a:buChar char="Ø"/>
            </a:pPr>
            <a:r>
              <a:rPr lang="en-GB" b="1" dirty="0">
                <a:solidFill>
                  <a:srgbClr val="A4C137"/>
                </a:solidFill>
              </a:rPr>
              <a:t>Governing Board meeting </a:t>
            </a:r>
            <a:r>
              <a:rPr lang="en-GB" dirty="0"/>
              <a:t>- March 13, 17:35-18:35 pm CET</a:t>
            </a:r>
          </a:p>
          <a:p>
            <a:pPr marL="800100" lvl="1" indent="-342900">
              <a:buFont typeface="Wingdings" panose="05000000000000000000" pitchFamily="2" charset="2"/>
              <a:buChar char="Ø"/>
            </a:pPr>
            <a:r>
              <a:rPr lang="en-GB" dirty="0">
                <a:solidFill>
                  <a:srgbClr val="A4C137"/>
                </a:solidFill>
              </a:rPr>
              <a:t>Governing Board meeting </a:t>
            </a:r>
            <a:r>
              <a:rPr lang="en-GB" dirty="0"/>
              <a:t>– Oct 1 at 02:00-3:00 pm CET</a:t>
            </a:r>
            <a:endParaRPr lang="en-GB" dirty="0">
              <a:effectLst/>
            </a:endParaRPr>
          </a:p>
          <a:p>
            <a:pPr lvl="1"/>
            <a:endParaRPr lang="en-GB" dirty="0">
              <a:effectLst/>
            </a:endParaRPr>
          </a:p>
        </p:txBody>
      </p:sp>
    </p:spTree>
    <p:extLst>
      <p:ext uri="{BB962C8B-B14F-4D97-AF65-F5344CB8AC3E}">
        <p14:creationId xmlns:p14="http://schemas.microsoft.com/office/powerpoint/2010/main" val="3986993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DF42F-134D-DBA5-662E-985ADC2D2693}"/>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5B19CA46-EFB5-F05C-12B8-DA267A347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FC90F61F-2453-4D94-B380-049A01D19C3B}"/>
              </a:ext>
            </a:extLst>
          </p:cNvPr>
          <p:cNvSpPr>
            <a:spLocks noGrp="1"/>
          </p:cNvSpPr>
          <p:nvPr>
            <p:ph type="ctrTitle"/>
          </p:nvPr>
        </p:nvSpPr>
        <p:spPr/>
        <p:txBody>
          <a:bodyPr/>
          <a:lstStyle/>
          <a:p>
            <a:r>
              <a:rPr lang="en-GB" dirty="0">
                <a:solidFill>
                  <a:srgbClr val="A4C137"/>
                </a:solidFill>
                <a:latin typeface="Calibri" panose="020F0502020204030204" pitchFamily="34" charset="0"/>
                <a:cs typeface="Calibri" panose="020F0502020204030204" pitchFamily="34" charset="0"/>
              </a:rPr>
              <a:t>Thank</a:t>
            </a:r>
            <a:r>
              <a:rPr lang="fr-FR" dirty="0">
                <a:solidFill>
                  <a:srgbClr val="A4C137"/>
                </a:solidFill>
                <a:latin typeface="Calibri" panose="020F0502020204030204" pitchFamily="34" charset="0"/>
                <a:cs typeface="Calibri" panose="020F0502020204030204" pitchFamily="34" charset="0"/>
              </a:rPr>
              <a:t> </a:t>
            </a:r>
            <a:r>
              <a:rPr lang="en-US" dirty="0">
                <a:solidFill>
                  <a:srgbClr val="A4C137"/>
                </a:solidFill>
                <a:latin typeface="Calibri" panose="020F0502020204030204" pitchFamily="34" charset="0"/>
                <a:cs typeface="Calibri" panose="020F0502020204030204" pitchFamily="34" charset="0"/>
              </a:rPr>
              <a:t>you</a:t>
            </a:r>
            <a:r>
              <a:rPr lang="fr-FR" dirty="0">
                <a:solidFill>
                  <a:srgbClr val="A4C137"/>
                </a:solidFill>
                <a:latin typeface="Calibri" panose="020F0502020204030204" pitchFamily="34" charset="0"/>
                <a:cs typeface="Calibri" panose="020F0502020204030204" pitchFamily="34" charset="0"/>
              </a:rPr>
              <a:t>!</a:t>
            </a:r>
            <a:endParaRPr lang="en-GB" dirty="0"/>
          </a:p>
        </p:txBody>
      </p:sp>
    </p:spTree>
    <p:extLst>
      <p:ext uri="{BB962C8B-B14F-4D97-AF65-F5344CB8AC3E}">
        <p14:creationId xmlns:p14="http://schemas.microsoft.com/office/powerpoint/2010/main" val="3620833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DF42F-134D-DBA5-662E-985ADC2D2693}"/>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5B19CA46-EFB5-F05C-12B8-DA267A347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BD20A5B6-3707-41CE-AE6B-22783547300E}"/>
              </a:ext>
            </a:extLst>
          </p:cNvPr>
          <p:cNvSpPr txBox="1"/>
          <p:nvPr/>
        </p:nvSpPr>
        <p:spPr>
          <a:xfrm>
            <a:off x="9143251" y="760965"/>
            <a:ext cx="3048749" cy="5047536"/>
          </a:xfrm>
          <a:prstGeom prst="rect">
            <a:avLst/>
          </a:prstGeom>
          <a:noFill/>
        </p:spPr>
        <p:txBody>
          <a:bodyPr wrap="square">
            <a:spAutoFit/>
          </a:bodyPr>
          <a:lstStyle/>
          <a:p>
            <a:pPr marL="285750" indent="-285750">
              <a:buFont typeface="Wingdings" panose="05000000000000000000" pitchFamily="2" charset="2"/>
              <a:buChar char="Ø"/>
            </a:pPr>
            <a:r>
              <a:rPr lang="en-GB" sz="1400" b="1" dirty="0">
                <a:latin typeface="Calibri" panose="020F0502020204030204" pitchFamily="34" charset="0"/>
                <a:ea typeface="Calibri" panose="020F0502020204030204" pitchFamily="34" charset="0"/>
                <a:cs typeface="Calibri" panose="020F0502020204030204" pitchFamily="34" charset="0"/>
              </a:rPr>
              <a:t>Instances</a:t>
            </a:r>
            <a:r>
              <a:rPr lang="en-GB" sz="1400" b="1" dirty="0">
                <a:solidFill>
                  <a:srgbClr val="A4C137"/>
                </a:solidFill>
                <a:latin typeface="Calibri" panose="020F0502020204030204" pitchFamily="34" charset="0"/>
                <a:ea typeface="Calibri" panose="020F0502020204030204" pitchFamily="34" charset="0"/>
                <a:cs typeface="Calibri" panose="020F0502020204030204" pitchFamily="34" charset="0"/>
              </a:rPr>
              <a:t> </a:t>
            </a:r>
            <a:r>
              <a:rPr lang="en-GB" sz="1400" dirty="0">
                <a:latin typeface="Calibri" panose="020F0502020204030204" pitchFamily="34" charset="0"/>
                <a:ea typeface="Calibri" panose="020F0502020204030204" pitchFamily="34" charset="0"/>
                <a:cs typeface="Calibri" panose="020F0502020204030204" pitchFamily="34" charset="0"/>
              </a:rPr>
              <a:t>(as formalised in the CA)</a:t>
            </a:r>
          </a:p>
          <a:p>
            <a:pPr marL="285750" indent="-285750">
              <a:buFont typeface="Wingdings" panose="05000000000000000000" pitchFamily="2" charset="2"/>
              <a:buChar char="Ø"/>
            </a:pPr>
            <a:endParaRPr lang="en-GB" sz="14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Wingdings" panose="05000000000000000000" pitchFamily="2" charset="2"/>
              <a:buChar char="§"/>
            </a:pPr>
            <a:r>
              <a:rPr lang="en-GB" sz="1400" b="1" dirty="0">
                <a:latin typeface="Calibri" panose="020F0502020204030204" pitchFamily="34" charset="0"/>
                <a:ea typeface="Calibri" panose="020F0502020204030204" pitchFamily="34" charset="0"/>
                <a:cs typeface="Calibri" panose="020F0502020204030204" pitchFamily="34" charset="0"/>
              </a:rPr>
              <a:t>Governing Board </a:t>
            </a:r>
            <a:r>
              <a:rPr lang="en-GB" sz="1400" dirty="0">
                <a:latin typeface="Calibri" panose="020F0502020204030204" pitchFamily="34" charset="0"/>
                <a:ea typeface="Calibri" panose="020F0502020204030204" pitchFamily="34" charset="0"/>
                <a:cs typeface="Calibri" panose="020F0502020204030204" pitchFamily="34" charset="0"/>
              </a:rPr>
              <a:t>&amp; Advisory Board Chairs ex-officio members of Coordination panel to better </a:t>
            </a:r>
            <a:r>
              <a:rPr lang="en-GB" sz="1400" b="1" dirty="0">
                <a:solidFill>
                  <a:srgbClr val="A4C137"/>
                </a:solidFill>
                <a:latin typeface="Calibri" panose="020F0502020204030204" pitchFamily="34" charset="0"/>
                <a:ea typeface="Calibri" panose="020F0502020204030204" pitchFamily="34" charset="0"/>
                <a:cs typeface="Calibri" panose="020F0502020204030204" pitchFamily="34" charset="0"/>
              </a:rPr>
              <a:t>communication between instances</a:t>
            </a:r>
          </a:p>
          <a:p>
            <a:pPr marL="742950" lvl="1" indent="-285750">
              <a:buFont typeface="Wingdings" panose="05000000000000000000" pitchFamily="2" charset="2"/>
              <a:buChar char="§"/>
            </a:pPr>
            <a:r>
              <a:rPr lang="en-GB" sz="1400" b="1" dirty="0">
                <a:latin typeface="Calibri" panose="020F0502020204030204" pitchFamily="34" charset="0"/>
                <a:ea typeface="Calibri" panose="020F0502020204030204" pitchFamily="34" charset="0"/>
                <a:cs typeface="Calibri" panose="020F0502020204030204" pitchFamily="34" charset="0"/>
              </a:rPr>
              <a:t>Advisory Board </a:t>
            </a:r>
            <a:r>
              <a:rPr lang="en-GB" sz="1400" dirty="0">
                <a:latin typeface="Calibri" panose="020F0502020204030204" pitchFamily="34" charset="0"/>
                <a:ea typeface="Calibri" panose="020F0502020204030204" pitchFamily="34" charset="0"/>
                <a:cs typeface="Calibri" panose="020F0502020204030204" pitchFamily="34" charset="0"/>
              </a:rPr>
              <a:t>reports back to the Coordination panel for yearly project meetings and upon ad hoc request in </a:t>
            </a:r>
            <a:r>
              <a:rPr lang="en-GB" sz="1400" b="1" dirty="0">
                <a:solidFill>
                  <a:srgbClr val="A4C137"/>
                </a:solidFill>
                <a:latin typeface="Calibri" panose="020F0502020204030204" pitchFamily="34" charset="0"/>
                <a:ea typeface="Calibri" panose="020F0502020204030204" pitchFamily="34" charset="0"/>
                <a:cs typeface="Calibri" panose="020F0502020204030204" pitchFamily="34" charset="0"/>
              </a:rPr>
              <a:t>counsel</a:t>
            </a:r>
          </a:p>
          <a:p>
            <a:pPr marL="742950" lvl="1" indent="-285750">
              <a:buFont typeface="Wingdings" panose="05000000000000000000" pitchFamily="2" charset="2"/>
              <a:buChar char="§"/>
            </a:pPr>
            <a:r>
              <a:rPr lang="en-GB" sz="1400" b="1" dirty="0">
                <a:latin typeface="Calibri" panose="020F0502020204030204" pitchFamily="34" charset="0"/>
                <a:ea typeface="Calibri" panose="020F0502020204030204" pitchFamily="34" charset="0"/>
                <a:cs typeface="Calibri" panose="020F0502020204030204" pitchFamily="34" charset="0"/>
              </a:rPr>
              <a:t>Coordination panel </a:t>
            </a:r>
            <a:r>
              <a:rPr lang="en-GB" sz="1400" dirty="0">
                <a:latin typeface="Calibri" panose="020F0502020204030204" pitchFamily="34" charset="0"/>
                <a:ea typeface="Calibri" panose="020F0502020204030204" pitchFamily="34" charset="0"/>
                <a:cs typeface="Calibri" panose="020F0502020204030204" pitchFamily="34" charset="0"/>
              </a:rPr>
              <a:t>becomes Steering Committee every other meeting to allow for </a:t>
            </a:r>
            <a:r>
              <a:rPr lang="en-GB" sz="1400" b="1" dirty="0">
                <a:solidFill>
                  <a:srgbClr val="A4C137"/>
                </a:solidFill>
                <a:latin typeface="Calibri" panose="020F0502020204030204" pitchFamily="34" charset="0"/>
                <a:ea typeface="Calibri" panose="020F0502020204030204" pitchFamily="34" charset="0"/>
                <a:cs typeface="Calibri" panose="020F0502020204030204" pitchFamily="34" charset="0"/>
              </a:rPr>
              <a:t>scientific</a:t>
            </a:r>
            <a:r>
              <a:rPr lang="en-GB" sz="1400" dirty="0">
                <a:latin typeface="Calibri" panose="020F0502020204030204" pitchFamily="34" charset="0"/>
                <a:ea typeface="Calibri" panose="020F0502020204030204" pitchFamily="34" charset="0"/>
                <a:cs typeface="Calibri" panose="020F0502020204030204" pitchFamily="34" charset="0"/>
              </a:rPr>
              <a:t> </a:t>
            </a:r>
            <a:r>
              <a:rPr lang="en-GB" sz="1400" b="1" dirty="0">
                <a:solidFill>
                  <a:srgbClr val="A4C137"/>
                </a:solidFill>
                <a:latin typeface="Calibri" panose="020F0502020204030204" pitchFamily="34" charset="0"/>
                <a:ea typeface="Calibri" panose="020F0502020204030204" pitchFamily="34" charset="0"/>
                <a:cs typeface="Calibri" panose="020F0502020204030204" pitchFamily="34" charset="0"/>
              </a:rPr>
              <a:t>cross-coordination</a:t>
            </a:r>
            <a:r>
              <a:rPr lang="en-GB" sz="1400" dirty="0">
                <a:latin typeface="Calibri" panose="020F0502020204030204" pitchFamily="34" charset="0"/>
                <a:ea typeface="Calibri" panose="020F0502020204030204" pitchFamily="34" charset="0"/>
                <a:cs typeface="Calibri" panose="020F0502020204030204" pitchFamily="34" charset="0"/>
              </a:rPr>
              <a:t> between Coordination &amp; WP Leaders as well as between WPs </a:t>
            </a:r>
          </a:p>
          <a:p>
            <a:pPr marL="742950" lvl="1" indent="-285750">
              <a:buFont typeface="Wingdings" panose="05000000000000000000" pitchFamily="2" charset="2"/>
              <a:buChar char="§"/>
            </a:pPr>
            <a:r>
              <a:rPr lang="en-GB" sz="1400" b="1" dirty="0">
                <a:latin typeface="Calibri" panose="020F0502020204030204" pitchFamily="34" charset="0"/>
                <a:ea typeface="Calibri" panose="020F0502020204030204" pitchFamily="34" charset="0"/>
                <a:cs typeface="Calibri" panose="020F0502020204030204" pitchFamily="34" charset="0"/>
              </a:rPr>
              <a:t>Industry Board </a:t>
            </a:r>
            <a:r>
              <a:rPr lang="en-GB" sz="1400" dirty="0">
                <a:latin typeface="Calibri" panose="020F0502020204030204" pitchFamily="34" charset="0"/>
                <a:ea typeface="Calibri" panose="020F0502020204030204" pitchFamily="34" charset="0"/>
                <a:cs typeface="Calibri" panose="020F0502020204030204" pitchFamily="34" charset="0"/>
              </a:rPr>
              <a:t>including WP Leaders to enable </a:t>
            </a:r>
            <a:r>
              <a:rPr lang="en-GB" sz="1400" b="1" dirty="0">
                <a:solidFill>
                  <a:srgbClr val="A4C137"/>
                </a:solidFill>
                <a:latin typeface="Calibri" panose="020F0502020204030204" pitchFamily="34" charset="0"/>
                <a:ea typeface="Calibri" panose="020F0502020204030204" pitchFamily="34" charset="0"/>
                <a:cs typeface="Calibri" panose="020F0502020204030204" pitchFamily="34" charset="0"/>
              </a:rPr>
              <a:t>co-development</a:t>
            </a:r>
          </a:p>
        </p:txBody>
      </p:sp>
      <p:pic>
        <p:nvPicPr>
          <p:cNvPr id="3" name="Image 2">
            <a:extLst>
              <a:ext uri="{FF2B5EF4-FFF2-40B4-BE49-F238E27FC236}">
                <a16:creationId xmlns:a16="http://schemas.microsoft.com/office/drawing/2014/main" id="{03705579-ABF8-4A69-B2F7-45587AA4499F}"/>
              </a:ext>
            </a:extLst>
          </p:cNvPr>
          <p:cNvPicPr>
            <a:picLocks noChangeAspect="1"/>
          </p:cNvPicPr>
          <p:nvPr/>
        </p:nvPicPr>
        <p:blipFill>
          <a:blip r:embed="rId3"/>
          <a:stretch>
            <a:fillRect/>
          </a:stretch>
        </p:blipFill>
        <p:spPr>
          <a:xfrm>
            <a:off x="163286" y="1218053"/>
            <a:ext cx="9523497" cy="5350712"/>
          </a:xfrm>
          <a:prstGeom prst="rect">
            <a:avLst/>
          </a:prstGeom>
        </p:spPr>
      </p:pic>
    </p:spTree>
    <p:extLst>
      <p:ext uri="{BB962C8B-B14F-4D97-AF65-F5344CB8AC3E}">
        <p14:creationId xmlns:p14="http://schemas.microsoft.com/office/powerpoint/2010/main" val="824972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DF42F-134D-DBA5-662E-985ADC2D2693}"/>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5B19CA46-EFB5-F05C-12B8-DA267A347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4">
            <a:extLst>
              <a:ext uri="{FF2B5EF4-FFF2-40B4-BE49-F238E27FC236}">
                <a16:creationId xmlns:a16="http://schemas.microsoft.com/office/drawing/2014/main" id="{95F84323-17F1-884D-6FDE-73259D549291}"/>
              </a:ext>
            </a:extLst>
          </p:cNvPr>
          <p:cNvSpPr txBox="1"/>
          <p:nvPr/>
        </p:nvSpPr>
        <p:spPr>
          <a:xfrm>
            <a:off x="6235002" y="4773506"/>
            <a:ext cx="2781262" cy="892552"/>
          </a:xfrm>
          <a:prstGeom prst="rect">
            <a:avLst/>
          </a:prstGeom>
          <a:noFill/>
        </p:spPr>
        <p:txBody>
          <a:bodyPr wrap="square" rtlCol="0">
            <a:spAutoFit/>
          </a:bodyPr>
          <a:lstStyle/>
          <a:p>
            <a:r>
              <a:rPr lang="en-GB" sz="2400" b="1" dirty="0">
                <a:solidFill>
                  <a:srgbClr val="A4C137"/>
                </a:solidFill>
                <a:latin typeface="Calibri" panose="020F0502020204030204" pitchFamily="34" charset="0"/>
                <a:ea typeface="Calibri" panose="020F0502020204030204" pitchFamily="34" charset="0"/>
                <a:cs typeface="Calibri" panose="020F0502020204030204" pitchFamily="34" charset="0"/>
              </a:rPr>
              <a:t>Advisory Board </a:t>
            </a:r>
          </a:p>
          <a:p>
            <a:r>
              <a:rPr lang="en-GB" sz="2800" b="1" dirty="0">
                <a:solidFill>
                  <a:srgbClr val="A4C137"/>
                </a:solidFill>
                <a:latin typeface="Calibri" panose="020F0502020204030204" pitchFamily="34" charset="0"/>
                <a:ea typeface="Calibri" panose="020F0502020204030204" pitchFamily="34" charset="0"/>
                <a:cs typeface="Calibri" panose="020F0502020204030204" pitchFamily="34" charset="0"/>
              </a:rPr>
              <a:t> </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6" name="ZoneTexte 5">
            <a:extLst>
              <a:ext uri="{FF2B5EF4-FFF2-40B4-BE49-F238E27FC236}">
                <a16:creationId xmlns:a16="http://schemas.microsoft.com/office/drawing/2014/main" id="{F2B33816-9119-43F4-8DAF-082E8DF6B747}"/>
              </a:ext>
            </a:extLst>
          </p:cNvPr>
          <p:cNvSpPr txBox="1"/>
          <p:nvPr/>
        </p:nvSpPr>
        <p:spPr>
          <a:xfrm>
            <a:off x="6308748" y="5454562"/>
            <a:ext cx="4957011" cy="1015663"/>
          </a:xfrm>
          <a:prstGeom prst="rect">
            <a:avLst/>
          </a:prstGeom>
          <a:solidFill>
            <a:srgbClr val="E0EBB7"/>
          </a:solidFill>
          <a:ln>
            <a:solidFill>
              <a:srgbClr val="A4C137"/>
            </a:solidFill>
          </a:ln>
        </p:spPr>
        <p:txBody>
          <a:bodyPr wrap="square" rtlCol="0">
            <a:sp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Mandated: 		</a:t>
            </a:r>
            <a:r>
              <a:rPr lang="en-US" sz="1200" dirty="0">
                <a:latin typeface="Calibri" panose="020F0502020204030204" pitchFamily="34" charset="0"/>
                <a:ea typeface="Calibri" panose="020F0502020204030204" pitchFamily="34" charset="0"/>
                <a:cs typeface="Calibri" panose="020F0502020204030204" pitchFamily="34" charset="0"/>
              </a:rPr>
              <a:t>Frederick Bordry (Chairperson)</a:t>
            </a:r>
          </a:p>
          <a:p>
            <a:r>
              <a:rPr lang="en-US" sz="1200" dirty="0">
                <a:latin typeface="Calibri" panose="020F0502020204030204" pitchFamily="34" charset="0"/>
                <a:ea typeface="Calibri" panose="020F0502020204030204" pitchFamily="34" charset="0"/>
                <a:cs typeface="Calibri" panose="020F0502020204030204" pitchFamily="34" charset="0"/>
              </a:rPr>
              <a:t>		</a:t>
            </a:r>
            <a:r>
              <a:rPr lang="en-US" sz="1200" b="1" dirty="0">
                <a:solidFill>
                  <a:srgbClr val="A4C137"/>
                </a:solidFill>
                <a:latin typeface="Calibri" panose="020F0502020204030204" pitchFamily="34" charset="0"/>
                <a:ea typeface="Calibri" panose="020F0502020204030204" pitchFamily="34" charset="0"/>
                <a:cs typeface="Calibri" panose="020F0502020204030204" pitchFamily="34" charset="0"/>
              </a:rPr>
              <a:t>Roberto Losito (CERN)</a:t>
            </a:r>
          </a:p>
          <a:p>
            <a:r>
              <a:rPr lang="en-US" sz="1200" b="1" dirty="0">
                <a:solidFill>
                  <a:srgbClr val="A4C137"/>
                </a:solidFill>
                <a:latin typeface="Calibri" panose="020F0502020204030204" pitchFamily="34" charset="0"/>
                <a:ea typeface="Calibri" panose="020F0502020204030204" pitchFamily="34" charset="0"/>
                <a:cs typeface="Calibri" panose="020F0502020204030204" pitchFamily="34" charset="0"/>
              </a:rPr>
              <a:t>		Eugenio Nappi (TIARA)</a:t>
            </a:r>
          </a:p>
          <a:p>
            <a:r>
              <a:rPr lang="en-US" sz="1200" b="1" dirty="0">
                <a:solidFill>
                  <a:srgbClr val="A4C137"/>
                </a:solidFill>
                <a:latin typeface="Calibri" panose="020F0502020204030204" pitchFamily="34" charset="0"/>
                <a:ea typeface="Calibri" panose="020F0502020204030204" pitchFamily="34" charset="0"/>
                <a:cs typeface="Calibri" panose="020F0502020204030204" pitchFamily="34" charset="0"/>
              </a:rPr>
              <a:t>		Maxim Titov (LDG)</a:t>
            </a:r>
          </a:p>
          <a:p>
            <a:r>
              <a:rPr lang="en-US" sz="1200" dirty="0">
                <a:latin typeface="Calibri" panose="020F0502020204030204" pitchFamily="34" charset="0"/>
                <a:ea typeface="Calibri" panose="020F0502020204030204" pitchFamily="34" charset="0"/>
                <a:cs typeface="Calibri" panose="020F0502020204030204" pitchFamily="34" charset="0"/>
              </a:rPr>
              <a:t>		</a:t>
            </a:r>
            <a:r>
              <a:rPr lang="en-US" sz="1200" b="1" dirty="0">
                <a:solidFill>
                  <a:srgbClr val="A4C137"/>
                </a:solidFill>
                <a:latin typeface="Calibri" panose="020F0502020204030204" pitchFamily="34" charset="0"/>
                <a:ea typeface="Calibri" panose="020F0502020204030204" pitchFamily="34" charset="0"/>
                <a:cs typeface="Calibri" panose="020F0502020204030204" pitchFamily="34" charset="0"/>
              </a:rPr>
              <a:t>Wim Leemans (LEAPS) </a:t>
            </a:r>
          </a:p>
        </p:txBody>
      </p:sp>
      <p:sp>
        <p:nvSpPr>
          <p:cNvPr id="15" name="TextBox 4">
            <a:extLst>
              <a:ext uri="{FF2B5EF4-FFF2-40B4-BE49-F238E27FC236}">
                <a16:creationId xmlns:a16="http://schemas.microsoft.com/office/drawing/2014/main" id="{46EE278F-3A72-4220-84E7-52BD0667E53F}"/>
              </a:ext>
            </a:extLst>
          </p:cNvPr>
          <p:cNvSpPr txBox="1"/>
          <p:nvPr/>
        </p:nvSpPr>
        <p:spPr>
          <a:xfrm>
            <a:off x="6235002" y="127576"/>
            <a:ext cx="2781262" cy="892552"/>
          </a:xfrm>
          <a:prstGeom prst="rect">
            <a:avLst/>
          </a:prstGeom>
          <a:noFill/>
        </p:spPr>
        <p:txBody>
          <a:bodyPr wrap="square" rtlCol="0">
            <a:spAutoFit/>
          </a:bodyPr>
          <a:lstStyle/>
          <a:p>
            <a:r>
              <a:rPr lang="en-GB" sz="2400" b="1" dirty="0">
                <a:solidFill>
                  <a:srgbClr val="A4C137"/>
                </a:solidFill>
                <a:latin typeface="Calibri" panose="020F0502020204030204" pitchFamily="34" charset="0"/>
                <a:ea typeface="Calibri" panose="020F0502020204030204" pitchFamily="34" charset="0"/>
                <a:cs typeface="Calibri" panose="020F0502020204030204" pitchFamily="34" charset="0"/>
              </a:rPr>
              <a:t>Governing Board </a:t>
            </a:r>
          </a:p>
          <a:p>
            <a:r>
              <a:rPr lang="en-GB" sz="2800" b="1" dirty="0">
                <a:solidFill>
                  <a:srgbClr val="A4C137"/>
                </a:solidFill>
                <a:latin typeface="Calibri" panose="020F0502020204030204" pitchFamily="34" charset="0"/>
                <a:ea typeface="Calibri" panose="020F0502020204030204" pitchFamily="34" charset="0"/>
                <a:cs typeface="Calibri" panose="020F0502020204030204" pitchFamily="34" charset="0"/>
              </a:rPr>
              <a:t> </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16" name="ZoneTexte 15">
            <a:extLst>
              <a:ext uri="{FF2B5EF4-FFF2-40B4-BE49-F238E27FC236}">
                <a16:creationId xmlns:a16="http://schemas.microsoft.com/office/drawing/2014/main" id="{476ECFAC-9F66-461A-8B52-FE871DD11CF2}"/>
              </a:ext>
            </a:extLst>
          </p:cNvPr>
          <p:cNvSpPr txBox="1"/>
          <p:nvPr/>
        </p:nvSpPr>
        <p:spPr>
          <a:xfrm>
            <a:off x="6308748" y="804398"/>
            <a:ext cx="4957011" cy="3785652"/>
          </a:xfrm>
          <a:prstGeom prst="rect">
            <a:avLst/>
          </a:prstGeom>
          <a:solidFill>
            <a:srgbClr val="E0EBB7"/>
          </a:solidFill>
          <a:ln>
            <a:solidFill>
              <a:srgbClr val="A4C137"/>
            </a:solidFill>
          </a:ln>
        </p:spPr>
        <p:txBody>
          <a:bodyPr wrap="square" rtlCol="0">
            <a:sp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Beneficiaries: 		</a:t>
            </a:r>
            <a:r>
              <a:rPr lang="en-US" sz="1200" b="1" dirty="0">
                <a:solidFill>
                  <a:srgbClr val="A4C137"/>
                </a:solidFill>
                <a:latin typeface="Calibri" panose="020F0502020204030204" pitchFamily="34" charset="0"/>
                <a:ea typeface="Calibri" panose="020F0502020204030204" pitchFamily="34" charset="0"/>
                <a:cs typeface="Calibri" panose="020F0502020204030204" pitchFamily="34" charset="0"/>
              </a:rPr>
              <a:t>Peter McIntosh </a:t>
            </a:r>
            <a:r>
              <a:rPr lang="en-US" sz="1200" dirty="0">
                <a:latin typeface="Calibri" panose="020F0502020204030204" pitchFamily="34" charset="0"/>
                <a:ea typeface="Calibri" panose="020F0502020204030204" pitchFamily="34" charset="0"/>
                <a:cs typeface="Calibri" panose="020F0502020204030204" pitchFamily="34" charset="0"/>
              </a:rPr>
              <a:t>(Chairperson)</a:t>
            </a:r>
          </a:p>
          <a:p>
            <a:r>
              <a:rPr lang="en-US" sz="1200" dirty="0">
                <a:latin typeface="Calibri" panose="020F0502020204030204" pitchFamily="34" charset="0"/>
                <a:ea typeface="Calibri" panose="020F0502020204030204" pitchFamily="34" charset="0"/>
                <a:cs typeface="Calibri" panose="020F0502020204030204" pitchFamily="34" charset="0"/>
              </a:rPr>
              <a:t>		Jérôme Schwindling (CEA)</a:t>
            </a:r>
          </a:p>
          <a:p>
            <a:r>
              <a:rPr lang="en-US" sz="1200" dirty="0">
                <a:latin typeface="Calibri" panose="020F0502020204030204" pitchFamily="34" charset="0"/>
                <a:ea typeface="Calibri" panose="020F0502020204030204" pitchFamily="34" charset="0"/>
                <a:cs typeface="Calibri" panose="020F0502020204030204" pitchFamily="34" charset="0"/>
              </a:rPr>
              <a:t>		Vittorio Parma (CERN)</a:t>
            </a:r>
          </a:p>
          <a:p>
            <a:r>
              <a:rPr lang="en-US" sz="1200" dirty="0">
                <a:latin typeface="Calibri" panose="020F0502020204030204" pitchFamily="34" charset="0"/>
                <a:ea typeface="Calibri" panose="020F0502020204030204" pitchFamily="34" charset="0"/>
                <a:cs typeface="Calibri" panose="020F0502020204030204" pitchFamily="34" charset="0"/>
              </a:rPr>
              <a:t>		Achille Stocchi (CNRS)</a:t>
            </a:r>
          </a:p>
          <a:p>
            <a:r>
              <a:rPr lang="en-US" sz="1200" dirty="0">
                <a:latin typeface="Calibri" panose="020F0502020204030204" pitchFamily="34" charset="0"/>
                <a:ea typeface="Calibri" panose="020F0502020204030204" pitchFamily="34" charset="0"/>
                <a:cs typeface="Calibri" panose="020F0502020204030204" pitchFamily="34" charset="0"/>
              </a:rPr>
              <a:t>		Hans Weise (DESY)</a:t>
            </a:r>
          </a:p>
          <a:p>
            <a:r>
              <a:rPr lang="en-US" sz="1200" dirty="0">
                <a:latin typeface="Calibri" panose="020F0502020204030204" pitchFamily="34" charset="0"/>
                <a:ea typeface="Calibri" panose="020F0502020204030204" pitchFamily="34" charset="0"/>
                <a:cs typeface="Calibri" panose="020F0502020204030204" pitchFamily="34" charset="0"/>
              </a:rPr>
              <a:t>		Nuno Elias (ESS)</a:t>
            </a:r>
          </a:p>
          <a:p>
            <a:r>
              <a:rPr lang="en-US" sz="1200" dirty="0">
                <a:latin typeface="Calibri" panose="020F0502020204030204" pitchFamily="34" charset="0"/>
                <a:ea typeface="Calibri" panose="020F0502020204030204" pitchFamily="34" charset="0"/>
                <a:cs typeface="Calibri" panose="020F0502020204030204" pitchFamily="34" charset="0"/>
              </a:rPr>
              <a:t>		Jens Knobloch (HZB)</a:t>
            </a:r>
          </a:p>
          <a:p>
            <a:r>
              <a:rPr lang="en-US" sz="1200" dirty="0">
                <a:latin typeface="Calibri" panose="020F0502020204030204" pitchFamily="34" charset="0"/>
                <a:ea typeface="Calibri" panose="020F0502020204030204" pitchFamily="34" charset="0"/>
                <a:cs typeface="Calibri" panose="020F0502020204030204" pitchFamily="34" charset="0"/>
              </a:rPr>
              <a:t>		</a:t>
            </a:r>
            <a:r>
              <a:rPr lang="en-US" sz="1200" b="1" dirty="0">
                <a:solidFill>
                  <a:srgbClr val="A4C137"/>
                </a:solidFill>
                <a:latin typeface="Calibri" panose="020F0502020204030204" pitchFamily="34" charset="0"/>
                <a:ea typeface="Calibri" panose="020F0502020204030204" pitchFamily="34" charset="0"/>
                <a:cs typeface="Calibri" panose="020F0502020204030204" pitchFamily="34" charset="0"/>
              </a:rPr>
              <a:t>Attilio Sequi </a:t>
            </a:r>
            <a:r>
              <a:rPr lang="en-US" sz="1200" dirty="0">
                <a:latin typeface="Calibri" panose="020F0502020204030204" pitchFamily="34" charset="0"/>
                <a:ea typeface="Calibri" panose="020F0502020204030204" pitchFamily="34" charset="0"/>
                <a:cs typeface="Calibri" panose="020F0502020204030204" pitchFamily="34" charset="0"/>
              </a:rPr>
              <a:t>(INFN)</a:t>
            </a:r>
          </a:p>
          <a:p>
            <a:r>
              <a:rPr lang="en-US" sz="1200" dirty="0">
                <a:latin typeface="Calibri" panose="020F0502020204030204" pitchFamily="34" charset="0"/>
                <a:ea typeface="Calibri" panose="020F0502020204030204" pitchFamily="34" charset="0"/>
                <a:cs typeface="Calibri" panose="020F0502020204030204" pitchFamily="34" charset="0"/>
              </a:rPr>
              <a:t>		</a:t>
            </a:r>
            <a:r>
              <a:rPr lang="en-US" sz="1200" b="1" dirty="0">
                <a:solidFill>
                  <a:srgbClr val="A4C137"/>
                </a:solidFill>
                <a:latin typeface="Calibri" panose="020F0502020204030204" pitchFamily="34" charset="0"/>
                <a:ea typeface="Calibri" panose="020F0502020204030204" pitchFamily="34" charset="0"/>
                <a:cs typeface="Calibri" panose="020F0502020204030204" pitchFamily="34" charset="0"/>
              </a:rPr>
              <a:t>Michael Tytgat </a:t>
            </a:r>
            <a:r>
              <a:rPr lang="en-US" sz="1200" dirty="0">
                <a:latin typeface="Calibri" panose="020F0502020204030204" pitchFamily="34" charset="0"/>
                <a:ea typeface="Calibri" panose="020F0502020204030204" pitchFamily="34" charset="0"/>
                <a:cs typeface="Calibri" panose="020F0502020204030204" pitchFamily="34" charset="0"/>
              </a:rPr>
              <a:t>(VUB)</a:t>
            </a:r>
          </a:p>
          <a:p>
            <a:endParaRPr lang="en-US" sz="1200" dirty="0">
              <a:latin typeface="Calibri" panose="020F0502020204030204" pitchFamily="34" charset="0"/>
              <a:ea typeface="Calibri" panose="020F0502020204030204" pitchFamily="34" charset="0"/>
              <a:cs typeface="Calibri" panose="020F0502020204030204" pitchFamily="34" charset="0"/>
            </a:endParaRPr>
          </a:p>
          <a:p>
            <a:r>
              <a:rPr lang="en-US" sz="1200" b="1" dirty="0">
                <a:latin typeface="Calibri" panose="020F0502020204030204" pitchFamily="34" charset="0"/>
                <a:ea typeface="Calibri" panose="020F0502020204030204" pitchFamily="34" charset="0"/>
                <a:cs typeface="Calibri" panose="020F0502020204030204" pitchFamily="34" charset="0"/>
              </a:rPr>
              <a:t>Associated partners:</a:t>
            </a:r>
            <a:r>
              <a:rPr lang="en-US" sz="1200" dirty="0">
                <a:latin typeface="Calibri" panose="020F0502020204030204" pitchFamily="34" charset="0"/>
                <a:ea typeface="Calibri" panose="020F0502020204030204" pitchFamily="34" charset="0"/>
                <a:cs typeface="Calibri" panose="020F0502020204030204" pitchFamily="34" charset="0"/>
              </a:rPr>
              <a:t>	</a:t>
            </a:r>
            <a:r>
              <a:rPr lang="en-US" sz="1200" b="1" dirty="0">
                <a:solidFill>
                  <a:srgbClr val="A4C137"/>
                </a:solidFill>
                <a:latin typeface="Calibri" panose="020F0502020204030204" pitchFamily="34" charset="0"/>
                <a:ea typeface="Calibri" panose="020F0502020204030204" pitchFamily="34" charset="0"/>
                <a:cs typeface="Calibri" panose="020F0502020204030204" pitchFamily="34" charset="0"/>
              </a:rPr>
              <a:t>Oleg Malyshev </a:t>
            </a:r>
            <a:r>
              <a:rPr lang="en-US" sz="1200" dirty="0">
                <a:latin typeface="Calibri" panose="020F0502020204030204" pitchFamily="34" charset="0"/>
                <a:ea typeface="Calibri" panose="020F0502020204030204" pitchFamily="34" charset="0"/>
                <a:cs typeface="Calibri" panose="020F0502020204030204" pitchFamily="34" charset="0"/>
              </a:rPr>
              <a:t>(UKRI)</a:t>
            </a:r>
          </a:p>
          <a:p>
            <a:r>
              <a:rPr lang="en-US" sz="1200" dirty="0">
                <a:latin typeface="Calibri" panose="020F0502020204030204" pitchFamily="34" charset="0"/>
                <a:ea typeface="Calibri" panose="020F0502020204030204" pitchFamily="34" charset="0"/>
                <a:cs typeface="Calibri" panose="020F0502020204030204" pitchFamily="34" charset="0"/>
              </a:rPr>
              <a:t>		Graeme Burt (University of Lancaster)</a:t>
            </a:r>
          </a:p>
          <a:p>
            <a:r>
              <a:rPr lang="en-US" sz="1200" dirty="0">
                <a:latin typeface="Calibri" panose="020F0502020204030204" pitchFamily="34" charset="0"/>
                <a:ea typeface="Calibri" panose="020F0502020204030204" pitchFamily="34" charset="0"/>
                <a:cs typeface="Calibri" panose="020F0502020204030204" pitchFamily="34" charset="0"/>
              </a:rPr>
              <a:t>		Mike Seidel (EPFL)</a:t>
            </a:r>
          </a:p>
          <a:p>
            <a:r>
              <a:rPr lang="en-US" sz="1200" dirty="0">
                <a:latin typeface="Calibri" panose="020F0502020204030204" pitchFamily="34" charset="0"/>
                <a:ea typeface="Calibri" panose="020F0502020204030204" pitchFamily="34" charset="0"/>
                <a:cs typeface="Calibri" panose="020F0502020204030204" pitchFamily="34" charset="0"/>
              </a:rPr>
              <a:t>		Jorgen D'Hondt (</a:t>
            </a:r>
            <a:r>
              <a:rPr lang="en-US" sz="1200" b="1" dirty="0">
                <a:solidFill>
                  <a:srgbClr val="A4C137"/>
                </a:solidFill>
                <a:latin typeface="Calibri" panose="020F0502020204030204" pitchFamily="34" charset="0"/>
                <a:ea typeface="Calibri" panose="020F0502020204030204" pitchFamily="34" charset="0"/>
                <a:cs typeface="Calibri" panose="020F0502020204030204" pitchFamily="34" charset="0"/>
              </a:rPr>
              <a:t>Nikhef</a:t>
            </a:r>
            <a:r>
              <a:rPr lang="en-US" sz="1200" dirty="0">
                <a:latin typeface="Calibri" panose="020F0502020204030204" pitchFamily="34" charset="0"/>
                <a:ea typeface="Calibri" panose="020F0502020204030204" pitchFamily="34" charset="0"/>
                <a:cs typeface="Calibri" panose="020F0502020204030204" pitchFamily="34" charset="0"/>
              </a:rPr>
              <a:t>)</a:t>
            </a:r>
          </a:p>
          <a:p>
            <a:r>
              <a:rPr lang="en-US" sz="1200" dirty="0">
                <a:latin typeface="Calibri" panose="020F0502020204030204" pitchFamily="34" charset="0"/>
                <a:ea typeface="Calibri" panose="020F0502020204030204" pitchFamily="34" charset="0"/>
                <a:cs typeface="Calibri" panose="020F0502020204030204" pitchFamily="34" charset="0"/>
              </a:rPr>
              <a:t>		</a:t>
            </a:r>
            <a:r>
              <a:rPr lang="en-US" sz="1200" b="1" dirty="0">
                <a:solidFill>
                  <a:srgbClr val="A4C137"/>
                </a:solidFill>
                <a:latin typeface="Calibri" panose="020F0502020204030204" pitchFamily="34" charset="0"/>
                <a:ea typeface="Calibri" panose="020F0502020204030204" pitchFamily="34" charset="0"/>
                <a:cs typeface="Calibri" panose="020F0502020204030204" pitchFamily="34" charset="0"/>
              </a:rPr>
              <a:t>Tomas Junquera </a:t>
            </a:r>
            <a:r>
              <a:rPr lang="en-US" sz="1200" dirty="0">
                <a:latin typeface="Calibri" panose="020F0502020204030204" pitchFamily="34" charset="0"/>
                <a:ea typeface="Calibri" panose="020F0502020204030204" pitchFamily="34" charset="0"/>
                <a:cs typeface="Calibri" panose="020F0502020204030204" pitchFamily="34" charset="0"/>
              </a:rPr>
              <a:t>(ACS)</a:t>
            </a:r>
          </a:p>
          <a:p>
            <a:r>
              <a:rPr lang="en-US" sz="1200" dirty="0">
                <a:latin typeface="Calibri" panose="020F0502020204030204" pitchFamily="34" charset="0"/>
                <a:ea typeface="Calibri" panose="020F0502020204030204" pitchFamily="34" charset="0"/>
                <a:cs typeface="Calibri" panose="020F0502020204030204" pitchFamily="34" charset="0"/>
              </a:rPr>
              <a:t>		</a:t>
            </a:r>
            <a:r>
              <a:rPr lang="en-US" sz="1200" b="1" dirty="0">
                <a:solidFill>
                  <a:srgbClr val="A4C137"/>
                </a:solidFill>
                <a:latin typeface="Calibri" panose="020F0502020204030204" pitchFamily="34" charset="0"/>
                <a:ea typeface="Calibri" panose="020F0502020204030204" pitchFamily="34" charset="0"/>
                <a:cs typeface="Calibri" panose="020F0502020204030204" pitchFamily="34" charset="0"/>
              </a:rPr>
              <a:t>Birger Nordmann </a:t>
            </a:r>
            <a:r>
              <a:rPr lang="en-US" sz="1200" dirty="0">
                <a:latin typeface="Calibri" panose="020F0502020204030204" pitchFamily="34" charset="0"/>
                <a:ea typeface="Calibri" panose="020F0502020204030204" pitchFamily="34" charset="0"/>
                <a:cs typeface="Calibri" panose="020F0502020204030204" pitchFamily="34" charset="0"/>
              </a:rPr>
              <a:t>(Cryoelectra)</a:t>
            </a:r>
          </a:p>
          <a:p>
            <a:r>
              <a:rPr lang="en-US" sz="1200" dirty="0">
                <a:latin typeface="Calibri" panose="020F0502020204030204" pitchFamily="34" charset="0"/>
                <a:ea typeface="Calibri" panose="020F0502020204030204" pitchFamily="34" charset="0"/>
                <a:cs typeface="Calibri" panose="020F0502020204030204" pitchFamily="34" charset="0"/>
              </a:rPr>
              <a:t>		</a:t>
            </a:r>
            <a:r>
              <a:rPr lang="en-US" sz="1200" b="1" dirty="0">
                <a:solidFill>
                  <a:srgbClr val="A4C137"/>
                </a:solidFill>
                <a:latin typeface="Calibri" panose="020F0502020204030204" pitchFamily="34" charset="0"/>
                <a:ea typeface="Calibri" panose="020F0502020204030204" pitchFamily="34" charset="0"/>
                <a:cs typeface="Calibri" panose="020F0502020204030204" pitchFamily="34" charset="0"/>
              </a:rPr>
              <a:t>Alexei Kanareykin </a:t>
            </a:r>
            <a:r>
              <a:rPr lang="en-US" sz="1200" dirty="0">
                <a:latin typeface="Calibri" panose="020F0502020204030204" pitchFamily="34" charset="0"/>
                <a:ea typeface="Calibri" panose="020F0502020204030204" pitchFamily="34" charset="0"/>
                <a:cs typeface="Calibri" panose="020F0502020204030204" pitchFamily="34" charset="0"/>
              </a:rPr>
              <a:t>(Euclid Techlabs)</a:t>
            </a:r>
          </a:p>
          <a:p>
            <a:r>
              <a:rPr lang="en-US" sz="1200" dirty="0">
                <a:latin typeface="Calibri" panose="020F0502020204030204" pitchFamily="34" charset="0"/>
                <a:ea typeface="Calibri" panose="020F0502020204030204" pitchFamily="34" charset="0"/>
                <a:cs typeface="Calibri" panose="020F0502020204030204" pitchFamily="34" charset="0"/>
              </a:rPr>
              <a:t>		</a:t>
            </a:r>
            <a:r>
              <a:rPr lang="en-US" sz="1200" b="1" dirty="0">
                <a:solidFill>
                  <a:srgbClr val="A4C137"/>
                </a:solidFill>
                <a:latin typeface="Calibri" panose="020F0502020204030204" pitchFamily="34" charset="0"/>
                <a:ea typeface="Calibri" panose="020F0502020204030204" pitchFamily="34" charset="0"/>
                <a:cs typeface="Calibri" panose="020F0502020204030204" pitchFamily="34" charset="0"/>
              </a:rPr>
              <a:t>Filippo Casazza </a:t>
            </a:r>
            <a:r>
              <a:rPr lang="en-US" sz="1200" dirty="0">
                <a:latin typeface="Calibri" panose="020F0502020204030204" pitchFamily="34" charset="0"/>
                <a:ea typeface="Calibri" panose="020F0502020204030204" pitchFamily="34" charset="0"/>
                <a:cs typeface="Calibri" panose="020F0502020204030204" pitchFamily="34" charset="0"/>
              </a:rPr>
              <a:t>(Plasmatherm)</a:t>
            </a:r>
          </a:p>
          <a:p>
            <a:r>
              <a:rPr lang="en-US" sz="1200" dirty="0">
                <a:latin typeface="Calibri" panose="020F0502020204030204" pitchFamily="34" charset="0"/>
                <a:ea typeface="Calibri" panose="020F0502020204030204" pitchFamily="34" charset="0"/>
                <a:cs typeface="Calibri" panose="020F0502020204030204" pitchFamily="34" charset="0"/>
              </a:rPr>
              <a:t>		</a:t>
            </a:r>
            <a:r>
              <a:rPr lang="en-US" sz="1200" b="1" dirty="0">
                <a:solidFill>
                  <a:srgbClr val="A4C137"/>
                </a:solidFill>
                <a:latin typeface="Calibri" panose="020F0502020204030204" pitchFamily="34" charset="0"/>
                <a:ea typeface="Calibri" panose="020F0502020204030204" pitchFamily="34" charset="0"/>
                <a:cs typeface="Calibri" panose="020F0502020204030204" pitchFamily="34" charset="0"/>
              </a:rPr>
              <a:t>Alexander Navitski </a:t>
            </a:r>
            <a:r>
              <a:rPr lang="en-US" sz="1200" dirty="0">
                <a:latin typeface="Calibri" panose="020F0502020204030204" pitchFamily="34" charset="0"/>
                <a:ea typeface="Calibri" panose="020F0502020204030204" pitchFamily="34" charset="0"/>
                <a:cs typeface="Calibri" panose="020F0502020204030204" pitchFamily="34" charset="0"/>
              </a:rPr>
              <a:t>(Research Instruments)</a:t>
            </a:r>
          </a:p>
          <a:p>
            <a:r>
              <a:rPr lang="en-US" sz="1200" dirty="0">
                <a:latin typeface="Calibri" panose="020F0502020204030204" pitchFamily="34" charset="0"/>
                <a:ea typeface="Calibri" panose="020F0502020204030204" pitchFamily="34" charset="0"/>
                <a:cs typeface="Calibri" panose="020F0502020204030204" pitchFamily="34" charset="0"/>
              </a:rPr>
              <a:t>		</a:t>
            </a:r>
            <a:r>
              <a:rPr lang="en-US" sz="1200" b="1" dirty="0">
                <a:solidFill>
                  <a:srgbClr val="A4C137"/>
                </a:solidFill>
                <a:latin typeface="Calibri" panose="020F0502020204030204" pitchFamily="34" charset="0"/>
                <a:ea typeface="Calibri" panose="020F0502020204030204" pitchFamily="34" charset="0"/>
                <a:cs typeface="Calibri" panose="020F0502020204030204" pitchFamily="34" charset="0"/>
              </a:rPr>
              <a:t>Ambra Gresele </a:t>
            </a:r>
            <a:r>
              <a:rPr lang="en-US" sz="1200" dirty="0">
                <a:latin typeface="Calibri" panose="020F0502020204030204" pitchFamily="34" charset="0"/>
                <a:ea typeface="Calibri" panose="020F0502020204030204" pitchFamily="34" charset="0"/>
                <a:cs typeface="Calibri" panose="020F0502020204030204" pitchFamily="34" charset="0"/>
              </a:rPr>
              <a:t>(Zanon)</a:t>
            </a: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17" name="TextBox 4">
            <a:extLst>
              <a:ext uri="{FF2B5EF4-FFF2-40B4-BE49-F238E27FC236}">
                <a16:creationId xmlns:a16="http://schemas.microsoft.com/office/drawing/2014/main" id="{0DE4E160-1489-4F33-A97C-B6D15BC8DC7A}"/>
              </a:ext>
            </a:extLst>
          </p:cNvPr>
          <p:cNvSpPr txBox="1"/>
          <p:nvPr/>
        </p:nvSpPr>
        <p:spPr>
          <a:xfrm>
            <a:off x="381760" y="1236574"/>
            <a:ext cx="3386676" cy="892552"/>
          </a:xfrm>
          <a:prstGeom prst="rect">
            <a:avLst/>
          </a:prstGeom>
          <a:noFill/>
        </p:spPr>
        <p:txBody>
          <a:bodyPr wrap="square" rtlCol="0">
            <a:spAutoFit/>
          </a:bodyPr>
          <a:lstStyle/>
          <a:p>
            <a:r>
              <a:rPr lang="en-GB" sz="2400" b="1" dirty="0">
                <a:solidFill>
                  <a:srgbClr val="A4C137"/>
                </a:solidFill>
                <a:latin typeface="Calibri" panose="020F0502020204030204" pitchFamily="34" charset="0"/>
                <a:ea typeface="Calibri" panose="020F0502020204030204" pitchFamily="34" charset="0"/>
                <a:cs typeface="Calibri" panose="020F0502020204030204" pitchFamily="34" charset="0"/>
              </a:rPr>
              <a:t>Coordination panel </a:t>
            </a:r>
          </a:p>
          <a:p>
            <a:r>
              <a:rPr lang="en-GB" sz="2800" b="1" dirty="0">
                <a:solidFill>
                  <a:srgbClr val="A4C137"/>
                </a:solidFill>
                <a:latin typeface="Calibri" panose="020F0502020204030204" pitchFamily="34" charset="0"/>
                <a:ea typeface="Calibri" panose="020F0502020204030204" pitchFamily="34" charset="0"/>
                <a:cs typeface="Calibri" panose="020F0502020204030204" pitchFamily="34" charset="0"/>
              </a:rPr>
              <a:t> </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18" name="ZoneTexte 17">
            <a:extLst>
              <a:ext uri="{FF2B5EF4-FFF2-40B4-BE49-F238E27FC236}">
                <a16:creationId xmlns:a16="http://schemas.microsoft.com/office/drawing/2014/main" id="{0AABE224-EECA-4D6D-8A3C-11DAA6C3807D}"/>
              </a:ext>
            </a:extLst>
          </p:cNvPr>
          <p:cNvSpPr txBox="1"/>
          <p:nvPr/>
        </p:nvSpPr>
        <p:spPr>
          <a:xfrm>
            <a:off x="455505" y="1901076"/>
            <a:ext cx="4957011" cy="1384995"/>
          </a:xfrm>
          <a:prstGeom prst="rect">
            <a:avLst/>
          </a:prstGeom>
          <a:solidFill>
            <a:srgbClr val="E0EBB7"/>
          </a:solidFill>
          <a:ln>
            <a:solidFill>
              <a:srgbClr val="A4C137"/>
            </a:solidFill>
          </a:ln>
        </p:spPr>
        <p:txBody>
          <a:bodyPr wrap="square" rtlCol="0">
            <a:sp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Mandated: 		</a:t>
            </a:r>
            <a:r>
              <a:rPr lang="en-US" sz="1200" dirty="0">
                <a:latin typeface="Calibri" panose="020F0502020204030204" pitchFamily="34" charset="0"/>
                <a:ea typeface="Calibri" panose="020F0502020204030204" pitchFamily="34" charset="0"/>
                <a:cs typeface="Calibri" panose="020F0502020204030204" pitchFamily="34" charset="0"/>
              </a:rPr>
              <a:t>Achille Stocchi (Chairperson)</a:t>
            </a:r>
          </a:p>
          <a:p>
            <a:r>
              <a:rPr lang="en-US" sz="1200" dirty="0">
                <a:latin typeface="Calibri" panose="020F0502020204030204" pitchFamily="34" charset="0"/>
                <a:ea typeface="Calibri" panose="020F0502020204030204" pitchFamily="34" charset="0"/>
                <a:cs typeface="Calibri" panose="020F0502020204030204" pitchFamily="34" charset="0"/>
              </a:rPr>
              <a:t>		Jorgen D'Hondt (Scientific Coordinator)</a:t>
            </a:r>
          </a:p>
          <a:p>
            <a:r>
              <a:rPr lang="en-US" sz="1200" dirty="0">
                <a:latin typeface="Calibri" panose="020F0502020204030204" pitchFamily="34" charset="0"/>
                <a:ea typeface="Calibri" panose="020F0502020204030204" pitchFamily="34" charset="0"/>
                <a:cs typeface="Calibri" panose="020F0502020204030204" pitchFamily="34" charset="0"/>
              </a:rPr>
              <a:t>		</a:t>
            </a:r>
            <a:r>
              <a:rPr lang="en-US" sz="1200" b="1" dirty="0">
                <a:solidFill>
                  <a:srgbClr val="A4C137"/>
                </a:solidFill>
                <a:latin typeface="Calibri" panose="020F0502020204030204" pitchFamily="34" charset="0"/>
                <a:ea typeface="Calibri" panose="020F0502020204030204" pitchFamily="34" charset="0"/>
                <a:cs typeface="Calibri" panose="020F0502020204030204" pitchFamily="34" charset="0"/>
              </a:rPr>
              <a:t>Cristian Pira </a:t>
            </a:r>
            <a:r>
              <a:rPr lang="en-US" sz="1200" dirty="0">
                <a:latin typeface="Calibri" panose="020F0502020204030204" pitchFamily="34" charset="0"/>
                <a:ea typeface="Calibri" panose="020F0502020204030204" pitchFamily="34" charset="0"/>
                <a:cs typeface="Calibri" panose="020F0502020204030204" pitchFamily="34" charset="0"/>
              </a:rPr>
              <a:t>(Deputy Scientific Coordinator)</a:t>
            </a:r>
          </a:p>
          <a:p>
            <a:r>
              <a:rPr lang="en-US" sz="1200" dirty="0">
                <a:latin typeface="Calibri" panose="020F0502020204030204" pitchFamily="34" charset="0"/>
                <a:ea typeface="Calibri" panose="020F0502020204030204" pitchFamily="34" charset="0"/>
                <a:cs typeface="Calibri" panose="020F0502020204030204" pitchFamily="34" charset="0"/>
              </a:rPr>
              <a:t>		Jens Knobloch (Deputy Scientific Coordinator)</a:t>
            </a:r>
          </a:p>
          <a:p>
            <a:r>
              <a:rPr lang="en-US" sz="1200" dirty="0">
                <a:latin typeface="Calibri" panose="020F0502020204030204" pitchFamily="34" charset="0"/>
                <a:ea typeface="Calibri" panose="020F0502020204030204" pitchFamily="34" charset="0"/>
                <a:cs typeface="Calibri" panose="020F0502020204030204" pitchFamily="34" charset="0"/>
              </a:rPr>
              <a:t>		Maud Baylac (External Relations)</a:t>
            </a:r>
          </a:p>
          <a:p>
            <a:r>
              <a:rPr lang="en-US" sz="1200" dirty="0">
                <a:latin typeface="Calibri" panose="020F0502020204030204" pitchFamily="34" charset="0"/>
                <a:ea typeface="Calibri" panose="020F0502020204030204" pitchFamily="34" charset="0"/>
                <a:cs typeface="Calibri" panose="020F0502020204030204" pitchFamily="34" charset="0"/>
              </a:rPr>
              <a:t>		</a:t>
            </a:r>
            <a:r>
              <a:rPr lang="en-US" sz="1200" b="1" dirty="0">
                <a:solidFill>
                  <a:srgbClr val="A4C137"/>
                </a:solidFill>
                <a:latin typeface="Calibri" panose="020F0502020204030204" pitchFamily="34" charset="0"/>
                <a:ea typeface="Calibri" panose="020F0502020204030204" pitchFamily="34" charset="0"/>
                <a:cs typeface="Calibri" panose="020F0502020204030204" pitchFamily="34" charset="0"/>
              </a:rPr>
              <a:t>Peter McIntosh </a:t>
            </a:r>
            <a:r>
              <a:rPr lang="en-US" sz="1200" dirty="0">
                <a:latin typeface="Calibri" panose="020F0502020204030204" pitchFamily="34" charset="0"/>
                <a:ea typeface="Calibri" panose="020F0502020204030204" pitchFamily="34" charset="0"/>
                <a:cs typeface="Calibri" panose="020F0502020204030204" pitchFamily="34" charset="0"/>
              </a:rPr>
              <a:t>(Ex-officio)</a:t>
            </a:r>
          </a:p>
          <a:p>
            <a:r>
              <a:rPr lang="en-US" sz="1200" dirty="0">
                <a:latin typeface="Calibri" panose="020F0502020204030204" pitchFamily="34" charset="0"/>
                <a:ea typeface="Calibri" panose="020F0502020204030204" pitchFamily="34" charset="0"/>
                <a:cs typeface="Calibri" panose="020F0502020204030204" pitchFamily="34" charset="0"/>
              </a:rPr>
              <a:t>		Frederick Bordry (Ex-officio)</a:t>
            </a:r>
          </a:p>
        </p:txBody>
      </p:sp>
      <p:sp>
        <p:nvSpPr>
          <p:cNvPr id="26" name="TextBox 4">
            <a:extLst>
              <a:ext uri="{FF2B5EF4-FFF2-40B4-BE49-F238E27FC236}">
                <a16:creationId xmlns:a16="http://schemas.microsoft.com/office/drawing/2014/main" id="{046E2E82-37AE-4B83-A8F1-554D6760F66B}"/>
              </a:ext>
            </a:extLst>
          </p:cNvPr>
          <p:cNvSpPr txBox="1"/>
          <p:nvPr/>
        </p:nvSpPr>
        <p:spPr>
          <a:xfrm>
            <a:off x="464542" y="3880954"/>
            <a:ext cx="3755220" cy="892552"/>
          </a:xfrm>
          <a:prstGeom prst="rect">
            <a:avLst/>
          </a:prstGeom>
          <a:noFill/>
        </p:spPr>
        <p:txBody>
          <a:bodyPr wrap="square" rtlCol="0">
            <a:spAutoFit/>
          </a:bodyPr>
          <a:lstStyle/>
          <a:p>
            <a:r>
              <a:rPr lang="en-GB" sz="2400" b="1" dirty="0">
                <a:solidFill>
                  <a:srgbClr val="A4C137"/>
                </a:solidFill>
                <a:latin typeface="Calibri" panose="020F0502020204030204" pitchFamily="34" charset="0"/>
                <a:ea typeface="Calibri" panose="020F0502020204030204" pitchFamily="34" charset="0"/>
                <a:cs typeface="Calibri" panose="020F0502020204030204" pitchFamily="34" charset="0"/>
              </a:rPr>
              <a:t>Steering committee  </a:t>
            </a:r>
          </a:p>
          <a:p>
            <a:r>
              <a:rPr lang="en-GB" sz="2800" b="1" dirty="0">
                <a:solidFill>
                  <a:srgbClr val="A4C137"/>
                </a:solidFill>
                <a:latin typeface="Calibri" panose="020F0502020204030204" pitchFamily="34" charset="0"/>
                <a:ea typeface="Calibri" panose="020F0502020204030204" pitchFamily="34" charset="0"/>
                <a:cs typeface="Calibri" panose="020F0502020204030204" pitchFamily="34" charset="0"/>
              </a:rPr>
              <a:t> </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27" name="ZoneTexte 26">
            <a:extLst>
              <a:ext uri="{FF2B5EF4-FFF2-40B4-BE49-F238E27FC236}">
                <a16:creationId xmlns:a16="http://schemas.microsoft.com/office/drawing/2014/main" id="{631C9665-128B-4EF2-BCF3-2F2AB12B0094}"/>
              </a:ext>
            </a:extLst>
          </p:cNvPr>
          <p:cNvSpPr txBox="1"/>
          <p:nvPr/>
        </p:nvSpPr>
        <p:spPr>
          <a:xfrm>
            <a:off x="464542" y="4548854"/>
            <a:ext cx="4957012" cy="1938992"/>
          </a:xfrm>
          <a:prstGeom prst="rect">
            <a:avLst/>
          </a:prstGeom>
          <a:solidFill>
            <a:srgbClr val="E0EBB7"/>
          </a:solidFill>
          <a:ln>
            <a:solidFill>
              <a:srgbClr val="A4C137"/>
            </a:solidFill>
          </a:ln>
        </p:spPr>
        <p:txBody>
          <a:bodyPr wrap="square" rtlCol="0">
            <a:sp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Mandated: 		</a:t>
            </a:r>
            <a:r>
              <a:rPr lang="en-US" sz="1200" dirty="0">
                <a:latin typeface="Calibri" panose="020F0502020204030204" pitchFamily="34" charset="0"/>
                <a:ea typeface="Calibri" panose="020F0502020204030204" pitchFamily="34" charset="0"/>
                <a:cs typeface="Calibri" panose="020F0502020204030204" pitchFamily="34" charset="0"/>
              </a:rPr>
              <a:t>Coordination panel (Ex-officio)</a:t>
            </a:r>
          </a:p>
          <a:p>
            <a:r>
              <a:rPr lang="en-US" sz="1200" dirty="0">
                <a:latin typeface="Calibri" panose="020F0502020204030204" pitchFamily="34" charset="0"/>
                <a:ea typeface="Calibri" panose="020F0502020204030204" pitchFamily="34" charset="0"/>
                <a:cs typeface="Calibri" panose="020F0502020204030204" pitchFamily="34" charset="0"/>
              </a:rPr>
              <a:t>		Axel Neumann &amp; Alick MacPherson (WP1)</a:t>
            </a:r>
          </a:p>
          <a:p>
            <a:r>
              <a:rPr lang="en-US" sz="1200" dirty="0">
                <a:latin typeface="Calibri" panose="020F0502020204030204" pitchFamily="34" charset="0"/>
                <a:ea typeface="Calibri" panose="020F0502020204030204" pitchFamily="34" charset="0"/>
                <a:cs typeface="Calibri" panose="020F0502020204030204" pitchFamily="34" charset="0"/>
              </a:rPr>
              <a:t>		</a:t>
            </a:r>
            <a:r>
              <a:rPr lang="en-US" sz="1200" b="1" dirty="0">
                <a:solidFill>
                  <a:srgbClr val="A4C137"/>
                </a:solidFill>
                <a:latin typeface="Calibri" panose="020F0502020204030204" pitchFamily="34" charset="0"/>
                <a:ea typeface="Calibri" panose="020F0502020204030204" pitchFamily="34" charset="0"/>
                <a:cs typeface="Calibri" panose="020F0502020204030204" pitchFamily="34" charset="0"/>
              </a:rPr>
              <a:t>Julien Branlard &amp; Christian Schmidt </a:t>
            </a:r>
            <a:r>
              <a:rPr lang="en-US" sz="1200" dirty="0">
                <a:latin typeface="Calibri" panose="020F0502020204030204" pitchFamily="34" charset="0"/>
                <a:ea typeface="Calibri" panose="020F0502020204030204" pitchFamily="34" charset="0"/>
                <a:cs typeface="Calibri" panose="020F0502020204030204" pitchFamily="34" charset="0"/>
              </a:rPr>
              <a:t>(WP2)</a:t>
            </a:r>
          </a:p>
          <a:p>
            <a:r>
              <a:rPr lang="en-US" sz="1200" dirty="0">
                <a:latin typeface="Calibri" panose="020F0502020204030204" pitchFamily="34" charset="0"/>
                <a:ea typeface="Calibri" panose="020F0502020204030204" pitchFamily="34" charset="0"/>
                <a:cs typeface="Calibri" panose="020F0502020204030204" pitchFamily="34" charset="0"/>
              </a:rPr>
              <a:t>		Cristian Pira &amp; Oleg Malyshev (WP3)</a:t>
            </a:r>
          </a:p>
          <a:p>
            <a:r>
              <a:rPr lang="en-US" sz="1200" dirty="0">
                <a:latin typeface="Calibri" panose="020F0502020204030204" pitchFamily="34" charset="0"/>
                <a:ea typeface="Calibri" panose="020F0502020204030204" pitchFamily="34" charset="0"/>
                <a:cs typeface="Calibri" panose="020F0502020204030204" pitchFamily="34" charset="0"/>
              </a:rPr>
              <a:t>		Yolanda Gomez-Martinez &amp; Dario Giove (WP4)</a:t>
            </a:r>
          </a:p>
          <a:p>
            <a:r>
              <a:rPr lang="en-US" sz="1200" dirty="0">
                <a:latin typeface="Calibri" panose="020F0502020204030204" pitchFamily="34" charset="0"/>
                <a:ea typeface="Calibri" panose="020F0502020204030204" pitchFamily="34" charset="0"/>
                <a:cs typeface="Calibri" panose="020F0502020204030204" pitchFamily="34" charset="0"/>
              </a:rPr>
              <a:t>		Nuno Elias &amp; Vittorio Parma (WP5)</a:t>
            </a:r>
          </a:p>
          <a:p>
            <a:r>
              <a:rPr lang="en-US" sz="1200" dirty="0">
                <a:latin typeface="Calibri" panose="020F0502020204030204" pitchFamily="34" charset="0"/>
                <a:ea typeface="Calibri" panose="020F0502020204030204" pitchFamily="34" charset="0"/>
                <a:cs typeface="Calibri" panose="020F0502020204030204" pitchFamily="34" charset="0"/>
              </a:rPr>
              <a:t>		Guillaume Olry &amp; Arnaud Madur (WP6)</a:t>
            </a:r>
          </a:p>
          <a:p>
            <a:r>
              <a:rPr lang="en-US" sz="1200" dirty="0">
                <a:latin typeface="Calibri" panose="020F0502020204030204" pitchFamily="34" charset="0"/>
                <a:ea typeface="Calibri" panose="020F0502020204030204" pitchFamily="34" charset="0"/>
                <a:cs typeface="Calibri" panose="020F0502020204030204" pitchFamily="34" charset="0"/>
              </a:rPr>
              <a:t>		</a:t>
            </a:r>
            <a:r>
              <a:rPr lang="en-US" sz="1200" b="1" dirty="0">
                <a:solidFill>
                  <a:srgbClr val="A4C137"/>
                </a:solidFill>
                <a:latin typeface="Calibri" panose="020F0502020204030204" pitchFamily="34" charset="0"/>
                <a:ea typeface="Calibri" panose="020F0502020204030204" pitchFamily="34" charset="0"/>
                <a:cs typeface="Calibri" panose="020F0502020204030204" pitchFamily="34" charset="0"/>
              </a:rPr>
              <a:t>Oscar Azzolini &amp; Giorgio Keppel</a:t>
            </a:r>
            <a:r>
              <a:rPr lang="en-US" sz="1200" dirty="0">
                <a:latin typeface="Calibri" panose="020F0502020204030204" pitchFamily="34" charset="0"/>
                <a:ea typeface="Calibri" panose="020F0502020204030204" pitchFamily="34" charset="0"/>
                <a:cs typeface="Calibri" panose="020F0502020204030204" pitchFamily="34" charset="0"/>
              </a:rPr>
              <a:t> (WP7)</a:t>
            </a:r>
          </a:p>
          <a:p>
            <a:r>
              <a:rPr lang="en-US" sz="1200" dirty="0">
                <a:latin typeface="Calibri" panose="020F0502020204030204" pitchFamily="34" charset="0"/>
                <a:ea typeface="Calibri" panose="020F0502020204030204" pitchFamily="34" charset="0"/>
                <a:cs typeface="Calibri" panose="020F0502020204030204" pitchFamily="34" charset="0"/>
              </a:rPr>
              <a:t>		Adèle de Valera (WP8)</a:t>
            </a:r>
          </a:p>
          <a:p>
            <a:r>
              <a:rPr lang="en-US" sz="1200" dirty="0">
                <a:latin typeface="Calibri" panose="020F0502020204030204" pitchFamily="34" charset="0"/>
                <a:ea typeface="Calibri" panose="020F0502020204030204" pitchFamily="34" charset="0"/>
                <a:cs typeface="Calibri" panose="020F0502020204030204" pitchFamily="34" charset="0"/>
              </a:rPr>
              <a:t>		Adèle de Valera (WP9)</a:t>
            </a:r>
          </a:p>
        </p:txBody>
      </p:sp>
    </p:spTree>
    <p:extLst>
      <p:ext uri="{BB962C8B-B14F-4D97-AF65-F5344CB8AC3E}">
        <p14:creationId xmlns:p14="http://schemas.microsoft.com/office/powerpoint/2010/main" val="2943207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DF42F-134D-DBA5-662E-985ADC2D2693}"/>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5B19CA46-EFB5-F05C-12B8-DA267A347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4">
            <a:extLst>
              <a:ext uri="{FF2B5EF4-FFF2-40B4-BE49-F238E27FC236}">
                <a16:creationId xmlns:a16="http://schemas.microsoft.com/office/drawing/2014/main" id="{95F84323-17F1-884D-6FDE-73259D549291}"/>
              </a:ext>
            </a:extLst>
          </p:cNvPr>
          <p:cNvSpPr txBox="1"/>
          <p:nvPr/>
        </p:nvSpPr>
        <p:spPr>
          <a:xfrm>
            <a:off x="1430384" y="2113022"/>
            <a:ext cx="9720000" cy="523220"/>
          </a:xfrm>
          <a:prstGeom prst="rect">
            <a:avLst/>
          </a:prstGeom>
          <a:noFill/>
        </p:spPr>
        <p:txBody>
          <a:bodyPr wrap="square" rtlCol="0">
            <a:spAutoFit/>
          </a:bodyPr>
          <a:lstStyle/>
          <a:p>
            <a:r>
              <a:rPr lang="en-GB" sz="2800" b="1" dirty="0">
                <a:solidFill>
                  <a:srgbClr val="A4C137"/>
                </a:solidFill>
                <a:latin typeface="Calibri" panose="020F0502020204030204" pitchFamily="34" charset="0"/>
                <a:ea typeface="Calibri" panose="020F0502020204030204" pitchFamily="34" charset="0"/>
                <a:cs typeface="Calibri" panose="020F0502020204030204" pitchFamily="34" charset="0"/>
              </a:rPr>
              <a:t>Industry Board </a:t>
            </a:r>
          </a:p>
        </p:txBody>
      </p:sp>
      <p:sp>
        <p:nvSpPr>
          <p:cNvPr id="6" name="ZoneTexte 5">
            <a:extLst>
              <a:ext uri="{FF2B5EF4-FFF2-40B4-BE49-F238E27FC236}">
                <a16:creationId xmlns:a16="http://schemas.microsoft.com/office/drawing/2014/main" id="{F2B33816-9119-43F4-8DAF-082E8DF6B747}"/>
              </a:ext>
            </a:extLst>
          </p:cNvPr>
          <p:cNvSpPr txBox="1"/>
          <p:nvPr/>
        </p:nvSpPr>
        <p:spPr>
          <a:xfrm>
            <a:off x="1430384" y="2926080"/>
            <a:ext cx="9403079" cy="2554545"/>
          </a:xfrm>
          <a:prstGeom prst="rect">
            <a:avLst/>
          </a:prstGeom>
          <a:solidFill>
            <a:srgbClr val="E0EBB7"/>
          </a:solidFill>
          <a:ln>
            <a:solidFill>
              <a:srgbClr val="A4C137"/>
            </a:solidFill>
          </a:ln>
        </p:spPr>
        <p:txBody>
          <a:bodyPr wrap="square" rtlCol="0">
            <a:spAutoFit/>
          </a:bodyPr>
          <a:lstStyle/>
          <a:p>
            <a:r>
              <a:rPr lang="en-US" sz="1600" b="1" dirty="0">
                <a:latin typeface="Calibri" panose="020F0502020204030204" pitchFamily="34" charset="0"/>
                <a:ea typeface="Calibri" panose="020F0502020204030204" pitchFamily="34" charset="0"/>
                <a:cs typeface="Calibri" panose="020F0502020204030204" pitchFamily="34" charset="0"/>
              </a:rPr>
              <a:t>Industry Board members: 		</a:t>
            </a:r>
            <a:r>
              <a:rPr lang="en-US" sz="1600" dirty="0">
                <a:latin typeface="Calibri" panose="020F0502020204030204" pitchFamily="34" charset="0"/>
                <a:ea typeface="Calibri" panose="020F0502020204030204" pitchFamily="34" charset="0"/>
                <a:cs typeface="Calibri" panose="020F0502020204030204" pitchFamily="34" charset="0"/>
              </a:rPr>
              <a:t>Oscar Azzolini (Chairperson)</a:t>
            </a:r>
          </a:p>
          <a:p>
            <a:r>
              <a:rPr lang="en-US" sz="1600" dirty="0">
                <a:latin typeface="Calibri" panose="020F0502020204030204" pitchFamily="34" charset="0"/>
                <a:ea typeface="Calibri" panose="020F0502020204030204" pitchFamily="34" charset="0"/>
                <a:cs typeface="Calibri" panose="020F0502020204030204" pitchFamily="34" charset="0"/>
              </a:rPr>
              <a:t>				WP Leaders (Ex-officio)</a:t>
            </a:r>
          </a:p>
          <a:p>
            <a:r>
              <a:rPr lang="en-US" sz="1600" dirty="0">
                <a:latin typeface="Calibri" panose="020F0502020204030204" pitchFamily="34" charset="0"/>
                <a:ea typeface="Calibri" panose="020F0502020204030204" pitchFamily="34" charset="0"/>
                <a:cs typeface="Calibri" panose="020F0502020204030204" pitchFamily="34" charset="0"/>
              </a:rPr>
              <a:t>	</a:t>
            </a:r>
          </a:p>
          <a:p>
            <a:r>
              <a:rPr lang="en-US" sz="1600" b="1" dirty="0">
                <a:latin typeface="Calibri" panose="020F0502020204030204" pitchFamily="34" charset="0"/>
                <a:ea typeface="Calibri" panose="020F0502020204030204" pitchFamily="34" charset="0"/>
                <a:cs typeface="Calibri" panose="020F0502020204030204" pitchFamily="34" charset="0"/>
              </a:rPr>
              <a:t>Mandated by companies: </a:t>
            </a:r>
            <a:r>
              <a:rPr lang="en-US" sz="1600" dirty="0">
                <a:latin typeface="Calibri" panose="020F0502020204030204" pitchFamily="34" charset="0"/>
                <a:cs typeface="Calibri" panose="020F0502020204030204" pitchFamily="34" charset="0"/>
              </a:rPr>
              <a:t>		</a:t>
            </a:r>
            <a:r>
              <a:rPr lang="en-GB" sz="1600" dirty="0"/>
              <a:t>Arthur Iziquel </a:t>
            </a:r>
            <a:r>
              <a:rPr lang="en-US" sz="1600" dirty="0">
                <a:latin typeface="Calibri" panose="020F0502020204030204" pitchFamily="34" charset="0"/>
                <a:ea typeface="Calibri" panose="020F0502020204030204" pitchFamily="34" charset="0"/>
                <a:cs typeface="Calibri" panose="020F0502020204030204" pitchFamily="34" charset="0"/>
              </a:rPr>
              <a:t>(</a:t>
            </a:r>
            <a:r>
              <a:rPr lang="en-GB" sz="1600" dirty="0"/>
              <a:t>Accelerators and Cryogenic Systems</a:t>
            </a:r>
            <a:r>
              <a:rPr lang="en-US" sz="1600" dirty="0">
                <a:latin typeface="Calibri" panose="020F0502020204030204" pitchFamily="34" charset="0"/>
                <a:ea typeface="Calibri" panose="020F0502020204030204" pitchFamily="34" charset="0"/>
                <a:cs typeface="Calibri" panose="020F0502020204030204" pitchFamily="34" charset="0"/>
              </a:rPr>
              <a:t>)</a:t>
            </a:r>
          </a:p>
          <a:p>
            <a:r>
              <a:rPr lang="en-GB" sz="1600" dirty="0"/>
              <a:t>				Alexei Kanareykin</a:t>
            </a:r>
            <a:r>
              <a:rPr lang="en-US" sz="1600" dirty="0">
                <a:latin typeface="Calibri" panose="020F0502020204030204" pitchFamily="34" charset="0"/>
                <a:ea typeface="Calibri" panose="020F0502020204030204" pitchFamily="34" charset="0"/>
                <a:cs typeface="Calibri" panose="020F0502020204030204" pitchFamily="34" charset="0"/>
              </a:rPr>
              <a:t> (</a:t>
            </a:r>
            <a:r>
              <a:rPr lang="en-GB" sz="1600" dirty="0"/>
              <a:t>Euclid Techlabs</a:t>
            </a:r>
            <a:r>
              <a:rPr lang="en-US" sz="1600" dirty="0">
                <a:latin typeface="Calibri" panose="020F0502020204030204" pitchFamily="34" charset="0"/>
                <a:ea typeface="Calibri" panose="020F0502020204030204" pitchFamily="34" charset="0"/>
                <a:cs typeface="Calibri" panose="020F0502020204030204" pitchFamily="34" charset="0"/>
              </a:rPr>
              <a:t>)</a:t>
            </a:r>
          </a:p>
          <a:p>
            <a:r>
              <a:rPr lang="en-US" sz="1600" dirty="0">
                <a:latin typeface="Calibri" panose="020F0502020204030204" pitchFamily="34" charset="0"/>
                <a:ea typeface="Calibri" panose="020F0502020204030204" pitchFamily="34" charset="0"/>
                <a:cs typeface="Calibri" panose="020F0502020204030204" pitchFamily="34" charset="0"/>
              </a:rPr>
              <a:t>				Alexander Navitski (Research Instruments)</a:t>
            </a:r>
          </a:p>
          <a:p>
            <a:r>
              <a:rPr lang="en-US" sz="1600" dirty="0">
                <a:latin typeface="Calibri" panose="020F0502020204030204" pitchFamily="34" charset="0"/>
                <a:ea typeface="Calibri" panose="020F0502020204030204" pitchFamily="34" charset="0"/>
                <a:cs typeface="Calibri" panose="020F0502020204030204" pitchFamily="34" charset="0"/>
              </a:rPr>
              <a:t>				</a:t>
            </a:r>
            <a:r>
              <a:rPr lang="en-GB" sz="1600" dirty="0"/>
              <a:t>Ambra Gresele</a:t>
            </a:r>
            <a:r>
              <a:rPr lang="en-US" sz="1600" dirty="0">
                <a:latin typeface="Calibri" panose="020F0502020204030204" pitchFamily="34" charset="0"/>
                <a:ea typeface="Calibri" panose="020F0502020204030204" pitchFamily="34" charset="0"/>
                <a:cs typeface="Calibri" panose="020F0502020204030204" pitchFamily="34" charset="0"/>
              </a:rPr>
              <a:t> (</a:t>
            </a:r>
            <a:r>
              <a:rPr lang="en-GB" sz="1600" dirty="0"/>
              <a:t>Zanon Research &amp; Innovation</a:t>
            </a:r>
            <a:r>
              <a:rPr lang="en-US" sz="1600" dirty="0">
                <a:latin typeface="Calibri" panose="020F0502020204030204" pitchFamily="34" charset="0"/>
                <a:ea typeface="Calibri" panose="020F0502020204030204" pitchFamily="34" charset="0"/>
                <a:cs typeface="Calibri" panose="020F0502020204030204" pitchFamily="34" charset="0"/>
              </a:rPr>
              <a:t>)</a:t>
            </a:r>
          </a:p>
          <a:p>
            <a:r>
              <a:rPr lang="en-US" sz="1600" dirty="0">
                <a:latin typeface="Calibri" panose="020F0502020204030204" pitchFamily="34" charset="0"/>
                <a:ea typeface="Calibri" panose="020F0502020204030204" pitchFamily="34" charset="0"/>
                <a:cs typeface="Calibri" panose="020F0502020204030204" pitchFamily="34" charset="0"/>
              </a:rPr>
              <a:t>				Birger Nordmann (Cryoelectra)</a:t>
            </a:r>
          </a:p>
          <a:p>
            <a:r>
              <a:rPr lang="en-US" sz="1600" dirty="0">
                <a:latin typeface="Calibri" panose="020F0502020204030204" pitchFamily="34" charset="0"/>
                <a:ea typeface="Calibri" panose="020F0502020204030204" pitchFamily="34" charset="0"/>
                <a:cs typeface="Calibri" panose="020F0502020204030204" pitchFamily="34" charset="0"/>
              </a:rPr>
              <a:t>				Filippo Casazza (Plasmatherm)</a:t>
            </a:r>
          </a:p>
          <a:p>
            <a:r>
              <a:rPr lang="en-US" sz="1600" dirty="0">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325626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DF42F-134D-DBA5-662E-985ADC2D2693}"/>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5B19CA46-EFB5-F05C-12B8-DA267A347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4">
            <a:extLst>
              <a:ext uri="{FF2B5EF4-FFF2-40B4-BE49-F238E27FC236}">
                <a16:creationId xmlns:a16="http://schemas.microsoft.com/office/drawing/2014/main" id="{95F84323-17F1-884D-6FDE-73259D549291}"/>
              </a:ext>
            </a:extLst>
          </p:cNvPr>
          <p:cNvSpPr txBox="1"/>
          <p:nvPr/>
        </p:nvSpPr>
        <p:spPr>
          <a:xfrm>
            <a:off x="1236000" y="1667762"/>
            <a:ext cx="10422600" cy="4678204"/>
          </a:xfrm>
          <a:prstGeom prst="rect">
            <a:avLst/>
          </a:prstGeom>
          <a:noFill/>
        </p:spPr>
        <p:txBody>
          <a:bodyPr wrap="square" rtlCol="0">
            <a:spAutoFit/>
          </a:bodyPr>
          <a:lstStyle/>
          <a:p>
            <a:r>
              <a:rPr lang="en-GB" sz="2800" b="1" dirty="0">
                <a:solidFill>
                  <a:srgbClr val="A4C137"/>
                </a:solidFill>
                <a:latin typeface="Calibri" panose="020F0502020204030204" pitchFamily="34" charset="0"/>
                <a:ea typeface="Calibri" panose="020F0502020204030204" pitchFamily="34" charset="0"/>
                <a:cs typeface="Calibri" panose="020F0502020204030204" pitchFamily="34" charset="0"/>
              </a:rPr>
              <a:t>Digital spaces opened</a:t>
            </a:r>
          </a:p>
          <a:p>
            <a:endParaRPr lang="en-GB" sz="2000" b="1" dirty="0">
              <a:solidFill>
                <a:srgbClr val="A4C137"/>
              </a:solidFill>
              <a:latin typeface="Calibri" panose="020F0502020204030204" pitchFamily="34" charset="0"/>
              <a:ea typeface="Calibri" panose="020F0502020204030204" pitchFamily="34" charset="0"/>
              <a:cs typeface="Calibri" panose="020F0502020204030204" pitchFamily="34" charset="0"/>
            </a:endParaRPr>
          </a:p>
          <a:p>
            <a:pPr marL="800100" lvl="1" indent="-342900">
              <a:buFont typeface="Wingdings" panose="05000000000000000000" pitchFamily="2" charset="2"/>
              <a:buChar char="Ø"/>
            </a:pPr>
            <a:r>
              <a:rPr lang="en-GB" b="1" dirty="0">
                <a:latin typeface="Calibri" panose="020F0502020204030204" pitchFamily="34" charset="0"/>
                <a:ea typeface="Calibri" panose="020F0502020204030204" pitchFamily="34" charset="0"/>
                <a:cs typeface="Calibri" panose="020F0502020204030204" pitchFamily="34" charset="0"/>
              </a:rPr>
              <a:t>iSAS Website</a:t>
            </a:r>
            <a:r>
              <a:rPr lang="en-GB" b="1" dirty="0">
                <a:solidFill>
                  <a:srgbClr val="A4C137"/>
                </a:solidFill>
                <a:latin typeface="Calibri" panose="020F0502020204030204" pitchFamily="34" charset="0"/>
                <a:ea typeface="Calibri" panose="020F0502020204030204" pitchFamily="34" charset="0"/>
                <a:cs typeface="Calibri" panose="020F0502020204030204" pitchFamily="34" charset="0"/>
              </a:rPr>
              <a:t> </a:t>
            </a:r>
            <a:r>
              <a:rPr lang="en-US" b="1" dirty="0">
                <a:solidFill>
                  <a:srgbClr val="A4C137"/>
                </a:solidFill>
                <a:latin typeface="Calibri" panose="020F0502020204030204" pitchFamily="34" charset="0"/>
                <a:ea typeface="Calibri" panose="020F0502020204030204" pitchFamily="34" charset="0"/>
                <a:cs typeface="Calibri" panose="020F0502020204030204" pitchFamily="34" charset="0"/>
              </a:rPr>
              <a:t>to</a:t>
            </a:r>
            <a:r>
              <a:rPr lang="en-GB" b="1" dirty="0">
                <a:solidFill>
                  <a:srgbClr val="A4C137"/>
                </a:solidFill>
              </a:rPr>
              <a:t> showcase</a:t>
            </a:r>
            <a:r>
              <a:rPr lang="en-GB" dirty="0">
                <a:solidFill>
                  <a:srgbClr val="A4C137"/>
                </a:solidFill>
              </a:rPr>
              <a:t> </a:t>
            </a:r>
            <a:r>
              <a:rPr lang="en-GB" dirty="0"/>
              <a:t>the project to wider audiences</a:t>
            </a:r>
            <a:endParaRPr lang="en-GB" b="1" dirty="0">
              <a:solidFill>
                <a:srgbClr val="A4C137"/>
              </a:solidFill>
              <a:latin typeface="Calibri" panose="020F0502020204030204" pitchFamily="34" charset="0"/>
              <a:ea typeface="Calibri" panose="020F0502020204030204" pitchFamily="34" charset="0"/>
              <a:cs typeface="Calibri" panose="020F0502020204030204" pitchFamily="34" charset="0"/>
            </a:endParaRPr>
          </a:p>
          <a:p>
            <a:pPr marL="1257300" lvl="2" indent="-342900">
              <a:buFont typeface="Wingdings" panose="05000000000000000000" pitchFamily="2" charset="2"/>
              <a:buChar char="§"/>
            </a:pPr>
            <a:r>
              <a:rPr lang="en-GB" dirty="0">
                <a:latin typeface="Calibri" panose="020F0502020204030204" pitchFamily="34" charset="0"/>
                <a:ea typeface="Calibri" panose="020F0502020204030204" pitchFamily="34" charset="0"/>
                <a:cs typeface="Calibri" panose="020F0502020204030204" pitchFamily="34" charset="0"/>
              </a:rPr>
              <a:t>Can be found following </a:t>
            </a:r>
            <a:r>
              <a:rPr lang="en-GB" dirty="0">
                <a:latin typeface="Calibri" panose="020F0502020204030204" pitchFamily="34" charset="0"/>
                <a:ea typeface="Calibri" panose="020F0502020204030204" pitchFamily="34" charset="0"/>
                <a:cs typeface="Calibri" panose="020F0502020204030204" pitchFamily="34" charset="0"/>
                <a:hlinkClick r:id="rId3"/>
              </a:rPr>
              <a:t>this link</a:t>
            </a:r>
            <a:endParaRPr lang="en-GB" dirty="0">
              <a:latin typeface="Calibri" panose="020F0502020204030204" pitchFamily="34" charset="0"/>
              <a:ea typeface="Calibri" panose="020F0502020204030204" pitchFamily="34" charset="0"/>
              <a:cs typeface="Calibri" panose="020F0502020204030204" pitchFamily="34" charset="0"/>
            </a:endParaRPr>
          </a:p>
          <a:p>
            <a:pPr marL="1257300" lvl="2" indent="-342900">
              <a:buFont typeface="Wingdings" panose="05000000000000000000" pitchFamily="2" charset="2"/>
              <a:buChar char="§"/>
            </a:pPr>
            <a:r>
              <a:rPr lang="en-GB" dirty="0">
                <a:latin typeface="Calibri" panose="020F0502020204030204" pitchFamily="34" charset="0"/>
                <a:ea typeface="Calibri" panose="020F0502020204030204" pitchFamily="34" charset="0"/>
                <a:cs typeface="Calibri" panose="020F0502020204030204" pitchFamily="34" charset="0"/>
              </a:rPr>
              <a:t>Where to announce </a:t>
            </a:r>
            <a:r>
              <a:rPr lang="en-GB"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job postings &amp; new hires </a:t>
            </a:r>
            <a:r>
              <a:rPr lang="en-GB" dirty="0">
                <a:latin typeface="Calibri" panose="020F0502020204030204" pitchFamily="34" charset="0"/>
                <a:ea typeface="Calibri" panose="020F0502020204030204" pitchFamily="34" charset="0"/>
                <a:cs typeface="Calibri" panose="020F0502020204030204" pitchFamily="34" charset="0"/>
              </a:rPr>
              <a:t>linked to iSAS, e.g. Lode Vanhecke on WP5 at EPFL</a:t>
            </a:r>
          </a:p>
          <a:p>
            <a:pPr marL="1257300" lvl="2" indent="-342900">
              <a:buFont typeface="Wingdings" panose="05000000000000000000" pitchFamily="2" charset="2"/>
              <a:buChar char="§"/>
            </a:pPr>
            <a:endParaRPr lang="en-US" b="1" dirty="0">
              <a:latin typeface="Calibri" panose="020F0502020204030204" pitchFamily="34" charset="0"/>
              <a:ea typeface="Calibri" panose="020F0502020204030204" pitchFamily="34" charset="0"/>
              <a:cs typeface="Calibri" panose="020F0502020204030204" pitchFamily="34" charset="0"/>
            </a:endParaRPr>
          </a:p>
          <a:p>
            <a:pPr marL="800100" lvl="1" indent="-342900">
              <a:buFont typeface="Wingdings" panose="05000000000000000000" pitchFamily="2" charset="2"/>
              <a:buChar char="Ø"/>
            </a:pPr>
            <a:r>
              <a:rPr lang="en-GB" b="1" dirty="0">
                <a:latin typeface="Calibri" panose="020F0502020204030204" pitchFamily="34" charset="0"/>
                <a:ea typeface="Calibri" panose="020F0502020204030204" pitchFamily="34" charset="0"/>
                <a:cs typeface="Calibri" panose="020F0502020204030204" pitchFamily="34" charset="0"/>
              </a:rPr>
              <a:t>Project Indico page</a:t>
            </a:r>
            <a:r>
              <a:rPr lang="en-GB" dirty="0">
                <a:latin typeface="Calibri" panose="020F0502020204030204" pitchFamily="34" charset="0"/>
                <a:ea typeface="Calibri" panose="020F0502020204030204" pitchFamily="34" charset="0"/>
                <a:cs typeface="Calibri" panose="020F0502020204030204" pitchFamily="34" charset="0"/>
              </a:rPr>
              <a:t> </a:t>
            </a:r>
            <a:r>
              <a:rPr lang="en-GB" b="1" dirty="0">
                <a:solidFill>
                  <a:srgbClr val="A4C137"/>
                </a:solidFill>
                <a:latin typeface="Calibri" panose="020F0502020204030204" pitchFamily="34" charset="0"/>
                <a:ea typeface="Calibri" panose="020F0502020204030204" pitchFamily="34" charset="0"/>
                <a:cs typeface="Calibri" panose="020F0502020204030204" pitchFamily="34" charset="0"/>
              </a:rPr>
              <a:t>to</a:t>
            </a:r>
            <a:r>
              <a:rPr lang="en-GB" dirty="0">
                <a:solidFill>
                  <a:srgbClr val="A4C137"/>
                </a:solidFill>
                <a:latin typeface="Calibri" panose="020F0502020204030204" pitchFamily="34" charset="0"/>
                <a:ea typeface="Calibri" panose="020F0502020204030204" pitchFamily="34" charset="0"/>
                <a:cs typeface="Calibri" panose="020F0502020204030204" pitchFamily="34" charset="0"/>
              </a:rPr>
              <a:t> </a:t>
            </a:r>
            <a:r>
              <a:rPr lang="en-GB" b="1" dirty="0">
                <a:solidFill>
                  <a:srgbClr val="A4C137"/>
                </a:solidFill>
                <a:latin typeface="Calibri" panose="020F0502020204030204" pitchFamily="34" charset="0"/>
                <a:ea typeface="Calibri" panose="020F0502020204030204" pitchFamily="34" charset="0"/>
                <a:cs typeface="Calibri" panose="020F0502020204030204" pitchFamily="34" charset="0"/>
              </a:rPr>
              <a:t>meet </a:t>
            </a:r>
            <a:endParaRPr lang="en-GB" dirty="0">
              <a:latin typeface="Calibri" panose="020F0502020204030204" pitchFamily="34" charset="0"/>
              <a:cs typeface="Calibri" panose="020F0502020204030204" pitchFamily="34" charset="0"/>
            </a:endParaRPr>
          </a:p>
          <a:p>
            <a:pPr marL="1257300" lvl="2" indent="-342900">
              <a:buFont typeface="Wingdings" panose="05000000000000000000" pitchFamily="2" charset="2"/>
              <a:buChar char="§"/>
            </a:pPr>
            <a:r>
              <a:rPr lang="en-GB" dirty="0">
                <a:latin typeface="Calibri" panose="020F0502020204030204" pitchFamily="34" charset="0"/>
                <a:ea typeface="Calibri" panose="020F0502020204030204" pitchFamily="34" charset="0"/>
                <a:cs typeface="Calibri" panose="020F0502020204030204" pitchFamily="34" charset="0"/>
              </a:rPr>
              <a:t>Can be found following </a:t>
            </a:r>
            <a:r>
              <a:rPr lang="en-GB" dirty="0">
                <a:latin typeface="Calibri" panose="020F0502020204030204" pitchFamily="34" charset="0"/>
                <a:ea typeface="Calibri" panose="020F0502020204030204" pitchFamily="34" charset="0"/>
                <a:cs typeface="Calibri" panose="020F0502020204030204" pitchFamily="34" charset="0"/>
                <a:hlinkClick r:id="rId4"/>
              </a:rPr>
              <a:t>this link</a:t>
            </a:r>
            <a:endParaRPr lang="en-GB" dirty="0">
              <a:latin typeface="Calibri" panose="020F0502020204030204" pitchFamily="34" charset="0"/>
              <a:ea typeface="Calibri" panose="020F0502020204030204" pitchFamily="34" charset="0"/>
              <a:cs typeface="Calibri" panose="020F0502020204030204" pitchFamily="34" charset="0"/>
            </a:endParaRPr>
          </a:p>
          <a:p>
            <a:pPr marL="1257300" lvl="2" indent="-342900">
              <a:buFont typeface="Wingdings" panose="05000000000000000000" pitchFamily="2" charset="2"/>
              <a:buChar char="§"/>
            </a:pPr>
            <a:r>
              <a:rPr lang="en-GB" dirty="0">
                <a:latin typeface="Calibri" panose="020F0502020204030204" pitchFamily="34" charset="0"/>
                <a:cs typeface="Calibri" panose="020F0502020204030204" pitchFamily="34" charset="0"/>
              </a:rPr>
              <a:t>Where to find </a:t>
            </a:r>
            <a:r>
              <a:rPr lang="en-GB" b="1" dirty="0">
                <a:solidFill>
                  <a:schemeClr val="tx2">
                    <a:lumMod val="75000"/>
                    <a:lumOff val="25000"/>
                  </a:schemeClr>
                </a:solidFill>
                <a:latin typeface="Calibri" panose="020F0502020204030204" pitchFamily="34" charset="0"/>
                <a:cs typeface="Calibri" panose="020F0502020204030204" pitchFamily="34" charset="0"/>
              </a:rPr>
              <a:t>upcoming project meetings and presentations</a:t>
            </a:r>
            <a:endParaRPr lang="en-GB"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1257300" lvl="2" indent="-342900">
              <a:buFont typeface="Wingdings" panose="05000000000000000000" pitchFamily="2" charset="2"/>
              <a:buChar char="§"/>
            </a:pPr>
            <a:endParaRPr lang="en-GB" dirty="0">
              <a:latin typeface="Calibri" panose="020F0502020204030204" pitchFamily="34" charset="0"/>
              <a:ea typeface="Calibri" panose="020F0502020204030204" pitchFamily="34" charset="0"/>
              <a:cs typeface="Calibri" panose="020F0502020204030204" pitchFamily="34" charset="0"/>
            </a:endParaRPr>
          </a:p>
          <a:p>
            <a:pPr marL="800100" lvl="1" indent="-342900">
              <a:buFont typeface="Wingdings" panose="05000000000000000000" pitchFamily="2" charset="2"/>
              <a:buChar char="Ø"/>
            </a:pPr>
            <a:r>
              <a:rPr lang="en-GB" b="1" dirty="0">
                <a:latin typeface="Calibri" panose="020F0502020204030204" pitchFamily="34" charset="0"/>
                <a:ea typeface="Calibri" panose="020F0502020204030204" pitchFamily="34" charset="0"/>
                <a:cs typeface="Calibri" panose="020F0502020204030204" pitchFamily="34" charset="0"/>
              </a:rPr>
              <a:t>Project data repository</a:t>
            </a:r>
            <a:r>
              <a:rPr lang="en-GB" b="1" dirty="0">
                <a:solidFill>
                  <a:srgbClr val="A4C137"/>
                </a:solidFill>
                <a:latin typeface="Calibri" panose="020F0502020204030204" pitchFamily="34" charset="0"/>
                <a:ea typeface="Calibri" panose="020F0502020204030204" pitchFamily="34" charset="0"/>
                <a:cs typeface="Calibri" panose="020F0502020204030204" pitchFamily="34" charset="0"/>
              </a:rPr>
              <a:t> to</a:t>
            </a:r>
            <a:r>
              <a:rPr lang="en-GB" dirty="0">
                <a:solidFill>
                  <a:srgbClr val="A4C137"/>
                </a:solidFill>
                <a:latin typeface="Calibri" panose="020F0502020204030204" pitchFamily="34" charset="0"/>
                <a:ea typeface="Calibri" panose="020F0502020204030204" pitchFamily="34" charset="0"/>
                <a:cs typeface="Calibri" panose="020F0502020204030204" pitchFamily="34" charset="0"/>
              </a:rPr>
              <a:t> </a:t>
            </a:r>
            <a:r>
              <a:rPr lang="en-GB" b="1" dirty="0">
                <a:solidFill>
                  <a:srgbClr val="A4C137"/>
                </a:solidFill>
                <a:latin typeface="Calibri" panose="020F0502020204030204" pitchFamily="34" charset="0"/>
                <a:ea typeface="Calibri" panose="020F0502020204030204" pitchFamily="34" charset="0"/>
                <a:cs typeface="Calibri" panose="020F0502020204030204" pitchFamily="34" charset="0"/>
              </a:rPr>
              <a:t>share</a:t>
            </a:r>
            <a:r>
              <a:rPr lang="en-GB" dirty="0">
                <a:latin typeface="Calibri" panose="020F0502020204030204" pitchFamily="34" charset="0"/>
                <a:ea typeface="Calibri" panose="020F0502020204030204" pitchFamily="34" charset="0"/>
                <a:cs typeface="Calibri" panose="020F0502020204030204" pitchFamily="34" charset="0"/>
              </a:rPr>
              <a:t> project documents</a:t>
            </a:r>
          </a:p>
          <a:p>
            <a:pPr marL="1257300" lvl="2" indent="-342900">
              <a:buFont typeface="Wingdings" panose="05000000000000000000" pitchFamily="2" charset="2"/>
              <a:buChar char="§"/>
            </a:pPr>
            <a:r>
              <a:rPr lang="en-GB" dirty="0">
                <a:latin typeface="Calibri" panose="020F0502020204030204" pitchFamily="34" charset="0"/>
                <a:ea typeface="Calibri" panose="020F0502020204030204" pitchFamily="34" charset="0"/>
                <a:cs typeface="Calibri" panose="020F0502020204030204" pitchFamily="34" charset="0"/>
              </a:rPr>
              <a:t>Can be found following </a:t>
            </a:r>
            <a:r>
              <a:rPr lang="en-GB" dirty="0">
                <a:latin typeface="Calibri" panose="020F0502020204030204" pitchFamily="34" charset="0"/>
                <a:ea typeface="Calibri" panose="020F0502020204030204" pitchFamily="34" charset="0"/>
                <a:cs typeface="Calibri" panose="020F0502020204030204" pitchFamily="34" charset="0"/>
                <a:hlinkClick r:id="rId5"/>
              </a:rPr>
              <a:t>this link</a:t>
            </a:r>
            <a:endParaRPr lang="en-GB" dirty="0">
              <a:latin typeface="Calibri" panose="020F0502020204030204" pitchFamily="34" charset="0"/>
              <a:ea typeface="Calibri" panose="020F0502020204030204" pitchFamily="34" charset="0"/>
              <a:cs typeface="Calibri" panose="020F0502020204030204" pitchFamily="34" charset="0"/>
            </a:endParaRPr>
          </a:p>
          <a:p>
            <a:pPr marL="1257300" lvl="2" indent="-342900">
              <a:buFont typeface="Wingdings" panose="05000000000000000000" pitchFamily="2" charset="2"/>
              <a:buChar char="§"/>
            </a:pPr>
            <a:r>
              <a:rPr lang="en-GB" dirty="0">
                <a:latin typeface="Calibri" panose="020F0502020204030204" pitchFamily="34" charset="0"/>
                <a:ea typeface="Calibri" panose="020F0502020204030204" pitchFamily="34" charset="0"/>
                <a:cs typeface="Calibri" panose="020F0502020204030204" pitchFamily="34" charset="0"/>
              </a:rPr>
              <a:t>Where </a:t>
            </a:r>
            <a:r>
              <a:rPr lang="en-GB"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Conference Coordinator </a:t>
            </a:r>
            <a:r>
              <a:rPr lang="en-GB"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Nicholas Shipman </a:t>
            </a:r>
            <a:r>
              <a:rPr lang="en-GB" dirty="0">
                <a:latin typeface="Calibri" panose="020F0502020204030204" pitchFamily="34" charset="0"/>
                <a:ea typeface="Calibri" panose="020F0502020204030204" pitchFamily="34" charset="0"/>
                <a:cs typeface="Calibri" panose="020F0502020204030204" pitchFamily="34" charset="0"/>
              </a:rPr>
              <a:t>collects conferences presentations &amp; where to submit </a:t>
            </a:r>
            <a:r>
              <a:rPr lang="en-GB"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rPr>
              <a:t>abstracts</a:t>
            </a:r>
          </a:p>
          <a:p>
            <a:pPr marL="1257300" lvl="2" indent="-342900">
              <a:buFont typeface="Wingdings" panose="05000000000000000000" pitchFamily="2" charset="2"/>
              <a:buChar char="§"/>
            </a:pPr>
            <a:r>
              <a:rPr lang="en-GB" dirty="0">
                <a:latin typeface="Calibri" panose="020F0502020204030204" pitchFamily="34" charset="0"/>
                <a:ea typeface="Calibri" panose="020F0502020204030204" pitchFamily="34" charset="0"/>
                <a:cs typeface="Calibri" panose="020F0502020204030204" pitchFamily="34" charset="0"/>
              </a:rPr>
              <a:t>If you encounter any technical difficulties, please contact </a:t>
            </a:r>
            <a:r>
              <a:rPr lang="en-GB"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Joseph Diakun</a:t>
            </a:r>
            <a:endParaRPr lang="en-GB"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a:p>
            <a:pPr marL="1257300" lvl="2" indent="-342900">
              <a:buFont typeface="Wingdings" panose="05000000000000000000" pitchFamily="2" charset="2"/>
              <a:buChar char="§"/>
            </a:pPr>
            <a:endParaRPr lang="en-GB" sz="1600" b="1" dirty="0">
              <a:solidFill>
                <a:schemeClr val="tx2">
                  <a:lumMod val="75000"/>
                  <a:lumOff val="25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7331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DF42F-134D-DBA5-662E-985ADC2D2693}"/>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5B19CA46-EFB5-F05C-12B8-DA267A347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id="{0A16E5AC-5CCE-4E69-A023-4F6E562B9ABA}"/>
              </a:ext>
            </a:extLst>
          </p:cNvPr>
          <p:cNvPicPr>
            <a:picLocks noChangeAspect="1"/>
          </p:cNvPicPr>
          <p:nvPr/>
        </p:nvPicPr>
        <p:blipFill>
          <a:blip r:embed="rId3"/>
          <a:stretch>
            <a:fillRect/>
          </a:stretch>
        </p:blipFill>
        <p:spPr>
          <a:xfrm>
            <a:off x="0" y="1340329"/>
            <a:ext cx="12192000" cy="5507421"/>
          </a:xfrm>
          <a:prstGeom prst="rect">
            <a:avLst/>
          </a:prstGeom>
        </p:spPr>
      </p:pic>
    </p:spTree>
    <p:extLst>
      <p:ext uri="{BB962C8B-B14F-4D97-AF65-F5344CB8AC3E}">
        <p14:creationId xmlns:p14="http://schemas.microsoft.com/office/powerpoint/2010/main" val="3115219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DF42F-134D-DBA5-662E-985ADC2D2693}"/>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5B19CA46-EFB5-F05C-12B8-DA267A347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AC284E2E-E3D1-4BE6-BCFB-95D8E0626DD2}"/>
              </a:ext>
            </a:extLst>
          </p:cNvPr>
          <p:cNvPicPr>
            <a:picLocks noChangeAspect="1"/>
          </p:cNvPicPr>
          <p:nvPr/>
        </p:nvPicPr>
        <p:blipFill>
          <a:blip r:embed="rId3"/>
          <a:stretch>
            <a:fillRect/>
          </a:stretch>
        </p:blipFill>
        <p:spPr>
          <a:xfrm>
            <a:off x="0" y="1143522"/>
            <a:ext cx="12192000" cy="5718149"/>
          </a:xfrm>
          <a:prstGeom prst="rect">
            <a:avLst/>
          </a:prstGeom>
        </p:spPr>
      </p:pic>
    </p:spTree>
    <p:extLst>
      <p:ext uri="{BB962C8B-B14F-4D97-AF65-F5344CB8AC3E}">
        <p14:creationId xmlns:p14="http://schemas.microsoft.com/office/powerpoint/2010/main" val="261256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DF42F-134D-DBA5-662E-985ADC2D2693}"/>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5B19CA46-EFB5-F05C-12B8-DA267A347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4">
            <a:extLst>
              <a:ext uri="{FF2B5EF4-FFF2-40B4-BE49-F238E27FC236}">
                <a16:creationId xmlns:a16="http://schemas.microsoft.com/office/drawing/2014/main" id="{95F84323-17F1-884D-6FDE-73259D549291}"/>
              </a:ext>
            </a:extLst>
          </p:cNvPr>
          <p:cNvSpPr txBox="1"/>
          <p:nvPr/>
        </p:nvSpPr>
        <p:spPr>
          <a:xfrm>
            <a:off x="1430384" y="2341622"/>
            <a:ext cx="10848702" cy="1446550"/>
          </a:xfrm>
          <a:prstGeom prst="rect">
            <a:avLst/>
          </a:prstGeom>
          <a:noFill/>
        </p:spPr>
        <p:txBody>
          <a:bodyPr wrap="square" rtlCol="0">
            <a:spAutoFit/>
          </a:bodyPr>
          <a:lstStyle/>
          <a:p>
            <a:r>
              <a:rPr lang="en-US" sz="2800" b="1" dirty="0">
                <a:solidFill>
                  <a:srgbClr val="A4C137"/>
                </a:solidFill>
                <a:latin typeface="Calibri" panose="020F0502020204030204" pitchFamily="34" charset="0"/>
                <a:ea typeface="Calibri" panose="020F0502020204030204" pitchFamily="34" charset="0"/>
                <a:cs typeface="Calibri" panose="020F0502020204030204" pitchFamily="34" charset="0"/>
              </a:rPr>
              <a:t>Work plan</a:t>
            </a:r>
            <a:br>
              <a:rPr lang="en-US" sz="3200" dirty="0"/>
            </a:br>
            <a:endParaRPr lang="en-US" sz="2000" b="1"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en-US" sz="2000" dirty="0">
                <a:latin typeface="Calibri" panose="020F0502020204030204" pitchFamily="34" charset="0"/>
                <a:ea typeface="Calibri" panose="020F0502020204030204" pitchFamily="34" charset="0"/>
                <a:cs typeface="Calibri" panose="020F0502020204030204" pitchFamily="34" charset="0"/>
              </a:rPr>
              <a:t>Up to date with Milestones &amp; Deliverables status by timeline for the </a:t>
            </a:r>
            <a:r>
              <a:rPr lang="en-US" sz="2000" b="1" dirty="0">
                <a:solidFill>
                  <a:srgbClr val="A4C137"/>
                </a:solidFill>
                <a:latin typeface="Calibri" panose="020F0502020204030204" pitchFamily="34" charset="0"/>
                <a:ea typeface="Calibri" panose="020F0502020204030204" pitchFamily="34" charset="0"/>
                <a:cs typeface="Calibri" panose="020F0502020204030204" pitchFamily="34" charset="0"/>
              </a:rPr>
              <a:t>1</a:t>
            </a:r>
            <a:r>
              <a:rPr lang="en-US" sz="2000" b="1" baseline="30000" dirty="0">
                <a:solidFill>
                  <a:srgbClr val="A4C137"/>
                </a:solidFill>
                <a:latin typeface="Calibri" panose="020F0502020204030204" pitchFamily="34" charset="0"/>
                <a:ea typeface="Calibri" panose="020F0502020204030204" pitchFamily="34" charset="0"/>
                <a:cs typeface="Calibri" panose="020F0502020204030204" pitchFamily="34" charset="0"/>
              </a:rPr>
              <a:t>st</a:t>
            </a:r>
            <a:r>
              <a:rPr lang="en-US" sz="2000" b="1" dirty="0">
                <a:solidFill>
                  <a:srgbClr val="A4C137"/>
                </a:solidFill>
                <a:latin typeface="Calibri" panose="020F0502020204030204" pitchFamily="34" charset="0"/>
                <a:ea typeface="Calibri" panose="020F0502020204030204" pitchFamily="34" charset="0"/>
                <a:cs typeface="Calibri" panose="020F0502020204030204" pitchFamily="34" charset="0"/>
              </a:rPr>
              <a:t> project year closed</a:t>
            </a:r>
            <a:r>
              <a:rPr lang="en-US" sz="2000" dirty="0">
                <a:latin typeface="Calibri" panose="020F0502020204030204" pitchFamily="34" charset="0"/>
                <a:ea typeface="Calibri" panose="020F0502020204030204" pitchFamily="34" charset="0"/>
                <a:cs typeface="Calibri" panose="020F0502020204030204" pitchFamily="34" charset="0"/>
              </a:rPr>
              <a:t>:</a:t>
            </a:r>
          </a:p>
          <a:p>
            <a:endParaRPr lang="en-US" sz="2000" dirty="0"/>
          </a:p>
        </p:txBody>
      </p:sp>
      <p:pic>
        <p:nvPicPr>
          <p:cNvPr id="3" name="Image 2">
            <a:extLst>
              <a:ext uri="{FF2B5EF4-FFF2-40B4-BE49-F238E27FC236}">
                <a16:creationId xmlns:a16="http://schemas.microsoft.com/office/drawing/2014/main" id="{F1002F19-F1DD-4BEE-9614-FD7AC79BADAD}"/>
              </a:ext>
            </a:extLst>
          </p:cNvPr>
          <p:cNvPicPr>
            <a:picLocks noChangeAspect="1"/>
          </p:cNvPicPr>
          <p:nvPr/>
        </p:nvPicPr>
        <p:blipFill>
          <a:blip r:embed="rId3"/>
          <a:stretch>
            <a:fillRect/>
          </a:stretch>
        </p:blipFill>
        <p:spPr>
          <a:xfrm>
            <a:off x="0" y="3669986"/>
            <a:ext cx="12192000" cy="2361033"/>
          </a:xfrm>
          <a:prstGeom prst="rect">
            <a:avLst/>
          </a:prstGeom>
        </p:spPr>
      </p:pic>
    </p:spTree>
    <p:extLst>
      <p:ext uri="{BB962C8B-B14F-4D97-AF65-F5344CB8AC3E}">
        <p14:creationId xmlns:p14="http://schemas.microsoft.com/office/powerpoint/2010/main" val="5823491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32581</TotalTime>
  <Words>1702</Words>
  <Application>Microsoft Office PowerPoint</Application>
  <PresentationFormat>Grand écran</PresentationFormat>
  <Paragraphs>263</Paragraphs>
  <Slides>24</Slides>
  <Notes>2</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24</vt:i4>
      </vt:variant>
    </vt:vector>
  </HeadingPairs>
  <TitlesOfParts>
    <vt:vector size="32" baseType="lpstr">
      <vt:lpstr>Aptos</vt:lpstr>
      <vt:lpstr>Aptos Display</vt:lpstr>
      <vt:lpstr>Arial</vt:lpstr>
      <vt:lpstr>Calibri</vt:lpstr>
      <vt:lpstr>Calibri Light</vt:lpstr>
      <vt:lpstr>Wingdings</vt:lpstr>
      <vt:lpstr>Office Theme</vt:lpstr>
      <vt:lpstr>Thème Office</vt:lpstr>
      <vt:lpstr> GOVERNING BOARD MEETING Peter McIntosh, Chairperson  Padova meeting, March 13, 2025</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Jorgen D'HONDT</dc:creator>
  <cp:lastModifiedBy>adele de-valera</cp:lastModifiedBy>
  <cp:revision>660</cp:revision>
  <dcterms:created xsi:type="dcterms:W3CDTF">2024-02-23T11:31:04Z</dcterms:created>
  <dcterms:modified xsi:type="dcterms:W3CDTF">2025-03-13T11:18:28Z</dcterms:modified>
</cp:coreProperties>
</file>