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73" r:id="rId3"/>
    <p:sldId id="2844" r:id="rId4"/>
    <p:sldId id="2848" r:id="rId5"/>
    <p:sldId id="2849" r:id="rId6"/>
    <p:sldId id="2845" r:id="rId7"/>
    <p:sldId id="2846" r:id="rId8"/>
    <p:sldId id="278" r:id="rId9"/>
    <p:sldId id="2847" r:id="rId10"/>
    <p:sldId id="305" r:id="rId11"/>
    <p:sldId id="307" r:id="rId12"/>
    <p:sldId id="308" r:id="rId13"/>
    <p:sldId id="301" r:id="rId14"/>
    <p:sldId id="2342" r:id="rId15"/>
    <p:sldId id="2339" r:id="rId16"/>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C137"/>
    <a:srgbClr val="8C9A55"/>
    <a:srgbClr val="5B6B1F"/>
    <a:srgbClr val="E0EB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09A5C8-3E2E-4BB4-87BD-E49C5CDE6309}" v="1" dt="2025-10-01T11:42:53.773"/>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04" autoAdjust="0"/>
    <p:restoredTop sz="94694"/>
  </p:normalViewPr>
  <p:slideViewPr>
    <p:cSldViewPr snapToGrid="0">
      <p:cViewPr varScale="1">
        <p:scale>
          <a:sx n="76" d="100"/>
          <a:sy n="76" d="100"/>
        </p:scale>
        <p:origin x="28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A0AC9C-3F87-427E-AE51-BBF82BC2DD7F}" type="datetimeFigureOut">
              <a:rPr lang="fr-FR" smtClean="0"/>
              <a:t>01/10/2025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68781-0196-4F7E-91AA-22A72E360A9E}" type="slidenum">
              <a:rPr lang="fr-FR" smtClean="0"/>
              <a:t>‹N°›</a:t>
            </a:fld>
            <a:endParaRPr lang="fr-FR"/>
          </a:p>
        </p:txBody>
      </p:sp>
    </p:spTree>
    <p:extLst>
      <p:ext uri="{BB962C8B-B14F-4D97-AF65-F5344CB8AC3E}">
        <p14:creationId xmlns:p14="http://schemas.microsoft.com/office/powerpoint/2010/main" val="2506053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10/01/2025</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10/01/2025</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ndico.ijclab.in2p3.fr/event/11688/"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ndico.ijclab.in2p3.fr/category/563/"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1524000" y="2321251"/>
            <a:ext cx="9144000" cy="2387600"/>
          </a:xfrm>
        </p:spPr>
        <p:txBody>
          <a:bodyPr>
            <a:normAutofit fontScale="90000"/>
          </a:bodyPr>
          <a:lstStyle/>
          <a:p>
            <a:br>
              <a:rPr lang="en-US" dirty="0"/>
            </a:br>
            <a:r>
              <a:rPr lang="en-US" dirty="0"/>
              <a:t>GOVERNING BOARD MEETING</a:t>
            </a:r>
            <a:br>
              <a:rPr lang="en-US" sz="4800" dirty="0"/>
            </a:br>
            <a:r>
              <a:rPr lang="en-US" sz="4000" dirty="0"/>
              <a:t>Peter McIntosh, Chairperson</a:t>
            </a:r>
            <a:br>
              <a:rPr lang="en-US" sz="4000" dirty="0"/>
            </a:br>
            <a:br>
              <a:rPr lang="en-US" sz="4000" dirty="0"/>
            </a:br>
            <a:r>
              <a:rPr lang="en-US" sz="4400" dirty="0"/>
              <a:t>Online meeting, Oct 1</a:t>
            </a:r>
            <a:r>
              <a:rPr lang="en-US" sz="4400" baseline="30000" dirty="0"/>
              <a:t>st</a:t>
            </a:r>
            <a:r>
              <a:rPr lang="en-US" sz="4400" dirty="0"/>
              <a:t>, 2025</a:t>
            </a:r>
            <a:endParaRPr lang="en-US" dirty="0"/>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2101604" y="6059300"/>
            <a:ext cx="7988792" cy="798700"/>
          </a:xfrm>
        </p:spPr>
        <p:txBody>
          <a:bodyPr>
            <a:normAutofit/>
          </a:bodyPr>
          <a:lstStyle/>
          <a:p>
            <a:endParaRPr lang="en-US" sz="1000" dirty="0"/>
          </a:p>
          <a:p>
            <a:r>
              <a:rPr lang="en-US" sz="1000" dirty="0"/>
              <a:t>All information contained in this presentation and any accompanying documents is for iSAS project only, and must be treated as strictly confidential. 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pic>
        <p:nvPicPr>
          <p:cNvPr id="8" name="Picture 102">
            <a:extLst>
              <a:ext uri="{FF2B5EF4-FFF2-40B4-BE49-F238E27FC236}">
                <a16:creationId xmlns:a16="http://schemas.microsoft.com/office/drawing/2014/main" id="{E9796368-B5D3-4DE0-BFD4-33FD6349B6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32" y="5497341"/>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id="{5780B0E9-3FD1-4E82-B53E-9CC4CD0E17EF}"/>
              </a:ext>
            </a:extLst>
          </p:cNvPr>
          <p:cNvSpPr txBox="1"/>
          <p:nvPr/>
        </p:nvSpPr>
        <p:spPr>
          <a:xfrm>
            <a:off x="1650387" y="5491250"/>
            <a:ext cx="1093796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Tree>
    <p:extLst>
      <p:ext uri="{BB962C8B-B14F-4D97-AF65-F5344CB8AC3E}">
        <p14:creationId xmlns:p14="http://schemas.microsoft.com/office/powerpoint/2010/main" val="1948054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851861"/>
            <a:ext cx="10700656" cy="1446550"/>
          </a:xfrm>
          <a:prstGeom prst="rect">
            <a:avLst/>
          </a:prstGeom>
          <a:noFill/>
        </p:spPr>
        <p:txBody>
          <a:bodyPr wrap="square" rtlCol="0">
            <a:spAutoFit/>
          </a:bodyPr>
          <a:lstStyle/>
          <a:p>
            <a:r>
              <a:rPr lang="en-US" sz="2800" b="1" dirty="0">
                <a:solidFill>
                  <a:srgbClr val="A4C137"/>
                </a:solidFill>
                <a:latin typeface="Calibri" panose="020F0502020204030204" pitchFamily="34" charset="0"/>
                <a:cs typeface="Calibri" panose="020F0502020204030204" pitchFamily="34" charset="0"/>
              </a:rPr>
              <a:t>iSAS work plan</a:t>
            </a:r>
            <a:br>
              <a:rPr lang="en-US" sz="3200" dirty="0"/>
            </a:br>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Milestones &amp; Deliverables status by timeline:</a:t>
            </a:r>
          </a:p>
          <a:p>
            <a:pPr marL="342900" indent="-342900">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3 milestones of summer accounted for, 17 to go all in Feb + end of RP1 report</a:t>
            </a:r>
          </a:p>
        </p:txBody>
      </p:sp>
      <p:pic>
        <p:nvPicPr>
          <p:cNvPr id="3" name="Image 2">
            <a:extLst>
              <a:ext uri="{FF2B5EF4-FFF2-40B4-BE49-F238E27FC236}">
                <a16:creationId xmlns:a16="http://schemas.microsoft.com/office/drawing/2014/main" id="{E707A340-BB3A-4F2D-90CB-EE5DDBFB5B8E}"/>
              </a:ext>
            </a:extLst>
          </p:cNvPr>
          <p:cNvPicPr>
            <a:picLocks noChangeAspect="1"/>
          </p:cNvPicPr>
          <p:nvPr/>
        </p:nvPicPr>
        <p:blipFill>
          <a:blip r:embed="rId3"/>
          <a:stretch>
            <a:fillRect/>
          </a:stretch>
        </p:blipFill>
        <p:spPr>
          <a:xfrm>
            <a:off x="0" y="3649253"/>
            <a:ext cx="12143135" cy="2843826"/>
          </a:xfrm>
          <a:prstGeom prst="rect">
            <a:avLst/>
          </a:prstGeom>
        </p:spPr>
      </p:pic>
    </p:spTree>
    <p:extLst>
      <p:ext uri="{BB962C8B-B14F-4D97-AF65-F5344CB8AC3E}">
        <p14:creationId xmlns:p14="http://schemas.microsoft.com/office/powerpoint/2010/main" val="3486356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 2">
            <a:extLst>
              <a:ext uri="{FF2B5EF4-FFF2-40B4-BE49-F238E27FC236}">
                <a16:creationId xmlns:a16="http://schemas.microsoft.com/office/drawing/2014/main" id="{CC8AA20B-B62E-48AB-9424-5C602DF81828}"/>
              </a:ext>
            </a:extLst>
          </p:cNvPr>
          <p:cNvPicPr>
            <a:picLocks noChangeAspect="1"/>
          </p:cNvPicPr>
          <p:nvPr/>
        </p:nvPicPr>
        <p:blipFill>
          <a:blip r:embed="rId3"/>
          <a:stretch>
            <a:fillRect/>
          </a:stretch>
        </p:blipFill>
        <p:spPr>
          <a:xfrm>
            <a:off x="-7444" y="1149291"/>
            <a:ext cx="12199444" cy="5494790"/>
          </a:xfrm>
          <a:prstGeom prst="rect">
            <a:avLst/>
          </a:prstGeom>
        </p:spPr>
      </p:pic>
    </p:spTree>
    <p:extLst>
      <p:ext uri="{BB962C8B-B14F-4D97-AF65-F5344CB8AC3E}">
        <p14:creationId xmlns:p14="http://schemas.microsoft.com/office/powerpoint/2010/main" val="2472094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a:extLst>
              <a:ext uri="{FF2B5EF4-FFF2-40B4-BE49-F238E27FC236}">
                <a16:creationId xmlns:a16="http://schemas.microsoft.com/office/drawing/2014/main" id="{D8A76097-2D15-4576-B6DA-56F73BC524F7}"/>
              </a:ext>
            </a:extLst>
          </p:cNvPr>
          <p:cNvPicPr>
            <a:picLocks noChangeAspect="1"/>
          </p:cNvPicPr>
          <p:nvPr/>
        </p:nvPicPr>
        <p:blipFill>
          <a:blip r:embed="rId3"/>
          <a:stretch>
            <a:fillRect/>
          </a:stretch>
        </p:blipFill>
        <p:spPr>
          <a:xfrm>
            <a:off x="81643" y="983573"/>
            <a:ext cx="12028714" cy="5834751"/>
          </a:xfrm>
          <a:prstGeom prst="rect">
            <a:avLst/>
          </a:prstGeom>
        </p:spPr>
      </p:pic>
    </p:spTree>
    <p:extLst>
      <p:ext uri="{BB962C8B-B14F-4D97-AF65-F5344CB8AC3E}">
        <p14:creationId xmlns:p14="http://schemas.microsoft.com/office/powerpoint/2010/main" val="2155927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id="{BD20A5B6-3707-41CE-AE6B-22783547300E}"/>
              </a:ext>
            </a:extLst>
          </p:cNvPr>
          <p:cNvSpPr txBox="1"/>
          <p:nvPr/>
        </p:nvSpPr>
        <p:spPr>
          <a:xfrm>
            <a:off x="9143251" y="760965"/>
            <a:ext cx="3048749" cy="5047536"/>
          </a:xfrm>
          <a:prstGeom prst="rect">
            <a:avLst/>
          </a:prstGeom>
          <a:noFill/>
        </p:spPr>
        <p:txBody>
          <a:bodyPr wrap="square">
            <a:spAutoFit/>
          </a:bodyPr>
          <a:lstStyle/>
          <a:p>
            <a:pPr marL="285750" indent="-285750">
              <a:buFont typeface="Wingdings" panose="05000000000000000000" pitchFamily="2" charset="2"/>
              <a:buChar char="Ø"/>
            </a:pPr>
            <a:r>
              <a:rPr lang="en-GB" sz="1400" b="1" dirty="0">
                <a:latin typeface="Calibri" panose="020F0502020204030204" pitchFamily="34" charset="0"/>
                <a:ea typeface="Calibri" panose="020F0502020204030204" pitchFamily="34" charset="0"/>
                <a:cs typeface="Calibri" panose="020F0502020204030204" pitchFamily="34" charset="0"/>
              </a:rPr>
              <a:t>Instances</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r>
              <a:rPr lang="en-GB" sz="1400" dirty="0">
                <a:latin typeface="Calibri" panose="020F0502020204030204" pitchFamily="34" charset="0"/>
                <a:ea typeface="Calibri" panose="020F0502020204030204" pitchFamily="34" charset="0"/>
                <a:cs typeface="Calibri" panose="020F0502020204030204" pitchFamily="34" charset="0"/>
              </a:rPr>
              <a:t>(as formalised in the CA)</a:t>
            </a:r>
          </a:p>
          <a:p>
            <a:pPr marL="285750" indent="-285750">
              <a:buFont typeface="Wingdings" panose="05000000000000000000" pitchFamily="2" charset="2"/>
              <a:buChar char="Ø"/>
            </a:pPr>
            <a:endParaRPr lang="en-GB" sz="1400" dirty="0">
              <a:latin typeface="Calibri" panose="020F0502020204030204" pitchFamily="34" charset="0"/>
              <a:ea typeface="Calibri" panose="020F0502020204030204" pitchFamily="34" charset="0"/>
              <a:cs typeface="Calibri" panose="020F0502020204030204" pitchFamily="34" charset="0"/>
            </a:endParaRPr>
          </a:p>
          <a:p>
            <a:pPr marL="742950" lvl="1" indent="-285750">
              <a:buFont typeface="Wingdings" panose="05000000000000000000" pitchFamily="2" charset="2"/>
              <a:buChar char="§"/>
            </a:pPr>
            <a:r>
              <a:rPr lang="en-GB" sz="1400" b="1" dirty="0">
                <a:latin typeface="Calibri" panose="020F0502020204030204" pitchFamily="34" charset="0"/>
                <a:ea typeface="Calibri" panose="020F0502020204030204" pitchFamily="34" charset="0"/>
                <a:cs typeface="Calibri" panose="020F0502020204030204" pitchFamily="34" charset="0"/>
              </a:rPr>
              <a:t>Governing Board </a:t>
            </a:r>
            <a:r>
              <a:rPr lang="en-GB" sz="1400" dirty="0">
                <a:latin typeface="Calibri" panose="020F0502020204030204" pitchFamily="34" charset="0"/>
                <a:ea typeface="Calibri" panose="020F0502020204030204" pitchFamily="34" charset="0"/>
                <a:cs typeface="Calibri" panose="020F0502020204030204" pitchFamily="34" charset="0"/>
              </a:rPr>
              <a:t>&amp; Advisory Board Chairs ex-officio members of Coordination panel to better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communication between instances</a:t>
            </a:r>
          </a:p>
          <a:p>
            <a:pPr marL="742950" lvl="1" indent="-285750">
              <a:buFont typeface="Wingdings" panose="05000000000000000000" pitchFamily="2" charset="2"/>
              <a:buChar char="§"/>
            </a:pPr>
            <a:r>
              <a:rPr lang="en-GB" sz="1400" b="1" dirty="0">
                <a:latin typeface="Calibri" panose="020F0502020204030204" pitchFamily="34" charset="0"/>
                <a:ea typeface="Calibri" panose="020F0502020204030204" pitchFamily="34" charset="0"/>
                <a:cs typeface="Calibri" panose="020F0502020204030204" pitchFamily="34" charset="0"/>
              </a:rPr>
              <a:t>Advisory Board </a:t>
            </a:r>
            <a:r>
              <a:rPr lang="en-GB" sz="1400" dirty="0">
                <a:latin typeface="Calibri" panose="020F0502020204030204" pitchFamily="34" charset="0"/>
                <a:ea typeface="Calibri" panose="020F0502020204030204" pitchFamily="34" charset="0"/>
                <a:cs typeface="Calibri" panose="020F0502020204030204" pitchFamily="34" charset="0"/>
              </a:rPr>
              <a:t>reports back to the Coordination panel for yearly project meetings and upon ad hoc request in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counsel</a:t>
            </a:r>
          </a:p>
          <a:p>
            <a:pPr marL="742950" lvl="1" indent="-285750">
              <a:buFont typeface="Wingdings" panose="05000000000000000000" pitchFamily="2" charset="2"/>
              <a:buChar char="§"/>
            </a:pPr>
            <a:r>
              <a:rPr lang="en-GB" sz="1400" b="1" dirty="0">
                <a:latin typeface="Calibri" panose="020F0502020204030204" pitchFamily="34" charset="0"/>
                <a:ea typeface="Calibri" panose="020F0502020204030204" pitchFamily="34" charset="0"/>
                <a:cs typeface="Calibri" panose="020F0502020204030204" pitchFamily="34" charset="0"/>
              </a:rPr>
              <a:t>Coordination panel </a:t>
            </a:r>
            <a:r>
              <a:rPr lang="en-GB" sz="1400" dirty="0">
                <a:latin typeface="Calibri" panose="020F0502020204030204" pitchFamily="34" charset="0"/>
                <a:ea typeface="Calibri" panose="020F0502020204030204" pitchFamily="34" charset="0"/>
                <a:cs typeface="Calibri" panose="020F0502020204030204" pitchFamily="34" charset="0"/>
              </a:rPr>
              <a:t>becomes Steering Committee every other meeting to allow for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scientific</a:t>
            </a:r>
            <a:r>
              <a:rPr lang="en-GB" sz="1400" dirty="0">
                <a:latin typeface="Calibri" panose="020F0502020204030204" pitchFamily="34" charset="0"/>
                <a:ea typeface="Calibri" panose="020F0502020204030204" pitchFamily="34" charset="0"/>
                <a:cs typeface="Calibri" panose="020F0502020204030204" pitchFamily="34" charset="0"/>
              </a:rPr>
              <a:t>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cross-coordination</a:t>
            </a:r>
            <a:r>
              <a:rPr lang="en-GB" sz="1400" dirty="0">
                <a:latin typeface="Calibri" panose="020F0502020204030204" pitchFamily="34" charset="0"/>
                <a:ea typeface="Calibri" panose="020F0502020204030204" pitchFamily="34" charset="0"/>
                <a:cs typeface="Calibri" panose="020F0502020204030204" pitchFamily="34" charset="0"/>
              </a:rPr>
              <a:t> between Coordination &amp; WP Leaders as well as between WPs </a:t>
            </a:r>
          </a:p>
          <a:p>
            <a:pPr marL="742950" lvl="1" indent="-285750">
              <a:buFont typeface="Wingdings" panose="05000000000000000000" pitchFamily="2" charset="2"/>
              <a:buChar char="§"/>
            </a:pPr>
            <a:r>
              <a:rPr lang="en-GB" sz="1400" b="1" dirty="0">
                <a:latin typeface="Calibri" panose="020F0502020204030204" pitchFamily="34" charset="0"/>
                <a:ea typeface="Calibri" panose="020F0502020204030204" pitchFamily="34" charset="0"/>
                <a:cs typeface="Calibri" panose="020F0502020204030204" pitchFamily="34" charset="0"/>
              </a:rPr>
              <a:t>Industry Board </a:t>
            </a:r>
            <a:r>
              <a:rPr lang="en-GB" sz="1400" dirty="0">
                <a:latin typeface="Calibri" panose="020F0502020204030204" pitchFamily="34" charset="0"/>
                <a:ea typeface="Calibri" panose="020F0502020204030204" pitchFamily="34" charset="0"/>
                <a:cs typeface="Calibri" panose="020F0502020204030204" pitchFamily="34" charset="0"/>
              </a:rPr>
              <a:t>including WP Leaders to enable </a:t>
            </a:r>
            <a:r>
              <a:rPr lang="en-GB" sz="1400" b="1" dirty="0">
                <a:solidFill>
                  <a:srgbClr val="A4C137"/>
                </a:solidFill>
                <a:latin typeface="Calibri" panose="020F0502020204030204" pitchFamily="34" charset="0"/>
                <a:ea typeface="Calibri" panose="020F0502020204030204" pitchFamily="34" charset="0"/>
                <a:cs typeface="Calibri" panose="020F0502020204030204" pitchFamily="34" charset="0"/>
              </a:rPr>
              <a:t>co-development</a:t>
            </a:r>
          </a:p>
        </p:txBody>
      </p:sp>
      <p:pic>
        <p:nvPicPr>
          <p:cNvPr id="3" name="Image 2">
            <a:extLst>
              <a:ext uri="{FF2B5EF4-FFF2-40B4-BE49-F238E27FC236}">
                <a16:creationId xmlns:a16="http://schemas.microsoft.com/office/drawing/2014/main" id="{03705579-ABF8-4A69-B2F7-45587AA4499F}"/>
              </a:ext>
            </a:extLst>
          </p:cNvPr>
          <p:cNvPicPr>
            <a:picLocks noChangeAspect="1"/>
          </p:cNvPicPr>
          <p:nvPr/>
        </p:nvPicPr>
        <p:blipFill>
          <a:blip r:embed="rId3"/>
          <a:stretch>
            <a:fillRect/>
          </a:stretch>
        </p:blipFill>
        <p:spPr>
          <a:xfrm>
            <a:off x="163286" y="1218053"/>
            <a:ext cx="9523497" cy="5350712"/>
          </a:xfrm>
          <a:prstGeom prst="rect">
            <a:avLst/>
          </a:prstGeom>
        </p:spPr>
      </p:pic>
    </p:spTree>
    <p:extLst>
      <p:ext uri="{BB962C8B-B14F-4D97-AF65-F5344CB8AC3E}">
        <p14:creationId xmlns:p14="http://schemas.microsoft.com/office/powerpoint/2010/main" val="824972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6235002" y="4773506"/>
            <a:ext cx="2781262" cy="892552"/>
          </a:xfrm>
          <a:prstGeom prst="rect">
            <a:avLst/>
          </a:prstGeom>
          <a:noFill/>
        </p:spPr>
        <p:txBody>
          <a:bodyPr wrap="square" rtlCol="0">
            <a:spAutoFit/>
          </a:bodyPr>
          <a:lstStyle/>
          <a:p>
            <a:r>
              <a:rPr lang="en-GB" sz="2400" b="1" dirty="0">
                <a:solidFill>
                  <a:srgbClr val="A4C137"/>
                </a:solidFill>
                <a:latin typeface="Calibri" panose="020F0502020204030204" pitchFamily="34" charset="0"/>
                <a:ea typeface="Calibri" panose="020F0502020204030204" pitchFamily="34" charset="0"/>
                <a:cs typeface="Calibri" panose="020F0502020204030204" pitchFamily="34" charset="0"/>
              </a:rPr>
              <a:t>Advisory Board </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6" name="ZoneTexte 5">
            <a:extLst>
              <a:ext uri="{FF2B5EF4-FFF2-40B4-BE49-F238E27FC236}">
                <a16:creationId xmlns:a16="http://schemas.microsoft.com/office/drawing/2014/main" id="{F2B33816-9119-43F4-8DAF-082E8DF6B747}"/>
              </a:ext>
            </a:extLst>
          </p:cNvPr>
          <p:cNvSpPr txBox="1"/>
          <p:nvPr/>
        </p:nvSpPr>
        <p:spPr>
          <a:xfrm>
            <a:off x="6308748" y="5454562"/>
            <a:ext cx="4957011" cy="1015663"/>
          </a:xfrm>
          <a:prstGeom prst="rect">
            <a:avLst/>
          </a:prstGeom>
          <a:solidFill>
            <a:srgbClr val="E0EBB7"/>
          </a:solidFill>
          <a:ln>
            <a:solidFill>
              <a:srgbClr val="A4C137"/>
            </a:solidFill>
          </a:ln>
        </p:spPr>
        <p:txBody>
          <a:bodyPr wrap="square" rtlCol="0">
            <a:spAutoFit/>
          </a:bodyPr>
          <a:lstStyle/>
          <a:p>
            <a:r>
              <a:rPr lang="en-US" sz="1200" b="1" dirty="0">
                <a:latin typeface="Calibri" panose="020F0502020204030204" pitchFamily="34" charset="0"/>
                <a:ea typeface="Calibri" panose="020F0502020204030204" pitchFamily="34" charset="0"/>
                <a:cs typeface="Calibri" panose="020F0502020204030204" pitchFamily="34" charset="0"/>
              </a:rPr>
              <a:t>Mandated: 		</a:t>
            </a:r>
            <a:r>
              <a:rPr lang="en-US" sz="1200" dirty="0">
                <a:latin typeface="Calibri" panose="020F0502020204030204" pitchFamily="34" charset="0"/>
                <a:ea typeface="Calibri" panose="020F0502020204030204" pitchFamily="34" charset="0"/>
                <a:cs typeface="Calibri" panose="020F0502020204030204" pitchFamily="34" charset="0"/>
              </a:rPr>
              <a:t>Frederick Bordry (Chairperson)</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Roberto Losito (CERN)</a:t>
            </a:r>
          </a:p>
          <a:p>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		Eugenio Nappi (TIARA)</a:t>
            </a:r>
          </a:p>
          <a:p>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		Maxim Titov (LDG)</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Wim Leemans (LEAPS) </a:t>
            </a:r>
          </a:p>
        </p:txBody>
      </p:sp>
      <p:sp>
        <p:nvSpPr>
          <p:cNvPr id="15" name="TextBox 4">
            <a:extLst>
              <a:ext uri="{FF2B5EF4-FFF2-40B4-BE49-F238E27FC236}">
                <a16:creationId xmlns:a16="http://schemas.microsoft.com/office/drawing/2014/main" id="{46EE278F-3A72-4220-84E7-52BD0667E53F}"/>
              </a:ext>
            </a:extLst>
          </p:cNvPr>
          <p:cNvSpPr txBox="1"/>
          <p:nvPr/>
        </p:nvSpPr>
        <p:spPr>
          <a:xfrm>
            <a:off x="6235002" y="127576"/>
            <a:ext cx="2781262" cy="892552"/>
          </a:xfrm>
          <a:prstGeom prst="rect">
            <a:avLst/>
          </a:prstGeom>
          <a:noFill/>
        </p:spPr>
        <p:txBody>
          <a:bodyPr wrap="square" rtlCol="0">
            <a:spAutoFit/>
          </a:bodyPr>
          <a:lstStyle/>
          <a:p>
            <a:r>
              <a:rPr lang="en-GB" sz="2400" b="1" dirty="0">
                <a:solidFill>
                  <a:srgbClr val="A4C137"/>
                </a:solidFill>
                <a:latin typeface="Calibri" panose="020F0502020204030204" pitchFamily="34" charset="0"/>
                <a:ea typeface="Calibri" panose="020F0502020204030204" pitchFamily="34" charset="0"/>
                <a:cs typeface="Calibri" panose="020F0502020204030204" pitchFamily="34" charset="0"/>
              </a:rPr>
              <a:t>Governing Board </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6" name="ZoneTexte 15">
            <a:extLst>
              <a:ext uri="{FF2B5EF4-FFF2-40B4-BE49-F238E27FC236}">
                <a16:creationId xmlns:a16="http://schemas.microsoft.com/office/drawing/2014/main" id="{476ECFAC-9F66-461A-8B52-FE871DD11CF2}"/>
              </a:ext>
            </a:extLst>
          </p:cNvPr>
          <p:cNvSpPr txBox="1"/>
          <p:nvPr/>
        </p:nvSpPr>
        <p:spPr>
          <a:xfrm>
            <a:off x="6308748" y="804398"/>
            <a:ext cx="4957011" cy="3785652"/>
          </a:xfrm>
          <a:prstGeom prst="rect">
            <a:avLst/>
          </a:prstGeom>
          <a:solidFill>
            <a:srgbClr val="E0EBB7"/>
          </a:solidFill>
          <a:ln>
            <a:solidFill>
              <a:srgbClr val="A4C137"/>
            </a:solidFill>
          </a:ln>
        </p:spPr>
        <p:txBody>
          <a:bodyPr wrap="square" rtlCol="0">
            <a:spAutoFit/>
          </a:bodyPr>
          <a:lstStyle/>
          <a:p>
            <a:r>
              <a:rPr lang="en-US" sz="1200" b="1" dirty="0">
                <a:latin typeface="Calibri" panose="020F0502020204030204" pitchFamily="34" charset="0"/>
                <a:ea typeface="Calibri" panose="020F0502020204030204" pitchFamily="34" charset="0"/>
                <a:cs typeface="Calibri" panose="020F0502020204030204" pitchFamily="34" charset="0"/>
              </a:rPr>
              <a:t>Beneficiaries: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Peter McIntosh </a:t>
            </a:r>
            <a:r>
              <a:rPr lang="en-US" sz="1200" dirty="0">
                <a:latin typeface="Calibri" panose="020F0502020204030204" pitchFamily="34" charset="0"/>
                <a:ea typeface="Calibri" panose="020F0502020204030204" pitchFamily="34" charset="0"/>
                <a:cs typeface="Calibri" panose="020F0502020204030204" pitchFamily="34" charset="0"/>
              </a:rPr>
              <a:t>(Chairperson)</a:t>
            </a:r>
          </a:p>
          <a:p>
            <a:r>
              <a:rPr lang="en-US" sz="1200" dirty="0">
                <a:latin typeface="Calibri" panose="020F0502020204030204" pitchFamily="34" charset="0"/>
                <a:ea typeface="Calibri" panose="020F0502020204030204" pitchFamily="34" charset="0"/>
                <a:cs typeface="Calibri" panose="020F0502020204030204" pitchFamily="34" charset="0"/>
              </a:rPr>
              <a:t>		Jérôme Schwindling (CEA)</a:t>
            </a:r>
          </a:p>
          <a:p>
            <a:r>
              <a:rPr lang="en-US" sz="1200" dirty="0">
                <a:latin typeface="Calibri" panose="020F0502020204030204" pitchFamily="34" charset="0"/>
                <a:ea typeface="Calibri" panose="020F0502020204030204" pitchFamily="34" charset="0"/>
                <a:cs typeface="Calibri" panose="020F0502020204030204" pitchFamily="34" charset="0"/>
              </a:rPr>
              <a:t>		Vittorio Parma (CERN)</a:t>
            </a:r>
          </a:p>
          <a:p>
            <a:r>
              <a:rPr lang="en-US" sz="1200" dirty="0">
                <a:latin typeface="Calibri" panose="020F0502020204030204" pitchFamily="34" charset="0"/>
                <a:ea typeface="Calibri" panose="020F0502020204030204" pitchFamily="34" charset="0"/>
                <a:cs typeface="Calibri" panose="020F0502020204030204" pitchFamily="34" charset="0"/>
              </a:rPr>
              <a:t>		Achille Stocchi (CNRS)</a:t>
            </a:r>
          </a:p>
          <a:p>
            <a:r>
              <a:rPr lang="en-US" sz="1200" dirty="0">
                <a:latin typeface="Calibri" panose="020F0502020204030204" pitchFamily="34" charset="0"/>
                <a:ea typeface="Calibri" panose="020F0502020204030204" pitchFamily="34" charset="0"/>
                <a:cs typeface="Calibri" panose="020F0502020204030204" pitchFamily="34" charset="0"/>
              </a:rPr>
              <a:t>		Hans Weise (DESY)</a:t>
            </a:r>
          </a:p>
          <a:p>
            <a:r>
              <a:rPr lang="en-US" sz="1200" dirty="0">
                <a:latin typeface="Calibri" panose="020F0502020204030204" pitchFamily="34" charset="0"/>
                <a:ea typeface="Calibri" panose="020F0502020204030204" pitchFamily="34" charset="0"/>
                <a:cs typeface="Calibri" panose="020F0502020204030204" pitchFamily="34" charset="0"/>
              </a:rPr>
              <a:t>		Nuno Elias (ESS)</a:t>
            </a:r>
          </a:p>
          <a:p>
            <a:r>
              <a:rPr lang="en-US" sz="1200" dirty="0">
                <a:latin typeface="Calibri" panose="020F0502020204030204" pitchFamily="34" charset="0"/>
                <a:ea typeface="Calibri" panose="020F0502020204030204" pitchFamily="34" charset="0"/>
                <a:cs typeface="Calibri" panose="020F0502020204030204" pitchFamily="34" charset="0"/>
              </a:rPr>
              <a:t>		Jens Knobloch (HZB)</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Attilio Sequi </a:t>
            </a:r>
            <a:r>
              <a:rPr lang="en-US" sz="1200" dirty="0">
                <a:latin typeface="Calibri" panose="020F0502020204030204" pitchFamily="34" charset="0"/>
                <a:ea typeface="Calibri" panose="020F0502020204030204" pitchFamily="34" charset="0"/>
                <a:cs typeface="Calibri" panose="020F0502020204030204" pitchFamily="34" charset="0"/>
              </a:rPr>
              <a:t>(INFN)</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Michael Tytgat </a:t>
            </a:r>
            <a:r>
              <a:rPr lang="en-US" sz="1200" dirty="0">
                <a:latin typeface="Calibri" panose="020F0502020204030204" pitchFamily="34" charset="0"/>
                <a:ea typeface="Calibri" panose="020F0502020204030204" pitchFamily="34" charset="0"/>
                <a:cs typeface="Calibri" panose="020F0502020204030204" pitchFamily="34" charset="0"/>
              </a:rPr>
              <a:t>(VUB)</a:t>
            </a: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b="1" dirty="0">
                <a:latin typeface="Calibri" panose="020F0502020204030204" pitchFamily="34" charset="0"/>
                <a:ea typeface="Calibri" panose="020F0502020204030204" pitchFamily="34" charset="0"/>
                <a:cs typeface="Calibri" panose="020F0502020204030204" pitchFamily="34" charset="0"/>
              </a:rPr>
              <a:t>Associated partners:</a:t>
            </a: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Oleg Malyshev </a:t>
            </a:r>
            <a:r>
              <a:rPr lang="en-US" sz="1200" dirty="0">
                <a:latin typeface="Calibri" panose="020F0502020204030204" pitchFamily="34" charset="0"/>
                <a:ea typeface="Calibri" panose="020F0502020204030204" pitchFamily="34" charset="0"/>
                <a:cs typeface="Calibri" panose="020F0502020204030204" pitchFamily="34" charset="0"/>
              </a:rPr>
              <a:t>(UKRI)</a:t>
            </a:r>
          </a:p>
          <a:p>
            <a:r>
              <a:rPr lang="en-US" sz="1200" dirty="0">
                <a:latin typeface="Calibri" panose="020F0502020204030204" pitchFamily="34" charset="0"/>
                <a:ea typeface="Calibri" panose="020F0502020204030204" pitchFamily="34" charset="0"/>
                <a:cs typeface="Calibri" panose="020F0502020204030204" pitchFamily="34" charset="0"/>
              </a:rPr>
              <a:t>		Graeme Burt (University of Lancaster)</a:t>
            </a:r>
          </a:p>
          <a:p>
            <a:r>
              <a:rPr lang="en-US" sz="1200" dirty="0">
                <a:latin typeface="Calibri" panose="020F0502020204030204" pitchFamily="34" charset="0"/>
                <a:ea typeface="Calibri" panose="020F0502020204030204" pitchFamily="34" charset="0"/>
                <a:cs typeface="Calibri" panose="020F0502020204030204" pitchFamily="34" charset="0"/>
              </a:rPr>
              <a:t>		Mike Seidel (EPFL)</a:t>
            </a:r>
          </a:p>
          <a:p>
            <a:r>
              <a:rPr lang="en-US" sz="1200" dirty="0">
                <a:latin typeface="Calibri" panose="020F0502020204030204" pitchFamily="34" charset="0"/>
                <a:ea typeface="Calibri" panose="020F0502020204030204" pitchFamily="34" charset="0"/>
                <a:cs typeface="Calibri" panose="020F0502020204030204" pitchFamily="34" charset="0"/>
              </a:rPr>
              <a:t>		Jorgen D'Hondt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Nikhef</a:t>
            </a:r>
            <a:r>
              <a:rPr lang="en-US" sz="1200" dirty="0">
                <a:latin typeface="Calibri" panose="020F0502020204030204" pitchFamily="34" charset="0"/>
                <a:ea typeface="Calibri" panose="020F0502020204030204" pitchFamily="34" charset="0"/>
                <a:cs typeface="Calibri" panose="020F0502020204030204" pitchFamily="34" charset="0"/>
              </a:rPr>
              <a:t>)</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Tomas Junquera </a:t>
            </a:r>
            <a:r>
              <a:rPr lang="en-US" sz="1200" dirty="0">
                <a:latin typeface="Calibri" panose="020F0502020204030204" pitchFamily="34" charset="0"/>
                <a:ea typeface="Calibri" panose="020F0502020204030204" pitchFamily="34" charset="0"/>
                <a:cs typeface="Calibri" panose="020F0502020204030204" pitchFamily="34" charset="0"/>
              </a:rPr>
              <a:t>(ACS)</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Birger Nordmann </a:t>
            </a:r>
            <a:r>
              <a:rPr lang="en-US" sz="1200" dirty="0">
                <a:latin typeface="Calibri" panose="020F0502020204030204" pitchFamily="34" charset="0"/>
                <a:ea typeface="Calibri" panose="020F0502020204030204" pitchFamily="34" charset="0"/>
                <a:cs typeface="Calibri" panose="020F0502020204030204" pitchFamily="34" charset="0"/>
              </a:rPr>
              <a:t>(Cryoelectra)</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Alexei Kanareykin </a:t>
            </a:r>
            <a:r>
              <a:rPr lang="en-US" sz="1200" dirty="0">
                <a:latin typeface="Calibri" panose="020F0502020204030204" pitchFamily="34" charset="0"/>
                <a:ea typeface="Calibri" panose="020F0502020204030204" pitchFamily="34" charset="0"/>
                <a:cs typeface="Calibri" panose="020F0502020204030204" pitchFamily="34" charset="0"/>
              </a:rPr>
              <a:t>(Euclid Techlabs)</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Filippo Casazza </a:t>
            </a:r>
            <a:r>
              <a:rPr lang="en-US" sz="1200" dirty="0">
                <a:latin typeface="Calibri" panose="020F0502020204030204" pitchFamily="34" charset="0"/>
                <a:ea typeface="Calibri" panose="020F0502020204030204" pitchFamily="34" charset="0"/>
                <a:cs typeface="Calibri" panose="020F0502020204030204" pitchFamily="34" charset="0"/>
              </a:rPr>
              <a:t>(Plasmatherm)</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Alexander Navitski </a:t>
            </a:r>
            <a:r>
              <a:rPr lang="en-US" sz="1200" dirty="0">
                <a:latin typeface="Calibri" panose="020F0502020204030204" pitchFamily="34" charset="0"/>
                <a:ea typeface="Calibri" panose="020F0502020204030204" pitchFamily="34" charset="0"/>
                <a:cs typeface="Calibri" panose="020F0502020204030204" pitchFamily="34" charset="0"/>
              </a:rPr>
              <a:t>(Research Instruments)</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Ambra Gresele </a:t>
            </a:r>
            <a:r>
              <a:rPr lang="en-US" sz="1200" dirty="0">
                <a:latin typeface="Calibri" panose="020F0502020204030204" pitchFamily="34" charset="0"/>
                <a:ea typeface="Calibri" panose="020F0502020204030204" pitchFamily="34" charset="0"/>
                <a:cs typeface="Calibri" panose="020F0502020204030204" pitchFamily="34" charset="0"/>
              </a:rPr>
              <a:t>(Zanon)</a:t>
            </a:r>
            <a:endParaRPr lang="en-US" sz="1400" dirty="0">
              <a:latin typeface="Calibri" panose="020F0502020204030204" pitchFamily="34" charset="0"/>
              <a:ea typeface="Calibri" panose="020F0502020204030204" pitchFamily="34" charset="0"/>
              <a:cs typeface="Calibri" panose="020F0502020204030204" pitchFamily="34" charset="0"/>
            </a:endParaRPr>
          </a:p>
        </p:txBody>
      </p:sp>
      <p:sp>
        <p:nvSpPr>
          <p:cNvPr id="17" name="TextBox 4">
            <a:extLst>
              <a:ext uri="{FF2B5EF4-FFF2-40B4-BE49-F238E27FC236}">
                <a16:creationId xmlns:a16="http://schemas.microsoft.com/office/drawing/2014/main" id="{0DE4E160-1489-4F33-A97C-B6D15BC8DC7A}"/>
              </a:ext>
            </a:extLst>
          </p:cNvPr>
          <p:cNvSpPr txBox="1"/>
          <p:nvPr/>
        </p:nvSpPr>
        <p:spPr>
          <a:xfrm>
            <a:off x="381760" y="1236574"/>
            <a:ext cx="3386676" cy="892552"/>
          </a:xfrm>
          <a:prstGeom prst="rect">
            <a:avLst/>
          </a:prstGeom>
          <a:noFill/>
        </p:spPr>
        <p:txBody>
          <a:bodyPr wrap="square" rtlCol="0">
            <a:spAutoFit/>
          </a:bodyPr>
          <a:lstStyle/>
          <a:p>
            <a:r>
              <a:rPr lang="en-GB" sz="2400" b="1" dirty="0">
                <a:solidFill>
                  <a:srgbClr val="A4C137"/>
                </a:solidFill>
                <a:latin typeface="Calibri" panose="020F0502020204030204" pitchFamily="34" charset="0"/>
                <a:ea typeface="Calibri" panose="020F0502020204030204" pitchFamily="34" charset="0"/>
                <a:cs typeface="Calibri" panose="020F0502020204030204" pitchFamily="34" charset="0"/>
              </a:rPr>
              <a:t>Coordination panel </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8" name="ZoneTexte 17">
            <a:extLst>
              <a:ext uri="{FF2B5EF4-FFF2-40B4-BE49-F238E27FC236}">
                <a16:creationId xmlns:a16="http://schemas.microsoft.com/office/drawing/2014/main" id="{0AABE224-EECA-4D6D-8A3C-11DAA6C3807D}"/>
              </a:ext>
            </a:extLst>
          </p:cNvPr>
          <p:cNvSpPr txBox="1"/>
          <p:nvPr/>
        </p:nvSpPr>
        <p:spPr>
          <a:xfrm>
            <a:off x="455505" y="1901076"/>
            <a:ext cx="4957011" cy="1384995"/>
          </a:xfrm>
          <a:prstGeom prst="rect">
            <a:avLst/>
          </a:prstGeom>
          <a:solidFill>
            <a:srgbClr val="E0EBB7"/>
          </a:solidFill>
          <a:ln>
            <a:solidFill>
              <a:srgbClr val="A4C137"/>
            </a:solidFill>
          </a:ln>
        </p:spPr>
        <p:txBody>
          <a:bodyPr wrap="square" rtlCol="0">
            <a:spAutoFit/>
          </a:bodyPr>
          <a:lstStyle/>
          <a:p>
            <a:r>
              <a:rPr lang="en-US" sz="1200" b="1" dirty="0">
                <a:latin typeface="Calibri" panose="020F0502020204030204" pitchFamily="34" charset="0"/>
                <a:ea typeface="Calibri" panose="020F0502020204030204" pitchFamily="34" charset="0"/>
                <a:cs typeface="Calibri" panose="020F0502020204030204" pitchFamily="34" charset="0"/>
              </a:rPr>
              <a:t>Mandated: 		</a:t>
            </a:r>
            <a:r>
              <a:rPr lang="en-US" sz="1200" dirty="0">
                <a:latin typeface="Calibri" panose="020F0502020204030204" pitchFamily="34" charset="0"/>
                <a:ea typeface="Calibri" panose="020F0502020204030204" pitchFamily="34" charset="0"/>
                <a:cs typeface="Calibri" panose="020F0502020204030204" pitchFamily="34" charset="0"/>
              </a:rPr>
              <a:t>Achille Stocchi (Chairperson)</a:t>
            </a:r>
          </a:p>
          <a:p>
            <a:r>
              <a:rPr lang="en-US" sz="1200" dirty="0">
                <a:latin typeface="Calibri" panose="020F0502020204030204" pitchFamily="34" charset="0"/>
                <a:ea typeface="Calibri" panose="020F0502020204030204" pitchFamily="34" charset="0"/>
                <a:cs typeface="Calibri" panose="020F0502020204030204" pitchFamily="34" charset="0"/>
              </a:rPr>
              <a:t>		Jorgen D'Hondt (Scientific Coordinator)</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Cristian Pira </a:t>
            </a:r>
            <a:r>
              <a:rPr lang="en-US" sz="1200" dirty="0">
                <a:latin typeface="Calibri" panose="020F0502020204030204" pitchFamily="34" charset="0"/>
                <a:ea typeface="Calibri" panose="020F0502020204030204" pitchFamily="34" charset="0"/>
                <a:cs typeface="Calibri" panose="020F0502020204030204" pitchFamily="34" charset="0"/>
              </a:rPr>
              <a:t>(Deputy Scientific Coordinator)</a:t>
            </a:r>
          </a:p>
          <a:p>
            <a:r>
              <a:rPr lang="en-US" sz="1200" dirty="0">
                <a:latin typeface="Calibri" panose="020F0502020204030204" pitchFamily="34" charset="0"/>
                <a:ea typeface="Calibri" panose="020F0502020204030204" pitchFamily="34" charset="0"/>
                <a:cs typeface="Calibri" panose="020F0502020204030204" pitchFamily="34" charset="0"/>
              </a:rPr>
              <a:t>		Jens Knobloch (Deputy Scientific Coordinator)</a:t>
            </a:r>
          </a:p>
          <a:p>
            <a:r>
              <a:rPr lang="en-US" sz="1200" dirty="0">
                <a:latin typeface="Calibri" panose="020F0502020204030204" pitchFamily="34" charset="0"/>
                <a:ea typeface="Calibri" panose="020F0502020204030204" pitchFamily="34" charset="0"/>
                <a:cs typeface="Calibri" panose="020F0502020204030204" pitchFamily="34" charset="0"/>
              </a:rPr>
              <a:t>		Maud Baylac (External Relations)</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Peter McIntosh </a:t>
            </a:r>
            <a:r>
              <a:rPr lang="en-US" sz="1200" dirty="0">
                <a:latin typeface="Calibri" panose="020F0502020204030204" pitchFamily="34" charset="0"/>
                <a:ea typeface="Calibri" panose="020F0502020204030204" pitchFamily="34" charset="0"/>
                <a:cs typeface="Calibri" panose="020F0502020204030204" pitchFamily="34" charset="0"/>
              </a:rPr>
              <a:t>(Ex-officio)</a:t>
            </a:r>
          </a:p>
          <a:p>
            <a:r>
              <a:rPr lang="en-US" sz="1200" dirty="0">
                <a:latin typeface="Calibri" panose="020F0502020204030204" pitchFamily="34" charset="0"/>
                <a:ea typeface="Calibri" panose="020F0502020204030204" pitchFamily="34" charset="0"/>
                <a:cs typeface="Calibri" panose="020F0502020204030204" pitchFamily="34" charset="0"/>
              </a:rPr>
              <a:t>		Frederick Bordry (Ex-officio)</a:t>
            </a:r>
          </a:p>
        </p:txBody>
      </p:sp>
      <p:sp>
        <p:nvSpPr>
          <p:cNvPr id="26" name="TextBox 4">
            <a:extLst>
              <a:ext uri="{FF2B5EF4-FFF2-40B4-BE49-F238E27FC236}">
                <a16:creationId xmlns:a16="http://schemas.microsoft.com/office/drawing/2014/main" id="{046E2E82-37AE-4B83-A8F1-554D6760F66B}"/>
              </a:ext>
            </a:extLst>
          </p:cNvPr>
          <p:cNvSpPr txBox="1"/>
          <p:nvPr/>
        </p:nvSpPr>
        <p:spPr>
          <a:xfrm>
            <a:off x="464542" y="3880954"/>
            <a:ext cx="3755220" cy="892552"/>
          </a:xfrm>
          <a:prstGeom prst="rect">
            <a:avLst/>
          </a:prstGeom>
          <a:noFill/>
        </p:spPr>
        <p:txBody>
          <a:bodyPr wrap="square" rtlCol="0">
            <a:spAutoFit/>
          </a:bodyPr>
          <a:lstStyle/>
          <a:p>
            <a:r>
              <a:rPr lang="en-GB" sz="2400" b="1" dirty="0">
                <a:solidFill>
                  <a:srgbClr val="A4C137"/>
                </a:solidFill>
                <a:latin typeface="Calibri" panose="020F0502020204030204" pitchFamily="34" charset="0"/>
                <a:ea typeface="Calibri" panose="020F0502020204030204" pitchFamily="34" charset="0"/>
                <a:cs typeface="Calibri" panose="020F0502020204030204" pitchFamily="34" charset="0"/>
              </a:rPr>
              <a:t>Steering committee  </a:t>
            </a:r>
          </a:p>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7" name="ZoneTexte 26">
            <a:extLst>
              <a:ext uri="{FF2B5EF4-FFF2-40B4-BE49-F238E27FC236}">
                <a16:creationId xmlns:a16="http://schemas.microsoft.com/office/drawing/2014/main" id="{631C9665-128B-4EF2-BCF3-2F2AB12B0094}"/>
              </a:ext>
            </a:extLst>
          </p:cNvPr>
          <p:cNvSpPr txBox="1"/>
          <p:nvPr/>
        </p:nvSpPr>
        <p:spPr>
          <a:xfrm>
            <a:off x="464542" y="4548854"/>
            <a:ext cx="4957012" cy="1938992"/>
          </a:xfrm>
          <a:prstGeom prst="rect">
            <a:avLst/>
          </a:prstGeom>
          <a:solidFill>
            <a:srgbClr val="E0EBB7"/>
          </a:solidFill>
          <a:ln>
            <a:solidFill>
              <a:srgbClr val="A4C137"/>
            </a:solidFill>
          </a:ln>
        </p:spPr>
        <p:txBody>
          <a:bodyPr wrap="square" rtlCol="0">
            <a:spAutoFit/>
          </a:bodyPr>
          <a:lstStyle/>
          <a:p>
            <a:r>
              <a:rPr lang="en-US" sz="1200" b="1" dirty="0">
                <a:latin typeface="Calibri" panose="020F0502020204030204" pitchFamily="34" charset="0"/>
                <a:ea typeface="Calibri" panose="020F0502020204030204" pitchFamily="34" charset="0"/>
                <a:cs typeface="Calibri" panose="020F0502020204030204" pitchFamily="34" charset="0"/>
              </a:rPr>
              <a:t>Mandated: 		</a:t>
            </a:r>
            <a:r>
              <a:rPr lang="en-US" sz="1200" dirty="0">
                <a:latin typeface="Calibri" panose="020F0502020204030204" pitchFamily="34" charset="0"/>
                <a:ea typeface="Calibri" panose="020F0502020204030204" pitchFamily="34" charset="0"/>
                <a:cs typeface="Calibri" panose="020F0502020204030204" pitchFamily="34" charset="0"/>
              </a:rPr>
              <a:t>Coordination panel (Ex-officio)</a:t>
            </a:r>
          </a:p>
          <a:p>
            <a:r>
              <a:rPr lang="en-US" sz="1200" dirty="0">
                <a:latin typeface="Calibri" panose="020F0502020204030204" pitchFamily="34" charset="0"/>
                <a:ea typeface="Calibri" panose="020F0502020204030204" pitchFamily="34" charset="0"/>
                <a:cs typeface="Calibri" panose="020F0502020204030204" pitchFamily="34" charset="0"/>
              </a:rPr>
              <a:t>		Axel Neumann &amp; Alick MacPherson (WP1)</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Julien Branlard &amp; Christian Schmidt </a:t>
            </a:r>
            <a:r>
              <a:rPr lang="en-US" sz="1200" dirty="0">
                <a:latin typeface="Calibri" panose="020F0502020204030204" pitchFamily="34" charset="0"/>
                <a:ea typeface="Calibri" panose="020F0502020204030204" pitchFamily="34" charset="0"/>
                <a:cs typeface="Calibri" panose="020F0502020204030204" pitchFamily="34" charset="0"/>
              </a:rPr>
              <a:t>(WP2)</a:t>
            </a:r>
          </a:p>
          <a:p>
            <a:r>
              <a:rPr lang="en-US" sz="1200" dirty="0">
                <a:latin typeface="Calibri" panose="020F0502020204030204" pitchFamily="34" charset="0"/>
                <a:ea typeface="Calibri" panose="020F0502020204030204" pitchFamily="34" charset="0"/>
                <a:cs typeface="Calibri" panose="020F0502020204030204" pitchFamily="34" charset="0"/>
              </a:rPr>
              <a:t>		Cristian Pira &amp; Oleg Malyshev (WP3)</a:t>
            </a:r>
          </a:p>
          <a:p>
            <a:r>
              <a:rPr lang="en-US" sz="1200" dirty="0">
                <a:latin typeface="Calibri" panose="020F0502020204030204" pitchFamily="34" charset="0"/>
                <a:ea typeface="Calibri" panose="020F0502020204030204" pitchFamily="34" charset="0"/>
                <a:cs typeface="Calibri" panose="020F0502020204030204" pitchFamily="34" charset="0"/>
              </a:rPr>
              <a:t>		Yolanda Gomez-Martinez &amp; Dario Giove (WP4)</a:t>
            </a:r>
          </a:p>
          <a:p>
            <a:r>
              <a:rPr lang="en-US" sz="1200" dirty="0">
                <a:latin typeface="Calibri" panose="020F0502020204030204" pitchFamily="34" charset="0"/>
                <a:ea typeface="Calibri" panose="020F0502020204030204" pitchFamily="34" charset="0"/>
                <a:cs typeface="Calibri" panose="020F0502020204030204" pitchFamily="34" charset="0"/>
              </a:rPr>
              <a:t>		Nuno Elias &amp; Vittorio Parma (WP5)</a:t>
            </a:r>
          </a:p>
          <a:p>
            <a:r>
              <a:rPr lang="en-US" sz="1200" dirty="0">
                <a:latin typeface="Calibri" panose="020F0502020204030204" pitchFamily="34" charset="0"/>
                <a:ea typeface="Calibri" panose="020F0502020204030204" pitchFamily="34" charset="0"/>
                <a:cs typeface="Calibri" panose="020F0502020204030204" pitchFamily="34" charset="0"/>
              </a:rPr>
              <a:t>		Guillaume Olry &amp; Arnaud Madur (WP6)</a:t>
            </a: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b="1" dirty="0">
                <a:solidFill>
                  <a:srgbClr val="A4C137"/>
                </a:solidFill>
                <a:latin typeface="Calibri" panose="020F0502020204030204" pitchFamily="34" charset="0"/>
                <a:ea typeface="Calibri" panose="020F0502020204030204" pitchFamily="34" charset="0"/>
                <a:cs typeface="Calibri" panose="020F0502020204030204" pitchFamily="34" charset="0"/>
              </a:rPr>
              <a:t>Oscar Azzolini &amp; Giorgio Keppel</a:t>
            </a:r>
            <a:r>
              <a:rPr lang="en-US" sz="1200" dirty="0">
                <a:latin typeface="Calibri" panose="020F0502020204030204" pitchFamily="34" charset="0"/>
                <a:ea typeface="Calibri" panose="020F0502020204030204" pitchFamily="34" charset="0"/>
                <a:cs typeface="Calibri" panose="020F0502020204030204" pitchFamily="34" charset="0"/>
              </a:rPr>
              <a:t> (WP7)</a:t>
            </a:r>
          </a:p>
          <a:p>
            <a:r>
              <a:rPr lang="en-US" sz="1200" dirty="0">
                <a:latin typeface="Calibri" panose="020F0502020204030204" pitchFamily="34" charset="0"/>
                <a:ea typeface="Calibri" panose="020F0502020204030204" pitchFamily="34" charset="0"/>
                <a:cs typeface="Calibri" panose="020F0502020204030204" pitchFamily="34" charset="0"/>
              </a:rPr>
              <a:t>		Adèle de Valera (WP8)</a:t>
            </a:r>
          </a:p>
          <a:p>
            <a:r>
              <a:rPr lang="en-US" sz="1200" dirty="0">
                <a:latin typeface="Calibri" panose="020F0502020204030204" pitchFamily="34" charset="0"/>
                <a:ea typeface="Calibri" panose="020F0502020204030204" pitchFamily="34" charset="0"/>
                <a:cs typeface="Calibri" panose="020F0502020204030204" pitchFamily="34" charset="0"/>
              </a:rPr>
              <a:t>		Adèle de Valera (WP9)</a:t>
            </a:r>
          </a:p>
        </p:txBody>
      </p:sp>
    </p:spTree>
    <p:extLst>
      <p:ext uri="{BB962C8B-B14F-4D97-AF65-F5344CB8AC3E}">
        <p14:creationId xmlns:p14="http://schemas.microsoft.com/office/powerpoint/2010/main" val="2943207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113022"/>
            <a:ext cx="9720000" cy="523220"/>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Industry Board </a:t>
            </a:r>
          </a:p>
        </p:txBody>
      </p:sp>
      <p:sp>
        <p:nvSpPr>
          <p:cNvPr id="6" name="ZoneTexte 5">
            <a:extLst>
              <a:ext uri="{FF2B5EF4-FFF2-40B4-BE49-F238E27FC236}">
                <a16:creationId xmlns:a16="http://schemas.microsoft.com/office/drawing/2014/main" id="{F2B33816-9119-43F4-8DAF-082E8DF6B747}"/>
              </a:ext>
            </a:extLst>
          </p:cNvPr>
          <p:cNvSpPr txBox="1"/>
          <p:nvPr/>
        </p:nvSpPr>
        <p:spPr>
          <a:xfrm>
            <a:off x="1430384" y="2926080"/>
            <a:ext cx="9403079" cy="2554545"/>
          </a:xfrm>
          <a:prstGeom prst="rect">
            <a:avLst/>
          </a:prstGeom>
          <a:solidFill>
            <a:srgbClr val="E0EBB7"/>
          </a:solidFill>
          <a:ln>
            <a:solidFill>
              <a:srgbClr val="A4C137"/>
            </a:solidFill>
          </a:ln>
        </p:spPr>
        <p:txBody>
          <a:bodyPr wrap="square" rtlCol="0">
            <a:spAutoFit/>
          </a:bodyPr>
          <a:lstStyle/>
          <a:p>
            <a:r>
              <a:rPr lang="en-US" sz="1600" b="1" dirty="0">
                <a:latin typeface="Calibri" panose="020F0502020204030204" pitchFamily="34" charset="0"/>
                <a:ea typeface="Calibri" panose="020F0502020204030204" pitchFamily="34" charset="0"/>
                <a:cs typeface="Calibri" panose="020F0502020204030204" pitchFamily="34" charset="0"/>
              </a:rPr>
              <a:t>Industry Board members: 		</a:t>
            </a:r>
            <a:r>
              <a:rPr lang="en-US" sz="1600" dirty="0">
                <a:latin typeface="Calibri" panose="020F0502020204030204" pitchFamily="34" charset="0"/>
                <a:ea typeface="Calibri" panose="020F0502020204030204" pitchFamily="34" charset="0"/>
                <a:cs typeface="Calibri" panose="020F0502020204030204" pitchFamily="34" charset="0"/>
              </a:rPr>
              <a:t>Oscar Azzolini (Chairperson)</a:t>
            </a:r>
          </a:p>
          <a:p>
            <a:r>
              <a:rPr lang="en-US" sz="1600" dirty="0">
                <a:latin typeface="Calibri" panose="020F0502020204030204" pitchFamily="34" charset="0"/>
                <a:ea typeface="Calibri" panose="020F0502020204030204" pitchFamily="34" charset="0"/>
                <a:cs typeface="Calibri" panose="020F0502020204030204" pitchFamily="34" charset="0"/>
              </a:rPr>
              <a:t>				WP Leaders (Ex-officio)</a:t>
            </a:r>
          </a:p>
          <a:p>
            <a:r>
              <a:rPr lang="en-US" sz="1600" dirty="0">
                <a:latin typeface="Calibri" panose="020F0502020204030204" pitchFamily="34" charset="0"/>
                <a:ea typeface="Calibri" panose="020F0502020204030204" pitchFamily="34" charset="0"/>
                <a:cs typeface="Calibri" panose="020F0502020204030204" pitchFamily="34" charset="0"/>
              </a:rPr>
              <a:t>	</a:t>
            </a:r>
          </a:p>
          <a:p>
            <a:r>
              <a:rPr lang="en-US" sz="1600" b="1" dirty="0">
                <a:latin typeface="Calibri" panose="020F0502020204030204" pitchFamily="34" charset="0"/>
                <a:ea typeface="Calibri" panose="020F0502020204030204" pitchFamily="34" charset="0"/>
                <a:cs typeface="Calibri" panose="020F0502020204030204" pitchFamily="34" charset="0"/>
              </a:rPr>
              <a:t>Mandated by companies: </a:t>
            </a:r>
            <a:r>
              <a:rPr lang="en-US" sz="1600" dirty="0">
                <a:latin typeface="Calibri" panose="020F0502020204030204" pitchFamily="34" charset="0"/>
                <a:cs typeface="Calibri" panose="020F0502020204030204" pitchFamily="34" charset="0"/>
              </a:rPr>
              <a:t>		</a:t>
            </a:r>
            <a:r>
              <a:rPr lang="en-GB" sz="1600" dirty="0"/>
              <a:t>Arthur Iziquel </a:t>
            </a:r>
            <a:r>
              <a:rPr lang="en-US" sz="1600" dirty="0">
                <a:latin typeface="Calibri" panose="020F0502020204030204" pitchFamily="34" charset="0"/>
                <a:ea typeface="Calibri" panose="020F0502020204030204" pitchFamily="34" charset="0"/>
                <a:cs typeface="Calibri" panose="020F0502020204030204" pitchFamily="34" charset="0"/>
              </a:rPr>
              <a:t>(</a:t>
            </a:r>
            <a:r>
              <a:rPr lang="en-GB" sz="1600" dirty="0"/>
              <a:t>Accelerators and Cryogenic Systems</a:t>
            </a:r>
            <a:r>
              <a:rPr lang="en-US" sz="1600" dirty="0">
                <a:latin typeface="Calibri" panose="020F0502020204030204" pitchFamily="34" charset="0"/>
                <a:ea typeface="Calibri" panose="020F0502020204030204" pitchFamily="34" charset="0"/>
                <a:cs typeface="Calibri" panose="020F0502020204030204" pitchFamily="34" charset="0"/>
              </a:rPr>
              <a:t>)</a:t>
            </a:r>
          </a:p>
          <a:p>
            <a:r>
              <a:rPr lang="en-GB" sz="1600" dirty="0"/>
              <a:t>				Alexei Kanareykin</a:t>
            </a:r>
            <a:r>
              <a:rPr lang="en-US" sz="1600" dirty="0">
                <a:latin typeface="Calibri" panose="020F0502020204030204" pitchFamily="34" charset="0"/>
                <a:ea typeface="Calibri" panose="020F0502020204030204" pitchFamily="34" charset="0"/>
                <a:cs typeface="Calibri" panose="020F0502020204030204" pitchFamily="34" charset="0"/>
              </a:rPr>
              <a:t> (</a:t>
            </a:r>
            <a:r>
              <a:rPr lang="en-GB" sz="1600" dirty="0"/>
              <a:t>Euclid Techlabs</a:t>
            </a:r>
            <a:r>
              <a:rPr lang="en-US" sz="1600" dirty="0">
                <a:latin typeface="Calibri" panose="020F0502020204030204" pitchFamily="34" charset="0"/>
                <a:ea typeface="Calibri" panose="020F0502020204030204" pitchFamily="34" charset="0"/>
                <a:cs typeface="Calibri" panose="020F0502020204030204" pitchFamily="34" charset="0"/>
              </a:rPr>
              <a:t>)</a:t>
            </a:r>
          </a:p>
          <a:p>
            <a:r>
              <a:rPr lang="en-US" sz="1600" dirty="0">
                <a:latin typeface="Calibri" panose="020F0502020204030204" pitchFamily="34" charset="0"/>
                <a:ea typeface="Calibri" panose="020F0502020204030204" pitchFamily="34" charset="0"/>
                <a:cs typeface="Calibri" panose="020F0502020204030204" pitchFamily="34" charset="0"/>
              </a:rPr>
              <a:t>				Alexander Navitski (Research Instruments)</a:t>
            </a:r>
          </a:p>
          <a:p>
            <a:r>
              <a:rPr lang="en-US" sz="1600" dirty="0">
                <a:latin typeface="Calibri" panose="020F0502020204030204" pitchFamily="34" charset="0"/>
                <a:ea typeface="Calibri" panose="020F0502020204030204" pitchFamily="34" charset="0"/>
                <a:cs typeface="Calibri" panose="020F0502020204030204" pitchFamily="34" charset="0"/>
              </a:rPr>
              <a:t>				</a:t>
            </a:r>
            <a:r>
              <a:rPr lang="en-GB" sz="1600" dirty="0"/>
              <a:t>Ambra Gresele</a:t>
            </a:r>
            <a:r>
              <a:rPr lang="en-US" sz="1600" dirty="0">
                <a:latin typeface="Calibri" panose="020F0502020204030204" pitchFamily="34" charset="0"/>
                <a:ea typeface="Calibri" panose="020F0502020204030204" pitchFamily="34" charset="0"/>
                <a:cs typeface="Calibri" panose="020F0502020204030204" pitchFamily="34" charset="0"/>
              </a:rPr>
              <a:t> (</a:t>
            </a:r>
            <a:r>
              <a:rPr lang="en-GB" sz="1600" dirty="0"/>
              <a:t>Zanon Research &amp; Innovation</a:t>
            </a:r>
            <a:r>
              <a:rPr lang="en-US" sz="1600" dirty="0">
                <a:latin typeface="Calibri" panose="020F0502020204030204" pitchFamily="34" charset="0"/>
                <a:ea typeface="Calibri" panose="020F0502020204030204" pitchFamily="34" charset="0"/>
                <a:cs typeface="Calibri" panose="020F0502020204030204" pitchFamily="34" charset="0"/>
              </a:rPr>
              <a:t>)</a:t>
            </a:r>
          </a:p>
          <a:p>
            <a:r>
              <a:rPr lang="en-US" sz="1600" dirty="0">
                <a:latin typeface="Calibri" panose="020F0502020204030204" pitchFamily="34" charset="0"/>
                <a:ea typeface="Calibri" panose="020F0502020204030204" pitchFamily="34" charset="0"/>
                <a:cs typeface="Calibri" panose="020F0502020204030204" pitchFamily="34" charset="0"/>
              </a:rPr>
              <a:t>				Birger Nordmann (Cryoelectra)</a:t>
            </a:r>
          </a:p>
          <a:p>
            <a:r>
              <a:rPr lang="en-US" sz="1600" dirty="0">
                <a:latin typeface="Calibri" panose="020F0502020204030204" pitchFamily="34" charset="0"/>
                <a:ea typeface="Calibri" panose="020F0502020204030204" pitchFamily="34" charset="0"/>
                <a:cs typeface="Calibri" panose="020F0502020204030204" pitchFamily="34" charset="0"/>
              </a:rPr>
              <a:t>				Filippo Casazza (Plasmatherm)</a:t>
            </a:r>
          </a:p>
          <a:p>
            <a:r>
              <a:rPr lang="en-US" sz="16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325626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2185701"/>
            <a:ext cx="9720000" cy="3293209"/>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Agenda</a:t>
            </a:r>
          </a:p>
          <a:p>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Agenda items</a:t>
            </a:r>
            <a:br>
              <a:rPr lang="en-GB" sz="2000" dirty="0"/>
            </a:br>
            <a:endParaRPr lang="en-US" sz="2000" b="1" dirty="0">
              <a:latin typeface="Calibri" panose="020F0502020204030204" pitchFamily="34" charset="0"/>
              <a:cs typeface="Calibri" panose="020F0502020204030204" pitchFamily="34" charset="0"/>
            </a:endParaRPr>
          </a:p>
          <a:p>
            <a:pPr marL="342900" indent="-342900">
              <a:buFont typeface="Wingdings" panose="05000000000000000000" pitchFamily="2" charset="2"/>
              <a:buChar char="§"/>
            </a:pPr>
            <a:r>
              <a:rPr lang="en-GB" sz="2000" dirty="0"/>
              <a:t>Consortium agreement v3, shared NDA &amp; amendment update</a:t>
            </a:r>
          </a:p>
          <a:p>
            <a:pPr marL="342900" indent="-342900">
              <a:buFont typeface="Wingdings" panose="05000000000000000000" pitchFamily="2" charset="2"/>
              <a:buChar char="§"/>
            </a:pPr>
            <a:r>
              <a:rPr lang="en-GB" sz="2000" dirty="0"/>
              <a:t>Discussion with a perspective to close the loop if consensus can be reached among partners </a:t>
            </a:r>
          </a:p>
          <a:p>
            <a:pPr marL="342900" indent="-342900">
              <a:buFont typeface="Wingdings" panose="05000000000000000000" pitchFamily="2" charset="2"/>
              <a:buChar char="§"/>
            </a:pPr>
            <a:r>
              <a:rPr lang="en-GB" sz="2000" dirty="0"/>
              <a:t>AOB </a:t>
            </a:r>
          </a:p>
          <a:p>
            <a:pPr marL="342900" indent="-342900">
              <a:buFont typeface="Wingdings" panose="05000000000000000000" pitchFamily="2" charset="2"/>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Notes will be found in the </a:t>
            </a:r>
            <a:r>
              <a:rPr lang="en-US" sz="2000" dirty="0">
                <a:hlinkClick r:id="rId3"/>
              </a:rPr>
              <a:t>iSAS project Indico page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6383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430384" y="1050198"/>
            <a:ext cx="10761616" cy="6093976"/>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Consortium Agreement, shared NDA, amendment </a:t>
            </a:r>
          </a:p>
          <a:p>
            <a:endParaRPr lang="en-US" sz="2000" b="1" dirty="0">
              <a:latin typeface="Calibri" panose="020F0502020204030204" pitchFamily="34" charset="0"/>
              <a:cs typeface="Calibri" panose="020F0502020204030204" pitchFamily="34" charset="0"/>
            </a:endParaRPr>
          </a:p>
          <a:p>
            <a:endParaRPr lang="en-GB" b="1" dirty="0"/>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Consortium Agreement (CA)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v3 sent with Sept 29 due date for last review before signature process: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Background missing for DESY</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CERN, EPFL &amp; HZB asked for opposite modifications on 5.2 on contractual liability &amp; gross negligence</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Provisional CA v4 available to negotiate w/ HZB &amp; EPFL</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Note: GB not allowed to interfere with this negotiation process.</a:t>
            </a:r>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Shared NDA</a:t>
            </a:r>
            <a:r>
              <a:rPr lang="en-GB" dirty="0">
                <a:latin typeface="Calibri" panose="020F0502020204030204" pitchFamily="34" charset="0"/>
                <a:ea typeface="Calibri" panose="020F0502020204030204" pitchFamily="34" charset="0"/>
                <a:cs typeface="Calibri" panose="020F0502020204030204" pitchFamily="34" charset="0"/>
              </a:rPr>
              <a:t>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For industrial partners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Signed by ACS, Euclid &amp; Zanon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Cryoelectra, Plasmatherm missing the legal entity, non-responsive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RI willing to sign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Does GB agree to exclude any partner who has not signed the NDA, until a suitable resolution is achieved?</a:t>
            </a:r>
          </a:p>
          <a:p>
            <a:pPr marL="800100" lvl="1" indent="-342900">
              <a:buFont typeface="Wingdings" panose="05000000000000000000" pitchFamily="2" charset="2"/>
              <a:buChar char="Ø"/>
            </a:pP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Amendment (AMD)</a:t>
            </a:r>
            <a:r>
              <a:rPr lang="en-GB" dirty="0">
                <a:latin typeface="Calibri" panose="020F0502020204030204" pitchFamily="34" charset="0"/>
                <a:ea typeface="Calibri" panose="020F0502020204030204" pitchFamily="34" charset="0"/>
                <a:cs typeface="Calibri" panose="020F0502020204030204" pitchFamily="34" charset="0"/>
              </a:rPr>
              <a:t> to the Grant Agreement </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Nikhef will not join the consortium formally</a:t>
            </a:r>
          </a:p>
          <a:p>
            <a:pPr marL="1257300" lvl="2"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Other modifications to be included in RP1 report, tbc by PO (new PO: Sotirios Kakarantzas)</a:t>
            </a:r>
          </a:p>
          <a:p>
            <a:endParaRPr lang="en-GB" dirty="0">
              <a:latin typeface="Calibri" panose="020F0502020204030204" pitchFamily="34" charset="0"/>
              <a:ea typeface="Calibri" panose="020F0502020204030204" pitchFamily="34" charset="0"/>
              <a:cs typeface="Calibri" panose="020F0502020204030204" pitchFamily="34" charset="0"/>
            </a:endParaRPr>
          </a:p>
          <a:p>
            <a:pPr lvl="2"/>
            <a:r>
              <a:rPr lang="en-GB"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708967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439B7-181E-F350-BD58-218B517EFC7F}"/>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4075648E-030B-B010-B77C-CB6F3F0703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 2">
            <a:extLst>
              <a:ext uri="{FF2B5EF4-FFF2-40B4-BE49-F238E27FC236}">
                <a16:creationId xmlns:a16="http://schemas.microsoft.com/office/drawing/2014/main" id="{ED33E525-319D-9398-8BA2-31073A7636AB}"/>
              </a:ext>
            </a:extLst>
          </p:cNvPr>
          <p:cNvPicPr>
            <a:picLocks noChangeAspect="1"/>
          </p:cNvPicPr>
          <p:nvPr/>
        </p:nvPicPr>
        <p:blipFill>
          <a:blip r:embed="rId3"/>
          <a:stretch>
            <a:fillRect/>
          </a:stretch>
        </p:blipFill>
        <p:spPr>
          <a:xfrm>
            <a:off x="-7444" y="1149291"/>
            <a:ext cx="12199444" cy="5494790"/>
          </a:xfrm>
          <a:prstGeom prst="rect">
            <a:avLst/>
          </a:prstGeom>
        </p:spPr>
      </p:pic>
    </p:spTree>
    <p:extLst>
      <p:ext uri="{BB962C8B-B14F-4D97-AF65-F5344CB8AC3E}">
        <p14:creationId xmlns:p14="http://schemas.microsoft.com/office/powerpoint/2010/main" val="3804563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618D4-F8FA-2475-4386-9018140B8B32}"/>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E1EEBDC2-9FE3-9C73-AF85-DD71292A84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a:extLst>
              <a:ext uri="{FF2B5EF4-FFF2-40B4-BE49-F238E27FC236}">
                <a16:creationId xmlns:a16="http://schemas.microsoft.com/office/drawing/2014/main" id="{242102EF-8420-7279-89D4-5CE1EB6813AC}"/>
              </a:ext>
            </a:extLst>
          </p:cNvPr>
          <p:cNvPicPr>
            <a:picLocks noChangeAspect="1"/>
          </p:cNvPicPr>
          <p:nvPr/>
        </p:nvPicPr>
        <p:blipFill>
          <a:blip r:embed="rId3"/>
          <a:stretch>
            <a:fillRect/>
          </a:stretch>
        </p:blipFill>
        <p:spPr>
          <a:xfrm>
            <a:off x="81643" y="983573"/>
            <a:ext cx="12028714" cy="5834751"/>
          </a:xfrm>
          <a:prstGeom prst="rect">
            <a:avLst/>
          </a:prstGeom>
        </p:spPr>
      </p:pic>
    </p:spTree>
    <p:extLst>
      <p:ext uri="{BB962C8B-B14F-4D97-AF65-F5344CB8AC3E}">
        <p14:creationId xmlns:p14="http://schemas.microsoft.com/office/powerpoint/2010/main" val="3636037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4">
            <a:extLst>
              <a:ext uri="{FF2B5EF4-FFF2-40B4-BE49-F238E27FC236}">
                <a16:creationId xmlns:a16="http://schemas.microsoft.com/office/drawing/2014/main" id="{914ED232-C2E1-4036-9743-EF0DCFF3B92B}"/>
              </a:ext>
            </a:extLst>
          </p:cNvPr>
          <p:cNvSpPr txBox="1"/>
          <p:nvPr/>
        </p:nvSpPr>
        <p:spPr>
          <a:xfrm>
            <a:off x="1430384" y="1538173"/>
            <a:ext cx="9720000" cy="4832092"/>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Upcoming project meetings </a:t>
            </a:r>
          </a:p>
          <a:p>
            <a:endParaRPr lang="en-GB" sz="2000" dirty="0"/>
          </a:p>
          <a:p>
            <a:r>
              <a:rPr lang="en-GB" sz="2000" dirty="0"/>
              <a:t>Mid-term </a:t>
            </a:r>
            <a:r>
              <a:rPr lang="en-GB" sz="2000" dirty="0">
                <a:solidFill>
                  <a:srgbClr val="A4C137"/>
                </a:solidFill>
              </a:rPr>
              <a:t>Advisory Board </a:t>
            </a:r>
            <a:r>
              <a:rPr lang="en-GB" sz="2000" dirty="0"/>
              <a:t>meeting</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rPr>
              <a:t>Online, Oct 7 at 9:30 am CET</a:t>
            </a:r>
          </a:p>
          <a:p>
            <a:endParaRPr lang="en-GB" sz="2000" dirty="0"/>
          </a:p>
          <a:p>
            <a:r>
              <a:rPr lang="en-GB" sz="2000" dirty="0">
                <a:solidFill>
                  <a:srgbClr val="A4C137"/>
                </a:solidFill>
              </a:rPr>
              <a:t>2nd yearly project meeting</a:t>
            </a:r>
          </a:p>
          <a:p>
            <a:pPr marL="800100" lvl="1" indent="-342900">
              <a:buFont typeface="Wingdings" panose="05000000000000000000" pitchFamily="2" charset="2"/>
              <a:buChar char="Ø"/>
            </a:pPr>
            <a:r>
              <a:rPr lang="en-GB" dirty="0"/>
              <a:t>Hosted by HZB in Berlin (w/ online connection as well), April 22-24, 2026</a:t>
            </a:r>
          </a:p>
          <a:p>
            <a:pPr marL="800100" lvl="1" indent="-342900">
              <a:buFont typeface="Wingdings" panose="05000000000000000000" pitchFamily="2" charset="2"/>
              <a:buChar char="Ø"/>
            </a:pPr>
            <a:r>
              <a:rPr lang="en-GB" dirty="0"/>
              <a:t>Including </a:t>
            </a:r>
            <a:r>
              <a:rPr lang="en-GB" sz="1800" dirty="0">
                <a:solidFill>
                  <a:srgbClr val="A4C137"/>
                </a:solidFill>
              </a:rPr>
              <a:t>Governing Board </a:t>
            </a:r>
            <a:r>
              <a:rPr lang="en-GB" sz="1800" dirty="0"/>
              <a:t>in-person meeting w/ online option (exact time tbd soon)</a:t>
            </a:r>
            <a:endParaRPr lang="en-GB" dirty="0"/>
          </a:p>
          <a:p>
            <a:pPr lvl="1"/>
            <a:endParaRPr lang="en-GB" dirty="0"/>
          </a:p>
          <a:p>
            <a:r>
              <a:rPr lang="en-GB" sz="2000" dirty="0">
                <a:solidFill>
                  <a:srgbClr val="A4C137"/>
                </a:solidFill>
              </a:rPr>
              <a:t>Coordination panel </a:t>
            </a:r>
            <a:r>
              <a:rPr lang="en-GB" sz="2000" dirty="0"/>
              <a:t>&amp; </a:t>
            </a:r>
            <a:r>
              <a:rPr lang="en-GB" sz="2000" b="1" dirty="0">
                <a:solidFill>
                  <a:srgbClr val="A4C137"/>
                </a:solidFill>
              </a:rPr>
              <a:t>Steering committee </a:t>
            </a:r>
            <a:r>
              <a:rPr lang="en-GB" sz="2000" dirty="0"/>
              <a:t>meetings</a:t>
            </a:r>
          </a:p>
          <a:p>
            <a:pPr marL="800100" lvl="1" indent="-342900">
              <a:buFont typeface="Wingdings" panose="05000000000000000000" pitchFamily="2" charset="2"/>
              <a:buChar char="Ø"/>
            </a:pPr>
            <a:r>
              <a:rPr lang="en-GB" b="1" dirty="0">
                <a:solidFill>
                  <a:srgbClr val="A4C137"/>
                </a:solidFill>
              </a:rPr>
              <a:t>Steering committee </a:t>
            </a:r>
            <a:r>
              <a:rPr lang="en-GB" dirty="0"/>
              <a:t>– Nov 4 at 10 am CET</a:t>
            </a:r>
          </a:p>
          <a:p>
            <a:pPr marL="800100" lvl="1" indent="-342900">
              <a:buFont typeface="Wingdings" panose="05000000000000000000" pitchFamily="2" charset="2"/>
              <a:buChar char="Ø"/>
            </a:pPr>
            <a:r>
              <a:rPr lang="en-GB" dirty="0">
                <a:solidFill>
                  <a:srgbClr val="A4C137"/>
                </a:solidFill>
              </a:rPr>
              <a:t>Coordination panel </a:t>
            </a:r>
            <a:r>
              <a:rPr lang="en-GB" dirty="0"/>
              <a:t>- Dec 16 at 10 am CET</a:t>
            </a:r>
          </a:p>
          <a:p>
            <a:pPr marL="800100" lvl="1" indent="-342900">
              <a:buFont typeface="Wingdings" panose="05000000000000000000" pitchFamily="2" charset="2"/>
              <a:buChar char="Ø"/>
            </a:pPr>
            <a:r>
              <a:rPr lang="en-GB" b="1" dirty="0">
                <a:solidFill>
                  <a:srgbClr val="A4C137"/>
                </a:solidFill>
              </a:rPr>
              <a:t>Steering committee </a:t>
            </a:r>
            <a:r>
              <a:rPr lang="en-GB" dirty="0"/>
              <a:t>– Jan 27 at 10 am CET</a:t>
            </a:r>
          </a:p>
          <a:p>
            <a:pPr marL="800100" lvl="1" indent="-342900">
              <a:buFont typeface="Wingdings" panose="05000000000000000000" pitchFamily="2" charset="2"/>
              <a:buChar char="Ø"/>
            </a:pPr>
            <a:r>
              <a:rPr lang="en-GB" dirty="0">
                <a:solidFill>
                  <a:srgbClr val="A4C137"/>
                </a:solidFill>
              </a:rPr>
              <a:t>Coordination panel </a:t>
            </a:r>
            <a:r>
              <a:rPr lang="en-GB" dirty="0"/>
              <a:t>– March 10 at 10 am CET</a:t>
            </a:r>
            <a:endParaRPr lang="en-GB" dirty="0">
              <a:effectLst/>
            </a:endParaRPr>
          </a:p>
          <a:p>
            <a:pPr marL="800100" lvl="1" indent="-342900">
              <a:buFont typeface="Wingdings" panose="05000000000000000000" pitchFamily="2" charset="2"/>
              <a:buChar char="Ø"/>
            </a:pPr>
            <a:r>
              <a:rPr lang="en-GB" b="1" dirty="0">
                <a:solidFill>
                  <a:srgbClr val="A4C137"/>
                </a:solidFill>
              </a:rPr>
              <a:t>Steering committee </a:t>
            </a:r>
            <a:r>
              <a:rPr lang="en-GB" dirty="0"/>
              <a:t>– April 21 at 10 am CET</a:t>
            </a:r>
          </a:p>
          <a:p>
            <a:pPr marL="800100" lvl="1" indent="-342900">
              <a:buFont typeface="Wingdings" panose="05000000000000000000" pitchFamily="2" charset="2"/>
              <a:buChar char="Ø"/>
            </a:pPr>
            <a:r>
              <a:rPr lang="en-GB" dirty="0">
                <a:solidFill>
                  <a:srgbClr val="A4C137"/>
                </a:solidFill>
              </a:rPr>
              <a:t>Coordination panel </a:t>
            </a:r>
            <a:r>
              <a:rPr lang="en-GB" dirty="0"/>
              <a:t>– June 2 at 10 am CET</a:t>
            </a:r>
          </a:p>
        </p:txBody>
      </p:sp>
    </p:spTree>
    <p:extLst>
      <p:ext uri="{BB962C8B-B14F-4D97-AF65-F5344CB8AC3E}">
        <p14:creationId xmlns:p14="http://schemas.microsoft.com/office/powerpoint/2010/main" val="3847824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4">
            <a:extLst>
              <a:ext uri="{FF2B5EF4-FFF2-40B4-BE49-F238E27FC236}">
                <a16:creationId xmlns:a16="http://schemas.microsoft.com/office/drawing/2014/main" id="{02ECDE51-96EF-4FFF-9D24-8F941C702A7D}"/>
              </a:ext>
            </a:extLst>
          </p:cNvPr>
          <p:cNvSpPr txBox="1"/>
          <p:nvPr/>
        </p:nvSpPr>
        <p:spPr>
          <a:xfrm>
            <a:off x="1430384" y="2578409"/>
            <a:ext cx="9720000" cy="2831544"/>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Upcoming Governing Board meetings </a:t>
            </a:r>
          </a:p>
          <a:p>
            <a:endParaRPr lang="en-GB" sz="2000" dirty="0"/>
          </a:p>
          <a:p>
            <a:r>
              <a:rPr lang="en-GB" sz="2000" dirty="0"/>
              <a:t>The Governing Board meeting is held twice a year, </a:t>
            </a:r>
            <a:r>
              <a:rPr lang="en-GB" sz="2000" b="1" dirty="0">
                <a:solidFill>
                  <a:srgbClr val="A4C137"/>
                </a:solidFill>
              </a:rPr>
              <a:t>once</a:t>
            </a:r>
            <a:r>
              <a:rPr lang="en-GB" sz="2000" dirty="0"/>
              <a:t> during the yearly iSAS project meeting in early spring, and </a:t>
            </a:r>
            <a:r>
              <a:rPr lang="en-GB" sz="2000" dirty="0">
                <a:solidFill>
                  <a:srgbClr val="A4C137"/>
                </a:solidFill>
              </a:rPr>
              <a:t>once</a:t>
            </a:r>
            <a:r>
              <a:rPr lang="en-GB" sz="2000" dirty="0"/>
              <a:t> remotely in autumn </a:t>
            </a:r>
          </a:p>
          <a:p>
            <a:r>
              <a:rPr lang="en-US" dirty="0">
                <a:latin typeface="Calibri" panose="020F0502020204030204" pitchFamily="34" charset="0"/>
                <a:cs typeface="Calibri" panose="020F0502020204030204" pitchFamily="34" charset="0"/>
                <a:hlinkClick r:id="rId3"/>
              </a:rPr>
              <a:t>Indico page for Governing Board meetings</a:t>
            </a:r>
            <a:br>
              <a:rPr lang="en-GB" dirty="0"/>
            </a:br>
            <a:endParaRPr lang="en-GB" dirty="0"/>
          </a:p>
          <a:p>
            <a:pPr marL="800100" lvl="1" indent="-342900">
              <a:buFont typeface="Wingdings" panose="05000000000000000000" pitchFamily="2" charset="2"/>
              <a:buChar char="Ø"/>
            </a:pPr>
            <a:r>
              <a:rPr lang="en-GB" b="1" dirty="0">
                <a:solidFill>
                  <a:srgbClr val="A4C137"/>
                </a:solidFill>
              </a:rPr>
              <a:t>Governing Board meeting </a:t>
            </a:r>
            <a:r>
              <a:rPr lang="en-GB" dirty="0"/>
              <a:t>- April 22-24, during annual project meting (exact time tbd)</a:t>
            </a:r>
          </a:p>
          <a:p>
            <a:pPr marL="800100" lvl="1" indent="-342900">
              <a:buFont typeface="Wingdings" panose="05000000000000000000" pitchFamily="2" charset="2"/>
              <a:buChar char="Ø"/>
            </a:pPr>
            <a:r>
              <a:rPr lang="en-GB" dirty="0">
                <a:solidFill>
                  <a:srgbClr val="A4C137"/>
                </a:solidFill>
              </a:rPr>
              <a:t>Governing Board meeting </a:t>
            </a:r>
            <a:r>
              <a:rPr lang="en-GB" dirty="0"/>
              <a:t>– Oct 2026 (exact time tbd)</a:t>
            </a:r>
          </a:p>
          <a:p>
            <a:pPr marL="800100" lvl="1" indent="-342900">
              <a:buFont typeface="Wingdings" panose="05000000000000000000" pitchFamily="2" charset="2"/>
              <a:buChar char="Ø"/>
            </a:pPr>
            <a:endParaRPr lang="en-GB" dirty="0">
              <a:effectLst/>
            </a:endParaRPr>
          </a:p>
        </p:txBody>
      </p:sp>
    </p:spTree>
    <p:extLst>
      <p:ext uri="{BB962C8B-B14F-4D97-AF65-F5344CB8AC3E}">
        <p14:creationId xmlns:p14="http://schemas.microsoft.com/office/powerpoint/2010/main" val="3755423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FC90F61F-2453-4D94-B380-049A01D19C3B}"/>
              </a:ext>
            </a:extLst>
          </p:cNvPr>
          <p:cNvSpPr>
            <a:spLocks noGrp="1"/>
          </p:cNvSpPr>
          <p:nvPr>
            <p:ph type="ctrTitle"/>
          </p:nvPr>
        </p:nvSpPr>
        <p:spPr/>
        <p:txBody>
          <a:bodyPr/>
          <a:lstStyle/>
          <a:p>
            <a:r>
              <a:rPr lang="en-GB" dirty="0">
                <a:solidFill>
                  <a:srgbClr val="A4C137"/>
                </a:solidFill>
                <a:latin typeface="Calibri" panose="020F0502020204030204" pitchFamily="34" charset="0"/>
                <a:cs typeface="Calibri" panose="020F0502020204030204" pitchFamily="34" charset="0"/>
              </a:rPr>
              <a:t>Thank</a:t>
            </a:r>
            <a:r>
              <a:rPr lang="fr-FR" dirty="0">
                <a:solidFill>
                  <a:srgbClr val="A4C137"/>
                </a:solidFill>
                <a:latin typeface="Calibri" panose="020F0502020204030204" pitchFamily="34" charset="0"/>
                <a:cs typeface="Calibri" panose="020F0502020204030204" pitchFamily="34" charset="0"/>
              </a:rPr>
              <a:t> </a:t>
            </a:r>
            <a:r>
              <a:rPr lang="en-US" dirty="0">
                <a:solidFill>
                  <a:srgbClr val="A4C137"/>
                </a:solidFill>
                <a:latin typeface="Calibri" panose="020F0502020204030204" pitchFamily="34" charset="0"/>
                <a:cs typeface="Calibri" panose="020F0502020204030204" pitchFamily="34" charset="0"/>
              </a:rPr>
              <a:t>you</a:t>
            </a:r>
            <a:r>
              <a:rPr lang="fr-FR" dirty="0">
                <a:solidFill>
                  <a:srgbClr val="A4C137"/>
                </a:solidFill>
                <a:latin typeface="Calibri" panose="020F0502020204030204" pitchFamily="34" charset="0"/>
                <a:cs typeface="Calibri" panose="020F0502020204030204" pitchFamily="34" charset="0"/>
              </a:rPr>
              <a:t>!</a:t>
            </a:r>
            <a:endParaRPr lang="en-GB" dirty="0"/>
          </a:p>
        </p:txBody>
      </p:sp>
    </p:spTree>
    <p:extLst>
      <p:ext uri="{BB962C8B-B14F-4D97-AF65-F5344CB8AC3E}">
        <p14:creationId xmlns:p14="http://schemas.microsoft.com/office/powerpoint/2010/main" val="3620833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FC90F61F-2453-4D94-B380-049A01D19C3B}"/>
              </a:ext>
            </a:extLst>
          </p:cNvPr>
          <p:cNvSpPr>
            <a:spLocks noGrp="1"/>
          </p:cNvSpPr>
          <p:nvPr>
            <p:ph type="ctrTitle"/>
          </p:nvPr>
        </p:nvSpPr>
        <p:spPr/>
        <p:txBody>
          <a:bodyPr/>
          <a:lstStyle/>
          <a:p>
            <a:r>
              <a:rPr lang="fr-FR" dirty="0">
                <a:solidFill>
                  <a:srgbClr val="A4C137"/>
                </a:solidFill>
                <a:latin typeface="Calibri" panose="020F0502020204030204" pitchFamily="34" charset="0"/>
                <a:cs typeface="Calibri" panose="020F0502020204030204" pitchFamily="34" charset="0"/>
              </a:rPr>
              <a:t>Back up</a:t>
            </a:r>
            <a:endParaRPr lang="en-GB" dirty="0"/>
          </a:p>
        </p:txBody>
      </p:sp>
    </p:spTree>
    <p:extLst>
      <p:ext uri="{BB962C8B-B14F-4D97-AF65-F5344CB8AC3E}">
        <p14:creationId xmlns:p14="http://schemas.microsoft.com/office/powerpoint/2010/main" val="27473586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33666</TotalTime>
  <Words>1018</Words>
  <Application>Microsoft Office PowerPoint</Application>
  <PresentationFormat>Grand écran</PresentationFormat>
  <Paragraphs>126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Aptos</vt:lpstr>
      <vt:lpstr>Aptos Display</vt:lpstr>
      <vt:lpstr>Arial</vt:lpstr>
      <vt:lpstr>Calibri</vt:lpstr>
      <vt:lpstr>Wingdings</vt:lpstr>
      <vt:lpstr>Office Theme</vt:lpstr>
      <vt:lpstr> GOVERNING BOARD MEETING Peter McIntosh, Chairperson  Online meeting, Oct 1st, 2025</vt:lpstr>
      <vt:lpstr>Présentation PowerPoint</vt:lpstr>
      <vt:lpstr>Présentation PowerPoint</vt:lpstr>
      <vt:lpstr>Présentation PowerPoint</vt:lpstr>
      <vt:lpstr>Présentation PowerPoint</vt:lpstr>
      <vt:lpstr>Présentation PowerPoint</vt:lpstr>
      <vt:lpstr>Présentation PowerPoint</vt:lpstr>
      <vt:lpstr>Thank you!</vt:lpstr>
      <vt:lpstr>Back up</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adele de-valera</cp:lastModifiedBy>
  <cp:revision>688</cp:revision>
  <dcterms:created xsi:type="dcterms:W3CDTF">2024-02-23T11:31:04Z</dcterms:created>
  <dcterms:modified xsi:type="dcterms:W3CDTF">2025-10-01T11:54:08Z</dcterms:modified>
</cp:coreProperties>
</file>