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6" r:id="rId2"/>
    <p:sldId id="425" r:id="rId3"/>
    <p:sldId id="447" r:id="rId4"/>
    <p:sldId id="445" r:id="rId5"/>
    <p:sldId id="406" r:id="rId6"/>
    <p:sldId id="481" r:id="rId7"/>
    <p:sldId id="483" r:id="rId8"/>
    <p:sldId id="482" r:id="rId9"/>
    <p:sldId id="413" r:id="rId10"/>
    <p:sldId id="460" r:id="rId11"/>
    <p:sldId id="455" r:id="rId12"/>
    <p:sldId id="487" r:id="rId13"/>
    <p:sldId id="488" r:id="rId14"/>
    <p:sldId id="485" r:id="rId15"/>
    <p:sldId id="451" r:id="rId16"/>
    <p:sldId id="486" r:id="rId17"/>
    <p:sldId id="458" r:id="rId18"/>
    <p:sldId id="474" r:id="rId19"/>
    <p:sldId id="491" r:id="rId20"/>
    <p:sldId id="462" r:id="rId21"/>
    <p:sldId id="463" r:id="rId22"/>
    <p:sldId id="477" r:id="rId23"/>
    <p:sldId id="478" r:id="rId24"/>
    <p:sldId id="441" r:id="rId25"/>
    <p:sldId id="442" r:id="rId26"/>
    <p:sldId id="467" r:id="rId27"/>
    <p:sldId id="443" r:id="rId28"/>
    <p:sldId id="473" r:id="rId29"/>
    <p:sldId id="476" r:id="rId30"/>
    <p:sldId id="457" r:id="rId31"/>
    <p:sldId id="484" r:id="rId32"/>
    <p:sldId id="475" r:id="rId33"/>
    <p:sldId id="489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e Sol" initials="HS" lastIdx="1" clrIdx="0">
    <p:extLst>
      <p:ext uri="{19B8F6BF-5375-455C-9EA6-DF929625EA0E}">
        <p15:presenceInfo xmlns:p15="http://schemas.microsoft.com/office/powerpoint/2012/main" userId="88b7dfd51adb3a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E0000"/>
    <a:srgbClr val="FF3300"/>
    <a:srgbClr val="CC0099"/>
    <a:srgbClr val="DCE3F2"/>
    <a:srgbClr val="FFFF99"/>
    <a:srgbClr val="008000"/>
    <a:srgbClr val="619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7" autoAdjust="0"/>
    <p:restoredTop sz="91375" autoAdjust="0"/>
  </p:normalViewPr>
  <p:slideViewPr>
    <p:cSldViewPr>
      <p:cViewPr varScale="1">
        <p:scale>
          <a:sx n="79" d="100"/>
          <a:sy n="79" d="100"/>
        </p:scale>
        <p:origin x="95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709AF-BC74-454A-B737-9442B093AC6B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61FCF-4873-4D6E-A6A9-3927A094BA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49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9D9EC-21B3-4BF4-BA53-861E56A2BB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1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61FCF-4873-4D6E-A6A9-3927A094BA9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489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088E7-6020-472A-878D-9E336592AEB5}" type="datetime1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61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3499-1048-47B1-A1A2-E06475E35FB5}" type="datetime1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41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C97E-9E8C-4D32-9E78-471E9F322589}" type="datetime1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97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2230-A141-466B-BB78-0AF862C2D60D}" type="datetime1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06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1180-7E0E-4501-86C8-AEAAF2402685}" type="datetime1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6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727D-C80F-41CA-84F4-ADDABCAE5EC5}" type="datetime1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35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F931-1628-4697-8177-E17C8A2D9B14}" type="datetime1">
              <a:rPr lang="fr-FR" smtClean="0"/>
              <a:t>17/11/2025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0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DC34-FE73-4CA2-93DD-2F654FE1DEC2}" type="datetime1">
              <a:rPr lang="fr-FR" smtClean="0"/>
              <a:t>17/11/2025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40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AB5A-2970-4515-86BF-678E9ECBA908}" type="datetime1">
              <a:rPr lang="fr-FR" smtClean="0"/>
              <a:t>17/11/2025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3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ED78F-1574-4FB5-8C5B-915A83E0F4BD}" type="datetime1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04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71FFA-748A-41C9-9229-AFC4C0089397}" type="datetime1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16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6323-57B8-40DD-9A39-D89705DC6FD2}" type="datetime1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873FC-736F-4E4D-90F9-5CADDC7A56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12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4712"/>
            <a:ext cx="9577064" cy="69526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3886" y="-142450"/>
            <a:ext cx="11279764" cy="5940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F12D-08CB-4753-9DE7-5886F2E036C9}" type="slidenum">
              <a:rPr lang="fr-FR" smtClean="0">
                <a:solidFill>
                  <a:schemeClr val="bg1"/>
                </a:solidFill>
              </a:rPr>
              <a:pPr/>
              <a:t>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27345" y="4176168"/>
            <a:ext cx="4438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bg1"/>
                </a:solidFill>
              </a:rPr>
              <a:t>Radioastronomy</a:t>
            </a:r>
            <a:r>
              <a:rPr lang="fr-FR" sz="2400" b="1" dirty="0" smtClean="0">
                <a:solidFill>
                  <a:schemeClr val="bg1"/>
                </a:solidFill>
              </a:rPr>
              <a:t> of AGN jets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Hélène Sol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CNRS, Observatoire de Paris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188640"/>
            <a:ext cx="29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bg1"/>
                </a:solidFill>
              </a:rPr>
              <a:t>The </a:t>
            </a:r>
            <a:r>
              <a:rPr lang="fr-FR" b="1" i="1" dirty="0" err="1" smtClean="0">
                <a:solidFill>
                  <a:schemeClr val="bg1"/>
                </a:solidFill>
              </a:rPr>
              <a:t>radiogalaxy</a:t>
            </a:r>
            <a:r>
              <a:rPr lang="fr-FR" b="1" i="1" dirty="0" smtClean="0">
                <a:solidFill>
                  <a:schemeClr val="bg1"/>
                </a:solidFill>
              </a:rPr>
              <a:t> </a:t>
            </a:r>
            <a:r>
              <a:rPr lang="fr-FR" b="1" i="1" dirty="0" err="1" smtClean="0">
                <a:solidFill>
                  <a:schemeClr val="bg1"/>
                </a:solidFill>
              </a:rPr>
              <a:t>Pictor</a:t>
            </a:r>
            <a:r>
              <a:rPr lang="fr-FR" b="1" i="1" dirty="0" smtClean="0">
                <a:solidFill>
                  <a:schemeClr val="bg1"/>
                </a:solidFill>
              </a:rPr>
              <a:t> A</a:t>
            </a:r>
            <a:endParaRPr lang="fr-FR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12" y="188640"/>
            <a:ext cx="5841761" cy="29724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8024" y="649244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(</a:t>
            </a:r>
            <a:r>
              <a:rPr lang="fr-FR" i="1" dirty="0" err="1" smtClean="0"/>
              <a:t>R</a:t>
            </a:r>
            <a:r>
              <a:rPr lang="fr-FR" i="1" baseline="-25000" dirty="0" err="1" smtClean="0"/>
              <a:t>s</a:t>
            </a:r>
            <a:r>
              <a:rPr lang="fr-FR" i="1" dirty="0" smtClean="0"/>
              <a:t> = 2GM/c</a:t>
            </a:r>
            <a:r>
              <a:rPr lang="fr-FR" i="1" baseline="30000" dirty="0" smtClean="0"/>
              <a:t>2</a:t>
            </a:r>
            <a:r>
              <a:rPr lang="fr-FR" i="1" dirty="0" smtClean="0"/>
              <a:t> ~ 10</a:t>
            </a:r>
            <a:r>
              <a:rPr lang="fr-FR" i="1" baseline="30000" dirty="0" smtClean="0"/>
              <a:t>-5</a:t>
            </a:r>
            <a:r>
              <a:rPr lang="fr-FR" i="1" dirty="0" smtClean="0"/>
              <a:t> M</a:t>
            </a:r>
            <a:r>
              <a:rPr lang="fr-FR" i="1" baseline="-25000" dirty="0" smtClean="0"/>
              <a:t>8</a:t>
            </a:r>
            <a:r>
              <a:rPr lang="fr-FR" i="1" dirty="0" smtClean="0"/>
              <a:t> pc ~ 3 x 10</a:t>
            </a:r>
            <a:r>
              <a:rPr lang="fr-FR" i="1" baseline="30000" dirty="0" smtClean="0"/>
              <a:t>13</a:t>
            </a:r>
            <a:r>
              <a:rPr lang="fr-FR" i="1" dirty="0" smtClean="0"/>
              <a:t> M</a:t>
            </a:r>
            <a:r>
              <a:rPr lang="fr-FR" i="1" baseline="-25000" dirty="0" smtClean="0"/>
              <a:t>8</a:t>
            </a:r>
            <a:r>
              <a:rPr lang="fr-FR" i="1" dirty="0" smtClean="0"/>
              <a:t> cm)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11056" y="3182356"/>
            <a:ext cx="56117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Standard sketch </a:t>
            </a:r>
            <a:r>
              <a:rPr lang="fr-FR" dirty="0" smtClean="0"/>
              <a:t>for </a:t>
            </a:r>
            <a:r>
              <a:rPr lang="fr-FR" dirty="0" err="1" smtClean="0"/>
              <a:t>innermost</a:t>
            </a:r>
            <a:r>
              <a:rPr lang="fr-FR" dirty="0" smtClean="0"/>
              <a:t> </a:t>
            </a:r>
            <a:r>
              <a:rPr lang="fr-FR" dirty="0" err="1" smtClean="0"/>
              <a:t>regions</a:t>
            </a:r>
            <a:r>
              <a:rPr lang="fr-FR" dirty="0" smtClean="0"/>
              <a:t> of radio-</a:t>
            </a:r>
            <a:r>
              <a:rPr lang="fr-FR" dirty="0" err="1" smtClean="0"/>
              <a:t>loud</a:t>
            </a:r>
            <a:r>
              <a:rPr lang="fr-FR" dirty="0" smtClean="0"/>
              <a:t> AGN, </a:t>
            </a:r>
          </a:p>
          <a:p>
            <a:r>
              <a:rPr lang="fr-FR" dirty="0" err="1"/>
              <a:t>w</a:t>
            </a:r>
            <a:r>
              <a:rPr lang="fr-FR" dirty="0" err="1" smtClean="0"/>
              <a:t>ith</a:t>
            </a:r>
            <a:r>
              <a:rPr lang="fr-FR" dirty="0" smtClean="0"/>
              <a:t> </a:t>
            </a:r>
            <a:r>
              <a:rPr lang="fr-FR" dirty="0" err="1" smtClean="0"/>
              <a:t>typical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in radio </a:t>
            </a:r>
            <a:r>
              <a:rPr lang="fr-FR" dirty="0" err="1" smtClean="0"/>
              <a:t>expected</a:t>
            </a:r>
            <a:r>
              <a:rPr lang="fr-FR" dirty="0" smtClean="0"/>
              <a:t> for AGN at </a:t>
            </a:r>
            <a:r>
              <a:rPr lang="fr-FR" dirty="0" err="1" smtClean="0"/>
              <a:t>low</a:t>
            </a:r>
            <a:r>
              <a:rPr lang="fr-FR" dirty="0" smtClean="0"/>
              <a:t> z </a:t>
            </a:r>
          </a:p>
          <a:p>
            <a:r>
              <a:rPr lang="fr-FR" sz="1400" i="1" dirty="0" smtClean="0"/>
              <a:t>(Venturi et al, VLBI20-30, 2020) </a:t>
            </a:r>
            <a:endParaRPr lang="fr-FR" sz="1400" i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10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375" y="4138938"/>
            <a:ext cx="6275825" cy="230832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An entire field of research, </a:t>
            </a:r>
            <a:r>
              <a:rPr lang="en-US" dirty="0" smtClean="0">
                <a:solidFill>
                  <a:srgbClr val="0070C0"/>
                </a:solidFill>
              </a:rPr>
              <a:t>observation, modeling </a:t>
            </a:r>
            <a:r>
              <a:rPr lang="en-US" dirty="0">
                <a:solidFill>
                  <a:srgbClr val="0070C0"/>
                </a:solidFill>
              </a:rPr>
              <a:t>and simulation </a:t>
            </a:r>
            <a:r>
              <a:rPr lang="en-US" dirty="0" smtClean="0">
                <a:solidFill>
                  <a:srgbClr val="0070C0"/>
                </a:solidFill>
              </a:rPr>
              <a:t>at </a:t>
            </a:r>
            <a:r>
              <a:rPr lang="en-US" dirty="0">
                <a:solidFill>
                  <a:srgbClr val="0070C0"/>
                </a:solidFill>
              </a:rPr>
              <a:t>work </a:t>
            </a:r>
            <a:r>
              <a:rPr lang="en-US" dirty="0" smtClean="0">
                <a:solidFill>
                  <a:srgbClr val="0070C0"/>
                </a:solidFill>
              </a:rPr>
              <a:t>to clarify, consolidate </a:t>
            </a:r>
            <a:r>
              <a:rPr lang="en-US" dirty="0">
                <a:solidFill>
                  <a:srgbClr val="0070C0"/>
                </a:solidFill>
              </a:rPr>
              <a:t>and improve these </a:t>
            </a:r>
            <a:r>
              <a:rPr lang="en-US" dirty="0" smtClean="0">
                <a:solidFill>
                  <a:srgbClr val="0070C0"/>
                </a:solidFill>
              </a:rPr>
              <a:t>descriptions!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- Jet formation (Blandford-</a:t>
            </a:r>
            <a:r>
              <a:rPr lang="en-US" dirty="0" err="1" smtClean="0">
                <a:solidFill>
                  <a:srgbClr val="0070C0"/>
                </a:solidFill>
              </a:rPr>
              <a:t>Znajek</a:t>
            </a:r>
            <a:r>
              <a:rPr lang="en-US" dirty="0" smtClean="0">
                <a:solidFill>
                  <a:srgbClr val="0070C0"/>
                </a:solidFill>
              </a:rPr>
              <a:t> # Blandford-Payne process?...)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- </a:t>
            </a:r>
            <a:r>
              <a:rPr lang="en-US" dirty="0">
                <a:solidFill>
                  <a:srgbClr val="0070C0"/>
                </a:solidFill>
              </a:rPr>
              <a:t>Dichotomy radio-loud/radio-quiet </a:t>
            </a:r>
            <a:r>
              <a:rPr lang="en-US" dirty="0" smtClean="0">
                <a:solidFill>
                  <a:srgbClr val="0070C0"/>
                </a:solidFill>
              </a:rPr>
              <a:t>AGN ; gamma-loudness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- Black holes and host galaxies co-evolution ; mergers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- Origins of variabilities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- Origin(s) of </a:t>
            </a:r>
            <a:r>
              <a:rPr lang="el-GR" dirty="0" smtClean="0">
                <a:solidFill>
                  <a:srgbClr val="0070C0"/>
                </a:solidFill>
              </a:rPr>
              <a:t>γ</a:t>
            </a:r>
            <a:r>
              <a:rPr lang="en-US" dirty="0" smtClean="0">
                <a:solidFill>
                  <a:srgbClr val="0070C0"/>
                </a:solidFill>
              </a:rPr>
              <a:t>-ray emission, location of </a:t>
            </a:r>
            <a:r>
              <a:rPr lang="el-GR" dirty="0" smtClean="0">
                <a:solidFill>
                  <a:srgbClr val="0070C0"/>
                </a:solidFill>
              </a:rPr>
              <a:t>γ</a:t>
            </a:r>
            <a:r>
              <a:rPr lang="fr-FR" dirty="0" smtClean="0">
                <a:solidFill>
                  <a:srgbClr val="0070C0"/>
                </a:solidFill>
              </a:rPr>
              <a:t>-ray </a:t>
            </a:r>
            <a:r>
              <a:rPr lang="fr-FR" dirty="0" err="1" smtClean="0">
                <a:solidFill>
                  <a:srgbClr val="0070C0"/>
                </a:solidFill>
              </a:rPr>
              <a:t>emitting</a:t>
            </a:r>
            <a:r>
              <a:rPr lang="fr-FR" dirty="0" smtClean="0">
                <a:solidFill>
                  <a:srgbClr val="0070C0"/>
                </a:solidFill>
              </a:rPr>
              <a:t> zone(s)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- </a:t>
            </a:r>
            <a:r>
              <a:rPr lang="fr-FR" dirty="0" err="1" smtClean="0">
                <a:solidFill>
                  <a:srgbClr val="0070C0"/>
                </a:solidFill>
              </a:rPr>
              <a:t>Particle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acceleration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mechanisms</a:t>
            </a:r>
            <a:r>
              <a:rPr lang="en-US" dirty="0" smtClean="0">
                <a:solidFill>
                  <a:srgbClr val="0070C0"/>
                </a:solidFill>
              </a:rPr>
              <a:t> …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064" y="1038982"/>
            <a:ext cx="2395936" cy="468213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420207" y="5634057"/>
            <a:ext cx="162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Parfrey</a:t>
            </a:r>
            <a:r>
              <a:rPr lang="fr-FR" sz="1400" i="1" dirty="0" smtClean="0"/>
              <a:t> et al, 2019)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502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3888432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 algn="ctr"/>
            <a:r>
              <a:rPr lang="en-US" sz="2400" dirty="0" smtClean="0"/>
              <a:t>Photo </a:t>
            </a:r>
            <a:r>
              <a:rPr lang="en-US" sz="2400" dirty="0"/>
              <a:t>gallery and </a:t>
            </a:r>
            <a:r>
              <a:rPr lang="en-US" sz="2400" dirty="0" smtClean="0"/>
              <a:t>AGN radio jets </a:t>
            </a:r>
            <a:r>
              <a:rPr lang="en-US" sz="2400" dirty="0"/>
              <a:t>in a nutshell</a:t>
            </a:r>
            <a:endParaRPr lang="fr-FR" sz="2400" dirty="0" smtClean="0"/>
          </a:p>
          <a:p>
            <a:pPr marL="0" indent="0" algn="ctr">
              <a:buNone/>
            </a:pPr>
            <a:endParaRPr lang="fr-FR" sz="2400" dirty="0"/>
          </a:p>
          <a:p>
            <a:pPr algn="ctr"/>
            <a:r>
              <a:rPr lang="en-US" sz="2400" b="1" dirty="0"/>
              <a:t>A closer look to nuclear </a:t>
            </a:r>
            <a:r>
              <a:rPr lang="en-US" sz="2400" b="1" dirty="0" smtClean="0"/>
              <a:t>VLBI jets</a:t>
            </a:r>
            <a:r>
              <a:rPr lang="fr-FR" sz="2400" b="1" dirty="0" smtClean="0"/>
              <a:t>  </a:t>
            </a:r>
            <a:endParaRPr lang="fr-FR" sz="2400" b="1" dirty="0" smtClean="0"/>
          </a:p>
          <a:p>
            <a:pPr algn="ctr"/>
            <a:endParaRPr lang="fr-FR" sz="2400" dirty="0" smtClean="0"/>
          </a:p>
          <a:p>
            <a:pPr algn="ctr"/>
            <a:r>
              <a:rPr lang="en-US" sz="2400" dirty="0"/>
              <a:t>Links between </a:t>
            </a:r>
            <a:r>
              <a:rPr lang="en-US" sz="2400" dirty="0" smtClean="0"/>
              <a:t>radio, optical </a:t>
            </a:r>
            <a:r>
              <a:rPr lang="en-US" sz="2400" dirty="0"/>
              <a:t>and gamma rays: </a:t>
            </a:r>
            <a:r>
              <a:rPr lang="en-US" sz="2400" dirty="0">
                <a:solidFill>
                  <a:srgbClr val="0070C0"/>
                </a:solidFill>
              </a:rPr>
              <a:t>individual source </a:t>
            </a:r>
            <a:r>
              <a:rPr lang="en-US" sz="2400" dirty="0" smtClean="0">
                <a:solidFill>
                  <a:srgbClr val="0070C0"/>
                </a:solidFill>
              </a:rPr>
              <a:t>approach and population studies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lvl="0" algn="ctr"/>
            <a:r>
              <a:rPr lang="en-US" sz="2400" dirty="0">
                <a:solidFill>
                  <a:prstClr val="black"/>
                </a:solidFill>
              </a:rPr>
              <a:t>Combining radio VLBI with optical </a:t>
            </a:r>
            <a:r>
              <a:rPr lang="en-US" sz="2400" i="1" dirty="0">
                <a:solidFill>
                  <a:prstClr val="black"/>
                </a:solidFill>
              </a:rPr>
              <a:t>Gaia</a:t>
            </a:r>
            <a:r>
              <a:rPr lang="en-US" sz="2400" dirty="0">
                <a:solidFill>
                  <a:prstClr val="black"/>
                </a:solidFill>
              </a:rPr>
              <a:t> data</a:t>
            </a:r>
            <a:endParaRPr lang="fr-FR" sz="2400" dirty="0">
              <a:solidFill>
                <a:srgbClr val="0070C0"/>
              </a:solidFill>
            </a:endParaRPr>
          </a:p>
          <a:p>
            <a:pPr algn="ctr"/>
            <a:endParaRPr lang="fr-FR" sz="2400" dirty="0" smtClean="0">
              <a:solidFill>
                <a:srgbClr val="0070C0"/>
              </a:solidFill>
            </a:endParaRPr>
          </a:p>
          <a:p>
            <a:pPr algn="ctr"/>
            <a:endParaRPr lang="fr-FR" sz="240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2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2" y="1123474"/>
            <a:ext cx="3377124" cy="217051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200639"/>
            <a:ext cx="806881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200" dirty="0" smtClean="0"/>
              <a:t>Event Horizon </a:t>
            </a:r>
            <a:r>
              <a:rPr lang="fr-FR" sz="2200" dirty="0" err="1" smtClean="0"/>
              <a:t>Telescope</a:t>
            </a:r>
            <a:r>
              <a:rPr lang="fr-FR" sz="2200" dirty="0" smtClean="0"/>
              <a:t>: explores BH </a:t>
            </a:r>
            <a:r>
              <a:rPr lang="fr-FR" sz="2200" dirty="0" err="1" smtClean="0"/>
              <a:t>vicinity</a:t>
            </a:r>
            <a:r>
              <a:rPr lang="fr-FR" sz="2200" dirty="0" smtClean="0"/>
              <a:t> and jet formation zone </a:t>
            </a:r>
            <a:endParaRPr lang="fr-FR" sz="2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12" y="1124744"/>
            <a:ext cx="5065576" cy="24721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10912" y="2952351"/>
            <a:ext cx="1782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</a:rPr>
              <a:t>Radioastron</a:t>
            </a:r>
            <a:r>
              <a:rPr lang="fr-FR" sz="1600" dirty="0" smtClean="0">
                <a:solidFill>
                  <a:schemeClr val="bg1"/>
                </a:solidFill>
              </a:rPr>
              <a:t> 22GHz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7664" y="3293987"/>
            <a:ext cx="36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(Kim et al, 2020; </a:t>
            </a:r>
            <a:r>
              <a:rPr lang="fr-FR" i="1" dirty="0" err="1" smtClean="0"/>
              <a:t>Toscano</a:t>
            </a:r>
            <a:r>
              <a:rPr lang="fr-FR" i="1" dirty="0" smtClean="0"/>
              <a:t> et al, 2025)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04087" y="3961191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EHT </a:t>
            </a:r>
            <a:r>
              <a:rPr lang="fr-FR" sz="2000" dirty="0" smtClean="0"/>
              <a:t>data for </a:t>
            </a:r>
            <a:r>
              <a:rPr lang="fr-FR" sz="2000" b="1" dirty="0" smtClean="0"/>
              <a:t>16 AGN </a:t>
            </a:r>
            <a:r>
              <a:rPr lang="fr-FR" sz="2000" b="1" dirty="0" err="1" smtClean="0"/>
              <a:t>sub</a:t>
            </a:r>
            <a:r>
              <a:rPr lang="fr-FR" sz="2000" b="1" dirty="0" smtClean="0"/>
              <a:t>-pc jets</a:t>
            </a:r>
            <a:r>
              <a:rPr lang="fr-FR" sz="2000" dirty="0" smtClean="0"/>
              <a:t>:  </a:t>
            </a:r>
          </a:p>
          <a:p>
            <a:r>
              <a:rPr lang="fr-FR" sz="2000" dirty="0" smtClean="0"/>
              <a:t>---&gt; main </a:t>
            </a:r>
            <a:r>
              <a:rPr lang="fr-FR" sz="2000" dirty="0" err="1" smtClean="0"/>
              <a:t>parameters</a:t>
            </a:r>
            <a:r>
              <a:rPr lang="fr-FR" sz="2000" dirty="0"/>
              <a:t> </a:t>
            </a:r>
            <a:r>
              <a:rPr lang="fr-FR" sz="2000" dirty="0" smtClean="0"/>
              <a:t>: </a:t>
            </a:r>
            <a:r>
              <a:rPr lang="fr-FR" sz="2000" dirty="0" err="1" smtClean="0"/>
              <a:t>core</a:t>
            </a:r>
            <a:r>
              <a:rPr lang="fr-FR" sz="2000" dirty="0" smtClean="0"/>
              <a:t> size, T</a:t>
            </a:r>
            <a:r>
              <a:rPr lang="fr-FR" sz="2000" baseline="-25000" dirty="0" smtClean="0"/>
              <a:t>B</a:t>
            </a:r>
            <a:r>
              <a:rPr lang="fr-FR" sz="2000" dirty="0" smtClean="0"/>
              <a:t>, B as f(r)  </a:t>
            </a:r>
          </a:p>
          <a:p>
            <a:r>
              <a:rPr lang="fr-FR" sz="2000" dirty="0" smtClean="0"/>
              <a:t>Variation </a:t>
            </a:r>
            <a:r>
              <a:rPr lang="fr-FR" sz="2000" dirty="0" err="1" smtClean="0"/>
              <a:t>along</a:t>
            </a:r>
            <a:r>
              <a:rPr lang="fr-FR" sz="2000" dirty="0" smtClean="0"/>
              <a:t> jet </a:t>
            </a:r>
            <a:r>
              <a:rPr lang="fr-FR" sz="2000" dirty="0" err="1" smtClean="0"/>
              <a:t>different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standard </a:t>
            </a:r>
          </a:p>
          <a:p>
            <a:r>
              <a:rPr lang="fr-FR" sz="2000" dirty="0" err="1" smtClean="0"/>
              <a:t>relativistic</a:t>
            </a:r>
            <a:r>
              <a:rPr lang="fr-FR" sz="2000" dirty="0" smtClean="0"/>
              <a:t> jet model </a:t>
            </a:r>
            <a:r>
              <a:rPr lang="fr-FR" i="1" dirty="0" smtClean="0"/>
              <a:t>(</a:t>
            </a:r>
            <a:r>
              <a:rPr lang="fr-FR" i="1" dirty="0" err="1" smtClean="0"/>
              <a:t>Blandford</a:t>
            </a:r>
            <a:r>
              <a:rPr lang="fr-FR" i="1" dirty="0" smtClean="0"/>
              <a:t>, </a:t>
            </a:r>
            <a:r>
              <a:rPr lang="fr-FR" i="1" dirty="0" err="1" smtClean="0"/>
              <a:t>Königl</a:t>
            </a:r>
            <a:r>
              <a:rPr lang="fr-FR" i="1" dirty="0" smtClean="0"/>
              <a:t>, 1979) </a:t>
            </a:r>
            <a:r>
              <a:rPr lang="fr-FR" dirty="0" smtClean="0"/>
              <a:t>  </a:t>
            </a:r>
          </a:p>
          <a:p>
            <a:r>
              <a:rPr lang="fr-FR" sz="2000" dirty="0" err="1"/>
              <a:t>Complex</a:t>
            </a:r>
            <a:r>
              <a:rPr lang="fr-FR" sz="2000" dirty="0"/>
              <a:t> B configuration</a:t>
            </a:r>
          </a:p>
          <a:p>
            <a:r>
              <a:rPr lang="fr-FR" sz="2000" dirty="0" err="1" smtClean="0"/>
              <a:t>Acceleration</a:t>
            </a:r>
            <a:r>
              <a:rPr lang="fr-FR" sz="2000" dirty="0" smtClean="0"/>
              <a:t> </a:t>
            </a:r>
            <a:r>
              <a:rPr lang="fr-FR" sz="2000" dirty="0"/>
              <a:t>of </a:t>
            </a:r>
            <a:r>
              <a:rPr lang="fr-FR" sz="2000" dirty="0" smtClean="0"/>
              <a:t>jet </a:t>
            </a:r>
            <a:r>
              <a:rPr lang="en-US" sz="2000" dirty="0" smtClean="0"/>
              <a:t>closer </a:t>
            </a:r>
            <a:r>
              <a:rPr lang="en-US" sz="2000" dirty="0"/>
              <a:t>to BH than </a:t>
            </a:r>
            <a:r>
              <a:rPr lang="en-US" sz="2000" dirty="0" smtClean="0"/>
              <a:t>expected? </a:t>
            </a:r>
          </a:p>
          <a:p>
            <a:r>
              <a:rPr lang="fr-FR" sz="2000" dirty="0" err="1" smtClean="0"/>
              <a:t>Different</a:t>
            </a:r>
            <a:r>
              <a:rPr lang="fr-FR" sz="2000" dirty="0" smtClean="0"/>
              <a:t> </a:t>
            </a:r>
            <a:r>
              <a:rPr lang="fr-FR" sz="2000" dirty="0" err="1"/>
              <a:t>regimes</a:t>
            </a:r>
            <a:r>
              <a:rPr lang="fr-FR" sz="2000" dirty="0"/>
              <a:t> of </a:t>
            </a:r>
            <a:r>
              <a:rPr lang="fr-FR" sz="2000" dirty="0" err="1"/>
              <a:t>stationary</a:t>
            </a:r>
            <a:r>
              <a:rPr lang="fr-FR" sz="2000" dirty="0"/>
              <a:t> </a:t>
            </a:r>
            <a:r>
              <a:rPr lang="fr-FR" sz="2000" dirty="0" smtClean="0"/>
              <a:t>states?</a:t>
            </a:r>
            <a:r>
              <a:rPr lang="en-US" dirty="0" smtClean="0"/>
              <a:t> 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62" y="4130469"/>
            <a:ext cx="4016088" cy="238526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211960" y="6381328"/>
            <a:ext cx="191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</a:t>
            </a:r>
            <a:r>
              <a:rPr lang="fr-FR" i="1" dirty="0" err="1" smtClean="0"/>
              <a:t>Röder</a:t>
            </a:r>
            <a:r>
              <a:rPr lang="fr-FR" i="1" dirty="0" smtClean="0"/>
              <a:t> et al, 2025)</a:t>
            </a:r>
            <a:endParaRPr lang="fr-FR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620000" y="804803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3C 279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7694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657" y="1032344"/>
            <a:ext cx="4748346" cy="58256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dirty="0" smtClean="0"/>
              <a:t>-  Jet </a:t>
            </a:r>
            <a:r>
              <a:rPr lang="fr-FR" sz="2000" dirty="0" err="1" smtClean="0"/>
              <a:t>launch</a:t>
            </a:r>
            <a:r>
              <a:rPr lang="fr-FR" sz="2000" dirty="0" smtClean="0"/>
              <a:t> in </a:t>
            </a:r>
            <a:r>
              <a:rPr lang="fr-FR" sz="2000" dirty="0" err="1" smtClean="0"/>
              <a:t>changing</a:t>
            </a:r>
            <a:r>
              <a:rPr lang="fr-FR" sz="2000" dirty="0" smtClean="0"/>
              <a:t>-look </a:t>
            </a:r>
            <a:r>
              <a:rPr lang="fr-FR" sz="2000" dirty="0"/>
              <a:t>AGN </a:t>
            </a:r>
            <a:endParaRPr lang="fr-FR" sz="2000" dirty="0" smtClean="0"/>
          </a:p>
          <a:p>
            <a:pPr marL="0" indent="0">
              <a:buNone/>
            </a:pPr>
            <a:r>
              <a:rPr lang="fr-FR" sz="2000" b="1" dirty="0" smtClean="0"/>
              <a:t>1ES 1927+654</a:t>
            </a:r>
            <a:r>
              <a:rPr lang="fr-FR" sz="2000" dirty="0" smtClean="0"/>
              <a:t>, </a:t>
            </a:r>
            <a:r>
              <a:rPr lang="fr-FR" sz="2000" dirty="0" err="1"/>
              <a:t>after</a:t>
            </a:r>
            <a:r>
              <a:rPr lang="fr-FR" sz="2000" dirty="0"/>
              <a:t> </a:t>
            </a:r>
            <a:r>
              <a:rPr lang="fr-FR" sz="2000" dirty="0" err="1" smtClean="0"/>
              <a:t>some</a:t>
            </a:r>
            <a:r>
              <a:rPr lang="fr-FR" sz="2000" dirty="0" smtClean="0"/>
              <a:t> </a:t>
            </a:r>
            <a:r>
              <a:rPr lang="fr-FR" sz="2000" dirty="0" err="1" smtClean="0"/>
              <a:t>activities</a:t>
            </a:r>
            <a:r>
              <a:rPr lang="fr-FR" sz="2000" dirty="0" smtClean="0"/>
              <a:t> </a:t>
            </a:r>
          </a:p>
          <a:p>
            <a:pPr marL="0" indent="0">
              <a:buNone/>
            </a:pPr>
            <a:endParaRPr lang="fr-FR" sz="1600" i="1" dirty="0" smtClean="0"/>
          </a:p>
          <a:p>
            <a:pPr marL="0" indent="0">
              <a:buNone/>
            </a:pPr>
            <a:endParaRPr lang="fr-FR" sz="1600" i="1" dirty="0"/>
          </a:p>
          <a:p>
            <a:pPr marL="0" indent="0">
              <a:buNone/>
            </a:pPr>
            <a:endParaRPr lang="fr-FR" sz="1600" i="1" dirty="0" smtClean="0"/>
          </a:p>
          <a:p>
            <a:pPr marL="0" indent="0">
              <a:buNone/>
            </a:pPr>
            <a:endParaRPr lang="fr-FR" sz="1600" i="1" dirty="0" smtClean="0"/>
          </a:p>
          <a:p>
            <a:pPr marL="0" indent="0">
              <a:buNone/>
            </a:pPr>
            <a:r>
              <a:rPr lang="fr-FR" sz="2000" dirty="0" smtClean="0"/>
              <a:t>Radio-quiet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2023</a:t>
            </a:r>
            <a:endParaRPr lang="fr-FR" sz="1600" i="1" dirty="0"/>
          </a:p>
          <a:p>
            <a:pPr marL="0" indent="0">
              <a:buNone/>
            </a:pPr>
            <a:r>
              <a:rPr lang="fr-FR" sz="1600" i="1" dirty="0" smtClean="0"/>
              <a:t>(</a:t>
            </a:r>
            <a:r>
              <a:rPr lang="fr-FR" sz="1600" i="1" dirty="0"/>
              <a:t>Meyer </a:t>
            </a:r>
            <a:r>
              <a:rPr lang="fr-FR" sz="1600" i="1" dirty="0" smtClean="0"/>
              <a:t>et </a:t>
            </a:r>
            <a:r>
              <a:rPr lang="fr-FR" sz="1600" i="1" dirty="0"/>
              <a:t>al, </a:t>
            </a:r>
            <a:r>
              <a:rPr lang="fr-FR" sz="1600" i="1" dirty="0" smtClean="0"/>
              <a:t>2025)</a:t>
            </a:r>
          </a:p>
          <a:p>
            <a:pPr marL="0" indent="0">
              <a:buNone/>
            </a:pPr>
            <a:endParaRPr lang="fr-FR" sz="1600" i="1" dirty="0" smtClean="0"/>
          </a:p>
          <a:p>
            <a:pPr marL="0" indent="0">
              <a:buNone/>
            </a:pPr>
            <a:endParaRPr lang="fr-FR" sz="1600" i="1" dirty="0" smtClean="0"/>
          </a:p>
          <a:p>
            <a:pPr marL="0" indent="0">
              <a:buNone/>
            </a:pPr>
            <a:endParaRPr lang="fr-FR" sz="1600" i="1" dirty="0"/>
          </a:p>
          <a:p>
            <a:pPr marL="0" indent="0">
              <a:buNone/>
            </a:pPr>
            <a:r>
              <a:rPr lang="fr-FR" sz="1600" i="1" dirty="0" smtClean="0"/>
              <a:t>-   </a:t>
            </a:r>
            <a:r>
              <a:rPr lang="en-US" sz="2000" dirty="0" smtClean="0"/>
              <a:t>Relativistic ‘jet’ </a:t>
            </a:r>
            <a:r>
              <a:rPr lang="en-US" sz="2000" dirty="0"/>
              <a:t>found in a ‘radio-quiet’ </a:t>
            </a:r>
            <a:r>
              <a:rPr lang="en-US" sz="2000" dirty="0" err="1"/>
              <a:t>Seyfert</a:t>
            </a:r>
            <a:r>
              <a:rPr lang="en-US" sz="2000" dirty="0"/>
              <a:t> NLS1 </a:t>
            </a:r>
            <a:r>
              <a:rPr lang="en-US" sz="2000" b="1" dirty="0" err="1"/>
              <a:t>Mrk</a:t>
            </a:r>
            <a:r>
              <a:rPr lang="en-US" sz="2000" b="1" dirty="0"/>
              <a:t> 110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O</a:t>
            </a:r>
            <a:r>
              <a:rPr lang="en-US" sz="2000" dirty="0" smtClean="0"/>
              <a:t>ne single component: from 3.6 c-2.1 c </a:t>
            </a:r>
            <a:r>
              <a:rPr lang="en-US" sz="2000" dirty="0"/>
              <a:t>then deceleration to 1.5 c at 1.1 pc </a:t>
            </a:r>
            <a:r>
              <a:rPr lang="en-US" sz="2000" dirty="0" smtClean="0"/>
              <a:t>                    </a:t>
            </a:r>
            <a:r>
              <a:rPr lang="en-US" sz="2000" i="1" dirty="0" smtClean="0"/>
              <a:t>(</a:t>
            </a:r>
            <a:r>
              <a:rPr lang="en-US" sz="2000" i="1" dirty="0"/>
              <a:t>Wang et al, 2025</a:t>
            </a:r>
            <a:r>
              <a:rPr lang="en-US" sz="2000" i="1" dirty="0" smtClean="0"/>
              <a:t>)</a:t>
            </a:r>
          </a:p>
          <a:p>
            <a:pPr marL="0" indent="0">
              <a:buNone/>
            </a:pPr>
            <a:endParaRPr lang="fr-FR" sz="2000" i="1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Transient </a:t>
            </a:r>
            <a:r>
              <a:rPr lang="en-US" sz="2000" dirty="0">
                <a:solidFill>
                  <a:srgbClr val="0070C0"/>
                </a:solidFill>
              </a:rPr>
              <a:t>jet </a:t>
            </a:r>
            <a:r>
              <a:rPr lang="en-US" sz="2000" dirty="0" smtClean="0">
                <a:solidFill>
                  <a:srgbClr val="0070C0"/>
                </a:solidFill>
              </a:rPr>
              <a:t>phases?                              Depending on different accretion regimes? </a:t>
            </a:r>
          </a:p>
          <a:p>
            <a:pPr marL="0" indent="0">
              <a:buNone/>
            </a:pPr>
            <a:endParaRPr lang="fr-FR" sz="1600" i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734" y="256582"/>
            <a:ext cx="4614253" cy="34684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657" y="237048"/>
            <a:ext cx="3924921" cy="4308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200" dirty="0" err="1" smtClean="0"/>
              <a:t>From</a:t>
            </a:r>
            <a:r>
              <a:rPr lang="fr-FR" sz="2200" dirty="0" smtClean="0"/>
              <a:t> radio-quiet to radio-</a:t>
            </a:r>
            <a:r>
              <a:rPr lang="fr-FR" sz="2200" dirty="0" err="1" smtClean="0"/>
              <a:t>loud</a:t>
            </a:r>
            <a:r>
              <a:rPr lang="fr-FR" sz="2200" dirty="0" smtClean="0"/>
              <a:t> …</a:t>
            </a:r>
            <a:endParaRPr lang="fr-FR" sz="2200" dirty="0"/>
          </a:p>
        </p:txBody>
      </p:sp>
      <p:sp>
        <p:nvSpPr>
          <p:cNvPr id="8" name="ZoneTexte 7"/>
          <p:cNvSpPr txBox="1"/>
          <p:nvPr/>
        </p:nvSpPr>
        <p:spPr>
          <a:xfrm>
            <a:off x="5000003" y="2565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06/2023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flipH="1">
            <a:off x="7282015" y="256582"/>
            <a:ext cx="1404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02/2024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56365" y="2002783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04/2024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278894" y="202406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05/2024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150" y="3864286"/>
            <a:ext cx="2884830" cy="28450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12" y="1761165"/>
            <a:ext cx="4347791" cy="955558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4073122" y="5184702"/>
            <a:ext cx="1265084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flipH="1">
            <a:off x="3581450" y="2127563"/>
            <a:ext cx="76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X-rays</a:t>
            </a:r>
            <a:endParaRPr lang="fr-F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41500"/>
            <a:ext cx="4114800" cy="6120680"/>
          </a:xfrm>
        </p:spPr>
        <p:txBody>
          <a:bodyPr>
            <a:normAutofit fontScale="92500" lnSpcReduction="10000"/>
          </a:bodyPr>
          <a:lstStyle/>
          <a:p>
            <a:endParaRPr lang="fr-FR" sz="2000" dirty="0" smtClean="0"/>
          </a:p>
          <a:p>
            <a:r>
              <a:rPr lang="fr-FR" sz="2200" b="1" dirty="0" smtClean="0"/>
              <a:t>PMN J1603-4904</a:t>
            </a:r>
          </a:p>
          <a:p>
            <a:pPr marL="0" indent="0">
              <a:buNone/>
            </a:pPr>
            <a:r>
              <a:rPr lang="fr-FR" sz="2200" dirty="0" smtClean="0"/>
              <a:t>      Fermi/LAT </a:t>
            </a:r>
            <a:r>
              <a:rPr lang="fr-FR" sz="2200" dirty="0"/>
              <a:t>AGN</a:t>
            </a:r>
          </a:p>
          <a:p>
            <a:pPr marL="0" indent="0">
              <a:buNone/>
            </a:pPr>
            <a:r>
              <a:rPr lang="fr-FR" sz="2200" dirty="0"/>
              <a:t>      </a:t>
            </a:r>
            <a:r>
              <a:rPr lang="fr-FR" sz="2200" dirty="0" err="1"/>
              <a:t>Detected</a:t>
            </a:r>
            <a:r>
              <a:rPr lang="fr-FR" sz="2200" dirty="0"/>
              <a:t> by HESS (2025) </a:t>
            </a:r>
          </a:p>
          <a:p>
            <a:pPr marL="0" indent="0">
              <a:buNone/>
            </a:pPr>
            <a:r>
              <a:rPr lang="fr-FR" sz="2200" dirty="0"/>
              <a:t>      </a:t>
            </a:r>
          </a:p>
          <a:p>
            <a:r>
              <a:rPr lang="fr-FR" sz="2200" dirty="0" err="1" smtClean="0"/>
              <a:t>Previously</a:t>
            </a:r>
            <a:r>
              <a:rPr lang="fr-FR" sz="2200" dirty="0" smtClean="0"/>
              <a:t> </a:t>
            </a:r>
            <a:r>
              <a:rPr lang="fr-FR" sz="2200" dirty="0" err="1" smtClean="0"/>
              <a:t>classified</a:t>
            </a:r>
            <a:r>
              <a:rPr lang="fr-FR" sz="2200" dirty="0" smtClean="0"/>
              <a:t> as a BL Lac but gamma-ray </a:t>
            </a:r>
            <a:r>
              <a:rPr lang="fr-FR" sz="2200" dirty="0" err="1" smtClean="0"/>
              <a:t>detection</a:t>
            </a:r>
            <a:r>
              <a:rPr lang="fr-FR" sz="2200" dirty="0" smtClean="0"/>
              <a:t> and VLBI </a:t>
            </a:r>
            <a:r>
              <a:rPr lang="fr-FR" sz="2200" dirty="0" err="1" smtClean="0"/>
              <a:t>map</a:t>
            </a:r>
            <a:r>
              <a:rPr lang="fr-FR" sz="2200" dirty="0" smtClean="0"/>
              <a:t> </a:t>
            </a:r>
            <a:r>
              <a:rPr lang="fr-FR" sz="2200" dirty="0" err="1" smtClean="0"/>
              <a:t>now</a:t>
            </a:r>
            <a:r>
              <a:rPr lang="fr-FR" sz="2200" dirty="0" smtClean="0"/>
              <a:t> </a:t>
            </a:r>
            <a:r>
              <a:rPr lang="fr-FR" sz="2200" dirty="0" err="1" smtClean="0"/>
              <a:t>identify</a:t>
            </a:r>
            <a:r>
              <a:rPr lang="fr-FR" sz="2200" dirty="0" smtClean="0"/>
              <a:t> </a:t>
            </a:r>
            <a:r>
              <a:rPr lang="fr-FR" sz="2200" dirty="0" err="1" smtClean="0"/>
              <a:t>it</a:t>
            </a:r>
            <a:r>
              <a:rPr lang="fr-FR" sz="2200" dirty="0" smtClean="0"/>
              <a:t> as a CSO</a:t>
            </a:r>
          </a:p>
          <a:p>
            <a:endParaRPr lang="fr-FR" sz="2200" dirty="0"/>
          </a:p>
          <a:p>
            <a:r>
              <a:rPr lang="fr-FR" sz="2200" dirty="0" err="1" smtClean="0"/>
              <a:t>Powered</a:t>
            </a:r>
            <a:r>
              <a:rPr lang="fr-FR" sz="2200" dirty="0" smtClean="0"/>
              <a:t> by a LINER/</a:t>
            </a:r>
            <a:r>
              <a:rPr lang="fr-FR" sz="2200" dirty="0" err="1" smtClean="0"/>
              <a:t>Seyfert</a:t>
            </a:r>
            <a:r>
              <a:rPr lang="fr-FR" sz="2200" dirty="0" smtClean="0"/>
              <a:t> nucleus  </a:t>
            </a:r>
            <a:r>
              <a:rPr lang="fr-FR" sz="2200" i="1" dirty="0" smtClean="0"/>
              <a:t>(Goldoni et al, 2016)</a:t>
            </a:r>
          </a:p>
          <a:p>
            <a:endParaRPr lang="fr-FR" sz="2200" i="1" dirty="0"/>
          </a:p>
          <a:p>
            <a:r>
              <a:rPr lang="fr-FR" sz="2200" dirty="0" err="1" smtClean="0"/>
              <a:t>Continued</a:t>
            </a:r>
            <a:r>
              <a:rPr lang="fr-FR" sz="2200" dirty="0" smtClean="0"/>
              <a:t> monitoring by </a:t>
            </a:r>
            <a:r>
              <a:rPr lang="fr-FR" sz="2200" dirty="0" err="1" smtClean="0"/>
              <a:t>MeerKAT</a:t>
            </a:r>
            <a:r>
              <a:rPr lang="fr-FR" sz="2200" dirty="0" smtClean="0"/>
              <a:t>, </a:t>
            </a:r>
            <a:r>
              <a:rPr lang="fr-FR" sz="2200" dirty="0" err="1" smtClean="0"/>
              <a:t>NuSTAR</a:t>
            </a:r>
            <a:r>
              <a:rPr lang="fr-FR" sz="2200" dirty="0" smtClean="0"/>
              <a:t>, HESS </a:t>
            </a:r>
          </a:p>
          <a:p>
            <a:pPr marL="0" indent="0">
              <a:buNone/>
            </a:pPr>
            <a:r>
              <a:rPr lang="fr-FR" sz="2200" dirty="0"/>
              <a:t> </a:t>
            </a:r>
            <a:r>
              <a:rPr lang="fr-FR" sz="2200" dirty="0" smtClean="0"/>
              <a:t>      – Fermi/LAT </a:t>
            </a:r>
            <a:r>
              <a:rPr lang="fr-FR" sz="2200" dirty="0" err="1" smtClean="0"/>
              <a:t>detected</a:t>
            </a:r>
            <a:r>
              <a:rPr lang="fr-FR" sz="2200" dirty="0" smtClean="0"/>
              <a:t> new </a:t>
            </a:r>
            <a:r>
              <a:rPr lang="fr-FR" sz="2200" dirty="0" err="1" smtClean="0"/>
              <a:t>activity</a:t>
            </a:r>
            <a:endParaRPr lang="fr-FR" sz="2200" dirty="0" smtClean="0"/>
          </a:p>
          <a:p>
            <a:endParaRPr lang="fr-FR" sz="2200" i="1" dirty="0" smtClean="0"/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</a:rPr>
              <a:t>G</a:t>
            </a:r>
            <a:r>
              <a:rPr lang="fr-FR" sz="2200" dirty="0" smtClean="0">
                <a:solidFill>
                  <a:srgbClr val="0070C0"/>
                </a:solidFill>
              </a:rPr>
              <a:t>amma-ray data </a:t>
            </a:r>
            <a:r>
              <a:rPr lang="fr-FR" sz="2200" dirty="0" err="1" smtClean="0">
                <a:solidFill>
                  <a:srgbClr val="0070C0"/>
                </a:solidFill>
              </a:rPr>
              <a:t>decisive</a:t>
            </a:r>
            <a:r>
              <a:rPr lang="fr-FR" sz="2200" dirty="0" smtClean="0">
                <a:solidFill>
                  <a:srgbClr val="0070C0"/>
                </a:solidFill>
              </a:rPr>
              <a:t> for a </a:t>
            </a:r>
            <a:r>
              <a:rPr lang="fr-FR" sz="2200" dirty="0" err="1" smtClean="0">
                <a:solidFill>
                  <a:srgbClr val="0070C0"/>
                </a:solidFill>
              </a:rPr>
              <a:t>better</a:t>
            </a:r>
            <a:r>
              <a:rPr lang="fr-FR" sz="2200" dirty="0" smtClean="0">
                <a:solidFill>
                  <a:srgbClr val="0070C0"/>
                </a:solidFill>
              </a:rPr>
              <a:t> </a:t>
            </a:r>
            <a:r>
              <a:rPr lang="fr-FR" sz="2200" dirty="0" err="1" smtClean="0">
                <a:solidFill>
                  <a:srgbClr val="0070C0"/>
                </a:solidFill>
              </a:rPr>
              <a:t>understanding</a:t>
            </a:r>
            <a:r>
              <a:rPr lang="fr-FR" sz="2200" dirty="0" smtClean="0">
                <a:solidFill>
                  <a:srgbClr val="0070C0"/>
                </a:solidFill>
              </a:rPr>
              <a:t> of the source</a:t>
            </a:r>
          </a:p>
          <a:p>
            <a:pPr marL="0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     </a:t>
            </a:r>
            <a:endParaRPr lang="fr-FR" sz="2000" dirty="0"/>
          </a:p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331" y="980728"/>
            <a:ext cx="2559737" cy="447014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34777" y="5615462"/>
            <a:ext cx="198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(Müller et al, 2014)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898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3888432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 algn="ctr"/>
            <a:r>
              <a:rPr lang="en-US" sz="2400" dirty="0" smtClean="0"/>
              <a:t>Photo </a:t>
            </a:r>
            <a:r>
              <a:rPr lang="en-US" sz="2400" dirty="0"/>
              <a:t>gallery and </a:t>
            </a:r>
            <a:r>
              <a:rPr lang="en-US" sz="2400" dirty="0" smtClean="0"/>
              <a:t>AGN radio jets </a:t>
            </a:r>
            <a:r>
              <a:rPr lang="en-US" sz="2400" dirty="0"/>
              <a:t>in a nutshell</a:t>
            </a:r>
            <a:endParaRPr lang="fr-FR" sz="2400" dirty="0" smtClean="0"/>
          </a:p>
          <a:p>
            <a:pPr marL="0" indent="0" algn="ctr">
              <a:buNone/>
            </a:pPr>
            <a:endParaRPr lang="fr-FR" sz="2400" dirty="0"/>
          </a:p>
          <a:p>
            <a:pPr algn="ctr"/>
            <a:r>
              <a:rPr lang="en-US" sz="2400" dirty="0"/>
              <a:t>A closer look to nuclear </a:t>
            </a:r>
            <a:r>
              <a:rPr lang="en-US" sz="2400" dirty="0" smtClean="0"/>
              <a:t>VLBI jets</a:t>
            </a:r>
            <a:r>
              <a:rPr lang="fr-FR" sz="2400" dirty="0" smtClean="0"/>
              <a:t>  </a:t>
            </a:r>
            <a:endParaRPr lang="fr-FR" sz="2400" dirty="0"/>
          </a:p>
          <a:p>
            <a:pPr marL="0" indent="0" algn="ctr">
              <a:buNone/>
            </a:pPr>
            <a:endParaRPr lang="fr-FR" sz="2400" dirty="0" smtClean="0"/>
          </a:p>
          <a:p>
            <a:pPr algn="ctr"/>
            <a:r>
              <a:rPr lang="en-US" sz="2400" b="1" dirty="0"/>
              <a:t>Links between </a:t>
            </a:r>
            <a:r>
              <a:rPr lang="en-US" sz="2400" b="1" dirty="0" smtClean="0"/>
              <a:t>radio, optical and </a:t>
            </a:r>
            <a:r>
              <a:rPr lang="en-US" sz="2400" b="1" dirty="0"/>
              <a:t>gamma rays: 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individual </a:t>
            </a:r>
            <a:r>
              <a:rPr lang="en-US" sz="2400" b="1" dirty="0">
                <a:solidFill>
                  <a:srgbClr val="0070C0"/>
                </a:solidFill>
              </a:rPr>
              <a:t>source </a:t>
            </a:r>
            <a:r>
              <a:rPr lang="en-US" sz="2400" b="1" dirty="0" smtClean="0">
                <a:solidFill>
                  <a:srgbClr val="0070C0"/>
                </a:solidFill>
              </a:rPr>
              <a:t>approach and population studies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0" algn="ctr"/>
            <a:r>
              <a:rPr lang="en-US" sz="2400" dirty="0">
                <a:solidFill>
                  <a:prstClr val="black"/>
                </a:solidFill>
              </a:rPr>
              <a:t>Combining radio VLBI with optical </a:t>
            </a:r>
            <a:r>
              <a:rPr lang="en-US" sz="2400" i="1" dirty="0">
                <a:solidFill>
                  <a:prstClr val="black"/>
                </a:solidFill>
              </a:rPr>
              <a:t>Gaia</a:t>
            </a:r>
            <a:r>
              <a:rPr lang="en-US" sz="2400" dirty="0">
                <a:solidFill>
                  <a:prstClr val="black"/>
                </a:solidFill>
              </a:rPr>
              <a:t> data</a:t>
            </a:r>
            <a:endParaRPr lang="fr-FR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sz="2400" b="1" dirty="0" smtClean="0">
              <a:solidFill>
                <a:srgbClr val="0070C0"/>
              </a:solidFill>
            </a:endParaRPr>
          </a:p>
          <a:p>
            <a:pPr algn="ctr"/>
            <a:endParaRPr lang="fr-FR" sz="240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2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80" y="105467"/>
            <a:ext cx="4016088" cy="18518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197" y="259694"/>
            <a:ext cx="3772566" cy="33883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68" y="2780928"/>
            <a:ext cx="3539831" cy="3546882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4283968" y="3284984"/>
            <a:ext cx="864096" cy="6480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141127" y="1953856"/>
            <a:ext cx="35748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PKS 1424+240</a:t>
            </a:r>
          </a:p>
          <a:p>
            <a:r>
              <a:rPr lang="fr-FR" dirty="0" err="1"/>
              <a:t>S</a:t>
            </a:r>
            <a:r>
              <a:rPr lang="fr-FR" dirty="0" err="1" smtClean="0"/>
              <a:t>trong</a:t>
            </a:r>
            <a:r>
              <a:rPr lang="fr-FR" dirty="0" smtClean="0"/>
              <a:t> in VHE + 9 </a:t>
            </a:r>
            <a:r>
              <a:rPr lang="fr-FR" dirty="0" err="1" smtClean="0"/>
              <a:t>year</a:t>
            </a:r>
            <a:r>
              <a:rPr lang="fr-FR" dirty="0" smtClean="0"/>
              <a:t> </a:t>
            </a:r>
            <a:r>
              <a:rPr lang="fr-FR" dirty="0" err="1" smtClean="0"/>
              <a:t>IceCube</a:t>
            </a:r>
            <a:r>
              <a:rPr lang="fr-FR" dirty="0" smtClean="0"/>
              <a:t> </a:t>
            </a:r>
            <a:r>
              <a:rPr lang="fr-FR" dirty="0" err="1" smtClean="0"/>
              <a:t>peak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920392" y="14629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IceCube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730707" y="3771027"/>
            <a:ext cx="4156426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« The </a:t>
            </a:r>
            <a:r>
              <a:rPr lang="fr-FR" b="1" dirty="0" err="1" smtClean="0"/>
              <a:t>eye</a:t>
            </a:r>
            <a:r>
              <a:rPr lang="fr-FR" b="1" dirty="0" smtClean="0"/>
              <a:t> of </a:t>
            </a:r>
            <a:r>
              <a:rPr lang="fr-FR" b="1" dirty="0" err="1" smtClean="0"/>
              <a:t>Sauron</a:t>
            </a:r>
            <a:r>
              <a:rPr lang="fr-FR" b="1" dirty="0" smtClean="0"/>
              <a:t> »</a:t>
            </a:r>
          </a:p>
          <a:p>
            <a:r>
              <a:rPr lang="fr-FR" dirty="0" err="1" smtClean="0"/>
              <a:t>Stacking</a:t>
            </a:r>
            <a:r>
              <a:rPr lang="fr-FR" dirty="0" smtClean="0"/>
              <a:t> 42 VLBA images 2009-2025</a:t>
            </a:r>
          </a:p>
          <a:p>
            <a:r>
              <a:rPr lang="fr-FR" dirty="0" err="1" smtClean="0"/>
              <a:t>Viewing</a:t>
            </a:r>
            <a:r>
              <a:rPr lang="fr-FR" dirty="0" smtClean="0"/>
              <a:t> angle &lt; 0.6°, Doppler factor ~ 30</a:t>
            </a:r>
          </a:p>
          <a:p>
            <a:endParaRPr lang="fr-FR" dirty="0"/>
          </a:p>
          <a:p>
            <a:r>
              <a:rPr lang="fr-FR" dirty="0" err="1" smtClean="0"/>
              <a:t>Toroidal</a:t>
            </a:r>
            <a:r>
              <a:rPr lang="fr-FR" dirty="0" smtClean="0"/>
              <a:t> B </a:t>
            </a:r>
            <a:r>
              <a:rPr lang="fr-FR" dirty="0" err="1" smtClean="0"/>
              <a:t>around</a:t>
            </a:r>
            <a:r>
              <a:rPr lang="fr-FR" dirty="0" smtClean="0"/>
              <a:t> jet </a:t>
            </a:r>
            <a:r>
              <a:rPr lang="fr-FR" dirty="0" smtClean="0">
                <a:sym typeface="Wingdings" panose="05000000000000000000" pitchFamily="2" charset="2"/>
              </a:rPr>
              <a:t>---&gt; </a:t>
            </a:r>
            <a:r>
              <a:rPr lang="fr-FR" dirty="0" err="1" smtClean="0"/>
              <a:t>current-carrying</a:t>
            </a:r>
            <a:r>
              <a:rPr lang="fr-FR" dirty="0" smtClean="0"/>
              <a:t> jet </a:t>
            </a:r>
            <a:r>
              <a:rPr lang="fr-FR" dirty="0" err="1" smtClean="0"/>
              <a:t>flowing</a:t>
            </a:r>
            <a:r>
              <a:rPr lang="fr-FR" dirty="0" smtClean="0"/>
              <a:t> </a:t>
            </a:r>
            <a:r>
              <a:rPr lang="fr-FR" dirty="0" err="1" smtClean="0"/>
              <a:t>almost</a:t>
            </a:r>
            <a:r>
              <a:rPr lang="fr-FR" dirty="0" smtClean="0"/>
              <a:t> </a:t>
            </a:r>
            <a:r>
              <a:rPr lang="fr-FR" dirty="0" err="1" smtClean="0"/>
              <a:t>directly</a:t>
            </a:r>
            <a:r>
              <a:rPr lang="fr-FR" dirty="0" smtClean="0"/>
              <a:t> </a:t>
            </a:r>
            <a:r>
              <a:rPr lang="fr-FR" dirty="0" err="1" smtClean="0"/>
              <a:t>towards</a:t>
            </a:r>
            <a:r>
              <a:rPr lang="fr-FR" dirty="0" smtClean="0"/>
              <a:t> us!</a:t>
            </a:r>
          </a:p>
          <a:p>
            <a:endParaRPr lang="fr-FR" dirty="0"/>
          </a:p>
          <a:p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solve</a:t>
            </a:r>
            <a:r>
              <a:rPr lang="fr-FR" dirty="0" smtClean="0"/>
              <a:t> the ‘Doppler factor </a:t>
            </a:r>
            <a:r>
              <a:rPr lang="fr-FR" dirty="0" err="1" smtClean="0"/>
              <a:t>crisis</a:t>
            </a:r>
            <a:r>
              <a:rPr lang="fr-FR" dirty="0" smtClean="0"/>
              <a:t>’</a:t>
            </a:r>
          </a:p>
          <a:p>
            <a:r>
              <a:rPr lang="fr-FR" dirty="0" smtClean="0"/>
              <a:t>Neutrinos </a:t>
            </a:r>
            <a:r>
              <a:rPr lang="fr-FR" dirty="0" err="1" smtClean="0"/>
              <a:t>from</a:t>
            </a:r>
            <a:r>
              <a:rPr lang="fr-FR" dirty="0" smtClean="0"/>
              <a:t> p</a:t>
            </a:r>
            <a:r>
              <a:rPr lang="el-GR" dirty="0" smtClean="0"/>
              <a:t>γ</a:t>
            </a:r>
            <a:r>
              <a:rPr lang="fr-FR" dirty="0" smtClean="0"/>
              <a:t> </a:t>
            </a:r>
            <a:r>
              <a:rPr lang="fr-FR" dirty="0" err="1" smtClean="0"/>
              <a:t>mechanism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233683" y="6343162"/>
            <a:ext cx="208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(Kovalev et al, 2025)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394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987" y="566755"/>
            <a:ext cx="6285384" cy="232559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17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733034" y="2689605"/>
            <a:ext cx="1671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(Abdo et al, 2011)</a:t>
            </a:r>
            <a:endParaRPr lang="fr-FR" sz="16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1691680" y="662069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Mrk</a:t>
            </a:r>
            <a:r>
              <a:rPr lang="fr-FR" dirty="0" smtClean="0"/>
              <a:t> 421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115616" y="1700808"/>
            <a:ext cx="720080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4499992" y="1412776"/>
            <a:ext cx="432048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91880" y="662069"/>
            <a:ext cx="76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SSC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228184" y="662069"/>
            <a:ext cx="10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hadronic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510865"/>
            <a:ext cx="3607189" cy="262920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547664" y="6140073"/>
            <a:ext cx="2823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(</a:t>
            </a:r>
            <a:r>
              <a:rPr lang="fr-FR" sz="1600" i="1" dirty="0" err="1" smtClean="0"/>
              <a:t>Abramowski</a:t>
            </a:r>
            <a:r>
              <a:rPr lang="fr-FR" sz="1600" i="1" dirty="0" smtClean="0"/>
              <a:t> et al, 2012)</a:t>
            </a:r>
            <a:endParaRPr lang="fr-FR" sz="16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341601" y="3342294"/>
            <a:ext cx="4399474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Extended radio </a:t>
            </a:r>
            <a:r>
              <a:rPr lang="fr-FR" dirty="0" err="1" smtClean="0"/>
              <a:t>emission</a:t>
            </a:r>
            <a:r>
              <a:rPr lang="fr-FR" dirty="0" smtClean="0"/>
              <a:t> at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frequencies</a:t>
            </a:r>
            <a:r>
              <a:rPr lang="fr-FR" dirty="0" smtClean="0"/>
              <a:t>:</a:t>
            </a:r>
          </a:p>
          <a:p>
            <a:r>
              <a:rPr lang="fr-FR" dirty="0" err="1"/>
              <a:t>e</a:t>
            </a:r>
            <a:r>
              <a:rPr lang="fr-FR" dirty="0" err="1" smtClean="0"/>
              <a:t>xpected</a:t>
            </a:r>
            <a:r>
              <a:rPr lang="fr-FR" dirty="0" smtClean="0"/>
              <a:t> </a:t>
            </a:r>
            <a:r>
              <a:rPr lang="fr-FR" dirty="0" err="1" smtClean="0"/>
              <a:t>less</a:t>
            </a:r>
            <a:r>
              <a:rPr lang="fr-FR" dirty="0" smtClean="0"/>
              <a:t> variable, </a:t>
            </a:r>
            <a:r>
              <a:rPr lang="fr-FR" dirty="0" err="1" smtClean="0"/>
              <a:t>somewhat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endParaRPr lang="fr-FR" dirty="0" smtClean="0"/>
          </a:p>
          <a:p>
            <a:r>
              <a:rPr lang="fr-FR" dirty="0" err="1"/>
              <a:t>e</a:t>
            </a:r>
            <a:r>
              <a:rPr lang="fr-FR" dirty="0" err="1" smtClean="0"/>
              <a:t>mitting</a:t>
            </a:r>
            <a:r>
              <a:rPr lang="fr-FR" dirty="0" smtClean="0"/>
              <a:t> </a:t>
            </a:r>
            <a:r>
              <a:rPr lang="fr-FR" dirty="0" err="1" smtClean="0"/>
              <a:t>particle</a:t>
            </a:r>
            <a:r>
              <a:rPr lang="fr-FR" dirty="0" smtClean="0"/>
              <a:t> population, signal </a:t>
            </a:r>
            <a:r>
              <a:rPr lang="fr-FR" dirty="0" err="1" smtClean="0"/>
              <a:t>delayed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after</a:t>
            </a:r>
            <a:r>
              <a:rPr lang="fr-FR" dirty="0" smtClean="0"/>
              <a:t> HE </a:t>
            </a:r>
            <a:r>
              <a:rPr lang="fr-FR" dirty="0" err="1" smtClean="0"/>
              <a:t>flares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However</a:t>
            </a:r>
            <a:r>
              <a:rPr lang="fr-FR" dirty="0" smtClean="0"/>
              <a:t> </a:t>
            </a:r>
            <a:r>
              <a:rPr lang="fr-FR" dirty="0" err="1" smtClean="0"/>
              <a:t>leptonic</a:t>
            </a:r>
            <a:r>
              <a:rPr lang="fr-FR" dirty="0" smtClean="0"/>
              <a:t> scenarios of gamma-ray </a:t>
            </a:r>
          </a:p>
          <a:p>
            <a:r>
              <a:rPr lang="fr-FR" dirty="0" err="1" smtClean="0"/>
              <a:t>emission</a:t>
            </a:r>
            <a:r>
              <a:rPr lang="fr-FR" dirty="0" smtClean="0"/>
              <a:t>, and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hadronic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r>
              <a:rPr lang="fr-FR" dirty="0" smtClean="0"/>
              <a:t>, </a:t>
            </a:r>
            <a:r>
              <a:rPr lang="fr-FR" dirty="0" err="1" smtClean="0"/>
              <a:t>include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 </a:t>
            </a:r>
            <a:r>
              <a:rPr lang="fr-FR" dirty="0" err="1" smtClean="0"/>
              <a:t>counterpart</a:t>
            </a:r>
            <a:r>
              <a:rPr lang="fr-FR" dirty="0" smtClean="0"/>
              <a:t> of radio and </a:t>
            </a:r>
            <a:r>
              <a:rPr lang="fr-FR" dirty="0" err="1" smtClean="0"/>
              <a:t>optical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associated</a:t>
            </a:r>
            <a:r>
              <a:rPr lang="fr-FR" dirty="0" smtClean="0"/>
              <a:t> to the HE and VHE ---&gt; </a:t>
            </a:r>
            <a:r>
              <a:rPr lang="fr-FR" dirty="0" err="1" smtClean="0"/>
              <a:t>correlation</a:t>
            </a:r>
            <a:endParaRPr lang="fr-FR" dirty="0" smtClean="0"/>
          </a:p>
          <a:p>
            <a:r>
              <a:rPr lang="fr-FR" dirty="0" err="1"/>
              <a:t>c</a:t>
            </a:r>
            <a:r>
              <a:rPr lang="fr-FR" dirty="0" err="1" smtClean="0"/>
              <a:t>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expected</a:t>
            </a:r>
            <a:r>
              <a:rPr lang="fr-FR" dirty="0" smtClean="0"/>
              <a:t>, </a:t>
            </a:r>
            <a:r>
              <a:rPr lang="fr-FR" dirty="0" err="1" smtClean="0"/>
              <a:t>although</a:t>
            </a:r>
            <a:r>
              <a:rPr lang="fr-FR" dirty="0" smtClean="0"/>
              <a:t> </a:t>
            </a:r>
            <a:r>
              <a:rPr lang="fr-FR" dirty="0" err="1" smtClean="0"/>
              <a:t>possibly</a:t>
            </a:r>
            <a:r>
              <a:rPr lang="fr-FR" dirty="0" smtClean="0"/>
              <a:t> </a:t>
            </a:r>
            <a:r>
              <a:rPr lang="fr-FR" dirty="0" err="1" smtClean="0"/>
              <a:t>hidden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241455" y="35543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PKS 2155-304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60648"/>
            <a:ext cx="8892480" cy="640871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Growing evidences for correlation between some HE and VHE flares and events seen by VLBI: radio core flux variations, appearance of new knots at jet base, appearance of stationary features </a:t>
            </a:r>
            <a:r>
              <a:rPr lang="en-US" sz="1600" i="1" dirty="0">
                <a:solidFill>
                  <a:prstClr val="black"/>
                </a:solidFill>
              </a:rPr>
              <a:t>(Akiyama et al, 2012; </a:t>
            </a:r>
            <a:r>
              <a:rPr lang="en-US" sz="1600" i="1" dirty="0" err="1">
                <a:solidFill>
                  <a:prstClr val="black"/>
                </a:solidFill>
              </a:rPr>
              <a:t>Jorstad</a:t>
            </a:r>
            <a:r>
              <a:rPr lang="en-US" sz="1600" i="1" dirty="0">
                <a:solidFill>
                  <a:prstClr val="black"/>
                </a:solidFill>
              </a:rPr>
              <a:t>, </a:t>
            </a:r>
            <a:r>
              <a:rPr lang="en-US" sz="1600" i="1" dirty="0" err="1">
                <a:solidFill>
                  <a:prstClr val="black"/>
                </a:solidFill>
              </a:rPr>
              <a:t>Marscher</a:t>
            </a:r>
            <a:r>
              <a:rPr lang="en-US" sz="1600" i="1" dirty="0">
                <a:solidFill>
                  <a:prstClr val="black"/>
                </a:solidFill>
              </a:rPr>
              <a:t>, 2018; Rani et al, 2018; </a:t>
            </a:r>
            <a:r>
              <a:rPr lang="en-US" sz="1600" i="1" dirty="0" err="1">
                <a:solidFill>
                  <a:prstClr val="black"/>
                </a:solidFill>
              </a:rPr>
              <a:t>Larionov</a:t>
            </a:r>
            <a:r>
              <a:rPr lang="en-US" sz="1600" i="1" dirty="0">
                <a:solidFill>
                  <a:prstClr val="black"/>
                </a:solidFill>
              </a:rPr>
              <a:t> et al, 2020; Kim et al, 2020; </a:t>
            </a:r>
            <a:r>
              <a:rPr lang="en-US" sz="1600" i="1" dirty="0" err="1">
                <a:solidFill>
                  <a:prstClr val="black"/>
                </a:solidFill>
              </a:rPr>
              <a:t>Lico</a:t>
            </a:r>
            <a:r>
              <a:rPr lang="en-US" sz="1600" i="1" dirty="0">
                <a:solidFill>
                  <a:prstClr val="black"/>
                </a:solidFill>
              </a:rPr>
              <a:t> et al, 2022)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endParaRPr lang="en-US" sz="2000" i="1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Now several </a:t>
            </a:r>
            <a:r>
              <a:rPr lang="en-US" sz="2000" b="1" dirty="0">
                <a:solidFill>
                  <a:prstClr val="black"/>
                </a:solidFill>
              </a:rPr>
              <a:t>confirmed emergences of new superluminal knot associated with some </a:t>
            </a:r>
            <a:r>
              <a:rPr lang="el-GR" sz="2000" b="1" dirty="0">
                <a:solidFill>
                  <a:prstClr val="black"/>
                </a:solidFill>
              </a:rPr>
              <a:t>γ</a:t>
            </a:r>
            <a:r>
              <a:rPr lang="fr-FR" sz="2000" b="1" dirty="0">
                <a:solidFill>
                  <a:prstClr val="black"/>
                </a:solidFill>
              </a:rPr>
              <a:t>-ray </a:t>
            </a:r>
            <a:r>
              <a:rPr lang="fr-FR" sz="2000" b="1" dirty="0" err="1">
                <a:solidFill>
                  <a:prstClr val="black"/>
                </a:solidFill>
              </a:rPr>
              <a:t>flares</a:t>
            </a:r>
            <a:r>
              <a:rPr lang="fr-FR" sz="2000" dirty="0">
                <a:solidFill>
                  <a:prstClr val="black"/>
                </a:solidFill>
              </a:rPr>
              <a:t>       </a:t>
            </a:r>
            <a:r>
              <a:rPr lang="fr-FR" sz="2000" dirty="0">
                <a:solidFill>
                  <a:srgbClr val="0070C0"/>
                </a:solidFill>
              </a:rPr>
              <a:t>---&gt;  </a:t>
            </a:r>
            <a:r>
              <a:rPr lang="en-US" sz="2000" i="1" dirty="0">
                <a:solidFill>
                  <a:srgbClr val="0070C0"/>
                </a:solidFill>
              </a:rPr>
              <a:t>See </a:t>
            </a:r>
            <a:r>
              <a:rPr lang="en-US" sz="2000" i="1" dirty="0" err="1">
                <a:solidFill>
                  <a:srgbClr val="0070C0"/>
                </a:solidFill>
              </a:rPr>
              <a:t>Reshmi’s</a:t>
            </a:r>
            <a:r>
              <a:rPr lang="en-US" sz="2000" i="1" dirty="0">
                <a:solidFill>
                  <a:srgbClr val="0070C0"/>
                </a:solidFill>
              </a:rPr>
              <a:t> talk </a:t>
            </a:r>
            <a:endParaRPr lang="en-US" sz="2000" i="1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Long </a:t>
            </a:r>
            <a:r>
              <a:rPr lang="en-US" sz="2000" dirty="0">
                <a:solidFill>
                  <a:prstClr val="black"/>
                </a:solidFill>
              </a:rPr>
              <a:t>term joint VLBI-Fermi monitoring of 331 </a:t>
            </a:r>
            <a:r>
              <a:rPr lang="en-US" sz="2000" dirty="0" smtClean="0">
                <a:solidFill>
                  <a:prstClr val="black"/>
                </a:solidFill>
              </a:rPr>
              <a:t>AGN </a:t>
            </a:r>
            <a:r>
              <a:rPr lang="en-US" sz="1600" i="1" dirty="0" smtClean="0">
                <a:solidFill>
                  <a:prstClr val="black"/>
                </a:solidFill>
              </a:rPr>
              <a:t>(</a:t>
            </a:r>
            <a:r>
              <a:rPr lang="en-US" sz="1600" i="1" dirty="0" err="1">
                <a:solidFill>
                  <a:prstClr val="black"/>
                </a:solidFill>
              </a:rPr>
              <a:t>Kramarenko</a:t>
            </a:r>
            <a:r>
              <a:rPr lang="en-US" sz="1600" i="1" dirty="0">
                <a:solidFill>
                  <a:prstClr val="black"/>
                </a:solidFill>
              </a:rPr>
              <a:t> et al, </a:t>
            </a:r>
            <a:r>
              <a:rPr lang="en-US" sz="1600" i="1" dirty="0" smtClean="0">
                <a:solidFill>
                  <a:prstClr val="black"/>
                </a:solidFill>
              </a:rPr>
              <a:t>2022).         </a:t>
            </a:r>
            <a:r>
              <a:rPr lang="en-US" sz="2000" dirty="0" smtClean="0">
                <a:solidFill>
                  <a:prstClr val="black"/>
                </a:solidFill>
              </a:rPr>
              <a:t>Strong </a:t>
            </a:r>
            <a:r>
              <a:rPr lang="en-US" sz="2000" dirty="0">
                <a:solidFill>
                  <a:prstClr val="black"/>
                </a:solidFill>
              </a:rPr>
              <a:t>correlation between Fermi LAT flux and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1800" dirty="0" smtClean="0">
                <a:solidFill>
                  <a:prstClr val="black"/>
                </a:solidFill>
              </a:rPr>
              <a:t>(</a:t>
            </a:r>
            <a:r>
              <a:rPr lang="en-US" sz="1800" dirty="0">
                <a:solidFill>
                  <a:prstClr val="black"/>
                </a:solidFill>
              </a:rPr>
              <a:t>1) radio flux from the radio core, delayed by 3-5 months in observer’s frame, 	 </a:t>
            </a:r>
            <a:r>
              <a:rPr lang="en-US" sz="1800" dirty="0" smtClean="0">
                <a:solidFill>
                  <a:prstClr val="black"/>
                </a:solidFill>
              </a:rPr>
              <a:t>    	(</a:t>
            </a:r>
            <a:r>
              <a:rPr lang="en-US" sz="1800" dirty="0">
                <a:solidFill>
                  <a:prstClr val="black"/>
                </a:solidFill>
              </a:rPr>
              <a:t>2) radio flux from radio jet without the core, delayed by 5-9 months  </a:t>
            </a:r>
            <a:endParaRPr lang="en-US" sz="18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	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Several authors mention temporal correlation between optical-X-gamma-ray correlation. Quasi-periodicities </a:t>
            </a:r>
            <a:r>
              <a:rPr lang="en-US" sz="2000" dirty="0">
                <a:solidFill>
                  <a:prstClr val="black"/>
                </a:solidFill>
              </a:rPr>
              <a:t>with various MWL correlation found in a few </a:t>
            </a:r>
            <a:r>
              <a:rPr lang="en-US" sz="2000" dirty="0" smtClean="0">
                <a:solidFill>
                  <a:prstClr val="black"/>
                </a:solidFill>
              </a:rPr>
              <a:t>AGN </a:t>
            </a:r>
            <a:r>
              <a:rPr lang="en-US" sz="1600" i="1" dirty="0" smtClean="0">
                <a:solidFill>
                  <a:prstClr val="black"/>
                </a:solidFill>
              </a:rPr>
              <a:t>(ex</a:t>
            </a:r>
            <a:r>
              <a:rPr lang="en-US" sz="1600" i="1" dirty="0">
                <a:solidFill>
                  <a:prstClr val="black"/>
                </a:solidFill>
              </a:rPr>
              <a:t>: Otero-Santos, </a:t>
            </a:r>
            <a:r>
              <a:rPr lang="en-US" sz="1600" i="1" dirty="0" smtClean="0">
                <a:solidFill>
                  <a:prstClr val="black"/>
                </a:solidFill>
              </a:rPr>
              <a:t>2020, 2022)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Correlation between optical and gamma-ray </a:t>
            </a:r>
            <a:r>
              <a:rPr lang="en-US" sz="2000" dirty="0" err="1">
                <a:solidFill>
                  <a:prstClr val="black"/>
                </a:solidFill>
              </a:rPr>
              <a:t>lightcurves</a:t>
            </a:r>
            <a:r>
              <a:rPr lang="en-US" sz="2000" dirty="0">
                <a:solidFill>
                  <a:prstClr val="black"/>
                </a:solidFill>
              </a:rPr>
              <a:t> (1093 blazars; 4LAC + ZTF survey) </a:t>
            </a:r>
            <a:r>
              <a:rPr lang="en-US" sz="2000" dirty="0" smtClean="0">
                <a:solidFill>
                  <a:prstClr val="black"/>
                </a:solidFill>
              </a:rPr>
              <a:t>“</a:t>
            </a:r>
            <a:r>
              <a:rPr lang="en-US" sz="2000" dirty="0">
                <a:solidFill>
                  <a:prstClr val="black"/>
                </a:solidFill>
              </a:rPr>
              <a:t>supporting scenarios with a common origin”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                                           </a:t>
            </a:r>
            <a:r>
              <a:rPr lang="en-US" sz="2000" i="1" dirty="0" smtClean="0">
                <a:solidFill>
                  <a:srgbClr val="0070C0"/>
                </a:solidFill>
              </a:rPr>
              <a:t>---&gt;  See poster </a:t>
            </a:r>
            <a:r>
              <a:rPr lang="en-US" sz="2000" i="1" dirty="0">
                <a:solidFill>
                  <a:srgbClr val="0070C0"/>
                </a:solidFill>
              </a:rPr>
              <a:t>at this </a:t>
            </a:r>
            <a:r>
              <a:rPr lang="en-US" sz="2000" i="1" dirty="0" smtClean="0">
                <a:solidFill>
                  <a:srgbClr val="0070C0"/>
                </a:solidFill>
              </a:rPr>
              <a:t>meeting </a:t>
            </a:r>
            <a:r>
              <a:rPr lang="en-US" sz="2000" i="1" dirty="0">
                <a:solidFill>
                  <a:srgbClr val="0070C0"/>
                </a:solidFill>
              </a:rPr>
              <a:t>by Julian </a:t>
            </a:r>
            <a:r>
              <a:rPr lang="en-US" sz="2000" i="1" dirty="0" err="1">
                <a:solidFill>
                  <a:srgbClr val="0070C0"/>
                </a:solidFill>
              </a:rPr>
              <a:t>Hamo</a:t>
            </a:r>
            <a:r>
              <a:rPr lang="en-US" sz="2000" i="1" dirty="0">
                <a:solidFill>
                  <a:srgbClr val="0070C0"/>
                </a:solidFill>
              </a:rPr>
              <a:t> et </a:t>
            </a:r>
            <a:r>
              <a:rPr lang="en-US" sz="2000" i="1" dirty="0" smtClean="0">
                <a:solidFill>
                  <a:srgbClr val="0070C0"/>
                </a:solidFill>
              </a:rPr>
              <a:t>al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endParaRPr lang="fr-FR" sz="2000" dirty="0" smtClean="0"/>
          </a:p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6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3888432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 algn="ctr"/>
            <a:r>
              <a:rPr lang="en-US" sz="2400" dirty="0" smtClean="0"/>
              <a:t>Photo </a:t>
            </a:r>
            <a:r>
              <a:rPr lang="en-US" sz="2400" dirty="0"/>
              <a:t>gallery and </a:t>
            </a:r>
            <a:r>
              <a:rPr lang="en-US" sz="2400" dirty="0" smtClean="0"/>
              <a:t>AGN radio jets </a:t>
            </a:r>
            <a:r>
              <a:rPr lang="en-US" sz="2400" dirty="0"/>
              <a:t>in a nutshell</a:t>
            </a:r>
            <a:endParaRPr lang="fr-FR" sz="2400" dirty="0" smtClean="0"/>
          </a:p>
          <a:p>
            <a:pPr marL="0" indent="0" algn="ctr">
              <a:buNone/>
            </a:pPr>
            <a:endParaRPr lang="fr-FR" sz="2400" dirty="0"/>
          </a:p>
          <a:p>
            <a:pPr algn="ctr"/>
            <a:r>
              <a:rPr lang="en-US" sz="2400" dirty="0"/>
              <a:t>A closer look to nuclear </a:t>
            </a:r>
            <a:r>
              <a:rPr lang="en-US" sz="2400" dirty="0" smtClean="0"/>
              <a:t>VLBI jets</a:t>
            </a:r>
            <a:r>
              <a:rPr lang="fr-FR" sz="2400" dirty="0" smtClean="0"/>
              <a:t>  </a:t>
            </a:r>
            <a:endParaRPr lang="fr-FR" sz="2400" dirty="0"/>
          </a:p>
          <a:p>
            <a:pPr marL="0" indent="0" algn="ctr">
              <a:buNone/>
            </a:pPr>
            <a:endParaRPr lang="fr-FR" sz="2400" dirty="0" smtClean="0"/>
          </a:p>
          <a:p>
            <a:pPr algn="ctr"/>
            <a:r>
              <a:rPr lang="en-US" sz="2400" dirty="0"/>
              <a:t>Links between </a:t>
            </a:r>
            <a:r>
              <a:rPr lang="en-US" sz="2400" dirty="0" smtClean="0"/>
              <a:t>radio, optical and </a:t>
            </a:r>
            <a:r>
              <a:rPr lang="en-US" sz="2400" dirty="0"/>
              <a:t>gamma rays: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individual </a:t>
            </a:r>
            <a:r>
              <a:rPr lang="en-US" sz="2400" dirty="0">
                <a:solidFill>
                  <a:srgbClr val="0070C0"/>
                </a:solidFill>
              </a:rPr>
              <a:t>source </a:t>
            </a:r>
            <a:r>
              <a:rPr lang="en-US" sz="2400" dirty="0" smtClean="0">
                <a:solidFill>
                  <a:srgbClr val="0070C0"/>
                </a:solidFill>
              </a:rPr>
              <a:t>approach and population studies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Combining radio VLBI with optical </a:t>
            </a:r>
            <a:r>
              <a:rPr lang="en-US" sz="2400" b="1" i="1" dirty="0">
                <a:solidFill>
                  <a:prstClr val="black"/>
                </a:solidFill>
              </a:rPr>
              <a:t>Gaia</a:t>
            </a:r>
            <a:r>
              <a:rPr lang="en-US" sz="2400" b="1" dirty="0">
                <a:solidFill>
                  <a:prstClr val="black"/>
                </a:solidFill>
              </a:rPr>
              <a:t> data</a:t>
            </a:r>
            <a:endParaRPr lang="fr-FR" sz="2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sz="2400" b="1" dirty="0" smtClean="0">
              <a:solidFill>
                <a:srgbClr val="0070C0"/>
              </a:solidFill>
            </a:endParaRPr>
          </a:p>
          <a:p>
            <a:pPr algn="ctr"/>
            <a:endParaRPr lang="fr-FR" sz="240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2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3888432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 algn="ctr"/>
            <a:r>
              <a:rPr lang="en-US" sz="2400" dirty="0" smtClean="0"/>
              <a:t>Photo </a:t>
            </a:r>
            <a:r>
              <a:rPr lang="en-US" sz="2400" dirty="0"/>
              <a:t>gallery and </a:t>
            </a:r>
            <a:r>
              <a:rPr lang="en-US" sz="2400" dirty="0" smtClean="0"/>
              <a:t>AGN radio jets </a:t>
            </a:r>
            <a:r>
              <a:rPr lang="en-US" sz="2400" dirty="0"/>
              <a:t>in a nutshell</a:t>
            </a:r>
            <a:endParaRPr lang="fr-FR" sz="2400" dirty="0" smtClean="0"/>
          </a:p>
          <a:p>
            <a:pPr marL="0" indent="0" algn="ctr">
              <a:buNone/>
            </a:pPr>
            <a:endParaRPr lang="fr-FR" sz="2400" dirty="0"/>
          </a:p>
          <a:p>
            <a:pPr algn="ctr"/>
            <a:r>
              <a:rPr lang="en-US" sz="2400" dirty="0"/>
              <a:t>A closer look to nuclear </a:t>
            </a:r>
            <a:r>
              <a:rPr lang="en-US" sz="2400" dirty="0" smtClean="0"/>
              <a:t>VLBI jets</a:t>
            </a:r>
            <a:r>
              <a:rPr lang="fr-FR" sz="2400" dirty="0" smtClean="0"/>
              <a:t>  </a:t>
            </a:r>
            <a:endParaRPr lang="fr-FR" sz="2400" dirty="0" smtClean="0"/>
          </a:p>
          <a:p>
            <a:pPr algn="ctr"/>
            <a:endParaRPr lang="fr-FR" sz="2400" dirty="0" smtClean="0"/>
          </a:p>
          <a:p>
            <a:pPr algn="ctr"/>
            <a:r>
              <a:rPr lang="en-US" sz="2400" dirty="0"/>
              <a:t>Links between </a:t>
            </a:r>
            <a:r>
              <a:rPr lang="en-US" sz="2400" dirty="0" smtClean="0"/>
              <a:t>radio, optical </a:t>
            </a:r>
            <a:r>
              <a:rPr lang="en-US" sz="2400" dirty="0"/>
              <a:t>and gamma rays: </a:t>
            </a:r>
            <a:r>
              <a:rPr lang="en-US" sz="2400" dirty="0">
                <a:solidFill>
                  <a:srgbClr val="0070C0"/>
                </a:solidFill>
              </a:rPr>
              <a:t>individual source </a:t>
            </a:r>
            <a:r>
              <a:rPr lang="en-US" sz="2400" dirty="0" smtClean="0">
                <a:solidFill>
                  <a:srgbClr val="0070C0"/>
                </a:solidFill>
              </a:rPr>
              <a:t>approach and population studies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Combining radio VLBI with optical </a:t>
            </a:r>
            <a:r>
              <a:rPr lang="en-US" sz="2400" i="1" dirty="0">
                <a:solidFill>
                  <a:prstClr val="black"/>
                </a:solidFill>
              </a:rPr>
              <a:t>Gaia</a:t>
            </a:r>
            <a:r>
              <a:rPr lang="en-US" sz="2400" dirty="0">
                <a:solidFill>
                  <a:prstClr val="black"/>
                </a:solidFill>
              </a:rPr>
              <a:t> data</a:t>
            </a:r>
            <a:endParaRPr lang="fr-FR" sz="2400" dirty="0" smtClean="0">
              <a:solidFill>
                <a:srgbClr val="0070C0"/>
              </a:solidFill>
            </a:endParaRPr>
          </a:p>
          <a:p>
            <a:pPr algn="ctr"/>
            <a:endParaRPr lang="fr-FR" sz="240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5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638324"/>
            <a:ext cx="8793697" cy="552698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smtClean="0">
                <a:solidFill>
                  <a:srgbClr val="0070C0"/>
                </a:solidFill>
              </a:rPr>
              <a:t>      </a:t>
            </a:r>
            <a:r>
              <a:rPr lang="fr-FR" sz="2200" dirty="0" err="1" smtClean="0">
                <a:solidFill>
                  <a:srgbClr val="0070C0"/>
                </a:solidFill>
              </a:rPr>
              <a:t>Analysis</a:t>
            </a:r>
            <a:r>
              <a:rPr lang="fr-FR" sz="2200" dirty="0" smtClean="0">
                <a:solidFill>
                  <a:srgbClr val="0070C0"/>
                </a:solidFill>
              </a:rPr>
              <a:t> </a:t>
            </a:r>
            <a:r>
              <a:rPr lang="fr-FR" sz="2200" dirty="0" smtClean="0">
                <a:solidFill>
                  <a:srgbClr val="0070C0"/>
                </a:solidFill>
              </a:rPr>
              <a:t>of </a:t>
            </a:r>
            <a:r>
              <a:rPr lang="en-US" sz="2200" dirty="0">
                <a:solidFill>
                  <a:srgbClr val="0070C0"/>
                </a:solidFill>
              </a:rPr>
              <a:t>VLBI-Gaia </a:t>
            </a:r>
            <a:r>
              <a:rPr lang="en-US" sz="2200" dirty="0" smtClean="0">
                <a:solidFill>
                  <a:srgbClr val="0070C0"/>
                </a:solidFill>
              </a:rPr>
              <a:t>offsets over last years</a:t>
            </a:r>
            <a:r>
              <a:rPr lang="en-US" sz="2200" dirty="0" smtClean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70C0"/>
              </a:solidFill>
            </a:endParaRPr>
          </a:p>
          <a:p>
            <a:r>
              <a:rPr lang="fr-FR" sz="2200" dirty="0" smtClean="0"/>
              <a:t>Optical </a:t>
            </a:r>
            <a:r>
              <a:rPr lang="fr-FR" sz="2200" dirty="0" err="1"/>
              <a:t>centroid</a:t>
            </a:r>
            <a:r>
              <a:rPr lang="fr-FR" sz="2200" dirty="0"/>
              <a:t> </a:t>
            </a:r>
            <a:r>
              <a:rPr lang="fr-FR" sz="2200" dirty="0" err="1" smtClean="0"/>
              <a:t>preferably</a:t>
            </a:r>
            <a:r>
              <a:rPr lang="fr-FR" sz="2200" dirty="0" smtClean="0"/>
              <a:t> in the jet </a:t>
            </a:r>
            <a:r>
              <a:rPr lang="fr-FR" sz="2200" dirty="0" smtClean="0"/>
              <a:t>direction </a:t>
            </a:r>
            <a:r>
              <a:rPr lang="fr-FR" sz="1800" i="1" dirty="0" smtClean="0"/>
              <a:t>(Kovalev </a:t>
            </a:r>
            <a:r>
              <a:rPr lang="fr-FR" sz="1800" i="1" dirty="0"/>
              <a:t>et al. 2017, Petrov et al. 2018, Lambert et al. </a:t>
            </a:r>
            <a:r>
              <a:rPr lang="fr-FR" sz="1800" i="1" dirty="0" smtClean="0"/>
              <a:t>2021</a:t>
            </a:r>
            <a:r>
              <a:rPr lang="fr-FR" sz="1800" i="1" dirty="0" smtClean="0"/>
              <a:t>)</a:t>
            </a:r>
          </a:p>
          <a:p>
            <a:endParaRPr lang="fr-FR" sz="1500" i="1" dirty="0" smtClean="0"/>
          </a:p>
          <a:p>
            <a:r>
              <a:rPr lang="fr-FR" sz="2200" dirty="0" err="1" smtClean="0"/>
              <a:t>Coincidence</a:t>
            </a:r>
            <a:r>
              <a:rPr lang="fr-FR" sz="2200" dirty="0" smtClean="0"/>
              <a:t> </a:t>
            </a:r>
            <a:r>
              <a:rPr lang="fr-FR" sz="2200" dirty="0"/>
              <a:t>of </a:t>
            </a:r>
            <a:r>
              <a:rPr lang="fr-FR" sz="2200" dirty="0" err="1"/>
              <a:t>some</a:t>
            </a:r>
            <a:r>
              <a:rPr lang="fr-FR" sz="2200" dirty="0"/>
              <a:t> </a:t>
            </a:r>
            <a:r>
              <a:rPr lang="fr-FR" sz="2200" dirty="0" err="1"/>
              <a:t>optical</a:t>
            </a:r>
            <a:r>
              <a:rPr lang="fr-FR" sz="2200" dirty="0"/>
              <a:t> </a:t>
            </a:r>
            <a:r>
              <a:rPr lang="fr-FR" sz="2200" dirty="0" err="1"/>
              <a:t>centroids</a:t>
            </a:r>
            <a:r>
              <a:rPr lang="fr-FR" sz="2200" dirty="0"/>
              <a:t> </a:t>
            </a:r>
            <a:r>
              <a:rPr lang="fr-FR" sz="2200" dirty="0" err="1"/>
              <a:t>with</a:t>
            </a:r>
            <a:r>
              <a:rPr lang="fr-FR" sz="2200" dirty="0"/>
              <a:t> VLBI </a:t>
            </a:r>
            <a:r>
              <a:rPr lang="fr-FR" sz="2200" dirty="0" err="1"/>
              <a:t>knots</a:t>
            </a:r>
            <a:r>
              <a:rPr lang="fr-FR" sz="2200" dirty="0"/>
              <a:t>  </a:t>
            </a:r>
            <a:r>
              <a:rPr lang="fr-FR" sz="2200" dirty="0" err="1"/>
              <a:t>often</a:t>
            </a:r>
            <a:r>
              <a:rPr lang="fr-FR" sz="2200" dirty="0"/>
              <a:t> </a:t>
            </a:r>
            <a:r>
              <a:rPr lang="fr-FR" sz="2200" dirty="0" err="1"/>
              <a:t>stationary</a:t>
            </a:r>
            <a:r>
              <a:rPr lang="fr-FR" sz="2200" dirty="0"/>
              <a:t> and </a:t>
            </a:r>
            <a:r>
              <a:rPr lang="fr-FR" sz="2200" dirty="0" err="1"/>
              <a:t>with</a:t>
            </a:r>
            <a:r>
              <a:rPr lang="fr-FR" sz="2200" dirty="0"/>
              <a:t> high </a:t>
            </a:r>
            <a:r>
              <a:rPr lang="fr-FR" sz="2200" dirty="0" err="1"/>
              <a:t>linear</a:t>
            </a:r>
            <a:r>
              <a:rPr lang="fr-FR" sz="2200" dirty="0"/>
              <a:t> </a:t>
            </a:r>
            <a:r>
              <a:rPr lang="fr-FR" sz="2200" dirty="0" err="1"/>
              <a:t>polarization</a:t>
            </a:r>
            <a:r>
              <a:rPr lang="fr-FR" sz="2200" dirty="0"/>
              <a:t>, up </a:t>
            </a:r>
            <a:r>
              <a:rPr lang="fr-FR" sz="2200" dirty="0" smtClean="0"/>
              <a:t>to </a:t>
            </a:r>
            <a:r>
              <a:rPr lang="fr-FR" sz="2200" dirty="0"/>
              <a:t>20</a:t>
            </a:r>
            <a:r>
              <a:rPr lang="fr-FR" sz="2200" dirty="0" smtClean="0"/>
              <a:t>%  </a:t>
            </a:r>
            <a:r>
              <a:rPr lang="fr-FR" sz="1800" i="1" dirty="0" smtClean="0"/>
              <a:t>(</a:t>
            </a:r>
            <a:r>
              <a:rPr lang="fr-FR" sz="1800" i="1" dirty="0"/>
              <a:t>Kovalev et al. 2020, Lambert et al.  2021</a:t>
            </a:r>
            <a:r>
              <a:rPr lang="fr-FR" sz="1800" i="1" dirty="0" smtClean="0"/>
              <a:t>)</a:t>
            </a:r>
          </a:p>
          <a:p>
            <a:endParaRPr lang="fr-FR" sz="1500" dirty="0" smtClean="0"/>
          </a:p>
          <a:p>
            <a:r>
              <a:rPr lang="fr-FR" sz="2200" dirty="0" smtClean="0"/>
              <a:t> </a:t>
            </a:r>
            <a:r>
              <a:rPr lang="en-US" sz="2200" dirty="0"/>
              <a:t>Identification of the optical emission detected by Gaia with radio structures in parsec-scale </a:t>
            </a:r>
            <a:r>
              <a:rPr lang="en-US" sz="2200" dirty="0" smtClean="0"/>
              <a:t>AGN </a:t>
            </a:r>
            <a:r>
              <a:rPr lang="en-US" sz="2200" dirty="0"/>
              <a:t>jets </a:t>
            </a:r>
            <a:r>
              <a:rPr lang="fr-FR" sz="1800" i="1" dirty="0" smtClean="0"/>
              <a:t>(Lambert, HS, </a:t>
            </a:r>
            <a:r>
              <a:rPr lang="fr-FR" sz="1800" i="1" dirty="0" err="1" smtClean="0"/>
              <a:t>Pierron</a:t>
            </a:r>
            <a:r>
              <a:rPr lang="fr-FR" sz="1800" i="1" dirty="0" smtClean="0"/>
              <a:t>, 2024)</a:t>
            </a:r>
          </a:p>
          <a:p>
            <a:pPr marL="0" lvl="0" indent="0">
              <a:buNone/>
            </a:pPr>
            <a:endParaRPr lang="fr-FR" sz="2200" dirty="0">
              <a:solidFill>
                <a:prstClr val="black"/>
              </a:solidFill>
            </a:endParaRPr>
          </a:p>
          <a:p>
            <a:pPr lvl="0"/>
            <a:r>
              <a:rPr lang="fr-FR" sz="2200" dirty="0" err="1" smtClean="0">
                <a:solidFill>
                  <a:prstClr val="black"/>
                </a:solidFill>
              </a:rPr>
              <a:t>Following</a:t>
            </a:r>
            <a:r>
              <a:rPr lang="fr-FR" sz="2200" dirty="0" smtClean="0">
                <a:solidFill>
                  <a:prstClr val="black"/>
                </a:solidFill>
              </a:rPr>
              <a:t> SSC scenario, and </a:t>
            </a:r>
            <a:r>
              <a:rPr lang="fr-FR" sz="2200" dirty="0" err="1" smtClean="0">
                <a:solidFill>
                  <a:prstClr val="black"/>
                </a:solidFill>
              </a:rPr>
              <a:t>most</a:t>
            </a:r>
            <a:r>
              <a:rPr lang="fr-FR" sz="2200" dirty="0" smtClean="0">
                <a:solidFill>
                  <a:prstClr val="black"/>
                </a:solidFill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</a:rPr>
              <a:t>leptonic</a:t>
            </a:r>
            <a:r>
              <a:rPr lang="fr-FR" sz="2200" dirty="0" smtClean="0">
                <a:solidFill>
                  <a:prstClr val="black"/>
                </a:solidFill>
              </a:rPr>
              <a:t> or </a:t>
            </a:r>
            <a:r>
              <a:rPr lang="fr-FR" sz="2200" dirty="0" err="1" smtClean="0">
                <a:solidFill>
                  <a:prstClr val="black"/>
                </a:solidFill>
              </a:rPr>
              <a:t>hadronic</a:t>
            </a:r>
            <a:r>
              <a:rPr lang="fr-FR" sz="2200" dirty="0" smtClean="0">
                <a:solidFill>
                  <a:prstClr val="black"/>
                </a:solidFill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</a:rPr>
              <a:t>ones</a:t>
            </a:r>
            <a:r>
              <a:rPr lang="fr-FR" sz="2200" dirty="0" smtClean="0">
                <a:solidFill>
                  <a:prstClr val="black"/>
                </a:solidFill>
              </a:rPr>
              <a:t>, non-thermal (NT) </a:t>
            </a:r>
            <a:r>
              <a:rPr lang="fr-FR" sz="2200" dirty="0" err="1" smtClean="0">
                <a:solidFill>
                  <a:prstClr val="black"/>
                </a:solidFill>
              </a:rPr>
              <a:t>optical</a:t>
            </a:r>
            <a:r>
              <a:rPr lang="fr-FR" sz="2200" dirty="0" smtClean="0">
                <a:solidFill>
                  <a:prstClr val="black"/>
                </a:solidFill>
              </a:rPr>
              <a:t> </a:t>
            </a:r>
            <a:r>
              <a:rPr lang="fr-FR" sz="2200" dirty="0" err="1">
                <a:solidFill>
                  <a:prstClr val="black"/>
                </a:solidFill>
              </a:rPr>
              <a:t>emission</a:t>
            </a:r>
            <a:r>
              <a:rPr lang="fr-FR" sz="2200" dirty="0">
                <a:solidFill>
                  <a:prstClr val="black"/>
                </a:solidFill>
              </a:rPr>
              <a:t> at </a:t>
            </a:r>
            <a:r>
              <a:rPr lang="fr-FR" sz="2200" dirty="0" smtClean="0">
                <a:solidFill>
                  <a:prstClr val="black"/>
                </a:solidFill>
              </a:rPr>
              <a:t>mas </a:t>
            </a:r>
            <a:r>
              <a:rPr lang="fr-FR" sz="2200" dirty="0" err="1">
                <a:solidFill>
                  <a:prstClr val="black"/>
                </a:solidFill>
              </a:rPr>
              <a:t>scale</a:t>
            </a:r>
            <a:r>
              <a:rPr lang="fr-FR" sz="2200" dirty="0">
                <a:solidFill>
                  <a:prstClr val="black"/>
                </a:solidFill>
              </a:rPr>
              <a:t> </a:t>
            </a:r>
            <a:r>
              <a:rPr lang="fr-FR" sz="2200" i="1" dirty="0" err="1" smtClean="0">
                <a:solidFill>
                  <a:srgbClr val="00B050"/>
                </a:solidFill>
              </a:rPr>
              <a:t>could</a:t>
            </a:r>
            <a:r>
              <a:rPr lang="fr-FR" sz="2200" i="1" dirty="0" smtClean="0">
                <a:solidFill>
                  <a:srgbClr val="00B050"/>
                </a:solidFill>
              </a:rPr>
              <a:t> </a:t>
            </a:r>
            <a:r>
              <a:rPr lang="fr-FR" sz="2200" i="1" dirty="0" err="1" smtClean="0">
                <a:solidFill>
                  <a:srgbClr val="00B050"/>
                </a:solidFill>
              </a:rPr>
              <a:t>provide</a:t>
            </a:r>
            <a:r>
              <a:rPr lang="fr-FR" sz="2200" i="1" dirty="0" smtClean="0">
                <a:solidFill>
                  <a:srgbClr val="00B050"/>
                </a:solidFill>
              </a:rPr>
              <a:t> indications on the location of the compact </a:t>
            </a:r>
            <a:r>
              <a:rPr lang="en-US" sz="2100" i="1" dirty="0" smtClean="0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fr-FR" sz="2200" i="1" dirty="0">
                <a:solidFill>
                  <a:srgbClr val="00B050"/>
                </a:solidFill>
              </a:rPr>
              <a:t>-ray </a:t>
            </a:r>
            <a:r>
              <a:rPr lang="fr-FR" sz="2200" i="1" dirty="0" err="1">
                <a:solidFill>
                  <a:srgbClr val="00B050"/>
                </a:solidFill>
              </a:rPr>
              <a:t>emission</a:t>
            </a:r>
            <a:r>
              <a:rPr lang="fr-FR" sz="2200" i="1" dirty="0">
                <a:solidFill>
                  <a:srgbClr val="00B050"/>
                </a:solidFill>
              </a:rPr>
              <a:t> </a:t>
            </a:r>
            <a:r>
              <a:rPr lang="fr-FR" sz="2200" i="1" dirty="0" smtClean="0">
                <a:solidFill>
                  <a:srgbClr val="00B050"/>
                </a:solidFill>
              </a:rPr>
              <a:t>zone(s) of </a:t>
            </a:r>
            <a:r>
              <a:rPr lang="fr-FR" sz="2200" i="1" dirty="0" err="1" smtClean="0">
                <a:solidFill>
                  <a:srgbClr val="00B050"/>
                </a:solidFill>
              </a:rPr>
              <a:t>blazars</a:t>
            </a:r>
            <a:r>
              <a:rPr lang="fr-FR" sz="2200" i="1" dirty="0" smtClean="0">
                <a:solidFill>
                  <a:srgbClr val="00B050"/>
                </a:solidFill>
              </a:rPr>
              <a:t> </a:t>
            </a:r>
            <a:endParaRPr lang="fr-FR" sz="22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fr-FR" sz="1800" i="1" dirty="0" smtClean="0"/>
          </a:p>
          <a:p>
            <a:pPr marL="0" indent="0">
              <a:buNone/>
            </a:pPr>
            <a:endParaRPr lang="fr-FR" sz="1800" dirty="0" smtClean="0"/>
          </a:p>
          <a:p>
            <a:endParaRPr lang="fr-FR" sz="1800" dirty="0"/>
          </a:p>
          <a:p>
            <a:endParaRPr lang="fr-FR" sz="1400" dirty="0"/>
          </a:p>
          <a:p>
            <a:endParaRPr lang="fr-FR" sz="1400" dirty="0" smtClean="0"/>
          </a:p>
          <a:p>
            <a:endParaRPr lang="fr-FR" sz="1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9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1BA40-96E9-FE49-BDCF-7C3D355E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892480" cy="6480720"/>
          </a:xfrm>
        </p:spPr>
        <p:txBody>
          <a:bodyPr anchor="t">
            <a:normAutofit fontScale="47500" lnSpcReduction="20000"/>
          </a:bodyPr>
          <a:lstStyle/>
          <a:p>
            <a:endParaRPr lang="en-US" sz="4200" dirty="0" smtClean="0"/>
          </a:p>
          <a:p>
            <a:r>
              <a:rPr lang="en-US" sz="4200" b="1" dirty="0" smtClean="0"/>
              <a:t>ICRF3</a:t>
            </a:r>
            <a:r>
              <a:rPr lang="en-US" sz="4200" dirty="0" smtClean="0"/>
              <a:t>, International Celestial Reference Frame : </a:t>
            </a:r>
            <a:r>
              <a:rPr lang="en-US" sz="4200" dirty="0" smtClean="0">
                <a:solidFill>
                  <a:srgbClr val="C00000"/>
                </a:solidFill>
              </a:rPr>
              <a:t>Absolute </a:t>
            </a:r>
            <a:r>
              <a:rPr lang="en-US" sz="4200" dirty="0">
                <a:solidFill>
                  <a:srgbClr val="C00000"/>
                </a:solidFill>
              </a:rPr>
              <a:t>sub-mas </a:t>
            </a:r>
            <a:r>
              <a:rPr lang="en-US" sz="4200" dirty="0" smtClean="0">
                <a:solidFill>
                  <a:srgbClr val="C00000"/>
                </a:solidFill>
              </a:rPr>
              <a:t>VLBI astrometry</a:t>
            </a:r>
            <a:r>
              <a:rPr lang="en-US" sz="4200" dirty="0" smtClean="0"/>
              <a:t>, at 3 radio frequencies  </a:t>
            </a:r>
            <a:r>
              <a:rPr lang="en-US" sz="4200" dirty="0" smtClean="0"/>
              <a:t>(4536 </a:t>
            </a:r>
            <a:r>
              <a:rPr lang="en-US" sz="4200" dirty="0" smtClean="0"/>
              <a:t>radio-loud AGN </a:t>
            </a:r>
            <a:r>
              <a:rPr lang="en-US" sz="4200" dirty="0" smtClean="0"/>
              <a:t>entries at 8.4 GHz)</a:t>
            </a:r>
          </a:p>
          <a:p>
            <a:r>
              <a:rPr lang="en-US" sz="4200" b="1" dirty="0" smtClean="0"/>
              <a:t>Gaia</a:t>
            </a:r>
            <a:r>
              <a:rPr lang="en-US" sz="4200" dirty="0" smtClean="0"/>
              <a:t> Data release (EDR3) : &gt; 3500 cross-id </a:t>
            </a:r>
            <a:r>
              <a:rPr lang="en-US" sz="4200" dirty="0"/>
              <a:t>sources </a:t>
            </a:r>
            <a:endParaRPr lang="en-US" sz="4200" dirty="0" smtClean="0"/>
          </a:p>
          <a:p>
            <a:r>
              <a:rPr lang="en-US" sz="4200" dirty="0" smtClean="0"/>
              <a:t>ICRF </a:t>
            </a:r>
            <a:r>
              <a:rPr lang="en-US" sz="4200" dirty="0"/>
              <a:t>and Gaia astrometric precisions are comparable:  </a:t>
            </a:r>
            <a:r>
              <a:rPr lang="en-US" sz="4200" dirty="0">
                <a:solidFill>
                  <a:srgbClr val="C00000"/>
                </a:solidFill>
              </a:rPr>
              <a:t>~ 0.1 </a:t>
            </a:r>
            <a:r>
              <a:rPr lang="en-US" sz="4200" dirty="0" smtClean="0">
                <a:solidFill>
                  <a:srgbClr val="C00000"/>
                </a:solidFill>
              </a:rPr>
              <a:t>mas</a:t>
            </a:r>
          </a:p>
          <a:p>
            <a:endParaRPr lang="en-US" sz="4200" dirty="0" smtClean="0"/>
          </a:p>
          <a:p>
            <a:endParaRPr lang="en-US" sz="4200" dirty="0"/>
          </a:p>
          <a:p>
            <a:endParaRPr lang="en-US" sz="4200" dirty="0" smtClean="0"/>
          </a:p>
          <a:p>
            <a:pPr marL="0" indent="0" algn="r">
              <a:buNone/>
            </a:pPr>
            <a:endParaRPr lang="en-US" sz="4200" dirty="0" smtClean="0">
              <a:sym typeface="Wingdings" pitchFamily="2" charset="2"/>
            </a:endParaRPr>
          </a:p>
          <a:p>
            <a:pPr marL="0" indent="0" algn="r">
              <a:buNone/>
            </a:pPr>
            <a:endParaRPr lang="en-US" sz="4200" dirty="0">
              <a:sym typeface="Wingdings" pitchFamily="2" charset="2"/>
            </a:endParaRPr>
          </a:p>
          <a:p>
            <a:pPr marL="0" indent="0" algn="r">
              <a:buNone/>
            </a:pPr>
            <a:endParaRPr lang="en-US" sz="4200" dirty="0" smtClean="0">
              <a:sym typeface="Wingdings" pitchFamily="2" charset="2"/>
            </a:endParaRPr>
          </a:p>
          <a:p>
            <a:pPr marL="0" indent="0" algn="r">
              <a:buNone/>
            </a:pPr>
            <a:endParaRPr lang="en-US" sz="4200" dirty="0" smtClean="0">
              <a:sym typeface="Wingdings" pitchFamily="2" charset="2"/>
            </a:endParaRPr>
          </a:p>
          <a:p>
            <a:pPr marL="0" indent="0" algn="r">
              <a:buNone/>
            </a:pPr>
            <a:endParaRPr lang="en-US" sz="4200" dirty="0">
              <a:sym typeface="Wingdings" pitchFamily="2" charset="2"/>
            </a:endParaRPr>
          </a:p>
          <a:p>
            <a:pPr marL="0" indent="0" algn="r">
              <a:buNone/>
            </a:pPr>
            <a:endParaRPr lang="en-US" sz="4200" dirty="0" smtClean="0">
              <a:sym typeface="Wingdings" pitchFamily="2" charset="2"/>
            </a:endParaRPr>
          </a:p>
          <a:p>
            <a:endParaRPr lang="en-US" sz="4200" dirty="0" smtClean="0"/>
          </a:p>
          <a:p>
            <a:r>
              <a:rPr lang="en-US" sz="4200" dirty="0" smtClean="0"/>
              <a:t>Positional differences reveal some significant offsets between radio and optical centroids at the mas level</a:t>
            </a:r>
            <a:r>
              <a:rPr lang="en-US" sz="4200" dirty="0" smtClean="0"/>
              <a:t> </a:t>
            </a:r>
          </a:p>
          <a:p>
            <a:r>
              <a:rPr lang="en-US" sz="4200" b="1" dirty="0" smtClean="0">
                <a:solidFill>
                  <a:prstClr val="black"/>
                </a:solidFill>
              </a:rPr>
              <a:t>MOJAVE</a:t>
            </a:r>
            <a:r>
              <a:rPr lang="en-US" sz="4200" dirty="0" smtClean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modelfit</a:t>
            </a:r>
            <a:r>
              <a:rPr lang="en-US" sz="4200" dirty="0">
                <a:solidFill>
                  <a:prstClr val="black"/>
                </a:solidFill>
              </a:rPr>
              <a:t> at 15 GHz </a:t>
            </a:r>
            <a:r>
              <a:rPr lang="en-US" sz="3400" i="1" dirty="0">
                <a:solidFill>
                  <a:prstClr val="black"/>
                </a:solidFill>
              </a:rPr>
              <a:t>(Lister et al, 2019</a:t>
            </a:r>
            <a:r>
              <a:rPr lang="en-US" sz="3400" i="1" dirty="0" smtClean="0">
                <a:solidFill>
                  <a:prstClr val="black"/>
                </a:solidFill>
              </a:rPr>
              <a:t>) </a:t>
            </a:r>
            <a:r>
              <a:rPr lang="en-US" sz="4200" dirty="0" smtClean="0">
                <a:solidFill>
                  <a:prstClr val="black"/>
                </a:solidFill>
              </a:rPr>
              <a:t>: sample of </a:t>
            </a:r>
            <a:r>
              <a:rPr lang="en-US" sz="4200" dirty="0" smtClean="0">
                <a:solidFill>
                  <a:srgbClr val="C00000"/>
                </a:solidFill>
              </a:rPr>
              <a:t>422 common AGN</a:t>
            </a:r>
            <a:r>
              <a:rPr lang="en-US" sz="4200" dirty="0" smtClean="0">
                <a:solidFill>
                  <a:prstClr val="black"/>
                </a:solidFill>
              </a:rPr>
              <a:t>, mostly blazars, to further </a:t>
            </a:r>
            <a:r>
              <a:rPr lang="en-US" sz="4200" dirty="0">
                <a:solidFill>
                  <a:prstClr val="black"/>
                </a:solidFill>
              </a:rPr>
              <a:t>explore </a:t>
            </a:r>
            <a:r>
              <a:rPr lang="en-US" sz="4200" dirty="0" smtClean="0">
                <a:solidFill>
                  <a:prstClr val="black"/>
                </a:solidFill>
              </a:rPr>
              <a:t>the </a:t>
            </a:r>
            <a:r>
              <a:rPr lang="en-US" sz="4200" dirty="0">
                <a:solidFill>
                  <a:prstClr val="black"/>
                </a:solidFill>
              </a:rPr>
              <a:t>relative positioning of optical and radio </a:t>
            </a:r>
            <a:r>
              <a:rPr lang="en-US" sz="4200" dirty="0" smtClean="0">
                <a:solidFill>
                  <a:prstClr val="black"/>
                </a:solidFill>
              </a:rPr>
              <a:t>structures </a:t>
            </a:r>
          </a:p>
          <a:p>
            <a:r>
              <a:rPr lang="en-US" sz="4200" dirty="0" smtClean="0">
                <a:solidFill>
                  <a:prstClr val="black"/>
                </a:solidFill>
              </a:rPr>
              <a:t>Conservative approach : locate the geodetic VLBI reference point onto the centroid of the MOJAVE radio map  </a:t>
            </a:r>
            <a:r>
              <a:rPr lang="en-US" sz="2900" i="1" dirty="0" smtClean="0">
                <a:solidFill>
                  <a:prstClr val="black"/>
                </a:solidFill>
              </a:rPr>
              <a:t>(Lambert, HS, </a:t>
            </a:r>
            <a:r>
              <a:rPr lang="en-US" sz="2900" i="1" dirty="0" err="1" smtClean="0">
                <a:solidFill>
                  <a:prstClr val="black"/>
                </a:solidFill>
              </a:rPr>
              <a:t>Pierron</a:t>
            </a:r>
            <a:r>
              <a:rPr lang="en-US" sz="2900" i="1" dirty="0" smtClean="0">
                <a:solidFill>
                  <a:prstClr val="black"/>
                </a:solidFill>
              </a:rPr>
              <a:t>, 2024)</a:t>
            </a:r>
            <a:endParaRPr lang="en-US" sz="2900" i="1" dirty="0">
              <a:solidFill>
                <a:prstClr val="black"/>
              </a:solidFill>
            </a:endParaRPr>
          </a:p>
          <a:p>
            <a:endParaRPr lang="en-US" sz="42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99F57E-6D9F-5B47-93E1-AC550E0F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916832"/>
            <a:ext cx="3385039" cy="2538779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1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908720"/>
            <a:ext cx="4395917" cy="485864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2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908720"/>
            <a:ext cx="4395917" cy="4858646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699792" y="1340768"/>
            <a:ext cx="1512168" cy="1418456"/>
          </a:xfrm>
          <a:prstGeom prst="ellipse">
            <a:avLst/>
          </a:prstGeom>
          <a:noFill/>
          <a:ln>
            <a:solidFill>
              <a:srgbClr val="F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7544" y="1004898"/>
            <a:ext cx="18290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Optical </a:t>
            </a:r>
            <a:r>
              <a:rPr lang="fr-FR" dirty="0" err="1" smtClean="0">
                <a:solidFill>
                  <a:srgbClr val="FF0000"/>
                </a:solidFill>
              </a:rPr>
              <a:t>centroid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related</a:t>
            </a:r>
            <a:r>
              <a:rPr lang="fr-FR" dirty="0" smtClean="0">
                <a:solidFill>
                  <a:srgbClr val="FF0000"/>
                </a:solidFill>
              </a:rPr>
              <a:t> to </a:t>
            </a:r>
            <a:r>
              <a:rPr lang="fr-FR" dirty="0" err="1" smtClean="0">
                <a:solidFill>
                  <a:srgbClr val="FF0000"/>
                </a:solidFill>
              </a:rPr>
              <a:t>disk</a:t>
            </a:r>
            <a:r>
              <a:rPr lang="fr-FR" dirty="0" smtClean="0">
                <a:solidFill>
                  <a:srgbClr val="FF0000"/>
                </a:solidFill>
              </a:rPr>
              <a:t> or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 smtClean="0">
                <a:solidFill>
                  <a:srgbClr val="FF0000"/>
                </a:solidFill>
              </a:rPr>
              <a:t>o radio jet? 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fr-FR" dirty="0" err="1" smtClean="0">
                <a:solidFill>
                  <a:srgbClr val="FF0000"/>
                </a:solidFill>
              </a:rPr>
              <a:t>some</a:t>
            </a:r>
            <a:r>
              <a:rPr lang="fr-FR" dirty="0" smtClean="0">
                <a:solidFill>
                  <a:srgbClr val="FF0000"/>
                </a:solidFill>
              </a:rPr>
              <a:t> indication </a:t>
            </a:r>
          </a:p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from</a:t>
            </a:r>
            <a:r>
              <a:rPr lang="fr-FR" dirty="0" smtClean="0">
                <a:solidFill>
                  <a:srgbClr val="FF0000"/>
                </a:solidFill>
              </a:rPr>
              <a:t> Gaia </a:t>
            </a:r>
          </a:p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color</a:t>
            </a:r>
            <a:r>
              <a:rPr lang="fr-FR" dirty="0" smtClean="0">
                <a:solidFill>
                  <a:srgbClr val="FF0000"/>
                </a:solidFill>
              </a:rPr>
              <a:t> index)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3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24331"/>
            <a:ext cx="4248472" cy="42407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27584" y="332656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4 </a:t>
            </a:r>
            <a:r>
              <a:rPr lang="fr-FR" sz="2000" b="1" dirty="0" err="1" smtClean="0"/>
              <a:t>categories</a:t>
            </a:r>
            <a:r>
              <a:rPr lang="fr-FR" sz="2000" b="1" dirty="0" smtClean="0"/>
              <a:t> of sources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C: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centroid</a:t>
            </a:r>
            <a:r>
              <a:rPr lang="fr-FR" sz="2000" dirty="0" smtClean="0"/>
              <a:t> </a:t>
            </a:r>
            <a:r>
              <a:rPr lang="fr-FR" sz="2000" dirty="0" err="1" smtClean="0"/>
              <a:t>associated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MOJAVE </a:t>
            </a:r>
            <a:r>
              <a:rPr lang="fr-FR" sz="2000" dirty="0" smtClean="0">
                <a:solidFill>
                  <a:srgbClr val="FF0000"/>
                </a:solidFill>
              </a:rPr>
              <a:t>radio </a:t>
            </a:r>
            <a:r>
              <a:rPr lang="fr-FR" sz="2000" dirty="0" err="1" smtClean="0">
                <a:solidFill>
                  <a:srgbClr val="FF0000"/>
                </a:solidFill>
              </a:rPr>
              <a:t>core</a:t>
            </a:r>
            <a:r>
              <a:rPr lang="fr-FR" sz="2000" dirty="0" smtClean="0"/>
              <a:t>	32%     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B: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centroid</a:t>
            </a:r>
            <a:r>
              <a:rPr lang="fr-FR" sz="2000" dirty="0" smtClean="0"/>
              <a:t> </a:t>
            </a:r>
            <a:r>
              <a:rPr lang="fr-FR" sz="2000" dirty="0" err="1" smtClean="0"/>
              <a:t>associated</a:t>
            </a:r>
            <a:r>
              <a:rPr lang="fr-FR" sz="2000" dirty="0" smtClean="0"/>
              <a:t>  </a:t>
            </a:r>
            <a:r>
              <a:rPr lang="fr-FR" sz="2000" dirty="0" err="1" smtClean="0"/>
              <a:t>with</a:t>
            </a:r>
            <a:r>
              <a:rPr lang="fr-FR" sz="2000" dirty="0" smtClean="0"/>
              <a:t> radio </a:t>
            </a:r>
            <a:r>
              <a:rPr lang="fr-FR" sz="2000" dirty="0" smtClean="0">
                <a:solidFill>
                  <a:srgbClr val="FF0000"/>
                </a:solidFill>
              </a:rPr>
              <a:t>jet base</a:t>
            </a:r>
            <a:r>
              <a:rPr lang="fr-FR" sz="2000" dirty="0" smtClean="0"/>
              <a:t>		36%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J: 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centroid</a:t>
            </a:r>
            <a:r>
              <a:rPr lang="fr-FR" sz="2000" dirty="0" smtClean="0"/>
              <a:t> </a:t>
            </a:r>
            <a:r>
              <a:rPr lang="fr-FR" sz="2000" dirty="0" err="1" smtClean="0"/>
              <a:t>associated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MOJAVE </a:t>
            </a:r>
            <a:r>
              <a:rPr lang="fr-FR" sz="2000" dirty="0" smtClean="0">
                <a:solidFill>
                  <a:srgbClr val="FF0000"/>
                </a:solidFill>
              </a:rPr>
              <a:t>radio </a:t>
            </a:r>
            <a:r>
              <a:rPr lang="fr-FR" sz="2000" dirty="0" err="1" smtClean="0">
                <a:solidFill>
                  <a:srgbClr val="FF0000"/>
                </a:solidFill>
              </a:rPr>
              <a:t>knot</a:t>
            </a:r>
            <a:r>
              <a:rPr lang="fr-FR" sz="2000" dirty="0" smtClean="0"/>
              <a:t>	22%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O: no identification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MOJAVE radio structures 		10%</a:t>
            </a:r>
            <a:endParaRPr lang="fr-FR" sz="20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0092" y="2638613"/>
            <a:ext cx="3240360" cy="38790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53313" y="226585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27975" y="227704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5866" y="446847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J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95815" y="448361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1547664" y="2543537"/>
            <a:ext cx="72008" cy="319390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3959932" y="2825334"/>
            <a:ext cx="360040" cy="229072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617934" y="4730681"/>
            <a:ext cx="0" cy="391398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3188015" y="5768523"/>
            <a:ext cx="360040" cy="216024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 flipH="1">
            <a:off x="5640576" y="2236222"/>
            <a:ext cx="27593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AGN types in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category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772934" y="5985284"/>
            <a:ext cx="67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FSRQ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894701" y="55172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BLL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894701" y="4937413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74518" y="6429796"/>
            <a:ext cx="338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(Lambert, HS, </a:t>
            </a:r>
            <a:r>
              <a:rPr lang="fr-FR" i="1" dirty="0" err="1" smtClean="0"/>
              <a:t>Pierron</a:t>
            </a:r>
            <a:r>
              <a:rPr lang="fr-FR" i="1" dirty="0" smtClean="0"/>
              <a:t>, A&amp;A, 2024)</a:t>
            </a:r>
            <a:endParaRPr lang="fr-FR" i="1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7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044" y="1708302"/>
            <a:ext cx="2318084" cy="2172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1" y="1772817"/>
            <a:ext cx="2209939" cy="20882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687" y="1773866"/>
            <a:ext cx="2178410" cy="2106234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279411" y="404665"/>
            <a:ext cx="8541061" cy="1216184"/>
          </a:xfrm>
        </p:spPr>
        <p:txBody>
          <a:bodyPr>
            <a:normAutofit fontScale="92500"/>
          </a:bodyPr>
          <a:lstStyle/>
          <a:p>
            <a:r>
              <a:rPr lang="fr-FR" sz="2000" dirty="0" smtClean="0"/>
              <a:t>C </a:t>
            </a:r>
            <a:r>
              <a:rPr lang="fr-FR" sz="2000" dirty="0" err="1" smtClean="0"/>
              <a:t>category</a:t>
            </a:r>
            <a:r>
              <a:rPr lang="fr-FR" sz="2000" dirty="0" smtClean="0"/>
              <a:t>, </a:t>
            </a:r>
            <a:r>
              <a:rPr lang="fr-FR" sz="2000" dirty="0" err="1" smtClean="0"/>
              <a:t>slightly</a:t>
            </a:r>
            <a:r>
              <a:rPr lang="fr-FR" sz="2000" dirty="0" smtClean="0"/>
              <a:t> </a:t>
            </a:r>
            <a:r>
              <a:rPr lang="fr-FR" sz="2000" dirty="0" err="1" smtClean="0"/>
              <a:t>bluer</a:t>
            </a:r>
            <a:r>
              <a:rPr lang="fr-FR" sz="2000" dirty="0" smtClean="0"/>
              <a:t> (probable </a:t>
            </a:r>
            <a:r>
              <a:rPr lang="fr-FR" sz="2000" dirty="0" err="1" smtClean="0"/>
              <a:t>accretion</a:t>
            </a:r>
            <a:r>
              <a:rPr lang="fr-FR" sz="2000" dirty="0" smtClean="0"/>
              <a:t> </a:t>
            </a:r>
            <a:r>
              <a:rPr lang="fr-FR" sz="2000" dirty="0" err="1" smtClean="0"/>
              <a:t>disk</a:t>
            </a:r>
            <a:r>
              <a:rPr lang="fr-FR" sz="2000" dirty="0" smtClean="0"/>
              <a:t> influence; </a:t>
            </a:r>
            <a:r>
              <a:rPr lang="fr-FR" sz="1500" dirty="0" err="1" smtClean="0"/>
              <a:t>cf</a:t>
            </a:r>
            <a:r>
              <a:rPr lang="fr-FR" sz="1500" dirty="0" smtClean="0"/>
              <a:t> </a:t>
            </a:r>
            <a:r>
              <a:rPr lang="fr-FR" sz="1500" i="1" dirty="0" err="1" smtClean="0">
                <a:solidFill>
                  <a:prstClr val="black"/>
                </a:solidFill>
              </a:rPr>
              <a:t>Plavin</a:t>
            </a:r>
            <a:r>
              <a:rPr lang="fr-FR" sz="1500" i="1" dirty="0" smtClean="0">
                <a:solidFill>
                  <a:prstClr val="black"/>
                </a:solidFill>
              </a:rPr>
              <a:t> </a:t>
            </a:r>
            <a:r>
              <a:rPr lang="fr-FR" sz="1500" i="1" dirty="0">
                <a:solidFill>
                  <a:prstClr val="black"/>
                </a:solidFill>
              </a:rPr>
              <a:t>et al, </a:t>
            </a:r>
            <a:r>
              <a:rPr lang="fr-FR" sz="1500" i="1" dirty="0" smtClean="0">
                <a:solidFill>
                  <a:prstClr val="black"/>
                </a:solidFill>
              </a:rPr>
              <a:t>2019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B+J </a:t>
            </a:r>
            <a:r>
              <a:rPr lang="fr-FR" sz="2000" dirty="0" err="1" smtClean="0"/>
              <a:t>categories</a:t>
            </a:r>
            <a:r>
              <a:rPr lang="fr-FR" sz="2000" dirty="0" smtClean="0"/>
              <a:t>: 58% of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centroids</a:t>
            </a:r>
            <a:r>
              <a:rPr lang="fr-FR" sz="2000" dirty="0" smtClean="0"/>
              <a:t> </a:t>
            </a:r>
            <a:r>
              <a:rPr lang="fr-FR" sz="2000" dirty="0" err="1" smtClean="0"/>
              <a:t>associated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jet components </a:t>
            </a: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NT? </a:t>
            </a:r>
            <a:endParaRPr lang="fr-FR" sz="2000" dirty="0" smtClean="0">
              <a:solidFill>
                <a:srgbClr val="0070C0"/>
              </a:solidFill>
            </a:endParaRPr>
          </a:p>
          <a:p>
            <a:r>
              <a:rPr lang="fr-FR" sz="2000" dirty="0" smtClean="0">
                <a:solidFill>
                  <a:srgbClr val="FF0000"/>
                </a:solidFill>
              </a:rPr>
              <a:t>O </a:t>
            </a:r>
            <a:r>
              <a:rPr lang="fr-FR" sz="2000" dirty="0" err="1" smtClean="0">
                <a:solidFill>
                  <a:srgbClr val="FF0000"/>
                </a:solidFill>
              </a:rPr>
              <a:t>category</a:t>
            </a:r>
            <a:r>
              <a:rPr lang="fr-FR" sz="2000" dirty="0" smtClean="0"/>
              <a:t>, </a:t>
            </a:r>
            <a:r>
              <a:rPr lang="en-US" sz="2000" dirty="0" smtClean="0"/>
              <a:t>most </a:t>
            </a:r>
            <a:r>
              <a:rPr lang="en-US" sz="2000" dirty="0"/>
              <a:t>often still linked to </a:t>
            </a:r>
            <a:r>
              <a:rPr lang="en-US" sz="2000" dirty="0" smtClean="0"/>
              <a:t>global jet structure, as follows: 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95536" y="4080733"/>
            <a:ext cx="4953022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O: </a:t>
            </a:r>
            <a:r>
              <a:rPr lang="fr-FR" dirty="0" err="1" smtClean="0"/>
              <a:t>mostly</a:t>
            </a:r>
            <a:r>
              <a:rPr lang="fr-FR" dirty="0" smtClean="0"/>
              <a:t> radiogalaxies and BL Lacs at </a:t>
            </a:r>
            <a:r>
              <a:rPr lang="fr-FR" dirty="0" err="1" smtClean="0"/>
              <a:t>low</a:t>
            </a:r>
            <a:r>
              <a:rPr lang="fr-FR" dirty="0" smtClean="0"/>
              <a:t> z </a:t>
            </a:r>
          </a:p>
          <a:p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affect the relative location of the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optical</a:t>
            </a:r>
            <a:r>
              <a:rPr lang="fr-FR" dirty="0" smtClean="0"/>
              <a:t> Gaia </a:t>
            </a:r>
            <a:r>
              <a:rPr lang="fr-FR" dirty="0" err="1" smtClean="0"/>
              <a:t>centroid</a:t>
            </a:r>
            <a:r>
              <a:rPr lang="fr-FR" dirty="0" smtClean="0"/>
              <a:t>: 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S</a:t>
            </a:r>
            <a:r>
              <a:rPr lang="fr-FR" dirty="0" err="1" smtClean="0"/>
              <a:t>ignificant</a:t>
            </a:r>
            <a:r>
              <a:rPr lang="fr-FR" dirty="0" smtClean="0"/>
              <a:t> </a:t>
            </a:r>
            <a:r>
              <a:rPr lang="fr-FR" dirty="0" err="1" smtClean="0"/>
              <a:t>proper</a:t>
            </a:r>
            <a:r>
              <a:rPr lang="fr-FR" dirty="0" smtClean="0"/>
              <a:t> motion (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V</a:t>
            </a:r>
            <a:r>
              <a:rPr lang="fr-FR" baseline="-25000" dirty="0" err="1" smtClean="0"/>
              <a:t>Gaia</a:t>
            </a:r>
            <a:r>
              <a:rPr lang="fr-FR" dirty="0" smtClean="0"/>
              <a:t> &gt; V</a:t>
            </a:r>
            <a:r>
              <a:rPr lang="fr-FR" baseline="-25000" dirty="0" smtClean="0"/>
              <a:t>MOJAVE</a:t>
            </a:r>
            <a:r>
              <a:rPr lang="fr-FR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/>
              <a:t>N</a:t>
            </a:r>
            <a:r>
              <a:rPr lang="fr-FR" dirty="0" smtClean="0"/>
              <a:t>on-</a:t>
            </a:r>
            <a:r>
              <a:rPr lang="fr-FR" dirty="0" err="1" smtClean="0"/>
              <a:t>simultaneous</a:t>
            </a:r>
            <a:r>
              <a:rPr lang="fr-FR" dirty="0" smtClean="0"/>
              <a:t> observations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Influence of host </a:t>
            </a:r>
            <a:r>
              <a:rPr lang="fr-FR" dirty="0" err="1" smtClean="0"/>
              <a:t>galaxy</a:t>
            </a:r>
            <a:r>
              <a:rPr lang="fr-FR" dirty="0"/>
              <a:t>,</a:t>
            </a:r>
            <a:r>
              <a:rPr lang="fr-FR" dirty="0" smtClean="0"/>
              <a:t> </a:t>
            </a:r>
            <a:r>
              <a:rPr lang="fr-FR" dirty="0" err="1" smtClean="0"/>
              <a:t>gaseous</a:t>
            </a:r>
            <a:r>
              <a:rPr lang="fr-FR" dirty="0" smtClean="0"/>
              <a:t> or </a:t>
            </a:r>
            <a:r>
              <a:rPr lang="fr-FR" dirty="0" err="1" smtClean="0"/>
              <a:t>stellar</a:t>
            </a:r>
            <a:r>
              <a:rPr lang="fr-FR" dirty="0" smtClean="0"/>
              <a:t> halos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Dust</a:t>
            </a:r>
            <a:r>
              <a:rPr lang="fr-FR" dirty="0" smtClean="0"/>
              <a:t> and obscuration </a:t>
            </a:r>
            <a:r>
              <a:rPr lang="fr-FR" dirty="0" err="1" smtClean="0"/>
              <a:t>effects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Star-jet and </a:t>
            </a:r>
            <a:r>
              <a:rPr lang="fr-FR" dirty="0" err="1" smtClean="0"/>
              <a:t>gas</a:t>
            </a:r>
            <a:r>
              <a:rPr lang="fr-FR" dirty="0" smtClean="0"/>
              <a:t>-jet interactions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55851" y="6471963"/>
            <a:ext cx="338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(Lambert, HS, </a:t>
            </a:r>
            <a:r>
              <a:rPr lang="fr-FR" i="1" dirty="0" err="1" smtClean="0"/>
              <a:t>Pierron</a:t>
            </a:r>
            <a:r>
              <a:rPr lang="fr-FR" i="1" dirty="0" smtClean="0"/>
              <a:t>, A&amp;A, 2024)</a:t>
            </a:r>
            <a:endParaRPr lang="fr-FR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11560" y="193858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982" y="1876342"/>
            <a:ext cx="438950" cy="49381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306" y="1814099"/>
            <a:ext cx="438950" cy="49381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55907" y="4075771"/>
            <a:ext cx="256922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 few CSS, Compact </a:t>
            </a:r>
            <a:r>
              <a:rPr lang="fr-FR" dirty="0" err="1" smtClean="0"/>
              <a:t>Steep</a:t>
            </a:r>
            <a:r>
              <a:rPr lang="fr-FR" dirty="0"/>
              <a:t> </a:t>
            </a:r>
            <a:r>
              <a:rPr lang="fr-FR" dirty="0" smtClean="0"/>
              <a:t>Spectrum sources.</a:t>
            </a:r>
          </a:p>
          <a:p>
            <a:r>
              <a:rPr lang="fr-FR" dirty="0" err="1" smtClean="0"/>
              <a:t>Complex</a:t>
            </a:r>
            <a:r>
              <a:rPr lang="fr-FR" dirty="0" smtClean="0"/>
              <a:t> VLBI structures, </a:t>
            </a:r>
            <a:r>
              <a:rPr lang="fr-FR" dirty="0" err="1" smtClean="0"/>
              <a:t>often</a:t>
            </a:r>
            <a:r>
              <a:rPr lang="fr-FR" dirty="0" smtClean="0"/>
              <a:t> « double », </a:t>
            </a:r>
            <a:r>
              <a:rPr lang="fr-FR" dirty="0" err="1" smtClean="0"/>
              <a:t>with</a:t>
            </a:r>
            <a:r>
              <a:rPr lang="fr-FR" dirty="0" smtClean="0"/>
              <a:t> ‘VLBI </a:t>
            </a:r>
            <a:r>
              <a:rPr lang="fr-FR" dirty="0" err="1" smtClean="0"/>
              <a:t>centroid</a:t>
            </a:r>
            <a:r>
              <a:rPr lang="fr-FR" dirty="0" smtClean="0"/>
              <a:t>’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standard ‘radio </a:t>
            </a:r>
            <a:r>
              <a:rPr lang="fr-FR" dirty="0" err="1" smtClean="0"/>
              <a:t>core</a:t>
            </a:r>
            <a:r>
              <a:rPr lang="fr-FR" dirty="0" smtClean="0"/>
              <a:t>’ of </a:t>
            </a:r>
            <a:r>
              <a:rPr lang="fr-FR" dirty="0" err="1" smtClean="0"/>
              <a:t>core-dominated</a:t>
            </a:r>
            <a:r>
              <a:rPr lang="fr-FR" dirty="0" smtClean="0"/>
              <a:t> sources.  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475656" y="2123251"/>
            <a:ext cx="288032" cy="369645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590002" y="2204864"/>
            <a:ext cx="270030" cy="462781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6696404" y="2341224"/>
            <a:ext cx="144016" cy="486572"/>
          </a:xfrm>
          <a:prstGeom prst="straightConnector1">
            <a:avLst/>
          </a:prstGeom>
          <a:ln w="127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1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1BA40-96E9-FE49-BDCF-7C3D355E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6552728"/>
          </a:xfrm>
        </p:spPr>
        <p:txBody>
          <a:bodyPr anchor="t">
            <a:normAutofit lnSpcReduction="10000"/>
          </a:bodyPr>
          <a:lstStyle/>
          <a:p>
            <a:r>
              <a:rPr lang="en-US" sz="2000" dirty="0" smtClean="0"/>
              <a:t>First sample and p</a:t>
            </a:r>
            <a:r>
              <a:rPr lang="en-US" sz="2000" dirty="0" smtClean="0"/>
              <a:t>ositions from:</a:t>
            </a:r>
          </a:p>
          <a:p>
            <a:pPr marL="0" indent="0">
              <a:buNone/>
            </a:pPr>
            <a:r>
              <a:rPr lang="en-US" sz="2000" dirty="0" smtClean="0"/>
              <a:t>        - VLBI reference point from </a:t>
            </a:r>
            <a:r>
              <a:rPr lang="en-US" sz="2000" b="1" dirty="0" smtClean="0"/>
              <a:t>ICRF3</a:t>
            </a:r>
            <a:r>
              <a:rPr lang="en-US" sz="2000" dirty="0" smtClean="0"/>
              <a:t> </a:t>
            </a:r>
            <a:r>
              <a:rPr lang="en-US" sz="2000" dirty="0" smtClean="0"/>
              <a:t>at 8.4 </a:t>
            </a:r>
            <a:r>
              <a:rPr lang="en-US" sz="2000" dirty="0" smtClean="0"/>
              <a:t>GHz </a:t>
            </a:r>
            <a:r>
              <a:rPr lang="en-US" sz="1400" i="1" dirty="0" smtClean="0"/>
              <a:t>(</a:t>
            </a:r>
            <a:r>
              <a:rPr lang="en-US" sz="1400" i="1" dirty="0" err="1" smtClean="0"/>
              <a:t>Charlot</a:t>
            </a:r>
            <a:r>
              <a:rPr lang="en-US" sz="1400" i="1" dirty="0" smtClean="0"/>
              <a:t> et al, 2020)</a:t>
            </a:r>
          </a:p>
          <a:p>
            <a:pPr marL="457200" lvl="1" indent="0">
              <a:buNone/>
            </a:pPr>
            <a:r>
              <a:rPr lang="en-US" sz="2000" dirty="0" smtClean="0"/>
              <a:t>- Optical</a:t>
            </a:r>
            <a:r>
              <a:rPr lang="en-US" sz="2000" dirty="0" smtClean="0"/>
              <a:t> centroid from</a:t>
            </a:r>
            <a:r>
              <a:rPr lang="en-US" sz="2000" dirty="0" smtClean="0"/>
              <a:t> </a:t>
            </a:r>
            <a:r>
              <a:rPr lang="en-US" sz="2000" b="1" dirty="0"/>
              <a:t>Gaia </a:t>
            </a:r>
            <a:r>
              <a:rPr lang="en-US" sz="2000" b="1" dirty="0" smtClean="0"/>
              <a:t>DR3</a:t>
            </a:r>
            <a:r>
              <a:rPr lang="en-US" sz="2000" dirty="0" smtClean="0"/>
              <a:t> </a:t>
            </a:r>
            <a:r>
              <a:rPr lang="en-US" sz="1400" i="1" dirty="0" smtClean="0"/>
              <a:t>(</a:t>
            </a:r>
            <a:r>
              <a:rPr lang="en-US" sz="1400" i="1" dirty="0" smtClean="0"/>
              <a:t>Gaia collaboration et al, 2023</a:t>
            </a:r>
            <a:r>
              <a:rPr lang="en-US" sz="1400" i="1" dirty="0" smtClean="0"/>
              <a:t>)</a:t>
            </a:r>
            <a:endParaRPr lang="en-US" sz="1400" i="1" dirty="0"/>
          </a:p>
          <a:p>
            <a:pPr lvl="0"/>
            <a:r>
              <a:rPr lang="en-US" sz="2000" dirty="0"/>
              <a:t>1-100 GeV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fluxes: </a:t>
            </a:r>
            <a:r>
              <a:rPr lang="en-US" sz="2000" b="1" dirty="0"/>
              <a:t>Fermi-LAT</a:t>
            </a:r>
            <a:r>
              <a:rPr lang="en-US" sz="2000" dirty="0"/>
              <a:t> </a:t>
            </a:r>
            <a:r>
              <a:rPr lang="en-US" sz="2000" dirty="0" smtClean="0"/>
              <a:t>4FGL-DR4 </a:t>
            </a:r>
            <a:r>
              <a:rPr lang="en-US" sz="1400" i="1" dirty="0">
                <a:solidFill>
                  <a:prstClr val="black"/>
                </a:solidFill>
              </a:rPr>
              <a:t>(</a:t>
            </a:r>
            <a:r>
              <a:rPr lang="en-US" sz="1400" i="1" dirty="0" err="1">
                <a:solidFill>
                  <a:prstClr val="black"/>
                </a:solidFill>
              </a:rPr>
              <a:t>Abdollahi</a:t>
            </a:r>
            <a:r>
              <a:rPr lang="en-US" sz="1400" i="1" dirty="0">
                <a:solidFill>
                  <a:prstClr val="black"/>
                </a:solidFill>
              </a:rPr>
              <a:t> et al, 2022; Ballet et al, 2023</a:t>
            </a:r>
            <a:r>
              <a:rPr lang="en-US" sz="1400" i="1" dirty="0" smtClean="0">
                <a:solidFill>
                  <a:prstClr val="black"/>
                </a:solidFill>
              </a:rPr>
              <a:t>)</a:t>
            </a:r>
            <a:endParaRPr lang="en-US" sz="2000" dirty="0" smtClean="0"/>
          </a:p>
          <a:p>
            <a:r>
              <a:rPr lang="en-US" sz="2000" dirty="0" smtClean="0"/>
              <a:t>New sample with 1233 AGN: </a:t>
            </a:r>
          </a:p>
          <a:p>
            <a:pPr marL="0" lvl="0" indent="0"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       649 </a:t>
            </a:r>
            <a:r>
              <a:rPr lang="en-US" sz="1800" dirty="0">
                <a:solidFill>
                  <a:prstClr val="black"/>
                </a:solidFill>
              </a:rPr>
              <a:t>FSRQs, 319 BL Lacs, 211 blazars (uncertain type), 26 </a:t>
            </a:r>
            <a:r>
              <a:rPr lang="en-US" sz="1800" dirty="0" err="1">
                <a:solidFill>
                  <a:prstClr val="black"/>
                </a:solidFill>
              </a:rPr>
              <a:t>radiogalaxies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      + 5 CSS, 5 </a:t>
            </a:r>
            <a:r>
              <a:rPr lang="en-US" sz="1800" dirty="0" err="1">
                <a:solidFill>
                  <a:prstClr val="black"/>
                </a:solidFill>
              </a:rPr>
              <a:t>Seyfert</a:t>
            </a:r>
            <a:r>
              <a:rPr lang="en-US" sz="1800" dirty="0">
                <a:solidFill>
                  <a:prstClr val="black"/>
                </a:solidFill>
              </a:rPr>
              <a:t> 1, 4 AGN, 3 SSRQ, 11 unknown </a:t>
            </a:r>
            <a:r>
              <a:rPr lang="en-US" sz="1800" dirty="0" smtClean="0">
                <a:solidFill>
                  <a:prstClr val="black"/>
                </a:solidFill>
              </a:rPr>
              <a:t>type</a:t>
            </a:r>
            <a:r>
              <a:rPr lang="en-US" sz="2000" dirty="0" smtClean="0">
                <a:solidFill>
                  <a:prstClr val="black"/>
                </a:solidFill>
              </a:rPr>
              <a:t>  </a:t>
            </a:r>
            <a:r>
              <a:rPr lang="en-US" sz="1500" i="1" dirty="0">
                <a:solidFill>
                  <a:prstClr val="black"/>
                </a:solidFill>
              </a:rPr>
              <a:t>(Lambert, HS, 2025, to be submitted</a:t>
            </a:r>
            <a:r>
              <a:rPr lang="en-US" sz="1500" i="1" dirty="0" smtClean="0">
                <a:solidFill>
                  <a:prstClr val="black"/>
                </a:solidFill>
              </a:rPr>
              <a:t>)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Significant correlation between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fluxes 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and optical Gaia magnitudes 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 especially for BL Lacs and reddest FSRQ.</a:t>
            </a:r>
          </a:p>
          <a:p>
            <a:pPr lvl="0"/>
            <a:r>
              <a:rPr lang="en-US" sz="2100" dirty="0">
                <a:solidFill>
                  <a:prstClr val="black"/>
                </a:solidFill>
              </a:rPr>
              <a:t>Similar trends </a:t>
            </a:r>
            <a:r>
              <a:rPr lang="en-US" sz="2100" dirty="0" smtClean="0">
                <a:solidFill>
                  <a:prstClr val="black"/>
                </a:solidFill>
              </a:rPr>
              <a:t>of correlations for </a:t>
            </a:r>
            <a:r>
              <a:rPr lang="en-US" sz="2100" dirty="0">
                <a:solidFill>
                  <a:prstClr val="black"/>
                </a:solidFill>
              </a:rPr>
              <a:t>fractional </a:t>
            </a:r>
            <a:endParaRPr lang="en-US" sz="21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smtClean="0">
                <a:solidFill>
                  <a:prstClr val="black"/>
                </a:solidFill>
              </a:rPr>
              <a:t>      variabilities in </a:t>
            </a:r>
            <a:r>
              <a:rPr lang="en-US" sz="2100" dirty="0" smtClean="0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2100" dirty="0" smtClean="0">
                <a:solidFill>
                  <a:prstClr val="black"/>
                </a:solidFill>
              </a:rPr>
              <a:t>-rays</a:t>
            </a:r>
            <a:r>
              <a:rPr lang="en-US" sz="2100" dirty="0" smtClean="0">
                <a:solidFill>
                  <a:prstClr val="black"/>
                </a:solidFill>
                <a:latin typeface="Symbol" pitchFamily="2" charset="2"/>
              </a:rPr>
              <a:t> </a:t>
            </a:r>
            <a:r>
              <a:rPr lang="en-US" sz="2100" dirty="0" smtClean="0">
                <a:solidFill>
                  <a:prstClr val="black"/>
                </a:solidFill>
              </a:rPr>
              <a:t>and </a:t>
            </a:r>
            <a:r>
              <a:rPr lang="en-US" sz="2100" dirty="0">
                <a:solidFill>
                  <a:prstClr val="black"/>
                </a:solidFill>
              </a:rPr>
              <a:t>in </a:t>
            </a:r>
            <a:r>
              <a:rPr lang="en-US" sz="2100" dirty="0" smtClean="0">
                <a:solidFill>
                  <a:prstClr val="black"/>
                </a:solidFill>
              </a:rPr>
              <a:t>optical</a:t>
            </a:r>
            <a:endParaRPr lang="en-US" sz="21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100" i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r>
              <a:rPr lang="en-US" sz="21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Part of the optical emission at mas scale </a:t>
            </a:r>
            <a:endParaRPr lang="en-US" sz="2100" i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r>
              <a:rPr lang="en-US" sz="2100" i="1" dirty="0">
                <a:solidFill>
                  <a:srgbClr val="0070C0"/>
                </a:solidFill>
                <a:sym typeface="Wingdings" panose="05000000000000000000" pitchFamily="2" charset="2"/>
              </a:rPr>
              <a:t>r</a:t>
            </a:r>
            <a:r>
              <a:rPr lang="en-US" sz="21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elated to </a:t>
            </a:r>
            <a:r>
              <a:rPr lang="en-US" sz="2000" i="1" dirty="0">
                <a:solidFill>
                  <a:srgbClr val="0070C0"/>
                </a:solidFill>
                <a:latin typeface="Symbol" pitchFamily="2" charset="2"/>
              </a:rPr>
              <a:t>g </a:t>
            </a:r>
            <a:r>
              <a:rPr lang="en-US" sz="21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-ray emission. </a:t>
            </a:r>
          </a:p>
          <a:p>
            <a:pPr marL="0" lvl="0" indent="0">
              <a:buNone/>
            </a:pPr>
            <a:r>
              <a:rPr lang="en-US" sz="21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Correlations less important for bluest FSRQ</a:t>
            </a:r>
          </a:p>
          <a:p>
            <a:pPr marL="0" lvl="0" indent="0">
              <a:buNone/>
            </a:pPr>
            <a:r>
              <a:rPr lang="en-US" sz="21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due to contamination by bright thermal disk</a:t>
            </a:r>
          </a:p>
          <a:p>
            <a:pPr marL="0" lvl="0" indent="0">
              <a:buNone/>
            </a:pPr>
            <a:r>
              <a:rPr lang="en-US" sz="21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in the optical range. </a:t>
            </a:r>
            <a:endParaRPr lang="en-US" sz="2100" i="1" dirty="0">
              <a:solidFill>
                <a:srgbClr val="0070C0"/>
              </a:solidFill>
            </a:endParaRP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518" y="2996952"/>
            <a:ext cx="3764752" cy="331236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3707904" y="3356992"/>
            <a:ext cx="1728192" cy="14401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16" y="467548"/>
            <a:ext cx="4496266" cy="315636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50748" y="3694222"/>
            <a:ext cx="2525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OR </a:t>
            </a:r>
            <a:r>
              <a:rPr lang="fr-FR" b="1" dirty="0" err="1" smtClean="0"/>
              <a:t>separation</a:t>
            </a:r>
            <a:r>
              <a:rPr lang="fr-FR" b="1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</a:p>
          <a:p>
            <a:r>
              <a:rPr lang="fr-FR" dirty="0" smtClean="0"/>
              <a:t>VLBI and Gaia positions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60972" y="3832721"/>
            <a:ext cx="172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Gaia </a:t>
            </a:r>
            <a:r>
              <a:rPr lang="fr-FR" b="1" dirty="0" err="1" smtClean="0"/>
              <a:t>color</a:t>
            </a:r>
            <a:r>
              <a:rPr lang="fr-FR" b="1" dirty="0" smtClean="0"/>
              <a:t> index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82552" y="90872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F</a:t>
            </a:r>
            <a:r>
              <a:rPr lang="en-US" sz="2000" b="1" baseline="-25000" dirty="0" smtClean="0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fr-FR" sz="2000" b="1" dirty="0" smtClean="0"/>
              <a:t> </a:t>
            </a:r>
            <a:endParaRPr lang="fr-FR" sz="20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914600" y="836712"/>
            <a:ext cx="0" cy="23042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95489" y="4438912"/>
            <a:ext cx="8762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prstClr val="black"/>
                </a:solidFill>
              </a:rPr>
              <a:t>F</a:t>
            </a:r>
            <a:r>
              <a:rPr lang="en-US" sz="2000" baseline="-25000" dirty="0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fr-FR" sz="2000" dirty="0" smtClean="0"/>
              <a:t> </a:t>
            </a:r>
            <a:r>
              <a:rPr lang="fr-FR" sz="2000" dirty="0" err="1" smtClean="0"/>
              <a:t>decreases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increasing</a:t>
            </a:r>
            <a:r>
              <a:rPr lang="fr-FR" sz="2000" dirty="0" smtClean="0"/>
              <a:t> OR </a:t>
            </a:r>
            <a:r>
              <a:rPr lang="fr-FR" sz="2000" dirty="0" err="1" smtClean="0"/>
              <a:t>separation</a:t>
            </a:r>
            <a:r>
              <a:rPr lang="fr-FR" sz="20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fr-FR" sz="2000" dirty="0" smtClean="0"/>
              <a:t>BL Lacs </a:t>
            </a:r>
            <a:r>
              <a:rPr lang="fr-FR" sz="2000" dirty="0" err="1" smtClean="0"/>
              <a:t>redder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FSRQ, </a:t>
            </a:r>
            <a:r>
              <a:rPr lang="fr-FR" sz="2000" dirty="0" err="1" smtClean="0"/>
              <a:t>average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fr-FR" sz="2000" dirty="0" smtClean="0"/>
              <a:t> </a:t>
            </a:r>
            <a:r>
              <a:rPr lang="fr-FR" sz="2000" dirty="0" err="1" smtClean="0"/>
              <a:t>higher</a:t>
            </a:r>
            <a:r>
              <a:rPr lang="fr-FR" sz="2000" dirty="0" smtClean="0"/>
              <a:t> for the </a:t>
            </a:r>
            <a:r>
              <a:rPr lang="fr-FR" sz="2000" dirty="0" err="1" smtClean="0"/>
              <a:t>bluest</a:t>
            </a:r>
            <a:r>
              <a:rPr lang="fr-FR" sz="2000" dirty="0" smtClean="0"/>
              <a:t> BL Lacs    </a:t>
            </a:r>
            <a:r>
              <a:rPr lang="fr-FR" sz="2000" i="1" dirty="0" smtClean="0"/>
              <a:t>(</a:t>
            </a:r>
            <a:r>
              <a:rPr lang="fr-FR" sz="2000" i="1" dirty="0" smtClean="0">
                <a:sym typeface="Wingdings" panose="05000000000000000000" pitchFamily="2" charset="2"/>
              </a:rPr>
              <a:t>NT </a:t>
            </a:r>
            <a:r>
              <a:rPr lang="fr-FR" sz="2000" i="1" dirty="0" err="1" smtClean="0">
                <a:sym typeface="Wingdings" panose="05000000000000000000" pitchFamily="2" charset="2"/>
              </a:rPr>
              <a:t>optical</a:t>
            </a:r>
            <a:r>
              <a:rPr lang="fr-FR" sz="2000" i="1" dirty="0" smtClean="0">
                <a:sym typeface="Wingdings" panose="05000000000000000000" pitchFamily="2" charset="2"/>
              </a:rPr>
              <a:t>)</a:t>
            </a:r>
            <a:endParaRPr lang="fr-FR" sz="2000" i="1" dirty="0" smtClean="0"/>
          </a:p>
          <a:p>
            <a:pPr marL="285750" indent="-285750">
              <a:buFontTx/>
              <a:buChar char="-"/>
            </a:pPr>
            <a:r>
              <a:rPr lang="fr-FR" sz="2000" dirty="0" smtClean="0"/>
              <a:t>2 types of FSRQ are </a:t>
            </a:r>
            <a:r>
              <a:rPr lang="fr-FR" sz="2000" dirty="0" err="1" smtClean="0"/>
              <a:t>identified</a:t>
            </a:r>
            <a:r>
              <a:rPr lang="fr-FR" sz="2000" dirty="0" smtClean="0"/>
              <a:t>: </a:t>
            </a:r>
            <a:r>
              <a:rPr lang="fr-FR" sz="2000" dirty="0" err="1" smtClean="0"/>
              <a:t>bluest</a:t>
            </a:r>
            <a:r>
              <a:rPr lang="fr-FR" sz="2000" dirty="0" smtClean="0"/>
              <a:t> (BP-RP &lt; 0.8)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disk-dominated</a:t>
            </a:r>
            <a:r>
              <a:rPr lang="fr-FR" sz="2000" dirty="0" smtClean="0"/>
              <a:t>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emission</a:t>
            </a:r>
            <a:r>
              <a:rPr lang="fr-FR" sz="2000" dirty="0" smtClean="0"/>
              <a:t>, and </a:t>
            </a:r>
            <a:r>
              <a:rPr lang="fr-FR" sz="2000" dirty="0" err="1" smtClean="0"/>
              <a:t>reddest</a:t>
            </a:r>
            <a:r>
              <a:rPr lang="fr-FR" sz="2000" dirty="0" smtClean="0"/>
              <a:t> </a:t>
            </a:r>
            <a:r>
              <a:rPr lang="fr-FR" sz="2000" dirty="0" err="1" smtClean="0"/>
              <a:t>ones</a:t>
            </a:r>
            <a:r>
              <a:rPr lang="fr-FR" sz="2000" dirty="0" smtClean="0"/>
              <a:t>, </a:t>
            </a:r>
            <a:r>
              <a:rPr lang="fr-FR" sz="2000" dirty="0" err="1" smtClean="0"/>
              <a:t>with</a:t>
            </a:r>
            <a:r>
              <a:rPr lang="fr-FR" sz="2000" dirty="0" smtClean="0"/>
              <a:t> jet-</a:t>
            </a:r>
            <a:r>
              <a:rPr lang="fr-FR" sz="2000" dirty="0" err="1" smtClean="0"/>
              <a:t>dominated</a:t>
            </a:r>
            <a:r>
              <a:rPr lang="fr-FR" sz="2000" dirty="0" smtClean="0"/>
              <a:t>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emission</a:t>
            </a:r>
            <a:endParaRPr lang="fr-FR" sz="2000" dirty="0" smtClean="0"/>
          </a:p>
          <a:p>
            <a:pPr marL="285750" indent="-285750">
              <a:buFontTx/>
              <a:buChar char="-"/>
            </a:pPr>
            <a:r>
              <a:rPr lang="fr-FR" sz="2000" dirty="0" err="1"/>
              <a:t>Color</a:t>
            </a:r>
            <a:r>
              <a:rPr lang="fr-FR" sz="2000" dirty="0"/>
              <a:t> index </a:t>
            </a:r>
            <a:r>
              <a:rPr lang="fr-FR" sz="2000" dirty="0" err="1"/>
              <a:t>becomes</a:t>
            </a:r>
            <a:r>
              <a:rPr lang="fr-FR" sz="2000" dirty="0"/>
              <a:t> </a:t>
            </a:r>
            <a:r>
              <a:rPr lang="fr-FR" sz="2000" dirty="0" err="1"/>
              <a:t>redder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increasing</a:t>
            </a:r>
            <a:r>
              <a:rPr lang="fr-FR" sz="2000" dirty="0"/>
              <a:t> OR </a:t>
            </a:r>
            <a:r>
              <a:rPr lang="fr-FR" sz="2000" dirty="0" err="1"/>
              <a:t>separation</a:t>
            </a:r>
            <a:r>
              <a:rPr lang="fr-FR" sz="2000" dirty="0"/>
              <a:t>      </a:t>
            </a:r>
            <a:r>
              <a:rPr lang="fr-FR" sz="2000" i="1" dirty="0"/>
              <a:t>(</a:t>
            </a:r>
            <a:r>
              <a:rPr lang="fr-FR" sz="2000" i="1" dirty="0" err="1"/>
              <a:t>mostly</a:t>
            </a:r>
            <a:r>
              <a:rPr lang="fr-FR" sz="2000" i="1" dirty="0"/>
              <a:t> </a:t>
            </a:r>
            <a:r>
              <a:rPr lang="fr-FR" sz="2000" i="1" dirty="0" err="1"/>
              <a:t>along</a:t>
            </a:r>
            <a:r>
              <a:rPr lang="fr-FR" sz="2000" i="1" dirty="0"/>
              <a:t> jets)</a:t>
            </a:r>
          </a:p>
          <a:p>
            <a:pPr marL="285750" indent="-285750">
              <a:buFontTx/>
              <a:buChar char="-"/>
            </a:pPr>
            <a:r>
              <a:rPr lang="fr-FR" sz="2000" i="1" dirty="0" smtClean="0"/>
              <a:t>in </a:t>
            </a:r>
            <a:r>
              <a:rPr lang="fr-FR" sz="2000" i="1" dirty="0" err="1" smtClean="0"/>
              <a:t>progress</a:t>
            </a:r>
            <a:r>
              <a:rPr lang="fr-FR" sz="2000" i="1" dirty="0" smtClean="0"/>
              <a:t>…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292080" y="6337763"/>
            <a:ext cx="3244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(Lambert, HS, 2025, to </a:t>
            </a:r>
            <a:r>
              <a:rPr lang="fr-FR" sz="1600" i="1" dirty="0" err="1" smtClean="0"/>
              <a:t>be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submitted</a:t>
            </a:r>
            <a:r>
              <a:rPr lang="fr-FR" sz="1600" i="1" dirty="0" smtClean="0"/>
              <a:t>)</a:t>
            </a:r>
            <a:endParaRPr lang="fr-FR" sz="1600" i="1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0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1BA40-96E9-FE49-BDCF-7C3D355E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26783"/>
            <a:ext cx="8928992" cy="6342577"/>
          </a:xfrm>
        </p:spPr>
        <p:txBody>
          <a:bodyPr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b="1" dirty="0" smtClean="0">
                <a:solidFill>
                  <a:srgbClr val="0070C0"/>
                </a:solidFill>
              </a:rPr>
              <a:t>Back to gamma-rays …</a:t>
            </a:r>
          </a:p>
          <a:p>
            <a:endParaRPr lang="en-US" sz="4200" dirty="0"/>
          </a:p>
          <a:p>
            <a:r>
              <a:rPr lang="en-US" sz="4200" dirty="0" smtClean="0"/>
              <a:t>Possibly new types of AGN for next generation of </a:t>
            </a:r>
            <a:r>
              <a:rPr lang="el-GR" sz="4200" dirty="0"/>
              <a:t>γ</a:t>
            </a:r>
            <a:r>
              <a:rPr lang="en-US" sz="4200" dirty="0"/>
              <a:t>-rays instruments</a:t>
            </a:r>
            <a:endParaRPr lang="en-US" sz="4200" dirty="0" smtClean="0"/>
          </a:p>
          <a:p>
            <a:endParaRPr lang="en-US" sz="4200" dirty="0" smtClean="0"/>
          </a:p>
          <a:p>
            <a:r>
              <a:rPr lang="el-GR" sz="4200" dirty="0" smtClean="0"/>
              <a:t>γ</a:t>
            </a:r>
            <a:r>
              <a:rPr lang="en-US" sz="4200" dirty="0" smtClean="0"/>
              <a:t>-ray data can be decisive for </a:t>
            </a:r>
            <a:r>
              <a:rPr lang="en-US" sz="4200" dirty="0" smtClean="0"/>
              <a:t>understanding some sources (ex : CSO)</a:t>
            </a:r>
          </a:p>
          <a:p>
            <a:endParaRPr lang="en-US" sz="4200" dirty="0"/>
          </a:p>
          <a:p>
            <a:r>
              <a:rPr lang="en-US" sz="4200" dirty="0" smtClean="0"/>
              <a:t>Confirmed association of some </a:t>
            </a:r>
            <a:r>
              <a:rPr lang="el-GR" sz="4400" dirty="0" smtClean="0"/>
              <a:t>γ</a:t>
            </a:r>
            <a:r>
              <a:rPr lang="en-US" sz="4200" dirty="0" smtClean="0"/>
              <a:t>-ray flares with emergence of radio knots from </a:t>
            </a:r>
            <a:r>
              <a:rPr lang="en-US" sz="4200" dirty="0"/>
              <a:t>radio core </a:t>
            </a:r>
            <a:endParaRPr lang="en-US" sz="4200" dirty="0" smtClean="0"/>
          </a:p>
          <a:p>
            <a:endParaRPr lang="en-US" sz="4200" dirty="0"/>
          </a:p>
          <a:p>
            <a:r>
              <a:rPr lang="en-US" sz="4200" dirty="0" smtClean="0"/>
              <a:t>Growing evidences for correlation between </a:t>
            </a:r>
            <a:r>
              <a:rPr lang="el-GR" sz="4200" dirty="0" smtClean="0"/>
              <a:t>γ</a:t>
            </a:r>
            <a:r>
              <a:rPr lang="en-US" sz="4200" dirty="0" smtClean="0"/>
              <a:t>-ray flares and optical high states in blazars</a:t>
            </a:r>
          </a:p>
          <a:p>
            <a:endParaRPr lang="en-US" sz="4200" dirty="0"/>
          </a:p>
          <a:p>
            <a:r>
              <a:rPr lang="en-US" sz="4200" dirty="0"/>
              <a:t>Combining astrometric VLBI and Gaia data with MOJAVE data for 422 AGN, mostly blazars:  58% of Gaia centroids are associated with a jet </a:t>
            </a:r>
            <a:r>
              <a:rPr lang="en-US" sz="4200" dirty="0" smtClean="0"/>
              <a:t>component, and 32% with the active nucleus. Other 10% mostly along the jet. </a:t>
            </a:r>
          </a:p>
          <a:p>
            <a:endParaRPr lang="en-US" sz="4200" dirty="0"/>
          </a:p>
          <a:p>
            <a:pPr lvl="0"/>
            <a:r>
              <a:rPr lang="en-US" sz="4200" dirty="0" smtClean="0"/>
              <a:t>Optical </a:t>
            </a:r>
            <a:r>
              <a:rPr lang="en-US" sz="4200" dirty="0"/>
              <a:t>Gaia </a:t>
            </a:r>
            <a:r>
              <a:rPr lang="en-US" sz="4200" dirty="0" smtClean="0"/>
              <a:t>centroids: an </a:t>
            </a:r>
            <a:r>
              <a:rPr lang="en-US" sz="4200" dirty="0"/>
              <a:t>interesting ‘proxy’ to </a:t>
            </a:r>
            <a:r>
              <a:rPr lang="en-US" sz="4200" dirty="0" smtClean="0"/>
              <a:t>identify </a:t>
            </a:r>
            <a:r>
              <a:rPr lang="en-US" sz="4200" dirty="0"/>
              <a:t>the </a:t>
            </a:r>
            <a:r>
              <a:rPr lang="el-GR" sz="4200" dirty="0" smtClean="0">
                <a:solidFill>
                  <a:prstClr val="black"/>
                </a:solidFill>
              </a:rPr>
              <a:t>γ</a:t>
            </a:r>
            <a:r>
              <a:rPr lang="en-US" sz="4200" dirty="0" smtClean="0"/>
              <a:t>-ray </a:t>
            </a:r>
            <a:r>
              <a:rPr lang="en-US" sz="4200" dirty="0"/>
              <a:t>emitting </a:t>
            </a:r>
            <a:r>
              <a:rPr lang="en-US" sz="4200" dirty="0" smtClean="0"/>
              <a:t>site in BL </a:t>
            </a:r>
            <a:r>
              <a:rPr lang="en-US" sz="4200" dirty="0"/>
              <a:t>Lacs and </a:t>
            </a:r>
            <a:r>
              <a:rPr lang="en-US" sz="4200" dirty="0">
                <a:solidFill>
                  <a:srgbClr val="FF0000"/>
                </a:solidFill>
              </a:rPr>
              <a:t>red </a:t>
            </a:r>
            <a:r>
              <a:rPr lang="en-US" sz="4200" dirty="0"/>
              <a:t>FSRQ </a:t>
            </a:r>
            <a:r>
              <a:rPr lang="en-US" sz="4200" dirty="0" smtClean="0"/>
              <a:t>(i.e. not </a:t>
            </a:r>
            <a:r>
              <a:rPr lang="en-US" sz="4200" dirty="0"/>
              <a:t>disk-dominated in the optical range). </a:t>
            </a:r>
          </a:p>
          <a:p>
            <a:pPr marL="0" indent="0">
              <a:buNone/>
            </a:pPr>
            <a:endParaRPr lang="en-US" sz="4200" dirty="0" smtClean="0"/>
          </a:p>
          <a:p>
            <a:r>
              <a:rPr lang="en-US" sz="4200" dirty="0"/>
              <a:t>Several indications for the existence of </a:t>
            </a:r>
            <a:r>
              <a:rPr lang="el-GR" sz="4200" dirty="0"/>
              <a:t>γ</a:t>
            </a:r>
            <a:r>
              <a:rPr lang="en-US" sz="4200" dirty="0" smtClean="0"/>
              <a:t>-ray </a:t>
            </a:r>
            <a:r>
              <a:rPr lang="en-US" sz="4200" dirty="0"/>
              <a:t>flares due to a plasma blob flowing along the jet and passing through a stationary nodule (</a:t>
            </a:r>
            <a:r>
              <a:rPr lang="en-US" sz="4200" dirty="0" err="1"/>
              <a:t>recollimation</a:t>
            </a:r>
            <a:r>
              <a:rPr lang="en-US" sz="4200" dirty="0"/>
              <a:t> shock...).</a:t>
            </a:r>
          </a:p>
          <a:p>
            <a:endParaRPr lang="en-US" sz="42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algn="ctr"/>
            <a:endParaRPr lang="en-US" i="1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786"/>
            <a:ext cx="8229600" cy="529041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solidFill>
                  <a:srgbClr val="0070C0"/>
                </a:solidFill>
              </a:rPr>
              <a:t>Complements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29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07" y="1916832"/>
            <a:ext cx="3108710" cy="1913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EE2C4D-9C5B-7A44-8C6D-F0CF26163438}"/>
              </a:ext>
            </a:extLst>
          </p:cNvPr>
          <p:cNvSpPr/>
          <p:nvPr/>
        </p:nvSpPr>
        <p:spPr>
          <a:xfrm>
            <a:off x="428599" y="3923184"/>
            <a:ext cx="2826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Evolution </a:t>
            </a:r>
            <a:r>
              <a:rPr lang="fr-FR" sz="1600" dirty="0"/>
              <a:t>of the SED of 3C </a:t>
            </a:r>
            <a:r>
              <a:rPr lang="fr-FR" sz="1600" dirty="0" smtClean="0"/>
              <a:t>279</a:t>
            </a:r>
            <a:r>
              <a:rPr lang="fr-FR" sz="1600" i="1" dirty="0" smtClean="0"/>
              <a:t> </a:t>
            </a:r>
          </a:p>
          <a:p>
            <a:pPr algn="ctr"/>
            <a:r>
              <a:rPr lang="fr-FR" sz="1600" i="1" dirty="0"/>
              <a:t>(</a:t>
            </a:r>
            <a:r>
              <a:rPr lang="fr-FR" sz="1600" i="1" dirty="0" smtClean="0"/>
              <a:t>Larionov </a:t>
            </a:r>
            <a:r>
              <a:rPr lang="fr-FR" sz="1600" i="1" dirty="0"/>
              <a:t>et al. </a:t>
            </a:r>
            <a:r>
              <a:rPr lang="fr-FR" sz="1600" i="1" dirty="0" smtClean="0"/>
              <a:t>2020)</a:t>
            </a:r>
            <a:endParaRPr lang="fr-FR" sz="16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87" y="980728"/>
            <a:ext cx="4724809" cy="452362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5543221"/>
            <a:ext cx="651718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3888432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 algn="ctr"/>
            <a:r>
              <a:rPr lang="en-US" sz="2400" b="1" dirty="0" smtClean="0"/>
              <a:t>Photo </a:t>
            </a:r>
            <a:r>
              <a:rPr lang="en-US" sz="2400" b="1" dirty="0"/>
              <a:t>gallery and </a:t>
            </a:r>
            <a:r>
              <a:rPr lang="en-US" sz="2400" b="1" dirty="0" smtClean="0"/>
              <a:t>AGN radio jets </a:t>
            </a:r>
            <a:r>
              <a:rPr lang="en-US" sz="2400" b="1" dirty="0"/>
              <a:t>in a nutshell</a:t>
            </a:r>
            <a:endParaRPr lang="fr-FR" sz="2400" b="1" dirty="0" smtClean="0"/>
          </a:p>
          <a:p>
            <a:pPr marL="0" indent="0" algn="ctr">
              <a:buNone/>
            </a:pPr>
            <a:endParaRPr lang="fr-FR" sz="2400" dirty="0"/>
          </a:p>
          <a:p>
            <a:pPr algn="ctr"/>
            <a:r>
              <a:rPr lang="en-US" sz="2400" dirty="0"/>
              <a:t>A closer look to nuclear </a:t>
            </a:r>
            <a:r>
              <a:rPr lang="en-US" sz="2400" dirty="0" smtClean="0"/>
              <a:t>VLBI jets</a:t>
            </a:r>
            <a:r>
              <a:rPr lang="fr-FR" sz="2400" dirty="0" smtClean="0"/>
              <a:t>  </a:t>
            </a:r>
            <a:endParaRPr lang="fr-FR" sz="2400" dirty="0" smtClean="0"/>
          </a:p>
          <a:p>
            <a:pPr algn="ctr"/>
            <a:endParaRPr lang="fr-FR" sz="2400" dirty="0" smtClean="0"/>
          </a:p>
          <a:p>
            <a:pPr algn="ctr"/>
            <a:r>
              <a:rPr lang="en-US" sz="2400" dirty="0"/>
              <a:t>Links between </a:t>
            </a:r>
            <a:r>
              <a:rPr lang="en-US" sz="2400" dirty="0" smtClean="0"/>
              <a:t>radio, optical </a:t>
            </a:r>
            <a:r>
              <a:rPr lang="en-US" sz="2400" dirty="0"/>
              <a:t>and gamma rays: </a:t>
            </a:r>
            <a:r>
              <a:rPr lang="en-US" sz="2400" dirty="0">
                <a:solidFill>
                  <a:srgbClr val="0070C0"/>
                </a:solidFill>
              </a:rPr>
              <a:t>individual source </a:t>
            </a:r>
            <a:r>
              <a:rPr lang="en-US" sz="2400" dirty="0" smtClean="0">
                <a:solidFill>
                  <a:srgbClr val="0070C0"/>
                </a:solidFill>
              </a:rPr>
              <a:t>approach and population studies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Combining radio VLBI with optical </a:t>
            </a:r>
            <a:r>
              <a:rPr lang="en-US" sz="2400" i="1" dirty="0">
                <a:solidFill>
                  <a:prstClr val="black"/>
                </a:solidFill>
              </a:rPr>
              <a:t>Gaia</a:t>
            </a:r>
            <a:r>
              <a:rPr lang="en-US" sz="2400" dirty="0">
                <a:solidFill>
                  <a:prstClr val="black"/>
                </a:solidFill>
              </a:rPr>
              <a:t> data</a:t>
            </a:r>
            <a:endParaRPr lang="fr-FR" sz="2400" dirty="0" smtClean="0">
              <a:solidFill>
                <a:srgbClr val="0070C0"/>
              </a:solidFill>
            </a:endParaRPr>
          </a:p>
          <a:p>
            <a:pPr algn="ctr"/>
            <a:endParaRPr lang="fr-FR" sz="240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1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155" y="397828"/>
            <a:ext cx="5306808" cy="595852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(Tatami)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31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1097078"/>
            <a:ext cx="7925487" cy="46638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04659" y="5359996"/>
            <a:ext cx="107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(Tanami)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24744"/>
            <a:ext cx="7628281" cy="44733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1600" y="5796443"/>
            <a:ext cx="25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Otero</a:t>
            </a:r>
            <a:r>
              <a:rPr lang="fr-FR" dirty="0" smtClean="0"/>
              <a:t>-Santos et al, 2020)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786"/>
            <a:ext cx="8229600" cy="529041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>
                <a:solidFill>
                  <a:srgbClr val="0070C0"/>
                </a:solidFill>
              </a:rPr>
              <a:t>Complements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33</a:t>
            </a:fld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1700808"/>
            <a:ext cx="2341067" cy="26946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flipH="1">
            <a:off x="2663788" y="4869160"/>
            <a:ext cx="3816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Distance </a:t>
            </a:r>
            <a:r>
              <a:rPr lang="fr-FR" dirty="0" err="1" smtClean="0"/>
              <a:t>between</a:t>
            </a:r>
            <a:r>
              <a:rPr lang="fr-FR" dirty="0" smtClean="0"/>
              <a:t> MOJAVE radio </a:t>
            </a:r>
            <a:r>
              <a:rPr lang="fr-FR" dirty="0" err="1" smtClean="0"/>
              <a:t>core</a:t>
            </a:r>
            <a:r>
              <a:rPr lang="fr-FR" dirty="0" smtClean="0"/>
              <a:t> and </a:t>
            </a:r>
            <a:r>
              <a:rPr lang="fr-FR" dirty="0" err="1" smtClean="0"/>
              <a:t>centroid</a:t>
            </a:r>
            <a:r>
              <a:rPr lang="fr-FR" dirty="0" smtClean="0"/>
              <a:t> of MOJAVE radio </a:t>
            </a:r>
            <a:r>
              <a:rPr lang="fr-FR" dirty="0" err="1" smtClean="0"/>
              <a:t>map</a:t>
            </a:r>
            <a:endParaRPr lang="fr-FR" dirty="0"/>
          </a:p>
          <a:p>
            <a:pPr algn="ctr"/>
            <a:r>
              <a:rPr lang="fr-FR" sz="1400" i="1" dirty="0" smtClean="0"/>
              <a:t>(Lambert, HS, </a:t>
            </a:r>
            <a:r>
              <a:rPr lang="fr-FR" sz="1400" i="1" dirty="0" err="1" smtClean="0"/>
              <a:t>Pierron</a:t>
            </a:r>
            <a:r>
              <a:rPr lang="fr-FR" sz="1400" i="1" dirty="0" smtClean="0"/>
              <a:t>, 2024) 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6313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0869"/>
            <a:ext cx="8193007" cy="454130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2" descr="http://www.aoc.nrao.edu/%7Ecwalker/M87/m87_movie_E_obs_blkbkg_f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0" y="4796352"/>
            <a:ext cx="3124227" cy="208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 flipH="1">
            <a:off x="5436731" y="171285"/>
            <a:ext cx="32918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/>
              <a:t>kpc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Mpc-scales</a:t>
            </a:r>
            <a:endParaRPr lang="fr-FR" dirty="0" smtClean="0"/>
          </a:p>
          <a:p>
            <a:r>
              <a:rPr lang="fr-FR" dirty="0" smtClean="0"/>
              <a:t>Large </a:t>
            </a:r>
            <a:r>
              <a:rPr lang="fr-FR" dirty="0" err="1" smtClean="0"/>
              <a:t>scale</a:t>
            </a:r>
            <a:r>
              <a:rPr lang="fr-FR" dirty="0" smtClean="0"/>
              <a:t> radio jets and lobes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3" y="4843495"/>
            <a:ext cx="280831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</a:t>
            </a:r>
            <a:r>
              <a:rPr lang="fr-FR" dirty="0" err="1" smtClean="0"/>
              <a:t>ub</a:t>
            </a:r>
            <a:r>
              <a:rPr lang="fr-FR" dirty="0" smtClean="0"/>
              <a:t>-pc </a:t>
            </a:r>
            <a:r>
              <a:rPr lang="fr-FR" dirty="0" err="1" smtClean="0"/>
              <a:t>scale</a:t>
            </a:r>
            <a:r>
              <a:rPr lang="fr-FR" dirty="0" smtClean="0"/>
              <a:t> and </a:t>
            </a:r>
            <a:r>
              <a:rPr lang="fr-FR" dirty="0" err="1" smtClean="0"/>
              <a:t>below</a:t>
            </a:r>
            <a:endParaRPr lang="fr-FR" dirty="0" smtClean="0"/>
          </a:p>
          <a:p>
            <a:r>
              <a:rPr lang="fr-FR" dirty="0" smtClean="0"/>
              <a:t>= </a:t>
            </a:r>
            <a:r>
              <a:rPr lang="fr-FR" dirty="0" err="1" smtClean="0"/>
              <a:t>sub</a:t>
            </a:r>
            <a:r>
              <a:rPr lang="fr-FR" dirty="0" smtClean="0"/>
              <a:t> </a:t>
            </a:r>
            <a:r>
              <a:rPr lang="fr-FR" dirty="0" err="1" smtClean="0"/>
              <a:t>milliarcsec</a:t>
            </a:r>
            <a:r>
              <a:rPr lang="fr-FR" dirty="0" smtClean="0"/>
              <a:t> (mas) </a:t>
            </a:r>
            <a:r>
              <a:rPr lang="fr-FR" dirty="0" err="1" smtClean="0"/>
              <a:t>scale</a:t>
            </a:r>
            <a:endParaRPr lang="fr-FR" dirty="0" smtClean="0"/>
          </a:p>
          <a:p>
            <a:r>
              <a:rPr lang="fr-FR" dirty="0" err="1" smtClean="0"/>
              <a:t>Nuclear</a:t>
            </a:r>
            <a:r>
              <a:rPr lang="fr-FR" dirty="0" smtClean="0"/>
              <a:t> VLBI radio jets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55826" y="227687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M87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308304" y="4781600"/>
            <a:ext cx="1691040" cy="16312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structures,</a:t>
            </a:r>
          </a:p>
          <a:p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  sizes </a:t>
            </a:r>
            <a:r>
              <a:rPr lang="fr-FR" sz="2000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(z)</a:t>
            </a: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,</a:t>
            </a:r>
          </a:p>
          <a:p>
            <a:r>
              <a:rPr lang="fr-FR" sz="2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 s</a:t>
            </a:r>
            <a:r>
              <a:rPr lang="fr-FR" sz="2000" dirty="0" smtClean="0">
                <a:solidFill>
                  <a:srgbClr val="0070C0"/>
                </a:solidFill>
              </a:rPr>
              <a:t>peeds,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>      </a:t>
            </a:r>
            <a:r>
              <a:rPr lang="fr-FR" sz="2000" dirty="0" err="1" smtClean="0">
                <a:solidFill>
                  <a:srgbClr val="0070C0"/>
                </a:solidFill>
              </a:rPr>
              <a:t>shocks</a:t>
            </a:r>
            <a:r>
              <a:rPr lang="fr-FR" sz="2000" dirty="0" smtClean="0">
                <a:solidFill>
                  <a:srgbClr val="0070C0"/>
                </a:solidFill>
              </a:rPr>
              <a:t>,</a:t>
            </a:r>
          </a:p>
          <a:p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smtClean="0">
                <a:solidFill>
                  <a:srgbClr val="0070C0"/>
                </a:solidFill>
              </a:rPr>
              <a:t>     turbulence</a:t>
            </a:r>
            <a:endParaRPr lang="fr-F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73" y="938382"/>
            <a:ext cx="3528392" cy="232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71600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5</a:t>
            </a:fld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6" y="622278"/>
            <a:ext cx="3994043" cy="18722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37" y="3861048"/>
            <a:ext cx="3392674" cy="278138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95" y="3319057"/>
            <a:ext cx="3190912" cy="297479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745658" y="6273098"/>
            <a:ext cx="74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NRAO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405002" y="2099284"/>
            <a:ext cx="103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Cygnus</a:t>
            </a:r>
            <a:r>
              <a:rPr lang="fr-FR" dirty="0" smtClean="0">
                <a:solidFill>
                  <a:schemeClr val="bg1"/>
                </a:solidFill>
              </a:rPr>
              <a:t> 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620000" y="949370"/>
            <a:ext cx="124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Hercules 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009462" y="59037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3C 75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268698" y="387357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3C 296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62805" y="139493"/>
            <a:ext cx="6367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FR II 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8277059" y="5386156"/>
            <a:ext cx="5261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FR I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6021677" y="147222"/>
            <a:ext cx="1785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Large </a:t>
            </a:r>
            <a:r>
              <a:rPr lang="fr-FR" sz="2000" b="1" dirty="0" err="1" smtClean="0"/>
              <a:t>scale</a:t>
            </a:r>
            <a:r>
              <a:rPr lang="fr-FR" sz="2000" b="1" dirty="0" smtClean="0"/>
              <a:t> jets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586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3058"/>
            <a:ext cx="8331948" cy="42273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13435" y="5082269"/>
            <a:ext cx="764016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fr-FR" sz="2000" dirty="0" smtClean="0"/>
              <a:t>A n</a:t>
            </a:r>
            <a:r>
              <a:rPr lang="en-US" sz="2000" dirty="0" err="1" smtClean="0"/>
              <a:t>ew</a:t>
            </a:r>
            <a:r>
              <a:rPr lang="en-US" sz="2000" dirty="0" smtClean="0"/>
              <a:t> </a:t>
            </a:r>
            <a:r>
              <a:rPr lang="en-US" sz="2000" dirty="0"/>
              <a:t>population of low-power jets with an edge-bright </a:t>
            </a:r>
            <a:r>
              <a:rPr lang="en-US" sz="2000" dirty="0" smtClean="0"/>
              <a:t>appearance </a:t>
            </a:r>
          </a:p>
          <a:p>
            <a:pPr algn="just"/>
            <a:r>
              <a:rPr lang="en-US" sz="2000" dirty="0" smtClean="0"/>
              <a:t>revealed by LOFAR</a:t>
            </a:r>
            <a:r>
              <a:rPr lang="fr-FR" sz="2000" dirty="0" smtClean="0"/>
              <a:t>  </a:t>
            </a:r>
          </a:p>
          <a:p>
            <a:pPr algn="just"/>
            <a:r>
              <a:rPr lang="fr-FR" sz="2000" dirty="0" smtClean="0"/>
              <a:t>- </a:t>
            </a:r>
            <a:r>
              <a:rPr lang="fr-FR" sz="2000" dirty="0" err="1" smtClean="0"/>
              <a:t>Smaller</a:t>
            </a:r>
            <a:r>
              <a:rPr lang="fr-FR" sz="2000" dirty="0" smtClean="0"/>
              <a:t> and </a:t>
            </a:r>
            <a:r>
              <a:rPr lang="fr-FR" sz="2000" dirty="0" err="1" smtClean="0"/>
              <a:t>less</a:t>
            </a:r>
            <a:r>
              <a:rPr lang="fr-FR" sz="2000" dirty="0" smtClean="0"/>
              <a:t> dense host galaxies, </a:t>
            </a:r>
            <a:r>
              <a:rPr lang="fr-FR" sz="2000" dirty="0" err="1" smtClean="0"/>
              <a:t>less</a:t>
            </a:r>
            <a:r>
              <a:rPr lang="fr-FR" sz="2000" dirty="0" smtClean="0"/>
              <a:t> </a:t>
            </a:r>
            <a:r>
              <a:rPr lang="fr-FR" sz="2000" dirty="0" err="1" smtClean="0"/>
              <a:t>disturbed</a:t>
            </a:r>
            <a:r>
              <a:rPr lang="fr-FR" sz="2000" dirty="0" smtClean="0"/>
              <a:t>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propagation</a:t>
            </a:r>
          </a:p>
          <a:p>
            <a:pPr algn="just"/>
            <a:r>
              <a:rPr lang="fr-FR" sz="2000" dirty="0" smtClean="0"/>
              <a:t>- New light on BH/jet/host </a:t>
            </a:r>
            <a:r>
              <a:rPr lang="fr-FR" sz="2000" dirty="0" err="1" smtClean="0"/>
              <a:t>galaxy</a:t>
            </a:r>
            <a:r>
              <a:rPr lang="fr-FR" sz="2000" dirty="0" smtClean="0"/>
              <a:t> </a:t>
            </a:r>
            <a:r>
              <a:rPr lang="fr-FR" sz="2000" dirty="0" err="1" smtClean="0"/>
              <a:t>mutual</a:t>
            </a:r>
            <a:r>
              <a:rPr lang="fr-FR" sz="2000" dirty="0" smtClean="0"/>
              <a:t> influence and interaction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4331034"/>
            <a:ext cx="1359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LOFAR, 2020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3939881" cy="55402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99992" y="764704"/>
            <a:ext cx="37225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Nuclear</a:t>
            </a:r>
            <a:r>
              <a:rPr lang="fr-FR" sz="2000" b="1" dirty="0" smtClean="0"/>
              <a:t> VLBI jets</a:t>
            </a:r>
          </a:p>
          <a:p>
            <a:endParaRPr lang="fr-FR" sz="2000" b="1" dirty="0"/>
          </a:p>
          <a:p>
            <a:r>
              <a:rPr lang="fr-FR" sz="2000" dirty="0" smtClean="0"/>
              <a:t>Base of </a:t>
            </a:r>
            <a:r>
              <a:rPr lang="fr-FR" sz="2000" dirty="0" err="1" smtClean="0"/>
              <a:t>extended</a:t>
            </a:r>
            <a:r>
              <a:rPr lang="fr-FR" sz="2000" dirty="0" smtClean="0"/>
              <a:t> radio sources </a:t>
            </a:r>
          </a:p>
          <a:p>
            <a:r>
              <a:rPr lang="fr-FR" sz="2000" dirty="0" err="1" smtClean="0"/>
              <a:t>with</a:t>
            </a:r>
            <a:r>
              <a:rPr lang="fr-FR" sz="2000" dirty="0" smtClean="0"/>
              <a:t> large </a:t>
            </a:r>
            <a:r>
              <a:rPr lang="fr-FR" sz="2000" dirty="0" err="1" smtClean="0"/>
              <a:t>scale</a:t>
            </a:r>
            <a:r>
              <a:rPr lang="fr-FR" sz="2000" dirty="0" smtClean="0"/>
              <a:t> radio jets or lobes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921" y="3151977"/>
            <a:ext cx="2666139" cy="32109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15816" y="5462314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solidFill>
                  <a:schemeClr val="bg1"/>
                </a:solidFill>
              </a:rPr>
              <a:t>(</a:t>
            </a:r>
            <a:r>
              <a:rPr lang="fr-FR" sz="1600" i="1" dirty="0" err="1" smtClean="0">
                <a:solidFill>
                  <a:schemeClr val="bg1"/>
                </a:solidFill>
              </a:rPr>
              <a:t>MPIfR</a:t>
            </a:r>
            <a:r>
              <a:rPr lang="fr-FR" sz="1600" i="1" dirty="0" smtClean="0">
                <a:solidFill>
                  <a:schemeClr val="bg1"/>
                </a:solidFill>
              </a:rPr>
              <a:t>)</a:t>
            </a:r>
            <a:endParaRPr lang="fr-FR" sz="1600" i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5076056" y="31519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CTA 102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03530" y="5938365"/>
            <a:ext cx="1000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</a:rPr>
              <a:t>(</a:t>
            </a:r>
            <a:r>
              <a:rPr lang="fr-FR" sz="1600" i="1" dirty="0" smtClean="0">
                <a:solidFill>
                  <a:schemeClr val="bg1"/>
                </a:solidFill>
              </a:rPr>
              <a:t>MOJAVE)</a:t>
            </a:r>
            <a:endParaRPr lang="fr-FR" sz="1600" i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956376" y="5154537"/>
            <a:ext cx="97206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Helical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feature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96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8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Nuclear</a:t>
            </a:r>
            <a:r>
              <a:rPr lang="fr-FR" dirty="0" smtClean="0"/>
              <a:t> VLBI sources</a:t>
            </a:r>
          </a:p>
          <a:p>
            <a:r>
              <a:rPr lang="fr-FR" b="1" dirty="0" smtClean="0">
                <a:solidFill>
                  <a:prstClr val="black"/>
                </a:solidFill>
              </a:rPr>
              <a:t>Compact radio sources </a:t>
            </a:r>
            <a:r>
              <a:rPr lang="fr-FR" dirty="0" smtClean="0">
                <a:solidFill>
                  <a:prstClr val="black"/>
                </a:solidFill>
              </a:rPr>
              <a:t>(&lt; 1 </a:t>
            </a:r>
            <a:r>
              <a:rPr lang="fr-FR" dirty="0" err="1" smtClean="0">
                <a:solidFill>
                  <a:prstClr val="black"/>
                </a:solidFill>
              </a:rPr>
              <a:t>kpc</a:t>
            </a:r>
            <a:r>
              <a:rPr lang="fr-FR" dirty="0" smtClean="0">
                <a:solidFill>
                  <a:prstClr val="black"/>
                </a:solidFill>
              </a:rPr>
              <a:t>): Compact </a:t>
            </a:r>
            <a:r>
              <a:rPr lang="fr-FR" dirty="0" err="1">
                <a:solidFill>
                  <a:prstClr val="black"/>
                </a:solidFill>
              </a:rPr>
              <a:t>S</a:t>
            </a:r>
            <a:r>
              <a:rPr lang="fr-FR" dirty="0" err="1" smtClean="0">
                <a:solidFill>
                  <a:prstClr val="black"/>
                </a:solidFill>
              </a:rPr>
              <a:t>ymmetric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Objects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(</a:t>
            </a:r>
            <a:r>
              <a:rPr lang="fr-FR" b="1" dirty="0">
                <a:solidFill>
                  <a:prstClr val="black"/>
                </a:solidFill>
              </a:rPr>
              <a:t>CSO</a:t>
            </a:r>
            <a:r>
              <a:rPr lang="fr-FR" dirty="0">
                <a:solidFill>
                  <a:prstClr val="black"/>
                </a:solidFill>
              </a:rPr>
              <a:t>), Compact </a:t>
            </a:r>
            <a:r>
              <a:rPr lang="fr-FR" dirty="0" err="1">
                <a:solidFill>
                  <a:prstClr val="black"/>
                </a:solidFill>
              </a:rPr>
              <a:t>Steep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				       Spectrum </a:t>
            </a:r>
            <a:r>
              <a:rPr lang="fr-FR" dirty="0">
                <a:solidFill>
                  <a:prstClr val="black"/>
                </a:solidFill>
              </a:rPr>
              <a:t>(</a:t>
            </a:r>
            <a:r>
              <a:rPr lang="fr-FR" b="1" dirty="0">
                <a:solidFill>
                  <a:prstClr val="black"/>
                </a:solidFill>
              </a:rPr>
              <a:t>CSS</a:t>
            </a:r>
            <a:r>
              <a:rPr lang="fr-FR" dirty="0" smtClean="0">
                <a:solidFill>
                  <a:prstClr val="black"/>
                </a:solidFill>
              </a:rPr>
              <a:t>), GHz </a:t>
            </a:r>
            <a:r>
              <a:rPr lang="fr-FR" dirty="0" err="1" smtClean="0">
                <a:solidFill>
                  <a:prstClr val="black"/>
                </a:solidFill>
              </a:rPr>
              <a:t>Peaked</a:t>
            </a:r>
            <a:r>
              <a:rPr lang="fr-FR" dirty="0" smtClean="0">
                <a:solidFill>
                  <a:prstClr val="black"/>
                </a:solidFill>
              </a:rPr>
              <a:t> Spectrum (</a:t>
            </a:r>
            <a:r>
              <a:rPr lang="fr-FR" b="1" dirty="0" smtClean="0">
                <a:solidFill>
                  <a:prstClr val="black"/>
                </a:solidFill>
              </a:rPr>
              <a:t>GPS</a:t>
            </a:r>
            <a:r>
              <a:rPr lang="fr-FR" dirty="0">
                <a:solidFill>
                  <a:prstClr val="black"/>
                </a:solidFill>
              </a:rPr>
              <a:t>), </a:t>
            </a:r>
            <a:r>
              <a:rPr lang="fr-FR" dirty="0" err="1">
                <a:solidFill>
                  <a:prstClr val="black"/>
                </a:solidFill>
              </a:rPr>
              <a:t>J</a:t>
            </a:r>
            <a:r>
              <a:rPr lang="fr-FR" dirty="0" err="1" smtClean="0">
                <a:solidFill>
                  <a:prstClr val="black"/>
                </a:solidFill>
              </a:rPr>
              <a:t>etted</a:t>
            </a:r>
            <a:r>
              <a:rPr lang="fr-FR" dirty="0" smtClean="0">
                <a:solidFill>
                  <a:prstClr val="black"/>
                </a:solidFill>
              </a:rPr>
              <a:t> 				       </a:t>
            </a:r>
            <a:r>
              <a:rPr lang="fr-FR" dirty="0" err="1" smtClean="0">
                <a:solidFill>
                  <a:prstClr val="black"/>
                </a:solidFill>
              </a:rPr>
              <a:t>Subgalactic</a:t>
            </a:r>
            <a:r>
              <a:rPr lang="fr-FR" dirty="0" smtClean="0">
                <a:solidFill>
                  <a:prstClr val="black"/>
                </a:solidFill>
              </a:rPr>
              <a:t>-Size (JSS) </a:t>
            </a:r>
            <a:r>
              <a:rPr lang="fr-FR" dirty="0">
                <a:solidFill>
                  <a:prstClr val="black"/>
                </a:solidFill>
              </a:rPr>
              <a:t>…</a:t>
            </a:r>
          </a:p>
          <a:p>
            <a:pPr lvl="0" algn="ctr"/>
            <a:endParaRPr lang="fr-FR" dirty="0">
              <a:solidFill>
                <a:prstClr val="black"/>
              </a:solidFill>
            </a:endParaRPr>
          </a:p>
          <a:p>
            <a:pPr lvl="0" algn="ctr"/>
            <a:r>
              <a:rPr lang="fr-FR" dirty="0" err="1" smtClean="0">
                <a:solidFill>
                  <a:prstClr val="black"/>
                </a:solidFill>
              </a:rPr>
              <a:t>Early</a:t>
            </a:r>
            <a:r>
              <a:rPr lang="fr-FR" dirty="0" smtClean="0">
                <a:solidFill>
                  <a:prstClr val="black"/>
                </a:solidFill>
              </a:rPr>
              <a:t> stages of </a:t>
            </a:r>
            <a:r>
              <a:rPr lang="fr-FR" dirty="0">
                <a:solidFill>
                  <a:prstClr val="black"/>
                </a:solidFill>
              </a:rPr>
              <a:t>of FRI/FRII radio </a:t>
            </a:r>
            <a:r>
              <a:rPr lang="fr-FR" dirty="0" smtClean="0">
                <a:solidFill>
                  <a:prstClr val="black"/>
                </a:solidFill>
              </a:rPr>
              <a:t>sources </a:t>
            </a:r>
            <a:r>
              <a:rPr lang="fr-FR" dirty="0" err="1" smtClean="0">
                <a:solidFill>
                  <a:prstClr val="black"/>
                </a:solidFill>
              </a:rPr>
              <a:t>evolution</a:t>
            </a:r>
            <a:r>
              <a:rPr lang="fr-FR" dirty="0">
                <a:solidFill>
                  <a:prstClr val="black"/>
                </a:solidFill>
              </a:rPr>
              <a:t> -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or </a:t>
            </a:r>
            <a:r>
              <a:rPr lang="fr-FR" dirty="0" smtClean="0">
                <a:solidFill>
                  <a:prstClr val="black"/>
                </a:solidFill>
              </a:rPr>
              <a:t>‘</a:t>
            </a:r>
            <a:r>
              <a:rPr lang="fr-FR" dirty="0" err="1" smtClean="0">
                <a:solidFill>
                  <a:prstClr val="black"/>
                </a:solidFill>
              </a:rPr>
              <a:t>frustrated</a:t>
            </a:r>
            <a:r>
              <a:rPr lang="fr-FR" dirty="0">
                <a:solidFill>
                  <a:prstClr val="black"/>
                </a:solidFill>
              </a:rPr>
              <a:t>’ </a:t>
            </a:r>
            <a:r>
              <a:rPr lang="fr-FR" dirty="0" smtClean="0">
                <a:solidFill>
                  <a:prstClr val="black"/>
                </a:solidFill>
              </a:rPr>
              <a:t>jet sources, or </a:t>
            </a:r>
            <a:r>
              <a:rPr lang="fr-FR" dirty="0" err="1" smtClean="0">
                <a:solidFill>
                  <a:prstClr val="black"/>
                </a:solidFill>
              </a:rPr>
              <a:t>mergers</a:t>
            </a:r>
            <a:r>
              <a:rPr lang="fr-FR" dirty="0" smtClean="0">
                <a:solidFill>
                  <a:prstClr val="black"/>
                </a:solidFill>
              </a:rPr>
              <a:t>,</a:t>
            </a:r>
          </a:p>
          <a:p>
            <a:pPr lvl="0" algn="ctr"/>
            <a:r>
              <a:rPr lang="fr-FR" dirty="0">
                <a:solidFill>
                  <a:prstClr val="black"/>
                </a:solidFill>
              </a:rPr>
              <a:t>	</a:t>
            </a:r>
            <a:r>
              <a:rPr lang="fr-FR" dirty="0" smtClean="0">
                <a:solidFill>
                  <a:prstClr val="black"/>
                </a:solidFill>
              </a:rPr>
              <a:t>				or short-</a:t>
            </a:r>
            <a:r>
              <a:rPr lang="fr-FR" dirty="0" err="1" smtClean="0">
                <a:solidFill>
                  <a:prstClr val="black"/>
                </a:solidFill>
              </a:rPr>
              <a:t>lived</a:t>
            </a:r>
            <a:r>
              <a:rPr lang="fr-FR" dirty="0" smtClean="0">
                <a:solidFill>
                  <a:prstClr val="black"/>
                </a:solidFill>
              </a:rPr>
              <a:t> jets?</a:t>
            </a:r>
            <a:endParaRPr lang="fr-FR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348880"/>
            <a:ext cx="5311600" cy="424470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156176" y="596519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(Cheng et al, 2023)</a:t>
            </a:r>
            <a:endParaRPr lang="fr-FR" sz="16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156176" y="4293096"/>
            <a:ext cx="267374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2 or 3 </a:t>
            </a:r>
            <a:r>
              <a:rPr lang="fr-FR" dirty="0" err="1" smtClean="0"/>
              <a:t>bright</a:t>
            </a:r>
            <a:r>
              <a:rPr lang="fr-FR" dirty="0" smtClean="0"/>
              <a:t> </a:t>
            </a:r>
          </a:p>
          <a:p>
            <a:r>
              <a:rPr lang="fr-FR" dirty="0"/>
              <a:t>c</a:t>
            </a:r>
            <a:r>
              <a:rPr lang="fr-FR" dirty="0" smtClean="0"/>
              <a:t>omponents on VLBI </a:t>
            </a:r>
            <a:r>
              <a:rPr lang="fr-FR" dirty="0" err="1" smtClean="0"/>
              <a:t>maps</a:t>
            </a:r>
            <a:endParaRPr lang="fr-FR" dirty="0" smtClean="0"/>
          </a:p>
          <a:p>
            <a:r>
              <a:rPr lang="fr-FR" dirty="0" smtClean="0"/>
              <a:t>Radio </a:t>
            </a:r>
            <a:r>
              <a:rPr lang="fr-FR" dirty="0" err="1" smtClean="0"/>
              <a:t>core</a:t>
            </a:r>
            <a:r>
              <a:rPr lang="fr-FR" dirty="0" smtClean="0"/>
              <a:t> location?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3568" y="2060848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8.6 GHz         15.4 GHz         43 GHz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165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5" y="3501008"/>
            <a:ext cx="2287527" cy="31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73FC-736F-4E4D-90F9-5CADDC7A565A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737867" y="6243153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EHT, 2021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57524" y="5157192"/>
            <a:ext cx="265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M87 </a:t>
            </a:r>
            <a:r>
              <a:rPr lang="fr-FR" dirty="0" err="1" smtClean="0"/>
              <a:t>nuclear</a:t>
            </a:r>
            <a:r>
              <a:rPr lang="fr-FR" dirty="0" smtClean="0"/>
              <a:t> jet</a:t>
            </a:r>
          </a:p>
          <a:p>
            <a:r>
              <a:rPr lang="fr-FR" dirty="0" smtClean="0"/>
              <a:t>10% </a:t>
            </a:r>
            <a:r>
              <a:rPr lang="fr-FR" dirty="0" err="1" smtClean="0"/>
              <a:t>linear</a:t>
            </a:r>
            <a:r>
              <a:rPr lang="fr-FR" dirty="0" smtClean="0"/>
              <a:t> polarisation</a:t>
            </a:r>
          </a:p>
          <a:p>
            <a:r>
              <a:rPr lang="fr-FR" dirty="0" smtClean="0"/>
              <a:t>B // rotation axis </a:t>
            </a:r>
            <a:r>
              <a:rPr lang="fr-FR" dirty="0" err="1" smtClean="0"/>
              <a:t>near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2443"/>
            <a:ext cx="5544616" cy="29035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flipH="1">
            <a:off x="5724128" y="500043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M87 large </a:t>
            </a:r>
            <a:r>
              <a:rPr lang="fr-FR" dirty="0" err="1" smtClean="0"/>
              <a:t>scale</a:t>
            </a:r>
            <a:r>
              <a:rPr lang="fr-FR" dirty="0" smtClean="0"/>
              <a:t> jet</a:t>
            </a:r>
          </a:p>
          <a:p>
            <a:r>
              <a:rPr lang="fr-FR" dirty="0" smtClean="0"/>
              <a:t>Polarisation images at 0.87 mm and 345 GHz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total </a:t>
            </a:r>
            <a:r>
              <a:rPr lang="fr-FR" dirty="0" err="1" smtClean="0"/>
              <a:t>intensity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/>
              <a:t>s</a:t>
            </a:r>
            <a:r>
              <a:rPr lang="fr-FR" dirty="0" smtClean="0"/>
              <a:t>pectral index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% </a:t>
            </a:r>
            <a:r>
              <a:rPr lang="fr-FR" dirty="0" err="1" smtClean="0"/>
              <a:t>linear</a:t>
            </a:r>
            <a:r>
              <a:rPr lang="fr-FR" dirty="0" smtClean="0"/>
              <a:t> </a:t>
            </a:r>
            <a:r>
              <a:rPr lang="fr-FR" dirty="0" err="1" smtClean="0"/>
              <a:t>polarization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Faraday rotation </a:t>
            </a:r>
            <a:r>
              <a:rPr lang="fr-FR" dirty="0" err="1" smtClean="0"/>
              <a:t>measure</a:t>
            </a:r>
            <a:endParaRPr lang="fr-FR" dirty="0" smtClean="0"/>
          </a:p>
          <a:p>
            <a:r>
              <a:rPr lang="fr-FR" dirty="0" smtClean="0"/>
              <a:t>                      </a:t>
            </a:r>
            <a:r>
              <a:rPr lang="fr-FR" i="1" dirty="0" smtClean="0"/>
              <a:t>(</a:t>
            </a:r>
            <a:r>
              <a:rPr lang="fr-FR" i="1" dirty="0" err="1" smtClean="0"/>
              <a:t>Goddi</a:t>
            </a:r>
            <a:r>
              <a:rPr lang="fr-FR" i="1" dirty="0" smtClean="0"/>
              <a:t> et al, 2025)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532440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76638" y="3474673"/>
            <a:ext cx="3195747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Spectral and polarisation </a:t>
            </a:r>
          </a:p>
          <a:p>
            <a:r>
              <a:rPr lang="fr-FR" dirty="0" err="1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roperties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: </a:t>
            </a:r>
          </a:p>
          <a:p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>
                <a:solidFill>
                  <a:srgbClr val="0070C0"/>
                </a:solidFill>
                <a:sym typeface="Wingdings" panose="05000000000000000000" pitchFamily="2" charset="2"/>
              </a:rPr>
              <a:t>m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agnetic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field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,</a:t>
            </a:r>
          </a:p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synchrotron 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emission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,</a:t>
            </a:r>
          </a:p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densities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,</a:t>
            </a:r>
          </a:p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particle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distribution 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function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,</a:t>
            </a:r>
          </a:p>
          <a:p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 </a:t>
            </a:r>
            <a:r>
              <a:rPr lang="fr-FR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energy</a:t>
            </a: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 budget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(incomplet!) </a:t>
            </a:r>
          </a:p>
        </p:txBody>
      </p:sp>
    </p:spTree>
    <p:extLst>
      <p:ext uri="{BB962C8B-B14F-4D97-AF65-F5344CB8AC3E}">
        <p14:creationId xmlns:p14="http://schemas.microsoft.com/office/powerpoint/2010/main" val="19994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33228</TotalTime>
  <Words>2226</Words>
  <Application>Microsoft Office PowerPoint</Application>
  <PresentationFormat>Affichage à l'écran (4:3)</PresentationFormat>
  <Paragraphs>362</Paragraphs>
  <Slides>33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Complements</vt:lpstr>
      <vt:lpstr>Présentation PowerPoint</vt:lpstr>
      <vt:lpstr>Présentation PowerPoint</vt:lpstr>
      <vt:lpstr>Présentation PowerPoint</vt:lpstr>
      <vt:lpstr>Complements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helene</dc:creator>
  <cp:lastModifiedBy>Helene Sol</cp:lastModifiedBy>
  <cp:revision>418</cp:revision>
  <dcterms:created xsi:type="dcterms:W3CDTF">2016-09-21T21:04:13Z</dcterms:created>
  <dcterms:modified xsi:type="dcterms:W3CDTF">2025-11-19T14:41:52Z</dcterms:modified>
</cp:coreProperties>
</file>