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1" r:id="rId6"/>
    <p:sldId id="264" r:id="rId7"/>
    <p:sldId id="263" r:id="rId8"/>
    <p:sldId id="266" r:id="rId9"/>
    <p:sldId id="267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9" d="100"/>
          <a:sy n="109" d="100"/>
        </p:scale>
        <p:origin x="20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4524" y="6355934"/>
            <a:ext cx="10359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64384" y="6344401"/>
            <a:ext cx="3212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E45911B-AABD-443F-0E33-6C78BC3CE86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11142" y="6333331"/>
            <a:ext cx="339716" cy="4008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ADD4F57-2176-D207-B300-1CADA29669C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47330" y="6409508"/>
            <a:ext cx="415584" cy="28523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0D58B21-F51A-837F-073E-70A96819C15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21119" y="6333331"/>
            <a:ext cx="299366" cy="37619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D397006-B0DD-6818-B171-0409BB1FEBAB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520114" y="6364572"/>
            <a:ext cx="609085" cy="33838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22C37D83-7062-EB2C-0845-020C347F29A5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2228828" y="6356350"/>
            <a:ext cx="762000" cy="36195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3B3788A0-C8B8-3D30-38CA-DEB7F962E38D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3128915" y="6351199"/>
            <a:ext cx="365126" cy="3651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F0B441-0484-910E-457C-0B00983D0E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GRIF &amp; les </a:t>
            </a:r>
            <a:r>
              <a:rPr lang="fr-FR" dirty="0" err="1"/>
              <a:t>mésocentres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B53AF8-5E9E-357D-DF2F-EF7F2A187F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007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8B9452-6D91-0902-79DC-893ADB0C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681FF6-00A5-DE7B-709C-B88A49F82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GRIF a su créer une équipe technique</a:t>
            </a:r>
          </a:p>
          <a:p>
            <a:pPr lvl="1"/>
            <a:r>
              <a:rPr lang="fr-FR" dirty="0"/>
              <a:t>Reconnue dans son expertise dans les infrastructures de calcul &amp; stockage fédérées</a:t>
            </a:r>
          </a:p>
          <a:p>
            <a:r>
              <a:rPr lang="fr-FR" dirty="0"/>
              <a:t>Des sites qui ont su prendre l’initiative</a:t>
            </a:r>
          </a:p>
          <a:p>
            <a:pPr lvl="1"/>
            <a:r>
              <a:rPr lang="fr-FR" dirty="0"/>
              <a:t>Capable d’être leader pour apporter des solutions techniques dans l’écosystème local et national</a:t>
            </a:r>
          </a:p>
          <a:p>
            <a:pPr lvl="1"/>
            <a:r>
              <a:rPr lang="fr-FR" dirty="0"/>
              <a:t>Capable d’être un pont entre les </a:t>
            </a:r>
            <a:r>
              <a:rPr lang="fr-FR" dirty="0" err="1"/>
              <a:t>mésocentres</a:t>
            </a:r>
            <a:r>
              <a:rPr lang="fr-FR" dirty="0"/>
              <a:t> universitaires et les infrastructures fédérées</a:t>
            </a:r>
          </a:p>
          <a:p>
            <a:pPr lvl="1"/>
            <a:endParaRPr lang="fr-FR" dirty="0"/>
          </a:p>
          <a:p>
            <a:r>
              <a:rPr lang="fr-FR" dirty="0"/>
              <a:t>GRIF est capable de répondre aux nouveaux défis et d’apporter une vision de la fédération </a:t>
            </a:r>
            <a:r>
              <a:rPr lang="fr-FR"/>
              <a:t>des infrastructures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714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235D07-0026-1094-A3A9-FCEBE87E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ouverture aux autres communautés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A6DBEF-C0C4-D268-405F-CC18059D5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Depuis la création de GRIF, les différents laboratoires ont ouvert leurs ressources à d’autres utilisateurs</a:t>
            </a:r>
          </a:p>
          <a:p>
            <a:pPr lvl="1"/>
            <a:r>
              <a:rPr lang="fr-FR" dirty="0" err="1"/>
              <a:t>Biomed</a:t>
            </a:r>
            <a:endParaRPr lang="fr-FR" dirty="0"/>
          </a:p>
          <a:p>
            <a:pPr lvl="1"/>
            <a:r>
              <a:rPr lang="fr-FR" dirty="0"/>
              <a:t>ISC-PIF</a:t>
            </a:r>
          </a:p>
          <a:p>
            <a:pPr lvl="1"/>
            <a:r>
              <a:rPr lang="fr-FR" dirty="0"/>
              <a:t>U-</a:t>
            </a:r>
            <a:r>
              <a:rPr lang="fr-FR" dirty="0" err="1"/>
              <a:t>psud</a:t>
            </a:r>
            <a:endParaRPr lang="fr-FR" dirty="0"/>
          </a:p>
          <a:p>
            <a:pPr lvl="1"/>
            <a:r>
              <a:rPr lang="fr-FR" dirty="0"/>
              <a:t>…</a:t>
            </a:r>
          </a:p>
          <a:p>
            <a:r>
              <a:rPr lang="fr-FR" dirty="0"/>
              <a:t>Dans le but de capitaliser sur l’expertise de GRIF dans le domaine du calcul distribué</a:t>
            </a:r>
          </a:p>
        </p:txBody>
      </p:sp>
    </p:spTree>
    <p:extLst>
      <p:ext uri="{BB962C8B-B14F-4D97-AF65-F5344CB8AC3E}">
        <p14:creationId xmlns:p14="http://schemas.microsoft.com/office/powerpoint/2010/main" val="274058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9E5FC-5A53-68B8-0B88-0D187FBF9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aux autres sites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A2FE97-A7AC-6058-A0CB-115065E21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Depuis 2005, GRIF participe aux réseaux d’expertises des sites Français</a:t>
            </a:r>
          </a:p>
          <a:p>
            <a:pPr lvl="1"/>
            <a:r>
              <a:rPr lang="fr-FR" dirty="0"/>
              <a:t>A travers LCG-France qui coordonne l’activité grille WLCG française</a:t>
            </a:r>
          </a:p>
          <a:p>
            <a:pPr lvl="1"/>
            <a:r>
              <a:rPr lang="fr-FR" dirty="0"/>
              <a:t>A travers France-Grille qui coordonne l’activité cloud fédéré français</a:t>
            </a:r>
          </a:p>
          <a:p>
            <a:r>
              <a:rPr lang="fr-FR" dirty="0"/>
              <a:t>Mais aussi un acteur dans la coordination internationale</a:t>
            </a:r>
          </a:p>
          <a:p>
            <a:pPr lvl="1"/>
            <a:r>
              <a:rPr lang="fr-FR" dirty="0"/>
              <a:t>A travers sa participation à </a:t>
            </a:r>
            <a:r>
              <a:rPr lang="fr-FR" dirty="0" err="1"/>
              <a:t>HEPiX</a:t>
            </a:r>
            <a:endParaRPr lang="fr-FR" dirty="0"/>
          </a:p>
          <a:p>
            <a:pPr lvl="1"/>
            <a:r>
              <a:rPr lang="fr-FR" dirty="0"/>
              <a:t>Sa participation à HSF</a:t>
            </a:r>
          </a:p>
          <a:p>
            <a:pPr lvl="1"/>
            <a:r>
              <a:rPr lang="fr-FR" dirty="0"/>
              <a:t>La coordination du GDB (2012-2015)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689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34A208-FF92-F77C-D721-17BEED9FA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7D8D89-CC0D-6942-73CD-8A5358D6E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Est une équipe technique qui participe à l’opération d’un site WLCG…. Mais pas que…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Aussi une équipe technique et des laboratoires qui partagent leurs connaissances pour proposer, en local ou en national, des solutions qui dépassent les activités WLCG…</a:t>
            </a:r>
          </a:p>
        </p:txBody>
      </p:sp>
    </p:spTree>
    <p:extLst>
      <p:ext uri="{BB962C8B-B14F-4D97-AF65-F5344CB8AC3E}">
        <p14:creationId xmlns:p14="http://schemas.microsoft.com/office/powerpoint/2010/main" val="181514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21740A-B2E5-4BAB-7159-BFE16C819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réalisations techniques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306F22-516B-FB9C-2D89-DFA4278C3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Autour des problématiques d’infrastructures de stockage</a:t>
            </a:r>
          </a:p>
          <a:p>
            <a:pPr lvl="1"/>
            <a:r>
              <a:rPr lang="fr-FR" dirty="0" err="1"/>
              <a:t>Ceph</a:t>
            </a:r>
            <a:r>
              <a:rPr lang="fr-FR" dirty="0"/>
              <a:t> distribuée P2IO (</a:t>
            </a:r>
            <a:r>
              <a:rPr lang="fr-FR" dirty="0" err="1"/>
              <a:t>IJCLab</a:t>
            </a:r>
            <a:r>
              <a:rPr lang="fr-FR" dirty="0"/>
              <a:t>, CEA/</a:t>
            </a:r>
            <a:r>
              <a:rPr lang="fr-FR" dirty="0" err="1"/>
              <a:t>Irfu</a:t>
            </a:r>
            <a:r>
              <a:rPr lang="fr-FR" dirty="0"/>
              <a:t>, LLR, IAS) qui est devenue la base du service de stockage du </a:t>
            </a:r>
            <a:r>
              <a:rPr lang="fr-FR" dirty="0" err="1"/>
              <a:t>Mésocentre</a:t>
            </a:r>
            <a:r>
              <a:rPr lang="fr-FR" dirty="0"/>
              <a:t> Paris-Saclay</a:t>
            </a:r>
          </a:p>
          <a:p>
            <a:pPr lvl="2"/>
            <a:r>
              <a:rPr lang="fr-FR" dirty="0"/>
              <a:t>1 infrastructure de stockage distribuée sur 3 sites distants (CEA/</a:t>
            </a:r>
            <a:r>
              <a:rPr lang="fr-FR" dirty="0" err="1"/>
              <a:t>Irfu</a:t>
            </a:r>
            <a:r>
              <a:rPr lang="fr-FR" dirty="0"/>
              <a:t>, LLR, </a:t>
            </a:r>
            <a:r>
              <a:rPr lang="fr-FR" dirty="0" err="1"/>
              <a:t>IJCLab</a:t>
            </a:r>
            <a:r>
              <a:rPr lang="fr-FR" dirty="0"/>
              <a:t>)</a:t>
            </a:r>
          </a:p>
          <a:p>
            <a:pPr lvl="2"/>
            <a:r>
              <a:rPr lang="fr-FR" dirty="0"/>
              <a:t>Résiliente (capable de résister à la perte d’un datacenter)</a:t>
            </a:r>
          </a:p>
          <a:p>
            <a:r>
              <a:rPr lang="fr-FR" dirty="0"/>
              <a:t>Autour des problématiques d’infrastructure de calcul</a:t>
            </a:r>
          </a:p>
          <a:p>
            <a:pPr lvl="1"/>
            <a:r>
              <a:rPr lang="fr-FR" dirty="0"/>
              <a:t>Avec des infrastructures cloud</a:t>
            </a:r>
          </a:p>
          <a:p>
            <a:pPr lvl="2"/>
            <a:r>
              <a:rPr lang="fr-FR" dirty="0" err="1"/>
              <a:t>cloud@virtualdata</a:t>
            </a:r>
            <a:r>
              <a:rPr lang="fr-FR" dirty="0"/>
              <a:t> (</a:t>
            </a:r>
            <a:r>
              <a:rPr lang="fr-FR" dirty="0" err="1"/>
              <a:t>IJCLab</a:t>
            </a:r>
            <a:r>
              <a:rPr lang="fr-FR" dirty="0"/>
              <a:t>)</a:t>
            </a:r>
          </a:p>
          <a:p>
            <a:pPr lvl="3"/>
            <a:r>
              <a:rPr lang="fr-FR" dirty="0"/>
              <a:t>Commencé en 2010 via le projet </a:t>
            </a:r>
            <a:r>
              <a:rPr lang="fr-FR" dirty="0" err="1"/>
              <a:t>StratusLab</a:t>
            </a:r>
            <a:endParaRPr lang="fr-FR" dirty="0"/>
          </a:p>
          <a:p>
            <a:pPr lvl="2"/>
            <a:r>
              <a:rPr lang="fr-FR" dirty="0" err="1"/>
              <a:t>cloud@lpnhe</a:t>
            </a:r>
            <a:endParaRPr lang="fr-FR" dirty="0"/>
          </a:p>
          <a:p>
            <a:pPr lvl="3"/>
            <a:r>
              <a:rPr lang="fr-FR" dirty="0"/>
              <a:t>Commencé en 2018</a:t>
            </a:r>
          </a:p>
        </p:txBody>
      </p:sp>
    </p:spTree>
    <p:extLst>
      <p:ext uri="{BB962C8B-B14F-4D97-AF65-F5344CB8AC3E}">
        <p14:creationId xmlns:p14="http://schemas.microsoft.com/office/powerpoint/2010/main" val="223988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10EB6-C6FB-26FA-4330-FC831439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synergies avec les universités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A86D8D-E008-4B48-F762-5842A5A54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IJCLab</a:t>
            </a:r>
            <a:r>
              <a:rPr lang="fr-FR" dirty="0"/>
              <a:t> est membre fondateur du </a:t>
            </a:r>
            <a:r>
              <a:rPr lang="fr-FR" dirty="0" err="1"/>
              <a:t>mésocentre</a:t>
            </a:r>
            <a:r>
              <a:rPr lang="fr-FR" dirty="0"/>
              <a:t> Paris-Sud devenu </a:t>
            </a:r>
            <a:r>
              <a:rPr lang="fr-FR" dirty="0" err="1"/>
              <a:t>Mésocentre</a:t>
            </a:r>
            <a:r>
              <a:rPr lang="fr-FR" dirty="0"/>
              <a:t> Paris-Saclay</a:t>
            </a:r>
          </a:p>
          <a:p>
            <a:pPr lvl="1"/>
            <a:r>
              <a:rPr lang="fr-FR" dirty="0"/>
              <a:t>Opérateur d’une infrastructure cloud dont l’université assure le support aux utilisateurs</a:t>
            </a:r>
          </a:p>
          <a:p>
            <a:pPr lvl="1"/>
            <a:r>
              <a:rPr lang="fr-FR" dirty="0"/>
              <a:t>Autour de l’idée de la complémentarité des technologies de calcul (HPC Ruche, Cloud et HTC) et de stockage (</a:t>
            </a:r>
            <a:r>
              <a:rPr lang="fr-FR" dirty="0" err="1"/>
              <a:t>Ceph</a:t>
            </a:r>
            <a:r>
              <a:rPr lang="fr-FR" dirty="0"/>
              <a:t>, EOS, </a:t>
            </a:r>
            <a:r>
              <a:rPr lang="fr-FR" dirty="0" err="1"/>
              <a:t>Rucio</a:t>
            </a:r>
            <a:r>
              <a:rPr lang="fr-FR" dirty="0"/>
              <a:t>…)</a:t>
            </a:r>
          </a:p>
          <a:p>
            <a:endParaRPr lang="fr-FR" dirty="0"/>
          </a:p>
          <a:p>
            <a:r>
              <a:rPr lang="fr-FR" dirty="0"/>
              <a:t>LPNHE à ouvert son infrastructure de cloud (2021) à  l’ensemble des laboratoires de Sorbonne Université</a:t>
            </a:r>
          </a:p>
        </p:txBody>
      </p:sp>
    </p:spTree>
    <p:extLst>
      <p:ext uri="{BB962C8B-B14F-4D97-AF65-F5344CB8AC3E}">
        <p14:creationId xmlns:p14="http://schemas.microsoft.com/office/powerpoint/2010/main" val="341775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154B1F-CF74-9F1B-22B3-023C90F61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investissement dans </a:t>
            </a:r>
            <a:r>
              <a:rPr lang="fr-FR" dirty="0" err="1"/>
              <a:t>MésoNet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E2F55D-C407-D13D-B51D-9DCE51826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IJCLab</a:t>
            </a:r>
            <a:r>
              <a:rPr lang="fr-FR" dirty="0"/>
              <a:t> participe à </a:t>
            </a:r>
            <a:r>
              <a:rPr lang="fr-FR" dirty="0" err="1"/>
              <a:t>MésoNet</a:t>
            </a:r>
            <a:r>
              <a:rPr lang="fr-FR" dirty="0"/>
              <a:t> et apporte son expérience dans les problématiques de fédération d’infrastructure</a:t>
            </a:r>
          </a:p>
          <a:p>
            <a:pPr lvl="1"/>
            <a:r>
              <a:rPr lang="fr-FR" dirty="0"/>
              <a:t>Autour de l’authentification fédérée (indigo-IAM)</a:t>
            </a:r>
          </a:p>
          <a:p>
            <a:pPr lvl="1"/>
            <a:r>
              <a:rPr lang="fr-FR" dirty="0"/>
              <a:t>Autour des problématiques de gestion de donnée (</a:t>
            </a:r>
            <a:r>
              <a:rPr lang="fr-FR" dirty="0" err="1"/>
              <a:t>PoC</a:t>
            </a:r>
            <a:r>
              <a:rPr lang="fr-FR" dirty="0"/>
              <a:t> </a:t>
            </a:r>
            <a:r>
              <a:rPr lang="fr-FR" dirty="0" err="1"/>
              <a:t>Rucio</a:t>
            </a:r>
            <a:r>
              <a:rPr lang="fr-FR" dirty="0"/>
              <a:t>)</a:t>
            </a:r>
          </a:p>
          <a:p>
            <a:r>
              <a:rPr lang="fr-FR" dirty="0"/>
              <a:t>Mais aussi dans le groupe responsable de proposer une structuration de l’activité des </a:t>
            </a:r>
            <a:r>
              <a:rPr lang="fr-FR" dirty="0" err="1"/>
              <a:t>mésocentres</a:t>
            </a:r>
            <a:r>
              <a:rPr lang="fr-FR" dirty="0"/>
              <a:t> français</a:t>
            </a:r>
          </a:p>
          <a:p>
            <a:pPr lvl="1"/>
            <a:r>
              <a:rPr lang="fr-FR" dirty="0"/>
              <a:t>Devenu depuis </a:t>
            </a:r>
            <a:r>
              <a:rPr lang="fr-FR" dirty="0" err="1"/>
              <a:t>MésoCloud</a:t>
            </a:r>
            <a:r>
              <a:rPr lang="fr-FR" dirty="0"/>
              <a:t> (voir prés. </a:t>
            </a:r>
            <a:r>
              <a:rPr lang="fr-FR" dirty="0" err="1"/>
              <a:t>Jérome</a:t>
            </a:r>
            <a:r>
              <a:rPr lang="fr-FR" dirty="0"/>
              <a:t> </a:t>
            </a:r>
            <a:r>
              <a:rPr lang="fr-FR" dirty="0" err="1"/>
              <a:t>Pansanel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7488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05E2B4-099C-2640-1AB1-4BBA661FF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MésoNet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49F8D5-FDA5-DDA0-4389-3263A8638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Faciliter l’accès aux ressources par les chercheurs</a:t>
            </a:r>
          </a:p>
          <a:p>
            <a:pPr lvl="1"/>
            <a:r>
              <a:rPr lang="fr-FR" dirty="0"/>
              <a:t>Grace à une authentification centralisé basé sur les technologies grille</a:t>
            </a:r>
          </a:p>
          <a:p>
            <a:r>
              <a:rPr lang="fr-FR" dirty="0"/>
              <a:t>Une fédération de stockage de traitement</a:t>
            </a:r>
          </a:p>
          <a:p>
            <a:r>
              <a:rPr lang="fr-FR" dirty="0"/>
              <a:t>Des infrastructures HPC/IA au meilleur niveau technologique</a:t>
            </a:r>
          </a:p>
          <a:p>
            <a:pPr lvl="1"/>
            <a:r>
              <a:rPr lang="fr-FR" dirty="0"/>
              <a:t>Grace à l’acquisition de machines spécifiques accessible nationalement</a:t>
            </a:r>
          </a:p>
          <a:p>
            <a:r>
              <a:rPr lang="fr-FR" dirty="0"/>
              <a:t>Une offre nationale</a:t>
            </a:r>
          </a:p>
          <a:p>
            <a:pPr lvl="1"/>
            <a:r>
              <a:rPr lang="fr-FR" dirty="0"/>
              <a:t>Grace à un support utilisateur partagé</a:t>
            </a:r>
          </a:p>
        </p:txBody>
      </p:sp>
    </p:spTree>
    <p:extLst>
      <p:ext uri="{BB962C8B-B14F-4D97-AF65-F5344CB8AC3E}">
        <p14:creationId xmlns:p14="http://schemas.microsoft.com/office/powerpoint/2010/main" val="3317224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62781-F61B-A136-248D-CD953310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nouveaux défis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3A5625-C63D-4526-E659-03A0EB8DA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Proposer des infrastructures pour les autres communautés que celle du LHC</a:t>
            </a:r>
          </a:p>
          <a:p>
            <a:pPr lvl="1"/>
            <a:r>
              <a:rPr lang="fr-FR" dirty="0" err="1"/>
              <a:t>Astro</a:t>
            </a:r>
            <a:r>
              <a:rPr lang="fr-FR" dirty="0"/>
              <a:t>, nucléaire…</a:t>
            </a:r>
          </a:p>
          <a:p>
            <a:r>
              <a:rPr lang="fr-FR" dirty="0"/>
              <a:t>Simplifier l’accès à d’autres types d’infrastructure</a:t>
            </a:r>
          </a:p>
          <a:p>
            <a:pPr lvl="1"/>
            <a:r>
              <a:rPr lang="fr-FR" dirty="0"/>
              <a:t>HPC / IA</a:t>
            </a:r>
          </a:p>
          <a:p>
            <a:r>
              <a:rPr lang="fr-FR" dirty="0"/>
              <a:t>Rester à la pointe des évolutions matérielles</a:t>
            </a:r>
          </a:p>
          <a:p>
            <a:pPr lvl="1"/>
            <a:r>
              <a:rPr lang="fr-FR" dirty="0"/>
              <a:t>GPU, ARM…</a:t>
            </a:r>
          </a:p>
          <a:p>
            <a:r>
              <a:rPr lang="fr-FR" dirty="0"/>
              <a:t>En capitalisant sur l’expérience acquise</a:t>
            </a:r>
          </a:p>
        </p:txBody>
      </p:sp>
    </p:spTree>
    <p:extLst>
      <p:ext uri="{BB962C8B-B14F-4D97-AF65-F5344CB8AC3E}">
        <p14:creationId xmlns:p14="http://schemas.microsoft.com/office/powerpoint/2010/main" val="10757477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4344</TotalTime>
  <Words>534</Words>
  <Application>Microsoft Macintosh PowerPoint</Application>
  <PresentationFormat>Grand écran</PresentationFormat>
  <Paragraphs>67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Thème Office</vt:lpstr>
      <vt:lpstr>GRIF &amp; les mésocentres</vt:lpstr>
      <vt:lpstr>Une ouverture aux autres communautés</vt:lpstr>
      <vt:lpstr>Et aux autres sites</vt:lpstr>
      <vt:lpstr>GRIF</vt:lpstr>
      <vt:lpstr>Des réalisations techniques</vt:lpstr>
      <vt:lpstr>Des synergies avec les universités</vt:lpstr>
      <vt:lpstr>Un investissement dans MésoNet</vt:lpstr>
      <vt:lpstr>MésoNet</vt:lpstr>
      <vt:lpstr>De nouveaux défis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Guillaume Philippon</dc:creator>
  <cp:lastModifiedBy>Guillaume Philippon</cp:lastModifiedBy>
  <cp:revision>18</cp:revision>
  <dcterms:created xsi:type="dcterms:W3CDTF">2025-06-27T09:27:56Z</dcterms:created>
  <dcterms:modified xsi:type="dcterms:W3CDTF">2025-06-30T09:52:16Z</dcterms:modified>
</cp:coreProperties>
</file>