
<file path=[Content_Types].xml><?xml version="1.0" encoding="utf-8"?>
<Types xmlns="http://schemas.openxmlformats.org/package/2006/content-types">
  <Default Extension="glb" ContentType="model/gltf.binary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593" r:id="rId3"/>
    <p:sldId id="614" r:id="rId4"/>
    <p:sldId id="624" r:id="rId5"/>
    <p:sldId id="643" r:id="rId6"/>
    <p:sldId id="585" r:id="rId7"/>
    <p:sldId id="603" r:id="rId8"/>
    <p:sldId id="579" r:id="rId9"/>
    <p:sldId id="587" r:id="rId10"/>
    <p:sldId id="604" r:id="rId11"/>
    <p:sldId id="588" r:id="rId12"/>
    <p:sldId id="623" r:id="rId13"/>
    <p:sldId id="605" r:id="rId14"/>
    <p:sldId id="567" r:id="rId15"/>
    <p:sldId id="591" r:id="rId16"/>
    <p:sldId id="590" r:id="rId17"/>
    <p:sldId id="544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9E0EB2"/>
    <a:srgbClr val="0B13B5"/>
    <a:srgbClr val="E96C27"/>
    <a:srgbClr val="E2FF0D"/>
    <a:srgbClr val="005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2194" autoAdjust="0"/>
  </p:normalViewPr>
  <p:slideViewPr>
    <p:cSldViewPr>
      <p:cViewPr varScale="1">
        <p:scale>
          <a:sx n="78" d="100"/>
          <a:sy n="78" d="100"/>
        </p:scale>
        <p:origin x="27" y="267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364B4-D90A-411E-98A4-E41AB9CFF6F2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7AABC-6FFD-422B-B5AB-407E521217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52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7AABC-6FFD-422B-B5AB-407E521217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0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7AABC-6FFD-422B-B5AB-407E521217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39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4CD4-4563-23F4-79A3-DA5DB405B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86082-B7C0-2041-33B3-DB3C61581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646CD-1647-37DB-E983-2CE589CC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78C8F-3703-D9FF-EC55-055CA4974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7AABC-6FFD-422B-B5AB-407E521217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92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D6452-C4D3-6736-8BE5-4108403AF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3012D-F872-A3A9-610B-E87A7A466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5ED75-4CD6-7E70-0F0B-6BDD11608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1C6AD-7E5A-6885-6D62-398F011F3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7AABC-6FFD-422B-B5AB-407E5212178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24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7AABC-6FFD-422B-B5AB-407E5212178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8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7280" y="208370"/>
            <a:ext cx="10257439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294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294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294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2-small-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600058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17/10/2024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CSI Meeting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F2A9D7-B594-4335-8D31-30DF94E72F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2-smal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1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9" y="169117"/>
            <a:ext cx="6438063" cy="488983"/>
          </a:xfrm>
        </p:spPr>
        <p:txBody>
          <a:bodyPr>
            <a:normAutofit/>
          </a:bodyPr>
          <a:lstStyle>
            <a:lvl1pPr>
              <a:defRPr sz="2037" b="1">
                <a:solidFill>
                  <a:srgbClr val="00294B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17/10/2024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CSI Meeting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4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64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CE87180-83F6-3D4D-98E9-D8963D6D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20252"/>
            <a:ext cx="10972800" cy="354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5DEAAACA-624F-4E4A-B145-733ED7E4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94517"/>
            <a:ext cx="10972800" cy="656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335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1402" y="231771"/>
            <a:ext cx="10089195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294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7797" y="1221149"/>
            <a:ext cx="10796404" cy="1959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CSI Meeting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17/10/2024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2930" y="6545845"/>
            <a:ext cx="268604" cy="21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17/06/relationships/model3d" Target="../media/model3d1.glb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17/06/relationships/model3d" Target="../media/model3d2.glb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11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7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microsoft.com/office/2017/06/relationships/model3d" Target="../media/model3d2.glb"/><Relationship Id="rId11" Type="http://schemas.microsoft.com/office/2017/06/relationships/model3d" Target="../media/model3d1.glb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tags" Target="../tags/tag10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8545" y="1516486"/>
            <a:ext cx="9034908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i="1" spc="-11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950" i="1" spc="-1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2950" i="1" spc="-7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50" i="1" spc="-4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950" i="1" spc="-1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950" i="1" spc="-5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sz="2950" i="1" spc="-3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950" i="1" spc="-1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1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spc="-5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sz="2800" spc="-5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1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800" spc="-7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4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spc="-3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spc="-4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3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spc="-2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1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5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5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sz="2800" spc="-4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6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4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spc="-3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800" spc="-5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6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800" spc="-1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2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28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5761" y="2044065"/>
            <a:ext cx="5615434" cy="2380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645">
              <a:lnSpc>
                <a:spcPct val="100000"/>
              </a:lnSpc>
              <a:spcBef>
                <a:spcPts val="100"/>
              </a:spcBef>
            </a:pPr>
            <a:r>
              <a:rPr lang="fr-FR" sz="2400" spc="-2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Alireza</a:t>
            </a:r>
            <a:r>
              <a:rPr lang="fr-FR" sz="2400" spc="-3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Dehghani </a:t>
            </a:r>
            <a:endParaRPr lang="fr-FR" sz="24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r>
              <a:rPr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fr-FR"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-8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Dr. </a:t>
            </a:r>
            <a:r>
              <a:rPr lang="fr-FR"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Guillaume </a:t>
            </a:r>
            <a:r>
              <a:rPr lang="fr-FR" sz="2400" spc="-5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Hupin</a:t>
            </a:r>
            <a:r>
              <a:rPr lang="fr-FR"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r>
              <a:rPr lang="en-GB" sz="2400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fr-FR" sz="2400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fr-FR" sz="2400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Ubirajara</a:t>
            </a:r>
            <a:r>
              <a:rPr lang="fr-FR" sz="2400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fr-FR" sz="2400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Kolck</a:t>
            </a:r>
            <a:r>
              <a:rPr lang="fr-FR" sz="2400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indent="276225">
              <a:lnSpc>
                <a:spcPts val="2590"/>
              </a:lnSpc>
            </a:pPr>
            <a:r>
              <a:rPr lang="fr-FR" sz="2400" spc="-8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fr-FR" sz="2400" spc="-5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r>
              <a:rPr lang="fr-FR" sz="2400" spc="-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fr-FR" sz="2400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r>
              <a:rPr lang="en-GB" sz="2400" spc="-85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fr-FR" sz="2400" spc="-5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073" y="5757381"/>
            <a:ext cx="1659510" cy="5934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7" y="5562600"/>
            <a:ext cx="831581" cy="8084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8950" y="803914"/>
            <a:ext cx="1588167" cy="69652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2DB28-A824-3351-A6FC-F79C0E1F8ECF}"/>
              </a:ext>
            </a:extLst>
          </p:cNvPr>
          <p:cNvSpPr txBox="1"/>
          <p:nvPr/>
        </p:nvSpPr>
        <p:spPr>
          <a:xfrm>
            <a:off x="521756" y="3820431"/>
            <a:ext cx="60960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276225">
              <a:lnSpc>
                <a:spcPts val="2590"/>
              </a:lnSpc>
            </a:pPr>
            <a:r>
              <a:rPr lang="fr-FR" u="sng" spc="-8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</a:t>
            </a:r>
            <a:endParaRPr lang="fr-FR" u="sng" spc="-85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endParaRPr lang="fr-FR" u="sng" spc="-85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76225">
              <a:lnSpc>
                <a:spcPts val="2590"/>
              </a:lnSpc>
            </a:pP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Jaume </a:t>
            </a:r>
            <a:r>
              <a:rPr lang="fr-FR" spc="-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Carbonell</a:t>
            </a: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pc="-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Orsay)</a:t>
            </a:r>
          </a:p>
          <a:p>
            <a:pPr marL="12700" marR="5080" indent="276225">
              <a:lnSpc>
                <a:spcPts val="2590"/>
              </a:lnSpc>
            </a:pP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fr-FR" spc="-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Slawomyr</a:t>
            </a: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-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Wycech</a:t>
            </a: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(NCNR, </a:t>
            </a:r>
            <a:r>
              <a:rPr lang="fr-FR" spc="-5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Warsaw</a:t>
            </a:r>
            <a:r>
              <a:rPr lang="fr-FR" spc="-5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pc="-85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8"/>
    </mc:Choice>
    <mc:Fallback xmlns="">
      <p:transition spd="slow" advTm="461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660C1-B48E-4284-96F2-0B3A5DA2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8372A-2443-907F-7C75-A26F58D045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9E08A-5755-CD97-46D5-4868FEAB09D5}"/>
              </a:ext>
            </a:extLst>
          </p:cNvPr>
          <p:cNvSpPr txBox="1"/>
          <p:nvPr/>
        </p:nvSpPr>
        <p:spPr>
          <a:xfrm>
            <a:off x="914400" y="152400"/>
            <a:ext cx="6097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400" dirty="0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09BDC84C-97E8-649A-41DD-F9FCD40C0266}"/>
              </a:ext>
            </a:extLst>
          </p:cNvPr>
          <p:cNvSpPr txBox="1"/>
          <p:nvPr/>
        </p:nvSpPr>
        <p:spPr>
          <a:xfrm>
            <a:off x="76200" y="1136064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Deuteron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Triton &amp; Helium-3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Helium-4</a:t>
            </a:r>
            <a:endParaRPr lang="fr-FR" sz="4400" dirty="0">
              <a:solidFill>
                <a:srgbClr val="00294B">
                  <a:alpha val="3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441196-8EE9-6DEA-521A-AB50E230C83B}"/>
              </a:ext>
            </a:extLst>
          </p:cNvPr>
          <p:cNvGrpSpPr/>
          <p:nvPr/>
        </p:nvGrpSpPr>
        <p:grpSpPr>
          <a:xfrm>
            <a:off x="8991600" y="1905621"/>
            <a:ext cx="2438400" cy="2285379"/>
            <a:chOff x="8991600" y="1905621"/>
            <a:chExt cx="2438400" cy="228537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E15164-EC8A-7533-30A7-7B04BAC3F397}"/>
                </a:ext>
              </a:extLst>
            </p:cNvPr>
            <p:cNvGrpSpPr/>
            <p:nvPr/>
          </p:nvGrpSpPr>
          <p:grpSpPr>
            <a:xfrm>
              <a:off x="8991600" y="1905621"/>
              <a:ext cx="2438400" cy="2285379"/>
              <a:chOff x="8991600" y="1905621"/>
              <a:chExt cx="2438400" cy="228537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A4D24A-9374-D93B-67F4-9EEAA834D08D}"/>
                  </a:ext>
                </a:extLst>
              </p:cNvPr>
              <p:cNvSpPr/>
              <p:nvPr/>
            </p:nvSpPr>
            <p:spPr>
              <a:xfrm>
                <a:off x="10744200" y="27432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A7F190F-9453-D7E7-0062-0E8DDBD3CE06}"/>
                  </a:ext>
                </a:extLst>
              </p:cNvPr>
              <p:cNvSpPr/>
              <p:nvPr/>
            </p:nvSpPr>
            <p:spPr>
              <a:xfrm>
                <a:off x="10401300" y="3428999"/>
                <a:ext cx="381000" cy="381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085E3BE-783F-F178-E84D-BD91434E70A6}"/>
                  </a:ext>
                </a:extLst>
              </p:cNvPr>
              <p:cNvSpPr/>
              <p:nvPr/>
            </p:nvSpPr>
            <p:spPr>
              <a:xfrm rot="1611642">
                <a:off x="10134600" y="2286000"/>
                <a:ext cx="1295400" cy="1905000"/>
              </a:xfrm>
              <a:prstGeom prst="ellipse">
                <a:avLst/>
              </a:prstGeom>
              <a:solidFill>
                <a:srgbClr val="FF6700">
                  <a:alpha val="3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n>
                    <a:solidFill>
                      <a:schemeClr val="accent1">
                        <a:shade val="15000"/>
                      </a:schemeClr>
                    </a:solidFill>
                  </a:ln>
                  <a:solidFill>
                    <a:srgbClr val="FF6700">
                      <a:alpha val="30000"/>
                    </a:srgbClr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0BB0343-91CE-4EC1-CEDE-AA306682064A}"/>
                  </a:ext>
                </a:extLst>
              </p:cNvPr>
              <p:cNvSpPr/>
              <p:nvPr/>
            </p:nvSpPr>
            <p:spPr>
              <a:xfrm>
                <a:off x="8991600" y="190562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7551F5-C80B-A42C-3279-22BE7724BAB4}"/>
                </a:ext>
              </a:extLst>
            </p:cNvPr>
            <p:cNvSpPr/>
            <p:nvPr/>
          </p:nvSpPr>
          <p:spPr>
            <a:xfrm>
              <a:off x="10287000" y="2933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328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"/>
    </mc:Choice>
    <mc:Fallback xmlns="">
      <p:transition spd="slow" advTm="7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FF1B-9B58-1CFC-8ED4-C077B89C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41E11-2642-D361-53B4-4BFD4BA997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2930" y="6131619"/>
            <a:ext cx="268604" cy="217804"/>
          </a:xfrm>
        </p:spPr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592A-ABA3-C608-0C5D-1DA4CE6EBA99}"/>
              </a:ext>
            </a:extLst>
          </p:cNvPr>
          <p:cNvSpPr txBox="1"/>
          <p:nvPr/>
        </p:nvSpPr>
        <p:spPr>
          <a:xfrm>
            <a:off x="1066800" y="15240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 Section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B37313ED-CDAA-F698-BF52-98C264D49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09" y="1122881"/>
            <a:ext cx="5684744" cy="4930166"/>
          </a:xfrm>
          <a:prstGeom prst="rect">
            <a:avLst/>
          </a:prstGeom>
        </p:spPr>
      </p:pic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66139782-5A22-0FFE-F6B5-12868B3CDD9E}"/>
              </a:ext>
            </a:extLst>
          </p:cNvPr>
          <p:cNvSpPr txBox="1">
            <a:spLocks/>
          </p:cNvSpPr>
          <p:nvPr/>
        </p:nvSpPr>
        <p:spPr>
          <a:xfrm>
            <a:off x="11652930" y="6563996"/>
            <a:ext cx="268604" cy="21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3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pPr marL="38100">
                <a:lnSpc>
                  <a:spcPts val="1600"/>
                </a:lnSpc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4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287"/>
    </mc:Choice>
    <mc:Fallback xmlns="">
      <p:transition advTm="362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82DF6-9470-C009-A0C6-6D67E479B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F6FB5-8984-D7B4-7A76-AB998BD64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2930" y="6131619"/>
            <a:ext cx="268604" cy="217804"/>
          </a:xfrm>
        </p:spPr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12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72256-0874-ECE2-62DC-8B06B1D21CE5}"/>
              </a:ext>
            </a:extLst>
          </p:cNvPr>
          <p:cNvSpPr txBox="1"/>
          <p:nvPr/>
        </p:nvSpPr>
        <p:spPr>
          <a:xfrm>
            <a:off x="1066800" y="15240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Density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3112A2DF-1F72-843F-13C0-A38D7E67F326}"/>
              </a:ext>
            </a:extLst>
          </p:cNvPr>
          <p:cNvSpPr txBox="1">
            <a:spLocks/>
          </p:cNvSpPr>
          <p:nvPr/>
        </p:nvSpPr>
        <p:spPr>
          <a:xfrm>
            <a:off x="11652930" y="6545845"/>
            <a:ext cx="268604" cy="21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3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pPr marL="38100">
                <a:lnSpc>
                  <a:spcPts val="1600"/>
                </a:lnSpc>
              </a:pPr>
              <a:t>12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6CC89-CE70-EE99-111B-6B6BF991B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5657406" cy="502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617"/>
    </mc:Choice>
    <mc:Fallback xmlns="">
      <p:transition advTm="366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D7F58-EDBC-5532-32E8-C8AAAA40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A0367-E841-B387-67E3-C3841D4C03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89BD7-4358-8CAB-C70E-149E24C102A4}"/>
              </a:ext>
            </a:extLst>
          </p:cNvPr>
          <p:cNvSpPr txBox="1"/>
          <p:nvPr/>
        </p:nvSpPr>
        <p:spPr>
          <a:xfrm>
            <a:off x="914400" y="152400"/>
            <a:ext cx="6097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Results</a:t>
            </a:r>
            <a:endParaRPr lang="fr-FR" sz="2400" dirty="0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0149ABBD-8FF5-3BEE-8B7E-630BF3653DE3}"/>
              </a:ext>
            </a:extLst>
          </p:cNvPr>
          <p:cNvSpPr txBox="1"/>
          <p:nvPr/>
        </p:nvSpPr>
        <p:spPr>
          <a:xfrm>
            <a:off x="76200" y="1136064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Deuteron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Triton &amp; Helium-3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Helium-4</a:t>
            </a:r>
            <a:endParaRPr lang="fr-FR" sz="44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AD979-FFC2-6A6B-62CA-8DF5330C4110}"/>
              </a:ext>
            </a:extLst>
          </p:cNvPr>
          <p:cNvGrpSpPr/>
          <p:nvPr/>
        </p:nvGrpSpPr>
        <p:grpSpPr>
          <a:xfrm>
            <a:off x="8991600" y="1905621"/>
            <a:ext cx="2438400" cy="2285379"/>
            <a:chOff x="8991600" y="1905621"/>
            <a:chExt cx="2438400" cy="22853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760748-56E3-1381-E3C3-E074D8C91735}"/>
                </a:ext>
              </a:extLst>
            </p:cNvPr>
            <p:cNvGrpSpPr/>
            <p:nvPr/>
          </p:nvGrpSpPr>
          <p:grpSpPr>
            <a:xfrm>
              <a:off x="8991600" y="1905621"/>
              <a:ext cx="2438400" cy="2285379"/>
              <a:chOff x="8991600" y="1905621"/>
              <a:chExt cx="2438400" cy="228537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FEFD60B-AFB8-9C2D-85F2-5C0A645D9032}"/>
                  </a:ext>
                </a:extLst>
              </p:cNvPr>
              <p:cNvSpPr/>
              <p:nvPr/>
            </p:nvSpPr>
            <p:spPr>
              <a:xfrm rot="1611642">
                <a:off x="10134600" y="2286000"/>
                <a:ext cx="1295400" cy="1905000"/>
              </a:xfrm>
              <a:prstGeom prst="ellipse">
                <a:avLst/>
              </a:prstGeom>
              <a:solidFill>
                <a:srgbClr val="FF6700">
                  <a:alpha val="30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5E4C053-C3E4-3190-DAAE-5B55D95D5F80}"/>
                  </a:ext>
                </a:extLst>
              </p:cNvPr>
              <p:cNvSpPr/>
              <p:nvPr/>
            </p:nvSpPr>
            <p:spPr>
              <a:xfrm>
                <a:off x="10744200" y="2743200"/>
                <a:ext cx="3810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EC63228-2A99-E6F8-52E6-C9F1363BB0AF}"/>
                  </a:ext>
                </a:extLst>
              </p:cNvPr>
              <p:cNvSpPr/>
              <p:nvPr/>
            </p:nvSpPr>
            <p:spPr>
              <a:xfrm>
                <a:off x="10401300" y="3428999"/>
                <a:ext cx="381000" cy="381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CE219A1-4082-E977-45A4-27F8548F49D8}"/>
                  </a:ext>
                </a:extLst>
              </p:cNvPr>
              <p:cNvSpPr/>
              <p:nvPr/>
            </p:nvSpPr>
            <p:spPr>
              <a:xfrm>
                <a:off x="8991600" y="1905621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3A51C6-282C-FD63-995D-4E2F5B07C3B6}"/>
                </a:ext>
              </a:extLst>
            </p:cNvPr>
            <p:cNvSpPr/>
            <p:nvPr/>
          </p:nvSpPr>
          <p:spPr>
            <a:xfrm>
              <a:off x="10287000" y="2933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C1ED2DC-84F1-2839-305E-AE9261FFDA91}"/>
              </a:ext>
            </a:extLst>
          </p:cNvPr>
          <p:cNvSpPr/>
          <p:nvPr/>
        </p:nvSpPr>
        <p:spPr>
          <a:xfrm>
            <a:off x="10848240" y="3236322"/>
            <a:ext cx="381000" cy="381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"/>
    </mc:Choice>
    <mc:Fallback xmlns="">
      <p:transition spd="slow" advTm="13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B4C45-8871-9B48-02EC-B0684749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2FF5-736A-F7AE-4D43-C8B2F94757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14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2CD78-CA00-813C-8193-BC16BB14E050}"/>
              </a:ext>
            </a:extLst>
          </p:cNvPr>
          <p:cNvSpPr txBox="1"/>
          <p:nvPr/>
        </p:nvSpPr>
        <p:spPr>
          <a:xfrm>
            <a:off x="1066800" y="15240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Cross Section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with numbers and points&#10;&#10;AI-generated content may be incorrect.">
            <a:extLst>
              <a:ext uri="{FF2B5EF4-FFF2-40B4-BE49-F238E27FC236}">
                <a16:creationId xmlns:a16="http://schemas.microsoft.com/office/drawing/2014/main" id="{ED9736B8-159C-CA2A-FE48-34A7B32FD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6283821" cy="53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4"/>
    </mc:Choice>
    <mc:Fallback xmlns="">
      <p:transition spd="slow" advTm="227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EE17-A8EE-3B16-BEB8-557971FEF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80E87-2A9B-7054-6873-C48A7AC524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15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FB0AB-EFDB-FC48-7390-544F056E190F}"/>
              </a:ext>
            </a:extLst>
          </p:cNvPr>
          <p:cNvSpPr txBox="1"/>
          <p:nvPr/>
        </p:nvSpPr>
        <p:spPr>
          <a:xfrm>
            <a:off x="1066800" y="15240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Level Shift and Width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767960C3-0E67-D282-79D9-8271F9DB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81314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178"/>
    </mc:Choice>
    <mc:Fallback xmlns="">
      <p:transition advTm="3017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C3C77-771F-796A-3415-2CF49E67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456C4-E505-DF46-C062-4D4DC82ED8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16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5AD5F-472F-F83C-E152-F3D422F0C226}"/>
              </a:ext>
            </a:extLst>
          </p:cNvPr>
          <p:cNvSpPr txBox="1"/>
          <p:nvPr/>
        </p:nvSpPr>
        <p:spPr>
          <a:xfrm>
            <a:off x="1066800" y="152400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Density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7 2 2">
            <a:extLst>
              <a:ext uri="{FF2B5EF4-FFF2-40B4-BE49-F238E27FC236}">
                <a16:creationId xmlns:a16="http://schemas.microsoft.com/office/drawing/2014/main" id="{9222EEC1-F0AB-8D17-C098-A34398DFF7CC}"/>
              </a:ext>
            </a:extLst>
          </p:cNvPr>
          <p:cNvSpPr/>
          <p:nvPr/>
        </p:nvSpPr>
        <p:spPr>
          <a:xfrm>
            <a:off x="4038600" y="3886200"/>
            <a:ext cx="983257" cy="790413"/>
          </a:xfrm>
          <a:prstGeom prst="ellipse">
            <a:avLst/>
          </a:prstGeom>
          <a:solidFill>
            <a:srgbClr val="FF6700">
              <a:alpha val="20000"/>
            </a:srgbClr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9FBE-E413-91BA-334F-6769D2E85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21" y="1219200"/>
            <a:ext cx="5836157" cy="4993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909"/>
    </mc:Choice>
    <mc:Fallback xmlns="">
      <p:transition advTm="2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07DBA-A768-6965-576C-657E3A6210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ZoneTexte 3"/>
          <p:cNvSpPr txBox="1"/>
          <p:nvPr/>
        </p:nvSpPr>
        <p:spPr>
          <a:xfrm>
            <a:off x="4233952" y="3013501"/>
            <a:ext cx="303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fr-FR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"/>
    </mc:Choice>
    <mc:Fallback xmlns="">
      <p:transition spd="slow" advTm="11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B3C02-C12D-3695-D2F1-596FB934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>
            <a:extLst>
              <a:ext uri="{FF2B5EF4-FFF2-40B4-BE49-F238E27FC236}">
                <a16:creationId xmlns:a16="http://schemas.microsoft.com/office/drawing/2014/main" id="{E292D317-81E7-5A82-C27B-4B30CC44B73D}"/>
              </a:ext>
            </a:extLst>
          </p:cNvPr>
          <p:cNvSpPr/>
          <p:nvPr/>
        </p:nvSpPr>
        <p:spPr>
          <a:xfrm>
            <a:off x="9152355" y="2548801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743DAC1-4564-E282-CD19-373FC54732F5}"/>
              </a:ext>
            </a:extLst>
          </p:cNvPr>
          <p:cNvSpPr/>
          <p:nvPr/>
        </p:nvSpPr>
        <p:spPr>
          <a:xfrm>
            <a:off x="9844632" y="2240358"/>
            <a:ext cx="381000" cy="381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8DA69E5-5878-92C8-EE95-3CBCC322164C}"/>
              </a:ext>
            </a:extLst>
          </p:cNvPr>
          <p:cNvSpPr/>
          <p:nvPr/>
        </p:nvSpPr>
        <p:spPr>
          <a:xfrm>
            <a:off x="6934200" y="1852470"/>
            <a:ext cx="3657600" cy="393873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140E3-51F0-C1F7-C996-547CC74F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02" y="228600"/>
            <a:ext cx="10089195" cy="369332"/>
          </a:xfrm>
        </p:spPr>
        <p:txBody>
          <a:bodyPr/>
          <a:lstStyle/>
          <a:p>
            <a:r>
              <a:rPr lang="en-US" sz="24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Antiproton’s annihilation at low energy</a:t>
            </a:r>
            <a:endParaRPr lang="fr-FR" sz="2400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C1BC-4B20-9521-6CAA-D22047C624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2</a:t>
            </a:fld>
            <a:endParaRPr lang="fr-F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Red Sphere">
                <a:extLst>
                  <a:ext uri="{FF2B5EF4-FFF2-40B4-BE49-F238E27FC236}">
                    <a16:creationId xmlns:a16="http://schemas.microsoft.com/office/drawing/2014/main" id="{F17AE9B7-F030-B3E4-7DEF-9CBC6CD40C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8404909"/>
                  </p:ext>
                </p:extLst>
              </p:nvPr>
            </p:nvGraphicFramePr>
            <p:xfrm>
              <a:off x="8470274" y="2805133"/>
              <a:ext cx="491574" cy="47266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1574" cy="47266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8858901" ay="71275" az="-4515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184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Red Sphere">
                <a:extLst>
                  <a:ext uri="{FF2B5EF4-FFF2-40B4-BE49-F238E27FC236}">
                    <a16:creationId xmlns:a16="http://schemas.microsoft.com/office/drawing/2014/main" id="{F17AE9B7-F030-B3E4-7DEF-9CBC6CD40C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274" y="2805133"/>
                <a:ext cx="491574" cy="472668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D2662267-D81B-7174-50A4-A7BC25392589}"/>
              </a:ext>
            </a:extLst>
          </p:cNvPr>
          <p:cNvSpPr/>
          <p:nvPr/>
        </p:nvSpPr>
        <p:spPr>
          <a:xfrm>
            <a:off x="8305800" y="2622369"/>
            <a:ext cx="838200" cy="838200"/>
          </a:xfrm>
          <a:prstGeom prst="ellipse">
            <a:avLst/>
          </a:prstGeom>
          <a:noFill/>
          <a:ln w="38100" cap="rnd" cmpd="sng">
            <a:gradFill>
              <a:gsLst>
                <a:gs pos="49000">
                  <a:schemeClr val="accent1"/>
                </a:gs>
                <a:gs pos="56000">
                  <a:srgbClr val="00B05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6EE099-583D-3D01-3510-1F3EF836DF55}"/>
              </a:ext>
            </a:extLst>
          </p:cNvPr>
          <p:cNvSpPr/>
          <p:nvPr/>
        </p:nvSpPr>
        <p:spPr>
          <a:xfrm>
            <a:off x="8060700" y="2377984"/>
            <a:ext cx="1328400" cy="1326969"/>
          </a:xfrm>
          <a:prstGeom prst="ellipse">
            <a:avLst/>
          </a:prstGeom>
          <a:noFill/>
          <a:ln w="38100" cap="rnd" cmpd="sng">
            <a:gradFill>
              <a:gsLst>
                <a:gs pos="49000">
                  <a:schemeClr val="accent1"/>
                </a:gs>
                <a:gs pos="56000">
                  <a:srgbClr val="00B050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8B3342A3-A698-FF05-BA49-BDD240F997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7259488"/>
                  </p:ext>
                </p:extLst>
              </p:nvPr>
            </p:nvGraphicFramePr>
            <p:xfrm>
              <a:off x="8706731" y="2701578"/>
              <a:ext cx="456444" cy="47546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456444" cy="475463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369595" ay="-503372" az="-54127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7036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8B3342A3-A698-FF05-BA49-BDD240F997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6731" y="2701578"/>
                <a:ext cx="456444" cy="475463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D4DF8-21F6-7AA6-6B26-E684E8C08398}"/>
              </a:ext>
            </a:extLst>
          </p:cNvPr>
          <p:cNvCxnSpPr>
            <a:cxnSpLocks/>
          </p:cNvCxnSpPr>
          <p:nvPr/>
        </p:nvCxnSpPr>
        <p:spPr>
          <a:xfrm>
            <a:off x="3366615" y="3126905"/>
            <a:ext cx="2625624" cy="276083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7C23630C-AC6F-1A02-C4CC-60A894992848}"/>
              </a:ext>
            </a:extLst>
          </p:cNvPr>
          <p:cNvSpPr/>
          <p:nvPr/>
        </p:nvSpPr>
        <p:spPr>
          <a:xfrm>
            <a:off x="6400806" y="1482222"/>
            <a:ext cx="4630024" cy="464820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3D Model 29" descr="Dark Gray Sphere">
                <a:extLst>
                  <a:ext uri="{FF2B5EF4-FFF2-40B4-BE49-F238E27FC236}">
                    <a16:creationId xmlns:a16="http://schemas.microsoft.com/office/drawing/2014/main" id="{0E177381-4A18-DC0D-27E7-3063F24F74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5990300"/>
                  </p:ext>
                </p:extLst>
              </p:nvPr>
            </p:nvGraphicFramePr>
            <p:xfrm>
              <a:off x="10209555" y="1976283"/>
              <a:ext cx="456445" cy="47546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456445" cy="47546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369595" ay="-503372" az="-54127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70368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3D Model 29" descr="Dark Gray Sphere">
                <a:extLst>
                  <a:ext uri="{FF2B5EF4-FFF2-40B4-BE49-F238E27FC236}">
                    <a16:creationId xmlns:a16="http://schemas.microsoft.com/office/drawing/2014/main" id="{0E177381-4A18-DC0D-27E7-3063F24F74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9555" y="1976283"/>
                <a:ext cx="456445" cy="475462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13A4B-30B2-CCC1-3222-7F2D44B862FF}"/>
              </a:ext>
            </a:extLst>
          </p:cNvPr>
          <p:cNvCxnSpPr>
            <a:cxnSpLocks/>
          </p:cNvCxnSpPr>
          <p:nvPr/>
        </p:nvCxnSpPr>
        <p:spPr>
          <a:xfrm flipH="1">
            <a:off x="8706732" y="2214016"/>
            <a:ext cx="1729431" cy="83398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26DB24CF-1A3B-3843-1D4D-590BD7DC72AC}"/>
              </a:ext>
            </a:extLst>
          </p:cNvPr>
          <p:cNvSpPr/>
          <p:nvPr/>
        </p:nvSpPr>
        <p:spPr>
          <a:xfrm>
            <a:off x="6019800" y="1066800"/>
            <a:ext cx="5360798" cy="5479045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B37D2D42-08B5-14F6-E14C-EE9F3EE2756E}"/>
              </a:ext>
            </a:extLst>
          </p:cNvPr>
          <p:cNvSpPr/>
          <p:nvPr/>
        </p:nvSpPr>
        <p:spPr>
          <a:xfrm>
            <a:off x="10172446" y="1482222"/>
            <a:ext cx="228600" cy="228600"/>
          </a:xfrm>
          <a:prstGeom prst="flowChartConnector">
            <a:avLst/>
          </a:prstGeom>
          <a:solidFill>
            <a:srgbClr val="9E0EB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A56861-E9BC-EE67-6860-56C68FDF58AC}"/>
              </a:ext>
            </a:extLst>
          </p:cNvPr>
          <p:cNvCxnSpPr>
            <a:cxnSpLocks/>
          </p:cNvCxnSpPr>
          <p:nvPr/>
        </p:nvCxnSpPr>
        <p:spPr>
          <a:xfrm flipV="1">
            <a:off x="10286746" y="1196300"/>
            <a:ext cx="0" cy="4002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0CA1A200-A4B1-014E-D63B-FA424C639BBB}"/>
              </a:ext>
            </a:extLst>
          </p:cNvPr>
          <p:cNvSpPr/>
          <p:nvPr/>
        </p:nvSpPr>
        <p:spPr>
          <a:xfrm>
            <a:off x="8582070" y="3114925"/>
            <a:ext cx="661564" cy="609600"/>
          </a:xfrm>
          <a:prstGeom prst="irregularSeal1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DB3157-2265-8FA6-ACF3-868C0611DECB}"/>
              </a:ext>
            </a:extLst>
          </p:cNvPr>
          <p:cNvSpPr txBox="1"/>
          <p:nvPr/>
        </p:nvSpPr>
        <p:spPr>
          <a:xfrm>
            <a:off x="806544" y="1232213"/>
            <a:ext cx="6427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Antiprotons are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slowed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 in the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fr-FR" sz="2000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200" dirty="0">
              <a:solidFill>
                <a:srgbClr val="00294B"/>
              </a:solidFill>
            </a:endParaRPr>
          </a:p>
          <a:p>
            <a:endParaRPr lang="fr-FR" sz="2200" dirty="0">
              <a:solidFill>
                <a:srgbClr val="00294B"/>
              </a:solidFill>
            </a:endParaRPr>
          </a:p>
          <a:p>
            <a:endParaRPr lang="fr-FR" sz="2200" dirty="0">
              <a:solidFill>
                <a:srgbClr val="00294B"/>
              </a:solidFill>
            </a:endParaRPr>
          </a:p>
          <a:p>
            <a:endParaRPr lang="fr-FR" sz="2200" dirty="0">
              <a:solidFill>
                <a:srgbClr val="00294B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F0A2D1-928C-A932-F077-4299BB5FE203}"/>
              </a:ext>
            </a:extLst>
          </p:cNvPr>
          <p:cNvSpPr txBox="1"/>
          <p:nvPr/>
        </p:nvSpPr>
        <p:spPr>
          <a:xfrm>
            <a:off x="811402" y="2046932"/>
            <a:ext cx="5977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captured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ejecting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orbiting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fr-FR" sz="2000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387A1B-3EE4-FDE1-3DFA-1FB4DD890823}"/>
              </a:ext>
            </a:extLst>
          </p:cNvPr>
          <p:cNvSpPr txBox="1"/>
          <p:nvPr/>
        </p:nvSpPr>
        <p:spPr>
          <a:xfrm>
            <a:off x="811402" y="334813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down on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emitting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X-rays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4BE403-B250-47BB-5714-F623ED5B109C}"/>
              </a:ext>
            </a:extLst>
          </p:cNvPr>
          <p:cNvSpPr txBox="1"/>
          <p:nvPr/>
        </p:nvSpPr>
        <p:spPr>
          <a:xfrm>
            <a:off x="806544" y="447987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orbits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antiproton and nucleus 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 the </a:t>
            </a:r>
            <a:r>
              <a:rPr lang="fr-FR" sz="2000" b="1" dirty="0" err="1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b="1" dirty="0" err="1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broadens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b="1" dirty="0" err="1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latter </a:t>
            </a:r>
            <a:r>
              <a:rPr lang="fr-FR" sz="2000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fr-FR" sz="20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9C5BA3-8E75-91ED-4ABC-43E0F833E1C1}"/>
              </a:ext>
            </a:extLst>
          </p:cNvPr>
          <p:cNvCxnSpPr>
            <a:cxnSpLocks/>
          </p:cNvCxnSpPr>
          <p:nvPr/>
        </p:nvCxnSpPr>
        <p:spPr>
          <a:xfrm>
            <a:off x="10515600" y="4038600"/>
            <a:ext cx="914400" cy="0"/>
          </a:xfrm>
          <a:prstGeom prst="straightConnector1">
            <a:avLst/>
          </a:prstGeom>
          <a:ln w="38100">
            <a:solidFill>
              <a:srgbClr val="4564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5053539-A413-818A-FB8D-0237865F5774}"/>
              </a:ext>
            </a:extLst>
          </p:cNvPr>
          <p:cNvSpPr txBox="1"/>
          <p:nvPr/>
        </p:nvSpPr>
        <p:spPr>
          <a:xfrm>
            <a:off x="9882478" y="40616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Coulomb</a:t>
            </a:r>
            <a:endParaRPr lang="fr-FR" b="1" dirty="0">
              <a:solidFill>
                <a:srgbClr val="FF6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BCD5066-5DD2-C882-233D-FD02B655E04F}"/>
              </a:ext>
            </a:extLst>
          </p:cNvPr>
          <p:cNvSpPr txBox="1"/>
          <p:nvPr/>
        </p:nvSpPr>
        <p:spPr>
          <a:xfrm>
            <a:off x="4768850" y="4091840"/>
            <a:ext cx="798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</a:t>
            </a:r>
            <a:r>
              <a:rPr lang="fr-FR" b="1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+Nuclear</a:t>
            </a:r>
            <a:endParaRPr lang="fr-FR" b="1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Shifted</a:t>
            </a:r>
            <a:r>
              <a:rPr lang="fr-FR" b="1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b="1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broadened</a:t>
            </a:r>
            <a:r>
              <a:rPr lang="fr-FR" b="1" dirty="0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4564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endParaRPr lang="fr-FR" b="1" dirty="0">
              <a:solidFill>
                <a:srgbClr val="FF67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240E32E-455F-3A86-D087-0C5E9226FB1A}"/>
              </a:ext>
            </a:extLst>
          </p:cNvPr>
          <p:cNvCxnSpPr>
            <a:cxnSpLocks/>
          </p:cNvCxnSpPr>
          <p:nvPr/>
        </p:nvCxnSpPr>
        <p:spPr>
          <a:xfrm>
            <a:off x="7886700" y="4032250"/>
            <a:ext cx="1752600" cy="0"/>
          </a:xfrm>
          <a:prstGeom prst="straightConnector1">
            <a:avLst/>
          </a:prstGeom>
          <a:ln w="38100">
            <a:gradFill>
              <a:gsLst>
                <a:gs pos="47000">
                  <a:schemeClr val="accent1"/>
                </a:gs>
                <a:gs pos="60000">
                  <a:srgbClr val="00B050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EDA082-19AE-3222-C228-B071AE79240F}"/>
              </a:ext>
            </a:extLst>
          </p:cNvPr>
          <p:cNvSpPr/>
          <p:nvPr/>
        </p:nvSpPr>
        <p:spPr>
          <a:xfrm rot="2092475">
            <a:off x="9879128" y="2669482"/>
            <a:ext cx="1776673" cy="475424"/>
          </a:xfrm>
          <a:custGeom>
            <a:avLst/>
            <a:gdLst>
              <a:gd name="connsiteX0" fmla="*/ 0 w 2286000"/>
              <a:gd name="connsiteY0" fmla="*/ 333567 h 594838"/>
              <a:gd name="connsiteX1" fmla="*/ 313509 w 2286000"/>
              <a:gd name="connsiteY1" fmla="*/ 464 h 594838"/>
              <a:gd name="connsiteX2" fmla="*/ 509452 w 2286000"/>
              <a:gd name="connsiteY2" fmla="*/ 261721 h 594838"/>
              <a:gd name="connsiteX3" fmla="*/ 529046 w 2286000"/>
              <a:gd name="connsiteY3" fmla="*/ 300910 h 594838"/>
              <a:gd name="connsiteX4" fmla="*/ 659675 w 2286000"/>
              <a:gd name="connsiteY4" fmla="*/ 581761 h 594838"/>
              <a:gd name="connsiteX5" fmla="*/ 659675 w 2286000"/>
              <a:gd name="connsiteY5" fmla="*/ 581761 h 594838"/>
              <a:gd name="connsiteX6" fmla="*/ 1018903 w 2286000"/>
              <a:gd name="connsiteY6" fmla="*/ 13527 h 594838"/>
              <a:gd name="connsiteX7" fmla="*/ 1299755 w 2286000"/>
              <a:gd name="connsiteY7" fmla="*/ 588293 h 594838"/>
              <a:gd name="connsiteX8" fmla="*/ 1645920 w 2286000"/>
              <a:gd name="connsiteY8" fmla="*/ 33121 h 594838"/>
              <a:gd name="connsiteX9" fmla="*/ 1933303 w 2286000"/>
              <a:gd name="connsiteY9" fmla="*/ 594824 h 594838"/>
              <a:gd name="connsiteX10" fmla="*/ 2286000 w 2286000"/>
              <a:gd name="connsiteY10" fmla="*/ 52716 h 594838"/>
              <a:gd name="connsiteX11" fmla="*/ 2286000 w 2286000"/>
              <a:gd name="connsiteY11" fmla="*/ 52716 h 594838"/>
              <a:gd name="connsiteX12" fmla="*/ 2286000 w 2286000"/>
              <a:gd name="connsiteY12" fmla="*/ 52716 h 594838"/>
              <a:gd name="connsiteX13" fmla="*/ 2286000 w 2286000"/>
              <a:gd name="connsiteY13" fmla="*/ 52716 h 59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6000" h="594838">
                <a:moveTo>
                  <a:pt x="0" y="333567"/>
                </a:moveTo>
                <a:cubicBezTo>
                  <a:pt x="114300" y="173002"/>
                  <a:pt x="228600" y="12438"/>
                  <a:pt x="313509" y="464"/>
                </a:cubicBezTo>
                <a:cubicBezTo>
                  <a:pt x="398418" y="-11510"/>
                  <a:pt x="473529" y="211647"/>
                  <a:pt x="509452" y="261721"/>
                </a:cubicBezTo>
                <a:cubicBezTo>
                  <a:pt x="545375" y="311795"/>
                  <a:pt x="504009" y="247570"/>
                  <a:pt x="529046" y="300910"/>
                </a:cubicBezTo>
                <a:cubicBezTo>
                  <a:pt x="554083" y="354250"/>
                  <a:pt x="659675" y="581761"/>
                  <a:pt x="659675" y="581761"/>
                </a:cubicBezTo>
                <a:lnTo>
                  <a:pt x="659675" y="581761"/>
                </a:lnTo>
                <a:cubicBezTo>
                  <a:pt x="719546" y="487055"/>
                  <a:pt x="912223" y="12438"/>
                  <a:pt x="1018903" y="13527"/>
                </a:cubicBezTo>
                <a:cubicBezTo>
                  <a:pt x="1125583" y="14616"/>
                  <a:pt x="1195252" y="585027"/>
                  <a:pt x="1299755" y="588293"/>
                </a:cubicBezTo>
                <a:cubicBezTo>
                  <a:pt x="1404258" y="591559"/>
                  <a:pt x="1540329" y="32033"/>
                  <a:pt x="1645920" y="33121"/>
                </a:cubicBezTo>
                <a:cubicBezTo>
                  <a:pt x="1751511" y="34209"/>
                  <a:pt x="1826623" y="591558"/>
                  <a:pt x="1933303" y="594824"/>
                </a:cubicBezTo>
                <a:cubicBezTo>
                  <a:pt x="2039983" y="598090"/>
                  <a:pt x="2286000" y="52716"/>
                  <a:pt x="2286000" y="52716"/>
                </a:cubicBezTo>
                <a:lnTo>
                  <a:pt x="2286000" y="52716"/>
                </a:lnTo>
                <a:lnTo>
                  <a:pt x="2286000" y="52716"/>
                </a:lnTo>
                <a:lnTo>
                  <a:pt x="2286000" y="52716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0" descr="\documentclass{article}&#10;\usepackage{amsmath}&#10;\pagestyle{empty}&#10;\begin{document}&#10;&#10;\begin{align}&#10;n_e &amp;= 1 \notag\\&#10;n_{\bar{p}} &amp;\approx 30  \notag&#10;\end{align}&#10;&#10;\end{document}" title="IguanaTex Bitmap Display">
            <a:extLst>
              <a:ext uri="{FF2B5EF4-FFF2-40B4-BE49-F238E27FC236}">
                <a16:creationId xmlns:a16="http://schemas.microsoft.com/office/drawing/2014/main" id="{C03A5B48-649F-D30A-9CA8-A1E293EDFA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17" y="1903918"/>
            <a:ext cx="844190" cy="6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33"/>
    </mc:Choice>
    <mc:Fallback xmlns="">
      <p:transition spd="slow" advTm="1950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B45C-B14B-5499-7130-D7E37F723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0684-50D6-9788-57A3-C4FD3B59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02" y="228600"/>
            <a:ext cx="10089195" cy="369332"/>
          </a:xfrm>
        </p:spPr>
        <p:txBody>
          <a:bodyPr/>
          <a:lstStyle/>
          <a:p>
            <a:r>
              <a:rPr lang="en-US" sz="24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into mesons</a:t>
            </a:r>
            <a:endParaRPr lang="fr-FR" sz="2400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98701-D2E6-8CB8-3C46-977E08A88D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3</a:t>
            </a:fld>
            <a:endParaRPr lang="fr-FR" dirty="0"/>
          </a:p>
        </p:txBody>
      </p:sp>
      <p:pic>
        <p:nvPicPr>
          <p:cNvPr id="77" name="Picture 76" descr="\documentclass{article}&#10;\usepackage{amsmath}&#10;\pagestyle{empty}&#10;\begin{document}&#10;&#10;\begin{tabular}{|l|c|}&#10;            \hline&#10;            Final State &amp; Branching \\ \hline&#10;            $\pi^+\pi^-$ &amp; 0.0034 \\ \hline&#10;            $\pi^+\pi^-\pi^0$ &amp; 0.082 \\ \hline&#10;            $\pi^+\pi^-k\pi^0$ $(k&gt; 1)$ &amp; 0.362 \\ \hline&#10;            $\pi^+\pi^-\pi^+\pi^-$ &amp; 0.061 \\ \hline&#10;            $\pi^+\pi^-\pi^+\pi^-\pi^0$ &amp; 0.196 \\ \hline&#10;            $\pi^+\pi^-\pi^+\pi^- k \pi^0$ $(k&gt; 1)$ &amp; 0.223 \\ \hline&#10;            $\pi^+\pi^-\pi^+\pi^-\pi^+\pi^-$  &amp; 0.02 \\ \hline&#10;            $\pi^+\pi^-\pi^+\pi^- \pi^+\pi^- \pi^0$  &amp; 0.017 \\ \hline&#10;            $\pi^+\pi^-\pi^+\pi^-\pi^+\pi^- k \pi^0$ $(k&gt; 1)$  &amp; 0.003 \\ \hline&#10;        \end{tabular}&#10;&#10;&#10;\end{document}" title="IguanaTex Bitmap Display">
            <a:extLst>
              <a:ext uri="{FF2B5EF4-FFF2-40B4-BE49-F238E27FC236}">
                <a16:creationId xmlns:a16="http://schemas.microsoft.com/office/drawing/2014/main" id="{22398B2E-01D5-6DA0-DEEB-49DFE17151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40" y="1854905"/>
            <a:ext cx="4972190" cy="31481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F1E61D5-8D33-0AEA-571C-FAB2511F79EB}"/>
              </a:ext>
            </a:extLst>
          </p:cNvPr>
          <p:cNvGrpSpPr/>
          <p:nvPr/>
        </p:nvGrpSpPr>
        <p:grpSpPr>
          <a:xfrm>
            <a:off x="1106750" y="1295400"/>
            <a:ext cx="6097136" cy="4394215"/>
            <a:chOff x="7239000" y="1325820"/>
            <a:chExt cx="6097136" cy="4394215"/>
          </a:xfrm>
        </p:grpSpPr>
        <p:pic>
          <p:nvPicPr>
            <p:cNvPr id="5" name="Picture 4" descr="A different types of lines&#10;&#10;AI-generated content may be incorrect.">
              <a:extLst>
                <a:ext uri="{FF2B5EF4-FFF2-40B4-BE49-F238E27FC236}">
                  <a16:creationId xmlns:a16="http://schemas.microsoft.com/office/drawing/2014/main" id="{67694464-46B1-EA14-2F95-A4B5DBD15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25820"/>
              <a:ext cx="4191000" cy="39939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404BE9-E45D-0E09-D408-6BD3CCE316B9}"/>
                </a:ext>
              </a:extLst>
            </p:cNvPr>
            <p:cNvSpPr txBox="1"/>
            <p:nvPr/>
          </p:nvSpPr>
          <p:spPr>
            <a:xfrm>
              <a:off x="7239000" y="5458425"/>
              <a:ext cx="609713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1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Richard, J. M. (2020). Antiproton </a:t>
              </a:r>
              <a:r>
                <a:rPr lang="fr-FR" sz="11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physics</a:t>
              </a:r>
              <a:r>
                <a:rPr lang="fr-FR" sz="11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. </a:t>
              </a:r>
              <a:r>
                <a:rPr lang="fr-FR" sz="1100" b="0" i="1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Frontiers</a:t>
              </a:r>
              <a:r>
                <a:rPr lang="fr-FR" sz="11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in </a:t>
              </a:r>
              <a:r>
                <a:rPr lang="fr-FR" sz="1100" b="0" i="1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Physics</a:t>
              </a:r>
              <a:r>
                <a:rPr lang="fr-FR" sz="11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 </a:t>
              </a:r>
              <a:r>
                <a:rPr lang="fr-FR" sz="11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8</a:t>
              </a:r>
              <a:r>
                <a:rPr lang="fr-FR" sz="11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6.</a:t>
              </a:r>
              <a:endParaRPr lang="fr-FR" sz="11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478B245-C241-C68E-DC37-E70FC249A88D}"/>
              </a:ext>
            </a:extLst>
          </p:cNvPr>
          <p:cNvSpPr txBox="1"/>
          <p:nvPr/>
        </p:nvSpPr>
        <p:spPr>
          <a:xfrm>
            <a:off x="6690976" y="5453799"/>
            <a:ext cx="60971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Orfanidis, S. J., &amp; Rittenberg, V. (1973).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Nuclear Physics B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570-582.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831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555"/>
    </mc:Choice>
    <mc:Fallback xmlns="">
      <p:transition advTm="1205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1D24D-13AD-6517-3368-F7DDD977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FA3A-7BEA-2BD5-8FCB-BFD72F9D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02" y="228600"/>
            <a:ext cx="10089195" cy="369332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Nucleon-Antinucleon Interaction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BFB95-764C-2909-0D92-AD2F8806BF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2CF221-426A-F7DE-6FF2-8E2FFCECEA34}"/>
                  </a:ext>
                </a:extLst>
              </p:cNvPr>
              <p:cNvSpPr txBox="1"/>
              <p:nvPr/>
            </p:nvSpPr>
            <p:spPr>
              <a:xfrm>
                <a:off x="427393" y="1098006"/>
                <a:ext cx="6096000" cy="807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Mesons, </a:t>
                </a:r>
                <a:r>
                  <a:rPr lang="en-US" sz="1800" b="1" i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800" b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= </a:t>
                </a:r>
                <a:r>
                  <a:rPr lang="en-US" sz="1800" b="1" i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4564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456487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45648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45648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1800" b="1" dirty="0">
                    <a:solidFill>
                      <a:srgbClr val="45648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b="1" dirty="0">
                  <a:solidFill>
                    <a:srgbClr val="4564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2CF221-426A-F7DE-6FF2-8E2FFCECE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3" y="1098006"/>
                <a:ext cx="6096000" cy="807913"/>
              </a:xfrm>
              <a:prstGeom prst="rect">
                <a:avLst/>
              </a:prstGeom>
              <a:blipFill>
                <a:blip r:embed="rId6"/>
                <a:stretch>
                  <a:fillRect l="-600" t="-37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\documentclass{article}&#10;\usepackage{amsmath}&#10;\pagestyle{empty}&#10;\begin{document}&#10;&#10;\begin{tabular}{cr}&#10;&#10;Exchanged meson(s) &amp; $G$ \\ \hline&#10;$\pi$              &amp; -1 \\ \hline&#10;$2\pi (\sigma)$              &amp; 1 \\ \hline&#10;$\omega$              &amp; -1 \\ \hline&#10;\end{tabular}&#10;&#10;&#10;\end{document}" title="IguanaTex Bitmap Display">
            <a:extLst>
              <a:ext uri="{FF2B5EF4-FFF2-40B4-BE49-F238E27FC236}">
                <a16:creationId xmlns:a16="http://schemas.microsoft.com/office/drawing/2014/main" id="{53C7ADE4-7E19-8B8E-7C18-F3498583D4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14748"/>
            <a:ext cx="2231784" cy="891171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S = e^{2i (\delta_r+i\delta_i)}$&#10;&#10;&#10;\end{document}" title="IguanaTex Bitmap Display">
            <a:extLst>
              <a:ext uri="{FF2B5EF4-FFF2-40B4-BE49-F238E27FC236}">
                <a16:creationId xmlns:a16="http://schemas.microsoft.com/office/drawing/2014/main" id="{A43807BE-E7EC-D762-9271-B1FADDD7EA4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18" y="5519815"/>
            <a:ext cx="1873870" cy="28437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|S|^2 &lt; 1$&#10;&#10;&#10;\end{document}" title="IguanaTex Bitmap Display">
            <a:extLst>
              <a:ext uri="{FF2B5EF4-FFF2-40B4-BE49-F238E27FC236}">
                <a16:creationId xmlns:a16="http://schemas.microsoft.com/office/drawing/2014/main" id="{C9794F66-04D4-BED9-F16A-A0D98E7850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18" y="5967244"/>
            <a:ext cx="1026710" cy="3335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8A4A04E-53A3-DCFF-CF8D-A8A4A845D23F}"/>
              </a:ext>
            </a:extLst>
          </p:cNvPr>
          <p:cNvSpPr txBox="1"/>
          <p:nvPr/>
        </p:nvSpPr>
        <p:spPr>
          <a:xfrm>
            <a:off x="-211498" y="5543917"/>
            <a:ext cx="175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Non-unitary</a:t>
            </a:r>
          </a:p>
          <a:p>
            <a:pPr algn="ctr"/>
            <a:r>
              <a:rPr lang="en-US" b="1" i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A17E6-178E-0F66-62D4-591AE7EACC0E}"/>
              </a:ext>
            </a:extLst>
          </p:cNvPr>
          <p:cNvSpPr txBox="1"/>
          <p:nvPr/>
        </p:nvSpPr>
        <p:spPr>
          <a:xfrm>
            <a:off x="7129722" y="5999875"/>
            <a:ext cx="6200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Klempt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Bradamante, F., Martin, A., &amp; Richard, J. M. (2002).</a:t>
            </a:r>
          </a:p>
          <a:p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Reports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368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(2-3), 119-316.</a:t>
            </a:r>
            <a:endParaRPr lang="fr-F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C512A6-90FA-9767-9568-4D4E2EEE6699}"/>
                  </a:ext>
                </a:extLst>
              </p:cNvPr>
              <p:cNvSpPr txBox="1"/>
              <p:nvPr/>
            </p:nvSpPr>
            <p:spPr>
              <a:xfrm>
                <a:off x="2151302" y="3564445"/>
                <a:ext cx="247743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fr-FR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C512A6-90FA-9767-9568-4D4E2EEE6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02" y="3564445"/>
                <a:ext cx="247743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1F9895F-805D-FB9E-E401-E01B59DE7843}"/>
              </a:ext>
            </a:extLst>
          </p:cNvPr>
          <p:cNvSpPr/>
          <p:nvPr/>
        </p:nvSpPr>
        <p:spPr>
          <a:xfrm>
            <a:off x="3104742" y="3495729"/>
            <a:ext cx="381000" cy="533400"/>
          </a:xfrm>
          <a:prstGeom prst="ellipse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24B374A-4DA0-2BF4-B0B1-0A3A90BC140F}"/>
              </a:ext>
            </a:extLst>
          </p:cNvPr>
          <p:cNvSpPr/>
          <p:nvPr/>
        </p:nvSpPr>
        <p:spPr>
          <a:xfrm>
            <a:off x="3766809" y="3454573"/>
            <a:ext cx="632186" cy="685800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02C13F-F0CE-B41C-4D6F-9B15C49A100F}"/>
              </a:ext>
            </a:extLst>
          </p:cNvPr>
          <p:cNvSpPr/>
          <p:nvPr/>
        </p:nvSpPr>
        <p:spPr>
          <a:xfrm>
            <a:off x="2236934" y="3429000"/>
            <a:ext cx="632186" cy="685800"/>
          </a:xfrm>
          <a:prstGeom prst="ellipse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4CB393A-4391-E03E-30A1-33C38D7FF105}"/>
              </a:ext>
            </a:extLst>
          </p:cNvPr>
          <p:cNvCxnSpPr>
            <a:cxnSpLocks/>
            <a:stCxn id="35" idx="3"/>
            <a:endCxn id="40" idx="0"/>
          </p:cNvCxnSpPr>
          <p:nvPr/>
        </p:nvCxnSpPr>
        <p:spPr>
          <a:xfrm flipH="1">
            <a:off x="1762838" y="4014367"/>
            <a:ext cx="566677" cy="3530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4BD233-4985-816B-F8D6-1DE9B5A928A0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3295242" y="4029129"/>
            <a:ext cx="5334" cy="51039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19CED2-16FF-6A40-322A-16EFB96905D3}"/>
              </a:ext>
            </a:extLst>
          </p:cNvPr>
          <p:cNvCxnSpPr>
            <a:cxnSpLocks/>
          </p:cNvCxnSpPr>
          <p:nvPr/>
        </p:nvCxnSpPr>
        <p:spPr>
          <a:xfrm>
            <a:off x="4154324" y="4099710"/>
            <a:ext cx="259513" cy="4493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FFD6B6F-0D58-DE6A-167F-13D6AC5E967A}"/>
              </a:ext>
            </a:extLst>
          </p:cNvPr>
          <p:cNvSpPr txBox="1"/>
          <p:nvPr/>
        </p:nvSpPr>
        <p:spPr>
          <a:xfrm>
            <a:off x="762000" y="4367462"/>
            <a:ext cx="200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Potential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60D637-41FF-9AE9-5743-AACC84986B0F}"/>
              </a:ext>
            </a:extLst>
          </p:cNvPr>
          <p:cNvSpPr txBox="1"/>
          <p:nvPr/>
        </p:nvSpPr>
        <p:spPr>
          <a:xfrm>
            <a:off x="2429897" y="4505962"/>
            <a:ext cx="175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 Exchange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73B4E5-9DF7-D23C-BC89-E3065988CCE3}"/>
              </a:ext>
            </a:extLst>
          </p:cNvPr>
          <p:cNvSpPr txBox="1"/>
          <p:nvPr/>
        </p:nvSpPr>
        <p:spPr>
          <a:xfrm>
            <a:off x="3485742" y="4504152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9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8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5C86663D-D6AE-0BF3-EF47-0E9C921AFF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67" y="2344923"/>
            <a:ext cx="4022938" cy="3646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85C14-7757-C4FF-81F6-DB41D12480B7}"/>
              </a:ext>
            </a:extLst>
          </p:cNvPr>
          <p:cNvSpPr txBox="1"/>
          <p:nvPr/>
        </p:nvSpPr>
        <p:spPr>
          <a:xfrm>
            <a:off x="7696200" y="2106973"/>
            <a:ext cx="67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baseline="30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fr-FR" sz="1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800" b="1" baseline="30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  <a:r>
              <a:rPr lang="fr-FR" sz="1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Paris </a:t>
            </a:r>
            <a:r>
              <a:rPr lang="fr-FR" sz="1800" b="1" baseline="30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potentials</a:t>
            </a:r>
            <a:r>
              <a:rPr lang="fr-FR" sz="1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FR" sz="1800" b="1" baseline="30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nucleon-nucleon</a:t>
            </a:r>
            <a:r>
              <a:rPr lang="fr-FR" sz="1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b="1" baseline="30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nucleon-antinucleon</a:t>
            </a:r>
            <a:endParaRPr lang="fr-FR" sz="18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C5436-2298-6631-DAA6-1DE73EF322B2}"/>
              </a:ext>
            </a:extLst>
          </p:cNvPr>
          <p:cNvSpPr txBox="1"/>
          <p:nvPr/>
        </p:nvSpPr>
        <p:spPr>
          <a:xfrm>
            <a:off x="455645" y="22795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</a:t>
            </a:r>
            <a:r>
              <a:rPr lang="en-US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Complex optical potential</a:t>
            </a:r>
            <a:endParaRPr lang="en-US" sz="1800" b="1" dirty="0">
              <a:solidFill>
                <a:srgbClr val="4564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35"/>
    </mc:Choice>
    <mc:Fallback xmlns="">
      <p:transition spd="slow" advTm="1586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55325-4AE2-E432-054E-90CE6100E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2E8E2-0152-BE1C-7858-77538DD5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02" y="231771"/>
            <a:ext cx="10089195" cy="738664"/>
          </a:xfrm>
        </p:spPr>
        <p:txBody>
          <a:bodyPr/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No-Core Shell Model (NCSM)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BBC531-59C9-5481-A1D0-D43B509359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E04DF2-64B8-F7BA-3BBB-8C01AD4B5C28}"/>
              </a:ext>
            </a:extLst>
          </p:cNvPr>
          <p:cNvGrpSpPr/>
          <p:nvPr/>
        </p:nvGrpSpPr>
        <p:grpSpPr>
          <a:xfrm>
            <a:off x="685800" y="1981200"/>
            <a:ext cx="6860527" cy="2323312"/>
            <a:chOff x="3379268" y="1941463"/>
            <a:chExt cx="6756334" cy="2323312"/>
          </a:xfrm>
        </p:grpSpPr>
        <p:pic>
          <p:nvPicPr>
            <p:cNvPr id="55" name="Picture 54" descr="\documentclass{article}&#10;\usepackage{amsmath}&#10;\pagestyle{empty}&#10;\begin{document}&#10;&#10;\begin{equation*}&#10;\psi^{J^{\pi}T} = \sum_i^{N_{\text{max}}} c_i \; \left| i J^{\pi}T  \right\rangle&#10;\end{equation*}&#10;&#10;&#10;\end{document}" title="IguanaTex Bitmap Display">
              <a:extLst>
                <a:ext uri="{FF2B5EF4-FFF2-40B4-BE49-F238E27FC236}">
                  <a16:creationId xmlns:a16="http://schemas.microsoft.com/office/drawing/2014/main" id="{9C2CAEFB-9C94-0276-A487-FE615A86D28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099" y="2755012"/>
              <a:ext cx="3733800" cy="1121525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CF8DF4C-ED0B-DDC0-C6CC-3A0FFCE06123}"/>
                </a:ext>
              </a:extLst>
            </p:cNvPr>
            <p:cNvSpPr/>
            <p:nvPr/>
          </p:nvSpPr>
          <p:spPr>
            <a:xfrm>
              <a:off x="6858000" y="3066773"/>
              <a:ext cx="1295400" cy="498002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A15A6A-08DC-6AB7-9E3F-616B223D1AE2}"/>
                </a:ext>
              </a:extLst>
            </p:cNvPr>
            <p:cNvSpPr/>
            <p:nvPr/>
          </p:nvSpPr>
          <p:spPr>
            <a:xfrm>
              <a:off x="6376851" y="3076041"/>
              <a:ext cx="381000" cy="498002"/>
            </a:xfrm>
            <a:prstGeom prst="roundRect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E1F7FA7-95F6-7587-457D-9376DFC38A8E}"/>
                </a:ext>
              </a:extLst>
            </p:cNvPr>
            <p:cNvSpPr/>
            <p:nvPr/>
          </p:nvSpPr>
          <p:spPr>
            <a:xfrm>
              <a:off x="5597716" y="2667000"/>
              <a:ext cx="803084" cy="366948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6021CA-50A5-9669-E14A-65A8E7495FFE}"/>
                </a:ext>
              </a:extLst>
            </p:cNvPr>
            <p:cNvSpPr/>
            <p:nvPr/>
          </p:nvSpPr>
          <p:spPr>
            <a:xfrm>
              <a:off x="4120100" y="2983259"/>
              <a:ext cx="1017957" cy="606992"/>
            </a:xfrm>
            <a:prstGeom prst="roundRect">
              <a:avLst/>
            </a:prstGeom>
            <a:solidFill>
              <a:srgbClr val="0B13B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C6570A-8262-4921-91AB-622D492E81D2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4525605" y="3606700"/>
              <a:ext cx="103473" cy="26983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029FAC2-5BCC-90FA-CA8D-3A06EDE77811}"/>
                </a:ext>
              </a:extLst>
            </p:cNvPr>
            <p:cNvCxnSpPr>
              <a:cxnSpLocks/>
            </p:cNvCxnSpPr>
            <p:nvPr/>
          </p:nvCxnSpPr>
          <p:spPr>
            <a:xfrm>
              <a:off x="6567351" y="3564775"/>
              <a:ext cx="421633" cy="35385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CFA123-8193-B093-39FF-F77D1E96D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9258" y="2250286"/>
              <a:ext cx="0" cy="4167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BA66631-DFA0-9050-A5D9-F099373D1311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3337545"/>
              <a:ext cx="5539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845303-1E4D-66B7-EE18-A9BA39D60680}"/>
                </a:ext>
              </a:extLst>
            </p:cNvPr>
            <p:cNvSpPr txBox="1"/>
            <p:nvPr/>
          </p:nvSpPr>
          <p:spPr>
            <a:xfrm>
              <a:off x="3379268" y="3876537"/>
              <a:ext cx="22926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wave function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52F0F5-4F96-BEE2-E258-1C4E7C7B072E}"/>
                </a:ext>
              </a:extLst>
            </p:cNvPr>
            <p:cNvSpPr txBox="1"/>
            <p:nvPr/>
          </p:nvSpPr>
          <p:spPr>
            <a:xfrm>
              <a:off x="5161030" y="1941463"/>
              <a:ext cx="22926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Truncation point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75FE86-76C0-5C21-B5C9-21296FC21BDD}"/>
                </a:ext>
              </a:extLst>
            </p:cNvPr>
            <p:cNvSpPr txBox="1"/>
            <p:nvPr/>
          </p:nvSpPr>
          <p:spPr>
            <a:xfrm>
              <a:off x="5896932" y="3895443"/>
              <a:ext cx="2498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Expansion coefficients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D59055-9102-6064-50F4-B422CB4C88F5}"/>
                </a:ext>
              </a:extLst>
            </p:cNvPr>
            <p:cNvSpPr txBox="1"/>
            <p:nvPr/>
          </p:nvSpPr>
          <p:spPr>
            <a:xfrm>
              <a:off x="8343900" y="3152879"/>
              <a:ext cx="17917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 basis</a:t>
              </a:r>
            </a:p>
          </p:txBody>
        </p:sp>
      </p:grpSp>
      <p:pic>
        <p:nvPicPr>
          <p:cNvPr id="31" name="Picture 30" descr="A graph of a graph&#10;&#10;AI-generated content may be incorrect.">
            <a:extLst>
              <a:ext uri="{FF2B5EF4-FFF2-40B4-BE49-F238E27FC236}">
                <a16:creationId xmlns:a16="http://schemas.microsoft.com/office/drawing/2014/main" id="{1FB928AF-F783-79E8-1FEF-812665520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36" y="1371600"/>
            <a:ext cx="4400570" cy="41947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A0031A-325A-220F-8D27-81838DB48A42}"/>
              </a:ext>
            </a:extLst>
          </p:cNvPr>
          <p:cNvSpPr txBox="1"/>
          <p:nvPr/>
        </p:nvSpPr>
        <p:spPr>
          <a:xfrm>
            <a:off x="8232981" y="5568662"/>
            <a:ext cx="3688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Barrett, B. R., Navrátil, P., &amp; Vary, J. P. (2013). Ab initio no core shell model.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Progress in Particle and Nuclear Physics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131-181.</a:t>
            </a:r>
            <a:endParaRPr lang="fr-FR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A0969-E8BE-315D-C382-528BC15C8193}"/>
              </a:ext>
            </a:extLst>
          </p:cNvPr>
          <p:cNvSpPr txBox="1"/>
          <p:nvPr/>
        </p:nvSpPr>
        <p:spPr>
          <a:xfrm>
            <a:off x="7984667" y="1064191"/>
            <a:ext cx="6097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fr-FR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fr-FR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fr-FR" sz="1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600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fr-FR" sz="16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1"/>
    </mc:Choice>
    <mc:Fallback xmlns="">
      <p:transition spd="slow" advTm="1025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957F0-3A50-170F-2967-9D87EC519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53E1FE1F-DB8A-C710-8EE5-795423A63D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6822676"/>
                  </p:ext>
                </p:extLst>
              </p:nvPr>
            </p:nvGraphicFramePr>
            <p:xfrm>
              <a:off x="7434066" y="2129647"/>
              <a:ext cx="547138" cy="54713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547138" cy="54713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20937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86787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53E1FE1F-DB8A-C710-8EE5-795423A63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4066" y="2129647"/>
                <a:ext cx="547138" cy="547138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448F544D-E2F9-B72A-48F6-975CD7887C2E}"/>
              </a:ext>
            </a:extLst>
          </p:cNvPr>
          <p:cNvSpPr/>
          <p:nvPr/>
        </p:nvSpPr>
        <p:spPr>
          <a:xfrm rot="3267820">
            <a:off x="9315518" y="3387040"/>
            <a:ext cx="1746015" cy="17343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9D8887-E360-BE02-328E-A116CE02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02" y="231771"/>
            <a:ext cx="10089195" cy="369332"/>
          </a:xfrm>
        </p:spPr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NCSM +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Resonating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Method (NCSM/RGM)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F07DE8-74E1-6234-3381-06E4AE3F5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564" y="1571235"/>
            <a:ext cx="4038600" cy="1258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RGM can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060"/>
              </a:solidFill>
            </a:endParaRPr>
          </a:p>
          <a:p>
            <a:pPr algn="ctr"/>
            <a:endParaRPr lang="fr-FR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8C89F-7FC3-DB25-AA44-1705A2BE80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6</a:t>
            </a:fld>
            <a:endParaRPr lang="fr-F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Sphere">
                <a:extLst>
                  <a:ext uri="{FF2B5EF4-FFF2-40B4-BE49-F238E27FC236}">
                    <a16:creationId xmlns:a16="http://schemas.microsoft.com/office/drawing/2014/main" id="{C473EF6B-715C-76FC-CEF8-785C5BF967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697721"/>
                  </p:ext>
                </p:extLst>
              </p:nvPr>
            </p:nvGraphicFramePr>
            <p:xfrm>
              <a:off x="9495604" y="4138296"/>
              <a:ext cx="548656" cy="567575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548656" cy="567575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685002" ay="-2077142" az="-392677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8702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Sphere">
                <a:extLst>
                  <a:ext uri="{FF2B5EF4-FFF2-40B4-BE49-F238E27FC236}">
                    <a16:creationId xmlns:a16="http://schemas.microsoft.com/office/drawing/2014/main" id="{C473EF6B-715C-76FC-CEF8-785C5BF967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95604" y="4138296"/>
                <a:ext cx="548656" cy="567575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CE2AD8D-25DA-C78B-AE7E-67EFA76387B3}"/>
              </a:ext>
            </a:extLst>
          </p:cNvPr>
          <p:cNvGrpSpPr/>
          <p:nvPr/>
        </p:nvGrpSpPr>
        <p:grpSpPr>
          <a:xfrm>
            <a:off x="9675665" y="3638346"/>
            <a:ext cx="1117744" cy="1182955"/>
            <a:chOff x="9675665" y="3638346"/>
            <a:chExt cx="1117744" cy="1182955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3" name="3D Model 22" descr="Sphere">
                  <a:extLst>
                    <a:ext uri="{FF2B5EF4-FFF2-40B4-BE49-F238E27FC236}">
                      <a16:creationId xmlns:a16="http://schemas.microsoft.com/office/drawing/2014/main" id="{143E0481-1217-3AC2-BC06-1989E3F206E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25050232"/>
                    </p:ext>
                  </p:extLst>
                </p:nvPr>
              </p:nvGraphicFramePr>
              <p:xfrm>
                <a:off x="9906000" y="3919992"/>
                <a:ext cx="533400" cy="533399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533400" cy="533399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685002" ay="-2077142" az="-392677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87028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3" name="3D Model 22" descr="Sphere">
                  <a:extLst>
                    <a:ext uri="{FF2B5EF4-FFF2-40B4-BE49-F238E27FC236}">
                      <a16:creationId xmlns:a16="http://schemas.microsoft.com/office/drawing/2014/main" id="{143E0481-1217-3AC2-BC06-1989E3F206E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06000" y="3919992"/>
                  <a:ext cx="533400" cy="53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7" name="3D Model 26" descr="Red Sphere">
                  <a:extLst>
                    <a:ext uri="{FF2B5EF4-FFF2-40B4-BE49-F238E27FC236}">
                      <a16:creationId xmlns:a16="http://schemas.microsoft.com/office/drawing/2014/main" id="{9FC2B65A-3205-6675-B0F7-376A6D99BF4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86811718"/>
                    </p:ext>
                  </p:extLst>
                </p:nvPr>
              </p:nvGraphicFramePr>
              <p:xfrm>
                <a:off x="9798448" y="4282491"/>
                <a:ext cx="519904" cy="538810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519904" cy="53881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06463" ay="2361570" az="936845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82239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7" name="3D Model 26" descr="Red Sphere">
                  <a:extLst>
                    <a:ext uri="{FF2B5EF4-FFF2-40B4-BE49-F238E27FC236}">
                      <a16:creationId xmlns:a16="http://schemas.microsoft.com/office/drawing/2014/main" id="{9FC2B65A-3205-6675-B0F7-376A6D99BF4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8448" y="4282491"/>
                  <a:ext cx="519904" cy="538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1" name="3D Model 30" descr="Red Sphere">
                  <a:extLst>
                    <a:ext uri="{FF2B5EF4-FFF2-40B4-BE49-F238E27FC236}">
                      <a16:creationId xmlns:a16="http://schemas.microsoft.com/office/drawing/2014/main" id="{71F760F8-FAEA-C91A-0EB8-3AAA8EB8A2E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66140803"/>
                    </p:ext>
                  </p:extLst>
                </p:nvPr>
              </p:nvGraphicFramePr>
              <p:xfrm>
                <a:off x="10273504" y="3821487"/>
                <a:ext cx="519905" cy="538809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519905" cy="538809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8606253" ay="-3" az="10799998"/>
                      <am3d:postTrans dx="0" dy="0" dz="0"/>
                    </am3d:trans>
                    <am3d:raster rName="Office3DRenderer" rVer="16.0.8326">
                      <am3d:blip r:embed="rId13"/>
                    </am3d:raster>
                    <am3d:objViewport viewportSz="82239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1" name="3D Model 30" descr="Red Sphere">
                  <a:extLst>
                    <a:ext uri="{FF2B5EF4-FFF2-40B4-BE49-F238E27FC236}">
                      <a16:creationId xmlns:a16="http://schemas.microsoft.com/office/drawing/2014/main" id="{71F760F8-FAEA-C91A-0EB8-3AAA8EB8A2E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73504" y="3821487"/>
                  <a:ext cx="519905" cy="538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3" name="3D Model 32" descr="Sphere">
                  <a:extLst>
                    <a:ext uri="{FF2B5EF4-FFF2-40B4-BE49-F238E27FC236}">
                      <a16:creationId xmlns:a16="http://schemas.microsoft.com/office/drawing/2014/main" id="{4A8DF21C-6C9C-4B07-D639-7C4A18FE27E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51766975"/>
                    </p:ext>
                  </p:extLst>
                </p:nvPr>
              </p:nvGraphicFramePr>
              <p:xfrm>
                <a:off x="10189907" y="4177155"/>
                <a:ext cx="533399" cy="533400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533399" cy="53340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685002" ay="-2077142" az="-392677"/>
                      <am3d:postTrans dx="0" dy="0" dz="0"/>
                    </am3d:trans>
                    <am3d:raster rName="Office3DRenderer" rVer="16.0.8326">
                      <am3d:blip r:embed="rId14"/>
                    </am3d:raster>
                    <am3d:objViewport viewportSz="87028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3" name="3D Model 32" descr="Sphere">
                  <a:extLst>
                    <a:ext uri="{FF2B5EF4-FFF2-40B4-BE49-F238E27FC236}">
                      <a16:creationId xmlns:a16="http://schemas.microsoft.com/office/drawing/2014/main" id="{4A8DF21C-6C9C-4B07-D639-7C4A18FE27E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89907" y="4177155"/>
                  <a:ext cx="533399" cy="5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7" name="3D Model 36" descr="Red Sphere">
                  <a:extLst>
                    <a:ext uri="{FF2B5EF4-FFF2-40B4-BE49-F238E27FC236}">
                      <a16:creationId xmlns:a16="http://schemas.microsoft.com/office/drawing/2014/main" id="{4B7B0AA7-C566-15B3-1F7D-D418336B2A2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7609702"/>
                    </p:ext>
                  </p:extLst>
                </p:nvPr>
              </p:nvGraphicFramePr>
              <p:xfrm>
                <a:off x="9978500" y="3638346"/>
                <a:ext cx="519905" cy="538809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519905" cy="538809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06463" ay="2361570" az="936845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82239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7" name="3D Model 36" descr="Red Sphere">
                  <a:extLst>
                    <a:ext uri="{FF2B5EF4-FFF2-40B4-BE49-F238E27FC236}">
                      <a16:creationId xmlns:a16="http://schemas.microsoft.com/office/drawing/2014/main" id="{4B7B0AA7-C566-15B3-1F7D-D418336B2A2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78500" y="3638346"/>
                  <a:ext cx="519905" cy="538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9" name="3D Model 38" descr="Sphere">
                  <a:extLst>
                    <a:ext uri="{FF2B5EF4-FFF2-40B4-BE49-F238E27FC236}">
                      <a16:creationId xmlns:a16="http://schemas.microsoft.com/office/drawing/2014/main" id="{B18EA2BC-7DCC-1D62-5D9D-8B50762976A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93222569"/>
                    </p:ext>
                  </p:extLst>
                </p:nvPr>
              </p:nvGraphicFramePr>
              <p:xfrm>
                <a:off x="9675665" y="3753571"/>
                <a:ext cx="533399" cy="533400"/>
              </p:xfrm>
              <a:graphic>
                <a:graphicData uri="http://schemas.microsoft.com/office/drawing/2017/model3d">
                  <am3d:model3d r:embed="rId8">
                    <am3d:spPr>
                      <a:xfrm>
                        <a:off x="0" y="0"/>
                        <a:ext cx="533399" cy="533400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685002" ay="-2077142" az="-392677"/>
                      <am3d:postTrans dx="0" dy="0" dz="0"/>
                    </am3d:trans>
                    <am3d:raster rName="Office3DRenderer" rVer="16.0.8326">
                      <am3d:blip r:embed="rId14"/>
                    </am3d:raster>
                    <am3d:objViewport viewportSz="87028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9" name="3D Model 38" descr="Sphere">
                  <a:extLst>
                    <a:ext uri="{FF2B5EF4-FFF2-40B4-BE49-F238E27FC236}">
                      <a16:creationId xmlns:a16="http://schemas.microsoft.com/office/drawing/2014/main" id="{B18EA2BC-7DCC-1D62-5D9D-8B50762976A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75665" y="3753571"/>
                  <a:ext cx="533399" cy="533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8" name="Picture 57" descr="\documentclass{article}&#10;\usepackage{amsmath}&#10;\usepackage{braket}&#10;\pagestyle{empty}&#10;\begin{document}&#10;&#10;\begin{equation*}&#10;    \left| A-1 \,\, I_1^{\pi_1} \alpha_1 T_1 \right\rangle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FCC66E2C-4EEE-8B11-9D5A-CDD72C65FF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1" y="5427720"/>
            <a:ext cx="2584802" cy="386919"/>
          </a:xfrm>
          <a:prstGeom prst="rect">
            <a:avLst/>
          </a:prstGeom>
        </p:spPr>
      </p:pic>
      <p:pic>
        <p:nvPicPr>
          <p:cNvPr id="56" name="Picture 55" descr="\documentclass{article}&#10;\usepackage{amsmath}&#10;\usepackage{braket}&#10;\pagestyle{empty}&#10;\begin{document}&#10;&#10;\begin{equation*}&#10;    \left| \frac{1}{2} \, \frac{1}{2} \right\rangle 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FBD1A0C2-C3F2-362A-7133-D372FCAA40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4" y="1962605"/>
            <a:ext cx="887736" cy="881225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braket}&#10;\pagestyle{empty}&#10;\begin{document}&#10;&#10;\begin{equation*}&#10;     \vec{r}_{A-1,1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92988AF0-52D5-CD61-5529-7DA321733C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3" y="3240704"/>
            <a:ext cx="1037656" cy="39836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braket}&#10;\pagestyle{empty}&#10;\begin{document}&#10;&#10;\begin{equation*}&#10;   u(r_{A-1,1}) Y_{\ell,m}(\theta_{A-1,1},\phi_{A-1,1}) &#10;\label{eq:rgm_ansatz_position}&#10;\end{equation*}&#10;&#10;&#10;&#10;\end{document}" title="IguanaTex Bitmap Display">
            <a:extLst>
              <a:ext uri="{FF2B5EF4-FFF2-40B4-BE49-F238E27FC236}">
                <a16:creationId xmlns:a16="http://schemas.microsoft.com/office/drawing/2014/main" id="{9BA79F5C-832D-9900-E971-A2EF85D5F6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99" y="2547125"/>
            <a:ext cx="3479709" cy="283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7F34F-30C9-6A37-7B5D-B473C3E3573D}"/>
              </a:ext>
            </a:extLst>
          </p:cNvPr>
          <p:cNvSpPr txBox="1"/>
          <p:nvPr/>
        </p:nvSpPr>
        <p:spPr>
          <a:xfrm>
            <a:off x="595119" y="4080005"/>
            <a:ext cx="6097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-body system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clusters, i.e., </a:t>
            </a:r>
            <a:r>
              <a:rPr lang="fr-F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30F95B-C5BD-E505-3E05-978814E80F34}"/>
              </a:ext>
            </a:extLst>
          </p:cNvPr>
          <p:cNvCxnSpPr>
            <a:cxnSpLocks/>
          </p:cNvCxnSpPr>
          <p:nvPr/>
        </p:nvCxnSpPr>
        <p:spPr>
          <a:xfrm>
            <a:off x="7707635" y="2403216"/>
            <a:ext cx="2465065" cy="1834325"/>
          </a:xfrm>
          <a:prstGeom prst="straightConnector1">
            <a:avLst/>
          </a:prstGeom>
          <a:ln w="57150"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7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5"/>
    </mc:Choice>
    <mc:Fallback xmlns="">
      <p:transition spd="slow" advTm="923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9F98-B479-C384-A3DF-31507F87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C1C78-F7DB-8350-E43A-3ABB67686C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8C737-D75C-DF14-1C57-FAEF85BE0C11}"/>
              </a:ext>
            </a:extLst>
          </p:cNvPr>
          <p:cNvSpPr txBox="1"/>
          <p:nvPr/>
        </p:nvSpPr>
        <p:spPr>
          <a:xfrm>
            <a:off x="914400" y="152400"/>
            <a:ext cx="6097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2400" dirty="0"/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E0DC9F74-F787-BA01-C185-C6DCEDC02C58}"/>
              </a:ext>
            </a:extLst>
          </p:cNvPr>
          <p:cNvSpPr txBox="1"/>
          <p:nvPr/>
        </p:nvSpPr>
        <p:spPr>
          <a:xfrm>
            <a:off x="76200" y="1136064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Deuteron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Triton &amp; Helium-3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94B">
                    <a:alpha val="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Antiprotonic Helium-4</a:t>
            </a:r>
            <a:endParaRPr lang="fr-FR" sz="4400" dirty="0">
              <a:solidFill>
                <a:srgbClr val="00294B">
                  <a:alpha val="3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A1EF8-19D2-5EA8-8FD1-6F2533A807A8}"/>
              </a:ext>
            </a:extLst>
          </p:cNvPr>
          <p:cNvGrpSpPr/>
          <p:nvPr/>
        </p:nvGrpSpPr>
        <p:grpSpPr>
          <a:xfrm>
            <a:off x="8991600" y="1905621"/>
            <a:ext cx="2438400" cy="2285379"/>
            <a:chOff x="8991600" y="1905621"/>
            <a:chExt cx="2438400" cy="22853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BD3428-3C89-728C-A238-0F120BCA468B}"/>
                </a:ext>
              </a:extLst>
            </p:cNvPr>
            <p:cNvSpPr/>
            <p:nvPr/>
          </p:nvSpPr>
          <p:spPr>
            <a:xfrm rot="1611642">
              <a:off x="10134600" y="2286000"/>
              <a:ext cx="1295400" cy="1905000"/>
            </a:xfrm>
            <a:prstGeom prst="ellipse">
              <a:avLst/>
            </a:pr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D1B60B-88C9-62DE-AFED-BEF8EDDFA1A4}"/>
                </a:ext>
              </a:extLst>
            </p:cNvPr>
            <p:cNvSpPr/>
            <p:nvPr/>
          </p:nvSpPr>
          <p:spPr>
            <a:xfrm>
              <a:off x="10744200" y="2743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2D12937-9543-2499-8A95-37762D45FDBB}"/>
                </a:ext>
              </a:extLst>
            </p:cNvPr>
            <p:cNvSpPr/>
            <p:nvPr/>
          </p:nvSpPr>
          <p:spPr>
            <a:xfrm>
              <a:off x="10401300" y="3428999"/>
              <a:ext cx="381000" cy="381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F3BF30-B97B-882B-363F-374C0B0F649F}"/>
                </a:ext>
              </a:extLst>
            </p:cNvPr>
            <p:cNvSpPr/>
            <p:nvPr/>
          </p:nvSpPr>
          <p:spPr>
            <a:xfrm>
              <a:off x="8991600" y="1905621"/>
              <a:ext cx="381000" cy="381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81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0"/>
    </mc:Choice>
    <mc:Fallback xmlns="">
      <p:transition spd="slow" advTm="9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78F95-73E1-0B1B-BEBC-1E614B80E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graph&#10;&#10;AI-generated content may be incorrect.">
            <a:extLst>
              <a:ext uri="{FF2B5EF4-FFF2-40B4-BE49-F238E27FC236}">
                <a16:creationId xmlns:a16="http://schemas.microsoft.com/office/drawing/2014/main" id="{16759061-0724-C62A-0EAF-1564895B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6098299" cy="47293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A315D-FFB5-BBC4-D7D8-DD7F178934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8</a:t>
            </a:fld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4E9127-C6E9-6655-C957-7BD0C480791B}"/>
              </a:ext>
            </a:extLst>
          </p:cNvPr>
          <p:cNvSpPr txBox="1"/>
          <p:nvPr/>
        </p:nvSpPr>
        <p:spPr>
          <a:xfrm>
            <a:off x="1066800" y="152400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Level Shift and Width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5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2646"/>
    </mc:Choice>
    <mc:Fallback xmlns="">
      <p:transition advTm="1126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2FE97-0925-E033-18C0-E8BB863A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2FBA-9079-C2ED-38B8-3DF3A4AF03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00"/>
              </a:lnSpc>
            </a:pPr>
            <a:fld id="{81D60167-4931-47E6-BA6A-407CBD079E47}" type="slidenum">
              <a:rPr lang="fr-FR" smtClean="0"/>
              <a:t>9</a:t>
            </a:fld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DBC8D-0D97-2FFD-5A79-FDEF71AC7808}"/>
              </a:ext>
            </a:extLst>
          </p:cNvPr>
          <p:cNvSpPr txBox="1"/>
          <p:nvPr/>
        </p:nvSpPr>
        <p:spPr>
          <a:xfrm>
            <a:off x="1066800" y="152400"/>
            <a:ext cx="6095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Density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\documentclass{article}&#10;\usepackage{amsmath}&#10;\pagestyle{empty}&#10;\begin{document}&#10;&#10;$\Gamma = \int \gamma(r) dr$&#10;&#10;&#10;\end{document}" title="IguanaTex Bitmap Display">
            <a:extLst>
              <a:ext uri="{FF2B5EF4-FFF2-40B4-BE49-F238E27FC236}">
                <a16:creationId xmlns:a16="http://schemas.microsoft.com/office/drawing/2014/main" id="{E18B90CA-6810-9A31-F4BD-1CEAFFDB51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076998" cy="614065"/>
          </a:xfrm>
          <a:prstGeom prst="rect">
            <a:avLst/>
          </a:prstGeom>
        </p:spPr>
      </p:pic>
      <p:sp>
        <p:nvSpPr>
          <p:cNvPr id="5" name="Ellipse 7 2 1">
            <a:extLst>
              <a:ext uri="{FF2B5EF4-FFF2-40B4-BE49-F238E27FC236}">
                <a16:creationId xmlns:a16="http://schemas.microsoft.com/office/drawing/2014/main" id="{C47E2ADB-B882-811D-ACEB-C8842508FDE4}"/>
              </a:ext>
            </a:extLst>
          </p:cNvPr>
          <p:cNvSpPr/>
          <p:nvPr/>
        </p:nvSpPr>
        <p:spPr>
          <a:xfrm>
            <a:off x="2362200" y="1831032"/>
            <a:ext cx="1143000" cy="914399"/>
          </a:xfrm>
          <a:prstGeom prst="ellipse">
            <a:avLst/>
          </a:prstGeom>
          <a:solidFill>
            <a:srgbClr val="00B0F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F3892-1D15-3537-1DD2-B63834458DC2}"/>
              </a:ext>
            </a:extLst>
          </p:cNvPr>
          <p:cNvSpPr txBox="1"/>
          <p:nvPr/>
        </p:nvSpPr>
        <p:spPr>
          <a:xfrm>
            <a:off x="1995699" y="325638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Annihilation </a:t>
            </a:r>
            <a:r>
              <a:rPr lang="fr-FR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endParaRPr lang="fr-FR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28287-E858-6D56-B330-9C05C117F86E}"/>
              </a:ext>
            </a:extLst>
          </p:cNvPr>
          <p:cNvSpPr txBox="1"/>
          <p:nvPr/>
        </p:nvSpPr>
        <p:spPr>
          <a:xfrm>
            <a:off x="114300" y="3244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</a:t>
            </a:r>
            <a:r>
              <a:rPr lang="fr-FR" b="1" dirty="0" err="1">
                <a:solidFill>
                  <a:srgbClr val="002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fr-FR" b="1" dirty="0">
              <a:solidFill>
                <a:srgbClr val="0029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lipse 7 2 2">
            <a:extLst>
              <a:ext uri="{FF2B5EF4-FFF2-40B4-BE49-F238E27FC236}">
                <a16:creationId xmlns:a16="http://schemas.microsoft.com/office/drawing/2014/main" id="{D6949AA4-B66D-0D14-776F-2DCAB57E2418}"/>
              </a:ext>
            </a:extLst>
          </p:cNvPr>
          <p:cNvSpPr/>
          <p:nvPr/>
        </p:nvSpPr>
        <p:spPr>
          <a:xfrm>
            <a:off x="448098" y="1752600"/>
            <a:ext cx="1143000" cy="914399"/>
          </a:xfrm>
          <a:prstGeom prst="ellipse">
            <a:avLst/>
          </a:prstGeom>
          <a:solidFill>
            <a:srgbClr val="FF6700">
              <a:alpha val="20000"/>
            </a:srgbClr>
          </a:solidFill>
          <a:ln>
            <a:solidFill>
              <a:srgbClr val="FF6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5678FE-D074-B0DC-AAB2-2DCA485AADEE}"/>
              </a:ext>
            </a:extLst>
          </p:cNvPr>
          <p:cNvCxnSpPr>
            <a:cxnSpLocks/>
          </p:cNvCxnSpPr>
          <p:nvPr/>
        </p:nvCxnSpPr>
        <p:spPr>
          <a:xfrm flipH="1">
            <a:off x="990600" y="2659223"/>
            <a:ext cx="19667" cy="585111"/>
          </a:xfrm>
          <a:prstGeom prst="straightConnector1">
            <a:avLst/>
          </a:prstGeom>
          <a:ln w="57150">
            <a:solidFill>
              <a:srgbClr val="FF6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445DC0-F0A1-65F3-3564-D7E3BA26DE05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2933700" y="2745431"/>
            <a:ext cx="395499" cy="51095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B9C9676-829D-114E-2125-0BDE33698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62092"/>
            <a:ext cx="5290626" cy="47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9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415.448"/>
  <p:tag name="LATEXADDIN" val="\documentclass{article}&#10;\usepackage{amsmath}&#10;\pagestyle{empty}&#10;\begin{document}&#10;&#10;\begin{align}&#10;n_e &amp;= 1 \notag\\&#10;n_{\bar{p}} &amp;\approx 30  \notag&#10;\end{align}&#10;&#10;\end{document}"/>
  <p:tag name="IGUANATEXSIZE" val="20"/>
  <p:tag name="IGUANATEXCURSOR" val="14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595.051"/>
  <p:tag name="LATEXADDIN" val="\documentclass{article}&#10;\usepackage{amsmath}&#10;\usepackage{braket}&#10;\pagestyle{empty}&#10;\begin{document}&#10;&#10;\begin{equation*}&#10;   u(r_{A-1,1}) Y_{\ell,m}(\theta_{A-1,1},\phi_{A-1,1}) &#10;\label{eq:rgm_ansatz_position}&#10;\end{equation*}&#10;&#10;&#10;&#10;\end{document}"/>
  <p:tag name="IGUANATEXSIZE" val="20"/>
  <p:tag name="IGUANATEXCURSOR" val="17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9.5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91.4135"/>
  <p:tag name="LATEXADDIN" val="\documentclass{article}&#10;\usepackage{amsmath}&#10;\pagestyle{empty}&#10;\begin{document}&#10;&#10;$\Gamma = \int \gamma(r) dr$&#10;&#10;&#10;\end{document}"/>
  <p:tag name="IGUANATEXSIZE" val="20"/>
  <p:tag name="IGUANATEXCURSOR" val="10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9.306"/>
  <p:tag name="ORIGINALWIDTH" val="2446.944"/>
  <p:tag name="LATEXADDIN" val="\documentclass{article}&#10;\usepackage{amsmath}&#10;\pagestyle{empty}&#10;\begin{document}&#10;&#10;\begin{tabular}{|l|c|}&#10;            \hline&#10;            Final State &amp; Branching \\ \hline&#10;            $\pi^+\pi^-$ &amp; 0.0034 \\ \hline&#10;            $\pi^+\pi^-\pi^0$ &amp; 0.082 \\ \hline&#10;            $\pi^+\pi^-k\pi^0$ $(k&gt; 1)$ &amp; 0.362 \\ \hline&#10;            $\pi^+\pi^-\pi^+\pi^-$ &amp; 0.061 \\ \hline&#10;            $\pi^+\pi^-\pi^+\pi^-\pi^0$ &amp; 0.196 \\ \hline&#10;            $\pi^+\pi^-\pi^+\pi^- k \pi^0$ $(k&gt; 1)$ &amp; 0.223 \\ \hline&#10;            $\pi^+\pi^-\pi^+\pi^-\pi^+\pi^-$  &amp; 0.02 \\ \hline&#10;            $\pi^+\pi^-\pi^+\pi^- \pi^+\pi^- \pi^0$  &amp; 0.017 \\ \hline&#10;            $\pi^+\pi^-\pi^+\pi^-\pi^+\pi^- k \pi^0$ $(k&gt; 1)$  &amp; 0.003 \\ \hline&#10;        \end{tabular}&#10;&#10;&#10;\end{document}"/>
  <p:tag name="IGUANATEXSIZE" val="20"/>
  <p:tag name="IGUANATEXCURSOR" val="73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6.6742"/>
  <p:tag name="ORIGINALWIDTH" val="1519.31"/>
  <p:tag name="LATEXADDIN" val="\documentclass{article}&#10;\usepackage{amsmath}&#10;\pagestyle{empty}&#10;\begin{document}&#10;&#10;\begin{tabular}{cr}&#10;&#10;Exchanged meson(s) &amp; $G$ \\ \hline&#10;$\pi$              &amp; -1 \\ \hline&#10;$2\pi (\sigma)$              &amp; 1 \\ \hline&#10;$\omega$              &amp; -1 \\ \hline&#10;\end{tabular}&#10;&#10;&#10;\end{document}"/>
  <p:tag name="IGUANATEXSIZE" val="20"/>
  <p:tag name="IGUANATEXCURSOR" val="9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746.1567"/>
  <p:tag name="LATEXADDIN" val="\documentclass{article}&#10;\usepackage{amsmath}&#10;\pagestyle{empty}&#10;\begin{document}&#10;&#10;$S = e^{2i (\delta_r+i\delta_i)}$&#10;&#10;&#10;\end{document}"/>
  <p:tag name="IGUANATEXSIZE" val="20"/>
  <p:tag name="IGUANATEXCURSOR" val="11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13.1983"/>
  <p:tag name="LATEXADDIN" val="\documentclass{article}&#10;\usepackage{amsmath}&#10;\pagestyle{empty}&#10;\begin{document}&#10;&#10;$|S|^2 &lt; 1$&#10;&#10;&#10;\end{document}"/>
  <p:tag name="IGUANATEXSIZE" val="20"/>
  <p:tag name="IGUANATEXCURSOR" val="9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4.4544"/>
  <p:tag name="ORIGINALWIDTH" val="1213.348"/>
  <p:tag name="LATEXADDIN" val="\documentclass{article}&#10;\usepackage{amsmath}&#10;\pagestyle{empty}&#10;\begin{document}&#10;&#10;\begin{equation*}&#10;\psi^{J^{\pi}T} = \sum_i^{N_{\text{max}}} c_i \; \left| i J^{\pi}T  \right\rangle&#10;\end{equation*}&#10;&#10;&#10;\end{document}"/>
  <p:tag name="IGUANATEXSIZE" val="20"/>
  <p:tag name="IGUANATEXCURSOR" val="13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846.6442"/>
  <p:tag name="LATEXADDIN" val="\documentclass{article}&#10;\usepackage{amsmath}&#10;\usepackage{braket}&#10;\pagestyle{empty}&#10;\begin{document}&#10;&#10;\begin{equation*}&#10;    \left| A-1 \,\, I_1^{\pi_1} \alpha_1 T_1 \right\rangle&#10;\end{equation*}&#10;&#10;&#10;&#10;\end{document}"/>
  <p:tag name="IGUANATEXSIZE" val="20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306.7116"/>
  <p:tag name="LATEXADDIN" val="\documentclass{article}&#10;\usepackage{amsmath}&#10;\usepackage{braket}&#10;\pagestyle{empty}&#10;\begin{document}&#10;&#10;\begin{equation*}&#10;    \left| \frac{1}{2} \, \frac{1}{2} \right\rangle &#10;\end{equation*}&#10;&#10;&#10;&#10;\end{document}"/>
  <p:tag name="IGUANATEXSIZE" val="20"/>
  <p:tag name="IGUANATEXCURSOR" val="14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6.2092"/>
  <p:tag name="LATEXADDIN" val="\documentclass{article}&#10;\usepackage{amsmath}&#10;\usepackage{braket}&#10;\pagestyle{empty}&#10;\begin{document}&#10;&#10;\begin{equation*}&#10;     \vec{r}_{A-1,1}&#10;\end{equation*}&#10;&#10;&#10;&#10;\end{document}"/>
  <p:tag name="IGUANATEXSIZE" val="20"/>
  <p:tag name="IGUANATEXCURSOR" val="13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94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3FC80BB5-082B-4014-8C33-34799D073CD0}">
  <we:reference id="wa200004052" version="1.0.0.2" store="en-US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begin{table}\n    \\centering\n    \\begin{tabular}{cccccccc}\n    \\toprule\n       state        &amp;  \\multicolumn{3}{c}{$N=70$} &amp; \\multicolumn{3}{c}{$N=80$} &amp;  \\\\   \n                    &amp; gs           &amp; gs+1        &amp; gs+2         &amp; gs           &amp; gs+1          &amp; gs+2  &amp; Faddeev (MT13+KW) \\cite{RL} \\\\ \\midrule   \n  ${}^2S_{1/2}^-$   &amp; 1.70 -1.09$i$&amp; 1.75-1.15$i$&amp; 1.77-1.15$i$ &amp; 1.70-1.09$i$ &amp; 1.74 -1.15$i$ &amp; 1.75-1.15$i$ &amp; 1.341-0.717 \\\\    \n  ${}^4S_{3/2}^-$   &amp; 1.71 -1.10$i$&amp; 1.77-1.71$i$&amp; 1.79-1.17$i$ &amp; 1.71-1.10$i$ &amp; 1.76 -1.17$i$ &amp; 1.77 -1.16$i$ &amp; 1.394-0.724\\\\  \\bottomrule\n    \\end{tabular}\n    \\caption{Antiproton-deuteron s-wave scattering length.}\n    \\label{tab:scat_len_pbard}\n\\end{table}\n\\end{document}&quot;},{&quot;name&quot;:&quot;Latex&quot;,&quot;code&quot;:&quot;\\documentclass[11pt]{book}\n\\usepackage{amsmath}\n\\usepackage{booktabs}\n\\usepackage{diagbox}\n\\begin{document}\n\n\\begin{table}\n    \\centering\n    \\begin{tabular}{cccccccc}\n    \\toprule\n       state        &amp;  \\multicolumn{3}{c}{$N=70$} &amp; \\multicolumn{3}{c}{$N=80$} &amp;  \\\\   \n                    &amp; gs           &amp; gs+1        &amp; gs+2         &amp; gs           &amp; gs+1          &amp; gs+2  &amp; Faddeev (MT13+KW) \\cite{RL} \\\\ \\midrule   \n  ${}^2S_{1/2}^-$   &amp; 1.70 -1.09$i$&amp; 1.75-1.15$i$&amp; 1.77-1.15$i$ &amp; 1.70-1.09$i$ &amp; 1.74 -1.15$i$ &amp; 1.75-1.15$i$ &amp; 1.341-0.717 \\\\    \n  ${}^4S_{3/2}^-$   &amp; 1.71 -1.10$i$&amp; 1.77-1.71$i$&amp; 1.79-1.17$i$ &amp; 1.71-1.10$i$ &amp; 1.76 -1.17$i$ &amp; 1.77 -1.16$i$ &amp; 1.394-0.724\\\\  \\bottomrule\n    \\end{tabular}\n    \\caption{Antiproton-deuteron s-wave scattering length.}\n    \\label{tab:scat_len_pbard}\n\\end{table}\n\\end{document}&quot;},{&quot;name&quot;:&quot;Latex&quot;,&quot;code&quot;:&quot;\\documentclass[11pt]{book}\n\\usepackage{amsmath}\n\\usepackage{booktabs}\n\\usepackage{diagbox}\n\\begin{document}\n\n\\begin{table}\n    \\centering\n    \\begin{tabular}{cccccccc}\n    \\toprule\n       state        &amp;  \\multicolumn{3}{c}{$N=70$} &amp; \\multicolumn{3}{c}{$N=80$} &amp;  \\\\   \n                    &amp; gs           &amp; gs+1        &amp; gs+2         &amp; gs           &amp; gs+1          &amp; gs+2  &amp; Faddeev (MT13+KW) \\\\ \\midrule   \n  ${}^2S_{1/2}^-$   &amp; 1.70 -1.09$i$&amp; 1.75-1.15$i$&amp; 1.77-1.15$i$ &amp; 1.70-1.09$i$ &amp; 1.74 -1.15$i$ &amp; 1.75-1.15$i$ &amp; 1.341-0.717 \\\\    \n  ${}^4S_{3/2}^-$   &amp; 1.71 -1.10$i$&amp; 1.77-1.71$i$&amp; 1.79-1.17$i$ &amp; 1.71-1.10$i$ &amp; 1.76 -1.17$i$ &amp; 1.77 -1.16$i$ &amp; 1.394-0.724\\\\  \\bottomrule\n    \\end{tabular}\n    \\caption{Antiproton-deuteron s-wave scattering length.}\n    \\label{tab:scat_len_pbard}\n\\end{table}\n\\end{document}&quot;}]}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5F852F7-129C-4073-981C-D55D60789A08}">
  <we:reference id="wa104381909" version="3.16.0.0" store="en-US" storeType="OMEX"/>
  <we:alternateReferences>
    <we:reference id="wa104381909" version="3.16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o&gt;\\\\&lt;/mo&gt;&lt;mi&gt;b&lt;/mi&gt;&lt;mi&gt;e&lt;/mi&gt;&lt;mi&gt;g&lt;/mi&gt;&lt;mi&gt;i&lt;/mi&gt;&lt;mi&gt;n&lt;/mi&gt;&lt;mfenced open=\\\&quot;{\\\&quot; close=\\\&quot;}\\\&quot;&gt;&lt;mrow&gt;&lt;mi&gt;d&lt;/mi&gt;&lt;mi&gt;o&lt;/mi&gt;&lt;mi&gt;c&lt;/mi&gt;&lt;mi&gt;u&lt;/mi&gt;&lt;mi&gt;m&lt;/mi&gt;&lt;mi&gt;e&lt;/mi&gt;&lt;mi&gt;n&lt;/mi&gt;&lt;mi&gt;t&lt;/mi&gt;&lt;/mrow&gt;&lt;/mfenced&gt;&lt;mspace linebreak=\\\&quot;newline\\\&quot;/&gt;&lt;mspace linebreak=\\\&quot;newline\\\&quot;/&gt;&lt;mi&gt;q&lt;/mi&gt;&lt;mspace linebreak=\\\&quot;newline\\\&quot;/&gt;&lt;mspace linebreak=\\\&quot;newline\\\&quot;/&gt;&lt;mo&gt;\\\\&lt;/mo&gt;&lt;mi&gt;e&lt;/mi&gt;&lt;mi&gt;n&lt;/mi&gt;&lt;mi&gt;d&lt;/mi&gt;&lt;mfenced open=\\\&quot;{\\\&quot; close=\\\&quot;}\\\&quot;&gt;&lt;mrow&gt;&lt;mi&gt;d&lt;/mi&gt;&lt;mi&gt;o&lt;/mi&gt;&lt;mi&gt;c&lt;/mi&gt;&lt;mi&gt;u&lt;/mi&gt;&lt;mi&gt;m&lt;/mi&gt;&lt;mi&gt;e&lt;/mi&gt;&lt;mi&gt;n&lt;/mi&gt;&lt;mi&gt;t&lt;/mi&gt;&lt;/mrow&gt;&lt;/mfenced&gt;&lt;/mstyle&gt;&lt;/math&gt;\&quot;,\&quot;base64Image\&quot;:\&quot;iVBORw0KGgoAAAANSUhEUgAAAvAAAAKLCAYAAACQQ7x4AAAACXBIWXMAAA7EAAAOxAGVKw4bAAAABGJhU0UAAAE6HzN6bQAAVSJJREFUeNrt3Q/kX9X/OPDjbWaSMZmZZGQyk4wkmWRkksmMJJNkzCTJjHwkSWKSSRKT5CMZSSaTyEwyE5mZZMZMMsmYTGZm9Hud7+7rt1fvz+t1zv37et3Xa48H1/f7Wdu993Xuvec877nPc04Ii2tpsK0NAPNLHQbAWN8Otn/GbFeKIHgeAvUHB9vOwfb2YDsy2M4NtpuD7U+XF5iTemzLYHt2sL0/2L4ebH8XdfF2xQPAci9NCOD71HCsLBq3GKTvG2yfFA3c70WgPun8v3R5oZfWFM/zu8VL97fFC3cMWq8Xz/WiuWuwbSt+956Reux8ph67x+0C0As3izYqtlWXB9t3RRt2cLDtClP+arom0Xh80oPC+jrRsOW2fe416I34Ir53sP2YeGbPDLYDg23TAv3uvZkAPbWdddsA9Mamoo06k6i3fxpsLxdtXue+D/1No3lnsP1anMu1io3fZvcaJT1SvElfK7Zvwq2vPrTjqXDri9mkZ/WHwbZ1QX/7jsF2uqjDrleswz5y6wD00mNF2zWp/o5tXueZLHsTJ/BkzwosvlDEz9AXMg3fZfcWJe2ccA/FXtPnFE9jrySe0xvhVjrJnWTlSFCfC+B3un0Aem1P0ZZNqsdf6vLga0O/02jG2Zdp+I64pyghppBdTdxHscd0k2KqbVvmOX36Di6bhzJlE+vku91CAL33VKY+7/QL8/EwX7PR7M4U1l73EyW8HPK9oJ8qplpivXE+Ua7v3eHlsypz3/3kFgKYGwcT9fmvXR441aP9ZA8L6u1M46fXlDL+WyKAl45Vz66QTp1ZfYeXz12Z++49txDA3IhfTFPjnDr74jxvaTRfJQrpkvuIko6EcoMJqe7LIMUtJZdetEMRASxMTNFpu3ciTO6B7FsazV+JQvqve4iSPiwRvP+umGpJ9UTsVjzJ9K3YmbJCEQHMlecT9frfXR44lUazrUcFtCkTcJk5hLK2lwjg31dMlT2QKVNTdKa/UPyoeADmzoOZtm9DVwdelzjo4R4VUOpFI/ZcrXEPUcGpkO59txJmdTszldiSIkrOfvSO4gGYOyvCDFMjJ6XR/NmjAkrlv//s/qGiOP7jhwn30gbFU8sLiWf0muL5v4XDUpX8dkUEMJdSc8I/3+WBU3mZfUijWQrpFVnfde9QU1xVLS64EBdleEJxNJJaHO6q4glvhPQMPb5QAFQT2+2jg+3xGZ9H6utqp4s6rQ/9TqN5PKR7rra5h2HmXhbAJ51IlM/3igegkvvC7clN9vU4gN/f9cF/CP1No0nN/x575vVcgQC+z+JcwTcT5fOm2wegtBj3nRypQx/scQD/UdcHfzX0t4f7x8S5fe0+BgF8z6UWuIrbo24fgNIOh351NM80gF8/y4MnxJULUz1XL7uPQQDfc5+GGc0TDLBgDoT+rQM00wA+Ohn6l0aT67na5F4GAXzPXQpWqAXoop3pwzpAMw/gXwv9S6P5JHFOv7mXQQDfc7lF6F5y6wBk7Z9Qh/Zh3ZaZB/D3hv6l0ZxPnNNn7mcQwM9pozPc7nXrACQdmlB/nu7J+c08gI/6lEZzf6bh2+WeBgF8z32XKJdzbhuAidYMtmOJOvQ9Afxtqd6iaS90sydxLnFg62r3NgjgeywusZ1aoe9Dtw3AWHGhxYthPlaw7kUAf1+PGpsvE+dyyr0NAvie25lpfJ5x2wD8S1w341Cm7uzbCta9COCjnyecxB89KpB3Su4jDm6Ig8S+GGxnwq0p224UW9z/98WN8ngPb+KYG/t8uJXrHz/DXxls14tzjwtY/T7Yvhpsrwy2tTM6x9jDuCPcWmwrnsvZooyH53m9OO/vi9/xYvGSOGvri+Dq9XBrFpBfQzcDtTeGW6leB8OtNQuuFpVTFZuL+/1E8e+H1z+mu70Z+jGAZ9ED+Ph8PVfcw8fDrdX/ro/UIyeKa7Fm2b/7KNP4rJjR73kk3Fq5ME6/Fj9PXy7uqXhON4tn+Jfi2YhrhNzfw2uyqahPPhvzG4b1ztGibnpwCvVg7Ak8UNSD8f5Y1dK+Y9v0woStzTprWCfG+zh2nsWez901Aq+9I2UwrKvivfT+YNvQ8ByXiucw3pe/jTyD54v9r9d2z3X7s7Zoky+XCN7j9k2P6qPeBPAHEicyrUD30cyFy6XzxMr985D+fD0uH3XW0xGtLcr/TIXz/qeoHN6Y0jnGSvTZonG8UfE8R7+gvDSFt+dYnk8Xx/q0eJH4O4xPyVrT4Dgri8Z0eJwTxTVZfpyTFfYZg45vS5Tln6EfCwEtWgC/VFzPEyG9FsXya/HQyD5Sg/CPT/n3PFHcm5drPrMnwvTTKJd7oAhGLtY4/7ja+JYWzmFdUae8VrQxv4y5P35r8R78I/GbPqi5z0eLAPNwok78p0LAHV9W3krsZ3Tl9J01z3l/piz+KQLlrXdg2z3P7c/a4gXh5wr1bNnt7TsxgN8QZp9G80amElhKVCTvNbwRjtZ4S23q/qIyvTGm0Xl+5C03Pqh7EjfL4Y4Dmv1F78G4APiLonJeNfL3NxcP0fUJ53uh6Elq2hMZg6aPiwY1Xr9fE8dsmpK1tvidbxU9Vb9VOM7rJXvz3q14D18pAgsBfHOrioZ4XLDwcxG4bRmpgzYVgdTw71wsntONLdwLbTyzr0x4kbhQNJzbivMd/v2Hiz//a8J5x2ds2uOPHgvjBwP/UTSOu4r7f2mknoxfBs+Oqaf2VmgHXyiu7ZHi2petU9paWGZ75jg7Mv9+dfGysb+on89WqFfOlzzHxyu+UF0v2oUq1/5cxbpwml8lp912L1L7c1/xAvBPR9vOKd4HvQngQ5h9Gs2JRGF8lXiQfmnpwp+aUhAfH+5DYx6WC5nerlfDdAd1PJnoTTwV8gtqba95Hb4ueX4vNLzeZVOynm14nFw5xU/AP9Xc96xH4y9CAB9TMsYtuvRTiZ690Xz32FDvy1yvhzv+LbuKemT5cS8VvzP39WtdmDwr2S9hOml7G4sX8nFfS3eX/A3jzv/FEsfe0+A5f76l358aB3Zz5MVrkusNfkOZzrr/1Nz3JyV//1sd1+fz1nYvWvvzfIfB+z8VXxQXKoCfZRrNiszb374Jb+mXW774Rzv+nc9OePv8qsTLw7rEeX/Z8nl+ENJz8ZdNg/mywwB+qSiz2OMU83ufKoL670sep2xqwKNFD2T8LccSvZR1erQebNgb8YsAvrYNRY/ZuK99+yrs5/2RZ/hopseqKzH/dtKn7y8qdkysSby4/9JxJ8f+MQFobBfeqFDnPBAmf8XNzb+/ovh9dxeBzdOh3MC6f0I743xWh3SK4g8l6+6Piu1wcV9eK/kbcr37nzaoq3IpRiuLc627/zML2nbfae1PKqb7IPRLrwL4+8Ps0mhyMzc8sOzvbx1TeCeKAG60kl5bPHjfh+n3pCyvmL9o4UJ3HSzFiuh44jif1+gR7CqATzkR8nmZTXLxHwjpeWqH2/uZivnKsl6cl8PtQVmx5+RsyH+aFsBXF+uJvyf0VD9UcV/rR35vKvg60mFgMalRP1Bzn08mfscXHfVsjqt3/gzV85v3h/a/WL3WMDgtK/cF562a+40vZadDfnaPFYkXm2NjAs/Hi3p0XabdGO5/klVj/v3J4t6Ox76raHtydXoX+th2L2r781DDF8w7OoAPiYe86zSaDxMFcXHZ392yrODOhnIDKsqmXJxv+bfFh+1cSxe5TuVYVqwkf0wc4+dQPW99w4wC+M8yx2gjmFoZ8gN6JwUfjywLut6ZULaPBgF8m2IZf5IIwurOaHG+xH29u4Pf80GHx0sFfG0ObN0Sxuf0/jGm46bpy3vdHsM1YTr57ydDO18Nx3kxs+9jiX97dNlzsrViB2AqwI7P5HfL6o0XalyDGx08X31uuxex/UmlGt0Ms5vBa24C+NfDbNJoUgNWPl3W2zU60OyDij2pZfP32pqq6/Flb7lN0nXu7bj34atMJbOxxj6XplTOy32dOe7eKTzAlxONwvCz5d+ZXoVc+c06SE4F8H/1rLK9J/GC+mdoNm1imd6wNqe7uyukV3tt4/5OtQU/tPQ7tk94huKfPVzzGt/sIODYGrr/arspdPvV8OXM/l+b8O9Ge76Ph/TMXf9kOoDGGe3dvpBpZ/6pUd8uctu9aO1Pqt0+0cMOod4F8KlZFLrKP1ofyo0qjm+co4Mt9tU41lIoN4K7jZShp8Lk3MM6uaTPJc73dMNzzX26bTJAKLXfzzq6p3JjI9rIV13KBAufjvk3a0fuvxjgPtbwBejPHgfwl0N/xDrm10QD2nRwaS6AbzNXdE2mp/ZgS8d5OvObNjbc/zOJHsS6n8pzA+TqBkt7p1CfHAzdzn/931B98N/b4d9fLZcyL09V6/rRAas/hfRMMivD9MavzUPbvWjtz1JIj9V4K/TP5b4F8CFM/nR6qaPjpVJbbo48LB+Hf8/4UNc7JQL44y1UADcSvUB1Pg1/1dELx/rMm+S10GyKrmmmKw17GKZxzNznxZ1jGqAfR8r08ZLXJnWMSzOuwFKLFv3Uo+A9NeVdG+tAfJe5Tm11fsS68FTiON+3WG53Z37Tqw1fDm528AKSS5P8tuZ+vwjd5r8vhfxgwtcaHuOHir9h9GWozNin3Di25bMA7Qj/znfPBcWPhenM/z0vbfeitT+Ph+7Sx7pypo8BfGo+9i7SaI4kjvfjSG/N8M/ebHi8HSUC+Cafhh7LvEnWGVh2b+Ztu8l1eT9TFk1uxBVh+gOPcgPO2hqQnZrubNyAsNG8/Kdb6gX9Y8YV2OHQ7ViGptaGdH56W4H1lTCdwVffZXrD2p7mMfWb6s58tTVRP54JzdJENmTqybqLz6S+2raR/54LfuPWZGXZpZDOl17eW7tl5Bp91UJ9uPyLzX0jz0wcw1ZmQb3cFJ9txCbz1HYvWvtTdx2gWfomcc6HZ3VSD4TpptFcybxVx0bpcsNGY9Q9JSrLugNLNoT0Z5W6U1192ME+hwF2biW9Jqvc5QY23ezgfsrNhvBMS8c5USG42VOzJ+2V0O9BrKmX709mfG6xR+/nxPmdDe0NirpesTGt4+Mp3ddlA/hfWq4fY13wUAvn/PqE5+SFmvvL9UI+P4U6q2k62pZQvrd2zcgLyw8V7t1U/vLFZS8Tw69IsQd3XQt1TRsB3ry13YvW/hzveWfQOKm0tCOzPLFJ0we1/cn+4cwN8li4/fnpfGhnDuJcXlfdAP6ukF9Uqk6u7YOZN/gnG5TFcx03HDvCdGcOWJUpq7aCqbsyxxkNFh4aCfCqTsOZmzrt/IwrsFQ6x4szPrdvMvdBWwt+3JW5Rm2kteRSQ7pqLFLH/LvivlaG9CfnNqcq3lq8QMbUlzeL4KyrOrJp/nuuk6ON67s704myauTvHh2pW6qkTqY6gkZ7+A+GemNPrnZYPvPWdi9a+7MipL8QvRb6KfVVaKYppG9mguq2HMi8Ve8cqWTaXMUwV2HWSe3ITV1YZ/7klSE9F+unDcshtzBH04oxl87S9ij23Lzz30/hODfD7U/CsaI9N9JjuaqlF+lprc+Qq3RTjcjGntZfbaThjcp9Zj7QcP8bM8FL/G/rOyjDVS2/fH+UeRm4J/RTql5vI//9vRLt0QsNj5EKxEZn99g3ck9VyfXeHMr18I/O5lNlmtNHQrezis1b271o7c9Tobv0sS5tCj2d9jJ1YodaPE4qpzPO7DBc4vzdFo9Zpge+asWcW+74Zs2AJvWJ5ucaD2SVHtS4vdJw/7mVWNueGir3QnKgpeN8EspNsffJSIBSdfDTXSXu01kubJGaV/rkDM/riUyZnWu5Ys3l5m5puP8fM/t/vaNyvC+09/l8W+hulquudZn/flfm5aytXv5fS9w/G8Pt/O+dLdYFN4pgNv7WCzWD1/90WD7z2HYvWvuTmoHpcui31HoZu2d5YpPevn5vsQfvRqaBGM4Nu7LF33V3iRuzSs5VfNv9I7Tfk/12SH+6WtdCWeTy359uuP/css+HWr5nc9fhoZaOkxoYOfzct7NhD1puYFtb6UB1pdIhts3onNYU9VOX93SV3s2mjU9uetffW64bq/SKlU2hWTkSuE26j9eGftoYus1/z32hHLZ/TawO+dSQpXB7vEidcW6p/PTh9Jcfj7xAVw1ej4du0jjmte1etPbnp9DTXPISUmnCZ2Z5YqlRzo+2sP+nS1ReTXO8x9le4pgfV9jfhyX2VzX9592QHjy2rqWyyK3k1qRn44kS5dLmrEa5z6xtzVmba9TvLwKSPxtWQLn76vsZ1g2pHpO3Z3hen4TpfvEJIb0I3RcN9rsm5NczeLnDsszlfpcNLN/I7OfT0F97OqwfY9B8sUQd2XQw+K4SdeKwh7vuwO5LIT0W5slQPxU219H3cYOymce2e9Han7tDOhXzxdB/qTS492Z1Ul2n0Rwq8fB828HveqHEcZ+tUEY3M/s6VeHcVmV69I6Gdgbylg3gV3RYObY9ADM3jVlby53vLfHGPRx4HRu2urm958J00oFCxftzUprS1dBsfYamtob2G+OcdR320ObWq/g9dDu1Wm562TJfKdeEfIrIY6G/Uj3LTfPf94RyHVi7Gh7no0yduKloB+IX7zoDu1OpVnG/68PtLzD/6aCjb2fNcpnXtnvR2p/cuLX7wnyIX0snZTQcDs3TnWv5NXSXRnOmROW1uYPf9FmJ45YdFPZ1iX2VDWoeDpNHwscb45UOyiLXuNa1ssS+2/49P2WO91xLx0ktyvHOsp7L7TWPsb7EfTXNgT1LRU/IxQmN9Eehm4GUbdYnXXyxyAVhdRvPMoFv1y9wubqtTKpFrvf9Qui3Kx11CJRdETwGmKsb/oazmTrx54b3U6pD7JviPmkyK8ehTPms7Oj+7mvbvWjtz0dzXD+MK7dDEwL52Ha+FKY8n31XaTTrStwgXeU+nc8ct2ze0qYSv+FGiTeve4pK7mbizX1DR2WRW0Gyrpcz+/215Rt5TYmGcE0Lx1kK6XEDsbdomPbQ5NPuS2F6S1inxAGY74b//UQey/N40euwpgcV5+4Sz2IXK/mlpqo83WC/r5eoV1Z3XKa58THPlnhWcquLHgr9lZs7vcnXlQOhXO/76Ya/YXWmThzmap9qcIwvMte3yQqmuRfzuilx89p2L2L7k+rp/yTMp5VF/XBkTEfM70WbumUaJ7K5o8r3uRIP0KYOfs8DJY77Rsl9fVxiX6l5V2OuWvxMPWnlt1ipPt7x9c19Jq8TZK/I9C7dDO2MoRj1fOZ3/NzScVLLPV8aaczi23aTz6VHwnTSgcr0KLw+5qX3WnGOu0N3gyjbagS6Gkx0V0inoDXJfcz1znadN16mnsx9cXmmxD62h/56NXTzaT8GfcOe/dwg/6b5s6l29rciuLgZmn3p/iMRAA/rjbrTtq4N3czANK9t96K1P7mO3F1hPq0uOjFPjHm5O1fct1P7Yn0utJ8DmLtBvuvot7xR4sEt88a8MqSXXJ7UQK0p3m5Tq6h9O4XAfSiXN1ynYs/1Hu7v4Hfk7qe2pql7O9MgDv//pxoeJ9ewPzeDSikec9xsIn8XjdmsUmjKLEPfxWDPXPpM3cH30x78Pc7ezPHPlthHbgrZG6Gfy6MPHQ3d5L8Pg8cYxH+fKaOm9cinJe6l9zt+0bsY6o+lynX0PVKzd3Re2+5Fa3+eC91/NZ+me8OtsX/jOnYuzKjdTt40dXtSc1M3PdHRb8ktTFD2xeHFEhXAcNXa+CXhlaKynvSp7UJRzhtmcH1Ty81Xncd0Qyi/Il9bcp8V27yffixx3b9qeIzcbDqzrNhi43c49GsQ6w9hNukmJ0M3S7sfzvyeP2YcvJZ5IV4K+QHyJ0J/xfO/3kEP5GPLXiqvhm6n6ct9ybnS8NkoMxD32Qb7/zxz7nXMc9u9aO1P6vqeDvNlb0gPYp3Zl+qHQrtpNA+G/EIrXXgstJcne7TEvn7PVKA/Fw/+wzO+8VLlcqzCfmJjcypM/7N/bpGYJsHUqNx0V8NGt2lFnlu05KceVFapaSTfmuJ5bCzxHB7t4Li5/OivG+z7Umbfhzsu09y0fWW+zG0rcV36nN/6eGg//z024MNJIX4M+S8tTQddl8nzfqPhMXJfWc423H+qo6/uGLl5bbsXsf1JXd/3wvxIjRU92IcTbDONJrd4xf6OfsMXLd2YZXqXxi1KFXsK44jrXaH7AWhtXpOyix+l0lje7PDcc3n8X7V0nF2h28/RQ8fDdNKBmkqtQPfklM7hrRLXpIvV8D4P3aTslElJ2NlxmebSFsqMJ/lPid/xQuivN0P7+e8HR3owN4f03NFtBNe5HP4rofm0hrmZkp7p8AWkznM9z233orU/ubpuR5gPqRfx3nxFSC1OUDUPLTVzQ6zc1nVw/veVeHvd1sIFG25/FUHxzuJGXZqDG3HvhDKKnwhT+c1xUNak2WwuTSGY+yVzLfa2dJxcPumNFu7dFSXu0yd6cr+kpo87NaVzOB2mn260ocQ1qjsAf3eJ39P16rvfhOZT6x0pUUc+3eO6MBXE1Om0emjknnm75L3bdH78Yx0HYo+Gbr+kvxLamep5UdruRWt/9ob+rjJeRSrr4Pm+nOSWlt76cm/AXa0u+UHmpqySKlJm+evDYT5tmXBD/ln06Nw7ch0fKRqBvyY8gO+FdhedGufeEteirYUgcqsmftTCMXIzd7SVDtSGXGW/sePjl5mKtosekFxD2mTu4txKsl2/GK3NXNNLJe+/UyWuzf09rQNz93XV/PdYXmdGgtqVJe7day38hhuZF8Gm9WJuQoimA8dT87TXnVVqntvuRWt/UulXx+ckXrp/xp0tlUyaP/1ihX082ULvTlX3ZSqzaxUbkzK9S/M6/dFQ7B37NlT71DgM9N8L05uRZF+YzmqvZVIb2pj2NPei+eUc9T50vQT2syWuSdvjLsqs3tgktzvX+/1Zx2WaS0kqm954tcS1WdXjuq/N/PfRQHdr8We5aW+bpv3lArFjLZTT8Uyb2uT6LoX0TDEf1NzvvLbdi9j+pOqIN8N8SH0xPdm3k20jjebdzBvLPR2cdy5f9bWK+/thSg/TLMX8s+GI9/jJ+IuiR+S3omKN1yrmBl4ugo6Y37ktTL93ODcg6aOWjpNbmKqtGTWmlQ7UliMzDDY/CNPPfz8Wus1Rzy0y1+UsPytCeuGlOLCv7EwKN0uUU1+9G9r7orcp3J7N5sMKgeS+hr8hN5PRrhbulZuhuwHKuUHEdadJnNe2e9Han9xMN4+F+fBZ4jd80beTfTg0H2mbmrLwxw7OeWsHN/5fJSqBecnfGvdg/bQsAO7rbykzW0ZbA/5yy26/1MIxyixffV/PrkEqUDja8bHLLIXe5viLMoPImiztHuWmQ+1yYFcu57jKHMbzHMCnpuqrkv8eOzOGee7xK/VdI/8tN41y0yAytf8rLXS05NZeaDoXemrq6ibrB8xr271o7c/+MB9pok06EHuZinUh1E+jWZ25Odqefm4p80YZe5vqDPq4PseNU5Wep697fr5PhfygnhUt3Uepax7/WxvpALkBjOd7eA0+CrOb7vJcieewrS96a0oEXf8UPXxN5F5IH+qoLONLR2r6yqpjk+a1jlwZ2st/f2dCQJtLh7jUYUdbW18lPwrtDvKt8hLVJP1nHu/LRWx/Ul8y+x53jDoduv/636rU1Fe5NJrc9GRtz1byZqanbGvN/c5z79I4Mcgdl3u7pefnfShzDdoaCJOb07qtT2W5z+of9vAapD7tXu742H+XeA7b6sn5aqR3qMtOiFnljady32OuatW5pee1pzOXO142/300BWT5JA8vhW7HOeSmwGxjpdBUqtehhvu+K9PGvtZg3/PYdi9a+5ObyOSVOYqdLs9bAJ/KXcql0XyWCajb/GzycOZhbZIbu2g98J/N6W/4OXMNXs/8+zhYrcxMKbmc2LbSdP5oeJw9odtlvKsG8H91fOwbU3oOh78x3m+5lZyblv+1GdQrudWT6wxGPl7i2jzYwzolt6ZEmRSCOJPP78Xfj1+Al6dU5dYjSeWn31cEz6l0ptTA8kstlFHuC0LT/OVcek5uEbH4AvPEArXdi9b+bGtwfWMWR5xcY3tPrs3VeQvgo0nTGeXSaFKfaH9u8fxWZ3oIXm+4/zK9S+s6Kvt7QrPFMZZLzQq0NfTXqhK9KakvCBuL61hmyr+fQvdpOneHZulA20aC5mnO7pEK4K92fOxp9KY9UZT9jZBffbVM7mYMLr4Mk/Pkf5tBcPF9aH8Wn8/DbGb7uLsIYA/VfA7ayH8fluf1CS8pv4V66xYsjQTnuxLtQ6rMP2ihjFNTMf7Zwv5T6Tl/ZP7ti+F2nv/KBWm7F639ebvB/TPMOZ/16vVzHcCneikmpdHkVlX7b4vnlxpY8HYL+y8zE0UXjdPmkZenthZT+CbzMPV1sZUdmfL/I1NZDZc0z30Sz43b+HJKv+d4pgd1+Clv2rPUzDKAv1biOVzf8Hm7UuznPyE/veA3mf0NUydSg/Vzg9Xallqt81SDl8GXSlybD1r+LfG5Hs4yUmdygjbmfz8Y0jPJ5ALs1Dz/H4f8FJO56Sm3tVDO33XwwjcqNW7t88S/2xpuf5V7bkHa7kVsf1IzAaXSgYarO7/bozhkLgP4Omk0uRkOXm3p3FJvd2+0dIz3S1QCbc8//czIzXIitJc/WiYI+rFoGPqUs/p2qD8X97clGsKh3LiNtqYp3J85zpuJoOWXlivzeQngz3TYGD8Ybk+p+GPJa3Qgsb/tIz2DqTSM3DzsK1ssv0fC5DSkGGysbbDv+0tcm4st/pbYa31yZL91Bi/nBsXnXvZfKhFY5dJD3svsOzfxQiqPuY0xKbmZv5qmc+QWuNqbCCL/LFH3z1vbvWjtT+4ledLvGXae/NpyHXhHBvDRpM+AF2r2LLWRx5Va1OelFn/7thKVwI3Q3mJGozlwp4u38raUyQkc/U1fF+U86/zVr2reT5+MNIRlGvncuI01Lf2e3ACi7ZkepQst3xfzEMB/UeKerTOV5eMjPUp/jjzHuWs0qXcz5gQPc8xzn9Bzy9O3NcYhBueTUhrjn9/bwjF+KnF92vjCty7cng3iSsjnSE+SW1k0NZB39OvML2HyCtS5F7QdE+7HGyVeSJdCeixDG4HpztBtOkducbYnJry8Db+oxlTcVQvUdi9a+5N7Sb53QmfK1eL3djUL1x0XwKdmANkypmLJ9fQ2/bT3YqLXYVsHv/+3EhXBkYbHuDf8OyfzbMNesXGOhvIB/LgA7Ujx1rxmyvdfblnpuzL3bNkZj1IDe060+HtyA3LH9ToM52C/NsOKbZYB/N6S92mVfMn9Iz1EN5cFzCdD9VlVtoTbaThl18pITY95oIVyuztxv11oMXjZXeLa/Now6Ht05EXkWsMXnC9DvfSlZ0YC7Nje3N/gGMuDoNE0rtzsNLngtI01BD4J7U01Os7HFevBWF6nRl62y7x4zlPbvWjtT2qGpHGTHqwfeb73h/6Z2wA+1VP07pgehC4HjhwIk/MJu1r45rWSwUPdtJ194d8Dbn7qIHiPHgjllj0vs4DNN2F6OfO5LwfLXyA/Sdyfk+TGbbzW4u/JveAuJRq63TOsB2YZwK8L5QayXsoEVaFogJbP3rG7QmU97hptHQm+qgQEexLHON2wzOKL7aQZYn7soI75pcT1qbtq5xsj1/96aD4zxYXMea6dcA6j83HnXiDOVKi3RtO4zofJvfplOtWuh3ZmebvU8cvliQrlM/rlJX55KLsa/Ly03YvY/hyr8EKyfqQz41jop7kN4KPfQ7kJ/8v0lN1d4/jx33w+IZh8K3S7mtdSyE8pNzr4qWxO5rbwv4sDfFOzfMraGtJLqFfdYq/aro7vvVzg9tzIy+Ppmr1Er2aOcf8Uf8/rI4366CCg92ZcB8wygA8h/Yl5+bm8Ff69wuXGIlg+UbJxzE1bebCoF1YX12v4khkD5qqDQVM9YnVnoYp10KSvCIc6qi8fDuVesr4M5dMLdobbKRPDa9vGV9bc9f286IlcKq7BzzWuS67jIfaSr1gWBP5dsofzXOh2sOPm0P0iY7lAclNxDfaOtFk3Kr68zUvbvYjtz7XMS+YDxfWJqVTDrw/xxXraX/jviAC+bBrN8yUelEcqHjumQFyc0Iu0eUq/f+NID1tui5Xwh0UFPfpArywe/NfHVCo3Q/MpL8t4KuRTUupsMXC5bwYPzqTtTKiWg3g085LSpr9q/J4ve1AHzDqAvze08wWpzEC5mzX29V0Yn86VsyHxUv1HqJ7m8tCEZ/z34vnv0p6SZRV/7zvFS/doWs3aot58d8xv+C20lz52o+b9cqNCh0Wde6jM+LCNofvBjgdC94u2VS2fGPTV+eo7D233orU/a2scI5eSJoBv2HNbJo1mZUjPr1tlgM3jYfy8xeeKt7Zpe7RCRVBlOx26z2uOPQtHljVEbxW9Zv8J+by4MtuV0M0YhKq5++dCtc+YudXi2u75/qri7/k29GNWoFkH8CHkB75VaSy2t9jI/Tc0mzHh4UQQ/1sol9u/urhXb44JOg+Gbr/sjdrXQR15NLSb8vNrjXP4K1RbQfxCxf3va6G3tq3Bjqn0liMtXYM/Kz6vTaZT7nPbvYjtz6OheuzwSOi3uQ7go0k5ccvTaFYWN13qpvyqaEBHG711xZvvwTB+cabTRe/C0gzLIPaW/dTSwx9/44tTOOddyyrLeNxxM8usLxqR72v2Hg2DhbZ7+V6ocPw6ub1PhuqzITSxvWJg2JcpPfsQwEfPh2ozKo2bwz3Xq102XefvCoFXTvyCdTzTC7Zz2f29tvizmFu+/JN1/N8fhO6+jKU8Edr50vd7yE/pWMc7ofoXvY0Vj3Gwwv73VNhvam72NgY73pWp/9ua5a3sM9bW+La+tt2L2P6sCOWmrR52UGwO/Tf3AfyHodpKmGuL3t3TDR6UP4pG6OGelcWLIZ2HmApwY2/SM1N4Ebm7eACXf+Yv00MT/05MLzhZ4zfGoOaBln/LtyG/MuabNcv0YOa3dOFwyOdx7+3ZPd+XAD4UFf6JivfliQqNYZnP7p+H9HSDde2s+dwNe2BPFPfO3TO+X2LnzP5QbiaQ5VscEPtKhy+vd4dyawvEjo8DNeuVMse4WDFAy82t3cbg0txXrrZeCDdmgqIrxf3TdjvZt7Z7UdufV0qU6aehvznvCxfAby16vsZtuVVP7yl6guPNeqR4q/5r5N/HACx+JjtWBJ0vzslb2SNF4Ph10Vt0beQ3xd93tvhvscdnxxR7UzeF//2K8VnNfcVg/FBIzzs8rie8ba8Ugc2wjK8Wgf3+UG8xl1mLPYs/jPyeeL/E3uE4qHJ1D8+3TwH80Jbi2Tq2rD75uwie4vzx+2oG2g8UddHVZffb6x0F7uN6DPcWLwo/LPt9w/vlVFGfvlMEFit7eq8/WtSTXxX10t9jrtWR4t6fVr2/qgh4T46cz7Xi5SGW+XMt1Nerit99duQ5/6Moh5fCbL8m98Hmon28OqZsur6X+9p2L1L7s6Oom6+OPOsxNng3/HuSAQE8FLaF/+09bGNhj9XFi1rZT2NPuBQLpY8BPAAI4FmI4H15gH2i5WPcG8qlL3zqcgjgAUAAD5ONy9uNeXtdTc10KBPAn3VJBPAAIICHycZN3/lxx8f8PKQHliKABwABPIzxxIQb6+mOjxtHkE+a0u+GyyKAB4AFDuBfVzw0MWlO3WnMSvFlmO4UWMzGHgE8AAL42us4wP+YtLLgNHw84dg/uywLZXdIL3MOAIsotTDpbsVDE9dmGMBPWhTiY5dloewI6UHLS4oIgAWzItP27VBENDHpxppGCs2kAH67y7JQNmQqsS2KCIAF82Cm7duoiGhiUg/8U1M49riZaH5zSRZSKg/QZ0QAFs3zwWx7dOjkhJvrrSkc+8KY477kkiykLxIV2RHFA8CCOaLdo0tvT7i5LnR83GfGHPO4y7GwticqsjjI5x5FBMCCWB3SA1h3KiKaivnJNyfcYK92dMw4B/xvy451cbCtdTkW2i+Jyuw9xQPAgngv0d6dVzy05d0weT72R1s+VuxpPTUmeL/PZVh4j4T0gJ5nFBEAc+7pTFv3hCKiLXEav+8m3Gh/hfamOno8/G/Pezyunvc7xwshnUqzVxEBMKf2hnTqjDaO1sX5Sv+buOm+DvWn+3tssB1dtr8rg22fYr8jPRlufXWZdK/9MNi2KiYA5sTWou2a1K5dKNo+6MyucCs/a9JNeHawvV/8vZgSsWrZv4//O6bdPBduLci0fKaZS4PtzXBrgAd3rvjVZ09R4U0ag3FmsB0YbA8pLgB6ZnPRRp2Z0IbFtu3EYHsxWLCQKQZXzw62YyH9KajsFoP2T8OtmUjcxCx3d7iV//5GuDXd5DfhVg99TN+Kc+VeV0QA9Mz1oo2KbdWFou2KmQyvh1upx6sUEbO0orgRh8FVnOrxcrg1wPX6yBYX6vlzsH0fbs1verB4CbDS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bdlsO0fbEcG29nBdm2w3Rhs1wfb78WfP6OYAABgdtYNtjcH24XB9k/J7dRgW7tsH98ntvsVMwAANHPvYPso3OphXx6gnxlsrw62TYNtqdhi7/x7I38/9tCvLPa1LxHsX1bUAABQ36rB9la4lRazPNiOvfC5FJmHBtufxd9/s/izE4kA/nNFDgAA9Tw62M5NCLQ/LoL7svsZ9q7HVJqbiQD+ecUOAADVvT4h0I498btr7O+z4t8fSQTv8XhrFD0AAJR392D7ZkKAfWWwba253x0hP9j1pOIHAIDy4uwwZxLB+yMN9n1PiQD+bZcAAADKibPMXJwQWMf53R9ruP+7SgTwj7oMAACQt36w/ZYIrHe09IKQCt5NHwkAACXEWWHOJwLrN1o6ztOZAP6ISwEAAGlxGshTiaD6WIvHeiETwJs+EgAAMr5IBNRx8aV7WjzWZ8H0kQAAUNurId0jvrPl46V6+k+5HAAAMNmD4daCTJMC6i9bPt7KkF591fSRAACQCKZ/SQTTccrIe1s+5s5g+kgAAKjlrTD9xZRS+e9XXBIAABjv/pBOnYlzsd/d8jGXiv2aPhIAACr6JqR739/s4Jg7gukjAQCgskczgXTsmV/dwXG/DqaPBACAyr7PBPAfdXDMtSE9+4zpIwEAYIwtmeD9n+LvtG0WA2YBAGDuHc4E0mc7OOaKcGs1V9NHAgBABatCeuaZrgavvpw5pukjAQBgjBdCPn3m4ZaPGaeO/C1zTNNHAgDAGF+H6feEv1ripcH0kQAAsEzsCb+RCaS/bPmYcSGoXO57nJnmHpcHAAD+7YmQ7wnf3/IxD5Y4pukjAQBgjDKpLDtbPN6mcHve99TAWdNHAgDAGF+UCOA3t3i8H4t9/hDSqTuPuTQAAPC/jpcI4Fe0dKxhb//f4VZajukjAQCgor9KBPBteDDcTpmJgfxnwfSRAABQWW4BpzYC+DjrzLlwO3VmKfPiYPpIAACY4GaJAH6p4TGOhdupMfeF9Mw3po8EAICE3BzwcdvQYP+HR/azq/izQ8H0kQAAUEuZHPhdNff9/sg+Phz584vB9JEAAFDLtyUC+MMV9xlTbj4d+fdx6sjhTDZbMscyfSQAACS8XyKAvxbK56XfF27P9R632Nu+duS/vxVMHwkAALU9XiKAj1sciJqaDz7ONPNmuDXH+/Df/DnYNi77e6eD6SMBAKCRcyWD+J8H21Mjgfxdg23HYPso/G8u/eXB9tCy42zI7N/0kQAAUMLOkgF82e3SYNs85jivZf6d6SMBAKCkz1sK3uM0kOsmHONEMH0kAAC0IqbFfNUgcI8rusYc+EmLPq0J6UWjTB8JAAA1vBpuzQZTNnCPg1ZjDvy9mf2+EEwfCQAAnVhVBNxfDLZfw61pJK8X/zcOTj1WBO0xd35FyX0eTQTvVxU5AAD0RwzybwTTRwIAwFzIzXJj+kgAAOiR/wbTRwIAwFyIs9L8FdKLQwEAAD2xLaR7300fCQAAPfJBMH0kAADMjYvB9JEAADAXHg7p3nfTRwIAQI+8FUwfCQAAc+N0MH0kAADMhQ2Z4N30kQAA0COvBdNHAgDA3DgRTB8JAABzYe1guxlMHwkAAHPh7ZDuff9SEQEAQD9sHmzXMwH8F4oJAABm7+nB9mcmeB+m0GxQXAAAMF1Lg+3RwfbqYDtZInAf3WKgv3+wrVOMAADQrR/DrV70f1ra4r7iok/fDrZ3FC8AALTryGA71tEmg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/7NWEbhGAHCn+Xaw/TNmuzLYlhQPPRHvxS2D7dnB9v5g+3qw/V3cq9sVj2sEAHeSlyYE8Bpdpu2uwbZtsO0cbHsG2ydFEHh+sN1M3Kf3zOh81xTn+u5gO1K8DP9ZBK3Xi3N2jWZ7jQD4t5tFGxXbqsuD7buiDTs42HYFX03nxppEw/uJ4mEK9maCv9R2dsrnurI43x8T53RmsB0YbJtco5lcIwAm21S0UWcS9fZPg+3los2jx74P0miYnR2D7XRxv12vGBx+NMXzfGqw/Z44lx8G21bXaKbXCIDyHivarkn1d2zzZGP02N7ExXtS8TBlK0cCxlxwuHNK5/RK4hxuhFvpJK7RbK8RAPXsKdqySfX4S4qon2K+kzQa+uahTGAY79m7p3Ae2zLn8bRrNPNrBEAzT2Xq862KqJ+OB2k09MuqTGXy0xTOId775xPn8J5rNPNrBEA7Dibq818VTz/tC9Jo6Je7MsHhNILnXSGdOrPaNZr5NQKgHfGLaWqc09OKqH+k0dA3udSVHVM4hy8Txz/iEvXiGgHQniPavflzYsIFi/OESqNh2l4O6dzqFVM4h1RPxG6XqBfXCID2PJ+o1/9WPP2USqPZpniYslTv949TOP4DId27vMUlmvk1AqBdD2bavg2KqH/WJS7YYcXDlF1N3I/vTOH4OzOVmK9Ss79GALRrRZAaOZcmpdH8qWiYokcyFcg0FpZ4IXH8ay5RL64RAO1LzQn/vOLpp1ROqzQapuWNkJ79ZRq936kFzq66RL24RgCL5InBdnSwPT7j80h9XbWoU0+tD9JomL0Tifvw+x68zArg+3GNABbFfYPtr6IO3dfjAH6/S9VfPwRpNMxOnIf2ZqLyeFMA7xoBLJD4xfLkSB36YI8D+I9crv56NUijYXZSiyfF7VEBvGsEsEAOh351lgrg59R6F44Z+jT0Yw5aAXz/rxHAvDuwrA79rwCeJk4GaTTMxqXQj1XgBPD9v0YA82xcO/OcAJ4mXgvSaJi+TSGdmjHN0e8C+P5fI4B5tX9CHXqPAJ4m7nXx6FGFNtzuFcC7RgBz7tCE+vN0T85PAD/npNEwbd8lKo1zUz4XAXz/rxHAPFkz2I4l6tD3BPC0IdXT9oTioWVx+ebU6m8fCuBdI4A59dhguxjmYwVrAfycu09DzRTtzFRszwjgXSOAORPXzTiUqTv7toK1AH4B/DzhAv4xB+cec3GfH2yfhVuf/a8MtuvFQ3JtsP0+2L4abK8MtrUdnsfGcGve7IOD7eviwbi74j42D7Z3wq3VL6+O/IaY5hQXzbmnR+Uey/K5otyPh1sryw3L/WrxG+I5r1n27z7KVGwrBPCu0QSPhFsrF8bp1+Ln6cvF8xHPKS44Fae2/CXcmiEnrnNxfw+vSRwc/GJxTZb/hutF/RWXWH87dL/IS7yOsSfwQFFHxvtjVUv7jkvEvzBha3OChPXFC2e8j78Mt3o+d9cIvPaOlMGw3o330vuDbUPDc1wqnsN4X/428gyeL/a/Xls6121pLIvXi2f5nxLbNz2qjwTwC+BA4iI+3tPAJJ7zmZIPzHCLldEbDY+9smiA4iwcnxYVxPUxxzpZYZ+xof62xPnHcQmzXDxnqfjdJ0J6hc7l5/zQyD7OJ/7u8Rn8pkUL4BftGj1RPGeXKz7rw+1EmH0q4ANFMHKxxvnHFbO3tHAO6wbb0+HWzGOfF8Hp8vvjtxbvwT8Sv+mDmvt8tAgw42I43xcvbOP2Xzbgji8rbyX2M9yuFS8Jdc55f6Ys/ikC5a3a0rlqS9cWLwg/V6hny25vC+CpYkOYjzSa+4vK+8aYRu75kbfqWDHsSdychys8pDuLSv7LooEr+xC+XrIH7N2KFcCVojGeplVFJT+uIfq5CAq2hNufBTcVjfTw71wsrsnGFspMAL/412ip6OUb9yJxoWg4txXnO/z7Dxd//teE845B6+opX5PHwvjBwH8UjeOu4lleGqm3dgy2s8v+fqwf9laoy18oru2R4tpfL1m3tLWwzPbMcXZk/v3q4mUjBr9fFOVRto48X/IcH6/4QnW96NWtcu3PVazXp/mFVVtavy29r3gB+KejbecU7wMB/ILocxpNrEwOjXk4L2R6114N9QeRPNvwIdyU2X/8bPpTzX1PcwR7/Nw/bkGfn0r0Go3mUsdGYF/mdz0sgL/jr9Gu4rleftxLxe/M5Y6uC5Nn1voldPvpfyi+BB0N42fv2V3yN4w7/xdLHHtPgzrr+ZZ+/5eJY9wcefGa5HqD31Cmw+k/Nff9Scnf/1bN/b+jLZ2LtvT5DoP3fyq+KArg+T99TaN5dsLbbszFy+XFrUv8pi8z//bRotcu/r1jiZ69Or1ADzZ8g/9lCuW+oeiNGfc5eV+F/bw/cr2OZnpDZmGeA/hFukYx/3bSp+8vQrUc2DVhchrQL6F6Pm0V+8cEoDFYeiOUH7j2QJicypGbf39F8fvuLgKbp0O5gXX/FD2LTa0O6RmMfiixjw+K4OGjoof3q+K3l/kNud79TxvUu7kUo5XFudbd/xlt6UK0pal0vw9CvwjgF8T9oV9pNKuLhrvpjdVmcPZASM/tOtzez1RmV5b1fLwcbg9kir0NZ0P+c26X4if4vyf0gj5UcV/rR8o71bAfEcDfsdfo2USjfqDmPp9M/I4vOurZPB7G59pWzW/eH9r/+vZaw+C0rNwXnLdq7je+lJ0O+dk9ViRebI6NCTwfL16s1k24fsv3P8mqMf/+ZHFvx2PfVQSxuVx7bel8t6UPNXzBFMBT26QKctppNPHhPtfSTVWnMs71stzIPKSTGuxHlgUq70xocB6dUQAfz+WTRANfd7aE8yUq6t0zuufnLYBftGv0QYfHSwV8bQ5s3RLG5/T+UdRlVZ3ooMdwTZhO/vvJzHGalPuLmX0fS/zbo8uek60VO7FSAXZ8Jr9bVm+8UOMa3Ojg+dKWTrctTaUa3Qyzm8FLAH8HeD3MPo3m8WVv1aPb0Yr7urej3o7UTX85UZEOP/X9nXkTX8pUOl0ElrEH8ccwecR+kyn5yvS0zGoqtVQA/1fPns9FukZ3hfRqr3s7rs9+aOl3bJ9QH8Q/e7jmNb7ZQcCxNXSf/76pRAC81NGzGrfXJvy70Z7v4+F/p00tE6QOB4OPM9q7HXuBN9bc/2Vt6dy3pV+H9IxYfSOAXyCpGSimkbv1VJic61gnd/W5xO85XfMclzIN7Kdj/s3akR66GBQ+VuIYuSmw2hQDs18TlXPTgYu54PCXGd7zL0+xQXWNbvdEpnpqD7Z0nKczv2ljw/0/k+hBrPupPDdArm6wtDd0n/9+MHQ7//V/Q/XBf2+Hf6eALWVenlL7/2zMvxkdsPpTSM8kszKz/6MtPmPa0um3pUshPVbjrdA/lwXwi2XSZ+dLUwjebyR6nep8ik4NKKqb15/7JLdzTKX940jjW+ZLxvrMMdq8FvFYqenUnmvhGN9lfs8sB/akFi36qUfB+6Jcoxg4nEoc5/sWy+3uzG96teHLwc0OXkBeyJzztzX3+0XoNv99KeQHE77W8Bg/VPwNoy9Dn5fYf24F4uWzAO0I/853zwXFj4XpzP+tLZ1NW/p46C59rCtnBPCL5Y0w/TSaxzJvrnUGst2bebuv+1tSU4SNG0T12ch/f7qlnsO2xiTE3ozzUwjaroT+Duw5nDivr3vwPC7aNfou0xvW9jSPqd/0Zc19bk3UV2dCszSRDZl6q+7iM6l5t9vIf88Fv3FrsrLsUkjnSy/vrd0yco2+aqFuX/7F5r6RZyYOlFxTYv+5KT7baF+1pbNpS3OxU9P0sa58kzjnw4G580CYbk9pbLBSn3HqTq31YQf7jE5UCAj21Ox9eiV0P/Am9hb9nDjG2dDegJvrod7MEdNwJDSf97kri3aNPs7c1890UIZtpwWl6qsY5DzUwjm/PuGZf6Hm/nK9kG3kv+dmcGmajrYllO+tXTPywvJDhXs3lb98cdnLxPArUuzBXddCXdNGgKctnU1bWuYZ6ENn0DiptLQjgbk0aeqlttNo7ioa0bYXjnkw02PwZIPzTe13tIF9aCQo+rzicXLTjZ1voey/yQRsm1u8xqnf8v2M7/VUOseLMz63RbpGudSQrhqL1DH/rrivlSH9ybnN6Xa3Fi+QMfXlzSI4q+u50G3+e272ljau7+6Qnt1j1cjfPTpST1ZZ3fTvUK6H/2CoN/bkaofloy2dXVsaipfE1Bei10I/pb4K/RSYS28mLupjLR7ns8zDVWe+5pUhPffrpw3Od1emEVkzUjmdG+nlW9XSC1RbgcKbmf2/2eI1zn3CPDDD+3xFphHZ2NNncN6u0cZM8BL/WxezEK0K7U7b91HmZeCe0E+peraN/Pf3SgTwLzQ8RioQG53dY9/IPVUl13tzKNfDPzqbT5VpTh/J7H9vh9dYW9r9S/dTobv0sS5tCvM17SUNL+qhlo6RW175Zs0AKvVJ6OcaFcCoT0K5aek+GWnUqw4YyvWGNs1HfiKz73MtP7S5vM8tM7zPU/NKn5zheS3aNfoxs//XOyrH+0J7n8+3Zfb1To/r8y7z3+/KvJy11cv/a4n7J7YX18L4AZBN6oIbRTAbf+uFmsHrfzosH23pbNrSUakZmC6Hfkutl7E7MJcmvbn+3sK+49v1H6H9T65vh/SnsnUNzzs1mHD4iWxnw16n3GCwJvnIa4rrl9r/0y3fR5/3uGJLpUNsm9E5Ldo1yq3M+XsRHHUh1ytWNoVm5UjgNumZXBv6aWPoNv89t8LrcG70JlaHfGrIUrg9XqTOWK1Ufvpw+suPR16gqwavx0M3aRza0tm0pcv9FOY3l3xH6GaMAzOUGiH+aMN9f1ii0q+ar/duSA9Wa1rh5BrC+4tG/M+GD22ubJrkI3+S2XcXC02cC9Nd0r6NHpO3Z3hei3SN1oT0oLq4vdxhWeZyv8sGlm9k9vNp6K/c15UmPb8xaL5Yoi5vOhg8lW4xnMd72MNdd2D3pZAeC/NkuN2bXbVtyuVHf6wtnbu2dNTdIZ2K+WLov1Qa3HvC4fnTVRrNpszNHrdTFfa3KtODeDRUX7RinL0l3lKHc+XGxqBuPuy50E0+cm4lxrqDnFLWhe5nv6hqVRFwTcrF3jPDZ27RrtE7Id/73uXUau9njl9mZog1IZ8i8ljor1TPctP89z0l7td/igC8idTYg/8WbUoMkGNKVJ2B3alUq7jf9eH2F5j/1Nh/bozJzprloi2dTVta5QWzrUXSpiF+LZ00kPtwaJYyxQz8GtpPo/m6RIVfNoh6OEweeR9vxFdaLIvUQhbvLOvt217zGOtLlE3dwTBnwvRng8k18NMc9LdU9IRcnNBIfxS6GUh5p16jMoFv1wOYc3VNmVSLXO/7hdBvV0I3+e9LIZ1bP5p/vbrhb0gNRIz17s8N76fUDEnfFPdJk1k5DmXKZ2VH97e2dDoDSz+a4/phXLkdmhDIx7bzpdDP+ewZo+00mk0lHqobJd707ikq1ZuJnoINLZbDUkhPMRZ7WIapAk0+h74Uuln2eXeJcu9ilbjUNIinp3QPxwGY74b//UQe753jRa/Dmh48a4t2jV4v8Zyv7rhM/86cw7Mlnvvc6qKHQn/l5k5v8nXlQCjX+970OV+dCX6HudqnGhzji8z1bbKCae7FvG5KnLZ0Nm3pOKme/k/CfFpZ1A9HxnTE/F60qVsCvba55Ybr4xKVTmqe15gbFz+LT1ppLlbiXawWm1oi+dJIAxDfUJt8YjySKZv/dlDBdDVQ5a6QzvucVl7d+iKYXD5o6lpR3rtDd4Mo7+RrlOud7Tpv/IESdU3ui8szJfaxPfTXq6GbT/sx6Bv27P+VOUbT5zw1juG3Iri4GZqtifBHIgAe1ht1p21dG7qZgUlbOpu2dLlcCuKuMJ/ii/PLxQvm8pe7c8V9uz7Qe+dCO/mTK0N6iedJDeKa4m06tWrbtx1VNkNvZxqR4f//VMPj5BrD52rss8wS510MJMylZjw5g3s5lt+42UT+LhqzWVVIi3aNnijxex7vuEz3Zo5/tsQ+vgz5Hs4+f04+GrrJfx8GjzGI/z5TRk3rxE9L3Evvd/yiF4PJFQ3qnNS+H6mxT23pbNrSqtd3dD77eXFvuDX4d1zHzoUWy40pST1wVdJoXixR4QxXeo2fB18pGodJn/YuFOe2YQpl8GOJc/+q4TFyC33UrQx+CLNJZTgZul02vK7Y+B0O/RrEumjX6HDm9/wx4+C1zLztSyH9daKrGYHaEs//egc9kI8te6m8Grqdpi/3JedKw2ejzEDcZxvs//PMudehLZ1NW1r1+p4O82VvSA9iXRmYOw+FdtJojpZ4cH/PVNg/FxXNw1P8/bkpooYNVdPKL7fQR50BVBtLlPnRDsosl3v7dQ/u69Q0km9N8TwW8Rpdyuz7cMdlmpu2L265lIttJa5Ln/NbHw/t57/HBnw4sUEMxHJfWpoOui6T5/1Gw2PkvrKcbbj/1BztdadH1JZOvy2tc33nafrF1HjHg8Lg+dY0jaZMb9a4VRJjz2Qc4b0rdD/gbZJdodtPuEPHG/YYVn0ou1xp7fMwu7m/q0itQDetFJ9Fu0ZlUhJ2dlymubSFn1sIAuouLjMtb4b289+HL73DnPP3Og6uczn8V0LzaQ1zMyU90+ELSJ3nWls6m7a0Tl23I8yH1Iv4vH1FYIzUwg6PNLxBhlvMWXutaNwfCP3JLc3lYMbKtOnCFitK9EzUmYHkdJjep8ShDSV+y6aeXNvU9HGnpnQOi3aNdpf4PSs6LtNvQvOp9Y6UqLOeDv2VCmLq5L8/NHLPvF3y3m06P/6xjgOxRzP7P9dw/6+EZoOotaX9aUvH2Rums8pr106Ffq3VQsu2NHxjLrPc9uGe/vbcSoMftXCM3GwXdfKR15Uo8y7ernOVdJ/mxc1V9hs7Pv4iXqPcSrJdvxitzVzTSyWfpVMlrs39Pa2zcvd11fz3WF5nRoLalSXu3Wst/IYbmRfBpgvk5Ob4b/qlMDVPe91ZpbSl029LJ0mlXx2fk9ju/hl3tjAl58PkEfpt9Gb1cbqlMukAbfQmf5A5xpc19vlsiXNveyq/MisD9i1vOBWodb0E9iJeo1zv92cdl2kuJWl/yf1cLXFt+royYW7lz6q9aqOB7tbiz54P3Q5EzAVix1oop+OZQK/J9V0K6ZliPqi5X23p9NvSOnXEm2E+pL6YnhT2Lo4maTQ/TOnhbdvLYTqzUPySOc7eDiqyLnKrj4XZ5z+32SB2HWwu4jU6H9pZGbKO2FuUWngpDuwrO5PCzRLlNI91ddX891gvD2ez+bBCILmv4W/IzWS0q4V75WaHHQ25QcR1p0nUlk6/LR0nN9PNY2E+fJb4DV8IexfHw6H+KOW/SlQ6ffxUk1uq+qUWjlFmyef7Ojj3tgdqlhmg1GTZ8K6kAoWjM76/5vEa5VY/7XJgVy7nuMocxvMcwKem6quS/x57kYd57vFL610j/+2PjoPI1P6vhOZpELm1F5rOhZ6afrnJ+gHa0um3pePsD/2cJrmq1IxGhwML5UKol0ZzfQ4bw9w8yvG/tfEJPTfo73zN/Z4rUeb3tFRWa0o06P8UvUd981GYznRjd8o1ys2Q8VBHZRlfOlLTV1ad0nAe66xhObSV//7OhIA2lw5xqcPOorZypT8K7Q7yrfIS1ST9R1s6/bZ0nNSXzK/D/Djd8XNGj6SmDXtkwXqzcvNAt/V5Kfcp+sOa+/27RJm31Uvw1UjPQ+p4b/XwOqc+7V7u+NiLeI1mlTeeyn2PuapV55ae157OXO542fz30RSQ5RMVvBS6HeeQmwKzjZVCU6lehxru+65Mm/dag31rS6fflo57IUl1VLwyRzHdZQH8nSOV93VwwXoNcnmkbeVy/9HwOHsmNGg3plTmwwA4zq19dgoN7zQD+L86PvYiXqNrM3jON2RehuoMRj5e4to82MP7+f3QPIUgzuTze/H3Y07x8pSqL0L9/PT7iuA5lc6UGlh+qYUyyn1BaJq/nEvPyS0iFl9gntCW9qYtrfpCkrq+cQ7+bwfb9p5cm6sC+DvLpKmgLjbszVrX0fneE+otxvFT6H6O17tDfl7cFSUqkli+q2bQU/NEcY5xy63sWSYvMDZcX4bp5smnAvirHR97Ea/RbzMILr4P7c/i83mYzWwfdxcB7KFQ72tFG/nvw/K8PuElJXWNU+sWLI0E57sS9XWqzD9ooYxTUzH+2cL+U+k5f2T+7Yvhdp7/Sm1pL9rS5d5ucP8Mc86nuQKuAJ5SPTyT0mjKzHzRRWO4eeSFo8riDavDdKai2pE5zvFMr+Pw89e4kfXXSpT5+oZle6XYT1y1Mjd13TeZ/Q0/y/845ft5lgH8Il6j3GC1tqVW6zwV6qfsvFTi2nzQ8m+JQchwlpE6s3K0Mf/7wZCeSSYXYKfm+f845KeYzE1Pua2Fcv6ugxe+UamZUD5P/Lut4fZXuee0pb1pS5dLzQSUSgcaru78bo/iOQH8HaZOGs37JSqdtue7fmbk5jxR8S0/txR7W1P77c8c581EQ/9LpgI802FF/2C4PV3fjyV/y4HE/raP9DrdN+X7eZYB/CJeo9w87CtbrosmpSHFYGNtg33fX+LaXGzxt8Re65Mj+60zePmp0Cz//aUSgVUuPeS9zL7jPZnqIU7lMbcxJiW3QFTTdI7cAld7E0Hk8Hn9pGYHmra0m7a0ykvypN8z7Dz5NfRrJjYB/B1o0ifUSSs4bitR6dxo2Ns4ajTn7nTRC1BFam7UNpe2zw262Z7phbmQ+G1flCjzOtMkPj7SW/HnyDXL/ZZJPWcx33SYv/zMDO7lWQbwi3iNcsvTtzUOIgbnk2adiX9+bwvH+KnE9Xm6heOsC7dng7gS8jnSk+RWFk0N5B39OvNLEdjUeUHbMeF+vFHihXQppMcytBGY7gzdpnPkFmd7YsLL26/h9jiV1Fcjben029IqL8n3TuhMuVr83q5m4RLAU9qhxEXfUjHoH92ONDyve8O/c0DP1uyFSw2GOdFiOf5co7dyOG/5tUxlsLdEeVfNxds/0vtwc1kwdjJUn7FjS7id4nFwRvfyLAP4Rb1GqekxD7RQbncnnp0LLQYvu0tcm18bBn2PjryIXGv4gvNlqJe+9MxIgB1f/O5vcIzlQdBoGldudppccNrGGgKfhPamGh3n44p1eiyvUyMv22VePLWl021LR6VmSBo36cH6ked7f+gfAfwdKNXLNim/67WSwcobNc9pX/j3AJ+falY4mzLn91qL5ZjLgV5KNA65T4/rQrlBkpcyDXYoKrflM0PsrlARjPstW0ca9iMzvJdnGcAv6jXakzjG6YZlFqfomzRDzI+hWdrMOL+UuD51V+18Y+T6Xw/NZ6a4kDnPtRPOYXQ+7twLRC7ta3nP4zAt5HyY3KtfpmPoemhnStVLHb9cnqhQPqNfXuKXh0dKHkNbOt22dNSxCi8k60c6M46FfhLA36F+D9UWS1gK+SnsRgdblc0B3Rb+dzGCb0o0FpO8mjm3+1ssw1zw9vpIQzg6cOa9kvv/rGR5x4f4rfDv1RM3FoHYiZIVb25KxIPFPbC6+F3D6dBiMLZqhvfxLAP4Rb5GqR6xuqlSsU6Y9BXhUOhm9cOHS75kfRnKpxfENI5fl13bNgZn5q7v50VP5FJxDX6ucV1y0xjGXvIVy4LAv0v2cJ4L3Q523By6X2QsF0huKq7B3pGXmxsVX960pdNvS8tc3/hsPFBcn5hKNfz6EF+s14R+EsDfoeqk0Wwc6dHLbbHS/7BoEEYrkJVFRfP6mErs5siDWldqaeFfWy7Dv0qWRd2G7N4Sva5Vt701K9Bx23fh38uz34kB/KJeo9FBeeOm0qua5hKDq3FT2MaOhKc6vkZ7SpZV/L1x9dLHw7/TatYW9di7Y37Db6G9vNgbNe+X+O/KDpaucw+VGRi6MXQ/2PFA6H7RtqrlE4O+OuMotKXTbUuHz3HVY+RS0gTwzMTWUD2NJnq0QsVTZTvdQkOYW2HtvZbL8KuKv/HbUD3f9tmWyvdyppeoagX639CP0fizDuAX+Ro9nAjifwvlcvtXF8/dzTFB58EGvYNV7eugzjoa2k35+bXGOcR74skKx7hQcf/7WuitbWuwYyq9pa00vj8rPq9PNDiWtnS6bemjFY8Rr80jod8E8HewSfmE50v0zv3UUmUTj/ViS7/nyVB9BoEmtlcMpuoOlns+lFvBLzU/eK7HtGwqyN8VGvU7JYBf5GsUp5w8nukF27kskF1b/FnMLV/+yTr+7w/C9KcbDcXzf7GFOuv3kJ/SsY53Kp7HmaInt4qDFfa/p8J+U3OztzHY8a6Q7h1/qaVrUPYZO9XSPawtnV5buiKUW7tj2EGxOfSfAP4O9mGonkYzKlYW50K9T76x9+qZ0G7e68FMUNOFwyGf+7y3heNsDvkBVuMazrIVbZlPup+H9FR2d3IAv+jXKAbkJ0O9wOJm8Tvjc3D3jO+X+EVifyg3E8jyLQ6IfSW0s/LkOHeHcmsLxF7iAzXrzjLHuFgxQMvNrd3G4NLcV662Xgg3ZoKiK8X90/Z4DW3pdNrSV0qUaZzutK857wJ4/r+tRa/huO3tCvuJn5ni9ExfF71T10b2Ez/xni3+W+xh2tFhAzgrsTfuh5HfHX9z7FGNAxFXt3ysLUU5HiuOMyznv4uGOc5Nvq9mEPdA0btxtdhn/L/xU+XrPQzc+xjA3wnXaEPRiH5e3PN/Las3/ip6J48UZfBM6NfCJ6MeLeqt+Pn+fHF9ll+rI8VzPK3euFVFwHty5HyuFS8Pscyfa6H+XFX87rMjddYfRTm8FLoZTDxPNhft1dUxZdP1vawt7b4t3VHUzVdHnvU4A1ZMHd40Z+UlgAfmVh8DeAAQwAMI4AFAAA8I4AFAAA8ggAcAATyAAB4A8gH864oH6LM9AngABPC113EAmLrdIb3MOQAsotRqubsVD9BnO0J6UY4lRQTAglmRaft2KCKgzzZkKrEtigiABfNgpu3bqIiAvkvlAfqMCMCieT7R7l1TPMA8+CJRkR1RPAAsmCPaPWDebU9UZHGQzz2KCIAFsTqkB7DuVETAvPglUZm9p3gAWBDvJdq784oHmCePhPSAnmcUEQBz7ulMW/eEIgLmzQshnUqzVxEBMKf2hnTqjDYOmFtPDraLiQruh8G2VTEBMCe2Fm3XpHbtQtH2Acy1uHjTnqLCuzmhwjsz2A4MtocUFwA9s7loo85MaMNi23ZisL0YLFgILKC7w6389zfCrekmvwm3euj/Crfmyr2uiADometFGxXbqgtF2/XfwfZ6uLXK6ipF1H//D2ujzRUTcJ/0AAACSHRFWHRNYXRoTUwAPG1hdGggeG1sbnM9Imh0dHA6Ly93d3cudzMub3JnLzE5OTgvTWF0aC9NYXRoTUwiPjxtc3R5bGUgbWF0aHNpemU9IjE2cHgiPjxtbz5cPC9tbz48bWk+YjwvbWk+PG1pPmU8L21pPjxtaT5nPC9taT48bWk+aTwvbWk+PG1pPm48L21pPjxtZmVuY2VkIGNsb3NlPSJ9IiBvcGVuPSJ7Ij48bXJvdz48bWk+ZDwvbWk+PG1pPm88L21pPjxtaT5jPC9taT48bWk+dTwvbWk+PG1pPm08L21pPjxtaT5lPC9taT48bWk+bjwvbWk+PG1pPnQ8L21pPjwvbXJvdz48L21mZW5jZWQ+PG1zcGFjZSBsaW5lYnJlYWs9Im5ld2xpbmUiLz48bXNwYWNlIGxpbmVicmVhaz0ibmV3bGluZSIvPjxtaT5xPC9taT48bXNwYWNlIGxpbmVicmVhaz0ibmV3bGluZSIvPjxtc3BhY2UgbGluZWJyZWFrPSJuZXdsaW5lIi8+PG1vPlw8L21vPjxtaT5lPC9taT48bWk+bjwvbWk+PG1pPmQ8L21pPjxtZmVuY2VkIGNsb3NlPSJ9IiBvcGVuPSJ7Ij48bXJvdz48bWk+ZDwvbWk+PG1pPm88L21pPjxtaT5jPC9taT48bWk+dTwvbWk+PG1pPm08L21pPjxtaT5lPC9taT48bWk+bjwvbWk+PG1pPnQ8L21pPjwvbXJvdz48L21mZW5jZWQ+PC9tc3R5bGU+PC9tYXRoPvMcDmQAAAAASUVORK5CYII=\&quot;,\&quot;slideId\&quot;:566,\&quot;accessibleText\&quot;:\&quot;backslash b e g i n open curly brackets d o c u m e n t close curly brackets\\n\\nq\\n\\nbackslash e n d open curly brackets d o c u m e n t close curly brackets\&quot;,\&quot;imageHeight\&quot;:104.16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12069</TotalTime>
  <Words>429</Words>
  <Application>Microsoft Office PowerPoint</Application>
  <PresentationFormat>Widescreen</PresentationFormat>
  <Paragraphs>100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MT</vt:lpstr>
      <vt:lpstr>Calibri</vt:lpstr>
      <vt:lpstr>Calibri Light</vt:lpstr>
      <vt:lpstr>Cambria Math</vt:lpstr>
      <vt:lpstr>Times New Roman</vt:lpstr>
      <vt:lpstr>Office Theme</vt:lpstr>
      <vt:lpstr>Ab Initio Study of Antiproton-Nucleus Systems at Low Energies</vt:lpstr>
      <vt:lpstr>Antiproton’s annihilation at low energy</vt:lpstr>
      <vt:lpstr>Annihilation into mesons</vt:lpstr>
      <vt:lpstr>Nucleon-Antinucleon Interaction</vt:lpstr>
      <vt:lpstr>Ab Initio No-Core Shell Model (NCSM) </vt:lpstr>
      <vt:lpstr>NCSM + Resonating Group Method (NCSM/RGM)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alireza dehghani</dc:creator>
  <cp:lastModifiedBy>Alireza Dehghani</cp:lastModifiedBy>
  <cp:revision>271</cp:revision>
  <dcterms:created xsi:type="dcterms:W3CDTF">2024-04-01T09:00:25Z</dcterms:created>
  <dcterms:modified xsi:type="dcterms:W3CDTF">2025-11-13T07:23:43Z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2023-11-22T00:00:00Z</vt:filetime>
  </property>
  <property fmtid="{D5CDD505-2E9C-101B-9397-08002B2CF9AE}" pid="3" name="Creator">
    <vt:lpwstr>Acrobat PDFMaker 20 pour PowerPoint</vt:lpwstr>
  </property>
  <property fmtid="{D5CDD505-2E9C-101B-9397-08002B2CF9AE}" pid="4" name="LastSaved">
    <vt:filetime>2024-04-01T00:00:00Z</vt:filetime>
  </property>
</Properties>
</file>