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560" r:id="rId2"/>
    <p:sldId id="561" r:id="rId3"/>
    <p:sldId id="629" r:id="rId4"/>
    <p:sldId id="646" r:id="rId5"/>
    <p:sldId id="564" r:id="rId6"/>
    <p:sldId id="562" r:id="rId7"/>
    <p:sldId id="563" r:id="rId8"/>
    <p:sldId id="599" r:id="rId9"/>
    <p:sldId id="600" r:id="rId10"/>
    <p:sldId id="542" r:id="rId11"/>
    <p:sldId id="485" r:id="rId12"/>
    <p:sldId id="603" r:id="rId13"/>
    <p:sldId id="602" r:id="rId14"/>
    <p:sldId id="569" r:id="rId15"/>
    <p:sldId id="606" r:id="rId16"/>
    <p:sldId id="607" r:id="rId17"/>
    <p:sldId id="608" r:id="rId18"/>
    <p:sldId id="558" r:id="rId19"/>
    <p:sldId id="419" r:id="rId20"/>
    <p:sldId id="477" r:id="rId21"/>
    <p:sldId id="426" r:id="rId22"/>
    <p:sldId id="431" r:id="rId23"/>
    <p:sldId id="430" r:id="rId24"/>
    <p:sldId id="432" r:id="rId25"/>
    <p:sldId id="437" r:id="rId26"/>
    <p:sldId id="654" r:id="rId27"/>
    <p:sldId id="543" r:id="rId28"/>
    <p:sldId id="604" r:id="rId29"/>
    <p:sldId id="404" r:id="rId30"/>
    <p:sldId id="461" r:id="rId31"/>
    <p:sldId id="613" r:id="rId32"/>
    <p:sldId id="605" r:id="rId33"/>
    <p:sldId id="644" r:id="rId34"/>
    <p:sldId id="641" r:id="rId35"/>
    <p:sldId id="609" r:id="rId36"/>
    <p:sldId id="645" r:id="rId37"/>
    <p:sldId id="610" r:id="rId38"/>
    <p:sldId id="612" r:id="rId39"/>
    <p:sldId id="595" r:id="rId40"/>
    <p:sldId id="638" r:id="rId41"/>
    <p:sldId id="614" r:id="rId42"/>
    <p:sldId id="633" r:id="rId43"/>
    <p:sldId id="648" r:id="rId44"/>
    <p:sldId id="647" r:id="rId45"/>
    <p:sldId id="565" r:id="rId46"/>
    <p:sldId id="567" r:id="rId47"/>
    <p:sldId id="619" r:id="rId48"/>
    <p:sldId id="621" r:id="rId49"/>
    <p:sldId id="622" r:id="rId50"/>
    <p:sldId id="640" r:id="rId51"/>
    <p:sldId id="624" r:id="rId52"/>
    <p:sldId id="649" r:id="rId53"/>
    <p:sldId id="651" r:id="rId54"/>
    <p:sldId id="625" r:id="rId55"/>
    <p:sldId id="626" r:id="rId56"/>
    <p:sldId id="627" r:id="rId57"/>
    <p:sldId id="650" r:id="rId58"/>
    <p:sldId id="652" r:id="rId59"/>
    <p:sldId id="653" r:id="rId60"/>
    <p:sldId id="655" r:id="rId61"/>
    <p:sldId id="656" r:id="rId62"/>
    <p:sldId id="628" r:id="rId63"/>
    <p:sldId id="639" r:id="rId64"/>
    <p:sldId id="642" r:id="rId65"/>
    <p:sldId id="643" r:id="rId66"/>
    <p:sldId id="601" r:id="rId67"/>
    <p:sldId id="634" r:id="rId68"/>
    <p:sldId id="616" r:id="rId69"/>
    <p:sldId id="568" r:id="rId7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8D5"/>
    <a:srgbClr val="CF0BAE"/>
    <a:srgbClr val="2E2FAD"/>
    <a:srgbClr val="E7E7F6"/>
    <a:srgbClr val="CCC7AB"/>
    <a:srgbClr val="0000FF"/>
    <a:srgbClr val="00B0EF"/>
    <a:srgbClr val="019301"/>
    <a:srgbClr val="FF8000"/>
    <a:srgbClr val="019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F3AC9-FE72-4031-AC3B-D2B885EFA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575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7867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269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3333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2310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629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455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3529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9232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0345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0410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8752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3281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917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741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5946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8348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5534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628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3118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236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1079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7171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7516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10177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081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224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8025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6682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07108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3613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7567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34647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76103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7965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941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038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02530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6618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41818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37434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1714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13979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79382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125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178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002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38a3cf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38a3cf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049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Joao Coelho - APC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 Apr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Joao Coelho - APC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JHEP05(2017)008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km3net.org/wp-content/uploads/2016/07/Album-km3net-artist-expre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76400"/>
            <a:ext cx="9143999" cy="51816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9154886" cy="1676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" y="53975"/>
            <a:ext cx="9144000" cy="147002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Latest results from KM3NeT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7620000" cy="25908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João</a:t>
            </a:r>
            <a:r>
              <a:rPr lang="en-US" sz="2800" b="1" dirty="0">
                <a:solidFill>
                  <a:schemeClr val="tx1"/>
                </a:solidFill>
              </a:rPr>
              <a:t> Coelho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for the KM3NeT Collaboration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tx1"/>
                </a:solidFill>
              </a:rPr>
              <a:t>28 April 2025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EC7CE-CB18-447E-AD8C-5717191B63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3970" b="8353"/>
          <a:stretch/>
        </p:blipFill>
        <p:spPr bwMode="auto">
          <a:xfrm>
            <a:off x="5800620" y="4685937"/>
            <a:ext cx="1541135" cy="1551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646777"/>
            <a:ext cx="1590780" cy="1646458"/>
          </a:xfrm>
          <a:prstGeom prst="rect">
            <a:avLst/>
          </a:prstGeom>
          <a:noFill/>
        </p:spPr>
      </p:pic>
      <p:pic>
        <p:nvPicPr>
          <p:cNvPr id="11" name="Picture 4" descr="Image result for cn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7193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"/>
          <a:stretch/>
        </p:blipFill>
        <p:spPr bwMode="auto">
          <a:xfrm>
            <a:off x="5090939" y="3066795"/>
            <a:ext cx="4053065" cy="313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xplosion 1 28"/>
          <p:cNvSpPr/>
          <p:nvPr/>
        </p:nvSpPr>
        <p:spPr>
          <a:xfrm>
            <a:off x="2590800" y="5980177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Trigger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ZoneTexte 40"/>
          <p:cNvSpPr txBox="1"/>
          <p:nvPr/>
        </p:nvSpPr>
        <p:spPr>
          <a:xfrm>
            <a:off x="2667000" y="59406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1905000" y="5562602"/>
            <a:ext cx="468330" cy="45175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4" idx="5"/>
          </p:cNvCxnSpPr>
          <p:nvPr/>
        </p:nvCxnSpPr>
        <p:spPr>
          <a:xfrm flipV="1">
            <a:off x="1823398" y="6014358"/>
            <a:ext cx="549932" cy="937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40"/>
          <p:cNvSpPr txBox="1"/>
          <p:nvPr/>
        </p:nvSpPr>
        <p:spPr>
          <a:xfrm>
            <a:off x="2297130" y="601980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057400" y="5987145"/>
            <a:ext cx="533400" cy="544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xplosion 1 32"/>
          <p:cNvSpPr/>
          <p:nvPr/>
        </p:nvSpPr>
        <p:spPr>
          <a:xfrm>
            <a:off x="2743200" y="3429004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4" name="ZoneTexte 40"/>
          <p:cNvSpPr txBox="1"/>
          <p:nvPr/>
        </p:nvSpPr>
        <p:spPr>
          <a:xfrm>
            <a:off x="2819400" y="3276604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1905000" y="3462603"/>
            <a:ext cx="544530" cy="16481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40"/>
          <p:cNvSpPr txBox="1"/>
          <p:nvPr/>
        </p:nvSpPr>
        <p:spPr>
          <a:xfrm>
            <a:off x="2449530" y="358140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139165" y="3523999"/>
            <a:ext cx="604035" cy="2068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xplosion 1 45"/>
          <p:cNvSpPr/>
          <p:nvPr/>
        </p:nvSpPr>
        <p:spPr>
          <a:xfrm>
            <a:off x="497191" y="3200401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0"/>
          <p:cNvSpPr txBox="1"/>
          <p:nvPr/>
        </p:nvSpPr>
        <p:spPr>
          <a:xfrm>
            <a:off x="-30644" y="31212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838200" y="3200403"/>
            <a:ext cx="381000" cy="262199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0"/>
          <p:cNvSpPr txBox="1"/>
          <p:nvPr/>
        </p:nvSpPr>
        <p:spPr>
          <a:xfrm>
            <a:off x="696930" y="28926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649595" y="3066794"/>
            <a:ext cx="722009" cy="209806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04800" y="4724400"/>
            <a:ext cx="5029200" cy="152400"/>
          </a:xfrm>
          <a:prstGeom prst="line">
            <a:avLst/>
          </a:prstGeom>
          <a:ln w="31750">
            <a:solidFill>
              <a:srgbClr val="00B0F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1619712" y="4800600"/>
            <a:ext cx="1047288" cy="7620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10" idx="5"/>
          </p:cNvCxnSpPr>
          <p:nvPr/>
        </p:nvCxnSpPr>
        <p:spPr>
          <a:xfrm>
            <a:off x="1823398" y="4018058"/>
            <a:ext cx="615002" cy="779567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1371600" y="4018058"/>
            <a:ext cx="609600" cy="779567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203" y="914400"/>
            <a:ext cx="8534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Optical background mostly from </a:t>
            </a:r>
            <a:r>
              <a:rPr lang="en-US" sz="1800" b="1" baseline="30000" dirty="0">
                <a:solidFill>
                  <a:srgbClr val="FF0000"/>
                </a:solidFill>
              </a:rPr>
              <a:t>40</a:t>
            </a:r>
            <a:r>
              <a:rPr lang="en-US" sz="1800" b="1" dirty="0">
                <a:solidFill>
                  <a:srgbClr val="FF0000"/>
                </a:solidFill>
              </a:rPr>
              <a:t>K</a:t>
            </a:r>
            <a:r>
              <a:rPr lang="en-US" sz="1800" dirty="0">
                <a:solidFill>
                  <a:schemeClr val="bg1"/>
                </a:solidFill>
              </a:rPr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Measured: </a:t>
            </a:r>
            <a:r>
              <a:rPr lang="en-US" sz="1800" b="1" dirty="0">
                <a:solidFill>
                  <a:srgbClr val="FF0000"/>
                </a:solidFill>
              </a:rPr>
              <a:t>8 kHz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uncorr</a:t>
            </a:r>
            <a:r>
              <a:rPr lang="en-US" sz="1800" dirty="0">
                <a:solidFill>
                  <a:schemeClr val="bg1"/>
                </a:solidFill>
              </a:rPr>
              <a:t>., </a:t>
            </a:r>
            <a:r>
              <a:rPr lang="en-US" sz="1800" b="1" dirty="0">
                <a:solidFill>
                  <a:schemeClr val="bg1"/>
                </a:solidFill>
              </a:rPr>
              <a:t>340 Hz</a:t>
            </a:r>
            <a:r>
              <a:rPr lang="en-US" sz="1800" dirty="0">
                <a:solidFill>
                  <a:schemeClr val="bg1"/>
                </a:solidFill>
              </a:rPr>
              <a:t> level-two </a:t>
            </a:r>
            <a:r>
              <a:rPr lang="en-US" sz="1800" dirty="0" err="1">
                <a:solidFill>
                  <a:schemeClr val="bg1"/>
                </a:solidFill>
              </a:rPr>
              <a:t>coinc</a:t>
            </a:r>
            <a:r>
              <a:rPr lang="en-US" sz="1800" dirty="0">
                <a:solidFill>
                  <a:schemeClr val="bg1"/>
                </a:solidFill>
              </a:rPr>
              <a:t>. / PMT </a:t>
            </a:r>
            <a:r>
              <a:rPr lang="en-US" sz="1200" b="1" dirty="0">
                <a:solidFill>
                  <a:schemeClr val="bg1"/>
                </a:solidFill>
              </a:rPr>
              <a:t>[</a:t>
            </a:r>
            <a:r>
              <a:rPr lang="fr-FR" sz="1200" b="1" dirty="0" err="1">
                <a:solidFill>
                  <a:schemeClr val="bg1"/>
                </a:solidFill>
              </a:rPr>
              <a:t>Eur</a:t>
            </a:r>
            <a:r>
              <a:rPr lang="fr-FR" sz="1200" b="1" dirty="0">
                <a:solidFill>
                  <a:schemeClr val="bg1"/>
                </a:solidFill>
              </a:rPr>
              <a:t>. Phys. J. C 74, 3056 (2014)]</a:t>
            </a:r>
            <a:endParaRPr lang="en-US" sz="1800" b="1" dirty="0">
              <a:solidFill>
                <a:schemeClr val="bg1"/>
              </a:solidFill>
            </a:endParaRPr>
          </a:p>
          <a:p>
            <a:pPr marL="5715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Look for coincidences in time and PMT direction to reduce trigger rate.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Causality further restricts space and time correlations for extra power.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Final trigger rate </a:t>
            </a:r>
            <a:r>
              <a:rPr lang="en-US" sz="1800" b="1" dirty="0">
                <a:solidFill>
                  <a:srgbClr val="00B0F0"/>
                </a:solidFill>
              </a:rPr>
              <a:t>~60 Hz</a:t>
            </a:r>
            <a:r>
              <a:rPr lang="en-US" sz="1800" dirty="0">
                <a:solidFill>
                  <a:schemeClr val="bg1"/>
                </a:solidFill>
              </a:rPr>
              <a:t>, with </a:t>
            </a:r>
            <a:r>
              <a:rPr lang="en-US" sz="1800" b="1" dirty="0">
                <a:solidFill>
                  <a:srgbClr val="00B0F0"/>
                </a:solidFill>
              </a:rPr>
              <a:t>70%</a:t>
            </a:r>
            <a:r>
              <a:rPr lang="en-US" sz="1800" dirty="0">
                <a:solidFill>
                  <a:schemeClr val="bg1"/>
                </a:solidFill>
              </a:rPr>
              <a:t> of events containing a cosmic ray </a:t>
            </a:r>
            <a:r>
              <a:rPr lang="en-US" sz="1800" b="1" dirty="0">
                <a:solidFill>
                  <a:schemeClr val="bg1"/>
                </a:solidFill>
              </a:rPr>
              <a:t>muon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2895600" y="4111826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344762" y="5295902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0"/>
          <p:cNvSpPr txBox="1"/>
          <p:nvPr/>
        </p:nvSpPr>
        <p:spPr>
          <a:xfrm>
            <a:off x="457199" y="5065814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0"/>
          <p:cNvSpPr txBox="1"/>
          <p:nvPr/>
        </p:nvSpPr>
        <p:spPr>
          <a:xfrm>
            <a:off x="4439616" y="2813449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68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39" y="3079653"/>
            <a:ext cx="4148961" cy="33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343400" cy="34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64816"/>
            <a:ext cx="2967037" cy="23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Optical Noise</a:t>
            </a:r>
          </a:p>
        </p:txBody>
      </p:sp>
      <p:sp>
        <p:nvSpPr>
          <p:cNvPr id="10" name="Espaço Reservado para Conteúdo 5"/>
          <p:cNvSpPr txBox="1">
            <a:spLocks/>
          </p:cNvSpPr>
          <p:nvPr/>
        </p:nvSpPr>
        <p:spPr>
          <a:xfrm>
            <a:off x="304800" y="838200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Optical background in full detector </a:t>
            </a:r>
            <a:r>
              <a:rPr lang="en-US" sz="1800" b="1" dirty="0">
                <a:solidFill>
                  <a:srgbClr val="FF0000"/>
                </a:solidFill>
              </a:rPr>
              <a:t>~450 MHz</a:t>
            </a:r>
            <a:endParaRPr lang="en-US" sz="1800" dirty="0">
              <a:solidFill>
                <a:schemeClr val="bg1"/>
              </a:solidFill>
            </a:endParaRPr>
          </a:p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Neutrino events ~40 hits in a </a:t>
            </a:r>
            <a:r>
              <a:rPr lang="en-US" sz="1800" b="1" dirty="0">
                <a:solidFill>
                  <a:srgbClr val="00B0F0"/>
                </a:solidFill>
              </a:rPr>
              <a:t>~500 ns</a:t>
            </a:r>
            <a:r>
              <a:rPr lang="en-US" sz="1800" dirty="0">
                <a:solidFill>
                  <a:schemeClr val="bg1"/>
                </a:solidFill>
              </a:rPr>
              <a:t> window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Expect </a:t>
            </a:r>
            <a:r>
              <a:rPr lang="en-US" sz="1800" b="1" dirty="0">
                <a:solidFill>
                  <a:srgbClr val="FF0000"/>
                </a:solidFill>
              </a:rPr>
              <a:t>230 noise hits</a:t>
            </a:r>
            <a:r>
              <a:rPr lang="en-US" sz="1800" dirty="0">
                <a:solidFill>
                  <a:schemeClr val="bg1"/>
                </a:solidFill>
              </a:rPr>
              <a:t> (~15% purity)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Trigger approach </a:t>
            </a:r>
            <a:r>
              <a:rPr lang="en-US" sz="1800" b="1" dirty="0">
                <a:solidFill>
                  <a:srgbClr val="00B0F0"/>
                </a:solidFill>
              </a:rPr>
              <a:t>~5 ns time residuals</a:t>
            </a:r>
            <a:endParaRPr lang="en-US" sz="1800" dirty="0">
              <a:solidFill>
                <a:srgbClr val="00B0F0"/>
              </a:solidFill>
            </a:endParaRPr>
          </a:p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Calibrated using 2-fold coincidences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Can achieve </a:t>
            </a:r>
            <a:r>
              <a:rPr lang="en-US" sz="1800" b="1" dirty="0">
                <a:solidFill>
                  <a:srgbClr val="FFC000"/>
                </a:solidFill>
              </a:rPr>
              <a:t>~2 noise hits</a:t>
            </a:r>
            <a:r>
              <a:rPr lang="en-US" sz="1800" dirty="0">
                <a:solidFill>
                  <a:schemeClr val="bg1"/>
                </a:solidFill>
              </a:rPr>
              <a:t> / trigger (~95% purity)</a:t>
            </a:r>
          </a:p>
          <a:p>
            <a:pPr marL="182880" indent="-274320">
              <a:spcBef>
                <a:spcPts val="6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ZoneTexte 40"/>
          <p:cNvSpPr txBox="1"/>
          <p:nvPr/>
        </p:nvSpPr>
        <p:spPr>
          <a:xfrm>
            <a:off x="2217586" y="35007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  <p:sp>
        <p:nvSpPr>
          <p:cNvPr id="12" name="ZoneTexte 40"/>
          <p:cNvSpPr txBox="1"/>
          <p:nvPr/>
        </p:nvSpPr>
        <p:spPr>
          <a:xfrm>
            <a:off x="5562600" y="34245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</p:spTree>
    <p:extLst>
      <p:ext uri="{BB962C8B-B14F-4D97-AF65-F5344CB8AC3E}">
        <p14:creationId xmlns:p14="http://schemas.microsoft.com/office/powerpoint/2010/main" val="74387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8D2B528-0F06-4EAE-BFCE-7FAF8CD59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7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2: Cosmic Rays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815" y="995695"/>
            <a:ext cx="612577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Once optical noise is filtered, we see particles…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2362200" y="2362200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35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DD19ED-4526-485C-988F-10C4BF472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757" y="4343400"/>
            <a:ext cx="3383476" cy="2202452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2: Cosmic Rays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9144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Mostly muons coming from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Signal from Cherenkov light with distinct space-time correlation between DOMs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Reconstruction based on simultaneous fit of light for each PMT in the detector according to PDFs from physics hypotheses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Excellent source of particles for calibration: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Timing calibration between DOMs and DUs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Orientation calibration with Sun and Moon shadows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Measurement of water properties from stopping muons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F6F0B-775B-478F-A80B-70A8975FB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683" y="1934773"/>
            <a:ext cx="2761668" cy="2589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83392C-3D29-49F7-9AFF-90EBC1581B0A}"/>
              </a:ext>
            </a:extLst>
          </p:cNvPr>
          <p:cNvSpPr txBox="1"/>
          <p:nvPr/>
        </p:nvSpPr>
        <p:spPr>
          <a:xfrm>
            <a:off x="381000" y="3076575"/>
            <a:ext cx="4572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Also exploring cosmic ray physics: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Muon deficit puzzle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Mass composition of cosmic rays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Hadron composition of air showers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Constraining models of neutrino production in the atmosphere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34629-F68A-42CD-B430-F68705254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21" y="4857750"/>
            <a:ext cx="2812079" cy="19659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B42923-3F64-43A0-84EB-B4EA29251F51}"/>
              </a:ext>
            </a:extLst>
          </p:cNvPr>
          <p:cNvSpPr txBox="1"/>
          <p:nvPr/>
        </p:nvSpPr>
        <p:spPr>
          <a:xfrm>
            <a:off x="1262791" y="6510811"/>
            <a:ext cx="33854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Eur. Phys. J. C 84 (2024) no.7, 696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4B868D-38A3-44F7-B138-E3E5FDCB4A4D}"/>
              </a:ext>
            </a:extLst>
          </p:cNvPr>
          <p:cNvSpPr txBox="1"/>
          <p:nvPr/>
        </p:nvSpPr>
        <p:spPr>
          <a:xfrm>
            <a:off x="5105400" y="4528721"/>
            <a:ext cx="3122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Eur</a:t>
            </a:r>
            <a:r>
              <a:rPr lang="fr-FR" sz="1600" dirty="0">
                <a:solidFill>
                  <a:schemeClr val="bg1"/>
                </a:solidFill>
              </a:rPr>
              <a:t>. Phys. J. C 83, 344 (2023)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8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dn.mos.cms.futurecdn.net/fqX3qDntRKQwa5i2q3dH85.jpg"/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9212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Layer 3: Atmospheric Neutrinos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" y="1321920"/>
            <a:ext cx="8382000" cy="5559069"/>
            <a:chOff x="977687" y="1385655"/>
            <a:chExt cx="8382000" cy="5559069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flipH="1">
              <a:off x="8382003" y="1385655"/>
              <a:ext cx="533398" cy="5861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696201" y="1973015"/>
              <a:ext cx="685800" cy="37672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467601" y="2283872"/>
              <a:ext cx="609599" cy="61331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229601" y="1968006"/>
              <a:ext cx="152400" cy="39438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039101" y="2280829"/>
              <a:ext cx="38099" cy="36670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71700" y="2400522"/>
              <a:ext cx="40107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p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977687" y="2873901"/>
              <a:ext cx="6508574" cy="4036191"/>
            </a:xfrm>
            <a:prstGeom prst="line">
              <a:avLst/>
            </a:prstGeom>
            <a:ln w="38100">
              <a:solidFill>
                <a:srgbClr val="FF8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90701" y="2873901"/>
              <a:ext cx="495560" cy="5959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47801" y="3460200"/>
              <a:ext cx="358506" cy="11369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781320" y="3469846"/>
              <a:ext cx="2209381" cy="3451889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420554" y="3464356"/>
              <a:ext cx="580130" cy="3452092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54092" y="2291147"/>
              <a:ext cx="36260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p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043750" y="2598712"/>
              <a:ext cx="1315937" cy="4346012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2649200" flipH="1" flipV="1">
              <a:off x="7766184" y="2687128"/>
              <a:ext cx="495560" cy="5959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2649200" flipH="1" flipV="1">
              <a:off x="7889460" y="3462500"/>
              <a:ext cx="358506" cy="11369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393564" y="3371488"/>
              <a:ext cx="590616" cy="3550247"/>
            </a:xfrm>
            <a:prstGeom prst="line">
              <a:avLst/>
            </a:prstGeom>
            <a:ln w="38100">
              <a:solidFill>
                <a:srgbClr val="FF8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867936" y="3360595"/>
              <a:ext cx="2112905" cy="3561140"/>
            </a:xfrm>
            <a:prstGeom prst="line">
              <a:avLst/>
            </a:prstGeom>
            <a:ln w="38100">
              <a:solidFill>
                <a:srgbClr val="019119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70197" y="3046330"/>
              <a:ext cx="407484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1492" y="3346716"/>
              <a:ext cx="402674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44687" y="4264915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endPara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89837" y="5437204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endPara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02715" y="4826773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̅</a:t>
              </a:r>
              <a:r>
                <a:rPr kumimoji="0" lang="en-GB" sz="2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endPara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15811" y="5003113"/>
              <a:ext cx="510076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̅</a:t>
              </a:r>
              <a:r>
                <a:rPr kumimoji="0" lang="en-GB" sz="2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endPara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9167" y="4756203"/>
              <a:ext cx="505267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9301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930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̅</a:t>
              </a:r>
              <a:r>
                <a:rPr kumimoji="0" lang="en-GB" sz="2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1930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endParaRPr kumimoji="0" lang="en-GB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1930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6164" y="3483724"/>
              <a:ext cx="505267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n</a:t>
              </a:r>
              <a:r>
                <a:rPr kumimoji="0" lang="en-GB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9BBB5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8077200" y="1994770"/>
              <a:ext cx="274086" cy="29572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96028" y="2732026"/>
              <a:ext cx="3690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25135" y="3413622"/>
              <a:ext cx="36420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977428" y="83820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92CE0B5-DBEB-47FC-A094-8600394F3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457200" y="1668462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1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33">
            <a:extLst>
              <a:ext uri="{FF2B5EF4-FFF2-40B4-BE49-F238E27FC236}">
                <a16:creationId xmlns:a16="http://schemas.microsoft.com/office/drawing/2014/main" id="{10C06F31-B3F2-4FE8-9865-3B3DE4417A4A}"/>
              </a:ext>
            </a:extLst>
          </p:cNvPr>
          <p:cNvSpPr>
            <a:spLocks noChangeAspect="1"/>
          </p:cNvSpPr>
          <p:nvPr/>
        </p:nvSpPr>
        <p:spPr>
          <a:xfrm>
            <a:off x="2494768" y="1582964"/>
            <a:ext cx="4537013" cy="4537013"/>
          </a:xfrm>
          <a:prstGeom prst="ellipse">
            <a:avLst/>
          </a:prstGeom>
          <a:blipFill dpi="0" rotWithShape="1">
            <a:blip r:embed="rId3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65" t="-1040" r="-4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Neutrino Oscillations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815" y="919495"/>
            <a:ext cx="612577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you look carefully…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63933" y="4038600"/>
            <a:ext cx="1955132" cy="18877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6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00BB36-A63E-44E9-9CE8-D5A4BBBF6ED8}"/>
              </a:ext>
            </a:extLst>
          </p:cNvPr>
          <p:cNvGrpSpPr/>
          <p:nvPr/>
        </p:nvGrpSpPr>
        <p:grpSpPr>
          <a:xfrm>
            <a:off x="2286000" y="1406554"/>
            <a:ext cx="4967700" cy="5314895"/>
            <a:chOff x="228600" y="733424"/>
            <a:chExt cx="5439600" cy="58197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4FDD9E-64D7-475A-9CF6-21BEB212C37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33424"/>
              <a:ext cx="5439600" cy="5439600"/>
            </a:xfrm>
            <a:prstGeom prst="rect">
              <a:avLst/>
            </a:prstGeom>
          </p:spPr>
        </p:pic>
        <p:sp>
          <p:nvSpPr>
            <p:cNvPr id="11" name="Ellipse 33">
              <a:extLst>
                <a:ext uri="{FF2B5EF4-FFF2-40B4-BE49-F238E27FC236}">
                  <a16:creationId xmlns:a16="http://schemas.microsoft.com/office/drawing/2014/main" id="{10C06F31-B3F2-4FE8-9865-3B3DE4417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" y="926592"/>
              <a:ext cx="4968000" cy="4968000"/>
            </a:xfrm>
            <a:prstGeom prst="ellipse">
              <a:avLst/>
            </a:prstGeom>
            <a:blipFill dpi="0" rotWithShape="1">
              <a:blip r:embed="rId4" cstate="print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65" t="-1040" r="-428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72169A-A0C4-42DE-B785-4C58632A1831}"/>
                </a:ext>
              </a:extLst>
            </p:cNvPr>
            <p:cNvSpPr/>
            <p:nvPr/>
          </p:nvSpPr>
          <p:spPr>
            <a:xfrm>
              <a:off x="838200" y="6183868"/>
              <a:ext cx="3866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Muon neutrinos at 4 GeV</a:t>
              </a:r>
            </a:p>
          </p:txBody>
        </p:sp>
      </p:grpSp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Neutrino Oscillations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815" y="919495"/>
            <a:ext cx="612577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you look carefully, there will be rings of neutrinos…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63933" y="4038600"/>
            <a:ext cx="1955132" cy="18877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4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00BB36-A63E-44E9-9CE8-D5A4BBBF6ED8}"/>
              </a:ext>
            </a:extLst>
          </p:cNvPr>
          <p:cNvGrpSpPr/>
          <p:nvPr/>
        </p:nvGrpSpPr>
        <p:grpSpPr>
          <a:xfrm>
            <a:off x="2286000" y="1406554"/>
            <a:ext cx="4967700" cy="5314895"/>
            <a:chOff x="228600" y="733424"/>
            <a:chExt cx="5439600" cy="58197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4FDD9E-64D7-475A-9CF6-21BEB212C37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33424"/>
              <a:ext cx="5439600" cy="5439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72169A-A0C4-42DE-B785-4C58632A1831}"/>
                </a:ext>
              </a:extLst>
            </p:cNvPr>
            <p:cNvSpPr/>
            <p:nvPr/>
          </p:nvSpPr>
          <p:spPr>
            <a:xfrm>
              <a:off x="838200" y="6183868"/>
              <a:ext cx="3866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Muon neutrinos at 4 GeV</a:t>
              </a:r>
            </a:p>
          </p:txBody>
        </p:sp>
      </p:grpSp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Neutrino Oscillations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815" y="919495"/>
            <a:ext cx="612577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you look carefully, there will be rings of neutrinos…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63933" y="4038600"/>
            <a:ext cx="1955132" cy="18877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40698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Neutrino Oscillations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0802" y="990600"/>
            <a:ext cx="651859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</a:rPr>
              <a:t>A comprehensive program for measuring oscillation parameters has been in place for several decades</a:t>
            </a:r>
          </a:p>
          <a:p>
            <a:r>
              <a:rPr lang="en-US" sz="1700" dirty="0">
                <a:solidFill>
                  <a:schemeClr val="bg1"/>
                </a:solidFill>
              </a:rPr>
              <a:t>Two independent differences in mass-squared (</a:t>
            </a:r>
            <a:r>
              <a:rPr lang="en-US" sz="17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700" dirty="0">
                <a:solidFill>
                  <a:schemeClr val="bg1"/>
                </a:solidFill>
              </a:rPr>
              <a:t>m</a:t>
            </a:r>
            <a:r>
              <a:rPr lang="en-US" sz="1700" baseline="30000" dirty="0">
                <a:solidFill>
                  <a:schemeClr val="bg1"/>
                </a:solidFill>
              </a:rPr>
              <a:t>2</a:t>
            </a:r>
            <a:r>
              <a:rPr lang="en-US" sz="1700" baseline="-25000" dirty="0">
                <a:solidFill>
                  <a:schemeClr val="bg1"/>
                </a:solidFill>
              </a:rPr>
              <a:t>21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700" dirty="0">
                <a:solidFill>
                  <a:schemeClr val="bg1"/>
                </a:solidFill>
              </a:rPr>
              <a:t>m</a:t>
            </a:r>
            <a:r>
              <a:rPr lang="en-US" sz="1700" baseline="30000" dirty="0">
                <a:solidFill>
                  <a:schemeClr val="bg1"/>
                </a:solidFill>
              </a:rPr>
              <a:t>2</a:t>
            </a:r>
            <a:r>
              <a:rPr lang="en-US" sz="1700" baseline="-25000" dirty="0">
                <a:solidFill>
                  <a:schemeClr val="bg1"/>
                </a:solidFill>
              </a:rPr>
              <a:t>32</a:t>
            </a:r>
            <a:r>
              <a:rPr lang="en-US" sz="1700" dirty="0">
                <a:solidFill>
                  <a:schemeClr val="bg1"/>
                </a:solidFill>
              </a:rPr>
              <a:t>)</a:t>
            </a:r>
          </a:p>
          <a:p>
            <a:r>
              <a:rPr lang="en-US" sz="1700" dirty="0">
                <a:solidFill>
                  <a:schemeClr val="bg1"/>
                </a:solidFill>
              </a:rPr>
              <a:t>3 mixing angles (</a:t>
            </a:r>
            <a:r>
              <a:rPr lang="en-US" sz="1700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sz="1700" baseline="-25000" dirty="0">
                <a:solidFill>
                  <a:schemeClr val="bg1"/>
                </a:solidFill>
              </a:rPr>
              <a:t>12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sz="1700" baseline="-25000" dirty="0">
                <a:solidFill>
                  <a:schemeClr val="bg1"/>
                </a:solidFill>
              </a:rPr>
              <a:t>13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sz="1700" baseline="-25000" dirty="0">
                <a:solidFill>
                  <a:schemeClr val="bg1"/>
                </a:solidFill>
              </a:rPr>
              <a:t>23</a:t>
            </a:r>
            <a:r>
              <a:rPr lang="en-US" sz="1700" dirty="0">
                <a:solidFill>
                  <a:schemeClr val="bg1"/>
                </a:solidFill>
              </a:rPr>
              <a:t>) and 1 CPV phase </a:t>
            </a:r>
            <a:r>
              <a:rPr lang="en-US" sz="1700" dirty="0" err="1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1700" baseline="-25000" dirty="0" err="1">
                <a:solidFill>
                  <a:schemeClr val="bg1"/>
                </a:solidFill>
              </a:rPr>
              <a:t>CP</a:t>
            </a:r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5839" y="2514600"/>
            <a:ext cx="4738230" cy="3551174"/>
            <a:chOff x="214770" y="2697226"/>
            <a:chExt cx="4738230" cy="3551174"/>
          </a:xfrm>
        </p:grpSpPr>
        <p:pic>
          <p:nvPicPr>
            <p:cNvPr id="30" name="Picture 13" descr="Masse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697226"/>
              <a:ext cx="4724400" cy="3551174"/>
            </a:xfrm>
            <a:prstGeom prst="rect">
              <a:avLst/>
            </a:prstGeom>
          </p:spPr>
        </p:pic>
        <p:cxnSp>
          <p:nvCxnSpPr>
            <p:cNvPr id="32" name="Straight Arrow Connector 15"/>
            <p:cNvCxnSpPr/>
            <p:nvPr/>
          </p:nvCxnSpPr>
          <p:spPr>
            <a:xfrm flipV="1">
              <a:off x="685800" y="3118983"/>
              <a:ext cx="0" cy="3048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6"/>
            <p:cNvSpPr txBox="1"/>
            <p:nvPr/>
          </p:nvSpPr>
          <p:spPr>
            <a:xfrm>
              <a:off x="214770" y="3419318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sin</a:t>
              </a:r>
              <a:r>
                <a:rPr lang="en-US" sz="2400" baseline="30000" dirty="0">
                  <a:solidFill>
                    <a:srgbClr val="00B050"/>
                  </a:solidFill>
                </a:rPr>
                <a:t>2</a:t>
              </a:r>
              <a:r>
                <a:rPr lang="en-US" sz="2400" dirty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4" name="Straight Arrow Connector 18"/>
            <p:cNvCxnSpPr/>
            <p:nvPr/>
          </p:nvCxnSpPr>
          <p:spPr>
            <a:xfrm flipV="1">
              <a:off x="1890825" y="3118983"/>
              <a:ext cx="0" cy="3048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9"/>
            <p:cNvSpPr txBox="1"/>
            <p:nvPr/>
          </p:nvSpPr>
          <p:spPr>
            <a:xfrm>
              <a:off x="1371600" y="34193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~ sin</a:t>
              </a:r>
              <a:r>
                <a:rPr lang="en-US" sz="2400" baseline="30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</a:rPr>
                <a:t>23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6" name="Straight Arrow Connector 21"/>
            <p:cNvCxnSpPr/>
            <p:nvPr/>
          </p:nvCxnSpPr>
          <p:spPr>
            <a:xfrm>
              <a:off x="1281225" y="4414383"/>
              <a:ext cx="14175" cy="3810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2"/>
            <p:cNvSpPr txBox="1"/>
            <p:nvPr/>
          </p:nvSpPr>
          <p:spPr>
            <a:xfrm>
              <a:off x="685800" y="40289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~ sin</a:t>
              </a:r>
              <a:r>
                <a:rPr lang="en-US" sz="2400" baseline="30000" dirty="0">
                  <a:solidFill>
                    <a:srgbClr val="00B050"/>
                  </a:solidFill>
                </a:rPr>
                <a:t>2</a:t>
              </a:r>
              <a:r>
                <a:rPr lang="en-US" sz="2400" dirty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12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8" name="Straight Arrow Connector 24"/>
            <p:cNvCxnSpPr/>
            <p:nvPr/>
          </p:nvCxnSpPr>
          <p:spPr>
            <a:xfrm>
              <a:off x="2668434" y="4418848"/>
              <a:ext cx="14175" cy="3810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25"/>
            <p:cNvSpPr txBox="1"/>
            <p:nvPr/>
          </p:nvSpPr>
          <p:spPr>
            <a:xfrm>
              <a:off x="2239239" y="4033383"/>
              <a:ext cx="961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</a:rPr>
                <a:t>cos</a:t>
              </a:r>
              <a:r>
                <a:rPr lang="en-US" sz="2400" dirty="0" err="1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en-US" sz="2400" baseline="-25000" dirty="0" err="1">
                  <a:solidFill>
                    <a:srgbClr val="7030A0"/>
                  </a:solidFill>
                </a:rPr>
                <a:t>CP</a:t>
              </a:r>
              <a:endParaRPr lang="en-US" sz="2400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40" name="Straight Arrow Connector 26"/>
            <p:cNvCxnSpPr/>
            <p:nvPr/>
          </p:nvCxnSpPr>
          <p:spPr>
            <a:xfrm>
              <a:off x="2699487" y="4414383"/>
              <a:ext cx="14175" cy="381000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D91D2A-735E-4A4D-B66D-84317A09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53" y="2590800"/>
            <a:ext cx="4309485" cy="3058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8BDFD5-1D24-4606-AE8F-E15948C3498D}"/>
              </a:ext>
            </a:extLst>
          </p:cNvPr>
          <p:cNvSpPr txBox="1"/>
          <p:nvPr/>
        </p:nvSpPr>
        <p:spPr>
          <a:xfrm>
            <a:off x="6011386" y="5881108"/>
            <a:ext cx="2142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arXiv:2212.00809</a:t>
            </a:r>
          </a:p>
        </p:txBody>
      </p:sp>
    </p:spTree>
    <p:extLst>
      <p:ext uri="{BB962C8B-B14F-4D97-AF65-F5344CB8AC3E}">
        <p14:creationId xmlns:p14="http://schemas.microsoft.com/office/powerpoint/2010/main" val="316026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Missing Pieces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2192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sz="2000" baseline="-25000" dirty="0">
                <a:solidFill>
                  <a:schemeClr val="bg1"/>
                </a:solidFill>
              </a:rPr>
              <a:t>23</a:t>
            </a:r>
            <a:r>
              <a:rPr lang="en-US" sz="2000" dirty="0">
                <a:solidFill>
                  <a:schemeClr val="bg1"/>
                </a:solidFill>
              </a:rPr>
              <a:t> = </a:t>
            </a:r>
            <a:r>
              <a:rPr lang="en-US" sz="2000" dirty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/4? Underlying symmetry?</a:t>
            </a:r>
          </a:p>
          <a:p>
            <a:r>
              <a:rPr lang="en-US" sz="2000" dirty="0">
                <a:solidFill>
                  <a:schemeClr val="bg1"/>
                </a:solidFill>
              </a:rPr>
              <a:t>Do neutrinos violate CP? (</a:t>
            </a:r>
            <a:r>
              <a:rPr lang="en-US" sz="2000" dirty="0" err="1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US" sz="2000" baseline="-25000" dirty="0" err="1">
                <a:solidFill>
                  <a:schemeClr val="bg1"/>
                </a:solidFill>
              </a:rPr>
              <a:t>CP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What is the mass ordering?  (Mass Hierarchy)</a:t>
            </a:r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890825" y="3118983"/>
            <a:ext cx="242775" cy="31001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1417" y="341931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400" y="396240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d</a:t>
            </a:r>
            <a:r>
              <a:rPr lang="en-US" sz="2400" baseline="-25000" dirty="0" err="1"/>
              <a:t>CP</a:t>
            </a:r>
            <a:r>
              <a:rPr lang="en-US" sz="2400" dirty="0"/>
              <a:t> ?</a:t>
            </a:r>
            <a:endParaRPr lang="en-US" sz="2400" baseline="-250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7000" y="3124201"/>
            <a:ext cx="304800" cy="304799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Mass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97226"/>
            <a:ext cx="4724399" cy="35511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53293" y="3810000"/>
            <a:ext cx="1869423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m</a:t>
            </a:r>
            <a:r>
              <a:rPr lang="en-US" sz="2400" baseline="30000" dirty="0"/>
              <a:t>2</a:t>
            </a:r>
            <a:r>
              <a:rPr lang="en-US" sz="2400" baseline="-25000" dirty="0"/>
              <a:t>32 </a:t>
            </a:r>
            <a:r>
              <a:rPr lang="en-US" sz="2400" dirty="0"/>
              <a:t>&lt; 0 ?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31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32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??)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JUNO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62400" y="2743200"/>
            <a:ext cx="228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264084" y="232789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Normal Ordering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276720" y="232789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Inverted Ordering</a:t>
            </a:r>
          </a:p>
        </p:txBody>
      </p:sp>
      <p:pic>
        <p:nvPicPr>
          <p:cNvPr id="15362" name="Picture 2" descr="https://latex.codecogs.com/gif.latex?%5Chuge%20%5Csin%5E22%5Ctheta%5Ctimes%5Csin%5E2%5Cleft%28%5Cfrac%7B%5CDelta%7Bm%5E2%7DL%7D%7B4E%7D%5Cright%20%29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3" t="-11969" r="-6019" b="-8854"/>
          <a:stretch/>
        </p:blipFill>
        <p:spPr bwMode="auto">
          <a:xfrm>
            <a:off x="6629400" y="902445"/>
            <a:ext cx="2286000" cy="77395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9"/>
          <p:cNvSpPr txBox="1"/>
          <p:nvPr/>
        </p:nvSpPr>
        <p:spPr>
          <a:xfrm>
            <a:off x="7010400" y="4572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symmetries</a:t>
            </a:r>
          </a:p>
        </p:txBody>
      </p:sp>
    </p:spTree>
    <p:extLst>
      <p:ext uri="{BB962C8B-B14F-4D97-AF65-F5344CB8AC3E}">
        <p14:creationId xmlns:p14="http://schemas.microsoft.com/office/powerpoint/2010/main" val="3453799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en Worlds Collide by Dave Morrow on 500px">
            <a:extLst>
              <a:ext uri="{FF2B5EF4-FFF2-40B4-BE49-F238E27FC236}">
                <a16:creationId xmlns:a16="http://schemas.microsoft.com/office/drawing/2014/main" id="{0C2CDB27-C39D-48B2-91DF-6125B2D3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The KM3NeT Eyes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2000" y="995695"/>
            <a:ext cx="815340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KM3NeT is building a series of neutrino telescopes in the Mediterranean Sea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KM3NeT DOMs are the eyes of the experiment observing the light around 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2362200" y="2362200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9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1220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One weird trick to measure the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Mass Ordering…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20981"/>
            <a:ext cx="4648200" cy="26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99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Matter Effects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1" y="3760629"/>
            <a:ext cx="3334879" cy="18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91468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ass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2520"/>
            <a:ext cx="3048000" cy="2291080"/>
          </a:xfrm>
          <a:prstGeom prst="rect">
            <a:avLst/>
          </a:prstGeom>
        </p:spPr>
      </p:pic>
      <p:cxnSp>
        <p:nvCxnSpPr>
          <p:cNvPr id="11" name="Straight Arrow Connector 30"/>
          <p:cNvCxnSpPr/>
          <p:nvPr/>
        </p:nvCxnSpPr>
        <p:spPr>
          <a:xfrm flipV="1">
            <a:off x="2971800" y="2971800"/>
            <a:ext cx="266700" cy="59476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/>
          <p:cNvCxnSpPr/>
          <p:nvPr/>
        </p:nvCxnSpPr>
        <p:spPr>
          <a:xfrm flipH="1" flipV="1">
            <a:off x="6477000" y="2971800"/>
            <a:ext cx="152400" cy="914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ccolade ouvrante 7"/>
          <p:cNvSpPr/>
          <p:nvPr/>
        </p:nvSpPr>
        <p:spPr>
          <a:xfrm rot="5400000">
            <a:off x="3444341" y="137059"/>
            <a:ext cx="304800" cy="2621482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colade ouvrante 18"/>
          <p:cNvSpPr/>
          <p:nvPr/>
        </p:nvSpPr>
        <p:spPr>
          <a:xfrm rot="5400000">
            <a:off x="6530441" y="556159"/>
            <a:ext cx="304800" cy="178328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19"/>
          <p:cNvSpPr txBox="1"/>
          <p:nvPr/>
        </p:nvSpPr>
        <p:spPr>
          <a:xfrm>
            <a:off x="3288703" y="8382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H</a:t>
            </a:r>
            <a:r>
              <a:rPr lang="en-US" sz="2400" b="1" baseline="-25000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22" name="TextBox 19"/>
          <p:cNvSpPr txBox="1"/>
          <p:nvPr/>
        </p:nvSpPr>
        <p:spPr>
          <a:xfrm>
            <a:off x="6468150" y="7620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6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Resonances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8"/>
            <a:chOff x="533400" y="795921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641585" y="278878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1785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16395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4" name="TextBox 23"/>
          <p:cNvSpPr txBox="1"/>
          <p:nvPr/>
        </p:nvSpPr>
        <p:spPr>
          <a:xfrm rot="16200000">
            <a:off x="2868332" y="26397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65" name="TextBox 23"/>
          <p:cNvSpPr txBox="1"/>
          <p:nvPr/>
        </p:nvSpPr>
        <p:spPr>
          <a:xfrm rot="16200000">
            <a:off x="5535332" y="27159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cxnSp>
        <p:nvCxnSpPr>
          <p:cNvPr id="29" name="Connecteur droit avec flèche 28"/>
          <p:cNvCxnSpPr>
            <a:stCxn id="65" idx="0"/>
          </p:cNvCxnSpPr>
          <p:nvPr/>
        </p:nvCxnSpPr>
        <p:spPr>
          <a:xfrm flipH="1" flipV="1">
            <a:off x="5492995" y="2814872"/>
            <a:ext cx="614673" cy="857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57"/>
          <p:cNvCxnSpPr/>
          <p:nvPr/>
        </p:nvCxnSpPr>
        <p:spPr>
          <a:xfrm rot="5400000" flipH="1" flipV="1">
            <a:off x="3449140" y="5346335"/>
            <a:ext cx="1024520" cy="474810"/>
          </a:xfrm>
          <a:prstGeom prst="bentConnector3">
            <a:avLst>
              <a:gd name="adj1" fmla="val 99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4648200" y="5071480"/>
            <a:ext cx="1371600" cy="64352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072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Resonances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8"/>
            <a:chOff x="533400" y="795921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23"/>
            <p:cNvSpPr txBox="1"/>
            <p:nvPr/>
          </p:nvSpPr>
          <p:spPr>
            <a:xfrm>
              <a:off x="3725995" y="3920121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IH</a:t>
              </a:r>
            </a:p>
          </p:txBody>
        </p:sp>
        <p:sp>
          <p:nvSpPr>
            <p:cNvPr id="57" name="TextBox 23"/>
            <p:cNvSpPr txBox="1"/>
            <p:nvPr/>
          </p:nvSpPr>
          <p:spPr>
            <a:xfrm>
              <a:off x="4114800" y="213360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NH</a:t>
              </a:r>
            </a:p>
          </p:txBody>
        </p:sp>
      </p:grpSp>
      <p:sp>
        <p:nvSpPr>
          <p:cNvPr id="16" name="TextBox 22"/>
          <p:cNvSpPr txBox="1"/>
          <p:nvPr/>
        </p:nvSpPr>
        <p:spPr>
          <a:xfrm>
            <a:off x="3944790" y="275486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00F6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0C00F6"/>
                </a:solidFill>
              </a:rPr>
              <a:t>12</a:t>
            </a:r>
            <a:endParaRPr lang="en-US" b="1" baseline="30000" dirty="0">
              <a:solidFill>
                <a:srgbClr val="0C00F6"/>
              </a:solidFill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5544990" y="302574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FF0000"/>
                </a:solidFill>
              </a:rPr>
              <a:t>13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4419600" y="110907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00B050"/>
                </a:solidFill>
              </a:rPr>
              <a:t>23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1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Resonances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903513" cy="4309478"/>
            <a:chOff x="533400" y="795921"/>
            <a:chExt cx="5903513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necteur droit avec flèche 30"/>
            <p:cNvCxnSpPr>
              <a:stCxn id="44" idx="2"/>
            </p:cNvCxnSpPr>
            <p:nvPr/>
          </p:nvCxnSpPr>
          <p:spPr>
            <a:xfrm>
              <a:off x="3513342" y="3276600"/>
              <a:ext cx="136453" cy="50113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3"/>
            <p:cNvSpPr txBox="1"/>
            <p:nvPr/>
          </p:nvSpPr>
          <p:spPr>
            <a:xfrm>
              <a:off x="4038600" y="1270516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  ORCA</a:t>
              </a: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585398" y="237386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ARCA</a:t>
              </a: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820995" y="359306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T2K</a:t>
              </a:r>
            </a:p>
          </p:txBody>
        </p:sp>
        <p:sp>
          <p:nvSpPr>
            <p:cNvPr id="43" name="TextBox 23"/>
            <p:cNvSpPr txBox="1"/>
            <p:nvPr/>
          </p:nvSpPr>
          <p:spPr>
            <a:xfrm>
              <a:off x="2286000" y="3212068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NOvA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3140483" y="290726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DUNE</a:t>
              </a: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2970929" y="3527167"/>
              <a:ext cx="450266" cy="40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2430595" y="3767721"/>
              <a:ext cx="609600" cy="26086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 flipV="1">
              <a:off x="5583571" y="2057400"/>
              <a:ext cx="393313" cy="31646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22"/>
          <p:cNvSpPr txBox="1"/>
          <p:nvPr/>
        </p:nvSpPr>
        <p:spPr>
          <a:xfrm>
            <a:off x="3944790" y="275486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00F6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0C00F6"/>
                </a:solidFill>
              </a:rPr>
              <a:t>12</a:t>
            </a:r>
            <a:endParaRPr lang="en-US" b="1" baseline="30000" dirty="0">
              <a:solidFill>
                <a:srgbClr val="0C00F6"/>
              </a:solidFill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5544990" y="302574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FF0000"/>
                </a:solidFill>
              </a:rPr>
              <a:t>13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4419600" y="110907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b="1" baseline="-25000" dirty="0">
                <a:solidFill>
                  <a:srgbClr val="00B050"/>
                </a:solidFill>
              </a:rPr>
              <a:t>23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2658264" y="2286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00F6"/>
                </a:solidFill>
              </a:rPr>
              <a:t>JUNO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2790067" y="1676400"/>
            <a:ext cx="105534" cy="575786"/>
          </a:xfrm>
          <a:prstGeom prst="straightConnector1">
            <a:avLst/>
          </a:prstGeom>
          <a:ln w="25400">
            <a:solidFill>
              <a:srgbClr val="0C00F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3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 Mu to Nu e Sterile Neutrino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ao Coelho\Desktop\diffplots\myanimation-op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231"/>
            <a:ext cx="4495800" cy="12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61076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>
                <a:solidFill>
                  <a:schemeClr val="bg1"/>
                </a:solidFill>
              </a:rPr>
              <a:t>Nue</a:t>
            </a:r>
            <a:r>
              <a:rPr lang="en-US" dirty="0">
                <a:solidFill>
                  <a:schemeClr val="bg1"/>
                </a:solidFill>
              </a:rPr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Atmospheric Neutrinos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Oscillations are </a:t>
            </a:r>
            <a:r>
              <a:rPr lang="en-US" b="1" dirty="0">
                <a:solidFill>
                  <a:srgbClr val="FFFF00"/>
                </a:solidFill>
              </a:rPr>
              <a:t>resonant</a:t>
            </a:r>
            <a:r>
              <a:rPr lang="en-US" dirty="0">
                <a:solidFill>
                  <a:schemeClr val="bg1"/>
                </a:solidFill>
              </a:rPr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res</a:t>
            </a:r>
            <a:r>
              <a:rPr lang="en-US" dirty="0">
                <a:solidFill>
                  <a:schemeClr val="bg1"/>
                </a:solidFill>
              </a:rPr>
              <a:t> ~ 7 GeV in Mantle</a:t>
            </a:r>
          </a:p>
          <a:p>
            <a:pPr algn="ctr">
              <a:defRPr/>
            </a:pP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res</a:t>
            </a:r>
            <a:r>
              <a:rPr lang="en-US" dirty="0">
                <a:solidFill>
                  <a:schemeClr val="bg1"/>
                </a:solidFill>
              </a:rPr>
              <a:t> ~ 3 GeV in Core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992170"/>
            <a:ext cx="3543189" cy="31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8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4205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Sensitive to Mass Ordering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at resonance energies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24073"/>
            <a:ext cx="5136459" cy="4024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10469"/>
            <a:ext cx="3427402" cy="30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8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4205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Oscillation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C12C2-F447-4D3E-BD62-9777A5141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" y="1828800"/>
            <a:ext cx="4538847" cy="3576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05622-51EF-40D4-BA0D-5671CDE2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32" y="1828800"/>
            <a:ext cx="4538847" cy="3576060"/>
          </a:xfrm>
          <a:prstGeom prst="rect">
            <a:avLst/>
          </a:prstGeom>
        </p:spPr>
      </p:pic>
      <p:sp>
        <p:nvSpPr>
          <p:cNvPr id="11" name="Google Shape;132;g2238a3cf4c0_0_31">
            <a:extLst>
              <a:ext uri="{FF2B5EF4-FFF2-40B4-BE49-F238E27FC236}">
                <a16:creationId xmlns:a16="http://schemas.microsoft.com/office/drawing/2014/main" id="{3DEB41BC-B28F-4FBE-BB65-BF68ADF27531}"/>
              </a:ext>
            </a:extLst>
          </p:cNvPr>
          <p:cNvSpPr txBox="1">
            <a:spLocks/>
          </p:cNvSpPr>
          <p:nvPr/>
        </p:nvSpPr>
        <p:spPr>
          <a:xfrm>
            <a:off x="401074" y="9906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In general, measure the pattern of oscillation as a function of </a:t>
            </a:r>
            <a:r>
              <a:rPr lang="en-US" sz="1600" b="1" dirty="0">
                <a:solidFill>
                  <a:srgbClr val="FFFF00"/>
                </a:solidFill>
              </a:rPr>
              <a:t>energy and direction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Also crucial to separate different </a:t>
            </a:r>
            <a:r>
              <a:rPr lang="en-US" sz="1600" b="1" dirty="0">
                <a:solidFill>
                  <a:srgbClr val="FFFF00"/>
                </a:solidFill>
              </a:rPr>
              <a:t>neutrino </a:t>
            </a:r>
            <a:r>
              <a:rPr lang="en-US" sz="1600" b="1" dirty="0" err="1">
                <a:solidFill>
                  <a:srgbClr val="FFFF00"/>
                </a:solidFill>
              </a:rPr>
              <a:t>flavours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41FB2-55B6-47FB-BAFE-A4B6B16CC8DB}"/>
              </a:ext>
            </a:extLst>
          </p:cNvPr>
          <p:cNvSpPr txBox="1"/>
          <p:nvPr/>
        </p:nvSpPr>
        <p:spPr>
          <a:xfrm>
            <a:off x="3331517" y="6324600"/>
            <a:ext cx="192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Matter Effects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2DDC3C-1F76-4068-A187-83301F65673C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5105400"/>
            <a:ext cx="2133600" cy="12192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86D817-1A3A-4E20-A988-8C4D66DF195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4294659" y="5105400"/>
            <a:ext cx="1191741" cy="12192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33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3: Atmospheric Neutrinos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9906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Earth is a great cosmic ray shield, but neutrinos don’t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Distinct patterns of light can be used to identify neutrino </a:t>
            </a:r>
            <a:r>
              <a:rPr lang="en-US" sz="1600" dirty="0" err="1">
                <a:solidFill>
                  <a:schemeClr val="bg1"/>
                </a:solidFill>
              </a:rPr>
              <a:t>flavours</a:t>
            </a:r>
            <a:r>
              <a:rPr lang="en-US" sz="1600" dirty="0">
                <a:solidFill>
                  <a:schemeClr val="bg1"/>
                </a:solidFill>
              </a:rPr>
              <a:t> and background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7371E-A0D3-48D1-8558-465A9E9D3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1752600"/>
            <a:ext cx="8312727" cy="43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6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Reconstruction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761999" y="762000"/>
            <a:ext cx="7391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>
                <a:solidFill>
                  <a:schemeClr val="bg1"/>
                </a:solidFill>
              </a:rPr>
              <a:t>Start with a track or shower hypothesis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>
                <a:solidFill>
                  <a:schemeClr val="bg1"/>
                </a:solidFill>
              </a:rPr>
              <a:t>Use </a:t>
            </a:r>
            <a:r>
              <a:rPr lang="en-US" sz="1800" b="1" dirty="0">
                <a:solidFill>
                  <a:srgbClr val="F418D5"/>
                </a:solidFill>
              </a:rPr>
              <a:t>causality</a:t>
            </a:r>
            <a:r>
              <a:rPr lang="en-US" sz="1800" dirty="0">
                <a:solidFill>
                  <a:schemeClr val="bg1"/>
                </a:solidFill>
              </a:rPr>
              <a:t> to perform a robust </a:t>
            </a:r>
            <a:r>
              <a:rPr lang="en-US" sz="1800" b="1" dirty="0">
                <a:solidFill>
                  <a:srgbClr val="F418D5"/>
                </a:solidFill>
              </a:rPr>
              <a:t>hit selection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>
                <a:solidFill>
                  <a:schemeClr val="bg1"/>
                </a:solidFill>
              </a:rPr>
              <a:t>Find </a:t>
            </a:r>
            <a:r>
              <a:rPr lang="en-US" sz="1800" b="1" dirty="0">
                <a:solidFill>
                  <a:srgbClr val="FFFF00"/>
                </a:solidFill>
              </a:rPr>
              <a:t>vertex</a:t>
            </a:r>
            <a:r>
              <a:rPr lang="en-US" sz="1800" dirty="0">
                <a:solidFill>
                  <a:schemeClr val="bg1"/>
                </a:solidFill>
              </a:rPr>
              <a:t> and </a:t>
            </a:r>
            <a:r>
              <a:rPr lang="en-US" sz="1800" b="1" dirty="0">
                <a:solidFill>
                  <a:srgbClr val="FFFF00"/>
                </a:solidFill>
              </a:rPr>
              <a:t>direction</a:t>
            </a:r>
            <a:r>
              <a:rPr lang="en-US" sz="1800" dirty="0">
                <a:solidFill>
                  <a:schemeClr val="bg1"/>
                </a:solidFill>
              </a:rPr>
              <a:t> that best match hit pattern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>
                <a:solidFill>
                  <a:schemeClr val="bg1"/>
                </a:solidFill>
              </a:rPr>
              <a:t>Estimate track range for computing </a:t>
            </a:r>
            <a:r>
              <a:rPr lang="en-US" sz="1800" b="1" dirty="0">
                <a:solidFill>
                  <a:srgbClr val="FFFF00"/>
                </a:solidFill>
              </a:rPr>
              <a:t>track energy</a:t>
            </a:r>
            <a:r>
              <a:rPr lang="en-US" sz="1800" dirty="0">
                <a:solidFill>
                  <a:schemeClr val="bg1"/>
                </a:solidFill>
              </a:rPr>
              <a:t> (0.24 GeV / m)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>
                <a:solidFill>
                  <a:schemeClr val="bg1"/>
                </a:solidFill>
              </a:rPr>
              <a:t>Estimate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Shower energy</a:t>
            </a:r>
            <a:r>
              <a:rPr lang="en-US" sz="1800" dirty="0">
                <a:solidFill>
                  <a:schemeClr val="bg1"/>
                </a:solidFill>
              </a:rPr>
              <a:t> and direction from hit distribution after initial fit to the vertex position and time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1" name="Connecteur droit 60"/>
          <p:cNvCxnSpPr/>
          <p:nvPr/>
        </p:nvCxnSpPr>
        <p:spPr>
          <a:xfrm>
            <a:off x="3505200" y="3733800"/>
            <a:ext cx="61913" cy="2743200"/>
          </a:xfrm>
          <a:prstGeom prst="line">
            <a:avLst/>
          </a:prstGeom>
          <a:ln w="31750">
            <a:solidFill>
              <a:srgbClr val="00B0F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2990850" y="5791200"/>
            <a:ext cx="545306" cy="4572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2966398" y="4218828"/>
            <a:ext cx="538802" cy="42937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2514600" y="4246656"/>
            <a:ext cx="990600" cy="8206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7" name="Connecteur droit 66"/>
          <p:cNvCxnSpPr>
            <a:stCxn id="65" idx="5"/>
          </p:cNvCxnSpPr>
          <p:nvPr/>
        </p:nvCxnSpPr>
        <p:spPr>
          <a:xfrm>
            <a:off x="6471598" y="4246656"/>
            <a:ext cx="919803" cy="21541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6471598" y="5791200"/>
            <a:ext cx="919803" cy="6096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6019800" y="4246656"/>
            <a:ext cx="1371600" cy="21541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 rot="5400000">
            <a:off x="7115175" y="6048375"/>
            <a:ext cx="457200" cy="247650"/>
            <a:chOff x="7239000" y="5029200"/>
            <a:chExt cx="457200" cy="247650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7239000" y="5105400"/>
              <a:ext cx="4572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7391400" y="5029200"/>
              <a:ext cx="304800" cy="76200"/>
            </a:xfrm>
            <a:prstGeom prst="line">
              <a:avLst/>
            </a:prstGeom>
            <a:ln w="31750">
              <a:solidFill>
                <a:srgbClr val="FFC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7391400" y="5105400"/>
              <a:ext cx="304800" cy="171450"/>
            </a:xfrm>
            <a:prstGeom prst="line">
              <a:avLst/>
            </a:prstGeom>
            <a:ln w="31750">
              <a:solidFill>
                <a:srgbClr val="FFC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/>
          <p:cNvSpPr txBox="1"/>
          <p:nvPr/>
        </p:nvSpPr>
        <p:spPr>
          <a:xfrm>
            <a:off x="3165902" y="5562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92" name="Arc 91"/>
          <p:cNvSpPr/>
          <p:nvPr/>
        </p:nvSpPr>
        <p:spPr>
          <a:xfrm>
            <a:off x="3352800" y="60198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ZoneTexte 40"/>
          <p:cNvSpPr txBox="1"/>
          <p:nvPr/>
        </p:nvSpPr>
        <p:spPr>
          <a:xfrm>
            <a:off x="1655185" y="2952690"/>
            <a:ext cx="230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Hypothesis</a:t>
            </a:r>
            <a:endParaRPr lang="en-GB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40"/>
          <p:cNvSpPr txBox="1"/>
          <p:nvPr/>
        </p:nvSpPr>
        <p:spPr>
          <a:xfrm>
            <a:off x="4953000" y="295269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 Hypothesis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Arc 40"/>
          <p:cNvSpPr/>
          <p:nvPr/>
        </p:nvSpPr>
        <p:spPr>
          <a:xfrm>
            <a:off x="3352800" y="48768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c 46"/>
          <p:cNvSpPr/>
          <p:nvPr/>
        </p:nvSpPr>
        <p:spPr>
          <a:xfrm>
            <a:off x="3352800" y="44196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0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DED26-B739-456E-84E9-EC9E75836232}"/>
              </a:ext>
            </a:extLst>
          </p:cNvPr>
          <p:cNvSpPr/>
          <p:nvPr/>
        </p:nvSpPr>
        <p:spPr>
          <a:xfrm>
            <a:off x="7620000" y="1978025"/>
            <a:ext cx="1524000" cy="4870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The KM3NeT DU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433" y="914400"/>
            <a:ext cx="8234934" cy="103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18 KM3NeT DOMs are joined together in a chain to form a Detection Unit (DU)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DUs are rolled up into a Launcher of Optical Modules (LOM) for deployment at sea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Once at the bottom, LOM is released and unrolls the DUs into its final vertical position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24276EE-40F9-4ABF-AF23-7B895BCA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" y="1987551"/>
            <a:ext cx="6493936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BEBFC-0421-455F-B267-7C5A4976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978025"/>
            <a:ext cx="1752600" cy="4868335"/>
          </a:xfrm>
          <a:prstGeom prst="rect">
            <a:avLst/>
          </a:prstGeom>
        </p:spPr>
      </p:pic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E5EC0149-6D91-4426-939D-9C1D3EE2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2830"/>
            <a:ext cx="1638877" cy="21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54A176-C96E-4935-BA26-5AB362C76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746" y="1705484"/>
            <a:ext cx="943938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11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528" y="1555213"/>
            <a:ext cx="3569080" cy="255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167" y="4167439"/>
            <a:ext cx="3038920" cy="2592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702" y="4167439"/>
            <a:ext cx="3163698" cy="2592805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ORCA </a:t>
            </a:r>
            <a:r>
              <a:rPr lang="en-US" dirty="0" err="1">
                <a:solidFill>
                  <a:schemeClr val="bg1"/>
                </a:solidFill>
              </a:rPr>
              <a:t>Reco</a:t>
            </a:r>
            <a:r>
              <a:rPr lang="en-US" dirty="0">
                <a:solidFill>
                  <a:schemeClr val="bg1"/>
                </a:solidFill>
              </a:rPr>
              <a:t> Performance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Apr 2025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Energy resolution: ~25% (Close to limit </a:t>
            </a:r>
            <a:r>
              <a:rPr lang="en-US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05 (2017) 008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pPr marL="251460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Angular resolution: Better than 15 degrees at relevant energies</a:t>
            </a:r>
          </a:p>
          <a:p>
            <a:pPr marL="251460">
              <a:spcBef>
                <a:spcPts val="6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4" name="ZoneTexte 40"/>
          <p:cNvSpPr txBox="1"/>
          <p:nvPr/>
        </p:nvSpPr>
        <p:spPr>
          <a:xfrm>
            <a:off x="5187272" y="238966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D99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7D99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7D99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7D99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752600" y="44913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180755" y="2833516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D357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D357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>
                <a:solidFill>
                  <a:srgbClr val="D357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D357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5498974" y="4565302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1743395" y="251460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349353" y="494379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235553" y="494853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0"/>
            <a:ext cx="1526165" cy="12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05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E90CE-9215-495B-821A-3A12899C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596" y="2057400"/>
            <a:ext cx="6810098" cy="4299194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Data Already Here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3400" y="919495"/>
            <a:ext cx="807720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Already collected more than 2.5 Mt-y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Today I will focus on latest analysis covering 715 kt-y (27% of available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Expect to update these results very soon with at least 1.5 Mt-y</a:t>
            </a:r>
          </a:p>
        </p:txBody>
      </p:sp>
    </p:spTree>
    <p:extLst>
      <p:ext uri="{BB962C8B-B14F-4D97-AF65-F5344CB8AC3E}">
        <p14:creationId xmlns:p14="http://schemas.microsoft.com/office/powerpoint/2010/main" val="2490099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Event Selection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9144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 employ BDTs to summarize reconstructed quantities into background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 selection regions are defined: High purity tracks, low purity tracks, and showers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Excellent agreement between data and simulation for neutrinos and atm. muons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011E14-2F19-4750-8349-AE6D089AA3A7}"/>
              </a:ext>
            </a:extLst>
          </p:cNvPr>
          <p:cNvGrpSpPr/>
          <p:nvPr/>
        </p:nvGrpSpPr>
        <p:grpSpPr>
          <a:xfrm>
            <a:off x="152400" y="2286000"/>
            <a:ext cx="8823743" cy="3429000"/>
            <a:chOff x="1795704" y="1967791"/>
            <a:chExt cx="5671896" cy="22041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990FE5-851C-4CE9-ADDF-AFF7A779D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704" y="1974440"/>
              <a:ext cx="2780084" cy="21934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0AAE7C-E05A-4AB9-BF05-C4D8F63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1736" y="1967791"/>
              <a:ext cx="2765864" cy="2204159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5D0673-4705-4297-8425-8239E93923FF}"/>
                </a:ext>
              </a:extLst>
            </p:cNvPr>
            <p:cNvCxnSpPr/>
            <p:nvPr/>
          </p:nvCxnSpPr>
          <p:spPr>
            <a:xfrm flipV="1">
              <a:off x="3487396" y="23622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0E41D4-2FC5-4210-9CBD-4FF14C66357F}"/>
                </a:ext>
              </a:extLst>
            </p:cNvPr>
            <p:cNvSpPr txBox="1"/>
            <p:nvPr/>
          </p:nvSpPr>
          <p:spPr>
            <a:xfrm>
              <a:off x="2450068" y="2476654"/>
              <a:ext cx="717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High Purity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232FD8-051D-4700-B0E0-323961A8B965}"/>
                </a:ext>
              </a:extLst>
            </p:cNvPr>
            <p:cNvCxnSpPr/>
            <p:nvPr/>
          </p:nvCxnSpPr>
          <p:spPr>
            <a:xfrm flipV="1">
              <a:off x="4163671" y="23622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588E72-FF8C-4060-81AE-A7EB51FD1192}"/>
                </a:ext>
              </a:extLst>
            </p:cNvPr>
            <p:cNvCxnSpPr/>
            <p:nvPr/>
          </p:nvCxnSpPr>
          <p:spPr>
            <a:xfrm flipV="1">
              <a:off x="6354421" y="238125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24A6FD-3F26-4EBE-B42E-8B9069B63973}"/>
                </a:ext>
              </a:extLst>
            </p:cNvPr>
            <p:cNvSpPr txBox="1"/>
            <p:nvPr/>
          </p:nvSpPr>
          <p:spPr>
            <a:xfrm>
              <a:off x="3503708" y="2457604"/>
              <a:ext cx="717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Low Purity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4ABBFF-81E9-4B76-A329-24376811C498}"/>
                </a:ext>
              </a:extLst>
            </p:cNvPr>
            <p:cNvSpPr txBox="1"/>
            <p:nvPr/>
          </p:nvSpPr>
          <p:spPr>
            <a:xfrm>
              <a:off x="5437930" y="2511577"/>
              <a:ext cx="717111" cy="35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Showers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F8D916-14BF-4E67-9C2F-999B012E1105}"/>
                </a:ext>
              </a:extLst>
            </p:cNvPr>
            <p:cNvSpPr txBox="1"/>
            <p:nvPr/>
          </p:nvSpPr>
          <p:spPr>
            <a:xfrm>
              <a:off x="6595872" y="2514600"/>
              <a:ext cx="5387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533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Class Definitions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132;g2238a3cf4c0_0_31">
            <a:extLst>
              <a:ext uri="{FF2B5EF4-FFF2-40B4-BE49-F238E27FC236}">
                <a16:creationId xmlns:a16="http://schemas.microsoft.com/office/drawing/2014/main" id="{AC493CFA-C794-4402-8FFD-D836455E8686}"/>
              </a:ext>
            </a:extLst>
          </p:cNvPr>
          <p:cNvSpPr txBox="1">
            <a:spLocks/>
          </p:cNvSpPr>
          <p:nvPr/>
        </p:nvSpPr>
        <p:spPr>
          <a:xfrm>
            <a:off x="1946195" y="1143000"/>
            <a:ext cx="5773988" cy="8576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Tile the 2D space of track and atm. Muon BDT scores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Prioritized a very pure track-like sample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617854-DC51-48ED-A637-A3D425E8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48" y="2209800"/>
            <a:ext cx="798645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01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Event Selection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1059430"/>
            <a:ext cx="7671024" cy="138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9751 neutrino candidates in our selection with similar numbers in each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97% pure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-CC sample in high purity track-like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91% accuracy in classifying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-CC events as showers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~1300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-CC events expected in shower-like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23038E-0819-4659-AF93-BB46B4C2E75E}"/>
              </a:ext>
            </a:extLst>
          </p:cNvPr>
          <p:cNvGrpSpPr/>
          <p:nvPr/>
        </p:nvGrpSpPr>
        <p:grpSpPr>
          <a:xfrm>
            <a:off x="104265" y="2667000"/>
            <a:ext cx="8887335" cy="2971799"/>
            <a:chOff x="1247605" y="4294478"/>
            <a:chExt cx="7210595" cy="24111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6CFA25-0576-4D35-85B1-61F43DAEBE55}"/>
                </a:ext>
              </a:extLst>
            </p:cNvPr>
            <p:cNvGrpSpPr/>
            <p:nvPr/>
          </p:nvGrpSpPr>
          <p:grpSpPr>
            <a:xfrm>
              <a:off x="1247605" y="4294478"/>
              <a:ext cx="7210595" cy="2411121"/>
              <a:chOff x="104605" y="3715512"/>
              <a:chExt cx="8942030" cy="299008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82217A-6633-4E8A-9B0B-D2F51539E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375" y="3715943"/>
                <a:ext cx="2998260" cy="298965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053EF43-2F3F-4287-806A-109B92352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0" y="3715512"/>
                <a:ext cx="2989657" cy="298105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1C8084D-874D-4275-AE3E-24882F4F7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605" y="3715512"/>
                <a:ext cx="2938036" cy="2976751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BF4B38-A58D-43A7-965C-5C5AC352EE28}"/>
                </a:ext>
              </a:extLst>
            </p:cNvPr>
            <p:cNvSpPr txBox="1"/>
            <p:nvPr/>
          </p:nvSpPr>
          <p:spPr>
            <a:xfrm>
              <a:off x="2876550" y="4810780"/>
              <a:ext cx="7171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High Purity</a:t>
              </a:r>
            </a:p>
            <a:p>
              <a:r>
                <a:rPr lang="en-US" sz="1400" dirty="0"/>
                <a:t>Tracks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A3A82E-77B4-4290-9436-019A60647653}"/>
                </a:ext>
              </a:extLst>
            </p:cNvPr>
            <p:cNvSpPr txBox="1"/>
            <p:nvPr/>
          </p:nvSpPr>
          <p:spPr>
            <a:xfrm>
              <a:off x="5150287" y="4823936"/>
              <a:ext cx="7171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Low Purity</a:t>
              </a:r>
            </a:p>
            <a:p>
              <a:r>
                <a:rPr lang="en-US" sz="1400" dirty="0"/>
                <a:t>Tracks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AFE321-1D16-4FCF-8EA0-048759F418CD}"/>
                </a:ext>
              </a:extLst>
            </p:cNvPr>
            <p:cNvSpPr txBox="1"/>
            <p:nvPr/>
          </p:nvSpPr>
          <p:spPr>
            <a:xfrm>
              <a:off x="7351323" y="4932921"/>
              <a:ext cx="954477" cy="324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Showers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43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A16CA4D-3B20-454C-94BF-ADA02E3A146F}"/>
              </a:ext>
            </a:extLst>
          </p:cNvPr>
          <p:cNvGrpSpPr/>
          <p:nvPr/>
        </p:nvGrpSpPr>
        <p:grpSpPr>
          <a:xfrm>
            <a:off x="635000" y="1600200"/>
            <a:ext cx="7899400" cy="4739640"/>
            <a:chOff x="0" y="1295400"/>
            <a:chExt cx="9144000" cy="54864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5F6534-09D6-4987-B7B1-9191E250D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39493"/>
              <a:ext cx="9144000" cy="28423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8EE4DA-BB15-4042-8C7E-268611C9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95400"/>
              <a:ext cx="9144000" cy="2871154"/>
            </a:xfrm>
            <a:prstGeom prst="rect">
              <a:avLst/>
            </a:prstGeom>
          </p:spPr>
        </p:pic>
      </p:grpSp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Oscillation Patterns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33308" y="838200"/>
            <a:ext cx="6973658" cy="125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Analyze data in 2D space of energy and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Oscillation best fit describes data very well (-2logL p-value: 41%)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24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Goodness-of-Fit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132;g2238a3cf4c0_0_31">
            <a:extLst>
              <a:ext uri="{FF2B5EF4-FFF2-40B4-BE49-F238E27FC236}">
                <a16:creationId xmlns:a16="http://schemas.microsoft.com/office/drawing/2014/main" id="{AC493CFA-C794-4402-8FFD-D836455E8686}"/>
              </a:ext>
            </a:extLst>
          </p:cNvPr>
          <p:cNvSpPr txBox="1">
            <a:spLocks/>
          </p:cNvSpPr>
          <p:nvPr/>
        </p:nvSpPr>
        <p:spPr>
          <a:xfrm>
            <a:off x="1752600" y="1153158"/>
            <a:ext cx="5773988" cy="5325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Data total likelihood value consistent with toy simulations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4C9A5-7311-44BD-A7F4-68C92339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38" y="1935113"/>
            <a:ext cx="5799323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3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7DD98-247A-4E01-91CC-EAA50EC82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7" y="3505200"/>
            <a:ext cx="3862120" cy="2893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DE8D5-3341-43BD-AC93-6D06F51DF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447800"/>
            <a:ext cx="3749365" cy="5197290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Improved Measurement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9144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New measurement uses 715 kt-y of data (65% increase over 2023 dataset)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Clear oscillation pattern in L/E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Slight preference for Inverted Ordering (IO)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71281F-ECD1-495F-9DAA-AC1027C3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78" y="1971595"/>
            <a:ext cx="3534677" cy="1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76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F94C6-5021-4BBC-BAD3-ABA30BF1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474470"/>
            <a:ext cx="3756986" cy="5189670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Improved Measurement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919495"/>
            <a:ext cx="56187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Already providing relevant information with exposure equivalent to only 37 days of full ORCA detector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Fully consistent with world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D8E2D-E997-4146-A058-5AB57103D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57" y="3505200"/>
            <a:ext cx="3862120" cy="2893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43F9C-5E81-4268-B613-B9CF0C84B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78" y="1971595"/>
            <a:ext cx="3534677" cy="1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2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6CDA3-99A2-4CB7-B799-3AEE74423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6" y="1097222"/>
            <a:ext cx="4465902" cy="3618525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39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Systematic Uncertainties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0390-F15C-4CDF-84D9-AC63F6F6240A}"/>
              </a:ext>
            </a:extLst>
          </p:cNvPr>
          <p:cNvSpPr txBox="1"/>
          <p:nvPr/>
        </p:nvSpPr>
        <p:spPr>
          <a:xfrm>
            <a:off x="914400" y="486953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dominated by statistics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16FFF-711F-4735-A3FD-F894DE4940A6}"/>
              </a:ext>
            </a:extLst>
          </p:cNvPr>
          <p:cNvSpPr txBox="1"/>
          <p:nvPr/>
        </p:nvSpPr>
        <p:spPr>
          <a:xfrm>
            <a:off x="5410200" y="4900136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impacted mostly by uncertainty on energy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Dominate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d by uncertainties on water properties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E144A-01B6-47D2-9174-E58FC612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239" y="1160201"/>
            <a:ext cx="4448725" cy="3492565"/>
          </a:xfrm>
          <a:prstGeom prst="rect">
            <a:avLst/>
          </a:prstGeom>
        </p:spPr>
      </p:pic>
      <p:sp>
        <p:nvSpPr>
          <p:cNvPr id="11" name="Google Shape;130;g2238a3cf4c0_0_31">
            <a:extLst>
              <a:ext uri="{FF2B5EF4-FFF2-40B4-BE49-F238E27FC236}">
                <a16:creationId xmlns:a16="http://schemas.microsoft.com/office/drawing/2014/main" id="{195FB483-199B-40CF-8B92-105FB8EAB63D}"/>
              </a:ext>
            </a:extLst>
          </p:cNvPr>
          <p:cNvSpPr txBox="1">
            <a:spLocks/>
          </p:cNvSpPr>
          <p:nvPr/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chemeClr val="bg1"/>
                </a:solidFill>
              </a:rPr>
              <a:t>Systematic Uncertainties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61CA2-4D1B-49A9-9C67-FF93694FC39F}"/>
              </a:ext>
            </a:extLst>
          </p:cNvPr>
          <p:cNvSpPr txBox="1"/>
          <p:nvPr/>
        </p:nvSpPr>
        <p:spPr>
          <a:xfrm>
            <a:off x="914400" y="485048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dominated by statistics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D37A2E-BF7C-4226-A64A-C2F50DD9FC6F}"/>
              </a:ext>
            </a:extLst>
          </p:cNvPr>
          <p:cNvSpPr txBox="1"/>
          <p:nvPr/>
        </p:nvSpPr>
        <p:spPr>
          <a:xfrm>
            <a:off x="5410200" y="4881086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solidFill>
                  <a:schemeClr val="bg1"/>
                </a:solidFill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30000" noProof="0" dirty="0"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-25000" noProof="0" dirty="0"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31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 impacted mostly by uncertainty on energy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solidFill>
                  <a:schemeClr val="bg1"/>
                </a:solidFill>
                <a:uLnTx/>
                <a:uFillTx/>
                <a:latin typeface="Arial"/>
                <a:ea typeface="+mn-ea"/>
                <a:cs typeface="+mn-cs"/>
              </a:rPr>
              <a:t>Dominate</a:t>
            </a:r>
            <a:r>
              <a:rPr lang="en-US" dirty="0">
                <a:solidFill>
                  <a:schemeClr val="bg1"/>
                </a:solidFill>
                <a:latin typeface="Arial"/>
              </a:rPr>
              <a:t>d by uncertainties on water properties</a:t>
            </a:r>
            <a:endParaRPr kumimoji="0" lang="en-US" sz="1800" b="0" i="0" u="none" strike="noStrike" kern="1200" cap="none" spc="0" normalizeH="0" baseline="0" noProof="0" dirty="0">
              <a:solidFill>
                <a:schemeClr val="bg1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5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Construction Ongoing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2200" y="914400"/>
            <a:ext cx="4648405" cy="103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Multiple integration sites across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More than 1600 DOMs already integrated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67F90-36B0-4D40-94EF-DD77B894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60188"/>
            <a:ext cx="6928015" cy="51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8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NMO Significance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0600" y="919495"/>
            <a:ext cx="7685179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Conversion from -2logL to p-value depends on choice of nuisance parameters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At </a:t>
            </a:r>
            <a:r>
              <a:rPr lang="en-US" sz="1600" dirty="0" err="1">
                <a:solidFill>
                  <a:schemeClr val="bg1"/>
                </a:solidFill>
              </a:rPr>
              <a:t>NuFIT</a:t>
            </a:r>
            <a:r>
              <a:rPr lang="en-US" sz="1600" dirty="0">
                <a:solidFill>
                  <a:schemeClr val="bg1"/>
                </a:solidFill>
              </a:rPr>
              <a:t> 5.0 best fit, NO hypothesis </a:t>
            </a:r>
            <a:r>
              <a:rPr lang="en-US" sz="1600" dirty="0" err="1">
                <a:solidFill>
                  <a:schemeClr val="bg1"/>
                </a:solidFill>
              </a:rPr>
              <a:t>disfavoured</a:t>
            </a:r>
            <a:r>
              <a:rPr lang="en-US" sz="1600" dirty="0">
                <a:solidFill>
                  <a:schemeClr val="bg1"/>
                </a:solidFill>
              </a:rPr>
              <a:t> at 1.7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/ 1.5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in (UO/LO)</a:t>
            </a:r>
            <a:endParaRPr lang="en-US" sz="1600" dirty="0">
              <a:solidFill>
                <a:schemeClr val="bg1"/>
              </a:solidFill>
              <a:latin typeface="Symbol" panose="05050102010706020507" pitchFamily="18" charset="2"/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IO preference slightly stronger than expected (18%/21% p-value in UO/LO)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Working towards a more general statement as a function of sin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BD769-DE65-4809-B68B-816B0507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28" y="2666637"/>
            <a:ext cx="4444695" cy="3270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2BC61-208E-4A91-8F7A-9B4A60DAB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65006"/>
            <a:ext cx="4479739" cy="3253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27C55-50BB-49D6-BB3E-38CA845E3E57}"/>
              </a:ext>
            </a:extLst>
          </p:cNvPr>
          <p:cNvSpPr txBox="1"/>
          <p:nvPr/>
        </p:nvSpPr>
        <p:spPr>
          <a:xfrm>
            <a:off x="990600" y="3352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Octant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1F76B-08C2-484D-913A-ADDF7C2E9C65}"/>
              </a:ext>
            </a:extLst>
          </p:cNvPr>
          <p:cNvSpPr txBox="1"/>
          <p:nvPr/>
        </p:nvSpPr>
        <p:spPr>
          <a:xfrm>
            <a:off x="5410200" y="3352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 Octant</a:t>
            </a:r>
          </a:p>
        </p:txBody>
      </p:sp>
    </p:spTree>
    <p:extLst>
      <p:ext uri="{BB962C8B-B14F-4D97-AF65-F5344CB8AC3E}">
        <p14:creationId xmlns:p14="http://schemas.microsoft.com/office/powerpoint/2010/main" val="2162202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And More Data is Coming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3400" y="919495"/>
            <a:ext cx="807720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Current projections including detector construction schedule show 5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NMO determination in reach within this decade when combined with JUNO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CF228-3140-46F8-8652-A6E3F2956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850" y="1671709"/>
            <a:ext cx="7011324" cy="4719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6F1A6-201D-4DEF-BCA5-1836899D7A75}"/>
              </a:ext>
            </a:extLst>
          </p:cNvPr>
          <p:cNvSpPr txBox="1"/>
          <p:nvPr/>
        </p:nvSpPr>
        <p:spPr>
          <a:xfrm>
            <a:off x="2673531" y="374686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Data on tape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814D05-25C2-450B-926B-CD6A1F28A480}"/>
              </a:ext>
            </a:extLst>
          </p:cNvPr>
          <p:cNvCxnSpPr/>
          <p:nvPr/>
        </p:nvCxnSpPr>
        <p:spPr>
          <a:xfrm>
            <a:off x="3452342" y="4137903"/>
            <a:ext cx="592789" cy="5878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12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Measuring Tau Neutrinos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8675" y="1071895"/>
            <a:ext cx="3895725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ORCA will have a significant sample of tau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Already competitive with world measurements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04538-6A9B-4E88-BF08-0ACC61CD5D16}"/>
              </a:ext>
            </a:extLst>
          </p:cNvPr>
          <p:cNvSpPr txBox="1"/>
          <p:nvPr/>
        </p:nvSpPr>
        <p:spPr>
          <a:xfrm>
            <a:off x="2209800" y="6171684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arXiv:2502.01443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666D1-D5F7-4569-BBF3-213B313C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59648"/>
            <a:ext cx="4596027" cy="3424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431711-28E2-43E5-A75D-0CF01023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243470"/>
            <a:ext cx="4117865" cy="3093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F38853-C482-4FF5-BDAC-C8BDDED56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047234"/>
            <a:ext cx="3704408" cy="21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Unitarity Constraints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00" y="913589"/>
            <a:ext cx="4689257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From tau neutrinos we may also learn more about unitarity of PMNS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Some first constraints compatible with unitarity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Slight preference for non-unitarity in some combinations of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FD06D-90A3-4C85-837C-EBD2931E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96" y="1132349"/>
            <a:ext cx="2960326" cy="269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113624-96B7-48C0-B578-4CB22B8C46E6}"/>
              </a:ext>
            </a:extLst>
          </p:cNvPr>
          <p:cNvSpPr txBox="1"/>
          <p:nvPr/>
        </p:nvSpPr>
        <p:spPr>
          <a:xfrm>
            <a:off x="5715000" y="778163"/>
            <a:ext cx="2141157" cy="36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Non-Unitary Mixing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04538-6A9B-4E88-BF08-0ACC61CD5D16}"/>
              </a:ext>
            </a:extLst>
          </p:cNvPr>
          <p:cNvSpPr txBox="1"/>
          <p:nvPr/>
        </p:nvSpPr>
        <p:spPr>
          <a:xfrm>
            <a:off x="7129089" y="324483"/>
            <a:ext cx="1996067" cy="485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Neutrino2024</a:t>
            </a:r>
          </a:p>
          <a:p>
            <a:r>
              <a:rPr lang="en-US" sz="1200" dirty="0">
                <a:solidFill>
                  <a:schemeClr val="bg1"/>
                </a:solidFill>
              </a:rPr>
              <a:t>10.5281/zenodo.13841922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66B05-F9A0-45F7-8F75-13B4A804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934638"/>
            <a:ext cx="6870023" cy="2466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D8652-1E23-4441-8AF8-78B2FBE19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519" y="2457399"/>
            <a:ext cx="2488881" cy="14399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34E32A-709A-4989-8B1B-EEBF505910A1}"/>
              </a:ext>
            </a:extLst>
          </p:cNvPr>
          <p:cNvSpPr txBox="1"/>
          <p:nvPr/>
        </p:nvSpPr>
        <p:spPr>
          <a:xfrm>
            <a:off x="3200400" y="6412468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arXiv:2502.01443</a:t>
            </a:r>
          </a:p>
        </p:txBody>
      </p:sp>
    </p:spTree>
    <p:extLst>
      <p:ext uri="{BB962C8B-B14F-4D97-AF65-F5344CB8AC3E}">
        <p14:creationId xmlns:p14="http://schemas.microsoft.com/office/powerpoint/2010/main" val="3309949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New Physics Models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7143" y="1148095"/>
            <a:ext cx="3895725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Many other alternative models can be explored with the same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Some examples published recently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D5BDB0-D269-4D86-8B5C-CAAE0D9C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882" y="3828677"/>
            <a:ext cx="3914159" cy="2527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DCFF1E-0F64-4299-A27E-A339D9C5E19C}"/>
              </a:ext>
            </a:extLst>
          </p:cNvPr>
          <p:cNvSpPr txBox="1"/>
          <p:nvPr/>
        </p:nvSpPr>
        <p:spPr>
          <a:xfrm>
            <a:off x="6477000" y="4343400"/>
            <a:ext cx="194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Neutrino Decay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BC35B-C90C-4A70-834A-283D6176D818}"/>
              </a:ext>
            </a:extLst>
          </p:cNvPr>
          <p:cNvSpPr txBox="1"/>
          <p:nvPr/>
        </p:nvSpPr>
        <p:spPr>
          <a:xfrm>
            <a:off x="5600700" y="6381207"/>
            <a:ext cx="2514600" cy="441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JHEP 04 (2025), 105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C63380-C4DE-4C57-B5CD-9A33572DE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078" y="1108829"/>
            <a:ext cx="3600493" cy="26369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94CFD9-933C-4FBE-87ED-87ACBCFEA809}"/>
              </a:ext>
            </a:extLst>
          </p:cNvPr>
          <p:cNvSpPr txBox="1"/>
          <p:nvPr/>
        </p:nvSpPr>
        <p:spPr>
          <a:xfrm>
            <a:off x="7013849" y="2767568"/>
            <a:ext cx="160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Decoherence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A57A5C-548A-476D-A79C-CC33FA6A98AA}"/>
              </a:ext>
            </a:extLst>
          </p:cNvPr>
          <p:cNvSpPr txBox="1"/>
          <p:nvPr/>
        </p:nvSpPr>
        <p:spPr>
          <a:xfrm>
            <a:off x="6019800" y="759833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JCAP 03 (2025), 039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E4853F-E855-4ED6-969B-050C9D336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91" y="2746714"/>
            <a:ext cx="3260662" cy="32348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6FE4EB-C114-4A24-AF37-DCB163448137}"/>
              </a:ext>
            </a:extLst>
          </p:cNvPr>
          <p:cNvSpPr txBox="1"/>
          <p:nvPr/>
        </p:nvSpPr>
        <p:spPr>
          <a:xfrm>
            <a:off x="913457" y="2341879"/>
            <a:ext cx="2866330" cy="401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Non-Standard Interactions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EB8242-0BB7-4509-A614-CA2C6BD73AA1}"/>
              </a:ext>
            </a:extLst>
          </p:cNvPr>
          <p:cNvSpPr txBox="1"/>
          <p:nvPr/>
        </p:nvSpPr>
        <p:spPr>
          <a:xfrm>
            <a:off x="1182241" y="6002099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JCAP 02 (2025), 073</a:t>
            </a:r>
          </a:p>
        </p:txBody>
      </p:sp>
    </p:spTree>
    <p:extLst>
      <p:ext uri="{BB962C8B-B14F-4D97-AF65-F5344CB8AC3E}">
        <p14:creationId xmlns:p14="http://schemas.microsoft.com/office/powerpoint/2010/main" val="949861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ageio.forbes.com/blogs-images/startswithabang/files/2018/07/BlazarNeutrino2_1920x1080_M-1200x675.jpg?format=jpg&amp;width=960"/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Astrophysical Neutrinos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ADC9DA-51B9-427F-B8E4-412231ADC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5029200" y="838200"/>
            <a:ext cx="3810000" cy="36786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67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Unknown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959ACD-55DA-4166-B449-7E7D8AD5A2EC}"/>
              </a:ext>
            </a:extLst>
          </p:cNvPr>
          <p:cNvGrpSpPr/>
          <p:nvPr/>
        </p:nvGrpSpPr>
        <p:grpSpPr>
          <a:xfrm>
            <a:off x="-3366" y="762000"/>
            <a:ext cx="9217406" cy="5426940"/>
            <a:chOff x="-3366" y="900196"/>
            <a:chExt cx="9217406" cy="54269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EBEB92-92E9-4385-8DB6-4D1783C571B7}"/>
                </a:ext>
              </a:extLst>
            </p:cNvPr>
            <p:cNvSpPr/>
            <p:nvPr/>
          </p:nvSpPr>
          <p:spPr>
            <a:xfrm>
              <a:off x="-3366" y="1241699"/>
              <a:ext cx="9147365" cy="50819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675" y="900196"/>
              <a:ext cx="9147365" cy="534820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248400" y="5957804"/>
              <a:ext cx="2659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F.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Halzen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– MMTE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199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9742FA-8EFE-493E-95E0-6A420370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2" y="2311309"/>
            <a:ext cx="4672478" cy="3345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8DDEB2-901C-4646-982F-10394A23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9" y="2321296"/>
            <a:ext cx="4164011" cy="3333790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Diffuse Analysis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00" y="1066800"/>
            <a:ext cx="8458200" cy="85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Search for cosmic neutrinos via high-energy excess over the atmospheric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Atmospheric neutrinos expected to taper off above 100 </a:t>
            </a:r>
            <a:r>
              <a:rPr lang="en-US" sz="1600" dirty="0" err="1">
                <a:solidFill>
                  <a:schemeClr val="bg1"/>
                </a:solidFill>
              </a:rPr>
              <a:t>TeV</a:t>
            </a:r>
            <a:r>
              <a:rPr lang="en-US" sz="1600" dirty="0">
                <a:solidFill>
                  <a:schemeClr val="bg1"/>
                </a:solidFill>
              </a:rPr>
              <a:t>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Sensitivities updated with 221 more days of ARCA21 data (4x larger than 2023 result)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855D0-4414-4FB3-9BF9-97F822B66310}"/>
              </a:ext>
            </a:extLst>
          </p:cNvPr>
          <p:cNvSpPr txBox="1"/>
          <p:nvPr/>
        </p:nvSpPr>
        <p:spPr>
          <a:xfrm>
            <a:off x="381000" y="565508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Data and MC scaled up from 67 day sample</a:t>
            </a:r>
          </a:p>
        </p:txBody>
      </p:sp>
    </p:spTree>
    <p:extLst>
      <p:ext uri="{BB962C8B-B14F-4D97-AF65-F5344CB8AC3E}">
        <p14:creationId xmlns:p14="http://schemas.microsoft.com/office/powerpoint/2010/main" val="2227891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0143" y="1143000"/>
            <a:ext cx="6990249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At the highest energies, there’s darkness…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D9482C-E942-4A49-95B1-2E183E52F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2514600" y="2057400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68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0143" y="1143000"/>
            <a:ext cx="6990249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At the highest energies, there’s darkness… most of the time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D9482C-E942-4A49-95B1-2E183E52F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2514600" y="2057400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9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37055" y="1219198"/>
            <a:ext cx="5730745" cy="5075369"/>
            <a:chOff x="1984979" y="854958"/>
            <a:chExt cx="6549421" cy="58004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r="6666"/>
            <a:stretch/>
          </p:blipFill>
          <p:spPr>
            <a:xfrm>
              <a:off x="1984979" y="1847680"/>
              <a:ext cx="6549421" cy="39825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24067" y="1659719"/>
              <a:ext cx="2319096" cy="59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ARCA BB2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4153" y="1599654"/>
              <a:ext cx="2334339" cy="59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ARCA BB1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0705" y="4805334"/>
              <a:ext cx="1420169" cy="59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02014" y="854958"/>
              <a:ext cx="3801773" cy="422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36m vert. x 90m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horiz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spacing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33118" y="5916814"/>
              <a:ext cx="3655212" cy="422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9m vert. x 20m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horiz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spacing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113756" y="1224291"/>
              <a:ext cx="305844" cy="3344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2"/>
            </p:cNvCxnSpPr>
            <p:nvPr/>
          </p:nvCxnSpPr>
          <p:spPr>
            <a:xfrm>
              <a:off x="5302900" y="1277052"/>
              <a:ext cx="252839" cy="28172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704718" y="5383414"/>
              <a:ext cx="404448" cy="5609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53943" y="854958"/>
              <a:ext cx="1427497" cy="422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TeV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-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PeV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22030" y="6233284"/>
              <a:ext cx="1456809" cy="422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GeV -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TeV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Two Detector Scales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2706" y="2160019"/>
            <a:ext cx="3761944" cy="3097781"/>
            <a:chOff x="-2706" y="651144"/>
            <a:chExt cx="3339229" cy="27496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06" y="651144"/>
              <a:ext cx="3339229" cy="274969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600" y="838200"/>
              <a:ext cx="941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A7EB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ORCA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0999" y="1502837"/>
              <a:ext cx="941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09A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ARCA</a:t>
              </a:r>
            </a:p>
          </p:txBody>
        </p:sp>
      </p:grpSp>
      <p:pic>
        <p:nvPicPr>
          <p:cNvPr id="25" name="Picture 2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1" y="381000"/>
            <a:ext cx="1600200" cy="1600200"/>
          </a:xfrm>
          <a:prstGeom prst="rect">
            <a:avLst/>
          </a:prstGeom>
          <a:ln w="57150">
            <a:solidFill>
              <a:srgbClr val="5A7EB3"/>
            </a:solidFill>
          </a:ln>
        </p:spPr>
      </p:pic>
      <p:pic>
        <p:nvPicPr>
          <p:cNvPr id="8194" name="Picture 2" descr="https://imageio.forbes.com/blogs-images/startswithabang/files/2018/07/BlazarNeutrino2_1920x1080_M-1200x675.jpg?format=jpg&amp;width=9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73" y="5316670"/>
            <a:ext cx="2407901" cy="1354444"/>
          </a:xfrm>
          <a:prstGeom prst="rect">
            <a:avLst/>
          </a:prstGeom>
          <a:noFill/>
          <a:ln w="57150">
            <a:solidFill>
              <a:srgbClr val="E09A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449877" y="1981200"/>
            <a:ext cx="300158" cy="614935"/>
          </a:xfrm>
          <a:prstGeom prst="straightConnector1">
            <a:avLst/>
          </a:prstGeom>
          <a:ln w="57150">
            <a:solidFill>
              <a:srgbClr val="5A7E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194" idx="0"/>
          </p:cNvCxnSpPr>
          <p:nvPr/>
        </p:nvCxnSpPr>
        <p:spPr>
          <a:xfrm flipH="1" flipV="1">
            <a:off x="2345477" y="4552445"/>
            <a:ext cx="661447" cy="764225"/>
          </a:xfrm>
          <a:prstGeom prst="straightConnector1">
            <a:avLst/>
          </a:prstGeom>
          <a:ln w="57150">
            <a:solidFill>
              <a:srgbClr val="E09A2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410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uhe_animation_1_dark">
            <a:hlinkClick r:id="" action="ppaction://media"/>
            <a:extLst>
              <a:ext uri="{FF2B5EF4-FFF2-40B4-BE49-F238E27FC236}">
                <a16:creationId xmlns:a16="http://schemas.microsoft.com/office/drawing/2014/main" id="{EC858410-12D1-4579-BA67-FE7E09075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" y="1079626"/>
            <a:ext cx="9053465" cy="50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84DAB-D5F0-44A1-80CB-4EE74652E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/>
        </p:blipFill>
        <p:spPr>
          <a:xfrm>
            <a:off x="4835895" y="3065542"/>
            <a:ext cx="4215661" cy="3279393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32;g2238a3cf4c0_0_31">
                <a:extLst>
                  <a:ext uri="{FF2B5EF4-FFF2-40B4-BE49-F238E27FC236}">
                    <a16:creationId xmlns:a16="http://schemas.microsoft.com/office/drawing/2014/main" id="{47EDCB0E-2F28-49AE-B7E6-96D0409BF9E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38200" y="990466"/>
                <a:ext cx="7689274" cy="2075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Significant event observed with huge amount of light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3672 PMTs (35%) were triggered in the detector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Based on simulations, muon energy estimated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sub>
                      <m:sup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110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PeV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Horizontal event (0.6° above horizon) as expected since earth opaque to neutrinos at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PeV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scale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Google Shape;132;g2238a3cf4c0_0_31">
                <a:extLst>
                  <a:ext uri="{FF2B5EF4-FFF2-40B4-BE49-F238E27FC236}">
                    <a16:creationId xmlns:a16="http://schemas.microsoft.com/office/drawing/2014/main" id="{47EDCB0E-2F28-49AE-B7E6-96D0409BF9E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990466"/>
                <a:ext cx="7689274" cy="2075076"/>
              </a:xfrm>
              <a:prstGeom prst="rect">
                <a:avLst/>
              </a:prstGeom>
              <a:blipFill>
                <a:blip r:embed="rId4"/>
                <a:stretch>
                  <a:fillRect l="-555" r="-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56C7270-3056-4235-9EC4-A87EB5D32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59" y="3073802"/>
            <a:ext cx="4002933" cy="32702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61E7F4F-030F-415B-8D10-8419FB0AE339}"/>
              </a:ext>
            </a:extLst>
          </p:cNvPr>
          <p:cNvSpPr/>
          <p:nvPr/>
        </p:nvSpPr>
        <p:spPr>
          <a:xfrm>
            <a:off x="2166255" y="3600993"/>
            <a:ext cx="381000" cy="3810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3652B-BC75-4E8B-A43F-A852EE927250}"/>
              </a:ext>
            </a:extLst>
          </p:cNvPr>
          <p:cNvSpPr txBox="1"/>
          <p:nvPr/>
        </p:nvSpPr>
        <p:spPr>
          <a:xfrm>
            <a:off x="1066800" y="4191000"/>
            <a:ext cx="178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 in 110 million data events</a:t>
            </a:r>
          </a:p>
        </p:txBody>
      </p:sp>
    </p:spTree>
    <p:extLst>
      <p:ext uri="{BB962C8B-B14F-4D97-AF65-F5344CB8AC3E}">
        <p14:creationId xmlns:p14="http://schemas.microsoft.com/office/powerpoint/2010/main" val="3940358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tended Data Fig. 1">
            <a:extLst>
              <a:ext uri="{FF2B5EF4-FFF2-40B4-BE49-F238E27FC236}">
                <a16:creationId xmlns:a16="http://schemas.microsoft.com/office/drawing/2014/main" id="{B93711DF-E0E4-44E3-BA47-5F35EE55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9" y="3066795"/>
            <a:ext cx="8650257" cy="327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5718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8FB601-3B44-42F8-8A62-F8625FE5B229}"/>
              </a:ext>
            </a:extLst>
          </p:cNvPr>
          <p:cNvSpPr/>
          <p:nvPr/>
        </p:nvSpPr>
        <p:spPr>
          <a:xfrm>
            <a:off x="3670662" y="3879669"/>
            <a:ext cx="381000" cy="3810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D4A27C-EC35-44FE-B45E-7E93855FC5E0}"/>
              </a:ext>
            </a:extLst>
          </p:cNvPr>
          <p:cNvCxnSpPr>
            <a:cxnSpLocks/>
          </p:cNvCxnSpPr>
          <p:nvPr/>
        </p:nvCxnSpPr>
        <p:spPr>
          <a:xfrm>
            <a:off x="7038975" y="3314394"/>
            <a:ext cx="0" cy="57180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32;g2238a3cf4c0_0_31">
                <a:extLst>
                  <a:ext uri="{FF2B5EF4-FFF2-40B4-BE49-F238E27FC236}">
                    <a16:creationId xmlns:a16="http://schemas.microsoft.com/office/drawing/2014/main" id="{995EC290-02C1-4607-8A87-9713C6B919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914400"/>
                <a:ext cx="7689274" cy="2075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</a:rPr>
                  <a:t>Significant event observed with huge amount of light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3672 PMTs (35%) were triggered in the detector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Based on simulations, muon energy estimated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b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−60</m:t>
                        </m:r>
                      </m:sub>
                      <m:sup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+110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PeV</a:t>
                </a:r>
              </a:p>
              <a:p>
                <a:pPr>
                  <a:defRPr/>
                </a:pPr>
                <a:r>
                  <a:rPr lang="en-US" sz="1800" dirty="0">
                    <a:solidFill>
                      <a:prstClr val="white"/>
                    </a:solidFill>
                    <a:latin typeface="Arial"/>
                  </a:rPr>
                  <a:t>Horizontal event (0.6° above horizon) as expected since earth opaque to neutrinos at </a:t>
                </a:r>
                <a:r>
                  <a:rPr lang="en-US" sz="1800" dirty="0" err="1">
                    <a:solidFill>
                      <a:prstClr val="white"/>
                    </a:solidFill>
                    <a:latin typeface="Arial"/>
                  </a:rPr>
                  <a:t>PeV</a:t>
                </a:r>
                <a:r>
                  <a:rPr lang="en-US" sz="1800" dirty="0">
                    <a:solidFill>
                      <a:prstClr val="white"/>
                    </a:solidFill>
                    <a:latin typeface="Arial"/>
                  </a:rPr>
                  <a:t> scale</a:t>
                </a:r>
              </a:p>
              <a:p>
                <a:pPr>
                  <a:defRPr/>
                </a:pPr>
                <a:r>
                  <a:rPr lang="en-US" sz="1800" dirty="0">
                    <a:solidFill>
                      <a:prstClr val="white"/>
                    </a:solidFill>
                    <a:latin typeface="Arial"/>
                  </a:rPr>
                  <a:t>Atmospheric neutrinos at least 2 orders of magnitude less likely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Google Shape;132;g2238a3cf4c0_0_31">
                <a:extLst>
                  <a:ext uri="{FF2B5EF4-FFF2-40B4-BE49-F238E27FC236}">
                    <a16:creationId xmlns:a16="http://schemas.microsoft.com/office/drawing/2014/main" id="{995EC290-02C1-4607-8A87-9713C6B9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14400"/>
                <a:ext cx="7689274" cy="2075076"/>
              </a:xfrm>
              <a:prstGeom prst="rect">
                <a:avLst/>
              </a:prstGeom>
              <a:blipFill>
                <a:blip r:embed="rId4"/>
                <a:stretch>
                  <a:fillRect l="-555" r="-317" b="-2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989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122" name="Picture 2" descr="Extended Data Fig. 4">
            <a:extLst>
              <a:ext uri="{FF2B5EF4-FFF2-40B4-BE49-F238E27FC236}">
                <a16:creationId xmlns:a16="http://schemas.microsoft.com/office/drawing/2014/main" id="{DE7987B5-4147-418B-86DE-37308851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3" y="3450335"/>
            <a:ext cx="8102153" cy="22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32;g2238a3cf4c0_0_31">
            <a:extLst>
              <a:ext uri="{FF2B5EF4-FFF2-40B4-BE49-F238E27FC236}">
                <a16:creationId xmlns:a16="http://schemas.microsoft.com/office/drawing/2014/main" id="{CEDF3E56-263A-4712-BC7B-2235D8826F4E}"/>
              </a:ext>
            </a:extLst>
          </p:cNvPr>
          <p:cNvSpPr txBox="1">
            <a:spLocks/>
          </p:cNvSpPr>
          <p:nvPr/>
        </p:nvSpPr>
        <p:spPr>
          <a:xfrm>
            <a:off x="426167" y="972924"/>
            <a:ext cx="8458201" cy="20750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The atmospheric muon flux drops too quickly to explain these energies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An </a:t>
            </a:r>
            <a:r>
              <a:rPr lang="en-US" sz="1800" dirty="0" err="1">
                <a:solidFill>
                  <a:schemeClr val="bg1"/>
                </a:solidFill>
              </a:rPr>
              <a:t>EeV</a:t>
            </a:r>
            <a:r>
              <a:rPr lang="en-US" sz="1800" dirty="0">
                <a:solidFill>
                  <a:schemeClr val="bg1"/>
                </a:solidFill>
              </a:rPr>
              <a:t> muon would be slowed down below 10 </a:t>
            </a:r>
            <a:r>
              <a:rPr lang="en-US" sz="1800" dirty="0" err="1">
                <a:solidFill>
                  <a:schemeClr val="bg1"/>
                </a:solidFill>
              </a:rPr>
              <a:t>PeV</a:t>
            </a:r>
            <a:r>
              <a:rPr lang="en-US" sz="1800" dirty="0">
                <a:solidFill>
                  <a:schemeClr val="bg1"/>
                </a:solidFill>
              </a:rPr>
              <a:t> within 30 km-we</a:t>
            </a:r>
          </a:p>
          <a:p>
            <a:r>
              <a:rPr lang="en-US" sz="1800" dirty="0">
                <a:solidFill>
                  <a:schemeClr val="bg1"/>
                </a:solidFill>
              </a:rPr>
              <a:t>At the best fit, muon would have to traverse 300 km-we of material (140 km)</a:t>
            </a:r>
          </a:p>
          <a:p>
            <a:r>
              <a:rPr lang="en-US" sz="1800" dirty="0">
                <a:solidFill>
                  <a:schemeClr val="bg1"/>
                </a:solidFill>
              </a:rPr>
              <a:t>Only at 5° from the best fit (5</a:t>
            </a:r>
            <a:r>
              <a:rPr lang="en-US" sz="18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800" dirty="0">
                <a:solidFill>
                  <a:schemeClr val="bg1"/>
                </a:solidFill>
              </a:rPr>
              <a:t>), would the distance reach 30 km</a:t>
            </a:r>
          </a:p>
          <a:p>
            <a:r>
              <a:rPr lang="en-US" sz="1800" dirty="0">
                <a:solidFill>
                  <a:schemeClr val="bg1"/>
                </a:solidFill>
              </a:rPr>
              <a:t>It is virtually impossible for a muon to survive this path to the detector and still deposit that amount of energy in the detector</a:t>
            </a:r>
          </a:p>
        </p:txBody>
      </p:sp>
    </p:spTree>
    <p:extLst>
      <p:ext uri="{BB962C8B-B14F-4D97-AF65-F5344CB8AC3E}">
        <p14:creationId xmlns:p14="http://schemas.microsoft.com/office/powerpoint/2010/main" val="279872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914400"/>
            <a:ext cx="7689274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Event is very well reconstructed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Time residuals consistent with Cherenkov light at few ns precision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5B7FEA-FCDB-481C-B583-99000BA97E3A}"/>
              </a:ext>
            </a:extLst>
          </p:cNvPr>
          <p:cNvGrpSpPr/>
          <p:nvPr/>
        </p:nvGrpSpPr>
        <p:grpSpPr>
          <a:xfrm>
            <a:off x="793825" y="1688374"/>
            <a:ext cx="7435775" cy="5095068"/>
            <a:chOff x="793825" y="117320"/>
            <a:chExt cx="9728581" cy="666612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6B6752-B1DE-446C-912A-2A6401FE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15680" y="1796819"/>
              <a:ext cx="4932045" cy="498662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99BC91-8FB8-480D-A8C1-AD7FC1160A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165" y="2756926"/>
              <a:ext cx="1381644" cy="10763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8E533C-65D0-4DF3-8D12-4E11C8AD4E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0189" y="3140968"/>
              <a:ext cx="1089587" cy="199294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03445E-3C45-4915-BEEA-37C770505148}"/>
                </a:ext>
              </a:extLst>
            </p:cNvPr>
            <p:cNvCxnSpPr>
              <a:cxnSpLocks/>
            </p:cNvCxnSpPr>
            <p:nvPr/>
          </p:nvCxnSpPr>
          <p:spPr>
            <a:xfrm>
              <a:off x="3713351" y="2144114"/>
              <a:ext cx="951965" cy="6666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50D363-5C8A-412C-A17C-3FA02E095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6247" y="2183955"/>
              <a:ext cx="162767" cy="76499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BFCE67F-B085-4732-85D5-90F6501F23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8075" y="2183955"/>
              <a:ext cx="1218885" cy="68060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0399761-AEF7-42B9-92FC-25D8C5C07E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4193" y="3332990"/>
              <a:ext cx="468276" cy="177322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35CAE7-3EDB-411C-A50A-6F8B2493AE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4192" y="2863684"/>
              <a:ext cx="468275" cy="877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2B1EDA4E-D19B-4832-B91C-71ABA4B2F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49" y="4298988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A92DCA94-8F36-484F-B18B-679B550B3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25" y="2066533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F9203145-4569-4E39-AA3C-97D0B6CB5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121" y="117321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35AE2D6C-833A-49DD-8346-E4164CEE9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475" y="117320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FBFA9FC2-E029-4C89-AA23-DCE04BE1B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441" y="2066533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0FA0E07C-DD09-44E8-A49C-EDBE50058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441" y="4298988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AAB7E88E-B10A-48DC-A1AC-095DCE160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183" y="121277"/>
              <a:ext cx="2199965" cy="2066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72CB55-2B68-4060-B156-5E7CAF9E862A}"/>
              </a:ext>
            </a:extLst>
          </p:cNvPr>
          <p:cNvSpPr txBox="1"/>
          <p:nvPr/>
        </p:nvSpPr>
        <p:spPr>
          <a:xfrm>
            <a:off x="2958022" y="6521203"/>
            <a:ext cx="329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Obs</a:t>
            </a:r>
            <a:r>
              <a:rPr lang="en-US" sz="1200" dirty="0">
                <a:solidFill>
                  <a:schemeClr val="bg1"/>
                </a:solidFill>
              </a:rPr>
              <a:t>: Lines numbered based on seabed layout</a:t>
            </a:r>
          </a:p>
        </p:txBody>
      </p:sp>
    </p:spTree>
    <p:extLst>
      <p:ext uri="{BB962C8B-B14F-4D97-AF65-F5344CB8AC3E}">
        <p14:creationId xmlns:p14="http://schemas.microsoft.com/office/powerpoint/2010/main" val="2992437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838200"/>
            <a:ext cx="7689274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Light profile consistent with at least 3 large energy depositions along the muon track</a:t>
            </a:r>
          </a:p>
          <a:p>
            <a:r>
              <a:rPr lang="en-US" sz="1800" dirty="0">
                <a:solidFill>
                  <a:schemeClr val="bg1"/>
                </a:solidFill>
              </a:rPr>
              <a:t>Characteristic of stochastic losses from very high energy muons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AF01-A14D-49C8-9A81-EEE72346D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133600"/>
            <a:ext cx="8350905" cy="4250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1AB14-E7A6-4F4D-AD69-3E0C1F2A7443}"/>
              </a:ext>
            </a:extLst>
          </p:cNvPr>
          <p:cNvSpPr txBox="1"/>
          <p:nvPr/>
        </p:nvSpPr>
        <p:spPr>
          <a:xfrm>
            <a:off x="1447800" y="3694093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Position of light emission along track</a:t>
            </a:r>
          </a:p>
          <a:p>
            <a:r>
              <a:rPr lang="en-US" sz="1400" dirty="0"/>
              <a:t>consistent with hit time assuming direct light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88C425-F325-41B4-9B36-8AEB4470FE29}"/>
              </a:ext>
            </a:extLst>
          </p:cNvPr>
          <p:cNvGrpSpPr/>
          <p:nvPr/>
        </p:nvGrpSpPr>
        <p:grpSpPr>
          <a:xfrm>
            <a:off x="1518173" y="2579997"/>
            <a:ext cx="1821500" cy="1153803"/>
            <a:chOff x="5506353" y="3149607"/>
            <a:chExt cx="2864607" cy="18145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7241FD-131E-4368-8CB4-F18681D180D2}"/>
                </a:ext>
              </a:extLst>
            </p:cNvPr>
            <p:cNvGrpSpPr/>
            <p:nvPr/>
          </p:nvGrpSpPr>
          <p:grpSpPr>
            <a:xfrm rot="1315553">
              <a:off x="5850075" y="3149607"/>
              <a:ext cx="2520885" cy="1814545"/>
              <a:chOff x="5867400" y="2887055"/>
              <a:chExt cx="2520885" cy="1814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27E0D62-6D39-4368-A062-502B7A3E7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67400" y="2887055"/>
                <a:ext cx="2520885" cy="1690285"/>
              </a:xfrm>
              <a:prstGeom prst="rect">
                <a:avLst/>
              </a:prstGeom>
            </p:spPr>
          </p:pic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B040F069-DDCC-4B0D-A33E-66CF42DC996E}"/>
                  </a:ext>
                </a:extLst>
              </p:cNvPr>
              <p:cNvSpPr/>
              <p:nvPr/>
            </p:nvSpPr>
            <p:spPr>
              <a:xfrm rot="4091969">
                <a:off x="6576572" y="3507782"/>
                <a:ext cx="152400" cy="1472650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23F525-1F91-4D4D-8106-0837D204451D}"/>
                  </a:ext>
                </a:extLst>
              </p:cNvPr>
              <p:cNvSpPr txBox="1"/>
              <p:nvPr/>
            </p:nvSpPr>
            <p:spPr>
              <a:xfrm rot="20284447">
                <a:off x="6574615" y="4217570"/>
                <a:ext cx="338329" cy="484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CCA19C-9A7F-4B1C-AE61-CBEA9DE0FE7B}"/>
                </a:ext>
              </a:extLst>
            </p:cNvPr>
            <p:cNvSpPr txBox="1"/>
            <p:nvPr/>
          </p:nvSpPr>
          <p:spPr>
            <a:xfrm>
              <a:off x="5506353" y="3801849"/>
              <a:ext cx="345311" cy="70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t</a:t>
              </a:r>
              <a:r>
                <a:rPr lang="en-US" sz="1400" baseline="-25000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B9E1FB-CBC1-451E-886A-612B14FF5D49}"/>
                </a:ext>
              </a:extLst>
            </p:cNvPr>
            <p:cNvSpPr txBox="1"/>
            <p:nvPr/>
          </p:nvSpPr>
          <p:spPr>
            <a:xfrm>
              <a:off x="7623314" y="3201774"/>
              <a:ext cx="648452" cy="48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t</a:t>
              </a:r>
              <a:r>
                <a:rPr lang="en-US" sz="1400" baseline="-25000" dirty="0" err="1"/>
                <a:t>hit</a:t>
              </a:r>
              <a:endParaRPr lang="en-US" sz="1400" baseline="-25000" dirty="0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9C095E-C5DA-40D6-82F6-38FA259575F3}"/>
              </a:ext>
            </a:extLst>
          </p:cNvPr>
          <p:cNvCxnSpPr>
            <a:cxnSpLocks/>
          </p:cNvCxnSpPr>
          <p:nvPr/>
        </p:nvCxnSpPr>
        <p:spPr>
          <a:xfrm flipH="1">
            <a:off x="3730940" y="1966999"/>
            <a:ext cx="759544" cy="660527"/>
          </a:xfrm>
          <a:prstGeom prst="straightConnector1">
            <a:avLst/>
          </a:prstGeom>
          <a:ln w="57150">
            <a:solidFill>
              <a:srgbClr val="2E2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53DD57-795C-4C72-B4ED-DE6CB3C030C3}"/>
              </a:ext>
            </a:extLst>
          </p:cNvPr>
          <p:cNvCxnSpPr>
            <a:cxnSpLocks/>
          </p:cNvCxnSpPr>
          <p:nvPr/>
        </p:nvCxnSpPr>
        <p:spPr>
          <a:xfrm>
            <a:off x="4800600" y="1966999"/>
            <a:ext cx="0" cy="920901"/>
          </a:xfrm>
          <a:prstGeom prst="straightConnector1">
            <a:avLst/>
          </a:prstGeom>
          <a:ln w="57150">
            <a:solidFill>
              <a:srgbClr val="2E2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69DD9F-8741-4309-A578-192C6E55B125}"/>
              </a:ext>
            </a:extLst>
          </p:cNvPr>
          <p:cNvCxnSpPr>
            <a:cxnSpLocks/>
          </p:cNvCxnSpPr>
          <p:nvPr/>
        </p:nvCxnSpPr>
        <p:spPr>
          <a:xfrm>
            <a:off x="5127408" y="1966999"/>
            <a:ext cx="1575331" cy="852401"/>
          </a:xfrm>
          <a:prstGeom prst="straightConnector1">
            <a:avLst/>
          </a:prstGeom>
          <a:ln w="57150">
            <a:solidFill>
              <a:srgbClr val="2E2F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464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007A1-4B91-414C-AFF6-D740E7245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10" y="3124200"/>
            <a:ext cx="4573868" cy="2770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D70204-EC5D-4B65-B44E-FB781343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4" y="3124200"/>
            <a:ext cx="4456256" cy="2770268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838200"/>
            <a:ext cx="7689274" cy="1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Light profile consistent with at least 3 large energy depositions along the muon track</a:t>
            </a:r>
          </a:p>
          <a:p>
            <a:r>
              <a:rPr lang="en-US" sz="1800" dirty="0">
                <a:solidFill>
                  <a:schemeClr val="bg1"/>
                </a:solidFill>
              </a:rPr>
              <a:t>Characteristic of stochastic losses from very high energy muons</a:t>
            </a:r>
          </a:p>
          <a:p>
            <a:r>
              <a:rPr lang="en-US" sz="1800" dirty="0">
                <a:solidFill>
                  <a:schemeClr val="bg1"/>
                </a:solidFill>
              </a:rPr>
              <a:t>Space-time distribution of light consistent with shower hypothesis associated with these energy depositions</a:t>
            </a:r>
          </a:p>
          <a:p>
            <a:r>
              <a:rPr lang="en-US" sz="1800" dirty="0">
                <a:solidFill>
                  <a:schemeClr val="bg1"/>
                </a:solidFill>
              </a:rPr>
              <a:t>Low scattering is key to observing this richness of detail</a:t>
            </a:r>
          </a:p>
        </p:txBody>
      </p:sp>
    </p:spTree>
    <p:extLst>
      <p:ext uri="{BB962C8B-B14F-4D97-AF65-F5344CB8AC3E}">
        <p14:creationId xmlns:p14="http://schemas.microsoft.com/office/powerpoint/2010/main" val="1545189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32;g2238a3cf4c0_0_31">
                <a:extLst>
                  <a:ext uri="{FF2B5EF4-FFF2-40B4-BE49-F238E27FC236}">
                    <a16:creationId xmlns:a16="http://schemas.microsoft.com/office/drawing/2014/main" id="{47EDCB0E-2F28-49AE-B7E6-96D0409BF9E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38200" y="972924"/>
                <a:ext cx="7689274" cy="7796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Energy of the muon estimated from simulations at fixed energies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Error dominated by intrinsic fluctuations in light yield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Dominant systematic is the uncertainty on the water absorption length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Assuming a E</a:t>
                </a:r>
                <a:r>
                  <a:rPr lang="en-US" sz="1800" baseline="30000" dirty="0">
                    <a:solidFill>
                      <a:schemeClr val="bg1"/>
                    </a:solidFill>
                  </a:rPr>
                  <a:t>-2</a:t>
                </a:r>
                <a:r>
                  <a:rPr lang="en-US" sz="1800" dirty="0">
                    <a:solidFill>
                      <a:schemeClr val="bg1"/>
                    </a:solidFill>
                  </a:rPr>
                  <a:t> flux, neutrino energy is estimated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220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  <m:sup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570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PeV</a:t>
                </a:r>
              </a:p>
            </p:txBody>
          </p:sp>
        </mc:Choice>
        <mc:Fallback xmlns="">
          <p:sp>
            <p:nvSpPr>
              <p:cNvPr id="9" name="Google Shape;132;g2238a3cf4c0_0_31">
                <a:extLst>
                  <a:ext uri="{FF2B5EF4-FFF2-40B4-BE49-F238E27FC236}">
                    <a16:creationId xmlns:a16="http://schemas.microsoft.com/office/drawing/2014/main" id="{47EDCB0E-2F28-49AE-B7E6-96D0409BF9E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972924"/>
                <a:ext cx="7689274" cy="779676"/>
              </a:xfrm>
              <a:prstGeom prst="rect">
                <a:avLst/>
              </a:prstGeom>
              <a:blipFill>
                <a:blip r:embed="rId3"/>
                <a:stretch>
                  <a:fillRect l="-555" b="-945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Extended Data Fig. 3">
            <a:extLst>
              <a:ext uri="{FF2B5EF4-FFF2-40B4-BE49-F238E27FC236}">
                <a16:creationId xmlns:a16="http://schemas.microsoft.com/office/drawing/2014/main" id="{A06617F5-FB2D-4517-AC6F-D737CCE3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0" y="2748014"/>
            <a:ext cx="8736760" cy="327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82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5041" y="1333500"/>
            <a:ext cx="3804159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Muon direction points back to RA = 94.3°, dec. = −7.8°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uncertainty in the absolute orientation translates to a 1.5° uncertainty on the sky position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Several sources can be found within 3° of the observed direction, but no significant association is found given the large number of possible candidates </a:t>
            </a:r>
          </a:p>
        </p:txBody>
      </p:sp>
      <p:pic>
        <p:nvPicPr>
          <p:cNvPr id="6146" name="Picture 2" descr="Fig. 4">
            <a:extLst>
              <a:ext uri="{FF2B5EF4-FFF2-40B4-BE49-F238E27FC236}">
                <a16:creationId xmlns:a16="http://schemas.microsoft.com/office/drawing/2014/main" id="{36B0ADB4-95F0-4836-8B30-C672D3F5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8" y="1183295"/>
            <a:ext cx="4267742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45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838200"/>
            <a:ext cx="7689274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The observation of KM3-230213A is certainly surprising given previous searches with no signal from </a:t>
            </a:r>
            <a:r>
              <a:rPr lang="en-US" sz="1800" dirty="0" err="1">
                <a:solidFill>
                  <a:schemeClr val="bg1"/>
                </a:solidFill>
              </a:rPr>
              <a:t>IceCube</a:t>
            </a:r>
            <a:r>
              <a:rPr lang="en-US" sz="1800" dirty="0">
                <a:solidFill>
                  <a:schemeClr val="bg1"/>
                </a:solidFill>
              </a:rPr>
              <a:t> and Auger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Quantifying this surprise depends strongly on the flux model</a:t>
            </a:r>
          </a:p>
          <a:p>
            <a:r>
              <a:rPr lang="en-US" sz="1800" dirty="0">
                <a:solidFill>
                  <a:schemeClr val="bg1"/>
                </a:solidFill>
              </a:rPr>
              <a:t>Under a single power-law (SPL) assumption, the KM3NeT event represents a ~2.5</a:t>
            </a:r>
            <a:r>
              <a:rPr lang="en-US" sz="18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800" dirty="0">
                <a:solidFill>
                  <a:schemeClr val="bg1"/>
                </a:solidFill>
              </a:rPr>
              <a:t> fluctuation from the global landscape</a:t>
            </a:r>
          </a:p>
        </p:txBody>
      </p:sp>
      <p:pic>
        <p:nvPicPr>
          <p:cNvPr id="6148" name="Picture 4" descr="Fig. 5">
            <a:extLst>
              <a:ext uri="{FF2B5EF4-FFF2-40B4-BE49-F238E27FC236}">
                <a16:creationId xmlns:a16="http://schemas.microsoft.com/office/drawing/2014/main" id="{5E3A43B9-12E0-48A0-B7A7-6F9C47A2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" y="2591256"/>
            <a:ext cx="8963827" cy="37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8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0042" y="1"/>
            <a:ext cx="8832874" cy="6506863"/>
            <a:chOff x="145111" y="-34212"/>
            <a:chExt cx="9372584" cy="69044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260"/>
            <a:stretch/>
          </p:blipFill>
          <p:spPr>
            <a:xfrm>
              <a:off x="3200400" y="691047"/>
              <a:ext cx="5066641" cy="27414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0919" y="-27407"/>
              <a:ext cx="1476426" cy="6858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962778" y="3352375"/>
              <a:ext cx="1902905" cy="222419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879568" y="6691122"/>
              <a:ext cx="3295474" cy="143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9118111" y="257265"/>
              <a:ext cx="2" cy="606437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8698843" y="2788658"/>
              <a:ext cx="1213145" cy="42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2450 m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640732" y="5389980"/>
              <a:ext cx="1224951" cy="42813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45111" y="2631569"/>
              <a:ext cx="7315425" cy="4238667"/>
              <a:chOff x="1811452" y="1987774"/>
              <a:chExt cx="8265161" cy="478895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811452" y="1987774"/>
                <a:ext cx="8265161" cy="4788958"/>
                <a:chOff x="439833" y="0"/>
                <a:chExt cx="11925232" cy="690965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0341" y="0"/>
                  <a:ext cx="8414724" cy="6858000"/>
                </a:xfrm>
                <a:prstGeom prst="rect">
                  <a:avLst/>
                </a:prstGeom>
              </p:spPr>
            </p:pic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969369" y="2008917"/>
                  <a:ext cx="1379008" cy="174906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3969369" y="3834187"/>
                  <a:ext cx="1379008" cy="2045891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833" y="2008917"/>
                  <a:ext cx="3548565" cy="3871161"/>
                </a:xfrm>
                <a:prstGeom prst="rect">
                  <a:avLst/>
                </a:prstGeom>
              </p:spPr>
            </p:pic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662854" y="6139914"/>
                  <a:ext cx="3022006" cy="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1446479" y="6217565"/>
                  <a:ext cx="1802688" cy="692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43 cm</a:t>
                  </a: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rot="16200000">
                  <a:off x="7202249" y="3387299"/>
                  <a:ext cx="2497525" cy="0"/>
                </a:xfrm>
                <a:prstGeom prst="straightConnector1">
                  <a:avLst/>
                </a:prstGeom>
                <a:ln w="5715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8250011" y="3242381"/>
                  <a:ext cx="8402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200 m</a:t>
                  </a: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052373" y="3004722"/>
                <a:ext cx="1912555" cy="442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31x  3’’ PMTs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080359" y="2529588"/>
                <a:ext cx="2344380" cy="730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115 Detection Units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 DOMs / DU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729976" y="5949181"/>
              <a:ext cx="1743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Mton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detector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869702" y="-27407"/>
              <a:ext cx="734549" cy="29083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860112" y="-27407"/>
              <a:ext cx="804521" cy="38859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05606" y="-34212"/>
              <a:ext cx="637842" cy="6879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424528" y="-27407"/>
              <a:ext cx="1000816" cy="1320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375622" y="59509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KM3NeT/ORCA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1524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DUs Deployed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F18A7A-BD8E-42B9-8AC8-4527F85931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10684" r="21897" b="10683"/>
          <a:stretch/>
        </p:blipFill>
        <p:spPr>
          <a:xfrm>
            <a:off x="218118" y="521731"/>
            <a:ext cx="2710602" cy="29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16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838200"/>
            <a:ext cx="7689274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Even as a single event, KM3-230213A has a strong impact on the global fits for SPL spectrum models due to long lever arm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event may also hint at a new component, but a BPL model is not significantly </a:t>
            </a:r>
            <a:r>
              <a:rPr lang="en-US" sz="1800" dirty="0" err="1">
                <a:solidFill>
                  <a:schemeClr val="bg1"/>
                </a:solidFill>
              </a:rPr>
              <a:t>favoured</a:t>
            </a:r>
            <a:r>
              <a:rPr lang="en-US" sz="1800" dirty="0">
                <a:solidFill>
                  <a:schemeClr val="bg1"/>
                </a:solidFill>
              </a:rPr>
              <a:t> over a SPL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E3A43B9-12E0-48A0-B7A7-6F9C47A2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833" y="2553924"/>
            <a:ext cx="8048481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179E4-43E7-4236-832D-84172BFACA18}"/>
              </a:ext>
            </a:extLst>
          </p:cNvPr>
          <p:cNvSpPr txBox="1"/>
          <p:nvPr/>
        </p:nvSpPr>
        <p:spPr>
          <a:xfrm>
            <a:off x="3734527" y="6381387"/>
            <a:ext cx="213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arXiv:2502.08173</a:t>
            </a:r>
          </a:p>
        </p:txBody>
      </p:sp>
    </p:spTree>
    <p:extLst>
      <p:ext uri="{BB962C8B-B14F-4D97-AF65-F5344CB8AC3E}">
        <p14:creationId xmlns:p14="http://schemas.microsoft.com/office/powerpoint/2010/main" val="396187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Transient?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167" y="838200"/>
            <a:ext cx="8458201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IC and Auger have exposures 45 and 30x larger than KM3NeT</a:t>
            </a:r>
          </a:p>
          <a:p>
            <a:r>
              <a:rPr lang="en-US" sz="1800" dirty="0">
                <a:solidFill>
                  <a:schemeClr val="bg1"/>
                </a:solidFill>
              </a:rPr>
              <a:t>However, much of that is time with 9 and 18 years of IC and Auger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For transients, IC and Auger are only 4.6 and 1.6x larger than KM3NeT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C2FFD-7D55-4FB8-AB55-AA75D553E698}"/>
              </a:ext>
            </a:extLst>
          </p:cNvPr>
          <p:cNvSpPr/>
          <p:nvPr/>
        </p:nvSpPr>
        <p:spPr>
          <a:xfrm>
            <a:off x="1981200" y="2447925"/>
            <a:ext cx="828000" cy="16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7635B-1D30-4193-8B1A-819642BE19F0}"/>
              </a:ext>
            </a:extLst>
          </p:cNvPr>
          <p:cNvSpPr/>
          <p:nvPr/>
        </p:nvSpPr>
        <p:spPr>
          <a:xfrm>
            <a:off x="1447800" y="2438400"/>
            <a:ext cx="288000" cy="3240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DF3C7-F57C-4CDA-8302-BB7FA75253C1}"/>
              </a:ext>
            </a:extLst>
          </p:cNvPr>
          <p:cNvSpPr/>
          <p:nvPr/>
        </p:nvSpPr>
        <p:spPr>
          <a:xfrm>
            <a:off x="3020400" y="2448051"/>
            <a:ext cx="180000" cy="16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964D1-2BA1-43B6-A5F7-3036AB0E5C8C}"/>
              </a:ext>
            </a:extLst>
          </p:cNvPr>
          <p:cNvCxnSpPr>
            <a:cxnSpLocks/>
          </p:cNvCxnSpPr>
          <p:nvPr/>
        </p:nvCxnSpPr>
        <p:spPr>
          <a:xfrm flipV="1">
            <a:off x="914400" y="2133600"/>
            <a:ext cx="0" cy="3544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CD90A6-16D6-487F-875B-F0B525C8FAC6}"/>
              </a:ext>
            </a:extLst>
          </p:cNvPr>
          <p:cNvCxnSpPr>
            <a:cxnSpLocks/>
          </p:cNvCxnSpPr>
          <p:nvPr/>
        </p:nvCxnSpPr>
        <p:spPr>
          <a:xfrm>
            <a:off x="914400" y="5678400"/>
            <a:ext cx="35814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6F6F1F-8C6C-452A-9AED-565F084A8126}"/>
              </a:ext>
            </a:extLst>
          </p:cNvPr>
          <p:cNvCxnSpPr/>
          <p:nvPr/>
        </p:nvCxnSpPr>
        <p:spPr>
          <a:xfrm>
            <a:off x="914400" y="2529051"/>
            <a:ext cx="30480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D397A0-1223-46F7-827E-1135E31695A8}"/>
              </a:ext>
            </a:extLst>
          </p:cNvPr>
          <p:cNvSpPr txBox="1"/>
          <p:nvPr/>
        </p:nvSpPr>
        <p:spPr>
          <a:xfrm>
            <a:off x="2274046" y="571045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495E0D-AC6E-4167-988B-0D1AFE7D0E06}"/>
              </a:ext>
            </a:extLst>
          </p:cNvPr>
          <p:cNvSpPr txBox="1"/>
          <p:nvPr/>
        </p:nvSpPr>
        <p:spPr>
          <a:xfrm rot="16200000">
            <a:off x="323252" y="3721333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7FA8B-8C1F-4CE6-9061-84A65659A240}"/>
              </a:ext>
            </a:extLst>
          </p:cNvPr>
          <p:cNvSpPr txBox="1"/>
          <p:nvPr/>
        </p:nvSpPr>
        <p:spPr>
          <a:xfrm>
            <a:off x="3352800" y="21452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36507-DA10-4D04-AE22-230B5A341514}"/>
              </a:ext>
            </a:extLst>
          </p:cNvPr>
          <p:cNvSpPr txBox="1"/>
          <p:nvPr/>
        </p:nvSpPr>
        <p:spPr>
          <a:xfrm>
            <a:off x="1799793" y="49341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Auger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CF8E9-13B0-4A96-B8AD-F36DA21450F6}"/>
              </a:ext>
            </a:extLst>
          </p:cNvPr>
          <p:cNvSpPr txBox="1"/>
          <p:nvPr/>
        </p:nvSpPr>
        <p:spPr>
          <a:xfrm>
            <a:off x="1905000" y="411975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IceCube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1E7278-149A-4A42-8CCC-39B94970CFBB}"/>
              </a:ext>
            </a:extLst>
          </p:cNvPr>
          <p:cNvSpPr txBox="1"/>
          <p:nvPr/>
        </p:nvSpPr>
        <p:spPr>
          <a:xfrm>
            <a:off x="2918524" y="26670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KM3NeT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2F62E2-CCC1-4AAE-A085-DE4AFEE4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747" y="2978827"/>
            <a:ext cx="3643704" cy="33775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339DFD-4DBD-4574-958F-9BE3634D14A1}"/>
              </a:ext>
            </a:extLst>
          </p:cNvPr>
          <p:cNvSpPr txBox="1"/>
          <p:nvPr/>
        </p:nvSpPr>
        <p:spPr>
          <a:xfrm>
            <a:off x="5334000" y="6260500"/>
            <a:ext cx="297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A. </a:t>
            </a:r>
            <a:r>
              <a:rPr lang="en-US" sz="1600" dirty="0" err="1">
                <a:solidFill>
                  <a:schemeClr val="bg1"/>
                </a:solidFill>
              </a:rPr>
              <a:t>Neronov</a:t>
            </a:r>
            <a:r>
              <a:rPr lang="en-US" sz="1600" dirty="0">
                <a:solidFill>
                  <a:schemeClr val="bg1"/>
                </a:solidFill>
              </a:rPr>
              <a:t>, arXiv:2502.12986 </a:t>
            </a:r>
          </a:p>
          <a:p>
            <a:r>
              <a:rPr lang="en-US" sz="1600" dirty="0">
                <a:solidFill>
                  <a:schemeClr val="bg1"/>
                </a:solidFill>
              </a:rPr>
              <a:t>KM3NeT Town Hall 2025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B7289-9643-451D-9C00-BB4F9FD174C2}"/>
              </a:ext>
            </a:extLst>
          </p:cNvPr>
          <p:cNvSpPr txBox="1"/>
          <p:nvPr/>
        </p:nvSpPr>
        <p:spPr>
          <a:xfrm>
            <a:off x="4838560" y="2013461"/>
            <a:ext cx="400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&lt;0.4 / year in the entire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Easier to accomplish with beamed neutrino emission</a:t>
            </a:r>
          </a:p>
        </p:txBody>
      </p:sp>
    </p:spTree>
    <p:extLst>
      <p:ext uri="{BB962C8B-B14F-4D97-AF65-F5344CB8AC3E}">
        <p14:creationId xmlns:p14="http://schemas.microsoft.com/office/powerpoint/2010/main" val="13328752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Conclusion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630" y="972924"/>
            <a:ext cx="7689274" cy="1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KM3NeT has been taking high quality data during construction phase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KM3NeT detectors explore the physics of multiple layers of light seen by the multi-PMT DOM design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New improved oscillation results and much more data to come</a:t>
            </a:r>
          </a:p>
          <a:p>
            <a:r>
              <a:rPr lang="en-US" sz="1800" dirty="0">
                <a:solidFill>
                  <a:schemeClr val="bg1"/>
                </a:solidFill>
              </a:rPr>
              <a:t>Strong matter effects open a window to exciting new physics models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Searches for astrophysical sources are under way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An unprecedented event was observed in rich detail</a:t>
            </a:r>
          </a:p>
          <a:p>
            <a:r>
              <a:rPr lang="en-US" sz="1800" dirty="0">
                <a:solidFill>
                  <a:schemeClr val="bg1"/>
                </a:solidFill>
              </a:rPr>
              <a:t>Likely an astrophysical neutrino of ~200 </a:t>
            </a:r>
            <a:r>
              <a:rPr lang="en-US" sz="1800" dirty="0" err="1">
                <a:solidFill>
                  <a:schemeClr val="bg1"/>
                </a:solidFill>
              </a:rPr>
              <a:t>PeV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Exciting new window into the most extreme environments in the universe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Stay tuned for more results to come! </a:t>
            </a:r>
          </a:p>
        </p:txBody>
      </p:sp>
    </p:spTree>
    <p:extLst>
      <p:ext uri="{BB962C8B-B14F-4D97-AF65-F5344CB8AC3E}">
        <p14:creationId xmlns:p14="http://schemas.microsoft.com/office/powerpoint/2010/main" val="1369404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Uncharted Territory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83467" y="972924"/>
            <a:ext cx="5777065" cy="77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Local direction reconstruction very well established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No other solutions are consistent with the data</a:t>
            </a:r>
          </a:p>
          <a:p>
            <a:r>
              <a:rPr lang="en-US" sz="1800" dirty="0">
                <a:solidFill>
                  <a:schemeClr val="bg1"/>
                </a:solidFill>
              </a:rPr>
              <a:t>Best reconstructed event in all of KM3NeT data!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25635-9F5B-427A-AA97-455FCDB2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72" y="2210993"/>
            <a:ext cx="8650257" cy="3844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6C12B-537C-4D0F-AB55-89A18CBC0BE9}"/>
              </a:ext>
            </a:extLst>
          </p:cNvPr>
          <p:cNvSpPr txBox="1"/>
          <p:nvPr/>
        </p:nvSpPr>
        <p:spPr>
          <a:xfrm>
            <a:off x="5029200" y="2514600"/>
            <a:ext cx="183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KM3NeT Preliminary</a:t>
            </a:r>
          </a:p>
        </p:txBody>
      </p:sp>
    </p:spTree>
    <p:extLst>
      <p:ext uri="{BB962C8B-B14F-4D97-AF65-F5344CB8AC3E}">
        <p14:creationId xmlns:p14="http://schemas.microsoft.com/office/powerpoint/2010/main" val="3032854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Event Breakdown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09BDA-283F-4709-A2B4-A15FB2D9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3" y="1172493"/>
            <a:ext cx="7454392" cy="507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5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True Energy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62A8B-EC54-4ACD-AFBD-1C2ACFAC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73" y="2125585"/>
            <a:ext cx="2941241" cy="260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0FA5E-BF25-4BC6-8BF9-D25D0ABC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335" y="2135660"/>
            <a:ext cx="2953330" cy="258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9BA83-D484-409B-9703-80234C8EF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8" y="2129616"/>
            <a:ext cx="2929155" cy="2598769"/>
          </a:xfrm>
          <a:prstGeom prst="rect">
            <a:avLst/>
          </a:prstGeom>
        </p:spPr>
      </p:pic>
      <p:sp>
        <p:nvSpPr>
          <p:cNvPr id="12" name="Google Shape;132;g2238a3cf4c0_0_31">
            <a:extLst>
              <a:ext uri="{FF2B5EF4-FFF2-40B4-BE49-F238E27FC236}">
                <a16:creationId xmlns:a16="http://schemas.microsoft.com/office/drawing/2014/main" id="{AC493CFA-C794-4402-8FFD-D836455E8686}"/>
              </a:ext>
            </a:extLst>
          </p:cNvPr>
          <p:cNvSpPr txBox="1">
            <a:spLocks/>
          </p:cNvSpPr>
          <p:nvPr/>
        </p:nvSpPr>
        <p:spPr>
          <a:xfrm>
            <a:off x="1946195" y="1143000"/>
            <a:ext cx="5773988" cy="8576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tail of high energy events in track-like samples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Peak of distribution at a few tens of GeV</a:t>
            </a:r>
          </a:p>
        </p:txBody>
      </p:sp>
    </p:spTree>
    <p:extLst>
      <p:ext uri="{BB962C8B-B14F-4D97-AF65-F5344CB8AC3E}">
        <p14:creationId xmlns:p14="http://schemas.microsoft.com/office/powerpoint/2010/main" val="640255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F22951-BC27-4103-93A0-F4FFA472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70331"/>
            <a:ext cx="3851710" cy="3601869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1: Optical Background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0" y="990600"/>
            <a:ext cx="5568882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Supernova neutrinos can be explored at the DOM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Characteristic multiplicity shape can be explored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Other DOM level characteristics also explored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a supernova happens in the Galaxy, we’re ready!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4AE18-0534-4A62-8351-FAD44DFB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9" y="2971116"/>
            <a:ext cx="4507541" cy="3201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B7CF2-18CC-4841-9974-333D3CF15DF8}"/>
              </a:ext>
            </a:extLst>
          </p:cNvPr>
          <p:cNvSpPr txBox="1"/>
          <p:nvPr/>
        </p:nvSpPr>
        <p:spPr>
          <a:xfrm>
            <a:off x="1159946" y="2602468"/>
            <a:ext cx="240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ORCA24 &amp; ARCA29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92077-2B25-4271-AABD-DAF19E0299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966" y="937066"/>
            <a:ext cx="1316434" cy="1541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B92A5C-09FD-4A96-8ABD-F82E4AF3E5FF}"/>
              </a:ext>
            </a:extLst>
          </p:cNvPr>
          <p:cNvSpPr txBox="1"/>
          <p:nvPr/>
        </p:nvSpPr>
        <p:spPr>
          <a:xfrm>
            <a:off x="1524000" y="3121223"/>
            <a:ext cx="183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KM3NeT 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D375B-91B1-40BF-8A9F-B4A8DC8E5DEA}"/>
              </a:ext>
            </a:extLst>
          </p:cNvPr>
          <p:cNvSpPr txBox="1"/>
          <p:nvPr/>
        </p:nvSpPr>
        <p:spPr>
          <a:xfrm>
            <a:off x="5248409" y="2638425"/>
            <a:ext cx="183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KM3NeT Preliminary</a:t>
            </a:r>
          </a:p>
        </p:txBody>
      </p:sp>
    </p:spTree>
    <p:extLst>
      <p:ext uri="{BB962C8B-B14F-4D97-AF65-F5344CB8AC3E}">
        <p14:creationId xmlns:p14="http://schemas.microsoft.com/office/powerpoint/2010/main" val="1617406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B0F54EF-BE2A-437F-9981-6025446AF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" b="1283"/>
          <a:stretch/>
        </p:blipFill>
        <p:spPr>
          <a:xfrm>
            <a:off x="21234" y="3916428"/>
            <a:ext cx="3618525" cy="2292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2EF364-83C7-4480-B8E3-0084417A4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" b="861"/>
          <a:stretch/>
        </p:blipFill>
        <p:spPr>
          <a:xfrm>
            <a:off x="19050" y="1588409"/>
            <a:ext cx="3618525" cy="2292786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3: Atmospheric Neutrinos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1066800"/>
            <a:ext cx="8438126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First KM3NeT measurement of atm. Neutrino flux consistent with world data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90380-D15E-453C-9D8F-7BFEF808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55" y="2165483"/>
            <a:ext cx="5379728" cy="3431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55DE4-9EC5-416B-9EFA-224E15742B2C}"/>
              </a:ext>
            </a:extLst>
          </p:cNvPr>
          <p:cNvSpPr txBox="1"/>
          <p:nvPr/>
        </p:nvSpPr>
        <p:spPr>
          <a:xfrm>
            <a:off x="533400" y="1840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Upgoing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0E4FB-D335-4800-BF93-9C850DEBB09C}"/>
              </a:ext>
            </a:extLst>
          </p:cNvPr>
          <p:cNvSpPr txBox="1"/>
          <p:nvPr/>
        </p:nvSpPr>
        <p:spPr>
          <a:xfrm>
            <a:off x="1314450" y="4126468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Muon-like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CCE22F-10F3-48AC-AC1C-1065ED670BCE}"/>
              </a:ext>
            </a:extLst>
          </p:cNvPr>
          <p:cNvSpPr txBox="1"/>
          <p:nvPr/>
        </p:nvSpPr>
        <p:spPr>
          <a:xfrm>
            <a:off x="2065940" y="6380479"/>
            <a:ext cx="166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Neutrino-like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C51541-2497-47EA-91D6-1E59008520B9}"/>
              </a:ext>
            </a:extLst>
          </p:cNvPr>
          <p:cNvCxnSpPr>
            <a:stCxn id="15" idx="0"/>
          </p:cNvCxnSpPr>
          <p:nvPr/>
        </p:nvCxnSpPr>
        <p:spPr>
          <a:xfrm flipV="1">
            <a:off x="2899870" y="5472284"/>
            <a:ext cx="376730" cy="90819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B65F5AC-0087-4B1B-9695-76007DFF9AA7}"/>
              </a:ext>
            </a:extLst>
          </p:cNvPr>
          <p:cNvSpPr txBox="1"/>
          <p:nvPr/>
        </p:nvSpPr>
        <p:spPr>
          <a:xfrm>
            <a:off x="2013585" y="1828800"/>
            <a:ext cx="138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Downgoing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2AF96-25A9-4C65-A3EE-47C44B5E3B21}"/>
              </a:ext>
            </a:extLst>
          </p:cNvPr>
          <p:cNvSpPr txBox="1"/>
          <p:nvPr/>
        </p:nvSpPr>
        <p:spPr>
          <a:xfrm>
            <a:off x="5943964" y="5926381"/>
            <a:ext cx="213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arXiv:2504.09119</a:t>
            </a:r>
          </a:p>
        </p:txBody>
      </p:sp>
    </p:spTree>
    <p:extLst>
      <p:ext uri="{BB962C8B-B14F-4D97-AF65-F5344CB8AC3E}">
        <p14:creationId xmlns:p14="http://schemas.microsoft.com/office/powerpoint/2010/main" val="3881158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The Final Layer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00" y="995695"/>
            <a:ext cx="845820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Underneath a large atmospheric neutrino foreground, we search for cosmic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Localized sources may provide a higher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Look for excess of events within 5 degrees of known objects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1F909-F3DA-444C-A0A0-32D78844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33600"/>
            <a:ext cx="2949196" cy="3101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45A77-5E7E-4466-BD8B-B49FEE95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974" y="4500081"/>
            <a:ext cx="2575826" cy="2010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563AD-D5FC-437F-8066-220F358BB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812" y="2102291"/>
            <a:ext cx="4993711" cy="3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99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69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Point Source Analysis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4976" y="990600"/>
            <a:ext cx="6990248" cy="9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Analysis done in 2D space of energy and distance from the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KM3NeT sensitivity improving fast and approaching ANTARES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246ECB-0411-45A9-9E4A-958FC32B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05000"/>
            <a:ext cx="5465264" cy="4476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BB0B1-EAD2-4CBA-8B90-28D7D5120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4" y="1981200"/>
            <a:ext cx="2248566" cy="2144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150FD-FF6C-4BE2-818A-CF09012CB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09" y="4121560"/>
            <a:ext cx="2250866" cy="22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9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52249-FBC9-4175-95B2-599D2613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323"/>
            <a:ext cx="3445632" cy="2008877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038600" y="0"/>
            <a:ext cx="4859694" cy="6864414"/>
            <a:chOff x="4284306" y="0"/>
            <a:chExt cx="4859694" cy="68644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306" y="6414"/>
              <a:ext cx="4859694" cy="6858000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 flipH="1">
              <a:off x="6943238" y="6414"/>
              <a:ext cx="692251" cy="27408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934200" y="6414"/>
              <a:ext cx="758194" cy="3662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165558" y="1"/>
              <a:ext cx="601113" cy="6483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466115" y="6414"/>
              <a:ext cx="943185" cy="1244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407365" y="6413"/>
              <a:ext cx="399326" cy="27653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105400" y="6413"/>
              <a:ext cx="253534" cy="35387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336758" y="0"/>
              <a:ext cx="506015" cy="83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268360" y="6413"/>
              <a:ext cx="312142" cy="1370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46284F-34B5-4025-B040-C337904A7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17350"/>
          <a:stretch/>
        </p:blipFill>
        <p:spPr>
          <a:xfrm>
            <a:off x="110243" y="311153"/>
            <a:ext cx="5547404" cy="65385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BCBA-4EEB-461D-A835-899ACC60E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691226" y="274694"/>
            <a:ext cx="2" cy="571516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8296101" y="2660319"/>
            <a:ext cx="114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3500 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>
            <a:off x="7313316" y="5145469"/>
            <a:ext cx="144386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7691064" y="497068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800 m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148751" y="3696271"/>
            <a:ext cx="2837710" cy="3146327"/>
            <a:chOff x="180042" y="3360537"/>
            <a:chExt cx="2837710" cy="314632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220525" y="3673664"/>
              <a:ext cx="797227" cy="101116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220525" y="4728883"/>
              <a:ext cx="797227" cy="11827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042" y="3673664"/>
              <a:ext cx="2051484" cy="2237983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308974" y="6061863"/>
              <a:ext cx="1747072" cy="0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1" y="6106754"/>
              <a:ext cx="1042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 cm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3360537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31x  3’’ PMTs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90061" y="3042501"/>
            <a:ext cx="2326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230 Detection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 DOMs / DU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16694" y="378213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Gton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detector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7869" y="57451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KM3NeT/ARCA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8119" y="63617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 DUs Deployed</a:t>
            </a:r>
          </a:p>
        </p:txBody>
      </p:sp>
    </p:spTree>
    <p:extLst>
      <p:ext uri="{BB962C8B-B14F-4D97-AF65-F5344CB8AC3E}">
        <p14:creationId xmlns:p14="http://schemas.microsoft.com/office/powerpoint/2010/main" val="22060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676ED-A668-4455-A5CA-FAF1EB24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1: Optical Background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815" y="995695"/>
            <a:ext cx="6125770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 turn on our detector and what do we see?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White noise…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8C404-B5D8-422C-BB89-C16AA98A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6508" r="13788" b="7104"/>
          <a:stretch/>
        </p:blipFill>
        <p:spPr bwMode="auto">
          <a:xfrm>
            <a:off x="2362200" y="2362200"/>
            <a:ext cx="4191000" cy="404653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8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060BC71-5817-4782-B28F-B31CCCD2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9" y="3276600"/>
            <a:ext cx="4221931" cy="2998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4C756-62E8-4DF1-9FDB-A44CF314E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67" y="3448050"/>
            <a:ext cx="4267570" cy="3256100"/>
          </a:xfrm>
          <a:prstGeom prst="rect">
            <a:avLst/>
          </a:prstGeom>
        </p:spPr>
      </p:pic>
      <p:sp>
        <p:nvSpPr>
          <p:cNvPr id="139" name="Google Shape;139;g2238a3cf4c0_0_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F2348-F37D-40FB-85CE-C1AAE61DE5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Apr 2025</a:t>
            </a:r>
          </a:p>
        </p:txBody>
      </p:sp>
      <p:sp>
        <p:nvSpPr>
          <p:cNvPr id="10" name="Google Shape;130;g2238a3cf4c0_0_31">
            <a:extLst>
              <a:ext uri="{FF2B5EF4-FFF2-40B4-BE49-F238E27FC236}">
                <a16:creationId xmlns:a16="http://schemas.microsoft.com/office/drawing/2014/main" id="{186E5E34-B150-4E0C-88C4-21498CC5F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Layer 1: Optical Background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32;g2238a3cf4c0_0_31">
            <a:extLst>
              <a:ext uri="{FF2B5EF4-FFF2-40B4-BE49-F238E27FC236}">
                <a16:creationId xmlns:a16="http://schemas.microsoft.com/office/drawing/2014/main" id="{47EDCB0E-2F28-49AE-B7E6-96D0409BF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074" y="914400"/>
            <a:ext cx="3113948" cy="167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7 kHz random background, mostly from </a:t>
            </a:r>
            <a:r>
              <a:rPr lang="en-US" sz="1600" baseline="30000" dirty="0">
                <a:solidFill>
                  <a:schemeClr val="bg1"/>
                </a:solidFill>
              </a:rPr>
              <a:t>40</a:t>
            </a:r>
            <a:r>
              <a:rPr lang="en-US" sz="1600" dirty="0">
                <a:solidFill>
                  <a:schemeClr val="bg1"/>
                </a:solidFill>
              </a:rPr>
              <a:t>K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Constant natural source to calibrate the charge and timing of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Can use single DOM variables to search for supernova neutrino bursts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195C070C-3805-4715-B370-12D553D9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69616"/>
            <a:ext cx="2967037" cy="23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B63E5B-4AE4-47EC-8F53-EF79CBFEB9DB}"/>
              </a:ext>
            </a:extLst>
          </p:cNvPr>
          <p:cNvGrpSpPr/>
          <p:nvPr/>
        </p:nvGrpSpPr>
        <p:grpSpPr>
          <a:xfrm>
            <a:off x="3638993" y="969616"/>
            <a:ext cx="2228407" cy="1671305"/>
            <a:chOff x="152400" y="3018616"/>
            <a:chExt cx="3981491" cy="298611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6DD2861-E6D5-44E5-96DB-C18201CBD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018616"/>
              <a:ext cx="3981491" cy="2986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e 5">
              <a:extLst>
                <a:ext uri="{FF2B5EF4-FFF2-40B4-BE49-F238E27FC236}">
                  <a16:creationId xmlns:a16="http://schemas.microsoft.com/office/drawing/2014/main" id="{CBC3569B-DF40-49C1-8FEB-509FF9707744}"/>
                </a:ext>
              </a:extLst>
            </p:cNvPr>
            <p:cNvGrpSpPr/>
            <p:nvPr/>
          </p:nvGrpSpPr>
          <p:grpSpPr>
            <a:xfrm flipH="1">
              <a:off x="994597" y="3556076"/>
              <a:ext cx="1447800" cy="1030641"/>
              <a:chOff x="1905000" y="3128619"/>
              <a:chExt cx="1462948" cy="828544"/>
            </a:xfrm>
          </p:grpSpPr>
          <p:sp>
            <p:nvSpPr>
              <p:cNvPr id="12" name="Explosion 1 32">
                <a:extLst>
                  <a:ext uri="{FF2B5EF4-FFF2-40B4-BE49-F238E27FC236}">
                    <a16:creationId xmlns:a16="http://schemas.microsoft.com/office/drawing/2014/main" id="{E4D9355C-FD80-49C0-9FC1-E408B11C54DD}"/>
                  </a:ext>
                </a:extLst>
              </p:cNvPr>
              <p:cNvSpPr/>
              <p:nvPr/>
            </p:nvSpPr>
            <p:spPr>
              <a:xfrm>
                <a:off x="2743200" y="3429000"/>
                <a:ext cx="152400" cy="167489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ZoneTexte 40">
                <a:extLst>
                  <a:ext uri="{FF2B5EF4-FFF2-40B4-BE49-F238E27FC236}">
                    <a16:creationId xmlns:a16="http://schemas.microsoft.com/office/drawing/2014/main" id="{CCE97909-583D-45E0-B30A-BF5822F3F077}"/>
                  </a:ext>
                </a:extLst>
              </p:cNvPr>
              <p:cNvSpPr txBox="1"/>
              <p:nvPr/>
            </p:nvSpPr>
            <p:spPr>
              <a:xfrm>
                <a:off x="2516517" y="3128619"/>
                <a:ext cx="851431" cy="375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40</a:t>
                </a: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Ca</a:t>
                </a:r>
                <a:endPara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4" name="Connecteur droit 34">
                <a:extLst>
                  <a:ext uri="{FF2B5EF4-FFF2-40B4-BE49-F238E27FC236}">
                    <a16:creationId xmlns:a16="http://schemas.microsoft.com/office/drawing/2014/main" id="{653A71E4-3EA3-4B22-9401-C9C088022617}"/>
                  </a:ext>
                </a:extLst>
              </p:cNvPr>
              <p:cNvCxnSpPr/>
              <p:nvPr/>
            </p:nvCxnSpPr>
            <p:spPr>
              <a:xfrm>
                <a:off x="1905000" y="3462599"/>
                <a:ext cx="544530" cy="16481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40">
                <a:extLst>
                  <a:ext uri="{FF2B5EF4-FFF2-40B4-BE49-F238E27FC236}">
                    <a16:creationId xmlns:a16="http://schemas.microsoft.com/office/drawing/2014/main" id="{BC0E511B-7395-475F-85E1-94E2EEBE1094}"/>
                  </a:ext>
                </a:extLst>
              </p:cNvPr>
              <p:cNvSpPr txBox="1"/>
              <p:nvPr/>
            </p:nvSpPr>
            <p:spPr>
              <a:xfrm>
                <a:off x="2261273" y="3581400"/>
                <a:ext cx="472309" cy="375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b</a:t>
                </a:r>
                <a:endPara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ymbol" panose="05050102010706020507" pitchFamily="18" charset="2"/>
                  <a:ea typeface="+mn-ea"/>
                  <a:cs typeface="+mn-cs"/>
                </a:endParaRPr>
              </a:p>
            </p:txBody>
          </p:sp>
          <p:cxnSp>
            <p:nvCxnSpPr>
              <p:cNvPr id="16" name="Connecteur droit 36">
                <a:extLst>
                  <a:ext uri="{FF2B5EF4-FFF2-40B4-BE49-F238E27FC236}">
                    <a16:creationId xmlns:a16="http://schemas.microsoft.com/office/drawing/2014/main" id="{929864C8-D121-4290-8470-4CF5DCEDB01B}"/>
                  </a:ext>
                </a:extLst>
              </p:cNvPr>
              <p:cNvCxnSpPr/>
              <p:nvPr/>
            </p:nvCxnSpPr>
            <p:spPr>
              <a:xfrm flipV="1">
                <a:off x="2139165" y="3523995"/>
                <a:ext cx="604035" cy="20682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ZoneTexte 40">
              <a:extLst>
                <a:ext uri="{FF2B5EF4-FFF2-40B4-BE49-F238E27FC236}">
                  <a16:creationId xmlns:a16="http://schemas.microsoft.com/office/drawing/2014/main" id="{E05E5DEC-1BB3-4224-9FEC-DF34B1ED490A}"/>
                </a:ext>
              </a:extLst>
            </p:cNvPr>
            <p:cNvSpPr txBox="1"/>
            <p:nvPr/>
          </p:nvSpPr>
          <p:spPr>
            <a:xfrm>
              <a:off x="328131" y="3505200"/>
              <a:ext cx="723377" cy="870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C00F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C00F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AD0A42E-2826-4562-A547-29306675947B}"/>
              </a:ext>
            </a:extLst>
          </p:cNvPr>
          <p:cNvSpPr txBox="1"/>
          <p:nvPr/>
        </p:nvSpPr>
        <p:spPr>
          <a:xfrm>
            <a:off x="5886450" y="38481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0BAE"/>
                </a:solidFill>
              </a:rPr>
              <a:t>Supernova excess may be seen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437ED5-FF8A-4F60-89E7-EB1BE4B792B9}"/>
              </a:ext>
            </a:extLst>
          </p:cNvPr>
          <p:cNvSpPr txBox="1"/>
          <p:nvPr/>
        </p:nvSpPr>
        <p:spPr>
          <a:xfrm>
            <a:off x="1238250" y="3657600"/>
            <a:ext cx="2185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ORCA24 &amp; ARCA29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9E0514-DB25-4958-8603-893613920A5A}"/>
              </a:ext>
            </a:extLst>
          </p:cNvPr>
          <p:cNvSpPr/>
          <p:nvPr/>
        </p:nvSpPr>
        <p:spPr>
          <a:xfrm rot="1506662">
            <a:off x="5574632" y="4864922"/>
            <a:ext cx="1295400" cy="593744"/>
          </a:xfrm>
          <a:prstGeom prst="ellipse">
            <a:avLst/>
          </a:prstGeom>
          <a:solidFill>
            <a:srgbClr val="F418D5">
              <a:alpha val="18824"/>
            </a:srgbClr>
          </a:solidFill>
          <a:ln>
            <a:solidFill>
              <a:srgbClr val="CF0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858102B-A093-4CAF-8EA1-BFC06F7EE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/>
          <a:stretch/>
        </p:blipFill>
        <p:spPr bwMode="auto">
          <a:xfrm>
            <a:off x="4724400" y="2645401"/>
            <a:ext cx="1122138" cy="7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BDD3CD-68A2-4FD1-BFBB-5BE523362A4C}"/>
              </a:ext>
            </a:extLst>
          </p:cNvPr>
          <p:cNvSpPr txBox="1"/>
          <p:nvPr/>
        </p:nvSpPr>
        <p:spPr>
          <a:xfrm>
            <a:off x="1295400" y="3352800"/>
            <a:ext cx="1838191" cy="29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KM3NeT Preliminary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0055D-BFD3-412D-9118-03F811F76C29}"/>
              </a:ext>
            </a:extLst>
          </p:cNvPr>
          <p:cNvSpPr txBox="1"/>
          <p:nvPr/>
        </p:nvSpPr>
        <p:spPr>
          <a:xfrm>
            <a:off x="6924809" y="3429000"/>
            <a:ext cx="18381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KM3NeT Preliminary</a:t>
            </a:r>
          </a:p>
        </p:txBody>
      </p:sp>
    </p:spTree>
    <p:extLst>
      <p:ext uri="{BB962C8B-B14F-4D97-AF65-F5344CB8AC3E}">
        <p14:creationId xmlns:p14="http://schemas.microsoft.com/office/powerpoint/2010/main" val="37134242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22666</TotalTime>
  <Words>2650</Words>
  <Application>Microsoft Office PowerPoint</Application>
  <PresentationFormat>On-screen Show (4:3)</PresentationFormat>
  <Paragraphs>551</Paragraphs>
  <Slides>69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Cambria Math</vt:lpstr>
      <vt:lpstr>Symbol</vt:lpstr>
      <vt:lpstr>Thème Office</vt:lpstr>
      <vt:lpstr>Latest results from KM3NeT</vt:lpstr>
      <vt:lpstr>The KM3NeT Eyes</vt:lpstr>
      <vt:lpstr>The KM3NeT DU</vt:lpstr>
      <vt:lpstr>Construction Ongoing</vt:lpstr>
      <vt:lpstr>PowerPoint Presentation</vt:lpstr>
      <vt:lpstr>PowerPoint Presentation</vt:lpstr>
      <vt:lpstr>PowerPoint Presentation</vt:lpstr>
      <vt:lpstr>Layer 1: Optical Background</vt:lpstr>
      <vt:lpstr>Layer 1: Optical Background</vt:lpstr>
      <vt:lpstr>Trigger</vt:lpstr>
      <vt:lpstr>Optical Noise</vt:lpstr>
      <vt:lpstr>Layer 2: Cosmic Rays</vt:lpstr>
      <vt:lpstr>Layer 2: Cosmic Rays</vt:lpstr>
      <vt:lpstr>Layer 3: Atmospheric Neutrinos</vt:lpstr>
      <vt:lpstr>Neutrino Oscillations</vt:lpstr>
      <vt:lpstr>Neutrino Oscillations</vt:lpstr>
      <vt:lpstr>Neutrino Oscillations</vt:lpstr>
      <vt:lpstr>Neutrino Oscillations</vt:lpstr>
      <vt:lpstr>Missing Pieces</vt:lpstr>
      <vt:lpstr>PowerPoint Presentation</vt:lpstr>
      <vt:lpstr>Matter Effects</vt:lpstr>
      <vt:lpstr>Resonances</vt:lpstr>
      <vt:lpstr>Resonances</vt:lpstr>
      <vt:lpstr>Resonances</vt:lpstr>
      <vt:lpstr>Atmospheric Neutrinos</vt:lpstr>
      <vt:lpstr>PowerPoint Presentation</vt:lpstr>
      <vt:lpstr>PowerPoint Presentation</vt:lpstr>
      <vt:lpstr>Layer 3: Atmospheric Neutrinos</vt:lpstr>
      <vt:lpstr>Reconstruction</vt:lpstr>
      <vt:lpstr>ORCA Reco Performance</vt:lpstr>
      <vt:lpstr>Data Already Here</vt:lpstr>
      <vt:lpstr>Event Selection</vt:lpstr>
      <vt:lpstr>Class Definitions</vt:lpstr>
      <vt:lpstr>Event Selection</vt:lpstr>
      <vt:lpstr>Oscillation Patterns</vt:lpstr>
      <vt:lpstr>Goodness-of-Fit</vt:lpstr>
      <vt:lpstr>Improved Measurement</vt:lpstr>
      <vt:lpstr>Improved Measurement</vt:lpstr>
      <vt:lpstr>Systematic Uncertainties</vt:lpstr>
      <vt:lpstr>NMO Significance</vt:lpstr>
      <vt:lpstr>And More Data is Coming</vt:lpstr>
      <vt:lpstr>Measuring Tau Neutrinos</vt:lpstr>
      <vt:lpstr>Unitarity Constraints</vt:lpstr>
      <vt:lpstr>New Physics Models</vt:lpstr>
      <vt:lpstr>Astrophysical Neutrinos</vt:lpstr>
      <vt:lpstr>The Unknown</vt:lpstr>
      <vt:lpstr>Diffuse Analysis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Uncharted Territory</vt:lpstr>
      <vt:lpstr>Transient?</vt:lpstr>
      <vt:lpstr>Conclusion</vt:lpstr>
      <vt:lpstr>Uncharted Territory</vt:lpstr>
      <vt:lpstr>Event Breakdown</vt:lpstr>
      <vt:lpstr>True Energy</vt:lpstr>
      <vt:lpstr>Layer 1: Optical Background</vt:lpstr>
      <vt:lpstr>Layer 3: Atmospheric Neutrinos</vt:lpstr>
      <vt:lpstr>The Final Layer</vt:lpstr>
      <vt:lpstr>Point Source Analysis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results from KM3NeT</dc:title>
  <dc:creator>Joao</dc:creator>
  <cp:lastModifiedBy>Joao Coelho</cp:lastModifiedBy>
  <cp:revision>641</cp:revision>
  <dcterms:created xsi:type="dcterms:W3CDTF">2013-08-06T21:35:27Z</dcterms:created>
  <dcterms:modified xsi:type="dcterms:W3CDTF">2025-04-28T09:51:21Z</dcterms:modified>
</cp:coreProperties>
</file>