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6" r:id="rId1"/>
  </p:sldMasterIdLst>
  <p:notesMasterIdLst>
    <p:notesMasterId r:id="rId54"/>
  </p:notesMasterIdLst>
  <p:handoutMasterIdLst>
    <p:handoutMasterId r:id="rId55"/>
  </p:handoutMasterIdLst>
  <p:sldIdLst>
    <p:sldId id="256" r:id="rId2"/>
    <p:sldId id="262" r:id="rId3"/>
    <p:sldId id="604" r:id="rId4"/>
    <p:sldId id="639" r:id="rId5"/>
    <p:sldId id="608" r:id="rId6"/>
    <p:sldId id="649" r:id="rId7"/>
    <p:sldId id="609" r:id="rId8"/>
    <p:sldId id="632" r:id="rId9"/>
    <p:sldId id="529" r:id="rId10"/>
    <p:sldId id="568" r:id="rId11"/>
    <p:sldId id="592" r:id="rId12"/>
    <p:sldId id="617" r:id="rId13"/>
    <p:sldId id="616" r:id="rId14"/>
    <p:sldId id="647" r:id="rId15"/>
    <p:sldId id="606" r:id="rId16"/>
    <p:sldId id="622" r:id="rId17"/>
    <p:sldId id="623" r:id="rId18"/>
    <p:sldId id="631" r:id="rId19"/>
    <p:sldId id="627" r:id="rId20"/>
    <p:sldId id="626" r:id="rId21"/>
    <p:sldId id="611" r:id="rId22"/>
    <p:sldId id="612" r:id="rId23"/>
    <p:sldId id="613" r:id="rId24"/>
    <p:sldId id="614" r:id="rId25"/>
    <p:sldId id="628" r:id="rId26"/>
    <p:sldId id="605" r:id="rId27"/>
    <p:sldId id="610" r:id="rId28"/>
    <p:sldId id="651" r:id="rId29"/>
    <p:sldId id="645" r:id="rId30"/>
    <p:sldId id="634" r:id="rId31"/>
    <p:sldId id="636" r:id="rId32"/>
    <p:sldId id="646" r:id="rId33"/>
    <p:sldId id="643" r:id="rId34"/>
    <p:sldId id="641" r:id="rId35"/>
    <p:sldId id="644" r:id="rId36"/>
    <p:sldId id="637" r:id="rId37"/>
    <p:sldId id="652" r:id="rId38"/>
    <p:sldId id="650" r:id="rId39"/>
    <p:sldId id="638" r:id="rId40"/>
    <p:sldId id="615" r:id="rId41"/>
    <p:sldId id="648" r:id="rId42"/>
    <p:sldId id="551" r:id="rId43"/>
    <p:sldId id="591" r:id="rId44"/>
    <p:sldId id="621" r:id="rId45"/>
    <p:sldId id="619" r:id="rId46"/>
    <p:sldId id="624" r:id="rId47"/>
    <p:sldId id="640" r:id="rId48"/>
    <p:sldId id="642" r:id="rId49"/>
    <p:sldId id="630" r:id="rId50"/>
    <p:sldId id="655" r:id="rId51"/>
    <p:sldId id="653" r:id="rId52"/>
    <p:sldId id="654" r:id="rId53"/>
  </p:sldIdLst>
  <p:sldSz cx="9144000" cy="6858000" type="screen4x3"/>
  <p:notesSz cx="9296400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01A4"/>
    <a:srgbClr val="F550FF"/>
    <a:srgbClr val="0000FF"/>
    <a:srgbClr val="FF9933"/>
    <a:srgbClr val="FFCC00"/>
    <a:srgbClr val="017137"/>
    <a:srgbClr val="595959"/>
    <a:srgbClr val="C5D9F1"/>
    <a:srgbClr val="FCF600"/>
    <a:srgbClr val="DCE6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37" autoAdjust="0"/>
    <p:restoredTop sz="95507" autoAdjust="0"/>
  </p:normalViewPr>
  <p:slideViewPr>
    <p:cSldViewPr snapToGrid="0" snapToObjects="1">
      <p:cViewPr varScale="1">
        <p:scale>
          <a:sx n="130" d="100"/>
          <a:sy n="130" d="100"/>
        </p:scale>
        <p:origin x="150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08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4" d="100"/>
        <a:sy n="144" d="100"/>
      </p:scale>
      <p:origin x="0" y="-1782"/>
    </p:cViewPr>
  </p:sorterViewPr>
  <p:notesViewPr>
    <p:cSldViewPr snapToGrid="0" snapToObjects="1">
      <p:cViewPr varScale="1">
        <p:scale>
          <a:sx n="127" d="100"/>
          <a:sy n="127" d="100"/>
        </p:scale>
        <p:origin x="179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C995BEB-DF5C-3345-B0AF-21A5517F32DF}" type="datetimeFigureOut">
              <a:rPr lang="en-US" smtClean="0"/>
              <a:pPr/>
              <a:t>6/16/25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0602CB5-5C94-E345-8AC6-2518639EFA9E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289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A1953F5-0123-E84F-A605-6817117C7836}" type="datetimeFigureOut">
              <a:rPr lang="en-US" smtClean="0"/>
              <a:pPr/>
              <a:t>6/16/25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2CE0153-FD07-B043-8849-6C998B3E7CCD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543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8526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07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73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64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B31BA-937C-2E8F-CA8C-358B9BA17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1F74B6-92AC-DA31-041D-FC6A64CBAE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3EBB7D-DD76-0D97-1096-94AF90A416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81EE5-9071-485C-5130-63DECE8658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958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41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646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2973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3004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2327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117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7903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588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295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868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580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580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3706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7361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62001-EDBA-3FA7-D05B-7B26506C8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B06700-5F42-C9E1-D32B-64C2C36751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B49BB0-96D6-4B24-48BB-30BCA741B5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4E5B3-E47E-630A-9EA1-5391787ECF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852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E6469-83BC-BEF7-55F4-765FA12C4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909229-7D70-66E8-B233-E6607C616C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B5FD7A-827E-6A58-2B68-92C911631E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CDF019-5FF9-CCD5-83EA-E087A892B0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1995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E6469-83BC-BEF7-55F4-765FA12C4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909229-7D70-66E8-B233-E6607C616C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B5FD7A-827E-6A58-2B68-92C911631E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CDF019-5FF9-CCD5-83EA-E087A892B0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0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CDBE2-638E-6583-3D9D-6840D9F6E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A3A8AC-74CE-F14F-DD59-77B6D19220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F87D14-B54D-9BCD-FCAD-DD0FC2B10A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17DE2-44F8-2596-E412-1DB60EAAF3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095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8504C-F080-0360-F46E-DEEF18C82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B239C8-BA34-41E7-5DA8-3D42D2D2D6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22E60B-0FFF-6E65-21F6-105F8D626A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1D0D5-96A7-D9B8-AC44-7854C6B18A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686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8504C-F080-0360-F46E-DEEF18C82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B239C8-BA34-41E7-5DA8-3D42D2D2D6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22E60B-0FFF-6E65-21F6-105F8D626A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1D0D5-96A7-D9B8-AC44-7854C6B18A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572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8504C-F080-0360-F46E-DEEF18C82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B239C8-BA34-41E7-5DA8-3D42D2D2D6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22E60B-0FFF-6E65-21F6-105F8D626A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1D0D5-96A7-D9B8-AC44-7854C6B18A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5018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8504C-F080-0360-F46E-DEEF18C82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B239C8-BA34-41E7-5DA8-3D42D2D2D6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22E60B-0FFF-6E65-21F6-105F8D626A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1D0D5-96A7-D9B8-AC44-7854C6B18A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0302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8504C-F080-0360-F46E-DEEF18C82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B239C8-BA34-41E7-5DA8-3D42D2D2D6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22E60B-0FFF-6E65-21F6-105F8D626A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1D0D5-96A7-D9B8-AC44-7854C6B18A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8756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2E7EB-A902-2BE7-7F92-38373D4E7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AC309E-1677-A691-8592-06B6C7207D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E41D13-D0AA-F56A-FCFF-267B1BA629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0BBB0F-9CD0-2305-AEB6-84F0A65F17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304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E1AC-9F4F-65B7-7E27-D8ED1C6F9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20E7BE-2D31-7894-DF44-1BEB7501AC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6364C4-0947-8ECE-5757-C671493B9E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112497-A519-2937-814A-A354F3B3A4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441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EA871-8B52-5CED-D1CE-85DE94025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CF8219-7F93-E7A9-9B53-3B71747FAB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F36709-09FD-EDC1-CBBF-83DD345BD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5DFBAA-C1F5-B779-1F79-B3AE95535B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51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696DF-4F84-D949-0AFC-D8F3B5F9D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B9E140-1677-76CA-59D8-CCB2FEEE33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FE713D-192C-EB2F-018C-65F9FC7846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A9ED95-4B5F-A2B5-0D9B-7122C10119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899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806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070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2E16F-27B1-C2BB-257C-83D6AB369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F8EEFB-570E-423D-F0F7-0305683D6A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0B6711-602C-216C-BEBC-8298DD0BFA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E0DFB6-438E-68B7-028C-3E90823507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445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152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7387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55885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34566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8051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63BFD-293E-B584-5CDF-BD5DAFA95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1CE1B6-7A73-42A2-4DD4-2CA03869FD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22E408-A2F3-092B-FF0A-FD5D48CF4A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8A77D7-028B-A1AE-5269-0DF6666598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172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8504C-F080-0360-F46E-DEEF18C82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B239C8-BA34-41E7-5DA8-3D42D2D2D6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22E60B-0FFF-6E65-21F6-105F8D626A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1D0D5-96A7-D9B8-AC44-7854C6B18A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8760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2042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3E1D5-6AB6-514F-7E19-1FDA0FF2B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AEA04A-9DF6-FC23-C4D2-C3304475AD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122DB3-3959-6123-A74B-93D0397B0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03316B-0EA3-4292-DE4A-54945B93A8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721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D7BD1-7026-88A3-3342-C9D0996C0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0D8E94-35F3-7B56-8CA1-2103BE6048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C6EF46-4A2F-33D7-286A-4C57CCE484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55428B-7721-803E-1298-3484DD6C0C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25545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1A977-C318-52B2-E09F-DC2C10E61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4CCF1A-0CD5-CC0B-B90A-21B0F3F807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D8EC6C-F981-86FD-9FF7-A98AB21849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A4BC53-60C6-1A84-9377-E868163EFE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85789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6EE2D-1485-FAA9-E5A7-A13C475A1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1E0066-B0CA-8F59-2120-242816A775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2F83A4-3051-36E7-A5A5-549F63D119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580443-167B-6A60-D119-B0FE7E6CF5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435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64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645D2-A144-08D3-1966-D4AE241B5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BD4E56-0EFB-AB7A-D243-7D1BD55722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284746-729E-7A8E-612F-A17249BEFA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95632-732E-6542-F749-ABE20982D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618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59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E0153-FD07-B043-8849-6C998B3E7CC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872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85C0824B-E23B-A749-9420-445C0377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0802" y="852055"/>
            <a:ext cx="9164802" cy="526976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>
                <a:cs typeface="Arial"/>
              </a:rPr>
              <a:t>Ch. Yèche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011220" y="3888086"/>
            <a:ext cx="5001161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011221" y="1177637"/>
            <a:ext cx="5001160" cy="2570018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8719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>
                <a:cs typeface="Arial"/>
              </a:rPr>
              <a:t>Ch. Yèche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897097"/>
            <a:ext cx="8229600" cy="52290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5589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>
                <a:cs typeface="Arial"/>
              </a:rPr>
              <a:t>Ch. Yèche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659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>
                <a:cs typeface="Arial"/>
              </a:rPr>
              <a:t>Ch. Yèche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32165"/>
            <a:ext cx="4038600" cy="4983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32165"/>
            <a:ext cx="4038600" cy="49831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7400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>
                <a:cs typeface="Arial"/>
              </a:rPr>
              <a:t>Ch. Yèche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457200" y="902727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543644"/>
            <a:ext cx="4040188" cy="45107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902727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43645"/>
            <a:ext cx="4041775" cy="451079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288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>
                <a:cs typeface="Arial"/>
              </a:rPr>
              <a:t>Ch. Yèche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575050" y="969818"/>
            <a:ext cx="5111750" cy="515634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969818"/>
            <a:ext cx="3008313" cy="51563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970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3474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Ch. Yèche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2A548-651A-3440-A1D3-641C58F6EC5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128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126164"/>
            <a:ext cx="9144000" cy="73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126164"/>
            <a:ext cx="9144000" cy="73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7594"/>
            <a:ext cx="9144000" cy="90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NewDM SpectroScopic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58" y="6177364"/>
            <a:ext cx="802631" cy="65176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23946" y="6365123"/>
            <a:ext cx="274786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>
                <a:latin typeface="Arial Rounded MT Bold"/>
                <a:cs typeface="Arial Rounded MT Bold"/>
              </a:rPr>
              <a:t>Dark Energy Spectroscopic Instrument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658" y="1"/>
            <a:ext cx="8889378" cy="897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3964" y="897097"/>
            <a:ext cx="8756072" cy="5229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50273" y="6126165"/>
            <a:ext cx="3993728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>
                <a:cs typeface="Arial"/>
              </a:rPr>
              <a:t>Ch. Yèche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50273" y="6377401"/>
            <a:ext cx="3993728" cy="2421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50273" y="6619516"/>
            <a:ext cx="3993726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3" name="Picture 1"/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7594"/>
            <a:ext cx="9144000" cy="90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NewDM SpectroScopic.jpg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58" y="6177364"/>
            <a:ext cx="802631" cy="65176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D48CBC5-9258-FE1B-8C94-299EB2AADECC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4146604" y="6136509"/>
            <a:ext cx="15240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01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</p:sldLayoutIdLst>
  <p:hf hdr="0"/>
  <p:txStyles>
    <p:titleStyle>
      <a:lvl1pPr algn="l" defTabSz="457200" rtl="0" eaLnBrk="1" latinLnBrk="0" hangingPunct="1">
        <a:lnSpc>
          <a:spcPts val="3400"/>
        </a:lnSpc>
        <a:spcBef>
          <a:spcPct val="0"/>
        </a:spcBef>
        <a:buNone/>
        <a:defRPr sz="3200" kern="1200" baseline="0">
          <a:solidFill>
            <a:schemeClr val="tx2">
              <a:lumMod val="75000"/>
            </a:schemeClr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C00000"/>
        </a:buClr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C00000"/>
        </a:buClr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C00000"/>
        </a:buClr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C00000"/>
        </a:buClr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C00000"/>
        </a:buClr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4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11" Type="http://schemas.openxmlformats.org/officeDocument/2006/relationships/image" Target="../media/image42.jpg"/><Relationship Id="rId5" Type="http://schemas.openxmlformats.org/officeDocument/2006/relationships/image" Target="../media/image36.png"/><Relationship Id="rId10" Type="http://schemas.openxmlformats.org/officeDocument/2006/relationships/image" Target="../media/image41.jp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13" Type="http://schemas.openxmlformats.org/officeDocument/2006/relationships/image" Target="../media/image50.emf"/><Relationship Id="rId3" Type="http://schemas.openxmlformats.org/officeDocument/2006/relationships/image" Target="../media/image39.png"/><Relationship Id="rId12" Type="http://schemas.openxmlformats.org/officeDocument/2006/relationships/image" Target="../media/image4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8.emf"/><Relationship Id="rId10" Type="http://schemas.openxmlformats.org/officeDocument/2006/relationships/image" Target="../media/image47.emf"/><Relationship Id="rId9" Type="http://schemas.openxmlformats.org/officeDocument/2006/relationships/image" Target="../media/image46.emf"/><Relationship Id="rId14" Type="http://schemas.openxmlformats.org/officeDocument/2006/relationships/image" Target="../media/image5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0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4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0.png"/><Relationship Id="rId4" Type="http://schemas.openxmlformats.org/officeDocument/2006/relationships/image" Target="../media/image4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0.png"/><Relationship Id="rId4" Type="http://schemas.openxmlformats.org/officeDocument/2006/relationships/image" Target="../media/image7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3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image" Target="../media/image79.png"/><Relationship Id="rId7" Type="http://schemas.openxmlformats.org/officeDocument/2006/relationships/image" Target="../media/image80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79.emf"/><Relationship Id="rId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emf"/><Relationship Id="rId9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t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emf"/><Relationship Id="rId4" Type="http://schemas.openxmlformats.org/officeDocument/2006/relationships/image" Target="../media/image91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10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>
            <a:extLst>
              <a:ext uri="{FF2B5EF4-FFF2-40B4-BE49-F238E27FC236}">
                <a16:creationId xmlns:a16="http://schemas.microsoft.com/office/drawing/2014/main" id="{3B4B902B-B9A3-2342-9032-3D28ECFA2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105" y="926693"/>
            <a:ext cx="7689790" cy="3016041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800" dirty="0">
                <a:solidFill>
                  <a:schemeClr val="bg1"/>
                </a:solidFill>
              </a:rPr>
              <a:t>  </a:t>
            </a:r>
            <a:r>
              <a:rPr lang="en-US" sz="5400" dirty="0">
                <a:solidFill>
                  <a:schemeClr val="bg1"/>
                </a:solidFill>
              </a:rPr>
              <a:t>Cosmology </a:t>
            </a:r>
            <a:br>
              <a:rPr lang="en-US" sz="5400" dirty="0">
                <a:solidFill>
                  <a:schemeClr val="bg1"/>
                </a:solidFill>
              </a:rPr>
            </a:br>
            <a:r>
              <a:rPr lang="en-US" sz="5400" dirty="0">
                <a:solidFill>
                  <a:schemeClr val="bg1"/>
                </a:solidFill>
              </a:rPr>
              <a:t>from three years of DESI (DR2)</a:t>
            </a: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id="{5411A33B-FDB6-B844-93B1-A1E4E0E667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3609" y="3807538"/>
            <a:ext cx="7136781" cy="2123768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Christophe </a:t>
            </a:r>
            <a:r>
              <a:rPr lang="en-US" sz="2800" dirty="0" err="1">
                <a:solidFill>
                  <a:schemeClr val="bg1"/>
                </a:solidFill>
              </a:rPr>
              <a:t>Yèche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CEA-</a:t>
            </a:r>
            <a:r>
              <a:rPr lang="en-US" sz="2800" dirty="0" err="1">
                <a:solidFill>
                  <a:schemeClr val="bg1"/>
                </a:solidFill>
              </a:rPr>
              <a:t>Saclay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 err="1">
                <a:solidFill>
                  <a:schemeClr val="bg1"/>
                </a:solidFill>
              </a:rPr>
              <a:t>IJCLab</a:t>
            </a:r>
            <a:r>
              <a:rPr lang="en-US" sz="2800" dirty="0">
                <a:solidFill>
                  <a:schemeClr val="bg1"/>
                </a:solidFill>
              </a:rPr>
              <a:t> Seminar, Orsay, June 16 2025</a:t>
            </a:r>
          </a:p>
        </p:txBody>
      </p:sp>
    </p:spTree>
    <p:extLst>
      <p:ext uri="{BB962C8B-B14F-4D97-AF65-F5344CB8AC3E}">
        <p14:creationId xmlns:p14="http://schemas.microsoft.com/office/powerpoint/2010/main" val="3492490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DESI Project  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219456" y="897097"/>
            <a:ext cx="8730580" cy="5118651"/>
          </a:xfrm>
        </p:spPr>
        <p:txBody>
          <a:bodyPr>
            <a:normAutofit/>
          </a:bodyPr>
          <a:lstStyle/>
          <a:p>
            <a:endParaRPr lang="en-US"/>
          </a:p>
          <a:p>
            <a:pPr lvl="1"/>
            <a:endParaRPr lang="en-US"/>
          </a:p>
          <a:p>
            <a:pPr marL="457200" lvl="1" indent="0">
              <a:buNone/>
            </a:pP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Ch. Yèche </a:t>
            </a:r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-23194" y="1082302"/>
            <a:ext cx="4922874" cy="203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200" b="1">
                <a:solidFill>
                  <a:srgbClr val="0000FF"/>
                </a:solidFill>
              </a:rPr>
              <a:t>Scientific project  </a:t>
            </a:r>
          </a:p>
          <a:p>
            <a:pPr lvl="1" fontAlgn="base"/>
            <a:r>
              <a:rPr lang="en-US" altLang="ja-JP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charset="0"/>
              </a:rPr>
              <a:t>3D map for 0&lt;z&lt;4</a:t>
            </a:r>
          </a:p>
          <a:p>
            <a:pPr lvl="1" fontAlgn="base"/>
            <a:r>
              <a:rPr lang="en-US" altLang="ja-JP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charset="0"/>
              </a:rPr>
              <a:t>Footprint ~14000 deg</a:t>
            </a:r>
            <a:r>
              <a:rPr lang="en-US" altLang="ja-JP" kern="0" baseline="30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charset="0"/>
              </a:rPr>
              <a:t>2  </a:t>
            </a:r>
            <a:r>
              <a:rPr lang="en-US" altLang="ja-JP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charset="0"/>
              </a:rPr>
              <a:t>(1/3 sky)</a:t>
            </a:r>
          </a:p>
          <a:p>
            <a:pPr lvl="1" fontAlgn="base"/>
            <a:r>
              <a:rPr lang="en-US" altLang="ja-JP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charset="0"/>
              </a:rPr>
              <a:t>International collaboration</a:t>
            </a:r>
          </a:p>
          <a:p>
            <a:pPr lvl="1" fontAlgn="base"/>
            <a:r>
              <a:rPr lang="en-US" altLang="ja-JP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charset="0"/>
              </a:rPr>
              <a:t>72 institutions  (46 non-US)</a:t>
            </a:r>
          </a:p>
          <a:p>
            <a:pPr lvl="1" fontAlgn="base"/>
            <a:r>
              <a:rPr lang="en-US" altLang="ja-JP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charset="0"/>
              </a:rPr>
              <a:t>~900 members</a:t>
            </a:r>
            <a:endParaRPr lang="en-US" kern="0">
              <a:solidFill>
                <a:sysClr val="windowText" lastClr="000000"/>
              </a:solidFill>
              <a:latin typeface="Comic Sans MS"/>
              <a:sym typeface="Symbol" charset="0"/>
            </a:endParaRPr>
          </a:p>
          <a:p>
            <a:pPr lvl="2" fontAlgn="base"/>
            <a:endParaRPr lang="en-US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1690A709-79F4-8B43-9C8D-603DC14D9450}"/>
              </a:ext>
            </a:extLst>
          </p:cNvPr>
          <p:cNvSpPr txBox="1">
            <a:spLocks/>
          </p:cNvSpPr>
          <p:nvPr/>
        </p:nvSpPr>
        <p:spPr>
          <a:xfrm>
            <a:off x="4199361" y="3927604"/>
            <a:ext cx="4922875" cy="2194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200" b="1">
                <a:solidFill>
                  <a:srgbClr val="0000FF"/>
                </a:solidFill>
              </a:rPr>
              <a:t>Instrument </a:t>
            </a:r>
          </a:p>
          <a:p>
            <a:pPr lvl="1" fontAlgn="base"/>
            <a:r>
              <a:rPr lang="en-US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4-m telescope at  Kitt Peak (Arizona) </a:t>
            </a:r>
          </a:p>
          <a:p>
            <a:pPr lvl="1" fontAlgn="base"/>
            <a:r>
              <a:rPr lang="en-US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</a:t>
            </a:r>
            <a:r>
              <a:rPr lang="en-US" kern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FoV</a:t>
            </a:r>
            <a:r>
              <a:rPr lang="en-US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ja-JP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8 deg</a:t>
            </a:r>
            <a:r>
              <a:rPr lang="en-US" altLang="ja-JP" baseline="30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charset="0"/>
              </a:rPr>
              <a:t>)</a:t>
            </a:r>
          </a:p>
          <a:p>
            <a:pPr lvl="1" fontAlgn="base"/>
            <a:r>
              <a:rPr lang="en-US" altLang="ja-JP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charset="0"/>
              </a:rPr>
              <a:t>Robotic positioner with 5000 fibers</a:t>
            </a:r>
          </a:p>
          <a:p>
            <a:pPr lvl="1" fontAlgn="base"/>
            <a:r>
              <a:rPr lang="en-US" altLang="ja-JP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charset="0"/>
              </a:rPr>
              <a:t>10 spectrographs x 3 bands (blue, visible, red-NIR) ➝360-1020 nm</a:t>
            </a:r>
            <a:r>
              <a:rPr lang="en-US" altLang="ja-JP" ker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charset="0"/>
              </a:rPr>
              <a:t> </a:t>
            </a:r>
          </a:p>
        </p:txBody>
      </p:sp>
      <p:pic>
        <p:nvPicPr>
          <p:cNvPr id="26" name="Picture 1">
            <a:extLst>
              <a:ext uri="{FF2B5EF4-FFF2-40B4-BE49-F238E27FC236}">
                <a16:creationId xmlns:a16="http://schemas.microsoft.com/office/drawing/2014/main" id="{78760551-EEAA-9D4C-A7A6-F8C1C3D3A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367" r="3550"/>
          <a:stretch>
            <a:fillRect/>
          </a:stretch>
        </p:blipFill>
        <p:spPr bwMode="auto">
          <a:xfrm>
            <a:off x="4572000" y="208059"/>
            <a:ext cx="4240530" cy="3636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Line 7">
            <a:extLst>
              <a:ext uri="{FF2B5EF4-FFF2-40B4-BE49-F238E27FC236}">
                <a16:creationId xmlns:a16="http://schemas.microsoft.com/office/drawing/2014/main" id="{3DF49A67-5F10-AE4F-B706-1EC75DA05DAA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5708402" y="238482"/>
            <a:ext cx="1181496" cy="473409"/>
          </a:xfrm>
          <a:prstGeom prst="line">
            <a:avLst/>
          </a:prstGeom>
          <a:noFill/>
          <a:ln w="38100" cap="flat">
            <a:solidFill>
              <a:srgbClr val="0000FF"/>
            </a:solidFill>
            <a:prstDash val="solid"/>
            <a:round/>
            <a:headEnd type="stealth" w="med" len="med"/>
            <a:tailEnd type="none" w="med" len="med"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28" name="Rectangle 8">
            <a:extLst>
              <a:ext uri="{FF2B5EF4-FFF2-40B4-BE49-F238E27FC236}">
                <a16:creationId xmlns:a16="http://schemas.microsoft.com/office/drawing/2014/main" id="{0A597AA8-07B2-AD47-A6AE-025340FC69DE}"/>
              </a:ext>
            </a:extLst>
          </p:cNvPr>
          <p:cNvSpPr>
            <a:spLocks/>
          </p:cNvSpPr>
          <p:nvPr/>
        </p:nvSpPr>
        <p:spPr bwMode="auto">
          <a:xfrm>
            <a:off x="4131188" y="1047591"/>
            <a:ext cx="1458977" cy="473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tabLst>
                <a:tab pos="788988" algn="l"/>
                <a:tab pos="1352550" algn="l"/>
              </a:tabLst>
              <a:defRPr/>
            </a:pPr>
            <a:r>
              <a:rPr lang="en-US" sz="1700" b="1">
                <a:solidFill>
                  <a:srgbClr val="0000FF"/>
                </a:solidFill>
                <a:latin typeface="Comic Sans MS"/>
                <a:cs typeface="Comic Sans MS"/>
                <a:sym typeface="Arial" charset="0"/>
              </a:rPr>
              <a:t>Corrector</a:t>
            </a:r>
          </a:p>
          <a:p>
            <a:pPr algn="ctr">
              <a:tabLst>
                <a:tab pos="788988" algn="l"/>
                <a:tab pos="1352550" algn="l"/>
              </a:tabLst>
              <a:defRPr/>
            </a:pPr>
            <a:r>
              <a:rPr lang="en-US" altLang="ja-JP" sz="1600" b="1">
                <a:solidFill>
                  <a:srgbClr val="3333CC"/>
                </a:solidFill>
                <a:latin typeface="Comic Sans MS"/>
                <a:cs typeface="Comic Sans MS"/>
              </a:rPr>
              <a:t>~ 8 deg</a:t>
            </a:r>
            <a:r>
              <a:rPr lang="en-US" altLang="ja-JP" sz="1600" b="1" baseline="30000">
                <a:solidFill>
                  <a:srgbClr val="3333CC"/>
                </a:solidFill>
                <a:latin typeface="Comic Sans MS"/>
                <a:cs typeface="Comic Sans MS"/>
              </a:rPr>
              <a:t>2</a:t>
            </a:r>
            <a:endParaRPr lang="en-US" sz="1600" b="1">
              <a:solidFill>
                <a:srgbClr val="3333CC"/>
              </a:solidFill>
              <a:latin typeface="Comic Sans MS"/>
              <a:cs typeface="Comic Sans MS"/>
              <a:sym typeface="Arial" charset="0"/>
            </a:endParaRPr>
          </a:p>
          <a:p>
            <a:pPr algn="ctr">
              <a:tabLst>
                <a:tab pos="788988" algn="l"/>
                <a:tab pos="1352550" algn="l"/>
              </a:tabLst>
              <a:defRPr/>
            </a:pPr>
            <a:endParaRPr lang="en-US" sz="1700" b="1">
              <a:solidFill>
                <a:srgbClr val="0000FF"/>
              </a:solidFill>
              <a:latin typeface="Comic Sans MS"/>
              <a:cs typeface="Comic Sans MS"/>
              <a:sym typeface="Arial" charset="0"/>
            </a:endParaRPr>
          </a:p>
        </p:txBody>
      </p:sp>
      <p:sp>
        <p:nvSpPr>
          <p:cNvPr id="29" name="Line 11">
            <a:extLst>
              <a:ext uri="{FF2B5EF4-FFF2-40B4-BE49-F238E27FC236}">
                <a16:creationId xmlns:a16="http://schemas.microsoft.com/office/drawing/2014/main" id="{485418A7-160A-2748-9187-936E620B149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60677" y="918267"/>
            <a:ext cx="1231900" cy="82550"/>
          </a:xfrm>
          <a:prstGeom prst="line">
            <a:avLst/>
          </a:prstGeom>
          <a:noFill/>
          <a:ln w="38100" cap="flat">
            <a:solidFill>
              <a:srgbClr val="0000FF"/>
            </a:solidFill>
            <a:prstDash val="solid"/>
            <a:round/>
            <a:headEnd type="oval" w="med" len="med"/>
            <a:tailEnd type="none" w="med" len="med"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30" name="Line 13">
            <a:extLst>
              <a:ext uri="{FF2B5EF4-FFF2-40B4-BE49-F238E27FC236}">
                <a16:creationId xmlns:a16="http://schemas.microsoft.com/office/drawing/2014/main" id="{42F28645-1CB9-024E-8112-9D130EFFDF55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8070111" y="3194742"/>
            <a:ext cx="183053" cy="595605"/>
          </a:xfrm>
          <a:prstGeom prst="line">
            <a:avLst/>
          </a:prstGeom>
          <a:noFill/>
          <a:ln w="38100" cap="flat">
            <a:solidFill>
              <a:srgbClr val="0000FF"/>
            </a:solidFill>
            <a:prstDash val="solid"/>
            <a:round/>
            <a:headEnd type="stealth" w="med" len="med"/>
            <a:tailEnd type="none" w="med" len="med"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C3D1A21C-02B4-2F46-A3BA-C1B74DA31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1115" y="1902517"/>
            <a:ext cx="1734042" cy="882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36" tIns="48318" rIns="96636" bIns="483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700">
                <a:solidFill>
                  <a:srgbClr val="FFFFFF"/>
                </a:solidFill>
                <a:latin typeface="Comic Sans MS"/>
                <a:cs typeface="Comic Sans MS"/>
              </a:rPr>
              <a:t>Mayall </a:t>
            </a:r>
          </a:p>
          <a:p>
            <a:r>
              <a:rPr lang="en-US" sz="1700">
                <a:solidFill>
                  <a:srgbClr val="FFFFFF"/>
                </a:solidFill>
                <a:latin typeface="Comic Sans MS"/>
                <a:cs typeface="Comic Sans MS"/>
              </a:rPr>
              <a:t>    4-m </a:t>
            </a:r>
          </a:p>
          <a:p>
            <a:r>
              <a:rPr lang="en-US" sz="1700">
                <a:solidFill>
                  <a:srgbClr val="FFFFFF"/>
                </a:solidFill>
                <a:latin typeface="Comic Sans MS"/>
                <a:cs typeface="Comic Sans MS"/>
              </a:rPr>
              <a:t>        Télescope</a:t>
            </a:r>
          </a:p>
        </p:txBody>
      </p:sp>
      <p:sp>
        <p:nvSpPr>
          <p:cNvPr id="32" name="Rectangle 3">
            <a:extLst>
              <a:ext uri="{FF2B5EF4-FFF2-40B4-BE49-F238E27FC236}">
                <a16:creationId xmlns:a16="http://schemas.microsoft.com/office/drawing/2014/main" id="{6FDD07DD-46BA-1846-B434-2E657B5C3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4577" y="3806866"/>
            <a:ext cx="2014212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tabLst>
                <a:tab pos="788988" algn="l"/>
                <a:tab pos="1352550" algn="l"/>
              </a:tabLst>
            </a:pPr>
            <a:r>
              <a:rPr lang="en-US" sz="1700" b="1">
                <a:solidFill>
                  <a:srgbClr val="0000FF"/>
                </a:solidFill>
                <a:latin typeface="Comic Sans MS"/>
                <a:cs typeface="Comic Sans MS"/>
                <a:sym typeface="Arial" charset="0"/>
              </a:rPr>
              <a:t>10 spectrographs</a:t>
            </a:r>
          </a:p>
        </p:txBody>
      </p:sp>
      <p:sp>
        <p:nvSpPr>
          <p:cNvPr id="33" name="Rectangle 4">
            <a:extLst>
              <a:ext uri="{FF2B5EF4-FFF2-40B4-BE49-F238E27FC236}">
                <a16:creationId xmlns:a16="http://schemas.microsoft.com/office/drawing/2014/main" id="{6CB853ED-F1C8-6E40-AF7E-1D428699A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8088" y="69494"/>
            <a:ext cx="2546033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tabLst>
                <a:tab pos="788988" algn="l"/>
                <a:tab pos="1352550" algn="l"/>
              </a:tabLst>
            </a:pPr>
            <a:r>
              <a:rPr lang="en-US" sz="1700" b="1">
                <a:solidFill>
                  <a:srgbClr val="0000FF"/>
                </a:solidFill>
                <a:latin typeface="Comic Sans MS"/>
                <a:cs typeface="Comic Sans MS"/>
                <a:sym typeface="Arial" charset="0"/>
              </a:rPr>
              <a:t> 5000 fiber positioner</a:t>
            </a:r>
          </a:p>
        </p:txBody>
      </p:sp>
      <p:pic>
        <p:nvPicPr>
          <p:cNvPr id="34" name="Picture 8">
            <a:extLst>
              <a:ext uri="{FF2B5EF4-FFF2-40B4-BE49-F238E27FC236}">
                <a16:creationId xmlns:a16="http://schemas.microsoft.com/office/drawing/2014/main" id="{F7817AFE-2B5E-684A-96BC-453D81DE3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79" y="3160081"/>
            <a:ext cx="3805259" cy="2852397"/>
          </a:xfrm>
          <a:prstGeom prst="rect">
            <a:avLst/>
          </a:prstGeom>
        </p:spPr>
      </p:pic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D965D953-5507-824E-BC38-712797A07407}"/>
              </a:ext>
            </a:extLst>
          </p:cNvPr>
          <p:cNvCxnSpPr/>
          <p:nvPr/>
        </p:nvCxnSpPr>
        <p:spPr bwMode="auto">
          <a:xfrm flipH="1">
            <a:off x="2114207" y="3613372"/>
            <a:ext cx="648072" cy="219816"/>
          </a:xfrm>
          <a:prstGeom prst="straightConnector1">
            <a:avLst/>
          </a:prstGeom>
          <a:solidFill>
            <a:srgbClr val="CCFF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A184E5FD-792E-054B-B89A-A83759FD3010}"/>
              </a:ext>
            </a:extLst>
          </p:cNvPr>
          <p:cNvSpPr txBox="1"/>
          <p:nvPr/>
        </p:nvSpPr>
        <p:spPr>
          <a:xfrm>
            <a:off x="2741059" y="3394209"/>
            <a:ext cx="13821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err="1"/>
              <a:t>Mayall</a:t>
            </a:r>
            <a:endParaRPr lang="en-US" sz="2000"/>
          </a:p>
          <a:p>
            <a:pPr algn="ctr"/>
            <a:r>
              <a:rPr lang="en-US" sz="2000"/>
              <a:t>Telescope</a:t>
            </a:r>
          </a:p>
        </p:txBody>
      </p:sp>
    </p:spTree>
    <p:extLst>
      <p:ext uri="{BB962C8B-B14F-4D97-AF65-F5344CB8AC3E}">
        <p14:creationId xmlns:p14="http://schemas.microsoft.com/office/powerpoint/2010/main" val="3039984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DESI tracers of the Matter  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219456" y="897097"/>
            <a:ext cx="8730580" cy="5118651"/>
          </a:xfrm>
        </p:spPr>
        <p:txBody>
          <a:bodyPr>
            <a:normAutofit/>
          </a:bodyPr>
          <a:lstStyle/>
          <a:p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5144911" y="6118783"/>
            <a:ext cx="3993728" cy="246888"/>
          </a:xfrm>
        </p:spPr>
        <p:txBody>
          <a:bodyPr/>
          <a:lstStyle/>
          <a:p>
            <a:r>
              <a:rPr lang="en-US">
                <a:cs typeface="Arial"/>
              </a:rPr>
              <a:t>Ch. </a:t>
            </a:r>
            <a:r>
              <a:rPr lang="en-US" err="1">
                <a:cs typeface="Arial"/>
              </a:rPr>
              <a:t>Yèche</a:t>
            </a:r>
            <a:r>
              <a:rPr lang="en-US">
                <a:cs typeface="Arial"/>
              </a:rPr>
              <a:t> </a:t>
            </a:r>
          </a:p>
        </p:txBody>
      </p:sp>
      <p:grpSp>
        <p:nvGrpSpPr>
          <p:cNvPr id="149" name="Group 5">
            <a:extLst>
              <a:ext uri="{FF2B5EF4-FFF2-40B4-BE49-F238E27FC236}">
                <a16:creationId xmlns:a16="http://schemas.microsoft.com/office/drawing/2014/main" id="{D719929C-B063-7E4A-BE9C-6883BE00915A}"/>
              </a:ext>
            </a:extLst>
          </p:cNvPr>
          <p:cNvGrpSpPr/>
          <p:nvPr/>
        </p:nvGrpSpPr>
        <p:grpSpPr>
          <a:xfrm>
            <a:off x="1848304" y="1319928"/>
            <a:ext cx="6806934" cy="4364594"/>
            <a:chOff x="2288979" y="1316975"/>
            <a:chExt cx="6806934" cy="4364594"/>
          </a:xfrm>
        </p:grpSpPr>
        <p:sp>
          <p:nvSpPr>
            <p:cNvPr id="150" name="object 2">
              <a:extLst>
                <a:ext uri="{FF2B5EF4-FFF2-40B4-BE49-F238E27FC236}">
                  <a16:creationId xmlns:a16="http://schemas.microsoft.com/office/drawing/2014/main" id="{888E52EF-57B8-7449-8F77-BDA3B298696E}"/>
                </a:ext>
              </a:extLst>
            </p:cNvPr>
            <p:cNvSpPr/>
            <p:nvPr/>
          </p:nvSpPr>
          <p:spPr>
            <a:xfrm rot="158672">
              <a:off x="3135035" y="1586347"/>
              <a:ext cx="5840076" cy="4010291"/>
            </a:xfrm>
            <a:prstGeom prst="ellipse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3">
              <a:extLst>
                <a:ext uri="{FF2B5EF4-FFF2-40B4-BE49-F238E27FC236}">
                  <a16:creationId xmlns:a16="http://schemas.microsoft.com/office/drawing/2014/main" id="{158D5294-4B1A-F841-9EC9-EA1E8220C015}"/>
                </a:ext>
              </a:extLst>
            </p:cNvPr>
            <p:cNvSpPr/>
            <p:nvPr/>
          </p:nvSpPr>
          <p:spPr>
            <a:xfrm rot="158672">
              <a:off x="2382019" y="1529376"/>
              <a:ext cx="5728934" cy="158433"/>
            </a:xfrm>
            <a:custGeom>
              <a:avLst/>
              <a:gdLst/>
              <a:ahLst/>
              <a:cxnLst/>
              <a:rect l="l" t="t" r="r" b="b"/>
              <a:pathLst>
                <a:path w="8157845" h="156210">
                  <a:moveTo>
                    <a:pt x="0" y="155917"/>
                  </a:moveTo>
                  <a:lnTo>
                    <a:pt x="8157335" y="155917"/>
                  </a:lnTo>
                  <a:lnTo>
                    <a:pt x="8157335" y="0"/>
                  </a:lnTo>
                  <a:lnTo>
                    <a:pt x="0" y="0"/>
                  </a:lnTo>
                  <a:lnTo>
                    <a:pt x="0" y="1559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6">
              <a:extLst>
                <a:ext uri="{FF2B5EF4-FFF2-40B4-BE49-F238E27FC236}">
                  <a16:creationId xmlns:a16="http://schemas.microsoft.com/office/drawing/2014/main" id="{B8C1A118-3AA8-C549-B72C-07FD0C806706}"/>
                </a:ext>
              </a:extLst>
            </p:cNvPr>
            <p:cNvSpPr/>
            <p:nvPr/>
          </p:nvSpPr>
          <p:spPr>
            <a:xfrm rot="158672">
              <a:off x="2288979" y="1316975"/>
              <a:ext cx="228023" cy="4356847"/>
            </a:xfrm>
            <a:custGeom>
              <a:avLst/>
              <a:gdLst/>
              <a:ahLst/>
              <a:cxnLst/>
              <a:rect l="l" t="t" r="r" b="b"/>
              <a:pathLst>
                <a:path w="250825" h="4937759">
                  <a:moveTo>
                    <a:pt x="0" y="0"/>
                  </a:moveTo>
                  <a:lnTo>
                    <a:pt x="250760" y="0"/>
                  </a:lnTo>
                  <a:lnTo>
                    <a:pt x="250760" y="4937407"/>
                  </a:lnTo>
                  <a:lnTo>
                    <a:pt x="0" y="49374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Rogner un rectangle à un seul coin 20">
              <a:extLst>
                <a:ext uri="{FF2B5EF4-FFF2-40B4-BE49-F238E27FC236}">
                  <a16:creationId xmlns:a16="http://schemas.microsoft.com/office/drawing/2014/main" id="{A20DA041-3CBC-A04E-B70A-5810731A4C93}"/>
                </a:ext>
              </a:extLst>
            </p:cNvPr>
            <p:cNvSpPr/>
            <p:nvPr/>
          </p:nvSpPr>
          <p:spPr>
            <a:xfrm rot="10958672" flipV="1">
              <a:off x="8321157" y="3576996"/>
              <a:ext cx="774756" cy="240151"/>
            </a:xfrm>
            <a:prstGeom prst="snip1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ogner un rectangle à un seul coin 21">
              <a:extLst>
                <a:ext uri="{FF2B5EF4-FFF2-40B4-BE49-F238E27FC236}">
                  <a16:creationId xmlns:a16="http://schemas.microsoft.com/office/drawing/2014/main" id="{023BAED2-3101-8E43-90C2-012523E8EC21}"/>
                </a:ext>
              </a:extLst>
            </p:cNvPr>
            <p:cNvSpPr/>
            <p:nvPr/>
          </p:nvSpPr>
          <p:spPr>
            <a:xfrm rot="10958672" flipV="1">
              <a:off x="7760904" y="4061494"/>
              <a:ext cx="1072444" cy="326514"/>
            </a:xfrm>
            <a:prstGeom prst="snip1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ogner un rectangle à un seul coin 22">
              <a:extLst>
                <a:ext uri="{FF2B5EF4-FFF2-40B4-BE49-F238E27FC236}">
                  <a16:creationId xmlns:a16="http://schemas.microsoft.com/office/drawing/2014/main" id="{FC84DC64-17E0-EE4C-975F-9A0C79704B6B}"/>
                </a:ext>
              </a:extLst>
            </p:cNvPr>
            <p:cNvSpPr/>
            <p:nvPr/>
          </p:nvSpPr>
          <p:spPr>
            <a:xfrm rot="10958672" flipV="1">
              <a:off x="7298200" y="4505303"/>
              <a:ext cx="1072444" cy="326514"/>
            </a:xfrm>
            <a:prstGeom prst="snip1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ogner un rectangle à un seul coin 23">
              <a:extLst>
                <a:ext uri="{FF2B5EF4-FFF2-40B4-BE49-F238E27FC236}">
                  <a16:creationId xmlns:a16="http://schemas.microsoft.com/office/drawing/2014/main" id="{27A189C2-980E-024B-B84C-466FEE9BB614}"/>
                </a:ext>
              </a:extLst>
            </p:cNvPr>
            <p:cNvSpPr/>
            <p:nvPr/>
          </p:nvSpPr>
          <p:spPr>
            <a:xfrm rot="10958672" flipV="1">
              <a:off x="6668857" y="5115233"/>
              <a:ext cx="1072444" cy="326514"/>
            </a:xfrm>
            <a:prstGeom prst="snip1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ogner un rectangle à un seul coin 24">
              <a:extLst>
                <a:ext uri="{FF2B5EF4-FFF2-40B4-BE49-F238E27FC236}">
                  <a16:creationId xmlns:a16="http://schemas.microsoft.com/office/drawing/2014/main" id="{AAB1CB3D-12D6-CC46-B58B-E60063BAD07D}"/>
                </a:ext>
              </a:extLst>
            </p:cNvPr>
            <p:cNvSpPr/>
            <p:nvPr/>
          </p:nvSpPr>
          <p:spPr>
            <a:xfrm rot="10958672" flipV="1">
              <a:off x="6370061" y="5355055"/>
              <a:ext cx="1072444" cy="326514"/>
            </a:xfrm>
            <a:prstGeom prst="snip1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ogner un rectangle à un seul coin 29">
              <a:extLst>
                <a:ext uri="{FF2B5EF4-FFF2-40B4-BE49-F238E27FC236}">
                  <a16:creationId xmlns:a16="http://schemas.microsoft.com/office/drawing/2014/main" id="{DFFF1F2A-8C3A-C04B-9BF2-1F1E98134A5D}"/>
                </a:ext>
              </a:extLst>
            </p:cNvPr>
            <p:cNvSpPr/>
            <p:nvPr/>
          </p:nvSpPr>
          <p:spPr>
            <a:xfrm rot="10958672" flipV="1">
              <a:off x="2620535" y="3553536"/>
              <a:ext cx="687525" cy="234302"/>
            </a:xfrm>
            <a:prstGeom prst="snip1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ogner un rectangle à un seul coin 30">
              <a:extLst>
                <a:ext uri="{FF2B5EF4-FFF2-40B4-BE49-F238E27FC236}">
                  <a16:creationId xmlns:a16="http://schemas.microsoft.com/office/drawing/2014/main" id="{0BDA7E28-CC26-314E-B334-DAFD9C43A1AF}"/>
                </a:ext>
              </a:extLst>
            </p:cNvPr>
            <p:cNvSpPr/>
            <p:nvPr/>
          </p:nvSpPr>
          <p:spPr>
            <a:xfrm rot="10958672" flipV="1">
              <a:off x="3231869" y="3905973"/>
              <a:ext cx="556453" cy="234302"/>
            </a:xfrm>
            <a:prstGeom prst="snip1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ogner un rectangle à un seul coin 31">
              <a:extLst>
                <a:ext uri="{FF2B5EF4-FFF2-40B4-BE49-F238E27FC236}">
                  <a16:creationId xmlns:a16="http://schemas.microsoft.com/office/drawing/2014/main" id="{7D700BCD-197D-CE49-9F96-BCFE17869E5A}"/>
                </a:ext>
              </a:extLst>
            </p:cNvPr>
            <p:cNvSpPr/>
            <p:nvPr/>
          </p:nvSpPr>
          <p:spPr>
            <a:xfrm rot="10958672" flipV="1">
              <a:off x="3645500" y="4223441"/>
              <a:ext cx="556453" cy="234302"/>
            </a:xfrm>
            <a:prstGeom prst="snip1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ogner un rectangle à un seul coin 32">
              <a:extLst>
                <a:ext uri="{FF2B5EF4-FFF2-40B4-BE49-F238E27FC236}">
                  <a16:creationId xmlns:a16="http://schemas.microsoft.com/office/drawing/2014/main" id="{185D2C71-4A9F-C94B-9D49-52E4D4951F35}"/>
                </a:ext>
              </a:extLst>
            </p:cNvPr>
            <p:cNvSpPr/>
            <p:nvPr/>
          </p:nvSpPr>
          <p:spPr>
            <a:xfrm rot="10958672" flipV="1">
              <a:off x="4053499" y="4556232"/>
              <a:ext cx="556453" cy="234302"/>
            </a:xfrm>
            <a:prstGeom prst="snip1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ogner un rectangle à un seul coin 33">
              <a:extLst>
                <a:ext uri="{FF2B5EF4-FFF2-40B4-BE49-F238E27FC236}">
                  <a16:creationId xmlns:a16="http://schemas.microsoft.com/office/drawing/2014/main" id="{6D673BA3-8AA3-6646-8B49-341D572F39B6}"/>
                </a:ext>
              </a:extLst>
            </p:cNvPr>
            <p:cNvSpPr/>
            <p:nvPr/>
          </p:nvSpPr>
          <p:spPr>
            <a:xfrm rot="10958672" flipV="1">
              <a:off x="4415980" y="4809182"/>
              <a:ext cx="556453" cy="234302"/>
            </a:xfrm>
            <a:prstGeom prst="snip1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ogner un rectangle à un seul coin 34">
              <a:extLst>
                <a:ext uri="{FF2B5EF4-FFF2-40B4-BE49-F238E27FC236}">
                  <a16:creationId xmlns:a16="http://schemas.microsoft.com/office/drawing/2014/main" id="{68F4DAE4-3D87-B046-BE4D-CDC8C74F4AC2}"/>
                </a:ext>
              </a:extLst>
            </p:cNvPr>
            <p:cNvSpPr/>
            <p:nvPr/>
          </p:nvSpPr>
          <p:spPr>
            <a:xfrm rot="10958672" flipV="1">
              <a:off x="4682856" y="5070413"/>
              <a:ext cx="556453" cy="234302"/>
            </a:xfrm>
            <a:prstGeom prst="snip1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ogner un rectangle à un seul coin 35">
              <a:extLst>
                <a:ext uri="{FF2B5EF4-FFF2-40B4-BE49-F238E27FC236}">
                  <a16:creationId xmlns:a16="http://schemas.microsoft.com/office/drawing/2014/main" id="{59506801-5AF7-DA43-ABFF-105352937353}"/>
                </a:ext>
              </a:extLst>
            </p:cNvPr>
            <p:cNvSpPr/>
            <p:nvPr/>
          </p:nvSpPr>
          <p:spPr>
            <a:xfrm rot="10958672" flipV="1">
              <a:off x="5138890" y="5419975"/>
              <a:ext cx="556453" cy="234302"/>
            </a:xfrm>
            <a:prstGeom prst="snip1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ogner un rectangle à un seul coin 36">
              <a:extLst>
                <a:ext uri="{FF2B5EF4-FFF2-40B4-BE49-F238E27FC236}">
                  <a16:creationId xmlns:a16="http://schemas.microsoft.com/office/drawing/2014/main" id="{B0A86038-0116-2E42-94C5-1B239A8B27DC}"/>
                </a:ext>
              </a:extLst>
            </p:cNvPr>
            <p:cNvSpPr/>
            <p:nvPr/>
          </p:nvSpPr>
          <p:spPr>
            <a:xfrm rot="10958672" flipV="1">
              <a:off x="2469617" y="3300013"/>
              <a:ext cx="556453" cy="234302"/>
            </a:xfrm>
            <a:prstGeom prst="snip1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6" name="object 7">
            <a:extLst>
              <a:ext uri="{FF2B5EF4-FFF2-40B4-BE49-F238E27FC236}">
                <a16:creationId xmlns:a16="http://schemas.microsoft.com/office/drawing/2014/main" id="{A3F36BAE-305E-D346-92B9-E41778052797}"/>
              </a:ext>
            </a:extLst>
          </p:cNvPr>
          <p:cNvSpPr txBox="1"/>
          <p:nvPr/>
        </p:nvSpPr>
        <p:spPr>
          <a:xfrm>
            <a:off x="833796" y="967572"/>
            <a:ext cx="2365919" cy="1341737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13676" rIns="0" bIns="0" rtlCol="0">
            <a:spAutoFit/>
          </a:bodyPr>
          <a:lstStyle/>
          <a:p>
            <a:pPr marL="11397" algn="ctr">
              <a:lnSpc>
                <a:spcPct val="150000"/>
              </a:lnSpc>
              <a:spcBef>
                <a:spcPts val="108"/>
              </a:spcBef>
            </a:pPr>
            <a:r>
              <a:rPr lang="fr-FR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>
                <a:latin typeface="Arial"/>
                <a:cs typeface="Arial"/>
              </a:rPr>
              <a:t>Five target </a:t>
            </a:r>
            <a:r>
              <a:rPr sz="2000" spc="4">
                <a:latin typeface="Arial"/>
                <a:cs typeface="Arial"/>
              </a:rPr>
              <a:t>classes</a:t>
            </a:r>
            <a:endParaRPr sz="2000">
              <a:latin typeface="Arial"/>
              <a:cs typeface="Arial"/>
            </a:endParaRPr>
          </a:p>
          <a:p>
            <a:pPr marL="11397" algn="ctr">
              <a:lnSpc>
                <a:spcPct val="150000"/>
              </a:lnSpc>
            </a:pPr>
            <a:r>
              <a:rPr lang="fr-FR" sz="2000" spc="4">
                <a:latin typeface="Arial"/>
                <a:cs typeface="Arial"/>
              </a:rPr>
              <a:t> </a:t>
            </a:r>
            <a:r>
              <a:rPr lang="fr-FR" sz="2000" spc="4">
                <a:solidFill>
                  <a:srgbClr val="FF0000"/>
                </a:solidFill>
                <a:latin typeface="Arial"/>
                <a:cs typeface="Arial"/>
              </a:rPr>
              <a:t>~40</a:t>
            </a:r>
            <a:r>
              <a:rPr sz="2000" spc="4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0000"/>
                </a:solidFill>
                <a:latin typeface="Arial"/>
                <a:cs typeface="Arial"/>
              </a:rPr>
              <a:t>million </a:t>
            </a:r>
            <a:r>
              <a:rPr sz="2000">
                <a:latin typeface="Arial"/>
                <a:cs typeface="Arial"/>
              </a:rPr>
              <a:t>redshifts</a:t>
            </a:r>
            <a:endParaRPr lang="fr-FR" sz="2000">
              <a:latin typeface="Arial"/>
              <a:cs typeface="Arial"/>
            </a:endParaRPr>
          </a:p>
          <a:p>
            <a:pPr marL="11397" algn="ctr">
              <a:lnSpc>
                <a:spcPct val="150000"/>
              </a:lnSpc>
            </a:pPr>
            <a:r>
              <a:rPr lang="fr-FR" sz="2000">
                <a:latin typeface="Arial"/>
                <a:cs typeface="Arial"/>
              </a:rPr>
              <a:t>in 5 </a:t>
            </a:r>
            <a:r>
              <a:rPr lang="fr-FR" sz="2000" err="1">
                <a:latin typeface="Arial"/>
                <a:cs typeface="Arial"/>
              </a:rPr>
              <a:t>years</a:t>
            </a:r>
            <a:endParaRPr lang="fr-FR" sz="2000">
              <a:latin typeface="Arial"/>
              <a:cs typeface="Arial"/>
            </a:endParaRPr>
          </a:p>
        </p:txBody>
      </p:sp>
      <p:sp>
        <p:nvSpPr>
          <p:cNvPr id="167" name="object 9">
            <a:extLst>
              <a:ext uri="{FF2B5EF4-FFF2-40B4-BE49-F238E27FC236}">
                <a16:creationId xmlns:a16="http://schemas.microsoft.com/office/drawing/2014/main" id="{0B8DDCD6-7FEF-0642-BC6B-7D0FADEC584D}"/>
              </a:ext>
            </a:extLst>
          </p:cNvPr>
          <p:cNvSpPr/>
          <p:nvPr/>
        </p:nvSpPr>
        <p:spPr>
          <a:xfrm>
            <a:off x="2210071" y="4794151"/>
            <a:ext cx="3074625" cy="70360"/>
          </a:xfrm>
          <a:custGeom>
            <a:avLst/>
            <a:gdLst/>
            <a:ahLst/>
            <a:cxnLst/>
            <a:rect l="l" t="t" r="r" b="b"/>
            <a:pathLst>
              <a:path w="1409700">
                <a:moveTo>
                  <a:pt x="1409376" y="0"/>
                </a:moveTo>
                <a:lnTo>
                  <a:pt x="1388394" y="0"/>
                </a:lnTo>
                <a:lnTo>
                  <a:pt x="0" y="0"/>
                </a:lnTo>
              </a:path>
            </a:pathLst>
          </a:custGeom>
          <a:ln w="41910">
            <a:solidFill>
              <a:srgbClr val="FF9933"/>
            </a:solidFill>
            <a:headEnd type="arrow"/>
            <a:tailEnd type="none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9">
            <a:extLst>
              <a:ext uri="{FF2B5EF4-FFF2-40B4-BE49-F238E27FC236}">
                <a16:creationId xmlns:a16="http://schemas.microsoft.com/office/drawing/2014/main" id="{C446110D-40B2-7740-837D-79997EBD96FC}"/>
              </a:ext>
            </a:extLst>
          </p:cNvPr>
          <p:cNvSpPr/>
          <p:nvPr/>
        </p:nvSpPr>
        <p:spPr>
          <a:xfrm>
            <a:off x="2210071" y="5463319"/>
            <a:ext cx="3709649" cy="70360"/>
          </a:xfrm>
          <a:custGeom>
            <a:avLst/>
            <a:gdLst/>
            <a:ahLst/>
            <a:cxnLst/>
            <a:rect l="l" t="t" r="r" b="b"/>
            <a:pathLst>
              <a:path w="1409700">
                <a:moveTo>
                  <a:pt x="1409376" y="0"/>
                </a:moveTo>
                <a:lnTo>
                  <a:pt x="1388394" y="0"/>
                </a:lnTo>
                <a:lnTo>
                  <a:pt x="0" y="0"/>
                </a:lnTo>
              </a:path>
            </a:pathLst>
          </a:custGeom>
          <a:ln w="41910">
            <a:solidFill>
              <a:srgbClr val="C00000"/>
            </a:solidFill>
            <a:headEnd type="arrow"/>
            <a:tailEnd type="none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9">
            <a:extLst>
              <a:ext uri="{FF2B5EF4-FFF2-40B4-BE49-F238E27FC236}">
                <a16:creationId xmlns:a16="http://schemas.microsoft.com/office/drawing/2014/main" id="{905C5B20-518E-744E-91B4-B3741F22F0DB}"/>
              </a:ext>
            </a:extLst>
          </p:cNvPr>
          <p:cNvSpPr/>
          <p:nvPr/>
        </p:nvSpPr>
        <p:spPr>
          <a:xfrm>
            <a:off x="2210071" y="3035561"/>
            <a:ext cx="1281545" cy="0"/>
          </a:xfrm>
          <a:custGeom>
            <a:avLst/>
            <a:gdLst/>
            <a:ahLst/>
            <a:cxnLst/>
            <a:rect l="l" t="t" r="r" b="b"/>
            <a:pathLst>
              <a:path w="1409700">
                <a:moveTo>
                  <a:pt x="1409376" y="0"/>
                </a:moveTo>
                <a:lnTo>
                  <a:pt x="1388394" y="0"/>
                </a:lnTo>
                <a:lnTo>
                  <a:pt x="0" y="0"/>
                </a:lnTo>
              </a:path>
            </a:pathLst>
          </a:custGeom>
          <a:ln w="41910">
            <a:solidFill>
              <a:srgbClr val="008000"/>
            </a:solidFill>
            <a:headEnd type="arrow"/>
            <a:tailEnd type="none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9">
            <a:extLst>
              <a:ext uri="{FF2B5EF4-FFF2-40B4-BE49-F238E27FC236}">
                <a16:creationId xmlns:a16="http://schemas.microsoft.com/office/drawing/2014/main" id="{3A01E689-B319-5147-9F2D-67239901AC2D}"/>
              </a:ext>
            </a:extLst>
          </p:cNvPr>
          <p:cNvSpPr/>
          <p:nvPr/>
        </p:nvSpPr>
        <p:spPr>
          <a:xfrm>
            <a:off x="2210071" y="4080426"/>
            <a:ext cx="2215724" cy="45719"/>
          </a:xfrm>
          <a:custGeom>
            <a:avLst/>
            <a:gdLst/>
            <a:ahLst/>
            <a:cxnLst/>
            <a:rect l="l" t="t" r="r" b="b"/>
            <a:pathLst>
              <a:path w="1409700">
                <a:moveTo>
                  <a:pt x="1409376" y="0"/>
                </a:moveTo>
                <a:lnTo>
                  <a:pt x="1388394" y="0"/>
                </a:lnTo>
                <a:lnTo>
                  <a:pt x="0" y="0"/>
                </a:lnTo>
              </a:path>
            </a:pathLst>
          </a:custGeom>
          <a:ln w="41910">
            <a:solidFill>
              <a:srgbClr val="7030A0"/>
            </a:solidFill>
            <a:headEnd type="arrow"/>
            <a:tailEnd type="none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9">
            <a:extLst>
              <a:ext uri="{FF2B5EF4-FFF2-40B4-BE49-F238E27FC236}">
                <a16:creationId xmlns:a16="http://schemas.microsoft.com/office/drawing/2014/main" id="{C2EC83B8-6DCD-3147-B8CF-813148A3E6A2}"/>
              </a:ext>
            </a:extLst>
          </p:cNvPr>
          <p:cNvSpPr/>
          <p:nvPr/>
        </p:nvSpPr>
        <p:spPr>
          <a:xfrm>
            <a:off x="2974808" y="3772627"/>
            <a:ext cx="1233108" cy="45719"/>
          </a:xfrm>
          <a:custGeom>
            <a:avLst/>
            <a:gdLst/>
            <a:ahLst/>
            <a:cxnLst/>
            <a:rect l="l" t="t" r="r" b="b"/>
            <a:pathLst>
              <a:path w="1409700">
                <a:moveTo>
                  <a:pt x="1409376" y="0"/>
                </a:moveTo>
                <a:lnTo>
                  <a:pt x="1388394" y="0"/>
                </a:lnTo>
                <a:lnTo>
                  <a:pt x="0" y="0"/>
                </a:lnTo>
              </a:path>
            </a:pathLst>
          </a:custGeom>
          <a:ln w="41910">
            <a:solidFill>
              <a:srgbClr val="0070C0"/>
            </a:solidFill>
            <a:headEnd type="arrow"/>
            <a:tailEnd type="none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9">
            <a:extLst>
              <a:ext uri="{FF2B5EF4-FFF2-40B4-BE49-F238E27FC236}">
                <a16:creationId xmlns:a16="http://schemas.microsoft.com/office/drawing/2014/main" id="{50AE0A82-9D80-F748-9C81-F0B93F5BD3A0}"/>
              </a:ext>
            </a:extLst>
          </p:cNvPr>
          <p:cNvSpPr/>
          <p:nvPr/>
        </p:nvSpPr>
        <p:spPr>
          <a:xfrm rot="1820911">
            <a:off x="2117422" y="3546128"/>
            <a:ext cx="918000" cy="117767"/>
          </a:xfrm>
          <a:custGeom>
            <a:avLst/>
            <a:gdLst/>
            <a:ahLst/>
            <a:cxnLst/>
            <a:rect l="l" t="t" r="r" b="b"/>
            <a:pathLst>
              <a:path w="1409700">
                <a:moveTo>
                  <a:pt x="1409376" y="0"/>
                </a:moveTo>
                <a:lnTo>
                  <a:pt x="1388394" y="0"/>
                </a:lnTo>
                <a:lnTo>
                  <a:pt x="0" y="0"/>
                </a:lnTo>
              </a:path>
            </a:pathLst>
          </a:custGeom>
          <a:ln w="41910">
            <a:solidFill>
              <a:srgbClr val="0070C0"/>
            </a:solidFill>
            <a:headEnd type="none"/>
            <a:tailEnd type="none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ZoneTexte 42">
            <a:extLst>
              <a:ext uri="{FF2B5EF4-FFF2-40B4-BE49-F238E27FC236}">
                <a16:creationId xmlns:a16="http://schemas.microsoft.com/office/drawing/2014/main" id="{DA600617-26DC-CE46-A7CB-974C257724B0}"/>
              </a:ext>
            </a:extLst>
          </p:cNvPr>
          <p:cNvSpPr txBox="1"/>
          <p:nvPr/>
        </p:nvSpPr>
        <p:spPr>
          <a:xfrm rot="19020000">
            <a:off x="7152278" y="4002571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latin typeface="Arial"/>
                <a:cs typeface="Arial"/>
              </a:rPr>
              <a:t>Redshift</a:t>
            </a:r>
          </a:p>
        </p:txBody>
      </p:sp>
      <p:sp>
        <p:nvSpPr>
          <p:cNvPr id="174" name="ZoneTexte 43">
            <a:extLst>
              <a:ext uri="{FF2B5EF4-FFF2-40B4-BE49-F238E27FC236}">
                <a16:creationId xmlns:a16="http://schemas.microsoft.com/office/drawing/2014/main" id="{B5F4263E-1E58-C240-AB53-27425C16F67E}"/>
              </a:ext>
            </a:extLst>
          </p:cNvPr>
          <p:cNvSpPr txBox="1"/>
          <p:nvPr/>
        </p:nvSpPr>
        <p:spPr>
          <a:xfrm>
            <a:off x="6012472" y="5339334"/>
            <a:ext cx="505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0.2</a:t>
            </a:r>
          </a:p>
        </p:txBody>
      </p:sp>
      <p:sp>
        <p:nvSpPr>
          <p:cNvPr id="175" name="ZoneTexte 44">
            <a:extLst>
              <a:ext uri="{FF2B5EF4-FFF2-40B4-BE49-F238E27FC236}">
                <a16:creationId xmlns:a16="http://schemas.microsoft.com/office/drawing/2014/main" id="{1F52685D-1B61-0A48-BD99-4FB3F43991FB}"/>
              </a:ext>
            </a:extLst>
          </p:cNvPr>
          <p:cNvSpPr txBox="1"/>
          <p:nvPr/>
        </p:nvSpPr>
        <p:spPr>
          <a:xfrm>
            <a:off x="6572938" y="4800355"/>
            <a:ext cx="505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0.7</a:t>
            </a:r>
          </a:p>
        </p:txBody>
      </p:sp>
      <p:sp>
        <p:nvSpPr>
          <p:cNvPr id="176" name="ZoneTexte 45">
            <a:extLst>
              <a:ext uri="{FF2B5EF4-FFF2-40B4-BE49-F238E27FC236}">
                <a16:creationId xmlns:a16="http://schemas.microsoft.com/office/drawing/2014/main" id="{BAA58E85-2822-E24D-AF86-3D7B68E27E0E}"/>
              </a:ext>
            </a:extLst>
          </p:cNvPr>
          <p:cNvSpPr txBox="1"/>
          <p:nvPr/>
        </p:nvSpPr>
        <p:spPr>
          <a:xfrm>
            <a:off x="7065453" y="4442715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1</a:t>
            </a:r>
          </a:p>
        </p:txBody>
      </p:sp>
      <p:sp>
        <p:nvSpPr>
          <p:cNvPr id="177" name="ZoneTexte 46">
            <a:extLst>
              <a:ext uri="{FF2B5EF4-FFF2-40B4-BE49-F238E27FC236}">
                <a16:creationId xmlns:a16="http://schemas.microsoft.com/office/drawing/2014/main" id="{71972AA4-9311-B443-ABD6-FBC0BC6756ED}"/>
              </a:ext>
            </a:extLst>
          </p:cNvPr>
          <p:cNvSpPr txBox="1"/>
          <p:nvPr/>
        </p:nvSpPr>
        <p:spPr>
          <a:xfrm>
            <a:off x="7923675" y="360324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2</a:t>
            </a:r>
          </a:p>
        </p:txBody>
      </p:sp>
      <p:sp>
        <p:nvSpPr>
          <p:cNvPr id="180" name="object 5">
            <a:extLst>
              <a:ext uri="{FF2B5EF4-FFF2-40B4-BE49-F238E27FC236}">
                <a16:creationId xmlns:a16="http://schemas.microsoft.com/office/drawing/2014/main" id="{FDACD9F3-CC1B-764D-9D1F-2B8D32EE5EC2}"/>
              </a:ext>
            </a:extLst>
          </p:cNvPr>
          <p:cNvSpPr/>
          <p:nvPr/>
        </p:nvSpPr>
        <p:spPr>
          <a:xfrm>
            <a:off x="1344206" y="5684522"/>
            <a:ext cx="161636" cy="137832"/>
          </a:xfrm>
          <a:custGeom>
            <a:avLst/>
            <a:gdLst/>
            <a:ahLst/>
            <a:cxnLst/>
            <a:rect l="l" t="t" r="r" b="b"/>
            <a:pathLst>
              <a:path w="177800" h="156209">
                <a:moveTo>
                  <a:pt x="0" y="155918"/>
                </a:moveTo>
                <a:lnTo>
                  <a:pt x="177272" y="155918"/>
                </a:lnTo>
                <a:lnTo>
                  <a:pt x="177272" y="0"/>
                </a:lnTo>
                <a:lnTo>
                  <a:pt x="0" y="0"/>
                </a:lnTo>
                <a:lnTo>
                  <a:pt x="0" y="1559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ZoneTexte 15">
            <a:extLst>
              <a:ext uri="{FF2B5EF4-FFF2-40B4-BE49-F238E27FC236}">
                <a16:creationId xmlns:a16="http://schemas.microsoft.com/office/drawing/2014/main" id="{85080A9C-02CB-9F42-8C59-7A0346A1A8A7}"/>
              </a:ext>
            </a:extLst>
          </p:cNvPr>
          <p:cNvSpPr txBox="1"/>
          <p:nvPr/>
        </p:nvSpPr>
        <p:spPr>
          <a:xfrm>
            <a:off x="27017" y="4477190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9933"/>
                </a:solidFill>
                <a:latin typeface="Arial"/>
                <a:cs typeface="Arial"/>
              </a:rPr>
              <a:t>8 million LRGs</a:t>
            </a:r>
          </a:p>
          <a:p>
            <a:pPr marL="0" lvl="1"/>
            <a:r>
              <a:rPr lang="en-US">
                <a:latin typeface="Arial"/>
                <a:cs typeface="Arial"/>
              </a:rPr>
              <a:t>0.4 &lt; z &lt; 1.0</a:t>
            </a:r>
          </a:p>
        </p:txBody>
      </p:sp>
      <p:sp>
        <p:nvSpPr>
          <p:cNvPr id="182" name="ZoneTexte 18">
            <a:extLst>
              <a:ext uri="{FF2B5EF4-FFF2-40B4-BE49-F238E27FC236}">
                <a16:creationId xmlns:a16="http://schemas.microsoft.com/office/drawing/2014/main" id="{F2A5FA8C-A6B1-394E-BE25-FCFA363B742E}"/>
              </a:ext>
            </a:extLst>
          </p:cNvPr>
          <p:cNvSpPr txBox="1"/>
          <p:nvPr/>
        </p:nvSpPr>
        <p:spPr>
          <a:xfrm>
            <a:off x="27017" y="5183723"/>
            <a:ext cx="21731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Arial"/>
                <a:cs typeface="Arial"/>
              </a:rPr>
              <a:t>13.5 million</a:t>
            </a:r>
          </a:p>
          <a:p>
            <a:r>
              <a:rPr lang="en-US" b="1">
                <a:solidFill>
                  <a:srgbClr val="C00000"/>
                </a:solidFill>
                <a:latin typeface="Arial"/>
                <a:cs typeface="Arial"/>
              </a:rPr>
              <a:t>Brightest galaxies</a:t>
            </a:r>
          </a:p>
          <a:p>
            <a:pPr marL="0" lvl="1"/>
            <a:r>
              <a:rPr lang="en-US">
                <a:latin typeface="Arial"/>
                <a:cs typeface="Arial"/>
              </a:rPr>
              <a:t>0.0 &lt; z &lt; 0.4</a:t>
            </a:r>
          </a:p>
        </p:txBody>
      </p:sp>
      <p:sp>
        <p:nvSpPr>
          <p:cNvPr id="183" name="ZoneTexte 13">
            <a:extLst>
              <a:ext uri="{FF2B5EF4-FFF2-40B4-BE49-F238E27FC236}">
                <a16:creationId xmlns:a16="http://schemas.microsoft.com/office/drawing/2014/main" id="{1DB83F57-EE25-F549-AE7C-6BEBABB8B6C1}"/>
              </a:ext>
            </a:extLst>
          </p:cNvPr>
          <p:cNvSpPr txBox="1"/>
          <p:nvPr/>
        </p:nvSpPr>
        <p:spPr>
          <a:xfrm>
            <a:off x="27017" y="2525540"/>
            <a:ext cx="23519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2060"/>
                </a:solidFill>
                <a:latin typeface="Arial"/>
                <a:cs typeface="Arial"/>
              </a:rPr>
              <a:t>3 million QSOs </a:t>
            </a:r>
          </a:p>
          <a:p>
            <a:pPr marL="0" lvl="1"/>
            <a:r>
              <a:rPr lang="en-US" b="1">
                <a:solidFill>
                  <a:srgbClr val="008000"/>
                </a:solidFill>
                <a:latin typeface="Arial"/>
                <a:cs typeface="Arial"/>
              </a:rPr>
              <a:t>Ly-</a:t>
            </a:r>
            <a:r>
              <a:rPr lang="en-US" b="1">
                <a:solidFill>
                  <a:srgbClr val="008000"/>
                </a:solidFill>
                <a:latin typeface="Symbol" pitchFamily="2" charset="2"/>
                <a:cs typeface="Arial"/>
              </a:rPr>
              <a:t>a</a:t>
            </a:r>
            <a:r>
              <a:rPr lang="en-US" b="1">
                <a:latin typeface="Arial"/>
                <a:cs typeface="Arial"/>
              </a:rPr>
              <a:t>        </a:t>
            </a:r>
            <a:r>
              <a:rPr lang="en-US">
                <a:latin typeface="Arial"/>
                <a:cs typeface="Arial"/>
              </a:rPr>
              <a:t>z &gt; 2.1</a:t>
            </a:r>
            <a:endParaRPr lang="en-US" b="1">
              <a:latin typeface="Arial"/>
              <a:cs typeface="Arial"/>
            </a:endParaRPr>
          </a:p>
          <a:p>
            <a:pPr marL="0" lvl="1"/>
            <a:r>
              <a:rPr lang="en-US" b="1">
                <a:solidFill>
                  <a:srgbClr val="0070C0"/>
                </a:solidFill>
                <a:latin typeface="Arial"/>
                <a:cs typeface="Arial"/>
              </a:rPr>
              <a:t>Tracers</a:t>
            </a:r>
            <a:r>
              <a:rPr lang="en-US" b="1">
                <a:latin typeface="Arial"/>
                <a:cs typeface="Arial"/>
              </a:rPr>
              <a:t> </a:t>
            </a:r>
            <a:r>
              <a:rPr lang="en-US">
                <a:latin typeface="Arial"/>
                <a:cs typeface="Arial"/>
              </a:rPr>
              <a:t>0.9 &lt; z &lt; 2.1</a:t>
            </a:r>
            <a:endParaRPr lang="en-US" b="1">
              <a:latin typeface="Arial"/>
              <a:cs typeface="Arial"/>
            </a:endParaRPr>
          </a:p>
        </p:txBody>
      </p:sp>
      <p:sp>
        <p:nvSpPr>
          <p:cNvPr id="184" name="ZoneTexte 14">
            <a:extLst>
              <a:ext uri="{FF2B5EF4-FFF2-40B4-BE49-F238E27FC236}">
                <a16:creationId xmlns:a16="http://schemas.microsoft.com/office/drawing/2014/main" id="{523E4D8D-C62D-0F4E-86DE-53170CCA7866}"/>
              </a:ext>
            </a:extLst>
          </p:cNvPr>
          <p:cNvSpPr txBox="1"/>
          <p:nvPr/>
        </p:nvSpPr>
        <p:spPr>
          <a:xfrm>
            <a:off x="27017" y="3737513"/>
            <a:ext cx="1915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7030A0"/>
                </a:solidFill>
                <a:latin typeface="Arial"/>
                <a:cs typeface="Arial"/>
              </a:rPr>
              <a:t>16 million ELGs</a:t>
            </a:r>
          </a:p>
          <a:p>
            <a:r>
              <a:rPr lang="en-US">
                <a:latin typeface="Arial"/>
                <a:cs typeface="Arial"/>
              </a:rPr>
              <a:t>0.6 &lt; z &lt; 1.6</a:t>
            </a:r>
            <a:endParaRPr lang="en-US" b="1">
              <a:latin typeface="Arial"/>
              <a:cs typeface="Arial"/>
            </a:endParaRPr>
          </a:p>
        </p:txBody>
      </p:sp>
      <p:sp>
        <p:nvSpPr>
          <p:cNvPr id="185" name="TextBox 3">
            <a:extLst>
              <a:ext uri="{FF2B5EF4-FFF2-40B4-BE49-F238E27FC236}">
                <a16:creationId xmlns:a16="http://schemas.microsoft.com/office/drawing/2014/main" id="{806AC0A0-B4C5-2B43-9C98-4D0691EAEA86}"/>
              </a:ext>
            </a:extLst>
          </p:cNvPr>
          <p:cNvSpPr txBox="1"/>
          <p:nvPr/>
        </p:nvSpPr>
        <p:spPr>
          <a:xfrm>
            <a:off x="8466418" y="3251052"/>
            <a:ext cx="739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12 </a:t>
            </a:r>
            <a:r>
              <a:rPr lang="en-US" sz="1600" b="1" err="1">
                <a:solidFill>
                  <a:srgbClr val="FF0000"/>
                </a:solidFill>
              </a:rPr>
              <a:t>Gyr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186" name="TextBox 44">
            <a:extLst>
              <a:ext uri="{FF2B5EF4-FFF2-40B4-BE49-F238E27FC236}">
                <a16:creationId xmlns:a16="http://schemas.microsoft.com/office/drawing/2014/main" id="{431A75D1-260D-A34A-847E-A905672DD63E}"/>
              </a:ext>
            </a:extLst>
          </p:cNvPr>
          <p:cNvSpPr txBox="1"/>
          <p:nvPr/>
        </p:nvSpPr>
        <p:spPr>
          <a:xfrm>
            <a:off x="8210538" y="3657250"/>
            <a:ext cx="739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10 </a:t>
            </a:r>
            <a:r>
              <a:rPr lang="en-US" sz="1600" b="1" err="1">
                <a:solidFill>
                  <a:srgbClr val="FF0000"/>
                </a:solidFill>
              </a:rPr>
              <a:t>Gyr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187" name="TextBox 45">
            <a:extLst>
              <a:ext uri="{FF2B5EF4-FFF2-40B4-BE49-F238E27FC236}">
                <a16:creationId xmlns:a16="http://schemas.microsoft.com/office/drawing/2014/main" id="{295B8903-1D6F-164C-9E82-C6C93BC67119}"/>
              </a:ext>
            </a:extLst>
          </p:cNvPr>
          <p:cNvSpPr txBox="1"/>
          <p:nvPr/>
        </p:nvSpPr>
        <p:spPr>
          <a:xfrm>
            <a:off x="7398917" y="4466312"/>
            <a:ext cx="6353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8 </a:t>
            </a:r>
            <a:r>
              <a:rPr lang="en-US" sz="1600" b="1" err="1">
                <a:solidFill>
                  <a:srgbClr val="FF0000"/>
                </a:solidFill>
              </a:rPr>
              <a:t>Gyr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188" name="TextBox 46">
            <a:extLst>
              <a:ext uri="{FF2B5EF4-FFF2-40B4-BE49-F238E27FC236}">
                <a16:creationId xmlns:a16="http://schemas.microsoft.com/office/drawing/2014/main" id="{0D27DA78-E75C-B446-845D-093CE3CD476C}"/>
              </a:ext>
            </a:extLst>
          </p:cNvPr>
          <p:cNvSpPr txBox="1"/>
          <p:nvPr/>
        </p:nvSpPr>
        <p:spPr>
          <a:xfrm>
            <a:off x="6697634" y="5390039"/>
            <a:ext cx="6353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2 </a:t>
            </a:r>
            <a:r>
              <a:rPr lang="en-US" sz="1600" b="1" err="1">
                <a:solidFill>
                  <a:srgbClr val="FF0000"/>
                </a:solidFill>
              </a:rPr>
              <a:t>Gyr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189" name="ZoneTexte 42">
            <a:extLst>
              <a:ext uri="{FF2B5EF4-FFF2-40B4-BE49-F238E27FC236}">
                <a16:creationId xmlns:a16="http://schemas.microsoft.com/office/drawing/2014/main" id="{4809253D-AA9A-BF45-89EA-BC0C9FD2F63E}"/>
              </a:ext>
            </a:extLst>
          </p:cNvPr>
          <p:cNvSpPr txBox="1"/>
          <p:nvPr/>
        </p:nvSpPr>
        <p:spPr>
          <a:xfrm rot="19020000">
            <a:off x="7352788" y="455231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Arial"/>
                <a:cs typeface="Arial"/>
              </a:rPr>
              <a:t>Lookback time</a:t>
            </a:r>
          </a:p>
        </p:txBody>
      </p:sp>
      <p:sp>
        <p:nvSpPr>
          <p:cNvPr id="190" name="ZoneTexte 46">
            <a:extLst>
              <a:ext uri="{FF2B5EF4-FFF2-40B4-BE49-F238E27FC236}">
                <a16:creationId xmlns:a16="http://schemas.microsoft.com/office/drawing/2014/main" id="{1E63F6EE-333B-4E49-AF1C-04B5F82F710A}"/>
              </a:ext>
            </a:extLst>
          </p:cNvPr>
          <p:cNvSpPr txBox="1"/>
          <p:nvPr/>
        </p:nvSpPr>
        <p:spPr>
          <a:xfrm>
            <a:off x="8434744" y="2926465"/>
            <a:ext cx="312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5103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Rolling observations – Redshift factory 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Ch. Yèche </a:t>
            </a:r>
          </a:p>
        </p:txBody>
      </p:sp>
      <p:grpSp>
        <p:nvGrpSpPr>
          <p:cNvPr id="3" name="Google Shape;337;p51">
            <a:extLst>
              <a:ext uri="{FF2B5EF4-FFF2-40B4-BE49-F238E27FC236}">
                <a16:creationId xmlns:a16="http://schemas.microsoft.com/office/drawing/2014/main" id="{BCB20F2F-673B-9FE4-5583-CE1C02CECC07}"/>
              </a:ext>
            </a:extLst>
          </p:cNvPr>
          <p:cNvGrpSpPr/>
          <p:nvPr/>
        </p:nvGrpSpPr>
        <p:grpSpPr>
          <a:xfrm>
            <a:off x="4783675" y="1009034"/>
            <a:ext cx="4344469" cy="2138131"/>
            <a:chOff x="335688" y="659050"/>
            <a:chExt cx="5792625" cy="2850841"/>
          </a:xfrm>
        </p:grpSpPr>
        <p:grpSp>
          <p:nvGrpSpPr>
            <p:cNvPr id="4" name="Google Shape;338;p51">
              <a:extLst>
                <a:ext uri="{FF2B5EF4-FFF2-40B4-BE49-F238E27FC236}">
                  <a16:creationId xmlns:a16="http://schemas.microsoft.com/office/drawing/2014/main" id="{CFFEED71-98B8-39F9-AC2A-1D02F2DCF3A1}"/>
                </a:ext>
              </a:extLst>
            </p:cNvPr>
            <p:cNvGrpSpPr/>
            <p:nvPr/>
          </p:nvGrpSpPr>
          <p:grpSpPr>
            <a:xfrm>
              <a:off x="335688" y="1353466"/>
              <a:ext cx="3948525" cy="2156425"/>
              <a:chOff x="2772937" y="2798372"/>
              <a:chExt cx="6646126" cy="3458248"/>
            </a:xfrm>
          </p:grpSpPr>
          <p:pic>
            <p:nvPicPr>
              <p:cNvPr id="6" name="Google Shape;339;p51">
                <a:extLst>
                  <a:ext uri="{FF2B5EF4-FFF2-40B4-BE49-F238E27FC236}">
                    <a16:creationId xmlns:a16="http://schemas.microsoft.com/office/drawing/2014/main" id="{8C7CE2BC-47ED-1007-4708-9D2B9ED0529B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2772937" y="2798372"/>
                <a:ext cx="6646126" cy="28185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" name="Google Shape;340;p51">
                <a:extLst>
                  <a:ext uri="{FF2B5EF4-FFF2-40B4-BE49-F238E27FC236}">
                    <a16:creationId xmlns:a16="http://schemas.microsoft.com/office/drawing/2014/main" id="{B8278CD7-687F-A7B9-5D64-F17255287DA8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772937" y="5616930"/>
                <a:ext cx="6646126" cy="6396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" name="Google Shape;341;p51">
              <a:extLst>
                <a:ext uri="{FF2B5EF4-FFF2-40B4-BE49-F238E27FC236}">
                  <a16:creationId xmlns:a16="http://schemas.microsoft.com/office/drawing/2014/main" id="{269F6071-FAC2-C7DA-1843-AED57272A412}"/>
                </a:ext>
              </a:extLst>
            </p:cNvPr>
            <p:cNvSpPr txBox="1"/>
            <p:nvPr/>
          </p:nvSpPr>
          <p:spPr>
            <a:xfrm>
              <a:off x="335688" y="659050"/>
              <a:ext cx="5792625" cy="9130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Imaging Surveys: optical </a:t>
              </a:r>
              <a:r>
                <a:rPr lang="en-GB" sz="200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grz</a:t>
              </a:r>
              <a:r>
                <a:rPr lang="en-GB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bands 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                                         + NIR with WISE </a:t>
              </a:r>
              <a:endParaRPr sz="2000"/>
            </a:p>
          </p:txBody>
        </p:sp>
      </p:grpSp>
      <p:sp>
        <p:nvSpPr>
          <p:cNvPr id="13" name="Google Shape;344;p51">
            <a:extLst>
              <a:ext uri="{FF2B5EF4-FFF2-40B4-BE49-F238E27FC236}">
                <a16:creationId xmlns:a16="http://schemas.microsoft.com/office/drawing/2014/main" id="{35765193-E20B-4665-47FF-8296330EC074}"/>
              </a:ext>
            </a:extLst>
          </p:cNvPr>
          <p:cNvSpPr txBox="1"/>
          <p:nvPr/>
        </p:nvSpPr>
        <p:spPr>
          <a:xfrm>
            <a:off x="688349" y="1316811"/>
            <a:ext cx="2071890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Target Selection </a:t>
            </a:r>
            <a:endParaRPr sz="2000"/>
          </a:p>
        </p:txBody>
      </p:sp>
      <p:pic>
        <p:nvPicPr>
          <p:cNvPr id="14" name="Google Shape;345;p51">
            <a:extLst>
              <a:ext uri="{FF2B5EF4-FFF2-40B4-BE49-F238E27FC236}">
                <a16:creationId xmlns:a16="http://schemas.microsoft.com/office/drawing/2014/main" id="{12C1C555-3AA7-B040-4112-E702FEBCB0B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6273" t="24573"/>
          <a:stretch/>
        </p:blipFill>
        <p:spPr>
          <a:xfrm>
            <a:off x="234210" y="4189185"/>
            <a:ext cx="2624401" cy="158012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46;p51">
            <a:extLst>
              <a:ext uri="{FF2B5EF4-FFF2-40B4-BE49-F238E27FC236}">
                <a16:creationId xmlns:a16="http://schemas.microsoft.com/office/drawing/2014/main" id="{438B0FEE-611C-7503-F3CB-FD02A170B356}"/>
              </a:ext>
            </a:extLst>
          </p:cNvPr>
          <p:cNvSpPr txBox="1"/>
          <p:nvPr/>
        </p:nvSpPr>
        <p:spPr>
          <a:xfrm>
            <a:off x="1427626" y="3746650"/>
            <a:ext cx="1647300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Observation…</a:t>
            </a:r>
            <a:endParaRPr sz="2000"/>
          </a:p>
        </p:txBody>
      </p:sp>
      <p:pic>
        <p:nvPicPr>
          <p:cNvPr id="16" name="Google Shape;347;p51">
            <a:extLst>
              <a:ext uri="{FF2B5EF4-FFF2-40B4-BE49-F238E27FC236}">
                <a16:creationId xmlns:a16="http://schemas.microsoft.com/office/drawing/2014/main" id="{E4D24CBE-3AAC-5C1A-B6B4-B5CF96249AF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97235" y="4266453"/>
            <a:ext cx="2149529" cy="1502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349;p51">
            <a:extLst>
              <a:ext uri="{FF2B5EF4-FFF2-40B4-BE49-F238E27FC236}">
                <a16:creationId xmlns:a16="http://schemas.microsoft.com/office/drawing/2014/main" id="{2FA40E10-30A2-D99D-DDBB-7B99FF1348B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51777" y="3806147"/>
            <a:ext cx="2331509" cy="122030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351;p51">
            <a:extLst>
              <a:ext uri="{FF2B5EF4-FFF2-40B4-BE49-F238E27FC236}">
                <a16:creationId xmlns:a16="http://schemas.microsoft.com/office/drawing/2014/main" id="{76B8C264-EFD8-9B95-DECC-62F9DAC52542}"/>
              </a:ext>
            </a:extLst>
          </p:cNvPr>
          <p:cNvSpPr txBox="1"/>
          <p:nvPr/>
        </p:nvSpPr>
        <p:spPr>
          <a:xfrm>
            <a:off x="3403175" y="3609505"/>
            <a:ext cx="2609700" cy="684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…of 5000 objects </a:t>
            </a:r>
            <a:endParaRPr sz="2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every ~20mins…</a:t>
            </a:r>
            <a:endParaRPr sz="2000"/>
          </a:p>
        </p:txBody>
      </p:sp>
      <p:sp>
        <p:nvSpPr>
          <p:cNvPr id="21" name="Google Shape;352;p51">
            <a:extLst>
              <a:ext uri="{FF2B5EF4-FFF2-40B4-BE49-F238E27FC236}">
                <a16:creationId xmlns:a16="http://schemas.microsoft.com/office/drawing/2014/main" id="{CAEAF681-16E8-FC97-277A-134F81F55CC9}"/>
              </a:ext>
            </a:extLst>
          </p:cNvPr>
          <p:cNvSpPr txBox="1"/>
          <p:nvPr/>
        </p:nvSpPr>
        <p:spPr>
          <a:xfrm>
            <a:off x="5798348" y="3440373"/>
            <a:ext cx="3259387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…and measure their redshift</a:t>
            </a:r>
            <a:endParaRPr sz="2000"/>
          </a:p>
        </p:txBody>
      </p:sp>
      <p:cxnSp>
        <p:nvCxnSpPr>
          <p:cNvPr id="22" name="Google Shape;353;p51">
            <a:extLst>
              <a:ext uri="{FF2B5EF4-FFF2-40B4-BE49-F238E27FC236}">
                <a16:creationId xmlns:a16="http://schemas.microsoft.com/office/drawing/2014/main" id="{BE1BB6F9-DFF8-723A-31E0-5DA499795010}"/>
              </a:ext>
            </a:extLst>
          </p:cNvPr>
          <p:cNvCxnSpPr>
            <a:cxnSpLocks/>
          </p:cNvCxnSpPr>
          <p:nvPr/>
        </p:nvCxnSpPr>
        <p:spPr>
          <a:xfrm flipH="1">
            <a:off x="3298751" y="2064980"/>
            <a:ext cx="1409274" cy="324028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3" name="Google Shape;354;p51">
            <a:extLst>
              <a:ext uri="{FF2B5EF4-FFF2-40B4-BE49-F238E27FC236}">
                <a16:creationId xmlns:a16="http://schemas.microsoft.com/office/drawing/2014/main" id="{3D14B7C3-3332-F2F5-2A70-5895B2C6BEBD}"/>
              </a:ext>
            </a:extLst>
          </p:cNvPr>
          <p:cNvCxnSpPr/>
          <p:nvPr/>
        </p:nvCxnSpPr>
        <p:spPr>
          <a:xfrm>
            <a:off x="1315146" y="3668132"/>
            <a:ext cx="0" cy="425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4" name="Google Shape;355;p51">
            <a:extLst>
              <a:ext uri="{FF2B5EF4-FFF2-40B4-BE49-F238E27FC236}">
                <a16:creationId xmlns:a16="http://schemas.microsoft.com/office/drawing/2014/main" id="{9F6652FA-38F5-7FEF-A8C6-1D52165D9A0C}"/>
              </a:ext>
            </a:extLst>
          </p:cNvPr>
          <p:cNvCxnSpPr/>
          <p:nvPr/>
        </p:nvCxnSpPr>
        <p:spPr>
          <a:xfrm>
            <a:off x="2922275" y="5012050"/>
            <a:ext cx="480900" cy="57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5" name="Google Shape;356;p51">
            <a:extLst>
              <a:ext uri="{FF2B5EF4-FFF2-40B4-BE49-F238E27FC236}">
                <a16:creationId xmlns:a16="http://schemas.microsoft.com/office/drawing/2014/main" id="{47E4A979-A105-FCF9-828D-F773095609EC}"/>
              </a:ext>
            </a:extLst>
          </p:cNvPr>
          <p:cNvCxnSpPr/>
          <p:nvPr/>
        </p:nvCxnSpPr>
        <p:spPr>
          <a:xfrm>
            <a:off x="5720313" y="4770039"/>
            <a:ext cx="3678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28" name="Image 27">
            <a:extLst>
              <a:ext uri="{FF2B5EF4-FFF2-40B4-BE49-F238E27FC236}">
                <a16:creationId xmlns:a16="http://schemas.microsoft.com/office/drawing/2014/main" id="{3D8C96EC-8726-B91C-D7FC-459CCEED91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26" y="1669825"/>
            <a:ext cx="3162300" cy="1943100"/>
          </a:xfrm>
          <a:prstGeom prst="rect">
            <a:avLst/>
          </a:prstGeom>
        </p:spPr>
      </p:pic>
      <p:pic>
        <p:nvPicPr>
          <p:cNvPr id="29" name="Picture 24">
            <a:extLst>
              <a:ext uri="{FF2B5EF4-FFF2-40B4-BE49-F238E27FC236}">
                <a16:creationId xmlns:a16="http://schemas.microsoft.com/office/drawing/2014/main" id="{587921BE-049F-8ECA-2F28-8B5255FB19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7232" y="5054160"/>
            <a:ext cx="2861617" cy="1067429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9B31B162-63D0-5AAE-2A39-E1609C79D231}"/>
              </a:ext>
            </a:extLst>
          </p:cNvPr>
          <p:cNvSpPr txBox="1"/>
          <p:nvPr/>
        </p:nvSpPr>
        <p:spPr>
          <a:xfrm>
            <a:off x="8104064" y="5400290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quasar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BB87DD-ACD4-FFA6-7547-B83A76E9C8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20719" y="1735071"/>
            <a:ext cx="1222480" cy="90463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D3B69A9-7612-3E13-4C40-159E9FF598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20773" y="1035134"/>
            <a:ext cx="825077" cy="798943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FAE84E3-0D53-8358-B3E6-0D1A705D24A0}"/>
              </a:ext>
            </a:extLst>
          </p:cNvPr>
          <p:cNvSpPr txBox="1"/>
          <p:nvPr/>
        </p:nvSpPr>
        <p:spPr>
          <a:xfrm>
            <a:off x="234210" y="4168402"/>
            <a:ext cx="1778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err="1">
                <a:solidFill>
                  <a:schemeClr val="bg1"/>
                </a:solidFill>
              </a:rPr>
              <a:t>Mayall</a:t>
            </a:r>
            <a:r>
              <a:rPr lang="fr-FR">
                <a:solidFill>
                  <a:schemeClr val="bg1"/>
                </a:solidFill>
              </a:rPr>
              <a:t> </a:t>
            </a:r>
            <a:r>
              <a:rPr lang="fr-FR" err="1">
                <a:solidFill>
                  <a:schemeClr val="bg1"/>
                </a:solidFill>
              </a:rPr>
              <a:t>Telescope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6766037-A5BD-38D0-ABC2-FCD8C6ED5F0F}"/>
              </a:ext>
            </a:extLst>
          </p:cNvPr>
          <p:cNvSpPr txBox="1"/>
          <p:nvPr/>
        </p:nvSpPr>
        <p:spPr>
          <a:xfrm>
            <a:off x="1406156" y="3016360"/>
            <a:ext cx="1279517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100"/>
              <a:t>Contaminant: Stars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B15BB43-3578-5AA9-ECC4-7D268EA16D1C}"/>
              </a:ext>
            </a:extLst>
          </p:cNvPr>
          <p:cNvSpPr txBox="1"/>
          <p:nvPr/>
        </p:nvSpPr>
        <p:spPr>
          <a:xfrm>
            <a:off x="1055570" y="2096189"/>
            <a:ext cx="625492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100"/>
              <a:t>quasars</a:t>
            </a:r>
          </a:p>
        </p:txBody>
      </p:sp>
    </p:spTree>
    <p:extLst>
      <p:ext uri="{BB962C8B-B14F-4D97-AF65-F5344CB8AC3E}">
        <p14:creationId xmlns:p14="http://schemas.microsoft.com/office/powerpoint/2010/main" val="2919269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19043810-2EC0-D643-AA89-C485B05FC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512" y="946518"/>
            <a:ext cx="6777318" cy="361782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21" y="133565"/>
            <a:ext cx="8889378" cy="897096"/>
          </a:xfrm>
        </p:spPr>
        <p:txBody>
          <a:bodyPr>
            <a:normAutofit/>
          </a:bodyPr>
          <a:lstStyle/>
          <a:p>
            <a:r>
              <a:rPr lang="en-US" sz="4800"/>
              <a:t>DESI DR2 footprint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4AD538-D84B-6FA3-6925-7F6E21DBE835}"/>
              </a:ext>
            </a:extLst>
          </p:cNvPr>
          <p:cNvSpPr txBox="1">
            <a:spLocks/>
          </p:cNvSpPr>
          <p:nvPr/>
        </p:nvSpPr>
        <p:spPr>
          <a:xfrm>
            <a:off x="0" y="4506162"/>
            <a:ext cx="9115575" cy="1439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fontAlgn="base"/>
            <a:r>
              <a:rPr lang="en-US" sz="2200" dirty="0"/>
              <a:t>DESI footprint over 5 years ~14000 deg</a:t>
            </a:r>
            <a:r>
              <a:rPr lang="en-US" sz="2200" baseline="30000" dirty="0"/>
              <a:t>2</a:t>
            </a:r>
          </a:p>
          <a:p>
            <a:pPr marL="800100" lvl="1" indent="-342900" fontAlgn="base"/>
            <a:r>
              <a:rPr lang="en-US" sz="2200" dirty="0"/>
              <a:t>DR2 (3 years) ~70% of final footprint</a:t>
            </a:r>
          </a:p>
          <a:p>
            <a:pPr marL="800100" lvl="1" indent="-342900" fontAlgn="base"/>
            <a:r>
              <a:rPr lang="en-US" sz="2200" dirty="0"/>
              <a:t>Increase of </a:t>
            </a:r>
            <a:r>
              <a:rPr lang="en-US" sz="2200" dirty="0" err="1"/>
              <a:t>V</a:t>
            </a:r>
            <a:r>
              <a:rPr lang="en-US" sz="2200" baseline="-25000" dirty="0" err="1"/>
              <a:t>eff</a:t>
            </a:r>
            <a:r>
              <a:rPr lang="en-US" sz="2200" baseline="-25000" dirty="0"/>
              <a:t> </a:t>
            </a:r>
            <a:r>
              <a:rPr lang="en-US" sz="2200" dirty="0"/>
              <a:t>by a 2.3 factor from DR1 to DR2</a:t>
            </a:r>
          </a:p>
          <a:p>
            <a:pPr marL="800100" lvl="1" indent="-342900" fontAlgn="base"/>
            <a:r>
              <a:rPr lang="en-US" sz="2200" dirty="0"/>
              <a:t>14.3M discrete tracers (galaxies and quasars), 800k Ly-</a:t>
            </a:r>
            <a:r>
              <a:rPr lang="en-US" sz="2200" dirty="0">
                <a:latin typeface="Symbol" pitchFamily="2" charset="2"/>
              </a:rPr>
              <a:t>a</a:t>
            </a:r>
            <a:r>
              <a:rPr lang="en-US" sz="2200" dirty="0"/>
              <a:t> forests</a:t>
            </a:r>
          </a:p>
          <a:p>
            <a:pPr marL="800100" lvl="1" indent="-342900" fontAlgn="base"/>
            <a:endParaRPr lang="en-US" sz="2400" dirty="0"/>
          </a:p>
          <a:p>
            <a:pPr marL="800100" lvl="1" indent="-342900" fontAlgn="base"/>
            <a:endParaRPr lang="en-US" sz="2400" dirty="0"/>
          </a:p>
          <a:p>
            <a:pPr marL="800100" lvl="1" indent="-342900" fontAlgn="base"/>
            <a:endParaRPr lang="en-US" sz="2400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386B915-DC00-27EF-8E18-048433EC33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Ch. Yèche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8887874-4EB0-4AF5-49F2-6C35875D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92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8A45A-78FF-054F-CD0B-1982A2A3A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6FA88-675D-3870-DE21-AEA632952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3565"/>
            <a:ext cx="9143999" cy="897096"/>
          </a:xfrm>
        </p:spPr>
        <p:txBody>
          <a:bodyPr>
            <a:noAutofit/>
          </a:bodyPr>
          <a:lstStyle/>
          <a:p>
            <a:r>
              <a:rPr lang="en-US" sz="4000"/>
              <a:t>Status of DESI observations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8EA5875-BF7F-F23F-7CB4-BF8B4E729C3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CE62BE7-933B-B783-BCEC-C9A0793119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Ch. Yèche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C78C4C8-CBDC-2310-46BD-106C2674A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14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5">
                <a:extLst>
                  <a:ext uri="{FF2B5EF4-FFF2-40B4-BE49-F238E27FC236}">
                    <a16:creationId xmlns:a16="http://schemas.microsoft.com/office/drawing/2014/main" id="{EC4BA6C8-5A47-ABD2-7FE2-4D609C57F2A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34891" y="4690397"/>
                <a:ext cx="6074213" cy="145641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C00000"/>
                  </a:buClr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C00000"/>
                  </a:buClr>
                  <a:buFont typeface="Arial"/>
                  <a:buChar char="–"/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Clr>
                    <a:srgbClr val="C00000"/>
                  </a:buClr>
                  <a:buFont typeface="Arial"/>
                  <a:buChar char="•"/>
                  <a:defRPr sz="16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Clr>
                    <a:srgbClr val="C00000"/>
                  </a:buClr>
                  <a:buFont typeface="Arial"/>
                  <a:buChar char="–"/>
                  <a:defRPr sz="16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Clr>
                    <a:srgbClr val="C00000"/>
                  </a:buClr>
                  <a:buFont typeface="Arial"/>
                  <a:buChar char="»"/>
                  <a:defRPr sz="16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800100" lvl="1" indent="-342900" fontAlgn="base"/>
                <a:r>
                  <a:rPr lang="en-US" sz="2200" b="1">
                    <a:solidFill>
                      <a:srgbClr val="FF0000"/>
                    </a:solidFill>
                  </a:rPr>
                  <a:t>~95% is already done</a:t>
                </a:r>
              </a:p>
              <a:p>
                <a:pPr marL="800100" lvl="1" indent="-342900" fontAlgn="base"/>
                <a:r>
                  <a:rPr lang="en-US" sz="2200" b="1">
                    <a:solidFill>
                      <a:srgbClr val="FF0000"/>
                    </a:solidFill>
                  </a:rPr>
                  <a:t>DESI</a:t>
                </a:r>
                <a:r>
                  <a:rPr lang="en-US" sz="2200"/>
                  <a:t> is ~6 months ahead of schedule </a:t>
                </a:r>
              </a:p>
              <a:p>
                <a:pPr marL="457200" lvl="1" indent="0" fontAlgn="base">
                  <a:buNone/>
                </a:pPr>
                <a14:m>
                  <m:oMath xmlns:m="http://schemas.openxmlformats.org/officeDocument/2006/math">
                    <m:r>
                      <a:rPr lang="fr-F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2200"/>
                  <a:t> DESI should finish in Nov. 2025 (DR3)</a:t>
                </a:r>
              </a:p>
              <a:p>
                <a:pPr marL="457200" lvl="1" indent="0" fontAlgn="base">
                  <a:buNone/>
                </a:pPr>
                <a:r>
                  <a:rPr lang="en-US" sz="2200"/>
                  <a:t> </a:t>
                </a:r>
              </a:p>
            </p:txBody>
          </p:sp>
        </mc:Choice>
        <mc:Fallback xmlns="">
          <p:sp>
            <p:nvSpPr>
              <p:cNvPr id="15" name="Content Placeholder 5">
                <a:extLst>
                  <a:ext uri="{FF2B5EF4-FFF2-40B4-BE49-F238E27FC236}">
                    <a16:creationId xmlns:a16="http://schemas.microsoft.com/office/drawing/2014/main" id="{EC4BA6C8-5A47-ABD2-7FE2-4D609C57F2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891" y="4690397"/>
                <a:ext cx="6074213" cy="1456414"/>
              </a:xfrm>
              <a:prstGeom prst="rect">
                <a:avLst/>
              </a:prstGeom>
              <a:blipFill>
                <a:blip r:embed="rId3"/>
                <a:stretch>
                  <a:fillRect t="-260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 8">
            <a:extLst>
              <a:ext uri="{FF2B5EF4-FFF2-40B4-BE49-F238E27FC236}">
                <a16:creationId xmlns:a16="http://schemas.microsoft.com/office/drawing/2014/main" id="{CBEB34F3-B779-328F-0F40-2D402E1CB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52" y="934223"/>
            <a:ext cx="7191257" cy="37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61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/>
          <p:cNvSpPr txBox="1">
            <a:spLocks/>
          </p:cNvSpPr>
          <p:nvPr/>
        </p:nvSpPr>
        <p:spPr>
          <a:xfrm>
            <a:off x="261551" y="1808947"/>
            <a:ext cx="8620897" cy="3752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>
                <a:solidFill>
                  <a:srgbClr val="FF0000"/>
                </a:solidFill>
              </a:rPr>
              <a:t>BAO </a:t>
            </a:r>
          </a:p>
          <a:p>
            <a:pPr marL="0" indent="0" algn="ctr">
              <a:buNone/>
            </a:pPr>
            <a:r>
              <a:rPr lang="en-US" sz="7200" b="1">
                <a:solidFill>
                  <a:srgbClr val="FF0000"/>
                </a:solidFill>
              </a:rPr>
              <a:t>Measurements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D9BDC6-3433-5F44-B4AA-9634783EB68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DCF0B8A-2758-ED46-96CE-33D6882E09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Ch. Yèche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7E1BA5-438B-764C-94E0-BCF717CFE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40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21" y="133565"/>
            <a:ext cx="8889378" cy="897096"/>
          </a:xfrm>
        </p:spPr>
        <p:txBody>
          <a:bodyPr>
            <a:normAutofit/>
          </a:bodyPr>
          <a:lstStyle/>
          <a:p>
            <a:r>
              <a:rPr lang="en-US" sz="4800"/>
              <a:t>Results: a few examples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64AD538-D84B-6FA3-6925-7F6E21DBE83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1421" y="4107282"/>
                <a:ext cx="9375006" cy="185917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C00000"/>
                  </a:buClr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C00000"/>
                  </a:buClr>
                  <a:buFont typeface="Arial"/>
                  <a:buChar char="–"/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Clr>
                    <a:srgbClr val="C00000"/>
                  </a:buClr>
                  <a:buFont typeface="Arial"/>
                  <a:buChar char="•"/>
                  <a:defRPr sz="16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Clr>
                    <a:srgbClr val="C00000"/>
                  </a:buClr>
                  <a:buFont typeface="Arial"/>
                  <a:buChar char="–"/>
                  <a:defRPr sz="16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Clr>
                    <a:srgbClr val="C00000"/>
                  </a:buClr>
                  <a:buFont typeface="Arial"/>
                  <a:buChar char="»"/>
                  <a:defRPr sz="16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800100" lvl="1" indent="-342900" fontAlgn="base"/>
                <a:r>
                  <a:rPr lang="en-US" sz="2000" b="1">
                    <a:solidFill>
                      <a:srgbClr val="FF0000"/>
                    </a:solidFill>
                  </a:rPr>
                  <a:t>Dilation compared to a fiducial cosmology</a:t>
                </a:r>
                <a:endParaRPr lang="en-US" sz="2000"/>
              </a:p>
              <a:p>
                <a:pPr marL="1200150" lvl="2" indent="-342900" fontAlgn="base"/>
                <a:r>
                  <a:rPr lang="en-US" sz="2000"/>
                  <a:t>Perpendicular or parallel to the line of sight,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ar-AE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ar-AE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ar-AE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  <m:sup>
                        <m:r>
                          <a:rPr lang="fr-FR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</m:oMath>
                </a14:m>
                <a:r>
                  <a:rPr lang="en-US" sz="200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ar-AE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||</m:t>
                        </m:r>
                      </m:sub>
                    </m:sSub>
                  </m:oMath>
                </a14:m>
                <a:endParaRPr lang="en-US" sz="2000"/>
              </a:p>
              <a:p>
                <a:pPr marL="1200150" lvl="2" indent="-342900" fontAlgn="base"/>
                <a:r>
                  <a:rPr lang="en-US" sz="2000"/>
                  <a:t>Combined through </a:t>
                </a:r>
              </a:p>
              <a:p>
                <a:pPr marL="800100" lvl="1" indent="-342900" fontAlgn="base"/>
                <a:r>
                  <a:rPr lang="en-US" sz="2000"/>
                  <a:t>6 bins in redshifts covering the redshift range, 0.1&lt;z&lt;2.1</a:t>
                </a:r>
              </a:p>
              <a:p>
                <a:pPr marL="800100" lvl="1" indent="-342900" fontAlgn="base"/>
                <a:r>
                  <a:rPr lang="en-US" sz="2000"/>
                  <a:t>Bin with lowest significance: 5.6</a:t>
                </a:r>
                <a:r>
                  <a:rPr lang="en-US" sz="2000">
                    <a:latin typeface="Symbol" pitchFamily="2" charset="2"/>
                  </a:rPr>
                  <a:t>s</a:t>
                </a:r>
                <a:r>
                  <a:rPr lang="en-US" sz="2000"/>
                  <a:t> 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64AD538-D84B-6FA3-6925-7F6E21DBE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21" y="4107282"/>
                <a:ext cx="9375006" cy="1859178"/>
              </a:xfrm>
              <a:prstGeom prst="rect">
                <a:avLst/>
              </a:prstGeom>
              <a:blipFill>
                <a:blip r:embed="rId3"/>
                <a:stretch>
                  <a:fillRect t="-2041" b="-81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386B915-DC00-27EF-8E18-048433EC33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Ch. Yèche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8887874-4EB0-4AF5-49F2-6C35875D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609880C-C6CC-DD85-0EFC-DDD460889C6A}"/>
              </a:ext>
            </a:extLst>
          </p:cNvPr>
          <p:cNvSpPr txBox="1"/>
          <p:nvPr/>
        </p:nvSpPr>
        <p:spPr>
          <a:xfrm>
            <a:off x="904625" y="1094856"/>
            <a:ext cx="16729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92D050"/>
                </a:solidFill>
              </a:rPr>
              <a:t>BGS    z=0.30</a:t>
            </a:r>
            <a:endParaRPr lang="fr-FR">
              <a:solidFill>
                <a:srgbClr val="92D05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1A3E278-0613-5127-5FD8-57220542923E}"/>
              </a:ext>
            </a:extLst>
          </p:cNvPr>
          <p:cNvSpPr txBox="1"/>
          <p:nvPr/>
        </p:nvSpPr>
        <p:spPr>
          <a:xfrm>
            <a:off x="3648359" y="1120540"/>
            <a:ext cx="2179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7030A0"/>
                </a:solidFill>
              </a:rPr>
              <a:t>LRG3+ELG1</a:t>
            </a:r>
            <a:r>
              <a:rPr lang="en-US" sz="1800">
                <a:solidFill>
                  <a:srgbClr val="7030A0"/>
                </a:solidFill>
              </a:rPr>
              <a:t>    z=0.93</a:t>
            </a:r>
            <a:endParaRPr lang="fr-FR">
              <a:solidFill>
                <a:srgbClr val="7030A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9075130-34D2-1960-5F6C-65CCC3E1710F}"/>
              </a:ext>
            </a:extLst>
          </p:cNvPr>
          <p:cNvSpPr txBox="1"/>
          <p:nvPr/>
        </p:nvSpPr>
        <p:spPr>
          <a:xfrm>
            <a:off x="904625" y="3511675"/>
            <a:ext cx="2139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92D050"/>
                </a:solidFill>
              </a:rPr>
              <a:t>Precision: 0.93%</a:t>
            </a:r>
            <a:endParaRPr lang="fr-FR">
              <a:solidFill>
                <a:srgbClr val="92D050"/>
              </a:solidFill>
              <a:latin typeface="Symbol" pitchFamily="2" charset="2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1B87BF8-97D2-17CA-F69C-B631147887F1}"/>
              </a:ext>
            </a:extLst>
          </p:cNvPr>
          <p:cNvSpPr txBox="1"/>
          <p:nvPr/>
        </p:nvSpPr>
        <p:spPr>
          <a:xfrm>
            <a:off x="3724304" y="3418448"/>
            <a:ext cx="21392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7030A0"/>
                </a:solidFill>
              </a:rPr>
              <a:t>Significance:  14.7</a:t>
            </a:r>
            <a:r>
              <a:rPr lang="en-US">
                <a:solidFill>
                  <a:srgbClr val="7030A0"/>
                </a:solidFill>
                <a:latin typeface="Symbol" pitchFamily="2" charset="2"/>
              </a:rPr>
              <a:t>s</a:t>
            </a:r>
          </a:p>
          <a:p>
            <a:r>
              <a:rPr lang="en-US">
                <a:solidFill>
                  <a:schemeClr val="accent4"/>
                </a:solidFill>
              </a:rPr>
              <a:t>Precision: 0.45%</a:t>
            </a:r>
            <a:endParaRPr lang="fr-FR">
              <a:solidFill>
                <a:schemeClr val="accent4"/>
              </a:solidFill>
              <a:latin typeface="Symbol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e">
                <a:extLst>
                  <a:ext uri="{FF2B5EF4-FFF2-40B4-BE49-F238E27FC236}">
                    <a16:creationId xmlns:a16="http://schemas.microsoft.com/office/drawing/2014/main" id="{FAD87C9E-186F-3C3F-2299-34A5C248F34F}"/>
                  </a:ext>
                </a:extLst>
              </p:cNvPr>
              <p:cNvSpPr txBox="1"/>
              <p:nvPr/>
            </p:nvSpPr>
            <p:spPr>
              <a:xfrm>
                <a:off x="3709984" y="4838510"/>
                <a:ext cx="2055815" cy="44736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45718" tIns="45718" rIns="45718" bIns="45718">
                <a:spAutoFit/>
              </a:bodyPr>
              <a:lstStyle>
                <a:lvl1pPr>
                  <a:lnSpc>
                    <a:spcPct val="81000"/>
                  </a:lnSpc>
                  <a:spcBef>
                    <a:spcPts val="1000"/>
                  </a:spcBef>
                  <a:defRPr sz="22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iso</m:t>
                          </m:r>
                        </m:sub>
                      </m:sSub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  <m:sup>
                                  <m:r>
                                    <a:rPr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||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sz="2000"/>
              </a:p>
            </p:txBody>
          </p:sp>
        </mc:Choice>
        <mc:Fallback xmlns="">
          <p:sp>
            <p:nvSpPr>
              <p:cNvPr id="19" name="Texte">
                <a:extLst>
                  <a:ext uri="{FF2B5EF4-FFF2-40B4-BE49-F238E27FC236}">
                    <a16:creationId xmlns:a16="http://schemas.microsoft.com/office/drawing/2014/main" id="{FAD87C9E-186F-3C3F-2299-34A5C248F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9984" y="4838510"/>
                <a:ext cx="2055815" cy="447363"/>
              </a:xfrm>
              <a:prstGeom prst="rect">
                <a:avLst/>
              </a:prstGeom>
              <a:blipFill>
                <a:blip r:embed="rId8"/>
                <a:stretch>
                  <a:fillRect l="-1227" t="-97222" r="-613" b="-7777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 3">
            <a:extLst>
              <a:ext uri="{FF2B5EF4-FFF2-40B4-BE49-F238E27FC236}">
                <a16:creationId xmlns:a16="http://schemas.microsoft.com/office/drawing/2014/main" id="{89CF9CD8-75E7-7142-8264-216A60BBDB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478356"/>
            <a:ext cx="3072003" cy="160744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11A6311-7523-744B-B2EF-AC16B352EE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9969" y="1532284"/>
            <a:ext cx="3070578" cy="155314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0E1B12F-F3C3-A741-B234-F5AAF7E0E5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78188" y="1527563"/>
            <a:ext cx="3002263" cy="1562581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B421BC95-9234-B04F-A475-6BE60A0973EA}"/>
              </a:ext>
            </a:extLst>
          </p:cNvPr>
          <p:cNvSpPr txBox="1"/>
          <p:nvPr/>
        </p:nvSpPr>
        <p:spPr>
          <a:xfrm>
            <a:off x="6632549" y="1116622"/>
            <a:ext cx="2179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17137"/>
                </a:solidFill>
              </a:rPr>
              <a:t>QSO    z=</a:t>
            </a:r>
            <a:r>
              <a:rPr lang="en-US">
                <a:solidFill>
                  <a:srgbClr val="017137"/>
                </a:solidFill>
              </a:rPr>
              <a:t>1.48</a:t>
            </a:r>
            <a:endParaRPr lang="fr-FR">
              <a:solidFill>
                <a:srgbClr val="017137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2266839-4EF7-6E4A-924D-646593C32B21}"/>
              </a:ext>
            </a:extLst>
          </p:cNvPr>
          <p:cNvSpPr txBox="1"/>
          <p:nvPr/>
        </p:nvSpPr>
        <p:spPr>
          <a:xfrm>
            <a:off x="6652435" y="3418447"/>
            <a:ext cx="21392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17137"/>
                </a:solidFill>
              </a:rPr>
              <a:t>Significance:  5.6</a:t>
            </a:r>
            <a:r>
              <a:rPr lang="en-US">
                <a:solidFill>
                  <a:srgbClr val="017137"/>
                </a:solidFill>
                <a:latin typeface="Symbol" pitchFamily="2" charset="2"/>
              </a:rPr>
              <a:t>s</a:t>
            </a:r>
          </a:p>
          <a:p>
            <a:r>
              <a:rPr lang="en-US">
                <a:solidFill>
                  <a:srgbClr val="017137"/>
                </a:solidFill>
              </a:rPr>
              <a:t>Precision: 1.5%</a:t>
            </a:r>
            <a:endParaRPr lang="fr-FR">
              <a:solidFill>
                <a:srgbClr val="017137"/>
              </a:solidFill>
              <a:latin typeface="Symbol" pitchFamily="2" charset="2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C27EB851-AB81-9049-8EA4-47172B594A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83073" y="3018530"/>
            <a:ext cx="2417149" cy="41488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C9DB5B9-76E8-7542-BCA8-35110E352D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2204" y="3039342"/>
            <a:ext cx="2417149" cy="414884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597C52B-1B5B-2148-941B-049DB39C942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89258" y="2999215"/>
            <a:ext cx="2417149" cy="41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33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21" y="133565"/>
            <a:ext cx="8889378" cy="897096"/>
          </a:xfrm>
        </p:spPr>
        <p:txBody>
          <a:bodyPr>
            <a:normAutofit/>
          </a:bodyPr>
          <a:lstStyle/>
          <a:p>
            <a:r>
              <a:rPr lang="en-US" sz="4000"/>
              <a:t>Systematics Error Budget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4AD538-D84B-6FA3-6925-7F6E21DBE835}"/>
              </a:ext>
            </a:extLst>
          </p:cNvPr>
          <p:cNvSpPr txBox="1">
            <a:spLocks/>
          </p:cNvSpPr>
          <p:nvPr/>
        </p:nvSpPr>
        <p:spPr>
          <a:xfrm>
            <a:off x="0" y="1227397"/>
            <a:ext cx="5873262" cy="4188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fontAlgn="base"/>
            <a:r>
              <a:rPr lang="en-US" sz="2400"/>
              <a:t>Observational effects in data (imaging, fiber assignment,…) </a:t>
            </a:r>
          </a:p>
          <a:p>
            <a:pPr marL="800100" lvl="1" indent="-342900" fontAlgn="base"/>
            <a:r>
              <a:rPr lang="en-US" sz="2400"/>
              <a:t>Reconstruction algorithm</a:t>
            </a:r>
          </a:p>
          <a:p>
            <a:pPr marL="800100" lvl="1" indent="-342900" fontAlgn="base"/>
            <a:r>
              <a:rPr lang="en-US" sz="2400"/>
              <a:t>Covariance matrix construction</a:t>
            </a:r>
          </a:p>
          <a:p>
            <a:pPr marL="457200" lvl="1" indent="0" fontAlgn="base">
              <a:buNone/>
            </a:pPr>
            <a:endParaRPr lang="en-US" sz="2400"/>
          </a:p>
          <a:p>
            <a:pPr marL="800100" lvl="1" indent="-342900" fontAlgn="base"/>
            <a:r>
              <a:rPr lang="en-US" sz="2400"/>
              <a:t>Incomplete theory modelling</a:t>
            </a:r>
          </a:p>
          <a:p>
            <a:pPr marL="800100" lvl="1" indent="-342900" fontAlgn="base"/>
            <a:r>
              <a:rPr lang="en-US" sz="2400"/>
              <a:t>Choice of fiducial cosmology</a:t>
            </a:r>
          </a:p>
          <a:p>
            <a:pPr marL="800100" lvl="1" indent="-342900" fontAlgn="base"/>
            <a:r>
              <a:rPr lang="en-US" sz="2400"/>
              <a:t>Galaxy-halo (HOD) model uncertainties</a:t>
            </a:r>
          </a:p>
          <a:p>
            <a:pPr marL="457200" lvl="1" indent="0" fontAlgn="base">
              <a:buNone/>
            </a:pPr>
            <a:endParaRPr lang="en-US" sz="200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386B915-DC00-27EF-8E18-048433EC33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Ch. Yèche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8887874-4EB0-4AF5-49F2-6C35875D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C5E559D-ABBD-CE16-CF68-E4F8CB968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677" y="3491730"/>
            <a:ext cx="3868050" cy="202397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CC58A90-584C-3C93-5C46-F32FCFC76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4781" y="1271015"/>
            <a:ext cx="3436946" cy="202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592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21" y="133565"/>
            <a:ext cx="8889378" cy="897096"/>
          </a:xfrm>
        </p:spPr>
        <p:txBody>
          <a:bodyPr>
            <a:normAutofit/>
          </a:bodyPr>
          <a:lstStyle/>
          <a:p>
            <a:r>
              <a:rPr lang="en-US" sz="4000"/>
              <a:t>Systematics Error Budget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4AD538-D84B-6FA3-6925-7F6E21DBE835}"/>
              </a:ext>
            </a:extLst>
          </p:cNvPr>
          <p:cNvSpPr txBox="1">
            <a:spLocks/>
          </p:cNvSpPr>
          <p:nvPr/>
        </p:nvSpPr>
        <p:spPr>
          <a:xfrm>
            <a:off x="-1" y="1253774"/>
            <a:ext cx="9144001" cy="4188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fontAlgn="base"/>
            <a:r>
              <a:rPr lang="en-US" sz="2400"/>
              <a:t>Observational effects in data </a:t>
            </a:r>
          </a:p>
          <a:p>
            <a:pPr marL="457200" lvl="1" indent="0" fontAlgn="base">
              <a:buNone/>
            </a:pPr>
            <a:r>
              <a:rPr lang="en-US" sz="2400"/>
              <a:t>  (imaging, fiber assignment,…) </a:t>
            </a:r>
          </a:p>
          <a:p>
            <a:pPr marL="800100" lvl="1" indent="-342900" fontAlgn="base"/>
            <a:r>
              <a:rPr lang="en-US" sz="2400"/>
              <a:t>Reconstruction algorithm</a:t>
            </a:r>
          </a:p>
          <a:p>
            <a:pPr marL="800100" lvl="1" indent="-342900" fontAlgn="base"/>
            <a:r>
              <a:rPr lang="en-US" sz="2400"/>
              <a:t>Covariance matrix construction</a:t>
            </a:r>
          </a:p>
          <a:p>
            <a:pPr marL="457200" lvl="1" indent="0" fontAlgn="base">
              <a:buNone/>
            </a:pPr>
            <a:endParaRPr lang="en-US" sz="2400"/>
          </a:p>
          <a:p>
            <a:pPr marL="800100" lvl="1" indent="-342900" fontAlgn="base"/>
            <a:r>
              <a:rPr lang="en-US" sz="2400"/>
              <a:t>Incomplete theory </a:t>
            </a:r>
            <a:r>
              <a:rPr lang="en-US" sz="2400">
                <a:solidFill>
                  <a:schemeClr val="tx1"/>
                </a:solidFill>
              </a:rPr>
              <a:t>modelling </a:t>
            </a:r>
          </a:p>
          <a:p>
            <a:pPr marL="800100" lvl="1" indent="-342900" fontAlgn="base"/>
            <a:r>
              <a:rPr lang="en-US" sz="2400"/>
              <a:t>Choice of fiducial cosmology </a:t>
            </a:r>
          </a:p>
          <a:p>
            <a:pPr marL="800100" lvl="1" indent="-342900" fontAlgn="base"/>
            <a:r>
              <a:rPr lang="en-US" sz="2400"/>
              <a:t>Galaxy-halo (HOD) </a:t>
            </a:r>
            <a:r>
              <a:rPr lang="en-US" sz="2400">
                <a:solidFill>
                  <a:schemeClr val="tx1"/>
                </a:solidFill>
              </a:rPr>
              <a:t>model  </a:t>
            </a:r>
            <a:endParaRPr lang="fr-FR" sz="2400" b="1">
              <a:solidFill>
                <a:schemeClr val="tx1"/>
              </a:solidFill>
            </a:endParaRPr>
          </a:p>
          <a:p>
            <a:pPr marL="457200" lvl="1" indent="0" fontAlgn="base">
              <a:buNone/>
            </a:pPr>
            <a:endParaRPr lang="en-US" sz="2400"/>
          </a:p>
          <a:p>
            <a:pPr marL="457200" lvl="1" indent="0" fontAlgn="base">
              <a:buNone/>
            </a:pPr>
            <a:endParaRPr lang="en-US" sz="200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386B915-DC00-27EF-8E18-048433EC33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Ch. Yèche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8887874-4EB0-4AF5-49F2-6C35875D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9" name="Accolade fermante 8">
            <a:extLst>
              <a:ext uri="{FF2B5EF4-FFF2-40B4-BE49-F238E27FC236}">
                <a16:creationId xmlns:a16="http://schemas.microsoft.com/office/drawing/2014/main" id="{A0D54606-74B1-7D8B-86C4-130BD683ADCF}"/>
              </a:ext>
            </a:extLst>
          </p:cNvPr>
          <p:cNvSpPr/>
          <p:nvPr/>
        </p:nvSpPr>
        <p:spPr>
          <a:xfrm>
            <a:off x="5292969" y="1415562"/>
            <a:ext cx="419217" cy="1397976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FFF8B10-FC27-F032-DD5F-A5E4A1E2CC10}"/>
              </a:ext>
            </a:extLst>
          </p:cNvPr>
          <p:cNvSpPr txBox="1"/>
          <p:nvPr/>
        </p:nvSpPr>
        <p:spPr>
          <a:xfrm>
            <a:off x="6084277" y="1929884"/>
            <a:ext cx="28143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effect on BAO</a:t>
            </a:r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34609234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21" y="133565"/>
            <a:ext cx="8889378" cy="897096"/>
          </a:xfrm>
        </p:spPr>
        <p:txBody>
          <a:bodyPr>
            <a:normAutofit/>
          </a:bodyPr>
          <a:lstStyle/>
          <a:p>
            <a:r>
              <a:rPr lang="en-US" sz="4000"/>
              <a:t>Systematics Error Budget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64AD538-D84B-6FA3-6925-7F6E21DBE83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" y="1253774"/>
                <a:ext cx="9144001" cy="418866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C00000"/>
                  </a:buClr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C00000"/>
                  </a:buClr>
                  <a:buFont typeface="Arial"/>
                  <a:buChar char="–"/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Clr>
                    <a:srgbClr val="C00000"/>
                  </a:buClr>
                  <a:buFont typeface="Arial"/>
                  <a:buChar char="•"/>
                  <a:defRPr sz="16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Clr>
                    <a:srgbClr val="C00000"/>
                  </a:buClr>
                  <a:buFont typeface="Arial"/>
                  <a:buChar char="–"/>
                  <a:defRPr sz="16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Clr>
                    <a:srgbClr val="C00000"/>
                  </a:buClr>
                  <a:buFont typeface="Arial"/>
                  <a:buChar char="»"/>
                  <a:defRPr sz="16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800100" lvl="1" indent="-342900" fontAlgn="base"/>
                <a:r>
                  <a:rPr lang="en-US" sz="2400"/>
                  <a:t>Observational effects in data </a:t>
                </a:r>
              </a:p>
              <a:p>
                <a:pPr marL="457200" lvl="1" indent="0" fontAlgn="base">
                  <a:buNone/>
                </a:pPr>
                <a:r>
                  <a:rPr lang="en-US" sz="2400"/>
                  <a:t>  (imaging, fiber assignment,…) </a:t>
                </a:r>
              </a:p>
              <a:p>
                <a:pPr marL="800100" lvl="1" indent="-342900" fontAlgn="base"/>
                <a:r>
                  <a:rPr lang="en-US" sz="2400"/>
                  <a:t>Reconstruction algorithm</a:t>
                </a:r>
              </a:p>
              <a:p>
                <a:pPr marL="800100" lvl="1" indent="-342900" fontAlgn="base"/>
                <a:r>
                  <a:rPr lang="en-US" sz="2400"/>
                  <a:t>Covariance matrix construction</a:t>
                </a:r>
              </a:p>
              <a:p>
                <a:pPr marL="457200" lvl="1" indent="0" fontAlgn="base">
                  <a:buNone/>
                </a:pPr>
                <a:endParaRPr lang="en-US" sz="2400"/>
              </a:p>
              <a:p>
                <a:pPr marL="800100" lvl="1" indent="-342900" fontAlgn="base"/>
                <a:r>
                  <a:rPr lang="en-US" sz="2400"/>
                  <a:t>Incomplete theory </a:t>
                </a:r>
                <a:r>
                  <a:rPr lang="en-US" sz="2400">
                    <a:solidFill>
                      <a:schemeClr val="tx1"/>
                    </a:solidFill>
                  </a:rPr>
                  <a:t>modelling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fr-FR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𝒕𝒉𝒆𝒐</m:t>
                        </m:r>
                      </m:sub>
                    </m:sSub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>
                    <a:solidFill>
                      <a:schemeClr val="tx1"/>
                    </a:solidFill>
                  </a:rPr>
                  <a:t> 0.1%</a:t>
                </a:r>
              </a:p>
              <a:p>
                <a:pPr marL="800100" lvl="1" indent="-342900" fontAlgn="base"/>
                <a:r>
                  <a:rPr lang="en-US" sz="2400"/>
                  <a:t>Choice of fiducial cosmology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fr-FR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𝒇𝒊𝒅</m:t>
                        </m:r>
                      </m:sub>
                    </m:sSub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>
                    <a:solidFill>
                      <a:schemeClr val="tx1"/>
                    </a:solidFill>
                  </a:rPr>
                  <a:t> 0.1%</a:t>
                </a:r>
              </a:p>
              <a:p>
                <a:pPr marL="800100" lvl="1" indent="-342900" fontAlgn="base"/>
                <a:r>
                  <a:rPr lang="en-US" sz="2400"/>
                  <a:t>Galaxy-halo (HOD) </a:t>
                </a:r>
                <a:r>
                  <a:rPr lang="en-US" sz="2400">
                    <a:solidFill>
                      <a:schemeClr val="tx1"/>
                    </a:solidFill>
                  </a:rPr>
                  <a:t>model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fr-FR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𝑯𝑶𝑫</m:t>
                        </m:r>
                      </m:sub>
                    </m:sSub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>
                    <a:solidFill>
                      <a:schemeClr val="tx1"/>
                    </a:solidFill>
                  </a:rPr>
                  <a:t> 0 - 0.17%</a:t>
                </a:r>
              </a:p>
              <a:p>
                <a:pPr marL="457200" lvl="1" indent="0" fontAlgn="base">
                  <a:buNone/>
                </a:pPr>
                <a:r>
                  <a:rPr lang="en-US" sz="2400"/>
                  <a:t>      (depending on tracers)</a:t>
                </a:r>
                <a:endParaRPr lang="en-US" sz="2400">
                  <a:solidFill>
                    <a:schemeClr val="tx1"/>
                  </a:solidFill>
                </a:endParaRPr>
              </a:p>
              <a:p>
                <a:pPr marL="800100" lvl="1" indent="-342900" fontAlgn="base"/>
                <a:endParaRPr lang="en-US" sz="2400"/>
              </a:p>
              <a:p>
                <a:pPr marL="457200" lvl="1" indent="0" fontAlgn="base">
                  <a:buNone/>
                </a:pPr>
                <a:endParaRPr lang="en-US" sz="200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64AD538-D84B-6FA3-6925-7F6E21DBE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1253774"/>
                <a:ext cx="9144001" cy="4188664"/>
              </a:xfrm>
              <a:prstGeom prst="rect">
                <a:avLst/>
              </a:prstGeom>
              <a:blipFill>
                <a:blip r:embed="rId3"/>
                <a:stretch>
                  <a:fillRect t="-90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386B915-DC00-27EF-8E18-048433EC33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Ch. Yèche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8887874-4EB0-4AF5-49F2-6C35875D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19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543C30EC-9F19-9B26-78B2-C1B01BB0FBA4}"/>
                  </a:ext>
                </a:extLst>
              </p:cNvPr>
              <p:cNvSpPr txBox="1"/>
              <p:nvPr/>
            </p:nvSpPr>
            <p:spPr>
              <a:xfrm>
                <a:off x="121186" y="5297317"/>
                <a:ext cx="9022813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00100" lvl="1" indent="-342900" fontAlgn="base"/>
                <a:r>
                  <a:rPr lang="en-US" sz="22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All systematics much smaller than statistical errors</a:t>
                </a:r>
              </a:p>
              <a:p>
                <a:pPr marL="800100" lvl="1" indent="-342900" fontAlgn="base"/>
                <a14:m>
                  <m:oMath xmlns:m="http://schemas.openxmlformats.org/officeDocument/2006/math">
                    <m:sSub>
                      <m:sSubPr>
                        <m:ctrlPr>
                          <a:rPr lang="ar-AE" sz="2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2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fr-FR" sz="2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𝒕𝒐𝒕𝒂𝒍</m:t>
                        </m:r>
                      </m:sub>
                    </m:sSub>
                    <m:r>
                      <a:rPr lang="ar-AE" sz="2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ar-AE" sz="2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ar-AE" sz="2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ar-AE" sz="2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𝟎𝟏</m:t>
                    </m:r>
                    <m:sSub>
                      <m:sSubPr>
                        <m:ctrlPr>
                          <a:rPr lang="ar-AE" sz="2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2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fr-FR" sz="2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𝒔𝒕𝒂𝒕</m:t>
                        </m:r>
                        <m:r>
                          <a:rPr lang="fr-FR" sz="2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sub>
                    </m:sSub>
                  </m:oMath>
                </a14:m>
                <a:r>
                  <a:rPr lang="en-US" sz="22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(BGS)  -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2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2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fr-FR" sz="2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𝒕𝒐𝒕𝒂𝒍</m:t>
                        </m:r>
                      </m:sub>
                    </m:sSub>
                    <m:r>
                      <a:rPr lang="ar-AE" sz="2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ar-AE" sz="2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ar-AE" sz="2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ar-AE" sz="2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𝟎𝟗</m:t>
                    </m:r>
                    <m:sSub>
                      <m:sSubPr>
                        <m:ctrlPr>
                          <a:rPr lang="ar-AE" sz="2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2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fr-FR" sz="2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𝒔𝒕𝒂𝒕</m:t>
                        </m:r>
                        <m:r>
                          <a:rPr lang="fr-FR" sz="2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sub>
                    </m:sSub>
                  </m:oMath>
                </a14:m>
                <a:r>
                  <a:rPr lang="en-US" sz="22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(LRG3+ELG1) </a:t>
                </a: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543C30EC-9F19-9B26-78B2-C1B01BB0FB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86" y="5297317"/>
                <a:ext cx="9022813" cy="769441"/>
              </a:xfrm>
              <a:prstGeom prst="rect">
                <a:avLst/>
              </a:prstGeom>
              <a:blipFill>
                <a:blip r:embed="rId4"/>
                <a:stretch>
                  <a:fillRect t="-6557" b="-1475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ccolade fermante 8">
            <a:extLst>
              <a:ext uri="{FF2B5EF4-FFF2-40B4-BE49-F238E27FC236}">
                <a16:creationId xmlns:a16="http://schemas.microsoft.com/office/drawing/2014/main" id="{A0D54606-74B1-7D8B-86C4-130BD683ADCF}"/>
              </a:ext>
            </a:extLst>
          </p:cNvPr>
          <p:cNvSpPr/>
          <p:nvPr/>
        </p:nvSpPr>
        <p:spPr>
          <a:xfrm>
            <a:off x="5292969" y="1415562"/>
            <a:ext cx="419217" cy="1397976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FFF8B10-FC27-F032-DD5F-A5E4A1E2CC10}"/>
              </a:ext>
            </a:extLst>
          </p:cNvPr>
          <p:cNvSpPr txBox="1"/>
          <p:nvPr/>
        </p:nvSpPr>
        <p:spPr>
          <a:xfrm>
            <a:off x="6084277" y="1929884"/>
            <a:ext cx="28143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effect on BAO</a:t>
            </a:r>
            <a:endParaRPr lang="fr-FR" sz="2400"/>
          </a:p>
        </p:txBody>
      </p:sp>
      <p:sp>
        <p:nvSpPr>
          <p:cNvPr id="14" name="Accolade fermante 13">
            <a:extLst>
              <a:ext uri="{FF2B5EF4-FFF2-40B4-BE49-F238E27FC236}">
                <a16:creationId xmlns:a16="http://schemas.microsoft.com/office/drawing/2014/main" id="{3B6D5400-9E72-60F3-67E6-2877A066FE67}"/>
              </a:ext>
            </a:extLst>
          </p:cNvPr>
          <p:cNvSpPr/>
          <p:nvPr/>
        </p:nvSpPr>
        <p:spPr>
          <a:xfrm>
            <a:off x="6937527" y="3588698"/>
            <a:ext cx="419217" cy="1397976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1BB0330C-1089-1826-FB29-333DA72359EF}"/>
                  </a:ext>
                </a:extLst>
              </p:cNvPr>
              <p:cNvSpPr txBox="1"/>
              <p:nvPr/>
            </p:nvSpPr>
            <p:spPr>
              <a:xfrm>
                <a:off x="6937527" y="4042266"/>
                <a:ext cx="2500307" cy="4908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00100" lvl="1" indent="-342900" fontAlgn="base"/>
                <a14:m>
                  <m:oMath xmlns:m="http://schemas.openxmlformats.org/officeDocument/2006/math">
                    <m:sSub>
                      <m:sSubPr>
                        <m:ctrlPr>
                          <a:rPr lang="ar-AE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𝑠𝑦𝑠</m:t>
                        </m:r>
                      </m:sub>
                    </m:sSub>
                    <m:r>
                      <a:rPr lang="fr-FR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 </m:t>
                    </m:r>
                  </m:oMath>
                </a14:m>
                <a:r>
                  <a:rPr lang="en-US" sz="2400">
                    <a:solidFill>
                      <a:srgbClr val="FF0000"/>
                    </a:solidFill>
                  </a:rPr>
                  <a:t>0.22%</a:t>
                </a:r>
                <a:endParaRPr lang="en-US" sz="2400"/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1BB0330C-1089-1826-FB29-333DA72359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7527" y="4042266"/>
                <a:ext cx="2500307" cy="490840"/>
              </a:xfrm>
              <a:prstGeom prst="rect">
                <a:avLst/>
              </a:prstGeom>
              <a:blipFill>
                <a:blip r:embed="rId5"/>
                <a:stretch>
                  <a:fillRect t="-7500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2058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SIslide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15"/>
            <a:ext cx="9144000" cy="6858000"/>
          </a:xfrm>
          <a:prstGeom prst="rect">
            <a:avLst/>
          </a:prstGeom>
        </p:spPr>
      </p:pic>
      <p:sp>
        <p:nvSpPr>
          <p:cNvPr id="178" name="TextBox 177"/>
          <p:cNvSpPr txBox="1"/>
          <p:nvPr/>
        </p:nvSpPr>
        <p:spPr>
          <a:xfrm>
            <a:off x="3505310" y="5343429"/>
            <a:ext cx="54624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FFFF"/>
                </a:solidFill>
              </a:rPr>
              <a:t>Thanks to our sponsors and </a:t>
            </a:r>
            <a:br>
              <a:rPr lang="en-US" sz="3600">
                <a:solidFill>
                  <a:srgbClr val="FFFFFF"/>
                </a:solidFill>
              </a:rPr>
            </a:br>
            <a:r>
              <a:rPr lang="en-US" sz="3600">
                <a:solidFill>
                  <a:srgbClr val="FFFFFF"/>
                </a:solidFill>
              </a:rPr>
              <a:t>72 Participating Institutions!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368158" y="2478764"/>
            <a:ext cx="2589180" cy="4114800"/>
            <a:chOff x="220894" y="2478764"/>
            <a:chExt cx="2692747" cy="4279391"/>
          </a:xfrm>
        </p:grpSpPr>
        <p:sp>
          <p:nvSpPr>
            <p:cNvPr id="2" name="Rectangle 1"/>
            <p:cNvSpPr/>
            <p:nvPr/>
          </p:nvSpPr>
          <p:spPr>
            <a:xfrm>
              <a:off x="220894" y="2478764"/>
              <a:ext cx="2692747" cy="42793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2" name="Picture 17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9512" y="2732991"/>
              <a:ext cx="1005840" cy="1005840"/>
            </a:xfrm>
            <a:prstGeom prst="rect">
              <a:avLst/>
            </a:prstGeom>
          </p:spPr>
        </p:pic>
        <p:pic>
          <p:nvPicPr>
            <p:cNvPr id="174" name="Picture 17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0278" y="2550594"/>
              <a:ext cx="1599716" cy="1530604"/>
            </a:xfrm>
            <a:prstGeom prst="rect">
              <a:avLst/>
            </a:prstGeom>
          </p:spPr>
        </p:pic>
        <p:pic>
          <p:nvPicPr>
            <p:cNvPr id="175" name="Picture 17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70087" y="3846470"/>
              <a:ext cx="939505" cy="768110"/>
            </a:xfrm>
            <a:prstGeom prst="rect">
              <a:avLst/>
            </a:prstGeom>
          </p:spPr>
        </p:pic>
        <p:pic>
          <p:nvPicPr>
            <p:cNvPr id="176" name="Picture 175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0278" y="6082186"/>
              <a:ext cx="2541770" cy="633573"/>
            </a:xfrm>
            <a:prstGeom prst="rect">
              <a:avLst/>
            </a:prstGeom>
          </p:spPr>
        </p:pic>
        <p:pic>
          <p:nvPicPr>
            <p:cNvPr id="177" name="Picture 17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8420" y="5277140"/>
              <a:ext cx="892187" cy="768108"/>
            </a:xfrm>
            <a:prstGeom prst="rect">
              <a:avLst/>
            </a:prstGeom>
          </p:spPr>
        </p:pic>
        <p:pic>
          <p:nvPicPr>
            <p:cNvPr id="168" name="Picture 167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9876" y="5203520"/>
              <a:ext cx="1599716" cy="533239"/>
            </a:xfrm>
            <a:prstGeom prst="rect">
              <a:avLst/>
            </a:prstGeom>
          </p:spPr>
        </p:pic>
        <p:pic>
          <p:nvPicPr>
            <p:cNvPr id="179" name="Picture 178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0894" y="3865611"/>
              <a:ext cx="1550139" cy="1041623"/>
            </a:xfrm>
            <a:prstGeom prst="rect">
              <a:avLst/>
            </a:prstGeom>
          </p:spPr>
        </p:pic>
        <p:pic>
          <p:nvPicPr>
            <p:cNvPr id="6" name="Picture 5" descr="mineco.jpg"/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8392" y="4650654"/>
              <a:ext cx="2020846" cy="575606"/>
            </a:xfrm>
            <a:prstGeom prst="rect">
              <a:avLst/>
            </a:prstGeom>
          </p:spPr>
        </p:pic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8284" y="5649794"/>
              <a:ext cx="1599716" cy="533238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8D41139-C4A7-A046-86AE-555DAB8714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0837" y="13415"/>
            <a:ext cx="4962249" cy="217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3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21" y="133565"/>
            <a:ext cx="8889378" cy="897096"/>
          </a:xfrm>
        </p:spPr>
        <p:txBody>
          <a:bodyPr>
            <a:normAutofit/>
          </a:bodyPr>
          <a:lstStyle/>
          <a:p>
            <a:r>
              <a:rPr lang="en-US" sz="4000"/>
              <a:t>Stability of the results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4AD538-D84B-6FA3-6925-7F6E21DBE835}"/>
              </a:ext>
            </a:extLst>
          </p:cNvPr>
          <p:cNvSpPr txBox="1">
            <a:spLocks/>
          </p:cNvSpPr>
          <p:nvPr/>
        </p:nvSpPr>
        <p:spPr>
          <a:xfrm>
            <a:off x="276779" y="4702367"/>
            <a:ext cx="8590441" cy="983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fontAlgn="base"/>
            <a:r>
              <a:rPr lang="en-US" sz="2000"/>
              <a:t>Comparison with the baseline analysis for different configurations (with/without reconstruction, power-spectrum,  broadband modeling priors damping parameters, imaging weights, footprint, mag mass )</a:t>
            </a:r>
          </a:p>
          <a:p>
            <a:pPr marL="800100" lvl="1" indent="-342900" fontAlgn="base"/>
            <a:r>
              <a:rPr lang="en-US" sz="2000" b="1">
                <a:solidFill>
                  <a:srgbClr val="FF0000"/>
                </a:solidFill>
              </a:rPr>
              <a:t>Extremely stable results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386B915-DC00-27EF-8E18-048433EC33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Ch. Yèche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8887874-4EB0-4AF5-49F2-6C35875D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7A4043C-1E34-E84F-A367-2FA2A55FE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93" y="1023001"/>
            <a:ext cx="8884413" cy="368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20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6B5E8189-CEE3-7D47-9A7B-A5273E765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03" y="2047457"/>
            <a:ext cx="5660510" cy="38833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DESI DR2: BGS 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Ch. Yèche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E5C97D3-0EDB-0381-D250-174C6AED801F}"/>
              </a:ext>
            </a:extLst>
          </p:cNvPr>
          <p:cNvSpPr/>
          <p:nvPr/>
        </p:nvSpPr>
        <p:spPr>
          <a:xfrm>
            <a:off x="107885" y="4579492"/>
            <a:ext cx="5547946" cy="12891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9E50993-AB19-0C68-F2D0-2592C8FBF01C}"/>
              </a:ext>
            </a:extLst>
          </p:cNvPr>
          <p:cNvSpPr txBox="1"/>
          <p:nvPr/>
        </p:nvSpPr>
        <p:spPr>
          <a:xfrm>
            <a:off x="505640" y="4563393"/>
            <a:ext cx="545700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/>
              <a:t>0.0               0.5                1.0               1.5                2.0               2.5</a:t>
            </a:r>
          </a:p>
          <a:p>
            <a:r>
              <a:rPr lang="fr-FR"/>
              <a:t>                                   Redshift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e">
                <a:extLst>
                  <a:ext uri="{FF2B5EF4-FFF2-40B4-BE49-F238E27FC236}">
                    <a16:creationId xmlns:a16="http://schemas.microsoft.com/office/drawing/2014/main" id="{2F15CC60-22D3-EDA1-9ED3-C538B533C197}"/>
                  </a:ext>
                </a:extLst>
              </p:cNvPr>
              <p:cNvSpPr txBox="1"/>
              <p:nvPr/>
            </p:nvSpPr>
            <p:spPr>
              <a:xfrm>
                <a:off x="107885" y="1034509"/>
                <a:ext cx="1595626" cy="69114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45718" tIns="45718" rIns="45718" bIns="45718">
                <a:spAutoFit/>
              </a:bodyPr>
              <a:lstStyle>
                <a:lvl1pPr>
                  <a:lnSpc>
                    <a:spcPct val="81000"/>
                  </a:lnSpc>
                  <a:spcBef>
                    <a:spcPts val="1000"/>
                  </a:spcBef>
                  <a:defRPr sz="22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ar-AE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ar-AE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fid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fid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sz="2000"/>
              </a:p>
            </p:txBody>
          </p:sp>
        </mc:Choice>
        <mc:Fallback xmlns="">
          <p:sp>
            <p:nvSpPr>
              <p:cNvPr id="25" name="Texte">
                <a:extLst>
                  <a:ext uri="{FF2B5EF4-FFF2-40B4-BE49-F238E27FC236}">
                    <a16:creationId xmlns:a16="http://schemas.microsoft.com/office/drawing/2014/main" id="{2F15CC60-22D3-EDA1-9ED3-C538B533C1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85" y="1034509"/>
                <a:ext cx="1595626" cy="691147"/>
              </a:xfrm>
              <a:prstGeom prst="rect">
                <a:avLst/>
              </a:prstGeom>
              <a:blipFill>
                <a:blip r:embed="rId4"/>
                <a:stretch>
                  <a:fillRect l="-794" t="-7273" b="-909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e">
                <a:extLst>
                  <a:ext uri="{FF2B5EF4-FFF2-40B4-BE49-F238E27FC236}">
                    <a16:creationId xmlns:a16="http://schemas.microsoft.com/office/drawing/2014/main" id="{3A703E45-79DF-E3F1-6350-6C5E27AC8476}"/>
                  </a:ext>
                </a:extLst>
              </p:cNvPr>
              <p:cNvSpPr txBox="1"/>
              <p:nvPr/>
            </p:nvSpPr>
            <p:spPr>
              <a:xfrm>
                <a:off x="2013769" y="1039157"/>
                <a:ext cx="1736177" cy="68184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45718" tIns="45718" rIns="45718" bIns="45718">
                <a:spAutoFit/>
              </a:bodyPr>
              <a:lstStyle>
                <a:lvl1pPr>
                  <a:lnSpc>
                    <a:spcPct val="81000"/>
                  </a:lnSpc>
                  <a:spcBef>
                    <a:spcPts val="1000"/>
                  </a:spcBef>
                  <a:defRPr sz="22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ar-AE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||</m:t>
                          </m:r>
                        </m:sub>
                      </m:sSub>
                      <m:r>
                        <a:rPr lang="ar-AE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AE" sz="20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fr-FR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𝑓𝑖𝑑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ar-AE" sz="20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  <m:sup>
                              <m:r>
                                <a:rPr lang="fr-FR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𝑓𝑖𝑑</m:t>
                              </m:r>
                            </m:sup>
                          </m:sSubSup>
                        </m:num>
                        <m:den>
                          <m:r>
                            <a:rPr lang="ar-AE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  <m:sSub>
                            <m:sSubPr>
                              <m:ctrlPr>
                                <a:rPr lang="ar-AE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sz="2000"/>
              </a:p>
            </p:txBody>
          </p:sp>
        </mc:Choice>
        <mc:Fallback xmlns="">
          <p:sp>
            <p:nvSpPr>
              <p:cNvPr id="26" name="Texte">
                <a:extLst>
                  <a:ext uri="{FF2B5EF4-FFF2-40B4-BE49-F238E27FC236}">
                    <a16:creationId xmlns:a16="http://schemas.microsoft.com/office/drawing/2014/main" id="{3A703E45-79DF-E3F1-6350-6C5E27AC84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3769" y="1039157"/>
                <a:ext cx="1736177" cy="681849"/>
              </a:xfrm>
              <a:prstGeom prst="rect">
                <a:avLst/>
              </a:prstGeom>
              <a:blipFill>
                <a:blip r:embed="rId5"/>
                <a:stretch>
                  <a:fillRect l="-725" t="-9091" b="-545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e">
                <a:extLst>
                  <a:ext uri="{FF2B5EF4-FFF2-40B4-BE49-F238E27FC236}">
                    <a16:creationId xmlns:a16="http://schemas.microsoft.com/office/drawing/2014/main" id="{F943B0BB-3C06-AE65-164F-60F415C5B8AC}"/>
                  </a:ext>
                </a:extLst>
              </p:cNvPr>
              <p:cNvSpPr txBox="1"/>
              <p:nvPr/>
            </p:nvSpPr>
            <p:spPr>
              <a:xfrm>
                <a:off x="3985526" y="1156399"/>
                <a:ext cx="2055815" cy="44736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45718" tIns="45718" rIns="45718" bIns="45718">
                <a:spAutoFit/>
              </a:bodyPr>
              <a:lstStyle>
                <a:lvl1pPr>
                  <a:lnSpc>
                    <a:spcPct val="81000"/>
                  </a:lnSpc>
                  <a:spcBef>
                    <a:spcPts val="1000"/>
                  </a:spcBef>
                  <a:defRPr sz="22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iso</m:t>
                          </m:r>
                        </m:sub>
                      </m:sSub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  <m:sup>
                                  <m:r>
                                    <a:rPr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||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sz="2000"/>
              </a:p>
            </p:txBody>
          </p:sp>
        </mc:Choice>
        <mc:Fallback xmlns="">
          <p:sp>
            <p:nvSpPr>
              <p:cNvPr id="27" name="Texte">
                <a:extLst>
                  <a:ext uri="{FF2B5EF4-FFF2-40B4-BE49-F238E27FC236}">
                    <a16:creationId xmlns:a16="http://schemas.microsoft.com/office/drawing/2014/main" id="{F943B0BB-3C06-AE65-164F-60F415C5B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5526" y="1156399"/>
                <a:ext cx="2055815" cy="447363"/>
              </a:xfrm>
              <a:prstGeom prst="rect">
                <a:avLst/>
              </a:prstGeom>
              <a:blipFill>
                <a:blip r:embed="rId6"/>
                <a:stretch>
                  <a:fillRect l="-613" t="-97222" r="-1227" b="-8055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5B61DC87-678E-A66B-2935-49513C86F145}"/>
              </a:ext>
            </a:extLst>
          </p:cNvPr>
          <p:cNvSpPr txBox="1">
            <a:spLocks/>
          </p:cNvSpPr>
          <p:nvPr/>
        </p:nvSpPr>
        <p:spPr>
          <a:xfrm>
            <a:off x="-50528" y="5367475"/>
            <a:ext cx="8986344" cy="7721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fontAlgn="base"/>
            <a:r>
              <a:rPr lang="en-US" sz="2000"/>
              <a:t>Friedman equation for </a:t>
            </a:r>
            <a:r>
              <a:rPr lang="en-US" sz="2000">
                <a:latin typeface="Symbol" pitchFamily="2" charset="2"/>
              </a:rPr>
              <a:t>L</a:t>
            </a:r>
            <a:r>
              <a:rPr lang="en-US" sz="2000"/>
              <a:t>CDM</a:t>
            </a:r>
          </a:p>
          <a:p>
            <a:pPr marL="800100" lvl="1" indent="-342900" fontAlgn="base"/>
            <a:r>
              <a:rPr lang="en-US" sz="2000"/>
              <a:t>Limitation due the cosmic variance (small part of the visible Universe)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9FD4BD29-EEE4-D3D7-5DF3-C55C9173C0AB}"/>
                  </a:ext>
                </a:extLst>
              </p:cNvPr>
              <p:cNvSpPr txBox="1"/>
              <p:nvPr/>
            </p:nvSpPr>
            <p:spPr>
              <a:xfrm>
                <a:off x="4311023" y="5365542"/>
                <a:ext cx="3688766" cy="3354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fr-F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+(1−</m:t>
                          </m:r>
                          <m:sSub>
                            <m:sSubPr>
                              <m:ctrlPr>
                                <a:rPr lang="fr-FR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rad>
                    </m:oMath>
                  </m:oMathPara>
                </a14:m>
                <a:endParaRPr lang="fr-FR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9FD4BD29-EEE4-D3D7-5DF3-C55C9173C0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1023" y="5365542"/>
                <a:ext cx="3688766" cy="335413"/>
              </a:xfrm>
              <a:prstGeom prst="rect">
                <a:avLst/>
              </a:prstGeom>
              <a:blipFill>
                <a:blip r:embed="rId7"/>
                <a:stretch>
                  <a:fillRect l="-1031" r="-2062" b="-296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A44C04E4-FEB9-704E-9822-EFB62CE32E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5190" y="2234706"/>
            <a:ext cx="3478810" cy="289900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DA39932-F2E0-D84A-9F47-E273E487BBC4}"/>
              </a:ext>
            </a:extLst>
          </p:cNvPr>
          <p:cNvSpPr txBox="1"/>
          <p:nvPr/>
        </p:nvSpPr>
        <p:spPr>
          <a:xfrm>
            <a:off x="5942482" y="1132829"/>
            <a:ext cx="33249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000">
                <a:latin typeface="Symbol" pitchFamily="2" charset="2"/>
                <a:cs typeface="Arial" panose="020B0604020202020204" pitchFamily="34" charset="0"/>
              </a:rPr>
              <a:t>L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CDM, the </a:t>
            </a:r>
            <a:r>
              <a:rPr lang="en-US" sz="2000">
                <a:latin typeface="Symbol" pitchFamily="2" charset="2"/>
                <a:cs typeface="Arial" panose="020B0604020202020204" pitchFamily="34" charset="0"/>
              </a:rPr>
              <a:t>a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parameters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depend  on </a:t>
            </a:r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0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b="1">
                <a:solidFill>
                  <a:srgbClr val="FF0000"/>
                </a:solidFill>
                <a:latin typeface="Symbol" pitchFamily="2" charset="2"/>
                <a:cs typeface="Arial" panose="020B0604020202020204" pitchFamily="34" charset="0"/>
              </a:rPr>
              <a:t>W</a:t>
            </a:r>
            <a:r>
              <a:rPr lang="en-US" sz="20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US" sz="2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5940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298C24C1-CAE5-0142-81AE-786B6F1FA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8" y="1974835"/>
            <a:ext cx="5704551" cy="39135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DESI DR2:  BGS + LRG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Ch. Yèche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E5C97D3-0EDB-0381-D250-174C6AED801F}"/>
              </a:ext>
            </a:extLst>
          </p:cNvPr>
          <p:cNvSpPr/>
          <p:nvPr/>
        </p:nvSpPr>
        <p:spPr>
          <a:xfrm>
            <a:off x="107885" y="4579492"/>
            <a:ext cx="5547946" cy="12891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9E50993-AB19-0C68-F2D0-2592C8FBF01C}"/>
              </a:ext>
            </a:extLst>
          </p:cNvPr>
          <p:cNvSpPr txBox="1"/>
          <p:nvPr/>
        </p:nvSpPr>
        <p:spPr>
          <a:xfrm>
            <a:off x="541202" y="4556254"/>
            <a:ext cx="5422310" cy="619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/>
              <a:t>0.0               0.5                1.0               1.5                2.0               2.5</a:t>
            </a:r>
          </a:p>
          <a:p>
            <a:r>
              <a:rPr lang="fr-FR"/>
              <a:t>                                   Redshift     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7767CC3E-C7BD-482B-8304-53D2DF195ABA}"/>
              </a:ext>
            </a:extLst>
          </p:cNvPr>
          <p:cNvSpPr txBox="1">
            <a:spLocks/>
          </p:cNvSpPr>
          <p:nvPr/>
        </p:nvSpPr>
        <p:spPr>
          <a:xfrm>
            <a:off x="1139219" y="5443360"/>
            <a:ext cx="7553089" cy="4206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fontAlgn="base"/>
            <a:r>
              <a:rPr lang="en-US" sz="2000"/>
              <a:t>LRG: Main tracer in SDSS, precise measurement in DESI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97DBD8E-4DDD-6444-A59E-6E3998095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4551" y="2192614"/>
            <a:ext cx="3439449" cy="286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991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BC1A9544-D763-1945-8D25-9C5AD7550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48938"/>
            <a:ext cx="5775761" cy="39624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DESI DR2:  BGS + LRG + ELG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Ch. Yèche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E5C97D3-0EDB-0381-D250-174C6AED801F}"/>
              </a:ext>
            </a:extLst>
          </p:cNvPr>
          <p:cNvSpPr/>
          <p:nvPr/>
        </p:nvSpPr>
        <p:spPr>
          <a:xfrm>
            <a:off x="0" y="4579492"/>
            <a:ext cx="5655831" cy="12891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9E50993-AB19-0C68-F2D0-2592C8FBF01C}"/>
              </a:ext>
            </a:extLst>
          </p:cNvPr>
          <p:cNvSpPr txBox="1"/>
          <p:nvPr/>
        </p:nvSpPr>
        <p:spPr>
          <a:xfrm>
            <a:off x="462830" y="4546645"/>
            <a:ext cx="532229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/>
              <a:t>0.0               0.5                1.0               1.5                2.0               2.5</a:t>
            </a:r>
          </a:p>
          <a:p>
            <a:r>
              <a:rPr lang="fr-FR"/>
              <a:t>                                   Redshift     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E1ECF108-332B-AB34-9819-849CCCDF9EE3}"/>
              </a:ext>
            </a:extLst>
          </p:cNvPr>
          <p:cNvSpPr txBox="1">
            <a:spLocks/>
          </p:cNvSpPr>
          <p:nvPr/>
        </p:nvSpPr>
        <p:spPr>
          <a:xfrm>
            <a:off x="1139219" y="5382517"/>
            <a:ext cx="7070503" cy="663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fontAlgn="base"/>
            <a:r>
              <a:rPr lang="en-US" sz="2000"/>
              <a:t>ELG: Main tracer in DESI, precise measurement</a:t>
            </a:r>
          </a:p>
          <a:p>
            <a:pPr marL="800100" lvl="1" indent="-342900" fontAlgn="base"/>
            <a:r>
              <a:rPr lang="en-US" sz="2000"/>
              <a:t>x 2.7 with DR2 compared to DR1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78351C1-7F27-B745-B68A-30B907515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5191" y="2175318"/>
            <a:ext cx="3478808" cy="289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4836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2901746-9CEC-4949-B332-A47C648B8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7" y="2008259"/>
            <a:ext cx="5655831" cy="3880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DESI DR2:  BGS + LRG + ELG + QSO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Ch. Yèche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E5C97D3-0EDB-0381-D250-174C6AED801F}"/>
              </a:ext>
            </a:extLst>
          </p:cNvPr>
          <p:cNvSpPr/>
          <p:nvPr/>
        </p:nvSpPr>
        <p:spPr>
          <a:xfrm>
            <a:off x="0" y="4579492"/>
            <a:ext cx="5655831" cy="12891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9E50993-AB19-0C68-F2D0-2592C8FBF01C}"/>
              </a:ext>
            </a:extLst>
          </p:cNvPr>
          <p:cNvSpPr txBox="1"/>
          <p:nvPr/>
        </p:nvSpPr>
        <p:spPr>
          <a:xfrm>
            <a:off x="391688" y="4559470"/>
            <a:ext cx="532229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/>
              <a:t>0.0               0.5                1.0               1.5                2.0               2.5</a:t>
            </a:r>
          </a:p>
          <a:p>
            <a:r>
              <a:rPr lang="fr-FR"/>
              <a:t>                                   Redshift     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892C59A5-AF22-CE32-6D17-32CBE09D7A20}"/>
              </a:ext>
            </a:extLst>
          </p:cNvPr>
          <p:cNvSpPr txBox="1">
            <a:spLocks/>
          </p:cNvSpPr>
          <p:nvPr/>
        </p:nvSpPr>
        <p:spPr>
          <a:xfrm>
            <a:off x="750764" y="5495111"/>
            <a:ext cx="7642472" cy="5059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fontAlgn="base"/>
            <a:r>
              <a:rPr lang="en-US" sz="2000"/>
              <a:t>QSO: huge volume but small density (shot noise limitation)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BE5AA87-717C-6C49-8758-9A4FA4935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8626" y="2147582"/>
            <a:ext cx="3565373" cy="297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46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10FB86AD-E999-D84A-9389-411C199D5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8498"/>
            <a:ext cx="5655831" cy="3880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DESI DR2:  BGS + LRG + ELG + QSO + Ly-</a:t>
            </a:r>
            <a:r>
              <a:rPr lang="en-US">
                <a:latin typeface="Symbol" pitchFamily="2" charset="2"/>
              </a:rPr>
              <a:t>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Ch. Yèche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E5C97D3-0EDB-0381-D250-174C6AED801F}"/>
              </a:ext>
            </a:extLst>
          </p:cNvPr>
          <p:cNvSpPr/>
          <p:nvPr/>
        </p:nvSpPr>
        <p:spPr>
          <a:xfrm>
            <a:off x="0" y="4579492"/>
            <a:ext cx="5655831" cy="12891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9E50993-AB19-0C68-F2D0-2592C8FBF01C}"/>
              </a:ext>
            </a:extLst>
          </p:cNvPr>
          <p:cNvSpPr txBox="1"/>
          <p:nvPr/>
        </p:nvSpPr>
        <p:spPr>
          <a:xfrm>
            <a:off x="342899" y="4579492"/>
            <a:ext cx="532229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/>
              <a:t>0.0               0.5                1.0               1.5                2.0               2.5</a:t>
            </a:r>
          </a:p>
          <a:p>
            <a:r>
              <a:rPr lang="fr-FR"/>
              <a:t>                                   Redshift     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4BC60D83-5684-506E-7679-664026B797E9}"/>
              </a:ext>
            </a:extLst>
          </p:cNvPr>
          <p:cNvSpPr txBox="1">
            <a:spLocks/>
          </p:cNvSpPr>
          <p:nvPr/>
        </p:nvSpPr>
        <p:spPr>
          <a:xfrm>
            <a:off x="1129280" y="5274513"/>
            <a:ext cx="7070503" cy="7721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fontAlgn="base"/>
            <a:r>
              <a:rPr lang="en-US" sz="2000"/>
              <a:t>Different dependence as a function of redshift  (</a:t>
            </a:r>
            <a:r>
              <a:rPr lang="en-US" sz="2000" err="1">
                <a:latin typeface="Symbol" pitchFamily="2" charset="2"/>
              </a:rPr>
              <a:t>W</a:t>
            </a:r>
            <a:r>
              <a:rPr lang="en-US" sz="2000" baseline="-25000" err="1"/>
              <a:t>m</a:t>
            </a:r>
            <a:r>
              <a:rPr lang="en-US" sz="2000" err="1"/>
              <a:t>,r</a:t>
            </a:r>
            <a:r>
              <a:rPr lang="en-US" sz="2000" baseline="-25000" err="1"/>
              <a:t>d</a:t>
            </a:r>
            <a:r>
              <a:rPr lang="en-US" sz="2000"/>
              <a:t>)</a:t>
            </a:r>
          </a:p>
          <a:p>
            <a:pPr marL="800100" lvl="1" indent="-342900" fontAlgn="base"/>
            <a:r>
              <a:rPr lang="en-US" sz="2000"/>
              <a:t>Break the degeneracy without knowing </a:t>
            </a:r>
            <a:r>
              <a:rPr lang="en-US" sz="2000" err="1"/>
              <a:t>r</a:t>
            </a:r>
            <a:r>
              <a:rPr lang="en-US" sz="2000" baseline="-25000" err="1"/>
              <a:t>d</a:t>
            </a:r>
            <a:endParaRPr lang="en-US" sz="200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5D0977-A490-B24B-A853-2C2A9E965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9803" y="2368627"/>
            <a:ext cx="3539998" cy="294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937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/>
          <p:cNvSpPr txBox="1">
            <a:spLocks/>
          </p:cNvSpPr>
          <p:nvPr/>
        </p:nvSpPr>
        <p:spPr>
          <a:xfrm>
            <a:off x="261551" y="1987203"/>
            <a:ext cx="8620897" cy="28835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>
                <a:solidFill>
                  <a:srgbClr val="FF0000"/>
                </a:solidFill>
              </a:rPr>
              <a:t>Cosmological Interpretation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D9BDC6-3433-5F44-B4AA-9634783EB68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DCF0B8A-2758-ED46-96CE-33D6882E09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Ch. Yèche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7E1BA5-438B-764C-94E0-BCF717CFE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843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DESI  - Hubble diagram 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-248875" y="3704396"/>
            <a:ext cx="9508443" cy="2448731"/>
          </a:xfrm>
        </p:spPr>
        <p:txBody>
          <a:bodyPr>
            <a:normAutofit/>
          </a:bodyPr>
          <a:lstStyle/>
          <a:p>
            <a:endParaRPr lang="en-US"/>
          </a:p>
          <a:p>
            <a:pPr lvl="1"/>
            <a:r>
              <a:rPr lang="en-US" sz="2200"/>
              <a:t>~14M discrete tracers with 0.1&lt;z&lt;2.1 in 6 redshift bins</a:t>
            </a:r>
          </a:p>
          <a:p>
            <a:pPr lvl="1"/>
            <a:r>
              <a:rPr lang="en-US" sz="2200"/>
              <a:t>Precision on BAO: from 1.5% (QSO) to 0.45% (LRG3+ELG1)</a:t>
            </a:r>
          </a:p>
          <a:p>
            <a:pPr lvl="1"/>
            <a:r>
              <a:rPr lang="en-US" sz="2200"/>
              <a:t>With Ly-</a:t>
            </a:r>
            <a:r>
              <a:rPr lang="en-US" sz="2200">
                <a:latin typeface="Symbol" pitchFamily="2" charset="2"/>
              </a:rPr>
              <a:t>a 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forest of QSOs at  z~2.3 :  precision on BAO 0.7%</a:t>
            </a:r>
            <a:endParaRPr lang="en-US" sz="2200"/>
          </a:p>
          <a:p>
            <a:pPr lvl="1"/>
            <a:r>
              <a:rPr lang="en-US" sz="2200" b="1">
                <a:solidFill>
                  <a:srgbClr val="FF0000"/>
                </a:solidFill>
              </a:rPr>
              <a:t>Excellent agreement </a:t>
            </a:r>
            <a:r>
              <a:rPr lang="en-US" sz="2200"/>
              <a:t>between DESI DR1 and DR2</a:t>
            </a:r>
          </a:p>
          <a:p>
            <a:pPr lvl="1"/>
            <a:r>
              <a:rPr lang="en-US" sz="2200"/>
              <a:t>Consistent with </a:t>
            </a:r>
            <a:r>
              <a:rPr lang="en-US" sz="2200">
                <a:latin typeface="Symbol" pitchFamily="2" charset="2"/>
              </a:rPr>
              <a:t>L</a:t>
            </a:r>
            <a:r>
              <a:rPr lang="en-US" sz="2200"/>
              <a:t>CDM but </a:t>
            </a:r>
            <a:r>
              <a:rPr lang="en-US" sz="2200" b="1">
                <a:solidFill>
                  <a:srgbClr val="FF0000"/>
                </a:solidFill>
              </a:rPr>
              <a:t>small tension with Planck </a:t>
            </a:r>
            <a:r>
              <a:rPr lang="en-US" sz="2200" b="1">
                <a:solidFill>
                  <a:srgbClr val="FF0000"/>
                </a:solidFill>
                <a:latin typeface="Symbol" pitchFamily="2" charset="2"/>
              </a:rPr>
              <a:t>L</a:t>
            </a:r>
            <a:r>
              <a:rPr lang="en-US" sz="2200" b="1">
                <a:solidFill>
                  <a:srgbClr val="FF0000"/>
                </a:solidFill>
              </a:rPr>
              <a:t>CDM : 2.3</a:t>
            </a:r>
            <a:r>
              <a:rPr lang="en-US" sz="2200" b="1">
                <a:solidFill>
                  <a:srgbClr val="FF0000"/>
                </a:solidFill>
                <a:latin typeface="Symbol" pitchFamily="2" charset="2"/>
              </a:rPr>
              <a:t>s</a:t>
            </a:r>
            <a:endParaRPr lang="en-US" b="1">
              <a:solidFill>
                <a:srgbClr val="FF0000"/>
              </a:solidFill>
            </a:endParaRPr>
          </a:p>
          <a:p>
            <a:pPr lvl="1"/>
            <a:endParaRPr lang="en-US"/>
          </a:p>
          <a:p>
            <a:pPr marL="457200" lvl="1" indent="0">
              <a:buNone/>
            </a:pP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Ch. Yèche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1DCFA75-748F-FC48-ACC1-D97C3882E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782" y="932110"/>
            <a:ext cx="5111827" cy="312920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A9876B6-C6AF-6649-837D-E39E13C8723E}"/>
              </a:ext>
            </a:extLst>
          </p:cNvPr>
          <p:cNvSpPr txBox="1"/>
          <p:nvPr/>
        </p:nvSpPr>
        <p:spPr>
          <a:xfrm>
            <a:off x="3354524" y="1270211"/>
            <a:ext cx="17957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chemeClr val="bg2">
                    <a:lumMod val="25000"/>
                  </a:schemeClr>
                </a:solidFill>
              </a:rPr>
              <a:t>Planck </a:t>
            </a:r>
            <a:r>
              <a:rPr lang="en-US" sz="1800">
                <a:solidFill>
                  <a:schemeClr val="bg2">
                    <a:lumMod val="25000"/>
                  </a:schemeClr>
                </a:solidFill>
                <a:latin typeface="Symbol" pitchFamily="2" charset="2"/>
              </a:rPr>
              <a:t>L</a:t>
            </a:r>
            <a:r>
              <a:rPr lang="en-US" sz="1800">
                <a:solidFill>
                  <a:schemeClr val="bg2">
                    <a:lumMod val="25000"/>
                  </a:schemeClr>
                </a:solidFill>
              </a:rPr>
              <a:t>CDM </a:t>
            </a:r>
            <a:endParaRPr lang="fr-FR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94141442-9570-5A47-B7FE-39B1EF1D0071}"/>
              </a:ext>
            </a:extLst>
          </p:cNvPr>
          <p:cNvCxnSpPr>
            <a:cxnSpLocks/>
          </p:cNvCxnSpPr>
          <p:nvPr/>
        </p:nvCxnSpPr>
        <p:spPr>
          <a:xfrm flipH="1">
            <a:off x="3690651" y="1631752"/>
            <a:ext cx="407511" cy="338101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10673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45A33-0E3A-D304-252B-000137F0D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0E3F6-1B9E-4DED-00F8-DED98FFB6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latin typeface="Symbol" pitchFamily="2" charset="2"/>
              </a:rPr>
              <a:t>W</a:t>
            </a:r>
            <a:r>
              <a:rPr lang="en-US" sz="4000" baseline="-25000"/>
              <a:t>m</a:t>
            </a:r>
            <a:r>
              <a:rPr lang="en-US" sz="4000"/>
              <a:t> – H</a:t>
            </a:r>
            <a:r>
              <a:rPr lang="en-US" sz="4000" baseline="-25000"/>
              <a:t>0</a:t>
            </a:r>
            <a:r>
              <a:rPr lang="en-US" sz="4000"/>
              <a:t>r</a:t>
            </a:r>
            <a:r>
              <a:rPr lang="en-US" sz="4000" baseline="-25000"/>
              <a:t>d</a:t>
            </a:r>
            <a:r>
              <a:rPr lang="en-US" sz="4000"/>
              <a:t> Comparison CMB/BAO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6B16C72-0675-234E-C8E4-EB6AE2E6E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56" y="1003166"/>
            <a:ext cx="8730580" cy="5118651"/>
          </a:xfrm>
        </p:spPr>
        <p:txBody>
          <a:bodyPr>
            <a:normAutofit/>
          </a:bodyPr>
          <a:lstStyle/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EEF7FBB-20D9-DE4A-CEA4-DDF3D083652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8D37EA-2B9B-5CEA-D95D-7266C6930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AEE0B1B-973D-0601-3426-58CB42A449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Ch. Yèche 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C90B1DA7-9B1D-CA85-3584-B9E2BADCBA39}"/>
              </a:ext>
            </a:extLst>
          </p:cNvPr>
          <p:cNvSpPr txBox="1">
            <a:spLocks/>
          </p:cNvSpPr>
          <p:nvPr/>
        </p:nvSpPr>
        <p:spPr>
          <a:xfrm>
            <a:off x="252864" y="4378161"/>
            <a:ext cx="8318154" cy="1409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fontAlgn="base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Consistent results DR1/DR2</a:t>
            </a:r>
          </a:p>
          <a:p>
            <a:pPr marL="800100" lvl="1" indent="-342900" fontAlgn="base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2.3</a:t>
            </a:r>
            <a:r>
              <a:rPr lang="en-US" sz="2200" dirty="0"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discrepancy between </a:t>
            </a:r>
            <a:r>
              <a:rPr lang="en-US" sz="2200" dirty="0">
                <a:solidFill>
                  <a:srgbClr val="F55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CMB (PR4)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and DESI</a:t>
            </a:r>
          </a:p>
          <a:p>
            <a:pPr marL="800100" lvl="1" indent="-342900" fontAlgn="base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2.0</a:t>
            </a:r>
            <a:r>
              <a:rPr lang="en-US" sz="2200" dirty="0"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discrepancy between </a:t>
            </a:r>
            <a:r>
              <a:rPr lang="en-US" sz="2200" dirty="0">
                <a:solidFill>
                  <a:srgbClr val="7501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CMB (PR4+ACT</a:t>
            </a:r>
            <a:r>
              <a:rPr lang="en-US" sz="2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and DESI</a:t>
            </a:r>
          </a:p>
          <a:p>
            <a:pPr marL="800100" lvl="1" indent="-342900" fontAlgn="base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2.7</a:t>
            </a:r>
            <a:r>
              <a:rPr lang="en-US" sz="2200" dirty="0"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discrepancy between </a:t>
            </a:r>
            <a:r>
              <a:rPr lang="en-US" sz="22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CMB (ACT-alone)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and DESI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EA48347-5C38-FDFC-334F-E0AFD8914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8" y="912808"/>
            <a:ext cx="4351283" cy="330259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249A365-D26B-9499-7CF7-8DC8D1530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987455"/>
            <a:ext cx="4230891" cy="326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01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DD7EF-A9FA-151A-D854-C6F4ABA8A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B7560BB-EB0B-0C40-B835-D617B01D9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1275"/>
            <a:ext cx="4659086" cy="37442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FA7C19-36CF-E164-3921-8E56D42D6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latin typeface="Symbol" pitchFamily="2" charset="2"/>
              </a:rPr>
              <a:t>W</a:t>
            </a:r>
            <a:r>
              <a:rPr lang="en-US" sz="4000" baseline="-25000"/>
              <a:t>m</a:t>
            </a:r>
            <a:r>
              <a:rPr lang="en-US" sz="4000"/>
              <a:t> - Tensions in </a:t>
            </a:r>
            <a:r>
              <a:rPr lang="en-US" sz="4000">
                <a:latin typeface="Symbol" pitchFamily="2" charset="2"/>
              </a:rPr>
              <a:t>L</a:t>
            </a:r>
            <a:r>
              <a:rPr lang="en-US" sz="4000"/>
              <a:t>CDM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6AFFC52-AC50-961D-046C-4F4D24FDC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56" y="1003166"/>
            <a:ext cx="8730580" cy="5118651"/>
          </a:xfrm>
        </p:spPr>
        <p:txBody>
          <a:bodyPr>
            <a:normAutofit/>
          </a:bodyPr>
          <a:lstStyle/>
          <a:p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AB7B66B-66D2-42BA-D158-936DC61DFB2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EBDCCD-AAF8-9B77-ED56-4FF1294AA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998AF5B-5A47-84DE-28D3-CCBE58E506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Ch. Yèche 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0B770668-98C7-F323-F52D-F47EC89CA47F}"/>
              </a:ext>
            </a:extLst>
          </p:cNvPr>
          <p:cNvSpPr txBox="1">
            <a:spLocks/>
          </p:cNvSpPr>
          <p:nvPr/>
        </p:nvSpPr>
        <p:spPr>
          <a:xfrm>
            <a:off x="3989751" y="1660982"/>
            <a:ext cx="5179741" cy="3795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fontAlgn="base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Consistent results DR1/DR2</a:t>
            </a:r>
          </a:p>
          <a:p>
            <a:pPr marL="800100" lvl="1" indent="-342900" fontAlgn="base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Comparable precision on </a:t>
            </a:r>
            <a:r>
              <a:rPr lang="en-US" sz="2400" dirty="0">
                <a:latin typeface="Symbol" pitchFamily="2" charset="2"/>
              </a:rPr>
              <a:t>W</a:t>
            </a:r>
            <a:r>
              <a:rPr lang="en-US" sz="2400" baseline="-25000" dirty="0"/>
              <a:t>m</a:t>
            </a:r>
            <a:r>
              <a:rPr lang="en-US" sz="2400" dirty="0"/>
              <a:t> for DESI and CMB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base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2.3</a:t>
            </a:r>
            <a:r>
              <a:rPr lang="en-US" sz="2200" dirty="0"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discrepancy between CMB and DESI</a:t>
            </a:r>
          </a:p>
          <a:p>
            <a:pPr marL="800100" lvl="1" indent="-342900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Discrepancies with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SNIa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samples</a:t>
            </a:r>
          </a:p>
          <a:p>
            <a:pPr marL="1200150" lvl="2" indent="-342900"/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Pantheon+: 1.7</a:t>
            </a:r>
            <a:r>
              <a:rPr lang="en-US" sz="2000" dirty="0">
                <a:solidFill>
                  <a:srgbClr val="00B050"/>
                </a:solidFill>
                <a:latin typeface="Symbol" pitchFamily="2" charset="2"/>
                <a:cs typeface="Arial" panose="020B0604020202020204" pitchFamily="34" charset="0"/>
              </a:rPr>
              <a:t>s</a:t>
            </a:r>
          </a:p>
          <a:p>
            <a:pPr marL="1200150" lvl="2" indent="-342900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Union3: 2.1</a:t>
            </a:r>
            <a:r>
              <a:rPr lang="en-US" sz="2000" dirty="0">
                <a:solidFill>
                  <a:srgbClr val="FF0000"/>
                </a:solidFill>
                <a:latin typeface="Symbol" pitchFamily="2" charset="2"/>
                <a:cs typeface="Arial" panose="020B0604020202020204" pitchFamily="34" charset="0"/>
              </a:rPr>
              <a:t>s</a:t>
            </a:r>
          </a:p>
          <a:p>
            <a:pPr marL="1200150" lvl="2" indent="-342900"/>
            <a:r>
              <a:rPr lang="en-US" sz="20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DESY5: 2.9</a:t>
            </a:r>
            <a:r>
              <a:rPr lang="en-US" sz="2000" dirty="0">
                <a:solidFill>
                  <a:schemeClr val="accent4"/>
                </a:solidFill>
                <a:latin typeface="Symbol" pitchFamily="2" charset="2"/>
                <a:cs typeface="Arial" panose="020B0604020202020204" pitchFamily="34" charset="0"/>
              </a:rPr>
              <a:t>s</a:t>
            </a:r>
          </a:p>
          <a:p>
            <a:pPr marL="857250" lvl="2" indent="0">
              <a:buNone/>
            </a:pPr>
            <a:endParaRPr lang="en-US" sz="2000" dirty="0">
              <a:latin typeface="Symbol" pitchFamily="2" charset="2"/>
              <a:cs typeface="Arial" panose="020B0604020202020204" pitchFamily="34" charset="0"/>
            </a:endParaRPr>
          </a:p>
          <a:p>
            <a:pPr marL="457200" lvl="1" indent="0" fontAlgn="base">
              <a:buNone/>
            </a:pPr>
            <a:endParaRPr lang="en-US" sz="2400" dirty="0">
              <a:latin typeface="Symbol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67540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/>
          <p:cNvSpPr txBox="1">
            <a:spLocks/>
          </p:cNvSpPr>
          <p:nvPr/>
        </p:nvSpPr>
        <p:spPr>
          <a:xfrm>
            <a:off x="361564" y="1122912"/>
            <a:ext cx="8620897" cy="4612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>
                <a:solidFill>
                  <a:srgbClr val="FF0000"/>
                </a:solidFill>
              </a:rPr>
              <a:t>Introduction</a:t>
            </a:r>
          </a:p>
          <a:p>
            <a:pPr marL="0" indent="0" algn="ctr">
              <a:buNone/>
            </a:pPr>
            <a:r>
              <a:rPr lang="en-US" sz="6000" b="1">
                <a:solidFill>
                  <a:srgbClr val="FF0000"/>
                </a:solidFill>
              </a:rPr>
              <a:t>-</a:t>
            </a:r>
          </a:p>
          <a:p>
            <a:pPr marL="0" indent="0" algn="ctr">
              <a:buNone/>
            </a:pPr>
            <a:r>
              <a:rPr lang="en-US" sz="6000" b="1">
                <a:solidFill>
                  <a:srgbClr val="FF0000"/>
                </a:solidFill>
              </a:rPr>
              <a:t>Baryonic Acoustic Oscillations (BAO)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D9BDC6-3433-5F44-B4AA-9634783EB68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DCF0B8A-2758-ED46-96CE-33D6882E09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Ch. Yèche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7E1BA5-438B-764C-94E0-BCF717CFE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3749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DD7EF-A9FA-151A-D854-C6F4ABA8A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A7C19-36CF-E164-3921-8E56D42D6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Hubble constant in </a:t>
            </a:r>
            <a:r>
              <a:rPr lang="en-US" sz="4000">
                <a:latin typeface="Symbol" pitchFamily="2" charset="2"/>
              </a:rPr>
              <a:t>L</a:t>
            </a:r>
            <a:r>
              <a:rPr lang="en-US" sz="4000"/>
              <a:t>CDM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6AFFC52-AC50-961D-046C-4F4D24FDC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56" y="1003166"/>
            <a:ext cx="8730580" cy="5118651"/>
          </a:xfrm>
        </p:spPr>
        <p:txBody>
          <a:bodyPr>
            <a:normAutofit/>
          </a:bodyPr>
          <a:lstStyle/>
          <a:p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AB7B66B-66D2-42BA-D158-936DC61DFB2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EBDCCD-AAF8-9B77-ED56-4FF1294AA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998AF5B-5A47-84DE-28D3-CCBE58E506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Ch. Yèche 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0B770668-98C7-F323-F52D-F47EC89CA47F}"/>
              </a:ext>
            </a:extLst>
          </p:cNvPr>
          <p:cNvSpPr txBox="1">
            <a:spLocks/>
          </p:cNvSpPr>
          <p:nvPr/>
        </p:nvSpPr>
        <p:spPr>
          <a:xfrm>
            <a:off x="0" y="4478007"/>
            <a:ext cx="9120369" cy="15069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fontAlgn="base"/>
            <a:r>
              <a:rPr lang="en-US" sz="2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tension in cosmology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: 5</a:t>
            </a:r>
            <a:r>
              <a:rPr lang="en-US" sz="2200"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 discrepancy between CMB and late measurements (</a:t>
            </a:r>
            <a:r>
              <a:rPr lang="en-US" sz="2200" err="1">
                <a:latin typeface="Arial" panose="020B0604020202020204" pitchFamily="34" charset="0"/>
                <a:cs typeface="Arial" panose="020B0604020202020204" pitchFamily="34" charset="0"/>
              </a:rPr>
              <a:t>SNIa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800100" lvl="1" indent="-342900" fontAlgn="base"/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Big Bang Nucleosynthesis (BBN) can be used to measure </a:t>
            </a:r>
            <a:r>
              <a:rPr lang="en-US" sz="220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200" baseline="-2500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2200" baseline="-25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/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DESI + BBN (without CMB), </a:t>
            </a:r>
            <a:r>
              <a:rPr lang="en-US" sz="2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tension with </a:t>
            </a:r>
            <a:r>
              <a:rPr lang="en-US" sz="22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SNIa</a:t>
            </a:r>
            <a:r>
              <a:rPr lang="en-US" sz="2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(SH0ES): 4.5</a:t>
            </a:r>
            <a:r>
              <a:rPr lang="en-US" sz="2200">
                <a:latin typeface="Symbol" pitchFamily="2" charset="2"/>
                <a:cs typeface="Arial" panose="020B0604020202020204" pitchFamily="34" charset="0"/>
              </a:rPr>
              <a:t>s</a:t>
            </a:r>
          </a:p>
          <a:p>
            <a:pPr marL="457200" lvl="1" indent="0" fontAlgn="base">
              <a:buNone/>
            </a:pPr>
            <a:endParaRPr lang="en-US" sz="2400">
              <a:latin typeface="Symbol" pitchFamily="2" charset="2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4BFCBDF-61D5-A64F-B663-ABA4D5BF5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4919"/>
            <a:ext cx="5083628" cy="334563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92B2FDC-F319-2448-B4BF-A61613E161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1547" y="1235637"/>
            <a:ext cx="4051300" cy="10033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6451E88-637E-EB44-8EF1-4412F213A4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2471546"/>
            <a:ext cx="4114800" cy="8382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C30E1D1-6CC9-164E-8747-F301A6D3A7B0}"/>
              </a:ext>
            </a:extLst>
          </p:cNvPr>
          <p:cNvSpPr txBox="1"/>
          <p:nvPr/>
        </p:nvSpPr>
        <p:spPr>
          <a:xfrm>
            <a:off x="5765528" y="3490898"/>
            <a:ext cx="2502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9933"/>
                </a:solidFill>
                <a:latin typeface="Symbol" pitchFamily="2" charset="2"/>
                <a:cs typeface="Arial" panose="020B0604020202020204" pitchFamily="34" charset="0"/>
              </a:rPr>
              <a:t>q</a:t>
            </a:r>
            <a:r>
              <a:rPr lang="en-US" baseline="-25000">
                <a:solidFill>
                  <a:srgbClr val="FF9933"/>
                </a:solidFill>
                <a:latin typeface="Symbol" pitchFamily="2" charset="2"/>
                <a:cs typeface="Arial" panose="020B0604020202020204" pitchFamily="34" charset="0"/>
              </a:rPr>
              <a:t>*</a:t>
            </a:r>
            <a:r>
              <a:rPr lang="en-US" baseline="-2500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CMB angular scale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82431C0-C16A-9841-AC03-A066E59C0417}"/>
              </a:ext>
            </a:extLst>
          </p:cNvPr>
          <p:cNvSpPr txBox="1"/>
          <p:nvPr/>
        </p:nvSpPr>
        <p:spPr>
          <a:xfrm>
            <a:off x="3665801" y="2244315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err="1">
                <a:latin typeface="Arial" panose="020B0604020202020204" pitchFamily="34" charset="0"/>
                <a:cs typeface="Arial" panose="020B0604020202020204" pitchFamily="34" charset="0"/>
              </a:rPr>
              <a:t>SNIa</a:t>
            </a:r>
            <a:r>
              <a:rPr lang="fr-FR">
                <a:latin typeface="Arial" panose="020B0604020202020204" pitchFamily="34" charset="0"/>
                <a:cs typeface="Arial" panose="020B0604020202020204" pitchFamily="34" charset="0"/>
              </a:rPr>
              <a:t>  and</a:t>
            </a:r>
          </a:p>
          <a:p>
            <a:pPr algn="ctr"/>
            <a:r>
              <a:rPr lang="fr-FR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err="1">
                <a:latin typeface="Arial" panose="020B0604020202020204" pitchFamily="34" charset="0"/>
                <a:cs typeface="Arial" panose="020B0604020202020204" pitchFamily="34" charset="0"/>
              </a:rPr>
              <a:t>Cepheid</a:t>
            </a:r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964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73B4C-A273-AB69-F872-6F753288F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93961E9-C535-9145-B41B-A79133557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594" y="799842"/>
            <a:ext cx="4342732" cy="34775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E6FCB2-AA50-5109-F602-693903E66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Beyond </a:t>
            </a:r>
            <a:r>
              <a:rPr lang="en-US">
                <a:latin typeface="Symbol" pitchFamily="2" charset="2"/>
              </a:rPr>
              <a:t>L</a:t>
            </a:r>
            <a:r>
              <a:rPr lang="en-US"/>
              <a:t>CDM: Dark Energy - Equation of State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20BA8B6-F5CE-DFD5-5971-AF609EA7F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56" y="897097"/>
            <a:ext cx="8730580" cy="5118651"/>
          </a:xfrm>
        </p:spPr>
        <p:txBody>
          <a:bodyPr>
            <a:normAutofit/>
          </a:bodyPr>
          <a:lstStyle/>
          <a:p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AA58916-3EAD-8A1B-C056-17EB7BAD9B8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CB1BEE-4B01-8BBF-85F8-CC1046A18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68B03D3-F35C-30E5-D9A8-952831478C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Ch. Yèche 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0A2E6622-F20C-4201-C0A4-4180F43DEE39}"/>
              </a:ext>
            </a:extLst>
          </p:cNvPr>
          <p:cNvSpPr txBox="1">
            <a:spLocks/>
          </p:cNvSpPr>
          <p:nvPr/>
        </p:nvSpPr>
        <p:spPr>
          <a:xfrm>
            <a:off x="160890" y="4167774"/>
            <a:ext cx="8688913" cy="18853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fontAlgn="base"/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200">
                <a:latin typeface="Symbol" pitchFamily="2" charset="2"/>
                <a:cs typeface="Arial" panose="020B0604020202020204" pitchFamily="34" charset="0"/>
              </a:rPr>
              <a:t>L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CDM, we expect w=-1, i.e. w</a:t>
            </a:r>
            <a:r>
              <a:rPr lang="en-US" sz="2200" baseline="-2500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=-1 and </a:t>
            </a:r>
            <a:r>
              <a:rPr lang="en-US" sz="2200" err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200" baseline="-2500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=0 </a:t>
            </a:r>
          </a:p>
          <a:p>
            <a:pPr marL="800100" lvl="1" indent="-342900" fontAlgn="base"/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Combining DESI+CMB: </a:t>
            </a:r>
            <a:r>
              <a:rPr lang="en-US" sz="2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</a:t>
            </a:r>
            <a:r>
              <a:rPr lang="en-US" sz="2200" b="1">
                <a:solidFill>
                  <a:srgbClr val="FF0000"/>
                </a:solidFill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US" sz="2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effect </a:t>
            </a:r>
          </a:p>
          <a:p>
            <a:pPr marL="800100" lvl="1" indent="-342900"/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Combining DESI+CMB+SN: </a:t>
            </a:r>
            <a:r>
              <a:rPr lang="en-US" sz="2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2.8</a:t>
            </a:r>
            <a:r>
              <a:rPr lang="en-US" sz="2200" b="1">
                <a:solidFill>
                  <a:srgbClr val="FF0000"/>
                </a:solidFill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US" sz="2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4.2</a:t>
            </a:r>
            <a:r>
              <a:rPr lang="en-US" sz="2200" b="1">
                <a:solidFill>
                  <a:srgbClr val="FF0000"/>
                </a:solidFill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US" sz="2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effect depending on the SN sample</a:t>
            </a:r>
          </a:p>
          <a:p>
            <a:pPr marL="800100" lvl="1" indent="-342900"/>
            <a:r>
              <a:rPr lang="en-US" sz="2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Stronger Indications of dynamical dark energy with DR2</a:t>
            </a:r>
          </a:p>
          <a:p>
            <a:pPr marL="457200" lvl="1" indent="0" fontAlgn="base">
              <a:buNone/>
            </a:pPr>
            <a:endParaRPr lang="en-US" sz="2400">
              <a:latin typeface="Symbol" pitchFamily="2" charset="2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5ECC2B0F-A92B-CA77-D6AA-FD68A0B57299}"/>
              </a:ext>
            </a:extLst>
          </p:cNvPr>
          <p:cNvCxnSpPr>
            <a:cxnSpLocks/>
          </p:cNvCxnSpPr>
          <p:nvPr/>
        </p:nvCxnSpPr>
        <p:spPr>
          <a:xfrm flipH="1" flipV="1">
            <a:off x="801486" y="1102358"/>
            <a:ext cx="565248" cy="215015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B056AA20-BAD3-7F8D-D2CD-6B74B07F7014}"/>
              </a:ext>
            </a:extLst>
          </p:cNvPr>
          <p:cNvSpPr txBox="1"/>
          <p:nvPr/>
        </p:nvSpPr>
        <p:spPr>
          <a:xfrm>
            <a:off x="1084110" y="3164035"/>
            <a:ext cx="14140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Symbol" pitchFamily="2" charset="2"/>
              </a:rPr>
              <a:t>L</a:t>
            </a:r>
            <a:r>
              <a:rPr lang="en-US" sz="3200">
                <a:solidFill>
                  <a:srgbClr val="FF0000"/>
                </a:solidFill>
                <a:latin typeface="Optima" panose="02000503060000020004" pitchFamily="2" charset="0"/>
              </a:rPr>
              <a:t>CDM</a:t>
            </a:r>
            <a:endParaRPr lang="fr-FR" sz="3200">
              <a:solidFill>
                <a:srgbClr val="FF0000"/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BE0CBC4-5BA2-524C-9A88-F8DF70F59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539" y="1729703"/>
            <a:ext cx="1574144" cy="78062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86E181A-557F-8242-9F34-C3B0DFA5E7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0524" y="2812363"/>
            <a:ext cx="3088630" cy="894295"/>
          </a:xfrm>
          <a:prstGeom prst="rect">
            <a:avLst/>
          </a:prstGeom>
        </p:spPr>
      </p:pic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DF170D29-6289-0F44-9CEC-6600DEE63912}"/>
              </a:ext>
            </a:extLst>
          </p:cNvPr>
          <p:cNvSpPr txBox="1">
            <a:spLocks/>
          </p:cNvSpPr>
          <p:nvPr/>
        </p:nvSpPr>
        <p:spPr>
          <a:xfrm>
            <a:off x="4357717" y="1085771"/>
            <a:ext cx="4714821" cy="1757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0"/>
              </a:spcBef>
              <a:buFont typeface="Wingdings" charset="0"/>
              <a:buNone/>
              <a:defRPr/>
            </a:pPr>
            <a:r>
              <a:rPr lang="en-US" sz="2200" b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Extensions of </a:t>
            </a:r>
            <a:r>
              <a:rPr lang="en-US" sz="2200" b="1">
                <a:solidFill>
                  <a:srgbClr val="3333CC"/>
                </a:solidFill>
                <a:latin typeface="Symbol" pitchFamily="2" charset="2"/>
                <a:cs typeface="Arial" panose="020B0604020202020204" pitchFamily="34" charset="0"/>
              </a:rPr>
              <a:t>L</a:t>
            </a:r>
            <a:r>
              <a:rPr lang="en-US" sz="2200" b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CDM</a:t>
            </a:r>
          </a:p>
          <a:p>
            <a:pPr eaLnBrk="0" hangingPunct="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Equation of state of Dark Energy</a:t>
            </a:r>
          </a:p>
          <a:p>
            <a:pPr eaLnBrk="0" hangingPunct="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US" sz="2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US" sz="2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evolving Dark Energy</a:t>
            </a:r>
          </a:p>
          <a:p>
            <a:pPr marL="0" indent="0" fontAlgn="base">
              <a:buNone/>
            </a:pPr>
            <a:endParaRPr lang="en-US" sz="22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6817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73B4C-A273-AB69-F872-6F753288F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6FCB2-AA50-5109-F602-693903E66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Dynamical Dark Energy – Parametrization  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20BA8B6-F5CE-DFD5-5971-AF609EA7F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56" y="897097"/>
            <a:ext cx="8730580" cy="511865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/>
          </a:p>
          <a:p>
            <a:pPr lvl="1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AA58916-3EAD-8A1B-C056-17EB7BAD9B8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CB1BEE-4B01-8BBF-85F8-CC1046A18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68B03D3-F35C-30E5-D9A8-952831478C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Ch. Yèche 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B57AC6D-B6A3-D948-8F58-F51E99D70BDA}"/>
              </a:ext>
            </a:extLst>
          </p:cNvPr>
          <p:cNvSpPr txBox="1">
            <a:spLocks/>
          </p:cNvSpPr>
          <p:nvPr/>
        </p:nvSpPr>
        <p:spPr>
          <a:xfrm>
            <a:off x="140057" y="4570183"/>
            <a:ext cx="8863886" cy="129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/>
          </a:p>
          <a:p>
            <a:pPr lvl="1"/>
            <a:r>
              <a:rPr lang="en-US" sz="2400"/>
              <a:t>Significance does not depend on parametrizations</a:t>
            </a:r>
          </a:p>
          <a:p>
            <a:pPr marL="457200" lvl="1" indent="0">
              <a:buNone/>
            </a:pPr>
            <a:endParaRPr lang="en-US" sz="220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343BE98-54E2-FF4B-B15A-A1FEDA7DF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648" y="1476986"/>
            <a:ext cx="4525291" cy="301105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8607AFA-5EBB-7D46-B7DD-A82A86F8E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948" y="1650885"/>
            <a:ext cx="5257052" cy="203686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15816E4-4976-9C40-AF7C-582DBFD887CF}"/>
              </a:ext>
            </a:extLst>
          </p:cNvPr>
          <p:cNvSpPr txBox="1"/>
          <p:nvPr/>
        </p:nvSpPr>
        <p:spPr>
          <a:xfrm>
            <a:off x="5250796" y="3742959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Arial" panose="020B0604020202020204" pitchFamily="34" charset="0"/>
                <a:cs typeface="Arial" panose="020B0604020202020204" pitchFamily="34" charset="0"/>
              </a:rPr>
              <a:t>CMB + DESI + SN(Union3)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644BB4-8C08-F041-8F1C-29AA75A86480}"/>
              </a:ext>
            </a:extLst>
          </p:cNvPr>
          <p:cNvSpPr/>
          <p:nvPr/>
        </p:nvSpPr>
        <p:spPr>
          <a:xfrm>
            <a:off x="8328991" y="1715207"/>
            <a:ext cx="779843" cy="17813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502B9F-64FE-403C-0CF3-6B9864109481}"/>
              </a:ext>
            </a:extLst>
          </p:cNvPr>
          <p:cNvSpPr/>
          <p:nvPr/>
        </p:nvSpPr>
        <p:spPr>
          <a:xfrm flipV="1">
            <a:off x="4234974" y="3159666"/>
            <a:ext cx="3542682" cy="38262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62697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73B4C-A273-AB69-F872-6F753288F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6FCB2-AA50-5109-F602-693903E66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Dynamical Dark Energy – Robustness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20BA8B6-F5CE-DFD5-5971-AF609EA7F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56" y="897097"/>
            <a:ext cx="8730580" cy="5118651"/>
          </a:xfrm>
        </p:spPr>
        <p:txBody>
          <a:bodyPr>
            <a:normAutofit/>
          </a:bodyPr>
          <a:lstStyle/>
          <a:p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AA58916-3EAD-8A1B-C056-17EB7BAD9B8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CB1BEE-4B01-8BBF-85F8-CC1046A18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68B03D3-F35C-30E5-D9A8-952831478C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Ch. Yèche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E2F2260-5EEB-B543-AC0F-E8F96A701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8" y="1007514"/>
            <a:ext cx="8977830" cy="2958985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B57AC6D-B6A3-D948-8F58-F51E99D70BDA}"/>
              </a:ext>
            </a:extLst>
          </p:cNvPr>
          <p:cNvSpPr txBox="1">
            <a:spLocks/>
          </p:cNvSpPr>
          <p:nvPr/>
        </p:nvSpPr>
        <p:spPr>
          <a:xfrm>
            <a:off x="732807" y="3747843"/>
            <a:ext cx="7545080" cy="244873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pPr lvl="1"/>
            <a:r>
              <a:rPr lang="en-US" sz="2200"/>
              <a:t>Combining with early-Universe prior on (</a:t>
            </a:r>
            <a:r>
              <a:rPr lang="en-US" sz="2200">
                <a:latin typeface="Symbol" pitchFamily="2" charset="2"/>
              </a:rPr>
              <a:t>q</a:t>
            </a:r>
            <a:r>
              <a:rPr lang="en-US" sz="2200" baseline="-25000">
                <a:latin typeface="Symbol" pitchFamily="2" charset="2"/>
              </a:rPr>
              <a:t>*</a:t>
            </a:r>
            <a:r>
              <a:rPr lang="en-US" sz="2200">
                <a:latin typeface="Symbol" pitchFamily="2" charset="2"/>
              </a:rPr>
              <a:t>,</a:t>
            </a:r>
            <a:r>
              <a:rPr lang="en-US" sz="2200" err="1">
                <a:latin typeface="Symbol" pitchFamily="2" charset="2"/>
              </a:rPr>
              <a:t>w</a:t>
            </a:r>
            <a:r>
              <a:rPr lang="en-US" sz="2200" baseline="-2500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err="1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200" err="1">
                <a:latin typeface="Symbol" pitchFamily="2" charset="2"/>
              </a:rPr>
              <a:t>w</a:t>
            </a:r>
            <a:r>
              <a:rPr lang="en-US" sz="2200" baseline="-25000" err="1">
                <a:latin typeface="Arial" panose="020B0604020202020204" pitchFamily="34" charset="0"/>
                <a:cs typeface="Arial" panose="020B0604020202020204" pitchFamily="34" charset="0"/>
              </a:rPr>
              <a:t>bc</a:t>
            </a:r>
            <a:r>
              <a:rPr lang="en-US" sz="2200"/>
              <a:t>) from CMB shows preference for evolving DE. </a:t>
            </a:r>
          </a:p>
          <a:p>
            <a:pPr lvl="1"/>
            <a:r>
              <a:rPr lang="en-US" sz="2200"/>
              <a:t>Excluding z&lt;0.1 </a:t>
            </a:r>
            <a:r>
              <a:rPr lang="en-US" sz="2200" err="1"/>
              <a:t>SNIa</a:t>
            </a:r>
            <a:r>
              <a:rPr lang="en-US" sz="2200"/>
              <a:t> reduces the tension but the best fit is far for </a:t>
            </a:r>
            <a:r>
              <a:rPr lang="en-US" sz="2200">
                <a:latin typeface="Symbol" pitchFamily="2" charset="2"/>
              </a:rPr>
              <a:t>L</a:t>
            </a:r>
            <a:r>
              <a:rPr lang="en-US" sz="2200"/>
              <a:t>CDM</a:t>
            </a:r>
          </a:p>
          <a:p>
            <a:pPr lvl="1"/>
            <a:r>
              <a:rPr lang="en-US" sz="2200"/>
              <a:t>Replacing CMB with DES 3x2pt continues to show a preference for evolving DE</a:t>
            </a:r>
            <a:endParaRPr lang="en-US"/>
          </a:p>
          <a:p>
            <a:pPr marL="457200" lvl="1" indent="0">
              <a:buFont typeface="Arial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639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73B4C-A273-AB69-F872-6F753288F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6FCB2-AA50-5109-F602-693903E66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Dynamical Dark Energy 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20BA8B6-F5CE-DFD5-5971-AF609EA7F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56" y="897097"/>
            <a:ext cx="8730580" cy="5118651"/>
          </a:xfrm>
        </p:spPr>
        <p:txBody>
          <a:bodyPr>
            <a:normAutofit/>
          </a:bodyPr>
          <a:lstStyle/>
          <a:p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AA58916-3EAD-8A1B-C056-17EB7BAD9B8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CB1BEE-4B01-8BBF-85F8-CC1046A18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68B03D3-F35C-30E5-D9A8-952831478C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Ch. Yèche </a:t>
            </a:r>
          </a:p>
        </p:txBody>
      </p:sp>
      <p:pic>
        <p:nvPicPr>
          <p:cNvPr id="16" name="Screenshot 2025-03-15 at 2.37.12 PM.png" descr="Screenshot 2025-03-15 at 2.37.12 PM.png">
            <a:extLst>
              <a:ext uri="{FF2B5EF4-FFF2-40B4-BE49-F238E27FC236}">
                <a16:creationId xmlns:a16="http://schemas.microsoft.com/office/drawing/2014/main" id="{00E7CBF6-4E29-AF4B-A306-A66B1C9515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6044"/>
          <a:stretch>
            <a:fillRect/>
          </a:stretch>
        </p:blipFill>
        <p:spPr>
          <a:xfrm>
            <a:off x="1764908" y="2658630"/>
            <a:ext cx="6067803" cy="3021458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Redshift">
            <a:extLst>
              <a:ext uri="{FF2B5EF4-FFF2-40B4-BE49-F238E27FC236}">
                <a16:creationId xmlns:a16="http://schemas.microsoft.com/office/drawing/2014/main" id="{4CC5734F-7665-C145-A8F4-FCCBF3FF3421}"/>
              </a:ext>
            </a:extLst>
          </p:cNvPr>
          <p:cNvSpPr txBox="1"/>
          <p:nvPr/>
        </p:nvSpPr>
        <p:spPr>
          <a:xfrm>
            <a:off x="4595261" y="5664648"/>
            <a:ext cx="1102639" cy="408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b="1">
                <a:solidFill>
                  <a:srgbClr val="D50020"/>
                </a:solidFill>
              </a:defRPr>
            </a:lvl1pPr>
          </a:lstStyle>
          <a:p>
            <a:r>
              <a:t>Redshift</a:t>
            </a:r>
          </a:p>
        </p:txBody>
      </p:sp>
      <p:sp>
        <p:nvSpPr>
          <p:cNvPr id="18" name="Deceleration parameter">
            <a:extLst>
              <a:ext uri="{FF2B5EF4-FFF2-40B4-BE49-F238E27FC236}">
                <a16:creationId xmlns:a16="http://schemas.microsoft.com/office/drawing/2014/main" id="{A3AFD1DB-93EB-2346-ABF7-9AC00E98B2D3}"/>
              </a:ext>
            </a:extLst>
          </p:cNvPr>
          <p:cNvSpPr txBox="1"/>
          <p:nvPr/>
        </p:nvSpPr>
        <p:spPr>
          <a:xfrm rot="16200000">
            <a:off x="37246" y="3640318"/>
            <a:ext cx="2883542" cy="408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b="1">
                <a:solidFill>
                  <a:srgbClr val="D50020"/>
                </a:solidFill>
              </a:defRPr>
            </a:lvl1pPr>
          </a:lstStyle>
          <a:p>
            <a:r>
              <a:t>Deceleration parameter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Acceleration started earlier than in  .">
                <a:extLst>
                  <a:ext uri="{FF2B5EF4-FFF2-40B4-BE49-F238E27FC236}">
                    <a16:creationId xmlns:a16="http://schemas.microsoft.com/office/drawing/2014/main" id="{D214D149-7DE0-224F-9FF4-4D01B88A1C6D}"/>
                  </a:ext>
                </a:extLst>
              </p:cNvPr>
              <p:cNvSpPr txBox="1"/>
              <p:nvPr/>
            </p:nvSpPr>
            <p:spPr>
              <a:xfrm>
                <a:off x="5299694" y="1302631"/>
                <a:ext cx="2003447" cy="104393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8" tIns="45718" rIns="45718" bIns="45718">
                <a:spAutoFit/>
              </a:bodyPr>
              <a:lstStyle/>
              <a:p>
                <a:pPr>
                  <a:defRPr sz="2200"/>
                </a:pPr>
                <a:r>
                  <a:t>Acceleration started earlier than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m:rPr>
                        <m:sty m:val="p"/>
                      </m:rPr>
                      <a:rPr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CDM</m:t>
                    </m:r>
                  </m:oMath>
                </a14:m>
                <a:r>
                  <a:t>.</a:t>
                </a:r>
              </a:p>
            </p:txBody>
          </p:sp>
        </mc:Choice>
        <mc:Fallback xmlns="">
          <p:sp>
            <p:nvSpPr>
              <p:cNvPr id="19" name="Acceleration started earlier than in  .">
                <a:extLst>
                  <a:ext uri="{FF2B5EF4-FFF2-40B4-BE49-F238E27FC236}">
                    <a16:creationId xmlns:a16="http://schemas.microsoft.com/office/drawing/2014/main" id="{D214D149-7DE0-224F-9FF4-4D01B88A1C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9694" y="1302631"/>
                <a:ext cx="2003447" cy="1043939"/>
              </a:xfrm>
              <a:prstGeom prst="rect">
                <a:avLst/>
              </a:prstGeom>
              <a:blipFill>
                <a:blip r:embed="rId4"/>
                <a:stretch>
                  <a:fillRect l="-6289" t="-3614" b="-1686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igne">
            <a:extLst>
              <a:ext uri="{FF2B5EF4-FFF2-40B4-BE49-F238E27FC236}">
                <a16:creationId xmlns:a16="http://schemas.microsoft.com/office/drawing/2014/main" id="{D74721B1-495A-EF4C-9504-D3A918F0D7A0}"/>
              </a:ext>
            </a:extLst>
          </p:cNvPr>
          <p:cNvSpPr/>
          <p:nvPr/>
        </p:nvSpPr>
        <p:spPr>
          <a:xfrm flipV="1">
            <a:off x="4168309" y="2198542"/>
            <a:ext cx="1050358" cy="1024485"/>
          </a:xfrm>
          <a:prstGeom prst="line">
            <a:avLst/>
          </a:prstGeom>
          <a:ln w="38100">
            <a:solidFill>
              <a:srgbClr val="4D9F6C"/>
            </a:solidFill>
            <a:tailEnd type="triangle"/>
          </a:ln>
          <a:effectLst>
            <a:outerShdw dist="25400" dir="5400000" rotWithShape="0">
              <a:srgbClr val="000000">
                <a:alpha val="75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1" name="Ligne">
            <a:extLst>
              <a:ext uri="{FF2B5EF4-FFF2-40B4-BE49-F238E27FC236}">
                <a16:creationId xmlns:a16="http://schemas.microsoft.com/office/drawing/2014/main" id="{696E561E-70D3-F74F-B8C4-BE3D1ECA5F67}"/>
              </a:ext>
            </a:extLst>
          </p:cNvPr>
          <p:cNvSpPr/>
          <p:nvPr/>
        </p:nvSpPr>
        <p:spPr>
          <a:xfrm flipV="1">
            <a:off x="2882083" y="2126084"/>
            <a:ext cx="462612" cy="1169389"/>
          </a:xfrm>
          <a:prstGeom prst="line">
            <a:avLst/>
          </a:prstGeom>
          <a:ln w="38100">
            <a:solidFill>
              <a:srgbClr val="4D9F6C"/>
            </a:solidFill>
            <a:tailEnd type="triangle"/>
          </a:ln>
          <a:effectLst>
            <a:outerShdw dist="25400" dir="5400000" rotWithShape="0">
              <a:srgbClr val="000000">
                <a:alpha val="75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Acceleration is lower than   at present.">
                <a:extLst>
                  <a:ext uri="{FF2B5EF4-FFF2-40B4-BE49-F238E27FC236}">
                    <a16:creationId xmlns:a16="http://schemas.microsoft.com/office/drawing/2014/main" id="{29FCF304-D05B-E244-8CA5-9B98228D9672}"/>
                  </a:ext>
                </a:extLst>
              </p:cNvPr>
              <p:cNvSpPr txBox="1"/>
              <p:nvPr/>
            </p:nvSpPr>
            <p:spPr>
              <a:xfrm>
                <a:off x="2575158" y="1015864"/>
                <a:ext cx="2157461" cy="104393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8" tIns="45718" rIns="45718" bIns="45718">
                <a:spAutoFit/>
              </a:bodyPr>
              <a:lstStyle/>
              <a:p>
                <a:pPr algn="ctr">
                  <a:defRPr sz="2200"/>
                </a:pPr>
                <a:r>
                  <a:t>Acceleration is lower than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m:rPr>
                        <m:sty m:val="p"/>
                      </m:rPr>
                      <a:rPr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CDM</m:t>
                    </m:r>
                  </m:oMath>
                </a14:m>
                <a:r>
                  <a:t> at present.</a:t>
                </a:r>
              </a:p>
            </p:txBody>
          </p:sp>
        </mc:Choice>
        <mc:Fallback xmlns="">
          <p:sp>
            <p:nvSpPr>
              <p:cNvPr id="22" name="Acceleration is lower than   at present.">
                <a:extLst>
                  <a:ext uri="{FF2B5EF4-FFF2-40B4-BE49-F238E27FC236}">
                    <a16:creationId xmlns:a16="http://schemas.microsoft.com/office/drawing/2014/main" id="{29FCF304-D05B-E244-8CA5-9B98228D96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5158" y="1015864"/>
                <a:ext cx="2157461" cy="1043939"/>
              </a:xfrm>
              <a:prstGeom prst="rect">
                <a:avLst/>
              </a:prstGeom>
              <a:blipFill>
                <a:blip r:embed="rId5"/>
                <a:stretch>
                  <a:fillRect l="-2924" t="-4819" b="-1566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19378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73B4C-A273-AB69-F872-6F753288F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6FCB2-AA50-5109-F602-693903E66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Dynamical Dark Energy –  Models 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20BA8B6-F5CE-DFD5-5971-AF609EA7F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56" y="897097"/>
            <a:ext cx="8730580" cy="5118651"/>
          </a:xfrm>
        </p:spPr>
        <p:txBody>
          <a:bodyPr>
            <a:normAutofit/>
          </a:bodyPr>
          <a:lstStyle/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AA58916-3EAD-8A1B-C056-17EB7BAD9B8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CB1BEE-4B01-8BBF-85F8-CC1046A18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68B03D3-F35C-30E5-D9A8-952831478C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Ch. Yèche 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B57AC6D-B6A3-D948-8F58-F51E99D70BDA}"/>
              </a:ext>
            </a:extLst>
          </p:cNvPr>
          <p:cNvSpPr txBox="1">
            <a:spLocks/>
          </p:cNvSpPr>
          <p:nvPr/>
        </p:nvSpPr>
        <p:spPr>
          <a:xfrm>
            <a:off x="-250429" y="4452137"/>
            <a:ext cx="9511552" cy="15241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pPr lvl="1"/>
            <a:r>
              <a:rPr lang="en-US" sz="2200" dirty="0"/>
              <a:t>Mirage Dark Energy is preferred to Thawing (Quintessence) models</a:t>
            </a:r>
          </a:p>
          <a:p>
            <a:pPr lvl="1"/>
            <a:r>
              <a:rPr lang="en-US" sz="2200" dirty="0"/>
              <a:t>“Mirage” models mimic </a:t>
            </a:r>
            <a:r>
              <a:rPr lang="en-US" sz="2200" dirty="0">
                <a:latin typeface="Symbol" pitchFamily="2" charset="2"/>
              </a:rPr>
              <a:t>L</a:t>
            </a:r>
            <a:r>
              <a:rPr lang="en-US" sz="2200" dirty="0"/>
              <a:t>CDM and &lt;w&gt; ~ -1 whereas there is a real time evolving Dark Energy </a:t>
            </a:r>
          </a:p>
          <a:p>
            <a:pPr lvl="1"/>
            <a:endParaRPr lang="en-US" sz="22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1C01155-8254-0E4E-B918-00FB9DC63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80" y="1070185"/>
            <a:ext cx="4090551" cy="338195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2BD26D1-787E-B54F-8AE6-832BD997DE2A}"/>
              </a:ext>
            </a:extLst>
          </p:cNvPr>
          <p:cNvSpPr txBox="1"/>
          <p:nvPr/>
        </p:nvSpPr>
        <p:spPr>
          <a:xfrm rot="935044">
            <a:off x="2303867" y="1862908"/>
            <a:ext cx="1454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rgbClr val="00B050"/>
                </a:solidFill>
              </a:rPr>
              <a:t>Quintessence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62E9988-190D-F64A-BFF5-94A8BD137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442" y="1818522"/>
            <a:ext cx="4846594" cy="224109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D080DB1-024E-F046-B84A-F96BB51FAECA}"/>
              </a:ext>
            </a:extLst>
          </p:cNvPr>
          <p:cNvSpPr/>
          <p:nvPr/>
        </p:nvSpPr>
        <p:spPr>
          <a:xfrm>
            <a:off x="4310007" y="3249589"/>
            <a:ext cx="4640029" cy="6192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49322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AF08A-DAF9-B8A5-15A2-0C868A381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276EEAF4-98FC-7D4B-A286-DB24A6666F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268"/>
          <a:stretch>
            <a:fillRect/>
          </a:stretch>
        </p:blipFill>
        <p:spPr>
          <a:xfrm>
            <a:off x="2417379" y="899365"/>
            <a:ext cx="4120493" cy="3043827"/>
          </a:xfrm>
          <a:prstGeom prst="rect">
            <a:avLst/>
          </a:prstGeom>
        </p:spPr>
      </p:pic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7ED60205-D135-D66D-AC31-C03925EE06CF}"/>
              </a:ext>
            </a:extLst>
          </p:cNvPr>
          <p:cNvSpPr txBox="1">
            <a:spLocks/>
          </p:cNvSpPr>
          <p:nvPr/>
        </p:nvSpPr>
        <p:spPr>
          <a:xfrm>
            <a:off x="60658" y="4499455"/>
            <a:ext cx="5701164" cy="1742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fontAlgn="base">
              <a:buNone/>
            </a:pPr>
            <a:r>
              <a:rPr lang="en-US" sz="2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Limits at 95% CL:</a:t>
            </a:r>
          </a:p>
          <a:p>
            <a:pPr marL="800100" lvl="1" indent="-342900" fontAlgn="base"/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200">
                <a:latin typeface="Symbol" pitchFamily="2" charset="2"/>
                <a:cs typeface="Arial" panose="020B0604020202020204" pitchFamily="34" charset="0"/>
              </a:rPr>
              <a:t>L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CDM with CMB alone: </a:t>
            </a:r>
          </a:p>
          <a:p>
            <a:pPr marL="800100" lvl="1" indent="-342900"/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200">
                <a:latin typeface="Symbol" pitchFamily="2" charset="2"/>
                <a:cs typeface="Arial" panose="020B0604020202020204" pitchFamily="34" charset="0"/>
              </a:rPr>
              <a:t>L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CDM with CMB + DESI:</a:t>
            </a:r>
          </a:p>
          <a:p>
            <a:pPr marL="800100" lvl="1" indent="-342900"/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For w</a:t>
            </a:r>
            <a:r>
              <a:rPr lang="en-US" sz="2200" baseline="-2500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200" baseline="-2500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CDM with CMB + DESI + SN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6C5A0F-FFF7-6A15-712D-81D060696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Sum of neutrino masses - Bayesian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56EA19C-F1AD-DD58-0129-DCF72B9C73B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4D4A90-3594-8F4C-2A0B-C73820E79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D8A8739-90A7-DA52-D332-F4CC35BC9E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Ch. Yèche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5">
                <a:extLst>
                  <a:ext uri="{FF2B5EF4-FFF2-40B4-BE49-F238E27FC236}">
                    <a16:creationId xmlns:a16="http://schemas.microsoft.com/office/drawing/2014/main" id="{134A3379-DC70-5CF6-72BC-A2FA45A5040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658" y="3673051"/>
                <a:ext cx="9159106" cy="89709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C00000"/>
                  </a:buClr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C00000"/>
                  </a:buClr>
                  <a:buFont typeface="Arial"/>
                  <a:buChar char="–"/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Clr>
                    <a:srgbClr val="C00000"/>
                  </a:buClr>
                  <a:buFont typeface="Arial"/>
                  <a:buChar char="•"/>
                  <a:defRPr sz="16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Clr>
                    <a:srgbClr val="C00000"/>
                  </a:buClr>
                  <a:buFont typeface="Arial"/>
                  <a:buChar char="–"/>
                  <a:defRPr sz="16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Clr>
                    <a:srgbClr val="C00000"/>
                  </a:buClr>
                  <a:buFont typeface="Arial"/>
                  <a:buChar char="»"/>
                  <a:defRPr sz="16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800100" lvl="1" indent="-342900" fontAlgn="base"/>
                <a:r>
                  <a:rPr lang="en-US" sz="2200">
                    <a:latin typeface="Arial" panose="020B0604020202020204" pitchFamily="34" charset="0"/>
                    <a:cs typeface="Arial" panose="020B0604020202020204" pitchFamily="34" charset="0"/>
                  </a:rPr>
                  <a:t>CMB is sensitive to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22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fr-FR" sz="2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𝜇</m:t>
                            </m:r>
                          </m:sub>
                        </m:sSub>
                      </m:e>
                    </m:nary>
                  </m:oMath>
                </a14:m>
                <a:endParaRPr lang="en-US" sz="22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0100" lvl="1" indent="-342900"/>
                <a:r>
                  <a:rPr lang="en-US" sz="2200">
                    <a:latin typeface="Arial" panose="020B0604020202020204" pitchFamily="34" charset="0"/>
                    <a:cs typeface="Arial" panose="020B0604020202020204" pitchFamily="34" charset="0"/>
                  </a:rPr>
                  <a:t>BAO measures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Ω</m:t>
                        </m:r>
                      </m:e>
                      <m:sub>
                        <m:r>
                          <a:rPr lang="fr-FR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2200">
                    <a:latin typeface="Arial" panose="020B0604020202020204" pitchFamily="34" charset="0"/>
                    <a:cs typeface="Arial" panose="020B0604020202020204" pitchFamily="34" charset="0"/>
                  </a:rPr>
                  <a:t> and breaks the degeneracies</a:t>
                </a:r>
              </a:p>
              <a:p>
                <a:pPr marL="457200" lvl="1" indent="0" fontAlgn="base">
                  <a:buNone/>
                </a:pPr>
                <a:r>
                  <a:rPr lang="en-US" sz="2400">
                    <a:latin typeface="Symbol" pitchFamily="2" charset="2"/>
                  </a:rPr>
                  <a:t> </a:t>
                </a:r>
                <a:r>
                  <a:rPr lang="en-US" sz="24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2400">
                  <a:latin typeface="Symbol" pitchFamily="2" charset="2"/>
                </a:endParaRPr>
              </a:p>
            </p:txBody>
          </p:sp>
        </mc:Choice>
        <mc:Fallback xmlns="">
          <p:sp>
            <p:nvSpPr>
              <p:cNvPr id="17" name="Content Placeholder 5">
                <a:extLst>
                  <a:ext uri="{FF2B5EF4-FFF2-40B4-BE49-F238E27FC236}">
                    <a16:creationId xmlns:a16="http://schemas.microsoft.com/office/drawing/2014/main" id="{134A3379-DC70-5CF6-72BC-A2FA45A504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58" y="3673051"/>
                <a:ext cx="9159106" cy="897096"/>
              </a:xfrm>
              <a:prstGeom prst="rect">
                <a:avLst/>
              </a:prstGeom>
              <a:blipFill>
                <a:blip r:embed="rId4"/>
                <a:stretch>
                  <a:fillRect t="-59155" b="-4084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70E6CCA4-EA7F-D44E-B4E4-014358B83670}"/>
                  </a:ext>
                </a:extLst>
              </p:cNvPr>
              <p:cNvSpPr txBox="1"/>
              <p:nvPr/>
            </p:nvSpPr>
            <p:spPr>
              <a:xfrm>
                <a:off x="6449349" y="4923822"/>
                <a:ext cx="192841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&lt;210 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𝑚𝑒𝑉</m:t>
                      </m:r>
                    </m:oMath>
                  </m:oMathPara>
                </a14:m>
                <a:endParaRPr lang="fr-FR" sz="2000"/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70E6CCA4-EA7F-D44E-B4E4-014358B83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9349" y="4923822"/>
                <a:ext cx="1928418" cy="307777"/>
              </a:xfrm>
              <a:prstGeom prst="rect">
                <a:avLst/>
              </a:prstGeom>
              <a:blipFill>
                <a:blip r:embed="rId5"/>
                <a:stretch>
                  <a:fillRect l="-654" t="-8000" r="-654" b="-4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489CC6F-D438-0848-A282-FA11222750A3}"/>
                  </a:ext>
                </a:extLst>
              </p:cNvPr>
              <p:cNvSpPr txBox="1"/>
              <p:nvPr/>
            </p:nvSpPr>
            <p:spPr>
              <a:xfrm>
                <a:off x="6351247" y="5355842"/>
                <a:ext cx="192841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&lt;64 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𝑚𝑒𝑉</m:t>
                      </m:r>
                    </m:oMath>
                  </m:oMathPara>
                </a14:m>
                <a:endParaRPr lang="fr-FR" sz="2000"/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489CC6F-D438-0848-A282-FA11222750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1247" y="5355842"/>
                <a:ext cx="1928418" cy="307777"/>
              </a:xfrm>
              <a:prstGeom prst="rect">
                <a:avLst/>
              </a:prstGeom>
              <a:blipFill>
                <a:blip r:embed="rId6"/>
                <a:stretch>
                  <a:fillRect t="-4000" b="-4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EC64D506-A523-6947-BCFD-91C4FEA16A0C}"/>
                  </a:ext>
                </a:extLst>
              </p:cNvPr>
              <p:cNvSpPr txBox="1"/>
              <p:nvPr/>
            </p:nvSpPr>
            <p:spPr>
              <a:xfrm>
                <a:off x="6416296" y="5787862"/>
                <a:ext cx="192841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  <m:sSub>
                        <m:sSubPr>
                          <m:ctrlP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fr-FR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&lt;130 </m:t>
                      </m:r>
                      <m:r>
                        <a:rPr lang="fr-FR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𝑚𝑒𝑉</m:t>
                      </m:r>
                    </m:oMath>
                  </m:oMathPara>
                </a14:m>
                <a:endParaRPr lang="fr-FR" sz="20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EC64D506-A523-6947-BCFD-91C4FEA16A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6296" y="5787862"/>
                <a:ext cx="1928418" cy="307777"/>
              </a:xfrm>
              <a:prstGeom prst="rect">
                <a:avLst/>
              </a:prstGeom>
              <a:blipFill>
                <a:blip r:embed="rId7"/>
                <a:stretch>
                  <a:fillRect l="-654" t="-3846" b="-346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0690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6BB4B-E5E0-B755-88EC-D59CF20AD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2CBC9D08-B080-62E6-A3C2-DC375327BA99}"/>
              </a:ext>
            </a:extLst>
          </p:cNvPr>
          <p:cNvSpPr txBox="1">
            <a:spLocks/>
          </p:cNvSpPr>
          <p:nvPr/>
        </p:nvSpPr>
        <p:spPr>
          <a:xfrm>
            <a:off x="60657" y="4905060"/>
            <a:ext cx="6014321" cy="1742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fontAlgn="base">
              <a:buNone/>
            </a:pPr>
            <a:r>
              <a:rPr lang="en-US" sz="2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Limits at 95% CL with Feldman-Cousins:</a:t>
            </a:r>
          </a:p>
          <a:p>
            <a:pPr marL="800100" lvl="1" indent="-342900"/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200">
                <a:latin typeface="Symbol" pitchFamily="2" charset="2"/>
                <a:cs typeface="Arial" panose="020B0604020202020204" pitchFamily="34" charset="0"/>
              </a:rPr>
              <a:t>L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CDM with CMB + DESI:</a:t>
            </a:r>
          </a:p>
          <a:p>
            <a:pPr marL="800100" lvl="1" indent="-342900"/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For w</a:t>
            </a:r>
            <a:r>
              <a:rPr lang="en-US" sz="2200" baseline="-2500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200" baseline="-2500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CDM with CMB + DESI + SN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824723-6690-31E0-1BEA-E624F94B5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8" y="-28981"/>
            <a:ext cx="8889378" cy="897096"/>
          </a:xfrm>
        </p:spPr>
        <p:txBody>
          <a:bodyPr>
            <a:normAutofit/>
          </a:bodyPr>
          <a:lstStyle/>
          <a:p>
            <a:r>
              <a:rPr lang="en-US" sz="4000"/>
              <a:t>Sum of neutrino masses - Frequentist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FED34D-E414-E100-09A9-5F53624784C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466691-7682-9119-E857-5E232924A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222BBC-3CF0-ECA3-8D24-7978787672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Ch. Yèche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92772AF-2662-A3B0-A9C1-F7A5FF981C39}"/>
                  </a:ext>
                </a:extLst>
              </p:cNvPr>
              <p:cNvSpPr txBox="1"/>
              <p:nvPr/>
            </p:nvSpPr>
            <p:spPr>
              <a:xfrm>
                <a:off x="6351247" y="5355842"/>
                <a:ext cx="192841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&lt;53 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𝑚𝑒𝑉</m:t>
                      </m:r>
                    </m:oMath>
                  </m:oMathPara>
                </a14:m>
                <a:endParaRPr lang="fr-FR" sz="2000"/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92772AF-2662-A3B0-A9C1-F7A5FF981C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1247" y="5355842"/>
                <a:ext cx="1928418" cy="307777"/>
              </a:xfrm>
              <a:prstGeom prst="rect">
                <a:avLst/>
              </a:prstGeom>
              <a:blipFill>
                <a:blip r:embed="rId3"/>
                <a:stretch>
                  <a:fillRect t="-4000" b="-4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E426F286-DC08-C8D4-A56F-B89DF028C337}"/>
                  </a:ext>
                </a:extLst>
              </p:cNvPr>
              <p:cNvSpPr txBox="1"/>
              <p:nvPr/>
            </p:nvSpPr>
            <p:spPr>
              <a:xfrm>
                <a:off x="6416296" y="5787862"/>
                <a:ext cx="192841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  <m:sSub>
                        <m:sSubPr>
                          <m:ctrlP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fr-FR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&lt;126 </m:t>
                      </m:r>
                      <m:r>
                        <a:rPr lang="fr-FR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𝑚𝑒𝑉</m:t>
                      </m:r>
                    </m:oMath>
                  </m:oMathPara>
                </a14:m>
                <a:endParaRPr lang="fr-FR" sz="20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E426F286-DC08-C8D4-A56F-B89DF028C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6296" y="5787862"/>
                <a:ext cx="1928418" cy="307777"/>
              </a:xfrm>
              <a:prstGeom prst="rect">
                <a:avLst/>
              </a:prstGeom>
              <a:blipFill>
                <a:blip r:embed="rId4"/>
                <a:stretch>
                  <a:fillRect l="-654" t="-3846" b="-346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 11">
            <a:extLst>
              <a:ext uri="{FF2B5EF4-FFF2-40B4-BE49-F238E27FC236}">
                <a16:creationId xmlns:a16="http://schemas.microsoft.com/office/drawing/2014/main" id="{7203495E-541E-CDFA-B95C-AD2D5B3972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4453" y="930236"/>
            <a:ext cx="3844439" cy="311064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D7BBD11-6B70-C931-F71E-0638A931459A}"/>
              </a:ext>
            </a:extLst>
          </p:cNvPr>
          <p:cNvSpPr txBox="1"/>
          <p:nvPr/>
        </p:nvSpPr>
        <p:spPr>
          <a:xfrm>
            <a:off x="6895352" y="2091267"/>
            <a:ext cx="7247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latin typeface="Symbol" pitchFamily="2" charset="2"/>
                <a:cs typeface="Arial" panose="020B0604020202020204" pitchFamily="34" charset="0"/>
              </a:rPr>
              <a:t>L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CDM</a:t>
            </a:r>
            <a:endParaRPr lang="fr-FR" sz="140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7F4582D-58A6-2668-DBE7-F40A39AD01F1}"/>
              </a:ext>
            </a:extLst>
          </p:cNvPr>
          <p:cNvSpPr txBox="1"/>
          <p:nvPr/>
        </p:nvSpPr>
        <p:spPr>
          <a:xfrm>
            <a:off x="7465680" y="3121223"/>
            <a:ext cx="12259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400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400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CDM </a:t>
            </a:r>
            <a:endParaRPr lang="fr-FR" sz="140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5">
                <a:extLst>
                  <a:ext uri="{FF2B5EF4-FFF2-40B4-BE49-F238E27FC236}">
                    <a16:creationId xmlns:a16="http://schemas.microsoft.com/office/drawing/2014/main" id="{0DBE4F92-18D5-D82D-0AEE-789E352C02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52689" y="4019852"/>
                <a:ext cx="9336031" cy="89709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C00000"/>
                  </a:buClr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C00000"/>
                  </a:buClr>
                  <a:buFont typeface="Arial"/>
                  <a:buChar char="–"/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Clr>
                    <a:srgbClr val="C00000"/>
                  </a:buClr>
                  <a:buFont typeface="Arial"/>
                  <a:buChar char="•"/>
                  <a:defRPr sz="16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Clr>
                    <a:srgbClr val="C00000"/>
                  </a:buClr>
                  <a:buFont typeface="Arial"/>
                  <a:buChar char="–"/>
                  <a:defRPr sz="16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Clr>
                    <a:srgbClr val="C00000"/>
                  </a:buClr>
                  <a:buFont typeface="Arial"/>
                  <a:buChar char="»"/>
                  <a:defRPr sz="16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800100" lvl="1" indent="-342900" fontAlgn="base"/>
                <a:r>
                  <a:rPr lang="en-US" sz="2200">
                    <a:latin typeface="Arial" panose="020B0604020202020204" pitchFamily="34" charset="0"/>
                    <a:cs typeface="Arial" panose="020B0604020202020204" pitchFamily="34" charset="0"/>
                  </a:rPr>
                  <a:t>Our “real” sensitivity on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22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fr-FR" sz="2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fr-FR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𝜈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2200">
                    <a:latin typeface="Arial" panose="020B0604020202020204" pitchFamily="34" charset="0"/>
                    <a:cs typeface="Arial" panose="020B0604020202020204" pitchFamily="34" charset="0"/>
                  </a:rPr>
                  <a:t> is </a:t>
                </a:r>
                <a:r>
                  <a:rPr lang="en-US" sz="2200">
                    <a:latin typeface="Symbol" pitchFamily="2" charset="2"/>
                    <a:cs typeface="Arial" panose="020B0604020202020204" pitchFamily="34" charset="0"/>
                  </a:rPr>
                  <a:t>s </a:t>
                </a:r>
                <a:r>
                  <a:rPr lang="en-US" sz="2200">
                    <a:latin typeface="Arial" panose="020B0604020202020204" pitchFamily="34" charset="0"/>
                    <a:cs typeface="Arial" panose="020B0604020202020204" pitchFamily="34" charset="0"/>
                  </a:rPr>
                  <a:t>~ 40 </a:t>
                </a:r>
                <a:r>
                  <a:rPr lang="en-US" sz="2200" err="1">
                    <a:latin typeface="Arial" panose="020B0604020202020204" pitchFamily="34" charset="0"/>
                    <a:cs typeface="Arial" panose="020B0604020202020204" pitchFamily="34" charset="0"/>
                  </a:rPr>
                  <a:t>meV</a:t>
                </a:r>
                <a:r>
                  <a:rPr lang="en-US" sz="2200">
                    <a:latin typeface="Arial" panose="020B0604020202020204" pitchFamily="34" charset="0"/>
                    <a:cs typeface="Arial" panose="020B0604020202020204" pitchFamily="34" charset="0"/>
                  </a:rPr>
                  <a:t> with </a:t>
                </a:r>
                <a:r>
                  <a:rPr lang="en-US" sz="2200">
                    <a:latin typeface="Symbol" pitchFamily="2" charset="2"/>
                    <a:cs typeface="Arial" panose="020B0604020202020204" pitchFamily="34" charset="0"/>
                  </a:rPr>
                  <a:t>L</a:t>
                </a:r>
                <a:r>
                  <a:rPr lang="en-US" sz="2200">
                    <a:latin typeface="Arial" panose="020B0604020202020204" pitchFamily="34" charset="0"/>
                    <a:cs typeface="Arial" panose="020B0604020202020204" pitchFamily="34" charset="0"/>
                  </a:rPr>
                  <a:t>CDM</a:t>
                </a:r>
              </a:p>
              <a:p>
                <a:pPr marL="800100" lvl="1" indent="-342900"/>
                <a:r>
                  <a:rPr lang="en-US" sz="2200">
                    <a:latin typeface="Arial" panose="020B0604020202020204" pitchFamily="34" charset="0"/>
                    <a:cs typeface="Arial" panose="020B0604020202020204" pitchFamily="34" charset="0"/>
                  </a:rPr>
                  <a:t>Because of the tension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Ω</m:t>
                        </m:r>
                      </m:e>
                      <m:sub>
                        <m:r>
                          <a:rPr lang="fr-FR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fr-FR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 </m:t>
                        </m:r>
                      </m:sub>
                    </m:sSub>
                  </m:oMath>
                </a14:m>
                <a:r>
                  <a:rPr lang="en-US" sz="2200">
                    <a:latin typeface="Arial" panose="020B0604020202020204" pitchFamily="34" charset="0"/>
                    <a:cs typeface="Arial" panose="020B0604020202020204" pitchFamily="34" charset="0"/>
                  </a:rPr>
                  <a:t>the limits artificially are too stringent </a:t>
                </a:r>
              </a:p>
              <a:p>
                <a:pPr marL="457200" lvl="1" indent="0" fontAlgn="base">
                  <a:buNone/>
                </a:pPr>
                <a:r>
                  <a:rPr lang="en-US" sz="2400">
                    <a:latin typeface="Symbol" pitchFamily="2" charset="2"/>
                  </a:rPr>
                  <a:t> </a:t>
                </a:r>
              </a:p>
            </p:txBody>
          </p:sp>
        </mc:Choice>
        <mc:Fallback xmlns="">
          <p:sp>
            <p:nvSpPr>
              <p:cNvPr id="3" name="Content Placeholder 5">
                <a:extLst>
                  <a:ext uri="{FF2B5EF4-FFF2-40B4-BE49-F238E27FC236}">
                    <a16:creationId xmlns:a16="http://schemas.microsoft.com/office/drawing/2014/main" id="{0DBE4F92-18D5-D82D-0AEE-789E352C0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52689" y="4019852"/>
                <a:ext cx="9336031" cy="897096"/>
              </a:xfrm>
              <a:prstGeom prst="rect">
                <a:avLst/>
              </a:prstGeom>
              <a:blipFill>
                <a:blip r:embed="rId6"/>
                <a:stretch>
                  <a:fillRect t="-56944" r="-272" b="-541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 3">
            <a:extLst>
              <a:ext uri="{FF2B5EF4-FFF2-40B4-BE49-F238E27FC236}">
                <a16:creationId xmlns:a16="http://schemas.microsoft.com/office/drawing/2014/main" id="{0AC4471D-FFB8-2DC0-FF38-CDB990A0F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63017" y="1333650"/>
            <a:ext cx="5486717" cy="130628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B840CAF-7C61-16C9-FEF1-39C0112AA9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46739" y="2784711"/>
            <a:ext cx="5851472" cy="79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3930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08A58-471E-DFC7-8151-2C88CBD94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A8A9757F-826E-3364-974D-627D8D9F465E}"/>
              </a:ext>
            </a:extLst>
          </p:cNvPr>
          <p:cNvSpPr txBox="1">
            <a:spLocks/>
          </p:cNvSpPr>
          <p:nvPr/>
        </p:nvSpPr>
        <p:spPr>
          <a:xfrm>
            <a:off x="96821" y="2690509"/>
            <a:ext cx="9047179" cy="9989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>
                <a:solidFill>
                  <a:srgbClr val="FF0000"/>
                </a:solidFill>
              </a:rPr>
              <a:t>Conclusions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E3ABE5-3CB9-FBF2-7833-931D91417FD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8D477E-5494-471E-6E3A-BD59661DAA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Ch. Yèche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8338679-3B8E-76B5-C53C-E01789D19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0013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C9744-1EDF-190C-5DF5-14596A5C9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301DA-B8A1-D39A-7B58-A811F6986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Summary: Results from DESI BAO DR2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19260C8-AE7A-F0A9-5F7D-E59ED50D6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56" y="897097"/>
            <a:ext cx="8730580" cy="5118651"/>
          </a:xfrm>
        </p:spPr>
        <p:txBody>
          <a:bodyPr>
            <a:normAutofit/>
          </a:bodyPr>
          <a:lstStyle/>
          <a:p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892C385-53B7-59FF-6D0B-FF0D957D795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E76E73-EA4A-54E6-3F98-60B2BA972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909500B-52EF-5183-6543-DEDC4868E1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Ch. Yèche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5">
                <a:extLst>
                  <a:ext uri="{FF2B5EF4-FFF2-40B4-BE49-F238E27FC236}">
                    <a16:creationId xmlns:a16="http://schemas.microsoft.com/office/drawing/2014/main" id="{4E2E0F13-290E-8E44-518C-8897EA80A9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3963" y="1007514"/>
                <a:ext cx="8730579" cy="511430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C00000"/>
                  </a:buClr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C00000"/>
                  </a:buClr>
                  <a:buFont typeface="Arial"/>
                  <a:buChar char="–"/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Clr>
                    <a:srgbClr val="C00000"/>
                  </a:buClr>
                  <a:buFont typeface="Arial"/>
                  <a:buChar char="•"/>
                  <a:defRPr sz="16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Clr>
                    <a:srgbClr val="C00000"/>
                  </a:buClr>
                  <a:buFont typeface="Arial"/>
                  <a:buChar char="–"/>
                  <a:defRPr sz="16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Clr>
                    <a:srgbClr val="C00000"/>
                  </a:buClr>
                  <a:buFont typeface="Arial"/>
                  <a:buChar char="»"/>
                  <a:defRPr sz="16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800100" lvl="1" indent="-342900" fontAlgn="base"/>
                <a:r>
                  <a:rPr lang="en-US" sz="24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BAO results with DR2</a:t>
                </a:r>
                <a:endParaRPr lang="en-US" sz="2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200150" lvl="2" indent="-342900" fontAlgn="base"/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With  three years (DR2), DESI provides the most precise measurement of BAO over 0&lt;z&lt;3.5</a:t>
                </a:r>
              </a:p>
              <a:p>
                <a:pPr marL="1200150" lvl="2" indent="-342900" fontAlgn="base"/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DR2 results confirm DR1 results</a:t>
                </a:r>
              </a:p>
              <a:p>
                <a:pPr marL="1200150" lvl="2" indent="-342900" fontAlgn="base"/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In </a:t>
                </a:r>
                <a:r>
                  <a:rPr lang="en-US" sz="2200" dirty="0">
                    <a:latin typeface="Symbol" pitchFamily="2" charset="2"/>
                    <a:cs typeface="Arial" panose="020B0604020202020204" pitchFamily="34" charset="0"/>
                  </a:rPr>
                  <a:t>L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CDM, DESI is in slight tension with CMB (~2</a:t>
                </a:r>
                <a:r>
                  <a:rPr lang="en-US" sz="2200" dirty="0">
                    <a:latin typeface="Symbol" pitchFamily="2" charset="2"/>
                    <a:cs typeface="Arial" panose="020B0604020202020204" pitchFamily="34" charset="0"/>
                  </a:rPr>
                  <a:t>s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) and DESI prefers lower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Ω</m:t>
                        </m:r>
                      </m:e>
                      <m:sub>
                        <m:r>
                          <a:rPr lang="fr-FR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1200150" lvl="2" indent="-342900" fontAlgn="base"/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Stronger indications of time-varying Dark Energy equation of state with DR2, especially when </a:t>
                </a:r>
                <a:r>
                  <a:rPr lang="en-US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SNIa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are added</a:t>
                </a:r>
              </a:p>
              <a:p>
                <a:pPr marL="1314450" lvl="3" indent="0" fontAlgn="base">
                  <a:buNone/>
                </a:pP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⟹</m:t>
                    </m:r>
                  </m:oMath>
                </a14:m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2.8</a:t>
                </a:r>
                <a:r>
                  <a:rPr lang="en-US" sz="2200" b="1" dirty="0">
                    <a:solidFill>
                      <a:srgbClr val="FF0000"/>
                    </a:solidFill>
                    <a:latin typeface="Symbol" pitchFamily="2" charset="2"/>
                    <a:cs typeface="Arial" panose="020B0604020202020204" pitchFamily="34" charset="0"/>
                  </a:rPr>
                  <a:t>s</a:t>
                </a:r>
                <a:r>
                  <a:rPr lang="en-US" sz="2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to 4.2</a:t>
                </a:r>
                <a:r>
                  <a:rPr lang="en-US" sz="2200" b="1" dirty="0">
                    <a:solidFill>
                      <a:srgbClr val="FF0000"/>
                    </a:solidFill>
                    <a:latin typeface="Symbol" pitchFamily="2" charset="2"/>
                    <a:cs typeface="Arial" panose="020B0604020202020204" pitchFamily="34" charset="0"/>
                  </a:rPr>
                  <a:t>s</a:t>
                </a:r>
                <a:r>
                  <a:rPr lang="en-US" sz="2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effect, not 5</a:t>
                </a:r>
                <a:r>
                  <a:rPr lang="en-US" sz="2200" b="1" dirty="0">
                    <a:solidFill>
                      <a:srgbClr val="FF0000"/>
                    </a:solidFill>
                    <a:latin typeface="Symbol" pitchFamily="2" charset="2"/>
                    <a:cs typeface="Arial" panose="020B0604020202020204" pitchFamily="34" charset="0"/>
                  </a:rPr>
                  <a:t>s</a:t>
                </a:r>
                <a:r>
                  <a:rPr lang="en-US" sz="2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yet! </a:t>
                </a:r>
                <a:endParaRPr lang="en-US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0100" lvl="1" indent="-342900"/>
                <a:r>
                  <a:rPr lang="en-US" sz="24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What next? </a:t>
                </a:r>
              </a:p>
              <a:p>
                <a:pPr marL="1200150" lvl="2" indent="-342900"/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BAO: Full dataset for DESI in 2026 (+ Full shape analysis)</a:t>
                </a:r>
              </a:p>
              <a:p>
                <a:pPr marL="1200150" lvl="2" indent="-342900"/>
                <a:r>
                  <a:rPr lang="en-US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SNIa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: ZTF and LSST homogeneous sample at z&lt;0.1</a:t>
                </a:r>
              </a:p>
              <a:p>
                <a:pPr marL="1200150" lvl="2" indent="-342900"/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CMB: ACT, SPT and in the long term SO and CMB-S4</a:t>
                </a:r>
              </a:p>
              <a:p>
                <a:pPr marL="1200150" lvl="2" indent="-342900"/>
                <a:endParaRPr lang="en-US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200150" lvl="2" indent="-342900"/>
                <a:endParaRPr lang="en-US" sz="2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lvl="1" indent="0" fontAlgn="base">
                  <a:buNone/>
                </a:pPr>
                <a:endParaRPr lang="en-US" sz="2400" dirty="0">
                  <a:latin typeface="Symbol" pitchFamily="2" charset="2"/>
                </a:endParaRPr>
              </a:p>
            </p:txBody>
          </p:sp>
        </mc:Choice>
        <mc:Fallback xmlns="">
          <p:sp>
            <p:nvSpPr>
              <p:cNvPr id="3" name="Content Placeholder 5">
                <a:extLst>
                  <a:ext uri="{FF2B5EF4-FFF2-40B4-BE49-F238E27FC236}">
                    <a16:creationId xmlns:a16="http://schemas.microsoft.com/office/drawing/2014/main" id="{4E2E0F13-290E-8E44-518C-8897EA80A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63" y="1007514"/>
                <a:ext cx="8730579" cy="5114303"/>
              </a:xfrm>
              <a:prstGeom prst="rect">
                <a:avLst/>
              </a:prstGeom>
              <a:blipFill>
                <a:blip r:embed="rId3"/>
                <a:stretch>
                  <a:fillRect t="-993" b="-27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2968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7F716-7DF6-AC51-6A6E-A4045AD1F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119ED46-174B-6879-97E2-4D4D5197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419" y="4149210"/>
            <a:ext cx="1574144" cy="78062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0A684A0-5D6A-2E97-304A-A271ED692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404" y="5231870"/>
            <a:ext cx="3088630" cy="8942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E95C3B-9790-BAB5-8565-7CBB4E0BB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Context in Cosmology:</a:t>
            </a:r>
            <a:r>
              <a:rPr lang="en-US" sz="3200"/>
              <a:t> </a:t>
            </a:r>
            <a:r>
              <a:rPr lang="en-US" sz="3200">
                <a:latin typeface="Symbol" pitchFamily="2" charset="2"/>
              </a:rPr>
              <a:t>L</a:t>
            </a:r>
            <a:r>
              <a:rPr lang="en-US" sz="3200"/>
              <a:t>CDM</a:t>
            </a:r>
            <a:r>
              <a:rPr lang="en-US"/>
              <a:t>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8C8C407-6787-9FF2-897F-8B2376288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56" y="897097"/>
            <a:ext cx="8730580" cy="524256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FFC9F3B-F5AE-6231-501B-7B42871E971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59th Rencontres de Moriond, March 28, 2025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68D190-1AA8-C356-5ED2-08BDCC74F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5CBFB44-2582-1BCC-C733-5908490508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Ch. </a:t>
            </a:r>
            <a:r>
              <a:rPr lang="en-US" err="1">
                <a:cs typeface="Arial"/>
              </a:rPr>
              <a:t>Yèche</a:t>
            </a:r>
            <a:r>
              <a:rPr lang="en-US">
                <a:cs typeface="Arial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5">
                <a:extLst>
                  <a:ext uri="{FF2B5EF4-FFF2-40B4-BE49-F238E27FC236}">
                    <a16:creationId xmlns:a16="http://schemas.microsoft.com/office/drawing/2014/main" id="{73B0A377-B57A-7DCF-9361-A2309BE5072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8473" y="970936"/>
                <a:ext cx="4378036" cy="210647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C00000"/>
                  </a:buClr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C00000"/>
                  </a:buClr>
                  <a:buFont typeface="Arial"/>
                  <a:buChar char="–"/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Clr>
                    <a:srgbClr val="C00000"/>
                  </a:buClr>
                  <a:buFont typeface="Arial"/>
                  <a:buChar char="•"/>
                  <a:defRPr sz="16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Clr>
                    <a:srgbClr val="C00000"/>
                  </a:buClr>
                  <a:buFont typeface="Arial"/>
                  <a:buChar char="–"/>
                  <a:defRPr sz="16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Clr>
                    <a:srgbClr val="C00000"/>
                  </a:buClr>
                  <a:buFont typeface="Arial"/>
                  <a:buChar char="»"/>
                  <a:defRPr sz="16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 typeface="Wingdings" charset="0"/>
                  <a:buNone/>
                  <a:defRPr/>
                </a:pPr>
                <a:r>
                  <a:rPr lang="en-US" sz="2200" b="1">
                    <a:solidFill>
                      <a:srgbClr val="3333CC"/>
                    </a:solidFill>
                    <a:latin typeface="Symbol" pitchFamily="2" charset="2"/>
                    <a:cs typeface="Arial" panose="020B0604020202020204" pitchFamily="34" charset="0"/>
                  </a:rPr>
                  <a:t>L</a:t>
                </a:r>
                <a:r>
                  <a:rPr lang="en-US" sz="2200" b="1">
                    <a:solidFill>
                      <a:srgbClr val="33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CDM</a:t>
                </a:r>
              </a:p>
              <a:p>
                <a:pPr eaLnBrk="0" hangingPunct="0">
                  <a:spcBef>
                    <a:spcPct val="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US"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“Standard Model” of cosmology</a:t>
                </a:r>
              </a:p>
              <a:p>
                <a:pPr eaLnBrk="0" hangingPunct="0">
                  <a:spcBef>
                    <a:spcPct val="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US"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General Relativity (GR)</a:t>
                </a:r>
              </a:p>
              <a:p>
                <a:pPr eaLnBrk="0" hangingPunct="0">
                  <a:spcBef>
                    <a:spcPct val="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US"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Cosmological constant (</a:t>
                </a:r>
                <a:r>
                  <a:rPr lang="en-US" sz="2200">
                    <a:solidFill>
                      <a:srgbClr val="000000"/>
                    </a:solidFill>
                    <a:latin typeface="Symbol" pitchFamily="2" charset="2"/>
                    <a:cs typeface="Arial" panose="020B0604020202020204" pitchFamily="34" charset="0"/>
                  </a:rPr>
                  <a:t>L</a:t>
                </a:r>
                <a:r>
                  <a:rPr lang="en-US"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eaLnBrk="0" hangingPunct="0">
                  <a:spcBef>
                    <a:spcPct val="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US"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charset="0"/>
                  </a:rPr>
                  <a:t>Flat Universe</a:t>
                </a:r>
              </a:p>
              <a:p>
                <a:pPr marL="0" indent="0" eaLnBrk="0" hangingPunct="0">
                  <a:spcBef>
                    <a:spcPct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Ω</m:t>
                          </m:r>
                        </m:e>
                        <m:sub>
                          <m:r>
                            <a:rPr lang="fr-FR" sz="2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𝑚</m:t>
                          </m:r>
                        </m:sub>
                      </m:sSub>
                      <m:r>
                        <a:rPr lang="fr-FR" sz="2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Λ</m:t>
                          </m:r>
                        </m:sub>
                      </m:sSub>
                      <m:r>
                        <a:rPr lang="fr-FR" sz="2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Ω</m:t>
                          </m:r>
                        </m:e>
                        <m:sub>
                          <m:r>
                            <a:rPr lang="fr-F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𝑟</m:t>
                          </m:r>
                        </m:sub>
                      </m:sSub>
                      <m:r>
                        <a:rPr lang="fr-FR" sz="2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=1</m:t>
                      </m:r>
                    </m:oMath>
                  </m:oMathPara>
                </a14:m>
                <a:endParaRPr lang="fr-FR" sz="2200" b="0">
                  <a:cs typeface="Arial" panose="020B0604020202020204" pitchFamily="34" charset="0"/>
                </a:endParaRPr>
              </a:p>
              <a:p>
                <a:pPr marL="0" indent="0" eaLnBrk="0" hangingPunct="0">
                  <a:spcBef>
                    <a:spcPct val="0"/>
                  </a:spcBef>
                  <a:buNone/>
                  <a:defRPr/>
                </a:pPr>
                <a:endParaRPr lang="fr-FR" sz="2200" b="0">
                  <a:cs typeface="Arial" panose="020B0604020202020204" pitchFamily="34" charset="0"/>
                </a:endParaRPr>
              </a:p>
              <a:p>
                <a:pPr marL="0" indent="0" eaLnBrk="0" hangingPunct="0">
                  <a:spcBef>
                    <a:spcPct val="0"/>
                  </a:spcBef>
                  <a:buNone/>
                  <a:defRPr/>
                </a:pPr>
                <a:endParaRPr lang="en-US" sz="2200" b="1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1" name="Content Placeholder 5">
                <a:extLst>
                  <a:ext uri="{FF2B5EF4-FFF2-40B4-BE49-F238E27FC236}">
                    <a16:creationId xmlns:a16="http://schemas.microsoft.com/office/drawing/2014/main" id="{73B0A377-B57A-7DCF-9361-A2309BE50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473" y="970936"/>
                <a:ext cx="4378036" cy="2106475"/>
              </a:xfrm>
              <a:prstGeom prst="rect">
                <a:avLst/>
              </a:prstGeom>
              <a:blipFill>
                <a:blip r:embed="rId5"/>
                <a:stretch>
                  <a:fillRect l="-1734" t="-2395" b="-1676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35E6A617-5D10-6A10-CDCD-EBD161CFC0BB}"/>
              </a:ext>
            </a:extLst>
          </p:cNvPr>
          <p:cNvSpPr txBox="1">
            <a:spLocks/>
          </p:cNvSpPr>
          <p:nvPr/>
        </p:nvSpPr>
        <p:spPr>
          <a:xfrm>
            <a:off x="270597" y="3505278"/>
            <a:ext cx="4714821" cy="1757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0"/>
              </a:spcBef>
              <a:buFont typeface="Wingdings" charset="0"/>
              <a:buNone/>
              <a:defRPr/>
            </a:pPr>
            <a:r>
              <a:rPr lang="en-US" sz="2200" b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Extensions of </a:t>
            </a:r>
            <a:r>
              <a:rPr lang="en-US" sz="2200" b="1">
                <a:solidFill>
                  <a:srgbClr val="3333CC"/>
                </a:solidFill>
                <a:latin typeface="Symbol" pitchFamily="2" charset="2"/>
                <a:cs typeface="Arial" panose="020B0604020202020204" pitchFamily="34" charset="0"/>
              </a:rPr>
              <a:t>L</a:t>
            </a:r>
            <a:r>
              <a:rPr lang="en-US" sz="2200" b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CDM</a:t>
            </a:r>
          </a:p>
          <a:p>
            <a:pPr eaLnBrk="0" hangingPunct="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Equation of state of Dark Energy</a:t>
            </a:r>
          </a:p>
          <a:p>
            <a:pPr eaLnBrk="0" hangingPunct="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US" sz="2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US" sz="2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evolving Dark Energy</a:t>
            </a:r>
          </a:p>
          <a:p>
            <a:pPr marL="0" indent="0" fontAlgn="base">
              <a:buNone/>
            </a:pPr>
            <a:endParaRPr lang="en-US" sz="2200" b="1">
              <a:solidFill>
                <a:srgbClr val="0000FF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C70150-5C39-7411-FD89-501063096BE2}"/>
              </a:ext>
            </a:extLst>
          </p:cNvPr>
          <p:cNvSpPr txBox="1">
            <a:spLocks/>
          </p:cNvSpPr>
          <p:nvPr/>
        </p:nvSpPr>
        <p:spPr>
          <a:xfrm>
            <a:off x="5621840" y="4216949"/>
            <a:ext cx="3251563" cy="14638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0"/>
              </a:spcBef>
              <a:buFont typeface="Wingdings" charset="0"/>
              <a:buNone/>
              <a:defRPr/>
            </a:pPr>
            <a:r>
              <a:rPr lang="en-US" sz="2200" b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questions</a:t>
            </a:r>
          </a:p>
          <a:p>
            <a:pPr eaLnBrk="0" hangingPunct="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200" baseline="-2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tensions</a:t>
            </a:r>
          </a:p>
          <a:p>
            <a:pPr eaLnBrk="0" hangingPunct="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evolving DE (w</a:t>
            </a:r>
            <a:r>
              <a:rPr lang="en-US" sz="2200" baseline="-2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200" baseline="-2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CDM)</a:t>
            </a:r>
          </a:p>
          <a:p>
            <a:pPr eaLnBrk="0" hangingPunct="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US" sz="2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buNone/>
            </a:pPr>
            <a:endParaRPr lang="en-US" sz="2200" b="1">
              <a:solidFill>
                <a:srgbClr val="0000FF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874F234-6FB3-24EE-1972-57E694AADC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043" r="5632"/>
          <a:stretch/>
        </p:blipFill>
        <p:spPr>
          <a:xfrm>
            <a:off x="4222636" y="1255993"/>
            <a:ext cx="4752891" cy="25867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E4791A69-FE58-2D91-D646-E87DE7BEB480}"/>
                  </a:ext>
                </a:extLst>
              </p:cNvPr>
              <p:cNvSpPr txBox="1"/>
              <p:nvPr/>
            </p:nvSpPr>
            <p:spPr>
              <a:xfrm>
                <a:off x="6728032" y="1293427"/>
                <a:ext cx="252412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Ω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𝑚</m:t>
                          </m:r>
                        </m:sub>
                      </m:sSub>
                      <m:r>
                        <a:rPr lang="fr-FR" sz="1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 </m:t>
                      </m:r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Ω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𝑐𝑑𝑚</m:t>
                          </m:r>
                        </m:sub>
                      </m:sSub>
                      <m:r>
                        <a:rPr lang="fr-FR" sz="1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Ω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fr-FR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E4791A69-FE58-2D91-D646-E87DE7BEB4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8032" y="1293427"/>
                <a:ext cx="2524123" cy="369332"/>
              </a:xfrm>
              <a:prstGeom prst="rect">
                <a:avLst/>
              </a:prstGeom>
              <a:blipFill>
                <a:blip r:embed="rId8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66FB0CA9-8746-9459-2247-3DDC90EE8002}"/>
                  </a:ext>
                </a:extLst>
              </p:cNvPr>
              <p:cNvSpPr txBox="1"/>
              <p:nvPr/>
            </p:nvSpPr>
            <p:spPr>
              <a:xfrm>
                <a:off x="6728031" y="1802422"/>
                <a:ext cx="2524123" cy="6580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Λ</m:t>
                          </m:r>
                        </m:sub>
                      </m:sSub>
                      <m:r>
                        <a:rPr lang="fr-FR" sz="1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fr-FR" sz="1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Λ</m:t>
                          </m:r>
                        </m:num>
                        <m:den>
                          <m:r>
                            <a:rPr lang="fr-FR" sz="1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fr-FR" sz="1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sSup>
                        <m:sSupPr>
                          <m:ctrlPr>
                            <a:rPr lang="fr-FR" sz="1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1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𝑐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FR" sz="18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fr-FR" sz="1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)</m:t>
                          </m:r>
                        </m:e>
                        <m:sup>
                          <m:r>
                            <a:rPr lang="fr-FR" sz="1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/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66FB0CA9-8746-9459-2247-3DDC90EE80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8031" y="1802422"/>
                <a:ext cx="2524123" cy="6580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31662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3565"/>
            <a:ext cx="9143999" cy="897096"/>
          </a:xfrm>
        </p:spPr>
        <p:txBody>
          <a:bodyPr>
            <a:noAutofit/>
          </a:bodyPr>
          <a:lstStyle/>
          <a:p>
            <a:r>
              <a:rPr lang="en-US" sz="4000"/>
              <a:t>DESI and DESI-II Timelines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386B915-DC00-27EF-8E18-048433EC33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Ch. Yèche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8887874-4EB0-4AF5-49F2-6C35875D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A7F8E498-04FF-E549-B42C-34A27A336244}"/>
              </a:ext>
            </a:extLst>
          </p:cNvPr>
          <p:cNvSpPr txBox="1">
            <a:spLocks/>
          </p:cNvSpPr>
          <p:nvPr/>
        </p:nvSpPr>
        <p:spPr>
          <a:xfrm>
            <a:off x="-252248" y="4355894"/>
            <a:ext cx="9858703" cy="17659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fontAlgn="base"/>
            <a:r>
              <a:rPr lang="en-US" sz="2400" b="1">
                <a:solidFill>
                  <a:srgbClr val="FF0000"/>
                </a:solidFill>
              </a:rPr>
              <a:t>DESI</a:t>
            </a:r>
            <a:r>
              <a:rPr lang="en-US" sz="2400"/>
              <a:t> (DR1-DR3) should finish in Nov. 2025</a:t>
            </a:r>
          </a:p>
          <a:p>
            <a:pPr marL="800100" lvl="1" indent="-342900" fontAlgn="base"/>
            <a:r>
              <a:rPr lang="en-US" sz="2400"/>
              <a:t>Continuation of DESI (DR4-DR5) to end of 2028 with an extension of the footprint and an increase of the completeness</a:t>
            </a:r>
          </a:p>
          <a:p>
            <a:pPr marL="800100" lvl="1" indent="-342900" fontAlgn="base"/>
            <a:r>
              <a:rPr lang="en-US" sz="2400" b="1">
                <a:solidFill>
                  <a:srgbClr val="FF0000"/>
                </a:solidFill>
              </a:rPr>
              <a:t>DESI-II (2029): </a:t>
            </a:r>
            <a:r>
              <a:rPr lang="en-US" sz="2400"/>
              <a:t>Dark Matter, high-density and high-z programs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609FD15-F04B-6AE1-AC03-73EF8DC7E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45" y="995463"/>
            <a:ext cx="8378717" cy="310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932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6BFE9-6921-6296-39B6-3396820DE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D5E26-519D-B8E0-27E1-5FC3E5B8C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3565"/>
            <a:ext cx="9143999" cy="897096"/>
          </a:xfrm>
        </p:spPr>
        <p:txBody>
          <a:bodyPr>
            <a:noAutofit/>
          </a:bodyPr>
          <a:lstStyle/>
          <a:p>
            <a:r>
              <a:rPr lang="en-US" sz="4000"/>
              <a:t>DESI and DESI-II DE program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5875B75-6630-1166-F20B-F9E6B8B7995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 err="1"/>
              <a:t>IJCLab</a:t>
            </a:r>
            <a:r>
              <a:rPr lang="fr-FR"/>
              <a:t> Seminar, Orsay, June 16, 2025</a:t>
            </a:r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0869926-BDFE-E445-A2A9-180ACD8C02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Ch. Yèche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C225E34-FA99-E8FC-CA65-9464CE936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FA871D8D-AEF1-B25E-B052-9CDEAF3D01BE}"/>
              </a:ext>
            </a:extLst>
          </p:cNvPr>
          <p:cNvSpPr txBox="1">
            <a:spLocks/>
          </p:cNvSpPr>
          <p:nvPr/>
        </p:nvSpPr>
        <p:spPr>
          <a:xfrm>
            <a:off x="4143308" y="1210037"/>
            <a:ext cx="4800995" cy="34420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fontAlgn="base"/>
            <a:r>
              <a:rPr lang="en-US" sz="2400" b="1" dirty="0">
                <a:solidFill>
                  <a:srgbClr val="FF0000"/>
                </a:solidFill>
              </a:rPr>
              <a:t>DESI (DR1-DR3)</a:t>
            </a:r>
            <a:r>
              <a:rPr lang="en-US" sz="2400" dirty="0"/>
              <a:t> is focused on the studies of DE</a:t>
            </a:r>
          </a:p>
          <a:p>
            <a:pPr marL="800100" lvl="1" indent="-342900" fontAlgn="base"/>
            <a:endParaRPr lang="en-US" sz="2400" dirty="0"/>
          </a:p>
          <a:p>
            <a:pPr marL="800100" lvl="1" indent="-342900" fontAlgn="base"/>
            <a:r>
              <a:rPr lang="en-US" sz="2400" b="1" dirty="0">
                <a:solidFill>
                  <a:srgbClr val="FF0000"/>
                </a:solidFill>
              </a:rPr>
              <a:t>DESI (DR4) : </a:t>
            </a:r>
          </a:p>
          <a:p>
            <a:pPr marL="1200150" lvl="2" indent="-342900" fontAlgn="base"/>
            <a:r>
              <a:rPr lang="en-US" sz="2400" dirty="0"/>
              <a:t>Extension of footprint</a:t>
            </a:r>
          </a:p>
          <a:p>
            <a:pPr marL="1200150" lvl="2" indent="-342900" fontAlgn="base"/>
            <a:r>
              <a:rPr lang="en-US" sz="2400" dirty="0"/>
              <a:t>Denser in DE region</a:t>
            </a:r>
          </a:p>
          <a:p>
            <a:pPr marL="1200150" lvl="2" indent="-342900" fontAlgn="base"/>
            <a:endParaRPr lang="en-US" sz="2400" dirty="0"/>
          </a:p>
          <a:p>
            <a:pPr marL="800100" lvl="1" indent="-342900" fontAlgn="base"/>
            <a:r>
              <a:rPr lang="en-US" sz="2400" b="1" dirty="0">
                <a:solidFill>
                  <a:srgbClr val="FF0000"/>
                </a:solidFill>
              </a:rPr>
              <a:t>DESI-II: </a:t>
            </a:r>
          </a:p>
          <a:p>
            <a:pPr marL="1200150" lvl="2" indent="-342900" fontAlgn="base"/>
            <a:r>
              <a:rPr lang="en-US" sz="2400" dirty="0"/>
              <a:t>higher-density at low-z</a:t>
            </a:r>
          </a:p>
          <a:p>
            <a:pPr marL="1200150" lvl="2" indent="-342900" fontAlgn="base"/>
            <a:r>
              <a:rPr lang="en-US" sz="2400" dirty="0"/>
              <a:t>high-z programs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260CD42-5916-FB0A-FD7E-32B088659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217" y="942535"/>
            <a:ext cx="3865758" cy="518363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2B6A4FAC-C59D-E29C-4724-0E89F056F22E}"/>
              </a:ext>
            </a:extLst>
          </p:cNvPr>
          <p:cNvSpPr txBox="1"/>
          <p:nvPr/>
        </p:nvSpPr>
        <p:spPr>
          <a:xfrm>
            <a:off x="1823908" y="2354571"/>
            <a:ext cx="535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ELG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3481D68-C0C3-EC39-8CCF-81AC66EB7C03}"/>
              </a:ext>
            </a:extLst>
          </p:cNvPr>
          <p:cNvSpPr txBox="1"/>
          <p:nvPr/>
        </p:nvSpPr>
        <p:spPr>
          <a:xfrm>
            <a:off x="2545967" y="2077572"/>
            <a:ext cx="849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rgbClr val="FF0000"/>
                </a:solidFill>
              </a:rPr>
              <a:t>Ly-</a:t>
            </a:r>
            <a:r>
              <a:rPr lang="fr-FR" dirty="0" err="1">
                <a:solidFill>
                  <a:srgbClr val="FF0000"/>
                </a:solidFill>
                <a:latin typeface="Symbol" pitchFamily="2" charset="2"/>
              </a:rPr>
              <a:t>a</a:t>
            </a:r>
            <a:r>
              <a:rPr lang="fr-FR" dirty="0">
                <a:solidFill>
                  <a:srgbClr val="FF0000"/>
                </a:solidFill>
              </a:rPr>
              <a:t>  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of LBG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5FE3F1E-82DA-FDAD-0C3A-F1D3E6632CF6}"/>
              </a:ext>
            </a:extLst>
          </p:cNvPr>
          <p:cNvSpPr txBox="1"/>
          <p:nvPr/>
        </p:nvSpPr>
        <p:spPr>
          <a:xfrm>
            <a:off x="3098217" y="1202189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LBG/LAE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A07C88D-5542-464B-84DE-3B2EB689AEF9}"/>
              </a:ext>
            </a:extLst>
          </p:cNvPr>
          <p:cNvSpPr txBox="1"/>
          <p:nvPr/>
        </p:nvSpPr>
        <p:spPr>
          <a:xfrm>
            <a:off x="1823908" y="3643672"/>
            <a:ext cx="535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ELG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6AB4728-6E27-8028-664A-D981FA062902}"/>
              </a:ext>
            </a:extLst>
          </p:cNvPr>
          <p:cNvSpPr txBox="1"/>
          <p:nvPr/>
        </p:nvSpPr>
        <p:spPr>
          <a:xfrm>
            <a:off x="2545967" y="4724094"/>
            <a:ext cx="849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rgbClr val="FF0000"/>
                </a:solidFill>
              </a:rPr>
              <a:t>Ly-</a:t>
            </a:r>
            <a:r>
              <a:rPr lang="fr-FR" dirty="0" err="1">
                <a:solidFill>
                  <a:srgbClr val="FF0000"/>
                </a:solidFill>
                <a:latin typeface="Symbol" pitchFamily="2" charset="2"/>
              </a:rPr>
              <a:t>a</a:t>
            </a:r>
            <a:r>
              <a:rPr lang="fr-FR" dirty="0">
                <a:solidFill>
                  <a:srgbClr val="FF0000"/>
                </a:solidFill>
              </a:rPr>
              <a:t>  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of LBG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F400BF7-9381-27D5-16FA-72CB64D0C0C6}"/>
              </a:ext>
            </a:extLst>
          </p:cNvPr>
          <p:cNvSpPr txBox="1"/>
          <p:nvPr/>
        </p:nvSpPr>
        <p:spPr>
          <a:xfrm>
            <a:off x="3184808" y="3736005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LBG/LAE</a:t>
            </a:r>
          </a:p>
        </p:txBody>
      </p:sp>
    </p:spTree>
    <p:extLst>
      <p:ext uri="{BB962C8B-B14F-4D97-AF65-F5344CB8AC3E}">
        <p14:creationId xmlns:p14="http://schemas.microsoft.com/office/powerpoint/2010/main" val="28653200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/>
          <p:cNvSpPr txBox="1">
            <a:spLocks/>
          </p:cNvSpPr>
          <p:nvPr/>
        </p:nvSpPr>
        <p:spPr>
          <a:xfrm>
            <a:off x="96821" y="2690509"/>
            <a:ext cx="9047179" cy="9989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>
                <a:solidFill>
                  <a:srgbClr val="FF0000"/>
                </a:solidFill>
              </a:rPr>
              <a:t>Additional Slides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D9BDC6-3433-5F44-B4AA-9634783EB68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DCF0B8A-2758-ED46-96CE-33D6882E09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Ch. Yèche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7E1BA5-438B-764C-94E0-BCF717CFE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3839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Main science at DESI 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219456" y="897097"/>
            <a:ext cx="8730580" cy="5118651"/>
          </a:xfrm>
        </p:spPr>
        <p:txBody>
          <a:bodyPr>
            <a:normAutofit/>
          </a:bodyPr>
          <a:lstStyle/>
          <a:p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Ch. Yèche </a:t>
            </a:r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219456" y="912513"/>
            <a:ext cx="5740861" cy="5209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200" b="1">
                <a:solidFill>
                  <a:srgbClr val="0000FF"/>
                </a:solidFill>
              </a:rPr>
              <a:t>Baryonic Acoustic Oscillations (BAO)</a:t>
            </a:r>
          </a:p>
          <a:p>
            <a:pPr lvl="1" fontAlgn="base"/>
            <a:r>
              <a:rPr lang="en-US">
                <a:latin typeface="Symbol" pitchFamily="2" charset="2"/>
              </a:rPr>
              <a:t>s(BAO) </a:t>
            </a:r>
            <a:r>
              <a:rPr lang="en-US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charset="0"/>
              </a:rPr>
              <a:t>~</a:t>
            </a:r>
            <a:r>
              <a:rPr lang="en-US" altLang="ja-JP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charset="0"/>
              </a:rPr>
              <a:t>0.2 % for  0.0&lt;z&lt;1.1 </a:t>
            </a:r>
          </a:p>
          <a:p>
            <a:pPr lvl="1" fontAlgn="base"/>
            <a:r>
              <a:rPr lang="en-US">
                <a:latin typeface="Symbol" pitchFamily="2" charset="2"/>
              </a:rPr>
              <a:t>s(BAO)</a:t>
            </a:r>
            <a:r>
              <a:rPr lang="en-US"/>
              <a:t> </a:t>
            </a:r>
            <a:r>
              <a:rPr lang="en-US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charset="0"/>
              </a:rPr>
              <a:t>~0.3</a:t>
            </a:r>
            <a:r>
              <a:rPr lang="en-US" altLang="ja-JP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charset="0"/>
              </a:rPr>
              <a:t>%  for 1.1&lt;z&lt;1.9</a:t>
            </a:r>
          </a:p>
          <a:p>
            <a:pPr lvl="1" fontAlgn="base"/>
            <a:r>
              <a:rPr lang="en-US">
                <a:latin typeface="Symbol" pitchFamily="2" charset="2"/>
              </a:rPr>
              <a:t>s(BAO)</a:t>
            </a:r>
            <a:r>
              <a:rPr lang="en-US"/>
              <a:t> </a:t>
            </a:r>
            <a:r>
              <a:rPr lang="en-US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charset="0"/>
              </a:rPr>
              <a:t>~</a:t>
            </a:r>
            <a:r>
              <a:rPr lang="en-US" altLang="ja-JP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charset="0"/>
              </a:rPr>
              <a:t>0.5%  for 1.9&lt;z&lt;3.5</a:t>
            </a:r>
          </a:p>
          <a:p>
            <a:pPr lvl="1" fontAlgn="base"/>
            <a:r>
              <a:rPr lang="en-US" ker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charset="0"/>
              </a:rPr>
              <a:t>SDSS(</a:t>
            </a:r>
            <a:r>
              <a:rPr lang="en-US" kern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charset="0"/>
              </a:rPr>
              <a:t>BOSS+eBOSS</a:t>
            </a:r>
            <a:r>
              <a:rPr lang="en-US" ker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charset="0"/>
              </a:rPr>
              <a:t>) </a:t>
            </a:r>
            <a:r>
              <a:rPr lang="en-US" altLang="ja-JP" ker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charset="0"/>
              </a:rPr>
              <a:t>few % measurements</a:t>
            </a:r>
            <a:r>
              <a:rPr lang="en-US" altLang="ja-JP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charset="0"/>
              </a:rPr>
              <a:t> </a:t>
            </a:r>
            <a:endParaRPr lang="en-US"/>
          </a:p>
          <a:p>
            <a:pPr fontAlgn="base"/>
            <a:r>
              <a:rPr lang="en-US" sz="2200" b="1">
                <a:solidFill>
                  <a:srgbClr val="0000FF"/>
                </a:solidFill>
              </a:rPr>
              <a:t>Redshift Space </a:t>
            </a:r>
            <a:r>
              <a:rPr lang="en-US" sz="2200" b="1" err="1">
                <a:solidFill>
                  <a:srgbClr val="0000FF"/>
                </a:solidFill>
              </a:rPr>
              <a:t>Distorsion</a:t>
            </a:r>
            <a:r>
              <a:rPr lang="en-US" sz="2200" b="1">
                <a:solidFill>
                  <a:srgbClr val="0000FF"/>
                </a:solidFill>
              </a:rPr>
              <a:t> (RSD)</a:t>
            </a:r>
          </a:p>
          <a:p>
            <a:pPr lvl="1" fontAlgn="base"/>
            <a:r>
              <a:rPr lang="en-US" altLang="ja-JP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charset="0"/>
              </a:rPr>
              <a:t>Multiple few % measurements over wide redshift range (z&lt;2)</a:t>
            </a:r>
            <a:endParaRPr lang="en-US"/>
          </a:p>
          <a:p>
            <a:pPr lvl="1" fontAlgn="base"/>
            <a:r>
              <a:rPr lang="en-US" ker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charset="0"/>
              </a:rPr>
              <a:t>~10x better compared to SDSS</a:t>
            </a:r>
            <a:endParaRPr lang="en-US"/>
          </a:p>
          <a:p>
            <a:pPr fontAlgn="base"/>
            <a:r>
              <a:rPr lang="en-US" sz="2200" b="1">
                <a:solidFill>
                  <a:srgbClr val="0000FF"/>
                </a:solidFill>
              </a:rPr>
              <a:t>Neutrino masses </a:t>
            </a:r>
          </a:p>
          <a:p>
            <a:pPr lvl="1" fontAlgn="base"/>
            <a:r>
              <a:rPr lang="en-US">
                <a:latin typeface="Symbol" pitchFamily="2" charset="2"/>
              </a:rPr>
              <a:t>s(</a:t>
            </a:r>
            <a:r>
              <a:rPr lang="en-US" err="1">
                <a:latin typeface="Symbol" pitchFamily="2" charset="2"/>
              </a:rPr>
              <a:t>S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aseline="-25000" err="1">
                <a:latin typeface="Symbol" pitchFamily="2" charset="2"/>
              </a:rPr>
              <a:t>n</a:t>
            </a:r>
            <a:r>
              <a:rPr lang="en-US">
                <a:latin typeface="Symbol" pitchFamily="2" charset="2"/>
              </a:rPr>
              <a:t>)</a:t>
            </a:r>
            <a:r>
              <a:rPr lang="en-US"/>
              <a:t> ~20 </a:t>
            </a:r>
            <a:r>
              <a:rPr lang="en-US" err="1"/>
              <a:t>meV</a:t>
            </a:r>
            <a:endParaRPr lang="en-US"/>
          </a:p>
          <a:p>
            <a:pPr lvl="1" fontAlgn="base"/>
            <a:r>
              <a:rPr lang="en-US" ker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charset="0"/>
              </a:rPr>
              <a:t>Current limit : </a:t>
            </a:r>
            <a:r>
              <a:rPr lang="en-US" err="1">
                <a:solidFill>
                  <a:srgbClr val="92D050"/>
                </a:solidFill>
                <a:latin typeface="Symbol" pitchFamily="2" charset="2"/>
              </a:rPr>
              <a:t>S</a:t>
            </a:r>
            <a:r>
              <a:rPr lang="en-US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aseline="-25000" err="1">
                <a:solidFill>
                  <a:srgbClr val="92D050"/>
                </a:solidFill>
                <a:latin typeface="Symbol" pitchFamily="2" charset="2"/>
              </a:rPr>
              <a:t>n</a:t>
            </a:r>
            <a:r>
              <a:rPr lang="en-US" baseline="-25000">
                <a:solidFill>
                  <a:srgbClr val="92D050"/>
                </a:solidFill>
                <a:latin typeface="Symbol" pitchFamily="2" charset="2"/>
              </a:rPr>
              <a:t> </a:t>
            </a:r>
            <a:r>
              <a:rPr lang="en-US" ker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charset="0"/>
              </a:rPr>
              <a:t>&lt;~100 </a:t>
            </a:r>
            <a:r>
              <a:rPr lang="en-US" kern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charset="0"/>
              </a:rPr>
              <a:t>meV</a:t>
            </a:r>
            <a:r>
              <a:rPr lang="en-US" ker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charset="0"/>
              </a:rPr>
              <a:t>, @ 95 CL</a:t>
            </a:r>
            <a:endParaRPr lang="en-US">
              <a:solidFill>
                <a:srgbClr val="92D050"/>
              </a:solidFill>
            </a:endParaRPr>
          </a:p>
          <a:p>
            <a:pPr fontAlgn="base"/>
            <a:r>
              <a:rPr lang="en-US" sz="2200" b="1">
                <a:solidFill>
                  <a:srgbClr val="0000FF"/>
                </a:solidFill>
              </a:rPr>
              <a:t>Non-</a:t>
            </a:r>
            <a:r>
              <a:rPr lang="en-US" sz="2200" b="1" err="1">
                <a:solidFill>
                  <a:srgbClr val="0000FF"/>
                </a:solidFill>
              </a:rPr>
              <a:t>Gaussianity</a:t>
            </a:r>
            <a:r>
              <a:rPr lang="en-US" sz="2200" b="1">
                <a:solidFill>
                  <a:srgbClr val="0000FF"/>
                </a:solidFill>
              </a:rPr>
              <a:t> (</a:t>
            </a:r>
            <a:r>
              <a:rPr lang="en-US" sz="2200" b="1" err="1">
                <a:solidFill>
                  <a:srgbClr val="0000FF"/>
                </a:solidFill>
              </a:rPr>
              <a:t>f</a:t>
            </a:r>
            <a:r>
              <a:rPr lang="en-US" sz="2200" b="1" baseline="-25000" err="1">
                <a:solidFill>
                  <a:srgbClr val="0000FF"/>
                </a:solidFill>
              </a:rPr>
              <a:t>NL</a:t>
            </a:r>
            <a:r>
              <a:rPr lang="en-US" sz="2200" b="1">
                <a:solidFill>
                  <a:srgbClr val="0000FF"/>
                </a:solidFill>
              </a:rPr>
              <a:t>) </a:t>
            </a:r>
          </a:p>
          <a:p>
            <a:pPr lvl="1" fontAlgn="base"/>
            <a:r>
              <a:rPr lang="en-US">
                <a:latin typeface="Symbol" pitchFamily="2" charset="2"/>
              </a:rPr>
              <a:t>s</a:t>
            </a:r>
            <a:r>
              <a:rPr lang="en-US"/>
              <a:t>(</a:t>
            </a:r>
            <a:r>
              <a:rPr lang="en-US" err="1"/>
              <a:t>f</a:t>
            </a:r>
            <a:r>
              <a:rPr lang="en-US" baseline="-25000" err="1"/>
              <a:t>NL</a:t>
            </a:r>
            <a:r>
              <a:rPr lang="en-US"/>
              <a:t>)~4 with k dependence of bias</a:t>
            </a:r>
          </a:p>
          <a:p>
            <a:pPr lvl="1" fontAlgn="base"/>
            <a:r>
              <a:rPr lang="en-US">
                <a:solidFill>
                  <a:srgbClr val="92D050"/>
                </a:solidFill>
              </a:rPr>
              <a:t>As precise as Planck with a different technique </a:t>
            </a:r>
            <a:endParaRPr lang="en-US"/>
          </a:p>
          <a:p>
            <a:pPr lvl="1" fontAlgn="base"/>
            <a:endParaRPr lang="en-US" altLang="ja-JP"/>
          </a:p>
        </p:txBody>
      </p:sp>
      <p:pic>
        <p:nvPicPr>
          <p:cNvPr id="12" name="Image 11" descr="CorrelationLRG.gif">
            <a:extLst>
              <a:ext uri="{FF2B5EF4-FFF2-40B4-BE49-F238E27FC236}">
                <a16:creationId xmlns:a16="http://schemas.microsoft.com/office/drawing/2014/main" id="{1B5E6404-84D0-2B46-A877-592EA079F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317" y="982342"/>
            <a:ext cx="2868127" cy="233669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7D2BF2D-7D83-F140-96B7-EF000BDEC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570" y="3334456"/>
            <a:ext cx="2441623" cy="268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912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21" y="133565"/>
            <a:ext cx="8889378" cy="897096"/>
          </a:xfrm>
        </p:spPr>
        <p:txBody>
          <a:bodyPr>
            <a:normAutofit/>
          </a:bodyPr>
          <a:lstStyle/>
          <a:p>
            <a:r>
              <a:rPr lang="en-US" sz="4800"/>
              <a:t>Density Field Reconstruction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4AD538-D84B-6FA3-6925-7F6E21DBE835}"/>
              </a:ext>
            </a:extLst>
          </p:cNvPr>
          <p:cNvSpPr txBox="1">
            <a:spLocks/>
          </p:cNvSpPr>
          <p:nvPr/>
        </p:nvSpPr>
        <p:spPr>
          <a:xfrm>
            <a:off x="838003" y="3695089"/>
            <a:ext cx="7391597" cy="2362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fontAlgn="base"/>
            <a:r>
              <a:rPr lang="en-US" sz="2200"/>
              <a:t>BAO peak distorted by movements of tracers due to density field</a:t>
            </a:r>
          </a:p>
          <a:p>
            <a:pPr marL="800100" lvl="1" indent="-342900" fontAlgn="base"/>
            <a:r>
              <a:rPr lang="en-US" sz="2200"/>
              <a:t> Estimation of the </a:t>
            </a:r>
            <a:r>
              <a:rPr lang="en-US" sz="2200" err="1"/>
              <a:t>Zeldovich</a:t>
            </a:r>
            <a:r>
              <a:rPr lang="en-US" sz="2200"/>
              <a:t> displacement from the observed field</a:t>
            </a:r>
          </a:p>
          <a:p>
            <a:pPr marL="800100" lvl="1" indent="-342900" fontAlgn="base"/>
            <a:r>
              <a:rPr lang="en-US" sz="2200"/>
              <a:t>Reconstruction: correction of the displacements</a:t>
            </a:r>
          </a:p>
          <a:p>
            <a:pPr marL="800100" lvl="1" indent="-342900" fontAlgn="base"/>
            <a:r>
              <a:rPr lang="en-US" sz="2200" b="1">
                <a:solidFill>
                  <a:srgbClr val="FF0000"/>
                </a:solidFill>
              </a:rPr>
              <a:t>Improve both precision and accuracy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386B915-DC00-27EF-8E18-048433EC33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Ch. Yèche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8887874-4EB0-4AF5-49F2-6C35875D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4" name="hqoHzNIaqJZuOBDYk_CAQKpJqeWTDjxzmZNkxJSeZEC8LYPHqVpOQCtt42MY5sHvX_XSxtyWIlgq0f_7eb-AJqWkNxiUe7C0PBFFXoVePEHJ8xL4aKahd-fNAgyswwEvkLgnm1vuS1p-QDXm87xnJwKtQw=s2048.png" descr="hqoHzNIaqJZuOBDYk_CAQKpJqeWTDjxzmZNkxJSeZEC8LYPHqVpOQCtt42MY5sHvX_XSxtyWIlgq0f_7eb-AJqWkNxiUe7C0PBFFXoVePEHJ8xL4aKahd-fNAgyswwEvkLgnm1vuS1p-QDXm87xnJwKtQw=s2048.png">
            <a:extLst>
              <a:ext uri="{FF2B5EF4-FFF2-40B4-BE49-F238E27FC236}">
                <a16:creationId xmlns:a16="http://schemas.microsoft.com/office/drawing/2014/main" id="{F9BB8A18-B98B-1019-ED57-FF2B4F04E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96" y="1210788"/>
            <a:ext cx="3146059" cy="2362193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HZSNy_fvMp_oGguvCytv54qD5TU41U4O-wY0bkcbv8qwOGKKuwWURjQ7LZknJdzZd4GCdHUqoV8oOvGNHeXr4XJZP2EyaTyod53FIvJ7i-KIPvgnFFBdwQb_-n00oZv2iD2TNhm6JFPQfhVHwrJy3EizVA=s2048.png" descr="HZSNy_fvMp_oGguvCytv54qD5TU41U4O-wY0bkcbv8qwOGKKuwWURjQ7LZknJdzZd4GCdHUqoV8oOvGNHeXr4XJZP2EyaTyod53FIvJ7i-KIPvgnFFBdwQb_-n00oZv2iD2TNhm6JFPQfhVHwrJy3EizVA=s2048.png">
            <a:extLst>
              <a:ext uri="{FF2B5EF4-FFF2-40B4-BE49-F238E27FC236}">
                <a16:creationId xmlns:a16="http://schemas.microsoft.com/office/drawing/2014/main" id="{DD993A7B-EA9A-82FE-FDFB-611A42570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282" y="1210788"/>
            <a:ext cx="3146059" cy="236219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Ligne">
            <a:extLst>
              <a:ext uri="{FF2B5EF4-FFF2-40B4-BE49-F238E27FC236}">
                <a16:creationId xmlns:a16="http://schemas.microsoft.com/office/drawing/2014/main" id="{B5B35769-F156-8338-5442-750DCCEF5FF8}"/>
              </a:ext>
            </a:extLst>
          </p:cNvPr>
          <p:cNvSpPr/>
          <p:nvPr/>
        </p:nvSpPr>
        <p:spPr>
          <a:xfrm>
            <a:off x="3957362" y="2300491"/>
            <a:ext cx="1251312" cy="1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>
              <a:defRPr sz="1200">
                <a:solidFill>
                  <a:srgbClr val="929292"/>
                </a:solidFill>
              </a:defRPr>
            </a:pPr>
            <a:endParaRPr/>
          </a:p>
        </p:txBody>
      </p:sp>
      <p:sp>
        <p:nvSpPr>
          <p:cNvPr id="10" name="reconstruction">
            <a:extLst>
              <a:ext uri="{FF2B5EF4-FFF2-40B4-BE49-F238E27FC236}">
                <a16:creationId xmlns:a16="http://schemas.microsoft.com/office/drawing/2014/main" id="{713CEE2A-DF92-1A40-9CF9-F87FC868A24B}"/>
              </a:ext>
            </a:extLst>
          </p:cNvPr>
          <p:cNvSpPr txBox="1"/>
          <p:nvPr/>
        </p:nvSpPr>
        <p:spPr>
          <a:xfrm>
            <a:off x="3796011" y="2503062"/>
            <a:ext cx="1639271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r>
              <a:rPr lang="en-US"/>
              <a:t>Reconstruction</a:t>
            </a:r>
          </a:p>
        </p:txBody>
      </p:sp>
    </p:spTree>
    <p:extLst>
      <p:ext uri="{BB962C8B-B14F-4D97-AF65-F5344CB8AC3E}">
        <p14:creationId xmlns:p14="http://schemas.microsoft.com/office/powerpoint/2010/main" val="22538280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CBD2E3DE-DA43-5345-8827-D5FEDC56B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703" y="1066797"/>
            <a:ext cx="4733654" cy="3419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21" y="133565"/>
            <a:ext cx="8889378" cy="897096"/>
          </a:xfrm>
        </p:spPr>
        <p:txBody>
          <a:bodyPr>
            <a:normAutofit/>
          </a:bodyPr>
          <a:lstStyle/>
          <a:p>
            <a:r>
              <a:rPr lang="en-US" sz="4800"/>
              <a:t>DESI DR2 dataset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4AD538-D84B-6FA3-6925-7F6E21DBE835}"/>
              </a:ext>
            </a:extLst>
          </p:cNvPr>
          <p:cNvSpPr txBox="1">
            <a:spLocks/>
          </p:cNvSpPr>
          <p:nvPr/>
        </p:nvSpPr>
        <p:spPr>
          <a:xfrm>
            <a:off x="94892" y="4514436"/>
            <a:ext cx="8962844" cy="16073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fontAlgn="base"/>
            <a:r>
              <a:rPr lang="en-US" sz="2200"/>
              <a:t>Biggest ever BAO dataset (both in </a:t>
            </a:r>
            <a:r>
              <a:rPr lang="en-US" sz="2200" err="1"/>
              <a:t>N</a:t>
            </a:r>
            <a:r>
              <a:rPr lang="en-US" sz="2200" baseline="-25000" err="1"/>
              <a:t>tracer</a:t>
            </a:r>
            <a:r>
              <a:rPr lang="en-US" sz="2200"/>
              <a:t> and volume)</a:t>
            </a:r>
          </a:p>
          <a:p>
            <a:pPr marL="1200150" lvl="2" indent="-342900" fontAlgn="base"/>
            <a:r>
              <a:rPr lang="en-US" sz="2200"/>
              <a:t>14.3 M discrete tracers (BG, LRG, ELG and QSO)</a:t>
            </a:r>
          </a:p>
          <a:p>
            <a:pPr marL="1200150" lvl="2" indent="-342900" fontAlgn="base"/>
            <a:r>
              <a:rPr lang="en-US" sz="2200"/>
              <a:t>Effective cosmic volume </a:t>
            </a:r>
            <a:r>
              <a:rPr lang="en-US" sz="2200" err="1"/>
              <a:t>V</a:t>
            </a:r>
            <a:r>
              <a:rPr lang="en-US" sz="2200" baseline="-25000" err="1"/>
              <a:t>eff</a:t>
            </a:r>
            <a:r>
              <a:rPr lang="en-US" sz="2200"/>
              <a:t>= 42 Gpc</a:t>
            </a:r>
            <a:r>
              <a:rPr lang="en-US" sz="2200" baseline="30000"/>
              <a:t>3</a:t>
            </a:r>
            <a:r>
              <a:rPr lang="en-US" sz="2200"/>
              <a:t> </a:t>
            </a:r>
          </a:p>
          <a:p>
            <a:pPr marL="1200150" lvl="2" indent="-342900" fontAlgn="base"/>
            <a:r>
              <a:rPr lang="en-US" sz="2200"/>
              <a:t>Increase of </a:t>
            </a:r>
            <a:r>
              <a:rPr lang="en-US" sz="2200" err="1"/>
              <a:t>V</a:t>
            </a:r>
            <a:r>
              <a:rPr lang="en-US" sz="2200" baseline="-25000" err="1"/>
              <a:t>eff</a:t>
            </a:r>
            <a:r>
              <a:rPr lang="en-US" sz="2200" baseline="-25000"/>
              <a:t> </a:t>
            </a:r>
            <a:r>
              <a:rPr lang="en-US" sz="2200"/>
              <a:t>by a 2.3 factor from DR1 to DR2</a:t>
            </a:r>
          </a:p>
          <a:p>
            <a:pPr marL="800100" lvl="1" indent="-342900" fontAlgn="base"/>
            <a:endParaRPr lang="en-US" sz="220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386B915-DC00-27EF-8E18-048433EC33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Ch. Yèche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8887874-4EB0-4AF5-49F2-6C35875D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3821F4A-2C41-3182-48FC-CB228BA8533E}"/>
              </a:ext>
            </a:extLst>
          </p:cNvPr>
          <p:cNvSpPr txBox="1"/>
          <p:nvPr/>
        </p:nvSpPr>
        <p:spPr>
          <a:xfrm>
            <a:off x="5824306" y="1597352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rgbClr val="92D050"/>
                </a:solidFill>
              </a:rPr>
              <a:t>BGS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0C4FC56-E7C8-EBAC-F131-82E94330A96D}"/>
              </a:ext>
            </a:extLst>
          </p:cNvPr>
          <p:cNvSpPr txBox="1"/>
          <p:nvPr/>
        </p:nvSpPr>
        <p:spPr>
          <a:xfrm>
            <a:off x="6832029" y="1304098"/>
            <a:ext cx="551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rgbClr val="FF0000"/>
                </a:solidFill>
              </a:rPr>
              <a:t>LRG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2682CC3-4EBF-3E3C-F4E3-1D18645E7327}"/>
              </a:ext>
            </a:extLst>
          </p:cNvPr>
          <p:cNvSpPr txBox="1"/>
          <p:nvPr/>
        </p:nvSpPr>
        <p:spPr>
          <a:xfrm>
            <a:off x="7525423" y="1292940"/>
            <a:ext cx="535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rgbClr val="0000FF"/>
                </a:solidFill>
              </a:rPr>
              <a:t>ELG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63C1067-798D-A662-80EF-03813BFC2913}"/>
              </a:ext>
            </a:extLst>
          </p:cNvPr>
          <p:cNvSpPr txBox="1"/>
          <p:nvPr/>
        </p:nvSpPr>
        <p:spPr>
          <a:xfrm>
            <a:off x="8087783" y="2354847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rgbClr val="017137"/>
                </a:solidFill>
              </a:rPr>
              <a:t>QSO</a:t>
            </a:r>
          </a:p>
        </p:txBody>
      </p:sp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C615B4CB-B565-6C48-BB4D-05F211C3F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43" y="1393368"/>
            <a:ext cx="4666667" cy="249113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579453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3B29669-F747-1F5D-6DB2-2B1B4CC1F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10" y="2540897"/>
            <a:ext cx="3176153" cy="18704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21" y="133565"/>
            <a:ext cx="8889378" cy="897096"/>
          </a:xfrm>
        </p:spPr>
        <p:txBody>
          <a:bodyPr>
            <a:normAutofit/>
          </a:bodyPr>
          <a:lstStyle/>
          <a:p>
            <a:r>
              <a:rPr lang="en-US" sz="3600"/>
              <a:t>Example of systematics: Imaging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4AD538-D84B-6FA3-6925-7F6E21DBE835}"/>
              </a:ext>
            </a:extLst>
          </p:cNvPr>
          <p:cNvSpPr txBox="1">
            <a:spLocks/>
          </p:cNvSpPr>
          <p:nvPr/>
        </p:nvSpPr>
        <p:spPr>
          <a:xfrm>
            <a:off x="368288" y="4263441"/>
            <a:ext cx="8466314" cy="18591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fontAlgn="base"/>
            <a:r>
              <a:rPr lang="en-US" sz="2000"/>
              <a:t>Non-homogeneity in target selection due variations of imaging catalogs (depth, dust contaminants,…) </a:t>
            </a:r>
          </a:p>
          <a:p>
            <a:pPr marL="800100" lvl="1" indent="-342900" fontAlgn="base"/>
            <a:r>
              <a:rPr lang="en-US" sz="2000"/>
              <a:t>Regression methods developed  to correct those effect</a:t>
            </a:r>
          </a:p>
          <a:p>
            <a:pPr marL="800100" lvl="1" indent="-342900" fontAlgn="base"/>
            <a:r>
              <a:rPr lang="en-US" sz="2000"/>
              <a:t>Same measurements of BAO with/without corrections</a:t>
            </a:r>
          </a:p>
          <a:p>
            <a:pPr marL="800100" lvl="1" indent="-342900" fontAlgn="base"/>
            <a:r>
              <a:rPr lang="en-US" sz="2000" b="1">
                <a:solidFill>
                  <a:srgbClr val="FF0000"/>
                </a:solidFill>
              </a:rPr>
              <a:t>BAO almost insensitive to imaging effects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386B915-DC00-27EF-8E18-048433EC33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Ch. Yèche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8887874-4EB0-4AF5-49F2-6C35875D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06AFE1D-41F8-46DC-5B54-89B1C8722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58" y="924974"/>
            <a:ext cx="3459203" cy="187218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252EC8A-2FFF-4800-D9D7-483788F01FBE}"/>
              </a:ext>
            </a:extLst>
          </p:cNvPr>
          <p:cNvSpPr txBox="1"/>
          <p:nvPr/>
        </p:nvSpPr>
        <p:spPr>
          <a:xfrm>
            <a:off x="3273286" y="2290073"/>
            <a:ext cx="1518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Quasar target </a:t>
            </a:r>
          </a:p>
          <a:p>
            <a:pPr algn="ctr"/>
            <a:r>
              <a:rPr lang="en-US"/>
              <a:t>density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1BC4C06-6513-65F9-2FF9-C10FC4FC12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1445" y="1079026"/>
            <a:ext cx="3996290" cy="2790513"/>
          </a:xfrm>
          <a:prstGeom prst="rect">
            <a:avLst/>
          </a:prstGeom>
        </p:spPr>
      </p:pic>
      <p:sp>
        <p:nvSpPr>
          <p:cNvPr id="12" name="Virage 11">
            <a:extLst>
              <a:ext uri="{FF2B5EF4-FFF2-40B4-BE49-F238E27FC236}">
                <a16:creationId xmlns:a16="http://schemas.microsoft.com/office/drawing/2014/main" id="{19444C13-4203-CC0B-F1FC-6BFC27CA333B}"/>
              </a:ext>
            </a:extLst>
          </p:cNvPr>
          <p:cNvSpPr/>
          <p:nvPr/>
        </p:nvSpPr>
        <p:spPr>
          <a:xfrm flipV="1">
            <a:off x="324039" y="1539669"/>
            <a:ext cx="435743" cy="1500808"/>
          </a:xfrm>
          <a:prstGeom prst="ben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3384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D1376-2425-7B61-EACA-7E35FACF8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2D525-855F-7F8D-D022-D350961E9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Dark Energy – Hubble Diagram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60398AB-A94D-06B9-C878-FCA3D8FC2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56" y="897097"/>
            <a:ext cx="8730580" cy="5118651"/>
          </a:xfrm>
        </p:spPr>
        <p:txBody>
          <a:bodyPr>
            <a:normAutofit/>
          </a:bodyPr>
          <a:lstStyle/>
          <a:p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8940AB1-2F4D-C05C-D67F-0A0C68C44DC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25B686-7DEA-BEC9-C7BB-C7CE3AC74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CB4075B-0B8E-20AD-E0FB-52DB9B9BDD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Ch. Yèche 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4B868BC3-8FDC-4337-99FC-D7BCA7E4461C}"/>
              </a:ext>
            </a:extLst>
          </p:cNvPr>
          <p:cNvSpPr txBox="1">
            <a:spLocks/>
          </p:cNvSpPr>
          <p:nvPr/>
        </p:nvSpPr>
        <p:spPr>
          <a:xfrm>
            <a:off x="598881" y="4045594"/>
            <a:ext cx="8243444" cy="13855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Combining DESI+CMB+SN: 2.8</a:t>
            </a:r>
            <a:r>
              <a:rPr lang="en-US" sz="2400"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to 4.2</a:t>
            </a:r>
            <a:r>
              <a:rPr lang="en-US" sz="2400"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effect depending on the SN sample</a:t>
            </a:r>
          </a:p>
          <a:p>
            <a:pPr marL="800100" lvl="1" indent="-342900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Better agreement with w</a:t>
            </a:r>
            <a:r>
              <a:rPr lang="en-US" sz="2400" baseline="-2500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400" baseline="-2500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CDM model </a:t>
            </a:r>
          </a:p>
          <a:p>
            <a:pPr marL="457200" lvl="1" indent="0" fontAlgn="base">
              <a:buNone/>
            </a:pPr>
            <a:endParaRPr lang="en-US" sz="2400">
              <a:latin typeface="Symbol" pitchFamily="2" charset="2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16AC241-E6D1-F344-855D-A554E30F0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082" y="1299768"/>
            <a:ext cx="9873343" cy="245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4876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73B4C-A273-AB69-F872-6F753288F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6FCB2-AA50-5109-F602-693903E66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Dark Energy – Significance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20BA8B6-F5CE-DFD5-5971-AF609EA7F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56" y="897097"/>
            <a:ext cx="8730580" cy="5118651"/>
          </a:xfrm>
        </p:spPr>
        <p:txBody>
          <a:bodyPr>
            <a:normAutofit/>
          </a:bodyPr>
          <a:lstStyle/>
          <a:p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AA58916-3EAD-8A1B-C056-17EB7BAD9B8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CB1BEE-4B01-8BBF-85F8-CC1046A18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68B03D3-F35C-30E5-D9A8-952831478C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Ch. Yèche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66B684B-0748-A54F-9441-325DAA307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64" y="1007514"/>
            <a:ext cx="6017486" cy="472141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97E32B3-4B5C-B34C-9E06-BEDAAF4B2B12}"/>
              </a:ext>
            </a:extLst>
          </p:cNvPr>
          <p:cNvSpPr/>
          <p:nvPr/>
        </p:nvSpPr>
        <p:spPr>
          <a:xfrm>
            <a:off x="60658" y="2710543"/>
            <a:ext cx="6013571" cy="3156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D47C68-9206-6D4C-A1C6-3C471577F606}"/>
              </a:ext>
            </a:extLst>
          </p:cNvPr>
          <p:cNvSpPr/>
          <p:nvPr/>
        </p:nvSpPr>
        <p:spPr>
          <a:xfrm>
            <a:off x="60658" y="4582301"/>
            <a:ext cx="6013571" cy="96941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FDD99C7-C196-8745-A033-1C0D7105200B}"/>
              </a:ext>
            </a:extLst>
          </p:cNvPr>
          <p:cNvSpPr txBox="1"/>
          <p:nvPr/>
        </p:nvSpPr>
        <p:spPr>
          <a:xfrm>
            <a:off x="6370248" y="4882342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</a:t>
            </a:r>
            <a:r>
              <a:rPr lang="en-US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SNIa</a:t>
            </a:r>
            <a:r>
              <a:rPr lang="en-US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sample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F6D246-0090-B047-BEEE-F755B4A3A54C}"/>
              </a:ext>
            </a:extLst>
          </p:cNvPr>
          <p:cNvSpPr/>
          <p:nvPr/>
        </p:nvSpPr>
        <p:spPr>
          <a:xfrm>
            <a:off x="60658" y="2108036"/>
            <a:ext cx="6013571" cy="315686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7030A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5545B5A-3369-C24F-B216-33D74B00AC85}"/>
              </a:ext>
            </a:extLst>
          </p:cNvPr>
          <p:cNvSpPr txBox="1"/>
          <p:nvPr/>
        </p:nvSpPr>
        <p:spPr>
          <a:xfrm>
            <a:off x="6295878" y="2727607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CMB (including lensing)</a:t>
            </a:r>
          </a:p>
        </p:txBody>
      </p:sp>
    </p:spTree>
    <p:extLst>
      <p:ext uri="{BB962C8B-B14F-4D97-AF65-F5344CB8AC3E}">
        <p14:creationId xmlns:p14="http://schemas.microsoft.com/office/powerpoint/2010/main" val="28054129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21" y="133565"/>
            <a:ext cx="8889378" cy="897096"/>
          </a:xfrm>
        </p:spPr>
        <p:txBody>
          <a:bodyPr>
            <a:normAutofit/>
          </a:bodyPr>
          <a:lstStyle/>
          <a:p>
            <a:r>
              <a:rPr lang="en-US" sz="4000"/>
              <a:t>Comparison DESI/SDSS at z~0.7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4AD538-D84B-6FA3-6925-7F6E21DBE835}"/>
              </a:ext>
            </a:extLst>
          </p:cNvPr>
          <p:cNvSpPr txBox="1">
            <a:spLocks/>
          </p:cNvSpPr>
          <p:nvPr/>
        </p:nvSpPr>
        <p:spPr>
          <a:xfrm>
            <a:off x="565314" y="4695477"/>
            <a:ext cx="8267991" cy="1578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fontAlgn="base"/>
            <a:r>
              <a:rPr lang="en-US" sz="2200"/>
              <a:t>1.5</a:t>
            </a:r>
            <a:r>
              <a:rPr lang="en-US" sz="2200">
                <a:latin typeface="Symbol" pitchFamily="2" charset="2"/>
              </a:rPr>
              <a:t>s</a:t>
            </a:r>
            <a:r>
              <a:rPr lang="en-US" sz="2200"/>
              <a:t> to 2.3</a:t>
            </a:r>
            <a:r>
              <a:rPr lang="en-US" sz="2200">
                <a:latin typeface="Symbol" pitchFamily="2" charset="2"/>
              </a:rPr>
              <a:t>s</a:t>
            </a:r>
            <a:r>
              <a:rPr lang="en-US" sz="2200"/>
              <a:t> discrepancy depending on the correlations between the two samples at z~0.7</a:t>
            </a:r>
          </a:p>
          <a:p>
            <a:pPr marL="800100" lvl="1" indent="-342900" fontAlgn="base"/>
            <a:r>
              <a:rPr lang="en-US" sz="2200"/>
              <a:t>Much better agreement with DR1 than with DR2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386B915-DC00-27EF-8E18-048433EC33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Ch. Yèche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8887874-4EB0-4AF5-49F2-6C35875D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EE8274E-FD98-624F-B04F-F59913A45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271" y="997288"/>
            <a:ext cx="3754877" cy="348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53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12AA7649-A91C-03C2-BC50-EC3899086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89" y="635997"/>
            <a:ext cx="3769205" cy="2975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BAO, a standard ruler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219456" y="897097"/>
            <a:ext cx="8730580" cy="5118651"/>
          </a:xfrm>
        </p:spPr>
        <p:txBody>
          <a:bodyPr>
            <a:normAutofit/>
          </a:bodyPr>
          <a:lstStyle/>
          <a:p>
            <a:endParaRPr lang="en-US"/>
          </a:p>
          <a:p>
            <a:pPr marL="457200" lvl="1" indent="0">
              <a:buNone/>
            </a:pPr>
            <a:endParaRPr lang="en-US"/>
          </a:p>
          <a:p>
            <a:pPr lvl="1"/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Ch. Yèche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7">
                <a:extLst>
                  <a:ext uri="{FF2B5EF4-FFF2-40B4-BE49-F238E27FC236}">
                    <a16:creationId xmlns:a16="http://schemas.microsoft.com/office/drawing/2014/main" id="{D9BD2CD6-82A8-0500-182A-A644A0E1BE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522" y="3350585"/>
                <a:ext cx="8989477" cy="30818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rgbClr val="CC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Font typeface="Wingdings" charset="0"/>
                  <a:buNone/>
                  <a:defRPr/>
                </a:pPr>
                <a:r>
                  <a:rPr lang="en-US" sz="2400" b="1">
                    <a:solidFill>
                      <a:srgbClr val="33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special distance</a:t>
                </a:r>
                <a:endParaRPr lang="en-US"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 eaLnBrk="0" hangingPunct="0">
                  <a:spcBef>
                    <a:spcPct val="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US" sz="2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Sound waves propagate through relativistic plasma (baryons, electrons, photons) with a speed </a:t>
                </a:r>
                <a14:m>
                  <m:oMath xmlns:m="http://schemas.openxmlformats.org/officeDocument/2006/math">
                    <m:r>
                      <a:rPr lang="fr-FR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  <m:r>
                      <a:rPr lang="fr-FR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fr-FR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fr-FR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fr-FR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rad>
                    <m:r>
                      <a:rPr lang="fr-FR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n-US"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 eaLnBrk="0" hangingPunct="0">
                  <a:spcBef>
                    <a:spcPct val="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US" sz="2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They freeze at recombination (z~1100 </a:t>
                </a:r>
                <a:r>
                  <a:rPr lang="en-US" sz="240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i.e</a:t>
                </a:r>
                <a:r>
                  <a:rPr lang="en-US" sz="2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380,000 years)</a:t>
                </a:r>
              </a:p>
              <a:p>
                <a:pPr marL="342900" indent="-342900" eaLnBrk="0" hangingPunct="0">
                  <a:spcBef>
                    <a:spcPct val="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US" sz="2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Galaxies form in the </a:t>
                </a:r>
                <a:r>
                  <a:rPr lang="en-US" sz="240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overdense</a:t>
                </a:r>
                <a:r>
                  <a:rPr lang="en-US" sz="2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shells about </a:t>
                </a:r>
                <a:r>
                  <a:rPr lang="en-US" sz="240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en-US" sz="2400" baseline="-2500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2400" baseline="-2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~ 150 </a:t>
                </a:r>
                <a:r>
                  <a:rPr lang="en-US" sz="240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Mpc</a:t>
                </a:r>
                <a:r>
                  <a:rPr lang="en-US" sz="2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 radius from initial </a:t>
                </a:r>
                <a:r>
                  <a:rPr lang="en-US" sz="240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overdensities</a:t>
                </a:r>
                <a:r>
                  <a:rPr lang="en-US" sz="2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342900" indent="-342900" eaLnBrk="0" hangingPunct="0">
                  <a:spcBef>
                    <a:spcPct val="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US" sz="2400">
                    <a:solidFill>
                      <a:srgbClr val="FF33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charset="0"/>
                  </a:rPr>
                  <a:t>	 </a:t>
                </a:r>
                <a:r>
                  <a:rPr lang="en-US" sz="2400">
                    <a:solidFill>
                      <a:srgbClr val="FF33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Standard Ruler: </a:t>
                </a:r>
                <a:r>
                  <a:rPr lang="en-US" sz="240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en-US" sz="2400" baseline="-2500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2400" baseline="-250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~ 150 </a:t>
                </a:r>
                <a:r>
                  <a:rPr lang="en-US" sz="240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Mpc</a:t>
                </a:r>
                <a:r>
                  <a:rPr lang="en-US" sz="24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 comoving distance</a:t>
                </a:r>
              </a:p>
              <a:p>
                <a:pPr eaLnBrk="0" hangingPunct="0">
                  <a:spcBef>
                    <a:spcPct val="0"/>
                  </a:spcBef>
                  <a:buFont typeface="Wingdings" charset="0"/>
                  <a:buNone/>
                  <a:defRPr/>
                </a:pPr>
                <a:r>
                  <a:rPr lang="en-US" sz="2400">
                    <a:solidFill>
                      <a:srgbClr val="000000"/>
                    </a:solidFill>
                    <a:latin typeface="Optima" panose="02000503060000020004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Rectangle 7">
                <a:extLst>
                  <a:ext uri="{FF2B5EF4-FFF2-40B4-BE49-F238E27FC236}">
                    <a16:creationId xmlns:a16="http://schemas.microsoft.com/office/drawing/2014/main" id="{D9BD2CD6-82A8-0500-182A-A644A0E1BE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4522" y="3350585"/>
                <a:ext cx="8989477" cy="3081806"/>
              </a:xfrm>
              <a:prstGeom prst="rect">
                <a:avLst/>
              </a:prstGeom>
              <a:blipFill>
                <a:blip r:embed="rId4"/>
                <a:stretch>
                  <a:fillRect l="-1130" t="-164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CC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34">
            <a:extLst>
              <a:ext uri="{FF2B5EF4-FFF2-40B4-BE49-F238E27FC236}">
                <a16:creationId xmlns:a16="http://schemas.microsoft.com/office/drawing/2014/main" id="{0791E1C4-E8E1-844F-A5FA-B66E69321E60}"/>
              </a:ext>
            </a:extLst>
          </p:cNvPr>
          <p:cNvGrpSpPr/>
          <p:nvPr/>
        </p:nvGrpSpPr>
        <p:grpSpPr>
          <a:xfrm>
            <a:off x="4034376" y="1051057"/>
            <a:ext cx="5012642" cy="2377944"/>
            <a:chOff x="169396" y="2838902"/>
            <a:chExt cx="7772400" cy="362322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978FF59-044B-DF43-B5AE-D46863AAC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9396" y="2838902"/>
              <a:ext cx="7772400" cy="3623224"/>
            </a:xfrm>
            <a:prstGeom prst="rect">
              <a:avLst/>
            </a:prstGeom>
          </p:spPr>
        </p:pic>
        <p:grpSp>
          <p:nvGrpSpPr>
            <p:cNvPr id="16" name="Group 23">
              <a:extLst>
                <a:ext uri="{FF2B5EF4-FFF2-40B4-BE49-F238E27FC236}">
                  <a16:creationId xmlns:a16="http://schemas.microsoft.com/office/drawing/2014/main" id="{B48477D2-D0E5-3B43-9C51-69510652C15E}"/>
                </a:ext>
              </a:extLst>
            </p:cNvPr>
            <p:cNvGrpSpPr/>
            <p:nvPr/>
          </p:nvGrpSpPr>
          <p:grpSpPr>
            <a:xfrm>
              <a:off x="2506251" y="4542689"/>
              <a:ext cx="1127050" cy="1124712"/>
              <a:chOff x="4956370" y="3627717"/>
              <a:chExt cx="1127050" cy="1124712"/>
            </a:xfrm>
          </p:grpSpPr>
          <p:sp>
            <p:nvSpPr>
              <p:cNvPr id="17" name="Oval 12">
                <a:extLst>
                  <a:ext uri="{FF2B5EF4-FFF2-40B4-BE49-F238E27FC236}">
                    <a16:creationId xmlns:a16="http://schemas.microsoft.com/office/drawing/2014/main" id="{8BD6906A-BCE0-F445-92DE-668E001136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6370" y="3627717"/>
                <a:ext cx="1127050" cy="1124712"/>
              </a:xfrm>
              <a:prstGeom prst="ellips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=""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lc="http://schemas.openxmlformats.org/drawingml/2006/lockedCanvas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ajor"/>
            </p:style>
            <p:txBody>
              <a:bodyPr wrap="none" anchor="ctr"/>
              <a:lstStyle>
                <a:lvl1pPr>
                  <a:defRPr>
                    <a:latin typeface="+mj-lt"/>
                    <a:ea typeface="+mj-ea"/>
                    <a:cs typeface="+mj-cs"/>
                  </a:defRPr>
                </a:lvl1pPr>
                <a:lvl2pPr>
                  <a:defRPr>
                    <a:latin typeface="+mj-lt"/>
                    <a:ea typeface="+mj-ea"/>
                    <a:cs typeface="+mj-cs"/>
                  </a:defRPr>
                </a:lvl2pPr>
                <a:lvl3pPr>
                  <a:defRPr>
                    <a:latin typeface="+mj-lt"/>
                    <a:ea typeface="+mj-ea"/>
                    <a:cs typeface="+mj-cs"/>
                  </a:defRPr>
                </a:lvl3pPr>
                <a:lvl4pPr>
                  <a:defRPr>
                    <a:latin typeface="+mj-lt"/>
                    <a:ea typeface="+mj-ea"/>
                    <a:cs typeface="+mj-cs"/>
                  </a:defRPr>
                </a:lvl4pPr>
                <a:lvl5pPr>
                  <a:defRPr>
                    <a:latin typeface="+mj-lt"/>
                    <a:ea typeface="+mj-ea"/>
                    <a:cs typeface="+mj-cs"/>
                  </a:defRPr>
                </a:lvl5pPr>
                <a:lvl6pPr>
                  <a:defRPr>
                    <a:latin typeface="+mj-lt"/>
                    <a:ea typeface="+mj-ea"/>
                    <a:cs typeface="+mj-cs"/>
                  </a:defRPr>
                </a:lvl6pPr>
                <a:lvl7pPr>
                  <a:defRPr>
                    <a:latin typeface="+mj-lt"/>
                    <a:ea typeface="+mj-ea"/>
                    <a:cs typeface="+mj-cs"/>
                  </a:defRPr>
                </a:lvl7pPr>
                <a:lvl8pPr>
                  <a:defRPr>
                    <a:latin typeface="+mj-lt"/>
                    <a:ea typeface="+mj-ea"/>
                    <a:cs typeface="+mj-cs"/>
                  </a:defRPr>
                </a:lvl8pPr>
                <a:lvl9pPr>
                  <a:defRPr>
                    <a:latin typeface="+mj-lt"/>
                    <a:ea typeface="+mj-ea"/>
                    <a:cs typeface="+mj-cs"/>
                  </a:defRPr>
                </a:lvl9pPr>
              </a:lstStyle>
              <a:p>
                <a:pPr>
                  <a:defRPr/>
                </a:pPr>
                <a:endParaRPr lang="fr-FR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" name="Oval 22">
                <a:extLst>
                  <a:ext uri="{FF2B5EF4-FFF2-40B4-BE49-F238E27FC236}">
                    <a16:creationId xmlns:a16="http://schemas.microsoft.com/office/drawing/2014/main" id="{5CF871F3-1E9B-0D42-9990-5993D2754F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4175" y="4144353"/>
                <a:ext cx="91440" cy="91440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=""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lc="http://schemas.openxmlformats.org/drawingml/2006/lockedCanvas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ajor"/>
            </p:style>
            <p:txBody>
              <a:bodyPr wrap="none" anchor="ctr"/>
              <a:lstStyle>
                <a:lvl1pPr>
                  <a:defRPr>
                    <a:latin typeface="+mj-lt"/>
                    <a:ea typeface="+mj-ea"/>
                    <a:cs typeface="+mj-cs"/>
                  </a:defRPr>
                </a:lvl1pPr>
                <a:lvl2pPr>
                  <a:defRPr>
                    <a:latin typeface="+mj-lt"/>
                    <a:ea typeface="+mj-ea"/>
                    <a:cs typeface="+mj-cs"/>
                  </a:defRPr>
                </a:lvl2pPr>
                <a:lvl3pPr>
                  <a:defRPr>
                    <a:latin typeface="+mj-lt"/>
                    <a:ea typeface="+mj-ea"/>
                    <a:cs typeface="+mj-cs"/>
                  </a:defRPr>
                </a:lvl3pPr>
                <a:lvl4pPr>
                  <a:defRPr>
                    <a:latin typeface="+mj-lt"/>
                    <a:ea typeface="+mj-ea"/>
                    <a:cs typeface="+mj-cs"/>
                  </a:defRPr>
                </a:lvl4pPr>
                <a:lvl5pPr>
                  <a:defRPr>
                    <a:latin typeface="+mj-lt"/>
                    <a:ea typeface="+mj-ea"/>
                    <a:cs typeface="+mj-cs"/>
                  </a:defRPr>
                </a:lvl5pPr>
                <a:lvl6pPr>
                  <a:defRPr>
                    <a:latin typeface="+mj-lt"/>
                    <a:ea typeface="+mj-ea"/>
                    <a:cs typeface="+mj-cs"/>
                  </a:defRPr>
                </a:lvl6pPr>
                <a:lvl7pPr>
                  <a:defRPr>
                    <a:latin typeface="+mj-lt"/>
                    <a:ea typeface="+mj-ea"/>
                    <a:cs typeface="+mj-cs"/>
                  </a:defRPr>
                </a:lvl7pPr>
                <a:lvl8pPr>
                  <a:defRPr>
                    <a:latin typeface="+mj-lt"/>
                    <a:ea typeface="+mj-ea"/>
                    <a:cs typeface="+mj-cs"/>
                  </a:defRPr>
                </a:lvl8pPr>
                <a:lvl9pPr>
                  <a:defRPr>
                    <a:latin typeface="+mj-lt"/>
                    <a:ea typeface="+mj-ea"/>
                    <a:cs typeface="+mj-cs"/>
                  </a:defRPr>
                </a:lvl9pPr>
              </a:lstStyle>
              <a:p>
                <a:pPr>
                  <a:defRPr/>
                </a:pPr>
                <a:endParaRPr lang="fr-FR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19" name="TextBox 29">
            <a:extLst>
              <a:ext uri="{FF2B5EF4-FFF2-40B4-BE49-F238E27FC236}">
                <a16:creationId xmlns:a16="http://schemas.microsoft.com/office/drawing/2014/main" id="{065550A2-2864-D645-B8DE-51E555F235B3}"/>
              </a:ext>
            </a:extLst>
          </p:cNvPr>
          <p:cNvSpPr txBox="1"/>
          <p:nvPr/>
        </p:nvSpPr>
        <p:spPr>
          <a:xfrm>
            <a:off x="7525789" y="3087090"/>
            <a:ext cx="1463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DESI year 1</a:t>
            </a:r>
          </a:p>
        </p:txBody>
      </p:sp>
      <p:sp>
        <p:nvSpPr>
          <p:cNvPr id="6" name="Double flèche horizontale 5">
            <a:extLst>
              <a:ext uri="{FF2B5EF4-FFF2-40B4-BE49-F238E27FC236}">
                <a16:creationId xmlns:a16="http://schemas.microsoft.com/office/drawing/2014/main" id="{B5A37B23-0AA4-0A58-A3A6-70B456EC210C}"/>
              </a:ext>
            </a:extLst>
          </p:cNvPr>
          <p:cNvSpPr/>
          <p:nvPr/>
        </p:nvSpPr>
        <p:spPr>
          <a:xfrm rot="962039">
            <a:off x="2037787" y="2095241"/>
            <a:ext cx="748206" cy="108640"/>
          </a:xfrm>
          <a:prstGeom prst="left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C04DE8C-C9D9-8361-7380-52832FC46544}"/>
              </a:ext>
            </a:extLst>
          </p:cNvPr>
          <p:cNvSpPr txBox="1"/>
          <p:nvPr/>
        </p:nvSpPr>
        <p:spPr>
          <a:xfrm rot="913437">
            <a:off x="2034790" y="1811232"/>
            <a:ext cx="822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</a:rPr>
              <a:t>150 </a:t>
            </a:r>
            <a:r>
              <a:rPr lang="fr-FR" sz="1400" err="1">
                <a:solidFill>
                  <a:schemeClr val="bg1"/>
                </a:solidFill>
              </a:rPr>
              <a:t>Mpc</a:t>
            </a:r>
            <a:endParaRPr lang="fr-FR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1771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5075C-F6B0-FA1F-D39D-0840D71CB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A97F9-1DC7-A19F-BA4C-25E476F55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21" y="133565"/>
            <a:ext cx="8889378" cy="897096"/>
          </a:xfrm>
        </p:spPr>
        <p:txBody>
          <a:bodyPr>
            <a:normAutofit/>
          </a:bodyPr>
          <a:lstStyle/>
          <a:p>
            <a:r>
              <a:rPr lang="en-US" sz="4000" dirty="0"/>
              <a:t>Phantom Crossing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2B886A5-296D-8385-39A8-B1B80072E33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0377C8-1375-92CC-8919-211017D2129F}"/>
              </a:ext>
            </a:extLst>
          </p:cNvPr>
          <p:cNvSpPr txBox="1">
            <a:spLocks/>
          </p:cNvSpPr>
          <p:nvPr/>
        </p:nvSpPr>
        <p:spPr>
          <a:xfrm>
            <a:off x="68826" y="4823036"/>
            <a:ext cx="9075173" cy="1578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fontAlgn="base"/>
            <a:r>
              <a:rPr lang="en-US" sz="2200" dirty="0"/>
              <a:t>w&lt;-1 (phantom regime), possible with multiple fields… </a:t>
            </a:r>
          </a:p>
          <a:p>
            <a:pPr marL="800100" lvl="1" indent="-342900" fontAlgn="base"/>
            <a:r>
              <a:rPr lang="en-US" sz="2200" dirty="0"/>
              <a:t>Phantom crossing at z~0.4</a:t>
            </a:r>
          </a:p>
          <a:p>
            <a:pPr marL="800100" lvl="1" indent="-342900" fontAlgn="base"/>
            <a:r>
              <a:rPr lang="en-US" sz="2200" dirty="0"/>
              <a:t>Binned approach (blue dots) consistent with CPL parametrization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3C1DE70-1996-9D72-35E0-65F6CE2BF8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Ch. Yèche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6F88B44-3014-0FC9-C425-4C39C4CFC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33A5863-A713-7D5A-1884-95B944A71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537" y="731464"/>
            <a:ext cx="5186926" cy="393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758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C6F58-E384-21C0-D31E-AE1546CB8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7C0D8-AF2A-93AF-149C-8FC0A1739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21" y="133565"/>
            <a:ext cx="8889378" cy="897096"/>
          </a:xfrm>
        </p:spPr>
        <p:txBody>
          <a:bodyPr>
            <a:normAutofit/>
          </a:bodyPr>
          <a:lstStyle/>
          <a:p>
            <a:r>
              <a:rPr lang="en-US" sz="4000" dirty="0"/>
              <a:t>Comparison DESI/ACT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649434A-36FE-F812-FCB5-F9387C1DB89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BA38BA-E440-5418-3DC1-6DD08858979D}"/>
              </a:ext>
            </a:extLst>
          </p:cNvPr>
          <p:cNvSpPr txBox="1">
            <a:spLocks/>
          </p:cNvSpPr>
          <p:nvPr/>
        </p:nvSpPr>
        <p:spPr>
          <a:xfrm>
            <a:off x="282658" y="4517233"/>
            <a:ext cx="8578684" cy="897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fontAlgn="base"/>
            <a:r>
              <a:rPr lang="en-US" sz="2400" dirty="0"/>
              <a:t>2.3</a:t>
            </a:r>
            <a:r>
              <a:rPr lang="en-US" sz="2400" dirty="0">
                <a:latin typeface="Symbol" pitchFamily="2" charset="2"/>
              </a:rPr>
              <a:t>s</a:t>
            </a:r>
            <a:r>
              <a:rPr lang="en-US" sz="2400" dirty="0"/>
              <a:t> discrepancy with CMB (DESI paper)</a:t>
            </a:r>
          </a:p>
          <a:p>
            <a:pPr marL="800100" lvl="1" indent="-342900" fontAlgn="base"/>
            <a:r>
              <a:rPr lang="en-US" sz="2400" dirty="0"/>
              <a:t>Adding ACT to PR4 2.3</a:t>
            </a:r>
            <a:r>
              <a:rPr lang="en-US" sz="2400" dirty="0">
                <a:latin typeface="Symbol" pitchFamily="2" charset="2"/>
              </a:rPr>
              <a:t>s       </a:t>
            </a:r>
            <a:r>
              <a:rPr lang="en-US" sz="2400" dirty="0"/>
              <a:t>2.0</a:t>
            </a:r>
            <a:r>
              <a:rPr lang="en-US" sz="2400" dirty="0">
                <a:latin typeface="Symbol" pitchFamily="2" charset="2"/>
              </a:rPr>
              <a:t>s</a:t>
            </a:r>
            <a:endParaRPr lang="en-US" sz="2400" dirty="0"/>
          </a:p>
          <a:p>
            <a:pPr marL="800100" lvl="1" indent="-342900" fontAlgn="base"/>
            <a:r>
              <a:rPr lang="en-US" sz="2400" dirty="0"/>
              <a:t>Adding  recent  ACT results, it varies from  1.4</a:t>
            </a:r>
            <a:r>
              <a:rPr lang="en-US" sz="2400" dirty="0">
                <a:latin typeface="Symbol" pitchFamily="2" charset="2"/>
              </a:rPr>
              <a:t>s</a:t>
            </a:r>
            <a:r>
              <a:rPr lang="en-US" sz="2400" dirty="0"/>
              <a:t> to  3.2</a:t>
            </a:r>
            <a:r>
              <a:rPr lang="en-US" sz="2400" dirty="0">
                <a:latin typeface="Symbol" pitchFamily="2" charset="2"/>
              </a:rPr>
              <a:t>s</a:t>
            </a:r>
            <a:r>
              <a:rPr lang="en-US" sz="2400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08D4F2C-5307-12CC-14CE-2343F5DCDB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Ch. Yèche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F604BA-B5C1-F155-EEA7-B7454C977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59C2A73-D8F4-9432-0275-051F1CF49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6" y="955623"/>
            <a:ext cx="8706381" cy="3636648"/>
          </a:xfrm>
          <a:prstGeom prst="rect">
            <a:avLst/>
          </a:prstGeo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33154378-5944-FFAE-5063-D20F1F45F056}"/>
              </a:ext>
            </a:extLst>
          </p:cNvPr>
          <p:cNvCxnSpPr>
            <a:cxnSpLocks/>
          </p:cNvCxnSpPr>
          <p:nvPr/>
        </p:nvCxnSpPr>
        <p:spPr>
          <a:xfrm>
            <a:off x="5486400" y="1550894"/>
            <a:ext cx="0" cy="717177"/>
          </a:xfrm>
          <a:prstGeom prst="straightConnector1">
            <a:avLst/>
          </a:prstGeom>
          <a:ln w="38100">
            <a:solidFill>
              <a:srgbClr val="F550FF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F94B4C6B-B460-C7F8-473C-372355710CE6}"/>
              </a:ext>
            </a:extLst>
          </p:cNvPr>
          <p:cNvSpPr txBox="1"/>
          <p:nvPr/>
        </p:nvSpPr>
        <p:spPr>
          <a:xfrm>
            <a:off x="5150273" y="1219505"/>
            <a:ext cx="13357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550FF"/>
                </a:solidFill>
              </a:rPr>
              <a:t>DESI </a:t>
            </a:r>
            <a:r>
              <a:rPr lang="en-US" noProof="0" dirty="0">
                <a:solidFill>
                  <a:srgbClr val="F550FF"/>
                </a:solidFill>
              </a:rPr>
              <a:t>paper</a:t>
            </a:r>
            <a:endParaRPr lang="fr-FR" dirty="0">
              <a:solidFill>
                <a:srgbClr val="F550FF"/>
              </a:solidFill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B5CB925E-58C9-1A74-0EBF-A298766B02A0}"/>
              </a:ext>
            </a:extLst>
          </p:cNvPr>
          <p:cNvCxnSpPr>
            <a:cxnSpLocks/>
          </p:cNvCxnSpPr>
          <p:nvPr/>
        </p:nvCxnSpPr>
        <p:spPr>
          <a:xfrm>
            <a:off x="4572000" y="5208495"/>
            <a:ext cx="37651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38089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B9DA7-8975-0F09-7C81-096ACB7EF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382CD-5234-2E63-62B1-01FCD0B51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21" y="133565"/>
            <a:ext cx="8889378" cy="897096"/>
          </a:xfrm>
        </p:spPr>
        <p:txBody>
          <a:bodyPr>
            <a:normAutofit/>
          </a:bodyPr>
          <a:lstStyle/>
          <a:p>
            <a:r>
              <a:rPr lang="en-US" sz="4000" dirty="0"/>
              <a:t>Comparison DESI/ACT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7859940-55FC-3AA5-1A3A-2E01A9278B4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BEBAAA-85CB-8DCE-1879-067301598E9F}"/>
              </a:ext>
            </a:extLst>
          </p:cNvPr>
          <p:cNvSpPr txBox="1">
            <a:spLocks/>
          </p:cNvSpPr>
          <p:nvPr/>
        </p:nvSpPr>
        <p:spPr>
          <a:xfrm>
            <a:off x="1367388" y="5605700"/>
            <a:ext cx="6162966" cy="5654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fontAlgn="base"/>
            <a:r>
              <a:rPr lang="en-US" sz="2400"/>
              <a:t>Several comparisons were tested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E2032E0-A46D-FA65-E127-5893A69DF6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Ch. Yèche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F5457CE-B148-69E6-EF79-E34F7D0B7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4056A4E-E984-6B77-2024-FE02CB2791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72"/>
          <a:stretch>
            <a:fillRect/>
          </a:stretch>
        </p:blipFill>
        <p:spPr>
          <a:xfrm>
            <a:off x="0" y="1008093"/>
            <a:ext cx="9055497" cy="4523131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7A881C20-EAF0-8CEB-9B41-851D10D92AB9}"/>
              </a:ext>
            </a:extLst>
          </p:cNvPr>
          <p:cNvCxnSpPr>
            <a:cxnSpLocks/>
          </p:cNvCxnSpPr>
          <p:nvPr/>
        </p:nvCxnSpPr>
        <p:spPr>
          <a:xfrm>
            <a:off x="7001435" y="4894730"/>
            <a:ext cx="37651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30A68A5C-103E-4A98-0767-1F2A3467E9B3}"/>
              </a:ext>
            </a:extLst>
          </p:cNvPr>
          <p:cNvSpPr txBox="1"/>
          <p:nvPr/>
        </p:nvSpPr>
        <p:spPr>
          <a:xfrm>
            <a:off x="7458635" y="4710064"/>
            <a:ext cx="1203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DESI </a:t>
            </a:r>
            <a:r>
              <a:rPr lang="en-US" noProof="0" dirty="0">
                <a:solidFill>
                  <a:srgbClr val="FF0000"/>
                </a:solidFill>
              </a:rPr>
              <a:t>paper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3" name="Accolade fermante 12">
            <a:extLst>
              <a:ext uri="{FF2B5EF4-FFF2-40B4-BE49-F238E27FC236}">
                <a16:creationId xmlns:a16="http://schemas.microsoft.com/office/drawing/2014/main" id="{D2EC873A-6E2A-B722-4C55-E35FBA5A8349}"/>
              </a:ext>
            </a:extLst>
          </p:cNvPr>
          <p:cNvSpPr/>
          <p:nvPr/>
        </p:nvSpPr>
        <p:spPr>
          <a:xfrm>
            <a:off x="7781365" y="3429000"/>
            <a:ext cx="182342" cy="369332"/>
          </a:xfrm>
          <a:prstGeom prst="rightBrac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C29A04F-17CB-5EC6-7CC8-9873689B8E85}"/>
              </a:ext>
            </a:extLst>
          </p:cNvPr>
          <p:cNvSpPr txBox="1"/>
          <p:nvPr/>
        </p:nvSpPr>
        <p:spPr>
          <a:xfrm>
            <a:off x="7940465" y="3429000"/>
            <a:ext cx="1155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00FF"/>
                </a:solidFill>
              </a:rPr>
              <a:t>ACT </a:t>
            </a:r>
            <a:r>
              <a:rPr lang="en-US" noProof="0" dirty="0">
                <a:solidFill>
                  <a:srgbClr val="0000FF"/>
                </a:solidFill>
              </a:rPr>
              <a:t>paper</a:t>
            </a:r>
            <a:endParaRPr lang="fr-FR" dirty="0">
              <a:solidFill>
                <a:srgbClr val="0000FF"/>
              </a:solidFill>
            </a:endParaRP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6FED722C-617E-10CE-7197-233B9A43E5F2}"/>
              </a:ext>
            </a:extLst>
          </p:cNvPr>
          <p:cNvCxnSpPr>
            <a:cxnSpLocks/>
          </p:cNvCxnSpPr>
          <p:nvPr/>
        </p:nvCxnSpPr>
        <p:spPr>
          <a:xfrm>
            <a:off x="2716306" y="4087906"/>
            <a:ext cx="376518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8C94EF0F-E0DB-F386-F089-A2D291BADD64}"/>
              </a:ext>
            </a:extLst>
          </p:cNvPr>
          <p:cNvSpPr txBox="1"/>
          <p:nvPr/>
        </p:nvSpPr>
        <p:spPr>
          <a:xfrm>
            <a:off x="3173505" y="3918629"/>
            <a:ext cx="23703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00B050"/>
                </a:solidFill>
              </a:rPr>
              <a:t>ACT+DESI </a:t>
            </a:r>
            <a:r>
              <a:rPr lang="en-US" sz="1600" noProof="0" dirty="0">
                <a:solidFill>
                  <a:srgbClr val="00B050"/>
                </a:solidFill>
              </a:rPr>
              <a:t>paper - Baseline</a:t>
            </a:r>
            <a:endParaRPr lang="fr-FR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63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74F18-3890-7552-502C-27C2731D2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2DFD0-51FC-62DF-C4B2-6ADBEBD0D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 BAO: Correlation function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769E7BA-2D9C-3F4D-0012-E31C6DDDD78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89010-D953-B5DE-BE55-5486E014D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0C05847-E31A-7CCB-5D08-D4B727BD19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Ch. Yèche </a:t>
            </a:r>
          </a:p>
        </p:txBody>
      </p:sp>
      <p:sp>
        <p:nvSpPr>
          <p:cNvPr id="19" name="TextBox 29">
            <a:extLst>
              <a:ext uri="{FF2B5EF4-FFF2-40B4-BE49-F238E27FC236}">
                <a16:creationId xmlns:a16="http://schemas.microsoft.com/office/drawing/2014/main" id="{DF58E82E-DE34-2D1D-20E4-EAB1AFA2D3A3}"/>
              </a:ext>
            </a:extLst>
          </p:cNvPr>
          <p:cNvSpPr txBox="1"/>
          <p:nvPr/>
        </p:nvSpPr>
        <p:spPr>
          <a:xfrm>
            <a:off x="7525789" y="3087090"/>
            <a:ext cx="1463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DESI year 1</a:t>
            </a:r>
          </a:p>
        </p:txBody>
      </p:sp>
      <p:pic>
        <p:nvPicPr>
          <p:cNvPr id="12" name="Sound waves in space_ Baryon Acoustic Oscillations.mp4" descr="Sound waves in space_ Baryon Acoustic Oscillations.mp4">
            <a:extLst>
              <a:ext uri="{FF2B5EF4-FFF2-40B4-BE49-F238E27FC236}">
                <a16:creationId xmlns:a16="http://schemas.microsoft.com/office/drawing/2014/main" id="{17FE4303-FACA-BFFC-63F9-82E84C873C06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5195" y="894662"/>
            <a:ext cx="8073609" cy="4754187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9058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Observation of baryonic acoustic peak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219456" y="897097"/>
            <a:ext cx="8730580" cy="5118651"/>
          </a:xfrm>
        </p:spPr>
        <p:txBody>
          <a:bodyPr>
            <a:normAutofit/>
          </a:bodyPr>
          <a:lstStyle/>
          <a:p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Ch. Yèche </a:t>
            </a:r>
          </a:p>
        </p:txBody>
      </p:sp>
      <p:pic>
        <p:nvPicPr>
          <p:cNvPr id="3" name="Picture 17">
            <a:extLst>
              <a:ext uri="{FF2B5EF4-FFF2-40B4-BE49-F238E27FC236}">
                <a16:creationId xmlns:a16="http://schemas.microsoft.com/office/drawing/2014/main" id="{171375A9-61FD-89E7-EED2-A2BA107B0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026" y="958517"/>
            <a:ext cx="3736731" cy="271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18">
            <a:extLst>
              <a:ext uri="{FF2B5EF4-FFF2-40B4-BE49-F238E27FC236}">
                <a16:creationId xmlns:a16="http://schemas.microsoft.com/office/drawing/2014/main" id="{F9DE063D-2A57-2EED-4C26-DA2C0BA73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47" y="3368823"/>
            <a:ext cx="3666392" cy="271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Text Box 20">
            <a:extLst>
              <a:ext uri="{FF2B5EF4-FFF2-40B4-BE49-F238E27FC236}">
                <a16:creationId xmlns:a16="http://schemas.microsoft.com/office/drawing/2014/main" id="{4BA32175-77F5-7F2C-17AA-5A7A04694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3516" y="1065239"/>
            <a:ext cx="314510" cy="3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Char char="•"/>
              <a:defRPr/>
            </a:pPr>
            <a:endParaRPr lang="fr-FR" sz="1662">
              <a:solidFill>
                <a:srgbClr val="000000"/>
              </a:solidFill>
              <a:latin typeface="Optima" panose="02000503060000020004" pitchFamily="2" charset="0"/>
            </a:endParaRPr>
          </a:p>
        </p:txBody>
      </p:sp>
      <p:sp>
        <p:nvSpPr>
          <p:cNvPr id="7" name="Text Box 21">
            <a:extLst>
              <a:ext uri="{FF2B5EF4-FFF2-40B4-BE49-F238E27FC236}">
                <a16:creationId xmlns:a16="http://schemas.microsoft.com/office/drawing/2014/main" id="{1DC82343-1550-351E-B8AC-162649BAB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40" y="919100"/>
            <a:ext cx="4671286" cy="244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buFont typeface="Wingdings" charset="0"/>
              <a:buNone/>
              <a:defRPr/>
            </a:pPr>
            <a:r>
              <a:rPr lang="en-US" sz="2000" b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observation </a:t>
            </a:r>
          </a:p>
          <a:p>
            <a:pPr marL="342900" indent="-342900" eaLnBrk="0" hangingPunct="0">
              <a:spcBef>
                <a:spcPct val="0"/>
              </a:spcBef>
              <a:buFontTx/>
              <a:buChar char="-"/>
              <a:defRPr/>
            </a:pPr>
            <a:r>
              <a:rPr lang="en-US" sz="1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2005: First observations of baryonic oscillations by 2 teams (2dFGRS and SDSS) </a:t>
            </a:r>
            <a:endParaRPr lang="en-US" sz="19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Symbol" charset="0"/>
            </a:endParaRPr>
          </a:p>
          <a:p>
            <a:pPr marL="342900" indent="-342900" eaLnBrk="0" hangingPunct="0">
              <a:spcBef>
                <a:spcPct val="0"/>
              </a:spcBef>
              <a:buFontTx/>
              <a:buChar char="-"/>
              <a:defRPr/>
            </a:pPr>
            <a:r>
              <a:rPr lang="en-US" sz="1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SDSS observe a peak at ~150 </a:t>
            </a:r>
            <a:r>
              <a:rPr lang="en-US" sz="19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Mpc</a:t>
            </a: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9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hangingPunct="0">
              <a:spcBef>
                <a:spcPct val="0"/>
              </a:spcBef>
              <a:buFontTx/>
              <a:buChar char="-"/>
              <a:defRPr/>
            </a:pPr>
            <a:r>
              <a:rPr lang="en-US" sz="1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SDSS: ~50 000 LRGs, &lt;z&gt; ~ 0.35 </a:t>
            </a:r>
          </a:p>
          <a:p>
            <a:pPr eaLnBrk="0" hangingPunct="0">
              <a:spcBef>
                <a:spcPct val="0"/>
              </a:spcBef>
              <a:buFont typeface="Wingdings" charset="0"/>
              <a:buNone/>
              <a:defRPr/>
            </a:pPr>
            <a:r>
              <a:rPr lang="en-US" sz="1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ja-JP" altLang="en-US" sz="1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Luminous Red Galaxies</a:t>
            </a:r>
            <a:r>
              <a:rPr lang="ja-JP" altLang="en-US" sz="1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1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eaLnBrk="0" hangingPunct="0">
              <a:spcBef>
                <a:spcPct val="0"/>
              </a:spcBef>
              <a:buFont typeface="Wingdings" charset="0"/>
              <a:buNone/>
              <a:defRPr/>
            </a:pPr>
            <a:r>
              <a:rPr lang="en-US" sz="1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22">
                <a:extLst>
                  <a:ext uri="{FF2B5EF4-FFF2-40B4-BE49-F238E27FC236}">
                    <a16:creationId xmlns:a16="http://schemas.microsoft.com/office/drawing/2014/main" id="{910E4EDF-3AFE-C1F4-8D5C-C5FE1F9154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02228" y="3613920"/>
                <a:ext cx="5183510" cy="25381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rgbClr val="CC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Font typeface="Wingdings" charset="0"/>
                  <a:buNone/>
                  <a:defRPr/>
                </a:pPr>
                <a:r>
                  <a:rPr lang="en-US" sz="2000" b="1">
                    <a:solidFill>
                      <a:srgbClr val="33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3D measurements </a:t>
                </a:r>
              </a:p>
              <a:p>
                <a:pPr eaLnBrk="0" hangingPunct="0">
                  <a:spcBef>
                    <a:spcPct val="0"/>
                  </a:spcBef>
                  <a:defRPr/>
                </a:pPr>
                <a:r>
                  <a:rPr lang="en-US" sz="2000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:r>
                  <a:rPr lang="en-US" sz="2000" b="1">
                    <a:solidFill>
                      <a:srgbClr val="FF33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Radial direction</a:t>
                </a:r>
                <a:r>
                  <a:rPr lang="en-US" sz="2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(along the line of sight): </a:t>
                </a:r>
                <a:r>
                  <a:rPr lang="en-US" sz="2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charset="0"/>
                  </a:rPr>
                  <a:t>z = </a:t>
                </a:r>
                <a:r>
                  <a:rPr lang="en-US" sz="200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charset="0"/>
                  </a:rPr>
                  <a:t>r</a:t>
                </a:r>
                <a:r>
                  <a:rPr lang="en-US" sz="2000" baseline="-2500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charset="0"/>
                  </a:rPr>
                  <a:t>d</a:t>
                </a:r>
                <a:r>
                  <a:rPr lang="en-US" sz="200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charset="0"/>
                  </a:rPr>
                  <a:t>H</a:t>
                </a:r>
                <a:r>
                  <a:rPr lang="en-US" sz="2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(z)/c</a:t>
                </a:r>
              </a:p>
              <a:p>
                <a:pPr eaLnBrk="0" hangingPunct="0">
                  <a:spcBef>
                    <a:spcPct val="0"/>
                  </a:spcBef>
                  <a:buFont typeface="Wingdings" charset="0"/>
                  <a:buNone/>
                  <a:defRPr/>
                </a:pPr>
                <a:r>
                  <a:rPr lang="en-US" sz="2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charset="0"/>
                  </a:rPr>
                  <a:t> </a:t>
                </a:r>
                <a:r>
                  <a:rPr lang="en-US" sz="2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Sensitive to Hubble parameter H(z).</a:t>
                </a:r>
              </a:p>
              <a:p>
                <a:pPr eaLnBrk="0" hangingPunct="0">
                  <a:spcBef>
                    <a:spcPct val="0"/>
                  </a:spcBef>
                  <a:defRPr/>
                </a:pPr>
                <a:r>
                  <a:rPr lang="en-US" sz="1900" b="1">
                    <a:solidFill>
                      <a:srgbClr val="FF33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Transverse direction:</a:t>
                </a:r>
                <a:r>
                  <a:rPr lang="en-US" sz="19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eaLnBrk="0" hangingPunct="0">
                  <a:spcBef>
                    <a:spcPct val="0"/>
                  </a:spcBef>
                  <a:buFont typeface="Wingdings" charset="0"/>
                  <a:buNone/>
                  <a:defRPr/>
                </a:pPr>
                <a:r>
                  <a:rPr lang="en-US" sz="19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charset="0"/>
                  </a:rPr>
                  <a:t> = </a:t>
                </a:r>
                <a:r>
                  <a:rPr lang="en-US" sz="190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charset="0"/>
                  </a:rPr>
                  <a:t>r</a:t>
                </a:r>
                <a:r>
                  <a:rPr lang="en-US" sz="1900" baseline="-2500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charset="0"/>
                  </a:rPr>
                  <a:t>d</a:t>
                </a:r>
                <a:r>
                  <a:rPr lang="en-US" sz="19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charset="0"/>
                  </a:rPr>
                  <a:t>/(1+z)/</a:t>
                </a:r>
                <a:r>
                  <a:rPr lang="en-US" sz="19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1900" baseline="-2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19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(z) = </a:t>
                </a:r>
                <a:r>
                  <a:rPr lang="en-US" sz="190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charset="0"/>
                  </a:rPr>
                  <a:t>r</a:t>
                </a:r>
                <a:r>
                  <a:rPr lang="en-US" sz="1900" baseline="-2500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charset="0"/>
                  </a:rPr>
                  <a:t>d</a:t>
                </a:r>
                <a:r>
                  <a:rPr lang="en-US" sz="19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charset="0"/>
                  </a:rPr>
                  <a:t>/</a:t>
                </a:r>
                <a:r>
                  <a:rPr lang="en-US" sz="19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1900" baseline="-2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n-US" sz="19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(z) </a:t>
                </a:r>
              </a:p>
              <a:p>
                <a:pPr marL="342900" indent="-342900" eaLnBrk="0" hangingPunct="0">
                  <a:spcBef>
                    <a:spcPct val="0"/>
                  </a:spcBef>
                  <a:buFont typeface="Symbol" pitchFamily="2" charset="2"/>
                  <a:buChar char="Þ"/>
                  <a:defRPr/>
                </a:pPr>
                <a:r>
                  <a:rPr lang="en-US" sz="19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Sensitive to angular distance D</a:t>
                </a:r>
                <a:r>
                  <a:rPr lang="en-US" sz="1900" baseline="-2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19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(z)</a:t>
                </a:r>
              </a:p>
              <a:p>
                <a:pPr marL="342900" indent="-342900" eaLnBrk="0" hangingPunct="0">
                  <a:spcBef>
                    <a:spcPct val="0"/>
                  </a:spcBef>
                  <a:buFont typeface="Symbol" pitchFamily="2" charset="2"/>
                  <a:buChar char="Þ"/>
                  <a:defRPr/>
                </a:pPr>
                <a:r>
                  <a:rPr lang="en-US" sz="19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19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fr-FR" sz="1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1/</m:t>
                        </m:r>
                        <m:r>
                          <a:rPr lang="fr-FR" sz="1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𝐻</m:t>
                        </m:r>
                        <m:r>
                          <a:rPr lang="fr-FR" sz="1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fr-FR" sz="1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𝑧</m:t>
                        </m:r>
                        <m:r>
                          <a:rPr lang="fr-FR" sz="1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</m:e>
                    </m:nary>
                  </m:oMath>
                </a14:m>
                <a:endParaRPr lang="en-US" sz="19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 Box 22">
                <a:extLst>
                  <a:ext uri="{FF2B5EF4-FFF2-40B4-BE49-F238E27FC236}">
                    <a16:creationId xmlns:a16="http://schemas.microsoft.com/office/drawing/2014/main" id="{910E4EDF-3AFE-C1F4-8D5C-C5FE1F9154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02228" y="3613920"/>
                <a:ext cx="5183510" cy="2538195"/>
              </a:xfrm>
              <a:prstGeom prst="rect">
                <a:avLst/>
              </a:prstGeom>
              <a:blipFill>
                <a:blip r:embed="rId5"/>
                <a:stretch>
                  <a:fillRect l="-1220" t="-1493" b="-328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CC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AutoShape 24">
            <a:extLst>
              <a:ext uri="{FF2B5EF4-FFF2-40B4-BE49-F238E27FC236}">
                <a16:creationId xmlns:a16="http://schemas.microsoft.com/office/drawing/2014/main" id="{E266A98E-E198-08C4-658C-C84CDEAA2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2142" y="2322809"/>
            <a:ext cx="1861038" cy="133350"/>
          </a:xfrm>
          <a:prstGeom prst="rightArrow">
            <a:avLst>
              <a:gd name="adj1" fmla="val 50000"/>
              <a:gd name="adj2" fmla="val 348902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spcBef>
                <a:spcPct val="0"/>
              </a:spcBef>
              <a:defRPr/>
            </a:pPr>
            <a:endParaRPr lang="fr-FR" sz="1662">
              <a:solidFill>
                <a:srgbClr val="000000"/>
              </a:solidFill>
              <a:latin typeface="Optima" panose="02000503060000020004" pitchFamily="2" charset="0"/>
            </a:endParaRPr>
          </a:p>
        </p:txBody>
      </p:sp>
      <p:sp>
        <p:nvSpPr>
          <p:cNvPr id="13" name="Text Box 25">
            <a:extLst>
              <a:ext uri="{FF2B5EF4-FFF2-40B4-BE49-F238E27FC236}">
                <a16:creationId xmlns:a16="http://schemas.microsoft.com/office/drawing/2014/main" id="{5D043B44-E66B-0CA1-43D3-440E4C345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1214" y="981711"/>
            <a:ext cx="667170" cy="3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defRPr/>
            </a:pPr>
            <a:r>
              <a:rPr lang="en-US" sz="1662">
                <a:solidFill>
                  <a:srgbClr val="000000"/>
                </a:solidFill>
                <a:latin typeface="Optima" panose="02000503060000020004" pitchFamily="2" charset="0"/>
              </a:rPr>
              <a:t>SDSS</a:t>
            </a:r>
          </a:p>
        </p:txBody>
      </p:sp>
      <p:sp>
        <p:nvSpPr>
          <p:cNvPr id="14" name="Text Box 26">
            <a:extLst>
              <a:ext uri="{FF2B5EF4-FFF2-40B4-BE49-F238E27FC236}">
                <a16:creationId xmlns:a16="http://schemas.microsoft.com/office/drawing/2014/main" id="{B0DE1F85-55B6-145B-AC97-FAA9E9E34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9015" y="1820970"/>
            <a:ext cx="1568058" cy="3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0"/>
              </a:spcBef>
              <a:defRPr/>
            </a:pPr>
            <a:r>
              <a:rPr lang="fr-FR" sz="1662" b="1">
                <a:solidFill>
                  <a:srgbClr val="FF3300"/>
                </a:solidFill>
                <a:latin typeface="Optima" panose="02000503060000020004" pitchFamily="2" charset="0"/>
              </a:rPr>
              <a:t>Standard Ruler</a:t>
            </a:r>
          </a:p>
        </p:txBody>
      </p:sp>
      <p:sp>
        <p:nvSpPr>
          <p:cNvPr id="15" name="ZoneTexte 6">
            <a:extLst>
              <a:ext uri="{FF2B5EF4-FFF2-40B4-BE49-F238E27FC236}">
                <a16:creationId xmlns:a16="http://schemas.microsoft.com/office/drawing/2014/main" id="{479652AC-8570-9FA6-C462-95CA7168A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006" y="2507069"/>
            <a:ext cx="1927130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sz="1477" b="1" i="1">
                <a:solidFill>
                  <a:srgbClr val="FF3300"/>
                </a:solidFill>
                <a:latin typeface="Optima" panose="02000503060000020004" pitchFamily="2" charset="0"/>
              </a:rPr>
              <a:t>D. Eisenstein et al., </a:t>
            </a:r>
          </a:p>
          <a:p>
            <a:pPr algn="ctr">
              <a:spcBef>
                <a:spcPct val="0"/>
              </a:spcBef>
            </a:pPr>
            <a:r>
              <a:rPr lang="en-US" sz="1477" b="1" i="1" err="1">
                <a:solidFill>
                  <a:srgbClr val="FF3300"/>
                </a:solidFill>
                <a:latin typeface="Optima" panose="02000503060000020004" pitchFamily="2" charset="0"/>
              </a:rPr>
              <a:t>ApJ</a:t>
            </a:r>
            <a:r>
              <a:rPr lang="en-US" sz="1477" b="1" i="1">
                <a:solidFill>
                  <a:srgbClr val="FF3300"/>
                </a:solidFill>
                <a:latin typeface="Optima" panose="02000503060000020004" pitchFamily="2" charset="0"/>
              </a:rPr>
              <a:t>, 633, 560 (2005)</a:t>
            </a:r>
            <a:endParaRPr lang="fr-FR" sz="1662" b="1" i="1">
              <a:solidFill>
                <a:srgbClr val="FF3300"/>
              </a:solidFill>
              <a:latin typeface="Optima" panose="02000503060000020004" pitchFamily="2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A1B3AA4-0F5D-D024-E284-3F182C69E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2451562" y="5218653"/>
            <a:ext cx="187623" cy="136177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225CBBE-39BA-368D-4ECD-D79506085883}"/>
              </a:ext>
            </a:extLst>
          </p:cNvPr>
          <p:cNvSpPr/>
          <p:nvPr/>
        </p:nvSpPr>
        <p:spPr>
          <a:xfrm rot="16200000">
            <a:off x="871608" y="4510635"/>
            <a:ext cx="583814" cy="4331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15">
                <a:latin typeface="Optima" panose="02000503060000020004" pitchFamily="2" charset="0"/>
                <a:sym typeface="Symbol" charset="0"/>
              </a:rPr>
              <a:t> </a:t>
            </a:r>
            <a:endParaRPr lang="fr-FR">
              <a:latin typeface="Optima" panose="02000503060000020004" pitchFamily="2" charset="0"/>
            </a:endParaRPr>
          </a:p>
        </p:txBody>
      </p:sp>
      <p:sp>
        <p:nvSpPr>
          <p:cNvPr id="18" name="Flèche vers le bas 17">
            <a:extLst>
              <a:ext uri="{FF2B5EF4-FFF2-40B4-BE49-F238E27FC236}">
                <a16:creationId xmlns:a16="http://schemas.microsoft.com/office/drawing/2014/main" id="{BAD04C26-DF22-50E5-DA70-22EE4C82D47E}"/>
              </a:ext>
            </a:extLst>
          </p:cNvPr>
          <p:cNvSpPr/>
          <p:nvPr/>
        </p:nvSpPr>
        <p:spPr>
          <a:xfrm rot="10800000">
            <a:off x="7673008" y="2208956"/>
            <a:ext cx="79925" cy="683331"/>
          </a:xfrm>
          <a:prstGeom prst="downArrow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0B2F456-67F9-ED4B-3468-12E80CE4F18A}"/>
              </a:ext>
            </a:extLst>
          </p:cNvPr>
          <p:cNvSpPr txBox="1"/>
          <p:nvPr/>
        </p:nvSpPr>
        <p:spPr>
          <a:xfrm>
            <a:off x="7175192" y="2935924"/>
            <a:ext cx="10883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 </a:t>
            </a:r>
            <a:r>
              <a:rPr lang="en-US" sz="180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Mpc</a:t>
            </a:r>
            <a:r>
              <a:rPr lang="en-US"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197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CE0C1-BDAB-D5E7-9F11-73F8BB728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5CBC8-2998-D6C5-F9E2-125D6F5AD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Another Tracer of Matter: Ly-</a:t>
            </a:r>
            <a:r>
              <a:rPr lang="en-US">
                <a:latin typeface="Symbol" pitchFamily="2" charset="2"/>
              </a:rPr>
              <a:t>a</a:t>
            </a:r>
            <a:r>
              <a:rPr lang="en-US"/>
              <a:t> forest of quasars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D1ACFE9-B919-F428-2AFA-21F568E58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56" y="897097"/>
            <a:ext cx="8730580" cy="5118651"/>
          </a:xfrm>
        </p:spPr>
        <p:txBody>
          <a:bodyPr>
            <a:normAutofit/>
          </a:bodyPr>
          <a:lstStyle/>
          <a:p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7782216-288D-C531-802B-7D8BD16BCC4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C32D6A-A595-41DF-02AE-3B446521B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BCB794B-D2DA-4708-5B60-76D0AB7DFF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Ch. Yèche </a:t>
            </a:r>
          </a:p>
        </p:txBody>
      </p:sp>
      <p:pic>
        <p:nvPicPr>
          <p:cNvPr id="7" name="Image 6" descr="FM_DSM_illustration.jpg">
            <a:extLst>
              <a:ext uri="{FF2B5EF4-FFF2-40B4-BE49-F238E27FC236}">
                <a16:creationId xmlns:a16="http://schemas.microsoft.com/office/drawing/2014/main" id="{8890DAFE-9266-6C05-1E71-221B3228D1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655" y="3175750"/>
            <a:ext cx="3954736" cy="2785153"/>
          </a:xfrm>
          <a:prstGeom prst="rect">
            <a:avLst/>
          </a:prstGeom>
        </p:spPr>
      </p:pic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268B5BD3-517F-EF73-70BD-7EEEEA67B3BA}"/>
              </a:ext>
            </a:extLst>
          </p:cNvPr>
          <p:cNvSpPr txBox="1">
            <a:spLocks/>
          </p:cNvSpPr>
          <p:nvPr/>
        </p:nvSpPr>
        <p:spPr>
          <a:xfrm>
            <a:off x="3622469" y="1211641"/>
            <a:ext cx="5617265" cy="20893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fontAlgn="base"/>
            <a:r>
              <a:rPr lang="en-US" sz="2000"/>
              <a:t>For z&gt;2, no discrete tracer (galaxy) observable with DESI</a:t>
            </a:r>
          </a:p>
          <a:p>
            <a:pPr marL="800100" lvl="1" indent="-342900" fontAlgn="base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Use Ly-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Symbol" charset="0"/>
              </a:rPr>
              <a:t> forests of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quasars (2.0&lt;z&lt;3.5)</a:t>
            </a:r>
            <a:endParaRPr lang="en-US" sz="2000"/>
          </a:p>
          <a:p>
            <a:pPr marL="800100" lvl="1" indent="-342900" fontAlgn="base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HI absorption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Symbol" charset="0"/>
              </a:rPr>
              <a:t>in intergalactic medium (IGM)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along the line of sight of quasars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  <a:sym typeface="Symbol" charset="0"/>
            </a:endParaRPr>
          </a:p>
          <a:p>
            <a:pPr marL="457200" lvl="1" indent="0" fontAlgn="base">
              <a:buNone/>
            </a:pPr>
            <a:endParaRPr lang="en-US" sz="2000"/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73C24E9D-D226-B97F-CA32-A64368D03B81}"/>
              </a:ext>
            </a:extLst>
          </p:cNvPr>
          <p:cNvSpPr txBox="1">
            <a:spLocks/>
          </p:cNvSpPr>
          <p:nvPr/>
        </p:nvSpPr>
        <p:spPr>
          <a:xfrm>
            <a:off x="-284322" y="4107211"/>
            <a:ext cx="4951578" cy="20893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fontAlgn="base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Symbol" charset="0"/>
              </a:rPr>
              <a:t>We expect low density gas (IGM) to follow the dark matter density</a:t>
            </a:r>
            <a:endParaRPr lang="en-US" sz="2000"/>
          </a:p>
          <a:p>
            <a:pPr marL="800100" lvl="1" indent="-342900" fontAlgn="base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Compute correlation function between HI ‘clouds’  </a:t>
            </a:r>
          </a:p>
          <a:p>
            <a:pPr marL="800100" lvl="1" indent="-342900" fontAlgn="base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Measure the location of BAO</a:t>
            </a:r>
            <a:endParaRPr lang="en-US" sz="2000"/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A278D8CE-9151-794F-8892-23AD4B86F4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9" y="1030815"/>
            <a:ext cx="4158343" cy="278515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E332AFB-1E57-5846-A851-E8DB4E4F08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505"/>
          <a:stretch/>
        </p:blipFill>
        <p:spPr>
          <a:xfrm>
            <a:off x="7798374" y="4989557"/>
            <a:ext cx="903017" cy="97134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581DEE3-A623-074A-ACD5-3412F86D9212}"/>
              </a:ext>
            </a:extLst>
          </p:cNvPr>
          <p:cNvSpPr/>
          <p:nvPr/>
        </p:nvSpPr>
        <p:spPr>
          <a:xfrm>
            <a:off x="442609" y="1402264"/>
            <a:ext cx="1748858" cy="751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2FB9EF38-0725-684B-9E3F-C58D7D236CD4}"/>
              </a:ext>
            </a:extLst>
          </p:cNvPr>
          <p:cNvCxnSpPr/>
          <p:nvPr/>
        </p:nvCxnSpPr>
        <p:spPr>
          <a:xfrm>
            <a:off x="522514" y="1567543"/>
            <a:ext cx="47897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71A6EF3A-7F00-DE4D-A72E-2DED2B3B74B2}"/>
              </a:ext>
            </a:extLst>
          </p:cNvPr>
          <p:cNvSpPr txBox="1"/>
          <p:nvPr/>
        </p:nvSpPr>
        <p:spPr>
          <a:xfrm>
            <a:off x="1024479" y="1426305"/>
            <a:ext cx="8511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Ly-</a:t>
            </a:r>
            <a:r>
              <a:rPr lang="en-US" sz="1200">
                <a:latin typeface="Symbol" pitchFamily="2" charset="2"/>
              </a:rPr>
              <a:t>a</a:t>
            </a:r>
            <a:r>
              <a:rPr lang="en-US" sz="1200"/>
              <a:t> forest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130C9B9E-EF8D-7447-9EF6-C724A2CBC943}"/>
              </a:ext>
            </a:extLst>
          </p:cNvPr>
          <p:cNvCxnSpPr/>
          <p:nvPr/>
        </p:nvCxnSpPr>
        <p:spPr>
          <a:xfrm>
            <a:off x="522514" y="1789147"/>
            <a:ext cx="478972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F594F83A-C8B2-D741-88A6-7FCB510B05A8}"/>
              </a:ext>
            </a:extLst>
          </p:cNvPr>
          <p:cNvSpPr txBox="1"/>
          <p:nvPr/>
        </p:nvSpPr>
        <p:spPr>
          <a:xfrm>
            <a:off x="971105" y="1655094"/>
            <a:ext cx="1220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Spectra without absorption</a:t>
            </a:r>
          </a:p>
        </p:txBody>
      </p:sp>
    </p:spTree>
    <p:extLst>
      <p:ext uri="{BB962C8B-B14F-4D97-AF65-F5344CB8AC3E}">
        <p14:creationId xmlns:p14="http://schemas.microsoft.com/office/powerpoint/2010/main" val="3593774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/>
          <p:cNvSpPr txBox="1">
            <a:spLocks/>
          </p:cNvSpPr>
          <p:nvPr/>
        </p:nvSpPr>
        <p:spPr>
          <a:xfrm>
            <a:off x="0" y="1109537"/>
            <a:ext cx="9144000" cy="4698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FF0000"/>
                </a:solidFill>
              </a:rPr>
              <a:t>Dark Energy </a:t>
            </a:r>
          </a:p>
          <a:p>
            <a:pPr marL="0" indent="0" algn="ctr">
              <a:buNone/>
            </a:pPr>
            <a:r>
              <a:rPr lang="en-US" sz="5400" b="1">
                <a:solidFill>
                  <a:srgbClr val="FF0000"/>
                </a:solidFill>
              </a:rPr>
              <a:t>Spectroscopic Instrument</a:t>
            </a:r>
          </a:p>
          <a:p>
            <a:pPr marL="0" indent="0" algn="ctr">
              <a:buNone/>
            </a:pPr>
            <a:r>
              <a:rPr lang="en-US" sz="5400" b="1">
                <a:solidFill>
                  <a:srgbClr val="FF0000"/>
                </a:solidFill>
              </a:rPr>
              <a:t>-</a:t>
            </a:r>
          </a:p>
          <a:p>
            <a:pPr marL="0" indent="0" algn="ctr">
              <a:buNone/>
            </a:pPr>
            <a:r>
              <a:rPr lang="en-US" sz="6000" b="1">
                <a:solidFill>
                  <a:srgbClr val="FF0000"/>
                </a:solidFill>
              </a:rPr>
              <a:t>DESI</a:t>
            </a:r>
          </a:p>
          <a:p>
            <a:pPr marL="0" indent="0" algn="ctr">
              <a:buNone/>
            </a:pPr>
            <a:endParaRPr lang="en-US" sz="7200" b="1">
              <a:solidFill>
                <a:srgbClr val="FF0000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D9BDC6-3433-5F44-B4AA-9634783EB68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IJCLab Seminar, Orsay, June 16, 2025</a:t>
            </a:r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DCF0B8A-2758-ED46-96CE-33D6882E09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Ch. Yèche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7E1BA5-438B-764C-94E0-BCF717CFE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59B87D0-9856-4D22-8A47-CD9A0EC044B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500966"/>
      </p:ext>
    </p:extLst>
  </p:cSld>
  <p:clrMapOvr>
    <a:masterClrMapping/>
  </p:clrMapOvr>
</p:sld>
</file>

<file path=ppt/theme/theme1.xml><?xml version="1.0" encoding="utf-8"?>
<a:theme xmlns:a="http://schemas.openxmlformats.org/drawingml/2006/main" name="2015-06-29 DESI Template I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2015-06-29 DESI Template II</Template>
  <TotalTime>47219</TotalTime>
  <Words>3056</Words>
  <Application>Microsoft Macintosh PowerPoint</Application>
  <PresentationFormat>Affichage à l'écran (4:3)</PresentationFormat>
  <Paragraphs>618</Paragraphs>
  <Slides>52</Slides>
  <Notes>51</Notes>
  <HiddenSlides>0</HiddenSlides>
  <MMClips>1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52</vt:i4>
      </vt:variant>
    </vt:vector>
  </HeadingPairs>
  <TitlesOfParts>
    <vt:vector size="62" baseType="lpstr">
      <vt:lpstr>ＭＳ Ｐゴシック</vt:lpstr>
      <vt:lpstr>Arial</vt:lpstr>
      <vt:lpstr>Arial Rounded MT Bold</vt:lpstr>
      <vt:lpstr>Calibri</vt:lpstr>
      <vt:lpstr>Cambria Math</vt:lpstr>
      <vt:lpstr>Comic Sans MS</vt:lpstr>
      <vt:lpstr>Optima</vt:lpstr>
      <vt:lpstr>Symbol</vt:lpstr>
      <vt:lpstr>Wingdings</vt:lpstr>
      <vt:lpstr>2015-06-29 DESI Template II</vt:lpstr>
      <vt:lpstr>  Cosmology  from three years of DESI (DR2)</vt:lpstr>
      <vt:lpstr>Présentation PowerPoint</vt:lpstr>
      <vt:lpstr>Présentation PowerPoint</vt:lpstr>
      <vt:lpstr>Context in Cosmology: LCDM </vt:lpstr>
      <vt:lpstr>BAO, a standard ruler</vt:lpstr>
      <vt:lpstr> BAO: Correlation function</vt:lpstr>
      <vt:lpstr>Observation of baryonic acoustic peak</vt:lpstr>
      <vt:lpstr>Another Tracer of Matter: Ly-a forest of quasars </vt:lpstr>
      <vt:lpstr>Présentation PowerPoint</vt:lpstr>
      <vt:lpstr>DESI Project  </vt:lpstr>
      <vt:lpstr>DESI tracers of the Matter  </vt:lpstr>
      <vt:lpstr>Rolling observations – Redshift factory </vt:lpstr>
      <vt:lpstr>DESI DR2 footprint</vt:lpstr>
      <vt:lpstr>Status of DESI observations</vt:lpstr>
      <vt:lpstr>Présentation PowerPoint</vt:lpstr>
      <vt:lpstr>Results: a few examples</vt:lpstr>
      <vt:lpstr>Systematics Error Budget</vt:lpstr>
      <vt:lpstr>Systematics Error Budget</vt:lpstr>
      <vt:lpstr>Systematics Error Budget</vt:lpstr>
      <vt:lpstr>Stability of the results</vt:lpstr>
      <vt:lpstr>DESI DR2: BGS </vt:lpstr>
      <vt:lpstr>DESI DR2:  BGS + LRG</vt:lpstr>
      <vt:lpstr>DESI DR2:  BGS + LRG + ELG</vt:lpstr>
      <vt:lpstr>DESI DR2:  BGS + LRG + ELG + QSO</vt:lpstr>
      <vt:lpstr>DESI DR2:  BGS + LRG + ELG + QSO + Ly-a</vt:lpstr>
      <vt:lpstr>Présentation PowerPoint</vt:lpstr>
      <vt:lpstr>DESI  - Hubble diagram </vt:lpstr>
      <vt:lpstr>Wm – H0rd Comparison CMB/BAO </vt:lpstr>
      <vt:lpstr>Wm - Tensions in LCDM </vt:lpstr>
      <vt:lpstr>Hubble constant in LCDM </vt:lpstr>
      <vt:lpstr>Beyond LCDM: Dark Energy - Equation of State </vt:lpstr>
      <vt:lpstr>Dynamical Dark Energy – Parametrization   </vt:lpstr>
      <vt:lpstr>Dynamical Dark Energy – Robustness </vt:lpstr>
      <vt:lpstr>Dynamical Dark Energy  </vt:lpstr>
      <vt:lpstr>Dynamical Dark Energy –  Models  </vt:lpstr>
      <vt:lpstr>Sum of neutrino masses - Bayesian </vt:lpstr>
      <vt:lpstr>Sum of neutrino masses - Frequentist </vt:lpstr>
      <vt:lpstr>Présentation PowerPoint</vt:lpstr>
      <vt:lpstr>Summary: Results from DESI BAO DR2 </vt:lpstr>
      <vt:lpstr>DESI and DESI-II Timelines</vt:lpstr>
      <vt:lpstr>DESI and DESI-II DE program </vt:lpstr>
      <vt:lpstr>Présentation PowerPoint</vt:lpstr>
      <vt:lpstr>Main science at DESI </vt:lpstr>
      <vt:lpstr>Density Field Reconstruction</vt:lpstr>
      <vt:lpstr>DESI DR2 dataset</vt:lpstr>
      <vt:lpstr>Example of systematics: Imaging</vt:lpstr>
      <vt:lpstr>Dark Energy – Hubble Diagram </vt:lpstr>
      <vt:lpstr>Dark Energy – Significance </vt:lpstr>
      <vt:lpstr>Comparison DESI/SDSS at z~0.7</vt:lpstr>
      <vt:lpstr>Phantom Crossing</vt:lpstr>
      <vt:lpstr>Comparison DESI/ACT </vt:lpstr>
      <vt:lpstr>Comparison DESI/ACT </vt:lpstr>
    </vt:vector>
  </TitlesOfParts>
  <Company>Lawrence Berkeley National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Levi</dc:creator>
  <cp:lastModifiedBy>Microsoft Office User</cp:lastModifiedBy>
  <cp:revision>1950</cp:revision>
  <cp:lastPrinted>2025-03-24T17:42:10Z</cp:lastPrinted>
  <dcterms:created xsi:type="dcterms:W3CDTF">2015-06-26T23:48:21Z</dcterms:created>
  <dcterms:modified xsi:type="dcterms:W3CDTF">2025-06-16T08:01:40Z</dcterms:modified>
</cp:coreProperties>
</file>