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77" r:id="rId2"/>
    <p:sldId id="273" r:id="rId3"/>
    <p:sldId id="289" r:id="rId4"/>
    <p:sldId id="284" r:id="rId5"/>
    <p:sldId id="305" r:id="rId6"/>
    <p:sldId id="307" r:id="rId7"/>
    <p:sldId id="308" r:id="rId8"/>
    <p:sldId id="294" r:id="rId9"/>
    <p:sldId id="304" r:id="rId10"/>
    <p:sldId id="278" r:id="rId11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4C137"/>
    <a:srgbClr val="8C9A55"/>
    <a:srgbClr val="5B6B1F"/>
    <a:srgbClr val="E0EB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94"/>
  </p:normalViewPr>
  <p:slideViewPr>
    <p:cSldViewPr snapToGrid="0">
      <p:cViewPr varScale="1">
        <p:scale>
          <a:sx n="76" d="100"/>
          <a:sy n="76" d="100"/>
        </p:scale>
        <p:origin x="27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A0AC9C-3F87-427E-AE51-BBF82BC2DD7F}" type="datetimeFigureOut">
              <a:rPr lang="fr-FR" smtClean="0"/>
              <a:t>11/09/2026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F68781-0196-4F7E-91AA-22A72E360A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6053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07F07-5018-B520-783B-FE0457BCD9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C53577-5D47-3462-F508-230E0253F3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F8CF65-E206-3105-4673-F13885629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C07C72-387F-907B-1702-431F21C0B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1FC383-9E28-9304-354E-F80FB06F5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128983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DDCCF-00D4-57C0-AB86-DD97CBF26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001350-A3CE-F72C-EF66-224EE8E3E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12717E-3498-D1DF-0749-E719A0490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0EF9F-8597-7B89-712F-614543F54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AC8415-5616-E9EF-A04C-AB58C2E8A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60869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A5CA1-B7CB-D1FB-EC76-E686072A2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376EC-3A6A-627D-FB8C-389BD638A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0D9367-1A65-3258-265C-9FE90DFE5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080604-377F-6192-4D4E-AC24A63808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C9CB9-597A-78E3-CFBC-A159B8328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519507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58BA3-0492-6F74-9BF6-52E8ECDE3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E413EA-68CD-9D88-D79C-CC6ED21EC1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519449-C536-4F9E-2D95-193291798F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2D753B-EBAF-B53A-074D-76FB47A9C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B5475B-BCCD-BF1D-D454-48E8BAEE8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A81B7A-9A7C-4BC7-ADE6-79554484D7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02570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64811-F649-1A18-8152-2E898C3CB5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96928-3DA8-37D0-D51A-B823CED2E8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D67FC4-6803-2A31-FB6C-F5659A25A6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3C89C4-348E-5F39-4668-34D6F57A0F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B8D285-7AB1-D934-D1C7-35BD769227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36D4F4-1072-1534-5192-D3D0EB786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BF9E71C-2B25-C35F-F2C4-0647C5575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BFE4384-78B5-0145-4AD6-E159AB04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815391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15D05-BAE5-24E8-3A9C-14C3A7F70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9ECEF6-D795-F1A5-DDBC-8D98B55B57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EA4890-38CA-0ACB-1B4F-A5F9405A0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674416-B7D1-C64F-6B7E-D5252B22C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508629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045E28-5069-3021-3A48-8D87E4177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999B63-1C5E-64D7-EE4C-E6CB25003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C717FB-888C-F1BE-37C5-F04D21D1E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845387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692FD-FA4F-1B23-9EA8-98A91CDBF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74534-C607-4610-550D-E549332B6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BEA254-A469-DD5E-6D80-44BC37540F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BB67E5-EFEF-17F0-5AB1-5E8DF97BF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BEDB6C-8CB1-00F0-9658-BA9847DD8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C09C59-5D4A-0616-191D-C163C2AA1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2630794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D37EC-0CB8-5C20-0D9F-EF2B8B7057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59592B-AE95-C702-A091-81C5DD7C83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B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6C0F8F-A3A7-5386-A2CD-26017DDBAC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6BDF64-7321-18FA-3A8A-151C61B25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97279B-A4DF-B23E-FBF6-E1F5762D1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9E326F-A5DE-61B2-FC62-436888296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971190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D793C-A8B3-F264-6E40-84278DCA4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039B46-D290-3902-DD95-AA1FB158F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F55E12-F97D-3D20-4013-D3B2FE30D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874DB-5421-9EDD-37D6-425B69833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3B1D9-3620-1F4F-9C12-E5D29B3B1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06517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E89427-BD9A-4F90-8507-D5461D4AF4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9B218D-F119-D88B-04E0-282E532EA8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67B9E0-E1C5-E090-5BF8-E23ECA443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248BD-AC9E-EF27-8724-4A261C549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1BBEFC-60B4-A86B-4F5D-EE50B6706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314535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AC02FC6-B683-24E9-4CF3-ACB65B9C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88781-C4E4-8F07-B445-0FCB66126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3871DA-F3C2-ACC9-0954-A50279EA34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9A398E-FCB8-1146-8DE5-39712756FA2F}" type="datetimeFigureOut">
              <a:rPr lang="en-BE" smtClean="0"/>
              <a:t>09/11/2026</a:t>
            </a:fld>
            <a:endParaRPr lang="en-B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BF7E01-A745-BFC4-1A5F-98305C39C6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CC3E3-36ED-4099-6586-23175595E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068FCCF-9A80-B240-8D85-84F960565AFA}" type="slidenum">
              <a:rPr lang="en-BE" smtClean="0"/>
              <a:t>‹N°›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174937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ijclab.in2p3.fr/event/11804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ndico.ijclab.in2p3.fr/category/519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ijclab.in2p3.fr/category/562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54B7E4-984C-4AF9-9F6A-BA4C3935E4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Coordination panel meeting</a:t>
            </a:r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8758D61F-C602-40EE-B9C8-D3E438272D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467836"/>
          </a:xfrm>
        </p:spPr>
        <p:txBody>
          <a:bodyPr>
            <a:normAutofit/>
          </a:bodyPr>
          <a:lstStyle/>
          <a:p>
            <a:r>
              <a:rPr lang="en-US" sz="4100" dirty="0"/>
              <a:t>iSAS project</a:t>
            </a:r>
            <a:endParaRPr lang="en-US" dirty="0"/>
          </a:p>
          <a:p>
            <a:r>
              <a:rPr lang="en-US" sz="3500" dirty="0"/>
              <a:t>30</a:t>
            </a:r>
            <a:r>
              <a:rPr lang="en-US" sz="3500" baseline="30000" dirty="0"/>
              <a:t>th</a:t>
            </a:r>
            <a:r>
              <a:rPr lang="en-US" sz="3500" dirty="0"/>
              <a:t> September, 2025</a:t>
            </a:r>
            <a:endParaRPr lang="fr-FR" sz="35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678772D7-BD3E-4C2D-8800-296732ACE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469CA2AF-7831-4A1E-AA49-D4ED650D98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6423" y="13433"/>
            <a:ext cx="1052291" cy="1066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001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1959198"/>
            <a:ext cx="9720000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Agenda</a:t>
            </a:r>
          </a:p>
          <a:p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2000" b="1" dirty="0">
                <a:latin typeface="Calibri" panose="020F0502020204030204" pitchFamily="34" charset="0"/>
                <a:cs typeface="Calibri" panose="020F0502020204030204" pitchFamily="34" charset="0"/>
              </a:rPr>
              <a:t>Agenda items</a:t>
            </a:r>
            <a:br>
              <a:rPr lang="en-GB" sz="2000" dirty="0"/>
            </a:br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/>
              <a:t>Project status report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CA, NDA &amp; AMD update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External relations Policy briefing report </a:t>
            </a:r>
          </a:p>
          <a:p>
            <a:pPr marL="800100" lvl="1" indent="-342900">
              <a:buFont typeface="Wingdings" panose="05000000000000000000" pitchFamily="2" charset="2"/>
              <a:buChar char="§"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Work plan w/ up-to-date milestones &amp; deliverables</a:t>
            </a:r>
          </a:p>
          <a:p>
            <a:pPr lvl="1"/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GB" sz="2000" dirty="0">
                <a:latin typeface="Calibri" panose="020F0502020204030204" pitchFamily="34" charset="0"/>
                <a:cs typeface="Calibri" panose="020F0502020204030204" pitchFamily="34" charset="0"/>
              </a:rPr>
              <a:t>AOB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Notes will be found in the </a:t>
            </a: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Indico page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dirty="0">
                <a:hlinkClick r:id="rId4"/>
              </a:rPr>
              <a:t>iSAS project Indico page </a:t>
            </a:r>
            <a:endParaRPr lang="en-US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51EC8C43-06E0-C825-13E4-F8DEB374FF58}"/>
              </a:ext>
            </a:extLst>
          </p:cNvPr>
          <p:cNvSpPr txBox="1"/>
          <p:nvPr/>
        </p:nvSpPr>
        <p:spPr>
          <a:xfrm>
            <a:off x="3418115" y="315684"/>
            <a:ext cx="7267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iSAS Coordination panel meeting </a:t>
            </a:r>
            <a:endParaRPr lang="en-GB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6383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A654B7E4-984C-4AF9-9F6A-BA4C3935E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iSAS project status report</a:t>
            </a:r>
            <a:endParaRPr lang="fr-FR" dirty="0"/>
          </a:p>
        </p:txBody>
      </p:sp>
      <p:sp>
        <p:nvSpPr>
          <p:cNvPr id="5" name="Sous-titre 4">
            <a:extLst>
              <a:ext uri="{FF2B5EF4-FFF2-40B4-BE49-F238E27FC236}">
                <a16:creationId xmlns:a16="http://schemas.microsoft.com/office/drawing/2014/main" id="{8758D61F-C602-40EE-B9C8-D3E438272D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500" dirty="0"/>
              <a:t>Coordination panel meeting</a:t>
            </a:r>
          </a:p>
          <a:p>
            <a:r>
              <a:rPr lang="en-US" sz="3500" dirty="0"/>
              <a:t>30</a:t>
            </a:r>
            <a:r>
              <a:rPr lang="en-US" sz="3500" baseline="30000" dirty="0"/>
              <a:t>th</a:t>
            </a:r>
            <a:r>
              <a:rPr lang="en-US" sz="3500" dirty="0"/>
              <a:t> September, 2025</a:t>
            </a:r>
            <a:endParaRPr lang="fr-FR" sz="3500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678772D7-BD3E-4C2D-8800-296732ACEE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588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1803237"/>
            <a:ext cx="10672947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Consortium Agreement, shared NDA, amendment </a:t>
            </a:r>
          </a:p>
          <a:p>
            <a:endParaRPr lang="en-US" sz="20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B" b="1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Consortium Agreement (CA) 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v3 sent with Sept 29 due date for last review before signature process: 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HZB asked for modifications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Background missing for DESY, CERN &amp; Lancaster University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Shared NDA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industrial partners 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Signed by ACS, Euclid &amp; Zanon 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Cryoelectra, Plasmatherm, RI non responsive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Amendment (AMD)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the Grant Agreement 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Nikhef will not join the consortium formally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Other modifications to be included in RP1 report, tbc by PO (new PO: Sotirios Kakarantzas)</a:t>
            </a:r>
          </a:p>
          <a:p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2"/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51EC8C43-06E0-C825-13E4-F8DEB374FF58}"/>
              </a:ext>
            </a:extLst>
          </p:cNvPr>
          <p:cNvSpPr txBox="1"/>
          <p:nvPr/>
        </p:nvSpPr>
        <p:spPr>
          <a:xfrm>
            <a:off x="3418115" y="315684"/>
            <a:ext cx="7267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iSAS Coordination panel meeting </a:t>
            </a:r>
            <a:endParaRPr lang="en-GB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798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1851861"/>
            <a:ext cx="1070065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A4C1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iSAS work plan</a:t>
            </a:r>
            <a:br>
              <a:rPr lang="en-US" sz="3200" dirty="0"/>
            </a:br>
            <a:endParaRPr lang="en-US"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Milestones &amp; Deliverables status by timeline: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milestones of summer accounted for, 17 to go all in Feb + end of RP1 report</a:t>
            </a: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51EC8C43-06E0-C825-13E4-F8DEB374FF58}"/>
              </a:ext>
            </a:extLst>
          </p:cNvPr>
          <p:cNvSpPr txBox="1"/>
          <p:nvPr/>
        </p:nvSpPr>
        <p:spPr>
          <a:xfrm>
            <a:off x="3418115" y="315684"/>
            <a:ext cx="7267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iSAS Coordination panel meeting </a:t>
            </a:r>
            <a:endParaRPr lang="en-GB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707A340-BB3A-4F2D-90CB-EE5DDBFB5B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49253"/>
            <a:ext cx="12143135" cy="2843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356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1078882"/>
            <a:ext cx="9720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FFC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Risks to mitigate 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</a:t>
            </a:r>
            <a:r>
              <a:rPr lang="en-GB" sz="20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GB" sz="2000" b="1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difficulties  </a:t>
            </a:r>
          </a:p>
          <a:p>
            <a:endParaRPr lang="en-US" sz="1400" dirty="0">
              <a:solidFill>
                <a:srgbClr val="A4C137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From last feedback update, in WPs presentations &amp; work plans</a:t>
            </a:r>
          </a:p>
          <a:p>
            <a:r>
              <a:rPr lang="en-US" sz="1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GANTT chart sum-up</a:t>
            </a:r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51EC8C43-06E0-C825-13E4-F8DEB374FF58}"/>
              </a:ext>
            </a:extLst>
          </p:cNvPr>
          <p:cNvSpPr txBox="1"/>
          <p:nvPr/>
        </p:nvSpPr>
        <p:spPr>
          <a:xfrm>
            <a:off x="3418115" y="315684"/>
            <a:ext cx="7267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iSAS Coordination panel meeting </a:t>
            </a:r>
            <a:endParaRPr lang="en-GB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CC8AA20B-B62E-48AB-9424-5C602DF81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0384" y="2163087"/>
            <a:ext cx="10180544" cy="4585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0942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3">
            <a:extLst>
              <a:ext uri="{FF2B5EF4-FFF2-40B4-BE49-F238E27FC236}">
                <a16:creationId xmlns:a16="http://schemas.microsoft.com/office/drawing/2014/main" id="{51EC8C43-06E0-C825-13E4-F8DEB374FF58}"/>
              </a:ext>
            </a:extLst>
          </p:cNvPr>
          <p:cNvSpPr txBox="1"/>
          <p:nvPr/>
        </p:nvSpPr>
        <p:spPr>
          <a:xfrm>
            <a:off x="3418115" y="315684"/>
            <a:ext cx="7267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iSAS Coordination panel meeting </a:t>
            </a:r>
            <a:endParaRPr lang="en-GB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8A76097-2D15-4576-B6DA-56F73BC524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202" y="1394942"/>
            <a:ext cx="10301595" cy="499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9273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74627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2192515"/>
            <a:ext cx="97200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Upcoming related meetings </a:t>
            </a:r>
          </a:p>
          <a:p>
            <a:endParaRPr lang="en-GB" sz="2000" dirty="0"/>
          </a:p>
          <a:p>
            <a:r>
              <a:rPr lang="en-GB" sz="2000" dirty="0"/>
              <a:t>Every other meeting the Coordination panel becomes the Steering committee (includes the WP leaders &amp; deputies), so as to integrate a cross-coordination of feedback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Indico page for Coordination panel - Steering committee meetings</a:t>
            </a:r>
            <a:br>
              <a:rPr lang="en-GB" dirty="0"/>
            </a:br>
            <a:endParaRPr lang="en-GB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A4C137"/>
                </a:solidFill>
              </a:rPr>
              <a:t>Steering committee </a:t>
            </a:r>
            <a:r>
              <a:rPr lang="en-GB" dirty="0"/>
              <a:t>– Nov 4 at 10 am CET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dirty="0"/>
              <a:t>Coordination panel - Dec 16 at 10 am CET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A4C137"/>
                </a:solidFill>
              </a:rPr>
              <a:t>Steering committee </a:t>
            </a:r>
            <a:r>
              <a:rPr lang="en-GB" dirty="0"/>
              <a:t>– Jan 27 at 10 am CET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dirty="0"/>
              <a:t>Coordination panel – March 10 at 10 am CET</a:t>
            </a:r>
            <a:endParaRPr lang="en-GB" dirty="0">
              <a:effectLst/>
            </a:endParaRP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dirty="0">
                <a:solidFill>
                  <a:srgbClr val="A4C137"/>
                </a:solidFill>
              </a:rPr>
              <a:t>Steering committee </a:t>
            </a:r>
            <a:r>
              <a:rPr lang="en-GB" dirty="0"/>
              <a:t>– April 21 at 10 am CET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dirty="0"/>
              <a:t>Coordination panel – June 2 at 10 am CET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51EC8C43-06E0-C825-13E4-F8DEB374FF58}"/>
              </a:ext>
            </a:extLst>
          </p:cNvPr>
          <p:cNvSpPr txBox="1"/>
          <p:nvPr/>
        </p:nvSpPr>
        <p:spPr>
          <a:xfrm>
            <a:off x="3418115" y="315684"/>
            <a:ext cx="7267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iSAS Coordination panel meeting </a:t>
            </a:r>
            <a:endParaRPr lang="en-GB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993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74627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4">
            <a:extLst>
              <a:ext uri="{FF2B5EF4-FFF2-40B4-BE49-F238E27FC236}">
                <a16:creationId xmlns:a16="http://schemas.microsoft.com/office/drawing/2014/main" id="{95F84323-17F1-884D-6FDE-73259D549291}"/>
              </a:ext>
            </a:extLst>
          </p:cNvPr>
          <p:cNvSpPr txBox="1"/>
          <p:nvPr/>
        </p:nvSpPr>
        <p:spPr>
          <a:xfrm>
            <a:off x="1430384" y="2502908"/>
            <a:ext cx="97200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A4C13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Upcoming other project meetings </a:t>
            </a:r>
          </a:p>
          <a:p>
            <a:endParaRPr lang="en-GB" sz="2000" dirty="0"/>
          </a:p>
          <a:p>
            <a:r>
              <a:rPr lang="en-GB" sz="2000" dirty="0">
                <a:solidFill>
                  <a:srgbClr val="A4C137"/>
                </a:solidFill>
              </a:rPr>
              <a:t>Governing Board </a:t>
            </a:r>
            <a:r>
              <a:rPr lang="en-GB" sz="2000" dirty="0"/>
              <a:t>meeting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Online, Oct 1 at 2 pm CET</a:t>
            </a:r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Mid-term </a:t>
            </a:r>
            <a:r>
              <a:rPr lang="en-GB" sz="2000" dirty="0">
                <a:solidFill>
                  <a:srgbClr val="A4C137"/>
                </a:solidFill>
              </a:rPr>
              <a:t>Advisory Board </a:t>
            </a:r>
            <a:r>
              <a:rPr lang="en-GB" sz="2000" dirty="0"/>
              <a:t>meeting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Online, Oct 7 at 9:30 am CET</a:t>
            </a:r>
          </a:p>
          <a:p>
            <a:endParaRPr lang="en-GB" sz="2000" dirty="0"/>
          </a:p>
          <a:p>
            <a:r>
              <a:rPr lang="en-GB" sz="2000" dirty="0">
                <a:solidFill>
                  <a:srgbClr val="A4C137"/>
                </a:solidFill>
              </a:rPr>
              <a:t>2nd yearly project meeting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dirty="0"/>
              <a:t>Hosted by HZB in Berlin (w/ online connection as well), April 22-24, 2026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en-GB" dirty="0"/>
              <a:t>To be </a:t>
            </a:r>
            <a:r>
              <a:rPr lang="en-GB" sz="1800" dirty="0">
                <a:effectLst/>
              </a:rPr>
              <a:t>cross-checked</a:t>
            </a:r>
            <a:r>
              <a:rPr lang="en-GB" dirty="0"/>
              <a:t> with </a:t>
            </a:r>
            <a:r>
              <a:rPr lang="en-GB" sz="1800" dirty="0">
                <a:effectLst/>
              </a:rPr>
              <a:t>KIT to coordinate with INFRATECH event</a:t>
            </a:r>
            <a:endParaRPr lang="en-GB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10" name="TextBox 3">
            <a:extLst>
              <a:ext uri="{FF2B5EF4-FFF2-40B4-BE49-F238E27FC236}">
                <a16:creationId xmlns:a16="http://schemas.microsoft.com/office/drawing/2014/main" id="{51EC8C43-06E0-C825-13E4-F8DEB374FF58}"/>
              </a:ext>
            </a:extLst>
          </p:cNvPr>
          <p:cNvSpPr txBox="1"/>
          <p:nvPr/>
        </p:nvSpPr>
        <p:spPr>
          <a:xfrm>
            <a:off x="3418115" y="315684"/>
            <a:ext cx="72673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2060"/>
                </a:solidFill>
              </a:rPr>
              <a:t>iSAS Coordination panel meeting </a:t>
            </a:r>
            <a:endParaRPr lang="en-GB" sz="3600" b="1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5486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5DF42F-134D-DBA5-662E-985ADC2D2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nnovate for Sustainable Accelerating Systems: Kick-Off Meeting">
            <a:extLst>
              <a:ext uri="{FF2B5EF4-FFF2-40B4-BE49-F238E27FC236}">
                <a16:creationId xmlns:a16="http://schemas.microsoft.com/office/drawing/2014/main" id="{5B19CA46-EFB5-F05C-12B8-DA267A347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86" y="109462"/>
            <a:ext cx="2781262" cy="874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C90F61F-2453-4D94-B380-049A01D19C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solidFill>
                  <a:srgbClr val="A4C1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Thank</a:t>
            </a:r>
            <a:r>
              <a:rPr lang="fr-FR" dirty="0">
                <a:solidFill>
                  <a:srgbClr val="A4C1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solidFill>
                  <a:srgbClr val="A4C1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fr-FR" dirty="0">
                <a:solidFill>
                  <a:srgbClr val="A4C13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08333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35787</TotalTime>
  <Words>383</Words>
  <Application>Microsoft Office PowerPoint</Application>
  <PresentationFormat>Grand écran</PresentationFormat>
  <Paragraphs>70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Calibri</vt:lpstr>
      <vt:lpstr>Wingdings</vt:lpstr>
      <vt:lpstr>Office Theme</vt:lpstr>
      <vt:lpstr>Coordination panel meeting</vt:lpstr>
      <vt:lpstr>Présentation PowerPoint</vt:lpstr>
      <vt:lpstr>iSAS project status report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Jorgen D'HONDT</dc:creator>
  <cp:lastModifiedBy>adele de-valera</cp:lastModifiedBy>
  <cp:revision>537</cp:revision>
  <dcterms:created xsi:type="dcterms:W3CDTF">2024-02-23T11:31:04Z</dcterms:created>
  <dcterms:modified xsi:type="dcterms:W3CDTF">2026-09-11T14:47:29Z</dcterms:modified>
</cp:coreProperties>
</file>