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7" r:id="rId2"/>
    <p:sldId id="273" r:id="rId3"/>
    <p:sldId id="289" r:id="rId4"/>
    <p:sldId id="284" r:id="rId5"/>
    <p:sldId id="310" r:id="rId6"/>
    <p:sldId id="312" r:id="rId7"/>
    <p:sldId id="309" r:id="rId8"/>
    <p:sldId id="311" r:id="rId9"/>
    <p:sldId id="313" r:id="rId10"/>
    <p:sldId id="317" r:id="rId11"/>
    <p:sldId id="316" r:id="rId12"/>
    <p:sldId id="305" r:id="rId13"/>
    <p:sldId id="294" r:id="rId14"/>
    <p:sldId id="304" r:id="rId15"/>
    <p:sldId id="278" r:id="rId16"/>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C137"/>
    <a:srgbClr val="8C9A55"/>
    <a:srgbClr val="5B6B1F"/>
    <a:srgbClr val="E0EB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94"/>
  </p:normalViewPr>
  <p:slideViewPr>
    <p:cSldViewPr snapToGrid="0">
      <p:cViewPr varScale="1">
        <p:scale>
          <a:sx n="76" d="100"/>
          <a:sy n="76" d="100"/>
        </p:scale>
        <p:origin x="27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0AC9C-3F87-427E-AE51-BBF82BC2DD7F}"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68781-0196-4F7E-91AA-22A72E360A9E}" type="slidenum">
              <a:rPr lang="fr-FR" smtClean="0"/>
              <a:t>‹N°›</a:t>
            </a:fld>
            <a:endParaRPr lang="fr-FR"/>
          </a:p>
        </p:txBody>
      </p:sp>
    </p:spTree>
    <p:extLst>
      <p:ext uri="{BB962C8B-B14F-4D97-AF65-F5344CB8AC3E}">
        <p14:creationId xmlns:p14="http://schemas.microsoft.com/office/powerpoint/2010/main" val="250605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ijclab.in2p3.fr/category/562/"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indico.ijclab.in2p3.fr/category/519/"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indico.ijclab.in2p3.fr/category/56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ctrTitle"/>
          </p:nvPr>
        </p:nvSpPr>
        <p:spPr/>
        <p:txBody>
          <a:bodyPr/>
          <a:lstStyle/>
          <a:p>
            <a:r>
              <a:rPr lang="fr-FR" dirty="0"/>
              <a:t>Coordination panel meeting</a:t>
            </a:r>
          </a:p>
        </p:txBody>
      </p:sp>
      <p:sp>
        <p:nvSpPr>
          <p:cNvPr id="5" name="Sous-titre 4">
            <a:extLst>
              <a:ext uri="{FF2B5EF4-FFF2-40B4-BE49-F238E27FC236}">
                <a16:creationId xmlns:a16="http://schemas.microsoft.com/office/drawing/2014/main" id="{8758D61F-C602-40EE-B9C8-D3E438272DD7}"/>
              </a:ext>
            </a:extLst>
          </p:cNvPr>
          <p:cNvSpPr>
            <a:spLocks noGrp="1"/>
          </p:cNvSpPr>
          <p:nvPr>
            <p:ph type="subTitle" idx="1"/>
          </p:nvPr>
        </p:nvSpPr>
        <p:spPr>
          <a:xfrm>
            <a:off x="1524000" y="3602038"/>
            <a:ext cx="9144000" cy="2467836"/>
          </a:xfrm>
        </p:spPr>
        <p:txBody>
          <a:bodyPr>
            <a:normAutofit/>
          </a:bodyPr>
          <a:lstStyle/>
          <a:p>
            <a:r>
              <a:rPr lang="en-US" sz="4100" dirty="0"/>
              <a:t>iSAS project</a:t>
            </a:r>
            <a:endParaRPr lang="en-US" dirty="0"/>
          </a:p>
          <a:p>
            <a:r>
              <a:rPr lang="en-US" sz="3500" dirty="0"/>
              <a:t>4</a:t>
            </a:r>
            <a:r>
              <a:rPr lang="en-US" sz="3500" baseline="30000" dirty="0"/>
              <a:t>th</a:t>
            </a:r>
            <a:r>
              <a:rPr lang="en-US" sz="3500" dirty="0"/>
              <a:t> November,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469CA2AF-7831-4A1E-AA49-D4ED650D984F}"/>
              </a:ext>
            </a:extLst>
          </p:cNvPr>
          <p:cNvPicPr>
            <a:picLocks noChangeAspect="1"/>
          </p:cNvPicPr>
          <p:nvPr/>
        </p:nvPicPr>
        <p:blipFill>
          <a:blip r:embed="rId3"/>
          <a:stretch>
            <a:fillRect/>
          </a:stretch>
        </p:blipFill>
        <p:spPr>
          <a:xfrm>
            <a:off x="10976423" y="13433"/>
            <a:ext cx="1052291" cy="1066167"/>
          </a:xfrm>
          <a:prstGeom prst="rect">
            <a:avLst/>
          </a:prstGeom>
        </p:spPr>
      </p:pic>
    </p:spTree>
    <p:extLst>
      <p:ext uri="{BB962C8B-B14F-4D97-AF65-F5344CB8AC3E}">
        <p14:creationId xmlns:p14="http://schemas.microsoft.com/office/powerpoint/2010/main" val="118400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959198"/>
            <a:ext cx="9720000" cy="4832092"/>
          </a:xfrm>
          <a:prstGeom prst="rect">
            <a:avLst/>
          </a:prstGeom>
          <a:noFill/>
        </p:spPr>
        <p:txBody>
          <a:bodyPr wrap="square" rtlCol="0">
            <a:spAutoFit/>
          </a:bodyPr>
          <a:lstStyle/>
          <a:p>
            <a:r>
              <a:rPr lang="en-US"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Agenda</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Agenda items</a:t>
            </a:r>
            <a:br>
              <a:rPr lang="en-GB" sz="2000" dirty="0"/>
            </a:br>
            <a:endParaRPr lang="en-US" sz="2000" b="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t>Project status report </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CA, NDA &amp; AMD update</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Mid-term Advisory board recommendations</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External relations Policy briefing report </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Berlin annual meeting update</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Work plan w/ up-to-date milestones &amp; deliverables</a:t>
            </a:r>
          </a:p>
          <a:p>
            <a:pPr lvl="1"/>
            <a:r>
              <a:rPr lang="en-GB" sz="2000" dirty="0">
                <a:latin typeface="Calibri" panose="020F0502020204030204" pitchFamily="34" charset="0"/>
                <a:cs typeface="Calibri" panose="020F0502020204030204" pitchFamily="34" charset="0"/>
              </a:rPr>
              <a:t>  </a:t>
            </a:r>
          </a:p>
          <a:p>
            <a:pPr marL="342900"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AOB</a:t>
            </a:r>
            <a:endParaRPr lang="en-US" sz="20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Notes will be found in the </a:t>
            </a:r>
            <a:r>
              <a:rPr lang="en-US" sz="2000" dirty="0">
                <a:latin typeface="Calibri" panose="020F0502020204030204" pitchFamily="34" charset="0"/>
                <a:ea typeface="Calibri" panose="020F0502020204030204" pitchFamily="34" charset="0"/>
                <a:cs typeface="Calibri" panose="020F0502020204030204" pitchFamily="34" charset="0"/>
                <a:hlinkClick r:id="rId3"/>
              </a:rPr>
              <a:t>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hlinkClick r:id="rId4"/>
              </a:rPr>
              <a:t>iSAS project 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77638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title"/>
          </p:nvPr>
        </p:nvSpPr>
        <p:spPr/>
        <p:txBody>
          <a:bodyPr/>
          <a:lstStyle/>
          <a:p>
            <a:r>
              <a:rPr lang="en-US" dirty="0"/>
              <a:t>iSAS project status report</a:t>
            </a:r>
            <a:endParaRPr lang="fr-FR" dirty="0"/>
          </a:p>
        </p:txBody>
      </p:sp>
      <p:sp>
        <p:nvSpPr>
          <p:cNvPr id="5" name="Sous-titre 4">
            <a:extLst>
              <a:ext uri="{FF2B5EF4-FFF2-40B4-BE49-F238E27FC236}">
                <a16:creationId xmlns:a16="http://schemas.microsoft.com/office/drawing/2014/main" id="{8758D61F-C602-40EE-B9C8-D3E438272DD7}"/>
              </a:ext>
            </a:extLst>
          </p:cNvPr>
          <p:cNvSpPr>
            <a:spLocks noGrp="1"/>
          </p:cNvSpPr>
          <p:nvPr>
            <p:ph type="body" idx="1"/>
          </p:nvPr>
        </p:nvSpPr>
        <p:spPr/>
        <p:txBody>
          <a:bodyPr>
            <a:normAutofit/>
          </a:bodyPr>
          <a:lstStyle/>
          <a:p>
            <a:r>
              <a:rPr lang="en-US" sz="3500" dirty="0"/>
              <a:t>Coordination panel meeting</a:t>
            </a:r>
          </a:p>
          <a:p>
            <a:r>
              <a:rPr lang="en-US" sz="3500" dirty="0"/>
              <a:t>4</a:t>
            </a:r>
            <a:r>
              <a:rPr lang="en-US" sz="3500" baseline="30000" dirty="0"/>
              <a:t>th</a:t>
            </a:r>
            <a:r>
              <a:rPr lang="en-US" sz="3500" dirty="0"/>
              <a:t> November,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58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44012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shared NDA, amendment </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(CA)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v4 sent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Signature process tbd </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Shared NDA</a:t>
            </a:r>
            <a:r>
              <a:rPr lang="en-GB" dirty="0">
                <a:latin typeface="Calibri" panose="020F0502020204030204" pitchFamily="34" charset="0"/>
                <a:ea typeface="Calibri" panose="020F0502020204030204" pitchFamily="34" charset="0"/>
                <a:cs typeface="Calibri" panose="020F0502020204030204" pitchFamily="34" charset="0"/>
              </a:rPr>
              <a:t>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For industrial partners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Signed by ACS, Cryoelectra, Euclid, RI, Zanon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Plasmatherm out</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CNRS is signing now</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Amendment (AMD)</a:t>
            </a:r>
            <a:r>
              <a:rPr lang="en-GB" dirty="0">
                <a:latin typeface="Calibri" panose="020F0502020204030204" pitchFamily="34" charset="0"/>
                <a:ea typeface="Calibri" panose="020F0502020204030204" pitchFamily="34" charset="0"/>
                <a:cs typeface="Calibri" panose="020F0502020204030204" pitchFamily="34" charset="0"/>
              </a:rPr>
              <a:t> to the Grant Agreement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Nikhef will not join the consortium formally</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Other modifications to be included in AMD confirmed by PO </a:t>
            </a:r>
          </a:p>
          <a:p>
            <a:pPr marL="1257300" lvl="2" indent="-342900">
              <a:buFont typeface="Wingdings" panose="05000000000000000000" pitchFamily="2" charset="2"/>
              <a:buChar char="§"/>
            </a:pPr>
            <a:r>
              <a:rPr lang="en-GB" dirty="0"/>
              <a:t>T</a:t>
            </a:r>
            <a:r>
              <a:rPr lang="en-GB" sz="1800" dirty="0">
                <a:effectLst/>
              </a:rPr>
              <a:t>o be finalised before the end of the reporting period (before Feb 2026)</a:t>
            </a: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84479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44012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Mid-term Advisory board meeting</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WPs presented recommendations implemented from Padova meeting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Well received by Advisory board </a:t>
            </a:r>
            <a:endParaRPr lang="en-GB"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Recommendations</a:t>
            </a:r>
            <a:endParaRPr lang="en-GB"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"We had requested a </a:t>
            </a: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dedicated meeting to discuss mitigation measures for the significant delay</a:t>
            </a:r>
            <a:r>
              <a:rPr lang="en-GB" dirty="0">
                <a:latin typeface="Calibri" panose="020F0502020204030204" pitchFamily="34" charset="0"/>
                <a:ea typeface="Calibri" panose="020F0502020204030204" pitchFamily="34" charset="0"/>
                <a:cs typeface="Calibri" panose="020F0502020204030204" pitchFamily="34" charset="0"/>
              </a:rPr>
              <a:t>, mainly caused by the production delay of the five RF cells.</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For WP1 to WP3, there was nothing particular to report, especially with the granted extension, other than encouraging the teams to maintain their current pace to meet the milestones planned for next February.</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In WP4, we discussed the lack of response from </a:t>
            </a: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LASA</a:t>
            </a:r>
            <a:r>
              <a:rPr lang="en-GB" dirty="0">
                <a:latin typeface="Calibri" panose="020F0502020204030204" pitchFamily="34" charset="0"/>
                <a:ea typeface="Calibri" panose="020F0502020204030204" pitchFamily="34" charset="0"/>
                <a:cs typeface="Calibri" panose="020F0502020204030204" pitchFamily="34" charset="0"/>
              </a:rPr>
              <a:t>. It was recommended to </a:t>
            </a: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contact them at high level to discuss recovery plan and to restore close communications</a:t>
            </a:r>
            <a:r>
              <a:rPr lang="en-GB" dirty="0">
                <a:latin typeface="Calibri" panose="020F0502020204030204" pitchFamily="34" charset="0"/>
                <a:ea typeface="Calibri" panose="020F0502020204030204" pitchFamily="34" charset="0"/>
                <a:cs typeface="Calibri" panose="020F0502020204030204" pitchFamily="34" charset="0"/>
              </a:rPr>
              <a:t>.</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In summary, it would be useful to hold a dedicated meeting to address the current bottlenecks, after which we could formulate concrete recommendations."</a:t>
            </a: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419471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89131"/>
            <a:ext cx="10672947" cy="2739211"/>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iSAS project extension?  </a:t>
            </a: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Delays impact foreseen</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We now have a better idea of how much of a delay the procurement difficulties will most likely affect the project timeline ~ 9 months </a:t>
            </a:r>
          </a:p>
          <a:p>
            <a:pPr marL="1257300" lvl="2" indent="-342900">
              <a:buFont typeface="Wingdings" panose="05000000000000000000" pitchFamily="2"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S</a:t>
            </a:r>
            <a:r>
              <a:rPr lang="en-GB" sz="1800" dirty="0">
                <a:effectLst/>
              </a:rPr>
              <a:t>hould be discussed at a later stage w/ PO</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For now, letting him know about our anticipation &amp; mitigation measures planned is enough          </a:t>
            </a:r>
          </a:p>
          <a:p>
            <a:pPr lvl="2"/>
            <a:endParaRPr lang="en-GB" dirty="0">
              <a:latin typeface="Calibri" panose="020F0502020204030204" pitchFamily="34" charset="0"/>
              <a:ea typeface="Calibri" panose="020F0502020204030204" pitchFamily="34" charset="0"/>
              <a:cs typeface="Calibri" panose="020F0502020204030204" pitchFamily="34" charset="0"/>
            </a:endParaRP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42809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05241"/>
            <a:ext cx="10672947" cy="3016210"/>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WP4 </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1.3 GHz HOM </a:t>
            </a:r>
            <a:endParaRPr lang="en-GB"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Recovery plan</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LASA in agreement with proposal by team at CNRS</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More generic dumping system (BLA)</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Most suitable for PERLE as well as Brixsino (INFN LASA)</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Same budget to foresee</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WP4 meeting follow-up to arbitrate last technical details of recovery plan</a:t>
            </a:r>
          </a:p>
          <a:p>
            <a:pPr lvl="1"/>
            <a:endParaRPr lang="en-GB"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215921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44012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WP9 Policy briefing report </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WP9.4 External relations with other projects in the accelerator landscape</a:t>
            </a:r>
            <a:endParaRPr lang="en-GB"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Policy briefing report - D32 due M24 Feb 2026</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"Redaction for a Policy Briefing report in order </a:t>
            </a: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to ensure that our project’ impact, contribution to EU policy goals and recommendations can inform future policy and programme development</a:t>
            </a:r>
            <a:r>
              <a:rPr lang="en-GB" dirty="0">
                <a:latin typeface="Calibri" panose="020F0502020204030204" pitchFamily="34" charset="0"/>
                <a:ea typeface="Calibri" panose="020F0502020204030204" pitchFamily="34" charset="0"/>
                <a:cs typeface="Calibri" panose="020F0502020204030204" pitchFamily="34" charset="0"/>
              </a:rPr>
              <a:t>. This deliverable will be updated in the second RP" GA p90</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Expectations </a:t>
            </a:r>
            <a:endParaRPr lang="en-GB"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Added at evaluation stage by ex-PO</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To be clarified w/ PO</a:t>
            </a:r>
          </a:p>
          <a:p>
            <a:pPr marL="1257300" lvl="2" indent="-342900">
              <a:buFont typeface="Wingdings" panose="05000000000000000000" pitchFamily="2" charset="2"/>
              <a:buChar char="§"/>
            </a:pPr>
            <a:endParaRPr lang="en-GB"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1714500" lvl="3" indent="-342900">
              <a:buFont typeface="Wingdings" panose="05000000000000000000" pitchFamily="2" charset="2"/>
              <a:buChar char="v"/>
            </a:pPr>
            <a:r>
              <a:rPr lang="en-US" dirty="0">
                <a:latin typeface="Calibri" panose="020F0502020204030204" pitchFamily="34" charset="0"/>
                <a:ea typeface="Calibri" panose="020F0502020204030204" pitchFamily="34" charset="0"/>
                <a:cs typeface="Calibri" panose="020F0502020204030204" pitchFamily="34" charset="0"/>
              </a:rPr>
              <a:t>How is iSAS integrated into the </a:t>
            </a:r>
            <a:r>
              <a:rPr lang="en-US" dirty="0"/>
              <a:t>European strategy goals for accelerators and colliders? </a:t>
            </a:r>
            <a:endParaRPr lang="en-US" dirty="0">
              <a:latin typeface="Calibri" panose="020F0502020204030204" pitchFamily="34" charset="0"/>
              <a:ea typeface="Calibri" panose="020F0502020204030204" pitchFamily="34" charset="0"/>
              <a:cs typeface="Calibri" panose="020F0502020204030204" pitchFamily="34" charset="0"/>
            </a:endParaRPr>
          </a:p>
          <a:p>
            <a:pPr marL="1714500" lvl="3" indent="-342900">
              <a:buFont typeface="Wingdings" panose="05000000000000000000" pitchFamily="2" charset="2"/>
              <a:buChar char="v"/>
            </a:pPr>
            <a:r>
              <a:rPr lang="en-US" dirty="0">
                <a:latin typeface="Calibri" panose="020F0502020204030204" pitchFamily="34" charset="0"/>
                <a:ea typeface="Calibri" panose="020F0502020204030204" pitchFamily="34" charset="0"/>
                <a:cs typeface="Calibri" panose="020F0502020204030204" pitchFamily="34" charset="0"/>
              </a:rPr>
              <a:t>How can iSAS parametric design be included into the accelerators landscape’s discussions (impact beyond XFEL ESS &amp; CERN)? </a:t>
            </a: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96119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088463"/>
            <a:ext cx="10672947" cy="2739211"/>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Berlin annual project meeting</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Invited talk</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Oliver Brüning proposed to present </a:t>
            </a:r>
            <a:r>
              <a:rPr lang="en-GB" dirty="0"/>
              <a:t>European strategy goals for accelerators and colliders</a:t>
            </a:r>
            <a:endParaRPr lang="en-GB"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2</a:t>
            </a:r>
            <a:r>
              <a:rPr lang="en-GB" b="1" baseline="30000" dirty="0">
                <a:solidFill>
                  <a:srgbClr val="A4C137"/>
                </a:solidFill>
                <a:latin typeface="Calibri" panose="020F0502020204030204" pitchFamily="34" charset="0"/>
                <a:ea typeface="Calibri" panose="020F0502020204030204" pitchFamily="34" charset="0"/>
                <a:cs typeface="Calibri" panose="020F0502020204030204" pitchFamily="34" charset="0"/>
              </a:rPr>
              <a:t>nd</a:t>
            </a: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 Save the date</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To be sent out soon</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As soon as details of time of arrival &amp; departure from meeting as well as hotel recommendations are set </a:t>
            </a: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785401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32023E2E-4F0F-49ED-90B8-7EF514770BE7}"/>
              </a:ext>
            </a:extLst>
          </p:cNvPr>
          <p:cNvPicPr>
            <a:picLocks noChangeAspect="1"/>
          </p:cNvPicPr>
          <p:nvPr/>
        </p:nvPicPr>
        <p:blipFill>
          <a:blip r:embed="rId3"/>
          <a:stretch>
            <a:fillRect/>
          </a:stretch>
        </p:blipFill>
        <p:spPr>
          <a:xfrm>
            <a:off x="2944548" y="109462"/>
            <a:ext cx="6871482" cy="6723025"/>
          </a:xfrm>
          <a:prstGeom prst="rect">
            <a:avLst/>
          </a:prstGeom>
        </p:spPr>
      </p:pic>
    </p:spTree>
    <p:extLst>
      <p:ext uri="{BB962C8B-B14F-4D97-AF65-F5344CB8AC3E}">
        <p14:creationId xmlns:p14="http://schemas.microsoft.com/office/powerpoint/2010/main" val="3541687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3693319"/>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IB meeting feedback</a:t>
            </a:r>
            <a:endParaRPr lang="en-US" sz="2000" b="1" dirty="0">
              <a:latin typeface="Calibri" panose="020F0502020204030204" pitchFamily="34" charset="0"/>
              <a:cs typeface="Calibri" panose="020F0502020204030204" pitchFamily="34" charset="0"/>
            </a:endParaRPr>
          </a:p>
          <a:p>
            <a:endParaRPr lang="en-GB" b="1" dirty="0"/>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Industrial partners update</a:t>
            </a:r>
            <a:endParaRPr lang="en-GB"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dirty="0"/>
              <a:t>Cryoelectra signed NDA – cooperation to be reignited </a:t>
            </a:r>
          </a:p>
          <a:p>
            <a:pPr marL="1257300" lvl="2" indent="-342900">
              <a:buFont typeface="Wingdings" panose="05000000000000000000" pitchFamily="2" charset="2"/>
              <a:buChar char="§"/>
            </a:pPr>
            <a:r>
              <a:rPr lang="en-GB" dirty="0"/>
              <a:t>New contact from RI to get up to speed Lucas Zweilbaümer</a:t>
            </a:r>
            <a:endParaRPr lang="en-GB"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 Next meeting: &amp; 1</a:t>
            </a:r>
            <a:r>
              <a:rPr lang="en-GB" b="1" baseline="30000" dirty="0">
                <a:solidFill>
                  <a:srgbClr val="A4C137"/>
                </a:solidFill>
                <a:latin typeface="Calibri" panose="020F0502020204030204" pitchFamily="34" charset="0"/>
                <a:ea typeface="Calibri" panose="020F0502020204030204" pitchFamily="34" charset="0"/>
                <a:cs typeface="Calibri" panose="020F0502020204030204" pitchFamily="34" charset="0"/>
              </a:rPr>
              <a:t>st</a:t>
            </a: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 technical review</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At Berlin annual meeting</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Started working in duos: </a:t>
            </a:r>
          </a:p>
          <a:p>
            <a:pPr marL="1714500" lvl="3"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WP1 &amp; Euclid</a:t>
            </a:r>
          </a:p>
          <a:p>
            <a:pPr marL="1714500" lvl="3"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WP2 &amp; Cryoelectra (tbc)</a:t>
            </a:r>
          </a:p>
          <a:p>
            <a:pPr marL="1714500" lvl="3"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WP3 &amp; Zanon</a:t>
            </a:r>
          </a:p>
          <a:p>
            <a:pPr marL="1714500" lvl="3"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WP4 &amp; RI</a:t>
            </a:r>
          </a:p>
          <a:p>
            <a:pPr marL="1714500" lvl="3"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WP5 &amp; ACS</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64751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51861"/>
            <a:ext cx="10700656" cy="1446550"/>
          </a:xfrm>
          <a:prstGeom prst="rect">
            <a:avLst/>
          </a:prstGeom>
          <a:noFill/>
        </p:spPr>
        <p:txBody>
          <a:bodyPr wrap="square" rtlCol="0">
            <a:spAutoFit/>
          </a:bodyPr>
          <a:lstStyle/>
          <a:p>
            <a:r>
              <a:rPr lang="en-US" sz="2800" b="1" dirty="0">
                <a:solidFill>
                  <a:srgbClr val="A4C137"/>
                </a:solidFill>
                <a:latin typeface="Calibri" panose="020F0502020204030204" pitchFamily="34" charset="0"/>
                <a:cs typeface="Calibri" panose="020F0502020204030204" pitchFamily="34" charset="0"/>
              </a:rPr>
              <a:t>iSAS 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Milestones &amp; Deliverables status by timeline:</a:t>
            </a: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3 milestones of summer accounted for, 17 to go all in Feb + end of RP1 report</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pic>
        <p:nvPicPr>
          <p:cNvPr id="3" name="Image 2">
            <a:extLst>
              <a:ext uri="{FF2B5EF4-FFF2-40B4-BE49-F238E27FC236}">
                <a16:creationId xmlns:a16="http://schemas.microsoft.com/office/drawing/2014/main" id="{C5CFD962-9503-441E-9E71-D62E5E81365F}"/>
              </a:ext>
            </a:extLst>
          </p:cNvPr>
          <p:cNvPicPr>
            <a:picLocks noChangeAspect="1"/>
          </p:cNvPicPr>
          <p:nvPr/>
        </p:nvPicPr>
        <p:blipFill>
          <a:blip r:embed="rId3"/>
          <a:stretch>
            <a:fillRect/>
          </a:stretch>
        </p:blipFill>
        <p:spPr>
          <a:xfrm>
            <a:off x="0" y="3538057"/>
            <a:ext cx="12137456" cy="2745297"/>
          </a:xfrm>
          <a:prstGeom prst="rect">
            <a:avLst/>
          </a:prstGeom>
        </p:spPr>
      </p:pic>
    </p:spTree>
    <p:extLst>
      <p:ext uri="{BB962C8B-B14F-4D97-AF65-F5344CB8AC3E}">
        <p14:creationId xmlns:p14="http://schemas.microsoft.com/office/powerpoint/2010/main" val="3486356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74627"/>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92515"/>
            <a:ext cx="9720000" cy="3662541"/>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related meetings </a:t>
            </a:r>
          </a:p>
          <a:p>
            <a:endParaRPr lang="en-GB" sz="2000" dirty="0"/>
          </a:p>
          <a:p>
            <a:r>
              <a:rPr lang="en-GB" sz="2000" dirty="0"/>
              <a:t>Every other meeting the Coordination panel becomes the Steering committee (includes the WP leaders &amp; deputies), so as to integrate a cross-coordination of feedback</a:t>
            </a:r>
          </a:p>
          <a:p>
            <a:r>
              <a:rPr lang="en-US" dirty="0">
                <a:latin typeface="Calibri" panose="020F0502020204030204" pitchFamily="34" charset="0"/>
                <a:cs typeface="Calibri" panose="020F0502020204030204" pitchFamily="34" charset="0"/>
                <a:hlinkClick r:id="rId3"/>
              </a:rPr>
              <a:t>Indico page for Coordination panel - Steering committee meetings</a:t>
            </a:r>
            <a:endParaRPr lang="en-GB" dirty="0"/>
          </a:p>
          <a:p>
            <a:pPr lvl="1"/>
            <a:endParaRPr lang="en-GB" dirty="0"/>
          </a:p>
          <a:p>
            <a:pPr marL="800100" lvl="1" indent="-342900">
              <a:buFont typeface="Wingdings" panose="05000000000000000000" pitchFamily="2" charset="2"/>
              <a:buChar char="Ø"/>
            </a:pPr>
            <a:r>
              <a:rPr lang="en-GB" dirty="0">
                <a:solidFill>
                  <a:srgbClr val="A4C137"/>
                </a:solidFill>
              </a:rPr>
              <a:t>Steering committee </a:t>
            </a:r>
            <a:r>
              <a:rPr lang="en-GB" dirty="0"/>
              <a:t>- Dec 16 at 10 am CET</a:t>
            </a:r>
          </a:p>
          <a:p>
            <a:pPr marL="800100" lvl="1" indent="-342900">
              <a:buFont typeface="Wingdings" panose="05000000000000000000" pitchFamily="2" charset="2"/>
              <a:buChar char="Ø"/>
            </a:pPr>
            <a:r>
              <a:rPr lang="en-GB" dirty="0">
                <a:solidFill>
                  <a:srgbClr val="A4C137"/>
                </a:solidFill>
              </a:rPr>
              <a:t>Steering committee </a:t>
            </a:r>
            <a:r>
              <a:rPr lang="en-GB" dirty="0"/>
              <a:t>– Jan 27 at 10 am CET</a:t>
            </a:r>
          </a:p>
          <a:p>
            <a:pPr marL="800100" lvl="1" indent="-342900">
              <a:buFont typeface="Wingdings" panose="05000000000000000000" pitchFamily="2" charset="2"/>
              <a:buChar char="Ø"/>
            </a:pPr>
            <a:r>
              <a:rPr lang="en-GB" dirty="0"/>
              <a:t>Coordination panel – March 10 at 10 am CET</a:t>
            </a:r>
            <a:endParaRPr lang="en-GB" dirty="0">
              <a:effectLst/>
            </a:endParaRPr>
          </a:p>
          <a:p>
            <a:pPr marL="800100" lvl="1" indent="-342900">
              <a:buFont typeface="Wingdings" panose="05000000000000000000" pitchFamily="2" charset="2"/>
              <a:buChar char="Ø"/>
            </a:pPr>
            <a:r>
              <a:rPr lang="en-GB" dirty="0">
                <a:solidFill>
                  <a:srgbClr val="A4C137"/>
                </a:solidFill>
              </a:rPr>
              <a:t>Steering committee </a:t>
            </a:r>
            <a:r>
              <a:rPr lang="en-GB" dirty="0"/>
              <a:t>– April 21 at 10 am CET</a:t>
            </a:r>
          </a:p>
          <a:p>
            <a:pPr marL="800100" lvl="1" indent="-342900">
              <a:buFont typeface="Wingdings" panose="05000000000000000000" pitchFamily="2" charset="2"/>
              <a:buChar char="Ø"/>
            </a:pPr>
            <a:r>
              <a:rPr lang="en-GB" dirty="0"/>
              <a:t>Coordination panel – June 2 at 10 am CET</a:t>
            </a:r>
          </a:p>
          <a:p>
            <a:pPr marL="800100" lvl="1" indent="-342900">
              <a:buFont typeface="Wingdings" panose="05000000000000000000" pitchFamily="2" charset="2"/>
              <a:buChar char="Ø"/>
            </a:pPr>
            <a:endParaRPr lang="en-GB" dirty="0"/>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986993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74627"/>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502908"/>
            <a:ext cx="9720000" cy="1969770"/>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other project meetings </a:t>
            </a:r>
          </a:p>
          <a:p>
            <a:endParaRPr lang="en-GB" sz="2000" dirty="0"/>
          </a:p>
          <a:p>
            <a:r>
              <a:rPr lang="en-GB" sz="2000" dirty="0">
                <a:solidFill>
                  <a:srgbClr val="A4C137"/>
                </a:solidFill>
              </a:rPr>
              <a:t>2nd yearly project meeting</a:t>
            </a:r>
          </a:p>
          <a:p>
            <a:pPr marL="800100" lvl="1" indent="-342900">
              <a:buFont typeface="Wingdings" panose="05000000000000000000" pitchFamily="2" charset="2"/>
              <a:buChar char="Ø"/>
            </a:pPr>
            <a:r>
              <a:rPr lang="en-GB" dirty="0"/>
              <a:t>Hosted by HZB in Berlin (w/ online connection as well), April 22-24, 2026</a:t>
            </a:r>
          </a:p>
          <a:p>
            <a:pPr marL="800100" lvl="1" indent="-342900">
              <a:buFont typeface="Wingdings" panose="05000000000000000000" pitchFamily="2" charset="2"/>
              <a:buChar char="Ø"/>
            </a:pPr>
            <a:r>
              <a:rPr lang="en-GB" dirty="0"/>
              <a:t>To be </a:t>
            </a:r>
            <a:r>
              <a:rPr lang="en-GB" sz="1800" dirty="0">
                <a:effectLst/>
              </a:rPr>
              <a:t>cross-checked</a:t>
            </a:r>
            <a:r>
              <a:rPr lang="en-GB" dirty="0"/>
              <a:t> with </a:t>
            </a:r>
            <a:r>
              <a:rPr lang="en-GB" sz="1800" dirty="0">
                <a:effectLst/>
              </a:rPr>
              <a:t>KIT to coordinate with INFRATECH event</a:t>
            </a:r>
            <a:endParaRPr lang="en-GB" dirty="0"/>
          </a:p>
          <a:p>
            <a:pPr marL="800100" lvl="1" indent="-342900">
              <a:buFont typeface="Wingdings" panose="05000000000000000000" pitchFamily="2" charset="2"/>
              <a:buChar char="Ø"/>
            </a:pPr>
            <a:endParaRPr lang="en-GB" dirty="0"/>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21754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FC90F61F-2453-4D94-B380-049A01D19C3B}"/>
              </a:ext>
            </a:extLst>
          </p:cNvPr>
          <p:cNvSpPr>
            <a:spLocks noGrp="1"/>
          </p:cNvSpPr>
          <p:nvPr>
            <p:ph type="ctrTitle"/>
          </p:nvPr>
        </p:nvSpPr>
        <p:spPr/>
        <p:txBody>
          <a:bodyPr/>
          <a:lstStyle/>
          <a:p>
            <a:r>
              <a:rPr lang="en-GB" dirty="0">
                <a:solidFill>
                  <a:srgbClr val="A4C137"/>
                </a:solidFill>
                <a:latin typeface="Calibri" panose="020F0502020204030204" pitchFamily="34" charset="0"/>
                <a:cs typeface="Calibri" panose="020F0502020204030204" pitchFamily="34" charset="0"/>
              </a:rPr>
              <a:t>Thank</a:t>
            </a:r>
            <a:r>
              <a:rPr lang="fr-FR" dirty="0">
                <a:solidFill>
                  <a:srgbClr val="A4C137"/>
                </a:solidFill>
                <a:latin typeface="Calibri" panose="020F0502020204030204" pitchFamily="34" charset="0"/>
                <a:cs typeface="Calibri" panose="020F0502020204030204" pitchFamily="34" charset="0"/>
              </a:rPr>
              <a:t> </a:t>
            </a:r>
            <a:r>
              <a:rPr lang="en-US" dirty="0">
                <a:solidFill>
                  <a:srgbClr val="A4C137"/>
                </a:solidFill>
                <a:latin typeface="Calibri" panose="020F0502020204030204" pitchFamily="34" charset="0"/>
                <a:cs typeface="Calibri" panose="020F0502020204030204" pitchFamily="34" charset="0"/>
              </a:rPr>
              <a:t>you</a:t>
            </a:r>
            <a:r>
              <a:rPr lang="fr-FR" dirty="0">
                <a:solidFill>
                  <a:srgbClr val="A4C137"/>
                </a:solidFill>
                <a:latin typeface="Calibri" panose="020F0502020204030204" pitchFamily="34" charset="0"/>
                <a:cs typeface="Calibri" panose="020F0502020204030204" pitchFamily="34" charset="0"/>
              </a:rPr>
              <a:t>!</a:t>
            </a:r>
            <a:endParaRPr lang="en-GB" dirty="0"/>
          </a:p>
        </p:txBody>
      </p:sp>
    </p:spTree>
    <p:extLst>
      <p:ext uri="{BB962C8B-B14F-4D97-AF65-F5344CB8AC3E}">
        <p14:creationId xmlns:p14="http://schemas.microsoft.com/office/powerpoint/2010/main" val="3620833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36399</TotalTime>
  <Words>810</Words>
  <Application>Microsoft Office PowerPoint</Application>
  <PresentationFormat>Grand écran</PresentationFormat>
  <Paragraphs>124</Paragraphs>
  <Slides>15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15</vt:i4>
      </vt:variant>
    </vt:vector>
  </HeadingPairs>
  <TitlesOfParts>
    <vt:vector size="21" baseType="lpstr">
      <vt:lpstr>Aptos</vt:lpstr>
      <vt:lpstr>Aptos Display</vt:lpstr>
      <vt:lpstr>Arial</vt:lpstr>
      <vt:lpstr>Calibri</vt:lpstr>
      <vt:lpstr>Wingdings</vt:lpstr>
      <vt:lpstr>Office Theme</vt:lpstr>
      <vt:lpstr>Coordination panel meeting</vt:lpstr>
      <vt:lpstr>Présentation PowerPoint</vt:lpstr>
      <vt:lpstr>iSAS project status report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adele de-valera</cp:lastModifiedBy>
  <cp:revision>619</cp:revision>
  <dcterms:created xsi:type="dcterms:W3CDTF">2024-02-23T11:31:04Z</dcterms:created>
  <dcterms:modified xsi:type="dcterms:W3CDTF">2026-09-11T14:46:56Z</dcterms:modified>
</cp:coreProperties>
</file>