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77" r:id="rId2"/>
    <p:sldId id="273" r:id="rId3"/>
    <p:sldId id="2348" r:id="rId4"/>
    <p:sldId id="2357" r:id="rId5"/>
    <p:sldId id="2338" r:id="rId6"/>
    <p:sldId id="290" r:id="rId7"/>
    <p:sldId id="2352" r:id="rId8"/>
    <p:sldId id="2353" r:id="rId9"/>
    <p:sldId id="2349" r:id="rId10"/>
    <p:sldId id="2355" r:id="rId11"/>
    <p:sldId id="278" r:id="rId12"/>
    <p:sldId id="2354" r:id="rId13"/>
    <p:sldId id="2337" r:id="rId14"/>
    <p:sldId id="2341" r:id="rId15"/>
    <p:sldId id="317" r:id="rId16"/>
    <p:sldId id="276" r:id="rId17"/>
    <p:sldId id="2347" r:id="rId18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137"/>
    <a:srgbClr val="5B6B1F"/>
    <a:srgbClr val="E0EB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72" d="100"/>
          <a:sy n="72" d="100"/>
        </p:scale>
        <p:origin x="4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0AC9C-3F87-427E-AE51-BBF82BC2DD7F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68781-0196-4F7E-91AA-22A72E360A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053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8781-0196-4F7E-91AA-22A72E360A9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388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8781-0196-4F7E-91AA-22A72E360A9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1994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8781-0196-4F7E-91AA-22A72E360A9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4459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8781-0196-4F7E-91AA-22A72E360A9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587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8781-0196-4F7E-91AA-22A72E360A9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345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8781-0196-4F7E-91AA-22A72E360A9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356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8781-0196-4F7E-91AA-22A72E360A9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686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8781-0196-4F7E-91AA-22A72E360A9E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174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07F07-5018-B520-783B-FE0457BCD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53577-5D47-3462-F508-230E0253F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8CF65-E206-3105-4673-F13885629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07C72-387F-907B-1702-431F21C0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FC383-9E28-9304-354E-F80FB06F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28983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D793C-A8B3-F264-6E40-84278DCA4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39B46-D290-3902-DD95-AA1FB158F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55E12-F97D-3D20-4013-D3B2FE30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874DB-5421-9EDD-37D6-425B69833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3B1D9-3620-1F4F-9C12-E5D29B3B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651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E89427-BD9A-4F90-8507-D5461D4AF4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9B218D-F119-D88B-04E0-282E532EA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B9E0-E1C5-E090-5BF8-E23ECA443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248BD-AC9E-EF27-8724-4A261C54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BEFC-60B4-A86B-4F5D-EE50B6706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1453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DDCCF-00D4-57C0-AB86-DD97CBF26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01350-A3CE-F72C-EF66-224EE8E3E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2717E-3498-D1DF-0749-E719A049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0EF9F-8597-7B89-712F-614543F54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C8415-5616-E9EF-A04C-AB58C2E8A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86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A5CA1-B7CB-D1FB-EC76-E686072A2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376EC-3A6A-627D-FB8C-389BD638A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D9367-1A65-3258-265C-9FE90DFE5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80604-377F-6192-4D4E-AC24A638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C9CB9-597A-78E3-CFBC-A159B832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5195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8BA3-0492-6F74-9BF6-52E8ECDE3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413EA-68CD-9D88-D79C-CC6ED21EC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19449-C536-4F9E-2D95-193291798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D753B-EBAF-B53A-074D-76FB47A9C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5475B-BCCD-BF1D-D454-48E8BAEE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81B7A-9A7C-4BC7-ADE6-79554484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257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64811-F649-1A18-8152-2E898C3CB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96928-3DA8-37D0-D51A-B823CED2E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67FC4-6803-2A31-FB6C-F5659A25A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C89C4-348E-5F39-4668-34D6F57A0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B8D285-7AB1-D934-D1C7-35BD769227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36D4F4-1072-1534-5192-D3D0EB786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F9E71C-2B25-C35F-F2C4-0647C5575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FE4384-78B5-0145-4AD6-E159AB04C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1539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15D05-BAE5-24E8-3A9C-14C3A7F70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ECEF6-D795-F1A5-DDBC-8D98B55B5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4890-38CA-0ACB-1B4F-A5F9405A0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674416-B7D1-C64F-6B7E-D5252B22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0862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045E28-5069-3021-3A48-8D87E4177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999B63-1C5E-64D7-EE4C-E6CB25003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717FB-888C-F1BE-37C5-F04D21D1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4538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92FD-FA4F-1B23-9EA8-98A91CDBF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4534-C607-4610-550D-E549332B6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EA254-A469-DD5E-6D80-44BC37540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B67E5-EFEF-17F0-5AB1-5E8DF97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EDB6C-8CB1-00F0-9658-BA9847DD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09C59-5D4A-0616-191D-C163C2AA1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6307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D37EC-0CB8-5C20-0D9F-EF2B8B705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9592B-AE95-C702-A091-81C5DD7C8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C0F8F-A3A7-5386-A2CD-26017DDBA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BDF64-7321-18FA-3A8A-151C61B2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7279B-A4DF-B23E-FBF6-E1F5762D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E326F-A5DE-61B2-FC62-436888296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7119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C02FC6-B683-24E9-4CF3-ACB65B9C3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88781-C4E4-8F07-B445-0FCB66126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871DA-F3C2-ACC9-0954-A50279EA3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9A398E-FCB8-1146-8DE5-39712756FA2F}" type="datetimeFigureOut">
              <a:rPr lang="en-BE" smtClean="0"/>
              <a:t>03/10/2026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F7E01-A745-BFC4-1A5F-98305C39C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CC3E3-36ED-4099-6586-23175595E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7493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dico.ijclab.in2p3.fr/event/13481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jclab.in2p3.fr/category/562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jclab.in2p3.fr/category/51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dico.ijclab.in2p3.fr/event/13481/" TargetMode="External"/><Relationship Id="rId4" Type="http://schemas.openxmlformats.org/officeDocument/2006/relationships/hyperlink" Target="https://indico.ijclab.in2p3.fr/event/11960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jclab.in2p3.fr/category/51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A654B7E4-984C-4AF9-9F6A-BA4C3935E4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iSAS </a:t>
            </a:r>
            <a:r>
              <a:rPr lang="en-US" dirty="0"/>
              <a:t>Coordination panel </a:t>
            </a:r>
            <a:r>
              <a:rPr lang="fr-FR" dirty="0"/>
              <a:t>meeting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8758D61F-C602-40EE-B9C8-D3E438272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67836"/>
          </a:xfrm>
        </p:spPr>
        <p:txBody>
          <a:bodyPr>
            <a:normAutofit/>
          </a:bodyPr>
          <a:lstStyle/>
          <a:p>
            <a:r>
              <a:rPr lang="en-US" sz="3500" dirty="0"/>
              <a:t>10</a:t>
            </a:r>
            <a:r>
              <a:rPr lang="en-US" sz="3500" baseline="30000" dirty="0"/>
              <a:t>th</a:t>
            </a:r>
            <a:r>
              <a:rPr lang="en-US" sz="3500" dirty="0"/>
              <a:t> March, 2026</a:t>
            </a:r>
            <a:endParaRPr lang="fr-FR" sz="35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678772D7-BD3E-4C2D-8800-296732ACE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001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1294210"/>
            <a:ext cx="1051008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Review meeting </a:t>
            </a:r>
          </a:p>
          <a:p>
            <a:endParaRPr lang="en-GB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present the periodic report to the PO &amp; external expert</a:t>
            </a:r>
            <a:endParaRPr lang="en-GB" sz="2000" dirty="0">
              <a:solidFill>
                <a:srgbClr val="A4C13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hlinkClick r:id="rId4"/>
              </a:rPr>
              <a:t>Review meeting </a:t>
            </a:r>
            <a:r>
              <a:rPr lang="en-GB" sz="2000" dirty="0"/>
              <a:t>– June 1</a:t>
            </a:r>
            <a:r>
              <a:rPr lang="en-GB" sz="2000" baseline="30000" dirty="0"/>
              <a:t>st</a:t>
            </a:r>
            <a:r>
              <a:rPr lang="en-GB" sz="2000" dirty="0"/>
              <a:t> 09:00 to 12:30 am CET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/>
              <a:t>No objections raised to the nomination of the external exert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GB" sz="2000" dirty="0"/>
              <a:t>Bruno Miguel Soares GONÇALVES 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n-GB" sz="2000" dirty="0"/>
              <a:t>European Fusion Development Agreement - Joint European torus (EFDA-JET) 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n-GB" sz="2000" dirty="0"/>
              <a:t>Instituto de Plasmas e </a:t>
            </a:r>
            <a:r>
              <a:rPr lang="en-GB" sz="2000" dirty="0" err="1"/>
              <a:t>Fusão</a:t>
            </a:r>
            <a:r>
              <a:rPr lang="en-GB" sz="2000" dirty="0"/>
              <a:t> nuclear, Instituto Superior Técnico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/>
              <a:t>Questions &amp; comments expected  from PO &amp; external expert</a:t>
            </a:r>
          </a:p>
          <a:p>
            <a:endParaRPr lang="en-GB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will examine</a:t>
            </a:r>
            <a:endParaRPr lang="en-GB" sz="16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1600" dirty="0"/>
              <a:t>the degree to which the </a:t>
            </a:r>
            <a:r>
              <a:rPr lang="en-GB" sz="1600" dirty="0">
                <a:solidFill>
                  <a:srgbClr val="A4C137"/>
                </a:solidFill>
              </a:rPr>
              <a:t>work plan </a:t>
            </a:r>
            <a:r>
              <a:rPr lang="en-GB" sz="1600" dirty="0"/>
              <a:t>has been carried out and whether all deliverables were completed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1600" dirty="0"/>
              <a:t>whether the </a:t>
            </a:r>
            <a:r>
              <a:rPr lang="en-GB" sz="1600" dirty="0">
                <a:solidFill>
                  <a:srgbClr val="A4C137"/>
                </a:solidFill>
              </a:rPr>
              <a:t>objectives</a:t>
            </a:r>
            <a:r>
              <a:rPr lang="en-GB" sz="1600" dirty="0"/>
              <a:t> are still relevant and provide scientific or industrial breakthrough potential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1600" dirty="0"/>
              <a:t>the </a:t>
            </a:r>
            <a:r>
              <a:rPr lang="en-GB" sz="1600" dirty="0">
                <a:solidFill>
                  <a:srgbClr val="A4C137"/>
                </a:solidFill>
              </a:rPr>
              <a:t>management</a:t>
            </a:r>
            <a:r>
              <a:rPr lang="en-GB" sz="1600" dirty="0"/>
              <a:t> procedures and methods of the project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1600" dirty="0"/>
              <a:t>the beneficiaries’ </a:t>
            </a:r>
            <a:r>
              <a:rPr lang="en-GB" sz="1600" dirty="0">
                <a:solidFill>
                  <a:srgbClr val="A4C137"/>
                </a:solidFill>
              </a:rPr>
              <a:t>contributions</a:t>
            </a:r>
            <a:r>
              <a:rPr lang="en-GB" sz="1600" dirty="0"/>
              <a:t> and their integration within the project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1600" dirty="0"/>
              <a:t>the expected potential scientific, technological, economic, competitive and social </a:t>
            </a:r>
            <a:r>
              <a:rPr lang="en-GB" sz="1600" dirty="0">
                <a:solidFill>
                  <a:srgbClr val="A4C137"/>
                </a:solidFill>
              </a:rPr>
              <a:t>impact</a:t>
            </a:r>
            <a:r>
              <a:rPr lang="en-GB" sz="1600" dirty="0"/>
              <a:t>, and plans for using and disseminating results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1600" dirty="0"/>
              <a:t>compliance with other </a:t>
            </a:r>
            <a:r>
              <a:rPr lang="en-GB" sz="1600" dirty="0">
                <a:solidFill>
                  <a:srgbClr val="A4C137"/>
                </a:solidFill>
              </a:rPr>
              <a:t>grant agreement obligations</a:t>
            </a:r>
          </a:p>
        </p:txBody>
      </p:sp>
    </p:spTree>
    <p:extLst>
      <p:ext uri="{BB962C8B-B14F-4D97-AF65-F5344CB8AC3E}">
        <p14:creationId xmlns:p14="http://schemas.microsoft.com/office/powerpoint/2010/main" val="2836869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2109494"/>
            <a:ext cx="98620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 plan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&amp; Deliverables status by timeline for the </a:t>
            </a:r>
            <a:r>
              <a:rPr lang="en-US" sz="20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end of the 2nd project year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BF5A5C2-701B-4663-970D-3AA6846380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06964"/>
            <a:ext cx="12150146" cy="252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80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1479179"/>
            <a:ext cx="98620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 plan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&amp; Deliverables status by timeline for the </a:t>
            </a:r>
            <a:r>
              <a:rPr lang="en-US" sz="20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000" b="1" baseline="30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sz="20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project year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milestones due August with risk to mitigate to look into 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D28E654-3ECA-401B-A10A-0BA7066B09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214345"/>
            <a:ext cx="12206106" cy="342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167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3" y="2375374"/>
            <a:ext cx="97200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Upcoming related meetings </a:t>
            </a:r>
          </a:p>
          <a:p>
            <a:endParaRPr lang="en-GB" sz="2000" dirty="0"/>
          </a:p>
          <a:p>
            <a:r>
              <a:rPr lang="en-GB" sz="2000" dirty="0"/>
              <a:t>Every other meeting the Coordination panel becomes the Steering committee (includes the WP leaders &amp; deputies), so as to integrate a cross-coordination of feedback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Indico page for Coordination panel - Steering committee meetings</a:t>
            </a:r>
            <a:endParaRPr lang="en-GB" dirty="0"/>
          </a:p>
          <a:p>
            <a:pPr lvl="1"/>
            <a:endParaRPr lang="en-GB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A4C137"/>
                </a:solidFill>
              </a:rPr>
              <a:t>Steering committee </a:t>
            </a:r>
            <a:r>
              <a:rPr lang="en-GB" dirty="0"/>
              <a:t>– April 21 at 10 am CET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/>
              <a:t>Coordination panel – June 2 at 10 am CET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GB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68778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3" y="2339865"/>
            <a:ext cx="9720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Upcoming other meetings 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iSAS project Indico page</a:t>
            </a:r>
            <a:br>
              <a:rPr lang="en-GB" dirty="0"/>
            </a:br>
            <a:endParaRPr lang="en-GB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>
                <a:hlinkClick r:id="rId4"/>
              </a:rPr>
              <a:t>2</a:t>
            </a:r>
            <a:r>
              <a:rPr lang="en-GB" baseline="30000" dirty="0">
                <a:hlinkClick r:id="rId4"/>
              </a:rPr>
              <a:t>nd</a:t>
            </a:r>
            <a:r>
              <a:rPr lang="en-GB" dirty="0">
                <a:hlinkClick r:id="rId4"/>
              </a:rPr>
              <a:t> annual project meeting in Berlin</a:t>
            </a:r>
            <a:r>
              <a:rPr lang="en-GB" dirty="0"/>
              <a:t> – April 22-24 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GB" dirty="0"/>
              <a:t>Advisory board discussion – April 23 pm</a:t>
            </a:r>
            <a:endParaRPr lang="en-GB" dirty="0">
              <a:effectLst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GB" dirty="0"/>
              <a:t>Industry 1</a:t>
            </a:r>
            <a:r>
              <a:rPr lang="en-GB" baseline="30000" dirty="0"/>
              <a:t>st</a:t>
            </a:r>
            <a:r>
              <a:rPr lang="en-GB" dirty="0"/>
              <a:t> review – April 24 am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GB" dirty="0">
                <a:effectLst/>
              </a:rPr>
              <a:t>Governing </a:t>
            </a:r>
            <a:r>
              <a:rPr lang="en-GB" dirty="0"/>
              <a:t>b</a:t>
            </a:r>
            <a:r>
              <a:rPr lang="en-GB" dirty="0">
                <a:effectLst/>
              </a:rPr>
              <a:t>oard - April 24 am</a:t>
            </a:r>
          </a:p>
          <a:p>
            <a:pPr lvl="2"/>
            <a:endParaRPr lang="en-GB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dirty="0">
                <a:hlinkClick r:id="rId5"/>
              </a:rPr>
              <a:t>Review meeting </a:t>
            </a:r>
            <a:r>
              <a:rPr lang="en-GB" dirty="0"/>
              <a:t>– June 1</a:t>
            </a:r>
            <a:r>
              <a:rPr lang="en-GB" baseline="30000" dirty="0"/>
              <a:t>st</a:t>
            </a:r>
            <a:r>
              <a:rPr lang="en-GB" dirty="0"/>
              <a:t> 09:00 to 12:30 am CET</a:t>
            </a:r>
          </a:p>
          <a:p>
            <a:pPr lvl="1"/>
            <a:endParaRPr lang="en-GB" dirty="0">
              <a:effectLst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GB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4206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2023E2E-4F0F-49ED-90B8-7EF514770B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4548" y="109462"/>
            <a:ext cx="6871482" cy="672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687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re 11">
            <a:extLst>
              <a:ext uri="{FF2B5EF4-FFF2-40B4-BE49-F238E27FC236}">
                <a16:creationId xmlns:a16="http://schemas.microsoft.com/office/drawing/2014/main" id="{C335F4B2-46CC-4692-8189-C48C5E3E9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248093"/>
            <a:ext cx="10515600" cy="2852737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</a:t>
            </a:r>
            <a:r>
              <a:rPr lang="fr-FR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7447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re 11">
            <a:extLst>
              <a:ext uri="{FF2B5EF4-FFF2-40B4-BE49-F238E27FC236}">
                <a16:creationId xmlns:a16="http://schemas.microsoft.com/office/drawing/2014/main" id="{C335F4B2-46CC-4692-8189-C48C5E3E9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212581"/>
            <a:ext cx="10515600" cy="2852737"/>
          </a:xfrm>
        </p:spPr>
        <p:txBody>
          <a:bodyPr/>
          <a:lstStyle/>
          <a:p>
            <a:pPr algn="ctr"/>
            <a:r>
              <a:rPr lang="fr-FR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 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235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2426073"/>
            <a:ext cx="9720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Agenda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b="1" dirty="0"/>
          </a:p>
          <a:p>
            <a:r>
              <a:rPr lang="en-GB" sz="2000" b="1" dirty="0"/>
              <a:t>Agenda items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sz="2000" dirty="0"/>
              <a:t>RF2.0 &amp; iSAS project update, Barcelona meeting, TIARA meeting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sz="2000" dirty="0"/>
              <a:t>Amendment (AMD), Consortium Agreement (CA) 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sz="2000" dirty="0"/>
              <a:t>End of RP1, milestone &amp; deliverable validation, periodic report, Review meeting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sz="2000" dirty="0"/>
              <a:t>iSAS Workplan update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sz="2000" dirty="0"/>
              <a:t>AOB</a:t>
            </a:r>
          </a:p>
          <a:p>
            <a:pPr lvl="1"/>
            <a:endParaRPr lang="en-GB" sz="2000" dirty="0">
              <a:hlinkClick r:id="rId3"/>
            </a:endParaRPr>
          </a:p>
          <a:p>
            <a:r>
              <a:rPr lang="en-GB" sz="2000" dirty="0"/>
              <a:t>Presentation(s) available on:</a:t>
            </a:r>
            <a:endParaRPr lang="en-GB" sz="2000" dirty="0">
              <a:hlinkClick r:id="rId3"/>
            </a:endParaRPr>
          </a:p>
          <a:p>
            <a:r>
              <a:rPr lang="en-US" sz="2000" dirty="0">
                <a:hlinkClick r:id="rId3"/>
              </a:rPr>
              <a:t>iSAS project Indico page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GB" sz="20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GB" sz="2000" dirty="0"/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7267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iSAS Coordination panel meeting </a:t>
            </a:r>
            <a:endParaRPr lang="en-GB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383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1738088"/>
            <a:ext cx="105100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RF2.0 &amp; iSAS project proposal update </a:t>
            </a:r>
          </a:p>
          <a:p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Steps taken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Involvement of EU project managers to support the project development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/>
              <a:t>RF2.0 + iSAS </a:t>
            </a:r>
            <a:r>
              <a:rPr lang="en-GB" sz="2000" dirty="0">
                <a:solidFill>
                  <a:srgbClr val="A4C137"/>
                </a:solidFill>
              </a:rPr>
              <a:t>1</a:t>
            </a:r>
            <a:r>
              <a:rPr lang="en-GB" sz="2000" baseline="30000" dirty="0">
                <a:solidFill>
                  <a:srgbClr val="A4C137"/>
                </a:solidFill>
              </a:rPr>
              <a:t>st</a:t>
            </a:r>
            <a:r>
              <a:rPr lang="en-GB" sz="2000" dirty="0"/>
              <a:t> </a:t>
            </a:r>
            <a:r>
              <a:rPr lang="en-GB" sz="2000" dirty="0">
                <a:solidFill>
                  <a:srgbClr val="A4C137"/>
                </a:solidFill>
              </a:rPr>
              <a:t>concept paper </a:t>
            </a:r>
            <a:r>
              <a:rPr lang="en-GB" sz="2000" dirty="0"/>
              <a:t>prepared (iterative process)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Presentation of RF2.0 project last Steering committee by project coordinator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Ideas structured into WPs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Barcelona meeting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 26</a:t>
            </a:r>
            <a:r>
              <a:rPr lang="en-GB" sz="2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-27</a:t>
            </a:r>
            <a:r>
              <a:rPr lang="en-GB" sz="2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at RF2.0 annual meeting (ALBA)</a:t>
            </a:r>
            <a:endParaRPr lang="en-GB" sz="2000" dirty="0">
              <a:solidFill>
                <a:srgbClr val="A4C13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Coordinator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chosen: Giovanni De Carne, RF2.0 project coordinator from KIT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Draft cost evaluation from CERN on technologies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Next steps</a:t>
            </a:r>
            <a:endParaRPr lang="en-GB" sz="2000" dirty="0">
              <a:solidFill>
                <a:srgbClr val="A4C13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TIARA meeting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March 18</a:t>
            </a:r>
            <a:r>
              <a:rPr lang="en-GB" sz="2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presentation &amp; comments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Proposal to submit to INFRATECH call by June 16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181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3383471" y="255119"/>
            <a:ext cx="7607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RF2.0 &amp; iSAS project proposal update </a:t>
            </a:r>
          </a:p>
          <a:p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8604965-995B-423C-9F51-1F5D2C1CF6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5405" y="1086116"/>
            <a:ext cx="8541189" cy="415311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D77A41D-175B-426B-8435-A0E4995F34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5405" y="5191335"/>
            <a:ext cx="8541189" cy="160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42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3" y="2377284"/>
            <a:ext cx="106432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Amendment to the Grant agreement</a:t>
            </a:r>
          </a:p>
          <a:p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Amendment (AMD)</a:t>
            </a: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progress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Amendment signed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 in Decision phase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GB" sz="2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AMD needed after the 1</a:t>
            </a:r>
            <a:r>
              <a:rPr lang="en-GB" sz="2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(cannot open 2 in parallel) to extend the project manager’s contract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1297430-8F09-490E-BE7B-6E80C120F8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1241" y="4687831"/>
            <a:ext cx="7169518" cy="161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68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2622671"/>
            <a:ext cx="9720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Consortium agreement</a:t>
            </a:r>
          </a:p>
          <a:p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Consortium Agreement (CA)</a:t>
            </a: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progress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Signature process has been started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institutes have signed already: ESS &amp; VUB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institutes have responded &amp; have started the process 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Shared NDA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industrial partners </a:t>
            </a: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done</a:t>
            </a:r>
            <a:endParaRPr lang="en-GB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312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1711456"/>
            <a:ext cx="1051008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End of RP1  </a:t>
            </a:r>
          </a:p>
          <a:p>
            <a:endParaRPr lang="en-GB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&amp; deliverables</a:t>
            </a:r>
            <a:endParaRPr lang="en-GB" sz="2000" dirty="0">
              <a:solidFill>
                <a:srgbClr val="A4C13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 accounted for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pending, expected for 2</a:t>
            </a:r>
            <a:r>
              <a:rPr lang="en-GB" sz="2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week of March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no news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WP closure foreseen (iSAS not structured that way, all WPs end at the end of the project)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Consequence of AMD still in process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not yet accountable because not added yet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still considered due because delay not yet formalised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Next steps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RP2 opened since March 1</a:t>
            </a:r>
            <a:r>
              <a:rPr lang="en-GB" sz="2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next 2 project years (until Feb 2028)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Periodic report due April 30 &amp; Review meeting June 1</a:t>
            </a:r>
            <a:r>
              <a:rPr lang="en-GB" sz="2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present it</a:t>
            </a:r>
          </a:p>
          <a:p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222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2474939"/>
            <a:ext cx="1051008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&amp; deliverables validation process</a:t>
            </a:r>
          </a:p>
          <a:p>
            <a:endParaRPr lang="en-GB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 discussed</a:t>
            </a:r>
            <a:endParaRPr lang="en-GB" sz="2000" dirty="0">
              <a:solidFill>
                <a:srgbClr val="A4C13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Reading review by Achille for February 15 M&amp;D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note: August 2026 due date for 6 different M/D, Feb 2027 due date for 9 different M/D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to organise the validation process in order to enable a higher standards review?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474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2474939"/>
            <a:ext cx="1051008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Periodic report </a:t>
            </a:r>
          </a:p>
          <a:p>
            <a:endParaRPr lang="en-GB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End of RP1 report</a:t>
            </a:r>
            <a:endParaRPr lang="en-GB" sz="2000" dirty="0">
              <a:solidFill>
                <a:srgbClr val="A4C13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Technical report (Part B) template shared by PO (not all sections relevant to this project)</a:t>
            </a:r>
          </a:p>
          <a:p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Most notably: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1.2 Explanation of the work carried out per WP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1.3 Impact - progress of the project so far towards delivering scientific impact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Due 60 days after end of RP1 (end of April)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GB" sz="2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draft to be ready early enough to be reviewed carefully – at least by April 16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77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25082</TotalTime>
  <Words>770</Words>
  <Application>Microsoft Office PowerPoint</Application>
  <PresentationFormat>Grand écran</PresentationFormat>
  <Paragraphs>122</Paragraphs>
  <Slides>17</Slides>
  <Notes>8</Notes>
  <HiddenSlides>1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Wingdings</vt:lpstr>
      <vt:lpstr>Office Theme</vt:lpstr>
      <vt:lpstr>iSAS Coordination panel meeting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Thank you!</vt:lpstr>
      <vt:lpstr>Back 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Jorgen D'HONDT</dc:creator>
  <cp:lastModifiedBy>adele de-valera</cp:lastModifiedBy>
  <cp:revision>755</cp:revision>
  <dcterms:created xsi:type="dcterms:W3CDTF">2024-02-23T11:31:04Z</dcterms:created>
  <dcterms:modified xsi:type="dcterms:W3CDTF">2026-03-10T08:35:39Z</dcterms:modified>
</cp:coreProperties>
</file>