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63" r:id="rId2"/>
    <p:sldId id="257" r:id="rId3"/>
    <p:sldId id="268" r:id="rId4"/>
    <p:sldId id="264" r:id="rId5"/>
    <p:sldId id="275" r:id="rId6"/>
    <p:sldId id="278" r:id="rId7"/>
    <p:sldId id="274" r:id="rId8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98" autoAdjust="0"/>
    <p:restoredTop sz="94694"/>
  </p:normalViewPr>
  <p:slideViewPr>
    <p:cSldViewPr snapToGrid="0">
      <p:cViewPr>
        <p:scale>
          <a:sx n="100" d="100"/>
          <a:sy n="100" d="100"/>
        </p:scale>
        <p:origin x="354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CFE599-4CA8-4408-8A73-23F806BABB39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B5745-7472-4F6F-9E4F-C88586833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638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B5745-7472-4F6F-9E4F-C885868337E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556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B5745-7472-4F6F-9E4F-C885868337E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259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07F07-5018-B520-783B-FE0457BCD9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C53577-5D47-3462-F508-230E0253F3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8CF65-E206-3105-4673-F13885629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33B1E-34E2-42D8-93EC-0EF188C8B227}" type="datetime1">
              <a:rPr lang="LID4096" smtClean="0"/>
              <a:t>12/15/2025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07C72-387F-907B-1702-431F21C0B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FC383-9E28-9304-354E-F80FB06F5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128983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D793C-A8B3-F264-6E40-84278DCA4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39B46-D290-3902-DD95-AA1FB158F3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55E12-F97D-3D20-4013-D3B2FE30D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46A4-D643-4839-AD6D-8D569D989CF3}" type="datetime1">
              <a:rPr lang="LID4096" smtClean="0"/>
              <a:t>12/15/2025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874DB-5421-9EDD-37D6-425B69833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3B1D9-3620-1F4F-9C12-E5D29B3B1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06517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E89427-BD9A-4F90-8507-D5461D4AF4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9B218D-F119-D88B-04E0-282E532EA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7B9E0-E1C5-E090-5BF8-E23ECA443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36A8B-29A7-41B3-AE67-2B91BD600B20}" type="datetime1">
              <a:rPr lang="LID4096" smtClean="0"/>
              <a:t>12/15/2025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248BD-AC9E-EF27-8724-4A261C549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BBEFC-60B4-A86B-4F5D-EE50B6706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314535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DDCCF-00D4-57C0-AB86-DD97CBF26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01350-A3CE-F72C-EF66-224EE8E3E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2717E-3498-D1DF-0749-E719A0490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DBD2-1C14-4ACA-9FC2-47D41FACBD42}" type="datetime1">
              <a:rPr lang="LID4096" smtClean="0"/>
              <a:t>12/15/2025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0EF9F-8597-7B89-712F-614543F54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C8415-5616-E9EF-A04C-AB58C2E8A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0869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A5CA1-B7CB-D1FB-EC76-E686072A2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376EC-3A6A-627D-FB8C-389BD638A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D9367-1A65-3258-265C-9FE90DFE5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A6F5-EDB3-4A19-8B07-10C9376F6650}" type="datetime1">
              <a:rPr lang="LID4096" smtClean="0"/>
              <a:t>12/15/2025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80604-377F-6192-4D4E-AC24A6380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C9CB9-597A-78E3-CFBC-A159B8328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51950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58BA3-0492-6F74-9BF6-52E8ECDE3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413EA-68CD-9D88-D79C-CC6ED21EC1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519449-C536-4F9E-2D95-193291798F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2D753B-EBAF-B53A-074D-76FB47A9C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99A6-1CF9-494C-AC20-80F300470A6A}" type="datetime1">
              <a:rPr lang="LID4096" smtClean="0"/>
              <a:t>12/15/2025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B5475B-BCCD-BF1D-D454-48E8BAEE8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A81B7A-9A7C-4BC7-ADE6-79554484D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02570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64811-F649-1A18-8152-2E898C3CB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96928-3DA8-37D0-D51A-B823CED2E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D67FC4-6803-2A31-FB6C-F5659A25A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3C89C4-348E-5F39-4668-34D6F57A0F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B8D285-7AB1-D934-D1C7-35BD769227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36D4F4-1072-1534-5192-D3D0EB786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F4C20-3C5D-4EC9-91E1-71CB3948A168}" type="datetime1">
              <a:rPr lang="LID4096" smtClean="0"/>
              <a:t>12/15/2025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F9E71C-2B25-C35F-F2C4-0647C5575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FE4384-78B5-0145-4AD6-E159AB04C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15391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15D05-BAE5-24E8-3A9C-14C3A7F70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ECEF6-D795-F1A5-DDBC-8D98B55B5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2CF8C-D6AA-4C7B-8941-E3798E4954CF}" type="datetime1">
              <a:rPr lang="LID4096" smtClean="0"/>
              <a:t>12/15/2025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A4890-38CA-0ACB-1B4F-A5F9405A0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674416-B7D1-C64F-6B7E-D5252B22C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508629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045E28-5069-3021-3A48-8D87E4177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B6E5-1A15-44AB-9511-AAFFD9881114}" type="datetime1">
              <a:rPr lang="LID4096" smtClean="0"/>
              <a:t>12/15/2025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999B63-1C5E-64D7-EE4C-E6CB25003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C717FB-888C-F1BE-37C5-F04D21D1E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45387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692FD-FA4F-1B23-9EA8-98A91CDBF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74534-C607-4610-550D-E549332B6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EA254-A469-DD5E-6D80-44BC37540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BB67E5-EFEF-17F0-5AB1-5E8DF97BF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4DBA1-C2FE-4906-B4EF-F799E2506437}" type="datetime1">
              <a:rPr lang="LID4096" smtClean="0"/>
              <a:t>12/15/2025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BEDB6C-8CB1-00F0-9658-BA9847DD8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C09C59-5D4A-0616-191D-C163C2AA1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63079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D37EC-0CB8-5C20-0D9F-EF2B8B705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59592B-AE95-C702-A091-81C5DD7C8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6C0F8F-A3A7-5386-A2CD-26017DDBAC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BDF64-7321-18FA-3A8A-151C61B25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6D7CD-860B-41E8-8D8B-2CA24F8E3C97}" type="datetime1">
              <a:rPr lang="LID4096" smtClean="0"/>
              <a:t>12/15/2025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97279B-A4DF-B23E-FBF6-E1F5762D1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9E326F-A5DE-61B2-FC62-436888296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971190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C02FC6-B683-24E9-4CF3-ACB65B9C3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788781-C4E4-8F07-B445-0FCB66126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871DA-F3C2-ACC9-0954-A50279EA34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89FEE0-81D1-4BE9-B2FB-8BE6D7C10579}" type="datetime1">
              <a:rPr lang="LID4096" smtClean="0"/>
              <a:t>12/15/2025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F7E01-A745-BFC4-1A5F-98305C39C6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CC3E3-36ED-4099-6586-23175595E3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74937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8429/jacow-ipac25-thps13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doi.org/10.18429/jacow-ipac25-thps135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0BBB2F10-FAEB-D3CF-A535-57FAB197BF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38" y="378848"/>
            <a:ext cx="3609024" cy="1134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5CFD807-6BFA-5F75-585F-038BB87B589A}"/>
              </a:ext>
            </a:extLst>
          </p:cNvPr>
          <p:cNvSpPr txBox="1"/>
          <p:nvPr/>
        </p:nvSpPr>
        <p:spPr>
          <a:xfrm>
            <a:off x="3910655" y="226449"/>
            <a:ext cx="7832529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E" sz="2400" b="1" dirty="0">
                <a:solidFill>
                  <a:schemeClr val="bg2">
                    <a:lumMod val="50000"/>
                  </a:schemeClr>
                </a:solidFill>
              </a:rPr>
              <a:t>WP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en-BE" sz="2400" b="1" dirty="0">
                <a:solidFill>
                  <a:schemeClr val="bg2">
                    <a:lumMod val="50000"/>
                  </a:schemeClr>
                </a:solidFill>
              </a:rPr>
              <a:t>: 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</a:rPr>
              <a:t>Low Level RF controls </a:t>
            </a:r>
            <a:r>
              <a:rPr lang="en-US" sz="2400" b="1" dirty="0">
                <a:solidFill>
                  <a:srgbClr val="FF0000"/>
                </a:solidFill>
              </a:rPr>
              <a:t>16.12.2025</a:t>
            </a:r>
            <a:endParaRPr lang="en-BE" sz="2400" b="1" dirty="0">
              <a:solidFill>
                <a:srgbClr val="FF0000"/>
              </a:solidFill>
            </a:endParaRPr>
          </a:p>
          <a:p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Calibri"/>
                <a:ea typeface="ＭＳ Ｐゴシック" charset="0"/>
              </a:rPr>
              <a:t>DESY, HZB, CNRS</a:t>
            </a:r>
          </a:p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  <a:latin typeface="Calibri"/>
                <a:ea typeface="ＭＳ Ｐゴシック" charset="0"/>
              </a:rPr>
              <a:t>Convener &amp; deputy: Julien Branlard (DESY) &amp; Christian Schmidt (DESY)</a:t>
            </a:r>
          </a:p>
          <a:p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Calibri"/>
                <a:ea typeface="ＭＳ Ｐゴシック" charset="0"/>
              </a:rPr>
              <a:t>Main contacts with other partners: Axel Neumann (HZB),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  <a:latin typeface="Calibri"/>
                <a:ea typeface="ＭＳ Ｐゴシック" charset="0"/>
              </a:rPr>
              <a:t>Christophe Joly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Calibri"/>
                <a:ea typeface="ＭＳ Ｐゴシック" charset="0"/>
              </a:rPr>
              <a:t>(CNRS)</a:t>
            </a:r>
            <a:endParaRPr lang="en-BE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513995" y="2050295"/>
            <a:ext cx="1145778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i="1" dirty="0">
                <a:effectLst/>
                <a:latin typeface="Helvetica" pitchFamily="2" charset="0"/>
              </a:rPr>
              <a:t>Task 2.1: </a:t>
            </a:r>
            <a:r>
              <a:rPr lang="en-GB" sz="2200" b="1" dirty="0"/>
              <a:t>Coordination of R&amp;D on LLRF – </a:t>
            </a:r>
            <a:r>
              <a:rPr lang="en-GB" sz="2200" b="1" i="1" dirty="0">
                <a:latin typeface="Helvetica" pitchFamily="2" charset="0"/>
              </a:rPr>
              <a:t>M1-M48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200" b="1" dirty="0">
              <a:effectLst/>
              <a:latin typeface="Helvetica" pitchFamily="2" charset="0"/>
            </a:endParaRPr>
          </a:p>
          <a:p>
            <a:r>
              <a:rPr lang="en-GB" sz="2200" b="1" i="1" dirty="0">
                <a:effectLst/>
                <a:latin typeface="Helvetica" pitchFamily="2" charset="0"/>
              </a:rPr>
              <a:t>Task 2.2: </a:t>
            </a:r>
            <a:r>
              <a:rPr lang="en-US" sz="2200" b="1" dirty="0"/>
              <a:t>Efficient field control for high loaded-quality factor cavities </a:t>
            </a:r>
            <a:r>
              <a:rPr lang="en-GB" sz="2200" b="1" i="1" dirty="0">
                <a:effectLst/>
                <a:latin typeface="Helvetica" pitchFamily="2" charset="0"/>
              </a:rPr>
              <a:t>– M1-M48</a:t>
            </a:r>
          </a:p>
          <a:p>
            <a:endParaRPr lang="en-GB" sz="2200" b="1" dirty="0">
              <a:effectLst/>
              <a:latin typeface="Helvetica" pitchFamily="2" charset="0"/>
            </a:endParaRPr>
          </a:p>
          <a:p>
            <a:r>
              <a:rPr lang="en-GB" sz="2200" b="1" i="1" dirty="0">
                <a:effectLst/>
                <a:latin typeface="Helvetica" pitchFamily="2" charset="0"/>
              </a:rPr>
              <a:t>Task 2.3: </a:t>
            </a:r>
            <a:r>
              <a:rPr lang="en-US" sz="2200" b="1" dirty="0"/>
              <a:t>Vibration analysis and detuning control of cavities </a:t>
            </a:r>
            <a:r>
              <a:rPr lang="en-GB" sz="2200" b="1" i="1" dirty="0">
                <a:effectLst/>
                <a:latin typeface="Helvetica" pitchFamily="2" charset="0"/>
              </a:rPr>
              <a:t>– M1-M36</a:t>
            </a:r>
          </a:p>
          <a:p>
            <a:endParaRPr lang="en-GB" sz="2200" b="1" dirty="0">
              <a:effectLst/>
              <a:latin typeface="Helvetica" pitchFamily="2" charset="0"/>
            </a:endParaRPr>
          </a:p>
          <a:p>
            <a:r>
              <a:rPr lang="en-GB" sz="2200" b="1" i="1" dirty="0">
                <a:effectLst/>
                <a:latin typeface="Helvetica" pitchFamily="2" charset="0"/>
              </a:rPr>
              <a:t>Task 2.4: </a:t>
            </a:r>
            <a:r>
              <a:rPr lang="en-US" sz="2200" b="1" dirty="0"/>
              <a:t>Integrated LLRF control using Ferro-Electric Fast Reactive Tuners</a:t>
            </a:r>
            <a:r>
              <a:rPr lang="en-GB" sz="2200" b="1" i="1" dirty="0">
                <a:effectLst/>
                <a:latin typeface="Helvetica" pitchFamily="2" charset="0"/>
              </a:rPr>
              <a:t>– M13-M48</a:t>
            </a:r>
          </a:p>
          <a:p>
            <a:endParaRPr lang="en-GB" sz="2200" b="1" dirty="0">
              <a:effectLst/>
              <a:latin typeface="Helvetica" pitchFamily="2" charset="0"/>
            </a:endParaRPr>
          </a:p>
          <a:p>
            <a:r>
              <a:rPr lang="en-GB" sz="2200" b="1" i="1" dirty="0">
                <a:latin typeface="Helvetica" pitchFamily="2" charset="0"/>
              </a:rPr>
              <a:t>Task 2.5: </a:t>
            </a:r>
            <a:r>
              <a:rPr lang="en-US" sz="2200" b="1" dirty="0"/>
              <a:t>Energy efficient supervisory control and fault diagnosis</a:t>
            </a:r>
            <a:r>
              <a:rPr lang="en-GB" sz="2200" b="1" i="1" dirty="0">
                <a:latin typeface="Helvetica" pitchFamily="2" charset="0"/>
              </a:rPr>
              <a:t>– M1-M48</a:t>
            </a:r>
          </a:p>
          <a:p>
            <a:endParaRPr lang="en-GB" sz="2200" b="1" i="1" dirty="0">
              <a:latin typeface="Helvetica" pitchFamily="2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D66CC8-BAFE-48C4-AE1E-32A8554C1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1</a:t>
            </a:fld>
            <a:endParaRPr lang="en-BE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80A19C-ECE6-113E-83D9-C901D98962D5}"/>
              </a:ext>
            </a:extLst>
          </p:cNvPr>
          <p:cNvSpPr txBox="1"/>
          <p:nvPr/>
        </p:nvSpPr>
        <p:spPr>
          <a:xfrm>
            <a:off x="6967997" y="2067047"/>
            <a:ext cx="1966564" cy="3385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1600" dirty="0"/>
              <a:t>2026 milestone M24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980759-0277-B6C4-3D59-E13768102DAA}"/>
              </a:ext>
            </a:extLst>
          </p:cNvPr>
          <p:cNvSpPr txBox="1"/>
          <p:nvPr/>
        </p:nvSpPr>
        <p:spPr>
          <a:xfrm>
            <a:off x="9635957" y="3419900"/>
            <a:ext cx="1966564" cy="3385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1600" dirty="0"/>
              <a:t>2026 milestone M30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259772-234E-0C18-2BC2-D6A81354A0A5}"/>
              </a:ext>
            </a:extLst>
          </p:cNvPr>
          <p:cNvSpPr txBox="1"/>
          <p:nvPr/>
        </p:nvSpPr>
        <p:spPr>
          <a:xfrm>
            <a:off x="10185681" y="4781554"/>
            <a:ext cx="1966564" cy="3385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1600" dirty="0"/>
              <a:t>2026 milestone M33</a:t>
            </a:r>
          </a:p>
        </p:txBody>
      </p:sp>
    </p:spTree>
    <p:extLst>
      <p:ext uri="{BB962C8B-B14F-4D97-AF65-F5344CB8AC3E}">
        <p14:creationId xmlns:p14="http://schemas.microsoft.com/office/powerpoint/2010/main" val="1406998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1EC8C43-06E0-C825-13E4-F8DEB374FF58}"/>
              </a:ext>
            </a:extLst>
          </p:cNvPr>
          <p:cNvSpPr txBox="1"/>
          <p:nvPr/>
        </p:nvSpPr>
        <p:spPr>
          <a:xfrm>
            <a:off x="3418115" y="315684"/>
            <a:ext cx="55519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E" sz="2400" b="1" dirty="0">
                <a:solidFill>
                  <a:srgbClr val="002060"/>
                </a:solidFill>
              </a:rPr>
              <a:t>WP</a:t>
            </a:r>
            <a:r>
              <a:rPr lang="en-US" sz="2400" b="1" dirty="0">
                <a:solidFill>
                  <a:srgbClr val="002060"/>
                </a:solidFill>
              </a:rPr>
              <a:t>2</a:t>
            </a:r>
            <a:r>
              <a:rPr lang="en-BE" sz="2400" b="1" dirty="0">
                <a:solidFill>
                  <a:srgbClr val="002060"/>
                </a:solidFill>
              </a:rPr>
              <a:t> – </a:t>
            </a:r>
            <a:r>
              <a:rPr lang="en-US" sz="2400" b="1" dirty="0">
                <a:solidFill>
                  <a:srgbClr val="002060"/>
                </a:solidFill>
              </a:rPr>
              <a:t>LLRF</a:t>
            </a:r>
            <a:r>
              <a:rPr lang="en-BE" sz="2400" b="1" dirty="0">
                <a:solidFill>
                  <a:srgbClr val="002060"/>
                </a:solidFill>
              </a:rPr>
              <a:t>:</a:t>
            </a:r>
            <a:r>
              <a:rPr lang="en-BE" sz="2400" b="1" dirty="0">
                <a:solidFill>
                  <a:schemeClr val="bg2">
                    <a:lumMod val="50000"/>
                  </a:schemeClr>
                </a:solidFill>
              </a:rPr>
              <a:t> status/evolution of Task 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en-BE" sz="2400" b="1" dirty="0">
                <a:solidFill>
                  <a:schemeClr val="bg2">
                    <a:lumMod val="50000"/>
                  </a:schemeClr>
                </a:solidFill>
              </a:rPr>
              <a:t>.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</a:rPr>
              <a:t>1</a:t>
            </a:r>
            <a:r>
              <a:rPr lang="en-BE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</p:txBody>
      </p:sp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1709803E-6E12-BAB9-0C4A-5169DA7765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2D8E1D6-477E-4D95-8CFD-7288824F6436}"/>
              </a:ext>
            </a:extLst>
          </p:cNvPr>
          <p:cNvSpPr txBox="1"/>
          <p:nvPr/>
        </p:nvSpPr>
        <p:spPr>
          <a:xfrm>
            <a:off x="737889" y="1095474"/>
            <a:ext cx="1118524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>
                <a:effectLst/>
                <a:latin typeface="Helvetica" pitchFamily="2" charset="0"/>
              </a:rPr>
              <a:t>Task 2.1: </a:t>
            </a:r>
            <a:r>
              <a:rPr lang="en-GB" sz="2400" b="1" dirty="0"/>
              <a:t>Coordination of R&amp;D on LLRF – </a:t>
            </a:r>
            <a:r>
              <a:rPr lang="en-GB" sz="2400" b="1" i="1" dirty="0">
                <a:latin typeface="Helvetica" pitchFamily="2" charset="0"/>
              </a:rPr>
              <a:t>M1-M48</a:t>
            </a:r>
            <a:endParaRPr lang="en-GB" sz="2400" b="1" dirty="0">
              <a:effectLst/>
              <a:latin typeface="Helvetica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latin typeface="Helvetica" pitchFamily="2" charset="0"/>
              </a:rPr>
              <a:t>Opened position </a:t>
            </a:r>
            <a:r>
              <a:rPr lang="en-US" sz="2000" i="1" dirty="0">
                <a:latin typeface="Helvetica" pitchFamily="2" charset="0"/>
              </a:rPr>
              <a:t>to support iSAS R&amp;D activities</a:t>
            </a:r>
          </a:p>
          <a:p>
            <a:pPr marL="800100" lvl="1" indent="-342900">
              <a:buFont typeface="Wingdings" panose="05000000000000000000" pitchFamily="2" charset="2"/>
              <a:buChar char="à"/>
            </a:pPr>
            <a:r>
              <a:rPr lang="en-US" sz="2000" i="1" dirty="0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  <a:t>C</a:t>
            </a:r>
            <a:r>
              <a:rPr lang="en-US" sz="2000" i="1" dirty="0">
                <a:solidFill>
                  <a:srgbClr val="0070C0"/>
                </a:solidFill>
                <a:latin typeface="Helvetica" pitchFamily="2" charset="0"/>
              </a:rPr>
              <a:t>andidate found, </a:t>
            </a:r>
            <a:r>
              <a:rPr lang="en-US" sz="2000" i="1" strike="sngStrike" dirty="0">
                <a:solidFill>
                  <a:srgbClr val="0070C0"/>
                </a:solidFill>
                <a:latin typeface="Helvetica" pitchFamily="2" charset="0"/>
              </a:rPr>
              <a:t>starts in December 2025</a:t>
            </a:r>
            <a:r>
              <a:rPr lang="en-US" sz="2000" i="1" dirty="0">
                <a:solidFill>
                  <a:srgbClr val="0070C0"/>
                </a:solidFill>
                <a:latin typeface="Helvetica" pitchFamily="2" charset="0"/>
              </a:rPr>
              <a:t> </a:t>
            </a:r>
            <a:r>
              <a:rPr lang="en-US" sz="2000" b="1" i="1" dirty="0">
                <a:solidFill>
                  <a:srgbClr val="0070C0"/>
                </a:solidFill>
                <a:latin typeface="Helvetica" pitchFamily="2" charset="0"/>
              </a:rPr>
              <a:t>Counter-offer from industry…</a:t>
            </a:r>
          </a:p>
          <a:p>
            <a:pPr marL="800100" lvl="1" indent="-342900">
              <a:buFont typeface="Wingdings" panose="05000000000000000000" pitchFamily="2" charset="2"/>
              <a:buChar char="à"/>
            </a:pPr>
            <a:r>
              <a:rPr lang="en-US" sz="2000" i="1" dirty="0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  <a:t>How the delay in hiring was mitigated  risk analysis WP2 </a:t>
            </a:r>
          </a:p>
          <a:p>
            <a:pPr marL="800100" lvl="1" indent="-342900">
              <a:buFont typeface="Wingdings" panose="05000000000000000000" pitchFamily="2" charset="2"/>
              <a:buChar char="à"/>
            </a:pPr>
            <a:endParaRPr lang="en-US" sz="2000" i="1" dirty="0">
              <a:solidFill>
                <a:srgbClr val="0070C0"/>
              </a:solidFill>
              <a:latin typeface="Helvetica" pitchFamily="2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latin typeface="Helvetica" pitchFamily="2" charset="0"/>
              </a:rPr>
              <a:t>Industrial Support</a:t>
            </a:r>
          </a:p>
          <a:p>
            <a:pPr marL="800100" lvl="1" indent="-342900">
              <a:buFont typeface="Wingdings" panose="05000000000000000000" pitchFamily="2" charset="2"/>
              <a:buChar char="à"/>
            </a:pPr>
            <a:r>
              <a:rPr lang="en-US" sz="2000" i="1" dirty="0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  <a:t>Initial attempt with </a:t>
            </a:r>
            <a:r>
              <a:rPr lang="en-US" sz="2000" i="1" dirty="0" err="1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  <a:t>Cryoelectra</a:t>
            </a:r>
            <a:r>
              <a:rPr lang="en-US" sz="2000" i="1" dirty="0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  <a:t> didn’t work</a:t>
            </a:r>
          </a:p>
          <a:p>
            <a:pPr marL="800100" lvl="1" indent="-342900">
              <a:buFont typeface="Wingdings" panose="05000000000000000000" pitchFamily="2" charset="2"/>
              <a:buChar char="à"/>
            </a:pPr>
            <a:r>
              <a:rPr lang="en-US" sz="2000" b="1" i="1" dirty="0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  <a:t>Euclid </a:t>
            </a:r>
            <a:r>
              <a:rPr lang="en-US" sz="2000" b="1" i="1" dirty="0" err="1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  <a:t>Techlabs</a:t>
            </a:r>
            <a:r>
              <a:rPr lang="en-US" sz="2000" i="1" dirty="0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  <a:t> is now the official industrial partner for WP2</a:t>
            </a:r>
          </a:p>
          <a:p>
            <a:pPr marL="800100" lvl="1" indent="-342900">
              <a:buFont typeface="Wingdings" panose="05000000000000000000" pitchFamily="2" charset="2"/>
              <a:buChar char="à"/>
            </a:pPr>
            <a:endParaRPr lang="en-US" sz="2000" i="1" dirty="0">
              <a:solidFill>
                <a:srgbClr val="0070C0"/>
              </a:solidFill>
              <a:latin typeface="Helvetica" pitchFamily="2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latin typeface="Helvetica" pitchFamily="2" charset="0"/>
                <a:sym typeface="Wingdings" panose="05000000000000000000" pitchFamily="2" charset="2"/>
              </a:rPr>
              <a:t>Milestones in 2026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i="1" dirty="0">
                <a:latin typeface="Helvetica" pitchFamily="2" charset="0"/>
                <a:sym typeface="Wingdings" panose="05000000000000000000" pitchFamily="2" charset="2"/>
              </a:rPr>
              <a:t>02 / 2026 Impact risk analysis WP2  </a:t>
            </a:r>
            <a:r>
              <a:rPr lang="en-US" sz="2000" b="1" dirty="0">
                <a:latin typeface="Helvetica" pitchFamily="2" charset="0"/>
                <a:sym typeface="Wingdings" panose="05000000000000000000" pitchFamily="2" charset="2"/>
              </a:rPr>
              <a:t>(Task 2.1)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i="1" dirty="0">
                <a:latin typeface="Helvetica" pitchFamily="2" charset="0"/>
                <a:sym typeface="Wingdings" panose="05000000000000000000" pitchFamily="2" charset="2"/>
              </a:rPr>
              <a:t>08 / 2026 Energy efficient supervisory control and fault diagnostics </a:t>
            </a:r>
            <a:r>
              <a:rPr lang="en-US" sz="2000" b="1" dirty="0">
                <a:latin typeface="Helvetica" pitchFamily="2" charset="0"/>
                <a:sym typeface="Wingdings" panose="05000000000000000000" pitchFamily="2" charset="2"/>
              </a:rPr>
              <a:t>(Task 2.5)</a:t>
            </a:r>
            <a:endParaRPr lang="en-US" sz="2000" i="1" dirty="0">
              <a:latin typeface="Helvetica" pitchFamily="2" charset="0"/>
              <a:sym typeface="Wingdings" panose="05000000000000000000" pitchFamily="2" charset="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i="1" dirty="0">
                <a:latin typeface="Helvetica" pitchFamily="2" charset="0"/>
                <a:sym typeface="Wingdings" panose="05000000000000000000" pitchFamily="2" charset="2"/>
              </a:rPr>
              <a:t>09 / 2026 Vibration analysis and detuning control of SRF cavities </a:t>
            </a:r>
            <a:r>
              <a:rPr lang="en-US" sz="2000" b="1" dirty="0">
                <a:latin typeface="Helvetica" pitchFamily="2" charset="0"/>
                <a:sym typeface="Wingdings" panose="05000000000000000000" pitchFamily="2" charset="2"/>
              </a:rPr>
              <a:t>(Task 2.3)</a:t>
            </a:r>
            <a:endParaRPr lang="en-US" sz="2000" i="1" dirty="0">
              <a:latin typeface="Helvetica" pitchFamily="2" charset="0"/>
              <a:sym typeface="Wingdings" panose="05000000000000000000" pitchFamily="2" charset="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i="1" dirty="0">
              <a:latin typeface="Helvetica" pitchFamily="2" charset="0"/>
              <a:sym typeface="Wingdings" panose="05000000000000000000" pitchFamily="2" charset="2"/>
            </a:endParaRPr>
          </a:p>
          <a:p>
            <a:pPr marL="342900" indent="-342900">
              <a:buFont typeface="Wingdings" panose="05000000000000000000" pitchFamily="2" charset="2"/>
              <a:buChar char="à"/>
            </a:pPr>
            <a:endParaRPr lang="en-US" sz="2000" i="1" dirty="0">
              <a:solidFill>
                <a:srgbClr val="0070C0"/>
              </a:solidFill>
              <a:latin typeface="Helvetica" pitchFamily="2" charset="0"/>
              <a:sym typeface="Wingdings" panose="05000000000000000000" pitchFamily="2" charset="2"/>
            </a:endParaRPr>
          </a:p>
          <a:p>
            <a:endParaRPr lang="en-US" sz="2000" i="1" dirty="0">
              <a:latin typeface="Helvetica" pitchFamily="2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6962325-58C6-4321-9029-FF1418BEA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2</a:t>
            </a:fld>
            <a:endParaRPr lang="en-BE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9A6C4BF-83D0-664E-13A6-C0874CB6E51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46215"/>
          <a:stretch/>
        </p:blipFill>
        <p:spPr>
          <a:xfrm>
            <a:off x="1249117" y="5252958"/>
            <a:ext cx="9044414" cy="1495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759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1EC8C43-06E0-C825-13E4-F8DEB374FF58}"/>
              </a:ext>
            </a:extLst>
          </p:cNvPr>
          <p:cNvSpPr txBox="1"/>
          <p:nvPr/>
        </p:nvSpPr>
        <p:spPr>
          <a:xfrm>
            <a:off x="3418115" y="315684"/>
            <a:ext cx="59577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E" sz="2400" b="1" dirty="0">
                <a:solidFill>
                  <a:srgbClr val="002060"/>
                </a:solidFill>
              </a:rPr>
              <a:t>WP</a:t>
            </a:r>
            <a:r>
              <a:rPr lang="en-US" sz="2400" b="1" dirty="0">
                <a:solidFill>
                  <a:srgbClr val="002060"/>
                </a:solidFill>
              </a:rPr>
              <a:t>2</a:t>
            </a:r>
            <a:r>
              <a:rPr lang="en-BE" sz="2400" b="1" dirty="0">
                <a:solidFill>
                  <a:srgbClr val="002060"/>
                </a:solidFill>
              </a:rPr>
              <a:t> – </a:t>
            </a:r>
            <a:r>
              <a:rPr lang="en-US" sz="2400" b="1" dirty="0">
                <a:solidFill>
                  <a:srgbClr val="002060"/>
                </a:solidFill>
              </a:rPr>
              <a:t>LLRF</a:t>
            </a:r>
            <a:r>
              <a:rPr lang="en-BE" sz="2400" b="1" dirty="0">
                <a:solidFill>
                  <a:srgbClr val="002060"/>
                </a:solidFill>
              </a:rPr>
              <a:t>:</a:t>
            </a:r>
            <a:r>
              <a:rPr lang="en-BE" sz="2400" b="1" dirty="0">
                <a:solidFill>
                  <a:schemeClr val="bg2">
                    <a:lumMod val="50000"/>
                  </a:schemeClr>
                </a:solidFill>
              </a:rPr>
              <a:t> status/evolution of Task 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en-BE" sz="2400" b="1" dirty="0">
                <a:solidFill>
                  <a:schemeClr val="bg2">
                    <a:lumMod val="50000"/>
                  </a:schemeClr>
                </a:solidFill>
              </a:rPr>
              <a:t>.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</a:rPr>
              <a:t>1</a:t>
            </a:r>
            <a:r>
              <a:rPr lang="en-BE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</p:txBody>
      </p:sp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1709803E-6E12-BAB9-0C4A-5169DA7765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2D8E1D6-477E-4D95-8CFD-7288824F6436}"/>
              </a:ext>
            </a:extLst>
          </p:cNvPr>
          <p:cNvSpPr txBox="1"/>
          <p:nvPr/>
        </p:nvSpPr>
        <p:spPr>
          <a:xfrm>
            <a:off x="523699" y="1252735"/>
            <a:ext cx="11441655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>
                <a:effectLst/>
                <a:latin typeface="Helvetica" pitchFamily="2" charset="0"/>
              </a:rPr>
              <a:t>Milestone M24 - </a:t>
            </a:r>
            <a:r>
              <a:rPr lang="en-US" sz="2400" i="1" dirty="0">
                <a:latin typeface="Helvetica" pitchFamily="2" charset="0"/>
                <a:sym typeface="Wingdings" panose="05000000000000000000" pitchFamily="2" charset="2"/>
              </a:rPr>
              <a:t>Impact risk analysis WP2  </a:t>
            </a:r>
            <a:r>
              <a:rPr lang="en-US" sz="2400" b="1" dirty="0">
                <a:latin typeface="Helvetica" pitchFamily="2" charset="0"/>
                <a:sym typeface="Wingdings" panose="05000000000000000000" pitchFamily="2" charset="2"/>
              </a:rPr>
              <a:t>(Task 2.1)</a:t>
            </a:r>
          </a:p>
          <a:p>
            <a:endParaRPr lang="en-GB" sz="2400" b="1" dirty="0">
              <a:effectLst/>
              <a:latin typeface="Helvetica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i="1" dirty="0">
                <a:latin typeface="Helvetica" pitchFamily="2" charset="0"/>
                <a:sym typeface="Wingdings" panose="05000000000000000000" pitchFamily="2" charset="2"/>
              </a:rPr>
              <a:t>Identified risks and mitigation strategies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b="1" i="1" dirty="0">
                <a:latin typeface="Helvetica" pitchFamily="2" charset="0"/>
                <a:sym typeface="Wingdings" panose="05000000000000000000" pitchFamily="2" charset="2"/>
              </a:rPr>
              <a:t>Hiring difficulties 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n-US" sz="2000" i="1" dirty="0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  <a:t>Mitigation 1:  offloading work on DESY personnel (i.e. no new hire)</a:t>
            </a:r>
          </a:p>
          <a:p>
            <a:pPr marL="1714500" lvl="3" indent="-342900">
              <a:buFont typeface="Wingdings" panose="05000000000000000000" pitchFamily="2" charset="2"/>
              <a:buChar char="Ø"/>
            </a:pPr>
            <a:r>
              <a:rPr lang="en-US" sz="2000" i="1" dirty="0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  <a:t>Clearly should only be a temporary solution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n-US" sz="2000" i="1" dirty="0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  <a:t>Mitigation 2: (plan B) consulting from retirees (expertise extremely valuable)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endParaRPr lang="en-US" sz="2000" i="1" dirty="0">
              <a:solidFill>
                <a:srgbClr val="0070C0"/>
              </a:solidFill>
              <a:latin typeface="Helvetica" pitchFamily="2" charset="0"/>
              <a:sym typeface="Wingdings" panose="05000000000000000000" pitchFamily="2" charset="2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b="1" i="1" dirty="0">
                <a:latin typeface="Helvetica" pitchFamily="2" charset="0"/>
                <a:sym typeface="Wingdings" panose="05000000000000000000" pitchFamily="2" charset="2"/>
              </a:rPr>
              <a:t>Availability of FE-FRT for integration to LLRF 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n-US" sz="2000" i="1" dirty="0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  <a:t>Mitigation 1: simulation work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n-US" sz="2000" i="1" dirty="0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  <a:t>Mitigation 2: new approaches for detuning control can be implemented with piezo 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endParaRPr lang="en-US" sz="2000" i="1" dirty="0">
              <a:solidFill>
                <a:srgbClr val="0070C0"/>
              </a:solidFill>
              <a:latin typeface="Helvetica" pitchFamily="2" charset="0"/>
              <a:sym typeface="Wingdings" panose="05000000000000000000" pitchFamily="2" charset="2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b="1" i="1" dirty="0">
                <a:latin typeface="Helvetica" pitchFamily="2" charset="0"/>
                <a:sym typeface="Wingdings" panose="05000000000000000000" pitchFamily="2" charset="2"/>
              </a:rPr>
              <a:t>Working with industry on efficient control of SSPA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n-US" sz="2000" i="1" dirty="0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  <a:t>Mitigation 1: acquired our own amplifier to demonstrate proof of principle 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n-US" sz="2000" i="1" dirty="0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  <a:t>Mitigation 2: plan to launch an in-kind contract with vendor sponsored by EuXFEL </a:t>
            </a:r>
          </a:p>
          <a:p>
            <a:endParaRPr lang="en-US" sz="2000" i="1" dirty="0">
              <a:solidFill>
                <a:srgbClr val="0070C0"/>
              </a:solidFill>
              <a:latin typeface="Helvetica" pitchFamily="2" charset="0"/>
              <a:sym typeface="Wingdings" panose="05000000000000000000" pitchFamily="2" charset="2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AED18A-C3A5-4CA1-A67F-FC918C96A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3</a:t>
            </a:fld>
            <a:endParaRPr lang="en-BE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0182FF-012D-F223-5F99-AB154569C39B}"/>
              </a:ext>
            </a:extLst>
          </p:cNvPr>
          <p:cNvSpPr txBox="1"/>
          <p:nvPr/>
        </p:nvSpPr>
        <p:spPr>
          <a:xfrm>
            <a:off x="9982200" y="402631"/>
            <a:ext cx="1966564" cy="3385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1600" dirty="0"/>
              <a:t>2026 milestone M24</a:t>
            </a:r>
          </a:p>
        </p:txBody>
      </p:sp>
    </p:spTree>
    <p:extLst>
      <p:ext uri="{BB962C8B-B14F-4D97-AF65-F5344CB8AC3E}">
        <p14:creationId xmlns:p14="http://schemas.microsoft.com/office/powerpoint/2010/main" val="996380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6A118-A7F9-C6C3-6E2D-4F31904F2F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93386A0-C378-4CA2-C391-A36DEC5A705B}"/>
              </a:ext>
            </a:extLst>
          </p:cNvPr>
          <p:cNvSpPr txBox="1"/>
          <p:nvPr/>
        </p:nvSpPr>
        <p:spPr>
          <a:xfrm>
            <a:off x="3418115" y="315684"/>
            <a:ext cx="55519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E" sz="2400" b="1" dirty="0">
                <a:solidFill>
                  <a:srgbClr val="002060"/>
                </a:solidFill>
              </a:rPr>
              <a:t>WP</a:t>
            </a:r>
            <a:r>
              <a:rPr lang="en-US" sz="2400" b="1" dirty="0">
                <a:solidFill>
                  <a:srgbClr val="002060"/>
                </a:solidFill>
              </a:rPr>
              <a:t>2</a:t>
            </a:r>
            <a:r>
              <a:rPr lang="en-BE" sz="2400" b="1" dirty="0">
                <a:solidFill>
                  <a:srgbClr val="002060"/>
                </a:solidFill>
              </a:rPr>
              <a:t> – </a:t>
            </a:r>
            <a:r>
              <a:rPr lang="en-US" sz="2400" b="1" dirty="0">
                <a:solidFill>
                  <a:srgbClr val="002060"/>
                </a:solidFill>
              </a:rPr>
              <a:t>LLRF</a:t>
            </a:r>
            <a:r>
              <a:rPr lang="en-BE" sz="2400" b="1" dirty="0">
                <a:solidFill>
                  <a:srgbClr val="002060"/>
                </a:solidFill>
              </a:rPr>
              <a:t>:</a:t>
            </a:r>
            <a:r>
              <a:rPr lang="en-BE" sz="2400" b="1" dirty="0">
                <a:solidFill>
                  <a:schemeClr val="bg2">
                    <a:lumMod val="50000"/>
                  </a:schemeClr>
                </a:solidFill>
              </a:rPr>
              <a:t> status/evolution of Task 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en-BE" sz="2400" b="1" dirty="0">
                <a:solidFill>
                  <a:schemeClr val="bg2">
                    <a:lumMod val="50000"/>
                  </a:schemeClr>
                </a:solidFill>
              </a:rPr>
              <a:t>.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</a:rPr>
              <a:t>5</a:t>
            </a:r>
            <a:r>
              <a:rPr lang="en-BE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</p:txBody>
      </p:sp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3FD80766-DC87-FD25-ED4D-C34568957C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6281C4A-3D7F-4ACA-882E-265280F51A16}"/>
              </a:ext>
            </a:extLst>
          </p:cNvPr>
          <p:cNvSpPr txBox="1"/>
          <p:nvPr/>
        </p:nvSpPr>
        <p:spPr>
          <a:xfrm>
            <a:off x="525037" y="1261145"/>
            <a:ext cx="11514563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>
                <a:effectLst/>
                <a:latin typeface="Helvetica" pitchFamily="2" charset="0"/>
              </a:rPr>
              <a:t>Milestone M30 – </a:t>
            </a:r>
            <a:r>
              <a:rPr lang="en-US" sz="2400" i="1" dirty="0">
                <a:latin typeface="Helvetica" pitchFamily="2" charset="0"/>
                <a:sym typeface="Wingdings" panose="05000000000000000000" pitchFamily="2" charset="2"/>
              </a:rPr>
              <a:t>Energy efficient supervisory control and fault diagnostics </a:t>
            </a:r>
            <a:r>
              <a:rPr lang="en-US" sz="2000" b="1" dirty="0">
                <a:latin typeface="Helvetica" pitchFamily="2" charset="0"/>
                <a:sym typeface="Wingdings" panose="05000000000000000000" pitchFamily="2" charset="2"/>
              </a:rPr>
              <a:t>(Task 2.5)</a:t>
            </a:r>
            <a:endParaRPr lang="en-US" sz="2400" b="1" dirty="0">
              <a:latin typeface="Helvetica" pitchFamily="2" charset="0"/>
              <a:sym typeface="Wingdings" panose="05000000000000000000" pitchFamily="2" charset="2"/>
            </a:endParaRPr>
          </a:p>
          <a:p>
            <a:endParaRPr lang="en-GB" sz="2000" i="1" dirty="0">
              <a:latin typeface="Helvetica" pitchFamily="2" charset="0"/>
            </a:endParaRPr>
          </a:p>
          <a:p>
            <a:r>
              <a:rPr lang="en-US" sz="2000" i="1" dirty="0">
                <a:latin typeface="Helvetica" pitchFamily="2" charset="0"/>
              </a:rPr>
              <a:t>• Develop fault diagnosis and anomaly detection of LLRF systems using ML approaches 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en-GB" sz="2000" i="1" dirty="0">
                <a:solidFill>
                  <a:srgbClr val="0070C0"/>
                </a:solidFill>
                <a:latin typeface="Helvetica" pitchFamily="2" charset="0"/>
              </a:rPr>
              <a:t>Luenberger Observer to estimate cavity bandwidth and detuning 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en-GB" sz="2000" i="1" dirty="0">
                <a:solidFill>
                  <a:srgbClr val="0070C0"/>
                </a:solidFill>
                <a:latin typeface="Helvetica" pitchFamily="2" charset="0"/>
              </a:rPr>
              <a:t>Publication in </a:t>
            </a:r>
            <a:r>
              <a:rPr lang="en-GB" sz="2000" i="1" dirty="0" err="1">
                <a:solidFill>
                  <a:srgbClr val="0070C0"/>
                </a:solidFill>
                <a:latin typeface="Helvetica" pitchFamily="2" charset="0"/>
              </a:rPr>
              <a:t>arXiv</a:t>
            </a:r>
            <a:r>
              <a:rPr lang="en-GB" sz="2000" i="1" dirty="0">
                <a:solidFill>
                  <a:srgbClr val="0070C0"/>
                </a:solidFill>
                <a:latin typeface="Helvetica" pitchFamily="2" charset="0"/>
              </a:rPr>
              <a:t>, pending approval in in Physical Review special topic Accelerator and Beam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en-GB" sz="2000" i="1" dirty="0">
                <a:solidFill>
                  <a:srgbClr val="0070C0"/>
                </a:solidFill>
                <a:latin typeface="Helvetica" pitchFamily="2" charset="0"/>
              </a:rPr>
              <a:t>iSAS mentioned in acknowledgement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endParaRPr lang="en-GB" sz="2000" i="1" dirty="0">
              <a:solidFill>
                <a:srgbClr val="0070C0"/>
              </a:solidFill>
              <a:latin typeface="Helvetica" pitchFamily="2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i="1" dirty="0">
                <a:latin typeface="Helvetica" pitchFamily="2" charset="0"/>
              </a:rPr>
              <a:t>Development of anomaly detection in FW based on ML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en-GB" sz="2000" i="1" dirty="0">
                <a:solidFill>
                  <a:srgbClr val="0070C0"/>
                </a:solidFill>
                <a:latin typeface="Helvetica" pitchFamily="2" charset="0"/>
              </a:rPr>
              <a:t>Publication at IPAC 2025 </a:t>
            </a:r>
          </a:p>
          <a:p>
            <a:pPr marL="800100" lvl="1" indent="-342900">
              <a:buFont typeface="Wingdings" panose="05000000000000000000" pitchFamily="2" charset="2"/>
              <a:buChar char="à"/>
            </a:pPr>
            <a:r>
              <a:rPr lang="en-GB" sz="2000" i="1" dirty="0">
                <a:solidFill>
                  <a:srgbClr val="0070C0"/>
                </a:solidFill>
                <a:latin typeface="Helvetica" pitchFamily="2" charset="0"/>
                <a:hlinkClick r:id="rId3"/>
              </a:rPr>
              <a:t>https://doi.org/10.18429/jacow-ipac25-thps134</a:t>
            </a:r>
            <a:endParaRPr lang="en-GB" sz="2000" i="1" dirty="0">
              <a:solidFill>
                <a:srgbClr val="0070C0"/>
              </a:solidFill>
              <a:latin typeface="Helvetica" pitchFamily="2" charset="0"/>
            </a:endParaRPr>
          </a:p>
          <a:p>
            <a:pPr marL="800100" lvl="1" indent="-342900">
              <a:buFont typeface="Wingdings" panose="05000000000000000000" pitchFamily="2" charset="2"/>
              <a:buChar char="à"/>
            </a:pPr>
            <a:endParaRPr lang="en-GB" sz="2000" i="1" dirty="0">
              <a:solidFill>
                <a:srgbClr val="0070C0"/>
              </a:solidFill>
              <a:latin typeface="Helvetica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i="1" dirty="0">
                <a:latin typeface="Helvetica" pitchFamily="2" charset="0"/>
              </a:rPr>
              <a:t>Calibration influence of environmental based on ML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en-GB" sz="2000" i="1" dirty="0">
                <a:solidFill>
                  <a:srgbClr val="0070C0"/>
                </a:solidFill>
                <a:latin typeface="Helvetica" pitchFamily="2" charset="0"/>
              </a:rPr>
              <a:t>Publication at IPAC 2025 </a:t>
            </a:r>
          </a:p>
          <a:p>
            <a:pPr marL="800100" lvl="1" indent="-342900">
              <a:buFont typeface="Wingdings" panose="05000000000000000000" pitchFamily="2" charset="2"/>
              <a:buChar char="à"/>
            </a:pPr>
            <a:r>
              <a:rPr lang="en-GB" sz="2000" i="1" dirty="0">
                <a:solidFill>
                  <a:srgbClr val="0070C0"/>
                </a:solidFill>
                <a:latin typeface="Helvetica" pitchFamily="2" charset="0"/>
                <a:hlinkClick r:id="rId4"/>
              </a:rPr>
              <a:t>https://doi.org/10.18429/jacow-ipac25-thps135</a:t>
            </a:r>
            <a:endParaRPr lang="en-GB" sz="2000" i="1" dirty="0">
              <a:solidFill>
                <a:srgbClr val="0070C0"/>
              </a:solidFill>
              <a:latin typeface="Helvetica" pitchFamily="2" charset="0"/>
            </a:endParaRPr>
          </a:p>
          <a:p>
            <a:endParaRPr lang="en-GB" sz="2000" i="1" dirty="0">
              <a:latin typeface="Helvetica" pitchFamily="2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D0443E2-073A-4552-AED1-AA2F36DDB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4</a:t>
            </a:fld>
            <a:endParaRPr lang="en-BE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6193301-E66B-49E1-806D-C701A77B0A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44376" y="3073540"/>
            <a:ext cx="4194783" cy="366021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38489F0-3050-A5FB-BA12-0FDF7232BF65}"/>
              </a:ext>
            </a:extLst>
          </p:cNvPr>
          <p:cNvSpPr txBox="1"/>
          <p:nvPr/>
        </p:nvSpPr>
        <p:spPr>
          <a:xfrm>
            <a:off x="9982200" y="402631"/>
            <a:ext cx="1966564" cy="3385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1600" dirty="0"/>
              <a:t>2026 milestone M30</a:t>
            </a:r>
          </a:p>
        </p:txBody>
      </p:sp>
    </p:spTree>
    <p:extLst>
      <p:ext uri="{BB962C8B-B14F-4D97-AF65-F5344CB8AC3E}">
        <p14:creationId xmlns:p14="http://schemas.microsoft.com/office/powerpoint/2010/main" val="695193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317F1D1-1FEA-E55D-AE93-D1155B57D252}"/>
              </a:ext>
            </a:extLst>
          </p:cNvPr>
          <p:cNvSpPr txBox="1"/>
          <p:nvPr/>
        </p:nvSpPr>
        <p:spPr>
          <a:xfrm>
            <a:off x="3418115" y="315684"/>
            <a:ext cx="53964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E" sz="2400" b="1" dirty="0">
                <a:solidFill>
                  <a:srgbClr val="002060"/>
                </a:solidFill>
              </a:rPr>
              <a:t>WP</a:t>
            </a:r>
            <a:r>
              <a:rPr lang="en-US" sz="2400" b="1" dirty="0">
                <a:solidFill>
                  <a:srgbClr val="002060"/>
                </a:solidFill>
              </a:rPr>
              <a:t>2</a:t>
            </a:r>
            <a:r>
              <a:rPr lang="en-BE" sz="2400" b="1" dirty="0">
                <a:solidFill>
                  <a:srgbClr val="002060"/>
                </a:solidFill>
              </a:rPr>
              <a:t> – </a:t>
            </a:r>
            <a:r>
              <a:rPr lang="en-US" sz="2400" b="1" dirty="0">
                <a:solidFill>
                  <a:srgbClr val="002060"/>
                </a:solidFill>
              </a:rPr>
              <a:t>LLRF</a:t>
            </a:r>
            <a:r>
              <a:rPr lang="en-BE" sz="2400" b="1" dirty="0">
                <a:solidFill>
                  <a:srgbClr val="002060"/>
                </a:solidFill>
              </a:rPr>
              <a:t>:</a:t>
            </a:r>
            <a:r>
              <a:rPr lang="en-BE" sz="2400" b="1" dirty="0">
                <a:solidFill>
                  <a:schemeClr val="bg2">
                    <a:lumMod val="50000"/>
                  </a:schemeClr>
                </a:solidFill>
              </a:rPr>
              <a:t> status/evolution of Task 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en-BE" sz="2400" b="1" dirty="0">
                <a:solidFill>
                  <a:schemeClr val="bg2">
                    <a:lumMod val="50000"/>
                  </a:schemeClr>
                </a:solidFill>
              </a:rPr>
              <a:t>.3 </a:t>
            </a:r>
          </a:p>
        </p:txBody>
      </p:sp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2051BCA-34B1-4337-9837-DEB8A43DAE34}"/>
              </a:ext>
            </a:extLst>
          </p:cNvPr>
          <p:cNvSpPr txBox="1"/>
          <p:nvPr/>
        </p:nvSpPr>
        <p:spPr>
          <a:xfrm>
            <a:off x="525600" y="1252800"/>
            <a:ext cx="116449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>
                <a:effectLst/>
                <a:latin typeface="Helvetica" pitchFamily="2" charset="0"/>
              </a:rPr>
              <a:t>Milestone M33 – </a:t>
            </a:r>
            <a:r>
              <a:rPr lang="en-US" sz="2400" i="1" dirty="0"/>
              <a:t>Vibration analysis and detuning control of cavities</a:t>
            </a:r>
            <a:r>
              <a:rPr lang="en-US" sz="2400" b="1" dirty="0"/>
              <a:t> </a:t>
            </a:r>
            <a:r>
              <a:rPr lang="en-GB" sz="2000" b="1" dirty="0">
                <a:effectLst/>
                <a:latin typeface="Helvetica" pitchFamily="2" charset="0"/>
              </a:rPr>
              <a:t>(Task 2.3)</a:t>
            </a:r>
          </a:p>
          <a:p>
            <a:endParaRPr lang="en-US" sz="2000" i="1" dirty="0">
              <a:latin typeface="Helvetica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i="1" dirty="0">
                <a:latin typeface="Helvetica" pitchFamily="2" charset="0"/>
              </a:rPr>
              <a:t>Characterize environmental disturbances. </a:t>
            </a:r>
            <a:r>
              <a:rPr lang="en-US" b="1" dirty="0">
                <a:latin typeface="Helvetica" pitchFamily="2" charset="0"/>
              </a:rPr>
              <a:t>DONE + more to come</a:t>
            </a:r>
            <a:endParaRPr lang="en-US" sz="2800" b="1" dirty="0">
              <a:latin typeface="Helvetica" pitchFamily="2" charset="0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1600" i="1" dirty="0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  <a:t>Vibration measurement at XFEL (CMTB and AMTF)</a:t>
            </a:r>
            <a:endParaRPr lang="en-US" sz="2000" i="1" dirty="0">
              <a:solidFill>
                <a:srgbClr val="0070C0"/>
              </a:solidFill>
              <a:latin typeface="Helvetica" pitchFamily="2" charset="0"/>
              <a:sym typeface="Wingdings" panose="05000000000000000000" pitchFamily="2" charset="2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36C0D0-3AA6-4CC3-ABEF-F513BD18C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5</a:t>
            </a:fld>
            <a:endParaRPr lang="en-BE"/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4554EB5A-99FE-4E4C-AAC0-05E39B89930B}"/>
              </a:ext>
            </a:extLst>
          </p:cNvPr>
          <p:cNvGrpSpPr/>
          <p:nvPr/>
        </p:nvGrpSpPr>
        <p:grpSpPr>
          <a:xfrm>
            <a:off x="206070" y="2888531"/>
            <a:ext cx="11742914" cy="2318326"/>
            <a:chOff x="208941" y="2780147"/>
            <a:chExt cx="11742914" cy="2318326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823405BF-42F8-403F-B33E-ACC775CB12E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4709" t="21278" r="4130" b="54424"/>
            <a:stretch/>
          </p:blipFill>
          <p:spPr>
            <a:xfrm>
              <a:off x="244525" y="3050250"/>
              <a:ext cx="11644909" cy="1369392"/>
            </a:xfrm>
            <a:prstGeom prst="rect">
              <a:avLst/>
            </a:prstGeom>
          </p:spPr>
        </p:pic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0591B8E-1E71-4217-8670-0FC6A30B7AF5}"/>
                </a:ext>
              </a:extLst>
            </p:cNvPr>
            <p:cNvCxnSpPr>
              <a:cxnSpLocks/>
            </p:cNvCxnSpPr>
            <p:nvPr/>
          </p:nvCxnSpPr>
          <p:spPr>
            <a:xfrm>
              <a:off x="4261899" y="4176000"/>
              <a:ext cx="0" cy="720000"/>
            </a:xfrm>
            <a:prstGeom prst="line">
              <a:avLst/>
            </a:prstGeom>
            <a:ln w="38100">
              <a:solidFill>
                <a:srgbClr val="FF0000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FD24290-7DA0-46E3-AADF-A8BBCA1F9A88}"/>
                </a:ext>
              </a:extLst>
            </p:cNvPr>
            <p:cNvCxnSpPr>
              <a:cxnSpLocks/>
            </p:cNvCxnSpPr>
            <p:nvPr/>
          </p:nvCxnSpPr>
          <p:spPr>
            <a:xfrm>
              <a:off x="5694460" y="4176000"/>
              <a:ext cx="0" cy="720000"/>
            </a:xfrm>
            <a:prstGeom prst="line">
              <a:avLst/>
            </a:prstGeom>
            <a:ln w="38100">
              <a:solidFill>
                <a:srgbClr val="FF0000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3258018-AC29-4223-B6EA-6FDD9884DEA7}"/>
                </a:ext>
              </a:extLst>
            </p:cNvPr>
            <p:cNvSpPr txBox="1"/>
            <p:nvPr/>
          </p:nvSpPr>
          <p:spPr>
            <a:xfrm>
              <a:off x="11320328" y="4270211"/>
              <a:ext cx="4924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accent1">
                      <a:lumMod val="75000"/>
                    </a:schemeClr>
                  </a:solidFill>
                </a:rPr>
                <a:t>CS9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D23D2FF-F9A8-41FE-A0C5-63426AD256E9}"/>
                </a:ext>
              </a:extLst>
            </p:cNvPr>
            <p:cNvCxnSpPr>
              <a:cxnSpLocks/>
            </p:cNvCxnSpPr>
            <p:nvPr/>
          </p:nvCxnSpPr>
          <p:spPr>
            <a:xfrm>
              <a:off x="7095215" y="4176000"/>
              <a:ext cx="0" cy="720000"/>
            </a:xfrm>
            <a:prstGeom prst="line">
              <a:avLst/>
            </a:prstGeom>
            <a:ln w="38100">
              <a:solidFill>
                <a:srgbClr val="FF0000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6285637-5650-4CC1-A834-D22CF096945F}"/>
                </a:ext>
              </a:extLst>
            </p:cNvPr>
            <p:cNvCxnSpPr>
              <a:cxnSpLocks/>
            </p:cNvCxnSpPr>
            <p:nvPr/>
          </p:nvCxnSpPr>
          <p:spPr>
            <a:xfrm>
              <a:off x="3000294" y="4176000"/>
              <a:ext cx="0" cy="720000"/>
            </a:xfrm>
            <a:prstGeom prst="line">
              <a:avLst/>
            </a:prstGeom>
            <a:ln w="38100">
              <a:solidFill>
                <a:srgbClr val="FF0000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CE74A82-BC0D-4E81-9067-A25850A2EEB9}"/>
                </a:ext>
              </a:extLst>
            </p:cNvPr>
            <p:cNvCxnSpPr>
              <a:cxnSpLocks/>
            </p:cNvCxnSpPr>
            <p:nvPr/>
          </p:nvCxnSpPr>
          <p:spPr>
            <a:xfrm>
              <a:off x="9862268" y="4176000"/>
              <a:ext cx="0" cy="720000"/>
            </a:xfrm>
            <a:prstGeom prst="line">
              <a:avLst/>
            </a:prstGeom>
            <a:ln w="38100">
              <a:solidFill>
                <a:srgbClr val="FF0000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32E37E7-ACC2-48CA-9A3C-BA92DDD5CDCE}"/>
                </a:ext>
              </a:extLst>
            </p:cNvPr>
            <p:cNvCxnSpPr>
              <a:cxnSpLocks/>
            </p:cNvCxnSpPr>
            <p:nvPr/>
          </p:nvCxnSpPr>
          <p:spPr>
            <a:xfrm>
              <a:off x="11270974" y="4176000"/>
              <a:ext cx="0" cy="720000"/>
            </a:xfrm>
            <a:prstGeom prst="line">
              <a:avLst/>
            </a:prstGeom>
            <a:ln w="38100">
              <a:solidFill>
                <a:srgbClr val="FF0000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2802AD2-F3E6-4E91-BB98-3542FE28BC42}"/>
                </a:ext>
              </a:extLst>
            </p:cNvPr>
            <p:cNvCxnSpPr>
              <a:cxnSpLocks/>
            </p:cNvCxnSpPr>
            <p:nvPr/>
          </p:nvCxnSpPr>
          <p:spPr>
            <a:xfrm>
              <a:off x="8495607" y="4176000"/>
              <a:ext cx="0" cy="720000"/>
            </a:xfrm>
            <a:prstGeom prst="line">
              <a:avLst/>
            </a:prstGeom>
            <a:ln w="38100">
              <a:solidFill>
                <a:srgbClr val="FF0000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E180634-C816-4F91-A6A1-B9D7402B46F9}"/>
                </a:ext>
              </a:extLst>
            </p:cNvPr>
            <p:cNvCxnSpPr>
              <a:cxnSpLocks/>
            </p:cNvCxnSpPr>
            <p:nvPr/>
          </p:nvCxnSpPr>
          <p:spPr>
            <a:xfrm>
              <a:off x="1705556" y="4176000"/>
              <a:ext cx="0" cy="720000"/>
            </a:xfrm>
            <a:prstGeom prst="line">
              <a:avLst/>
            </a:prstGeom>
            <a:ln w="38100">
              <a:solidFill>
                <a:srgbClr val="FF0000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FAF328BC-25C6-4D95-8633-693AB0C8C86E}"/>
                </a:ext>
              </a:extLst>
            </p:cNvPr>
            <p:cNvSpPr/>
            <p:nvPr/>
          </p:nvSpPr>
          <p:spPr>
            <a:xfrm>
              <a:off x="258618" y="2955636"/>
              <a:ext cx="683491" cy="15147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50AB0440-DFB1-473D-B1E0-B0DC507783EE}"/>
                </a:ext>
              </a:extLst>
            </p:cNvPr>
            <p:cNvSpPr/>
            <p:nvPr/>
          </p:nvSpPr>
          <p:spPr>
            <a:xfrm rot="5400000">
              <a:off x="6414655" y="-101600"/>
              <a:ext cx="281710" cy="63038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DBAC275E-E7CC-40B8-9000-EB49C54F5B88}"/>
                </a:ext>
              </a:extLst>
            </p:cNvPr>
            <p:cNvCxnSpPr>
              <a:cxnSpLocks/>
            </p:cNvCxnSpPr>
            <p:nvPr/>
          </p:nvCxnSpPr>
          <p:spPr>
            <a:xfrm>
              <a:off x="387927" y="4858324"/>
              <a:ext cx="11563928" cy="0"/>
            </a:xfrm>
            <a:prstGeom prst="straightConnector1">
              <a:avLst/>
            </a:prstGeom>
            <a:ln w="34925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4403C8D6-F3F2-488A-BAC9-DF22ADEF530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7274" y="2780147"/>
              <a:ext cx="0" cy="2318326"/>
            </a:xfrm>
            <a:prstGeom prst="straightConnector1">
              <a:avLst/>
            </a:prstGeom>
            <a:ln w="34925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89CABD5-3D56-47A4-A65B-1F8AAA494B8F}"/>
                </a:ext>
              </a:extLst>
            </p:cNvPr>
            <p:cNvSpPr txBox="1"/>
            <p:nvPr/>
          </p:nvSpPr>
          <p:spPr>
            <a:xfrm rot="16200000">
              <a:off x="-404144" y="3652982"/>
              <a:ext cx="15955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Frequency (Hz)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C12D5138-9AA9-47B5-88B5-ED44E4BA49CF}"/>
                </a:ext>
              </a:extLst>
            </p:cNvPr>
            <p:cNvSpPr txBox="1"/>
            <p:nvPr/>
          </p:nvSpPr>
          <p:spPr>
            <a:xfrm flipH="1">
              <a:off x="720435" y="4011594"/>
              <a:ext cx="2955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BC656B21-5AEA-4C75-B1A1-22C60B7F3529}"/>
                </a:ext>
              </a:extLst>
            </p:cNvPr>
            <p:cNvSpPr txBox="1"/>
            <p:nvPr/>
          </p:nvSpPr>
          <p:spPr>
            <a:xfrm flipH="1">
              <a:off x="544944" y="3567308"/>
              <a:ext cx="54032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306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71091ADF-49D0-4E46-B328-8ACA017445E5}"/>
                </a:ext>
              </a:extLst>
            </p:cNvPr>
            <p:cNvSpPr txBox="1"/>
            <p:nvPr/>
          </p:nvSpPr>
          <p:spPr>
            <a:xfrm flipH="1">
              <a:off x="525036" y="3103975"/>
              <a:ext cx="54032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612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434B6C4E-84CF-4C26-8C31-7C2A178757D1}"/>
                </a:ext>
              </a:extLst>
            </p:cNvPr>
            <p:cNvSpPr txBox="1"/>
            <p:nvPr/>
          </p:nvSpPr>
          <p:spPr>
            <a:xfrm>
              <a:off x="10355128" y="4270211"/>
              <a:ext cx="4924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accent1">
                      <a:lumMod val="75000"/>
                    </a:schemeClr>
                  </a:solidFill>
                </a:rPr>
                <a:t>CS8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7C3517D9-EAFA-4ABF-A546-00E179709D88}"/>
                </a:ext>
              </a:extLst>
            </p:cNvPr>
            <p:cNvSpPr txBox="1"/>
            <p:nvPr/>
          </p:nvSpPr>
          <p:spPr>
            <a:xfrm>
              <a:off x="8923488" y="4270211"/>
              <a:ext cx="4924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accent1">
                      <a:lumMod val="75000"/>
                    </a:schemeClr>
                  </a:solidFill>
                </a:rPr>
                <a:t>CS7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BB7804A8-82B8-492C-BF60-5C40A060B0E0}"/>
                </a:ext>
              </a:extLst>
            </p:cNvPr>
            <p:cNvSpPr txBox="1"/>
            <p:nvPr/>
          </p:nvSpPr>
          <p:spPr>
            <a:xfrm>
              <a:off x="7551896" y="4270211"/>
              <a:ext cx="4924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accent1">
                      <a:lumMod val="75000"/>
                    </a:schemeClr>
                  </a:solidFill>
                </a:rPr>
                <a:t>CS6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FE8ACA43-A8C4-4A25-BA81-C957B11F56BF}"/>
                </a:ext>
              </a:extLst>
            </p:cNvPr>
            <p:cNvSpPr txBox="1"/>
            <p:nvPr/>
          </p:nvSpPr>
          <p:spPr>
            <a:xfrm>
              <a:off x="6115636" y="4270211"/>
              <a:ext cx="4924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accent1">
                      <a:lumMod val="75000"/>
                    </a:schemeClr>
                  </a:solidFill>
                </a:rPr>
                <a:t>CS5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272DF625-771B-46C2-92C0-FFFB4657C73A}"/>
                </a:ext>
              </a:extLst>
            </p:cNvPr>
            <p:cNvSpPr txBox="1"/>
            <p:nvPr/>
          </p:nvSpPr>
          <p:spPr>
            <a:xfrm>
              <a:off x="4716324" y="4270211"/>
              <a:ext cx="4924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accent1">
                      <a:lumMod val="75000"/>
                    </a:schemeClr>
                  </a:solidFill>
                </a:rPr>
                <a:t>CS4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1021C2C-E549-48BC-9AF4-1E15E2325D95}"/>
                </a:ext>
              </a:extLst>
            </p:cNvPr>
            <p:cNvSpPr txBox="1"/>
            <p:nvPr/>
          </p:nvSpPr>
          <p:spPr>
            <a:xfrm>
              <a:off x="3395534" y="4270211"/>
              <a:ext cx="4924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accent1">
                      <a:lumMod val="75000"/>
                    </a:schemeClr>
                  </a:solidFill>
                </a:rPr>
                <a:t>CS3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B16970F6-AA87-4D19-A46B-A11F53B78B12}"/>
                </a:ext>
              </a:extLst>
            </p:cNvPr>
            <p:cNvSpPr txBox="1"/>
            <p:nvPr/>
          </p:nvSpPr>
          <p:spPr>
            <a:xfrm>
              <a:off x="2088584" y="4270211"/>
              <a:ext cx="4924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accent1">
                      <a:lumMod val="75000"/>
                    </a:schemeClr>
                  </a:solidFill>
                </a:rPr>
                <a:t>CS2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21A05257-B696-496E-9C92-B8268745AE3C}"/>
                </a:ext>
              </a:extLst>
            </p:cNvPr>
            <p:cNvSpPr txBox="1"/>
            <p:nvPr/>
          </p:nvSpPr>
          <p:spPr>
            <a:xfrm>
              <a:off x="1141857" y="4270211"/>
              <a:ext cx="4924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accent1">
                      <a:lumMod val="75000"/>
                    </a:schemeClr>
                  </a:solidFill>
                </a:rPr>
                <a:t>CS1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8A60EC54-51E8-4D08-B126-E7C9CA0C0204}"/>
                </a:ext>
              </a:extLst>
            </p:cNvPr>
            <p:cNvSpPr txBox="1"/>
            <p:nvPr/>
          </p:nvSpPr>
          <p:spPr>
            <a:xfrm>
              <a:off x="5847778" y="4496503"/>
              <a:ext cx="115467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>
                  <a:solidFill>
                    <a:schemeClr val="accent1">
                      <a:lumMod val="75000"/>
                    </a:schemeClr>
                  </a:solidFill>
                </a:rPr>
                <a:t>CryoString</a:t>
              </a:r>
              <a:r>
                <a:rPr lang="en-US" sz="1600" dirty="0">
                  <a:solidFill>
                    <a:schemeClr val="accent1">
                      <a:lumMod val="75000"/>
                    </a:schemeClr>
                  </a:solidFill>
                </a:rPr>
                <a:t>#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630BE9DD-C837-4486-9DB8-3ED70942A863}"/>
                </a:ext>
              </a:extLst>
            </p:cNvPr>
            <p:cNvSpPr txBox="1"/>
            <p:nvPr/>
          </p:nvSpPr>
          <p:spPr>
            <a:xfrm>
              <a:off x="4505253" y="2944938"/>
              <a:ext cx="29701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2025-08-13 XFEL </a:t>
              </a:r>
              <a:r>
                <a:rPr lang="en-US" sz="1400" dirty="0" err="1"/>
                <a:t>w.o.</a:t>
              </a:r>
              <a:r>
                <a:rPr lang="en-US" sz="1400" dirty="0"/>
                <a:t> AH1, A7S, A24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6B5DA4E3-89B6-4656-A277-564424B74CDC}"/>
              </a:ext>
            </a:extLst>
          </p:cNvPr>
          <p:cNvGrpSpPr/>
          <p:nvPr/>
        </p:nvGrpSpPr>
        <p:grpSpPr>
          <a:xfrm>
            <a:off x="6804326" y="3355782"/>
            <a:ext cx="4904509" cy="276289"/>
            <a:chOff x="5061525" y="4882235"/>
            <a:chExt cx="4904509" cy="276289"/>
          </a:xfrm>
        </p:grpSpPr>
        <p:pic>
          <p:nvPicPr>
            <p:cNvPr id="66" name="Picture 65">
              <a:extLst>
                <a:ext uri="{FF2B5EF4-FFF2-40B4-BE49-F238E27FC236}">
                  <a16:creationId xmlns:a16="http://schemas.microsoft.com/office/drawing/2014/main" id="{1479331E-6358-4B78-9A55-C46B017700C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19848" t="19263" r="-303" b="70347"/>
            <a:stretch/>
          </p:blipFill>
          <p:spPr>
            <a:xfrm>
              <a:off x="5061525" y="4941454"/>
              <a:ext cx="4904509" cy="166254"/>
            </a:xfrm>
            <a:prstGeom prst="rect">
              <a:avLst/>
            </a:prstGeom>
          </p:spPr>
        </p:pic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E14E2EA-BDD5-4734-BE86-A66DFB8E8CAC}"/>
                </a:ext>
              </a:extLst>
            </p:cNvPr>
            <p:cNvSpPr txBox="1"/>
            <p:nvPr/>
          </p:nvSpPr>
          <p:spPr>
            <a:xfrm>
              <a:off x="6852023" y="4882235"/>
              <a:ext cx="137409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i="1" dirty="0">
                  <a:solidFill>
                    <a:schemeClr val="bg1"/>
                  </a:solidFill>
                </a:rPr>
                <a:t>Vibration Amplitude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FD82E19C-2510-4312-862D-C56C23FFC9C7}"/>
                </a:ext>
              </a:extLst>
            </p:cNvPr>
            <p:cNvSpPr txBox="1"/>
            <p:nvPr/>
          </p:nvSpPr>
          <p:spPr>
            <a:xfrm>
              <a:off x="9490363" y="4896914"/>
              <a:ext cx="43794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/>
                <a:t>high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807BBE6C-2CBB-4380-A344-020FC3358F6D}"/>
                </a:ext>
              </a:extLst>
            </p:cNvPr>
            <p:cNvSpPr txBox="1"/>
            <p:nvPr/>
          </p:nvSpPr>
          <p:spPr>
            <a:xfrm>
              <a:off x="5061526" y="4883060"/>
              <a:ext cx="40107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</a:rPr>
                <a:t>low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BF9F75DF-060D-F576-9D66-3A6BB444E3A4}"/>
              </a:ext>
            </a:extLst>
          </p:cNvPr>
          <p:cNvSpPr txBox="1"/>
          <p:nvPr/>
        </p:nvSpPr>
        <p:spPr>
          <a:xfrm>
            <a:off x="9726429" y="3033074"/>
            <a:ext cx="22217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Courtesy J. Einstein-Curtis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C68713-4583-109E-F136-FE3404D09807}"/>
              </a:ext>
            </a:extLst>
          </p:cNvPr>
          <p:cNvSpPr txBox="1"/>
          <p:nvPr/>
        </p:nvSpPr>
        <p:spPr>
          <a:xfrm>
            <a:off x="9982200" y="402631"/>
            <a:ext cx="1966564" cy="3385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1600" dirty="0"/>
              <a:t>2026 milestone M33</a:t>
            </a:r>
          </a:p>
        </p:txBody>
      </p:sp>
    </p:spTree>
    <p:extLst>
      <p:ext uri="{BB962C8B-B14F-4D97-AF65-F5344CB8AC3E}">
        <p14:creationId xmlns:p14="http://schemas.microsoft.com/office/powerpoint/2010/main" val="4195701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317F1D1-1FEA-E55D-AE93-D1155B57D252}"/>
              </a:ext>
            </a:extLst>
          </p:cNvPr>
          <p:cNvSpPr txBox="1"/>
          <p:nvPr/>
        </p:nvSpPr>
        <p:spPr>
          <a:xfrm>
            <a:off x="3418115" y="315684"/>
            <a:ext cx="53964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E" sz="2400" b="1" dirty="0">
                <a:solidFill>
                  <a:srgbClr val="002060"/>
                </a:solidFill>
              </a:rPr>
              <a:t>WP</a:t>
            </a:r>
            <a:r>
              <a:rPr lang="en-US" sz="2400" b="1" dirty="0">
                <a:solidFill>
                  <a:srgbClr val="002060"/>
                </a:solidFill>
              </a:rPr>
              <a:t>2</a:t>
            </a:r>
            <a:r>
              <a:rPr lang="en-BE" sz="2400" b="1" dirty="0">
                <a:solidFill>
                  <a:srgbClr val="002060"/>
                </a:solidFill>
              </a:rPr>
              <a:t> – </a:t>
            </a:r>
            <a:r>
              <a:rPr lang="en-US" sz="2400" b="1" dirty="0">
                <a:solidFill>
                  <a:srgbClr val="002060"/>
                </a:solidFill>
              </a:rPr>
              <a:t>LLRF</a:t>
            </a:r>
            <a:r>
              <a:rPr lang="en-BE" sz="2400" b="1" dirty="0">
                <a:solidFill>
                  <a:srgbClr val="002060"/>
                </a:solidFill>
              </a:rPr>
              <a:t>:</a:t>
            </a:r>
            <a:r>
              <a:rPr lang="en-BE" sz="2400" b="1" dirty="0">
                <a:solidFill>
                  <a:schemeClr val="bg2">
                    <a:lumMod val="50000"/>
                  </a:schemeClr>
                </a:solidFill>
              </a:rPr>
              <a:t> status/evolution of Task 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en-BE" sz="2400" b="1" dirty="0">
                <a:solidFill>
                  <a:schemeClr val="bg2">
                    <a:lumMod val="50000"/>
                  </a:schemeClr>
                </a:solidFill>
              </a:rPr>
              <a:t>.3 </a:t>
            </a:r>
          </a:p>
        </p:txBody>
      </p:sp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2051BCA-34B1-4337-9837-DEB8A43DAE34}"/>
              </a:ext>
            </a:extLst>
          </p:cNvPr>
          <p:cNvSpPr txBox="1"/>
          <p:nvPr/>
        </p:nvSpPr>
        <p:spPr>
          <a:xfrm>
            <a:off x="525037" y="1252800"/>
            <a:ext cx="116449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>
                <a:effectLst/>
                <a:latin typeface="Helvetica" pitchFamily="2" charset="0"/>
              </a:rPr>
              <a:t>Milestone M33 – </a:t>
            </a:r>
            <a:r>
              <a:rPr lang="en-US" sz="2400" i="1" dirty="0"/>
              <a:t>Vibration analysis and detuning control of cavities</a:t>
            </a:r>
            <a:r>
              <a:rPr lang="en-US" sz="2400" b="1" dirty="0"/>
              <a:t> </a:t>
            </a:r>
            <a:r>
              <a:rPr lang="en-GB" sz="2000" b="1" dirty="0">
                <a:effectLst/>
                <a:latin typeface="Helvetica" pitchFamily="2" charset="0"/>
              </a:rPr>
              <a:t>(Task 2.3)</a:t>
            </a:r>
          </a:p>
          <a:p>
            <a:endParaRPr lang="en-US" sz="2000" i="1" dirty="0">
              <a:latin typeface="Helvetica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i="1" dirty="0">
                <a:latin typeface="Helvetica" pitchFamily="2" charset="0"/>
                <a:sym typeface="Wingdings" panose="05000000000000000000" pitchFamily="2" charset="2"/>
              </a:rPr>
              <a:t>Microphonics suppression to allow high gradient operation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1600" i="1" dirty="0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  <a:t>Development of Narrow bandwidth Active Noise Cancellation (NANC) algorithm and demonstration at SLAC (LCLS-II)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1600" i="1" dirty="0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  <a:t>With NANC </a:t>
            </a:r>
            <a:r>
              <a:rPr lang="en-US" sz="1600" b="1" i="1" dirty="0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  <a:t>off</a:t>
            </a:r>
            <a:r>
              <a:rPr lang="en-US" sz="1600" i="1" dirty="0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  <a:t>, the cavity could operate at max 9 MV/m</a:t>
            </a:r>
            <a:br>
              <a:rPr lang="en-US" sz="1600" i="1" dirty="0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</a:br>
            <a:r>
              <a:rPr lang="en-US" sz="1600" i="1" dirty="0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  <a:t>With NANC </a:t>
            </a:r>
            <a:r>
              <a:rPr lang="en-US" sz="1600" b="1" i="1" dirty="0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  <a:t>on</a:t>
            </a:r>
            <a:r>
              <a:rPr lang="en-US" sz="1600" i="1" dirty="0">
                <a:solidFill>
                  <a:srgbClr val="0070C0"/>
                </a:solidFill>
                <a:latin typeface="Helvetica" pitchFamily="2" charset="0"/>
                <a:sym typeface="Wingdings" panose="05000000000000000000" pitchFamily="2" charset="2"/>
              </a:rPr>
              <a:t>, the cavity can be operated at 16 MV/m  (78% improvement!!!)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1600" i="1" dirty="0">
              <a:solidFill>
                <a:srgbClr val="0070C0"/>
              </a:solidFill>
              <a:latin typeface="Helvetica" pitchFamily="2" charset="0"/>
              <a:sym typeface="Wingdings" panose="05000000000000000000" pitchFamily="2" charset="2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36C0D0-3AA6-4CC3-ABEF-F513BD18C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64007" y="6310311"/>
            <a:ext cx="2743200" cy="365125"/>
          </a:xfrm>
        </p:spPr>
        <p:txBody>
          <a:bodyPr/>
          <a:lstStyle/>
          <a:p>
            <a:fld id="{4068FCCF-9A80-B240-8D85-84F960565AFA}" type="slidenum">
              <a:rPr lang="en-BE" smtClean="0"/>
              <a:t>6</a:t>
            </a:fld>
            <a:endParaRPr lang="en-B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38DDD5C-950F-3026-8575-D9F9AF837F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235" y="3077576"/>
            <a:ext cx="5212941" cy="378042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E5117B1-4DEF-25B4-5F7C-4045FE2957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35176" y="3077575"/>
            <a:ext cx="5162070" cy="3780423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9521512D-D6B4-381E-ADFB-5F368C9D6CE0}"/>
              </a:ext>
            </a:extLst>
          </p:cNvPr>
          <p:cNvSpPr txBox="1"/>
          <p:nvPr/>
        </p:nvSpPr>
        <p:spPr>
          <a:xfrm>
            <a:off x="8664007" y="2911361"/>
            <a:ext cx="22316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Courtesy B. Richter, J. Diaz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E8E2E37-41EE-96CD-502C-183A95465E5E}"/>
              </a:ext>
            </a:extLst>
          </p:cNvPr>
          <p:cNvSpPr txBox="1"/>
          <p:nvPr/>
        </p:nvSpPr>
        <p:spPr>
          <a:xfrm rot="19475579">
            <a:off x="1810236" y="4704806"/>
            <a:ext cx="31967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bg1">
                    <a:lumMod val="65000"/>
                  </a:schemeClr>
                </a:solidFill>
              </a:rPr>
              <a:t>UNPUBLISHED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51CB52D-5947-B3AB-5EFD-24FDBAC5EB2D}"/>
              </a:ext>
            </a:extLst>
          </p:cNvPr>
          <p:cNvSpPr txBox="1"/>
          <p:nvPr/>
        </p:nvSpPr>
        <p:spPr>
          <a:xfrm rot="19475579">
            <a:off x="7321434" y="4220256"/>
            <a:ext cx="31967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bg1">
                    <a:lumMod val="65000"/>
                  </a:schemeClr>
                </a:solidFill>
              </a:rPr>
              <a:t>UNPUBLISHED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CA1B681-A5D4-F453-1D9A-943F631DBC88}"/>
              </a:ext>
            </a:extLst>
          </p:cNvPr>
          <p:cNvSpPr txBox="1"/>
          <p:nvPr/>
        </p:nvSpPr>
        <p:spPr>
          <a:xfrm>
            <a:off x="9982200" y="402631"/>
            <a:ext cx="1966564" cy="3385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1600" dirty="0"/>
              <a:t>2026 milestone M33</a:t>
            </a:r>
          </a:p>
        </p:txBody>
      </p:sp>
    </p:spTree>
    <p:extLst>
      <p:ext uri="{BB962C8B-B14F-4D97-AF65-F5344CB8AC3E}">
        <p14:creationId xmlns:p14="http://schemas.microsoft.com/office/powerpoint/2010/main" val="523488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9F62B-3239-6EE8-F00D-69BC3CED5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500BB58-13C2-C4FB-2105-FCBD01FF7454}"/>
              </a:ext>
            </a:extLst>
          </p:cNvPr>
          <p:cNvSpPr txBox="1"/>
          <p:nvPr/>
        </p:nvSpPr>
        <p:spPr>
          <a:xfrm>
            <a:off x="3418115" y="315684"/>
            <a:ext cx="7220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E" sz="2400" b="1" dirty="0">
                <a:solidFill>
                  <a:srgbClr val="002060"/>
                </a:solidFill>
              </a:rPr>
              <a:t>WP</a:t>
            </a:r>
            <a:r>
              <a:rPr lang="en-US" sz="2400" b="1" dirty="0">
                <a:solidFill>
                  <a:srgbClr val="002060"/>
                </a:solidFill>
              </a:rPr>
              <a:t>2</a:t>
            </a:r>
            <a:r>
              <a:rPr lang="en-BE" sz="2400" b="1" dirty="0">
                <a:solidFill>
                  <a:srgbClr val="002060"/>
                </a:solidFill>
              </a:rPr>
              <a:t> – </a:t>
            </a:r>
            <a:r>
              <a:rPr lang="en-US" sz="2400" b="1" dirty="0">
                <a:solidFill>
                  <a:srgbClr val="002060"/>
                </a:solidFill>
              </a:rPr>
              <a:t>LLRF</a:t>
            </a:r>
            <a:r>
              <a:rPr lang="en-BE" sz="2400" b="1" dirty="0">
                <a:solidFill>
                  <a:srgbClr val="002060"/>
                </a:solidFill>
              </a:rPr>
              <a:t>:</a:t>
            </a:r>
            <a:r>
              <a:rPr lang="en-BE" sz="2400" b="1" dirty="0">
                <a:solidFill>
                  <a:schemeClr val="bg2">
                    <a:lumMod val="50000"/>
                  </a:schemeClr>
                </a:solidFill>
              </a:rPr>
              <a:t> plans to achieve milestones &amp; deliverables</a:t>
            </a:r>
          </a:p>
        </p:txBody>
      </p:sp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1C31A748-932E-C1C6-22A4-E75A98A18C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B2634AA-0378-4AAA-9276-1E20FC52800C}"/>
              </a:ext>
            </a:extLst>
          </p:cNvPr>
          <p:cNvSpPr txBox="1"/>
          <p:nvPr/>
        </p:nvSpPr>
        <p:spPr>
          <a:xfrm>
            <a:off x="850025" y="5489917"/>
            <a:ext cx="60988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à"/>
            </a:pPr>
            <a:r>
              <a:rPr lang="en-US" sz="2000" dirty="0">
                <a:solidFill>
                  <a:srgbClr val="0070C0"/>
                </a:solidFill>
              </a:rPr>
              <a:t>2026 Deliverables and Milestones are well on track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1D620EB-4FE1-403D-9D1B-9CD7CC18B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7</a:t>
            </a:fld>
            <a:endParaRPr lang="en-BE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2B67066-8416-4828-8F9E-97A5EE78F2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461" y="2045538"/>
            <a:ext cx="10271100" cy="315780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33D9E48-D854-E4C0-1F29-07308A4B16E9}"/>
              </a:ext>
            </a:extLst>
          </p:cNvPr>
          <p:cNvSpPr/>
          <p:nvPr/>
        </p:nvSpPr>
        <p:spPr>
          <a:xfrm>
            <a:off x="742461" y="2581275"/>
            <a:ext cx="10271100" cy="116205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749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686</Words>
  <Application>Microsoft Office PowerPoint</Application>
  <PresentationFormat>Widescreen</PresentationFormat>
  <Paragraphs>110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Helvetica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Jorgen D'HONDT</dc:creator>
  <cp:lastModifiedBy>Branlard, Julien</cp:lastModifiedBy>
  <cp:revision>61</cp:revision>
  <dcterms:created xsi:type="dcterms:W3CDTF">2024-02-23T11:31:04Z</dcterms:created>
  <dcterms:modified xsi:type="dcterms:W3CDTF">2025-12-15T14:16:58Z</dcterms:modified>
</cp:coreProperties>
</file>