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69" r:id="rId2"/>
    <p:sldId id="274" r:id="rId3"/>
    <p:sldId id="260" r:id="rId4"/>
    <p:sldId id="273" r:id="rId5"/>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4C137"/>
    <a:srgbClr val="1B3C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FA8869-1D97-4FAA-8649-3A874896D783}" v="7" dt="2025-12-16T10:06:49.714"/>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47" d="100"/>
          <a:sy n="147" d="100"/>
        </p:scale>
        <p:origin x="6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an Pira" userId="7124120c-9f6d-49e9-b601-7d0d6e76e5f5" providerId="ADAL" clId="{3F526F1B-D3FA-444A-9276-C482BDF41BDE}"/>
    <pc:docChg chg="custSel addSld delSld modSld sldOrd">
      <pc:chgData name="Cristian Pira" userId="7124120c-9f6d-49e9-b601-7d0d6e76e5f5" providerId="ADAL" clId="{3F526F1B-D3FA-444A-9276-C482BDF41BDE}" dt="2025-12-16T10:06:54.260" v="164" actId="478"/>
      <pc:docMkLst>
        <pc:docMk/>
      </pc:docMkLst>
      <pc:sldChg chg="del">
        <pc:chgData name="Cristian Pira" userId="7124120c-9f6d-49e9-b601-7d0d6e76e5f5" providerId="ADAL" clId="{3F526F1B-D3FA-444A-9276-C482BDF41BDE}" dt="2025-12-16T09:21:33.250" v="161" actId="47"/>
        <pc:sldMkLst>
          <pc:docMk/>
          <pc:sldMk cId="1948054017" sldId="256"/>
        </pc:sldMkLst>
      </pc:sldChg>
      <pc:sldChg chg="addSp delSp modSp mod ord">
        <pc:chgData name="Cristian Pira" userId="7124120c-9f6d-49e9-b601-7d0d6e76e5f5" providerId="ADAL" clId="{3F526F1B-D3FA-444A-9276-C482BDF41BDE}" dt="2025-12-16T09:21:05.360" v="160" actId="478"/>
        <pc:sldMkLst>
          <pc:docMk/>
          <pc:sldMk cId="113694278" sldId="260"/>
        </pc:sldMkLst>
        <pc:spChg chg="mod">
          <ac:chgData name="Cristian Pira" userId="7124120c-9f6d-49e9-b601-7d0d6e76e5f5" providerId="ADAL" clId="{3F526F1B-D3FA-444A-9276-C482BDF41BDE}" dt="2025-12-16T09:17:28.090" v="158" actId="20577"/>
          <ac:spMkLst>
            <pc:docMk/>
            <pc:sldMk cId="113694278" sldId="260"/>
            <ac:spMk id="4" creationId="{0500BB58-13C2-C4FB-2105-FCBD01FF7454}"/>
          </ac:spMkLst>
        </pc:spChg>
        <pc:spChg chg="add del mod">
          <ac:chgData name="Cristian Pira" userId="7124120c-9f6d-49e9-b601-7d0d6e76e5f5" providerId="ADAL" clId="{3F526F1B-D3FA-444A-9276-C482BDF41BDE}" dt="2025-12-16T09:21:05.360" v="160" actId="478"/>
          <ac:spMkLst>
            <pc:docMk/>
            <pc:sldMk cId="113694278" sldId="260"/>
            <ac:spMk id="8" creationId="{8433F2B4-DD36-7C2D-0FF4-C35D9243932C}"/>
          </ac:spMkLst>
        </pc:spChg>
        <pc:spChg chg="del mod">
          <ac:chgData name="Cristian Pira" userId="7124120c-9f6d-49e9-b601-7d0d6e76e5f5" providerId="ADAL" clId="{3F526F1B-D3FA-444A-9276-C482BDF41BDE}" dt="2025-12-16T09:21:03.032" v="159" actId="478"/>
          <ac:spMkLst>
            <pc:docMk/>
            <pc:sldMk cId="113694278" sldId="260"/>
            <ac:spMk id="23" creationId="{76F45048-9166-2A62-93AF-DBF85D3C8C3B}"/>
          </ac:spMkLst>
        </pc:spChg>
        <pc:graphicFrameChg chg="add mod">
          <ac:chgData name="Cristian Pira" userId="7124120c-9f6d-49e9-b601-7d0d6e76e5f5" providerId="ADAL" clId="{3F526F1B-D3FA-444A-9276-C482BDF41BDE}" dt="2025-12-16T09:16:37.658" v="109"/>
          <ac:graphicFrameMkLst>
            <pc:docMk/>
            <pc:sldMk cId="113694278" sldId="260"/>
            <ac:graphicFrameMk id="3" creationId="{F75C2AEA-ADA7-DE94-59A2-3CA094E99539}"/>
          </ac:graphicFrameMkLst>
        </pc:graphicFrameChg>
        <pc:picChg chg="del">
          <ac:chgData name="Cristian Pira" userId="7124120c-9f6d-49e9-b601-7d0d6e76e5f5" providerId="ADAL" clId="{3F526F1B-D3FA-444A-9276-C482BDF41BDE}" dt="2025-12-16T09:16:35.783" v="108" actId="478"/>
          <ac:picMkLst>
            <pc:docMk/>
            <pc:sldMk cId="113694278" sldId="260"/>
            <ac:picMk id="2" creationId="{03B036EA-B98E-B883-4489-851464D38003}"/>
          </ac:picMkLst>
        </pc:picChg>
        <pc:picChg chg="add mod">
          <ac:chgData name="Cristian Pira" userId="7124120c-9f6d-49e9-b601-7d0d6e76e5f5" providerId="ADAL" clId="{3F526F1B-D3FA-444A-9276-C482BDF41BDE}" dt="2025-12-16T09:17:07.109" v="116" actId="1076"/>
          <ac:picMkLst>
            <pc:docMk/>
            <pc:sldMk cId="113694278" sldId="260"/>
            <ac:picMk id="6" creationId="{C1D78C23-2B18-2C7D-BBED-EAF07F141F8B}"/>
          </ac:picMkLst>
        </pc:picChg>
      </pc:sldChg>
      <pc:sldChg chg="del">
        <pc:chgData name="Cristian Pira" userId="7124120c-9f6d-49e9-b601-7d0d6e76e5f5" providerId="ADAL" clId="{3F526F1B-D3FA-444A-9276-C482BDF41BDE}" dt="2025-12-16T09:03:50.543" v="107" actId="47"/>
        <pc:sldMkLst>
          <pc:docMk/>
          <pc:sldMk cId="1885118218" sldId="261"/>
        </pc:sldMkLst>
      </pc:sldChg>
      <pc:sldChg chg="del">
        <pc:chgData name="Cristian Pira" userId="7124120c-9f6d-49e9-b601-7d0d6e76e5f5" providerId="ADAL" clId="{3F526F1B-D3FA-444A-9276-C482BDF41BDE}" dt="2025-12-16T09:03:50.543" v="107" actId="47"/>
        <pc:sldMkLst>
          <pc:docMk/>
          <pc:sldMk cId="1110947768" sldId="264"/>
        </pc:sldMkLst>
      </pc:sldChg>
      <pc:sldChg chg="del">
        <pc:chgData name="Cristian Pira" userId="7124120c-9f6d-49e9-b601-7d0d6e76e5f5" providerId="ADAL" clId="{3F526F1B-D3FA-444A-9276-C482BDF41BDE}" dt="2025-12-16T09:03:50.543" v="107" actId="47"/>
        <pc:sldMkLst>
          <pc:docMk/>
          <pc:sldMk cId="1676879091" sldId="265"/>
        </pc:sldMkLst>
      </pc:sldChg>
      <pc:sldChg chg="del">
        <pc:chgData name="Cristian Pira" userId="7124120c-9f6d-49e9-b601-7d0d6e76e5f5" providerId="ADAL" clId="{3F526F1B-D3FA-444A-9276-C482BDF41BDE}" dt="2025-12-16T09:03:50.543" v="107" actId="47"/>
        <pc:sldMkLst>
          <pc:docMk/>
          <pc:sldMk cId="1718116360" sldId="266"/>
        </pc:sldMkLst>
      </pc:sldChg>
      <pc:sldChg chg="del">
        <pc:chgData name="Cristian Pira" userId="7124120c-9f6d-49e9-b601-7d0d6e76e5f5" providerId="ADAL" clId="{3F526F1B-D3FA-444A-9276-C482BDF41BDE}" dt="2025-12-16T09:03:50.543" v="107" actId="47"/>
        <pc:sldMkLst>
          <pc:docMk/>
          <pc:sldMk cId="4058446731" sldId="267"/>
        </pc:sldMkLst>
      </pc:sldChg>
      <pc:sldChg chg="del">
        <pc:chgData name="Cristian Pira" userId="7124120c-9f6d-49e9-b601-7d0d6e76e5f5" providerId="ADAL" clId="{3F526F1B-D3FA-444A-9276-C482BDF41BDE}" dt="2025-12-16T09:03:50.543" v="107" actId="47"/>
        <pc:sldMkLst>
          <pc:docMk/>
          <pc:sldMk cId="1072905190" sldId="268"/>
        </pc:sldMkLst>
      </pc:sldChg>
      <pc:sldChg chg="modSp mod">
        <pc:chgData name="Cristian Pira" userId="7124120c-9f6d-49e9-b601-7d0d6e76e5f5" providerId="ADAL" clId="{3F526F1B-D3FA-444A-9276-C482BDF41BDE}" dt="2025-12-16T09:03:17.461" v="106" actId="404"/>
        <pc:sldMkLst>
          <pc:docMk/>
          <pc:sldMk cId="3552679001" sldId="269"/>
        </pc:sldMkLst>
        <pc:spChg chg="mod">
          <ac:chgData name="Cristian Pira" userId="7124120c-9f6d-49e9-b601-7d0d6e76e5f5" providerId="ADAL" clId="{3F526F1B-D3FA-444A-9276-C482BDF41BDE}" dt="2025-12-16T09:03:17.461" v="106" actId="404"/>
          <ac:spMkLst>
            <pc:docMk/>
            <pc:sldMk cId="3552679001" sldId="269"/>
            <ac:spMk id="2" creationId="{814BA34D-5827-4649-8F79-0503DA32839A}"/>
          </ac:spMkLst>
        </pc:spChg>
      </pc:sldChg>
      <pc:sldChg chg="delSp add mod">
        <pc:chgData name="Cristian Pira" userId="7124120c-9f6d-49e9-b601-7d0d6e76e5f5" providerId="ADAL" clId="{3F526F1B-D3FA-444A-9276-C482BDF41BDE}" dt="2025-12-16T10:06:54.260" v="164" actId="478"/>
        <pc:sldMkLst>
          <pc:docMk/>
          <pc:sldMk cId="556250207" sldId="273"/>
        </pc:sldMkLst>
        <pc:spChg chg="del">
          <ac:chgData name="Cristian Pira" userId="7124120c-9f6d-49e9-b601-7d0d6e76e5f5" providerId="ADAL" clId="{3F526F1B-D3FA-444A-9276-C482BDF41BDE}" dt="2025-12-16T10:06:54.260" v="164" actId="478"/>
          <ac:spMkLst>
            <pc:docMk/>
            <pc:sldMk cId="556250207" sldId="273"/>
            <ac:spMk id="3" creationId="{765969FA-3B78-4D34-9011-75FB9093BBB9}"/>
          </ac:spMkLst>
        </pc:spChg>
      </pc:sldChg>
      <pc:sldChg chg="add">
        <pc:chgData name="Cristian Pira" userId="7124120c-9f6d-49e9-b601-7d0d6e76e5f5" providerId="ADAL" clId="{3F526F1B-D3FA-444A-9276-C482BDF41BDE}" dt="2025-12-16T10:04:49.998" v="162"/>
        <pc:sldMkLst>
          <pc:docMk/>
          <pc:sldMk cId="4174021353" sldId="27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F37046-E1F9-487A-8D55-B693099AB241}" type="datetimeFigureOut">
              <a:rPr lang="it-IT" smtClean="0"/>
              <a:t>16/12/2025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16854E-A5C4-48A3-B308-BB70AF886B1D}" type="slidenum">
              <a:rPr lang="it-IT" smtClean="0"/>
              <a:t>‹N›</a:t>
            </a:fld>
            <a:endParaRPr lang="it-IT"/>
          </a:p>
        </p:txBody>
      </p:sp>
    </p:spTree>
    <p:extLst>
      <p:ext uri="{BB962C8B-B14F-4D97-AF65-F5344CB8AC3E}">
        <p14:creationId xmlns:p14="http://schemas.microsoft.com/office/powerpoint/2010/main" val="1039995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D1208-4FF6-BC09-1433-AD07DEE4730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6C33D15-1064-2461-C175-A766E22DB7B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901C124-F8DE-A49A-AAE6-B6954353C9CB}"/>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C9CFE0B0-33B5-2098-13CE-68D0FEB7C8D0}"/>
              </a:ext>
            </a:extLst>
          </p:cNvPr>
          <p:cNvSpPr>
            <a:spLocks noGrp="1"/>
          </p:cNvSpPr>
          <p:nvPr>
            <p:ph type="sldNum" sz="quarter" idx="5"/>
          </p:nvPr>
        </p:nvSpPr>
        <p:spPr/>
        <p:txBody>
          <a:bodyPr/>
          <a:lstStyle/>
          <a:p>
            <a:fld id="{3A16854E-A5C4-48A3-B308-BB70AF886B1D}" type="slidenum">
              <a:rPr lang="it-IT" smtClean="0"/>
              <a:t>2</a:t>
            </a:fld>
            <a:endParaRPr lang="it-IT"/>
          </a:p>
        </p:txBody>
      </p:sp>
    </p:spTree>
    <p:extLst>
      <p:ext uri="{BB962C8B-B14F-4D97-AF65-F5344CB8AC3E}">
        <p14:creationId xmlns:p14="http://schemas.microsoft.com/office/powerpoint/2010/main" val="1351834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A16854E-A5C4-48A3-B308-BB70AF886B1D}" type="slidenum">
              <a:rPr lang="it-IT" smtClean="0"/>
              <a:t>3</a:t>
            </a:fld>
            <a:endParaRPr lang="it-IT"/>
          </a:p>
        </p:txBody>
      </p:sp>
    </p:spTree>
    <p:extLst>
      <p:ext uri="{BB962C8B-B14F-4D97-AF65-F5344CB8AC3E}">
        <p14:creationId xmlns:p14="http://schemas.microsoft.com/office/powerpoint/2010/main" val="60902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A4720-9543-297E-1CC8-69682E9AE5D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8F8A3C3-44C9-A4C3-F24D-E383FC591D7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A6FD294-2C89-E55B-89E6-9D3063BAFDDA}"/>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33A16C06-0594-C75A-3B5F-BCA7B3FB5D65}"/>
              </a:ext>
            </a:extLst>
          </p:cNvPr>
          <p:cNvSpPr>
            <a:spLocks noGrp="1"/>
          </p:cNvSpPr>
          <p:nvPr>
            <p:ph type="sldNum" sz="quarter" idx="5"/>
          </p:nvPr>
        </p:nvSpPr>
        <p:spPr/>
        <p:txBody>
          <a:bodyPr/>
          <a:lstStyle/>
          <a:p>
            <a:fld id="{3A16854E-A5C4-48A3-B308-BB70AF886B1D}" type="slidenum">
              <a:rPr lang="it-IT" smtClean="0"/>
              <a:t>4</a:t>
            </a:fld>
            <a:endParaRPr lang="it-IT"/>
          </a:p>
        </p:txBody>
      </p:sp>
    </p:spTree>
    <p:extLst>
      <p:ext uri="{BB962C8B-B14F-4D97-AF65-F5344CB8AC3E}">
        <p14:creationId xmlns:p14="http://schemas.microsoft.com/office/powerpoint/2010/main" val="3617383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9A398E-FCB8-1146-8DE5-39712756FA2F}" type="datetimeFigureOut">
              <a:rPr lang="en-BE" smtClean="0"/>
              <a:t>12/16/2025</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C99A398E-FCB8-1146-8DE5-39712756FA2F}" type="datetimeFigureOut">
              <a:rPr lang="en-BE" smtClean="0"/>
              <a:t>12/16/2025</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C99A398E-FCB8-1146-8DE5-39712756FA2F}" type="datetimeFigureOut">
              <a:rPr lang="en-BE" smtClean="0"/>
              <a:t>12/16/2025</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C99A398E-FCB8-1146-8DE5-39712756FA2F}" type="datetimeFigureOut">
              <a:rPr lang="en-BE" smtClean="0"/>
              <a:t>12/16/2025</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C99A398E-FCB8-1146-8DE5-39712756FA2F}" type="datetimeFigureOut">
              <a:rPr lang="en-BE" smtClean="0"/>
              <a:t>12/16/2025</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C99A398E-FCB8-1146-8DE5-39712756FA2F}" type="datetimeFigureOut">
              <a:rPr lang="en-BE" smtClean="0"/>
              <a:t>12/16/2025</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C99A398E-FCB8-1146-8DE5-39712756FA2F}" type="datetimeFigureOut">
              <a:rPr lang="en-BE" smtClean="0"/>
              <a:t>12/16/2025</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C99A398E-FCB8-1146-8DE5-39712756FA2F}" type="datetimeFigureOut">
              <a:rPr lang="en-BE" smtClean="0"/>
              <a:t>12/16/2025</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C99A398E-FCB8-1146-8DE5-39712756FA2F}" type="datetimeFigureOut">
              <a:rPr lang="en-BE" smtClean="0"/>
              <a:t>12/16/2025</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C99A398E-FCB8-1146-8DE5-39712756FA2F}" type="datetimeFigureOut">
              <a:rPr lang="en-BE" smtClean="0"/>
              <a:t>12/16/2025</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C99A398E-FCB8-1146-8DE5-39712756FA2F}" type="datetimeFigureOut">
              <a:rPr lang="en-BE" smtClean="0"/>
              <a:t>12/16/2025</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9A398E-FCB8-1146-8DE5-39712756FA2F}" type="datetimeFigureOut">
              <a:rPr lang="en-BE" smtClean="0"/>
              <a:t>12/16/2025</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814BA34D-5827-4649-8F79-0503DA32839A}"/>
              </a:ext>
            </a:extLst>
          </p:cNvPr>
          <p:cNvSpPr>
            <a:spLocks noGrp="1"/>
          </p:cNvSpPr>
          <p:nvPr>
            <p:ph type="ctrTitle"/>
          </p:nvPr>
        </p:nvSpPr>
        <p:spPr>
          <a:xfrm>
            <a:off x="1524000" y="1939111"/>
            <a:ext cx="9144000" cy="2387600"/>
          </a:xfrm>
        </p:spPr>
        <p:txBody>
          <a:bodyPr>
            <a:normAutofit fontScale="90000"/>
          </a:bodyPr>
          <a:lstStyle/>
          <a:p>
            <a:r>
              <a:rPr lang="en-US" dirty="0">
                <a:solidFill>
                  <a:srgbClr val="A4C137"/>
                </a:solidFill>
              </a:rPr>
              <a:t>WP3</a:t>
            </a:r>
            <a:br>
              <a:rPr lang="en-US" dirty="0">
                <a:solidFill>
                  <a:srgbClr val="A4C137"/>
                </a:solidFill>
              </a:rPr>
            </a:br>
            <a:r>
              <a:rPr lang="en-US" sz="3600" dirty="0">
                <a:solidFill>
                  <a:srgbClr val="1B3C70"/>
                </a:solidFill>
              </a:rPr>
              <a:t>Nb</a:t>
            </a:r>
            <a:r>
              <a:rPr lang="en-US" sz="3600" baseline="-25000" dirty="0">
                <a:solidFill>
                  <a:srgbClr val="1B3C70"/>
                </a:solidFill>
              </a:rPr>
              <a:t>3</a:t>
            </a:r>
            <a:r>
              <a:rPr lang="en-US" sz="3600" dirty="0">
                <a:solidFill>
                  <a:srgbClr val="1B3C70"/>
                </a:solidFill>
              </a:rPr>
              <a:t>Sn on Cu films for 4.2K cavity operation</a:t>
            </a:r>
            <a:br>
              <a:rPr lang="en-US" sz="3600" dirty="0"/>
            </a:br>
            <a:br>
              <a:rPr lang="en-US" dirty="0"/>
            </a:br>
            <a:r>
              <a:rPr lang="en-US" sz="4800" dirty="0"/>
              <a:t>Steering Committee Meeting</a:t>
            </a:r>
            <a:br>
              <a:rPr lang="en-US" sz="4800" dirty="0"/>
            </a:br>
            <a:r>
              <a:rPr lang="en-US" sz="4800" dirty="0"/>
              <a:t>16.12.25</a:t>
            </a:r>
            <a:br>
              <a:rPr lang="en-US" sz="4800" dirty="0"/>
            </a:br>
            <a:r>
              <a:rPr lang="en-US" sz="3600" b="1" dirty="0">
                <a:solidFill>
                  <a:srgbClr val="A4C137"/>
                </a:solidFill>
              </a:rPr>
              <a:t>Focus on February Milestones and Deliverables</a:t>
            </a:r>
            <a:endParaRPr lang="en-US" b="1" dirty="0">
              <a:solidFill>
                <a:srgbClr val="A4C137"/>
              </a:solidFill>
            </a:endParaRPr>
          </a:p>
        </p:txBody>
      </p:sp>
      <p:sp>
        <p:nvSpPr>
          <p:cNvPr id="3" name="Sous-titre 2">
            <a:extLst>
              <a:ext uri="{FF2B5EF4-FFF2-40B4-BE49-F238E27FC236}">
                <a16:creationId xmlns:a16="http://schemas.microsoft.com/office/drawing/2014/main" id="{0E431EAB-E5CE-4071-B31E-6233FCC722A2}"/>
              </a:ext>
            </a:extLst>
          </p:cNvPr>
          <p:cNvSpPr>
            <a:spLocks noGrp="1"/>
          </p:cNvSpPr>
          <p:nvPr>
            <p:ph type="subTitle" idx="1"/>
          </p:nvPr>
        </p:nvSpPr>
        <p:spPr>
          <a:xfrm>
            <a:off x="862519" y="4971497"/>
            <a:ext cx="10719881" cy="739066"/>
          </a:xfrm>
        </p:spPr>
        <p:txBody>
          <a:bodyPr>
            <a:normAutofit/>
          </a:bodyPr>
          <a:lstStyle/>
          <a:p>
            <a:r>
              <a:rPr lang="en-US" sz="1200" dirty="0"/>
              <a:t>All information contained in this presentation and any accompanying documents is for iSAS project only and must be treated as strictly confidential.</a:t>
            </a:r>
          </a:p>
          <a:p>
            <a:r>
              <a:rPr lang="en-US" sz="1200" dirty="0"/>
              <a:t>Any dissemination, distribution or other use of this information without the consent of its owner is prohibited.</a:t>
            </a:r>
          </a:p>
        </p:txBody>
      </p:sp>
      <p:sp>
        <p:nvSpPr>
          <p:cNvPr id="12" name="Rectangle 8">
            <a:extLst>
              <a:ext uri="{FF2B5EF4-FFF2-40B4-BE49-F238E27FC236}">
                <a16:creationId xmlns:a16="http://schemas.microsoft.com/office/drawing/2014/main" id="{53C634DB-7A80-4488-BC83-CEA906ADD490}"/>
              </a:ext>
            </a:extLst>
          </p:cNvPr>
          <p:cNvSpPr>
            <a:spLocks noChangeArrowheads="1"/>
          </p:cNvSpPr>
          <p:nvPr/>
        </p:nvSpPr>
        <p:spPr bwMode="auto">
          <a:xfrm>
            <a:off x="0" y="54980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055" name="Picture 102">
            <a:extLst>
              <a:ext uri="{FF2B5EF4-FFF2-40B4-BE49-F238E27FC236}">
                <a16:creationId xmlns:a16="http://schemas.microsoft.com/office/drawing/2014/main" id="{5D586228-DD4D-4AD9-A6F8-CD44DAAB2F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524" y="6089176"/>
            <a:ext cx="727075" cy="485775"/>
          </a:xfrm>
          <a:prstGeom prst="rect">
            <a:avLst/>
          </a:prstGeom>
          <a:noFill/>
          <a:extLst>
            <a:ext uri="{909E8E84-426E-40DD-AFC4-6F175D3DCCD1}">
              <a14:hiddenFill xmlns:a14="http://schemas.microsoft.com/office/drawing/2010/main">
                <a:solidFill>
                  <a:srgbClr val="FFFFFF"/>
                </a:solidFill>
              </a14:hiddenFill>
            </a:ext>
          </a:extLst>
        </p:spPr>
      </p:pic>
      <p:sp>
        <p:nvSpPr>
          <p:cNvPr id="14" name="ZoneTexte 13">
            <a:extLst>
              <a:ext uri="{FF2B5EF4-FFF2-40B4-BE49-F238E27FC236}">
                <a16:creationId xmlns:a16="http://schemas.microsoft.com/office/drawing/2014/main" id="{1E2AA974-1B61-4524-B53F-C39D2E7CF86D}"/>
              </a:ext>
            </a:extLst>
          </p:cNvPr>
          <p:cNvSpPr txBox="1"/>
          <p:nvPr/>
        </p:nvSpPr>
        <p:spPr>
          <a:xfrm>
            <a:off x="1130271" y="6097885"/>
            <a:ext cx="10937965" cy="461665"/>
          </a:xfrm>
          <a:prstGeom prst="rect">
            <a:avLst/>
          </a:prstGeom>
          <a:noFill/>
        </p:spPr>
        <p:txBody>
          <a:bodyPr wrap="square" rtlCol="0">
            <a:spAutoFit/>
          </a:bodyPr>
          <a:lstStyle/>
          <a:p>
            <a:r>
              <a:rPr lang="en-GB" sz="1200" dirty="0"/>
              <a:t>Funded by the European Union. Views and opinions expressed are however those of the authors only and do not necessarily reflect those of the European Union or the European Commission. Neither the European Union nor the granting authority can be held responsible for them. </a:t>
            </a:r>
          </a:p>
        </p:txBody>
      </p:sp>
    </p:spTree>
    <p:extLst>
      <p:ext uri="{BB962C8B-B14F-4D97-AF65-F5344CB8AC3E}">
        <p14:creationId xmlns:p14="http://schemas.microsoft.com/office/powerpoint/2010/main" val="3552679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0A84A-1C21-E324-55FD-F6B7E784F78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7500ADC-D839-5701-312A-0297A60BB4A2}"/>
              </a:ext>
            </a:extLst>
          </p:cNvPr>
          <p:cNvSpPr txBox="1"/>
          <p:nvPr/>
        </p:nvSpPr>
        <p:spPr>
          <a:xfrm>
            <a:off x="3418115" y="315684"/>
            <a:ext cx="3544432" cy="461665"/>
          </a:xfrm>
          <a:prstGeom prst="rect">
            <a:avLst/>
          </a:prstGeom>
          <a:noFill/>
        </p:spPr>
        <p:txBody>
          <a:bodyPr wrap="none" rtlCol="0">
            <a:spAutoFit/>
          </a:bodyPr>
          <a:lstStyle/>
          <a:p>
            <a:r>
              <a:rPr lang="en-BE" sz="2400" b="1" dirty="0">
                <a:solidFill>
                  <a:srgbClr val="002060"/>
                </a:solidFill>
              </a:rPr>
              <a:t>WP</a:t>
            </a:r>
            <a:r>
              <a:rPr lang="it-IT" sz="2400" b="1" dirty="0">
                <a:solidFill>
                  <a:srgbClr val="002060"/>
                </a:solidFill>
              </a:rPr>
              <a:t>3</a:t>
            </a:r>
            <a:r>
              <a:rPr lang="en-BE" sz="2400" b="1" dirty="0">
                <a:solidFill>
                  <a:srgbClr val="002060"/>
                </a:solidFill>
              </a:rPr>
              <a:t> – </a:t>
            </a:r>
            <a:r>
              <a:rPr lang="it-IT" sz="2400" b="1" dirty="0">
                <a:solidFill>
                  <a:srgbClr val="002060"/>
                </a:solidFill>
              </a:rPr>
              <a:t>SRF</a:t>
            </a:r>
            <a:r>
              <a:rPr lang="en-BE" sz="2400" b="1" dirty="0">
                <a:solidFill>
                  <a:srgbClr val="002060"/>
                </a:solidFill>
              </a:rPr>
              <a:t>:</a:t>
            </a:r>
            <a:r>
              <a:rPr lang="en-BE" sz="2400" b="1" dirty="0">
                <a:solidFill>
                  <a:schemeClr val="bg2">
                    <a:lumMod val="50000"/>
                  </a:schemeClr>
                </a:solidFill>
              </a:rPr>
              <a:t> </a:t>
            </a:r>
            <a:r>
              <a:rPr lang="it-IT" sz="2400" b="1" dirty="0">
                <a:solidFill>
                  <a:schemeClr val="bg2">
                    <a:lumMod val="50000"/>
                  </a:schemeClr>
                </a:solidFill>
              </a:rPr>
              <a:t>Tasks Status</a:t>
            </a:r>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DE19B7B2-129E-B6DE-DB64-697A777091C2}"/>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ella 2">
            <a:extLst>
              <a:ext uri="{FF2B5EF4-FFF2-40B4-BE49-F238E27FC236}">
                <a16:creationId xmlns:a16="http://schemas.microsoft.com/office/drawing/2014/main" id="{542C7F18-E9CC-3C25-96F9-0F997036BEAF}"/>
              </a:ext>
            </a:extLst>
          </p:cNvPr>
          <p:cNvGraphicFramePr>
            <a:graphicFrameLocks noGrp="1"/>
          </p:cNvGraphicFramePr>
          <p:nvPr/>
        </p:nvGraphicFramePr>
        <p:xfrm>
          <a:off x="614023" y="2047640"/>
          <a:ext cx="11125693" cy="3279475"/>
        </p:xfrm>
        <a:graphic>
          <a:graphicData uri="http://schemas.openxmlformats.org/drawingml/2006/table">
            <a:tbl>
              <a:tblPr/>
              <a:tblGrid>
                <a:gridCol w="201837">
                  <a:extLst>
                    <a:ext uri="{9D8B030D-6E8A-4147-A177-3AD203B41FA5}">
                      <a16:colId xmlns:a16="http://schemas.microsoft.com/office/drawing/2014/main" val="1561007827"/>
                    </a:ext>
                  </a:extLst>
                </a:gridCol>
                <a:gridCol w="376763">
                  <a:extLst>
                    <a:ext uri="{9D8B030D-6E8A-4147-A177-3AD203B41FA5}">
                      <a16:colId xmlns:a16="http://schemas.microsoft.com/office/drawing/2014/main" val="1503118117"/>
                    </a:ext>
                  </a:extLst>
                </a:gridCol>
                <a:gridCol w="580621">
                  <a:extLst>
                    <a:ext uri="{9D8B030D-6E8A-4147-A177-3AD203B41FA5}">
                      <a16:colId xmlns:a16="http://schemas.microsoft.com/office/drawing/2014/main" val="3667138143"/>
                    </a:ext>
                  </a:extLst>
                </a:gridCol>
                <a:gridCol w="583081">
                  <a:extLst>
                    <a:ext uri="{9D8B030D-6E8A-4147-A177-3AD203B41FA5}">
                      <a16:colId xmlns:a16="http://schemas.microsoft.com/office/drawing/2014/main" val="2647066292"/>
                    </a:ext>
                  </a:extLst>
                </a:gridCol>
                <a:gridCol w="384450">
                  <a:extLst>
                    <a:ext uri="{9D8B030D-6E8A-4147-A177-3AD203B41FA5}">
                      <a16:colId xmlns:a16="http://schemas.microsoft.com/office/drawing/2014/main" val="105548654"/>
                    </a:ext>
                  </a:extLst>
                </a:gridCol>
                <a:gridCol w="352411">
                  <a:extLst>
                    <a:ext uri="{9D8B030D-6E8A-4147-A177-3AD203B41FA5}">
                      <a16:colId xmlns:a16="http://schemas.microsoft.com/office/drawing/2014/main" val="2836767621"/>
                    </a:ext>
                  </a:extLst>
                </a:gridCol>
                <a:gridCol w="2204435">
                  <a:extLst>
                    <a:ext uri="{9D8B030D-6E8A-4147-A177-3AD203B41FA5}">
                      <a16:colId xmlns:a16="http://schemas.microsoft.com/office/drawing/2014/main" val="2815162367"/>
                    </a:ext>
                  </a:extLst>
                </a:gridCol>
                <a:gridCol w="3828681">
                  <a:extLst>
                    <a:ext uri="{9D8B030D-6E8A-4147-A177-3AD203B41FA5}">
                      <a16:colId xmlns:a16="http://schemas.microsoft.com/office/drawing/2014/main" val="3891263283"/>
                    </a:ext>
                  </a:extLst>
                </a:gridCol>
                <a:gridCol w="129786">
                  <a:extLst>
                    <a:ext uri="{9D8B030D-6E8A-4147-A177-3AD203B41FA5}">
                      <a16:colId xmlns:a16="http://schemas.microsoft.com/office/drawing/2014/main" val="1117663883"/>
                    </a:ext>
                  </a:extLst>
                </a:gridCol>
                <a:gridCol w="1286059">
                  <a:extLst>
                    <a:ext uri="{9D8B030D-6E8A-4147-A177-3AD203B41FA5}">
                      <a16:colId xmlns:a16="http://schemas.microsoft.com/office/drawing/2014/main" val="1393105252"/>
                    </a:ext>
                  </a:extLst>
                </a:gridCol>
                <a:gridCol w="1197569">
                  <a:extLst>
                    <a:ext uri="{9D8B030D-6E8A-4147-A177-3AD203B41FA5}">
                      <a16:colId xmlns:a16="http://schemas.microsoft.com/office/drawing/2014/main" val="1320884266"/>
                    </a:ext>
                  </a:extLst>
                </a:gridCol>
              </a:tblGrid>
              <a:tr h="434514">
                <a:tc gridSpan="4">
                  <a:txBody>
                    <a:bodyPr/>
                    <a:lstStyle/>
                    <a:p>
                      <a:pPr algn="ctr" fontAlgn="ctr">
                        <a:buNone/>
                      </a:pPr>
                      <a:r>
                        <a:rPr lang="en-US" sz="1050" b="1" i="0" u="none" strike="noStrike" dirty="0">
                          <a:solidFill>
                            <a:srgbClr val="4472C4"/>
                          </a:solidFill>
                          <a:effectLst/>
                          <a:latin typeface="Calibri" panose="020F0502020204030204" pitchFamily="34" charset="0"/>
                        </a:rPr>
                        <a:t>Timeline in project months (M)</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hMerge="1">
                  <a:txBody>
                    <a:bodyPr/>
                    <a:lstStyle/>
                    <a:p>
                      <a:endParaRPr lang="it-IT"/>
                    </a:p>
                  </a:txBody>
                  <a:tcPr/>
                </a:tc>
                <a:tc hMerge="1">
                  <a:txBody>
                    <a:bodyPr/>
                    <a:lstStyle/>
                    <a:p>
                      <a:endParaRPr lang="it-IT"/>
                    </a:p>
                  </a:txBody>
                  <a:tcPr/>
                </a:tc>
                <a:tc hMerge="1">
                  <a:txBody>
                    <a:bodyPr/>
                    <a:lstStyle/>
                    <a:p>
                      <a:endParaRPr lang="it-IT"/>
                    </a:p>
                  </a:txBody>
                  <a:tcPr/>
                </a:tc>
                <a:tc>
                  <a:txBody>
                    <a:bodyPr/>
                    <a:lstStyle/>
                    <a:p>
                      <a:pPr algn="ctr" fontAlgn="ctr">
                        <a:buNone/>
                      </a:pPr>
                      <a:r>
                        <a:rPr lang="it-IT" sz="1050" b="1" i="0" u="none" strike="noStrike">
                          <a:solidFill>
                            <a:srgbClr val="4472C4"/>
                          </a:solidFill>
                          <a:effectLst/>
                          <a:latin typeface="Calibri" panose="020F0502020204030204" pitchFamily="34" charset="0"/>
                        </a:rPr>
                        <a:t>M/D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buNone/>
                      </a:pPr>
                      <a:r>
                        <a:rPr lang="it-IT" sz="1050" b="1" i="0" u="none" strike="noStrike">
                          <a:solidFill>
                            <a:srgbClr val="4472C4"/>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buNone/>
                      </a:pPr>
                      <a:r>
                        <a:rPr lang="it-IT" sz="1050" b="1" i="0" u="none" strike="noStrike" dirty="0" err="1">
                          <a:solidFill>
                            <a:srgbClr val="4472C4"/>
                          </a:solidFill>
                          <a:effectLst/>
                          <a:latin typeface="Calibri" panose="020F0502020204030204" pitchFamily="34" charset="0"/>
                        </a:rPr>
                        <a:t>Related</a:t>
                      </a:r>
                      <a:r>
                        <a:rPr lang="it-IT" sz="1050" b="1" i="0" u="none" strike="noStrike" dirty="0">
                          <a:solidFill>
                            <a:srgbClr val="4472C4"/>
                          </a:solidFill>
                          <a:effectLst/>
                          <a:latin typeface="Calibri" panose="020F0502020204030204" pitchFamily="34" charset="0"/>
                        </a:rPr>
                        <a:t> task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buNone/>
                      </a:pPr>
                      <a:r>
                        <a:rPr lang="it-IT" sz="1050" b="1" i="0" u="none" strike="noStrike">
                          <a:solidFill>
                            <a:srgbClr val="4472C4"/>
                          </a:solidFill>
                          <a:effectLst/>
                          <a:latin typeface="Calibri" panose="020F0502020204030204" pitchFamily="34" charset="0"/>
                        </a:rPr>
                        <a:t>Description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buNone/>
                      </a:pPr>
                      <a:endParaRPr lang="it-IT" sz="700" b="1" i="0" u="none" strike="noStrike">
                        <a:solidFill>
                          <a:srgbClr val="4472C4"/>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it-IT" sz="800" b="1" i="0" u="none" strike="noStrike" dirty="0">
                          <a:solidFill>
                            <a:srgbClr val="4472C4"/>
                          </a:solidFill>
                          <a:effectLst/>
                          <a:latin typeface="Calibri" panose="020F0502020204030204" pitchFamily="34" charset="0"/>
                        </a:rPr>
                        <a:t>Status</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buNone/>
                      </a:pPr>
                      <a:r>
                        <a:rPr lang="it-IT" sz="1000" b="1" i="0" u="none" strike="noStrike" dirty="0">
                          <a:solidFill>
                            <a:srgbClr val="4472C4"/>
                          </a:solidFill>
                          <a:effectLst/>
                          <a:latin typeface="Calibri" panose="020F0502020204030204" pitchFamily="34" charset="0"/>
                        </a:rPr>
                        <a:t>Risk </a:t>
                      </a:r>
                      <a:r>
                        <a:rPr lang="it-IT" sz="1000" b="1" i="0" u="none" strike="noStrike" dirty="0" err="1">
                          <a:solidFill>
                            <a:srgbClr val="4472C4"/>
                          </a:solidFill>
                          <a:effectLst/>
                          <a:latin typeface="Calibri" panose="020F0502020204030204" pitchFamily="34" charset="0"/>
                        </a:rPr>
                        <a:t>level</a:t>
                      </a:r>
                      <a:endParaRPr lang="it-IT" sz="1000" b="1" i="0" u="none" strike="noStrike" dirty="0">
                        <a:solidFill>
                          <a:srgbClr val="4472C4"/>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652859297"/>
                  </a:ext>
                </a:extLst>
              </a:tr>
              <a:tr h="220110">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700" b="1" i="0" u="none" strike="noStrike">
                        <a:solidFill>
                          <a:srgbClr val="4472C4"/>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800" b="1" i="0" u="none" strike="noStrike" dirty="0">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ctr" fontAlgn="ctr">
                        <a:buNone/>
                      </a:pPr>
                      <a:endParaRPr lang="it-IT" sz="1000" b="1" i="0" u="none" strike="noStrike">
                        <a:solidFill>
                          <a:srgbClr val="4472C4"/>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232220371"/>
                  </a:ext>
                </a:extLst>
              </a:tr>
              <a:tr h="214404">
                <a:tc>
                  <a:txBody>
                    <a:bodyPr/>
                    <a:lstStyle/>
                    <a:p>
                      <a:pPr algn="ctr" fontAlgn="ctr">
                        <a:buNone/>
                      </a:pPr>
                      <a:r>
                        <a:rPr lang="it-IT" sz="1050" b="0" i="0" u="none" strike="noStrike">
                          <a:solidFill>
                            <a:srgbClr val="000000"/>
                          </a:solidFill>
                          <a:effectLst/>
                          <a:latin typeface="Calibri" panose="020F0502020204030204" pitchFamily="34" charset="0"/>
                        </a:rPr>
                        <a:t>Y1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M12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Feb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l" fontAlgn="ctr">
                        <a:buNone/>
                      </a:pPr>
                      <a:r>
                        <a:rPr lang="it-IT" sz="1050" b="0" i="0" u="none" strike="noStrike">
                          <a:solidFill>
                            <a:srgbClr val="000000"/>
                          </a:solidFill>
                          <a:effectLst/>
                          <a:latin typeface="Calibri" panose="020F0502020204030204" pitchFamily="34" charset="0"/>
                        </a:rPr>
                        <a:t>3.2 Flux Trapping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l" fontAlgn="ctr">
                        <a:buNone/>
                      </a:pPr>
                      <a:r>
                        <a:rPr lang="en-US" sz="1050" b="0" i="0" u="none" strike="noStrike" dirty="0">
                          <a:solidFill>
                            <a:srgbClr val="000000"/>
                          </a:solidFill>
                          <a:effectLst/>
                          <a:latin typeface="Calibri" panose="020F0502020204030204" pitchFamily="34" charset="0"/>
                        </a:rPr>
                        <a:t>Modification of choke cavity for flux trapping study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dirty="0" err="1">
                          <a:solidFill>
                            <a:srgbClr val="000000"/>
                          </a:solidFill>
                          <a:effectLst/>
                          <a:latin typeface="Calibri" panose="020F0502020204030204" pitchFamily="34" charset="0"/>
                        </a:rPr>
                        <a:t>Done</a:t>
                      </a:r>
                      <a:r>
                        <a:rPr lang="it-IT" sz="1050" b="0" i="0" u="none" strike="noStrike" dirty="0">
                          <a:solidFill>
                            <a:srgbClr val="000000"/>
                          </a:solidFill>
                          <a:effectLst/>
                          <a:latin typeface="Calibri" panose="020F0502020204030204" pitchFamily="34" charset="0"/>
                        </a:rPr>
                        <a:t> </a:t>
                      </a:r>
                      <a:r>
                        <a:rPr lang="it-IT" sz="1050" b="0" i="0" u="none" strike="noStrike" dirty="0" err="1">
                          <a:solidFill>
                            <a:srgbClr val="000000"/>
                          </a:solidFill>
                          <a:effectLst/>
                          <a:latin typeface="Calibri" panose="020F0502020204030204" pitchFamily="34" charset="0"/>
                        </a:rPr>
                        <a:t>submitted</a:t>
                      </a:r>
                      <a:endParaRPr lang="it-IT" sz="1050" b="0" i="0" u="none" strike="noStrike" dirty="0">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b">
                        <a:buNone/>
                      </a:pPr>
                      <a:r>
                        <a:rPr lang="it-IT" sz="1200" b="1" i="0" u="none" strike="noStrike">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3796104518"/>
                  </a:ext>
                </a:extLst>
              </a:tr>
              <a:tr h="220110">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endParaRPr lang="it-IT" sz="1050" b="0" i="0" u="none" strike="noStrike" dirty="0">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endParaRPr lang="it-IT" sz="1050" b="0" i="0" u="none" strike="noStrike" dirty="0">
                        <a:solidFill>
                          <a:srgbClr val="000000"/>
                        </a:solidFill>
                        <a:effectLst/>
                        <a:latin typeface="Calibri" panose="020F050202020403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1050" b="0" i="0" u="none" strike="noStrike" dirty="0">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12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2741341950"/>
                  </a:ext>
                </a:extLst>
              </a:tr>
              <a:tr h="214404">
                <a:tc>
                  <a:txBody>
                    <a:bodyPr/>
                    <a:lstStyle/>
                    <a:p>
                      <a:pPr algn="ctr" fontAlgn="ctr">
                        <a:buNone/>
                      </a:pPr>
                      <a:r>
                        <a:rPr lang="it-IT" sz="1050" b="0" i="0" u="none" strike="noStrike">
                          <a:solidFill>
                            <a:srgbClr val="000000"/>
                          </a:solidFill>
                          <a:effectLst/>
                          <a:latin typeface="Calibri" panose="020F0502020204030204" pitchFamily="34" charset="0"/>
                        </a:rPr>
                        <a:t>Y2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M24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Feb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it-IT" sz="1050" b="0" i="0" u="none" strike="noStrike">
                          <a:solidFill>
                            <a:srgbClr val="000000"/>
                          </a:solidFill>
                          <a:effectLst/>
                          <a:latin typeface="Calibri" panose="020F0502020204030204" pitchFamily="34" charset="0"/>
                        </a:rPr>
                        <a:t>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it-IT" sz="1050" b="0" i="0" u="none" strike="noStrike">
                          <a:solidFill>
                            <a:srgbClr val="000000"/>
                          </a:solidFill>
                          <a:effectLst/>
                          <a:latin typeface="Calibri" panose="020F0502020204030204" pitchFamily="34" charset="0"/>
                        </a:rPr>
                        <a:t>3.4 Adaptive Layers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en-US" sz="1050" b="0" i="0" u="none" strike="noStrike" dirty="0">
                          <a:solidFill>
                            <a:srgbClr val="000000"/>
                          </a:solidFill>
                          <a:effectLst/>
                          <a:latin typeface="Calibri" panose="020F0502020204030204" pitchFamily="34" charset="0"/>
                        </a:rPr>
                        <a:t>Developed ALD adaptive layers on Cu</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dirty="0" err="1">
                          <a:solidFill>
                            <a:srgbClr val="000000"/>
                          </a:solidFill>
                          <a:effectLst/>
                          <a:latin typeface="Calibri" panose="020F0502020204030204" pitchFamily="34" charset="0"/>
                        </a:rPr>
                        <a:t>Done</a:t>
                      </a:r>
                      <a:r>
                        <a:rPr lang="it-IT" sz="1050" b="0" i="0" u="none" strike="noStrike" dirty="0">
                          <a:solidFill>
                            <a:srgbClr val="000000"/>
                          </a:solidFill>
                          <a:effectLst/>
                          <a:latin typeface="Calibri" panose="020F0502020204030204" pitchFamily="34" charset="0"/>
                        </a:rPr>
                        <a:t> (to be </a:t>
                      </a:r>
                      <a:r>
                        <a:rPr lang="it-IT" sz="1050" b="0" i="0" u="none" strike="noStrike" dirty="0" err="1">
                          <a:solidFill>
                            <a:srgbClr val="000000"/>
                          </a:solidFill>
                          <a:effectLst/>
                          <a:latin typeface="Calibri" panose="020F0502020204030204" pitchFamily="34" charset="0"/>
                        </a:rPr>
                        <a:t>submitted</a:t>
                      </a:r>
                      <a:r>
                        <a:rPr lang="it-IT" sz="1050" b="0" i="0" u="none" strike="noStrike" dirty="0">
                          <a:solidFill>
                            <a:srgbClr val="000000"/>
                          </a:solidFill>
                          <a:effectLst/>
                          <a:latin typeface="Calibri" panose="020F0502020204030204" pitchFamily="34" charset="0"/>
                        </a:rPr>
                        <a:t>)</a:t>
                      </a:r>
                    </a:p>
                  </a:txBody>
                  <a:tcPr marL="0" marR="0" marT="0" marB="0" anchor="ctr">
                    <a:lnL>
                      <a:noFill/>
                    </a:lnL>
                    <a:lnR>
                      <a:noFill/>
                    </a:lnR>
                    <a:lnT>
                      <a:noFill/>
                    </a:lnT>
                    <a:lnB>
                      <a:noFill/>
                    </a:lnB>
                    <a:noFill/>
                  </a:tcPr>
                </a:tc>
                <a:tc>
                  <a:txBody>
                    <a:bodyPr/>
                    <a:lstStyle/>
                    <a:p>
                      <a:pPr algn="ctr" fontAlgn="b">
                        <a:buNone/>
                      </a:pPr>
                      <a:r>
                        <a:rPr lang="it-IT" sz="1200" b="1" i="0" u="none" strike="noStrike">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1389502046"/>
                  </a:ext>
                </a:extLst>
              </a:tr>
              <a:tr h="220110">
                <a:tc>
                  <a:txBody>
                    <a:bodyPr/>
                    <a:lstStyle/>
                    <a:p>
                      <a:pPr algn="ctr" fontAlgn="ctr">
                        <a:buNone/>
                      </a:pPr>
                      <a:r>
                        <a:rPr lang="it-IT" sz="1050" b="0" i="0" u="none" strike="noStrike">
                          <a:solidFill>
                            <a:srgbClr val="000000"/>
                          </a:solidFill>
                          <a:effectLst/>
                          <a:latin typeface="Calibri" panose="020F0502020204030204" pitchFamily="34" charset="0"/>
                        </a:rPr>
                        <a:t>Y2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M24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Feb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l" fontAlgn="ctr">
                        <a:buNone/>
                      </a:pPr>
                      <a:r>
                        <a:rPr lang="it-IT" sz="1050" b="0" i="0" u="none" strike="noStrike">
                          <a:solidFill>
                            <a:srgbClr val="000000"/>
                          </a:solidFill>
                          <a:effectLst/>
                          <a:latin typeface="Calibri" panose="020F0502020204030204" pitchFamily="34" charset="0"/>
                        </a:rPr>
                        <a:t>3.3 RF Tunability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l" fontAlgn="ctr">
                        <a:buNone/>
                      </a:pPr>
                      <a:r>
                        <a:rPr lang="en-US" sz="1050" b="0" i="0" u="none" strike="noStrike" dirty="0">
                          <a:solidFill>
                            <a:srgbClr val="000000"/>
                          </a:solidFill>
                          <a:effectLst/>
                          <a:latin typeface="Calibri" panose="020F0502020204030204" pitchFamily="34" charset="0"/>
                        </a:rPr>
                        <a:t>Cavity tuning Report on implementation of cavity Q vs F tuning tool</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476219069"/>
                  </a:ext>
                </a:extLst>
              </a:tr>
              <a:tr h="220110">
                <a:tc>
                  <a:txBody>
                    <a:bodyPr/>
                    <a:lstStyle/>
                    <a:p>
                      <a:pPr algn="ctr" fontAlgn="ctr">
                        <a:buNone/>
                      </a:pPr>
                      <a:r>
                        <a:rPr lang="it-IT" sz="1050" b="0" i="0" u="none" strike="noStrike">
                          <a:solidFill>
                            <a:srgbClr val="000000"/>
                          </a:solidFill>
                          <a:effectLst/>
                          <a:latin typeface="Calibri" panose="020F0502020204030204" pitchFamily="34" charset="0"/>
                        </a:rPr>
                        <a:t>Y2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M24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Feb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050" b="0" i="0" u="none" strike="noStrike">
                          <a:solidFill>
                            <a:srgbClr val="000000"/>
                          </a:solidFill>
                          <a:effectLst/>
                          <a:latin typeface="Calibri" panose="020F0502020204030204" pitchFamily="34" charset="0"/>
                        </a:rPr>
                        <a:t>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l" fontAlgn="ctr">
                        <a:buNone/>
                      </a:pPr>
                      <a:r>
                        <a:rPr lang="en-US" sz="1050" b="0" i="0" u="none" strike="noStrike">
                          <a:solidFill>
                            <a:srgbClr val="000000"/>
                          </a:solidFill>
                          <a:effectLst/>
                          <a:latin typeface="Calibri" panose="020F0502020204030204" pitchFamily="34" charset="0"/>
                        </a:rPr>
                        <a:t>3.1 Coordination of R&amp;D on SC Cavities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l" fontAlgn="ctr">
                        <a:buNone/>
                      </a:pPr>
                      <a:r>
                        <a:rPr lang="it-IT" sz="1050" b="0" i="0" u="none" strike="noStrike">
                          <a:solidFill>
                            <a:srgbClr val="000000"/>
                          </a:solidFill>
                          <a:effectLst/>
                          <a:latin typeface="Calibri" panose="020F0502020204030204" pitchFamily="34" charset="0"/>
                        </a:rPr>
                        <a:t>Impact risk analysis WP3</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dirty="0">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2633921768"/>
                  </a:ext>
                </a:extLst>
              </a:tr>
              <a:tr h="220110">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1050" b="1" i="0" u="none" strike="noStrike">
                        <a:solidFill>
                          <a:srgbClr val="8497B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1200" b="1" i="0" u="none" strike="noStrike">
                        <a:solidFill>
                          <a:srgbClr val="8497B0"/>
                        </a:solidFill>
                        <a:effectLst/>
                        <a:latin typeface="Calibri" panose="020F050202020403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351421585"/>
                  </a:ext>
                </a:extLst>
              </a:tr>
              <a:tr h="214404">
                <a:tc>
                  <a:txBody>
                    <a:bodyPr/>
                    <a:lstStyle/>
                    <a:p>
                      <a:pPr algn="ctr" fontAlgn="ctr">
                        <a:buNone/>
                      </a:pPr>
                      <a:r>
                        <a:rPr lang="it-IT" sz="1050" b="0" i="0" u="none" strike="noStrike">
                          <a:solidFill>
                            <a:srgbClr val="000000"/>
                          </a:solidFill>
                          <a:effectLst/>
                          <a:latin typeface="Calibri" panose="020F0502020204030204" pitchFamily="34" charset="0"/>
                        </a:rPr>
                        <a:t>Y3</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M30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Aug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l" fontAlgn="ctr">
                        <a:buNone/>
                      </a:pPr>
                      <a:r>
                        <a:rPr lang="it-IT" sz="1050" b="0" i="0" u="none" strike="noStrike">
                          <a:solidFill>
                            <a:srgbClr val="000000"/>
                          </a:solidFill>
                          <a:effectLst/>
                          <a:latin typeface="Calibri" panose="020F0502020204030204" pitchFamily="34" charset="0"/>
                        </a:rPr>
                        <a:t>3.3 RF Tunability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l" fontAlgn="ctr">
                        <a:buNone/>
                      </a:pPr>
                      <a:r>
                        <a:rPr lang="en-US" sz="1050" b="0" i="0" u="none" strike="noStrike">
                          <a:solidFill>
                            <a:srgbClr val="000000"/>
                          </a:solidFill>
                          <a:effectLst/>
                          <a:latin typeface="Calibri" panose="020F0502020204030204" pitchFamily="34" charset="0"/>
                        </a:rPr>
                        <a:t>Report on mechanical strength test of SC coatings</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dirty="0">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dirty="0">
                          <a:solidFill>
                            <a:srgbClr val="FFC000"/>
                          </a:solidFill>
                          <a:effectLst/>
                          <a:latin typeface="Calibri" panose="020F0502020204030204" pitchFamily="34" charset="0"/>
                        </a:rPr>
                        <a:t>Risk to mitigate</a:t>
                      </a:r>
                    </a:p>
                  </a:txBody>
                  <a:tcPr marL="0" marR="0" marT="0" marB="0" anchor="ctr">
                    <a:lnL>
                      <a:noFill/>
                    </a:lnL>
                    <a:lnR>
                      <a:noFill/>
                    </a:lnR>
                    <a:lnT>
                      <a:noFill/>
                    </a:lnT>
                    <a:lnB>
                      <a:noFill/>
                    </a:lnB>
                    <a:noFill/>
                  </a:tcPr>
                </a:tc>
                <a:extLst>
                  <a:ext uri="{0D108BD9-81ED-4DB2-BD59-A6C34878D82A}">
                    <a16:rowId xmlns:a16="http://schemas.microsoft.com/office/drawing/2014/main" val="1347021571"/>
                  </a:ext>
                </a:extLst>
              </a:tr>
              <a:tr h="220110">
                <a:tc>
                  <a:txBody>
                    <a:bodyPr/>
                    <a:lstStyle/>
                    <a:p>
                      <a:pPr algn="ctr" fontAlgn="ctr">
                        <a:buNone/>
                      </a:pPr>
                      <a:r>
                        <a:rPr lang="it-IT" sz="1050" b="0" i="0" u="none" strike="noStrike">
                          <a:solidFill>
                            <a:srgbClr val="000000"/>
                          </a:solidFill>
                          <a:effectLst/>
                          <a:latin typeface="Calibri" panose="020F0502020204030204" pitchFamily="34" charset="0"/>
                        </a:rPr>
                        <a:t>Y3</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M30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Aug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l" fontAlgn="ctr">
                        <a:buNone/>
                      </a:pPr>
                      <a:r>
                        <a:rPr lang="it-IT" sz="1050" b="0" i="0" u="none" strike="noStrike">
                          <a:solidFill>
                            <a:srgbClr val="000000"/>
                          </a:solidFill>
                          <a:effectLst/>
                          <a:latin typeface="Calibri" panose="020F0502020204030204" pitchFamily="34" charset="0"/>
                        </a:rPr>
                        <a:t>3.2 Flux Trapping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l" fontAlgn="ctr">
                        <a:buNone/>
                      </a:pPr>
                      <a:r>
                        <a:rPr lang="en-US" sz="1050" b="0" i="0" u="none" strike="noStrike" dirty="0">
                          <a:solidFill>
                            <a:srgbClr val="000000"/>
                          </a:solidFill>
                          <a:effectLst/>
                          <a:latin typeface="Calibri" panose="020F0502020204030204" pitchFamily="34" charset="0"/>
                        </a:rPr>
                        <a:t>Flux trapping Report on flux dynamics study in Nb3Sn on Cu samples</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dirty="0">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342430142"/>
                  </a:ext>
                </a:extLst>
              </a:tr>
              <a:tr h="232171">
                <a:tc>
                  <a:txBody>
                    <a:bodyPr/>
                    <a:lstStyle/>
                    <a:p>
                      <a:pPr algn="ctr" fontAlgn="ctr">
                        <a:buNone/>
                      </a:pPr>
                      <a:r>
                        <a:rPr lang="it-IT" sz="1050" b="0" i="0" u="none" strike="noStrike">
                          <a:solidFill>
                            <a:srgbClr val="000000"/>
                          </a:solidFill>
                          <a:effectLst/>
                          <a:latin typeface="Calibri" panose="020F0502020204030204" pitchFamily="34" charset="0"/>
                        </a:rPr>
                        <a:t>Y3</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M34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Dec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r>
                        <a:rPr lang="it-IT" sz="1050" b="0" i="0" u="none" strike="noStrike">
                          <a:solidFill>
                            <a:srgbClr val="000000"/>
                          </a:solidFill>
                          <a:effectLst/>
                          <a:latin typeface="Calibri" panose="020F0502020204030204" pitchFamily="34" charset="0"/>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l" fontAlgn="ctr">
                        <a:buNone/>
                      </a:pPr>
                      <a:r>
                        <a:rPr lang="it-IT" sz="1050" b="0" i="0" u="none" strike="noStrike">
                          <a:solidFill>
                            <a:srgbClr val="000000"/>
                          </a:solidFill>
                          <a:effectLst/>
                          <a:latin typeface="Calibri" panose="020F0502020204030204" pitchFamily="34" charset="0"/>
                        </a:rPr>
                        <a:t>3.5 Working Cavity @4.2K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l" fontAlgn="ctr">
                        <a:buNone/>
                      </a:pPr>
                      <a:r>
                        <a:rPr lang="en-US" sz="1050" b="0" i="0" u="none" strike="noStrike" dirty="0">
                          <a:solidFill>
                            <a:srgbClr val="000000"/>
                          </a:solidFill>
                          <a:effectLst/>
                          <a:latin typeface="Calibri" panose="020F0502020204030204" pitchFamily="34" charset="0"/>
                        </a:rPr>
                        <a:t>M3.4 Characterization of Nb3Sn reference cavity</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dirty="0">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dirty="0">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1580787076"/>
                  </a:ext>
                </a:extLst>
              </a:tr>
              <a:tr h="220110">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endParaRPr lang="it-IT" sz="105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1050" b="1" i="0" u="none" strike="noStrike" dirty="0">
                        <a:solidFill>
                          <a:srgbClr val="8497B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endParaRPr lang="it-IT" sz="1200" b="1" i="0" u="none" strike="noStrike" dirty="0">
                        <a:solidFill>
                          <a:srgbClr val="8497B0"/>
                        </a:solidFill>
                        <a:effectLst/>
                        <a:latin typeface="Calibri" panose="020F050202020403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502909911"/>
                  </a:ext>
                </a:extLst>
              </a:tr>
              <a:tr h="214404">
                <a:tc>
                  <a:txBody>
                    <a:bodyPr/>
                    <a:lstStyle/>
                    <a:p>
                      <a:pPr algn="ctr" fontAlgn="ctr">
                        <a:buNone/>
                      </a:pPr>
                      <a:r>
                        <a:rPr lang="it-IT" sz="1050" b="0" i="0" u="none" strike="noStrike">
                          <a:solidFill>
                            <a:srgbClr val="000000"/>
                          </a:solidFill>
                          <a:effectLst/>
                          <a:latin typeface="Calibri" panose="020F0502020204030204" pitchFamily="34" charset="0"/>
                        </a:rPr>
                        <a:t>Y4</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a:solidFill>
                            <a:srgbClr val="000000"/>
                          </a:solidFill>
                          <a:effectLst/>
                          <a:latin typeface="Calibri" panose="020F0502020204030204" pitchFamily="34" charset="0"/>
                        </a:rPr>
                        <a:t>M38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a:solidFill>
                            <a:srgbClr val="000000"/>
                          </a:solidFill>
                          <a:effectLst/>
                          <a:latin typeface="Calibri" panose="020F0502020204030204" pitchFamily="34" charset="0"/>
                        </a:rPr>
                        <a:t>Apr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a:solidFill>
                            <a:srgbClr val="000000"/>
                          </a:solidFill>
                          <a:effectLst/>
                          <a:latin typeface="Calibri" panose="020F0502020204030204" pitchFamily="34" charset="0"/>
                        </a:rPr>
                        <a:t>2027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a:solidFill>
                            <a:srgbClr val="000000"/>
                          </a:solidFill>
                          <a:effectLst/>
                          <a:latin typeface="Calibri" panose="020F0502020204030204" pitchFamily="34" charset="0"/>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a:solidFill>
                            <a:srgbClr val="000000"/>
                          </a:solidFill>
                          <a:effectLst/>
                          <a:latin typeface="Calibri" panose="020F0502020204030204" pitchFamily="34" charset="0"/>
                        </a:rPr>
                        <a:t>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ctr">
                        <a:buNone/>
                      </a:pPr>
                      <a:r>
                        <a:rPr lang="it-IT" sz="1050" b="0" i="0" u="none" strike="noStrike">
                          <a:solidFill>
                            <a:srgbClr val="000000"/>
                          </a:solidFill>
                          <a:effectLst/>
                          <a:latin typeface="Calibri" panose="020F0502020204030204" pitchFamily="34" charset="0"/>
                        </a:rPr>
                        <a:t>3.4 Adaptive Layers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ctr">
                        <a:buNone/>
                      </a:pPr>
                      <a:r>
                        <a:rPr lang="en-US" sz="1050" b="0" i="0" u="none" strike="noStrike">
                          <a:solidFill>
                            <a:srgbClr val="000000"/>
                          </a:solidFill>
                          <a:effectLst/>
                          <a:latin typeface="Calibri" panose="020F0502020204030204" pitchFamily="34" charset="0"/>
                        </a:rPr>
                        <a:t>Adapt. Layer Report on QPR study of Nb3Sn on Cu &amp; adaptive layers</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endParaRPr lang="it-IT" sz="7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dirty="0">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905729540"/>
                  </a:ext>
                </a:extLst>
              </a:tr>
              <a:tr h="214404">
                <a:tc>
                  <a:txBody>
                    <a:bodyPr/>
                    <a:lstStyle/>
                    <a:p>
                      <a:pPr algn="ctr" fontAlgn="ctr">
                        <a:buNone/>
                      </a:pPr>
                      <a:r>
                        <a:rPr lang="it-IT" sz="1050" b="0" i="0" u="none" strike="noStrike">
                          <a:solidFill>
                            <a:srgbClr val="000000"/>
                          </a:solidFill>
                          <a:effectLst/>
                          <a:latin typeface="Calibri" panose="020F0502020204030204" pitchFamily="34" charset="0"/>
                        </a:rPr>
                        <a:t>Y4</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a:solidFill>
                            <a:srgbClr val="000000"/>
                          </a:solidFill>
                          <a:effectLst/>
                          <a:latin typeface="Calibri" panose="020F0502020204030204" pitchFamily="34" charset="0"/>
                        </a:rPr>
                        <a:t>M46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dirty="0" err="1">
                          <a:solidFill>
                            <a:srgbClr val="000000"/>
                          </a:solidFill>
                          <a:effectLst/>
                          <a:latin typeface="Calibri" panose="020F0502020204030204" pitchFamily="34" charset="0"/>
                        </a:rPr>
                        <a:t>Dec</a:t>
                      </a:r>
                      <a:endParaRPr lang="it-IT" sz="105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dirty="0">
                          <a:solidFill>
                            <a:srgbClr val="000000"/>
                          </a:solidFill>
                          <a:effectLst/>
                          <a:latin typeface="Calibri" panose="020F0502020204030204" pitchFamily="34" charset="0"/>
                        </a:rPr>
                        <a:t>2027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dirty="0">
                          <a:solidFill>
                            <a:srgbClr val="000000"/>
                          </a:solidFill>
                          <a:effectLst/>
                          <a:latin typeface="Calibri" panose="020F0502020204030204" pitchFamily="34" charset="0"/>
                        </a:rPr>
                        <a: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r>
                        <a:rPr lang="it-IT" sz="1050" b="0" i="0" u="none" strike="noStrike" dirty="0">
                          <a:solidFill>
                            <a:srgbClr val="000000"/>
                          </a:solidFill>
                          <a:effectLst/>
                          <a:latin typeface="Calibri" panose="020F0502020204030204" pitchFamily="34" charset="0"/>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ctr">
                        <a:buNone/>
                      </a:pPr>
                      <a:r>
                        <a:rPr lang="it-IT" sz="1050" b="0" i="0" u="none" strike="noStrike" dirty="0">
                          <a:solidFill>
                            <a:srgbClr val="000000"/>
                          </a:solidFill>
                          <a:effectLst/>
                          <a:latin typeface="Calibri" panose="020F0502020204030204" pitchFamily="34" charset="0"/>
                        </a:rPr>
                        <a:t>3.5 Working </a:t>
                      </a:r>
                      <a:r>
                        <a:rPr lang="it-IT" sz="1050" b="0" i="0" u="none" strike="noStrike" dirty="0" err="1">
                          <a:solidFill>
                            <a:srgbClr val="000000"/>
                          </a:solidFill>
                          <a:effectLst/>
                          <a:latin typeface="Calibri" panose="020F0502020204030204" pitchFamily="34" charset="0"/>
                        </a:rPr>
                        <a:t>Cavity</a:t>
                      </a:r>
                      <a:r>
                        <a:rPr lang="it-IT" sz="1050" b="0" i="0" u="none" strike="noStrike" dirty="0">
                          <a:solidFill>
                            <a:srgbClr val="000000"/>
                          </a:solidFill>
                          <a:effectLst/>
                          <a:latin typeface="Calibri" panose="020F0502020204030204" pitchFamily="34" charset="0"/>
                        </a:rPr>
                        <a:t> @4.2K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ctr">
                        <a:buNone/>
                      </a:pPr>
                      <a:r>
                        <a:rPr lang="en-US" sz="1050" b="0" i="0" u="none" strike="noStrike" dirty="0">
                          <a:solidFill>
                            <a:srgbClr val="000000"/>
                          </a:solidFill>
                          <a:effectLst/>
                          <a:latin typeface="Calibri" panose="020F0502020204030204" pitchFamily="34" charset="0"/>
                        </a:rPr>
                        <a:t>4.5-K Cavity Report on 4.5-K Cavity performance &amp; tunability tests</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buNone/>
                      </a:pPr>
                      <a:endParaRPr lang="it-IT" sz="7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it-IT" sz="1050" b="0" i="0" u="none" strike="noStrike" dirty="0">
                          <a:solidFill>
                            <a:srgbClr val="000000"/>
                          </a:solidFill>
                          <a:effectLst/>
                          <a:latin typeface="Calibri" panose="020F0502020204030204" pitchFamily="34" charset="0"/>
                        </a:rPr>
                        <a:t>In progress</a:t>
                      </a:r>
                    </a:p>
                  </a:txBody>
                  <a:tcPr marL="0" marR="0" marT="0" marB="0" anchor="ctr">
                    <a:lnL>
                      <a:noFill/>
                    </a:lnL>
                    <a:lnR>
                      <a:noFill/>
                    </a:lnR>
                    <a:lnT>
                      <a:noFill/>
                    </a:lnT>
                    <a:lnB>
                      <a:noFill/>
                    </a:lnB>
                    <a:noFill/>
                  </a:tcPr>
                </a:tc>
                <a:tc>
                  <a:txBody>
                    <a:bodyPr/>
                    <a:lstStyle/>
                    <a:p>
                      <a:pPr algn="ctr" fontAlgn="b">
                        <a:buNone/>
                      </a:pPr>
                      <a:r>
                        <a:rPr lang="it-IT" sz="1200" b="1" i="0" u="none" strike="noStrike" dirty="0">
                          <a:solidFill>
                            <a:srgbClr val="92D050"/>
                          </a:solidFill>
                          <a:effectLst/>
                          <a:latin typeface="Calibri" panose="020F0502020204030204" pitchFamily="34" charset="0"/>
                        </a:rPr>
                        <a:t>On track</a:t>
                      </a:r>
                    </a:p>
                  </a:txBody>
                  <a:tcPr marL="0" marR="0" marT="0" marB="0" anchor="ctr">
                    <a:lnL>
                      <a:noFill/>
                    </a:lnL>
                    <a:lnR>
                      <a:noFill/>
                    </a:lnR>
                    <a:lnT>
                      <a:noFill/>
                    </a:lnT>
                    <a:lnB>
                      <a:noFill/>
                    </a:lnB>
                    <a:noFill/>
                  </a:tcPr>
                </a:tc>
                <a:extLst>
                  <a:ext uri="{0D108BD9-81ED-4DB2-BD59-A6C34878D82A}">
                    <a16:rowId xmlns:a16="http://schemas.microsoft.com/office/drawing/2014/main" val="2836098624"/>
                  </a:ext>
                </a:extLst>
              </a:tr>
            </a:tbl>
          </a:graphicData>
        </a:graphic>
      </p:graphicFrame>
    </p:spTree>
    <p:extLst>
      <p:ext uri="{BB962C8B-B14F-4D97-AF65-F5344CB8AC3E}">
        <p14:creationId xmlns:p14="http://schemas.microsoft.com/office/powerpoint/2010/main" val="4174021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9F62B-3239-6EE8-F00D-69BC3CED54A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500BB58-13C2-C4FB-2105-FCBD01FF7454}"/>
              </a:ext>
            </a:extLst>
          </p:cNvPr>
          <p:cNvSpPr txBox="1"/>
          <p:nvPr/>
        </p:nvSpPr>
        <p:spPr>
          <a:xfrm>
            <a:off x="3418115" y="315684"/>
            <a:ext cx="7629461" cy="461665"/>
          </a:xfrm>
          <a:prstGeom prst="rect">
            <a:avLst/>
          </a:prstGeom>
          <a:noFill/>
        </p:spPr>
        <p:txBody>
          <a:bodyPr wrap="none" rtlCol="0">
            <a:spAutoFit/>
          </a:bodyPr>
          <a:lstStyle/>
          <a:p>
            <a:r>
              <a:rPr lang="en-BE" sz="2400" b="1" dirty="0">
                <a:solidFill>
                  <a:srgbClr val="002060"/>
                </a:solidFill>
              </a:rPr>
              <a:t>WP</a:t>
            </a:r>
            <a:r>
              <a:rPr lang="it-IT" sz="2400" b="1" dirty="0">
                <a:solidFill>
                  <a:srgbClr val="002060"/>
                </a:solidFill>
              </a:rPr>
              <a:t>3</a:t>
            </a:r>
            <a:r>
              <a:rPr lang="en-BE" sz="2400" b="1" dirty="0">
                <a:solidFill>
                  <a:srgbClr val="002060"/>
                </a:solidFill>
              </a:rPr>
              <a:t> – </a:t>
            </a:r>
            <a:r>
              <a:rPr lang="it-IT" sz="2400" b="1" dirty="0">
                <a:solidFill>
                  <a:srgbClr val="002060"/>
                </a:solidFill>
              </a:rPr>
              <a:t>SRF</a:t>
            </a:r>
            <a:r>
              <a:rPr lang="en-BE" sz="2400" b="1" dirty="0">
                <a:solidFill>
                  <a:srgbClr val="002060"/>
                </a:solidFill>
              </a:rPr>
              <a:t>:</a:t>
            </a:r>
            <a:r>
              <a:rPr lang="en-BE" sz="2400" b="1" dirty="0">
                <a:solidFill>
                  <a:schemeClr val="bg2">
                    <a:lumMod val="50000"/>
                  </a:schemeClr>
                </a:solidFill>
              </a:rPr>
              <a:t> </a:t>
            </a:r>
            <a:r>
              <a:rPr lang="it-IT" sz="2400" b="1" dirty="0" err="1">
                <a:solidFill>
                  <a:schemeClr val="bg2">
                    <a:lumMod val="50000"/>
                  </a:schemeClr>
                </a:solidFill>
              </a:rPr>
              <a:t>February</a:t>
            </a:r>
            <a:r>
              <a:rPr lang="it-IT" sz="2400" b="1" dirty="0">
                <a:solidFill>
                  <a:schemeClr val="bg2">
                    <a:lumMod val="50000"/>
                  </a:schemeClr>
                </a:solidFill>
              </a:rPr>
              <a:t> 2026 Milestones and Deliverable</a:t>
            </a:r>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C31A748-932E-C1C6-22A4-E75A98A18CAB}"/>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pic>
        <p:nvPicPr>
          <p:cNvPr id="6" name="Immagine 5">
            <a:extLst>
              <a:ext uri="{FF2B5EF4-FFF2-40B4-BE49-F238E27FC236}">
                <a16:creationId xmlns:a16="http://schemas.microsoft.com/office/drawing/2014/main" id="{C1D78C23-2B18-2C7D-BBED-EAF07F141F8B}"/>
              </a:ext>
            </a:extLst>
          </p:cNvPr>
          <p:cNvPicPr>
            <a:picLocks noChangeAspect="1"/>
          </p:cNvPicPr>
          <p:nvPr/>
        </p:nvPicPr>
        <p:blipFill>
          <a:blip r:embed="rId4"/>
          <a:stretch>
            <a:fillRect/>
          </a:stretch>
        </p:blipFill>
        <p:spPr>
          <a:xfrm>
            <a:off x="609769" y="2020433"/>
            <a:ext cx="11293029" cy="2817133"/>
          </a:xfrm>
          <a:prstGeom prst="rect">
            <a:avLst/>
          </a:prstGeom>
        </p:spPr>
      </p:pic>
    </p:spTree>
    <p:extLst>
      <p:ext uri="{BB962C8B-B14F-4D97-AF65-F5344CB8AC3E}">
        <p14:creationId xmlns:p14="http://schemas.microsoft.com/office/powerpoint/2010/main" val="113694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3E467-A220-C474-5988-29E09262E8C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C64DD91-E81E-21CB-059D-BCA64AE73FC3}"/>
              </a:ext>
            </a:extLst>
          </p:cNvPr>
          <p:cNvSpPr txBox="1"/>
          <p:nvPr/>
        </p:nvSpPr>
        <p:spPr>
          <a:xfrm>
            <a:off x="3418115" y="315684"/>
            <a:ext cx="5459123" cy="1569660"/>
          </a:xfrm>
          <a:prstGeom prst="rect">
            <a:avLst/>
          </a:prstGeom>
          <a:noFill/>
        </p:spPr>
        <p:txBody>
          <a:bodyPr wrap="none" rtlCol="0">
            <a:spAutoFit/>
          </a:bodyPr>
          <a:lstStyle/>
          <a:p>
            <a:r>
              <a:rPr lang="en-BE" sz="2400" b="1" dirty="0">
                <a:solidFill>
                  <a:srgbClr val="002060"/>
                </a:solidFill>
              </a:rPr>
              <a:t>WP</a:t>
            </a:r>
            <a:r>
              <a:rPr lang="it-IT" sz="2400" b="1" dirty="0">
                <a:solidFill>
                  <a:srgbClr val="002060"/>
                </a:solidFill>
              </a:rPr>
              <a:t>3</a:t>
            </a:r>
            <a:r>
              <a:rPr lang="en-BE" sz="2400" b="1" dirty="0">
                <a:solidFill>
                  <a:srgbClr val="002060"/>
                </a:solidFill>
              </a:rPr>
              <a:t> – </a:t>
            </a:r>
            <a:r>
              <a:rPr lang="it-IT" sz="2400" b="1" dirty="0">
                <a:solidFill>
                  <a:srgbClr val="002060"/>
                </a:solidFill>
              </a:rPr>
              <a:t>SRF</a:t>
            </a:r>
          </a:p>
          <a:p>
            <a:r>
              <a:rPr lang="en-US" sz="2400" b="1" dirty="0">
                <a:solidFill>
                  <a:srgbClr val="1B3C70"/>
                </a:solidFill>
              </a:rPr>
              <a:t>Milestone 39</a:t>
            </a:r>
            <a:r>
              <a:rPr lang="en-US" sz="2400" b="1" dirty="0"/>
              <a:t> </a:t>
            </a:r>
            <a:r>
              <a:rPr lang="en-US" sz="2400" dirty="0"/>
              <a:t>Impact risk analysis WP3  </a:t>
            </a:r>
            <a:endParaRPr lang="en-US" sz="2400" dirty="0">
              <a:solidFill>
                <a:srgbClr val="A4C137"/>
              </a:solidFill>
            </a:endParaRPr>
          </a:p>
          <a:p>
            <a:r>
              <a:rPr lang="en-US" sz="2400" i="1" dirty="0">
                <a:solidFill>
                  <a:srgbClr val="A4C137"/>
                </a:solidFill>
              </a:rPr>
              <a:t>Presentation </a:t>
            </a:r>
            <a:r>
              <a:rPr lang="en-US" sz="2400" i="1" dirty="0">
                <a:solidFill>
                  <a:srgbClr val="1B3C70"/>
                </a:solidFill>
              </a:rPr>
              <a:t>M24 (INFN)</a:t>
            </a:r>
          </a:p>
          <a:p>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DF60F078-2796-454A-FEB3-4100E53CFD6C}"/>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ella 1">
            <a:extLst>
              <a:ext uri="{FF2B5EF4-FFF2-40B4-BE49-F238E27FC236}">
                <a16:creationId xmlns:a16="http://schemas.microsoft.com/office/drawing/2014/main" id="{C95210FA-3DCC-26B3-9342-936BABD293ED}"/>
              </a:ext>
            </a:extLst>
          </p:cNvPr>
          <p:cNvGraphicFramePr>
            <a:graphicFrameLocks noGrp="1"/>
          </p:cNvGraphicFramePr>
          <p:nvPr/>
        </p:nvGraphicFramePr>
        <p:xfrm>
          <a:off x="658818" y="1660019"/>
          <a:ext cx="10977716" cy="4211320"/>
        </p:xfrm>
        <a:graphic>
          <a:graphicData uri="http://schemas.openxmlformats.org/drawingml/2006/table">
            <a:tbl>
              <a:tblPr firstRow="1" bandRow="1">
                <a:tableStyleId>{5C22544A-7EE6-4342-B048-85BDC9FD1C3A}</a:tableStyleId>
              </a:tblPr>
              <a:tblGrid>
                <a:gridCol w="736438">
                  <a:extLst>
                    <a:ext uri="{9D8B030D-6E8A-4147-A177-3AD203B41FA5}">
                      <a16:colId xmlns:a16="http://schemas.microsoft.com/office/drawing/2014/main" val="3602989927"/>
                    </a:ext>
                  </a:extLst>
                </a:gridCol>
                <a:gridCol w="4967257">
                  <a:extLst>
                    <a:ext uri="{9D8B030D-6E8A-4147-A177-3AD203B41FA5}">
                      <a16:colId xmlns:a16="http://schemas.microsoft.com/office/drawing/2014/main" val="789417646"/>
                    </a:ext>
                  </a:extLst>
                </a:gridCol>
                <a:gridCol w="5274021">
                  <a:extLst>
                    <a:ext uri="{9D8B030D-6E8A-4147-A177-3AD203B41FA5}">
                      <a16:colId xmlns:a16="http://schemas.microsoft.com/office/drawing/2014/main" val="3237168445"/>
                    </a:ext>
                  </a:extLst>
                </a:gridCol>
              </a:tblGrid>
              <a:tr h="370840">
                <a:tc>
                  <a:txBody>
                    <a:bodyPr/>
                    <a:lstStyle/>
                    <a:p>
                      <a:r>
                        <a:rPr lang="it-IT" sz="1600" b="1" i="0" u="none" strike="noStrike" kern="1200" baseline="0" dirty="0">
                          <a:solidFill>
                            <a:schemeClr val="lt1"/>
                          </a:solidFill>
                          <a:latin typeface="+mn-lt"/>
                          <a:ea typeface="+mn-ea"/>
                          <a:cs typeface="+mn-cs"/>
                        </a:rPr>
                        <a:t>Risk #</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1B3C70"/>
                    </a:solidFill>
                  </a:tcPr>
                </a:tc>
                <a:tc>
                  <a:txBody>
                    <a:bodyPr/>
                    <a:lstStyle/>
                    <a:p>
                      <a:r>
                        <a:rPr lang="it-IT" sz="1600" b="1" i="0" u="none" strike="noStrike" kern="1200" baseline="0" dirty="0" err="1">
                          <a:solidFill>
                            <a:schemeClr val="lt1"/>
                          </a:solidFill>
                          <a:latin typeface="+mn-lt"/>
                          <a:ea typeface="+mn-ea"/>
                          <a:cs typeface="+mn-cs"/>
                        </a:rPr>
                        <a:t>Description</a:t>
                      </a:r>
                      <a:endParaRPr lang="it-IT" sz="16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1B3C70"/>
                    </a:solidFill>
                  </a:tcPr>
                </a:tc>
                <a:tc>
                  <a:txBody>
                    <a:bodyPr/>
                    <a:lstStyle/>
                    <a:p>
                      <a:r>
                        <a:rPr lang="it-IT" sz="1600" b="1" i="0" u="none" strike="noStrike" kern="1200" baseline="0" dirty="0" err="1">
                          <a:solidFill>
                            <a:schemeClr val="lt1"/>
                          </a:solidFill>
                          <a:latin typeface="+mn-lt"/>
                          <a:ea typeface="+mn-ea"/>
                          <a:cs typeface="+mn-cs"/>
                        </a:rPr>
                        <a:t>Proposed</a:t>
                      </a:r>
                      <a:r>
                        <a:rPr lang="it-IT" sz="1600" b="1" i="0" u="none" strike="noStrike" kern="1200" baseline="0" dirty="0">
                          <a:solidFill>
                            <a:schemeClr val="lt1"/>
                          </a:solidFill>
                          <a:latin typeface="+mn-lt"/>
                          <a:ea typeface="+mn-ea"/>
                          <a:cs typeface="+mn-cs"/>
                        </a:rPr>
                        <a:t> </a:t>
                      </a:r>
                      <a:r>
                        <a:rPr lang="it-IT" sz="1600" b="1" i="0" u="none" strike="noStrike" kern="1200" baseline="0" dirty="0" err="1">
                          <a:solidFill>
                            <a:schemeClr val="lt1"/>
                          </a:solidFill>
                          <a:latin typeface="+mn-lt"/>
                          <a:ea typeface="+mn-ea"/>
                          <a:cs typeface="+mn-cs"/>
                        </a:rPr>
                        <a:t>Mitigation</a:t>
                      </a:r>
                      <a:r>
                        <a:rPr lang="it-IT" sz="1600" b="1" i="0" u="none" strike="noStrike" kern="1200" baseline="0" dirty="0">
                          <a:solidFill>
                            <a:schemeClr val="lt1"/>
                          </a:solidFill>
                          <a:latin typeface="+mn-lt"/>
                          <a:ea typeface="+mn-ea"/>
                          <a:cs typeface="+mn-cs"/>
                        </a:rPr>
                        <a:t> </a:t>
                      </a:r>
                      <a:r>
                        <a:rPr lang="it-IT" sz="1600" b="1" i="0" u="none" strike="noStrike" kern="1200" baseline="0" dirty="0" err="1">
                          <a:solidFill>
                            <a:schemeClr val="lt1"/>
                          </a:solidFill>
                          <a:latin typeface="+mn-lt"/>
                          <a:ea typeface="+mn-ea"/>
                          <a:cs typeface="+mn-cs"/>
                        </a:rPr>
                        <a:t>Measures</a:t>
                      </a:r>
                      <a:endParaRPr lang="it-IT" sz="16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1B3C70"/>
                    </a:solidFill>
                  </a:tcPr>
                </a:tc>
                <a:extLst>
                  <a:ext uri="{0D108BD9-81ED-4DB2-BD59-A6C34878D82A}">
                    <a16:rowId xmlns:a16="http://schemas.microsoft.com/office/drawing/2014/main" val="67871510"/>
                  </a:ext>
                </a:extLst>
              </a:tr>
              <a:tr h="370840">
                <a:tc>
                  <a:txBody>
                    <a:bodyPr/>
                    <a:lstStyle/>
                    <a:p>
                      <a:r>
                        <a:rPr lang="it-IT" sz="1400" dirty="0"/>
                        <a:t>1</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accent6">
                        <a:lumMod val="20000"/>
                        <a:lumOff val="80000"/>
                      </a:schemeClr>
                    </a:solidFill>
                  </a:tcPr>
                </a:tc>
                <a:tc>
                  <a:txBody>
                    <a:bodyPr/>
                    <a:lstStyle/>
                    <a:p>
                      <a:r>
                        <a:rPr lang="en-US" sz="1400" b="0" i="0" u="none" strike="noStrike" kern="1200" baseline="0" dirty="0">
                          <a:solidFill>
                            <a:schemeClr val="dk1"/>
                          </a:solidFill>
                          <a:latin typeface="+mn-lt"/>
                          <a:ea typeface="+mn-ea"/>
                          <a:cs typeface="+mn-cs"/>
                        </a:rPr>
                        <a:t>Beneficiary leaves the project [Low &amp; 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accent6">
                        <a:lumMod val="20000"/>
                        <a:lumOff val="80000"/>
                      </a:schemeClr>
                    </a:solidFill>
                  </a:tcPr>
                </a:tc>
                <a:tc>
                  <a:txBody>
                    <a:bodyPr/>
                    <a:lstStyle/>
                    <a:p>
                      <a:r>
                        <a:rPr lang="en-US" sz="1400" b="0" i="0" u="none" strike="noStrike" kern="1200" baseline="0" dirty="0">
                          <a:solidFill>
                            <a:schemeClr val="dk1"/>
                          </a:solidFill>
                          <a:latin typeface="+mn-lt"/>
                          <a:ea typeface="+mn-ea"/>
                          <a:cs typeface="+mn-cs"/>
                        </a:rPr>
                        <a:t>Pro-actively: document, collaborate, strong coordination;</a:t>
                      </a:r>
                      <a:br>
                        <a:rPr lang="en-US" sz="1400" b="0" i="0" u="none" strike="noStrike" kern="1200" baseline="0" dirty="0">
                          <a:solidFill>
                            <a:schemeClr val="dk1"/>
                          </a:solidFill>
                          <a:latin typeface="+mn-lt"/>
                          <a:ea typeface="+mn-ea"/>
                          <a:cs typeface="+mn-cs"/>
                        </a:rPr>
                      </a:br>
                      <a:r>
                        <a:rPr lang="en-US" sz="1400" b="0" i="0" u="none" strike="noStrike" kern="1200" baseline="0" dirty="0">
                          <a:solidFill>
                            <a:schemeClr val="dk1"/>
                          </a:solidFill>
                          <a:latin typeface="+mn-lt"/>
                          <a:ea typeface="+mn-ea"/>
                          <a:cs typeface="+mn-cs"/>
                        </a:rPr>
                        <a:t>Post-facto: redistribute tasks</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977204671"/>
                  </a:ext>
                </a:extLst>
              </a:tr>
              <a:tr h="370840">
                <a:tc>
                  <a:txBody>
                    <a:bodyPr/>
                    <a:lstStyle/>
                    <a:p>
                      <a:r>
                        <a:rPr lang="it-IT" sz="1400" dirty="0"/>
                        <a:t>2</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accent6">
                        <a:lumMod val="20000"/>
                        <a:lumOff val="80000"/>
                      </a:schemeClr>
                    </a:solidFill>
                  </a:tcPr>
                </a:tc>
                <a:tc>
                  <a:txBody>
                    <a:bodyPr/>
                    <a:lstStyle/>
                    <a:p>
                      <a:r>
                        <a:rPr lang="en-US" sz="1400" b="0" i="0" u="none" strike="noStrike" kern="1200" baseline="0" dirty="0">
                          <a:solidFill>
                            <a:schemeClr val="dk1"/>
                          </a:solidFill>
                          <a:latin typeface="+mn-lt"/>
                          <a:ea typeface="+mn-ea"/>
                          <a:cs typeface="+mn-cs"/>
                        </a:rPr>
                        <a:t>Lack of candidates for temporary  positions </a:t>
                      </a:r>
                      <a:r>
                        <a:rPr lang="it-IT" sz="1400" b="0" i="0" u="none" strike="noStrike" kern="1200" baseline="0" dirty="0">
                          <a:solidFill>
                            <a:schemeClr val="dk1"/>
                          </a:solidFill>
                          <a:latin typeface="+mn-lt"/>
                          <a:ea typeface="+mn-ea"/>
                          <a:cs typeface="+mn-cs"/>
                        </a:rPr>
                        <a:t>[Medium &amp; 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accent6">
                        <a:lumMod val="20000"/>
                        <a:lumOff val="80000"/>
                      </a:schemeClr>
                    </a:solidFill>
                  </a:tcPr>
                </a:tc>
                <a:tc>
                  <a:txBody>
                    <a:bodyPr/>
                    <a:lstStyle/>
                    <a:p>
                      <a:r>
                        <a:rPr lang="en-US" sz="1400" b="0" i="0" u="none" strike="noStrike" kern="1200" baseline="0" dirty="0">
                          <a:solidFill>
                            <a:schemeClr val="dk1"/>
                          </a:solidFill>
                          <a:latin typeface="+mn-lt"/>
                          <a:ea typeface="+mn-ea"/>
                          <a:cs typeface="+mn-cs"/>
                        </a:rPr>
                        <a:t>Maximize job advertisements as early as possible and as wide as possible (professional networks), leverage on the </a:t>
                      </a:r>
                      <a:r>
                        <a:rPr lang="en-US" sz="1400" b="0" i="0" u="none" strike="noStrike" kern="1200" baseline="0" dirty="0" err="1">
                          <a:solidFill>
                            <a:schemeClr val="dk1"/>
                          </a:solidFill>
                          <a:latin typeface="+mn-lt"/>
                          <a:ea typeface="+mn-ea"/>
                          <a:cs typeface="+mn-cs"/>
                        </a:rPr>
                        <a:t>iSAS</a:t>
                      </a:r>
                      <a:r>
                        <a:rPr lang="en-US" sz="1400" b="0" i="0" u="none" strike="noStrike" kern="1200" baseline="0" dirty="0">
                          <a:solidFill>
                            <a:schemeClr val="dk1"/>
                          </a:solidFill>
                          <a:latin typeface="+mn-lt"/>
                          <a:ea typeface="+mn-ea"/>
                          <a:cs typeface="+mn-cs"/>
                        </a:rPr>
                        <a:t> consortium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934143420"/>
                  </a:ext>
                </a:extLst>
              </a:tr>
              <a:tr h="370840">
                <a:tc>
                  <a:txBody>
                    <a:bodyPr/>
                    <a:lstStyle/>
                    <a:p>
                      <a:r>
                        <a:rPr lang="it-IT" sz="1400" dirty="0"/>
                        <a:t>8</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Appearance of small defects on the superconducting layers dramatically affecting the RF performance </a:t>
                      </a:r>
                      <a:r>
                        <a:rPr lang="it-IT" sz="1400" b="0" i="0" u="none" strike="noStrike" kern="1200" baseline="0" dirty="0">
                          <a:solidFill>
                            <a:schemeClr val="dk1"/>
                          </a:solidFill>
                          <a:latin typeface="+mn-lt"/>
                          <a:ea typeface="+mn-ea"/>
                          <a:cs typeface="+mn-cs"/>
                        </a:rPr>
                        <a:t>[Medium &amp; High]</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Test the coatings on smaller prototypes before depositing on the 1.3 GHz prototype; thermometry measurements will identify defects and help improving deposition (Task 3.5)</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extLst>
                  <a:ext uri="{0D108BD9-81ED-4DB2-BD59-A6C34878D82A}">
                    <a16:rowId xmlns:a16="http://schemas.microsoft.com/office/drawing/2014/main" val="645658012"/>
                  </a:ext>
                </a:extLst>
              </a:tr>
              <a:tr h="370840">
                <a:tc>
                  <a:txBody>
                    <a:bodyPr/>
                    <a:lstStyle/>
                    <a:p>
                      <a:r>
                        <a:rPr lang="it-IT" sz="1400" dirty="0"/>
                        <a:t>9</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Scaling the SC coatings from planar samples to 3D geometry more difficult than expected [Medium &amp; </a:t>
                      </a:r>
                      <a:r>
                        <a:rPr lang="it-IT" sz="1400" b="0" i="0" u="none" strike="noStrike" kern="1200" baseline="0" dirty="0">
                          <a:solidFill>
                            <a:schemeClr val="dk1"/>
                          </a:solidFill>
                          <a:latin typeface="+mn-lt"/>
                          <a:ea typeface="+mn-ea"/>
                          <a:cs typeface="+mn-cs"/>
                        </a:rPr>
                        <a:t>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Additional R&amp;D on small 3D structures to find and solve technical issues in advance (Task </a:t>
                      </a:r>
                      <a:r>
                        <a:rPr lang="it-IT" sz="1400" b="0" i="0" u="none" strike="noStrike" kern="1200" baseline="0" dirty="0">
                          <a:solidFill>
                            <a:schemeClr val="dk1"/>
                          </a:solidFill>
                          <a:latin typeface="+mn-lt"/>
                          <a:ea typeface="+mn-ea"/>
                          <a:cs typeface="+mn-cs"/>
                        </a:rPr>
                        <a:t>3.2, Task 3.4)</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extLst>
                  <a:ext uri="{0D108BD9-81ED-4DB2-BD59-A6C34878D82A}">
                    <a16:rowId xmlns:a16="http://schemas.microsoft.com/office/drawing/2014/main" val="2608918901"/>
                  </a:ext>
                </a:extLst>
              </a:tr>
              <a:tr h="370840">
                <a:tc>
                  <a:txBody>
                    <a:bodyPr/>
                    <a:lstStyle/>
                    <a:p>
                      <a:r>
                        <a:rPr lang="it-IT" sz="1400" dirty="0"/>
                        <a:t>10</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Fragility of A15 film may results in reduced</a:t>
                      </a:r>
                    </a:p>
                    <a:p>
                      <a:r>
                        <a:rPr lang="en-US" sz="1400" b="0" i="0" u="none" strike="noStrike" kern="1200" baseline="0" dirty="0">
                          <a:solidFill>
                            <a:schemeClr val="dk1"/>
                          </a:solidFill>
                          <a:latin typeface="+mn-lt"/>
                          <a:ea typeface="+mn-ea"/>
                          <a:cs typeface="+mn-cs"/>
                        </a:rPr>
                        <a:t>tunability of the coated cavity [Medium &amp; High]</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Initial test on small sample in Task 3.3 to optimize thin-film coating procedure, followed by coating on a 1.3 GHz cavity in Task 3.2</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extLst>
                  <a:ext uri="{0D108BD9-81ED-4DB2-BD59-A6C34878D82A}">
                    <a16:rowId xmlns:a16="http://schemas.microsoft.com/office/drawing/2014/main" val="1759597504"/>
                  </a:ext>
                </a:extLst>
              </a:tr>
              <a:tr h="370840">
                <a:tc>
                  <a:txBody>
                    <a:bodyPr/>
                    <a:lstStyle/>
                    <a:p>
                      <a:r>
                        <a:rPr lang="it-IT" sz="1400" dirty="0"/>
                        <a:t>11</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Delamination of ALD layers on Cu at high</a:t>
                      </a:r>
                    </a:p>
                    <a:p>
                      <a:r>
                        <a:rPr lang="it-IT" sz="1400" b="0" i="0" u="none" strike="noStrike" kern="1200" baseline="0" dirty="0">
                          <a:solidFill>
                            <a:schemeClr val="dk1"/>
                          </a:solidFill>
                          <a:latin typeface="+mn-lt"/>
                          <a:ea typeface="+mn-ea"/>
                          <a:cs typeface="+mn-cs"/>
                        </a:rPr>
                        <a:t>temperature [Medium &amp; 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Test of multilayers and different alloys to mitigate this risk</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extLst>
                  <a:ext uri="{0D108BD9-81ED-4DB2-BD59-A6C34878D82A}">
                    <a16:rowId xmlns:a16="http://schemas.microsoft.com/office/drawing/2014/main" val="3435946732"/>
                  </a:ext>
                </a:extLst>
              </a:tr>
              <a:tr h="370840">
                <a:tc>
                  <a:txBody>
                    <a:bodyPr/>
                    <a:lstStyle/>
                    <a:p>
                      <a:r>
                        <a:rPr lang="it-IT" sz="1400" dirty="0"/>
                        <a:t>12</a:t>
                      </a:r>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Further increase of costs for Helium and/or power </a:t>
                      </a:r>
                      <a:r>
                        <a:rPr lang="it-IT" sz="1400" b="0" i="0" u="none" strike="noStrike" kern="1200" baseline="0" dirty="0">
                          <a:solidFill>
                            <a:schemeClr val="dk1"/>
                          </a:solidFill>
                          <a:latin typeface="+mn-lt"/>
                          <a:ea typeface="+mn-ea"/>
                          <a:cs typeface="+mn-cs"/>
                        </a:rPr>
                        <a:t>[Low &amp; Medium]</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tc>
                  <a:txBody>
                    <a:bodyPr/>
                    <a:lstStyle/>
                    <a:p>
                      <a:r>
                        <a:rPr lang="en-US" sz="1400" b="0" i="0" u="none" strike="noStrike" kern="1200" baseline="0" dirty="0">
                          <a:solidFill>
                            <a:schemeClr val="dk1"/>
                          </a:solidFill>
                          <a:latin typeface="+mn-lt"/>
                          <a:ea typeface="+mn-ea"/>
                          <a:cs typeface="+mn-cs"/>
                        </a:rPr>
                        <a:t>Proportional reduction of number of tests or test duration</a:t>
                      </a:r>
                      <a:endParaRPr lang="it-IT" sz="1400" dirty="0"/>
                    </a:p>
                  </a:txBody>
                  <a:tcPr>
                    <a:lnL w="12700" cap="flat" cmpd="sng" algn="ctr">
                      <a:solidFill>
                        <a:srgbClr val="1B3C70"/>
                      </a:solidFill>
                      <a:prstDash val="solid"/>
                      <a:round/>
                      <a:headEnd type="none" w="med" len="med"/>
                      <a:tailEnd type="none" w="med" len="med"/>
                    </a:lnL>
                    <a:lnR w="12700" cap="flat" cmpd="sng" algn="ctr">
                      <a:solidFill>
                        <a:srgbClr val="1B3C70"/>
                      </a:solidFill>
                      <a:prstDash val="solid"/>
                      <a:round/>
                      <a:headEnd type="none" w="med" len="med"/>
                      <a:tailEnd type="none" w="med" len="med"/>
                    </a:lnR>
                    <a:lnT w="12700" cap="flat" cmpd="sng" algn="ctr">
                      <a:solidFill>
                        <a:srgbClr val="1B3C70"/>
                      </a:solidFill>
                      <a:prstDash val="solid"/>
                      <a:round/>
                      <a:headEnd type="none" w="med" len="med"/>
                      <a:tailEnd type="none" w="med" len="med"/>
                    </a:lnT>
                    <a:lnB w="12700" cap="flat" cmpd="sng" algn="ctr">
                      <a:solidFill>
                        <a:srgbClr val="1B3C70"/>
                      </a:solidFill>
                      <a:prstDash val="solid"/>
                      <a:round/>
                      <a:headEnd type="none" w="med" len="med"/>
                      <a:tailEnd type="none" w="med" len="med"/>
                    </a:lnB>
                    <a:solidFill>
                      <a:srgbClr val="FFFFCC"/>
                    </a:solidFill>
                  </a:tcPr>
                </a:tc>
                <a:extLst>
                  <a:ext uri="{0D108BD9-81ED-4DB2-BD59-A6C34878D82A}">
                    <a16:rowId xmlns:a16="http://schemas.microsoft.com/office/drawing/2014/main" val="578466974"/>
                  </a:ext>
                </a:extLst>
              </a:tr>
            </a:tbl>
          </a:graphicData>
        </a:graphic>
      </p:graphicFrame>
    </p:spTree>
    <p:extLst>
      <p:ext uri="{BB962C8B-B14F-4D97-AF65-F5344CB8AC3E}">
        <p14:creationId xmlns:p14="http://schemas.microsoft.com/office/powerpoint/2010/main" val="556250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e10e44d-c7b9-43e3-b020-1292482e504a}" enabled="0" method="" siteId="{2e10e44d-c7b9-43e3-b020-1292482e504a}" removed="1"/>
</clbl:labelList>
</file>

<file path=docProps/app.xml><?xml version="1.0" encoding="utf-8"?>
<Properties xmlns="http://schemas.openxmlformats.org/officeDocument/2006/extended-properties" xmlns:vt="http://schemas.openxmlformats.org/officeDocument/2006/docPropsVTypes">
  <TotalTime>3997</TotalTime>
  <Words>623</Words>
  <Application>Microsoft Office PowerPoint</Application>
  <PresentationFormat>Widescreen</PresentationFormat>
  <Paragraphs>135</Paragraphs>
  <Slides>4</Slides>
  <Notes>3</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vt:i4>
      </vt:variant>
    </vt:vector>
  </HeadingPairs>
  <TitlesOfParts>
    <vt:vector size="9" baseType="lpstr">
      <vt:lpstr>Aptos</vt:lpstr>
      <vt:lpstr>Aptos Display</vt:lpstr>
      <vt:lpstr>Arial</vt:lpstr>
      <vt:lpstr>Calibri</vt:lpstr>
      <vt:lpstr>Office Theme</vt:lpstr>
      <vt:lpstr>WP3 Nb3Sn on Cu films for 4.2K cavity operation  Steering Committee Meeting 16.12.25 Focus on February Milestones and Deliverables</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Cristian Pira</cp:lastModifiedBy>
  <cp:revision>83</cp:revision>
  <dcterms:created xsi:type="dcterms:W3CDTF">2024-02-23T11:31:04Z</dcterms:created>
  <dcterms:modified xsi:type="dcterms:W3CDTF">2025-12-16T10:07:00Z</dcterms:modified>
</cp:coreProperties>
</file>