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66" r:id="rId3"/>
    <p:sldId id="257" r:id="rId4"/>
    <p:sldId id="313" r:id="rId5"/>
    <p:sldId id="263" r:id="rId6"/>
    <p:sldId id="316" r:id="rId7"/>
    <p:sldId id="307" r:id="rId8"/>
    <p:sldId id="315" r:id="rId9"/>
    <p:sldId id="267" r:id="rId10"/>
    <p:sldId id="321" r:id="rId11"/>
    <p:sldId id="301" r:id="rId12"/>
    <p:sldId id="318" r:id="rId13"/>
    <p:sldId id="286" r:id="rId14"/>
    <p:sldId id="287" r:id="rId15"/>
    <p:sldId id="310" r:id="rId16"/>
    <p:sldId id="270" r:id="rId17"/>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319" autoAdjust="0"/>
    <p:restoredTop sz="94694"/>
  </p:normalViewPr>
  <p:slideViewPr>
    <p:cSldViewPr snapToGrid="0">
      <p:cViewPr varScale="1">
        <p:scale>
          <a:sx n="150" d="100"/>
          <a:sy n="150" d="100"/>
        </p:scale>
        <p:origin x="1140"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E116D0-9943-4A3F-A6C7-F7675684B2ED}" type="datetimeFigureOut">
              <a:rPr lang="en-GB" smtClean="0"/>
              <a:t>16/12/2025</a:t>
            </a:fld>
            <a:endParaRPr lang="en-GB"/>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E9804D-699C-4CB0-A16F-7BE8BB638290}" type="slidenum">
              <a:rPr lang="en-GB" smtClean="0"/>
              <a:t>‹N°›</a:t>
            </a:fld>
            <a:endParaRPr lang="en-GB"/>
          </a:p>
        </p:txBody>
      </p:sp>
    </p:spTree>
    <p:extLst>
      <p:ext uri="{BB962C8B-B14F-4D97-AF65-F5344CB8AC3E}">
        <p14:creationId xmlns:p14="http://schemas.microsoft.com/office/powerpoint/2010/main" val="4156753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s-ES" dirty="0"/>
          </a:p>
        </p:txBody>
      </p:sp>
      <p:sp>
        <p:nvSpPr>
          <p:cNvPr id="4" name="Espace réservé du numéro de diapositive 3"/>
          <p:cNvSpPr>
            <a:spLocks noGrp="1"/>
          </p:cNvSpPr>
          <p:nvPr>
            <p:ph type="sldNum" sz="quarter" idx="10"/>
          </p:nvPr>
        </p:nvSpPr>
        <p:spPr/>
        <p:txBody>
          <a:bodyPr/>
          <a:lstStyle/>
          <a:p>
            <a:fld id="{D8E9804D-699C-4CB0-A16F-7BE8BB638290}" type="slidenum">
              <a:rPr lang="en-GB" smtClean="0"/>
              <a:t>1</a:t>
            </a:fld>
            <a:endParaRPr lang="en-GB"/>
          </a:p>
        </p:txBody>
      </p:sp>
    </p:spTree>
    <p:extLst>
      <p:ext uri="{BB962C8B-B14F-4D97-AF65-F5344CB8AC3E}">
        <p14:creationId xmlns:p14="http://schemas.microsoft.com/office/powerpoint/2010/main" val="1597889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s-ES" dirty="0"/>
          </a:p>
        </p:txBody>
      </p:sp>
      <p:sp>
        <p:nvSpPr>
          <p:cNvPr id="4" name="Espace réservé du numéro de diapositive 3"/>
          <p:cNvSpPr>
            <a:spLocks noGrp="1"/>
          </p:cNvSpPr>
          <p:nvPr>
            <p:ph type="sldNum" sz="quarter" idx="10"/>
          </p:nvPr>
        </p:nvSpPr>
        <p:spPr/>
        <p:txBody>
          <a:bodyPr/>
          <a:lstStyle/>
          <a:p>
            <a:fld id="{D8E9804D-699C-4CB0-A16F-7BE8BB638290}" type="slidenum">
              <a:rPr lang="en-GB" smtClean="0"/>
              <a:t>2</a:t>
            </a:fld>
            <a:endParaRPr lang="en-GB"/>
          </a:p>
        </p:txBody>
      </p:sp>
    </p:spTree>
    <p:extLst>
      <p:ext uri="{BB962C8B-B14F-4D97-AF65-F5344CB8AC3E}">
        <p14:creationId xmlns:p14="http://schemas.microsoft.com/office/powerpoint/2010/main" val="145583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s-ES" dirty="0"/>
          </a:p>
        </p:txBody>
      </p:sp>
      <p:sp>
        <p:nvSpPr>
          <p:cNvPr id="4" name="Espace réservé du numéro de diapositive 3"/>
          <p:cNvSpPr>
            <a:spLocks noGrp="1"/>
          </p:cNvSpPr>
          <p:nvPr>
            <p:ph type="sldNum" sz="quarter" idx="10"/>
          </p:nvPr>
        </p:nvSpPr>
        <p:spPr/>
        <p:txBody>
          <a:bodyPr/>
          <a:lstStyle/>
          <a:p>
            <a:fld id="{D8E9804D-699C-4CB0-A16F-7BE8BB638290}" type="slidenum">
              <a:rPr lang="en-GB" smtClean="0"/>
              <a:t>3</a:t>
            </a:fld>
            <a:endParaRPr lang="en-GB"/>
          </a:p>
        </p:txBody>
      </p:sp>
    </p:spTree>
    <p:extLst>
      <p:ext uri="{BB962C8B-B14F-4D97-AF65-F5344CB8AC3E}">
        <p14:creationId xmlns:p14="http://schemas.microsoft.com/office/powerpoint/2010/main" val="8091689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8E9804D-699C-4CB0-A16F-7BE8BB638290}" type="slidenum">
              <a:rPr lang="en-GB" smtClean="0"/>
              <a:t>4</a:t>
            </a:fld>
            <a:endParaRPr lang="en-GB"/>
          </a:p>
        </p:txBody>
      </p:sp>
    </p:spTree>
    <p:extLst>
      <p:ext uri="{BB962C8B-B14F-4D97-AF65-F5344CB8AC3E}">
        <p14:creationId xmlns:p14="http://schemas.microsoft.com/office/powerpoint/2010/main" val="3235828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s-ES" dirty="0"/>
          </a:p>
        </p:txBody>
      </p:sp>
      <p:sp>
        <p:nvSpPr>
          <p:cNvPr id="4" name="Espace réservé du numéro de diapositive 3"/>
          <p:cNvSpPr>
            <a:spLocks noGrp="1"/>
          </p:cNvSpPr>
          <p:nvPr>
            <p:ph type="sldNum" sz="quarter" idx="10"/>
          </p:nvPr>
        </p:nvSpPr>
        <p:spPr/>
        <p:txBody>
          <a:bodyPr/>
          <a:lstStyle/>
          <a:p>
            <a:fld id="{D8E9804D-699C-4CB0-A16F-7BE8BB638290}" type="slidenum">
              <a:rPr lang="en-GB" smtClean="0"/>
              <a:t>5</a:t>
            </a:fld>
            <a:endParaRPr lang="en-GB"/>
          </a:p>
        </p:txBody>
      </p:sp>
    </p:spTree>
    <p:extLst>
      <p:ext uri="{BB962C8B-B14F-4D97-AF65-F5344CB8AC3E}">
        <p14:creationId xmlns:p14="http://schemas.microsoft.com/office/powerpoint/2010/main" val="1409945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s-ES" dirty="0"/>
          </a:p>
        </p:txBody>
      </p:sp>
      <p:sp>
        <p:nvSpPr>
          <p:cNvPr id="4" name="Espace réservé du numéro de diapositive 3"/>
          <p:cNvSpPr>
            <a:spLocks noGrp="1"/>
          </p:cNvSpPr>
          <p:nvPr>
            <p:ph type="sldNum" sz="quarter" idx="10"/>
          </p:nvPr>
        </p:nvSpPr>
        <p:spPr/>
        <p:txBody>
          <a:bodyPr/>
          <a:lstStyle/>
          <a:p>
            <a:fld id="{D8E9804D-699C-4CB0-A16F-7BE8BB638290}" type="slidenum">
              <a:rPr lang="en-GB" smtClean="0"/>
              <a:t>7</a:t>
            </a:fld>
            <a:endParaRPr lang="en-GB"/>
          </a:p>
        </p:txBody>
      </p:sp>
    </p:spTree>
    <p:extLst>
      <p:ext uri="{BB962C8B-B14F-4D97-AF65-F5344CB8AC3E}">
        <p14:creationId xmlns:p14="http://schemas.microsoft.com/office/powerpoint/2010/main" val="465876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07F07-5018-B520-783B-FE0457BCD96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EBC53577-5D47-3462-F508-230E0253F3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1EF8CF65-E206-3105-4673-F13885629447}"/>
              </a:ext>
            </a:extLst>
          </p:cNvPr>
          <p:cNvSpPr>
            <a:spLocks noGrp="1"/>
          </p:cNvSpPr>
          <p:nvPr>
            <p:ph type="dt" sz="half" idx="10"/>
          </p:nvPr>
        </p:nvSpPr>
        <p:spPr/>
        <p:txBody>
          <a:bodyPr/>
          <a:lstStyle/>
          <a:p>
            <a:fld id="{C9527594-79E8-4C3F-930C-45E932B9620F}" type="datetime1">
              <a:rPr lang="LID4096" smtClean="0"/>
              <a:t>12/16/2025</a:t>
            </a:fld>
            <a:endParaRPr lang="en-BE"/>
          </a:p>
        </p:txBody>
      </p:sp>
      <p:sp>
        <p:nvSpPr>
          <p:cNvPr id="5" name="Footer Placeholder 4">
            <a:extLst>
              <a:ext uri="{FF2B5EF4-FFF2-40B4-BE49-F238E27FC236}">
                <a16:creationId xmlns:a16="http://schemas.microsoft.com/office/drawing/2014/main" id="{B9C07C72-387F-907B-1702-431F21C0BA0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51FC383-9E28-9304-354E-F80FB06F55C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128983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D793C-A8B3-F264-6E40-84278DCA4AC6}"/>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41039B46-D290-3902-DD95-AA1FB158F33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3FF55E12-F97D-3D20-4013-D3B2FE30D1B7}"/>
              </a:ext>
            </a:extLst>
          </p:cNvPr>
          <p:cNvSpPr>
            <a:spLocks noGrp="1"/>
          </p:cNvSpPr>
          <p:nvPr>
            <p:ph type="dt" sz="half" idx="10"/>
          </p:nvPr>
        </p:nvSpPr>
        <p:spPr/>
        <p:txBody>
          <a:bodyPr/>
          <a:lstStyle/>
          <a:p>
            <a:fld id="{F4A58A5E-2E01-4B5F-89FE-C16A0C6D07CB}" type="datetime1">
              <a:rPr lang="LID4096" smtClean="0"/>
              <a:t>12/16/2025</a:t>
            </a:fld>
            <a:endParaRPr lang="en-BE"/>
          </a:p>
        </p:txBody>
      </p:sp>
      <p:sp>
        <p:nvSpPr>
          <p:cNvPr id="5" name="Footer Placeholder 4">
            <a:extLst>
              <a:ext uri="{FF2B5EF4-FFF2-40B4-BE49-F238E27FC236}">
                <a16:creationId xmlns:a16="http://schemas.microsoft.com/office/drawing/2014/main" id="{772874DB-5421-9EDD-37D6-425B6983376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4C33B1D9-3620-1F4F-9C12-E5D29B3B11D6}"/>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406517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E89427-BD9A-4F90-8507-D5461D4AF40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129B218D-F119-D88B-04E0-282E532EA88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C167B9E0-E1C5-E090-5BF8-E23ECA443153}"/>
              </a:ext>
            </a:extLst>
          </p:cNvPr>
          <p:cNvSpPr>
            <a:spLocks noGrp="1"/>
          </p:cNvSpPr>
          <p:nvPr>
            <p:ph type="dt" sz="half" idx="10"/>
          </p:nvPr>
        </p:nvSpPr>
        <p:spPr/>
        <p:txBody>
          <a:bodyPr/>
          <a:lstStyle/>
          <a:p>
            <a:fld id="{399E0180-FE11-4E8D-8A18-ACBAE020B132}" type="datetime1">
              <a:rPr lang="LID4096" smtClean="0"/>
              <a:t>12/16/2025</a:t>
            </a:fld>
            <a:endParaRPr lang="en-BE"/>
          </a:p>
        </p:txBody>
      </p:sp>
      <p:sp>
        <p:nvSpPr>
          <p:cNvPr id="5" name="Footer Placeholder 4">
            <a:extLst>
              <a:ext uri="{FF2B5EF4-FFF2-40B4-BE49-F238E27FC236}">
                <a16:creationId xmlns:a16="http://schemas.microsoft.com/office/drawing/2014/main" id="{7E2248BD-AC9E-EF27-8724-4A261C54939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B1BBEFC-60B4-A86B-4F5D-EE50B670693E}"/>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3314535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DDCCF-00D4-57C0-AB86-DD97CBF26DB0}"/>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93001350-A3CE-F72C-EF66-224EE8E3E5F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D612717E-3498-D1DF-0749-E719A04908EB}"/>
              </a:ext>
            </a:extLst>
          </p:cNvPr>
          <p:cNvSpPr>
            <a:spLocks noGrp="1"/>
          </p:cNvSpPr>
          <p:nvPr>
            <p:ph type="dt" sz="half" idx="10"/>
          </p:nvPr>
        </p:nvSpPr>
        <p:spPr/>
        <p:txBody>
          <a:bodyPr/>
          <a:lstStyle/>
          <a:p>
            <a:fld id="{21AF56A7-B493-4BA5-9B04-726871301DB7}" type="datetime1">
              <a:rPr lang="LID4096" smtClean="0"/>
              <a:t>12/16/2025</a:t>
            </a:fld>
            <a:endParaRPr lang="en-BE"/>
          </a:p>
        </p:txBody>
      </p:sp>
      <p:sp>
        <p:nvSpPr>
          <p:cNvPr id="5" name="Footer Placeholder 4">
            <a:extLst>
              <a:ext uri="{FF2B5EF4-FFF2-40B4-BE49-F238E27FC236}">
                <a16:creationId xmlns:a16="http://schemas.microsoft.com/office/drawing/2014/main" id="{DA20EF9F-8597-7B89-712F-614543F54F34}"/>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CAC8415-5616-E9EF-A04C-AB58C2E8A51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60869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A5CA1-B7CB-D1FB-EC76-E686072A275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783376EC-3A6A-627D-FB8C-389BD638A9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E0D9367-1A65-3258-265C-9FE90DFE5DEC}"/>
              </a:ext>
            </a:extLst>
          </p:cNvPr>
          <p:cNvSpPr>
            <a:spLocks noGrp="1"/>
          </p:cNvSpPr>
          <p:nvPr>
            <p:ph type="dt" sz="half" idx="10"/>
          </p:nvPr>
        </p:nvSpPr>
        <p:spPr/>
        <p:txBody>
          <a:bodyPr/>
          <a:lstStyle/>
          <a:p>
            <a:fld id="{5A0ED352-A201-48B8-9772-E8EF1BE9C042}" type="datetime1">
              <a:rPr lang="LID4096" smtClean="0"/>
              <a:t>12/16/2025</a:t>
            </a:fld>
            <a:endParaRPr lang="en-BE"/>
          </a:p>
        </p:txBody>
      </p:sp>
      <p:sp>
        <p:nvSpPr>
          <p:cNvPr id="5" name="Footer Placeholder 4">
            <a:extLst>
              <a:ext uri="{FF2B5EF4-FFF2-40B4-BE49-F238E27FC236}">
                <a16:creationId xmlns:a16="http://schemas.microsoft.com/office/drawing/2014/main" id="{49080604-377F-6192-4D4E-AC24A638088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E3C9CB9-597A-78E3-CFBC-A159B83280FD}"/>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51950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58BA3-0492-6F74-9BF6-52E8ECDE36D7}"/>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C1E413EA-68CD-9D88-D79C-CC6ED21EC14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0C519449-C536-4F9E-2D95-193291798F0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4F2D753B-EBAF-B53A-074D-76FB47A9C273}"/>
              </a:ext>
            </a:extLst>
          </p:cNvPr>
          <p:cNvSpPr>
            <a:spLocks noGrp="1"/>
          </p:cNvSpPr>
          <p:nvPr>
            <p:ph type="dt" sz="half" idx="10"/>
          </p:nvPr>
        </p:nvSpPr>
        <p:spPr/>
        <p:txBody>
          <a:bodyPr/>
          <a:lstStyle/>
          <a:p>
            <a:fld id="{FB878ECC-3CE7-46BD-ACD6-B3784191F60B}" type="datetime1">
              <a:rPr lang="LID4096" smtClean="0"/>
              <a:t>12/16/2025</a:t>
            </a:fld>
            <a:endParaRPr lang="en-BE"/>
          </a:p>
        </p:txBody>
      </p:sp>
      <p:sp>
        <p:nvSpPr>
          <p:cNvPr id="6" name="Footer Placeholder 5">
            <a:extLst>
              <a:ext uri="{FF2B5EF4-FFF2-40B4-BE49-F238E27FC236}">
                <a16:creationId xmlns:a16="http://schemas.microsoft.com/office/drawing/2014/main" id="{16B5475B-BCCD-BF1D-D454-48E8BAEE8BB4}"/>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7A81B7A-9A7C-4BC7-ADE6-79554484D7A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0257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64811-F649-1A18-8152-2E898C3CB5E7}"/>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79C96928-3DA8-37D0-D51A-B823CED2E8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0D67FC4-6803-2A31-FB6C-F5659A25A6F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D23C89C4-348E-5F39-4668-34D6F57A0F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EB8D285-7AB1-D934-D1C7-35BD769227F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F336D4F4-1072-1534-5192-D3D0EB786864}"/>
              </a:ext>
            </a:extLst>
          </p:cNvPr>
          <p:cNvSpPr>
            <a:spLocks noGrp="1"/>
          </p:cNvSpPr>
          <p:nvPr>
            <p:ph type="dt" sz="half" idx="10"/>
          </p:nvPr>
        </p:nvSpPr>
        <p:spPr/>
        <p:txBody>
          <a:bodyPr/>
          <a:lstStyle/>
          <a:p>
            <a:fld id="{30193C97-321F-4EF2-B010-67301E9E4F27}" type="datetime1">
              <a:rPr lang="LID4096" smtClean="0"/>
              <a:t>12/16/2025</a:t>
            </a:fld>
            <a:endParaRPr lang="en-BE"/>
          </a:p>
        </p:txBody>
      </p:sp>
      <p:sp>
        <p:nvSpPr>
          <p:cNvPr id="8" name="Footer Placeholder 7">
            <a:extLst>
              <a:ext uri="{FF2B5EF4-FFF2-40B4-BE49-F238E27FC236}">
                <a16:creationId xmlns:a16="http://schemas.microsoft.com/office/drawing/2014/main" id="{EBF9E71C-2B25-C35F-F2C4-0647C5575905}"/>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BBFE4384-78B5-0145-4AD6-E159AB04C93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1539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15D05-BAE5-24E8-3A9C-14C3A7F701D0}"/>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A69ECEF6-D795-F1A5-DDBC-8D98B55B57F5}"/>
              </a:ext>
            </a:extLst>
          </p:cNvPr>
          <p:cNvSpPr>
            <a:spLocks noGrp="1"/>
          </p:cNvSpPr>
          <p:nvPr>
            <p:ph type="dt" sz="half" idx="10"/>
          </p:nvPr>
        </p:nvSpPr>
        <p:spPr/>
        <p:txBody>
          <a:bodyPr/>
          <a:lstStyle/>
          <a:p>
            <a:fld id="{B63B819A-27C6-4957-8DEE-1578347FBDF9}" type="datetime1">
              <a:rPr lang="LID4096" smtClean="0"/>
              <a:t>12/16/2025</a:t>
            </a:fld>
            <a:endParaRPr lang="en-BE"/>
          </a:p>
        </p:txBody>
      </p:sp>
      <p:sp>
        <p:nvSpPr>
          <p:cNvPr id="4" name="Footer Placeholder 3">
            <a:extLst>
              <a:ext uri="{FF2B5EF4-FFF2-40B4-BE49-F238E27FC236}">
                <a16:creationId xmlns:a16="http://schemas.microsoft.com/office/drawing/2014/main" id="{5EEA4890-38CA-0ACB-1B4F-A5F9405A0CD0}"/>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AD674416-B7D1-C64F-6B7E-D5252B22CB2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508629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045E28-5069-3021-3A48-8D87E4177403}"/>
              </a:ext>
            </a:extLst>
          </p:cNvPr>
          <p:cNvSpPr>
            <a:spLocks noGrp="1"/>
          </p:cNvSpPr>
          <p:nvPr>
            <p:ph type="dt" sz="half" idx="10"/>
          </p:nvPr>
        </p:nvSpPr>
        <p:spPr/>
        <p:txBody>
          <a:bodyPr/>
          <a:lstStyle/>
          <a:p>
            <a:fld id="{3A0C4A8C-EB35-4508-8F74-638323C4EB88}" type="datetime1">
              <a:rPr lang="LID4096" smtClean="0"/>
              <a:t>12/16/2025</a:t>
            </a:fld>
            <a:endParaRPr lang="en-BE"/>
          </a:p>
        </p:txBody>
      </p:sp>
      <p:sp>
        <p:nvSpPr>
          <p:cNvPr id="3" name="Footer Placeholder 2">
            <a:extLst>
              <a:ext uri="{FF2B5EF4-FFF2-40B4-BE49-F238E27FC236}">
                <a16:creationId xmlns:a16="http://schemas.microsoft.com/office/drawing/2014/main" id="{DD999B63-1C5E-64D7-EE4C-E6CB250038AF}"/>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58C717FB-888C-F1BE-37C5-F04D21D1E38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45387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692FD-FA4F-1B23-9EA8-98A91CDBFDB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D4F74534-C607-4610-550D-E549332B64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7DBEA254-A469-DD5E-6D80-44BC37540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9BB67E5-EFEF-17F0-5AB1-5E8DF97BF536}"/>
              </a:ext>
            </a:extLst>
          </p:cNvPr>
          <p:cNvSpPr>
            <a:spLocks noGrp="1"/>
          </p:cNvSpPr>
          <p:nvPr>
            <p:ph type="dt" sz="half" idx="10"/>
          </p:nvPr>
        </p:nvSpPr>
        <p:spPr/>
        <p:txBody>
          <a:bodyPr/>
          <a:lstStyle/>
          <a:p>
            <a:fld id="{A89FC306-7954-4652-A743-690F9B7C5BE7}" type="datetime1">
              <a:rPr lang="LID4096" smtClean="0"/>
              <a:t>12/16/2025</a:t>
            </a:fld>
            <a:endParaRPr lang="en-BE"/>
          </a:p>
        </p:txBody>
      </p:sp>
      <p:sp>
        <p:nvSpPr>
          <p:cNvPr id="6" name="Footer Placeholder 5">
            <a:extLst>
              <a:ext uri="{FF2B5EF4-FFF2-40B4-BE49-F238E27FC236}">
                <a16:creationId xmlns:a16="http://schemas.microsoft.com/office/drawing/2014/main" id="{3BBEDB6C-8CB1-00F0-9658-BA9847DD83B3}"/>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16C09C59-5D4A-0616-191D-C163C2AA1E0C}"/>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263079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D37EC-0CB8-5C20-0D9F-EF2B8B70579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1559592B-AE95-C702-A091-81C5DD7C83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C76C0F8F-A3A7-5386-A2CD-26017DDBAC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E6BDF64-7321-18FA-3A8A-151C61B2550D}"/>
              </a:ext>
            </a:extLst>
          </p:cNvPr>
          <p:cNvSpPr>
            <a:spLocks noGrp="1"/>
          </p:cNvSpPr>
          <p:nvPr>
            <p:ph type="dt" sz="half" idx="10"/>
          </p:nvPr>
        </p:nvSpPr>
        <p:spPr/>
        <p:txBody>
          <a:bodyPr/>
          <a:lstStyle/>
          <a:p>
            <a:fld id="{9C2868DF-3EF5-4D2A-8090-85ED75F4A664}" type="datetime1">
              <a:rPr lang="LID4096" smtClean="0"/>
              <a:t>12/16/2025</a:t>
            </a:fld>
            <a:endParaRPr lang="en-BE"/>
          </a:p>
        </p:txBody>
      </p:sp>
      <p:sp>
        <p:nvSpPr>
          <p:cNvPr id="6" name="Footer Placeholder 5">
            <a:extLst>
              <a:ext uri="{FF2B5EF4-FFF2-40B4-BE49-F238E27FC236}">
                <a16:creationId xmlns:a16="http://schemas.microsoft.com/office/drawing/2014/main" id="{0F97279B-A4DF-B23E-FBF6-E1F5762D1FD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8D9E326F-A5DE-61B2-FC62-4368882963C4}"/>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971190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C02FC6-B683-24E9-4CF3-ACB65B9C34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E8788781-C4E4-8F07-B445-0FCB661263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03871DA-F3C2-ACC9-0954-A50279EA34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75959DE-3987-46F8-8E02-BD8AED31735D}" type="datetime1">
              <a:rPr lang="LID4096" smtClean="0"/>
              <a:t>12/16/2025</a:t>
            </a:fld>
            <a:endParaRPr lang="en-BE"/>
          </a:p>
        </p:txBody>
      </p:sp>
      <p:sp>
        <p:nvSpPr>
          <p:cNvPr id="5" name="Footer Placeholder 4">
            <a:extLst>
              <a:ext uri="{FF2B5EF4-FFF2-40B4-BE49-F238E27FC236}">
                <a16:creationId xmlns:a16="http://schemas.microsoft.com/office/drawing/2014/main" id="{43BF7E01-A745-BFC4-1A5F-98305C39C6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BE"/>
          </a:p>
        </p:txBody>
      </p:sp>
      <p:sp>
        <p:nvSpPr>
          <p:cNvPr id="6" name="Slide Number Placeholder 5">
            <a:extLst>
              <a:ext uri="{FF2B5EF4-FFF2-40B4-BE49-F238E27FC236}">
                <a16:creationId xmlns:a16="http://schemas.microsoft.com/office/drawing/2014/main" id="{690CC3E3-36ED-4099-6586-23175595E3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68FCCF-9A80-B240-8D85-84F960565AFA}" type="slidenum">
              <a:rPr lang="en-BE" smtClean="0"/>
              <a:t>‹N°›</a:t>
            </a:fld>
            <a:endParaRPr lang="en-BE"/>
          </a:p>
        </p:txBody>
      </p:sp>
    </p:spTree>
    <p:extLst>
      <p:ext uri="{BB962C8B-B14F-4D97-AF65-F5344CB8AC3E}">
        <p14:creationId xmlns:p14="http://schemas.microsoft.com/office/powerpoint/2010/main" val="4174937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814BA34D-5827-4649-8F79-0503DA32839A}"/>
              </a:ext>
            </a:extLst>
          </p:cNvPr>
          <p:cNvSpPr>
            <a:spLocks noGrp="1"/>
          </p:cNvSpPr>
          <p:nvPr>
            <p:ph type="ctrTitle"/>
          </p:nvPr>
        </p:nvSpPr>
        <p:spPr>
          <a:xfrm>
            <a:off x="406400" y="1513113"/>
            <a:ext cx="11661836" cy="2387600"/>
          </a:xfrm>
        </p:spPr>
        <p:txBody>
          <a:bodyPr>
            <a:normAutofit fontScale="90000"/>
          </a:bodyPr>
          <a:lstStyle/>
          <a:p>
            <a:r>
              <a:rPr lang="en-US" sz="5000" dirty="0"/>
              <a:t>WP4: </a:t>
            </a:r>
            <a:br>
              <a:rPr lang="en-US" sz="5000" dirty="0"/>
            </a:br>
            <a:r>
              <a:rPr lang="en-US" sz="5000" dirty="0">
                <a:solidFill>
                  <a:schemeClr val="accent6"/>
                </a:solidFill>
              </a:rPr>
              <a:t>High-Order Mode (HOM) dampers </a:t>
            </a:r>
            <a:br>
              <a:rPr lang="en-US" sz="5000" dirty="0">
                <a:solidFill>
                  <a:schemeClr val="accent6"/>
                </a:solidFill>
              </a:rPr>
            </a:br>
            <a:r>
              <a:rPr lang="en-US" sz="5000" dirty="0"/>
              <a:t> </a:t>
            </a:r>
            <a:r>
              <a:rPr lang="en-US" sz="5000" dirty="0">
                <a:solidFill>
                  <a:schemeClr val="accent4"/>
                </a:solidFill>
              </a:rPr>
              <a:t>Fundamental Power couplers (FPC) </a:t>
            </a:r>
            <a:br>
              <a:rPr lang="en-US" sz="2500" dirty="0"/>
            </a:br>
            <a:r>
              <a:rPr lang="en-US" sz="1700" dirty="0"/>
              <a:t> </a:t>
            </a:r>
            <a:br>
              <a:rPr lang="en-US" sz="3500" dirty="0"/>
            </a:br>
            <a:r>
              <a:rPr lang="en-US" sz="3500" dirty="0"/>
              <a:t>Steering Committee</a:t>
            </a:r>
            <a:r>
              <a:rPr lang="en-US" sz="3900" dirty="0"/>
              <a:t>, December 16, 2025</a:t>
            </a:r>
          </a:p>
        </p:txBody>
      </p:sp>
      <p:sp>
        <p:nvSpPr>
          <p:cNvPr id="3" name="Sous-titre 2">
            <a:extLst>
              <a:ext uri="{FF2B5EF4-FFF2-40B4-BE49-F238E27FC236}">
                <a16:creationId xmlns:a16="http://schemas.microsoft.com/office/drawing/2014/main" id="{0E431EAB-E5CE-4071-B31E-6233FCC722A2}"/>
              </a:ext>
            </a:extLst>
          </p:cNvPr>
          <p:cNvSpPr>
            <a:spLocks noGrp="1"/>
          </p:cNvSpPr>
          <p:nvPr>
            <p:ph type="subTitle" idx="1"/>
          </p:nvPr>
        </p:nvSpPr>
        <p:spPr>
          <a:xfrm>
            <a:off x="1524000" y="4053745"/>
            <a:ext cx="9144000" cy="1655762"/>
          </a:xfrm>
        </p:spPr>
        <p:txBody>
          <a:bodyPr>
            <a:normAutofit lnSpcReduction="10000"/>
          </a:bodyPr>
          <a:lstStyle/>
          <a:p>
            <a:endParaRPr lang="en-US" sz="2000" dirty="0"/>
          </a:p>
          <a:p>
            <a:r>
              <a:rPr lang="en-US" sz="2000" dirty="0"/>
              <a:t>All information contained in this presentation and any accompanying documents is for iSAS project only, and must be treated as strictly confidential.</a:t>
            </a:r>
          </a:p>
          <a:p>
            <a:r>
              <a:rPr lang="en-US" sz="2000" dirty="0"/>
              <a:t>Any dissemination, distribution or other use of this information without the consent of its owner is prohibited.</a:t>
            </a:r>
          </a:p>
        </p:txBody>
      </p:sp>
      <p:sp>
        <p:nvSpPr>
          <p:cNvPr id="12" name="Rectangle 8">
            <a:extLst>
              <a:ext uri="{FF2B5EF4-FFF2-40B4-BE49-F238E27FC236}">
                <a16:creationId xmlns:a16="http://schemas.microsoft.com/office/drawing/2014/main" id="{53C634DB-7A80-4488-BC83-CEA906ADD490}"/>
              </a:ext>
            </a:extLst>
          </p:cNvPr>
          <p:cNvSpPr>
            <a:spLocks noChangeArrowheads="1"/>
          </p:cNvSpPr>
          <p:nvPr/>
        </p:nvSpPr>
        <p:spPr bwMode="auto">
          <a:xfrm>
            <a:off x="0" y="549807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2055" name="Picture 102">
            <a:extLst>
              <a:ext uri="{FF2B5EF4-FFF2-40B4-BE49-F238E27FC236}">
                <a16:creationId xmlns:a16="http://schemas.microsoft.com/office/drawing/2014/main" id="{5D586228-DD4D-4AD9-A6F8-CD44DAAB2F5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524" y="6089176"/>
            <a:ext cx="727075" cy="485775"/>
          </a:xfrm>
          <a:prstGeom prst="rect">
            <a:avLst/>
          </a:prstGeom>
          <a:noFill/>
          <a:extLst>
            <a:ext uri="{909E8E84-426E-40DD-AFC4-6F175D3DCCD1}">
              <a14:hiddenFill xmlns:a14="http://schemas.microsoft.com/office/drawing/2010/main">
                <a:solidFill>
                  <a:srgbClr val="FFFFFF"/>
                </a:solidFill>
              </a14:hiddenFill>
            </a:ext>
          </a:extLst>
        </p:spPr>
      </p:pic>
      <p:sp>
        <p:nvSpPr>
          <p:cNvPr id="14" name="ZoneTexte 13">
            <a:extLst>
              <a:ext uri="{FF2B5EF4-FFF2-40B4-BE49-F238E27FC236}">
                <a16:creationId xmlns:a16="http://schemas.microsoft.com/office/drawing/2014/main" id="{1E2AA974-1B61-4524-B53F-C39D2E7CF86D}"/>
              </a:ext>
            </a:extLst>
          </p:cNvPr>
          <p:cNvSpPr txBox="1"/>
          <p:nvPr/>
        </p:nvSpPr>
        <p:spPr>
          <a:xfrm>
            <a:off x="1130271" y="6097885"/>
            <a:ext cx="10937965" cy="461665"/>
          </a:xfrm>
          <a:prstGeom prst="rect">
            <a:avLst/>
          </a:prstGeom>
          <a:noFill/>
        </p:spPr>
        <p:txBody>
          <a:bodyPr wrap="square" rtlCol="0">
            <a:spAutoFit/>
          </a:bodyPr>
          <a:lstStyle/>
          <a:p>
            <a:r>
              <a:rPr lang="en-GB" sz="1200" dirty="0"/>
              <a:t>Funded by the European Union. Views and opinions expressed are however those of the authors only and do not necessarily reflect those of the European Union or the European Commission. Neither the European Union nor the granting authority can be held responsible for them. </a:t>
            </a:r>
          </a:p>
        </p:txBody>
      </p:sp>
      <p:sp>
        <p:nvSpPr>
          <p:cNvPr id="4" name="Espace réservé du numéro de diapositive 3"/>
          <p:cNvSpPr>
            <a:spLocks noGrp="1"/>
          </p:cNvSpPr>
          <p:nvPr>
            <p:ph type="sldNum" sz="quarter" idx="12"/>
          </p:nvPr>
        </p:nvSpPr>
        <p:spPr/>
        <p:txBody>
          <a:bodyPr/>
          <a:lstStyle/>
          <a:p>
            <a:fld id="{4068FCCF-9A80-B240-8D85-84F960565AFA}" type="slidenum">
              <a:rPr lang="en-BE" smtClean="0"/>
              <a:t>1</a:t>
            </a:fld>
            <a:endParaRPr lang="en-BE"/>
          </a:p>
        </p:txBody>
      </p:sp>
    </p:spTree>
    <p:extLst>
      <p:ext uri="{BB962C8B-B14F-4D97-AF65-F5344CB8AC3E}">
        <p14:creationId xmlns:p14="http://schemas.microsoft.com/office/powerpoint/2010/main" val="19480540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3570684A-988D-6006-6279-EF1E101D5C7F}"/>
              </a:ext>
            </a:extLst>
          </p:cNvPr>
          <p:cNvSpPr>
            <a:spLocks noGrp="1"/>
          </p:cNvSpPr>
          <p:nvPr>
            <p:ph type="sldNum" sz="quarter" idx="12"/>
          </p:nvPr>
        </p:nvSpPr>
        <p:spPr/>
        <p:txBody>
          <a:bodyPr/>
          <a:lstStyle/>
          <a:p>
            <a:fld id="{4068FCCF-9A80-B240-8D85-84F960565AFA}" type="slidenum">
              <a:rPr lang="en-BE" smtClean="0"/>
              <a:t>10</a:t>
            </a:fld>
            <a:endParaRPr lang="en-BE"/>
          </a:p>
        </p:txBody>
      </p:sp>
      <p:pic>
        <p:nvPicPr>
          <p:cNvPr id="7" name="Picture 2" descr="Innovate for Sustainable Accelerating Systems: Kick-Off Meeting">
            <a:extLst>
              <a:ext uri="{FF2B5EF4-FFF2-40B4-BE49-F238E27FC236}">
                <a16:creationId xmlns:a16="http://schemas.microsoft.com/office/drawing/2014/main" id="{FFD2CB73-00BB-7A0A-CFFE-84BC882B98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3">
            <a:extLst>
              <a:ext uri="{FF2B5EF4-FFF2-40B4-BE49-F238E27FC236}">
                <a16:creationId xmlns:a16="http://schemas.microsoft.com/office/drawing/2014/main" id="{03878BAC-0C81-EEEF-0587-8E4496519BC0}"/>
              </a:ext>
            </a:extLst>
          </p:cNvPr>
          <p:cNvSpPr txBox="1"/>
          <p:nvPr/>
        </p:nvSpPr>
        <p:spPr>
          <a:xfrm>
            <a:off x="3098480" y="311638"/>
            <a:ext cx="6797758" cy="830997"/>
          </a:xfrm>
          <a:prstGeom prst="rect">
            <a:avLst/>
          </a:prstGeom>
          <a:noFill/>
        </p:spPr>
        <p:txBody>
          <a:bodyPr wrap="none" rtlCol="0">
            <a:spAutoFit/>
          </a:bodyPr>
          <a:lstStyle/>
          <a:p>
            <a:r>
              <a:rPr lang="en-US" sz="2400" b="1" dirty="0">
                <a:solidFill>
                  <a:srgbClr val="002060"/>
                </a:solidFill>
              </a:rPr>
              <a:t>WP4 – HOM et FPC :</a:t>
            </a:r>
            <a:r>
              <a:rPr lang="en-US" sz="2400" b="1" dirty="0">
                <a:solidFill>
                  <a:schemeClr val="bg2">
                    <a:lumMod val="50000"/>
                  </a:schemeClr>
                </a:solidFill>
              </a:rPr>
              <a:t> status/evolution of Task 4.4</a:t>
            </a:r>
          </a:p>
          <a:p>
            <a:r>
              <a:rPr lang="en-US" sz="2400" b="1" dirty="0">
                <a:solidFill>
                  <a:schemeClr val="bg2">
                    <a:lumMod val="50000"/>
                  </a:schemeClr>
                </a:solidFill>
              </a:rPr>
              <a:t>Test of 800 HOM couplers . Work plan</a:t>
            </a:r>
          </a:p>
        </p:txBody>
      </p:sp>
      <p:sp>
        <p:nvSpPr>
          <p:cNvPr id="12" name="ZoneTexte 11">
            <a:extLst>
              <a:ext uri="{FF2B5EF4-FFF2-40B4-BE49-F238E27FC236}">
                <a16:creationId xmlns:a16="http://schemas.microsoft.com/office/drawing/2014/main" id="{369AD034-3828-9DE7-367B-5A0623DFA793}"/>
              </a:ext>
            </a:extLst>
          </p:cNvPr>
          <p:cNvSpPr txBox="1"/>
          <p:nvPr/>
        </p:nvSpPr>
        <p:spPr>
          <a:xfrm>
            <a:off x="734217" y="4763041"/>
            <a:ext cx="10619583" cy="1477328"/>
          </a:xfrm>
          <a:prstGeom prst="rect">
            <a:avLst/>
          </a:prstGeom>
          <a:noFill/>
        </p:spPr>
        <p:txBody>
          <a:bodyPr wrap="square">
            <a:spAutoFit/>
          </a:bodyPr>
          <a:lstStyle/>
          <a:p>
            <a:pPr marL="285750" indent="-285750">
              <a:buFont typeface="Arial" panose="020B0604020202020204" pitchFamily="34" charset="0"/>
              <a:buChar char="•"/>
            </a:pPr>
            <a:endParaRPr lang="en-US" i="1" dirty="0">
              <a:latin typeface="Aptos" panose="020B0004020202020204" pitchFamily="34" charset="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r>
              <a:rPr lang="fr-FR" b="1" u="sng" dirty="0" err="1"/>
              <a:t>With</a:t>
            </a:r>
            <a:r>
              <a:rPr lang="fr-FR" b="1" u="sng" dirty="0"/>
              <a:t> new </a:t>
            </a:r>
            <a:r>
              <a:rPr lang="fr-FR" b="1" u="sng" dirty="0" err="1"/>
              <a:t>milestone</a:t>
            </a:r>
            <a:r>
              <a:rPr lang="fr-FR" b="1" u="sng" dirty="0"/>
              <a:t> dates all on </a:t>
            </a:r>
            <a:r>
              <a:rPr lang="fr-FR" b="1" u="sng" dirty="0" err="1"/>
              <a:t>track</a:t>
            </a:r>
            <a:endParaRPr lang="fr-FR" b="1" u="sng" dirty="0"/>
          </a:p>
          <a:p>
            <a:pPr marL="285750" indent="-285750">
              <a:buFont typeface="Arial" panose="020B0604020202020204" pitchFamily="34" charset="0"/>
              <a:buChar char="•"/>
            </a:pPr>
            <a:r>
              <a:rPr lang="en-US" dirty="0">
                <a:latin typeface="Aptos" panose="020B0004020202020204" pitchFamily="34" charset="0"/>
                <a:ea typeface="Aptos" panose="020B0004020202020204" pitchFamily="34" charset="0"/>
                <a:cs typeface="Times New Roman" panose="02020603050405020304" pitchFamily="18" charset="0"/>
              </a:rPr>
              <a:t>To </a:t>
            </a:r>
            <a:r>
              <a:rPr lang="en-US" b="1" dirty="0">
                <a:latin typeface="Aptos" panose="020B0004020202020204" pitchFamily="34" charset="0"/>
                <a:ea typeface="Aptos" panose="020B0004020202020204" pitchFamily="34" charset="0"/>
                <a:cs typeface="Times New Roman" panose="02020603050405020304" pitchFamily="18" charset="0"/>
              </a:rPr>
              <a:t>change the test of 1,3 GHz coupler to test of the ceramic of the BLA</a:t>
            </a:r>
            <a:r>
              <a:rPr lang="en-US" dirty="0">
                <a:latin typeface="Aptos" panose="020B0004020202020204" pitchFamily="34" charset="0"/>
                <a:ea typeface="Aptos" panose="020B0004020202020204" pitchFamily="34" charset="0"/>
                <a:cs typeface="Times New Roman" panose="02020603050405020304" pitchFamily="18" charset="0"/>
              </a:rPr>
              <a:t>: </a:t>
            </a:r>
            <a:r>
              <a:rPr lang="en-US" sz="1800" dirty="0">
                <a:effectLst/>
                <a:latin typeface="Aptos" panose="020B0004020202020204" pitchFamily="34" charset="0"/>
                <a:ea typeface="Aptos" panose="020B0004020202020204" pitchFamily="34" charset="0"/>
                <a:cs typeface="Times New Roman" panose="02020603050405020304" pitchFamily="18" charset="0"/>
              </a:rPr>
              <a:t>to be included inside the task 4.4 and ‘report test of BLA’ to be included in the </a:t>
            </a:r>
            <a:r>
              <a:rPr lang="en-US" sz="18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milestone 4.4 ‘report of test of HOM couplers’ planned for M37 (March 2027)?)</a:t>
            </a:r>
            <a:endParaRPr lang="fr-FR" dirty="0"/>
          </a:p>
        </p:txBody>
      </p:sp>
      <p:pic>
        <p:nvPicPr>
          <p:cNvPr id="14" name="Image 13">
            <a:extLst>
              <a:ext uri="{FF2B5EF4-FFF2-40B4-BE49-F238E27FC236}">
                <a16:creationId xmlns:a16="http://schemas.microsoft.com/office/drawing/2014/main" id="{EB0EDF1A-1A7E-B35A-F53D-BA9306617CA7}"/>
              </a:ext>
            </a:extLst>
          </p:cNvPr>
          <p:cNvPicPr>
            <a:picLocks noChangeAspect="1"/>
          </p:cNvPicPr>
          <p:nvPr/>
        </p:nvPicPr>
        <p:blipFill>
          <a:blip r:embed="rId3"/>
          <a:stretch>
            <a:fillRect/>
          </a:stretch>
        </p:blipFill>
        <p:spPr>
          <a:xfrm>
            <a:off x="651054" y="1356295"/>
            <a:ext cx="10702746" cy="2994747"/>
          </a:xfrm>
          <a:prstGeom prst="rect">
            <a:avLst/>
          </a:prstGeom>
        </p:spPr>
      </p:pic>
    </p:spTree>
    <p:extLst>
      <p:ext uri="{BB962C8B-B14F-4D97-AF65-F5344CB8AC3E}">
        <p14:creationId xmlns:p14="http://schemas.microsoft.com/office/powerpoint/2010/main" val="2888717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130848" y="365039"/>
            <a:ext cx="8924238" cy="830997"/>
          </a:xfrm>
          <a:prstGeom prst="rect">
            <a:avLst/>
          </a:prstGeom>
          <a:noFill/>
        </p:spPr>
        <p:txBody>
          <a:bodyPr wrap="none" rtlCol="0">
            <a:spAutoFit/>
          </a:bodyPr>
          <a:lstStyle/>
          <a:p>
            <a:r>
              <a:rPr lang="en-US" sz="2400" b="1" dirty="0">
                <a:solidFill>
                  <a:srgbClr val="002060"/>
                </a:solidFill>
              </a:rPr>
              <a:t>WP4 – HOM and FPC:</a:t>
            </a:r>
            <a:r>
              <a:rPr lang="en-US" sz="2400" b="1" dirty="0">
                <a:solidFill>
                  <a:schemeClr val="bg2">
                    <a:lumMod val="50000"/>
                  </a:schemeClr>
                </a:solidFill>
              </a:rPr>
              <a:t> status/evolution of Task 4.5</a:t>
            </a:r>
          </a:p>
          <a:p>
            <a:r>
              <a:rPr lang="en-US" sz="2400" b="1" dirty="0">
                <a:solidFill>
                  <a:schemeClr val="bg2">
                    <a:lumMod val="50000"/>
                  </a:schemeClr>
                </a:solidFill>
              </a:rPr>
              <a:t>FP coupler design</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147FA713-D999-4801-881D-12DDF4D97965}"/>
              </a:ext>
            </a:extLst>
          </p:cNvPr>
          <p:cNvSpPr>
            <a:spLocks noGrp="1"/>
          </p:cNvSpPr>
          <p:nvPr>
            <p:ph idx="1"/>
          </p:nvPr>
        </p:nvSpPr>
        <p:spPr>
          <a:xfrm>
            <a:off x="144183" y="1083965"/>
            <a:ext cx="11910904" cy="3510036"/>
          </a:xfrm>
        </p:spPr>
        <p:txBody>
          <a:bodyPr>
            <a:normAutofit/>
          </a:bodyPr>
          <a:lstStyle/>
          <a:p>
            <a:r>
              <a:rPr lang="en-US" sz="2200" b="1" dirty="0">
                <a:solidFill>
                  <a:srgbClr val="002060"/>
                </a:solidFill>
              </a:rPr>
              <a:t>Past developments </a:t>
            </a:r>
          </a:p>
          <a:p>
            <a:pPr lvl="1"/>
            <a:r>
              <a:rPr lang="en-US" sz="2200" dirty="0"/>
              <a:t>Studies done :</a:t>
            </a:r>
          </a:p>
          <a:p>
            <a:pPr lvl="2"/>
            <a:r>
              <a:rPr lang="en-US" sz="1800" dirty="0"/>
              <a:t>RF ( P. Duchesne/</a:t>
            </a:r>
            <a:r>
              <a:rPr lang="en-US" sz="1800" dirty="0" err="1"/>
              <a:t>IJCLab</a:t>
            </a:r>
            <a:r>
              <a:rPr lang="en-US" sz="1800" dirty="0"/>
              <a:t> &amp; </a:t>
            </a:r>
            <a:r>
              <a:rPr lang="en-US" sz="1800" dirty="0" err="1"/>
              <a:t>J.Angot</a:t>
            </a:r>
            <a:r>
              <a:rPr lang="en-US" sz="1800" dirty="0"/>
              <a:t>/LPSC) and preliminary m</a:t>
            </a:r>
            <a:r>
              <a:rPr lang="en-US" sz="1800" dirty="0">
                <a:sym typeface="Wingdings" panose="05000000000000000000" pitchFamily="2" charset="2"/>
              </a:rPr>
              <a:t>ultipactor studies ( A. </a:t>
            </a:r>
            <a:r>
              <a:rPr lang="en-US" sz="1800" dirty="0" err="1">
                <a:sym typeface="Wingdings" panose="05000000000000000000" pitchFamily="2" charset="2"/>
              </a:rPr>
              <a:t>Placais</a:t>
            </a:r>
            <a:r>
              <a:rPr lang="en-US" sz="1800" dirty="0">
                <a:sym typeface="Wingdings" panose="05000000000000000000" pitchFamily="2" charset="2"/>
              </a:rPr>
              <a:t>  &amp; Y. Gómez/ LPSC)</a:t>
            </a:r>
          </a:p>
          <a:p>
            <a:pPr lvl="2"/>
            <a:r>
              <a:rPr lang="fr-FR" sz="1800" dirty="0"/>
              <a:t>Thermal </a:t>
            </a:r>
            <a:r>
              <a:rPr lang="fr-FR" sz="1800" dirty="0" err="1"/>
              <a:t>studies</a:t>
            </a:r>
            <a:r>
              <a:rPr lang="fr-FR" sz="1800" dirty="0"/>
              <a:t> (</a:t>
            </a:r>
            <a:r>
              <a:rPr lang="fr-FR" sz="1800" dirty="0" err="1"/>
              <a:t>C.Sharp</a:t>
            </a:r>
            <a:r>
              <a:rPr lang="fr-FR" sz="1800" dirty="0"/>
              <a:t> &amp; K. </a:t>
            </a:r>
            <a:r>
              <a:rPr lang="fr-FR" sz="1800" dirty="0" err="1"/>
              <a:t>Candera</a:t>
            </a:r>
            <a:r>
              <a:rPr lang="fr-FR" sz="1800" dirty="0"/>
              <a:t> / CERN &amp; P. Duchesne/</a:t>
            </a:r>
            <a:r>
              <a:rPr lang="fr-FR" sz="1800" dirty="0" err="1"/>
              <a:t>IJCLab</a:t>
            </a:r>
            <a:r>
              <a:rPr lang="fr-FR" sz="1800" dirty="0"/>
              <a:t>)</a:t>
            </a:r>
          </a:p>
          <a:p>
            <a:pPr lvl="2"/>
            <a:r>
              <a:rPr lang="en-US" sz="1800" dirty="0"/>
              <a:t>Integration in the WP6 cryomodule and test bench (</a:t>
            </a:r>
            <a:r>
              <a:rPr lang="en-US" sz="1800" dirty="0" err="1"/>
              <a:t>G.Olivier</a:t>
            </a:r>
            <a:r>
              <a:rPr lang="en-US" sz="1800" dirty="0"/>
              <a:t> &amp; S. </a:t>
            </a:r>
            <a:r>
              <a:rPr lang="en-US" sz="1800" dirty="0" err="1"/>
              <a:t>Blivet</a:t>
            </a:r>
            <a:r>
              <a:rPr lang="en-US" sz="1800" dirty="0"/>
              <a:t>/ </a:t>
            </a:r>
            <a:r>
              <a:rPr lang="en-US" sz="1800" dirty="0" err="1"/>
              <a:t>IJCLab</a:t>
            </a:r>
            <a:r>
              <a:rPr lang="en-US" sz="1800" dirty="0"/>
              <a:t>)</a:t>
            </a:r>
          </a:p>
          <a:p>
            <a:pPr lvl="2"/>
            <a:r>
              <a:rPr lang="fr-FR" sz="1800" dirty="0" err="1"/>
              <a:t>Assembly</a:t>
            </a:r>
            <a:r>
              <a:rPr lang="fr-FR" sz="1800" dirty="0"/>
              <a:t> of the coupler ( </a:t>
            </a:r>
            <a:r>
              <a:rPr lang="fr-FR" sz="1800" dirty="0" err="1"/>
              <a:t>C.Sharp</a:t>
            </a:r>
            <a:r>
              <a:rPr lang="fr-FR" sz="1800" dirty="0"/>
              <a:t>/CERN)</a:t>
            </a:r>
          </a:p>
          <a:p>
            <a:pPr lvl="1"/>
            <a:r>
              <a:rPr lang="en-US" sz="2200" b="1" dirty="0"/>
              <a:t>Update of the design carried out by J. </a:t>
            </a:r>
            <a:r>
              <a:rPr lang="en-US" sz="2200" b="1" dirty="0" err="1"/>
              <a:t>Angot</a:t>
            </a:r>
            <a:r>
              <a:rPr lang="en-US" sz="2200" b="1" dirty="0"/>
              <a:t> ( LPSC) &amp; </a:t>
            </a:r>
            <a:r>
              <a:rPr lang="en-US" sz="2200" b="1" dirty="0" err="1"/>
              <a:t>P.Duchesne</a:t>
            </a:r>
            <a:r>
              <a:rPr lang="en-US" sz="2200" b="1" dirty="0"/>
              <a:t> ( IJC Lab) taking into account the remarks from the CERN ( </a:t>
            </a:r>
            <a:r>
              <a:rPr lang="en-US" sz="2200" b="1" dirty="0" err="1"/>
              <a:t>C.Sharp</a:t>
            </a:r>
            <a:r>
              <a:rPr lang="en-US" sz="2200" b="1" dirty="0">
                <a:sym typeface="Wingdings" panose="05000000000000000000" pitchFamily="2" charset="2"/>
              </a:rPr>
              <a:t>) </a:t>
            </a:r>
            <a:r>
              <a:rPr lang="en-US" sz="2200" dirty="0"/>
              <a:t>feasibility fabrication study </a:t>
            </a:r>
          </a:p>
          <a:p>
            <a:pPr lvl="1"/>
            <a:endParaRPr lang="fr-FR" sz="2000" dirty="0"/>
          </a:p>
          <a:p>
            <a:endParaRPr lang="en-US" sz="2400" dirty="0"/>
          </a:p>
          <a:p>
            <a:endParaRPr lang="en-US" dirty="0"/>
          </a:p>
          <a:p>
            <a:endParaRPr lang="en-GB" dirty="0"/>
          </a:p>
        </p:txBody>
      </p:sp>
      <p:pic>
        <p:nvPicPr>
          <p:cNvPr id="9" name="Image 8">
            <a:extLst>
              <a:ext uri="{FF2B5EF4-FFF2-40B4-BE49-F238E27FC236}">
                <a16:creationId xmlns:a16="http://schemas.microsoft.com/office/drawing/2014/main" id="{F539186E-C291-B927-78C1-36E554F7BAB7}"/>
              </a:ext>
            </a:extLst>
          </p:cNvPr>
          <p:cNvPicPr>
            <a:picLocks noChangeAspect="1"/>
          </p:cNvPicPr>
          <p:nvPr/>
        </p:nvPicPr>
        <p:blipFill>
          <a:blip r:embed="rId3"/>
          <a:stretch>
            <a:fillRect/>
          </a:stretch>
        </p:blipFill>
        <p:spPr>
          <a:xfrm>
            <a:off x="1065698" y="4114760"/>
            <a:ext cx="3757700" cy="2353214"/>
          </a:xfrm>
          <a:prstGeom prst="rect">
            <a:avLst/>
          </a:prstGeom>
        </p:spPr>
      </p:pic>
      <p:pic>
        <p:nvPicPr>
          <p:cNvPr id="10" name="Image 9">
            <a:extLst>
              <a:ext uri="{FF2B5EF4-FFF2-40B4-BE49-F238E27FC236}">
                <a16:creationId xmlns:a16="http://schemas.microsoft.com/office/drawing/2014/main" id="{03D43F52-217E-972F-1A76-94F86E2B1E86}"/>
              </a:ext>
            </a:extLst>
          </p:cNvPr>
          <p:cNvPicPr>
            <a:picLocks noChangeAspect="1"/>
          </p:cNvPicPr>
          <p:nvPr/>
        </p:nvPicPr>
        <p:blipFill>
          <a:blip r:embed="rId4"/>
          <a:stretch>
            <a:fillRect/>
          </a:stretch>
        </p:blipFill>
        <p:spPr>
          <a:xfrm>
            <a:off x="6031992" y="4005032"/>
            <a:ext cx="5434133" cy="2329543"/>
          </a:xfrm>
          <a:prstGeom prst="rect">
            <a:avLst/>
          </a:prstGeom>
        </p:spPr>
      </p:pic>
      <p:sp>
        <p:nvSpPr>
          <p:cNvPr id="12" name="ZoneTexte 11">
            <a:extLst>
              <a:ext uri="{FF2B5EF4-FFF2-40B4-BE49-F238E27FC236}">
                <a16:creationId xmlns:a16="http://schemas.microsoft.com/office/drawing/2014/main" id="{2D823A37-09D8-3678-629C-838D53CA5D94}"/>
              </a:ext>
            </a:extLst>
          </p:cNvPr>
          <p:cNvSpPr txBox="1"/>
          <p:nvPr/>
        </p:nvSpPr>
        <p:spPr>
          <a:xfrm>
            <a:off x="6280187" y="5381783"/>
            <a:ext cx="3940628" cy="923330"/>
          </a:xfrm>
          <a:prstGeom prst="rect">
            <a:avLst/>
          </a:prstGeom>
          <a:noFill/>
        </p:spPr>
        <p:txBody>
          <a:bodyPr wrap="square">
            <a:spAutoFit/>
          </a:bodyPr>
          <a:lstStyle/>
          <a:p>
            <a:r>
              <a:rPr lang="pt-BR" dirty="0"/>
              <a:t>H_guide = 13.0 +0 -0.05</a:t>
            </a:r>
          </a:p>
          <a:p>
            <a:r>
              <a:rPr lang="pt-BR" dirty="0"/>
              <a:t>D_cc=193.3 +0 +0.05 </a:t>
            </a:r>
          </a:p>
          <a:p>
            <a:endParaRPr lang="pt-BR" dirty="0"/>
          </a:p>
        </p:txBody>
      </p:sp>
      <p:sp>
        <p:nvSpPr>
          <p:cNvPr id="15" name="Rectangle 14">
            <a:extLst>
              <a:ext uri="{FF2B5EF4-FFF2-40B4-BE49-F238E27FC236}">
                <a16:creationId xmlns:a16="http://schemas.microsoft.com/office/drawing/2014/main" id="{45FDCD22-BDBF-B7F4-A4ED-27DBB4689A78}"/>
              </a:ext>
            </a:extLst>
          </p:cNvPr>
          <p:cNvSpPr/>
          <p:nvPr/>
        </p:nvSpPr>
        <p:spPr>
          <a:xfrm>
            <a:off x="3007813" y="6467974"/>
            <a:ext cx="7715767" cy="369332"/>
          </a:xfrm>
          <a:prstGeom prst="rect">
            <a:avLst/>
          </a:prstGeom>
        </p:spPr>
        <p:txBody>
          <a:bodyPr wrap="none">
            <a:spAutoFit/>
          </a:bodyPr>
          <a:lstStyle/>
          <a:p>
            <a:r>
              <a:rPr lang="fr-FR" dirty="0"/>
              <a:t>c/o J. Angot (LPSC) and </a:t>
            </a:r>
            <a:r>
              <a:rPr lang="fr-FR" dirty="0" err="1"/>
              <a:t>P.Duchesne</a:t>
            </a:r>
            <a:r>
              <a:rPr lang="fr-FR" dirty="0"/>
              <a:t> (</a:t>
            </a:r>
            <a:r>
              <a:rPr lang="fr-FR" dirty="0" err="1"/>
              <a:t>IJCLab</a:t>
            </a:r>
            <a:r>
              <a:rPr lang="fr-FR" dirty="0"/>
              <a:t>) for re-</a:t>
            </a:r>
            <a:r>
              <a:rPr lang="fr-FR" dirty="0" err="1"/>
              <a:t>using</a:t>
            </a:r>
            <a:r>
              <a:rPr lang="fr-FR" dirty="0"/>
              <a:t> </a:t>
            </a:r>
            <a:r>
              <a:rPr lang="en-US" sz="1800" dirty="0"/>
              <a:t>SPL </a:t>
            </a:r>
            <a:r>
              <a:rPr lang="en-US" sz="1800" dirty="0" err="1"/>
              <a:t>condensateurs</a:t>
            </a:r>
            <a:r>
              <a:rPr lang="fr-FR" dirty="0"/>
              <a:t> </a:t>
            </a:r>
          </a:p>
        </p:txBody>
      </p:sp>
    </p:spTree>
    <p:extLst>
      <p:ext uri="{BB962C8B-B14F-4D97-AF65-F5344CB8AC3E}">
        <p14:creationId xmlns:p14="http://schemas.microsoft.com/office/powerpoint/2010/main" val="2724078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0630B245-1600-297B-EEB3-DAAEAD912865}"/>
              </a:ext>
            </a:extLst>
          </p:cNvPr>
          <p:cNvSpPr>
            <a:spLocks noGrp="1"/>
          </p:cNvSpPr>
          <p:nvPr>
            <p:ph type="sldNum" sz="quarter" idx="12"/>
          </p:nvPr>
        </p:nvSpPr>
        <p:spPr/>
        <p:txBody>
          <a:bodyPr/>
          <a:lstStyle/>
          <a:p>
            <a:fld id="{4068FCCF-9A80-B240-8D85-84F960565AFA}" type="slidenum">
              <a:rPr lang="en-BE" smtClean="0"/>
              <a:t>12</a:t>
            </a:fld>
            <a:endParaRPr lang="en-BE"/>
          </a:p>
        </p:txBody>
      </p:sp>
      <p:pic>
        <p:nvPicPr>
          <p:cNvPr id="6" name="Image 5">
            <a:extLst>
              <a:ext uri="{FF2B5EF4-FFF2-40B4-BE49-F238E27FC236}">
                <a16:creationId xmlns:a16="http://schemas.microsoft.com/office/drawing/2014/main" id="{CD31A548-73B5-554B-8AFF-50F299C8BF0A}"/>
              </a:ext>
            </a:extLst>
          </p:cNvPr>
          <p:cNvPicPr>
            <a:picLocks noChangeAspect="1"/>
          </p:cNvPicPr>
          <p:nvPr/>
        </p:nvPicPr>
        <p:blipFill>
          <a:blip r:embed="rId2"/>
          <a:stretch>
            <a:fillRect/>
          </a:stretch>
        </p:blipFill>
        <p:spPr>
          <a:xfrm>
            <a:off x="1256763" y="2244962"/>
            <a:ext cx="7697274" cy="3086531"/>
          </a:xfrm>
          <a:prstGeom prst="rect">
            <a:avLst/>
          </a:prstGeom>
        </p:spPr>
      </p:pic>
      <p:pic>
        <p:nvPicPr>
          <p:cNvPr id="7" name="Picture 2" descr="Innovate for Sustainable Accelerating Systems: Kick-Off Meeting">
            <a:extLst>
              <a:ext uri="{FF2B5EF4-FFF2-40B4-BE49-F238E27FC236}">
                <a16:creationId xmlns:a16="http://schemas.microsoft.com/office/drawing/2014/main" id="{AEA856B4-F5A3-2398-3D7C-FDECB2B809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3">
            <a:extLst>
              <a:ext uri="{FF2B5EF4-FFF2-40B4-BE49-F238E27FC236}">
                <a16:creationId xmlns:a16="http://schemas.microsoft.com/office/drawing/2014/main" id="{2CAE145B-E9B8-BB5B-0AF5-13A559C87B7A}"/>
              </a:ext>
            </a:extLst>
          </p:cNvPr>
          <p:cNvSpPr txBox="1"/>
          <p:nvPr/>
        </p:nvSpPr>
        <p:spPr>
          <a:xfrm>
            <a:off x="3130848" y="365039"/>
            <a:ext cx="8924238" cy="830997"/>
          </a:xfrm>
          <a:prstGeom prst="rect">
            <a:avLst/>
          </a:prstGeom>
          <a:noFill/>
        </p:spPr>
        <p:txBody>
          <a:bodyPr wrap="none" rtlCol="0">
            <a:spAutoFit/>
          </a:bodyPr>
          <a:lstStyle/>
          <a:p>
            <a:r>
              <a:rPr lang="en-US" sz="2400" b="1" dirty="0">
                <a:solidFill>
                  <a:srgbClr val="002060"/>
                </a:solidFill>
              </a:rPr>
              <a:t>WP4 – HOM and FPC:</a:t>
            </a:r>
            <a:r>
              <a:rPr lang="en-US" sz="2400" b="1" dirty="0">
                <a:solidFill>
                  <a:schemeClr val="bg2">
                    <a:lumMod val="50000"/>
                  </a:schemeClr>
                </a:solidFill>
              </a:rPr>
              <a:t> status/evolution of Task 4.5</a:t>
            </a:r>
          </a:p>
          <a:p>
            <a:r>
              <a:rPr lang="en-US" sz="2400" b="1" dirty="0">
                <a:solidFill>
                  <a:schemeClr val="bg2">
                    <a:lumMod val="50000"/>
                  </a:schemeClr>
                </a:solidFill>
              </a:rPr>
              <a:t>FP coupler design</a:t>
            </a:r>
          </a:p>
        </p:txBody>
      </p:sp>
      <p:sp>
        <p:nvSpPr>
          <p:cNvPr id="9" name="ZoneTexte 8">
            <a:extLst>
              <a:ext uri="{FF2B5EF4-FFF2-40B4-BE49-F238E27FC236}">
                <a16:creationId xmlns:a16="http://schemas.microsoft.com/office/drawing/2014/main" id="{31B8EC18-EFF5-4ACD-86C5-334F56E7D3DB}"/>
              </a:ext>
            </a:extLst>
          </p:cNvPr>
          <p:cNvSpPr txBox="1"/>
          <p:nvPr/>
        </p:nvSpPr>
        <p:spPr>
          <a:xfrm rot="18352899">
            <a:off x="9307286" y="2872767"/>
            <a:ext cx="2046514" cy="1138773"/>
          </a:xfrm>
          <a:prstGeom prst="rect">
            <a:avLst/>
          </a:prstGeom>
          <a:noFill/>
        </p:spPr>
        <p:txBody>
          <a:bodyPr wrap="square" rtlCol="0">
            <a:spAutoFit/>
          </a:bodyPr>
          <a:lstStyle/>
          <a:p>
            <a:r>
              <a:rPr lang="fr-FR" sz="3400" dirty="0" err="1">
                <a:solidFill>
                  <a:schemeClr val="accent6"/>
                </a:solidFill>
              </a:rPr>
              <a:t>Milestonefinished</a:t>
            </a:r>
            <a:endParaRPr lang="fr-FR" sz="3400" dirty="0">
              <a:solidFill>
                <a:schemeClr val="accent6"/>
              </a:solidFill>
            </a:endParaRPr>
          </a:p>
        </p:txBody>
      </p:sp>
    </p:spTree>
    <p:extLst>
      <p:ext uri="{BB962C8B-B14F-4D97-AF65-F5344CB8AC3E}">
        <p14:creationId xmlns:p14="http://schemas.microsoft.com/office/powerpoint/2010/main" val="740882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113315" y="315684"/>
            <a:ext cx="8924238" cy="830997"/>
          </a:xfrm>
          <a:prstGeom prst="rect">
            <a:avLst/>
          </a:prstGeom>
          <a:noFill/>
        </p:spPr>
        <p:txBody>
          <a:bodyPr wrap="none" rtlCol="0">
            <a:spAutoFit/>
          </a:bodyPr>
          <a:lstStyle/>
          <a:p>
            <a:r>
              <a:rPr lang="en-US" sz="2400" b="1" dirty="0">
                <a:solidFill>
                  <a:srgbClr val="002060"/>
                </a:solidFill>
              </a:rPr>
              <a:t>WP4 – HOM and FPC:</a:t>
            </a:r>
            <a:r>
              <a:rPr lang="en-US" sz="2400" b="1" dirty="0">
                <a:solidFill>
                  <a:schemeClr val="bg2">
                    <a:lumMod val="50000"/>
                  </a:schemeClr>
                </a:solidFill>
              </a:rPr>
              <a:t> status/evolution of Task 4.6</a:t>
            </a:r>
          </a:p>
          <a:p>
            <a:r>
              <a:rPr lang="en-US" sz="2400" b="1" dirty="0">
                <a:solidFill>
                  <a:schemeClr val="bg2">
                    <a:lumMod val="50000"/>
                  </a:schemeClr>
                </a:solidFill>
              </a:rPr>
              <a:t>Fabrication of FP couplers </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0932A6A9-8E95-4884-917E-386F298748BC}"/>
              </a:ext>
            </a:extLst>
          </p:cNvPr>
          <p:cNvSpPr>
            <a:spLocks noGrp="1"/>
          </p:cNvSpPr>
          <p:nvPr>
            <p:ph idx="1"/>
          </p:nvPr>
        </p:nvSpPr>
        <p:spPr>
          <a:xfrm>
            <a:off x="404979" y="1391374"/>
            <a:ext cx="11399925" cy="4351338"/>
          </a:xfrm>
        </p:spPr>
        <p:txBody>
          <a:bodyPr/>
          <a:lstStyle/>
          <a:p>
            <a:r>
              <a:rPr lang="en-US" sz="2200" b="1" dirty="0">
                <a:solidFill>
                  <a:srgbClr val="002060"/>
                </a:solidFill>
              </a:rPr>
              <a:t>Past developments </a:t>
            </a:r>
          </a:p>
          <a:p>
            <a:pPr lvl="1"/>
            <a:r>
              <a:rPr lang="fr-FR" sz="2200" b="1" dirty="0" err="1"/>
              <a:t>Feasibility</a:t>
            </a:r>
            <a:r>
              <a:rPr lang="fr-FR" sz="2200" b="1" dirty="0"/>
              <a:t> production (C. Sharp/CERN) </a:t>
            </a:r>
            <a:r>
              <a:rPr lang="fr-FR" sz="2200" b="1" dirty="0" err="1"/>
              <a:t>study</a:t>
            </a:r>
            <a:endParaRPr lang="fr-FR" sz="2200" b="1" dirty="0"/>
          </a:p>
          <a:p>
            <a:endParaRPr lang="en-US" sz="2200" b="1" dirty="0">
              <a:solidFill>
                <a:srgbClr val="A4C137"/>
              </a:solidFill>
              <a:cs typeface="Calibri" panose="020F0502020204030204" pitchFamily="34" charset="0"/>
            </a:endParaRPr>
          </a:p>
          <a:p>
            <a:endParaRPr lang="en-US" sz="2200" b="1" dirty="0">
              <a:solidFill>
                <a:srgbClr val="A4C137"/>
              </a:solidFill>
              <a:cs typeface="Calibri" panose="020F0502020204030204" pitchFamily="34" charset="0"/>
            </a:endParaRPr>
          </a:p>
          <a:p>
            <a:r>
              <a:rPr lang="en-US" sz="2200" b="1" dirty="0">
                <a:solidFill>
                  <a:srgbClr val="A4C137"/>
                </a:solidFill>
                <a:cs typeface="Calibri" panose="020F0502020204030204" pitchFamily="34" charset="0"/>
              </a:rPr>
              <a:t>Current developments</a:t>
            </a:r>
          </a:p>
          <a:p>
            <a:pPr lvl="1"/>
            <a:r>
              <a:rPr lang="en-US" sz="2200" dirty="0"/>
              <a:t>Drawings expected for beginning 2026</a:t>
            </a:r>
          </a:p>
          <a:p>
            <a:endParaRPr lang="en-GB" dirty="0"/>
          </a:p>
        </p:txBody>
      </p:sp>
      <p:sp>
        <p:nvSpPr>
          <p:cNvPr id="2" name="Espace réservé du numéro de diapositive 1"/>
          <p:cNvSpPr>
            <a:spLocks noGrp="1"/>
          </p:cNvSpPr>
          <p:nvPr>
            <p:ph type="sldNum" sz="quarter" idx="12"/>
          </p:nvPr>
        </p:nvSpPr>
        <p:spPr/>
        <p:txBody>
          <a:bodyPr/>
          <a:lstStyle/>
          <a:p>
            <a:fld id="{4068FCCF-9A80-B240-8D85-84F960565AFA}" type="slidenum">
              <a:rPr lang="en-BE" smtClean="0"/>
              <a:t>13</a:t>
            </a:fld>
            <a:endParaRPr lang="en-BE"/>
          </a:p>
        </p:txBody>
      </p:sp>
      <p:pic>
        <p:nvPicPr>
          <p:cNvPr id="7" name="Image 6"/>
          <p:cNvPicPr>
            <a:picLocks noChangeAspect="1"/>
          </p:cNvPicPr>
          <p:nvPr/>
        </p:nvPicPr>
        <p:blipFill>
          <a:blip r:embed="rId3"/>
          <a:stretch>
            <a:fillRect/>
          </a:stretch>
        </p:blipFill>
        <p:spPr>
          <a:xfrm>
            <a:off x="9308221" y="3238500"/>
            <a:ext cx="2208035" cy="3619500"/>
          </a:xfrm>
          <a:prstGeom prst="rect">
            <a:avLst/>
          </a:prstGeom>
        </p:spPr>
      </p:pic>
      <p:sp>
        <p:nvSpPr>
          <p:cNvPr id="13" name="Rectangle 12"/>
          <p:cNvSpPr/>
          <p:nvPr/>
        </p:nvSpPr>
        <p:spPr>
          <a:xfrm>
            <a:off x="8029886" y="6219825"/>
            <a:ext cx="1997663" cy="369332"/>
          </a:xfrm>
          <a:prstGeom prst="rect">
            <a:avLst/>
          </a:prstGeom>
        </p:spPr>
        <p:txBody>
          <a:bodyPr wrap="none">
            <a:spAutoFit/>
          </a:bodyPr>
          <a:lstStyle/>
          <a:p>
            <a:r>
              <a:rPr lang="fr-FR" dirty="0"/>
              <a:t>c/o </a:t>
            </a:r>
            <a:r>
              <a:rPr lang="fr-FR" dirty="0" err="1"/>
              <a:t>S.Blivet</a:t>
            </a:r>
            <a:r>
              <a:rPr lang="fr-FR" dirty="0"/>
              <a:t> </a:t>
            </a:r>
            <a:endParaRPr lang="es-ES" dirty="0"/>
          </a:p>
        </p:txBody>
      </p:sp>
    </p:spTree>
    <p:extLst>
      <p:ext uri="{BB962C8B-B14F-4D97-AF65-F5344CB8AC3E}">
        <p14:creationId xmlns:p14="http://schemas.microsoft.com/office/powerpoint/2010/main" val="4185847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113315" y="315684"/>
            <a:ext cx="8924238" cy="830997"/>
          </a:xfrm>
          <a:prstGeom prst="rect">
            <a:avLst/>
          </a:prstGeom>
          <a:noFill/>
        </p:spPr>
        <p:txBody>
          <a:bodyPr wrap="none" rtlCol="0">
            <a:spAutoFit/>
          </a:bodyPr>
          <a:lstStyle/>
          <a:p>
            <a:r>
              <a:rPr lang="en-US" sz="2400" b="1" dirty="0">
                <a:solidFill>
                  <a:srgbClr val="002060"/>
                </a:solidFill>
              </a:rPr>
              <a:t>WP4 – HOM and FPC:</a:t>
            </a:r>
            <a:r>
              <a:rPr lang="en-US" sz="2400" b="1" dirty="0">
                <a:solidFill>
                  <a:schemeClr val="bg2">
                    <a:lumMod val="50000"/>
                  </a:schemeClr>
                </a:solidFill>
              </a:rPr>
              <a:t> status/evolution of Task 4.7</a:t>
            </a:r>
          </a:p>
          <a:p>
            <a:r>
              <a:rPr lang="en-US" sz="2400" b="1" dirty="0">
                <a:solidFill>
                  <a:schemeClr val="bg2">
                    <a:lumMod val="50000"/>
                  </a:schemeClr>
                </a:solidFill>
              </a:rPr>
              <a:t>Test of  FP couplers </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11" name="Espace réservé du contenu 2">
            <a:extLst>
              <a:ext uri="{FF2B5EF4-FFF2-40B4-BE49-F238E27FC236}">
                <a16:creationId xmlns:a16="http://schemas.microsoft.com/office/drawing/2014/main" id="{A0B647B1-5775-50B5-8B28-7455F026FE1C}"/>
              </a:ext>
            </a:extLst>
          </p:cNvPr>
          <p:cNvSpPr txBox="1">
            <a:spLocks/>
          </p:cNvSpPr>
          <p:nvPr/>
        </p:nvSpPr>
        <p:spPr>
          <a:xfrm>
            <a:off x="378120" y="1944090"/>
            <a:ext cx="1143576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200" b="1" dirty="0">
                <a:solidFill>
                  <a:srgbClr val="002060"/>
                </a:solidFill>
              </a:rPr>
              <a:t>Past developments </a:t>
            </a:r>
          </a:p>
          <a:p>
            <a:pPr lvl="1"/>
            <a:r>
              <a:rPr lang="en-US" sz="2200" dirty="0"/>
              <a:t>RF conditioning at </a:t>
            </a:r>
            <a:r>
              <a:rPr lang="en-US" sz="2200" b="1" dirty="0"/>
              <a:t>800 MHz@ 50 kW CW </a:t>
            </a:r>
            <a:r>
              <a:rPr lang="en-US" sz="2200" dirty="0"/>
              <a:t>chosen ( on technical review carried out on 13/05/2025) </a:t>
            </a:r>
          </a:p>
          <a:p>
            <a:endParaRPr lang="en-US" sz="2200" dirty="0"/>
          </a:p>
          <a:p>
            <a:endParaRPr lang="en-US" sz="2200" b="1" dirty="0">
              <a:solidFill>
                <a:srgbClr val="A4C137"/>
              </a:solidFill>
              <a:cs typeface="Calibri" panose="020F0502020204030204" pitchFamily="34" charset="0"/>
            </a:endParaRPr>
          </a:p>
          <a:p>
            <a:r>
              <a:rPr lang="en-US" sz="2200" b="1" dirty="0">
                <a:solidFill>
                  <a:srgbClr val="A4C137"/>
                </a:solidFill>
                <a:cs typeface="Calibri" panose="020F0502020204030204" pitchFamily="34" charset="0"/>
              </a:rPr>
              <a:t>Current developments</a:t>
            </a:r>
          </a:p>
          <a:p>
            <a:pPr lvl="1"/>
            <a:r>
              <a:rPr lang="en-US" sz="2200" dirty="0"/>
              <a:t>Nothing to report</a:t>
            </a:r>
          </a:p>
          <a:p>
            <a:endParaRPr lang="en-GB" dirty="0"/>
          </a:p>
        </p:txBody>
      </p:sp>
    </p:spTree>
    <p:extLst>
      <p:ext uri="{BB962C8B-B14F-4D97-AF65-F5344CB8AC3E}">
        <p14:creationId xmlns:p14="http://schemas.microsoft.com/office/powerpoint/2010/main" val="269540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B9F62B-3239-6EE8-F00D-69BC3CED54A2}"/>
            </a:ext>
          </a:extLst>
        </p:cNvPr>
        <p:cNvGrpSpPr/>
        <p:nvPr/>
      </p:nvGrpSpPr>
      <p:grpSpPr>
        <a:xfrm>
          <a:off x="0" y="0"/>
          <a:ext cx="0" cy="0"/>
          <a:chOff x="0" y="0"/>
          <a:chExt cx="0" cy="0"/>
        </a:xfrm>
      </p:grpSpPr>
      <p:pic>
        <p:nvPicPr>
          <p:cNvPr id="20" name="Image 19">
            <a:extLst>
              <a:ext uri="{FF2B5EF4-FFF2-40B4-BE49-F238E27FC236}">
                <a16:creationId xmlns:a16="http://schemas.microsoft.com/office/drawing/2014/main" id="{308CA798-4D32-39ED-00B0-82910B867732}"/>
              </a:ext>
            </a:extLst>
          </p:cNvPr>
          <p:cNvPicPr>
            <a:picLocks noChangeAspect="1"/>
          </p:cNvPicPr>
          <p:nvPr/>
        </p:nvPicPr>
        <p:blipFill>
          <a:blip r:embed="rId2"/>
          <a:stretch>
            <a:fillRect/>
          </a:stretch>
        </p:blipFill>
        <p:spPr>
          <a:xfrm>
            <a:off x="25152" y="2174799"/>
            <a:ext cx="12192000" cy="4687261"/>
          </a:xfrm>
          <a:prstGeom prst="rect">
            <a:avLst/>
          </a:prstGeom>
        </p:spPr>
      </p:pic>
      <p:sp>
        <p:nvSpPr>
          <p:cNvPr id="4" name="TextBox 3">
            <a:extLst>
              <a:ext uri="{FF2B5EF4-FFF2-40B4-BE49-F238E27FC236}">
                <a16:creationId xmlns:a16="http://schemas.microsoft.com/office/drawing/2014/main" id="{0500BB58-13C2-C4FB-2105-FCBD01FF7454}"/>
              </a:ext>
            </a:extLst>
          </p:cNvPr>
          <p:cNvSpPr txBox="1"/>
          <p:nvPr/>
        </p:nvSpPr>
        <p:spPr>
          <a:xfrm>
            <a:off x="3418115" y="315684"/>
            <a:ext cx="7994496" cy="830997"/>
          </a:xfrm>
          <a:prstGeom prst="rect">
            <a:avLst/>
          </a:prstGeom>
          <a:noFill/>
        </p:spPr>
        <p:txBody>
          <a:bodyPr wrap="none" rtlCol="0">
            <a:spAutoFit/>
          </a:bodyPr>
          <a:lstStyle/>
          <a:p>
            <a:r>
              <a:rPr lang="en-US" sz="2400" b="1" dirty="0">
                <a:solidFill>
                  <a:srgbClr val="002060"/>
                </a:solidFill>
              </a:rPr>
              <a:t>WP4 – HOM et FPC </a:t>
            </a:r>
            <a:r>
              <a:rPr lang="en-GB" sz="2400" b="1" dirty="0">
                <a:solidFill>
                  <a:srgbClr val="002060"/>
                </a:solidFill>
              </a:rPr>
              <a:t>: </a:t>
            </a:r>
          </a:p>
          <a:p>
            <a:r>
              <a:rPr lang="en-BE" sz="2400" b="1" dirty="0">
                <a:solidFill>
                  <a:schemeClr val="bg2">
                    <a:lumMod val="50000"/>
                  </a:schemeClr>
                </a:solidFill>
              </a:rPr>
              <a:t>plans to achieve milestones &amp; deliverables</a:t>
            </a:r>
          </a:p>
        </p:txBody>
      </p:sp>
      <p:pic>
        <p:nvPicPr>
          <p:cNvPr id="5" name="Picture 2" descr="Innovate for Sustainable Accelerating Systems: Kick-Off Meeting">
            <a:extLst>
              <a:ext uri="{FF2B5EF4-FFF2-40B4-BE49-F238E27FC236}">
                <a16:creationId xmlns:a16="http://schemas.microsoft.com/office/drawing/2014/main" id="{1C31A748-932E-C1C6-22A4-E75A98A18C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Étoile à 5 branches 6"/>
          <p:cNvSpPr/>
          <p:nvPr/>
        </p:nvSpPr>
        <p:spPr>
          <a:xfrm>
            <a:off x="6886292" y="2781330"/>
            <a:ext cx="105197" cy="157794"/>
          </a:xfrm>
          <a:prstGeom prst="star5">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accent1"/>
              </a:solidFill>
            </a:endParaRPr>
          </a:p>
        </p:txBody>
      </p:sp>
      <p:sp>
        <p:nvSpPr>
          <p:cNvPr id="8" name="Étoile à 5 branches 7"/>
          <p:cNvSpPr/>
          <p:nvPr/>
        </p:nvSpPr>
        <p:spPr>
          <a:xfrm>
            <a:off x="10276105" y="3839960"/>
            <a:ext cx="105197" cy="157794"/>
          </a:xfrm>
          <a:prstGeom prst="star5">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Étoile à 5 branches 8"/>
          <p:cNvSpPr/>
          <p:nvPr/>
        </p:nvSpPr>
        <p:spPr>
          <a:xfrm>
            <a:off x="10274147" y="2312573"/>
            <a:ext cx="105197" cy="157794"/>
          </a:xfrm>
          <a:prstGeom prst="star5">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Étoile à 5 branches 12"/>
          <p:cNvSpPr/>
          <p:nvPr/>
        </p:nvSpPr>
        <p:spPr>
          <a:xfrm>
            <a:off x="7080317" y="2769859"/>
            <a:ext cx="105197" cy="157794"/>
          </a:xfrm>
          <a:prstGeom prst="star5">
            <a:avLst>
              <a:gd name="adj" fmla="val 28375"/>
              <a:gd name="hf" fmla="val 105146"/>
              <a:gd name="vf" fmla="val 110557"/>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accent1"/>
              </a:solidFill>
            </a:endParaRPr>
          </a:p>
        </p:txBody>
      </p:sp>
      <p:sp>
        <p:nvSpPr>
          <p:cNvPr id="16" name="ZoneTexte 15"/>
          <p:cNvSpPr txBox="1"/>
          <p:nvPr/>
        </p:nvSpPr>
        <p:spPr>
          <a:xfrm>
            <a:off x="6944383" y="2010341"/>
            <a:ext cx="679655" cy="323165"/>
          </a:xfrm>
          <a:prstGeom prst="rect">
            <a:avLst/>
          </a:prstGeom>
          <a:solidFill>
            <a:schemeClr val="accent6">
              <a:lumMod val="20000"/>
              <a:lumOff val="80000"/>
            </a:schemeClr>
          </a:solidFill>
          <a:ln>
            <a:solidFill>
              <a:schemeClr val="tx1"/>
            </a:solidFill>
          </a:ln>
        </p:spPr>
        <p:txBody>
          <a:bodyPr wrap="square" rtlCol="0">
            <a:spAutoFit/>
          </a:bodyPr>
          <a:lstStyle/>
          <a:p>
            <a:r>
              <a:rPr lang="fr-FR" sz="1500" dirty="0">
                <a:solidFill>
                  <a:schemeClr val="accent6"/>
                </a:solidFill>
              </a:rPr>
              <a:t>M4.2</a:t>
            </a:r>
            <a:endParaRPr lang="es-ES" sz="1500" dirty="0">
              <a:solidFill>
                <a:schemeClr val="accent6"/>
              </a:solidFill>
            </a:endParaRPr>
          </a:p>
        </p:txBody>
      </p:sp>
      <p:sp>
        <p:nvSpPr>
          <p:cNvPr id="18" name="ZoneTexte 17"/>
          <p:cNvSpPr txBox="1"/>
          <p:nvPr/>
        </p:nvSpPr>
        <p:spPr>
          <a:xfrm>
            <a:off x="7748406" y="2031618"/>
            <a:ext cx="679655" cy="307777"/>
          </a:xfrm>
          <a:prstGeom prst="rect">
            <a:avLst/>
          </a:prstGeom>
          <a:solidFill>
            <a:schemeClr val="bg1"/>
          </a:solidFill>
          <a:ln>
            <a:solidFill>
              <a:schemeClr val="tx1"/>
            </a:solidFill>
          </a:ln>
        </p:spPr>
        <p:txBody>
          <a:bodyPr wrap="square" rtlCol="0">
            <a:spAutoFit/>
          </a:bodyPr>
          <a:lstStyle/>
          <a:p>
            <a:r>
              <a:rPr lang="fr-FR" sz="1400" dirty="0"/>
              <a:t>M4m</a:t>
            </a:r>
          </a:p>
        </p:txBody>
      </p:sp>
      <p:sp>
        <p:nvSpPr>
          <p:cNvPr id="30" name="Étoile à 5 branches 29"/>
          <p:cNvSpPr/>
          <p:nvPr/>
        </p:nvSpPr>
        <p:spPr>
          <a:xfrm>
            <a:off x="9513704" y="4858663"/>
            <a:ext cx="105197" cy="157794"/>
          </a:xfrm>
          <a:prstGeom prst="star5">
            <a:avLst>
              <a:gd name="adj" fmla="val 26056"/>
              <a:gd name="hf" fmla="val 105146"/>
              <a:gd name="vf" fmla="val 110557"/>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accent1"/>
              </a:solidFill>
            </a:endParaRPr>
          </a:p>
        </p:txBody>
      </p:sp>
      <p:sp>
        <p:nvSpPr>
          <p:cNvPr id="37" name="ZoneTexte 36"/>
          <p:cNvSpPr txBox="1"/>
          <p:nvPr/>
        </p:nvSpPr>
        <p:spPr>
          <a:xfrm>
            <a:off x="10313259" y="4716571"/>
            <a:ext cx="661537" cy="323165"/>
          </a:xfrm>
          <a:prstGeom prst="rect">
            <a:avLst/>
          </a:prstGeom>
          <a:solidFill>
            <a:schemeClr val="bg1"/>
          </a:solidFill>
          <a:ln>
            <a:solidFill>
              <a:schemeClr val="tx1"/>
            </a:solidFill>
          </a:ln>
        </p:spPr>
        <p:txBody>
          <a:bodyPr wrap="square" rtlCol="0">
            <a:spAutoFit/>
          </a:bodyPr>
          <a:lstStyle/>
          <a:p>
            <a:r>
              <a:rPr lang="fr-FR" sz="1500" dirty="0">
                <a:solidFill>
                  <a:schemeClr val="accent6"/>
                </a:solidFill>
              </a:rPr>
              <a:t>M4.3</a:t>
            </a:r>
            <a:endParaRPr lang="es-ES" sz="1500" dirty="0">
              <a:solidFill>
                <a:schemeClr val="accent6"/>
              </a:solidFill>
            </a:endParaRPr>
          </a:p>
        </p:txBody>
      </p:sp>
      <p:sp>
        <p:nvSpPr>
          <p:cNvPr id="43" name="Étoile à 5 branches 42"/>
          <p:cNvSpPr/>
          <p:nvPr/>
        </p:nvSpPr>
        <p:spPr>
          <a:xfrm>
            <a:off x="10004788" y="5156840"/>
            <a:ext cx="105197" cy="157794"/>
          </a:xfrm>
          <a:prstGeom prst="star5">
            <a:avLst>
              <a:gd name="adj" fmla="val 28375"/>
              <a:gd name="hf" fmla="val 105146"/>
              <a:gd name="vf" fmla="val 110557"/>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accent1"/>
              </a:solidFill>
            </a:endParaRPr>
          </a:p>
        </p:txBody>
      </p:sp>
      <p:sp>
        <p:nvSpPr>
          <p:cNvPr id="40" name="ZoneTexte 39"/>
          <p:cNvSpPr txBox="1"/>
          <p:nvPr/>
        </p:nvSpPr>
        <p:spPr>
          <a:xfrm>
            <a:off x="10621228" y="5029569"/>
            <a:ext cx="666415" cy="323165"/>
          </a:xfrm>
          <a:prstGeom prst="rect">
            <a:avLst/>
          </a:prstGeom>
          <a:solidFill>
            <a:schemeClr val="bg1"/>
          </a:solidFill>
          <a:ln>
            <a:solidFill>
              <a:schemeClr val="tx1"/>
            </a:solidFill>
          </a:ln>
        </p:spPr>
        <p:txBody>
          <a:bodyPr wrap="square" rtlCol="0">
            <a:spAutoFit/>
          </a:bodyPr>
          <a:lstStyle/>
          <a:p>
            <a:r>
              <a:rPr lang="fr-FR" sz="1500" dirty="0">
                <a:solidFill>
                  <a:schemeClr val="accent6"/>
                </a:solidFill>
              </a:rPr>
              <a:t>M4.4</a:t>
            </a:r>
            <a:endParaRPr lang="es-ES" sz="1500" dirty="0">
              <a:solidFill>
                <a:schemeClr val="accent6"/>
              </a:solidFill>
            </a:endParaRPr>
          </a:p>
        </p:txBody>
      </p:sp>
      <p:sp>
        <p:nvSpPr>
          <p:cNvPr id="11" name="ZoneTexte 10"/>
          <p:cNvSpPr txBox="1"/>
          <p:nvPr/>
        </p:nvSpPr>
        <p:spPr>
          <a:xfrm>
            <a:off x="10377710" y="3521879"/>
            <a:ext cx="645089" cy="323165"/>
          </a:xfrm>
          <a:prstGeom prst="rect">
            <a:avLst/>
          </a:prstGeom>
          <a:solidFill>
            <a:schemeClr val="bg1"/>
          </a:solidFill>
          <a:ln>
            <a:solidFill>
              <a:schemeClr val="tx1"/>
            </a:solidFill>
          </a:ln>
        </p:spPr>
        <p:txBody>
          <a:bodyPr wrap="square" rtlCol="0">
            <a:spAutoFit/>
          </a:bodyPr>
          <a:lstStyle/>
          <a:p>
            <a:r>
              <a:rPr lang="fr-FR" sz="1500" dirty="0">
                <a:solidFill>
                  <a:schemeClr val="accent1"/>
                </a:solidFill>
              </a:rPr>
              <a:t>M4.5</a:t>
            </a:r>
            <a:endParaRPr lang="es-ES" sz="1500" dirty="0">
              <a:solidFill>
                <a:schemeClr val="accent1"/>
              </a:solidFill>
            </a:endParaRPr>
          </a:p>
        </p:txBody>
      </p:sp>
      <p:sp>
        <p:nvSpPr>
          <p:cNvPr id="10" name="ZoneTexte 9"/>
          <p:cNvSpPr txBox="1"/>
          <p:nvPr/>
        </p:nvSpPr>
        <p:spPr>
          <a:xfrm>
            <a:off x="6293609" y="2027870"/>
            <a:ext cx="645339" cy="323165"/>
          </a:xfrm>
          <a:prstGeom prst="rect">
            <a:avLst/>
          </a:prstGeom>
          <a:solidFill>
            <a:schemeClr val="accent4">
              <a:lumMod val="20000"/>
              <a:lumOff val="80000"/>
            </a:schemeClr>
          </a:solidFill>
          <a:ln>
            <a:solidFill>
              <a:schemeClr val="tx1"/>
            </a:solidFill>
          </a:ln>
        </p:spPr>
        <p:txBody>
          <a:bodyPr wrap="square" rtlCol="0">
            <a:spAutoFit/>
          </a:bodyPr>
          <a:lstStyle/>
          <a:p>
            <a:r>
              <a:rPr lang="fr-FR" sz="1500" dirty="0">
                <a:solidFill>
                  <a:schemeClr val="accent1"/>
                </a:solidFill>
              </a:rPr>
              <a:t>M4.1</a:t>
            </a:r>
            <a:endParaRPr lang="es-ES" sz="1500" dirty="0">
              <a:solidFill>
                <a:schemeClr val="accent1"/>
              </a:solidFill>
            </a:endParaRPr>
          </a:p>
        </p:txBody>
      </p:sp>
      <p:sp>
        <p:nvSpPr>
          <p:cNvPr id="12" name="ZoneTexte 11"/>
          <p:cNvSpPr txBox="1"/>
          <p:nvPr/>
        </p:nvSpPr>
        <p:spPr>
          <a:xfrm>
            <a:off x="11442916" y="3851992"/>
            <a:ext cx="640450" cy="323165"/>
          </a:xfrm>
          <a:prstGeom prst="rect">
            <a:avLst/>
          </a:prstGeom>
          <a:solidFill>
            <a:schemeClr val="bg1"/>
          </a:solidFill>
          <a:ln>
            <a:solidFill>
              <a:schemeClr val="tx1"/>
            </a:solidFill>
          </a:ln>
        </p:spPr>
        <p:txBody>
          <a:bodyPr wrap="square" rtlCol="0">
            <a:spAutoFit/>
          </a:bodyPr>
          <a:lstStyle/>
          <a:p>
            <a:r>
              <a:rPr lang="fr-FR" sz="1500" dirty="0">
                <a:solidFill>
                  <a:schemeClr val="accent1"/>
                </a:solidFill>
              </a:rPr>
              <a:t>M4.6</a:t>
            </a:r>
            <a:endParaRPr lang="es-ES" sz="1500" dirty="0">
              <a:solidFill>
                <a:schemeClr val="accent1"/>
              </a:solidFill>
            </a:endParaRPr>
          </a:p>
        </p:txBody>
      </p:sp>
      <p:sp>
        <p:nvSpPr>
          <p:cNvPr id="55" name="Étoile à 5 branches 54"/>
          <p:cNvSpPr/>
          <p:nvPr/>
        </p:nvSpPr>
        <p:spPr>
          <a:xfrm>
            <a:off x="8088234" y="2794583"/>
            <a:ext cx="105197" cy="157794"/>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9" name="ZoneTexte 68"/>
          <p:cNvSpPr txBox="1"/>
          <p:nvPr/>
        </p:nvSpPr>
        <p:spPr>
          <a:xfrm>
            <a:off x="8926809" y="1914796"/>
            <a:ext cx="666415" cy="323165"/>
          </a:xfrm>
          <a:prstGeom prst="rect">
            <a:avLst/>
          </a:prstGeom>
          <a:solidFill>
            <a:schemeClr val="bg1"/>
          </a:solidFill>
          <a:ln>
            <a:solidFill>
              <a:schemeClr val="accent6"/>
            </a:solidFill>
          </a:ln>
        </p:spPr>
        <p:txBody>
          <a:bodyPr wrap="square" rtlCol="0">
            <a:spAutoFit/>
          </a:bodyPr>
          <a:lstStyle/>
          <a:p>
            <a:r>
              <a:rPr lang="fr-FR" sz="1500" dirty="0">
                <a:solidFill>
                  <a:schemeClr val="accent6"/>
                </a:solidFill>
              </a:rPr>
              <a:t>D4.1</a:t>
            </a:r>
            <a:endParaRPr lang="es-ES" sz="1500" dirty="0">
              <a:solidFill>
                <a:schemeClr val="accent6"/>
              </a:solidFill>
            </a:endParaRPr>
          </a:p>
        </p:txBody>
      </p:sp>
      <p:sp>
        <p:nvSpPr>
          <p:cNvPr id="72" name="ZoneTexte 71"/>
          <p:cNvSpPr txBox="1"/>
          <p:nvPr/>
        </p:nvSpPr>
        <p:spPr>
          <a:xfrm>
            <a:off x="10006520" y="1901180"/>
            <a:ext cx="640450" cy="323165"/>
          </a:xfrm>
          <a:prstGeom prst="rect">
            <a:avLst/>
          </a:prstGeom>
          <a:solidFill>
            <a:schemeClr val="bg1"/>
          </a:solidFill>
          <a:ln>
            <a:solidFill>
              <a:schemeClr val="tx1"/>
            </a:solidFill>
          </a:ln>
        </p:spPr>
        <p:txBody>
          <a:bodyPr wrap="square" rtlCol="0">
            <a:spAutoFit/>
          </a:bodyPr>
          <a:lstStyle/>
          <a:p>
            <a:r>
              <a:rPr lang="fr-FR" sz="1500" dirty="0">
                <a:solidFill>
                  <a:schemeClr val="accent1"/>
                </a:solidFill>
              </a:rPr>
              <a:t>D4.2</a:t>
            </a:r>
            <a:endParaRPr lang="es-ES" sz="1500" dirty="0">
              <a:solidFill>
                <a:schemeClr val="accent1"/>
              </a:solidFill>
            </a:endParaRPr>
          </a:p>
        </p:txBody>
      </p:sp>
      <p:sp>
        <p:nvSpPr>
          <p:cNvPr id="75" name="Étoile à 5 branches 74"/>
          <p:cNvSpPr/>
          <p:nvPr/>
        </p:nvSpPr>
        <p:spPr>
          <a:xfrm>
            <a:off x="9638309" y="3578333"/>
            <a:ext cx="105197" cy="157794"/>
          </a:xfrm>
          <a:prstGeom prst="star5">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Rectangle 5"/>
          <p:cNvSpPr/>
          <p:nvPr/>
        </p:nvSpPr>
        <p:spPr>
          <a:xfrm>
            <a:off x="139511" y="3039577"/>
            <a:ext cx="11343499" cy="1173607"/>
          </a:xfrm>
          <a:prstGeom prst="rect">
            <a:avLst/>
          </a:prstGeom>
          <a:solidFill>
            <a:schemeClr val="accent1">
              <a:alpha val="1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
        <p:nvSpPr>
          <p:cNvPr id="50" name="Rectangle 49"/>
          <p:cNvSpPr/>
          <p:nvPr/>
        </p:nvSpPr>
        <p:spPr>
          <a:xfrm>
            <a:off x="161524" y="4205396"/>
            <a:ext cx="11321486" cy="1218289"/>
          </a:xfrm>
          <a:prstGeom prst="rect">
            <a:avLst/>
          </a:prstGeom>
          <a:solidFill>
            <a:schemeClr val="accent6">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51" name="Rectangle 50"/>
          <p:cNvSpPr/>
          <p:nvPr/>
        </p:nvSpPr>
        <p:spPr>
          <a:xfrm>
            <a:off x="139700" y="5423685"/>
            <a:ext cx="11362181" cy="1081155"/>
          </a:xfrm>
          <a:prstGeom prst="rect">
            <a:avLst/>
          </a:prstGeom>
          <a:solidFill>
            <a:schemeClr val="bg1">
              <a:lumMod val="65000"/>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22" name="Connecteur droit 21"/>
          <p:cNvCxnSpPr/>
          <p:nvPr/>
        </p:nvCxnSpPr>
        <p:spPr>
          <a:xfrm flipH="1">
            <a:off x="7881444" y="2827151"/>
            <a:ext cx="17362" cy="3673306"/>
          </a:xfrm>
          <a:prstGeom prst="line">
            <a:avLst/>
          </a:prstGeom>
        </p:spPr>
        <p:style>
          <a:lnRef idx="2">
            <a:schemeClr val="accent1"/>
          </a:lnRef>
          <a:fillRef idx="0">
            <a:schemeClr val="accent1"/>
          </a:fillRef>
          <a:effectRef idx="1">
            <a:schemeClr val="accent1"/>
          </a:effectRef>
          <a:fontRef idx="minor">
            <a:schemeClr val="tx1"/>
          </a:fontRef>
        </p:style>
      </p:cxnSp>
      <p:sp>
        <p:nvSpPr>
          <p:cNvPr id="23" name="ZoneTexte 22"/>
          <p:cNvSpPr txBox="1"/>
          <p:nvPr/>
        </p:nvSpPr>
        <p:spPr>
          <a:xfrm>
            <a:off x="7465253" y="6563414"/>
            <a:ext cx="1036599" cy="369332"/>
          </a:xfrm>
          <a:prstGeom prst="rect">
            <a:avLst/>
          </a:prstGeom>
          <a:noFill/>
        </p:spPr>
        <p:txBody>
          <a:bodyPr wrap="square" rtlCol="0">
            <a:spAutoFit/>
          </a:bodyPr>
          <a:lstStyle/>
          <a:p>
            <a:r>
              <a:rPr lang="fr-FR" dirty="0" err="1"/>
              <a:t>today</a:t>
            </a:r>
            <a:endParaRPr lang="es-ES" dirty="0"/>
          </a:p>
        </p:txBody>
      </p:sp>
      <p:pic>
        <p:nvPicPr>
          <p:cNvPr id="28" name="Image 27"/>
          <p:cNvPicPr>
            <a:picLocks noChangeAspect="1"/>
          </p:cNvPicPr>
          <p:nvPr/>
        </p:nvPicPr>
        <p:blipFill>
          <a:blip r:embed="rId4"/>
          <a:stretch>
            <a:fillRect/>
          </a:stretch>
        </p:blipFill>
        <p:spPr>
          <a:xfrm>
            <a:off x="235147" y="877322"/>
            <a:ext cx="3423613" cy="1579345"/>
          </a:xfrm>
          <a:prstGeom prst="rect">
            <a:avLst/>
          </a:prstGeom>
        </p:spPr>
      </p:pic>
      <p:sp>
        <p:nvSpPr>
          <p:cNvPr id="3" name="ZoneTexte 2"/>
          <p:cNvSpPr txBox="1"/>
          <p:nvPr/>
        </p:nvSpPr>
        <p:spPr>
          <a:xfrm>
            <a:off x="3505731" y="1188816"/>
            <a:ext cx="8311896" cy="584775"/>
          </a:xfrm>
          <a:prstGeom prst="rect">
            <a:avLst/>
          </a:prstGeom>
          <a:noFill/>
        </p:spPr>
        <p:txBody>
          <a:bodyPr wrap="square" rtlCol="0">
            <a:spAutoFit/>
          </a:bodyPr>
          <a:lstStyle/>
          <a:p>
            <a:r>
              <a:rPr lang="en-US" sz="1600" b="1" dirty="0"/>
              <a:t>With the new dates of the milestones dates proposed by the project on 01/10/25: </a:t>
            </a:r>
            <a:endParaRPr lang="es-ES" sz="1600" b="1" dirty="0"/>
          </a:p>
        </p:txBody>
      </p:sp>
      <p:sp>
        <p:nvSpPr>
          <p:cNvPr id="25" name="Étoile à 5 branches 8">
            <a:extLst>
              <a:ext uri="{FF2B5EF4-FFF2-40B4-BE49-F238E27FC236}">
                <a16:creationId xmlns:a16="http://schemas.microsoft.com/office/drawing/2014/main" id="{76F6687C-4C43-3999-7EA5-D0CF85EE9436}"/>
              </a:ext>
            </a:extLst>
          </p:cNvPr>
          <p:cNvSpPr/>
          <p:nvPr/>
        </p:nvSpPr>
        <p:spPr>
          <a:xfrm>
            <a:off x="9143847" y="2337973"/>
            <a:ext cx="105197" cy="157794"/>
          </a:xfrm>
          <a:prstGeom prst="star5">
            <a:avLst/>
          </a:prstGeom>
          <a:solidFill>
            <a:srgbClr val="92D05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1821289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68960" y="1435337"/>
            <a:ext cx="10515600" cy="1046321"/>
          </a:xfrm>
        </p:spPr>
        <p:txBody>
          <a:bodyPr>
            <a:normAutofit/>
          </a:bodyPr>
          <a:lstStyle/>
          <a:p>
            <a:pPr marL="0" indent="0">
              <a:buNone/>
            </a:pPr>
            <a:endParaRPr lang="fr-FR" dirty="0">
              <a:solidFill>
                <a:schemeClr val="accent4"/>
              </a:solidFill>
            </a:endParaRPr>
          </a:p>
          <a:p>
            <a:pPr marL="0" indent="0" algn="ctr">
              <a:buNone/>
            </a:pPr>
            <a:r>
              <a:rPr lang="fr-FR" b="1" dirty="0" err="1"/>
              <a:t>Thank-you</a:t>
            </a:r>
            <a:r>
              <a:rPr lang="fr-FR" b="1" dirty="0"/>
              <a:t> for </a:t>
            </a:r>
            <a:r>
              <a:rPr lang="fr-FR" b="1" dirty="0" err="1"/>
              <a:t>your</a:t>
            </a:r>
            <a:r>
              <a:rPr lang="fr-FR" b="1" dirty="0"/>
              <a:t> attention</a:t>
            </a:r>
          </a:p>
          <a:p>
            <a:pPr marL="0" indent="0" algn="ctr">
              <a:buNone/>
            </a:pPr>
            <a:endParaRPr lang="fr-FR" dirty="0">
              <a:solidFill>
                <a:schemeClr val="accent4"/>
              </a:solidFill>
            </a:endParaRPr>
          </a:p>
          <a:p>
            <a:pPr marL="0" indent="0" algn="ctr">
              <a:buNone/>
            </a:pPr>
            <a:endParaRPr lang="fr-FR" dirty="0">
              <a:solidFill>
                <a:schemeClr val="accent4"/>
              </a:solidFill>
            </a:endParaRPr>
          </a:p>
          <a:p>
            <a:pPr marL="0" indent="0" algn="ctr">
              <a:buNone/>
            </a:pPr>
            <a:endParaRPr lang="es-ES" dirty="0">
              <a:solidFill>
                <a:schemeClr val="accent4"/>
              </a:solidFill>
            </a:endParaRPr>
          </a:p>
        </p:txBody>
      </p:sp>
      <p:sp>
        <p:nvSpPr>
          <p:cNvPr id="4" name="Espace réservé du numéro de diapositive 3"/>
          <p:cNvSpPr>
            <a:spLocks noGrp="1"/>
          </p:cNvSpPr>
          <p:nvPr>
            <p:ph type="sldNum" sz="quarter" idx="12"/>
          </p:nvPr>
        </p:nvSpPr>
        <p:spPr/>
        <p:txBody>
          <a:bodyPr/>
          <a:lstStyle/>
          <a:p>
            <a:fld id="{4068FCCF-9A80-B240-8D85-84F960565AFA}" type="slidenum">
              <a:rPr lang="en-BE" smtClean="0"/>
              <a:t>16</a:t>
            </a:fld>
            <a:endParaRPr lang="en-BE"/>
          </a:p>
        </p:txBody>
      </p:sp>
      <p:sp>
        <p:nvSpPr>
          <p:cNvPr id="5" name="Sous-titre 2"/>
          <p:cNvSpPr txBox="1">
            <a:spLocks/>
          </p:cNvSpPr>
          <p:nvPr/>
        </p:nvSpPr>
        <p:spPr>
          <a:xfrm>
            <a:off x="568960" y="3032481"/>
            <a:ext cx="11115040" cy="27730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dirty="0"/>
              <a:t>Yolanda Gómez Martínez on behalf of the WP4 team:</a:t>
            </a:r>
          </a:p>
          <a:p>
            <a:r>
              <a:rPr lang="en-US" sz="2000" b="1" dirty="0"/>
              <a:t>CERN</a:t>
            </a:r>
            <a:r>
              <a:rPr lang="en-US" sz="2000" dirty="0"/>
              <a:t> : </a:t>
            </a:r>
            <a:r>
              <a:rPr lang="en-GB" sz="2000" dirty="0"/>
              <a:t>Sebastien Jerome </a:t>
            </a:r>
            <a:r>
              <a:rPr lang="en-GB" sz="2000" dirty="0" err="1"/>
              <a:t>Calvo</a:t>
            </a:r>
            <a:r>
              <a:rPr lang="en-GB" sz="2000" dirty="0"/>
              <a:t>, </a:t>
            </a:r>
            <a:r>
              <a:rPr lang="en-US" sz="2000" dirty="0"/>
              <a:t>Karin </a:t>
            </a:r>
            <a:r>
              <a:rPr lang="en-US" sz="2000" dirty="0" err="1"/>
              <a:t>Canderan</a:t>
            </a:r>
            <a:r>
              <a:rPr lang="en-US" sz="2000" dirty="0"/>
              <a:t>, Marco </a:t>
            </a:r>
            <a:r>
              <a:rPr lang="en-US" sz="2000" dirty="0" err="1"/>
              <a:t>Garlasche</a:t>
            </a:r>
            <a:r>
              <a:rPr lang="en-US" sz="2000" dirty="0"/>
              <a:t>, Vittorio Parma, </a:t>
            </a:r>
            <a:r>
              <a:rPr lang="en-GB" sz="2000" dirty="0"/>
              <a:t>Calum James Sharp …</a:t>
            </a:r>
          </a:p>
          <a:p>
            <a:r>
              <a:rPr lang="en-US" sz="2000" b="1" dirty="0"/>
              <a:t>INFN</a:t>
            </a:r>
            <a:r>
              <a:rPr lang="en-US" sz="2000" dirty="0"/>
              <a:t> : Dario </a:t>
            </a:r>
            <a:r>
              <a:rPr lang="en-US" sz="2000" dirty="0" err="1"/>
              <a:t>Giove</a:t>
            </a:r>
            <a:r>
              <a:rPr lang="en-US" sz="2000" dirty="0"/>
              <a:t> (deputy), …</a:t>
            </a:r>
          </a:p>
          <a:p>
            <a:r>
              <a:rPr lang="en-US" sz="2000" b="1" dirty="0"/>
              <a:t>CNRS / </a:t>
            </a:r>
            <a:r>
              <a:rPr lang="en-US" sz="2000" b="1" dirty="0" err="1"/>
              <a:t>IJCLab</a:t>
            </a:r>
            <a:r>
              <a:rPr lang="en-US" sz="2000" b="1" dirty="0"/>
              <a:t> </a:t>
            </a:r>
            <a:r>
              <a:rPr lang="en-US" sz="2000" dirty="0"/>
              <a:t>: Patricia Duchesne, Gilles Olivier, Guillaume </a:t>
            </a:r>
            <a:r>
              <a:rPr lang="en-US" sz="2000" dirty="0" err="1"/>
              <a:t>Olry</a:t>
            </a:r>
            <a:r>
              <a:rPr lang="en-US" sz="2000" dirty="0"/>
              <a:t>, Sebastien </a:t>
            </a:r>
            <a:r>
              <a:rPr lang="en-US" sz="2000" dirty="0" err="1"/>
              <a:t>Blivet</a:t>
            </a:r>
            <a:r>
              <a:rPr lang="en-US" sz="2000" dirty="0"/>
              <a:t>, … </a:t>
            </a:r>
          </a:p>
          <a:p>
            <a:r>
              <a:rPr lang="en-US" sz="2000" b="1" dirty="0"/>
              <a:t>CNRS / LPSC </a:t>
            </a:r>
            <a:r>
              <a:rPr lang="en-US" sz="2000" dirty="0"/>
              <a:t>: J. </a:t>
            </a:r>
            <a:r>
              <a:rPr lang="en-US" sz="2000" dirty="0" err="1"/>
              <a:t>Angot</a:t>
            </a:r>
            <a:r>
              <a:rPr lang="en-US" sz="2000" dirty="0"/>
              <a:t>, Yolanda Gómez Martínez (convener), Adrien </a:t>
            </a:r>
            <a:r>
              <a:rPr lang="en-US" sz="2000" dirty="0" err="1"/>
              <a:t>Plaçais</a:t>
            </a:r>
            <a:r>
              <a:rPr lang="en-US" sz="2000" dirty="0"/>
              <a:t>.</a:t>
            </a:r>
            <a:endParaRPr lang="es-ES" sz="2000" dirty="0"/>
          </a:p>
        </p:txBody>
      </p:sp>
    </p:spTree>
    <p:extLst>
      <p:ext uri="{BB962C8B-B14F-4D97-AF65-F5344CB8AC3E}">
        <p14:creationId xmlns:p14="http://schemas.microsoft.com/office/powerpoint/2010/main" val="1201148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5CFD807-6BFA-5F75-585F-038BB87B589A}"/>
              </a:ext>
            </a:extLst>
          </p:cNvPr>
          <p:cNvSpPr txBox="1"/>
          <p:nvPr/>
        </p:nvSpPr>
        <p:spPr>
          <a:xfrm>
            <a:off x="3910655" y="0"/>
            <a:ext cx="8172489" cy="1569660"/>
          </a:xfrm>
          <a:prstGeom prst="rect">
            <a:avLst/>
          </a:prstGeom>
          <a:noFill/>
        </p:spPr>
        <p:txBody>
          <a:bodyPr wrap="square" rtlCol="0">
            <a:spAutoFit/>
          </a:bodyPr>
          <a:lstStyle/>
          <a:p>
            <a:r>
              <a:rPr lang="en-US" sz="2400" b="1" dirty="0">
                <a:solidFill>
                  <a:schemeClr val="bg2">
                    <a:lumMod val="50000"/>
                  </a:schemeClr>
                </a:solidFill>
              </a:rPr>
              <a:t>WP4: HOM et FPC</a:t>
            </a:r>
            <a:endParaRPr lang="en-US" sz="2400" b="1" dirty="0">
              <a:solidFill>
                <a:schemeClr val="bg2">
                  <a:lumMod val="50000"/>
                </a:schemeClr>
              </a:solidFill>
              <a:highlight>
                <a:srgbClr val="FFFF00"/>
              </a:highlight>
            </a:endParaRPr>
          </a:p>
          <a:p>
            <a:r>
              <a:rPr lang="en-US" b="1" dirty="0">
                <a:solidFill>
                  <a:schemeClr val="bg2">
                    <a:lumMod val="50000"/>
                  </a:schemeClr>
                </a:solidFill>
                <a:latin typeface="Calibri"/>
                <a:ea typeface="ＭＳ Ｐゴシック" charset="0"/>
              </a:rPr>
              <a:t>CERN, CNRS ( </a:t>
            </a:r>
            <a:r>
              <a:rPr lang="en-US" b="1" dirty="0" err="1">
                <a:solidFill>
                  <a:schemeClr val="bg2">
                    <a:lumMod val="50000"/>
                  </a:schemeClr>
                </a:solidFill>
                <a:latin typeface="Calibri"/>
                <a:ea typeface="ＭＳ Ｐゴシック" charset="0"/>
              </a:rPr>
              <a:t>IJCLab</a:t>
            </a:r>
            <a:r>
              <a:rPr lang="en-US" b="1" dirty="0">
                <a:solidFill>
                  <a:schemeClr val="bg2">
                    <a:lumMod val="50000"/>
                  </a:schemeClr>
                </a:solidFill>
                <a:latin typeface="Calibri"/>
                <a:ea typeface="ＭＳ Ｐゴシック" charset="0"/>
              </a:rPr>
              <a:t>, LPSC), INFN</a:t>
            </a:r>
          </a:p>
          <a:p>
            <a:r>
              <a:rPr lang="en-US" b="1" dirty="0">
                <a:solidFill>
                  <a:schemeClr val="bg2">
                    <a:lumMod val="50000"/>
                  </a:schemeClr>
                </a:solidFill>
                <a:latin typeface="Calibri"/>
                <a:ea typeface="ＭＳ Ｐゴシック" charset="0"/>
              </a:rPr>
              <a:t>Convener: Y. GOMEZ MARTINEZ (CNRS/ LPSC)</a:t>
            </a:r>
          </a:p>
          <a:p>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Main contacts with other partners: V. PARMA</a:t>
            </a:r>
            <a:r>
              <a:rPr kumimoji="0" lang="en-US" sz="1800" b="1" i="0" u="none" strike="noStrike" kern="1200" cap="none" spc="0" normalizeH="0" noProof="0" dirty="0">
                <a:ln>
                  <a:noFill/>
                </a:ln>
                <a:solidFill>
                  <a:schemeClr val="bg2">
                    <a:lumMod val="50000"/>
                  </a:schemeClr>
                </a:solidFill>
                <a:effectLst/>
                <a:uLnTx/>
                <a:uFillTx/>
                <a:latin typeface="Calibri"/>
                <a:ea typeface="ＭＳ Ｐゴシック" charset="0"/>
              </a:rPr>
              <a:t> (CERN), P. DUCHESNE (CNRS/</a:t>
            </a:r>
            <a:r>
              <a:rPr kumimoji="0" lang="en-US" sz="1800" b="1" i="0" u="none" strike="noStrike" kern="1200" cap="none" spc="0" normalizeH="0" noProof="0" dirty="0" err="1">
                <a:ln>
                  <a:noFill/>
                </a:ln>
                <a:solidFill>
                  <a:schemeClr val="bg2">
                    <a:lumMod val="50000"/>
                  </a:schemeClr>
                </a:solidFill>
                <a:effectLst/>
                <a:uLnTx/>
                <a:uFillTx/>
                <a:latin typeface="Calibri"/>
                <a:ea typeface="ＭＳ Ｐゴシック" charset="0"/>
              </a:rPr>
              <a:t>IJCLaB</a:t>
            </a:r>
            <a:r>
              <a:rPr kumimoji="0" lang="en-US" sz="1800" b="1" i="0" u="none" strike="noStrike" kern="1200" cap="none" spc="0" normalizeH="0" noProof="0" dirty="0">
                <a:ln>
                  <a:noFill/>
                </a:ln>
                <a:solidFill>
                  <a:schemeClr val="bg2">
                    <a:lumMod val="50000"/>
                  </a:schemeClr>
                </a:solidFill>
                <a:effectLst/>
                <a:uLnTx/>
                <a:uFillTx/>
                <a:latin typeface="Calibri"/>
                <a:ea typeface="ＭＳ Ｐゴシック" charset="0"/>
              </a:rPr>
              <a:t>), D. GIOVE (deputy INFN)</a:t>
            </a:r>
            <a:endParaRPr lang="en-US" b="1" dirty="0">
              <a:solidFill>
                <a:schemeClr val="bg2">
                  <a:lumMod val="50000"/>
                </a:schemeClr>
              </a:solidFill>
            </a:endParaRPr>
          </a:p>
        </p:txBody>
      </p:sp>
      <p:sp>
        <p:nvSpPr>
          <p:cNvPr id="5" name="TextBox 4">
            <a:extLst>
              <a:ext uri="{FF2B5EF4-FFF2-40B4-BE49-F238E27FC236}">
                <a16:creationId xmlns:a16="http://schemas.microsoft.com/office/drawing/2014/main" id="{95F84323-17F1-884D-6FDE-73259D549291}"/>
              </a:ext>
            </a:extLst>
          </p:cNvPr>
          <p:cNvSpPr txBox="1"/>
          <p:nvPr/>
        </p:nvSpPr>
        <p:spPr>
          <a:xfrm>
            <a:off x="310404" y="1841242"/>
            <a:ext cx="11811000" cy="4231928"/>
          </a:xfrm>
          <a:prstGeom prst="rect">
            <a:avLst/>
          </a:prstGeom>
          <a:noFill/>
        </p:spPr>
        <p:txBody>
          <a:bodyPr wrap="square" rtlCol="0">
            <a:spAutoFit/>
          </a:bodyPr>
          <a:lstStyle/>
          <a:p>
            <a:r>
              <a:rPr lang="en-GB" sz="1700" b="1" i="1" dirty="0">
                <a:latin typeface="Helvetica" pitchFamily="2" charset="0"/>
              </a:rPr>
              <a:t>Task 4.1: General coordination of WP4	 	March 24 – March 28 		</a:t>
            </a:r>
            <a:r>
              <a:rPr lang="en-GB" sz="1700" b="1" i="1" u="sng" dirty="0">
                <a:latin typeface="Helvetica" pitchFamily="2" charset="0"/>
              </a:rPr>
              <a:t>CNRS</a:t>
            </a:r>
            <a:r>
              <a:rPr lang="en-GB" sz="1700" b="1" i="1" dirty="0">
                <a:latin typeface="Helvetica" pitchFamily="2" charset="0"/>
              </a:rPr>
              <a:t>, INFN	</a:t>
            </a:r>
            <a:endParaRPr lang="en-GB" sz="1700" b="1" dirty="0">
              <a:latin typeface="Helvetica" pitchFamily="2" charset="0"/>
            </a:endParaRPr>
          </a:p>
          <a:p>
            <a:endParaRPr lang="en-GB" sz="1000" b="1" i="1" u="sng" dirty="0">
              <a:solidFill>
                <a:schemeClr val="accent6">
                  <a:lumMod val="75000"/>
                </a:schemeClr>
              </a:solidFill>
              <a:latin typeface="Helvetica" pitchFamily="2" charset="0"/>
            </a:endParaRPr>
          </a:p>
          <a:p>
            <a:r>
              <a:rPr lang="en-GB" sz="1700" b="1" i="1" dirty="0">
                <a:solidFill>
                  <a:schemeClr val="accent6"/>
                </a:solidFill>
                <a:latin typeface="Helvetica" panose="020B0604020202020204" pitchFamily="34" charset="0"/>
                <a:cs typeface="Helvetica" panose="020B0604020202020204" pitchFamily="34" charset="0"/>
              </a:rPr>
              <a:t>Task 4.2: HOM coupler design 			 March 24 – August 25		</a:t>
            </a:r>
            <a:r>
              <a:rPr lang="en-GB" sz="1700" b="1" i="1" u="sng" dirty="0">
                <a:solidFill>
                  <a:schemeClr val="accent6"/>
                </a:solidFill>
                <a:latin typeface="Helvetica" panose="020B0604020202020204" pitchFamily="34" charset="0"/>
                <a:cs typeface="Helvetica" panose="020B0604020202020204" pitchFamily="34" charset="0"/>
              </a:rPr>
              <a:t>INFN</a:t>
            </a:r>
            <a:r>
              <a:rPr lang="en-GB" sz="1700" b="1" i="1" dirty="0">
                <a:solidFill>
                  <a:schemeClr val="accent6"/>
                </a:solidFill>
                <a:latin typeface="Helvetica" panose="020B0604020202020204" pitchFamily="34" charset="0"/>
                <a:cs typeface="Helvetica" panose="020B0604020202020204" pitchFamily="34" charset="0"/>
              </a:rPr>
              <a:t>, CNRS, CERN</a:t>
            </a:r>
          </a:p>
          <a:p>
            <a:r>
              <a:rPr lang="en-GB" sz="1500" dirty="0">
                <a:solidFill>
                  <a:schemeClr val="accent6"/>
                </a:solidFill>
                <a:latin typeface="Helvetica" panose="020B0604020202020204" pitchFamily="34" charset="0"/>
                <a:cs typeface="Helvetica" panose="020B0604020202020204" pitchFamily="34" charset="0"/>
                <a:sym typeface="Wingdings" panose="05000000000000000000" pitchFamily="2" charset="2"/>
              </a:rPr>
              <a:t>A</a:t>
            </a:r>
            <a:r>
              <a:rPr lang="en-US" sz="1500" i="1" dirty="0">
                <a:solidFill>
                  <a:schemeClr val="accent6"/>
                </a:solidFill>
                <a:latin typeface="Helvetica" panose="020B0604020202020204" pitchFamily="34" charset="0"/>
                <a:cs typeface="Helvetica" panose="020B0604020202020204" pitchFamily="34" charset="0"/>
                <a:sym typeface="Wingdings" panose="05000000000000000000" pitchFamily="2" charset="2"/>
              </a:rPr>
              <a:t>t </a:t>
            </a:r>
            <a:r>
              <a:rPr lang="en-US" sz="1500" i="1" u="sng" dirty="0">
                <a:solidFill>
                  <a:schemeClr val="accent6"/>
                </a:solidFill>
                <a:latin typeface="Helvetica" panose="020B0604020202020204" pitchFamily="34" charset="0"/>
                <a:cs typeface="Helvetica" panose="020B0604020202020204" pitchFamily="34" charset="0"/>
                <a:sym typeface="Wingdings" panose="05000000000000000000" pitchFamily="2" charset="2"/>
              </a:rPr>
              <a:t>800MHz and 1,3 GHz </a:t>
            </a:r>
            <a:r>
              <a:rPr lang="en-US" sz="1500" i="1" dirty="0">
                <a:solidFill>
                  <a:schemeClr val="accent6"/>
                </a:solidFill>
                <a:latin typeface="Helvetica" panose="020B0604020202020204" pitchFamily="34" charset="0"/>
                <a:cs typeface="Helvetica" panose="020B0604020202020204" pitchFamily="34" charset="0"/>
                <a:sym typeface="Wingdings" panose="05000000000000000000" pitchFamily="2" charset="2"/>
              </a:rPr>
              <a:t>with the goal to minimize static and dynamic heat loads on the cryogenic circuits of the </a:t>
            </a:r>
            <a:r>
              <a:rPr lang="en-US" sz="1500" i="1" dirty="0" err="1">
                <a:solidFill>
                  <a:schemeClr val="accent6"/>
                </a:solidFill>
                <a:latin typeface="Helvetica" panose="020B0604020202020204" pitchFamily="34" charset="0"/>
                <a:cs typeface="Helvetica" panose="020B0604020202020204" pitchFamily="34" charset="0"/>
                <a:sym typeface="Wingdings" panose="05000000000000000000" pitchFamily="2" charset="2"/>
              </a:rPr>
              <a:t>cryomodule</a:t>
            </a:r>
            <a:r>
              <a:rPr lang="en-US" sz="1500" i="1" dirty="0">
                <a:solidFill>
                  <a:schemeClr val="accent6"/>
                </a:solidFill>
                <a:latin typeface="Helvetica" panose="020B0604020202020204" pitchFamily="34" charset="0"/>
                <a:cs typeface="Helvetica" panose="020B0604020202020204" pitchFamily="34" charset="0"/>
                <a:sym typeface="Wingdings" panose="05000000000000000000" pitchFamily="2" charset="2"/>
              </a:rPr>
              <a:t> </a:t>
            </a:r>
            <a:endParaRPr lang="es-ES" sz="1500" dirty="0">
              <a:solidFill>
                <a:schemeClr val="accent6"/>
              </a:solidFill>
              <a:latin typeface="Helvetica" panose="020B0604020202020204" pitchFamily="34" charset="0"/>
              <a:cs typeface="Helvetica" panose="020B0604020202020204" pitchFamily="34" charset="0"/>
            </a:endParaRPr>
          </a:p>
          <a:p>
            <a:endParaRPr lang="en-GB" sz="1000" u="sng" dirty="0">
              <a:solidFill>
                <a:schemeClr val="accent6"/>
              </a:solidFill>
              <a:latin typeface="Helvetica" panose="020B0604020202020204" pitchFamily="34" charset="0"/>
              <a:cs typeface="Helvetica" panose="020B0604020202020204" pitchFamily="34" charset="0"/>
            </a:endParaRPr>
          </a:p>
          <a:p>
            <a:r>
              <a:rPr lang="en-GB" sz="1700" b="1" i="1" dirty="0">
                <a:solidFill>
                  <a:schemeClr val="accent6"/>
                </a:solidFill>
                <a:latin typeface="Helvetica" panose="020B0604020202020204" pitchFamily="34" charset="0"/>
                <a:cs typeface="Helvetica" panose="020B0604020202020204" pitchFamily="34" charset="0"/>
              </a:rPr>
              <a:t>Task 4.3: </a:t>
            </a:r>
            <a:r>
              <a:rPr lang="en-US" sz="1700" b="1" i="1" dirty="0">
                <a:solidFill>
                  <a:schemeClr val="accent6"/>
                </a:solidFill>
                <a:latin typeface="Helvetica" panose="020B0604020202020204" pitchFamily="34" charset="0"/>
                <a:cs typeface="Helvetica" panose="020B0604020202020204" pitchFamily="34" charset="0"/>
              </a:rPr>
              <a:t>Fabrication of HOM couplers 		May 25 </a:t>
            </a:r>
            <a:r>
              <a:rPr lang="en-GB" sz="1700" b="1" i="1" dirty="0">
                <a:solidFill>
                  <a:schemeClr val="accent6"/>
                </a:solidFill>
                <a:latin typeface="Helvetica" panose="020B0604020202020204" pitchFamily="34" charset="0"/>
                <a:cs typeface="Helvetica" panose="020B0604020202020204" pitchFamily="34" charset="0"/>
              </a:rPr>
              <a:t>–</a:t>
            </a:r>
            <a:r>
              <a:rPr lang="en-US" sz="1700" b="1" i="1" dirty="0">
                <a:solidFill>
                  <a:schemeClr val="accent6"/>
                </a:solidFill>
                <a:latin typeface="Helvetica" panose="020B0604020202020204" pitchFamily="34" charset="0"/>
                <a:cs typeface="Helvetica" panose="020B0604020202020204" pitchFamily="34" charset="0"/>
              </a:rPr>
              <a:t> February 28		</a:t>
            </a:r>
            <a:r>
              <a:rPr lang="en-US" sz="1700" b="1" i="1" u="sng" dirty="0">
                <a:solidFill>
                  <a:schemeClr val="accent6"/>
                </a:solidFill>
                <a:latin typeface="Helvetica" panose="020B0604020202020204" pitchFamily="34" charset="0"/>
                <a:cs typeface="Helvetica" panose="020B0604020202020204" pitchFamily="34" charset="0"/>
              </a:rPr>
              <a:t>CERN</a:t>
            </a:r>
            <a:r>
              <a:rPr lang="en-US" sz="1700" b="1" i="1" dirty="0">
                <a:solidFill>
                  <a:schemeClr val="accent6"/>
                </a:solidFill>
                <a:latin typeface="Helvetica" panose="020B0604020202020204" pitchFamily="34" charset="0"/>
                <a:cs typeface="Helvetica" panose="020B0604020202020204" pitchFamily="34" charset="0"/>
              </a:rPr>
              <a:t>, CNRS, CERN</a:t>
            </a:r>
          </a:p>
          <a:p>
            <a:r>
              <a:rPr lang="en-US" sz="1500" i="1" dirty="0">
                <a:solidFill>
                  <a:schemeClr val="accent6"/>
                </a:solidFill>
                <a:latin typeface="Helvetica" panose="020B0604020202020204" pitchFamily="34" charset="0"/>
                <a:cs typeface="Helvetica" panose="020B0604020202020204" pitchFamily="34" charset="0"/>
                <a:sym typeface="Wingdings" panose="05000000000000000000" pitchFamily="2" charset="2"/>
              </a:rPr>
              <a:t>4 HOMs </a:t>
            </a:r>
            <a:r>
              <a:rPr lang="en-US" sz="1500" i="1" u="sng" dirty="0">
                <a:solidFill>
                  <a:schemeClr val="accent6"/>
                </a:solidFill>
                <a:latin typeface="Helvetica" panose="020B0604020202020204" pitchFamily="34" charset="0"/>
                <a:cs typeface="Helvetica" panose="020B0604020202020204" pitchFamily="34" charset="0"/>
                <a:sym typeface="Wingdings" panose="05000000000000000000" pitchFamily="2" charset="2"/>
              </a:rPr>
              <a:t>800 MHz and </a:t>
            </a:r>
            <a:r>
              <a:rPr lang="en-US" sz="1500" i="1" dirty="0">
                <a:solidFill>
                  <a:schemeClr val="accent6"/>
                </a:solidFill>
                <a:latin typeface="Helvetica" panose="020B0604020202020204" pitchFamily="34" charset="0"/>
                <a:cs typeface="Helvetica" panose="020B0604020202020204" pitchFamily="34" charset="0"/>
                <a:sym typeface="Wingdings" panose="05000000000000000000" pitchFamily="2" charset="2"/>
              </a:rPr>
              <a:t>1 HOM at </a:t>
            </a:r>
            <a:r>
              <a:rPr lang="en-US" sz="1500" i="1" u="sng" dirty="0">
                <a:solidFill>
                  <a:schemeClr val="accent6"/>
                </a:solidFill>
                <a:latin typeface="Helvetica" panose="020B0604020202020204" pitchFamily="34" charset="0"/>
                <a:cs typeface="Helvetica" panose="020B0604020202020204" pitchFamily="34" charset="0"/>
                <a:sym typeface="Wingdings" panose="05000000000000000000" pitchFamily="2" charset="2"/>
              </a:rPr>
              <a:t>1,3 GHz </a:t>
            </a:r>
            <a:r>
              <a:rPr lang="en-US" sz="1500" i="1" dirty="0">
                <a:solidFill>
                  <a:schemeClr val="accent6"/>
                </a:solidFill>
                <a:latin typeface="Helvetica" panose="020B0604020202020204" pitchFamily="34" charset="0"/>
                <a:cs typeface="Helvetica" panose="020B0604020202020204" pitchFamily="34" charset="0"/>
                <a:sym typeface="Wingdings" panose="05000000000000000000" pitchFamily="2" charset="2"/>
              </a:rPr>
              <a:t>with the goal of employing cost and production-time reduction techniques</a:t>
            </a:r>
          </a:p>
          <a:p>
            <a:endParaRPr lang="en-GB" sz="1000" b="1" i="1" dirty="0">
              <a:solidFill>
                <a:schemeClr val="accent6"/>
              </a:solidFill>
              <a:latin typeface="Helvetica" panose="020B0604020202020204" pitchFamily="34" charset="0"/>
              <a:cs typeface="Helvetica" panose="020B0604020202020204" pitchFamily="34" charset="0"/>
            </a:endParaRPr>
          </a:p>
          <a:p>
            <a:r>
              <a:rPr lang="en-GB" sz="1700" b="1" i="1" dirty="0">
                <a:solidFill>
                  <a:schemeClr val="accent6"/>
                </a:solidFill>
                <a:latin typeface="Helvetica" panose="020B0604020202020204" pitchFamily="34" charset="0"/>
                <a:cs typeface="Helvetica" panose="020B0604020202020204" pitchFamily="34" charset="0"/>
              </a:rPr>
              <a:t>Task 4.4: </a:t>
            </a:r>
            <a:r>
              <a:rPr lang="en-US" sz="1700" b="1" i="1" dirty="0">
                <a:solidFill>
                  <a:schemeClr val="accent6"/>
                </a:solidFill>
                <a:latin typeface="Helvetica" panose="020B0604020202020204" pitchFamily="34" charset="0"/>
                <a:cs typeface="Helvetica" panose="020B0604020202020204" pitchFamily="34" charset="0"/>
              </a:rPr>
              <a:t>Test of HOM couplers 			Nov 25 – Mai 26			</a:t>
            </a:r>
            <a:r>
              <a:rPr lang="en-US" sz="1700" b="1" i="1" u="sng" dirty="0">
                <a:solidFill>
                  <a:schemeClr val="accent6"/>
                </a:solidFill>
                <a:latin typeface="Helvetica" panose="020B0604020202020204" pitchFamily="34" charset="0"/>
                <a:cs typeface="Helvetica" panose="020B0604020202020204" pitchFamily="34" charset="0"/>
              </a:rPr>
              <a:t>CNRS</a:t>
            </a:r>
            <a:r>
              <a:rPr lang="en-US" sz="1700" b="1" i="1" dirty="0">
                <a:solidFill>
                  <a:schemeClr val="accent6"/>
                </a:solidFill>
                <a:latin typeface="Helvetica" panose="020B0604020202020204" pitchFamily="34" charset="0"/>
                <a:cs typeface="Helvetica" panose="020B0604020202020204" pitchFamily="34" charset="0"/>
              </a:rPr>
              <a:t>, INFN</a:t>
            </a:r>
            <a:endParaRPr lang="en-GB" sz="1700" b="1" i="1" u="sng" dirty="0">
              <a:solidFill>
                <a:schemeClr val="accent6"/>
              </a:solidFill>
              <a:latin typeface="Helvetica" panose="020B0604020202020204" pitchFamily="34" charset="0"/>
              <a:cs typeface="Helvetica" panose="020B0604020202020204" pitchFamily="34" charset="0"/>
            </a:endParaRPr>
          </a:p>
          <a:p>
            <a:r>
              <a:rPr lang="en-US" sz="1500" i="1" dirty="0">
                <a:solidFill>
                  <a:schemeClr val="accent6"/>
                </a:solidFill>
                <a:latin typeface="Helvetica" panose="020B0604020202020204" pitchFamily="34" charset="0"/>
                <a:cs typeface="Helvetica" panose="020B0604020202020204" pitchFamily="34" charset="0"/>
                <a:sym typeface="Wingdings" panose="05000000000000000000" pitchFamily="2" charset="2"/>
              </a:rPr>
              <a:t>On mono-cell and multi-cell </a:t>
            </a:r>
            <a:r>
              <a:rPr lang="en-US" sz="1500" i="1" u="sng" dirty="0">
                <a:solidFill>
                  <a:schemeClr val="accent6"/>
                </a:solidFill>
                <a:latin typeface="Helvetica" panose="020B0604020202020204" pitchFamily="34" charset="0"/>
                <a:cs typeface="Helvetica" panose="020B0604020202020204" pitchFamily="34" charset="0"/>
                <a:sym typeface="Wingdings" panose="05000000000000000000" pitchFamily="2" charset="2"/>
              </a:rPr>
              <a:t>800 MHz and 1,3 GHz </a:t>
            </a:r>
            <a:r>
              <a:rPr lang="en-US" sz="1500" i="1" dirty="0">
                <a:solidFill>
                  <a:schemeClr val="accent6"/>
                </a:solidFill>
                <a:latin typeface="Helvetica" panose="020B0604020202020204" pitchFamily="34" charset="0"/>
                <a:cs typeface="Helvetica" panose="020B0604020202020204" pitchFamily="34" charset="0"/>
                <a:sym typeface="Wingdings" panose="05000000000000000000" pitchFamily="2" charset="2"/>
              </a:rPr>
              <a:t>mock-up cavities at 300 K</a:t>
            </a:r>
          </a:p>
          <a:p>
            <a:endParaRPr lang="en-GB" sz="1000" b="1" i="1" dirty="0">
              <a:solidFill>
                <a:schemeClr val="tx2">
                  <a:lumMod val="90000"/>
                  <a:lumOff val="10000"/>
                </a:schemeClr>
              </a:solidFill>
              <a:latin typeface="Helvetica" panose="020B0604020202020204" pitchFamily="34" charset="0"/>
              <a:cs typeface="Helvetica" panose="020B0604020202020204" pitchFamily="34" charset="0"/>
            </a:endParaRPr>
          </a:p>
          <a:p>
            <a:r>
              <a:rPr lang="en-GB" sz="1700" b="1" i="1" dirty="0">
                <a:solidFill>
                  <a:schemeClr val="accent4"/>
                </a:solidFill>
                <a:latin typeface="Helvetica" panose="020B0604020202020204" pitchFamily="34" charset="0"/>
                <a:cs typeface="Helvetica" panose="020B0604020202020204" pitchFamily="34" charset="0"/>
              </a:rPr>
              <a:t>Task 4.5: FP coupler design			March 24 – June 25		</a:t>
            </a:r>
            <a:r>
              <a:rPr lang="en-GB" sz="1700" b="1" i="1" u="sng" dirty="0">
                <a:solidFill>
                  <a:schemeClr val="accent4"/>
                </a:solidFill>
                <a:latin typeface="Helvetica" panose="020B0604020202020204" pitchFamily="34" charset="0"/>
                <a:cs typeface="Helvetica" panose="020B0604020202020204" pitchFamily="34" charset="0"/>
              </a:rPr>
              <a:t>CERN</a:t>
            </a:r>
            <a:r>
              <a:rPr lang="en-GB" sz="1700" b="1" i="1" dirty="0">
                <a:solidFill>
                  <a:schemeClr val="accent4"/>
                </a:solidFill>
                <a:latin typeface="Helvetica" panose="020B0604020202020204" pitchFamily="34" charset="0"/>
                <a:cs typeface="Helvetica" panose="020B0604020202020204" pitchFamily="34" charset="0"/>
              </a:rPr>
              <a:t>, CNRS</a:t>
            </a:r>
            <a:endParaRPr lang="en-GB" sz="1700" b="1" dirty="0">
              <a:solidFill>
                <a:schemeClr val="accent4"/>
              </a:solidFill>
              <a:latin typeface="Helvetica" panose="020B0604020202020204" pitchFamily="34" charset="0"/>
              <a:cs typeface="Helvetica" panose="020B0604020202020204" pitchFamily="34" charset="0"/>
            </a:endParaRPr>
          </a:p>
          <a:p>
            <a:r>
              <a:rPr lang="en-US" sz="1500" i="1" dirty="0">
                <a:solidFill>
                  <a:schemeClr val="accent4"/>
                </a:solidFill>
                <a:latin typeface="Helvetica" panose="020B0604020202020204" pitchFamily="34" charset="0"/>
                <a:cs typeface="Helvetica" panose="020B0604020202020204" pitchFamily="34" charset="0"/>
              </a:rPr>
              <a:t>With the goal to improve sustainability</a:t>
            </a:r>
          </a:p>
          <a:p>
            <a:endParaRPr lang="en-GB" sz="1000" b="1" i="1" dirty="0">
              <a:solidFill>
                <a:schemeClr val="accent4"/>
              </a:solidFill>
              <a:latin typeface="Helvetica" panose="020B0604020202020204" pitchFamily="34" charset="0"/>
              <a:cs typeface="Helvetica" panose="020B0604020202020204" pitchFamily="34" charset="0"/>
            </a:endParaRPr>
          </a:p>
          <a:p>
            <a:r>
              <a:rPr lang="en-GB" sz="1700" b="1" i="1" dirty="0">
                <a:solidFill>
                  <a:schemeClr val="accent4"/>
                </a:solidFill>
                <a:latin typeface="Helvetica" panose="020B0604020202020204" pitchFamily="34" charset="0"/>
                <a:cs typeface="Helvetica" panose="020B0604020202020204" pitchFamily="34" charset="0"/>
              </a:rPr>
              <a:t>Task 4.6: </a:t>
            </a:r>
            <a:r>
              <a:rPr lang="en-US" sz="1700" b="1" i="1" dirty="0">
                <a:solidFill>
                  <a:schemeClr val="accent4"/>
                </a:solidFill>
                <a:latin typeface="Helvetica" panose="020B0604020202020204" pitchFamily="34" charset="0"/>
                <a:cs typeface="Helvetica" panose="020B0604020202020204" pitchFamily="34" charset="0"/>
              </a:rPr>
              <a:t>Fabrication of FP couplers 		July 25 – Mai 26			</a:t>
            </a:r>
            <a:r>
              <a:rPr lang="en-GB" sz="1700" b="1" i="1" u="sng" dirty="0">
                <a:solidFill>
                  <a:schemeClr val="accent4"/>
                </a:solidFill>
                <a:latin typeface="Helvetica" panose="020B0604020202020204" pitchFamily="34" charset="0"/>
                <a:cs typeface="Helvetica" panose="020B0604020202020204" pitchFamily="34" charset="0"/>
              </a:rPr>
              <a:t>CERN</a:t>
            </a:r>
            <a:r>
              <a:rPr lang="en-GB" sz="1700" b="1" i="1" dirty="0">
                <a:solidFill>
                  <a:schemeClr val="accent4"/>
                </a:solidFill>
                <a:latin typeface="Helvetica" panose="020B0604020202020204" pitchFamily="34" charset="0"/>
                <a:cs typeface="Helvetica" panose="020B0604020202020204" pitchFamily="34" charset="0"/>
              </a:rPr>
              <a:t>, CNRS</a:t>
            </a:r>
            <a:endParaRPr lang="en-GB" sz="1700" b="1" dirty="0">
              <a:solidFill>
                <a:schemeClr val="accent4"/>
              </a:solidFill>
              <a:latin typeface="Helvetica" panose="020B0604020202020204" pitchFamily="34" charset="0"/>
              <a:cs typeface="Helvetica" panose="020B0604020202020204" pitchFamily="34" charset="0"/>
            </a:endParaRPr>
          </a:p>
          <a:p>
            <a:r>
              <a:rPr lang="en-US" sz="1500" i="1" dirty="0">
                <a:solidFill>
                  <a:schemeClr val="accent4"/>
                </a:solidFill>
                <a:latin typeface="Helvetica" panose="020B0604020202020204" pitchFamily="34" charset="0"/>
                <a:cs typeface="Helvetica" panose="020B0604020202020204" pitchFamily="34" charset="0"/>
                <a:sym typeface="Wingdings" panose="05000000000000000000" pitchFamily="2" charset="2"/>
              </a:rPr>
              <a:t>4 new 800 MHz FPC with the goal of employing cost and production-time reduction techniques. </a:t>
            </a:r>
          </a:p>
          <a:p>
            <a:endParaRPr lang="en-GB" sz="1000" b="1" i="1" dirty="0">
              <a:solidFill>
                <a:schemeClr val="accent4"/>
              </a:solidFill>
              <a:latin typeface="Helvetica" panose="020B0604020202020204" pitchFamily="34" charset="0"/>
              <a:cs typeface="Helvetica" panose="020B0604020202020204" pitchFamily="34" charset="0"/>
            </a:endParaRPr>
          </a:p>
          <a:p>
            <a:r>
              <a:rPr lang="en-GB" sz="1700" b="1" i="1" dirty="0">
                <a:solidFill>
                  <a:schemeClr val="accent4"/>
                </a:solidFill>
                <a:latin typeface="Helvetica" panose="020B0604020202020204" pitchFamily="34" charset="0"/>
                <a:cs typeface="Helvetica" panose="020B0604020202020204" pitchFamily="34" charset="0"/>
              </a:rPr>
              <a:t>Task 4.7: </a:t>
            </a:r>
            <a:r>
              <a:rPr lang="en-US" sz="1700" b="1" i="1" dirty="0">
                <a:solidFill>
                  <a:schemeClr val="accent4"/>
                </a:solidFill>
                <a:latin typeface="Helvetica" panose="020B0604020202020204" pitchFamily="34" charset="0"/>
                <a:cs typeface="Helvetica" panose="020B0604020202020204" pitchFamily="34" charset="0"/>
              </a:rPr>
              <a:t>Test of  FP couplers 			Feb 26 </a:t>
            </a:r>
            <a:r>
              <a:rPr lang="en-GB" sz="1700" b="1" i="1" dirty="0">
                <a:solidFill>
                  <a:schemeClr val="accent4"/>
                </a:solidFill>
                <a:latin typeface="Helvetica" panose="020B0604020202020204" pitchFamily="34" charset="0"/>
                <a:cs typeface="Helvetica" panose="020B0604020202020204" pitchFamily="34" charset="0"/>
              </a:rPr>
              <a:t>–</a:t>
            </a:r>
            <a:r>
              <a:rPr lang="en-US" sz="1700" b="1" i="1" dirty="0">
                <a:solidFill>
                  <a:schemeClr val="accent4"/>
                </a:solidFill>
                <a:latin typeface="Helvetica" panose="020B0604020202020204" pitchFamily="34" charset="0"/>
                <a:cs typeface="Helvetica" panose="020B0604020202020204" pitchFamily="34" charset="0"/>
              </a:rPr>
              <a:t> November 26		</a:t>
            </a:r>
            <a:r>
              <a:rPr lang="en-GB" sz="1700" b="1" i="1" u="sng" dirty="0">
                <a:solidFill>
                  <a:schemeClr val="accent4"/>
                </a:solidFill>
                <a:latin typeface="Helvetica" panose="020B0604020202020204" pitchFamily="34" charset="0"/>
                <a:cs typeface="Helvetica" panose="020B0604020202020204" pitchFamily="34" charset="0"/>
              </a:rPr>
              <a:t>CERN</a:t>
            </a:r>
            <a:r>
              <a:rPr lang="en-GB" sz="1700" b="1" i="1" dirty="0">
                <a:solidFill>
                  <a:schemeClr val="accent4"/>
                </a:solidFill>
                <a:latin typeface="Helvetica" panose="020B0604020202020204" pitchFamily="34" charset="0"/>
                <a:cs typeface="Helvetica" panose="020B0604020202020204" pitchFamily="34" charset="0"/>
              </a:rPr>
              <a:t>, CNRS</a:t>
            </a:r>
            <a:endParaRPr lang="en-GB" sz="1700" b="1" dirty="0">
              <a:solidFill>
                <a:schemeClr val="accent4"/>
              </a:solidFill>
              <a:latin typeface="Helvetica" panose="020B0604020202020204" pitchFamily="34" charset="0"/>
              <a:cs typeface="Helvetica" panose="020B0604020202020204" pitchFamily="34" charset="0"/>
            </a:endParaRPr>
          </a:p>
          <a:p>
            <a:r>
              <a:rPr lang="en-US" sz="1500" i="1" dirty="0">
                <a:solidFill>
                  <a:schemeClr val="accent4"/>
                </a:solidFill>
                <a:latin typeface="Helvetica" panose="020B0604020202020204" pitchFamily="34" charset="0"/>
                <a:cs typeface="Helvetica" panose="020B0604020202020204" pitchFamily="34" charset="0"/>
                <a:sym typeface="Wingdings" panose="05000000000000000000" pitchFamily="2" charset="2"/>
              </a:rPr>
              <a:t>Preparation &amp; RF conditioning 800 MHz, 50 kW CW</a:t>
            </a:r>
            <a:endParaRPr lang="es-ES" sz="1500" dirty="0">
              <a:solidFill>
                <a:schemeClr val="accent4"/>
              </a:solidFill>
              <a:latin typeface="Helvetica" panose="020B0604020202020204" pitchFamily="34" charset="0"/>
              <a:cs typeface="Helvetica" panose="020B0604020202020204" pitchFamily="34" charset="0"/>
            </a:endParaRPr>
          </a:p>
        </p:txBody>
      </p:sp>
      <p:sp>
        <p:nvSpPr>
          <p:cNvPr id="2" name="Espace réservé du numéro de diapositive 1"/>
          <p:cNvSpPr>
            <a:spLocks noGrp="1"/>
          </p:cNvSpPr>
          <p:nvPr>
            <p:ph type="sldNum" sz="quarter" idx="12"/>
          </p:nvPr>
        </p:nvSpPr>
        <p:spPr/>
        <p:txBody>
          <a:bodyPr/>
          <a:lstStyle/>
          <a:p>
            <a:fld id="{4068FCCF-9A80-B240-8D85-84F960565AFA}" type="slidenum">
              <a:rPr lang="en-BE" smtClean="0"/>
              <a:t>2</a:t>
            </a:fld>
            <a:endParaRPr lang="en-BE"/>
          </a:p>
        </p:txBody>
      </p:sp>
    </p:spTree>
    <p:extLst>
      <p:ext uri="{BB962C8B-B14F-4D97-AF65-F5344CB8AC3E}">
        <p14:creationId xmlns:p14="http://schemas.microsoft.com/office/powerpoint/2010/main" val="3193791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194595" y="315684"/>
            <a:ext cx="8738290" cy="830997"/>
          </a:xfrm>
          <a:prstGeom prst="rect">
            <a:avLst/>
          </a:prstGeom>
          <a:noFill/>
        </p:spPr>
        <p:txBody>
          <a:bodyPr wrap="none" rtlCol="0">
            <a:spAutoFit/>
          </a:bodyPr>
          <a:lstStyle/>
          <a:p>
            <a:r>
              <a:rPr lang="en-US" sz="2400" b="1" dirty="0">
                <a:solidFill>
                  <a:srgbClr val="002060"/>
                </a:solidFill>
              </a:rPr>
              <a:t>WP4 – </a:t>
            </a:r>
            <a:r>
              <a:rPr lang="en-US" sz="2400" b="1" dirty="0">
                <a:solidFill>
                  <a:schemeClr val="bg2">
                    <a:lumMod val="50000"/>
                  </a:schemeClr>
                </a:solidFill>
              </a:rPr>
              <a:t>HOM et FPC</a:t>
            </a:r>
            <a:r>
              <a:rPr lang="en-US" sz="2400" b="1" dirty="0">
                <a:solidFill>
                  <a:srgbClr val="002060"/>
                </a:solidFill>
              </a:rPr>
              <a:t>:</a:t>
            </a:r>
            <a:r>
              <a:rPr lang="en-US" sz="2400" b="1" dirty="0">
                <a:solidFill>
                  <a:schemeClr val="bg2">
                    <a:lumMod val="50000"/>
                  </a:schemeClr>
                </a:solidFill>
              </a:rPr>
              <a:t> status/evolution of Task 4.1</a:t>
            </a:r>
          </a:p>
          <a:p>
            <a:r>
              <a:rPr lang="en-US" sz="2400" b="1" dirty="0">
                <a:solidFill>
                  <a:schemeClr val="bg2">
                    <a:lumMod val="50000"/>
                  </a:schemeClr>
                </a:solidFill>
              </a:rPr>
              <a:t>General coordination of WP4 </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FDDE7081-3EE5-4CDF-8DC3-040BBF988BCF}"/>
              </a:ext>
            </a:extLst>
          </p:cNvPr>
          <p:cNvSpPr>
            <a:spLocks noGrp="1"/>
          </p:cNvSpPr>
          <p:nvPr>
            <p:ph idx="1"/>
          </p:nvPr>
        </p:nvSpPr>
        <p:spPr>
          <a:xfrm>
            <a:off x="163286" y="1395385"/>
            <a:ext cx="11929323" cy="5326090"/>
          </a:xfrm>
        </p:spPr>
        <p:txBody>
          <a:bodyPr>
            <a:normAutofit lnSpcReduction="10000"/>
          </a:bodyPr>
          <a:lstStyle/>
          <a:p>
            <a:r>
              <a:rPr lang="en-US" sz="2400" b="1" dirty="0">
                <a:solidFill>
                  <a:srgbClr val="002060"/>
                </a:solidFill>
              </a:rPr>
              <a:t>Past developments </a:t>
            </a:r>
          </a:p>
          <a:p>
            <a:pPr lvl="1"/>
            <a:r>
              <a:rPr lang="fr-FR" sz="2200" dirty="0"/>
              <a:t>18 WP4 meetings </a:t>
            </a:r>
            <a:r>
              <a:rPr lang="fr-FR" sz="2200" dirty="0" err="1"/>
              <a:t>held</a:t>
            </a:r>
            <a:r>
              <a:rPr lang="fr-FR" sz="2200" dirty="0"/>
              <a:t> / </a:t>
            </a:r>
            <a:r>
              <a:rPr lang="fr-FR" sz="2200" dirty="0" err="1"/>
              <a:t>two</a:t>
            </a:r>
            <a:r>
              <a:rPr lang="fr-FR" sz="2200" dirty="0"/>
              <a:t> </a:t>
            </a:r>
            <a:r>
              <a:rPr lang="fr-FR" sz="2200" dirty="0" err="1"/>
              <a:t>technical</a:t>
            </a:r>
            <a:r>
              <a:rPr lang="fr-FR" sz="2200" dirty="0"/>
              <a:t> </a:t>
            </a:r>
            <a:r>
              <a:rPr lang="fr-FR" sz="2200" dirty="0" err="1"/>
              <a:t>review</a:t>
            </a:r>
            <a:r>
              <a:rPr lang="fr-FR" sz="2200" dirty="0"/>
              <a:t> ( 800 MHz &amp; FPC)</a:t>
            </a:r>
          </a:p>
          <a:p>
            <a:pPr lvl="1"/>
            <a:r>
              <a:rPr lang="fr-FR" sz="2200" dirty="0"/>
              <a:t>2 </a:t>
            </a:r>
            <a:r>
              <a:rPr lang="fr-FR" sz="2200" dirty="0" err="1"/>
              <a:t>technical</a:t>
            </a:r>
            <a:r>
              <a:rPr lang="fr-FR" sz="2200" dirty="0"/>
              <a:t> </a:t>
            </a:r>
            <a:r>
              <a:rPr lang="en-US" sz="2200" dirty="0"/>
              <a:t>reviews</a:t>
            </a:r>
            <a:r>
              <a:rPr lang="fr-FR" sz="2200" dirty="0"/>
              <a:t> </a:t>
            </a:r>
            <a:r>
              <a:rPr lang="fr-FR" sz="2200" dirty="0" err="1"/>
              <a:t>done</a:t>
            </a:r>
            <a:r>
              <a:rPr lang="fr-FR" sz="2200" dirty="0"/>
              <a:t> ( 800MHz HOM </a:t>
            </a:r>
            <a:r>
              <a:rPr lang="fr-FR" sz="2200" dirty="0" err="1"/>
              <a:t>couplers</a:t>
            </a:r>
            <a:r>
              <a:rPr lang="fr-FR" sz="2200" dirty="0"/>
              <a:t> &amp; 800MHz FPC </a:t>
            </a:r>
            <a:r>
              <a:rPr lang="fr-FR" sz="2200" dirty="0" err="1"/>
              <a:t>couplers</a:t>
            </a:r>
            <a:r>
              <a:rPr lang="fr-FR" sz="2200" dirty="0"/>
              <a:t>)</a:t>
            </a:r>
          </a:p>
          <a:p>
            <a:pPr lvl="1"/>
            <a:r>
              <a:rPr lang="en-US" sz="2200" dirty="0"/>
              <a:t>Two milestones (FPC and HOM design report) sent in time</a:t>
            </a:r>
          </a:p>
          <a:p>
            <a:pPr lvl="1"/>
            <a:endParaRPr lang="en-US" dirty="0"/>
          </a:p>
          <a:p>
            <a:r>
              <a:rPr lang="en-US" sz="2400" b="1" dirty="0">
                <a:solidFill>
                  <a:srgbClr val="A4C137"/>
                </a:solidFill>
                <a:cs typeface="Calibri" panose="020F0502020204030204" pitchFamily="34" charset="0"/>
              </a:rPr>
              <a:t>Current developments</a:t>
            </a:r>
          </a:p>
          <a:p>
            <a:pPr lvl="1"/>
            <a:r>
              <a:rPr lang="fr-FR" sz="2200" b="1" dirty="0" err="1"/>
              <a:t>With</a:t>
            </a:r>
            <a:r>
              <a:rPr lang="fr-FR" sz="2200" b="1" dirty="0"/>
              <a:t> WP6 : </a:t>
            </a:r>
            <a:r>
              <a:rPr lang="fr-FR" sz="2200" dirty="0"/>
              <a:t>Post doc position </a:t>
            </a:r>
            <a:r>
              <a:rPr lang="fr-FR" sz="2200" dirty="0" err="1"/>
              <a:t>transfer</a:t>
            </a:r>
            <a:r>
              <a:rPr lang="fr-FR" sz="2200" dirty="0"/>
              <a:t> INFN to </a:t>
            </a:r>
            <a:r>
              <a:rPr lang="fr-FR" sz="2200" dirty="0" err="1"/>
              <a:t>IJCLab</a:t>
            </a:r>
            <a:r>
              <a:rPr lang="fr-FR" sz="2200" dirty="0"/>
              <a:t> on </a:t>
            </a:r>
            <a:r>
              <a:rPr lang="fr-FR" sz="2200" dirty="0" err="1"/>
              <a:t>progress</a:t>
            </a:r>
            <a:endParaRPr lang="fr-FR" sz="2200" dirty="0"/>
          </a:p>
          <a:p>
            <a:pPr lvl="1"/>
            <a:r>
              <a:rPr lang="en-US" sz="2200" b="1" dirty="0"/>
              <a:t>WP4 agrees with the new dates of milestones </a:t>
            </a:r>
            <a:r>
              <a:rPr lang="en-US" sz="2200" dirty="0"/>
              <a:t>proposed by the project. </a:t>
            </a:r>
            <a:r>
              <a:rPr lang="en-US" sz="2200" b="1" dirty="0"/>
              <a:t>To define the new dates for deliverables.</a:t>
            </a:r>
          </a:p>
          <a:p>
            <a:pPr lvl="1"/>
            <a:r>
              <a:rPr lang="en-US" sz="2200" b="1" dirty="0"/>
              <a:t>INFN, CNRS and CERN: </a:t>
            </a:r>
            <a:r>
              <a:rPr lang="en-US" sz="2200" dirty="0"/>
              <a:t>Preliminary proposal to change the design, fabrication and test of a 1,3 GHz HOM couplers for designing, manufacturing and testing of a Beam Line Absorbers (BLA) in the process of being accepted by all participants</a:t>
            </a:r>
          </a:p>
          <a:p>
            <a:pPr lvl="1"/>
            <a:r>
              <a:rPr lang="en-US" sz="2200" b="1" dirty="0"/>
              <a:t>WP4 work plan update</a:t>
            </a:r>
          </a:p>
          <a:p>
            <a:pPr lvl="1"/>
            <a:r>
              <a:rPr lang="en-US" sz="2200" b="1" dirty="0"/>
              <a:t>2026 milestones :</a:t>
            </a:r>
          </a:p>
          <a:p>
            <a:pPr lvl="2"/>
            <a:r>
              <a:rPr lang="en-US" sz="1800" dirty="0"/>
              <a:t>Participation to the </a:t>
            </a:r>
            <a:r>
              <a:rPr lang="en-US" sz="1800" dirty="0" err="1"/>
              <a:t>iSAS</a:t>
            </a:r>
            <a:r>
              <a:rPr lang="en-US" sz="1800" dirty="0"/>
              <a:t> intermediary report with the impact risks (January 2026)</a:t>
            </a:r>
          </a:p>
          <a:p>
            <a:pPr lvl="2"/>
            <a:r>
              <a:rPr lang="en-US" sz="1800" dirty="0"/>
              <a:t>Report of the manufacture of 800 MHz HOM coupler ( Decembre 2026)</a:t>
            </a:r>
          </a:p>
          <a:p>
            <a:pPr lvl="1"/>
            <a:endParaRPr lang="en-US" dirty="0"/>
          </a:p>
        </p:txBody>
      </p:sp>
      <p:sp>
        <p:nvSpPr>
          <p:cNvPr id="2" name="Espace réservé du numéro de diapositive 1"/>
          <p:cNvSpPr>
            <a:spLocks noGrp="1"/>
          </p:cNvSpPr>
          <p:nvPr>
            <p:ph type="sldNum" sz="quarter" idx="12"/>
          </p:nvPr>
        </p:nvSpPr>
        <p:spPr/>
        <p:txBody>
          <a:bodyPr/>
          <a:lstStyle/>
          <a:p>
            <a:fld id="{4068FCCF-9A80-B240-8D85-84F960565AFA}" type="slidenum">
              <a:rPr lang="en-BE" smtClean="0"/>
              <a:t>3</a:t>
            </a:fld>
            <a:endParaRPr lang="en-BE" dirty="0"/>
          </a:p>
        </p:txBody>
      </p:sp>
    </p:spTree>
    <p:extLst>
      <p:ext uri="{BB962C8B-B14F-4D97-AF65-F5344CB8AC3E}">
        <p14:creationId xmlns:p14="http://schemas.microsoft.com/office/powerpoint/2010/main" val="805759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60C00A7F-B7C0-B374-69FF-A5D0274330AB}"/>
              </a:ext>
            </a:extLst>
          </p:cNvPr>
          <p:cNvSpPr>
            <a:spLocks noGrp="1"/>
          </p:cNvSpPr>
          <p:nvPr>
            <p:ph type="sldNum" sz="quarter" idx="12"/>
          </p:nvPr>
        </p:nvSpPr>
        <p:spPr/>
        <p:txBody>
          <a:bodyPr/>
          <a:lstStyle/>
          <a:p>
            <a:fld id="{4068FCCF-9A80-B240-8D85-84F960565AFA}" type="slidenum">
              <a:rPr lang="en-BE" smtClean="0"/>
              <a:t>4</a:t>
            </a:fld>
            <a:endParaRPr lang="en-BE"/>
          </a:p>
        </p:txBody>
      </p:sp>
      <p:pic>
        <p:nvPicPr>
          <p:cNvPr id="9" name="Picture 2" descr="Innovate for Sustainable Accelerating Systems: Kick-Off Meeting">
            <a:extLst>
              <a:ext uri="{FF2B5EF4-FFF2-40B4-BE49-F238E27FC236}">
                <a16:creationId xmlns:a16="http://schemas.microsoft.com/office/drawing/2014/main" id="{B16E96C0-3E14-C005-DF46-A987C0578F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3">
            <a:extLst>
              <a:ext uri="{FF2B5EF4-FFF2-40B4-BE49-F238E27FC236}">
                <a16:creationId xmlns:a16="http://schemas.microsoft.com/office/drawing/2014/main" id="{08EC2DEB-6039-BD87-D482-01D0AE9E623D}"/>
              </a:ext>
            </a:extLst>
          </p:cNvPr>
          <p:cNvSpPr txBox="1"/>
          <p:nvPr/>
        </p:nvSpPr>
        <p:spPr>
          <a:xfrm>
            <a:off x="3194595" y="315684"/>
            <a:ext cx="6735242" cy="830997"/>
          </a:xfrm>
          <a:prstGeom prst="rect">
            <a:avLst/>
          </a:prstGeom>
          <a:noFill/>
        </p:spPr>
        <p:txBody>
          <a:bodyPr wrap="none" rtlCol="0">
            <a:spAutoFit/>
          </a:bodyPr>
          <a:lstStyle/>
          <a:p>
            <a:r>
              <a:rPr lang="en-US" sz="2400" b="1" dirty="0">
                <a:solidFill>
                  <a:srgbClr val="002060"/>
                </a:solidFill>
              </a:rPr>
              <a:t>WP4 – </a:t>
            </a:r>
            <a:r>
              <a:rPr lang="en-US" sz="2400" b="1" dirty="0">
                <a:solidFill>
                  <a:schemeClr val="bg2">
                    <a:lumMod val="50000"/>
                  </a:schemeClr>
                </a:solidFill>
              </a:rPr>
              <a:t>HOM et FPC</a:t>
            </a:r>
            <a:r>
              <a:rPr lang="en-US" sz="2400" b="1" dirty="0">
                <a:solidFill>
                  <a:srgbClr val="002060"/>
                </a:solidFill>
              </a:rPr>
              <a:t>:</a:t>
            </a:r>
            <a:r>
              <a:rPr lang="en-US" sz="2400" b="1" dirty="0">
                <a:solidFill>
                  <a:schemeClr val="bg2">
                    <a:lumMod val="50000"/>
                  </a:schemeClr>
                </a:solidFill>
              </a:rPr>
              <a:t> status/evolution of Task 4.1</a:t>
            </a:r>
          </a:p>
          <a:p>
            <a:r>
              <a:rPr lang="en-US" sz="2400" b="1" dirty="0">
                <a:solidFill>
                  <a:schemeClr val="bg2">
                    <a:lumMod val="50000"/>
                  </a:schemeClr>
                </a:solidFill>
              </a:rPr>
              <a:t>General coordination of WP4. Work plan </a:t>
            </a:r>
          </a:p>
        </p:txBody>
      </p:sp>
      <p:pic>
        <p:nvPicPr>
          <p:cNvPr id="12" name="Image 11">
            <a:extLst>
              <a:ext uri="{FF2B5EF4-FFF2-40B4-BE49-F238E27FC236}">
                <a16:creationId xmlns:a16="http://schemas.microsoft.com/office/drawing/2014/main" id="{183D929D-7B52-53B3-5237-21D0C506EE42}"/>
              </a:ext>
            </a:extLst>
          </p:cNvPr>
          <p:cNvPicPr>
            <a:picLocks noChangeAspect="1"/>
          </p:cNvPicPr>
          <p:nvPr/>
        </p:nvPicPr>
        <p:blipFill>
          <a:blip r:embed="rId4"/>
          <a:stretch>
            <a:fillRect/>
          </a:stretch>
        </p:blipFill>
        <p:spPr>
          <a:xfrm>
            <a:off x="0" y="1365669"/>
            <a:ext cx="12192000" cy="4126661"/>
          </a:xfrm>
          <a:prstGeom prst="rect">
            <a:avLst/>
          </a:prstGeom>
        </p:spPr>
      </p:pic>
    </p:spTree>
    <p:extLst>
      <p:ext uri="{BB962C8B-B14F-4D97-AF65-F5344CB8AC3E}">
        <p14:creationId xmlns:p14="http://schemas.microsoft.com/office/powerpoint/2010/main" val="4045443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18115" y="315684"/>
            <a:ext cx="8360228" cy="1200329"/>
          </a:xfrm>
          <a:prstGeom prst="rect">
            <a:avLst/>
          </a:prstGeom>
          <a:noFill/>
        </p:spPr>
        <p:txBody>
          <a:bodyPr wrap="square" rtlCol="0">
            <a:spAutoFit/>
          </a:bodyPr>
          <a:lstStyle/>
          <a:p>
            <a:r>
              <a:rPr lang="en-US" sz="2400" b="1" dirty="0">
                <a:solidFill>
                  <a:srgbClr val="002060"/>
                </a:solidFill>
              </a:rPr>
              <a:t>WP4 – HOM and FPC:</a:t>
            </a:r>
            <a:r>
              <a:rPr lang="en-US" sz="2400" b="1" dirty="0">
                <a:solidFill>
                  <a:schemeClr val="bg2">
                    <a:lumMod val="50000"/>
                  </a:schemeClr>
                </a:solidFill>
              </a:rPr>
              <a:t> status/evolution of Task 4.2</a:t>
            </a:r>
          </a:p>
          <a:p>
            <a:r>
              <a:rPr lang="en-US" sz="2400" b="1" dirty="0">
                <a:solidFill>
                  <a:schemeClr val="bg2">
                    <a:lumMod val="50000"/>
                  </a:schemeClr>
                </a:solidFill>
              </a:rPr>
              <a:t>800 MHz HOM coupler design.</a:t>
            </a:r>
            <a:endParaRPr lang="en-US" sz="2400" b="1" u="sng" dirty="0">
              <a:solidFill>
                <a:schemeClr val="bg2">
                  <a:lumMod val="50000"/>
                </a:schemeClr>
              </a:solidFill>
            </a:endParaRPr>
          </a:p>
          <a:p>
            <a:endParaRPr lang="en-US" sz="2400" b="1"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147FA713-D999-4801-881D-12DDF4D97965}"/>
              </a:ext>
            </a:extLst>
          </p:cNvPr>
          <p:cNvSpPr>
            <a:spLocks noGrp="1"/>
          </p:cNvSpPr>
          <p:nvPr>
            <p:ph idx="1"/>
          </p:nvPr>
        </p:nvSpPr>
        <p:spPr>
          <a:xfrm>
            <a:off x="163286" y="1919078"/>
            <a:ext cx="11570431" cy="3375561"/>
          </a:xfrm>
        </p:spPr>
        <p:txBody>
          <a:bodyPr>
            <a:normAutofit/>
          </a:bodyPr>
          <a:lstStyle/>
          <a:p>
            <a:r>
              <a:rPr lang="en-US" sz="2400" b="1" dirty="0">
                <a:solidFill>
                  <a:srgbClr val="002060"/>
                </a:solidFill>
              </a:rPr>
              <a:t>Past developments </a:t>
            </a:r>
          </a:p>
          <a:p>
            <a:pPr lvl="1"/>
            <a:r>
              <a:rPr lang="en-US" sz="2000" dirty="0">
                <a:sym typeface="Wingdings" panose="05000000000000000000" pitchFamily="2" charset="2"/>
              </a:rPr>
              <a:t>Studies done:</a:t>
            </a:r>
          </a:p>
          <a:p>
            <a:pPr lvl="2"/>
            <a:r>
              <a:rPr lang="en-US" dirty="0">
                <a:sym typeface="Wingdings" panose="05000000000000000000" pitchFamily="2" charset="2"/>
              </a:rPr>
              <a:t>RF calculations studies (</a:t>
            </a:r>
            <a:r>
              <a:rPr lang="en-US" dirty="0" err="1">
                <a:sym typeface="Wingdings" panose="05000000000000000000" pitchFamily="2" charset="2"/>
              </a:rPr>
              <a:t>P.Duchesne</a:t>
            </a:r>
            <a:r>
              <a:rPr lang="en-US" dirty="0">
                <a:sym typeface="Wingdings" panose="05000000000000000000" pitchFamily="2" charset="2"/>
              </a:rPr>
              <a:t>/</a:t>
            </a:r>
            <a:r>
              <a:rPr lang="en-US" dirty="0" err="1">
                <a:sym typeface="Wingdings" panose="05000000000000000000" pitchFamily="2" charset="2"/>
              </a:rPr>
              <a:t>IJCLab</a:t>
            </a:r>
            <a:r>
              <a:rPr lang="en-US" dirty="0">
                <a:sym typeface="Wingdings" panose="05000000000000000000" pitchFamily="2" charset="2"/>
              </a:rPr>
              <a:t>/CNRS)</a:t>
            </a:r>
          </a:p>
          <a:p>
            <a:pPr lvl="2"/>
            <a:r>
              <a:rPr lang="en-US" dirty="0">
                <a:sym typeface="Wingdings" panose="05000000000000000000" pitchFamily="2" charset="2"/>
              </a:rPr>
              <a:t>Thermal calculations (</a:t>
            </a:r>
            <a:r>
              <a:rPr lang="en-US" dirty="0" err="1">
                <a:sym typeface="Wingdings" panose="05000000000000000000" pitchFamily="2" charset="2"/>
              </a:rPr>
              <a:t>P.Duchesne</a:t>
            </a:r>
            <a:r>
              <a:rPr lang="en-US" dirty="0">
                <a:sym typeface="Wingdings" panose="05000000000000000000" pitchFamily="2" charset="2"/>
              </a:rPr>
              <a:t>/</a:t>
            </a:r>
            <a:r>
              <a:rPr lang="en-US" dirty="0" err="1">
                <a:sym typeface="Wingdings" panose="05000000000000000000" pitchFamily="2" charset="2"/>
              </a:rPr>
              <a:t>IJCLab</a:t>
            </a:r>
            <a:r>
              <a:rPr lang="en-US" dirty="0">
                <a:sym typeface="Wingdings" panose="05000000000000000000" pitchFamily="2" charset="2"/>
              </a:rPr>
              <a:t> &amp; K .</a:t>
            </a:r>
            <a:r>
              <a:rPr lang="en-US" dirty="0" err="1">
                <a:sym typeface="Wingdings" panose="05000000000000000000" pitchFamily="2" charset="2"/>
              </a:rPr>
              <a:t>Candera</a:t>
            </a:r>
            <a:r>
              <a:rPr lang="en-US" dirty="0">
                <a:sym typeface="Wingdings" panose="05000000000000000000" pitchFamily="2" charset="2"/>
              </a:rPr>
              <a:t>/CERN)</a:t>
            </a:r>
          </a:p>
          <a:p>
            <a:pPr lvl="2"/>
            <a:r>
              <a:rPr lang="en-US" dirty="0"/>
              <a:t>Preliminary </a:t>
            </a:r>
            <a:r>
              <a:rPr lang="en-US" dirty="0" err="1"/>
              <a:t>multipacting</a:t>
            </a:r>
            <a:r>
              <a:rPr lang="en-US" dirty="0"/>
              <a:t> simulations (</a:t>
            </a:r>
            <a:r>
              <a:rPr lang="en-US" dirty="0" err="1"/>
              <a:t>A.Placais</a:t>
            </a:r>
            <a:r>
              <a:rPr lang="en-US" dirty="0"/>
              <a:t>/LPSC/CNRS) </a:t>
            </a:r>
          </a:p>
          <a:p>
            <a:pPr lvl="1"/>
            <a:r>
              <a:rPr lang="en-US" sz="2000" b="1" dirty="0"/>
              <a:t>Update of the design</a:t>
            </a:r>
            <a:r>
              <a:rPr lang="en-US" sz="2000" dirty="0"/>
              <a:t> carried out by </a:t>
            </a:r>
            <a:r>
              <a:rPr lang="en-US" sz="2000" dirty="0" err="1"/>
              <a:t>IJClab</a:t>
            </a:r>
            <a:r>
              <a:rPr lang="en-US" sz="2000" dirty="0"/>
              <a:t> (S. </a:t>
            </a:r>
            <a:r>
              <a:rPr lang="en-US" sz="2000" dirty="0" err="1"/>
              <a:t>Blivet</a:t>
            </a:r>
            <a:r>
              <a:rPr lang="en-US" sz="2000" dirty="0"/>
              <a:t>, G. Olivier, </a:t>
            </a:r>
            <a:r>
              <a:rPr lang="en-US" sz="2000" dirty="0" err="1"/>
              <a:t>P.Duchesne</a:t>
            </a:r>
            <a:r>
              <a:rPr lang="en-US" sz="2000" dirty="0"/>
              <a:t>) taking into account the remarks from the CERN (</a:t>
            </a:r>
            <a:r>
              <a:rPr lang="en-US" sz="2000" dirty="0" err="1">
                <a:sym typeface="Wingdings" panose="05000000000000000000" pitchFamily="2" charset="2"/>
              </a:rPr>
              <a:t>M.Garlasche</a:t>
            </a:r>
            <a:r>
              <a:rPr lang="en-US" sz="2000" dirty="0">
                <a:sym typeface="Wingdings" panose="05000000000000000000" pitchFamily="2" charset="2"/>
              </a:rPr>
              <a:t> &amp; S. </a:t>
            </a:r>
            <a:r>
              <a:rPr lang="en-US" sz="2000" dirty="0" err="1">
                <a:sym typeface="Wingdings" panose="05000000000000000000" pitchFamily="2" charset="2"/>
              </a:rPr>
              <a:t>Barriere</a:t>
            </a:r>
            <a:r>
              <a:rPr lang="en-US" sz="2000" dirty="0">
                <a:sym typeface="Wingdings" panose="05000000000000000000" pitchFamily="2" charset="2"/>
              </a:rPr>
              <a:t> ) </a:t>
            </a:r>
            <a:r>
              <a:rPr lang="en-US" sz="2000" dirty="0"/>
              <a:t>feasibility fabrication study </a:t>
            </a:r>
            <a:endParaRPr lang="en-US" sz="2400" dirty="0"/>
          </a:p>
          <a:p>
            <a:pPr marL="0" indent="0">
              <a:buNone/>
            </a:pPr>
            <a:endParaRPr lang="en-US" dirty="0"/>
          </a:p>
          <a:p>
            <a:endParaRPr lang="en-GB" dirty="0"/>
          </a:p>
        </p:txBody>
      </p:sp>
      <p:sp>
        <p:nvSpPr>
          <p:cNvPr id="2" name="Espace réservé du numéro de diapositive 1"/>
          <p:cNvSpPr>
            <a:spLocks noGrp="1"/>
          </p:cNvSpPr>
          <p:nvPr>
            <p:ph type="sldNum" sz="quarter" idx="12"/>
          </p:nvPr>
        </p:nvSpPr>
        <p:spPr/>
        <p:txBody>
          <a:bodyPr/>
          <a:lstStyle/>
          <a:p>
            <a:fld id="{4068FCCF-9A80-B240-8D85-84F960565AFA}" type="slidenum">
              <a:rPr lang="en-BE" smtClean="0"/>
              <a:t>5</a:t>
            </a:fld>
            <a:endParaRPr lang="en-BE" dirty="0"/>
          </a:p>
        </p:txBody>
      </p:sp>
    </p:spTree>
    <p:extLst>
      <p:ext uri="{BB962C8B-B14F-4D97-AF65-F5344CB8AC3E}">
        <p14:creationId xmlns:p14="http://schemas.microsoft.com/office/powerpoint/2010/main" val="403415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0478616B-AB41-E7DE-9AAC-4480F89A49A7}"/>
              </a:ext>
            </a:extLst>
          </p:cNvPr>
          <p:cNvSpPr>
            <a:spLocks noGrp="1"/>
          </p:cNvSpPr>
          <p:nvPr>
            <p:ph type="sldNum" sz="quarter" idx="12"/>
          </p:nvPr>
        </p:nvSpPr>
        <p:spPr/>
        <p:txBody>
          <a:bodyPr/>
          <a:lstStyle/>
          <a:p>
            <a:fld id="{4068FCCF-9A80-B240-8D85-84F960565AFA}" type="slidenum">
              <a:rPr lang="en-BE" smtClean="0"/>
              <a:t>6</a:t>
            </a:fld>
            <a:endParaRPr lang="en-BE"/>
          </a:p>
        </p:txBody>
      </p:sp>
      <p:pic>
        <p:nvPicPr>
          <p:cNvPr id="7" name="Picture 2" descr="Innovate for Sustainable Accelerating Systems: Kick-Off Meeting">
            <a:extLst>
              <a:ext uri="{FF2B5EF4-FFF2-40B4-BE49-F238E27FC236}">
                <a16:creationId xmlns:a16="http://schemas.microsoft.com/office/drawing/2014/main" id="{169507B7-CBEF-7113-45A9-0B02D096D2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3">
            <a:extLst>
              <a:ext uri="{FF2B5EF4-FFF2-40B4-BE49-F238E27FC236}">
                <a16:creationId xmlns:a16="http://schemas.microsoft.com/office/drawing/2014/main" id="{3D885B01-079C-1AA0-1545-33D9A2E802FE}"/>
              </a:ext>
            </a:extLst>
          </p:cNvPr>
          <p:cNvSpPr txBox="1"/>
          <p:nvPr/>
        </p:nvSpPr>
        <p:spPr>
          <a:xfrm>
            <a:off x="3418115" y="315684"/>
            <a:ext cx="8360228" cy="1200329"/>
          </a:xfrm>
          <a:prstGeom prst="rect">
            <a:avLst/>
          </a:prstGeom>
          <a:noFill/>
        </p:spPr>
        <p:txBody>
          <a:bodyPr wrap="square" rtlCol="0">
            <a:spAutoFit/>
          </a:bodyPr>
          <a:lstStyle/>
          <a:p>
            <a:r>
              <a:rPr lang="en-US" sz="2400" b="1" dirty="0">
                <a:solidFill>
                  <a:srgbClr val="002060"/>
                </a:solidFill>
              </a:rPr>
              <a:t>WP4 – HOM and FPC:</a:t>
            </a:r>
            <a:r>
              <a:rPr lang="en-US" sz="2400" b="1" dirty="0">
                <a:solidFill>
                  <a:schemeClr val="bg2">
                    <a:lumMod val="50000"/>
                  </a:schemeClr>
                </a:solidFill>
              </a:rPr>
              <a:t> status/evolution of Task 4.2</a:t>
            </a:r>
          </a:p>
          <a:p>
            <a:r>
              <a:rPr lang="en-US" sz="2400" b="1" dirty="0">
                <a:solidFill>
                  <a:schemeClr val="bg2">
                    <a:lumMod val="50000"/>
                  </a:schemeClr>
                </a:solidFill>
              </a:rPr>
              <a:t>800 MHz HOM coupler design. Work plan</a:t>
            </a:r>
            <a:endParaRPr lang="en-US" sz="2400" b="1" u="sng" dirty="0">
              <a:solidFill>
                <a:schemeClr val="bg2">
                  <a:lumMod val="50000"/>
                </a:schemeClr>
              </a:solidFill>
            </a:endParaRPr>
          </a:p>
          <a:p>
            <a:endParaRPr lang="en-US" sz="2400" b="1" dirty="0">
              <a:solidFill>
                <a:schemeClr val="bg2">
                  <a:lumMod val="50000"/>
                </a:schemeClr>
              </a:solidFill>
            </a:endParaRPr>
          </a:p>
        </p:txBody>
      </p:sp>
      <p:pic>
        <p:nvPicPr>
          <p:cNvPr id="10" name="Image 9">
            <a:extLst>
              <a:ext uri="{FF2B5EF4-FFF2-40B4-BE49-F238E27FC236}">
                <a16:creationId xmlns:a16="http://schemas.microsoft.com/office/drawing/2014/main" id="{243ED07E-4EBE-B947-9D29-36E988F783D8}"/>
              </a:ext>
            </a:extLst>
          </p:cNvPr>
          <p:cNvPicPr>
            <a:picLocks noChangeAspect="1"/>
          </p:cNvPicPr>
          <p:nvPr/>
        </p:nvPicPr>
        <p:blipFill>
          <a:blip r:embed="rId3"/>
          <a:stretch>
            <a:fillRect/>
          </a:stretch>
        </p:blipFill>
        <p:spPr>
          <a:xfrm>
            <a:off x="659328" y="1233127"/>
            <a:ext cx="8360227" cy="4135166"/>
          </a:xfrm>
          <a:prstGeom prst="rect">
            <a:avLst/>
          </a:prstGeom>
        </p:spPr>
      </p:pic>
      <p:sp>
        <p:nvSpPr>
          <p:cNvPr id="12" name="ZoneTexte 11">
            <a:extLst>
              <a:ext uri="{FF2B5EF4-FFF2-40B4-BE49-F238E27FC236}">
                <a16:creationId xmlns:a16="http://schemas.microsoft.com/office/drawing/2014/main" id="{23F223E9-2BAD-6C3F-453C-91FB4208D9B7}"/>
              </a:ext>
            </a:extLst>
          </p:cNvPr>
          <p:cNvSpPr txBox="1"/>
          <p:nvPr/>
        </p:nvSpPr>
        <p:spPr>
          <a:xfrm>
            <a:off x="500743" y="5657583"/>
            <a:ext cx="11136086" cy="923330"/>
          </a:xfrm>
          <a:prstGeom prst="rect">
            <a:avLst/>
          </a:prstGeom>
          <a:noFill/>
        </p:spPr>
        <p:txBody>
          <a:bodyPr wrap="square">
            <a:spAutoFit/>
          </a:bodyPr>
          <a:lstStyle/>
          <a:p>
            <a:r>
              <a:rPr lang="fr-FR" dirty="0"/>
              <a:t>Proposition to </a:t>
            </a:r>
            <a:r>
              <a:rPr lang="fr-FR" b="1" dirty="0"/>
              <a:t>change design 1,3 GHz to BLA design. T</a:t>
            </a:r>
            <a:r>
              <a:rPr lang="en-US" sz="1800" dirty="0">
                <a:effectLst/>
                <a:latin typeface="Aptos" panose="020B0004020202020204" pitchFamily="34" charset="0"/>
                <a:ea typeface="Aptos" panose="020B0004020202020204" pitchFamily="34" charset="0"/>
                <a:cs typeface="Times New Roman" panose="02020603050405020304" pitchFamily="18" charset="0"/>
              </a:rPr>
              <a:t>o be included inside the task 4.2? milestone ‘Design report of HOM couplers’ to update with the design report of BLA or to do a new milestone deadline M27 May 2026?</a:t>
            </a:r>
            <a:endParaRPr lang="fr-FR" dirty="0"/>
          </a:p>
        </p:txBody>
      </p:sp>
      <p:sp>
        <p:nvSpPr>
          <p:cNvPr id="13" name="ZoneTexte 12">
            <a:extLst>
              <a:ext uri="{FF2B5EF4-FFF2-40B4-BE49-F238E27FC236}">
                <a16:creationId xmlns:a16="http://schemas.microsoft.com/office/drawing/2014/main" id="{39A90F2C-3FFE-31EB-335D-9F307B0C6485}"/>
              </a:ext>
            </a:extLst>
          </p:cNvPr>
          <p:cNvSpPr txBox="1"/>
          <p:nvPr/>
        </p:nvSpPr>
        <p:spPr>
          <a:xfrm rot="18352899">
            <a:off x="8354223" y="2611157"/>
            <a:ext cx="3742419" cy="1661993"/>
          </a:xfrm>
          <a:prstGeom prst="rect">
            <a:avLst/>
          </a:prstGeom>
          <a:noFill/>
        </p:spPr>
        <p:txBody>
          <a:bodyPr wrap="square" rtlCol="0">
            <a:spAutoFit/>
          </a:bodyPr>
          <a:lstStyle/>
          <a:p>
            <a:r>
              <a:rPr lang="fr-FR" sz="3400" dirty="0">
                <a:solidFill>
                  <a:schemeClr val="accent6"/>
                </a:solidFill>
              </a:rPr>
              <a:t>Milestone for 800 MHz HOM coupler </a:t>
            </a:r>
            <a:r>
              <a:rPr lang="fr-FR" sz="3400" dirty="0" err="1">
                <a:solidFill>
                  <a:schemeClr val="accent6"/>
                </a:solidFill>
              </a:rPr>
              <a:t>finished</a:t>
            </a:r>
            <a:endParaRPr lang="fr-FR" sz="3400" dirty="0">
              <a:solidFill>
                <a:schemeClr val="accent6"/>
              </a:solidFill>
            </a:endParaRPr>
          </a:p>
        </p:txBody>
      </p:sp>
    </p:spTree>
    <p:extLst>
      <p:ext uri="{BB962C8B-B14F-4D97-AF65-F5344CB8AC3E}">
        <p14:creationId xmlns:p14="http://schemas.microsoft.com/office/powerpoint/2010/main" val="378037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113315" y="315684"/>
            <a:ext cx="6983707" cy="830997"/>
          </a:xfrm>
          <a:prstGeom prst="rect">
            <a:avLst/>
          </a:prstGeom>
          <a:noFill/>
        </p:spPr>
        <p:txBody>
          <a:bodyPr wrap="none" rtlCol="0">
            <a:spAutoFit/>
          </a:bodyPr>
          <a:lstStyle/>
          <a:p>
            <a:r>
              <a:rPr lang="en-US" sz="2400" b="1" dirty="0">
                <a:solidFill>
                  <a:srgbClr val="002060"/>
                </a:solidFill>
              </a:rPr>
              <a:t>WP4 – HOM and FPC:</a:t>
            </a:r>
            <a:r>
              <a:rPr lang="en-US" sz="2400" b="1" dirty="0">
                <a:solidFill>
                  <a:schemeClr val="bg2">
                    <a:lumMod val="50000"/>
                  </a:schemeClr>
                </a:solidFill>
              </a:rPr>
              <a:t> status/evolution of Task 4.3</a:t>
            </a:r>
          </a:p>
          <a:p>
            <a:r>
              <a:rPr lang="en-US" sz="2400" b="1" dirty="0">
                <a:solidFill>
                  <a:schemeClr val="bg2">
                    <a:lumMod val="50000"/>
                  </a:schemeClr>
                </a:solidFill>
              </a:rPr>
              <a:t>Fabrication of 800 MHz HOM couplers.</a:t>
            </a:r>
            <a:endParaRPr lang="en-US" sz="2400" b="1" u="sng" dirty="0">
              <a:solidFill>
                <a:schemeClr val="bg2">
                  <a:lumMod val="50000"/>
                </a:schemeClr>
              </a:solidFill>
            </a:endParaRP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0932A6A9-8E95-4884-917E-386F298748BC}"/>
              </a:ext>
            </a:extLst>
          </p:cNvPr>
          <p:cNvSpPr>
            <a:spLocks noGrp="1"/>
          </p:cNvSpPr>
          <p:nvPr>
            <p:ph idx="1"/>
          </p:nvPr>
        </p:nvSpPr>
        <p:spPr>
          <a:xfrm>
            <a:off x="360714" y="1570289"/>
            <a:ext cx="11658600" cy="4685620"/>
          </a:xfrm>
        </p:spPr>
        <p:txBody>
          <a:bodyPr>
            <a:normAutofit/>
          </a:bodyPr>
          <a:lstStyle/>
          <a:p>
            <a:r>
              <a:rPr lang="en-US" sz="2400" b="1" dirty="0">
                <a:solidFill>
                  <a:srgbClr val="002060"/>
                </a:solidFill>
              </a:rPr>
              <a:t>Past developments </a:t>
            </a:r>
          </a:p>
          <a:p>
            <a:pPr lvl="1"/>
            <a:r>
              <a:rPr lang="en-US" sz="2200" dirty="0">
                <a:sym typeface="Wingdings" panose="05000000000000000000" pitchFamily="2" charset="2"/>
              </a:rPr>
              <a:t>Feasibility fabrication study (</a:t>
            </a:r>
            <a:r>
              <a:rPr lang="en-US" sz="2200" dirty="0" err="1">
                <a:sym typeface="Wingdings" panose="05000000000000000000" pitchFamily="2" charset="2"/>
              </a:rPr>
              <a:t>M.Garlasche</a:t>
            </a:r>
            <a:r>
              <a:rPr lang="en-US" sz="2200" dirty="0">
                <a:sym typeface="Wingdings" panose="05000000000000000000" pitchFamily="2" charset="2"/>
              </a:rPr>
              <a:t> &amp; S. </a:t>
            </a:r>
            <a:r>
              <a:rPr lang="en-US" sz="2200" dirty="0" err="1">
                <a:sym typeface="Wingdings" panose="05000000000000000000" pitchFamily="2" charset="2"/>
              </a:rPr>
              <a:t>Barriere</a:t>
            </a:r>
            <a:r>
              <a:rPr lang="en-US" sz="2200" dirty="0">
                <a:sym typeface="Wingdings" panose="05000000000000000000" pitchFamily="2" charset="2"/>
              </a:rPr>
              <a:t> / CERN)</a:t>
            </a:r>
          </a:p>
          <a:p>
            <a:pPr lvl="1"/>
            <a:r>
              <a:rPr lang="en-US" sz="2200" dirty="0"/>
              <a:t>Coupler design file ( drawings and step) sent ( 8/12/2025) by IJC Lab ( </a:t>
            </a:r>
            <a:r>
              <a:rPr lang="en-US" sz="2200" dirty="0" err="1"/>
              <a:t>P.Duchesne</a:t>
            </a:r>
            <a:r>
              <a:rPr lang="en-US" sz="2200" dirty="0"/>
              <a:t>) to CERN taking into account the remarks from the CERN feasibility fabrication study</a:t>
            </a:r>
          </a:p>
          <a:p>
            <a:pPr lvl="1"/>
            <a:endParaRPr lang="en-US" sz="2200" dirty="0"/>
          </a:p>
          <a:p>
            <a:pPr lvl="1"/>
            <a:endParaRPr lang="en-US" dirty="0"/>
          </a:p>
          <a:p>
            <a:r>
              <a:rPr lang="en-US" sz="2400" b="1" dirty="0">
                <a:solidFill>
                  <a:srgbClr val="A4C137"/>
                </a:solidFill>
                <a:cs typeface="Calibri" panose="020F0502020204030204" pitchFamily="34" charset="0"/>
              </a:rPr>
              <a:t>Current developments</a:t>
            </a:r>
          </a:p>
          <a:p>
            <a:pPr lvl="1"/>
            <a:r>
              <a:rPr lang="en-US" sz="2200" dirty="0"/>
              <a:t>CERN give it a second round of check and prepare it for production</a:t>
            </a:r>
          </a:p>
          <a:p>
            <a:pPr marL="0" indent="0">
              <a:buNone/>
            </a:pPr>
            <a:endParaRPr lang="en-US" dirty="0"/>
          </a:p>
          <a:p>
            <a:endParaRPr lang="en-GB" dirty="0"/>
          </a:p>
        </p:txBody>
      </p:sp>
      <p:sp>
        <p:nvSpPr>
          <p:cNvPr id="2" name="Espace réservé du numéro de diapositive 1"/>
          <p:cNvSpPr>
            <a:spLocks noGrp="1"/>
          </p:cNvSpPr>
          <p:nvPr>
            <p:ph type="sldNum" sz="quarter" idx="12"/>
          </p:nvPr>
        </p:nvSpPr>
        <p:spPr/>
        <p:txBody>
          <a:bodyPr/>
          <a:lstStyle/>
          <a:p>
            <a:fld id="{4068FCCF-9A80-B240-8D85-84F960565AFA}" type="slidenum">
              <a:rPr lang="en-BE" smtClean="0"/>
              <a:t>7</a:t>
            </a:fld>
            <a:endParaRPr lang="en-BE"/>
          </a:p>
        </p:txBody>
      </p:sp>
      <p:pic>
        <p:nvPicPr>
          <p:cNvPr id="9" name="Picture 7" descr="A diagram of a machine&#10;&#10;AI-generated content may be incorrect.">
            <a:extLst>
              <a:ext uri="{FF2B5EF4-FFF2-40B4-BE49-F238E27FC236}">
                <a16:creationId xmlns:a16="http://schemas.microsoft.com/office/drawing/2014/main" id="{5D14F108-EF80-03FB-481F-0F346B6E95D0}"/>
              </a:ext>
            </a:extLst>
          </p:cNvPr>
          <p:cNvPicPr>
            <a:picLocks noChangeAspect="1"/>
          </p:cNvPicPr>
          <p:nvPr/>
        </p:nvPicPr>
        <p:blipFill>
          <a:blip r:embed="rId4">
            <a:alphaModFix amt="76000"/>
          </a:blip>
          <a:stretch>
            <a:fillRect/>
          </a:stretch>
        </p:blipFill>
        <p:spPr>
          <a:xfrm>
            <a:off x="9525840" y="3699693"/>
            <a:ext cx="2241618" cy="2756753"/>
          </a:xfrm>
          <a:prstGeom prst="rect">
            <a:avLst/>
          </a:prstGeom>
        </p:spPr>
      </p:pic>
      <p:sp>
        <p:nvSpPr>
          <p:cNvPr id="14" name="Rectangle 13"/>
          <p:cNvSpPr/>
          <p:nvPr/>
        </p:nvSpPr>
        <p:spPr>
          <a:xfrm>
            <a:off x="7759786" y="6033184"/>
            <a:ext cx="2956981" cy="646331"/>
          </a:xfrm>
          <a:prstGeom prst="rect">
            <a:avLst/>
          </a:prstGeom>
        </p:spPr>
        <p:txBody>
          <a:bodyPr wrap="square">
            <a:spAutoFit/>
          </a:bodyPr>
          <a:lstStyle/>
          <a:p>
            <a:r>
              <a:rPr lang="fr-FR" dirty="0"/>
              <a:t>c/o IJC </a:t>
            </a:r>
            <a:r>
              <a:rPr lang="fr-FR" dirty="0" err="1"/>
              <a:t>Lab</a:t>
            </a:r>
            <a:r>
              <a:rPr lang="fr-FR" dirty="0"/>
              <a:t> ( </a:t>
            </a:r>
            <a:r>
              <a:rPr lang="fr-FR" dirty="0" err="1"/>
              <a:t>S.Blivet</a:t>
            </a:r>
            <a:r>
              <a:rPr lang="fr-FR" dirty="0"/>
              <a:t>, </a:t>
            </a:r>
            <a:r>
              <a:rPr lang="fr-FR" dirty="0" err="1"/>
              <a:t>G.Olivier</a:t>
            </a:r>
            <a:r>
              <a:rPr lang="fr-FR" dirty="0"/>
              <a:t> and </a:t>
            </a:r>
            <a:r>
              <a:rPr lang="fr-FR" dirty="0" err="1"/>
              <a:t>P.Duchesne</a:t>
            </a:r>
            <a:r>
              <a:rPr lang="fr-FR" dirty="0"/>
              <a:t>)</a:t>
            </a:r>
          </a:p>
        </p:txBody>
      </p:sp>
    </p:spTree>
    <p:extLst>
      <p:ext uri="{BB962C8B-B14F-4D97-AF65-F5344CB8AC3E}">
        <p14:creationId xmlns:p14="http://schemas.microsoft.com/office/powerpoint/2010/main" val="2062616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E4811F-4270-EB7A-A19C-924EBADF4AAE}"/>
              </a:ext>
            </a:extLst>
          </p:cNvPr>
          <p:cNvSpPr>
            <a:spLocks noGrp="1"/>
          </p:cNvSpPr>
          <p:nvPr>
            <p:ph type="sldNum" sz="quarter" idx="12"/>
          </p:nvPr>
        </p:nvSpPr>
        <p:spPr/>
        <p:txBody>
          <a:bodyPr/>
          <a:lstStyle/>
          <a:p>
            <a:fld id="{4068FCCF-9A80-B240-8D85-84F960565AFA}" type="slidenum">
              <a:rPr lang="en-BE" smtClean="0"/>
              <a:t>8</a:t>
            </a:fld>
            <a:endParaRPr lang="en-BE"/>
          </a:p>
        </p:txBody>
      </p:sp>
      <p:pic>
        <p:nvPicPr>
          <p:cNvPr id="6" name="Image 5">
            <a:extLst>
              <a:ext uri="{FF2B5EF4-FFF2-40B4-BE49-F238E27FC236}">
                <a16:creationId xmlns:a16="http://schemas.microsoft.com/office/drawing/2014/main" id="{39059128-C0E3-DC05-5FFA-6452B7BB32F6}"/>
              </a:ext>
            </a:extLst>
          </p:cNvPr>
          <p:cNvPicPr>
            <a:picLocks noChangeAspect="1"/>
          </p:cNvPicPr>
          <p:nvPr/>
        </p:nvPicPr>
        <p:blipFill>
          <a:blip r:embed="rId2"/>
          <a:srcRect l="1" r="33592"/>
          <a:stretch/>
        </p:blipFill>
        <p:spPr>
          <a:xfrm>
            <a:off x="430319" y="1169208"/>
            <a:ext cx="11331362" cy="3243943"/>
          </a:xfrm>
          <a:prstGeom prst="rect">
            <a:avLst/>
          </a:prstGeom>
        </p:spPr>
      </p:pic>
      <p:sp>
        <p:nvSpPr>
          <p:cNvPr id="7" name="TextBox 3">
            <a:extLst>
              <a:ext uri="{FF2B5EF4-FFF2-40B4-BE49-F238E27FC236}">
                <a16:creationId xmlns:a16="http://schemas.microsoft.com/office/drawing/2014/main" id="{84672C98-6230-A571-0B2C-6E1195CE8C5F}"/>
              </a:ext>
            </a:extLst>
          </p:cNvPr>
          <p:cNvSpPr txBox="1"/>
          <p:nvPr/>
        </p:nvSpPr>
        <p:spPr>
          <a:xfrm>
            <a:off x="3150893" y="152576"/>
            <a:ext cx="7096815" cy="830997"/>
          </a:xfrm>
          <a:prstGeom prst="rect">
            <a:avLst/>
          </a:prstGeom>
          <a:noFill/>
        </p:spPr>
        <p:txBody>
          <a:bodyPr wrap="none" rtlCol="0">
            <a:spAutoFit/>
          </a:bodyPr>
          <a:lstStyle/>
          <a:p>
            <a:r>
              <a:rPr lang="en-US" sz="2400" b="1" dirty="0">
                <a:solidFill>
                  <a:srgbClr val="002060"/>
                </a:solidFill>
              </a:rPr>
              <a:t>WP4 – HOM and FPC:</a:t>
            </a:r>
            <a:r>
              <a:rPr lang="en-US" sz="2400" b="1" dirty="0">
                <a:solidFill>
                  <a:schemeClr val="bg2">
                    <a:lumMod val="50000"/>
                  </a:schemeClr>
                </a:solidFill>
              </a:rPr>
              <a:t> status/evolution of Task 4.3</a:t>
            </a:r>
          </a:p>
          <a:p>
            <a:r>
              <a:rPr lang="en-US" sz="2400" b="1" dirty="0">
                <a:solidFill>
                  <a:schemeClr val="bg2">
                    <a:lumMod val="50000"/>
                  </a:schemeClr>
                </a:solidFill>
              </a:rPr>
              <a:t>Fabrication of 800 MHz HOM couplers. Work plan.</a:t>
            </a:r>
            <a:endParaRPr lang="en-US" sz="2400" b="1" u="sng" dirty="0">
              <a:solidFill>
                <a:schemeClr val="bg2">
                  <a:lumMod val="50000"/>
                </a:schemeClr>
              </a:solidFill>
            </a:endParaRPr>
          </a:p>
        </p:txBody>
      </p:sp>
      <p:pic>
        <p:nvPicPr>
          <p:cNvPr id="8" name="Picture 2" descr="Innovate for Sustainable Accelerating Systems: Kick-Off Meeting">
            <a:extLst>
              <a:ext uri="{FF2B5EF4-FFF2-40B4-BE49-F238E27FC236}">
                <a16:creationId xmlns:a16="http://schemas.microsoft.com/office/drawing/2014/main" id="{A252C77B-81D5-C3B8-E308-29495A33C7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12" name="ZoneTexte 11">
            <a:extLst>
              <a:ext uri="{FF2B5EF4-FFF2-40B4-BE49-F238E27FC236}">
                <a16:creationId xmlns:a16="http://schemas.microsoft.com/office/drawing/2014/main" id="{A759E57C-0096-8809-66F8-6B50C8858AC4}"/>
              </a:ext>
            </a:extLst>
          </p:cNvPr>
          <p:cNvSpPr txBox="1"/>
          <p:nvPr/>
        </p:nvSpPr>
        <p:spPr>
          <a:xfrm>
            <a:off x="190500" y="4440214"/>
            <a:ext cx="11810999" cy="2308324"/>
          </a:xfrm>
          <a:prstGeom prst="rect">
            <a:avLst/>
          </a:prstGeom>
          <a:noFill/>
        </p:spPr>
        <p:txBody>
          <a:bodyPr wrap="square">
            <a:spAutoFit/>
          </a:bodyPr>
          <a:lstStyle/>
          <a:p>
            <a:pPr marL="285750" indent="-285750">
              <a:buFont typeface="Arial" panose="020B0604020202020204" pitchFamily="34" charset="0"/>
              <a:buChar char="•"/>
            </a:pPr>
            <a:r>
              <a:rPr lang="fr-FR" b="1" u="sng" dirty="0" err="1"/>
              <a:t>With</a:t>
            </a:r>
            <a:r>
              <a:rPr lang="fr-FR" b="1" u="sng" dirty="0"/>
              <a:t> new </a:t>
            </a:r>
            <a:r>
              <a:rPr lang="fr-FR" b="1" u="sng" dirty="0" err="1"/>
              <a:t>milestone</a:t>
            </a:r>
            <a:r>
              <a:rPr lang="fr-FR" b="1" u="sng" dirty="0"/>
              <a:t> dates all on </a:t>
            </a:r>
            <a:r>
              <a:rPr lang="fr-FR" b="1" u="sng" dirty="0" err="1"/>
              <a:t>track</a:t>
            </a:r>
            <a:endParaRPr lang="fr-FR" b="1" u="sng" dirty="0"/>
          </a:p>
          <a:p>
            <a:pPr marL="285750" indent="-285750">
              <a:buFont typeface="Arial" panose="020B0604020202020204" pitchFamily="34" charset="0"/>
              <a:buChar char="•"/>
            </a:pPr>
            <a:r>
              <a:rPr lang="fr-FR" dirty="0"/>
              <a:t>CERN </a:t>
            </a:r>
            <a:r>
              <a:rPr lang="fr-FR" dirty="0" err="1"/>
              <a:t>is</a:t>
            </a:r>
            <a:r>
              <a:rPr lang="fr-FR" dirty="0"/>
              <a:t> </a:t>
            </a:r>
            <a:r>
              <a:rPr lang="fr-FR" dirty="0" err="1"/>
              <a:t>going</a:t>
            </a:r>
            <a:r>
              <a:rPr lang="fr-FR" dirty="0"/>
              <a:t> to use the Nb in stock to manufacture the 4 HOM </a:t>
            </a:r>
            <a:r>
              <a:rPr lang="fr-FR" dirty="0" err="1"/>
              <a:t>couplers</a:t>
            </a:r>
            <a:r>
              <a:rPr lang="fr-FR" dirty="0"/>
              <a:t>. An </a:t>
            </a:r>
            <a:r>
              <a:rPr lang="fr-FR" dirty="0" err="1"/>
              <a:t>order</a:t>
            </a:r>
            <a:r>
              <a:rPr lang="fr-FR" dirty="0"/>
              <a:t> to remplace the Nb  </a:t>
            </a:r>
            <a:r>
              <a:rPr lang="fr-FR" dirty="0" err="1"/>
              <a:t>used</a:t>
            </a:r>
            <a:r>
              <a:rPr lang="fr-FR" dirty="0"/>
              <a:t> </a:t>
            </a:r>
            <a:r>
              <a:rPr lang="fr-FR" dirty="0" err="1"/>
              <a:t>is</a:t>
            </a:r>
            <a:r>
              <a:rPr lang="fr-FR" dirty="0"/>
              <a:t> on </a:t>
            </a:r>
            <a:r>
              <a:rPr lang="fr-FR" dirty="0" err="1"/>
              <a:t>progress</a:t>
            </a:r>
            <a:r>
              <a:rPr lang="fr-FR" dirty="0"/>
              <a:t>.</a:t>
            </a:r>
          </a:p>
          <a:p>
            <a:pPr marL="285750" indent="-285750">
              <a:buFont typeface="Arial" panose="020B0604020202020204" pitchFamily="34" charset="0"/>
              <a:buChar char="•"/>
            </a:pPr>
            <a:r>
              <a:rPr lang="en-US" dirty="0"/>
              <a:t>Coupler design file ( drawings and step) sent( 8/12/2025) by IJC Lab ( </a:t>
            </a:r>
            <a:r>
              <a:rPr lang="en-US" dirty="0" err="1"/>
              <a:t>P.Duchesne</a:t>
            </a:r>
            <a:r>
              <a:rPr lang="en-US" dirty="0"/>
              <a:t>) to CERN taking into account the CERN request. CERN give it a second round of check and prepare it for production.</a:t>
            </a:r>
          </a:p>
          <a:p>
            <a:pPr marL="285750" indent="-285750">
              <a:buFont typeface="Arial" panose="020B0604020202020204" pitchFamily="34" charset="0"/>
              <a:buChar char="•"/>
            </a:pPr>
            <a:r>
              <a:rPr lang="en-US" dirty="0"/>
              <a:t>Proposition: to </a:t>
            </a:r>
            <a:r>
              <a:rPr lang="en-US" b="1" dirty="0"/>
              <a:t>change 1,3 GHz HOM to BLA manufacture</a:t>
            </a:r>
            <a:r>
              <a:rPr lang="en-US" dirty="0"/>
              <a:t>. T</a:t>
            </a:r>
            <a:r>
              <a:rPr lang="en-US" sz="1800" dirty="0">
                <a:effectLst/>
                <a:latin typeface="Aptos" panose="020B0004020202020204" pitchFamily="34" charset="0"/>
                <a:ea typeface="Aptos" panose="020B0004020202020204" pitchFamily="34" charset="0"/>
                <a:cs typeface="Times New Roman" panose="02020603050405020304" pitchFamily="18" charset="0"/>
              </a:rPr>
              <a:t>o be included inside the task 4.3 and the report of fabrication of BLA to be included in the milestone 4.3 ‘report of fabrication of HOM couplers’ planned for M34 (December 2026) or new one planned for summer 2026?)</a:t>
            </a:r>
            <a:endParaRPr lang="fr-FR" dirty="0"/>
          </a:p>
        </p:txBody>
      </p:sp>
    </p:spTree>
    <p:extLst>
      <p:ext uri="{BB962C8B-B14F-4D97-AF65-F5344CB8AC3E}">
        <p14:creationId xmlns:p14="http://schemas.microsoft.com/office/powerpoint/2010/main" val="591651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098480" y="311638"/>
            <a:ext cx="6797758" cy="830997"/>
          </a:xfrm>
          <a:prstGeom prst="rect">
            <a:avLst/>
          </a:prstGeom>
          <a:noFill/>
        </p:spPr>
        <p:txBody>
          <a:bodyPr wrap="none" rtlCol="0">
            <a:spAutoFit/>
          </a:bodyPr>
          <a:lstStyle/>
          <a:p>
            <a:r>
              <a:rPr lang="en-US" sz="2400" b="1" dirty="0">
                <a:solidFill>
                  <a:srgbClr val="002060"/>
                </a:solidFill>
              </a:rPr>
              <a:t>WP4 – HOM et FPC :</a:t>
            </a:r>
            <a:r>
              <a:rPr lang="en-US" sz="2400" b="1" dirty="0">
                <a:solidFill>
                  <a:schemeClr val="bg2">
                    <a:lumMod val="50000"/>
                  </a:schemeClr>
                </a:solidFill>
              </a:rPr>
              <a:t> status/evolution of Task 4.4</a:t>
            </a:r>
          </a:p>
          <a:p>
            <a:r>
              <a:rPr lang="en-US" sz="2400" b="1" dirty="0">
                <a:solidFill>
                  <a:schemeClr val="bg2">
                    <a:lumMod val="50000"/>
                  </a:schemeClr>
                </a:solidFill>
              </a:rPr>
              <a:t>Test of 800 HOM couplers </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0932A6A9-8E95-4884-917E-386F298748BC}"/>
              </a:ext>
            </a:extLst>
          </p:cNvPr>
          <p:cNvSpPr>
            <a:spLocks noGrp="1"/>
          </p:cNvSpPr>
          <p:nvPr>
            <p:ph idx="1"/>
          </p:nvPr>
        </p:nvSpPr>
        <p:spPr/>
        <p:txBody>
          <a:bodyPr/>
          <a:lstStyle/>
          <a:p>
            <a:r>
              <a:rPr lang="en-US" sz="2400" b="1" dirty="0">
                <a:solidFill>
                  <a:srgbClr val="002060"/>
                </a:solidFill>
              </a:rPr>
              <a:t>Past developments </a:t>
            </a:r>
          </a:p>
          <a:p>
            <a:pPr lvl="1"/>
            <a:r>
              <a:rPr lang="en-US" dirty="0"/>
              <a:t>Nothing to report</a:t>
            </a:r>
          </a:p>
          <a:p>
            <a:pPr marL="457200" lvl="1" indent="0">
              <a:buNone/>
            </a:pPr>
            <a:endParaRPr lang="en-US" dirty="0"/>
          </a:p>
          <a:p>
            <a:r>
              <a:rPr lang="en-US" sz="2400" b="1" dirty="0">
                <a:solidFill>
                  <a:srgbClr val="A4C137"/>
                </a:solidFill>
                <a:cs typeface="Calibri" panose="020F0502020204030204" pitchFamily="34" charset="0"/>
              </a:rPr>
              <a:t>Current developments</a:t>
            </a:r>
          </a:p>
          <a:p>
            <a:pPr lvl="1"/>
            <a:r>
              <a:rPr lang="en-US" dirty="0"/>
              <a:t>Nothing to report</a:t>
            </a:r>
          </a:p>
          <a:p>
            <a:pPr lvl="1"/>
            <a:endParaRPr lang="es-ES" dirty="0"/>
          </a:p>
          <a:p>
            <a:pPr marL="457200" lvl="1" indent="0">
              <a:buNone/>
            </a:pPr>
            <a:endParaRPr lang="en-US" dirty="0"/>
          </a:p>
          <a:p>
            <a:endParaRPr lang="en-US" sz="2400" dirty="0"/>
          </a:p>
          <a:p>
            <a:endParaRPr lang="en-US" dirty="0"/>
          </a:p>
          <a:p>
            <a:endParaRPr lang="en-US" dirty="0"/>
          </a:p>
          <a:p>
            <a:endParaRPr lang="en-GB" dirty="0"/>
          </a:p>
        </p:txBody>
      </p:sp>
    </p:spTree>
    <p:extLst>
      <p:ext uri="{BB962C8B-B14F-4D97-AF65-F5344CB8AC3E}">
        <p14:creationId xmlns:p14="http://schemas.microsoft.com/office/powerpoint/2010/main" val="1163808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3794</TotalTime>
  <Words>1532</Words>
  <Application>Microsoft Office PowerPoint</Application>
  <PresentationFormat>Grand écran</PresentationFormat>
  <Paragraphs>162</Paragraphs>
  <Slides>16</Slides>
  <Notes>6</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16</vt:i4>
      </vt:variant>
    </vt:vector>
  </HeadingPairs>
  <TitlesOfParts>
    <vt:vector size="23" baseType="lpstr">
      <vt:lpstr>Aptos</vt:lpstr>
      <vt:lpstr>Aptos Display</vt:lpstr>
      <vt:lpstr>Arial</vt:lpstr>
      <vt:lpstr>Calibri</vt:lpstr>
      <vt:lpstr>Helvetica</vt:lpstr>
      <vt:lpstr>Wingdings</vt:lpstr>
      <vt:lpstr>Office Theme</vt:lpstr>
      <vt:lpstr>WP4:  High-Order Mode (HOM) dampers   Fundamental Power couplers (FPC)    Steering Committee, December 16, 2025</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Jorgen D'HONDT</dc:creator>
  <cp:lastModifiedBy>Yolanda Gomez Martinez</cp:lastModifiedBy>
  <cp:revision>356</cp:revision>
  <dcterms:created xsi:type="dcterms:W3CDTF">2024-02-23T11:31:04Z</dcterms:created>
  <dcterms:modified xsi:type="dcterms:W3CDTF">2025-12-16T11:01:26Z</dcterms:modified>
</cp:coreProperties>
</file>