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88" r:id="rId3"/>
    <p:sldId id="266" r:id="rId4"/>
    <p:sldId id="293" r:id="rId5"/>
    <p:sldId id="268" r:id="rId6"/>
    <p:sldId id="257" r:id="rId7"/>
    <p:sldId id="267" r:id="rId8"/>
    <p:sldId id="298" r:id="rId9"/>
    <p:sldId id="299" r:id="rId10"/>
    <p:sldId id="269" r:id="rId11"/>
    <p:sldId id="290" r:id="rId12"/>
    <p:sldId id="261" r:id="rId13"/>
    <p:sldId id="262" r:id="rId14"/>
    <p:sldId id="289" r:id="rId15"/>
  </p:sldIdLst>
  <p:sldSz cx="12192000" cy="6858000"/>
  <p:notesSz cx="6858000" cy="9144000"/>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053"/>
    <p:restoredTop sz="94592"/>
  </p:normalViewPr>
  <p:slideViewPr>
    <p:cSldViewPr snapToGrid="0">
      <p:cViewPr varScale="1">
        <p:scale>
          <a:sx n="72" d="100"/>
          <a:sy n="72" d="100"/>
        </p:scale>
        <p:origin x="608"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E116D0-9943-4A3F-A6C7-F7675684B2ED}" type="datetimeFigureOut">
              <a:rPr lang="en-GB" smtClean="0"/>
              <a:t>17/12/2025</a:t>
            </a:fld>
            <a:endParaRPr lang="en-GB"/>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GB"/>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E9804D-699C-4CB0-A16F-7BE8BB638290}" type="slidenum">
              <a:rPr lang="en-GB" smtClean="0"/>
              <a:t>‹N°›</a:t>
            </a:fld>
            <a:endParaRPr lang="en-GB"/>
          </a:p>
        </p:txBody>
      </p:sp>
    </p:spTree>
    <p:extLst>
      <p:ext uri="{BB962C8B-B14F-4D97-AF65-F5344CB8AC3E}">
        <p14:creationId xmlns:p14="http://schemas.microsoft.com/office/powerpoint/2010/main" val="4156753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807F07-5018-B520-783B-FE0457BCD96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BE"/>
          </a:p>
        </p:txBody>
      </p:sp>
      <p:sp>
        <p:nvSpPr>
          <p:cNvPr id="3" name="Subtitle 2">
            <a:extLst>
              <a:ext uri="{FF2B5EF4-FFF2-40B4-BE49-F238E27FC236}">
                <a16:creationId xmlns:a16="http://schemas.microsoft.com/office/drawing/2014/main" id="{EBC53577-5D47-3462-F508-230E0253F3A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BE"/>
          </a:p>
        </p:txBody>
      </p:sp>
      <p:sp>
        <p:nvSpPr>
          <p:cNvPr id="4" name="Date Placeholder 3">
            <a:extLst>
              <a:ext uri="{FF2B5EF4-FFF2-40B4-BE49-F238E27FC236}">
                <a16:creationId xmlns:a16="http://schemas.microsoft.com/office/drawing/2014/main" id="{1EF8CF65-E206-3105-4673-F13885629447}"/>
              </a:ext>
            </a:extLst>
          </p:cNvPr>
          <p:cNvSpPr>
            <a:spLocks noGrp="1"/>
          </p:cNvSpPr>
          <p:nvPr>
            <p:ph type="dt" sz="half" idx="10"/>
          </p:nvPr>
        </p:nvSpPr>
        <p:spPr/>
        <p:txBody>
          <a:bodyPr/>
          <a:lstStyle/>
          <a:p>
            <a:fld id="{1145FA2E-A6C4-B648-A19D-4B24D1F2E84C}" type="datetime1">
              <a:rPr lang="sv-SE" smtClean="0"/>
              <a:t>2025-12-17</a:t>
            </a:fld>
            <a:endParaRPr lang="en-BE"/>
          </a:p>
        </p:txBody>
      </p:sp>
      <p:sp>
        <p:nvSpPr>
          <p:cNvPr id="5" name="Footer Placeholder 4">
            <a:extLst>
              <a:ext uri="{FF2B5EF4-FFF2-40B4-BE49-F238E27FC236}">
                <a16:creationId xmlns:a16="http://schemas.microsoft.com/office/drawing/2014/main" id="{B9C07C72-387F-907B-1702-431F21C0BA0E}"/>
              </a:ext>
            </a:extLst>
          </p:cNvPr>
          <p:cNvSpPr>
            <a:spLocks noGrp="1"/>
          </p:cNvSpPr>
          <p:nvPr>
            <p:ph type="ftr" sz="quarter" idx="11"/>
          </p:nvPr>
        </p:nvSpPr>
        <p:spPr/>
        <p:txBody>
          <a:bodyPr/>
          <a:lstStyle/>
          <a:p>
            <a:r>
              <a:rPr lang="en-BE"/>
              <a:t>Nuno Elias - iSAS WP5 SC meeting - Dec/2025</a:t>
            </a:r>
          </a:p>
        </p:txBody>
      </p:sp>
      <p:sp>
        <p:nvSpPr>
          <p:cNvPr id="6" name="Slide Number Placeholder 5">
            <a:extLst>
              <a:ext uri="{FF2B5EF4-FFF2-40B4-BE49-F238E27FC236}">
                <a16:creationId xmlns:a16="http://schemas.microsoft.com/office/drawing/2014/main" id="{C51FC383-9E28-9304-354E-F80FB06F55C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128983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D793C-A8B3-F264-6E40-84278DCA4AC6}"/>
              </a:ext>
            </a:extLst>
          </p:cNvPr>
          <p:cNvSpPr>
            <a:spLocks noGrp="1"/>
          </p:cNvSpPr>
          <p:nvPr>
            <p:ph type="title"/>
          </p:nvPr>
        </p:nvSpPr>
        <p:spPr/>
        <p:txBody>
          <a:bodyPr/>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41039B46-D290-3902-DD95-AA1FB158F33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3FF55E12-F97D-3D20-4013-D3B2FE30D1B7}"/>
              </a:ext>
            </a:extLst>
          </p:cNvPr>
          <p:cNvSpPr>
            <a:spLocks noGrp="1"/>
          </p:cNvSpPr>
          <p:nvPr>
            <p:ph type="dt" sz="half" idx="10"/>
          </p:nvPr>
        </p:nvSpPr>
        <p:spPr/>
        <p:txBody>
          <a:bodyPr/>
          <a:lstStyle/>
          <a:p>
            <a:fld id="{0C9A2419-FBA5-C940-BB2D-668BFB99243B}" type="datetime1">
              <a:rPr lang="sv-SE" smtClean="0"/>
              <a:t>2025-12-17</a:t>
            </a:fld>
            <a:endParaRPr lang="en-BE"/>
          </a:p>
        </p:txBody>
      </p:sp>
      <p:sp>
        <p:nvSpPr>
          <p:cNvPr id="5" name="Footer Placeholder 4">
            <a:extLst>
              <a:ext uri="{FF2B5EF4-FFF2-40B4-BE49-F238E27FC236}">
                <a16:creationId xmlns:a16="http://schemas.microsoft.com/office/drawing/2014/main" id="{772874DB-5421-9EDD-37D6-425B69833762}"/>
              </a:ext>
            </a:extLst>
          </p:cNvPr>
          <p:cNvSpPr>
            <a:spLocks noGrp="1"/>
          </p:cNvSpPr>
          <p:nvPr>
            <p:ph type="ftr" sz="quarter" idx="11"/>
          </p:nvPr>
        </p:nvSpPr>
        <p:spPr/>
        <p:txBody>
          <a:bodyPr/>
          <a:lstStyle/>
          <a:p>
            <a:r>
              <a:rPr lang="en-BE"/>
              <a:t>Nuno Elias - iSAS WP5 SC meeting - Dec/2025</a:t>
            </a:r>
          </a:p>
        </p:txBody>
      </p:sp>
      <p:sp>
        <p:nvSpPr>
          <p:cNvPr id="6" name="Slide Number Placeholder 5">
            <a:extLst>
              <a:ext uri="{FF2B5EF4-FFF2-40B4-BE49-F238E27FC236}">
                <a16:creationId xmlns:a16="http://schemas.microsoft.com/office/drawing/2014/main" id="{4C33B1D9-3620-1F4F-9C12-E5D29B3B11D6}"/>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4065178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E89427-BD9A-4F90-8507-D5461D4AF40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BE"/>
          </a:p>
        </p:txBody>
      </p:sp>
      <p:sp>
        <p:nvSpPr>
          <p:cNvPr id="3" name="Vertical Text Placeholder 2">
            <a:extLst>
              <a:ext uri="{FF2B5EF4-FFF2-40B4-BE49-F238E27FC236}">
                <a16:creationId xmlns:a16="http://schemas.microsoft.com/office/drawing/2014/main" id="{129B218D-F119-D88B-04E0-282E532EA882}"/>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C167B9E0-E1C5-E090-5BF8-E23ECA443153}"/>
              </a:ext>
            </a:extLst>
          </p:cNvPr>
          <p:cNvSpPr>
            <a:spLocks noGrp="1"/>
          </p:cNvSpPr>
          <p:nvPr>
            <p:ph type="dt" sz="half" idx="10"/>
          </p:nvPr>
        </p:nvSpPr>
        <p:spPr/>
        <p:txBody>
          <a:bodyPr/>
          <a:lstStyle/>
          <a:p>
            <a:fld id="{3940D6DA-4240-164D-A84A-7ADC3444BF46}" type="datetime1">
              <a:rPr lang="sv-SE" smtClean="0"/>
              <a:t>2025-12-17</a:t>
            </a:fld>
            <a:endParaRPr lang="en-BE"/>
          </a:p>
        </p:txBody>
      </p:sp>
      <p:sp>
        <p:nvSpPr>
          <p:cNvPr id="5" name="Footer Placeholder 4">
            <a:extLst>
              <a:ext uri="{FF2B5EF4-FFF2-40B4-BE49-F238E27FC236}">
                <a16:creationId xmlns:a16="http://schemas.microsoft.com/office/drawing/2014/main" id="{7E2248BD-AC9E-EF27-8724-4A261C549392}"/>
              </a:ext>
            </a:extLst>
          </p:cNvPr>
          <p:cNvSpPr>
            <a:spLocks noGrp="1"/>
          </p:cNvSpPr>
          <p:nvPr>
            <p:ph type="ftr" sz="quarter" idx="11"/>
          </p:nvPr>
        </p:nvSpPr>
        <p:spPr/>
        <p:txBody>
          <a:bodyPr/>
          <a:lstStyle/>
          <a:p>
            <a:r>
              <a:rPr lang="en-BE"/>
              <a:t>Nuno Elias - iSAS WP5 SC meeting - Dec/2025</a:t>
            </a:r>
          </a:p>
        </p:txBody>
      </p:sp>
      <p:sp>
        <p:nvSpPr>
          <p:cNvPr id="6" name="Slide Number Placeholder 5">
            <a:extLst>
              <a:ext uri="{FF2B5EF4-FFF2-40B4-BE49-F238E27FC236}">
                <a16:creationId xmlns:a16="http://schemas.microsoft.com/office/drawing/2014/main" id="{1B1BBEFC-60B4-A86B-4F5D-EE50B670693E}"/>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33145353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DDCCF-00D4-57C0-AB86-DD97CBF26DB0}"/>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93001350-A3CE-F72C-EF66-224EE8E3E5F8}"/>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D612717E-3498-D1DF-0749-E719A04908EB}"/>
              </a:ext>
            </a:extLst>
          </p:cNvPr>
          <p:cNvSpPr>
            <a:spLocks noGrp="1"/>
          </p:cNvSpPr>
          <p:nvPr>
            <p:ph type="dt" sz="half" idx="10"/>
          </p:nvPr>
        </p:nvSpPr>
        <p:spPr/>
        <p:txBody>
          <a:bodyPr/>
          <a:lstStyle/>
          <a:p>
            <a:fld id="{59D90070-6759-9341-A052-F3B154C5EA97}" type="datetime1">
              <a:rPr lang="sv-SE" smtClean="0"/>
              <a:t>2025-12-17</a:t>
            </a:fld>
            <a:endParaRPr lang="en-BE"/>
          </a:p>
        </p:txBody>
      </p:sp>
      <p:sp>
        <p:nvSpPr>
          <p:cNvPr id="5" name="Footer Placeholder 4">
            <a:extLst>
              <a:ext uri="{FF2B5EF4-FFF2-40B4-BE49-F238E27FC236}">
                <a16:creationId xmlns:a16="http://schemas.microsoft.com/office/drawing/2014/main" id="{DA20EF9F-8597-7B89-712F-614543F54F34}"/>
              </a:ext>
            </a:extLst>
          </p:cNvPr>
          <p:cNvSpPr>
            <a:spLocks noGrp="1"/>
          </p:cNvSpPr>
          <p:nvPr>
            <p:ph type="ftr" sz="quarter" idx="11"/>
          </p:nvPr>
        </p:nvSpPr>
        <p:spPr/>
        <p:txBody>
          <a:bodyPr/>
          <a:lstStyle/>
          <a:p>
            <a:r>
              <a:rPr lang="en-BE"/>
              <a:t>Nuno Elias - iSAS WP5 SC meeting - Dec/2025</a:t>
            </a:r>
          </a:p>
        </p:txBody>
      </p:sp>
      <p:sp>
        <p:nvSpPr>
          <p:cNvPr id="6" name="Slide Number Placeholder 5">
            <a:extLst>
              <a:ext uri="{FF2B5EF4-FFF2-40B4-BE49-F238E27FC236}">
                <a16:creationId xmlns:a16="http://schemas.microsoft.com/office/drawing/2014/main" id="{DCAC8415-5616-E9EF-A04C-AB58C2E8A51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608694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A5CA1-B7CB-D1FB-EC76-E686072A2755}"/>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BE"/>
          </a:p>
        </p:txBody>
      </p:sp>
      <p:sp>
        <p:nvSpPr>
          <p:cNvPr id="3" name="Text Placeholder 2">
            <a:extLst>
              <a:ext uri="{FF2B5EF4-FFF2-40B4-BE49-F238E27FC236}">
                <a16:creationId xmlns:a16="http://schemas.microsoft.com/office/drawing/2014/main" id="{783376EC-3A6A-627D-FB8C-389BD638A90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E0D9367-1A65-3258-265C-9FE90DFE5DEC}"/>
              </a:ext>
            </a:extLst>
          </p:cNvPr>
          <p:cNvSpPr>
            <a:spLocks noGrp="1"/>
          </p:cNvSpPr>
          <p:nvPr>
            <p:ph type="dt" sz="half" idx="10"/>
          </p:nvPr>
        </p:nvSpPr>
        <p:spPr/>
        <p:txBody>
          <a:bodyPr/>
          <a:lstStyle/>
          <a:p>
            <a:fld id="{067EAB57-A416-924C-B154-90D31DE816AC}" type="datetime1">
              <a:rPr lang="sv-SE" smtClean="0"/>
              <a:t>2025-12-17</a:t>
            </a:fld>
            <a:endParaRPr lang="en-BE"/>
          </a:p>
        </p:txBody>
      </p:sp>
      <p:sp>
        <p:nvSpPr>
          <p:cNvPr id="5" name="Footer Placeholder 4">
            <a:extLst>
              <a:ext uri="{FF2B5EF4-FFF2-40B4-BE49-F238E27FC236}">
                <a16:creationId xmlns:a16="http://schemas.microsoft.com/office/drawing/2014/main" id="{49080604-377F-6192-4D4E-AC24A6380889}"/>
              </a:ext>
            </a:extLst>
          </p:cNvPr>
          <p:cNvSpPr>
            <a:spLocks noGrp="1"/>
          </p:cNvSpPr>
          <p:nvPr>
            <p:ph type="ftr" sz="quarter" idx="11"/>
          </p:nvPr>
        </p:nvSpPr>
        <p:spPr/>
        <p:txBody>
          <a:bodyPr/>
          <a:lstStyle/>
          <a:p>
            <a:r>
              <a:rPr lang="en-BE"/>
              <a:t>Nuno Elias - iSAS WP5 SC meeting - Dec/2025</a:t>
            </a:r>
          </a:p>
        </p:txBody>
      </p:sp>
      <p:sp>
        <p:nvSpPr>
          <p:cNvPr id="6" name="Slide Number Placeholder 5">
            <a:extLst>
              <a:ext uri="{FF2B5EF4-FFF2-40B4-BE49-F238E27FC236}">
                <a16:creationId xmlns:a16="http://schemas.microsoft.com/office/drawing/2014/main" id="{2E3C9CB9-597A-78E3-CFBC-A159B83280FD}"/>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51950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58BA3-0492-6F74-9BF6-52E8ECDE36D7}"/>
              </a:ext>
            </a:extLst>
          </p:cNvPr>
          <p:cNvSpPr>
            <a:spLocks noGrp="1"/>
          </p:cNvSpPr>
          <p:nvPr>
            <p:ph type="title"/>
          </p:nvPr>
        </p:nvSpPr>
        <p:spPr/>
        <p:txBody>
          <a:bodyPr/>
          <a:lstStyle/>
          <a:p>
            <a:r>
              <a:rPr lang="en-GB"/>
              <a:t>Click to edit Master title style</a:t>
            </a:r>
            <a:endParaRPr lang="en-BE"/>
          </a:p>
        </p:txBody>
      </p:sp>
      <p:sp>
        <p:nvSpPr>
          <p:cNvPr id="3" name="Content Placeholder 2">
            <a:extLst>
              <a:ext uri="{FF2B5EF4-FFF2-40B4-BE49-F238E27FC236}">
                <a16:creationId xmlns:a16="http://schemas.microsoft.com/office/drawing/2014/main" id="{C1E413EA-68CD-9D88-D79C-CC6ED21EC14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Content Placeholder 3">
            <a:extLst>
              <a:ext uri="{FF2B5EF4-FFF2-40B4-BE49-F238E27FC236}">
                <a16:creationId xmlns:a16="http://schemas.microsoft.com/office/drawing/2014/main" id="{0C519449-C536-4F9E-2D95-193291798F08}"/>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Date Placeholder 4">
            <a:extLst>
              <a:ext uri="{FF2B5EF4-FFF2-40B4-BE49-F238E27FC236}">
                <a16:creationId xmlns:a16="http://schemas.microsoft.com/office/drawing/2014/main" id="{4F2D753B-EBAF-B53A-074D-76FB47A9C273}"/>
              </a:ext>
            </a:extLst>
          </p:cNvPr>
          <p:cNvSpPr>
            <a:spLocks noGrp="1"/>
          </p:cNvSpPr>
          <p:nvPr>
            <p:ph type="dt" sz="half" idx="10"/>
          </p:nvPr>
        </p:nvSpPr>
        <p:spPr/>
        <p:txBody>
          <a:bodyPr/>
          <a:lstStyle/>
          <a:p>
            <a:fld id="{680C92A5-B96A-A549-B3EB-7E3E25A27234}" type="datetime1">
              <a:rPr lang="sv-SE" smtClean="0"/>
              <a:t>2025-12-17</a:t>
            </a:fld>
            <a:endParaRPr lang="en-BE"/>
          </a:p>
        </p:txBody>
      </p:sp>
      <p:sp>
        <p:nvSpPr>
          <p:cNvPr id="6" name="Footer Placeholder 5">
            <a:extLst>
              <a:ext uri="{FF2B5EF4-FFF2-40B4-BE49-F238E27FC236}">
                <a16:creationId xmlns:a16="http://schemas.microsoft.com/office/drawing/2014/main" id="{16B5475B-BCCD-BF1D-D454-48E8BAEE8BB4}"/>
              </a:ext>
            </a:extLst>
          </p:cNvPr>
          <p:cNvSpPr>
            <a:spLocks noGrp="1"/>
          </p:cNvSpPr>
          <p:nvPr>
            <p:ph type="ftr" sz="quarter" idx="11"/>
          </p:nvPr>
        </p:nvSpPr>
        <p:spPr/>
        <p:txBody>
          <a:bodyPr/>
          <a:lstStyle/>
          <a:p>
            <a:r>
              <a:rPr lang="en-BE"/>
              <a:t>Nuno Elias - iSAS WP5 SC meeting - Dec/2025</a:t>
            </a:r>
          </a:p>
        </p:txBody>
      </p:sp>
      <p:sp>
        <p:nvSpPr>
          <p:cNvPr id="7" name="Slide Number Placeholder 6">
            <a:extLst>
              <a:ext uri="{FF2B5EF4-FFF2-40B4-BE49-F238E27FC236}">
                <a16:creationId xmlns:a16="http://schemas.microsoft.com/office/drawing/2014/main" id="{97A81B7A-9A7C-4BC7-ADE6-79554484D7A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30257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B64811-F649-1A18-8152-2E898C3CB5E7}"/>
              </a:ext>
            </a:extLst>
          </p:cNvPr>
          <p:cNvSpPr>
            <a:spLocks noGrp="1"/>
          </p:cNvSpPr>
          <p:nvPr>
            <p:ph type="title"/>
          </p:nvPr>
        </p:nvSpPr>
        <p:spPr>
          <a:xfrm>
            <a:off x="839788" y="365125"/>
            <a:ext cx="10515600" cy="1325563"/>
          </a:xfrm>
        </p:spPr>
        <p:txBody>
          <a:bodyPr/>
          <a:lstStyle/>
          <a:p>
            <a:r>
              <a:rPr lang="en-GB"/>
              <a:t>Click to edit Master title style</a:t>
            </a:r>
            <a:endParaRPr lang="en-BE"/>
          </a:p>
        </p:txBody>
      </p:sp>
      <p:sp>
        <p:nvSpPr>
          <p:cNvPr id="3" name="Text Placeholder 2">
            <a:extLst>
              <a:ext uri="{FF2B5EF4-FFF2-40B4-BE49-F238E27FC236}">
                <a16:creationId xmlns:a16="http://schemas.microsoft.com/office/drawing/2014/main" id="{79C96928-3DA8-37D0-D51A-B823CED2E83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0D67FC4-6803-2A31-FB6C-F5659A25A6F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5" name="Text Placeholder 4">
            <a:extLst>
              <a:ext uri="{FF2B5EF4-FFF2-40B4-BE49-F238E27FC236}">
                <a16:creationId xmlns:a16="http://schemas.microsoft.com/office/drawing/2014/main" id="{D23C89C4-348E-5F39-4668-34D6F57A0F0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BEB8D285-7AB1-D934-D1C7-35BD769227F9}"/>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7" name="Date Placeholder 6">
            <a:extLst>
              <a:ext uri="{FF2B5EF4-FFF2-40B4-BE49-F238E27FC236}">
                <a16:creationId xmlns:a16="http://schemas.microsoft.com/office/drawing/2014/main" id="{F336D4F4-1072-1534-5192-D3D0EB786864}"/>
              </a:ext>
            </a:extLst>
          </p:cNvPr>
          <p:cNvSpPr>
            <a:spLocks noGrp="1"/>
          </p:cNvSpPr>
          <p:nvPr>
            <p:ph type="dt" sz="half" idx="10"/>
          </p:nvPr>
        </p:nvSpPr>
        <p:spPr/>
        <p:txBody>
          <a:bodyPr/>
          <a:lstStyle/>
          <a:p>
            <a:fld id="{A5C2D95F-94E8-004B-A440-78B448F4719F}" type="datetime1">
              <a:rPr lang="sv-SE" smtClean="0"/>
              <a:t>2025-12-17</a:t>
            </a:fld>
            <a:endParaRPr lang="en-BE"/>
          </a:p>
        </p:txBody>
      </p:sp>
      <p:sp>
        <p:nvSpPr>
          <p:cNvPr id="8" name="Footer Placeholder 7">
            <a:extLst>
              <a:ext uri="{FF2B5EF4-FFF2-40B4-BE49-F238E27FC236}">
                <a16:creationId xmlns:a16="http://schemas.microsoft.com/office/drawing/2014/main" id="{EBF9E71C-2B25-C35F-F2C4-0647C5575905}"/>
              </a:ext>
            </a:extLst>
          </p:cNvPr>
          <p:cNvSpPr>
            <a:spLocks noGrp="1"/>
          </p:cNvSpPr>
          <p:nvPr>
            <p:ph type="ftr" sz="quarter" idx="11"/>
          </p:nvPr>
        </p:nvSpPr>
        <p:spPr/>
        <p:txBody>
          <a:bodyPr/>
          <a:lstStyle/>
          <a:p>
            <a:r>
              <a:rPr lang="en-BE"/>
              <a:t>Nuno Elias - iSAS WP5 SC meeting - Dec/2025</a:t>
            </a:r>
          </a:p>
        </p:txBody>
      </p:sp>
      <p:sp>
        <p:nvSpPr>
          <p:cNvPr id="9" name="Slide Number Placeholder 8">
            <a:extLst>
              <a:ext uri="{FF2B5EF4-FFF2-40B4-BE49-F238E27FC236}">
                <a16:creationId xmlns:a16="http://schemas.microsoft.com/office/drawing/2014/main" id="{BBFE4384-78B5-0145-4AD6-E159AB04C938}"/>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15391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15D05-BAE5-24E8-3A9C-14C3A7F701D0}"/>
              </a:ext>
            </a:extLst>
          </p:cNvPr>
          <p:cNvSpPr>
            <a:spLocks noGrp="1"/>
          </p:cNvSpPr>
          <p:nvPr>
            <p:ph type="title"/>
          </p:nvPr>
        </p:nvSpPr>
        <p:spPr/>
        <p:txBody>
          <a:bodyPr/>
          <a:lstStyle/>
          <a:p>
            <a:r>
              <a:rPr lang="en-GB"/>
              <a:t>Click to edit Master title style</a:t>
            </a:r>
            <a:endParaRPr lang="en-BE"/>
          </a:p>
        </p:txBody>
      </p:sp>
      <p:sp>
        <p:nvSpPr>
          <p:cNvPr id="3" name="Date Placeholder 2">
            <a:extLst>
              <a:ext uri="{FF2B5EF4-FFF2-40B4-BE49-F238E27FC236}">
                <a16:creationId xmlns:a16="http://schemas.microsoft.com/office/drawing/2014/main" id="{A69ECEF6-D795-F1A5-DDBC-8D98B55B57F5}"/>
              </a:ext>
            </a:extLst>
          </p:cNvPr>
          <p:cNvSpPr>
            <a:spLocks noGrp="1"/>
          </p:cNvSpPr>
          <p:nvPr>
            <p:ph type="dt" sz="half" idx="10"/>
          </p:nvPr>
        </p:nvSpPr>
        <p:spPr/>
        <p:txBody>
          <a:bodyPr/>
          <a:lstStyle/>
          <a:p>
            <a:fld id="{12D47A9F-2CC1-1047-97DB-BE7915B7EC50}" type="datetime1">
              <a:rPr lang="sv-SE" smtClean="0"/>
              <a:t>2025-12-17</a:t>
            </a:fld>
            <a:endParaRPr lang="en-BE"/>
          </a:p>
        </p:txBody>
      </p:sp>
      <p:sp>
        <p:nvSpPr>
          <p:cNvPr id="4" name="Footer Placeholder 3">
            <a:extLst>
              <a:ext uri="{FF2B5EF4-FFF2-40B4-BE49-F238E27FC236}">
                <a16:creationId xmlns:a16="http://schemas.microsoft.com/office/drawing/2014/main" id="{5EEA4890-38CA-0ACB-1B4F-A5F9405A0CD0}"/>
              </a:ext>
            </a:extLst>
          </p:cNvPr>
          <p:cNvSpPr>
            <a:spLocks noGrp="1"/>
          </p:cNvSpPr>
          <p:nvPr>
            <p:ph type="ftr" sz="quarter" idx="11"/>
          </p:nvPr>
        </p:nvSpPr>
        <p:spPr/>
        <p:txBody>
          <a:bodyPr/>
          <a:lstStyle/>
          <a:p>
            <a:r>
              <a:rPr lang="en-BE"/>
              <a:t>Nuno Elias - iSAS WP5 SC meeting - Dec/2025</a:t>
            </a:r>
          </a:p>
        </p:txBody>
      </p:sp>
      <p:sp>
        <p:nvSpPr>
          <p:cNvPr id="5" name="Slide Number Placeholder 4">
            <a:extLst>
              <a:ext uri="{FF2B5EF4-FFF2-40B4-BE49-F238E27FC236}">
                <a16:creationId xmlns:a16="http://schemas.microsoft.com/office/drawing/2014/main" id="{AD674416-B7D1-C64F-6B7E-D5252B22CB2B}"/>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508629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045E28-5069-3021-3A48-8D87E4177403}"/>
              </a:ext>
            </a:extLst>
          </p:cNvPr>
          <p:cNvSpPr>
            <a:spLocks noGrp="1"/>
          </p:cNvSpPr>
          <p:nvPr>
            <p:ph type="dt" sz="half" idx="10"/>
          </p:nvPr>
        </p:nvSpPr>
        <p:spPr/>
        <p:txBody>
          <a:bodyPr/>
          <a:lstStyle/>
          <a:p>
            <a:fld id="{13C6C4A6-4EE9-CA4E-A9F3-4E67B79956AF}" type="datetime1">
              <a:rPr lang="sv-SE" smtClean="0"/>
              <a:t>2025-12-17</a:t>
            </a:fld>
            <a:endParaRPr lang="en-BE"/>
          </a:p>
        </p:txBody>
      </p:sp>
      <p:sp>
        <p:nvSpPr>
          <p:cNvPr id="3" name="Footer Placeholder 2">
            <a:extLst>
              <a:ext uri="{FF2B5EF4-FFF2-40B4-BE49-F238E27FC236}">
                <a16:creationId xmlns:a16="http://schemas.microsoft.com/office/drawing/2014/main" id="{DD999B63-1C5E-64D7-EE4C-E6CB250038AF}"/>
              </a:ext>
            </a:extLst>
          </p:cNvPr>
          <p:cNvSpPr>
            <a:spLocks noGrp="1"/>
          </p:cNvSpPr>
          <p:nvPr>
            <p:ph type="ftr" sz="quarter" idx="11"/>
          </p:nvPr>
        </p:nvSpPr>
        <p:spPr/>
        <p:txBody>
          <a:bodyPr/>
          <a:lstStyle/>
          <a:p>
            <a:r>
              <a:rPr lang="en-BE"/>
              <a:t>Nuno Elias - iSAS WP5 SC meeting - Dec/2025</a:t>
            </a:r>
          </a:p>
        </p:txBody>
      </p:sp>
      <p:sp>
        <p:nvSpPr>
          <p:cNvPr id="4" name="Slide Number Placeholder 3">
            <a:extLst>
              <a:ext uri="{FF2B5EF4-FFF2-40B4-BE49-F238E27FC236}">
                <a16:creationId xmlns:a16="http://schemas.microsoft.com/office/drawing/2014/main" id="{58C717FB-888C-F1BE-37C5-F04D21D1E381}"/>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845387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692FD-FA4F-1B23-9EA8-98A91CDBFDB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Content Placeholder 2">
            <a:extLst>
              <a:ext uri="{FF2B5EF4-FFF2-40B4-BE49-F238E27FC236}">
                <a16:creationId xmlns:a16="http://schemas.microsoft.com/office/drawing/2014/main" id="{D4F74534-C607-4610-550D-E549332B64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Text Placeholder 3">
            <a:extLst>
              <a:ext uri="{FF2B5EF4-FFF2-40B4-BE49-F238E27FC236}">
                <a16:creationId xmlns:a16="http://schemas.microsoft.com/office/drawing/2014/main" id="{7DBEA254-A469-DD5E-6D80-44BC37540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9BB67E5-EFEF-17F0-5AB1-5E8DF97BF536}"/>
              </a:ext>
            </a:extLst>
          </p:cNvPr>
          <p:cNvSpPr>
            <a:spLocks noGrp="1"/>
          </p:cNvSpPr>
          <p:nvPr>
            <p:ph type="dt" sz="half" idx="10"/>
          </p:nvPr>
        </p:nvSpPr>
        <p:spPr/>
        <p:txBody>
          <a:bodyPr/>
          <a:lstStyle/>
          <a:p>
            <a:fld id="{BD54504E-2B93-CE40-A1AF-B00FB298DCC0}" type="datetime1">
              <a:rPr lang="sv-SE" smtClean="0"/>
              <a:t>2025-12-17</a:t>
            </a:fld>
            <a:endParaRPr lang="en-BE"/>
          </a:p>
        </p:txBody>
      </p:sp>
      <p:sp>
        <p:nvSpPr>
          <p:cNvPr id="6" name="Footer Placeholder 5">
            <a:extLst>
              <a:ext uri="{FF2B5EF4-FFF2-40B4-BE49-F238E27FC236}">
                <a16:creationId xmlns:a16="http://schemas.microsoft.com/office/drawing/2014/main" id="{3BBEDB6C-8CB1-00F0-9658-BA9847DD83B3}"/>
              </a:ext>
            </a:extLst>
          </p:cNvPr>
          <p:cNvSpPr>
            <a:spLocks noGrp="1"/>
          </p:cNvSpPr>
          <p:nvPr>
            <p:ph type="ftr" sz="quarter" idx="11"/>
          </p:nvPr>
        </p:nvSpPr>
        <p:spPr/>
        <p:txBody>
          <a:bodyPr/>
          <a:lstStyle/>
          <a:p>
            <a:r>
              <a:rPr lang="en-BE"/>
              <a:t>Nuno Elias - iSAS WP5 SC meeting - Dec/2025</a:t>
            </a:r>
          </a:p>
        </p:txBody>
      </p:sp>
      <p:sp>
        <p:nvSpPr>
          <p:cNvPr id="7" name="Slide Number Placeholder 6">
            <a:extLst>
              <a:ext uri="{FF2B5EF4-FFF2-40B4-BE49-F238E27FC236}">
                <a16:creationId xmlns:a16="http://schemas.microsoft.com/office/drawing/2014/main" id="{16C09C59-5D4A-0616-191D-C163C2AA1E0C}"/>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2263079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D37EC-0CB8-5C20-0D9F-EF2B8B70579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BE"/>
          </a:p>
        </p:txBody>
      </p:sp>
      <p:sp>
        <p:nvSpPr>
          <p:cNvPr id="3" name="Picture Placeholder 2">
            <a:extLst>
              <a:ext uri="{FF2B5EF4-FFF2-40B4-BE49-F238E27FC236}">
                <a16:creationId xmlns:a16="http://schemas.microsoft.com/office/drawing/2014/main" id="{1559592B-AE95-C702-A091-81C5DD7C83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C76C0F8F-A3A7-5386-A2CD-26017DDBAC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E6BDF64-7321-18FA-3A8A-151C61B2550D}"/>
              </a:ext>
            </a:extLst>
          </p:cNvPr>
          <p:cNvSpPr>
            <a:spLocks noGrp="1"/>
          </p:cNvSpPr>
          <p:nvPr>
            <p:ph type="dt" sz="half" idx="10"/>
          </p:nvPr>
        </p:nvSpPr>
        <p:spPr/>
        <p:txBody>
          <a:bodyPr/>
          <a:lstStyle/>
          <a:p>
            <a:fld id="{A3AA99E6-0956-3D46-B18C-4929774E3460}" type="datetime1">
              <a:rPr lang="sv-SE" smtClean="0"/>
              <a:t>2025-12-17</a:t>
            </a:fld>
            <a:endParaRPr lang="en-BE"/>
          </a:p>
        </p:txBody>
      </p:sp>
      <p:sp>
        <p:nvSpPr>
          <p:cNvPr id="6" name="Footer Placeholder 5">
            <a:extLst>
              <a:ext uri="{FF2B5EF4-FFF2-40B4-BE49-F238E27FC236}">
                <a16:creationId xmlns:a16="http://schemas.microsoft.com/office/drawing/2014/main" id="{0F97279B-A4DF-B23E-FBF6-E1F5762D1FDD}"/>
              </a:ext>
            </a:extLst>
          </p:cNvPr>
          <p:cNvSpPr>
            <a:spLocks noGrp="1"/>
          </p:cNvSpPr>
          <p:nvPr>
            <p:ph type="ftr" sz="quarter" idx="11"/>
          </p:nvPr>
        </p:nvSpPr>
        <p:spPr/>
        <p:txBody>
          <a:bodyPr/>
          <a:lstStyle/>
          <a:p>
            <a:r>
              <a:rPr lang="en-BE"/>
              <a:t>Nuno Elias - iSAS WP5 SC meeting - Dec/2025</a:t>
            </a:r>
          </a:p>
        </p:txBody>
      </p:sp>
      <p:sp>
        <p:nvSpPr>
          <p:cNvPr id="7" name="Slide Number Placeholder 6">
            <a:extLst>
              <a:ext uri="{FF2B5EF4-FFF2-40B4-BE49-F238E27FC236}">
                <a16:creationId xmlns:a16="http://schemas.microsoft.com/office/drawing/2014/main" id="{8D9E326F-A5DE-61B2-FC62-4368882963C4}"/>
              </a:ext>
            </a:extLst>
          </p:cNvPr>
          <p:cNvSpPr>
            <a:spLocks noGrp="1"/>
          </p:cNvSpPr>
          <p:nvPr>
            <p:ph type="sldNum" sz="quarter" idx="12"/>
          </p:nvPr>
        </p:nvSpPr>
        <p:spPr/>
        <p:txBody>
          <a:bodyPr/>
          <a:lstStyle/>
          <a:p>
            <a:fld id="{4068FCCF-9A80-B240-8D85-84F960565AFA}" type="slidenum">
              <a:rPr lang="en-BE" smtClean="0"/>
              <a:t>‹N°›</a:t>
            </a:fld>
            <a:endParaRPr lang="en-BE"/>
          </a:p>
        </p:txBody>
      </p:sp>
    </p:spTree>
    <p:extLst>
      <p:ext uri="{BB962C8B-B14F-4D97-AF65-F5344CB8AC3E}">
        <p14:creationId xmlns:p14="http://schemas.microsoft.com/office/powerpoint/2010/main" val="1971190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AC02FC6-B683-24E9-4CF3-ACB65B9C34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BE"/>
          </a:p>
        </p:txBody>
      </p:sp>
      <p:sp>
        <p:nvSpPr>
          <p:cNvPr id="3" name="Text Placeholder 2">
            <a:extLst>
              <a:ext uri="{FF2B5EF4-FFF2-40B4-BE49-F238E27FC236}">
                <a16:creationId xmlns:a16="http://schemas.microsoft.com/office/drawing/2014/main" id="{E8788781-C4E4-8F07-B445-0FCB661263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BE"/>
          </a:p>
        </p:txBody>
      </p:sp>
      <p:sp>
        <p:nvSpPr>
          <p:cNvPr id="4" name="Date Placeholder 3">
            <a:extLst>
              <a:ext uri="{FF2B5EF4-FFF2-40B4-BE49-F238E27FC236}">
                <a16:creationId xmlns:a16="http://schemas.microsoft.com/office/drawing/2014/main" id="{E03871DA-F3C2-ACC9-0954-A50279EA34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E6D61B3-E4E3-A44D-9701-E2CA51B8EA42}" type="datetime1">
              <a:rPr lang="sv-SE" smtClean="0"/>
              <a:t>2025-12-17</a:t>
            </a:fld>
            <a:endParaRPr lang="en-BE"/>
          </a:p>
        </p:txBody>
      </p:sp>
      <p:sp>
        <p:nvSpPr>
          <p:cNvPr id="5" name="Footer Placeholder 4">
            <a:extLst>
              <a:ext uri="{FF2B5EF4-FFF2-40B4-BE49-F238E27FC236}">
                <a16:creationId xmlns:a16="http://schemas.microsoft.com/office/drawing/2014/main" id="{43BF7E01-A745-BFC4-1A5F-98305C39C6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BE"/>
              <a:t>Nuno Elias - iSAS WP5 SC meeting - Dec/2025</a:t>
            </a:r>
          </a:p>
        </p:txBody>
      </p:sp>
      <p:sp>
        <p:nvSpPr>
          <p:cNvPr id="6" name="Slide Number Placeholder 5">
            <a:extLst>
              <a:ext uri="{FF2B5EF4-FFF2-40B4-BE49-F238E27FC236}">
                <a16:creationId xmlns:a16="http://schemas.microsoft.com/office/drawing/2014/main" id="{690CC3E3-36ED-4099-6586-23175595E3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068FCCF-9A80-B240-8D85-84F960565AFA}" type="slidenum">
              <a:rPr lang="en-BE" smtClean="0"/>
              <a:t>‹N°›</a:t>
            </a:fld>
            <a:endParaRPr lang="en-BE"/>
          </a:p>
        </p:txBody>
      </p:sp>
    </p:spTree>
    <p:extLst>
      <p:ext uri="{BB962C8B-B14F-4D97-AF65-F5344CB8AC3E}">
        <p14:creationId xmlns:p14="http://schemas.microsoft.com/office/powerpoint/2010/main" val="41749373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nnovate for Sustainable Accelerating Systems: Kick-Off Meeting">
            <a:extLst>
              <a:ext uri="{FF2B5EF4-FFF2-40B4-BE49-F238E27FC236}">
                <a16:creationId xmlns:a16="http://schemas.microsoft.com/office/drawing/2014/main" id="{0BBB2F10-FAEB-D3CF-A535-57FAB197BF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838"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2" name="Titre 1">
            <a:extLst>
              <a:ext uri="{FF2B5EF4-FFF2-40B4-BE49-F238E27FC236}">
                <a16:creationId xmlns:a16="http://schemas.microsoft.com/office/drawing/2014/main" id="{814BA34D-5827-4649-8F79-0503DA32839A}"/>
              </a:ext>
            </a:extLst>
          </p:cNvPr>
          <p:cNvSpPr>
            <a:spLocks noGrp="1"/>
          </p:cNvSpPr>
          <p:nvPr>
            <p:ph type="ctrTitle"/>
          </p:nvPr>
        </p:nvSpPr>
        <p:spPr>
          <a:xfrm>
            <a:off x="333524" y="1668479"/>
            <a:ext cx="11553676" cy="2387600"/>
          </a:xfrm>
        </p:spPr>
        <p:txBody>
          <a:bodyPr>
            <a:normAutofit fontScale="90000"/>
          </a:bodyPr>
          <a:lstStyle/>
          <a:p>
            <a:r>
              <a:rPr lang="en-US" sz="4400" b="1" dirty="0">
                <a:solidFill>
                  <a:srgbClr val="00B050"/>
                </a:solidFill>
              </a:rPr>
              <a:t>WP5: Integration into a new LINAC Cryomodule </a:t>
            </a:r>
            <a:br>
              <a:rPr lang="en-US" dirty="0"/>
            </a:br>
            <a:r>
              <a:rPr lang="en-US" sz="4800" dirty="0"/>
              <a:t>Steering Committee, Dec 16, 2025</a:t>
            </a:r>
            <a:br>
              <a:rPr lang="en-US" sz="4800" dirty="0"/>
            </a:br>
            <a:r>
              <a:rPr lang="en-US" sz="4800" dirty="0"/>
              <a:t>(Short update)</a:t>
            </a:r>
            <a:br>
              <a:rPr lang="en-US" sz="4800" dirty="0"/>
            </a:br>
            <a:r>
              <a:rPr lang="en-US" sz="2400" b="1" dirty="0">
                <a:solidFill>
                  <a:srgbClr val="1B3C70"/>
                </a:solidFill>
                <a:latin typeface="Calibri"/>
                <a:ea typeface="ＭＳ Ｐゴシック" charset="0"/>
              </a:rPr>
              <a:t>WP Leader: Nuno Elias (ESS)</a:t>
            </a:r>
            <a:br>
              <a:rPr lang="en-US" sz="2400" b="1" dirty="0">
                <a:solidFill>
                  <a:srgbClr val="1B3C70"/>
                </a:solidFill>
                <a:latin typeface="Calibri"/>
                <a:ea typeface="ＭＳ Ｐゴシック" charset="0"/>
              </a:rPr>
            </a:br>
            <a:r>
              <a:rPr lang="en-US" sz="2400" dirty="0">
                <a:solidFill>
                  <a:srgbClr val="1B3C70"/>
                </a:solidFill>
                <a:latin typeface="Calibri"/>
                <a:ea typeface="ＭＳ Ｐゴシック" charset="0"/>
              </a:rPr>
              <a:t>WP Deputy: Vittorio Parma (CERN)</a:t>
            </a:r>
            <a:endParaRPr lang="en-US" dirty="0"/>
          </a:p>
        </p:txBody>
      </p:sp>
      <p:sp>
        <p:nvSpPr>
          <p:cNvPr id="3" name="Sous-titre 2">
            <a:extLst>
              <a:ext uri="{FF2B5EF4-FFF2-40B4-BE49-F238E27FC236}">
                <a16:creationId xmlns:a16="http://schemas.microsoft.com/office/drawing/2014/main" id="{0E431EAB-E5CE-4071-B31E-6233FCC722A2}"/>
              </a:ext>
            </a:extLst>
          </p:cNvPr>
          <p:cNvSpPr>
            <a:spLocks noGrp="1"/>
          </p:cNvSpPr>
          <p:nvPr>
            <p:ph type="subTitle" idx="1"/>
          </p:nvPr>
        </p:nvSpPr>
        <p:spPr>
          <a:xfrm>
            <a:off x="1524000" y="4113778"/>
            <a:ext cx="9144000" cy="1655762"/>
          </a:xfrm>
        </p:spPr>
        <p:txBody>
          <a:bodyPr>
            <a:normAutofit lnSpcReduction="10000"/>
          </a:bodyPr>
          <a:lstStyle/>
          <a:p>
            <a:endParaRPr lang="en-US" sz="2000" dirty="0"/>
          </a:p>
          <a:p>
            <a:r>
              <a:rPr lang="en-US" sz="2000" dirty="0"/>
              <a:t>All information contained in this presentation and any accompanying documents is for iSAS project only, and must be treated as strictly confidential.</a:t>
            </a:r>
          </a:p>
          <a:p>
            <a:r>
              <a:rPr lang="en-US" sz="2000" dirty="0"/>
              <a:t>Any dissemination, distribution or other use of this information without the consent of its owner is prohibited.</a:t>
            </a:r>
          </a:p>
        </p:txBody>
      </p:sp>
      <p:sp>
        <p:nvSpPr>
          <p:cNvPr id="12" name="Rectangle 8">
            <a:extLst>
              <a:ext uri="{FF2B5EF4-FFF2-40B4-BE49-F238E27FC236}">
                <a16:creationId xmlns:a16="http://schemas.microsoft.com/office/drawing/2014/main" id="{53C634DB-7A80-4488-BC83-CEA906ADD490}"/>
              </a:ext>
            </a:extLst>
          </p:cNvPr>
          <p:cNvSpPr>
            <a:spLocks noChangeArrowheads="1"/>
          </p:cNvSpPr>
          <p:nvPr/>
        </p:nvSpPr>
        <p:spPr bwMode="auto">
          <a:xfrm>
            <a:off x="0" y="542664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pic>
        <p:nvPicPr>
          <p:cNvPr id="2055" name="Picture 102">
            <a:extLst>
              <a:ext uri="{FF2B5EF4-FFF2-40B4-BE49-F238E27FC236}">
                <a16:creationId xmlns:a16="http://schemas.microsoft.com/office/drawing/2014/main" id="{5D586228-DD4D-4AD9-A6F8-CD44DAAB2F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524" y="6089176"/>
            <a:ext cx="727075" cy="485775"/>
          </a:xfrm>
          <a:prstGeom prst="rect">
            <a:avLst/>
          </a:prstGeom>
          <a:noFill/>
          <a:extLst>
            <a:ext uri="{909E8E84-426E-40DD-AFC4-6F175D3DCCD1}">
              <a14:hiddenFill xmlns:a14="http://schemas.microsoft.com/office/drawing/2010/main">
                <a:solidFill>
                  <a:srgbClr val="FFFFFF"/>
                </a:solidFill>
              </a14:hiddenFill>
            </a:ext>
          </a:extLst>
        </p:spPr>
      </p:pic>
      <p:sp>
        <p:nvSpPr>
          <p:cNvPr id="14" name="ZoneTexte 13">
            <a:extLst>
              <a:ext uri="{FF2B5EF4-FFF2-40B4-BE49-F238E27FC236}">
                <a16:creationId xmlns:a16="http://schemas.microsoft.com/office/drawing/2014/main" id="{1E2AA974-1B61-4524-B53F-C39D2E7CF86D}"/>
              </a:ext>
            </a:extLst>
          </p:cNvPr>
          <p:cNvSpPr txBox="1"/>
          <p:nvPr/>
        </p:nvSpPr>
        <p:spPr>
          <a:xfrm>
            <a:off x="1130271" y="6097885"/>
            <a:ext cx="10937965" cy="461665"/>
          </a:xfrm>
          <a:prstGeom prst="rect">
            <a:avLst/>
          </a:prstGeom>
          <a:noFill/>
        </p:spPr>
        <p:txBody>
          <a:bodyPr wrap="square" rtlCol="0">
            <a:spAutoFit/>
          </a:bodyPr>
          <a:lstStyle/>
          <a:p>
            <a:r>
              <a:rPr lang="en-GB" sz="1200" dirty="0"/>
              <a:t>Funded by the European Union. Views and opinions expressed are however those of the authors only and do not necessarily reflect those of the European Union or the European Commission. Neither the European Union nor the granting authority can be held responsible for them. </a:t>
            </a:r>
          </a:p>
        </p:txBody>
      </p:sp>
      <p:sp>
        <p:nvSpPr>
          <p:cNvPr id="4" name="Slide Number Placeholder 3">
            <a:extLst>
              <a:ext uri="{FF2B5EF4-FFF2-40B4-BE49-F238E27FC236}">
                <a16:creationId xmlns:a16="http://schemas.microsoft.com/office/drawing/2014/main" id="{3555DD0B-2F3E-8D2C-F353-4251E97900CE}"/>
              </a:ext>
            </a:extLst>
          </p:cNvPr>
          <p:cNvSpPr>
            <a:spLocks noGrp="1"/>
          </p:cNvSpPr>
          <p:nvPr>
            <p:ph type="sldNum" sz="quarter" idx="12"/>
          </p:nvPr>
        </p:nvSpPr>
        <p:spPr/>
        <p:txBody>
          <a:bodyPr/>
          <a:lstStyle/>
          <a:p>
            <a:fld id="{4068FCCF-9A80-B240-8D85-84F960565AFA}" type="slidenum">
              <a:rPr lang="en-BE" smtClean="0"/>
              <a:t>1</a:t>
            </a:fld>
            <a:endParaRPr lang="en-BE"/>
          </a:p>
        </p:txBody>
      </p:sp>
      <p:sp>
        <p:nvSpPr>
          <p:cNvPr id="5" name="TextBox 4">
            <a:extLst>
              <a:ext uri="{FF2B5EF4-FFF2-40B4-BE49-F238E27FC236}">
                <a16:creationId xmlns:a16="http://schemas.microsoft.com/office/drawing/2014/main" id="{B7680C95-D86C-BA13-99C8-9B7D827B2C2D}"/>
              </a:ext>
            </a:extLst>
          </p:cNvPr>
          <p:cNvSpPr txBox="1"/>
          <p:nvPr/>
        </p:nvSpPr>
        <p:spPr>
          <a:xfrm>
            <a:off x="10729732" y="7581418"/>
            <a:ext cx="184731" cy="369332"/>
          </a:xfrm>
          <a:prstGeom prst="rect">
            <a:avLst/>
          </a:prstGeom>
          <a:noFill/>
        </p:spPr>
        <p:txBody>
          <a:bodyPr wrap="none" rtlCol="0">
            <a:spAutoFit/>
          </a:bodyPr>
          <a:lstStyle/>
          <a:p>
            <a:endParaRPr lang="en-GB" dirty="0"/>
          </a:p>
        </p:txBody>
      </p:sp>
      <p:sp>
        <p:nvSpPr>
          <p:cNvPr id="6" name="Date Placeholder 5">
            <a:extLst>
              <a:ext uri="{FF2B5EF4-FFF2-40B4-BE49-F238E27FC236}">
                <a16:creationId xmlns:a16="http://schemas.microsoft.com/office/drawing/2014/main" id="{82592AF8-F8F7-A0F4-AE97-5F2810D1A306}"/>
              </a:ext>
            </a:extLst>
          </p:cNvPr>
          <p:cNvSpPr>
            <a:spLocks noGrp="1"/>
          </p:cNvSpPr>
          <p:nvPr>
            <p:ph type="dt" sz="half" idx="10"/>
          </p:nvPr>
        </p:nvSpPr>
        <p:spPr/>
        <p:txBody>
          <a:bodyPr/>
          <a:lstStyle/>
          <a:p>
            <a:fld id="{74CC664C-C4AE-E141-A530-2E6287F2FEF5}" type="datetime1">
              <a:rPr lang="sv-SE" smtClean="0"/>
              <a:t>2025-12-17</a:t>
            </a:fld>
            <a:endParaRPr lang="en-BE"/>
          </a:p>
        </p:txBody>
      </p:sp>
      <p:sp>
        <p:nvSpPr>
          <p:cNvPr id="7" name="Footer Placeholder 6">
            <a:extLst>
              <a:ext uri="{FF2B5EF4-FFF2-40B4-BE49-F238E27FC236}">
                <a16:creationId xmlns:a16="http://schemas.microsoft.com/office/drawing/2014/main" id="{F8D5B27D-950E-E91E-39C4-F69F70B3F6BF}"/>
              </a:ext>
            </a:extLst>
          </p:cNvPr>
          <p:cNvSpPr>
            <a:spLocks noGrp="1"/>
          </p:cNvSpPr>
          <p:nvPr>
            <p:ph type="ftr" sz="quarter" idx="11"/>
          </p:nvPr>
        </p:nvSpPr>
        <p:spPr/>
        <p:txBody>
          <a:bodyPr/>
          <a:lstStyle/>
          <a:p>
            <a:r>
              <a:rPr lang="en-BE"/>
              <a:t>Nuno Elias - iSAS WP5 SC meeting - Dec/2025</a:t>
            </a:r>
          </a:p>
        </p:txBody>
      </p:sp>
    </p:spTree>
    <p:extLst>
      <p:ext uri="{BB962C8B-B14F-4D97-AF65-F5344CB8AC3E}">
        <p14:creationId xmlns:p14="http://schemas.microsoft.com/office/powerpoint/2010/main" val="19480540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1FFD5D-6C24-48BF-103E-D73C866BF9F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4BF5A47E-6ED0-504D-5F9C-4ED9DFA39F34}"/>
              </a:ext>
            </a:extLst>
          </p:cNvPr>
          <p:cNvSpPr txBox="1"/>
          <p:nvPr/>
        </p:nvSpPr>
        <p:spPr>
          <a:xfrm>
            <a:off x="3418115" y="315684"/>
            <a:ext cx="7261603" cy="461665"/>
          </a:xfrm>
          <a:prstGeom prst="rect">
            <a:avLst/>
          </a:prstGeom>
          <a:noFill/>
        </p:spPr>
        <p:txBody>
          <a:bodyPr wrap="none" rtlCol="0">
            <a:spAutoFit/>
          </a:bodyPr>
          <a:lstStyle/>
          <a:p>
            <a:r>
              <a:rPr lang="en-US" sz="2400" b="1" dirty="0">
                <a:solidFill>
                  <a:srgbClr val="002060"/>
                </a:solidFill>
              </a:rPr>
              <a:t>WP5 – </a:t>
            </a:r>
            <a:r>
              <a:rPr lang="en-US" sz="2400" b="1" dirty="0">
                <a:solidFill>
                  <a:srgbClr val="00B050"/>
                </a:solidFill>
              </a:rPr>
              <a:t>Design new CM: </a:t>
            </a:r>
            <a:r>
              <a:rPr lang="en-US" sz="2400" b="1" dirty="0">
                <a:solidFill>
                  <a:schemeClr val="bg2">
                    <a:lumMod val="50000"/>
                  </a:schemeClr>
                </a:solidFill>
              </a:rPr>
              <a:t>status/evolution of </a:t>
            </a:r>
            <a:r>
              <a:rPr lang="en-US" sz="2400" b="1" dirty="0">
                <a:solidFill>
                  <a:srgbClr val="00B050"/>
                </a:solidFill>
              </a:rPr>
              <a:t>Task 5.3 </a:t>
            </a:r>
          </a:p>
        </p:txBody>
      </p:sp>
      <p:pic>
        <p:nvPicPr>
          <p:cNvPr id="5" name="Picture 2" descr="Innovate for Sustainable Accelerating Systems: Kick-Off Meeting">
            <a:extLst>
              <a:ext uri="{FF2B5EF4-FFF2-40B4-BE49-F238E27FC236}">
                <a16:creationId xmlns:a16="http://schemas.microsoft.com/office/drawing/2014/main" id="{FC86DA6D-8B30-99F3-EF26-CAB72FFAF3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6">
            <a:extLst>
              <a:ext uri="{FF2B5EF4-FFF2-40B4-BE49-F238E27FC236}">
                <a16:creationId xmlns:a16="http://schemas.microsoft.com/office/drawing/2014/main" id="{19E2511E-9B3C-C84E-76E6-BB4669CD4542}"/>
              </a:ext>
            </a:extLst>
          </p:cNvPr>
          <p:cNvSpPr>
            <a:spLocks noGrp="1"/>
          </p:cNvSpPr>
          <p:nvPr>
            <p:ph type="sldNum" sz="quarter" idx="12"/>
          </p:nvPr>
        </p:nvSpPr>
        <p:spPr/>
        <p:txBody>
          <a:bodyPr/>
          <a:lstStyle/>
          <a:p>
            <a:fld id="{4068FCCF-9A80-B240-8D85-84F960565AFA}" type="slidenum">
              <a:rPr lang="en-BE" smtClean="0"/>
              <a:t>10</a:t>
            </a:fld>
            <a:endParaRPr lang="en-BE"/>
          </a:p>
        </p:txBody>
      </p:sp>
      <p:sp>
        <p:nvSpPr>
          <p:cNvPr id="10" name="Rectangle 9">
            <a:extLst>
              <a:ext uri="{FF2B5EF4-FFF2-40B4-BE49-F238E27FC236}">
                <a16:creationId xmlns:a16="http://schemas.microsoft.com/office/drawing/2014/main" id="{738461C0-1555-AA3A-30D0-DFE8A865F0AA}"/>
              </a:ext>
            </a:extLst>
          </p:cNvPr>
          <p:cNvSpPr/>
          <p:nvPr/>
        </p:nvSpPr>
        <p:spPr>
          <a:xfrm>
            <a:off x="3418115" y="777349"/>
            <a:ext cx="8243999" cy="952299"/>
          </a:xfrm>
          <a:prstGeom prst="rect">
            <a:avLst/>
          </a:prstGeom>
          <a:solidFill>
            <a:schemeClr val="bg1">
              <a:lumMod val="95000"/>
            </a:schemeClr>
          </a:solidFill>
          <a:ln>
            <a:solidFill>
              <a:srgbClr val="A4C137"/>
            </a:solidFill>
          </a:ln>
        </p:spPr>
        <p:style>
          <a:lnRef idx="2">
            <a:schemeClr val="accent6"/>
          </a:lnRef>
          <a:fillRef idx="1">
            <a:schemeClr val="lt1"/>
          </a:fillRef>
          <a:effectRef idx="0">
            <a:schemeClr val="accent6"/>
          </a:effectRef>
          <a:fontRef idx="minor">
            <a:schemeClr val="dk1"/>
          </a:fontRef>
        </p:style>
        <p:txBody>
          <a:bodyPr rtlCol="0" anchor="ctr"/>
          <a:lstStyle/>
          <a:p>
            <a:r>
              <a:rPr lang="en-GB" sz="1400" b="1" i="1" dirty="0">
                <a:effectLst/>
                <a:latin typeface="Helvetica" pitchFamily="2" charset="0"/>
              </a:rPr>
              <a:t>Task 5.3: Sustainable criteria for LINAC cryomodule design</a:t>
            </a:r>
            <a:br>
              <a:rPr lang="en-GB" sz="1400" b="1" i="1" dirty="0">
                <a:effectLst/>
                <a:latin typeface="Helvetica" pitchFamily="2" charset="0"/>
              </a:rPr>
            </a:br>
            <a:r>
              <a:rPr lang="en-GB" sz="1400" b="1" i="1" dirty="0">
                <a:effectLst/>
                <a:latin typeface="Helvetica" pitchFamily="2" charset="0"/>
              </a:rPr>
              <a:t>– </a:t>
            </a:r>
            <a:r>
              <a:rPr lang="en-GB" sz="1400" b="1" i="1" dirty="0">
                <a:effectLst/>
                <a:highlight>
                  <a:srgbClr val="A4C137"/>
                </a:highlight>
                <a:latin typeface="Helvetica" pitchFamily="2" charset="0"/>
              </a:rPr>
              <a:t>M24-M48</a:t>
            </a:r>
            <a:endParaRPr lang="en-GB" sz="1400" b="1" dirty="0">
              <a:effectLst/>
              <a:highlight>
                <a:srgbClr val="A4C137"/>
              </a:highlight>
              <a:latin typeface="Helvetica" pitchFamily="2" charset="0"/>
            </a:endParaRPr>
          </a:p>
          <a:p>
            <a:r>
              <a:rPr lang="en-GB" sz="1400" i="1" dirty="0">
                <a:effectLst/>
                <a:latin typeface="Helvetica" pitchFamily="2" charset="0"/>
              </a:rPr>
              <a:t>• Integrate findings from the other </a:t>
            </a:r>
            <a:r>
              <a:rPr lang="en-GB" sz="1400" i="1" dirty="0" err="1">
                <a:effectLst/>
                <a:latin typeface="Helvetica" pitchFamily="2" charset="0"/>
              </a:rPr>
              <a:t>iSAS</a:t>
            </a:r>
            <a:r>
              <a:rPr lang="en-GB" sz="1400" i="1" dirty="0">
                <a:effectLst/>
                <a:latin typeface="Helvetica" pitchFamily="2" charset="0"/>
              </a:rPr>
              <a:t> WPs into a generic CM design.</a:t>
            </a:r>
            <a:endParaRPr lang="en-GB" sz="1400" dirty="0">
              <a:effectLst/>
              <a:latin typeface="Helvetica" pitchFamily="2" charset="0"/>
            </a:endParaRPr>
          </a:p>
          <a:p>
            <a:r>
              <a:rPr lang="en-GB" sz="1400" i="1" dirty="0">
                <a:effectLst/>
                <a:latin typeface="Helvetica" pitchFamily="2" charset="0"/>
              </a:rPr>
              <a:t>• Explore the sustainability criteria for the design.</a:t>
            </a:r>
          </a:p>
        </p:txBody>
      </p:sp>
      <p:sp>
        <p:nvSpPr>
          <p:cNvPr id="13" name="Espace réservé du contenu 2">
            <a:extLst>
              <a:ext uri="{FF2B5EF4-FFF2-40B4-BE49-F238E27FC236}">
                <a16:creationId xmlns:a16="http://schemas.microsoft.com/office/drawing/2014/main" id="{08CC0D3E-355B-C51E-EEB6-10DFE486E72D}"/>
              </a:ext>
            </a:extLst>
          </p:cNvPr>
          <p:cNvSpPr>
            <a:spLocks noGrp="1"/>
          </p:cNvSpPr>
          <p:nvPr>
            <p:ph idx="1"/>
          </p:nvPr>
        </p:nvSpPr>
        <p:spPr>
          <a:xfrm>
            <a:off x="342900" y="2187574"/>
            <a:ext cx="11163300" cy="4168776"/>
          </a:xfrm>
        </p:spPr>
        <p:txBody>
          <a:bodyPr/>
          <a:lstStyle/>
          <a:p>
            <a:r>
              <a:rPr lang="en-US" sz="2000" b="1" dirty="0">
                <a:solidFill>
                  <a:srgbClr val="002060"/>
                </a:solidFill>
              </a:rPr>
              <a:t>Past developments </a:t>
            </a:r>
          </a:p>
          <a:p>
            <a:pPr lvl="1"/>
            <a:r>
              <a:rPr lang="en-US" sz="1800" u="sng" dirty="0">
                <a:highlight>
                  <a:srgbClr val="C0C0C0"/>
                </a:highlight>
              </a:rPr>
              <a:t>This task is set to start</a:t>
            </a:r>
            <a:r>
              <a:rPr lang="en-US" sz="1800" dirty="0"/>
              <a:t> on M24 (</a:t>
            </a:r>
            <a:r>
              <a:rPr lang="en-US" sz="1800" u="sng" dirty="0"/>
              <a:t>Mar26</a:t>
            </a:r>
            <a:r>
              <a:rPr lang="en-US" sz="1800" dirty="0"/>
              <a:t>)</a:t>
            </a:r>
          </a:p>
          <a:p>
            <a:pPr marL="457200" lvl="1" indent="0">
              <a:buNone/>
            </a:pPr>
            <a:endParaRPr lang="en-US" sz="1800" dirty="0"/>
          </a:p>
          <a:p>
            <a:r>
              <a:rPr lang="en-US" sz="2000" b="1" dirty="0">
                <a:solidFill>
                  <a:srgbClr val="A4C137"/>
                </a:solidFill>
                <a:cs typeface="Calibri" panose="020F0502020204030204" pitchFamily="34" charset="0"/>
              </a:rPr>
              <a:t>Current developments </a:t>
            </a:r>
          </a:p>
          <a:p>
            <a:pPr lvl="1"/>
            <a:r>
              <a:rPr lang="en-US" sz="1800" dirty="0"/>
              <a:t>Started conversations within the WP</a:t>
            </a:r>
          </a:p>
          <a:p>
            <a:pPr lvl="1"/>
            <a:r>
              <a:rPr lang="en-US" sz="1800" dirty="0"/>
              <a:t>Attention to Sustainability criteria strategies applied to “Technology Areas”.</a:t>
            </a:r>
          </a:p>
          <a:p>
            <a:pPr lvl="1"/>
            <a:r>
              <a:rPr lang="en-US" sz="1800" dirty="0"/>
              <a:t>Attention to implementation of performance criteria of technology areas and its integration.</a:t>
            </a:r>
          </a:p>
          <a:p>
            <a:pPr lvl="1"/>
            <a:r>
              <a:rPr lang="en-US" sz="1800" dirty="0"/>
              <a:t>Breakdown of CM sub-systems (&lt;- input from benchmarking)</a:t>
            </a:r>
          </a:p>
          <a:p>
            <a:pPr lvl="1"/>
            <a:r>
              <a:rPr lang="en-US" sz="1800" dirty="0"/>
              <a:t>Discussions on KPI associated with each sub-system.</a:t>
            </a:r>
          </a:p>
          <a:p>
            <a:pPr lvl="1"/>
            <a:r>
              <a:rPr lang="en-US" sz="1800" dirty="0"/>
              <a:t>Brainstorming of ideas initiated in Oct (focus on design decision trees, standardization of components</a:t>
            </a:r>
          </a:p>
          <a:p>
            <a:pPr lvl="1"/>
            <a:r>
              <a:rPr lang="en-US" sz="1800" dirty="0">
                <a:highlight>
                  <a:srgbClr val="00FF00"/>
                </a:highlight>
              </a:rPr>
              <a:t>Plan in-person meeting at IJCLAB in 28-Jan-2026, to prepare for a smooth start, meeting focus mostly on task 5.3.prepare with parametric design (create a team)</a:t>
            </a:r>
            <a:endParaRPr lang="en-US" sz="1800" dirty="0">
              <a:highlight>
                <a:srgbClr val="00FFFF"/>
              </a:highlight>
            </a:endParaRPr>
          </a:p>
          <a:p>
            <a:endParaRPr lang="en-US" sz="2400" dirty="0"/>
          </a:p>
          <a:p>
            <a:endParaRPr lang="en-US" dirty="0"/>
          </a:p>
          <a:p>
            <a:endParaRPr lang="en-US" dirty="0"/>
          </a:p>
          <a:p>
            <a:endParaRPr lang="en-US" dirty="0"/>
          </a:p>
          <a:p>
            <a:endParaRPr lang="en-GB" dirty="0"/>
          </a:p>
        </p:txBody>
      </p:sp>
      <p:sp>
        <p:nvSpPr>
          <p:cNvPr id="15" name="TextBox 14">
            <a:extLst>
              <a:ext uri="{FF2B5EF4-FFF2-40B4-BE49-F238E27FC236}">
                <a16:creationId xmlns:a16="http://schemas.microsoft.com/office/drawing/2014/main" id="{EAF89902-72EC-9DEA-3302-3A73BAAD4A3D}"/>
              </a:ext>
            </a:extLst>
          </p:cNvPr>
          <p:cNvSpPr txBox="1"/>
          <p:nvPr/>
        </p:nvSpPr>
        <p:spPr>
          <a:xfrm>
            <a:off x="342900" y="5991225"/>
            <a:ext cx="11506200" cy="369332"/>
          </a:xfrm>
          <a:prstGeom prst="rect">
            <a:avLst/>
          </a:prstGeom>
          <a:noFill/>
        </p:spPr>
        <p:txBody>
          <a:bodyPr wrap="square">
            <a:spAutoFit/>
          </a:bodyPr>
          <a:lstStyle/>
          <a:p>
            <a:pPr marL="180975" indent="-128588"/>
            <a:r>
              <a:rPr lang="en-GB" b="1" dirty="0">
                <a:highlight>
                  <a:srgbClr val="A4C137"/>
                </a:highlight>
                <a:latin typeface="Helvetica" pitchFamily="2" charset="0"/>
              </a:rPr>
              <a:t>Deliverable 5.3 </a:t>
            </a:r>
            <a:r>
              <a:rPr lang="en-GB" dirty="0">
                <a:latin typeface="Helvetica" pitchFamily="2" charset="0"/>
              </a:rPr>
              <a:t>: Parametric design for a sustainable CM with </a:t>
            </a:r>
            <a:r>
              <a:rPr lang="en-GB" dirty="0" err="1">
                <a:latin typeface="Helvetica" pitchFamily="2" charset="0"/>
              </a:rPr>
              <a:t>iSAS</a:t>
            </a:r>
            <a:r>
              <a:rPr lang="en-GB" dirty="0">
                <a:latin typeface="Helvetica" pitchFamily="2" charset="0"/>
              </a:rPr>
              <a:t> tech. (Due date: M48 or </a:t>
            </a:r>
            <a:r>
              <a:rPr lang="en-GB" dirty="0">
                <a:highlight>
                  <a:srgbClr val="A4C137"/>
                </a:highlight>
                <a:latin typeface="Helvetica" pitchFamily="2" charset="0"/>
              </a:rPr>
              <a:t>Feb-2028</a:t>
            </a:r>
            <a:r>
              <a:rPr lang="en-GB" dirty="0">
                <a:latin typeface="Helvetica" pitchFamily="2" charset="0"/>
              </a:rPr>
              <a:t>)</a:t>
            </a:r>
          </a:p>
        </p:txBody>
      </p:sp>
      <p:sp>
        <p:nvSpPr>
          <p:cNvPr id="2" name="Footer Placeholder 1">
            <a:extLst>
              <a:ext uri="{FF2B5EF4-FFF2-40B4-BE49-F238E27FC236}">
                <a16:creationId xmlns:a16="http://schemas.microsoft.com/office/drawing/2014/main" id="{72C4AA2A-6458-9E5D-5847-333ADD50B67F}"/>
              </a:ext>
            </a:extLst>
          </p:cNvPr>
          <p:cNvSpPr>
            <a:spLocks noGrp="1"/>
          </p:cNvSpPr>
          <p:nvPr>
            <p:ph type="ftr" sz="quarter" idx="11"/>
          </p:nvPr>
        </p:nvSpPr>
        <p:spPr/>
        <p:txBody>
          <a:bodyPr/>
          <a:lstStyle/>
          <a:p>
            <a:r>
              <a:rPr lang="en-BE"/>
              <a:t>Nuno Elias - iSAS WP5 SC meeting - Dec/2025</a:t>
            </a:r>
          </a:p>
        </p:txBody>
      </p:sp>
      <p:sp>
        <p:nvSpPr>
          <p:cNvPr id="3" name="Date Placeholder 2">
            <a:extLst>
              <a:ext uri="{FF2B5EF4-FFF2-40B4-BE49-F238E27FC236}">
                <a16:creationId xmlns:a16="http://schemas.microsoft.com/office/drawing/2014/main" id="{35F67794-C2CE-8BD0-4FFA-9A5E0C0F368C}"/>
              </a:ext>
            </a:extLst>
          </p:cNvPr>
          <p:cNvSpPr>
            <a:spLocks noGrp="1"/>
          </p:cNvSpPr>
          <p:nvPr>
            <p:ph type="dt" sz="half" idx="10"/>
          </p:nvPr>
        </p:nvSpPr>
        <p:spPr/>
        <p:txBody>
          <a:bodyPr/>
          <a:lstStyle/>
          <a:p>
            <a:fld id="{97FF6018-512D-294F-BF08-F811C8D79A58}" type="datetime1">
              <a:rPr lang="sv-SE" smtClean="0"/>
              <a:t>2025-12-17</a:t>
            </a:fld>
            <a:endParaRPr lang="en-BE"/>
          </a:p>
        </p:txBody>
      </p:sp>
    </p:spTree>
    <p:extLst>
      <p:ext uri="{BB962C8B-B14F-4D97-AF65-F5344CB8AC3E}">
        <p14:creationId xmlns:p14="http://schemas.microsoft.com/office/powerpoint/2010/main" val="2420921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FFC4AB-97A5-45F6-F07F-F0BA4A90FE3E}"/>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7CCAF770-B7BB-4B96-876F-C580F09E94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61B23733-100F-AA51-854B-F0271EBF56E9}"/>
              </a:ext>
            </a:extLst>
          </p:cNvPr>
          <p:cNvSpPr>
            <a:spLocks noGrp="1"/>
          </p:cNvSpPr>
          <p:nvPr>
            <p:ph idx="1"/>
          </p:nvPr>
        </p:nvSpPr>
        <p:spPr>
          <a:xfrm>
            <a:off x="921308" y="2418495"/>
            <a:ext cx="10534245" cy="3731631"/>
          </a:xfrm>
        </p:spPr>
        <p:txBody>
          <a:bodyPr>
            <a:normAutofit fontScale="85000" lnSpcReduction="20000"/>
          </a:bodyPr>
          <a:lstStyle/>
          <a:p>
            <a:r>
              <a:rPr lang="en-US" sz="2200" b="1" dirty="0">
                <a:solidFill>
                  <a:schemeClr val="tx2"/>
                </a:solidFill>
                <a:cs typeface="Calibri" panose="020F0502020204030204" pitchFamily="34" charset="0"/>
              </a:rPr>
              <a:t>Past developments:</a:t>
            </a:r>
          </a:p>
          <a:p>
            <a:pPr lvl="1"/>
            <a:r>
              <a:rPr lang="en-US" sz="1800" dirty="0">
                <a:solidFill>
                  <a:schemeClr val="tx2"/>
                </a:solidFill>
                <a:cs typeface="Calibri" panose="020F0502020204030204" pitchFamily="34" charset="0"/>
              </a:rPr>
              <a:t>Meetings with PERLE collaboration, discussing details on the RF structure and HOM’s</a:t>
            </a:r>
          </a:p>
          <a:p>
            <a:pPr lvl="1"/>
            <a:r>
              <a:rPr lang="en-US" sz="1800" dirty="0">
                <a:solidFill>
                  <a:schemeClr val="tx2"/>
                </a:solidFill>
                <a:cs typeface="Calibri" panose="020F0502020204030204" pitchFamily="34" charset="0"/>
              </a:rPr>
              <a:t>Evaluated and tested beam dynamics codes to enable ERL simulations</a:t>
            </a:r>
          </a:p>
          <a:p>
            <a:pPr lvl="1"/>
            <a:r>
              <a:rPr lang="en-US" sz="1800" dirty="0">
                <a:solidFill>
                  <a:schemeClr val="tx2"/>
                </a:solidFill>
                <a:cs typeface="Calibri" panose="020F0502020204030204" pitchFamily="34" charset="0"/>
              </a:rPr>
              <a:t>Written code to enable flexible simulations and gathering of results</a:t>
            </a:r>
          </a:p>
          <a:p>
            <a:pPr lvl="1"/>
            <a:r>
              <a:rPr lang="en-GB" sz="1800" dirty="0"/>
              <a:t>Benchmarking of beam dynamics tracking codes </a:t>
            </a:r>
          </a:p>
          <a:p>
            <a:pPr lvl="1"/>
            <a:r>
              <a:rPr lang="en-GB" sz="1800" dirty="0"/>
              <a:t>Development of Multi bunch and multi pass simulation </a:t>
            </a:r>
            <a:endParaRPr lang="en-US" sz="1800" dirty="0">
              <a:solidFill>
                <a:schemeClr val="tx2"/>
              </a:solidFill>
              <a:cs typeface="Calibri" panose="020F0502020204030204" pitchFamily="34" charset="0"/>
            </a:endParaRPr>
          </a:p>
          <a:p>
            <a:r>
              <a:rPr lang="en-US" sz="2200" b="1" dirty="0">
                <a:solidFill>
                  <a:srgbClr val="A4C137"/>
                </a:solidFill>
                <a:cs typeface="Calibri" panose="020F0502020204030204" pitchFamily="34" charset="0"/>
              </a:rPr>
              <a:t>Current developments:</a:t>
            </a:r>
            <a:endParaRPr lang="en-US" sz="2200" b="1" dirty="0">
              <a:solidFill>
                <a:srgbClr val="002060"/>
              </a:solidFill>
            </a:endParaRPr>
          </a:p>
          <a:p>
            <a:pPr lvl="1"/>
            <a:r>
              <a:rPr lang="en-US" sz="2000" dirty="0">
                <a:solidFill>
                  <a:schemeClr val="tx2"/>
                </a:solidFill>
              </a:rPr>
              <a:t>General SRF cavity beam dynamic studies</a:t>
            </a:r>
          </a:p>
          <a:p>
            <a:pPr lvl="2"/>
            <a:r>
              <a:rPr lang="en-US" sz="1800" dirty="0">
                <a:solidFill>
                  <a:schemeClr val="tx2"/>
                </a:solidFill>
              </a:rPr>
              <a:t>short-range and long-range </a:t>
            </a:r>
            <a:r>
              <a:rPr lang="en-US" sz="1800" b="1" dirty="0">
                <a:solidFill>
                  <a:srgbClr val="A4C038"/>
                </a:solidFill>
              </a:rPr>
              <a:t>wakefields</a:t>
            </a:r>
            <a:r>
              <a:rPr lang="en-US" sz="1800" dirty="0"/>
              <a:t> </a:t>
            </a:r>
            <a:r>
              <a:rPr lang="en-US" sz="1800" dirty="0">
                <a:solidFill>
                  <a:schemeClr val="tx2"/>
                </a:solidFill>
              </a:rPr>
              <a:t>(HOM’S)</a:t>
            </a:r>
          </a:p>
          <a:p>
            <a:pPr lvl="2"/>
            <a:r>
              <a:rPr lang="en-US" sz="1800" dirty="0">
                <a:solidFill>
                  <a:schemeClr val="tx2"/>
                </a:solidFill>
                <a:highlight>
                  <a:srgbClr val="00FF00"/>
                </a:highlight>
              </a:rPr>
              <a:t>Development of Wakefield and Beam Loading models in RF track</a:t>
            </a:r>
          </a:p>
          <a:p>
            <a:pPr lvl="2">
              <a:buFont typeface="Wingdings" pitchFamily="2" charset="2"/>
              <a:buChar char="è"/>
            </a:pPr>
            <a:r>
              <a:rPr lang="en-US" sz="1800" dirty="0">
                <a:solidFill>
                  <a:schemeClr val="tx2"/>
                </a:solidFill>
                <a:highlight>
                  <a:srgbClr val="00FF00"/>
                </a:highlight>
              </a:rPr>
              <a:t> single- and multi-bunch </a:t>
            </a:r>
            <a:r>
              <a:rPr lang="en-US" sz="1800" b="1" dirty="0">
                <a:solidFill>
                  <a:srgbClr val="A4C038"/>
                </a:solidFill>
                <a:highlight>
                  <a:srgbClr val="00FF00"/>
                </a:highlight>
              </a:rPr>
              <a:t>instabilities (</a:t>
            </a:r>
            <a:r>
              <a:rPr lang="en-US" sz="1800" b="1" dirty="0" err="1">
                <a:solidFill>
                  <a:srgbClr val="A4C038"/>
                </a:solidFill>
                <a:highlight>
                  <a:srgbClr val="00FF00"/>
                </a:highlight>
              </a:rPr>
              <a:t>iSAS</a:t>
            </a:r>
            <a:r>
              <a:rPr lang="en-US" sz="1800" b="1" dirty="0">
                <a:solidFill>
                  <a:srgbClr val="A4C038"/>
                </a:solidFill>
                <a:highlight>
                  <a:srgbClr val="00FF00"/>
                </a:highlight>
              </a:rPr>
              <a:t>/PERLE)</a:t>
            </a:r>
            <a:r>
              <a:rPr lang="en-GB" sz="1800" dirty="0">
                <a:solidFill>
                  <a:schemeClr val="tx2"/>
                </a:solidFill>
                <a:highlight>
                  <a:srgbClr val="00FF00"/>
                </a:highlight>
              </a:rPr>
              <a:t> cavity / lattice in RF-Track</a:t>
            </a:r>
            <a:endParaRPr lang="en-US" sz="1800" b="1" dirty="0">
              <a:solidFill>
                <a:srgbClr val="A4C038"/>
              </a:solidFill>
              <a:highlight>
                <a:srgbClr val="00FF00"/>
              </a:highlight>
            </a:endParaRPr>
          </a:p>
          <a:p>
            <a:pPr lvl="1"/>
            <a:r>
              <a:rPr lang="en-US" sz="2000" dirty="0">
                <a:solidFill>
                  <a:schemeClr val="tx2"/>
                </a:solidFill>
              </a:rPr>
              <a:t>General</a:t>
            </a:r>
            <a:r>
              <a:rPr lang="en-US" sz="2000" dirty="0">
                <a:solidFill>
                  <a:srgbClr val="A4C038"/>
                </a:solidFill>
              </a:rPr>
              <a:t> </a:t>
            </a:r>
            <a:r>
              <a:rPr lang="en-US" sz="2000" b="1" dirty="0">
                <a:solidFill>
                  <a:srgbClr val="A4C038"/>
                </a:solidFill>
              </a:rPr>
              <a:t>energy recovery efficiency</a:t>
            </a:r>
            <a:r>
              <a:rPr lang="en-US" sz="2000" b="1" dirty="0"/>
              <a:t> </a:t>
            </a:r>
            <a:r>
              <a:rPr lang="en-US" sz="2000" dirty="0">
                <a:solidFill>
                  <a:schemeClr val="tx2"/>
                </a:solidFill>
              </a:rPr>
              <a:t>studies after the degrading of beams throughout an ERL or ERL collider</a:t>
            </a:r>
          </a:p>
          <a:p>
            <a:pPr lvl="1"/>
            <a:r>
              <a:rPr lang="en-US" sz="2000" dirty="0">
                <a:solidFill>
                  <a:schemeClr val="tx2"/>
                </a:solidFill>
              </a:rPr>
              <a:t>Evaluate ERL collider/light source </a:t>
            </a:r>
            <a:r>
              <a:rPr lang="en-US" sz="2000" b="1" dirty="0">
                <a:solidFill>
                  <a:srgbClr val="A4C038"/>
                </a:solidFill>
              </a:rPr>
              <a:t>applications</a:t>
            </a:r>
            <a:r>
              <a:rPr lang="en-US" sz="2000" dirty="0"/>
              <a:t> </a:t>
            </a:r>
            <a:r>
              <a:rPr lang="en-US" sz="2000" dirty="0">
                <a:solidFill>
                  <a:schemeClr val="tx2"/>
                </a:solidFill>
              </a:rPr>
              <a:t>for iSAS technology and perform studies on these applications</a:t>
            </a:r>
          </a:p>
        </p:txBody>
      </p:sp>
      <p:sp>
        <p:nvSpPr>
          <p:cNvPr id="2" name="TextBox 1">
            <a:extLst>
              <a:ext uri="{FF2B5EF4-FFF2-40B4-BE49-F238E27FC236}">
                <a16:creationId xmlns:a16="http://schemas.microsoft.com/office/drawing/2014/main" id="{878BB972-4165-430A-AC9F-8BE6679E4439}"/>
              </a:ext>
            </a:extLst>
          </p:cNvPr>
          <p:cNvSpPr txBox="1"/>
          <p:nvPr/>
        </p:nvSpPr>
        <p:spPr>
          <a:xfrm>
            <a:off x="3418115" y="315684"/>
            <a:ext cx="7261603" cy="461665"/>
          </a:xfrm>
          <a:prstGeom prst="rect">
            <a:avLst/>
          </a:prstGeom>
          <a:noFill/>
        </p:spPr>
        <p:txBody>
          <a:bodyPr wrap="none" rtlCol="0">
            <a:spAutoFit/>
          </a:bodyPr>
          <a:lstStyle/>
          <a:p>
            <a:r>
              <a:rPr lang="en-US" sz="2400" b="1" dirty="0">
                <a:solidFill>
                  <a:srgbClr val="002060"/>
                </a:solidFill>
              </a:rPr>
              <a:t>WP5 – </a:t>
            </a:r>
            <a:r>
              <a:rPr lang="en-US" sz="2400" b="1" dirty="0">
                <a:solidFill>
                  <a:srgbClr val="00B050"/>
                </a:solidFill>
              </a:rPr>
              <a:t>Design new CM: </a:t>
            </a:r>
            <a:r>
              <a:rPr lang="en-US" sz="2400" b="1" dirty="0">
                <a:solidFill>
                  <a:schemeClr val="bg2">
                    <a:lumMod val="50000"/>
                  </a:schemeClr>
                </a:solidFill>
              </a:rPr>
              <a:t>status/evolution of </a:t>
            </a:r>
            <a:r>
              <a:rPr lang="en-US" sz="2400" b="1" dirty="0">
                <a:solidFill>
                  <a:srgbClr val="00B050"/>
                </a:solidFill>
              </a:rPr>
              <a:t>Task 5.4 </a:t>
            </a:r>
          </a:p>
        </p:txBody>
      </p:sp>
      <p:sp>
        <p:nvSpPr>
          <p:cNvPr id="6" name="Rectangle 5">
            <a:extLst>
              <a:ext uri="{FF2B5EF4-FFF2-40B4-BE49-F238E27FC236}">
                <a16:creationId xmlns:a16="http://schemas.microsoft.com/office/drawing/2014/main" id="{43BE0494-D730-93CB-61CD-7004935E311D}"/>
              </a:ext>
            </a:extLst>
          </p:cNvPr>
          <p:cNvSpPr/>
          <p:nvPr/>
        </p:nvSpPr>
        <p:spPr>
          <a:xfrm>
            <a:off x="3418115" y="777349"/>
            <a:ext cx="8243999" cy="874111"/>
          </a:xfrm>
          <a:prstGeom prst="rect">
            <a:avLst/>
          </a:prstGeom>
          <a:solidFill>
            <a:schemeClr val="bg1">
              <a:lumMod val="95000"/>
            </a:schemeClr>
          </a:solidFill>
          <a:ln>
            <a:solidFill>
              <a:srgbClr val="A4C137"/>
            </a:solidFill>
          </a:ln>
        </p:spPr>
        <p:style>
          <a:lnRef idx="2">
            <a:schemeClr val="accent6"/>
          </a:lnRef>
          <a:fillRef idx="1">
            <a:schemeClr val="lt1"/>
          </a:fillRef>
          <a:effectRef idx="0">
            <a:schemeClr val="accent6"/>
          </a:effectRef>
          <a:fontRef idx="minor">
            <a:schemeClr val="dk1"/>
          </a:fontRef>
        </p:style>
        <p:txBody>
          <a:bodyPr rtlCol="0" anchor="ctr"/>
          <a:lstStyle/>
          <a:p>
            <a:r>
              <a:rPr lang="en-GB" sz="1400" b="1" i="1" dirty="0">
                <a:effectLst/>
                <a:latin typeface="Helvetica" pitchFamily="2" charset="0"/>
              </a:rPr>
              <a:t>Task 5.4: Beam Dynamics for ERL-based accelerators with energy-efficient cryomodules </a:t>
            </a:r>
            <a:br>
              <a:rPr lang="en-GB" sz="1400" b="1" i="1" dirty="0">
                <a:effectLst/>
                <a:latin typeface="Helvetica" pitchFamily="2" charset="0"/>
              </a:rPr>
            </a:br>
            <a:r>
              <a:rPr lang="en-GB" sz="1400" b="1" i="1" dirty="0">
                <a:effectLst/>
                <a:latin typeface="Helvetica" pitchFamily="2" charset="0"/>
              </a:rPr>
              <a:t>– </a:t>
            </a:r>
            <a:r>
              <a:rPr lang="en-GB" sz="1400" b="1" i="1" dirty="0">
                <a:effectLst/>
                <a:highlight>
                  <a:srgbClr val="A4C137"/>
                </a:highlight>
                <a:latin typeface="Helvetica" pitchFamily="2" charset="0"/>
              </a:rPr>
              <a:t>M1-M48</a:t>
            </a:r>
            <a:endParaRPr lang="en-GB" sz="1400" b="1" dirty="0">
              <a:effectLst/>
              <a:highlight>
                <a:srgbClr val="A4C137"/>
              </a:highlight>
              <a:latin typeface="Helvetica" pitchFamily="2" charset="0"/>
            </a:endParaRPr>
          </a:p>
          <a:p>
            <a:r>
              <a:rPr lang="en-GB" sz="1400" i="1" dirty="0">
                <a:effectLst/>
                <a:latin typeface="Helvetica" pitchFamily="2" charset="0"/>
              </a:rPr>
              <a:t>• Simulate the beam dynamics of ERL-based accelerators when the energy efficient CM is included.</a:t>
            </a:r>
            <a:endParaRPr lang="en-GB" sz="1400" dirty="0">
              <a:effectLst/>
              <a:latin typeface="Helvetica" pitchFamily="2" charset="0"/>
            </a:endParaRPr>
          </a:p>
          <a:p>
            <a:r>
              <a:rPr lang="en-GB" sz="1400" i="1" dirty="0">
                <a:effectLst/>
                <a:latin typeface="Helvetica" pitchFamily="2" charset="0"/>
              </a:rPr>
              <a:t>• Study the lattice design to optimize the beam and energy saving performances.</a:t>
            </a:r>
            <a:endParaRPr lang="en-GB" sz="1400" dirty="0">
              <a:effectLst/>
              <a:latin typeface="Helvetica" pitchFamily="2" charset="0"/>
            </a:endParaRPr>
          </a:p>
        </p:txBody>
      </p:sp>
      <p:sp>
        <p:nvSpPr>
          <p:cNvPr id="4" name="Slide Number Placeholder 3">
            <a:extLst>
              <a:ext uri="{FF2B5EF4-FFF2-40B4-BE49-F238E27FC236}">
                <a16:creationId xmlns:a16="http://schemas.microsoft.com/office/drawing/2014/main" id="{E8DBD87B-B957-B83C-CA41-A4DCEE81CAB0}"/>
              </a:ext>
            </a:extLst>
          </p:cNvPr>
          <p:cNvSpPr>
            <a:spLocks noGrp="1"/>
          </p:cNvSpPr>
          <p:nvPr>
            <p:ph type="sldNum" sz="quarter" idx="12"/>
          </p:nvPr>
        </p:nvSpPr>
        <p:spPr/>
        <p:txBody>
          <a:bodyPr/>
          <a:lstStyle/>
          <a:p>
            <a:fld id="{4068FCCF-9A80-B240-8D85-84F960565AFA}" type="slidenum">
              <a:rPr lang="en-BE" smtClean="0"/>
              <a:t>11</a:t>
            </a:fld>
            <a:endParaRPr lang="en-BE"/>
          </a:p>
        </p:txBody>
      </p:sp>
      <p:sp>
        <p:nvSpPr>
          <p:cNvPr id="9" name="Date Placeholder 7">
            <a:extLst>
              <a:ext uri="{FF2B5EF4-FFF2-40B4-BE49-F238E27FC236}">
                <a16:creationId xmlns:a16="http://schemas.microsoft.com/office/drawing/2014/main" id="{86855793-32D2-8B44-8AC4-8A0550759DE3}"/>
              </a:ext>
            </a:extLst>
          </p:cNvPr>
          <p:cNvSpPr>
            <a:spLocks noGrp="1"/>
          </p:cNvSpPr>
          <p:nvPr>
            <p:ph type="dt" sz="half" idx="10"/>
          </p:nvPr>
        </p:nvSpPr>
        <p:spPr>
          <a:xfrm>
            <a:off x="838200" y="6356350"/>
            <a:ext cx="2743200" cy="365125"/>
          </a:xfrm>
        </p:spPr>
        <p:txBody>
          <a:bodyPr/>
          <a:lstStyle/>
          <a:p>
            <a:fld id="{1B8B5B5E-391D-7344-BC73-ED9D991AAF2E}" type="datetime1">
              <a:rPr lang="sv-SE" smtClean="0"/>
              <a:t>2025-12-17</a:t>
            </a:fld>
            <a:endParaRPr lang="en-BE"/>
          </a:p>
        </p:txBody>
      </p:sp>
      <p:sp>
        <p:nvSpPr>
          <p:cNvPr id="10" name="Footer Placeholder 8">
            <a:extLst>
              <a:ext uri="{FF2B5EF4-FFF2-40B4-BE49-F238E27FC236}">
                <a16:creationId xmlns:a16="http://schemas.microsoft.com/office/drawing/2014/main" id="{BFE77B10-8E36-DA50-5D05-633FAB97D28D}"/>
              </a:ext>
            </a:extLst>
          </p:cNvPr>
          <p:cNvSpPr>
            <a:spLocks noGrp="1"/>
          </p:cNvSpPr>
          <p:nvPr>
            <p:ph type="ftr" sz="quarter" idx="11"/>
          </p:nvPr>
        </p:nvSpPr>
        <p:spPr>
          <a:xfrm>
            <a:off x="4038600" y="6356350"/>
            <a:ext cx="4114800" cy="365125"/>
          </a:xfrm>
        </p:spPr>
        <p:txBody>
          <a:bodyPr/>
          <a:lstStyle/>
          <a:p>
            <a:r>
              <a:rPr lang="en-US"/>
              <a:t>Nuno Elias - iSAS WP5 SC meeting - Dec/2025</a:t>
            </a:r>
            <a:endParaRPr lang="en-BE"/>
          </a:p>
        </p:txBody>
      </p:sp>
      <p:pic>
        <p:nvPicPr>
          <p:cNvPr id="11" name="Picture 10">
            <a:extLst>
              <a:ext uri="{FF2B5EF4-FFF2-40B4-BE49-F238E27FC236}">
                <a16:creationId xmlns:a16="http://schemas.microsoft.com/office/drawing/2014/main" id="{5D11C10E-6678-97E8-636E-A563528C3AAD}"/>
              </a:ext>
            </a:extLst>
          </p:cNvPr>
          <p:cNvPicPr>
            <a:picLocks noChangeAspect="1"/>
          </p:cNvPicPr>
          <p:nvPr/>
        </p:nvPicPr>
        <p:blipFill>
          <a:blip r:embed="rId3"/>
          <a:stretch>
            <a:fillRect/>
          </a:stretch>
        </p:blipFill>
        <p:spPr>
          <a:xfrm>
            <a:off x="10442548" y="33435"/>
            <a:ext cx="1013006" cy="438756"/>
          </a:xfrm>
          <a:prstGeom prst="rect">
            <a:avLst/>
          </a:prstGeom>
        </p:spPr>
      </p:pic>
      <p:pic>
        <p:nvPicPr>
          <p:cNvPr id="13" name="Picture 5" descr="Home - CHART (Swiss Accelerator Research and Technology) - CHART">
            <a:extLst>
              <a:ext uri="{FF2B5EF4-FFF2-40B4-BE49-F238E27FC236}">
                <a16:creationId xmlns:a16="http://schemas.microsoft.com/office/drawing/2014/main" id="{49F8B18B-521C-108C-227D-A8E24159E52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6909" y="21875"/>
            <a:ext cx="616101" cy="39078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8A699C33-C0E7-2729-A949-419C42AC083F}"/>
              </a:ext>
            </a:extLst>
          </p:cNvPr>
          <p:cNvSpPr txBox="1"/>
          <p:nvPr/>
        </p:nvSpPr>
        <p:spPr>
          <a:xfrm>
            <a:off x="350859" y="6080650"/>
            <a:ext cx="11163299" cy="369332"/>
          </a:xfrm>
          <a:prstGeom prst="rect">
            <a:avLst/>
          </a:prstGeom>
          <a:noFill/>
        </p:spPr>
        <p:txBody>
          <a:bodyPr wrap="square">
            <a:spAutoFit/>
          </a:bodyPr>
          <a:lstStyle/>
          <a:p>
            <a:pPr marL="180975" indent="-128588"/>
            <a:r>
              <a:rPr lang="en-GB" sz="1800" b="1" dirty="0">
                <a:highlight>
                  <a:srgbClr val="A4C137"/>
                </a:highlight>
                <a:latin typeface="Helvetica" pitchFamily="2" charset="0"/>
              </a:rPr>
              <a:t>Deliverable 5.4 </a:t>
            </a:r>
            <a:r>
              <a:rPr lang="en-GB" sz="1800" dirty="0">
                <a:latin typeface="Helvetica" pitchFamily="2" charset="0"/>
              </a:rPr>
              <a:t>: Report on beam dynamics study for ERL with iSAS CM</a:t>
            </a:r>
            <a:r>
              <a:rPr lang="en-GB" dirty="0">
                <a:latin typeface="Helvetica" pitchFamily="2" charset="0"/>
              </a:rPr>
              <a:t> (Due date: M43 or </a:t>
            </a:r>
            <a:r>
              <a:rPr lang="en-GB" dirty="0">
                <a:highlight>
                  <a:srgbClr val="A4C137"/>
                </a:highlight>
                <a:latin typeface="Helvetica" pitchFamily="2" charset="0"/>
              </a:rPr>
              <a:t>SEP-2027</a:t>
            </a:r>
            <a:r>
              <a:rPr lang="en-GB" dirty="0">
                <a:latin typeface="Helvetica" pitchFamily="2" charset="0"/>
              </a:rPr>
              <a:t>)</a:t>
            </a:r>
          </a:p>
        </p:txBody>
      </p:sp>
    </p:spTree>
    <p:extLst>
      <p:ext uri="{BB962C8B-B14F-4D97-AF65-F5344CB8AC3E}">
        <p14:creationId xmlns:p14="http://schemas.microsoft.com/office/powerpoint/2010/main" val="19935584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CDACFB-1B75-9953-AC32-C108F37912D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AFFA24AF-A507-EA37-4B8C-BABEEBAD4C28}"/>
              </a:ext>
            </a:extLst>
          </p:cNvPr>
          <p:cNvSpPr txBox="1"/>
          <p:nvPr/>
        </p:nvSpPr>
        <p:spPr>
          <a:xfrm>
            <a:off x="3418115" y="315684"/>
            <a:ext cx="4589077" cy="461665"/>
          </a:xfrm>
          <a:prstGeom prst="rect">
            <a:avLst/>
          </a:prstGeom>
          <a:noFill/>
        </p:spPr>
        <p:txBody>
          <a:bodyPr wrap="none" rtlCol="0">
            <a:spAutoFit/>
          </a:bodyPr>
          <a:lstStyle/>
          <a:p>
            <a:r>
              <a:rPr lang="en-US" sz="2400" b="1" dirty="0">
                <a:solidFill>
                  <a:srgbClr val="002060"/>
                </a:solidFill>
              </a:rPr>
              <a:t>WP5 – Title:</a:t>
            </a:r>
            <a:r>
              <a:rPr lang="en-US" sz="2400" b="1" dirty="0">
                <a:solidFill>
                  <a:schemeClr val="bg2">
                    <a:lumMod val="50000"/>
                  </a:schemeClr>
                </a:solidFill>
              </a:rPr>
              <a:t> points of attention</a:t>
            </a:r>
          </a:p>
        </p:txBody>
      </p:sp>
      <p:pic>
        <p:nvPicPr>
          <p:cNvPr id="5" name="Picture 2" descr="Innovate for Sustainable Accelerating Systems: Kick-Off Meeting">
            <a:extLst>
              <a:ext uri="{FF2B5EF4-FFF2-40B4-BE49-F238E27FC236}">
                <a16:creationId xmlns:a16="http://schemas.microsoft.com/office/drawing/2014/main" id="{6D51265F-F36F-69A4-2976-8FB8BBF5AF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5C6DC7AD-FA86-3014-2C7F-44169091257A}"/>
              </a:ext>
            </a:extLst>
          </p:cNvPr>
          <p:cNvSpPr txBox="1"/>
          <p:nvPr/>
        </p:nvSpPr>
        <p:spPr>
          <a:xfrm>
            <a:off x="963880" y="1792382"/>
            <a:ext cx="10445931" cy="4739759"/>
          </a:xfrm>
          <a:prstGeom prst="rect">
            <a:avLst/>
          </a:prstGeom>
          <a:noFill/>
        </p:spPr>
        <p:txBody>
          <a:bodyPr wrap="square" rtlCol="0">
            <a:spAutoFit/>
          </a:bodyPr>
          <a:lstStyle/>
          <a:p>
            <a:pPr marL="285750" indent="-285750">
              <a:buFont typeface="Arial" panose="020B0604020202020204" pitchFamily="34" charset="0"/>
              <a:buChar char="•"/>
            </a:pPr>
            <a:r>
              <a:rPr lang="en-US" sz="2000" dirty="0"/>
              <a:t>Points of attention: </a:t>
            </a:r>
            <a:r>
              <a:rPr lang="en-US" sz="2000" dirty="0">
                <a:solidFill>
                  <a:srgbClr val="00B050"/>
                </a:solidFill>
              </a:rPr>
              <a:t>(none)</a:t>
            </a:r>
          </a:p>
          <a:p>
            <a:pPr marL="742950" lvl="1" indent="-285750">
              <a:buFont typeface="Arial" panose="020B0604020202020204" pitchFamily="34" charset="0"/>
              <a:buChar char="•"/>
            </a:pPr>
            <a:r>
              <a:rPr lang="en-US" sz="2000" dirty="0">
                <a:solidFill>
                  <a:srgbClr val="00B050"/>
                </a:solidFill>
              </a:rPr>
              <a:t>Setup of regular meetings (1/month)</a:t>
            </a:r>
          </a:p>
          <a:p>
            <a:pPr marL="742950" lvl="1" indent="-285750">
              <a:buFont typeface="Arial" panose="020B0604020202020204" pitchFamily="34" charset="0"/>
              <a:buChar char="•"/>
            </a:pPr>
            <a:r>
              <a:rPr lang="en-US" sz="2000" dirty="0">
                <a:solidFill>
                  <a:srgbClr val="00B050"/>
                </a:solidFill>
              </a:rPr>
              <a:t>Aligning with WP6 on design and integration</a:t>
            </a:r>
          </a:p>
          <a:p>
            <a:pPr marL="742950" lvl="1" indent="-285750">
              <a:buFont typeface="Arial" panose="020B0604020202020204" pitchFamily="34" charset="0"/>
              <a:buChar char="•"/>
            </a:pPr>
            <a:r>
              <a:rPr lang="en-US" sz="2000" dirty="0">
                <a:solidFill>
                  <a:srgbClr val="00B050"/>
                </a:solidFill>
              </a:rPr>
              <a:t>Deadline of Task 5.4 (ERL beam studies in Sep-2027: 5month earlier than </a:t>
            </a:r>
            <a:r>
              <a:rPr lang="en-US" sz="2000" dirty="0" err="1">
                <a:solidFill>
                  <a:srgbClr val="00B050"/>
                </a:solidFill>
              </a:rPr>
              <a:t>eop</a:t>
            </a:r>
            <a:r>
              <a:rPr lang="en-US" sz="2000" dirty="0">
                <a:solidFill>
                  <a:srgbClr val="00B050"/>
                </a:solidFill>
              </a:rPr>
              <a:t>)</a:t>
            </a:r>
          </a:p>
          <a:p>
            <a:pPr marL="285750" indent="-285750">
              <a:buFont typeface="Arial" panose="020B0604020202020204" pitchFamily="34" charset="0"/>
              <a:buChar char="•"/>
            </a:pPr>
            <a:endParaRPr lang="en-US" sz="2000" dirty="0">
              <a:solidFill>
                <a:srgbClr val="00B050"/>
              </a:solidFill>
            </a:endParaRPr>
          </a:p>
          <a:p>
            <a:endParaRPr lang="en-US" sz="2000" dirty="0"/>
          </a:p>
          <a:p>
            <a:endParaRPr lang="en-US" sz="2000"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7" name="Slide Number Placeholder 6">
            <a:extLst>
              <a:ext uri="{FF2B5EF4-FFF2-40B4-BE49-F238E27FC236}">
                <a16:creationId xmlns:a16="http://schemas.microsoft.com/office/drawing/2014/main" id="{1A5B3A1D-F20E-9C75-4125-58F6CCE2C28E}"/>
              </a:ext>
            </a:extLst>
          </p:cNvPr>
          <p:cNvSpPr>
            <a:spLocks noGrp="1"/>
          </p:cNvSpPr>
          <p:nvPr>
            <p:ph type="sldNum" sz="quarter" idx="12"/>
          </p:nvPr>
        </p:nvSpPr>
        <p:spPr/>
        <p:txBody>
          <a:bodyPr/>
          <a:lstStyle/>
          <a:p>
            <a:fld id="{4068FCCF-9A80-B240-8D85-84F960565AFA}" type="slidenum">
              <a:rPr lang="en-BE" smtClean="0"/>
              <a:t>12</a:t>
            </a:fld>
            <a:endParaRPr lang="en-BE"/>
          </a:p>
        </p:txBody>
      </p:sp>
      <p:sp>
        <p:nvSpPr>
          <p:cNvPr id="8" name="Date Placeholder 7">
            <a:extLst>
              <a:ext uri="{FF2B5EF4-FFF2-40B4-BE49-F238E27FC236}">
                <a16:creationId xmlns:a16="http://schemas.microsoft.com/office/drawing/2014/main" id="{1CD42B56-A7E8-D295-65C4-21346FB5A34D}"/>
              </a:ext>
            </a:extLst>
          </p:cNvPr>
          <p:cNvSpPr>
            <a:spLocks noGrp="1"/>
          </p:cNvSpPr>
          <p:nvPr>
            <p:ph type="dt" sz="half" idx="10"/>
          </p:nvPr>
        </p:nvSpPr>
        <p:spPr/>
        <p:txBody>
          <a:bodyPr/>
          <a:lstStyle/>
          <a:p>
            <a:fld id="{333229E4-FE72-2B4D-9227-E6328FBC95BF}" type="datetime1">
              <a:rPr lang="sv-SE" smtClean="0"/>
              <a:t>2025-12-17</a:t>
            </a:fld>
            <a:endParaRPr lang="en-BE"/>
          </a:p>
        </p:txBody>
      </p:sp>
      <p:sp>
        <p:nvSpPr>
          <p:cNvPr id="9" name="Footer Placeholder 8">
            <a:extLst>
              <a:ext uri="{FF2B5EF4-FFF2-40B4-BE49-F238E27FC236}">
                <a16:creationId xmlns:a16="http://schemas.microsoft.com/office/drawing/2014/main" id="{4B93A9B0-1812-D1DF-1AAC-4ECBFC823202}"/>
              </a:ext>
            </a:extLst>
          </p:cNvPr>
          <p:cNvSpPr>
            <a:spLocks noGrp="1"/>
          </p:cNvSpPr>
          <p:nvPr>
            <p:ph type="ftr" sz="quarter" idx="11"/>
          </p:nvPr>
        </p:nvSpPr>
        <p:spPr/>
        <p:txBody>
          <a:bodyPr/>
          <a:lstStyle/>
          <a:p>
            <a:r>
              <a:rPr lang="en-BE"/>
              <a:t>Nuno Elias - iSAS WP5 SC meeting - Dec/2025</a:t>
            </a:r>
          </a:p>
        </p:txBody>
      </p:sp>
    </p:spTree>
    <p:extLst>
      <p:ext uri="{BB962C8B-B14F-4D97-AF65-F5344CB8AC3E}">
        <p14:creationId xmlns:p14="http://schemas.microsoft.com/office/powerpoint/2010/main" val="18851182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9FADFF-2D07-D9AF-1D2F-94607555F4B8}"/>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C6B8A4AA-B409-92E4-EB41-CFAD688E9665}"/>
              </a:ext>
            </a:extLst>
          </p:cNvPr>
          <p:cNvSpPr txBox="1"/>
          <p:nvPr/>
        </p:nvSpPr>
        <p:spPr>
          <a:xfrm>
            <a:off x="3418115" y="315684"/>
            <a:ext cx="4020524" cy="461665"/>
          </a:xfrm>
          <a:prstGeom prst="rect">
            <a:avLst/>
          </a:prstGeom>
          <a:noFill/>
        </p:spPr>
        <p:txBody>
          <a:bodyPr wrap="none" rtlCol="0">
            <a:spAutoFit/>
          </a:bodyPr>
          <a:lstStyle/>
          <a:p>
            <a:r>
              <a:rPr lang="en-US" sz="2400" b="1" dirty="0">
                <a:solidFill>
                  <a:srgbClr val="002060"/>
                </a:solidFill>
              </a:rPr>
              <a:t>WP5 – Title:</a:t>
            </a:r>
            <a:r>
              <a:rPr lang="en-US" sz="2400" b="1" dirty="0">
                <a:solidFill>
                  <a:schemeClr val="bg2">
                    <a:lumMod val="50000"/>
                  </a:schemeClr>
                </a:solidFill>
              </a:rPr>
              <a:t> financial status</a:t>
            </a:r>
          </a:p>
        </p:txBody>
      </p:sp>
      <p:pic>
        <p:nvPicPr>
          <p:cNvPr id="5" name="Picture 2" descr="Innovate for Sustainable Accelerating Systems: Kick-Off Meeting">
            <a:extLst>
              <a:ext uri="{FF2B5EF4-FFF2-40B4-BE49-F238E27FC236}">
                <a16:creationId xmlns:a16="http://schemas.microsoft.com/office/drawing/2014/main" id="{5825CCE3-EDCB-11D8-AB95-6A407A5C05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9" name="Espace réservé du contenu 8">
            <a:extLst>
              <a:ext uri="{FF2B5EF4-FFF2-40B4-BE49-F238E27FC236}">
                <a16:creationId xmlns:a16="http://schemas.microsoft.com/office/drawing/2014/main" id="{07B226AB-9C01-482E-9B9B-24A8F9675937}"/>
              </a:ext>
            </a:extLst>
          </p:cNvPr>
          <p:cNvSpPr>
            <a:spLocks noGrp="1"/>
          </p:cNvSpPr>
          <p:nvPr>
            <p:ph idx="1"/>
          </p:nvPr>
        </p:nvSpPr>
        <p:spPr>
          <a:xfrm>
            <a:off x="838200" y="1170107"/>
            <a:ext cx="10515600" cy="5042434"/>
          </a:xfrm>
        </p:spPr>
        <p:txBody>
          <a:bodyPr>
            <a:normAutofit/>
          </a:bodyPr>
          <a:lstStyle/>
          <a:p>
            <a:r>
              <a:rPr lang="en-US" sz="2000" dirty="0"/>
              <a:t>Financial status :</a:t>
            </a:r>
          </a:p>
          <a:p>
            <a:pPr lvl="1"/>
            <a:r>
              <a:rPr lang="en-US" sz="1600" b="1" dirty="0">
                <a:solidFill>
                  <a:schemeClr val="accent6"/>
                </a:solidFill>
              </a:rPr>
              <a:t>No deviations reported</a:t>
            </a:r>
            <a:endParaRPr lang="fr-FR" sz="2000" b="1" dirty="0">
              <a:solidFill>
                <a:schemeClr val="accent6"/>
              </a:solidFill>
            </a:endParaRPr>
          </a:p>
        </p:txBody>
      </p:sp>
      <p:sp>
        <p:nvSpPr>
          <p:cNvPr id="6" name="Slide Number Placeholder 5">
            <a:extLst>
              <a:ext uri="{FF2B5EF4-FFF2-40B4-BE49-F238E27FC236}">
                <a16:creationId xmlns:a16="http://schemas.microsoft.com/office/drawing/2014/main" id="{0556971A-AC40-AA25-0295-86E2CC7AC5BD}"/>
              </a:ext>
            </a:extLst>
          </p:cNvPr>
          <p:cNvSpPr>
            <a:spLocks noGrp="1"/>
          </p:cNvSpPr>
          <p:nvPr>
            <p:ph type="sldNum" sz="quarter" idx="12"/>
          </p:nvPr>
        </p:nvSpPr>
        <p:spPr/>
        <p:txBody>
          <a:bodyPr/>
          <a:lstStyle/>
          <a:p>
            <a:fld id="{4068FCCF-9A80-B240-8D85-84F960565AFA}" type="slidenum">
              <a:rPr lang="en-BE" smtClean="0"/>
              <a:t>13</a:t>
            </a:fld>
            <a:endParaRPr lang="en-BE"/>
          </a:p>
        </p:txBody>
      </p:sp>
      <p:sp>
        <p:nvSpPr>
          <p:cNvPr id="10" name="Date Placeholder 9">
            <a:extLst>
              <a:ext uri="{FF2B5EF4-FFF2-40B4-BE49-F238E27FC236}">
                <a16:creationId xmlns:a16="http://schemas.microsoft.com/office/drawing/2014/main" id="{36384814-FF53-91DA-5107-4CC3806FEDFF}"/>
              </a:ext>
            </a:extLst>
          </p:cNvPr>
          <p:cNvSpPr>
            <a:spLocks noGrp="1"/>
          </p:cNvSpPr>
          <p:nvPr>
            <p:ph type="dt" sz="half" idx="10"/>
          </p:nvPr>
        </p:nvSpPr>
        <p:spPr/>
        <p:txBody>
          <a:bodyPr/>
          <a:lstStyle/>
          <a:p>
            <a:fld id="{29E5F37F-237F-1344-B8BE-171216F27060}" type="datetime1">
              <a:rPr lang="sv-SE" smtClean="0"/>
              <a:t>2025-12-17</a:t>
            </a:fld>
            <a:endParaRPr lang="en-BE"/>
          </a:p>
        </p:txBody>
      </p:sp>
      <p:sp>
        <p:nvSpPr>
          <p:cNvPr id="11" name="Footer Placeholder 10">
            <a:extLst>
              <a:ext uri="{FF2B5EF4-FFF2-40B4-BE49-F238E27FC236}">
                <a16:creationId xmlns:a16="http://schemas.microsoft.com/office/drawing/2014/main" id="{497946DD-7850-7EF8-57A1-153CC2F2B9E1}"/>
              </a:ext>
            </a:extLst>
          </p:cNvPr>
          <p:cNvSpPr>
            <a:spLocks noGrp="1"/>
          </p:cNvSpPr>
          <p:nvPr>
            <p:ph type="ftr" sz="quarter" idx="11"/>
          </p:nvPr>
        </p:nvSpPr>
        <p:spPr/>
        <p:txBody>
          <a:bodyPr/>
          <a:lstStyle/>
          <a:p>
            <a:r>
              <a:rPr lang="en-BE"/>
              <a:t>Nuno Elias - iSAS WP5 SC meeting - Dec/2025</a:t>
            </a:r>
          </a:p>
        </p:txBody>
      </p:sp>
    </p:spTree>
    <p:extLst>
      <p:ext uri="{BB962C8B-B14F-4D97-AF65-F5344CB8AC3E}">
        <p14:creationId xmlns:p14="http://schemas.microsoft.com/office/powerpoint/2010/main" val="35490716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2133A-61F7-5DD9-C26D-36236997F11B}"/>
            </a:ext>
          </a:extLst>
        </p:cNvPr>
        <p:cNvGrpSpPr/>
        <p:nvPr/>
      </p:nvGrpSpPr>
      <p:grpSpPr>
        <a:xfrm>
          <a:off x="0" y="0"/>
          <a:ext cx="0" cy="0"/>
          <a:chOff x="0" y="0"/>
          <a:chExt cx="0" cy="0"/>
        </a:xfrm>
      </p:grpSpPr>
      <p:pic>
        <p:nvPicPr>
          <p:cNvPr id="5" name="Picture 2" descr="Innovate for Sustainable Accelerating Systems: Kick-Off Meeting">
            <a:extLst>
              <a:ext uri="{FF2B5EF4-FFF2-40B4-BE49-F238E27FC236}">
                <a16:creationId xmlns:a16="http://schemas.microsoft.com/office/drawing/2014/main" id="{DA418891-0756-9B3B-D496-1788649900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CA7E2CDE-63A5-F731-6187-1E7C92B5E82A}"/>
              </a:ext>
            </a:extLst>
          </p:cNvPr>
          <p:cNvSpPr>
            <a:spLocks noGrp="1"/>
          </p:cNvSpPr>
          <p:nvPr>
            <p:ph idx="1"/>
          </p:nvPr>
        </p:nvSpPr>
        <p:spPr>
          <a:xfrm>
            <a:off x="312235" y="2921329"/>
            <a:ext cx="11463453" cy="3255633"/>
          </a:xfrm>
        </p:spPr>
        <p:txBody>
          <a:bodyPr>
            <a:normAutofit/>
          </a:bodyPr>
          <a:lstStyle/>
          <a:p>
            <a:pPr marL="0" indent="0" algn="ctr">
              <a:buNone/>
            </a:pPr>
            <a:r>
              <a:rPr lang="en-US" sz="6000" dirty="0">
                <a:solidFill>
                  <a:schemeClr val="accent6"/>
                </a:solidFill>
              </a:rPr>
              <a:t>Thank you</a:t>
            </a:r>
            <a:endParaRPr lang="en-GB" sz="4800" dirty="0">
              <a:solidFill>
                <a:schemeClr val="accent6"/>
              </a:solidFill>
            </a:endParaRPr>
          </a:p>
          <a:p>
            <a:endParaRPr lang="en-GB" sz="1800" dirty="0"/>
          </a:p>
          <a:p>
            <a:endParaRPr lang="en-GB" sz="1800" dirty="0"/>
          </a:p>
          <a:p>
            <a:endParaRPr lang="en-GB" sz="1800" dirty="0"/>
          </a:p>
          <a:p>
            <a:endParaRPr lang="en-GB" sz="1800" dirty="0"/>
          </a:p>
          <a:p>
            <a:endParaRPr lang="en-GB" sz="1800" dirty="0"/>
          </a:p>
          <a:p>
            <a:endParaRPr lang="en-GB" sz="1800" dirty="0"/>
          </a:p>
          <a:p>
            <a:endParaRPr lang="en-GB" sz="1800" dirty="0"/>
          </a:p>
          <a:p>
            <a:endParaRPr lang="en-US" sz="1800" dirty="0"/>
          </a:p>
        </p:txBody>
      </p:sp>
      <p:sp>
        <p:nvSpPr>
          <p:cNvPr id="7" name="Slide Number Placeholder 6">
            <a:extLst>
              <a:ext uri="{FF2B5EF4-FFF2-40B4-BE49-F238E27FC236}">
                <a16:creationId xmlns:a16="http://schemas.microsoft.com/office/drawing/2014/main" id="{15377DD5-63CF-377D-1785-F64CD994C6F7}"/>
              </a:ext>
            </a:extLst>
          </p:cNvPr>
          <p:cNvSpPr>
            <a:spLocks noGrp="1"/>
          </p:cNvSpPr>
          <p:nvPr>
            <p:ph type="sldNum" sz="quarter" idx="12"/>
          </p:nvPr>
        </p:nvSpPr>
        <p:spPr/>
        <p:txBody>
          <a:bodyPr/>
          <a:lstStyle/>
          <a:p>
            <a:fld id="{4068FCCF-9A80-B240-8D85-84F960565AFA}" type="slidenum">
              <a:rPr lang="en-BE" smtClean="0"/>
              <a:t>14</a:t>
            </a:fld>
            <a:endParaRPr lang="en-BE"/>
          </a:p>
        </p:txBody>
      </p:sp>
      <p:sp>
        <p:nvSpPr>
          <p:cNvPr id="8" name="Date Placeholder 7">
            <a:extLst>
              <a:ext uri="{FF2B5EF4-FFF2-40B4-BE49-F238E27FC236}">
                <a16:creationId xmlns:a16="http://schemas.microsoft.com/office/drawing/2014/main" id="{1492CE50-20C2-75BF-0ABB-A7BC9FA06E4B}"/>
              </a:ext>
            </a:extLst>
          </p:cNvPr>
          <p:cNvSpPr>
            <a:spLocks noGrp="1"/>
          </p:cNvSpPr>
          <p:nvPr>
            <p:ph type="dt" sz="half" idx="10"/>
          </p:nvPr>
        </p:nvSpPr>
        <p:spPr/>
        <p:txBody>
          <a:bodyPr/>
          <a:lstStyle/>
          <a:p>
            <a:fld id="{89CF7D6B-663E-FB47-97C5-CB8FBDE249D8}" type="datetime1">
              <a:rPr lang="sv-SE" smtClean="0"/>
              <a:t>2025-12-17</a:t>
            </a:fld>
            <a:endParaRPr lang="en-BE"/>
          </a:p>
        </p:txBody>
      </p:sp>
      <p:sp>
        <p:nvSpPr>
          <p:cNvPr id="9" name="Footer Placeholder 8">
            <a:extLst>
              <a:ext uri="{FF2B5EF4-FFF2-40B4-BE49-F238E27FC236}">
                <a16:creationId xmlns:a16="http://schemas.microsoft.com/office/drawing/2014/main" id="{7D1C33FB-0E94-BA76-E686-44508340F4DE}"/>
              </a:ext>
            </a:extLst>
          </p:cNvPr>
          <p:cNvSpPr>
            <a:spLocks noGrp="1"/>
          </p:cNvSpPr>
          <p:nvPr>
            <p:ph type="ftr" sz="quarter" idx="11"/>
          </p:nvPr>
        </p:nvSpPr>
        <p:spPr/>
        <p:txBody>
          <a:bodyPr/>
          <a:lstStyle/>
          <a:p>
            <a:r>
              <a:rPr lang="en-BE"/>
              <a:t>Nuno Elias - iSAS WP5 SC meeting - Dec/2025</a:t>
            </a:r>
          </a:p>
        </p:txBody>
      </p:sp>
    </p:spTree>
    <p:extLst>
      <p:ext uri="{BB962C8B-B14F-4D97-AF65-F5344CB8AC3E}">
        <p14:creationId xmlns:p14="http://schemas.microsoft.com/office/powerpoint/2010/main" val="1926583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9D7015-1805-3FED-E097-F5AB9DD7FB06}"/>
            </a:ext>
          </a:extLst>
        </p:cNvPr>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159D3ACF-1D64-7587-D09C-9E54513A958F}"/>
              </a:ext>
            </a:extLst>
          </p:cNvPr>
          <p:cNvSpPr>
            <a:spLocks noGrp="1"/>
          </p:cNvSpPr>
          <p:nvPr>
            <p:ph type="sldNum" sz="quarter" idx="12"/>
          </p:nvPr>
        </p:nvSpPr>
        <p:spPr/>
        <p:txBody>
          <a:bodyPr/>
          <a:lstStyle/>
          <a:p>
            <a:fld id="{4068FCCF-9A80-B240-8D85-84F960565AFA}" type="slidenum">
              <a:rPr lang="en-BE" smtClean="0"/>
              <a:t>2</a:t>
            </a:fld>
            <a:endParaRPr lang="en-BE"/>
          </a:p>
        </p:txBody>
      </p:sp>
      <p:pic>
        <p:nvPicPr>
          <p:cNvPr id="9" name="Picture 2" descr="Innovate for Sustainable Accelerating Systems: Kick-Off Meeting">
            <a:extLst>
              <a:ext uri="{FF2B5EF4-FFF2-40B4-BE49-F238E27FC236}">
                <a16:creationId xmlns:a16="http://schemas.microsoft.com/office/drawing/2014/main" id="{559C3DF0-5760-B5E9-E7A7-82E840B8BDA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838"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8B918C65-79FC-602F-977A-FEF69113C719}"/>
              </a:ext>
            </a:extLst>
          </p:cNvPr>
          <p:cNvSpPr txBox="1"/>
          <p:nvPr/>
        </p:nvSpPr>
        <p:spPr>
          <a:xfrm>
            <a:off x="3910655" y="298796"/>
            <a:ext cx="7967580" cy="1569660"/>
          </a:xfrm>
          <a:prstGeom prst="rect">
            <a:avLst/>
          </a:prstGeom>
          <a:noFill/>
        </p:spPr>
        <p:txBody>
          <a:bodyPr wrap="square" rtlCol="0">
            <a:spAutoFit/>
          </a:bodyPr>
          <a:lstStyle/>
          <a:p>
            <a:r>
              <a:rPr lang="en-US" sz="2400" b="1" dirty="0">
                <a:solidFill>
                  <a:srgbClr val="00B050"/>
                </a:solidFill>
              </a:rPr>
              <a:t>WP5: Integration into a new LINAC Cryomodule </a:t>
            </a:r>
          </a:p>
          <a:p>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ESS | CNRS | CERN | EPFL</a:t>
            </a:r>
          </a:p>
          <a:p>
            <a:r>
              <a:rPr lang="en-US" b="1" dirty="0">
                <a:latin typeface="Calibri"/>
                <a:ea typeface="ＭＳ Ｐゴシック" charset="0"/>
              </a:rPr>
              <a:t>WP Leader: Nuno Elias (ESS)</a:t>
            </a:r>
          </a:p>
          <a:p>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Main contacts with other partners: </a:t>
            </a:r>
            <a:r>
              <a:rPr lang="en-US" sz="1600" b="1" dirty="0">
                <a:latin typeface="Calibri"/>
                <a:ea typeface="ＭＳ Ｐゴシック" charset="0"/>
              </a:rPr>
              <a:t>G. </a:t>
            </a:r>
            <a:r>
              <a:rPr lang="en-US" sz="1600" b="1" dirty="0" err="1">
                <a:latin typeface="Calibri"/>
                <a:ea typeface="ＭＳ Ｐゴシック" charset="0"/>
              </a:rPr>
              <a:t>Olry</a:t>
            </a:r>
            <a:r>
              <a:rPr lang="en-US" sz="1600" b="1" dirty="0">
                <a:latin typeface="Calibri"/>
                <a:ea typeface="ＭＳ Ｐゴシック" charset="0"/>
              </a:rPr>
              <a:t> (CNRS), V. Parma. CERN); M. </a:t>
            </a:r>
            <a:r>
              <a:rPr lang="en-US" sz="1600" b="1" dirty="0" err="1">
                <a:latin typeface="Calibri"/>
                <a:ea typeface="ＭＳ Ｐゴシック" charset="0"/>
              </a:rPr>
              <a:t>Siedel</a:t>
            </a:r>
            <a:r>
              <a:rPr lang="en-US" sz="1600" b="1" dirty="0">
                <a:latin typeface="Calibri"/>
                <a:ea typeface="ＭＳ Ｐゴシック" charset="0"/>
              </a:rPr>
              <a:t> (EPFL)</a:t>
            </a:r>
            <a:endParaRPr lang="en-US" sz="1600" b="1" dirty="0"/>
          </a:p>
          <a:p>
            <a:endParaRPr lang="en-BE" b="1" dirty="0">
              <a:solidFill>
                <a:schemeClr val="bg2">
                  <a:lumMod val="50000"/>
                </a:schemeClr>
              </a:solidFill>
            </a:endParaRPr>
          </a:p>
        </p:txBody>
      </p:sp>
      <p:sp>
        <p:nvSpPr>
          <p:cNvPr id="11" name="TextBox 10">
            <a:extLst>
              <a:ext uri="{FF2B5EF4-FFF2-40B4-BE49-F238E27FC236}">
                <a16:creationId xmlns:a16="http://schemas.microsoft.com/office/drawing/2014/main" id="{8D8892F0-038D-8C79-264F-D903AEE5F69E}"/>
              </a:ext>
            </a:extLst>
          </p:cNvPr>
          <p:cNvSpPr txBox="1"/>
          <p:nvPr/>
        </p:nvSpPr>
        <p:spPr>
          <a:xfrm>
            <a:off x="190500" y="1868456"/>
            <a:ext cx="7789718" cy="4247317"/>
          </a:xfrm>
          <a:prstGeom prst="rect">
            <a:avLst/>
          </a:prstGeom>
          <a:noFill/>
        </p:spPr>
        <p:txBody>
          <a:bodyPr wrap="square" rtlCol="0">
            <a:spAutoFit/>
          </a:bodyPr>
          <a:lstStyle/>
          <a:p>
            <a:r>
              <a:rPr lang="en-GB" b="0" i="0" dirty="0">
                <a:solidFill>
                  <a:srgbClr val="1D1C1D"/>
                </a:solidFill>
                <a:effectLst/>
              </a:rPr>
              <a:t>The design of </a:t>
            </a:r>
            <a:r>
              <a:rPr lang="en-GB" b="1" i="0" dirty="0">
                <a:solidFill>
                  <a:srgbClr val="1D1C1D"/>
                </a:solidFill>
                <a:effectLst/>
              </a:rPr>
              <a:t>any</a:t>
            </a:r>
            <a:r>
              <a:rPr lang="en-GB" b="0" i="0" dirty="0">
                <a:solidFill>
                  <a:srgbClr val="1D1C1D"/>
                </a:solidFill>
                <a:effectLst/>
              </a:rPr>
              <a:t> LINAC cryomodule is optimised to meet the specific research objectives of the accelerator facility, while addressing </a:t>
            </a:r>
            <a:r>
              <a:rPr lang="en-GB" b="1" i="0" dirty="0">
                <a:solidFill>
                  <a:srgbClr val="1D1C1D"/>
                </a:solidFill>
                <a:effectLst/>
              </a:rPr>
              <a:t>common challenges</a:t>
            </a:r>
            <a:r>
              <a:rPr lang="en-GB" b="0" i="0" dirty="0">
                <a:solidFill>
                  <a:srgbClr val="1D1C1D"/>
                </a:solidFill>
                <a:effectLst/>
              </a:rPr>
              <a:t> such as high-power electric fields, ultra-low temperatures, ultra-high vacuum, precise alignment, etc.</a:t>
            </a:r>
          </a:p>
          <a:p>
            <a:endParaRPr lang="en-GB" dirty="0">
              <a:solidFill>
                <a:srgbClr val="1D1C1D"/>
              </a:solidFill>
            </a:endParaRPr>
          </a:p>
          <a:p>
            <a:r>
              <a:rPr lang="en-GB" b="0" i="0" dirty="0">
                <a:solidFill>
                  <a:srgbClr val="1D1C1D"/>
                </a:solidFill>
                <a:effectLst/>
              </a:rPr>
              <a:t>WP5's </a:t>
            </a:r>
            <a:r>
              <a:rPr lang="en-GB" b="1" i="0" dirty="0">
                <a:solidFill>
                  <a:srgbClr val="1D1C1D"/>
                </a:solidFill>
                <a:effectLst/>
              </a:rPr>
              <a:t>main goal is to tackle the common engineering challenges of integrating </a:t>
            </a:r>
            <a:r>
              <a:rPr lang="en-GB" b="1" i="0" dirty="0" err="1">
                <a:solidFill>
                  <a:srgbClr val="1D1C1D"/>
                </a:solidFill>
                <a:effectLst/>
              </a:rPr>
              <a:t>iSAS</a:t>
            </a:r>
            <a:r>
              <a:rPr lang="en-GB" b="1" i="0" dirty="0">
                <a:solidFill>
                  <a:srgbClr val="1D1C1D"/>
                </a:solidFill>
                <a:effectLst/>
              </a:rPr>
              <a:t> technologies </a:t>
            </a:r>
            <a:r>
              <a:rPr lang="en-GB" b="1" i="1" dirty="0">
                <a:solidFill>
                  <a:srgbClr val="1D1C1D"/>
                </a:solidFill>
                <a:effectLst/>
              </a:rPr>
              <a:t>into a parametric design of a new cryomodule</a:t>
            </a:r>
            <a:r>
              <a:rPr lang="en-GB" b="0" i="0" dirty="0">
                <a:solidFill>
                  <a:srgbClr val="1D1C1D"/>
                </a:solidFill>
                <a:effectLst/>
              </a:rPr>
              <a:t>.</a:t>
            </a:r>
            <a:r>
              <a:rPr lang="en-GB" b="1" dirty="0">
                <a:solidFill>
                  <a:srgbClr val="1D1C1D"/>
                </a:solidFill>
              </a:rPr>
              <a:t> , building on developments made with ESS cryomodules whilst benchmarking against other facilities</a:t>
            </a:r>
            <a:endParaRPr lang="en-GB" b="0" i="0" dirty="0">
              <a:solidFill>
                <a:srgbClr val="1D1C1D"/>
              </a:solidFill>
              <a:effectLst/>
            </a:endParaRPr>
          </a:p>
          <a:p>
            <a:endParaRPr lang="en-GB" b="0" i="0" dirty="0">
              <a:solidFill>
                <a:srgbClr val="1D1C1D"/>
              </a:solidFill>
              <a:effectLst/>
            </a:endParaRPr>
          </a:p>
          <a:p>
            <a:endParaRPr lang="en-GB" dirty="0">
              <a:solidFill>
                <a:srgbClr val="1D1C1D"/>
              </a:solidFill>
            </a:endParaRPr>
          </a:p>
          <a:p>
            <a:r>
              <a:rPr lang="en-GB" b="0" i="0" dirty="0">
                <a:solidFill>
                  <a:srgbClr val="1D1C1D"/>
                </a:solidFill>
                <a:effectLst/>
              </a:rPr>
              <a:t>In addition, to unlock the full energy-saving capability of this cryomodule, the objective of WP5 is to also address the challenging </a:t>
            </a:r>
            <a:r>
              <a:rPr lang="en-GB" b="1" i="0" dirty="0">
                <a:solidFill>
                  <a:srgbClr val="1D1C1D"/>
                </a:solidFill>
                <a:effectLst/>
              </a:rPr>
              <a:t>beam dynamics requirements </a:t>
            </a:r>
            <a:r>
              <a:rPr lang="en-GB" b="0" i="0" dirty="0">
                <a:solidFill>
                  <a:srgbClr val="1D1C1D"/>
                </a:solidFill>
                <a:effectLst/>
              </a:rPr>
              <a:t>when operating the new cryomodule in </a:t>
            </a:r>
            <a:r>
              <a:rPr lang="en-GB" b="1" i="0" dirty="0">
                <a:solidFill>
                  <a:srgbClr val="1D1C1D"/>
                </a:solidFill>
                <a:effectLst/>
              </a:rPr>
              <a:t>Energy Recovery Linacs </a:t>
            </a:r>
            <a:r>
              <a:rPr lang="en-GB" b="0" i="0" dirty="0">
                <a:solidFill>
                  <a:srgbClr val="1D1C1D"/>
                </a:solidFill>
                <a:effectLst/>
              </a:rPr>
              <a:t>with recirculating beams.</a:t>
            </a:r>
            <a:endParaRPr lang="en-GB" dirty="0">
              <a:effectLst/>
            </a:endParaRPr>
          </a:p>
        </p:txBody>
      </p:sp>
      <p:sp>
        <p:nvSpPr>
          <p:cNvPr id="3" name="Date Placeholder 2">
            <a:extLst>
              <a:ext uri="{FF2B5EF4-FFF2-40B4-BE49-F238E27FC236}">
                <a16:creationId xmlns:a16="http://schemas.microsoft.com/office/drawing/2014/main" id="{783AE7B3-B694-8BD0-AFF4-3A2E9297D33D}"/>
              </a:ext>
            </a:extLst>
          </p:cNvPr>
          <p:cNvSpPr>
            <a:spLocks noGrp="1"/>
          </p:cNvSpPr>
          <p:nvPr>
            <p:ph type="dt" sz="half" idx="10"/>
          </p:nvPr>
        </p:nvSpPr>
        <p:spPr/>
        <p:txBody>
          <a:bodyPr/>
          <a:lstStyle/>
          <a:p>
            <a:fld id="{51B26C45-FDED-144E-8F83-FC9E72D5320D}" type="datetime1">
              <a:rPr lang="sv-SE" smtClean="0"/>
              <a:t>2025-12-17</a:t>
            </a:fld>
            <a:endParaRPr lang="en-BE"/>
          </a:p>
        </p:txBody>
      </p:sp>
      <p:sp>
        <p:nvSpPr>
          <p:cNvPr id="4" name="Footer Placeholder 3">
            <a:extLst>
              <a:ext uri="{FF2B5EF4-FFF2-40B4-BE49-F238E27FC236}">
                <a16:creationId xmlns:a16="http://schemas.microsoft.com/office/drawing/2014/main" id="{6CC0AAC2-8F57-FBFE-F4E3-6640B1052899}"/>
              </a:ext>
            </a:extLst>
          </p:cNvPr>
          <p:cNvSpPr>
            <a:spLocks noGrp="1"/>
          </p:cNvSpPr>
          <p:nvPr>
            <p:ph type="ftr" sz="quarter" idx="11"/>
          </p:nvPr>
        </p:nvSpPr>
        <p:spPr/>
        <p:txBody>
          <a:bodyPr/>
          <a:lstStyle/>
          <a:p>
            <a:r>
              <a:rPr lang="en-BE"/>
              <a:t>Nuno Elias - iSAS WP5 SC meeting - Dec/2025</a:t>
            </a:r>
          </a:p>
        </p:txBody>
      </p:sp>
      <p:pic>
        <p:nvPicPr>
          <p:cNvPr id="5" name="Picture 4" descr="A blue and white machine&#10;&#10;AI-generated content may be incorrect.">
            <a:extLst>
              <a:ext uri="{FF2B5EF4-FFF2-40B4-BE49-F238E27FC236}">
                <a16:creationId xmlns:a16="http://schemas.microsoft.com/office/drawing/2014/main" id="{373E0D7D-4DFC-23C8-524C-4D18DB774F3E}"/>
              </a:ext>
            </a:extLst>
          </p:cNvPr>
          <p:cNvPicPr>
            <a:picLocks noChangeAspect="1"/>
          </p:cNvPicPr>
          <p:nvPr/>
        </p:nvPicPr>
        <p:blipFill>
          <a:blip r:embed="rId3"/>
          <a:stretch>
            <a:fillRect/>
          </a:stretch>
        </p:blipFill>
        <p:spPr>
          <a:xfrm>
            <a:off x="7888285" y="2410526"/>
            <a:ext cx="4113215" cy="2398541"/>
          </a:xfrm>
          <a:prstGeom prst="rect">
            <a:avLst/>
          </a:prstGeom>
        </p:spPr>
      </p:pic>
    </p:spTree>
    <p:extLst>
      <p:ext uri="{BB962C8B-B14F-4D97-AF65-F5344CB8AC3E}">
        <p14:creationId xmlns:p14="http://schemas.microsoft.com/office/powerpoint/2010/main" val="20766653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C3786-F233-6D2E-D00A-05D2F5DEC185}"/>
            </a:ext>
          </a:extLst>
        </p:cNvPr>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A8BA7811-FE85-8F40-D855-32396C7B2187}"/>
              </a:ext>
            </a:extLst>
          </p:cNvPr>
          <p:cNvSpPr>
            <a:spLocks noGrp="1"/>
          </p:cNvSpPr>
          <p:nvPr>
            <p:ph type="sldNum" sz="quarter" idx="12"/>
          </p:nvPr>
        </p:nvSpPr>
        <p:spPr/>
        <p:txBody>
          <a:bodyPr/>
          <a:lstStyle/>
          <a:p>
            <a:fld id="{4068FCCF-9A80-B240-8D85-84F960565AFA}" type="slidenum">
              <a:rPr lang="en-BE" smtClean="0"/>
              <a:t>3</a:t>
            </a:fld>
            <a:endParaRPr lang="en-BE"/>
          </a:p>
        </p:txBody>
      </p:sp>
      <p:pic>
        <p:nvPicPr>
          <p:cNvPr id="9" name="Picture 2" descr="Innovate for Sustainable Accelerating Systems: Kick-Off Meeting">
            <a:extLst>
              <a:ext uri="{FF2B5EF4-FFF2-40B4-BE49-F238E27FC236}">
                <a16:creationId xmlns:a16="http://schemas.microsoft.com/office/drawing/2014/main" id="{8CEB2D6D-0006-9FE2-347B-D8EDB0E8799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838"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43B9E51F-1664-31CF-1E2D-8B313335D05D}"/>
              </a:ext>
            </a:extLst>
          </p:cNvPr>
          <p:cNvSpPr txBox="1"/>
          <p:nvPr/>
        </p:nvSpPr>
        <p:spPr>
          <a:xfrm>
            <a:off x="3910655" y="298796"/>
            <a:ext cx="7967580" cy="1569660"/>
          </a:xfrm>
          <a:prstGeom prst="rect">
            <a:avLst/>
          </a:prstGeom>
          <a:noFill/>
        </p:spPr>
        <p:txBody>
          <a:bodyPr wrap="square" rtlCol="0">
            <a:spAutoFit/>
          </a:bodyPr>
          <a:lstStyle/>
          <a:p>
            <a:r>
              <a:rPr lang="en-US" sz="2400" b="1" dirty="0">
                <a:solidFill>
                  <a:srgbClr val="00B050"/>
                </a:solidFill>
              </a:rPr>
              <a:t>WP5: Integration into a new LINAC Cryomodule </a:t>
            </a:r>
          </a:p>
          <a:p>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ESS | CNRS | CERN | EPFL</a:t>
            </a:r>
          </a:p>
          <a:p>
            <a:r>
              <a:rPr lang="en-US" b="1" dirty="0">
                <a:latin typeface="Calibri"/>
                <a:ea typeface="ＭＳ Ｐゴシック" charset="0"/>
              </a:rPr>
              <a:t>Convener: Nuno Elias (ESS)</a:t>
            </a:r>
          </a:p>
          <a:p>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Main contacts with other partners: </a:t>
            </a:r>
            <a:r>
              <a:rPr lang="en-US" sz="1600" b="1" dirty="0">
                <a:latin typeface="Calibri"/>
                <a:ea typeface="ＭＳ Ｐゴシック" charset="0"/>
              </a:rPr>
              <a:t>G. </a:t>
            </a:r>
            <a:r>
              <a:rPr lang="en-US" sz="1600" b="1" dirty="0" err="1">
                <a:latin typeface="Calibri"/>
                <a:ea typeface="ＭＳ Ｐゴシック" charset="0"/>
              </a:rPr>
              <a:t>Olry</a:t>
            </a:r>
            <a:r>
              <a:rPr lang="en-US" sz="1600" b="1" dirty="0">
                <a:latin typeface="Calibri"/>
                <a:ea typeface="ＭＳ Ｐゴシック" charset="0"/>
              </a:rPr>
              <a:t> (CNRS), V. Parma. CERN); M. </a:t>
            </a:r>
            <a:r>
              <a:rPr lang="en-US" sz="1600" b="1" dirty="0" err="1">
                <a:latin typeface="Calibri"/>
                <a:ea typeface="ＭＳ Ｐゴシック" charset="0"/>
              </a:rPr>
              <a:t>Siedel</a:t>
            </a:r>
            <a:r>
              <a:rPr lang="en-US" sz="1600" b="1" dirty="0">
                <a:latin typeface="Calibri"/>
                <a:ea typeface="ＭＳ Ｐゴシック" charset="0"/>
              </a:rPr>
              <a:t> (EPFL)</a:t>
            </a:r>
            <a:endParaRPr lang="en-US" sz="1600" b="1" dirty="0"/>
          </a:p>
          <a:p>
            <a:endParaRPr lang="en-BE" b="1" dirty="0">
              <a:solidFill>
                <a:schemeClr val="bg2">
                  <a:lumMod val="50000"/>
                </a:schemeClr>
              </a:solidFill>
            </a:endParaRPr>
          </a:p>
        </p:txBody>
      </p:sp>
      <p:sp>
        <p:nvSpPr>
          <p:cNvPr id="11" name="TextBox 10">
            <a:extLst>
              <a:ext uri="{FF2B5EF4-FFF2-40B4-BE49-F238E27FC236}">
                <a16:creationId xmlns:a16="http://schemas.microsoft.com/office/drawing/2014/main" id="{97C20881-0A78-62CE-4970-3D9FB021A28F}"/>
              </a:ext>
            </a:extLst>
          </p:cNvPr>
          <p:cNvSpPr txBox="1"/>
          <p:nvPr/>
        </p:nvSpPr>
        <p:spPr>
          <a:xfrm>
            <a:off x="190500" y="1967375"/>
            <a:ext cx="11811000" cy="4247317"/>
          </a:xfrm>
          <a:prstGeom prst="rect">
            <a:avLst/>
          </a:prstGeom>
          <a:noFill/>
        </p:spPr>
        <p:txBody>
          <a:bodyPr wrap="square" rtlCol="0">
            <a:spAutoFit/>
          </a:bodyPr>
          <a:lstStyle/>
          <a:p>
            <a:r>
              <a:rPr lang="en-GB" b="1" i="1" dirty="0">
                <a:effectLst/>
              </a:rPr>
              <a:t>Task </a:t>
            </a:r>
            <a:r>
              <a:rPr lang="en-GB" b="1" i="1" dirty="0"/>
              <a:t>5</a:t>
            </a:r>
            <a:r>
              <a:rPr lang="en-GB" b="1" i="1" dirty="0">
                <a:effectLst/>
              </a:rPr>
              <a:t>.1: Coordination on cryomodule design activities– M1-M48 </a:t>
            </a:r>
            <a:endParaRPr lang="en-GB" b="1" dirty="0">
              <a:effectLst/>
            </a:endParaRPr>
          </a:p>
          <a:p>
            <a:r>
              <a:rPr lang="en-GB" i="1" dirty="0">
                <a:effectLst/>
              </a:rPr>
              <a:t>• General coordination by ESS as described above.</a:t>
            </a:r>
          </a:p>
          <a:p>
            <a:endParaRPr lang="en-GB" dirty="0">
              <a:effectLst/>
            </a:endParaRPr>
          </a:p>
          <a:p>
            <a:r>
              <a:rPr lang="en-GB" b="1" i="1" dirty="0">
                <a:effectLst/>
              </a:rPr>
              <a:t>Task 5.2: ESS cryomodules experience and benchmarking with other recent facilities– M1-M36</a:t>
            </a:r>
            <a:endParaRPr lang="en-GB" b="1" dirty="0">
              <a:effectLst/>
            </a:endParaRPr>
          </a:p>
          <a:p>
            <a:r>
              <a:rPr lang="en-GB" i="1" dirty="0">
                <a:effectLst/>
              </a:rPr>
              <a:t>• Compile the lesson learned from the ESS </a:t>
            </a:r>
            <a:r>
              <a:rPr lang="en-GB" i="1" dirty="0"/>
              <a:t>CM testing activities, technical commissioning, and initial operation.</a:t>
            </a:r>
            <a:r>
              <a:rPr lang="en-GB" i="1" dirty="0">
                <a:effectLst/>
              </a:rPr>
              <a:t> </a:t>
            </a:r>
          </a:p>
          <a:p>
            <a:r>
              <a:rPr lang="en-GB" i="1" dirty="0">
                <a:effectLst/>
              </a:rPr>
              <a:t>• Benchmarking with projects in the implementation phase (worldwide).</a:t>
            </a:r>
            <a:endParaRPr lang="en-GB" dirty="0">
              <a:effectLst/>
            </a:endParaRPr>
          </a:p>
          <a:p>
            <a:r>
              <a:rPr lang="en-GB" i="1" dirty="0">
                <a:effectLst/>
              </a:rPr>
              <a:t>• Develop a roadmap to develop a new, sustainable CM design.</a:t>
            </a:r>
          </a:p>
          <a:p>
            <a:endParaRPr lang="en-GB" dirty="0">
              <a:effectLst/>
            </a:endParaRPr>
          </a:p>
          <a:p>
            <a:r>
              <a:rPr lang="en-GB" b="1" i="1" dirty="0">
                <a:effectLst/>
              </a:rPr>
              <a:t>Task 5.3: Sustainable criteria for LINAC cryomodule design– M24-M48</a:t>
            </a:r>
            <a:endParaRPr lang="en-GB" b="1" dirty="0">
              <a:effectLst/>
            </a:endParaRPr>
          </a:p>
          <a:p>
            <a:r>
              <a:rPr lang="en-GB" i="1" dirty="0">
                <a:effectLst/>
              </a:rPr>
              <a:t>• Integrate findings from the other </a:t>
            </a:r>
            <a:r>
              <a:rPr lang="en-GB" i="1" dirty="0" err="1">
                <a:effectLst/>
              </a:rPr>
              <a:t>iSAS</a:t>
            </a:r>
            <a:r>
              <a:rPr lang="en-GB" i="1" dirty="0">
                <a:effectLst/>
              </a:rPr>
              <a:t> WPs into a generic CM design.</a:t>
            </a:r>
            <a:endParaRPr lang="en-GB" dirty="0">
              <a:effectLst/>
            </a:endParaRPr>
          </a:p>
          <a:p>
            <a:r>
              <a:rPr lang="en-GB" i="1" dirty="0">
                <a:effectLst/>
              </a:rPr>
              <a:t>• Explore the sustainability criteria for the design.</a:t>
            </a:r>
          </a:p>
          <a:p>
            <a:endParaRPr lang="en-GB" dirty="0">
              <a:effectLst/>
            </a:endParaRPr>
          </a:p>
          <a:p>
            <a:r>
              <a:rPr lang="en-GB" b="1" i="1" dirty="0">
                <a:effectLst/>
              </a:rPr>
              <a:t>Task 5.4: Beam Dynamics for ERL-based accelerators with energy-efficient cryomodules – M1-M48</a:t>
            </a:r>
            <a:endParaRPr lang="en-GB" b="1" dirty="0">
              <a:effectLst/>
            </a:endParaRPr>
          </a:p>
          <a:p>
            <a:r>
              <a:rPr lang="en-GB" i="1" dirty="0">
                <a:effectLst/>
              </a:rPr>
              <a:t>• Simulate the beam dynamics of ERL-based accelerators when the energy efficient CM is included.</a:t>
            </a:r>
            <a:endParaRPr lang="en-GB" dirty="0">
              <a:effectLst/>
            </a:endParaRPr>
          </a:p>
          <a:p>
            <a:r>
              <a:rPr lang="en-GB" i="1" dirty="0">
                <a:effectLst/>
              </a:rPr>
              <a:t>• Study the lattice design to optimize the beam and energy saving performances.</a:t>
            </a:r>
            <a:endParaRPr lang="en-GB" dirty="0">
              <a:effectLst/>
            </a:endParaRPr>
          </a:p>
        </p:txBody>
      </p:sp>
      <p:sp>
        <p:nvSpPr>
          <p:cNvPr id="3" name="Date Placeholder 2">
            <a:extLst>
              <a:ext uri="{FF2B5EF4-FFF2-40B4-BE49-F238E27FC236}">
                <a16:creationId xmlns:a16="http://schemas.microsoft.com/office/drawing/2014/main" id="{211071F1-4C13-3F65-A2F7-18F73058F6A7}"/>
              </a:ext>
            </a:extLst>
          </p:cNvPr>
          <p:cNvSpPr>
            <a:spLocks noGrp="1"/>
          </p:cNvSpPr>
          <p:nvPr>
            <p:ph type="dt" sz="half" idx="10"/>
          </p:nvPr>
        </p:nvSpPr>
        <p:spPr/>
        <p:txBody>
          <a:bodyPr/>
          <a:lstStyle/>
          <a:p>
            <a:fld id="{9631868B-235A-8C48-B394-F99971ACC606}" type="datetime1">
              <a:rPr lang="sv-SE" smtClean="0"/>
              <a:t>2025-12-17</a:t>
            </a:fld>
            <a:endParaRPr lang="en-BE"/>
          </a:p>
        </p:txBody>
      </p:sp>
      <p:sp>
        <p:nvSpPr>
          <p:cNvPr id="4" name="Footer Placeholder 3">
            <a:extLst>
              <a:ext uri="{FF2B5EF4-FFF2-40B4-BE49-F238E27FC236}">
                <a16:creationId xmlns:a16="http://schemas.microsoft.com/office/drawing/2014/main" id="{B2266AFE-26EE-593C-9DF9-C0EB6812DC4A}"/>
              </a:ext>
            </a:extLst>
          </p:cNvPr>
          <p:cNvSpPr>
            <a:spLocks noGrp="1"/>
          </p:cNvSpPr>
          <p:nvPr>
            <p:ph type="ftr" sz="quarter" idx="11"/>
          </p:nvPr>
        </p:nvSpPr>
        <p:spPr/>
        <p:txBody>
          <a:bodyPr/>
          <a:lstStyle/>
          <a:p>
            <a:r>
              <a:rPr lang="en-BE"/>
              <a:t>Nuno Elias - iSAS WP5 SC meeting - Dec/2025</a:t>
            </a:r>
          </a:p>
        </p:txBody>
      </p:sp>
    </p:spTree>
    <p:extLst>
      <p:ext uri="{BB962C8B-B14F-4D97-AF65-F5344CB8AC3E}">
        <p14:creationId xmlns:p14="http://schemas.microsoft.com/office/powerpoint/2010/main" val="3704042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AE2F94-F976-1F93-82CE-E94758D15E66}"/>
            </a:ext>
          </a:extLst>
        </p:cNvPr>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B18E561C-F8B1-F0AB-1B88-922FB271517B}"/>
              </a:ext>
            </a:extLst>
          </p:cNvPr>
          <p:cNvSpPr>
            <a:spLocks noGrp="1"/>
          </p:cNvSpPr>
          <p:nvPr>
            <p:ph type="sldNum" sz="quarter" idx="12"/>
          </p:nvPr>
        </p:nvSpPr>
        <p:spPr/>
        <p:txBody>
          <a:bodyPr/>
          <a:lstStyle/>
          <a:p>
            <a:fld id="{4068FCCF-9A80-B240-8D85-84F960565AFA}" type="slidenum">
              <a:rPr lang="en-BE" smtClean="0"/>
              <a:t>4</a:t>
            </a:fld>
            <a:endParaRPr lang="en-BE"/>
          </a:p>
        </p:txBody>
      </p:sp>
      <p:pic>
        <p:nvPicPr>
          <p:cNvPr id="9" name="Picture 2" descr="Innovate for Sustainable Accelerating Systems: Kick-Off Meeting">
            <a:extLst>
              <a:ext uri="{FF2B5EF4-FFF2-40B4-BE49-F238E27FC236}">
                <a16:creationId xmlns:a16="http://schemas.microsoft.com/office/drawing/2014/main" id="{1004185B-C59F-BDE8-DA1E-2D93BC84D6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838" y="378848"/>
            <a:ext cx="3609024" cy="1134265"/>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FAC3643C-FACA-B173-4391-9D0527F51DFD}"/>
              </a:ext>
            </a:extLst>
          </p:cNvPr>
          <p:cNvSpPr txBox="1"/>
          <p:nvPr/>
        </p:nvSpPr>
        <p:spPr>
          <a:xfrm>
            <a:off x="3910655" y="298796"/>
            <a:ext cx="7967580" cy="738664"/>
          </a:xfrm>
          <a:prstGeom prst="rect">
            <a:avLst/>
          </a:prstGeom>
          <a:noFill/>
        </p:spPr>
        <p:txBody>
          <a:bodyPr wrap="square" rtlCol="0">
            <a:spAutoFit/>
          </a:bodyPr>
          <a:lstStyle/>
          <a:p>
            <a:r>
              <a:rPr lang="en-US" sz="2400" b="1" dirty="0">
                <a:solidFill>
                  <a:srgbClr val="00B050"/>
                </a:solidFill>
              </a:rPr>
              <a:t>WP5: Integration into a new LINAC Cryomodule </a:t>
            </a:r>
          </a:p>
          <a:p>
            <a:r>
              <a:rPr kumimoji="0" lang="en-US" sz="1800" b="1" i="0" u="none" strike="noStrike" kern="1200" cap="none" spc="0" normalizeH="0" baseline="0" noProof="0" dirty="0">
                <a:ln>
                  <a:noFill/>
                </a:ln>
                <a:solidFill>
                  <a:schemeClr val="bg2">
                    <a:lumMod val="50000"/>
                  </a:schemeClr>
                </a:solidFill>
                <a:effectLst/>
                <a:uLnTx/>
                <a:uFillTx/>
                <a:latin typeface="Calibri"/>
                <a:ea typeface="ＭＳ Ｐゴシック" charset="0"/>
              </a:rPr>
              <a:t>ESS | CNRS | CERN | EPFL</a:t>
            </a:r>
          </a:p>
        </p:txBody>
      </p:sp>
      <p:sp>
        <p:nvSpPr>
          <p:cNvPr id="3" name="Date Placeholder 2">
            <a:extLst>
              <a:ext uri="{FF2B5EF4-FFF2-40B4-BE49-F238E27FC236}">
                <a16:creationId xmlns:a16="http://schemas.microsoft.com/office/drawing/2014/main" id="{AD275372-424E-5A95-B60E-46392D2A63EB}"/>
              </a:ext>
            </a:extLst>
          </p:cNvPr>
          <p:cNvSpPr>
            <a:spLocks noGrp="1"/>
          </p:cNvSpPr>
          <p:nvPr>
            <p:ph type="dt" sz="half" idx="10"/>
          </p:nvPr>
        </p:nvSpPr>
        <p:spPr/>
        <p:txBody>
          <a:bodyPr/>
          <a:lstStyle/>
          <a:p>
            <a:fld id="{FA6769A3-C89E-A64E-B98D-C06B2EA1F718}" type="datetime1">
              <a:rPr lang="sv-SE" smtClean="0"/>
              <a:t>2025-12-17</a:t>
            </a:fld>
            <a:endParaRPr lang="en-BE"/>
          </a:p>
        </p:txBody>
      </p:sp>
      <p:sp>
        <p:nvSpPr>
          <p:cNvPr id="4" name="Footer Placeholder 3">
            <a:extLst>
              <a:ext uri="{FF2B5EF4-FFF2-40B4-BE49-F238E27FC236}">
                <a16:creationId xmlns:a16="http://schemas.microsoft.com/office/drawing/2014/main" id="{7D0242BE-21CA-47AA-1462-615D10E7EC8D}"/>
              </a:ext>
            </a:extLst>
          </p:cNvPr>
          <p:cNvSpPr>
            <a:spLocks noGrp="1"/>
          </p:cNvSpPr>
          <p:nvPr>
            <p:ph type="ftr" sz="quarter" idx="11"/>
          </p:nvPr>
        </p:nvSpPr>
        <p:spPr/>
        <p:txBody>
          <a:bodyPr/>
          <a:lstStyle/>
          <a:p>
            <a:r>
              <a:rPr lang="en-BE"/>
              <a:t>Nuno Elias - iSAS WP5 SC meeting - Dec/2025</a:t>
            </a:r>
          </a:p>
        </p:txBody>
      </p:sp>
      <p:sp>
        <p:nvSpPr>
          <p:cNvPr id="2" name="TextBox 1">
            <a:extLst>
              <a:ext uri="{FF2B5EF4-FFF2-40B4-BE49-F238E27FC236}">
                <a16:creationId xmlns:a16="http://schemas.microsoft.com/office/drawing/2014/main" id="{FA31C4A0-BA2C-D914-E8F4-CC7940AF01E8}"/>
              </a:ext>
            </a:extLst>
          </p:cNvPr>
          <p:cNvSpPr txBox="1"/>
          <p:nvPr/>
        </p:nvSpPr>
        <p:spPr>
          <a:xfrm>
            <a:off x="286702" y="1513113"/>
            <a:ext cx="7967580" cy="523220"/>
          </a:xfrm>
          <a:prstGeom prst="rect">
            <a:avLst/>
          </a:prstGeom>
          <a:noFill/>
        </p:spPr>
        <p:txBody>
          <a:bodyPr wrap="square" rtlCol="0">
            <a:spAutoFit/>
          </a:bodyPr>
          <a:lstStyle/>
          <a:p>
            <a:r>
              <a:rPr lang="en-US" sz="2800" b="1" dirty="0">
                <a:solidFill>
                  <a:schemeClr val="accent1"/>
                </a:solidFill>
              </a:rPr>
              <a:t>Work Plan</a:t>
            </a:r>
          </a:p>
        </p:txBody>
      </p:sp>
      <p:pic>
        <p:nvPicPr>
          <p:cNvPr id="11" name="Picture 10">
            <a:extLst>
              <a:ext uri="{FF2B5EF4-FFF2-40B4-BE49-F238E27FC236}">
                <a16:creationId xmlns:a16="http://schemas.microsoft.com/office/drawing/2014/main" id="{D4A9641C-5EA0-5025-D682-B49F1E6466F3}"/>
              </a:ext>
            </a:extLst>
          </p:cNvPr>
          <p:cNvPicPr>
            <a:picLocks noChangeAspect="1"/>
          </p:cNvPicPr>
          <p:nvPr/>
        </p:nvPicPr>
        <p:blipFill>
          <a:blip r:embed="rId3"/>
          <a:stretch>
            <a:fillRect/>
          </a:stretch>
        </p:blipFill>
        <p:spPr>
          <a:xfrm>
            <a:off x="3453604" y="1077241"/>
            <a:ext cx="8691323" cy="5112544"/>
          </a:xfrm>
          <a:prstGeom prst="rect">
            <a:avLst/>
          </a:prstGeom>
        </p:spPr>
      </p:pic>
    </p:spTree>
    <p:extLst>
      <p:ext uri="{BB962C8B-B14F-4D97-AF65-F5344CB8AC3E}">
        <p14:creationId xmlns:p14="http://schemas.microsoft.com/office/powerpoint/2010/main" val="4061298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EA2BA3-016C-3A22-CA30-D16E12FADDD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F08BC1F-6C87-2B72-4238-BA4CEAE88DBF}"/>
              </a:ext>
            </a:extLst>
          </p:cNvPr>
          <p:cNvSpPr txBox="1"/>
          <p:nvPr/>
        </p:nvSpPr>
        <p:spPr>
          <a:xfrm>
            <a:off x="3418115" y="315684"/>
            <a:ext cx="6952673" cy="461665"/>
          </a:xfrm>
          <a:prstGeom prst="rect">
            <a:avLst/>
          </a:prstGeom>
          <a:noFill/>
        </p:spPr>
        <p:txBody>
          <a:bodyPr wrap="none" rtlCol="0">
            <a:spAutoFit/>
          </a:bodyPr>
          <a:lstStyle/>
          <a:p>
            <a:r>
              <a:rPr lang="en-US" sz="2400" b="1" dirty="0">
                <a:solidFill>
                  <a:srgbClr val="002060"/>
                </a:solidFill>
              </a:rPr>
              <a:t>WP5 – </a:t>
            </a:r>
            <a:r>
              <a:rPr lang="en-US" sz="2400" b="1" dirty="0">
                <a:solidFill>
                  <a:srgbClr val="00B050"/>
                </a:solidFill>
              </a:rPr>
              <a:t>Coordination: </a:t>
            </a:r>
            <a:r>
              <a:rPr lang="en-US" sz="2400" b="1" dirty="0">
                <a:solidFill>
                  <a:schemeClr val="bg2">
                    <a:lumMod val="50000"/>
                  </a:schemeClr>
                </a:solidFill>
              </a:rPr>
              <a:t>status/evolution of </a:t>
            </a:r>
            <a:r>
              <a:rPr lang="en-US" sz="2400" b="1" dirty="0">
                <a:solidFill>
                  <a:srgbClr val="00B050"/>
                </a:solidFill>
              </a:rPr>
              <a:t>Task 5.1 </a:t>
            </a:r>
          </a:p>
        </p:txBody>
      </p:sp>
      <p:pic>
        <p:nvPicPr>
          <p:cNvPr id="5" name="Picture 2" descr="Innovate for Sustainable Accelerating Systems: Kick-Off Meeting">
            <a:extLst>
              <a:ext uri="{FF2B5EF4-FFF2-40B4-BE49-F238E27FC236}">
                <a16:creationId xmlns:a16="http://schemas.microsoft.com/office/drawing/2014/main" id="{7B079E55-0258-5A4F-0AB8-7962997E62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6">
            <a:extLst>
              <a:ext uri="{FF2B5EF4-FFF2-40B4-BE49-F238E27FC236}">
                <a16:creationId xmlns:a16="http://schemas.microsoft.com/office/drawing/2014/main" id="{DF190C34-2D39-EA7A-4E9D-5727E1684DE9}"/>
              </a:ext>
            </a:extLst>
          </p:cNvPr>
          <p:cNvSpPr>
            <a:spLocks noGrp="1"/>
          </p:cNvSpPr>
          <p:nvPr>
            <p:ph type="sldNum" sz="quarter" idx="12"/>
          </p:nvPr>
        </p:nvSpPr>
        <p:spPr/>
        <p:txBody>
          <a:bodyPr/>
          <a:lstStyle/>
          <a:p>
            <a:fld id="{4068FCCF-9A80-B240-8D85-84F960565AFA}" type="slidenum">
              <a:rPr lang="en-BE" smtClean="0"/>
              <a:t>5</a:t>
            </a:fld>
            <a:endParaRPr lang="en-BE"/>
          </a:p>
        </p:txBody>
      </p:sp>
      <p:sp>
        <p:nvSpPr>
          <p:cNvPr id="8" name="Rectangle 7">
            <a:extLst>
              <a:ext uri="{FF2B5EF4-FFF2-40B4-BE49-F238E27FC236}">
                <a16:creationId xmlns:a16="http://schemas.microsoft.com/office/drawing/2014/main" id="{EB371BF1-5EE6-06B4-086F-5234E5AAD6BF}"/>
              </a:ext>
            </a:extLst>
          </p:cNvPr>
          <p:cNvSpPr/>
          <p:nvPr/>
        </p:nvSpPr>
        <p:spPr>
          <a:xfrm>
            <a:off x="3418115" y="799575"/>
            <a:ext cx="8079197" cy="496078"/>
          </a:xfrm>
          <a:prstGeom prst="rect">
            <a:avLst/>
          </a:prstGeom>
          <a:solidFill>
            <a:schemeClr val="bg1">
              <a:lumMod val="95000"/>
            </a:schemeClr>
          </a:solidFill>
          <a:ln>
            <a:solidFill>
              <a:srgbClr val="A4C137"/>
            </a:solidFill>
          </a:ln>
        </p:spPr>
        <p:style>
          <a:lnRef idx="2">
            <a:schemeClr val="accent6"/>
          </a:lnRef>
          <a:fillRef idx="1">
            <a:schemeClr val="lt1"/>
          </a:fillRef>
          <a:effectRef idx="0">
            <a:schemeClr val="accent6"/>
          </a:effectRef>
          <a:fontRef idx="minor">
            <a:schemeClr val="dk1"/>
          </a:fontRef>
        </p:style>
        <p:txBody>
          <a:bodyPr rtlCol="0" anchor="ctr"/>
          <a:lstStyle/>
          <a:p>
            <a:r>
              <a:rPr lang="en-GB" sz="1400" b="1" i="1" dirty="0">
                <a:effectLst/>
                <a:latin typeface="Helvetica" pitchFamily="2" charset="0"/>
              </a:rPr>
              <a:t>Task </a:t>
            </a:r>
            <a:r>
              <a:rPr lang="en-GB" sz="1400" b="1" i="1" dirty="0">
                <a:latin typeface="Helvetica" pitchFamily="2" charset="0"/>
              </a:rPr>
              <a:t>5</a:t>
            </a:r>
            <a:r>
              <a:rPr lang="en-GB" sz="1400" b="1" i="1" dirty="0">
                <a:effectLst/>
                <a:latin typeface="Helvetica" pitchFamily="2" charset="0"/>
              </a:rPr>
              <a:t>.1: Coordination on cryomodule design activities– </a:t>
            </a:r>
            <a:r>
              <a:rPr lang="en-GB" sz="1400" b="1" i="1" dirty="0">
                <a:effectLst/>
                <a:highlight>
                  <a:srgbClr val="A4C137"/>
                </a:highlight>
                <a:latin typeface="Helvetica" pitchFamily="2" charset="0"/>
              </a:rPr>
              <a:t>M1-M48</a:t>
            </a:r>
            <a:endParaRPr lang="en-GB" sz="1400" b="1" dirty="0">
              <a:effectLst/>
              <a:highlight>
                <a:srgbClr val="A4C137"/>
              </a:highlight>
              <a:latin typeface="Helvetica" pitchFamily="2" charset="0"/>
            </a:endParaRPr>
          </a:p>
          <a:p>
            <a:r>
              <a:rPr lang="en-GB" sz="1400" i="1" dirty="0">
                <a:effectLst/>
                <a:latin typeface="Helvetica" pitchFamily="2" charset="0"/>
              </a:rPr>
              <a:t>• General coordination by ESS as described above.</a:t>
            </a:r>
          </a:p>
        </p:txBody>
      </p:sp>
      <p:sp>
        <p:nvSpPr>
          <p:cNvPr id="11" name="TextBox 10">
            <a:extLst>
              <a:ext uri="{FF2B5EF4-FFF2-40B4-BE49-F238E27FC236}">
                <a16:creationId xmlns:a16="http://schemas.microsoft.com/office/drawing/2014/main" id="{5A66F329-46A4-F6E3-D368-A979EF9B7A5F}"/>
              </a:ext>
            </a:extLst>
          </p:cNvPr>
          <p:cNvSpPr txBox="1"/>
          <p:nvPr/>
        </p:nvSpPr>
        <p:spPr>
          <a:xfrm>
            <a:off x="419707" y="1597626"/>
            <a:ext cx="11366665" cy="1938992"/>
          </a:xfrm>
          <a:prstGeom prst="rect">
            <a:avLst/>
          </a:prstGeom>
          <a:noFill/>
        </p:spPr>
        <p:txBody>
          <a:bodyPr wrap="square" rtlCol="0">
            <a:spAutoFit/>
          </a:bodyPr>
          <a:lstStyle/>
          <a:p>
            <a:pPr marL="180975" indent="-128588"/>
            <a:r>
              <a:rPr lang="en-GB" sz="2000" dirty="0">
                <a:highlight>
                  <a:srgbClr val="A4C137"/>
                </a:highlight>
                <a:latin typeface="Helvetica" pitchFamily="2" charset="0"/>
              </a:rPr>
              <a:t>Milestone 5.1 </a:t>
            </a:r>
            <a:r>
              <a:rPr lang="en-GB" sz="2000" dirty="0">
                <a:latin typeface="Helvetica" pitchFamily="2" charset="0"/>
              </a:rPr>
              <a:t>: </a:t>
            </a:r>
            <a:r>
              <a:rPr lang="en-GB" dirty="0">
                <a:latin typeface="Helvetica" pitchFamily="2" charset="0"/>
              </a:rPr>
              <a:t>In-person WP kick-off meeting at ESS (Due date: M3 or </a:t>
            </a:r>
            <a:r>
              <a:rPr lang="en-GB" dirty="0">
                <a:highlight>
                  <a:srgbClr val="A4C137"/>
                </a:highlight>
                <a:latin typeface="Helvetica" pitchFamily="2" charset="0"/>
              </a:rPr>
              <a:t>Jun-2024</a:t>
            </a:r>
            <a:r>
              <a:rPr lang="en-GB" dirty="0">
                <a:latin typeface="Helvetica" pitchFamily="2" charset="0"/>
              </a:rPr>
              <a:t>)</a:t>
            </a:r>
          </a:p>
          <a:p>
            <a:pPr marL="180975" indent="-128588"/>
            <a:r>
              <a:rPr lang="en-GB" sz="2000" dirty="0">
                <a:highlight>
                  <a:srgbClr val="A4C137"/>
                </a:highlight>
                <a:latin typeface="Helvetica" pitchFamily="2" charset="0"/>
              </a:rPr>
              <a:t>Milestone 5.1 </a:t>
            </a:r>
            <a:r>
              <a:rPr lang="en-GB" sz="2000" dirty="0">
                <a:latin typeface="Helvetica" pitchFamily="2" charset="0"/>
              </a:rPr>
              <a:t>: </a:t>
            </a:r>
            <a:r>
              <a:rPr lang="en-GB" dirty="0">
                <a:latin typeface="Helvetica" pitchFamily="2" charset="0"/>
              </a:rPr>
              <a:t>Impact Risk analysis (Due date: M24 or </a:t>
            </a:r>
            <a:r>
              <a:rPr lang="en-GB" dirty="0">
                <a:highlight>
                  <a:srgbClr val="A4C137"/>
                </a:highlight>
                <a:latin typeface="Helvetica" pitchFamily="2" charset="0"/>
              </a:rPr>
              <a:t>Feb-2026</a:t>
            </a:r>
            <a:endParaRPr lang="en-GB" dirty="0">
              <a:latin typeface="Helvetica" pitchFamily="2" charset="0"/>
            </a:endParaRPr>
          </a:p>
          <a:p>
            <a:pPr marL="180975" indent="-128588"/>
            <a:r>
              <a:rPr lang="en-GB" sz="2000" dirty="0">
                <a:highlight>
                  <a:srgbClr val="E59EDD"/>
                </a:highlight>
                <a:latin typeface="Helvetica" pitchFamily="2" charset="0"/>
              </a:rPr>
              <a:t>Deliverable 5.1 </a:t>
            </a:r>
            <a:r>
              <a:rPr lang="en-GB" sz="2000" dirty="0">
                <a:latin typeface="Helvetica" pitchFamily="2" charset="0"/>
              </a:rPr>
              <a:t>: </a:t>
            </a:r>
            <a:r>
              <a:rPr lang="en-GB" dirty="0">
                <a:latin typeface="Helvetica" pitchFamily="2" charset="0"/>
              </a:rPr>
              <a:t>Compilation of ESS CM lessons learned &amp; benchmarks (Due date: M24 or </a:t>
            </a:r>
            <a:r>
              <a:rPr lang="en-GB" dirty="0">
                <a:highlight>
                  <a:srgbClr val="A4C137"/>
                </a:highlight>
                <a:latin typeface="Helvetica" pitchFamily="2" charset="0"/>
              </a:rPr>
              <a:t>Feb-2026</a:t>
            </a:r>
            <a:r>
              <a:rPr lang="en-GB" dirty="0">
                <a:latin typeface="Helvetica" pitchFamily="2" charset="0"/>
              </a:rPr>
              <a:t>)</a:t>
            </a:r>
          </a:p>
          <a:p>
            <a:pPr marL="180975" indent="-128588"/>
            <a:r>
              <a:rPr lang="en-GB" sz="2000" dirty="0">
                <a:highlight>
                  <a:srgbClr val="E59EDD"/>
                </a:highlight>
                <a:latin typeface="Helvetica" pitchFamily="2" charset="0"/>
              </a:rPr>
              <a:t>Deliverable 5.2 </a:t>
            </a:r>
            <a:r>
              <a:rPr lang="en-GB" sz="2000" dirty="0">
                <a:latin typeface="Helvetica" pitchFamily="2" charset="0"/>
              </a:rPr>
              <a:t>: </a:t>
            </a:r>
            <a:r>
              <a:rPr lang="en-GB" dirty="0">
                <a:latin typeface="Helvetica" pitchFamily="2" charset="0"/>
              </a:rPr>
              <a:t>Roadmap for the CM design (Due date: M36 or </a:t>
            </a:r>
            <a:r>
              <a:rPr lang="en-GB" dirty="0">
                <a:highlight>
                  <a:srgbClr val="A4C137"/>
                </a:highlight>
                <a:latin typeface="Helvetica" pitchFamily="2" charset="0"/>
              </a:rPr>
              <a:t>Feb-2027</a:t>
            </a:r>
            <a:r>
              <a:rPr lang="en-GB" dirty="0">
                <a:latin typeface="Helvetica" pitchFamily="2" charset="0"/>
              </a:rPr>
              <a:t>)</a:t>
            </a:r>
          </a:p>
          <a:p>
            <a:pPr marL="180975" indent="-128588"/>
            <a:r>
              <a:rPr lang="en-GB" sz="2000" dirty="0">
                <a:highlight>
                  <a:srgbClr val="E59EDD"/>
                </a:highlight>
                <a:latin typeface="Helvetica" pitchFamily="2" charset="0"/>
              </a:rPr>
              <a:t>Deliverable 5.3 </a:t>
            </a:r>
            <a:r>
              <a:rPr lang="en-GB" sz="2000" dirty="0">
                <a:latin typeface="Helvetica" pitchFamily="2" charset="0"/>
              </a:rPr>
              <a:t>: </a:t>
            </a:r>
            <a:r>
              <a:rPr lang="en-GB" dirty="0">
                <a:latin typeface="Helvetica" pitchFamily="2" charset="0"/>
              </a:rPr>
              <a:t>Parametric design for a sustainable CM with </a:t>
            </a:r>
            <a:r>
              <a:rPr lang="en-GB" dirty="0" err="1">
                <a:latin typeface="Helvetica" pitchFamily="2" charset="0"/>
              </a:rPr>
              <a:t>iSAS</a:t>
            </a:r>
            <a:r>
              <a:rPr lang="en-GB" dirty="0">
                <a:latin typeface="Helvetica" pitchFamily="2" charset="0"/>
              </a:rPr>
              <a:t> tech. (Due date: M46 or </a:t>
            </a:r>
            <a:r>
              <a:rPr lang="en-GB" dirty="0">
                <a:highlight>
                  <a:srgbClr val="A4C137"/>
                </a:highlight>
                <a:latin typeface="Helvetica" pitchFamily="2" charset="0"/>
              </a:rPr>
              <a:t>Dec-2027</a:t>
            </a:r>
            <a:r>
              <a:rPr lang="en-GB" dirty="0">
                <a:latin typeface="Helvetica" pitchFamily="2" charset="0"/>
              </a:rPr>
              <a:t>)</a:t>
            </a:r>
          </a:p>
          <a:p>
            <a:pPr marL="180975" indent="-128588"/>
            <a:r>
              <a:rPr lang="en-GB" sz="2000" dirty="0">
                <a:highlight>
                  <a:srgbClr val="E59EDD"/>
                </a:highlight>
                <a:latin typeface="Helvetica" pitchFamily="2" charset="0"/>
              </a:rPr>
              <a:t>Deliverable 5.4 </a:t>
            </a:r>
            <a:r>
              <a:rPr lang="en-GB" sz="2000" dirty="0">
                <a:latin typeface="Helvetica" pitchFamily="2" charset="0"/>
              </a:rPr>
              <a:t>: </a:t>
            </a:r>
            <a:r>
              <a:rPr lang="en-GB" sz="1800" dirty="0">
                <a:latin typeface="Helvetica" pitchFamily="2" charset="0"/>
              </a:rPr>
              <a:t>Report on beam dynamics study for ERL with </a:t>
            </a:r>
            <a:r>
              <a:rPr lang="en-GB" sz="1800" dirty="0" err="1">
                <a:latin typeface="Helvetica" pitchFamily="2" charset="0"/>
              </a:rPr>
              <a:t>iSAS</a:t>
            </a:r>
            <a:r>
              <a:rPr lang="en-GB" sz="1800" dirty="0">
                <a:latin typeface="Helvetica" pitchFamily="2" charset="0"/>
              </a:rPr>
              <a:t> CM</a:t>
            </a:r>
            <a:r>
              <a:rPr lang="en-GB" dirty="0">
                <a:latin typeface="Helvetica" pitchFamily="2" charset="0"/>
              </a:rPr>
              <a:t> (Due date: M43 or </a:t>
            </a:r>
            <a:r>
              <a:rPr lang="en-GB" dirty="0">
                <a:highlight>
                  <a:srgbClr val="A4C137"/>
                </a:highlight>
                <a:latin typeface="Helvetica" pitchFamily="2" charset="0"/>
              </a:rPr>
              <a:t>Sep-2027</a:t>
            </a:r>
            <a:r>
              <a:rPr lang="en-GB" dirty="0">
                <a:latin typeface="Helvetica" pitchFamily="2" charset="0"/>
              </a:rPr>
              <a:t>)</a:t>
            </a:r>
          </a:p>
        </p:txBody>
      </p:sp>
      <p:cxnSp>
        <p:nvCxnSpPr>
          <p:cNvPr id="12" name="Straight Arrow Connector 11">
            <a:extLst>
              <a:ext uri="{FF2B5EF4-FFF2-40B4-BE49-F238E27FC236}">
                <a16:creationId xmlns:a16="http://schemas.microsoft.com/office/drawing/2014/main" id="{A6761D7E-EEE1-FB2E-1F63-FDF32FEB6417}"/>
              </a:ext>
            </a:extLst>
          </p:cNvPr>
          <p:cNvCxnSpPr/>
          <p:nvPr/>
        </p:nvCxnSpPr>
        <p:spPr>
          <a:xfrm>
            <a:off x="837029" y="4671202"/>
            <a:ext cx="10660283" cy="0"/>
          </a:xfrm>
          <a:prstGeom prst="straightConnector1">
            <a:avLst/>
          </a:prstGeom>
          <a:ln w="69850">
            <a:tailEnd type="triangle"/>
          </a:ln>
        </p:spPr>
        <p:style>
          <a:lnRef idx="2">
            <a:schemeClr val="accent1"/>
          </a:lnRef>
          <a:fillRef idx="0">
            <a:schemeClr val="accent1"/>
          </a:fillRef>
          <a:effectRef idx="1">
            <a:schemeClr val="accent1"/>
          </a:effectRef>
          <a:fontRef idx="minor">
            <a:schemeClr val="tx1"/>
          </a:fontRef>
        </p:style>
      </p:cxnSp>
      <p:grpSp>
        <p:nvGrpSpPr>
          <p:cNvPr id="13" name="Group 12">
            <a:extLst>
              <a:ext uri="{FF2B5EF4-FFF2-40B4-BE49-F238E27FC236}">
                <a16:creationId xmlns:a16="http://schemas.microsoft.com/office/drawing/2014/main" id="{57028DCA-76E5-389E-997F-C65AD0D0538F}"/>
              </a:ext>
            </a:extLst>
          </p:cNvPr>
          <p:cNvGrpSpPr/>
          <p:nvPr/>
        </p:nvGrpSpPr>
        <p:grpSpPr>
          <a:xfrm>
            <a:off x="1245697" y="4389854"/>
            <a:ext cx="9720000" cy="1757846"/>
            <a:chOff x="1080000" y="5040000"/>
            <a:chExt cx="9720000" cy="914400"/>
          </a:xfrm>
        </p:grpSpPr>
        <p:cxnSp>
          <p:nvCxnSpPr>
            <p:cNvPr id="14" name="Straight Connector 13">
              <a:extLst>
                <a:ext uri="{FF2B5EF4-FFF2-40B4-BE49-F238E27FC236}">
                  <a16:creationId xmlns:a16="http://schemas.microsoft.com/office/drawing/2014/main" id="{281FD335-9762-779C-3FB2-5B0E211C416F}"/>
                </a:ext>
              </a:extLst>
            </p:cNvPr>
            <p:cNvCxnSpPr/>
            <p:nvPr/>
          </p:nvCxnSpPr>
          <p:spPr>
            <a:xfrm>
              <a:off x="1080000" y="5040000"/>
              <a:ext cx="0" cy="914400"/>
            </a:xfrm>
            <a:prstGeom prst="line">
              <a:avLst/>
            </a:prstGeom>
            <a:ln w="63500">
              <a:solidFill>
                <a:srgbClr val="A4C137"/>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D5B55C27-3106-BEE9-985E-A35A8AB409E1}"/>
                </a:ext>
              </a:extLst>
            </p:cNvPr>
            <p:cNvCxnSpPr/>
            <p:nvPr/>
          </p:nvCxnSpPr>
          <p:spPr>
            <a:xfrm>
              <a:off x="5940000" y="5040000"/>
              <a:ext cx="0" cy="914400"/>
            </a:xfrm>
            <a:prstGeom prst="line">
              <a:avLst/>
            </a:prstGeom>
            <a:ln w="63500">
              <a:solidFill>
                <a:srgbClr val="A4C137"/>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ADA78B17-0AF9-787C-CC9F-2BC286C8C4E7}"/>
                </a:ext>
              </a:extLst>
            </p:cNvPr>
            <p:cNvCxnSpPr/>
            <p:nvPr/>
          </p:nvCxnSpPr>
          <p:spPr>
            <a:xfrm>
              <a:off x="10800000" y="5040000"/>
              <a:ext cx="0" cy="914400"/>
            </a:xfrm>
            <a:prstGeom prst="line">
              <a:avLst/>
            </a:prstGeom>
            <a:ln w="63500">
              <a:solidFill>
                <a:srgbClr val="A4C137"/>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15F352BC-7261-CF2D-6EC5-B0FA05F00169}"/>
                </a:ext>
              </a:extLst>
            </p:cNvPr>
            <p:cNvCxnSpPr/>
            <p:nvPr/>
          </p:nvCxnSpPr>
          <p:spPr>
            <a:xfrm>
              <a:off x="3510000" y="5040000"/>
              <a:ext cx="0" cy="914400"/>
            </a:xfrm>
            <a:prstGeom prst="line">
              <a:avLst/>
            </a:prstGeom>
            <a:ln w="63500">
              <a:solidFill>
                <a:srgbClr val="A4C137"/>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AE03B26E-EB7E-AC2A-9712-04A7CA2A286A}"/>
                </a:ext>
              </a:extLst>
            </p:cNvPr>
            <p:cNvCxnSpPr/>
            <p:nvPr/>
          </p:nvCxnSpPr>
          <p:spPr>
            <a:xfrm>
              <a:off x="8370000" y="5040000"/>
              <a:ext cx="0" cy="914400"/>
            </a:xfrm>
            <a:prstGeom prst="line">
              <a:avLst/>
            </a:prstGeom>
            <a:ln w="63500">
              <a:solidFill>
                <a:srgbClr val="A4C137"/>
              </a:solidFill>
            </a:ln>
          </p:spPr>
          <p:style>
            <a:lnRef idx="2">
              <a:schemeClr val="accent1"/>
            </a:lnRef>
            <a:fillRef idx="0">
              <a:schemeClr val="accent1"/>
            </a:fillRef>
            <a:effectRef idx="1">
              <a:schemeClr val="accent1"/>
            </a:effectRef>
            <a:fontRef idx="minor">
              <a:schemeClr val="tx1"/>
            </a:fontRef>
          </p:style>
        </p:cxnSp>
      </p:grpSp>
      <p:sp>
        <p:nvSpPr>
          <p:cNvPr id="19" name="TextBox 18">
            <a:extLst>
              <a:ext uri="{FF2B5EF4-FFF2-40B4-BE49-F238E27FC236}">
                <a16:creationId xmlns:a16="http://schemas.microsoft.com/office/drawing/2014/main" id="{25E9F31B-6013-73C4-D17D-EA436838019D}"/>
              </a:ext>
            </a:extLst>
          </p:cNvPr>
          <p:cNvSpPr txBox="1"/>
          <p:nvPr/>
        </p:nvSpPr>
        <p:spPr>
          <a:xfrm>
            <a:off x="929631" y="4053478"/>
            <a:ext cx="628066" cy="369332"/>
          </a:xfrm>
          <a:prstGeom prst="rect">
            <a:avLst/>
          </a:prstGeom>
          <a:noFill/>
        </p:spPr>
        <p:txBody>
          <a:bodyPr wrap="square" rtlCol="0">
            <a:spAutoFit/>
          </a:bodyPr>
          <a:lstStyle/>
          <a:p>
            <a:pPr algn="ctr"/>
            <a:r>
              <a:rPr lang="en-GB" dirty="0"/>
              <a:t>Y0</a:t>
            </a:r>
          </a:p>
        </p:txBody>
      </p:sp>
      <p:sp>
        <p:nvSpPr>
          <p:cNvPr id="20" name="TextBox 19">
            <a:extLst>
              <a:ext uri="{FF2B5EF4-FFF2-40B4-BE49-F238E27FC236}">
                <a16:creationId xmlns:a16="http://schemas.microsoft.com/office/drawing/2014/main" id="{D846CF15-1C52-5F1A-B175-01C85C9A3F78}"/>
              </a:ext>
            </a:extLst>
          </p:cNvPr>
          <p:cNvSpPr txBox="1"/>
          <p:nvPr/>
        </p:nvSpPr>
        <p:spPr>
          <a:xfrm>
            <a:off x="3351092" y="4077845"/>
            <a:ext cx="628066" cy="369332"/>
          </a:xfrm>
          <a:prstGeom prst="rect">
            <a:avLst/>
          </a:prstGeom>
          <a:noFill/>
        </p:spPr>
        <p:txBody>
          <a:bodyPr wrap="square" rtlCol="0">
            <a:spAutoFit/>
          </a:bodyPr>
          <a:lstStyle/>
          <a:p>
            <a:pPr algn="ctr"/>
            <a:r>
              <a:rPr lang="en-GB" dirty="0"/>
              <a:t>Y1</a:t>
            </a:r>
          </a:p>
        </p:txBody>
      </p:sp>
      <p:sp>
        <p:nvSpPr>
          <p:cNvPr id="21" name="TextBox 20">
            <a:extLst>
              <a:ext uri="{FF2B5EF4-FFF2-40B4-BE49-F238E27FC236}">
                <a16:creationId xmlns:a16="http://schemas.microsoft.com/office/drawing/2014/main" id="{04E2A5FF-941C-57E7-F4D4-816720BA3B12}"/>
              </a:ext>
            </a:extLst>
          </p:cNvPr>
          <p:cNvSpPr txBox="1"/>
          <p:nvPr/>
        </p:nvSpPr>
        <p:spPr>
          <a:xfrm>
            <a:off x="5791664" y="4065580"/>
            <a:ext cx="628066" cy="369332"/>
          </a:xfrm>
          <a:prstGeom prst="rect">
            <a:avLst/>
          </a:prstGeom>
          <a:noFill/>
        </p:spPr>
        <p:txBody>
          <a:bodyPr wrap="square" rtlCol="0">
            <a:spAutoFit/>
          </a:bodyPr>
          <a:lstStyle/>
          <a:p>
            <a:pPr algn="ctr"/>
            <a:r>
              <a:rPr lang="en-GB" dirty="0"/>
              <a:t>Y2</a:t>
            </a:r>
          </a:p>
        </p:txBody>
      </p:sp>
      <p:sp>
        <p:nvSpPr>
          <p:cNvPr id="22" name="TextBox 21">
            <a:extLst>
              <a:ext uri="{FF2B5EF4-FFF2-40B4-BE49-F238E27FC236}">
                <a16:creationId xmlns:a16="http://schemas.microsoft.com/office/drawing/2014/main" id="{A0707EDD-E474-F4F2-E010-D5C09FD7C015}"/>
              </a:ext>
            </a:extLst>
          </p:cNvPr>
          <p:cNvSpPr txBox="1"/>
          <p:nvPr/>
        </p:nvSpPr>
        <p:spPr>
          <a:xfrm>
            <a:off x="8247357" y="4077845"/>
            <a:ext cx="628066" cy="369332"/>
          </a:xfrm>
          <a:prstGeom prst="rect">
            <a:avLst/>
          </a:prstGeom>
          <a:noFill/>
        </p:spPr>
        <p:txBody>
          <a:bodyPr wrap="square" rtlCol="0">
            <a:spAutoFit/>
          </a:bodyPr>
          <a:lstStyle/>
          <a:p>
            <a:pPr algn="ctr"/>
            <a:r>
              <a:rPr lang="en-GB" dirty="0"/>
              <a:t>Y3</a:t>
            </a:r>
          </a:p>
        </p:txBody>
      </p:sp>
      <p:sp>
        <p:nvSpPr>
          <p:cNvPr id="23" name="TextBox 22">
            <a:extLst>
              <a:ext uri="{FF2B5EF4-FFF2-40B4-BE49-F238E27FC236}">
                <a16:creationId xmlns:a16="http://schemas.microsoft.com/office/drawing/2014/main" id="{E8895756-E17F-35EE-6A38-38D043F7A2BB}"/>
              </a:ext>
            </a:extLst>
          </p:cNvPr>
          <p:cNvSpPr txBox="1"/>
          <p:nvPr/>
        </p:nvSpPr>
        <p:spPr>
          <a:xfrm>
            <a:off x="10649631" y="4065580"/>
            <a:ext cx="628066" cy="369332"/>
          </a:xfrm>
          <a:prstGeom prst="rect">
            <a:avLst/>
          </a:prstGeom>
          <a:noFill/>
        </p:spPr>
        <p:txBody>
          <a:bodyPr wrap="square" rtlCol="0">
            <a:spAutoFit/>
          </a:bodyPr>
          <a:lstStyle/>
          <a:p>
            <a:pPr algn="ctr"/>
            <a:r>
              <a:rPr lang="en-GB" dirty="0"/>
              <a:t>Y4</a:t>
            </a:r>
          </a:p>
        </p:txBody>
      </p:sp>
      <p:cxnSp>
        <p:nvCxnSpPr>
          <p:cNvPr id="24" name="Straight Arrow Connector 23">
            <a:extLst>
              <a:ext uri="{FF2B5EF4-FFF2-40B4-BE49-F238E27FC236}">
                <a16:creationId xmlns:a16="http://schemas.microsoft.com/office/drawing/2014/main" id="{C9319688-6D9A-24B3-3306-F080421234E9}"/>
              </a:ext>
            </a:extLst>
          </p:cNvPr>
          <p:cNvCxnSpPr>
            <a:cxnSpLocks/>
          </p:cNvCxnSpPr>
          <p:nvPr/>
        </p:nvCxnSpPr>
        <p:spPr>
          <a:xfrm>
            <a:off x="1579320" y="3835321"/>
            <a:ext cx="277792" cy="825357"/>
          </a:xfrm>
          <a:prstGeom prst="straightConnector1">
            <a:avLst/>
          </a:prstGeom>
          <a:ln w="63500" cmpd="thinThick">
            <a:solidFill>
              <a:srgbClr val="E59EDD"/>
            </a:solidFill>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ED2227EB-DEFE-D066-253E-41AFC2D8DB20}"/>
              </a:ext>
            </a:extLst>
          </p:cNvPr>
          <p:cNvCxnSpPr>
            <a:cxnSpLocks/>
          </p:cNvCxnSpPr>
          <p:nvPr/>
        </p:nvCxnSpPr>
        <p:spPr>
          <a:xfrm>
            <a:off x="5640522" y="3845845"/>
            <a:ext cx="432380" cy="835882"/>
          </a:xfrm>
          <a:prstGeom prst="straightConnector1">
            <a:avLst/>
          </a:prstGeom>
          <a:ln w="63500" cmpd="thinThick">
            <a:solidFill>
              <a:srgbClr val="E59EDD"/>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E19E8C04-87C2-A216-0726-4219EDB34716}"/>
              </a:ext>
            </a:extLst>
          </p:cNvPr>
          <p:cNvCxnSpPr>
            <a:cxnSpLocks/>
          </p:cNvCxnSpPr>
          <p:nvPr/>
        </p:nvCxnSpPr>
        <p:spPr>
          <a:xfrm>
            <a:off x="10618439" y="3726906"/>
            <a:ext cx="285325" cy="918187"/>
          </a:xfrm>
          <a:prstGeom prst="straightConnector1">
            <a:avLst/>
          </a:prstGeom>
          <a:ln w="63500" cmpd="thinThick">
            <a:solidFill>
              <a:srgbClr val="E59EDD"/>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A7B1D2A7-CCF3-99C3-4FA5-08A6ACB1A4C2}"/>
              </a:ext>
            </a:extLst>
          </p:cNvPr>
          <p:cNvCxnSpPr>
            <a:cxnSpLocks/>
          </p:cNvCxnSpPr>
          <p:nvPr/>
        </p:nvCxnSpPr>
        <p:spPr>
          <a:xfrm>
            <a:off x="10329041" y="4053478"/>
            <a:ext cx="578797" cy="625224"/>
          </a:xfrm>
          <a:prstGeom prst="straightConnector1">
            <a:avLst/>
          </a:prstGeom>
          <a:ln w="63500" cmpd="thinThick">
            <a:solidFill>
              <a:srgbClr val="E59EDD"/>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FDD4CFE1-EEDE-E92A-FC1D-ECFEB059BC2E}"/>
              </a:ext>
            </a:extLst>
          </p:cNvPr>
          <p:cNvCxnSpPr>
            <a:cxnSpLocks/>
          </p:cNvCxnSpPr>
          <p:nvPr/>
        </p:nvCxnSpPr>
        <p:spPr>
          <a:xfrm>
            <a:off x="8104411" y="3845845"/>
            <a:ext cx="432380" cy="835882"/>
          </a:xfrm>
          <a:prstGeom prst="straightConnector1">
            <a:avLst/>
          </a:prstGeom>
          <a:ln w="63500" cmpd="thinThick">
            <a:solidFill>
              <a:srgbClr val="E59EDD"/>
            </a:solidFill>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A05EFC24-159D-7B3B-FF02-052B831F717C}"/>
              </a:ext>
            </a:extLst>
          </p:cNvPr>
          <p:cNvSpPr txBox="1"/>
          <p:nvPr/>
        </p:nvSpPr>
        <p:spPr>
          <a:xfrm>
            <a:off x="1341717" y="3636599"/>
            <a:ext cx="685925" cy="369332"/>
          </a:xfrm>
          <a:prstGeom prst="rect">
            <a:avLst/>
          </a:prstGeom>
          <a:solidFill>
            <a:srgbClr val="A4C137"/>
          </a:solidFill>
          <a:ln w="3175">
            <a:solidFill>
              <a:srgbClr val="A4C137"/>
            </a:solidFill>
          </a:ln>
        </p:spPr>
        <p:txBody>
          <a:bodyPr wrap="square" rtlCol="0">
            <a:spAutoFit/>
          </a:bodyPr>
          <a:lstStyle/>
          <a:p>
            <a:r>
              <a:rPr lang="en-GB" dirty="0">
                <a:highlight>
                  <a:srgbClr val="A4C137"/>
                </a:highlight>
              </a:rPr>
              <a:t>M5.1</a:t>
            </a:r>
          </a:p>
        </p:txBody>
      </p:sp>
      <p:sp>
        <p:nvSpPr>
          <p:cNvPr id="30" name="TextBox 29">
            <a:extLst>
              <a:ext uri="{FF2B5EF4-FFF2-40B4-BE49-F238E27FC236}">
                <a16:creationId xmlns:a16="http://schemas.microsoft.com/office/drawing/2014/main" id="{17719304-1E73-363B-3709-CF31F860DB7E}"/>
              </a:ext>
            </a:extLst>
          </p:cNvPr>
          <p:cNvSpPr txBox="1"/>
          <p:nvPr/>
        </p:nvSpPr>
        <p:spPr>
          <a:xfrm>
            <a:off x="5178234" y="3610795"/>
            <a:ext cx="685925" cy="369332"/>
          </a:xfrm>
          <a:prstGeom prst="rect">
            <a:avLst/>
          </a:prstGeom>
          <a:solidFill>
            <a:srgbClr val="E59EDD"/>
          </a:solidFill>
          <a:ln w="3175">
            <a:solidFill>
              <a:srgbClr val="E59EDD"/>
            </a:solidFill>
          </a:ln>
        </p:spPr>
        <p:txBody>
          <a:bodyPr wrap="square" rtlCol="0">
            <a:spAutoFit/>
          </a:bodyPr>
          <a:lstStyle/>
          <a:p>
            <a:r>
              <a:rPr lang="en-GB" dirty="0">
                <a:highlight>
                  <a:srgbClr val="E59EDD"/>
                </a:highlight>
              </a:rPr>
              <a:t>D5.1</a:t>
            </a:r>
          </a:p>
        </p:txBody>
      </p:sp>
      <p:sp>
        <p:nvSpPr>
          <p:cNvPr id="31" name="TextBox 30">
            <a:extLst>
              <a:ext uri="{FF2B5EF4-FFF2-40B4-BE49-F238E27FC236}">
                <a16:creationId xmlns:a16="http://schemas.microsoft.com/office/drawing/2014/main" id="{C51C5199-751F-63DA-C071-E8EEE858796B}"/>
              </a:ext>
            </a:extLst>
          </p:cNvPr>
          <p:cNvSpPr txBox="1"/>
          <p:nvPr/>
        </p:nvSpPr>
        <p:spPr>
          <a:xfrm>
            <a:off x="7734266" y="3613776"/>
            <a:ext cx="685925" cy="369332"/>
          </a:xfrm>
          <a:prstGeom prst="rect">
            <a:avLst/>
          </a:prstGeom>
          <a:solidFill>
            <a:srgbClr val="E59EDD"/>
          </a:solidFill>
          <a:ln w="3175">
            <a:solidFill>
              <a:srgbClr val="E59EDD"/>
            </a:solidFill>
          </a:ln>
        </p:spPr>
        <p:txBody>
          <a:bodyPr wrap="square" rtlCol="0">
            <a:spAutoFit/>
          </a:bodyPr>
          <a:lstStyle/>
          <a:p>
            <a:r>
              <a:rPr lang="en-GB" dirty="0">
                <a:highlight>
                  <a:srgbClr val="E59EDD"/>
                </a:highlight>
              </a:rPr>
              <a:t>D5.2</a:t>
            </a:r>
          </a:p>
        </p:txBody>
      </p:sp>
      <p:sp>
        <p:nvSpPr>
          <p:cNvPr id="32" name="TextBox 31">
            <a:extLst>
              <a:ext uri="{FF2B5EF4-FFF2-40B4-BE49-F238E27FC236}">
                <a16:creationId xmlns:a16="http://schemas.microsoft.com/office/drawing/2014/main" id="{8BC40067-1FBC-216F-8C96-3B86698935E0}"/>
              </a:ext>
            </a:extLst>
          </p:cNvPr>
          <p:cNvSpPr txBox="1"/>
          <p:nvPr/>
        </p:nvSpPr>
        <p:spPr>
          <a:xfrm>
            <a:off x="9949288" y="3568753"/>
            <a:ext cx="685925" cy="369332"/>
          </a:xfrm>
          <a:prstGeom prst="rect">
            <a:avLst/>
          </a:prstGeom>
          <a:solidFill>
            <a:srgbClr val="E59EDD"/>
          </a:solidFill>
          <a:ln w="3175">
            <a:solidFill>
              <a:srgbClr val="E59EDD"/>
            </a:solidFill>
          </a:ln>
        </p:spPr>
        <p:txBody>
          <a:bodyPr wrap="square" rtlCol="0">
            <a:spAutoFit/>
          </a:bodyPr>
          <a:lstStyle/>
          <a:p>
            <a:r>
              <a:rPr lang="en-GB" dirty="0">
                <a:highlight>
                  <a:srgbClr val="E59EDD"/>
                </a:highlight>
              </a:rPr>
              <a:t>D5.3</a:t>
            </a:r>
          </a:p>
        </p:txBody>
      </p:sp>
      <p:sp>
        <p:nvSpPr>
          <p:cNvPr id="33" name="TextBox 32">
            <a:extLst>
              <a:ext uri="{FF2B5EF4-FFF2-40B4-BE49-F238E27FC236}">
                <a16:creationId xmlns:a16="http://schemas.microsoft.com/office/drawing/2014/main" id="{96166A53-9062-9601-EF26-18EA323969E1}"/>
              </a:ext>
            </a:extLst>
          </p:cNvPr>
          <p:cNvSpPr txBox="1"/>
          <p:nvPr/>
        </p:nvSpPr>
        <p:spPr>
          <a:xfrm>
            <a:off x="9692731" y="3993008"/>
            <a:ext cx="685925" cy="369332"/>
          </a:xfrm>
          <a:prstGeom prst="rect">
            <a:avLst/>
          </a:prstGeom>
          <a:solidFill>
            <a:srgbClr val="E59EDD"/>
          </a:solidFill>
          <a:ln w="3175">
            <a:solidFill>
              <a:srgbClr val="E59EDD"/>
            </a:solidFill>
          </a:ln>
        </p:spPr>
        <p:txBody>
          <a:bodyPr wrap="square" rtlCol="0">
            <a:spAutoFit/>
          </a:bodyPr>
          <a:lstStyle/>
          <a:p>
            <a:r>
              <a:rPr lang="en-GB" dirty="0">
                <a:highlight>
                  <a:srgbClr val="E59EDD"/>
                </a:highlight>
              </a:rPr>
              <a:t>D5.4</a:t>
            </a:r>
          </a:p>
        </p:txBody>
      </p:sp>
      <p:sp>
        <p:nvSpPr>
          <p:cNvPr id="34" name="Rectangle 33">
            <a:extLst>
              <a:ext uri="{FF2B5EF4-FFF2-40B4-BE49-F238E27FC236}">
                <a16:creationId xmlns:a16="http://schemas.microsoft.com/office/drawing/2014/main" id="{8858C40F-B8F5-126D-BBF7-B39D69A2FD16}"/>
              </a:ext>
            </a:extLst>
          </p:cNvPr>
          <p:cNvSpPr/>
          <p:nvPr/>
        </p:nvSpPr>
        <p:spPr>
          <a:xfrm>
            <a:off x="1245697" y="5106891"/>
            <a:ext cx="9720000" cy="20264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t>Task 5.1</a:t>
            </a:r>
          </a:p>
        </p:txBody>
      </p:sp>
      <p:sp>
        <p:nvSpPr>
          <p:cNvPr id="35" name="Rectangle 34">
            <a:extLst>
              <a:ext uri="{FF2B5EF4-FFF2-40B4-BE49-F238E27FC236}">
                <a16:creationId xmlns:a16="http://schemas.microsoft.com/office/drawing/2014/main" id="{B3713FB2-543B-F47B-A2B0-E4670E97D06B}"/>
              </a:ext>
            </a:extLst>
          </p:cNvPr>
          <p:cNvSpPr/>
          <p:nvPr/>
        </p:nvSpPr>
        <p:spPr>
          <a:xfrm>
            <a:off x="1243664" y="5343989"/>
            <a:ext cx="7290939" cy="20264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t>Task 5.2</a:t>
            </a:r>
          </a:p>
        </p:txBody>
      </p:sp>
      <p:sp>
        <p:nvSpPr>
          <p:cNvPr id="36" name="Rectangle 35">
            <a:extLst>
              <a:ext uri="{FF2B5EF4-FFF2-40B4-BE49-F238E27FC236}">
                <a16:creationId xmlns:a16="http://schemas.microsoft.com/office/drawing/2014/main" id="{2F579037-AD8D-9812-C5B4-AF1A60247F87}"/>
              </a:ext>
            </a:extLst>
          </p:cNvPr>
          <p:cNvSpPr/>
          <p:nvPr/>
        </p:nvSpPr>
        <p:spPr>
          <a:xfrm>
            <a:off x="5924765" y="5584917"/>
            <a:ext cx="5033235" cy="20264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t>Task 5.3  </a:t>
            </a:r>
          </a:p>
        </p:txBody>
      </p:sp>
      <p:sp>
        <p:nvSpPr>
          <p:cNvPr id="37" name="Rectangle 36">
            <a:extLst>
              <a:ext uri="{FF2B5EF4-FFF2-40B4-BE49-F238E27FC236}">
                <a16:creationId xmlns:a16="http://schemas.microsoft.com/office/drawing/2014/main" id="{C4FC730F-BAB5-4B59-A337-8B0BAA504571}"/>
              </a:ext>
            </a:extLst>
          </p:cNvPr>
          <p:cNvSpPr/>
          <p:nvPr/>
        </p:nvSpPr>
        <p:spPr>
          <a:xfrm>
            <a:off x="1245698" y="5825845"/>
            <a:ext cx="9712304" cy="20264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400" dirty="0"/>
              <a:t>Task 5.4 </a:t>
            </a:r>
          </a:p>
        </p:txBody>
      </p:sp>
      <p:sp>
        <p:nvSpPr>
          <p:cNvPr id="38" name="TextBox 37">
            <a:extLst>
              <a:ext uri="{FF2B5EF4-FFF2-40B4-BE49-F238E27FC236}">
                <a16:creationId xmlns:a16="http://schemas.microsoft.com/office/drawing/2014/main" id="{153EF968-E7A2-54BB-552C-C20432F8D3EB}"/>
              </a:ext>
            </a:extLst>
          </p:cNvPr>
          <p:cNvSpPr txBox="1"/>
          <p:nvPr/>
        </p:nvSpPr>
        <p:spPr>
          <a:xfrm>
            <a:off x="371475" y="5118640"/>
            <a:ext cx="881918" cy="184666"/>
          </a:xfrm>
          <a:prstGeom prst="rect">
            <a:avLst/>
          </a:prstGeom>
          <a:noFill/>
        </p:spPr>
        <p:txBody>
          <a:bodyPr wrap="square" lIns="0" tIns="0" rIns="0" bIns="0">
            <a:spAutoFit/>
          </a:bodyPr>
          <a:lstStyle/>
          <a:p>
            <a:pPr algn="ctr"/>
            <a:r>
              <a:rPr lang="en-GB" sz="1200" dirty="0"/>
              <a:t>Task 5.1</a:t>
            </a:r>
          </a:p>
        </p:txBody>
      </p:sp>
      <p:sp>
        <p:nvSpPr>
          <p:cNvPr id="39" name="TextBox 38">
            <a:extLst>
              <a:ext uri="{FF2B5EF4-FFF2-40B4-BE49-F238E27FC236}">
                <a16:creationId xmlns:a16="http://schemas.microsoft.com/office/drawing/2014/main" id="{C6CCB06F-E7A2-C171-33C3-11067DE7BB16}"/>
              </a:ext>
            </a:extLst>
          </p:cNvPr>
          <p:cNvSpPr txBox="1"/>
          <p:nvPr/>
        </p:nvSpPr>
        <p:spPr>
          <a:xfrm>
            <a:off x="371475" y="5341587"/>
            <a:ext cx="881918" cy="184666"/>
          </a:xfrm>
          <a:prstGeom prst="rect">
            <a:avLst/>
          </a:prstGeom>
          <a:noFill/>
        </p:spPr>
        <p:txBody>
          <a:bodyPr wrap="square" lIns="0" tIns="0" rIns="0" bIns="0">
            <a:spAutoFit/>
          </a:bodyPr>
          <a:lstStyle/>
          <a:p>
            <a:pPr algn="ctr"/>
            <a:r>
              <a:rPr lang="en-GB" sz="1200" dirty="0"/>
              <a:t>Task 5.2</a:t>
            </a:r>
          </a:p>
        </p:txBody>
      </p:sp>
      <p:sp>
        <p:nvSpPr>
          <p:cNvPr id="40" name="TextBox 39">
            <a:extLst>
              <a:ext uri="{FF2B5EF4-FFF2-40B4-BE49-F238E27FC236}">
                <a16:creationId xmlns:a16="http://schemas.microsoft.com/office/drawing/2014/main" id="{54C25969-37CB-B9CA-94BB-CA01FE4E215F}"/>
              </a:ext>
            </a:extLst>
          </p:cNvPr>
          <p:cNvSpPr txBox="1"/>
          <p:nvPr/>
        </p:nvSpPr>
        <p:spPr>
          <a:xfrm>
            <a:off x="371475" y="5597020"/>
            <a:ext cx="881918" cy="184666"/>
          </a:xfrm>
          <a:prstGeom prst="rect">
            <a:avLst/>
          </a:prstGeom>
          <a:noFill/>
        </p:spPr>
        <p:txBody>
          <a:bodyPr wrap="square" lIns="0" tIns="0" rIns="0" bIns="0">
            <a:spAutoFit/>
          </a:bodyPr>
          <a:lstStyle/>
          <a:p>
            <a:pPr algn="ctr"/>
            <a:r>
              <a:rPr lang="en-GB" sz="1200" dirty="0"/>
              <a:t>Task 5.3</a:t>
            </a:r>
          </a:p>
        </p:txBody>
      </p:sp>
      <p:sp>
        <p:nvSpPr>
          <p:cNvPr id="41" name="TextBox 40">
            <a:extLst>
              <a:ext uri="{FF2B5EF4-FFF2-40B4-BE49-F238E27FC236}">
                <a16:creationId xmlns:a16="http://schemas.microsoft.com/office/drawing/2014/main" id="{A353FC9A-E561-0112-6BB4-29F0D38066B9}"/>
              </a:ext>
            </a:extLst>
          </p:cNvPr>
          <p:cNvSpPr txBox="1"/>
          <p:nvPr/>
        </p:nvSpPr>
        <p:spPr>
          <a:xfrm>
            <a:off x="371475" y="5834835"/>
            <a:ext cx="881918" cy="184666"/>
          </a:xfrm>
          <a:prstGeom prst="rect">
            <a:avLst/>
          </a:prstGeom>
          <a:noFill/>
        </p:spPr>
        <p:txBody>
          <a:bodyPr wrap="square" lIns="0" tIns="0" rIns="0" bIns="0">
            <a:spAutoFit/>
          </a:bodyPr>
          <a:lstStyle/>
          <a:p>
            <a:pPr algn="ctr"/>
            <a:r>
              <a:rPr lang="en-GB" sz="1200" dirty="0"/>
              <a:t>Task 5.4</a:t>
            </a:r>
          </a:p>
        </p:txBody>
      </p:sp>
      <p:sp>
        <p:nvSpPr>
          <p:cNvPr id="42" name="5-point Star 41">
            <a:extLst>
              <a:ext uri="{FF2B5EF4-FFF2-40B4-BE49-F238E27FC236}">
                <a16:creationId xmlns:a16="http://schemas.microsoft.com/office/drawing/2014/main" id="{311564E8-C6B5-F1CB-A227-D6558F2BB9F1}"/>
              </a:ext>
            </a:extLst>
          </p:cNvPr>
          <p:cNvSpPr/>
          <p:nvPr/>
        </p:nvSpPr>
        <p:spPr>
          <a:xfrm>
            <a:off x="1753479" y="5132753"/>
            <a:ext cx="128875" cy="145649"/>
          </a:xfrm>
          <a:prstGeom prst="star5">
            <a:avLst/>
          </a:prstGeom>
          <a:solidFill>
            <a:srgbClr val="FFC000"/>
          </a:solidFill>
          <a:ln w="6350">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5-point Star 42">
            <a:extLst>
              <a:ext uri="{FF2B5EF4-FFF2-40B4-BE49-F238E27FC236}">
                <a16:creationId xmlns:a16="http://schemas.microsoft.com/office/drawing/2014/main" id="{B30A6B4D-13FB-4C09-5C87-3BFC8EB251AC}"/>
              </a:ext>
            </a:extLst>
          </p:cNvPr>
          <p:cNvSpPr/>
          <p:nvPr/>
        </p:nvSpPr>
        <p:spPr>
          <a:xfrm>
            <a:off x="6031562" y="5364728"/>
            <a:ext cx="128875" cy="145649"/>
          </a:xfrm>
          <a:prstGeom prst="star5">
            <a:avLst/>
          </a:prstGeom>
          <a:solidFill>
            <a:srgbClr val="FFC000"/>
          </a:solidFill>
          <a:ln w="6350">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5-point Star 43">
            <a:extLst>
              <a:ext uri="{FF2B5EF4-FFF2-40B4-BE49-F238E27FC236}">
                <a16:creationId xmlns:a16="http://schemas.microsoft.com/office/drawing/2014/main" id="{991F3A3A-DBEC-CB26-0573-4CEB3A1F4B23}"/>
              </a:ext>
            </a:extLst>
          </p:cNvPr>
          <p:cNvSpPr/>
          <p:nvPr/>
        </p:nvSpPr>
        <p:spPr>
          <a:xfrm>
            <a:off x="8460468" y="5369582"/>
            <a:ext cx="128875" cy="145649"/>
          </a:xfrm>
          <a:prstGeom prst="star5">
            <a:avLst/>
          </a:prstGeom>
          <a:solidFill>
            <a:srgbClr val="FFC000"/>
          </a:solidFill>
          <a:ln w="6350">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5-point Star 44">
            <a:extLst>
              <a:ext uri="{FF2B5EF4-FFF2-40B4-BE49-F238E27FC236}">
                <a16:creationId xmlns:a16="http://schemas.microsoft.com/office/drawing/2014/main" id="{A2E699D6-AB43-76C9-5BFB-6BB7ED2A3DD6}"/>
              </a:ext>
            </a:extLst>
          </p:cNvPr>
          <p:cNvSpPr/>
          <p:nvPr/>
        </p:nvSpPr>
        <p:spPr>
          <a:xfrm>
            <a:off x="10893562" y="5609289"/>
            <a:ext cx="128875" cy="145649"/>
          </a:xfrm>
          <a:prstGeom prst="star5">
            <a:avLst/>
          </a:prstGeom>
          <a:solidFill>
            <a:srgbClr val="FFC000"/>
          </a:solidFill>
          <a:ln w="6350">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5-point Star 45">
            <a:extLst>
              <a:ext uri="{FF2B5EF4-FFF2-40B4-BE49-F238E27FC236}">
                <a16:creationId xmlns:a16="http://schemas.microsoft.com/office/drawing/2014/main" id="{7A439DE8-4B22-555B-2B92-263EC1B20715}"/>
              </a:ext>
            </a:extLst>
          </p:cNvPr>
          <p:cNvSpPr/>
          <p:nvPr/>
        </p:nvSpPr>
        <p:spPr>
          <a:xfrm>
            <a:off x="10893561" y="5851853"/>
            <a:ext cx="128875" cy="145649"/>
          </a:xfrm>
          <a:prstGeom prst="star5">
            <a:avLst/>
          </a:prstGeom>
          <a:solidFill>
            <a:srgbClr val="FFC000"/>
          </a:solidFill>
          <a:ln w="6350">
            <a:solidFill>
              <a:schemeClr val="accent5">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7" name="Straight Arrow Connector 46">
            <a:extLst>
              <a:ext uri="{FF2B5EF4-FFF2-40B4-BE49-F238E27FC236}">
                <a16:creationId xmlns:a16="http://schemas.microsoft.com/office/drawing/2014/main" id="{102C9E75-6840-7AE4-D68A-F80789FE71E5}"/>
              </a:ext>
            </a:extLst>
          </p:cNvPr>
          <p:cNvCxnSpPr>
            <a:cxnSpLocks/>
          </p:cNvCxnSpPr>
          <p:nvPr/>
        </p:nvCxnSpPr>
        <p:spPr>
          <a:xfrm>
            <a:off x="5760056" y="4607799"/>
            <a:ext cx="0" cy="1491113"/>
          </a:xfrm>
          <a:prstGeom prst="straightConnector1">
            <a:avLst/>
          </a:prstGeom>
          <a:ln w="50800">
            <a:solidFill>
              <a:srgbClr val="FF0000"/>
            </a:solidFill>
            <a:prstDash val="sysDash"/>
            <a:headEnd type="diamond"/>
            <a:tailEnd type="diamond"/>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DA7E5997-A508-DCA7-9B46-FE0E99CA022A}"/>
              </a:ext>
            </a:extLst>
          </p:cNvPr>
          <p:cNvSpPr txBox="1"/>
          <p:nvPr/>
        </p:nvSpPr>
        <p:spPr>
          <a:xfrm>
            <a:off x="1030630" y="6131501"/>
            <a:ext cx="396000" cy="288000"/>
          </a:xfrm>
          <a:prstGeom prst="rect">
            <a:avLst/>
          </a:prstGeom>
          <a:noFill/>
        </p:spPr>
        <p:txBody>
          <a:bodyPr wrap="square" rtlCol="0">
            <a:spAutoFit/>
          </a:bodyPr>
          <a:lstStyle/>
          <a:p>
            <a:pPr algn="ctr"/>
            <a:r>
              <a:rPr lang="en-GB" sz="700" dirty="0"/>
              <a:t>Mar</a:t>
            </a:r>
          </a:p>
          <a:p>
            <a:pPr algn="ctr"/>
            <a:r>
              <a:rPr lang="en-GB" sz="700" dirty="0"/>
              <a:t>2024</a:t>
            </a:r>
          </a:p>
        </p:txBody>
      </p:sp>
      <p:sp>
        <p:nvSpPr>
          <p:cNvPr id="49" name="TextBox 48">
            <a:extLst>
              <a:ext uri="{FF2B5EF4-FFF2-40B4-BE49-F238E27FC236}">
                <a16:creationId xmlns:a16="http://schemas.microsoft.com/office/drawing/2014/main" id="{9D4DA6D0-B45B-1DE8-4969-87FA64AC729D}"/>
              </a:ext>
            </a:extLst>
          </p:cNvPr>
          <p:cNvSpPr txBox="1"/>
          <p:nvPr/>
        </p:nvSpPr>
        <p:spPr>
          <a:xfrm>
            <a:off x="3478932" y="6131501"/>
            <a:ext cx="396000" cy="288000"/>
          </a:xfrm>
          <a:prstGeom prst="rect">
            <a:avLst/>
          </a:prstGeom>
          <a:noFill/>
        </p:spPr>
        <p:txBody>
          <a:bodyPr wrap="square" rtlCol="0">
            <a:spAutoFit/>
          </a:bodyPr>
          <a:lstStyle/>
          <a:p>
            <a:pPr algn="ctr"/>
            <a:r>
              <a:rPr lang="en-GB" sz="700" dirty="0"/>
              <a:t>Mar</a:t>
            </a:r>
          </a:p>
          <a:p>
            <a:pPr algn="ctr"/>
            <a:r>
              <a:rPr lang="en-GB" sz="700" dirty="0"/>
              <a:t>2025</a:t>
            </a:r>
          </a:p>
        </p:txBody>
      </p:sp>
      <p:sp>
        <p:nvSpPr>
          <p:cNvPr id="50" name="TextBox 49">
            <a:extLst>
              <a:ext uri="{FF2B5EF4-FFF2-40B4-BE49-F238E27FC236}">
                <a16:creationId xmlns:a16="http://schemas.microsoft.com/office/drawing/2014/main" id="{14BC7994-D951-E1D9-0083-2D6B87309D0A}"/>
              </a:ext>
            </a:extLst>
          </p:cNvPr>
          <p:cNvSpPr txBox="1"/>
          <p:nvPr/>
        </p:nvSpPr>
        <p:spPr>
          <a:xfrm>
            <a:off x="5905465" y="6131501"/>
            <a:ext cx="396000" cy="288000"/>
          </a:xfrm>
          <a:prstGeom prst="rect">
            <a:avLst/>
          </a:prstGeom>
          <a:noFill/>
        </p:spPr>
        <p:txBody>
          <a:bodyPr wrap="square" rtlCol="0">
            <a:spAutoFit/>
          </a:bodyPr>
          <a:lstStyle/>
          <a:p>
            <a:pPr algn="ctr"/>
            <a:r>
              <a:rPr lang="en-GB" sz="700" dirty="0"/>
              <a:t>Mar</a:t>
            </a:r>
          </a:p>
          <a:p>
            <a:pPr algn="ctr"/>
            <a:r>
              <a:rPr lang="en-GB" sz="700" dirty="0"/>
              <a:t>2026</a:t>
            </a:r>
          </a:p>
        </p:txBody>
      </p:sp>
      <p:sp>
        <p:nvSpPr>
          <p:cNvPr id="51" name="TextBox 50">
            <a:extLst>
              <a:ext uri="{FF2B5EF4-FFF2-40B4-BE49-F238E27FC236}">
                <a16:creationId xmlns:a16="http://schemas.microsoft.com/office/drawing/2014/main" id="{8B5D7186-75A7-8307-D6C1-854D088C28EC}"/>
              </a:ext>
            </a:extLst>
          </p:cNvPr>
          <p:cNvSpPr txBox="1"/>
          <p:nvPr/>
        </p:nvSpPr>
        <p:spPr>
          <a:xfrm>
            <a:off x="8339508" y="6131501"/>
            <a:ext cx="396000" cy="288000"/>
          </a:xfrm>
          <a:prstGeom prst="rect">
            <a:avLst/>
          </a:prstGeom>
          <a:noFill/>
        </p:spPr>
        <p:txBody>
          <a:bodyPr wrap="square" rtlCol="0">
            <a:spAutoFit/>
          </a:bodyPr>
          <a:lstStyle/>
          <a:p>
            <a:pPr algn="ctr"/>
            <a:r>
              <a:rPr lang="en-GB" sz="700" dirty="0"/>
              <a:t>Mar</a:t>
            </a:r>
          </a:p>
          <a:p>
            <a:pPr algn="ctr"/>
            <a:r>
              <a:rPr lang="en-GB" sz="700" dirty="0"/>
              <a:t>2027</a:t>
            </a:r>
          </a:p>
        </p:txBody>
      </p:sp>
      <p:sp>
        <p:nvSpPr>
          <p:cNvPr id="52" name="TextBox 51">
            <a:extLst>
              <a:ext uri="{FF2B5EF4-FFF2-40B4-BE49-F238E27FC236}">
                <a16:creationId xmlns:a16="http://schemas.microsoft.com/office/drawing/2014/main" id="{F3E1A3E0-B646-6F62-167E-28FB3AF0BD3F}"/>
              </a:ext>
            </a:extLst>
          </p:cNvPr>
          <p:cNvSpPr txBox="1"/>
          <p:nvPr/>
        </p:nvSpPr>
        <p:spPr>
          <a:xfrm>
            <a:off x="10774587" y="6131501"/>
            <a:ext cx="396000" cy="288000"/>
          </a:xfrm>
          <a:prstGeom prst="rect">
            <a:avLst/>
          </a:prstGeom>
          <a:noFill/>
        </p:spPr>
        <p:txBody>
          <a:bodyPr wrap="square" rtlCol="0">
            <a:spAutoFit/>
          </a:bodyPr>
          <a:lstStyle/>
          <a:p>
            <a:pPr algn="ctr"/>
            <a:r>
              <a:rPr lang="en-GB" sz="700" dirty="0"/>
              <a:t>Feb</a:t>
            </a:r>
          </a:p>
          <a:p>
            <a:pPr algn="ctr"/>
            <a:r>
              <a:rPr lang="en-GB" sz="700" dirty="0"/>
              <a:t>2028</a:t>
            </a:r>
          </a:p>
        </p:txBody>
      </p:sp>
      <p:sp>
        <p:nvSpPr>
          <p:cNvPr id="53" name="Plus 52">
            <a:extLst>
              <a:ext uri="{FF2B5EF4-FFF2-40B4-BE49-F238E27FC236}">
                <a16:creationId xmlns:a16="http://schemas.microsoft.com/office/drawing/2014/main" id="{4A58229B-DA62-C953-DE79-A38AF62FC313}"/>
              </a:ext>
            </a:extLst>
          </p:cNvPr>
          <p:cNvSpPr/>
          <p:nvPr/>
        </p:nvSpPr>
        <p:spPr>
          <a:xfrm>
            <a:off x="2521600" y="5853237"/>
            <a:ext cx="182209" cy="160001"/>
          </a:xfrm>
          <a:prstGeom prst="mathPlus">
            <a:avLst/>
          </a:prstGeom>
          <a:solidFill>
            <a:srgbClr val="B0FF3C"/>
          </a:solidFill>
          <a:ln w="6350">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sp>
        <p:nvSpPr>
          <p:cNvPr id="54" name="Plus 53">
            <a:extLst>
              <a:ext uri="{FF2B5EF4-FFF2-40B4-BE49-F238E27FC236}">
                <a16:creationId xmlns:a16="http://schemas.microsoft.com/office/drawing/2014/main" id="{92CD3066-7B21-C954-5D28-DA154081E74B}"/>
              </a:ext>
            </a:extLst>
          </p:cNvPr>
          <p:cNvSpPr/>
          <p:nvPr/>
        </p:nvSpPr>
        <p:spPr>
          <a:xfrm>
            <a:off x="4200119" y="5366252"/>
            <a:ext cx="182209" cy="160001"/>
          </a:xfrm>
          <a:prstGeom prst="mathPlus">
            <a:avLst/>
          </a:prstGeom>
          <a:solidFill>
            <a:schemeClr val="accent6">
              <a:lumMod val="40000"/>
              <a:lumOff val="60000"/>
            </a:schemeClr>
          </a:solidFill>
          <a:ln w="6350">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a:p>
        </p:txBody>
      </p:sp>
      <p:sp>
        <p:nvSpPr>
          <p:cNvPr id="55" name="Rectangle 54">
            <a:extLst>
              <a:ext uri="{FF2B5EF4-FFF2-40B4-BE49-F238E27FC236}">
                <a16:creationId xmlns:a16="http://schemas.microsoft.com/office/drawing/2014/main" id="{162D98A3-4306-E12F-9EDD-9C1CB85FC42B}"/>
              </a:ext>
            </a:extLst>
          </p:cNvPr>
          <p:cNvSpPr/>
          <p:nvPr/>
        </p:nvSpPr>
        <p:spPr>
          <a:xfrm>
            <a:off x="1684680" y="5120819"/>
            <a:ext cx="260548" cy="184666"/>
          </a:xfrm>
          <a:prstGeom prst="rect">
            <a:avLst/>
          </a:prstGeom>
          <a:solidFill>
            <a:srgbClr val="B0FF3C"/>
          </a:solidFill>
        </p:spPr>
        <p:txBody>
          <a:bodyPr wrap="square" lIns="0" tIns="0" rIns="0" bIns="0">
            <a:spAutoFit/>
          </a:bodyPr>
          <a:lstStyle/>
          <a:p>
            <a:pPr algn="ctr"/>
            <a:r>
              <a:rPr lang="en-GB" sz="1200" b="0" cap="none" spc="0" dirty="0">
                <a:ln w="0"/>
                <a:solidFill>
                  <a:schemeClr val="tx1"/>
                </a:solidFill>
                <a:effectLst>
                  <a:outerShdw blurRad="38100" dist="19050" dir="2700000" algn="tl" rotWithShape="0">
                    <a:schemeClr val="dk1">
                      <a:alpha val="40000"/>
                    </a:schemeClr>
                  </a:outerShdw>
                </a:effectLst>
              </a:rPr>
              <a:t>M</a:t>
            </a:r>
          </a:p>
        </p:txBody>
      </p:sp>
      <p:sp>
        <p:nvSpPr>
          <p:cNvPr id="56" name="Rectangle 55">
            <a:extLst>
              <a:ext uri="{FF2B5EF4-FFF2-40B4-BE49-F238E27FC236}">
                <a16:creationId xmlns:a16="http://schemas.microsoft.com/office/drawing/2014/main" id="{B11EB341-81E6-C613-2108-4219E7540F38}"/>
              </a:ext>
            </a:extLst>
          </p:cNvPr>
          <p:cNvSpPr/>
          <p:nvPr/>
        </p:nvSpPr>
        <p:spPr>
          <a:xfrm>
            <a:off x="5956479" y="5356515"/>
            <a:ext cx="254623" cy="180000"/>
          </a:xfrm>
          <a:prstGeom prst="rect">
            <a:avLst/>
          </a:prstGeom>
          <a:solidFill>
            <a:srgbClr val="FFFF00"/>
          </a:solidFill>
        </p:spPr>
        <p:txBody>
          <a:bodyPr wrap="square" lIns="0" tIns="0" rIns="0" bIns="0">
            <a:spAutoFit/>
          </a:bodyPr>
          <a:lstStyle/>
          <a:p>
            <a:pPr algn="ctr"/>
            <a:r>
              <a:rPr lang="en-GB" sz="1200" dirty="0">
                <a:ln w="0"/>
                <a:effectLst>
                  <a:outerShdw blurRad="38100" dist="19050" dir="2700000" algn="tl" rotWithShape="0">
                    <a:schemeClr val="dk1">
                      <a:alpha val="40000"/>
                    </a:schemeClr>
                  </a:outerShdw>
                </a:effectLst>
              </a:rPr>
              <a:t>D</a:t>
            </a:r>
            <a:endParaRPr lang="en-GB" sz="1200" b="0" cap="none" spc="0" dirty="0">
              <a:ln w="0"/>
              <a:solidFill>
                <a:schemeClr val="tx1"/>
              </a:solidFill>
              <a:effectLst>
                <a:outerShdw blurRad="38100" dist="19050" dir="2700000" algn="tl" rotWithShape="0">
                  <a:schemeClr val="dk1">
                    <a:alpha val="40000"/>
                  </a:schemeClr>
                </a:outerShdw>
              </a:effectLst>
            </a:endParaRPr>
          </a:p>
        </p:txBody>
      </p:sp>
      <p:sp>
        <p:nvSpPr>
          <p:cNvPr id="57" name="Rectangle 56">
            <a:extLst>
              <a:ext uri="{FF2B5EF4-FFF2-40B4-BE49-F238E27FC236}">
                <a16:creationId xmlns:a16="http://schemas.microsoft.com/office/drawing/2014/main" id="{C4C52F45-0511-29D3-9438-3A7ABBDA82E9}"/>
              </a:ext>
            </a:extLst>
          </p:cNvPr>
          <p:cNvSpPr/>
          <p:nvPr/>
        </p:nvSpPr>
        <p:spPr>
          <a:xfrm>
            <a:off x="8414986" y="5353356"/>
            <a:ext cx="254623" cy="184666"/>
          </a:xfrm>
          <a:prstGeom prst="rect">
            <a:avLst/>
          </a:prstGeom>
          <a:solidFill>
            <a:srgbClr val="FFFF00"/>
          </a:solidFill>
        </p:spPr>
        <p:txBody>
          <a:bodyPr wrap="square" lIns="0" tIns="0" rIns="0" bIns="0">
            <a:spAutoFit/>
          </a:bodyPr>
          <a:lstStyle/>
          <a:p>
            <a:pPr algn="ctr"/>
            <a:r>
              <a:rPr lang="en-GB" sz="1200" dirty="0">
                <a:ln w="0"/>
                <a:effectLst>
                  <a:outerShdw blurRad="38100" dist="19050" dir="2700000" algn="tl" rotWithShape="0">
                    <a:schemeClr val="dk1">
                      <a:alpha val="40000"/>
                    </a:schemeClr>
                  </a:outerShdw>
                </a:effectLst>
              </a:rPr>
              <a:t>D</a:t>
            </a:r>
            <a:endParaRPr lang="en-GB" sz="1200" b="0" cap="none" spc="0" dirty="0">
              <a:ln w="0"/>
              <a:solidFill>
                <a:schemeClr val="tx1"/>
              </a:solidFill>
              <a:effectLst>
                <a:outerShdw blurRad="38100" dist="19050" dir="2700000" algn="tl" rotWithShape="0">
                  <a:schemeClr val="dk1">
                    <a:alpha val="40000"/>
                  </a:schemeClr>
                </a:outerShdw>
              </a:effectLst>
            </a:endParaRPr>
          </a:p>
        </p:txBody>
      </p:sp>
      <p:sp>
        <p:nvSpPr>
          <p:cNvPr id="58" name="Rectangle 57">
            <a:extLst>
              <a:ext uri="{FF2B5EF4-FFF2-40B4-BE49-F238E27FC236}">
                <a16:creationId xmlns:a16="http://schemas.microsoft.com/office/drawing/2014/main" id="{740FF09A-267E-C6F7-B770-03373C5C2190}"/>
              </a:ext>
            </a:extLst>
          </p:cNvPr>
          <p:cNvSpPr/>
          <p:nvPr/>
        </p:nvSpPr>
        <p:spPr>
          <a:xfrm>
            <a:off x="10507901" y="5596241"/>
            <a:ext cx="254623" cy="180000"/>
          </a:xfrm>
          <a:prstGeom prst="rect">
            <a:avLst/>
          </a:prstGeom>
          <a:solidFill>
            <a:srgbClr val="FFFF00"/>
          </a:solidFill>
        </p:spPr>
        <p:txBody>
          <a:bodyPr wrap="square" lIns="0" tIns="0" rIns="0" bIns="0">
            <a:spAutoFit/>
          </a:bodyPr>
          <a:lstStyle/>
          <a:p>
            <a:pPr algn="ctr"/>
            <a:r>
              <a:rPr lang="en-GB" sz="1200" dirty="0">
                <a:ln w="0"/>
                <a:effectLst>
                  <a:outerShdw blurRad="38100" dist="19050" dir="2700000" algn="tl" rotWithShape="0">
                    <a:schemeClr val="dk1">
                      <a:alpha val="40000"/>
                    </a:schemeClr>
                  </a:outerShdw>
                </a:effectLst>
              </a:rPr>
              <a:t>D</a:t>
            </a:r>
            <a:endParaRPr lang="en-GB" sz="1200" b="0" cap="none" spc="0" dirty="0">
              <a:ln w="0"/>
              <a:solidFill>
                <a:schemeClr val="tx1"/>
              </a:solidFill>
              <a:effectLst>
                <a:outerShdw blurRad="38100" dist="19050" dir="2700000" algn="tl" rotWithShape="0">
                  <a:schemeClr val="dk1">
                    <a:alpha val="40000"/>
                  </a:schemeClr>
                </a:outerShdw>
              </a:effectLst>
            </a:endParaRPr>
          </a:p>
        </p:txBody>
      </p:sp>
      <p:sp>
        <p:nvSpPr>
          <p:cNvPr id="59" name="Rectangle 58">
            <a:extLst>
              <a:ext uri="{FF2B5EF4-FFF2-40B4-BE49-F238E27FC236}">
                <a16:creationId xmlns:a16="http://schemas.microsoft.com/office/drawing/2014/main" id="{BC9AD81D-48C3-5168-3EFB-9DAF3EA43D10}"/>
              </a:ext>
            </a:extLst>
          </p:cNvPr>
          <p:cNvSpPr/>
          <p:nvPr/>
        </p:nvSpPr>
        <p:spPr>
          <a:xfrm>
            <a:off x="9837950" y="5834677"/>
            <a:ext cx="254623" cy="180000"/>
          </a:xfrm>
          <a:prstGeom prst="rect">
            <a:avLst/>
          </a:prstGeom>
          <a:solidFill>
            <a:srgbClr val="FFFF00"/>
          </a:solidFill>
        </p:spPr>
        <p:txBody>
          <a:bodyPr wrap="square" lIns="0" tIns="0" rIns="0" bIns="0">
            <a:spAutoFit/>
          </a:bodyPr>
          <a:lstStyle/>
          <a:p>
            <a:pPr algn="ctr"/>
            <a:r>
              <a:rPr lang="en-GB" sz="1200" dirty="0">
                <a:ln w="0"/>
                <a:effectLst>
                  <a:outerShdw blurRad="38100" dist="19050" dir="2700000" algn="tl" rotWithShape="0">
                    <a:schemeClr val="dk1">
                      <a:alpha val="40000"/>
                    </a:schemeClr>
                  </a:outerShdw>
                </a:effectLst>
              </a:rPr>
              <a:t>D</a:t>
            </a:r>
            <a:endParaRPr lang="en-GB" sz="1200" b="0" cap="none" spc="0" dirty="0">
              <a:ln w="0"/>
              <a:solidFill>
                <a:schemeClr val="tx1"/>
              </a:solidFill>
              <a:effectLst>
                <a:outerShdw blurRad="38100" dist="19050" dir="2700000" algn="tl" rotWithShape="0">
                  <a:schemeClr val="dk1">
                    <a:alpha val="40000"/>
                  </a:schemeClr>
                </a:outerShdw>
              </a:effectLst>
            </a:endParaRPr>
          </a:p>
        </p:txBody>
      </p:sp>
      <p:sp>
        <p:nvSpPr>
          <p:cNvPr id="3" name="Date Placeholder 2">
            <a:extLst>
              <a:ext uri="{FF2B5EF4-FFF2-40B4-BE49-F238E27FC236}">
                <a16:creationId xmlns:a16="http://schemas.microsoft.com/office/drawing/2014/main" id="{ED49559A-841C-CCDE-2129-28AE334AF279}"/>
              </a:ext>
            </a:extLst>
          </p:cNvPr>
          <p:cNvSpPr>
            <a:spLocks noGrp="1"/>
          </p:cNvSpPr>
          <p:nvPr>
            <p:ph type="dt" sz="half" idx="10"/>
          </p:nvPr>
        </p:nvSpPr>
        <p:spPr/>
        <p:txBody>
          <a:bodyPr/>
          <a:lstStyle/>
          <a:p>
            <a:fld id="{B305E617-D927-7048-9756-126B0C0523D9}" type="datetime1">
              <a:rPr lang="sv-SE" smtClean="0"/>
              <a:t>2025-12-17</a:t>
            </a:fld>
            <a:endParaRPr lang="en-BE"/>
          </a:p>
        </p:txBody>
      </p:sp>
      <p:sp>
        <p:nvSpPr>
          <p:cNvPr id="9" name="Footer Placeholder 8">
            <a:extLst>
              <a:ext uri="{FF2B5EF4-FFF2-40B4-BE49-F238E27FC236}">
                <a16:creationId xmlns:a16="http://schemas.microsoft.com/office/drawing/2014/main" id="{A151A00A-923A-C524-B274-D1AE6739F371}"/>
              </a:ext>
            </a:extLst>
          </p:cNvPr>
          <p:cNvSpPr>
            <a:spLocks noGrp="1"/>
          </p:cNvSpPr>
          <p:nvPr>
            <p:ph type="ftr" sz="quarter" idx="11"/>
          </p:nvPr>
        </p:nvSpPr>
        <p:spPr/>
        <p:txBody>
          <a:bodyPr/>
          <a:lstStyle/>
          <a:p>
            <a:r>
              <a:rPr lang="en-BE"/>
              <a:t>Nuno Elias - iSAS WP5 SC meeting - Dec/2025</a:t>
            </a:r>
          </a:p>
        </p:txBody>
      </p:sp>
      <p:sp>
        <p:nvSpPr>
          <p:cNvPr id="6" name="Rectangle 5">
            <a:extLst>
              <a:ext uri="{FF2B5EF4-FFF2-40B4-BE49-F238E27FC236}">
                <a16:creationId xmlns:a16="http://schemas.microsoft.com/office/drawing/2014/main" id="{4C884064-96AF-1B70-AB7E-98C214980912}"/>
              </a:ext>
            </a:extLst>
          </p:cNvPr>
          <p:cNvSpPr/>
          <p:nvPr/>
        </p:nvSpPr>
        <p:spPr>
          <a:xfrm>
            <a:off x="5713152" y="5363352"/>
            <a:ext cx="97990" cy="76944"/>
          </a:xfrm>
          <a:prstGeom prst="rect">
            <a:avLst/>
          </a:prstGeom>
          <a:solidFill>
            <a:srgbClr val="FFFF00"/>
          </a:solidFill>
        </p:spPr>
        <p:txBody>
          <a:bodyPr wrap="square" lIns="0" tIns="0" rIns="0" bIns="0">
            <a:spAutoFit/>
          </a:bodyPr>
          <a:lstStyle/>
          <a:p>
            <a:pPr algn="ctr"/>
            <a:r>
              <a:rPr lang="en-GB" sz="500" dirty="0">
                <a:ln w="0"/>
                <a:effectLst>
                  <a:outerShdw blurRad="38100" dist="19050" dir="2700000" algn="tl" rotWithShape="0">
                    <a:schemeClr val="dk1">
                      <a:alpha val="40000"/>
                    </a:schemeClr>
                  </a:outerShdw>
                </a:effectLst>
              </a:rPr>
              <a:t>D</a:t>
            </a:r>
            <a:endParaRPr lang="en-GB" sz="500" b="0" cap="none" spc="0" dirty="0">
              <a:ln w="0"/>
              <a:solidFill>
                <a:schemeClr val="tx1"/>
              </a:solidFill>
              <a:effectLst>
                <a:outerShdw blurRad="38100" dist="19050" dir="2700000" algn="tl" rotWithShape="0">
                  <a:schemeClr val="dk1">
                    <a:alpha val="40000"/>
                  </a:schemeClr>
                </a:outerShdw>
              </a:effectLst>
            </a:endParaRPr>
          </a:p>
        </p:txBody>
      </p:sp>
      <p:sp>
        <p:nvSpPr>
          <p:cNvPr id="10" name="Rectangle 9">
            <a:extLst>
              <a:ext uri="{FF2B5EF4-FFF2-40B4-BE49-F238E27FC236}">
                <a16:creationId xmlns:a16="http://schemas.microsoft.com/office/drawing/2014/main" id="{CAB6AD78-B82C-6416-EF13-AD1D7046DAE2}"/>
              </a:ext>
            </a:extLst>
          </p:cNvPr>
          <p:cNvSpPr/>
          <p:nvPr/>
        </p:nvSpPr>
        <p:spPr>
          <a:xfrm>
            <a:off x="5712990" y="5453328"/>
            <a:ext cx="97990" cy="76944"/>
          </a:xfrm>
          <a:prstGeom prst="rect">
            <a:avLst/>
          </a:prstGeom>
          <a:solidFill>
            <a:srgbClr val="FFFF00"/>
          </a:solidFill>
        </p:spPr>
        <p:txBody>
          <a:bodyPr wrap="square" lIns="0" tIns="0" rIns="0" bIns="0">
            <a:spAutoFit/>
          </a:bodyPr>
          <a:lstStyle/>
          <a:p>
            <a:pPr algn="ctr"/>
            <a:r>
              <a:rPr lang="en-GB" sz="500" dirty="0">
                <a:ln w="0"/>
                <a:effectLst>
                  <a:outerShdw blurRad="38100" dist="19050" dir="2700000" algn="tl" rotWithShape="0">
                    <a:schemeClr val="dk1">
                      <a:alpha val="40000"/>
                    </a:schemeClr>
                  </a:outerShdw>
                </a:effectLst>
              </a:rPr>
              <a:t>D</a:t>
            </a:r>
            <a:endParaRPr lang="en-GB" sz="500" b="0" cap="none" spc="0" dirty="0">
              <a:ln w="0"/>
              <a:solidFill>
                <a:schemeClr val="tx1"/>
              </a:solidFill>
              <a:effectLst>
                <a:outerShdw blurRad="38100" dist="19050" dir="2700000" algn="tl" rotWithShape="0">
                  <a:schemeClr val="dk1">
                    <a:alpha val="40000"/>
                  </a:schemeClr>
                </a:outerShdw>
              </a:effectLst>
            </a:endParaRPr>
          </a:p>
        </p:txBody>
      </p:sp>
      <p:sp>
        <p:nvSpPr>
          <p:cNvPr id="60" name="Rectangle 59">
            <a:extLst>
              <a:ext uri="{FF2B5EF4-FFF2-40B4-BE49-F238E27FC236}">
                <a16:creationId xmlns:a16="http://schemas.microsoft.com/office/drawing/2014/main" id="{A54D9B02-581E-ADD0-56B6-3601E5FD9518}"/>
              </a:ext>
            </a:extLst>
          </p:cNvPr>
          <p:cNvSpPr/>
          <p:nvPr/>
        </p:nvSpPr>
        <p:spPr>
          <a:xfrm>
            <a:off x="4651682" y="5455438"/>
            <a:ext cx="97990" cy="76944"/>
          </a:xfrm>
          <a:prstGeom prst="rect">
            <a:avLst/>
          </a:prstGeom>
          <a:solidFill>
            <a:srgbClr val="FFFF00"/>
          </a:solidFill>
        </p:spPr>
        <p:txBody>
          <a:bodyPr wrap="square" lIns="0" tIns="0" rIns="0" bIns="0">
            <a:spAutoFit/>
          </a:bodyPr>
          <a:lstStyle/>
          <a:p>
            <a:pPr algn="ctr"/>
            <a:r>
              <a:rPr lang="en-GB" sz="500" dirty="0">
                <a:ln w="0"/>
                <a:effectLst>
                  <a:outerShdw blurRad="38100" dist="19050" dir="2700000" algn="tl" rotWithShape="0">
                    <a:schemeClr val="dk1">
                      <a:alpha val="40000"/>
                    </a:schemeClr>
                  </a:outerShdw>
                </a:effectLst>
              </a:rPr>
              <a:t>D</a:t>
            </a:r>
            <a:endParaRPr lang="en-GB" sz="500" b="0" cap="none" spc="0" dirty="0">
              <a:ln w="0"/>
              <a:solidFill>
                <a:schemeClr val="tx1"/>
              </a:solidFill>
              <a:effectLst>
                <a:outerShdw blurRad="38100" dist="19050" dir="2700000" algn="tl" rotWithShape="0">
                  <a:schemeClr val="dk1">
                    <a:alpha val="40000"/>
                  </a:schemeClr>
                </a:outerShdw>
              </a:effectLst>
            </a:endParaRPr>
          </a:p>
        </p:txBody>
      </p:sp>
      <p:sp>
        <p:nvSpPr>
          <p:cNvPr id="61" name="Rectangle 60">
            <a:extLst>
              <a:ext uri="{FF2B5EF4-FFF2-40B4-BE49-F238E27FC236}">
                <a16:creationId xmlns:a16="http://schemas.microsoft.com/office/drawing/2014/main" id="{AE22A8C5-5F90-9B15-0B33-547550F3F04B}"/>
              </a:ext>
            </a:extLst>
          </p:cNvPr>
          <p:cNvSpPr/>
          <p:nvPr/>
        </p:nvSpPr>
        <p:spPr>
          <a:xfrm>
            <a:off x="6993809" y="5839295"/>
            <a:ext cx="97990" cy="76944"/>
          </a:xfrm>
          <a:prstGeom prst="rect">
            <a:avLst/>
          </a:prstGeom>
          <a:solidFill>
            <a:srgbClr val="FFFF00"/>
          </a:solidFill>
        </p:spPr>
        <p:txBody>
          <a:bodyPr wrap="square" lIns="0" tIns="0" rIns="0" bIns="0">
            <a:spAutoFit/>
          </a:bodyPr>
          <a:lstStyle/>
          <a:p>
            <a:pPr algn="ctr"/>
            <a:r>
              <a:rPr lang="en-GB" sz="500" dirty="0">
                <a:ln w="0"/>
                <a:effectLst>
                  <a:outerShdw blurRad="38100" dist="19050" dir="2700000" algn="tl" rotWithShape="0">
                    <a:schemeClr val="dk1">
                      <a:alpha val="40000"/>
                    </a:schemeClr>
                  </a:outerShdw>
                </a:effectLst>
              </a:rPr>
              <a:t>D</a:t>
            </a:r>
            <a:endParaRPr lang="en-GB" sz="500" b="0" cap="none" spc="0" dirty="0">
              <a:ln w="0"/>
              <a:solidFill>
                <a:schemeClr val="tx1"/>
              </a:solidFill>
              <a:effectLst>
                <a:outerShdw blurRad="38100" dist="19050" dir="2700000" algn="tl" rotWithShape="0">
                  <a:schemeClr val="dk1">
                    <a:alpha val="40000"/>
                  </a:schemeClr>
                </a:outerShdw>
              </a:effectLst>
            </a:endParaRPr>
          </a:p>
        </p:txBody>
      </p:sp>
      <p:sp>
        <p:nvSpPr>
          <p:cNvPr id="63" name="Rectangle 62">
            <a:extLst>
              <a:ext uri="{FF2B5EF4-FFF2-40B4-BE49-F238E27FC236}">
                <a16:creationId xmlns:a16="http://schemas.microsoft.com/office/drawing/2014/main" id="{FCAB4EC7-D694-D6B9-A2D1-38F8AD22A12B}"/>
              </a:ext>
            </a:extLst>
          </p:cNvPr>
          <p:cNvSpPr/>
          <p:nvPr/>
        </p:nvSpPr>
        <p:spPr>
          <a:xfrm>
            <a:off x="9749421" y="5841600"/>
            <a:ext cx="97990" cy="76944"/>
          </a:xfrm>
          <a:prstGeom prst="rect">
            <a:avLst/>
          </a:prstGeom>
          <a:solidFill>
            <a:srgbClr val="FFFF00"/>
          </a:solidFill>
        </p:spPr>
        <p:txBody>
          <a:bodyPr wrap="square" lIns="0" tIns="0" rIns="0" bIns="0">
            <a:spAutoFit/>
          </a:bodyPr>
          <a:lstStyle/>
          <a:p>
            <a:pPr algn="ctr"/>
            <a:r>
              <a:rPr lang="en-GB" sz="500" dirty="0">
                <a:ln w="0"/>
                <a:effectLst>
                  <a:outerShdw blurRad="38100" dist="19050" dir="2700000" algn="tl" rotWithShape="0">
                    <a:schemeClr val="dk1">
                      <a:alpha val="40000"/>
                    </a:schemeClr>
                  </a:outerShdw>
                </a:effectLst>
              </a:rPr>
              <a:t>D</a:t>
            </a:r>
            <a:endParaRPr lang="en-GB" sz="500" b="0" cap="none" spc="0" dirty="0">
              <a:ln w="0"/>
              <a:solidFill>
                <a:schemeClr val="tx1"/>
              </a:solidFill>
              <a:effectLst>
                <a:outerShdw blurRad="38100" dist="19050" dir="2700000" algn="tl" rotWithShape="0">
                  <a:schemeClr val="dk1">
                    <a:alpha val="40000"/>
                  </a:schemeClr>
                </a:outerShdw>
              </a:effectLst>
            </a:endParaRPr>
          </a:p>
        </p:txBody>
      </p:sp>
      <p:sp>
        <p:nvSpPr>
          <p:cNvPr id="64" name="Rectangle 63">
            <a:extLst>
              <a:ext uri="{FF2B5EF4-FFF2-40B4-BE49-F238E27FC236}">
                <a16:creationId xmlns:a16="http://schemas.microsoft.com/office/drawing/2014/main" id="{01B9D08F-0959-1EBF-EF8B-8C1F6DDBBF6F}"/>
              </a:ext>
            </a:extLst>
          </p:cNvPr>
          <p:cNvSpPr/>
          <p:nvPr/>
        </p:nvSpPr>
        <p:spPr>
          <a:xfrm>
            <a:off x="9749421" y="5935104"/>
            <a:ext cx="97990" cy="76944"/>
          </a:xfrm>
          <a:prstGeom prst="rect">
            <a:avLst/>
          </a:prstGeom>
          <a:solidFill>
            <a:srgbClr val="FFFF00"/>
          </a:solidFill>
        </p:spPr>
        <p:txBody>
          <a:bodyPr wrap="square" lIns="0" tIns="0" rIns="0" bIns="0">
            <a:spAutoFit/>
          </a:bodyPr>
          <a:lstStyle/>
          <a:p>
            <a:pPr algn="ctr"/>
            <a:r>
              <a:rPr lang="en-GB" sz="500" dirty="0">
                <a:ln w="0"/>
                <a:effectLst>
                  <a:outerShdw blurRad="38100" dist="19050" dir="2700000" algn="tl" rotWithShape="0">
                    <a:schemeClr val="dk1">
                      <a:alpha val="40000"/>
                    </a:schemeClr>
                  </a:outerShdw>
                </a:effectLst>
              </a:rPr>
              <a:t>D</a:t>
            </a:r>
            <a:endParaRPr lang="en-GB" sz="500" b="0" cap="none" spc="0" dirty="0">
              <a:ln w="0"/>
              <a:solidFill>
                <a:schemeClr val="tx1"/>
              </a:solidFill>
              <a:effectLst>
                <a:outerShdw blurRad="38100" dist="19050" dir="2700000" algn="tl" rotWithShape="0">
                  <a:schemeClr val="dk1">
                    <a:alpha val="40000"/>
                  </a:schemeClr>
                </a:outerShdw>
              </a:effectLst>
            </a:endParaRPr>
          </a:p>
        </p:txBody>
      </p:sp>
      <p:sp>
        <p:nvSpPr>
          <p:cNvPr id="66" name="Rectangle 65">
            <a:extLst>
              <a:ext uri="{FF2B5EF4-FFF2-40B4-BE49-F238E27FC236}">
                <a16:creationId xmlns:a16="http://schemas.microsoft.com/office/drawing/2014/main" id="{245E4E43-175A-E021-0923-0C3A3300EBEC}"/>
              </a:ext>
            </a:extLst>
          </p:cNvPr>
          <p:cNvSpPr/>
          <p:nvPr/>
        </p:nvSpPr>
        <p:spPr>
          <a:xfrm>
            <a:off x="5937128" y="5119229"/>
            <a:ext cx="260548" cy="184666"/>
          </a:xfrm>
          <a:prstGeom prst="rect">
            <a:avLst/>
          </a:prstGeom>
          <a:solidFill>
            <a:srgbClr val="B0FF3C"/>
          </a:solidFill>
        </p:spPr>
        <p:txBody>
          <a:bodyPr wrap="square" lIns="0" tIns="0" rIns="0" bIns="0">
            <a:spAutoFit/>
          </a:bodyPr>
          <a:lstStyle/>
          <a:p>
            <a:pPr algn="ctr"/>
            <a:r>
              <a:rPr lang="en-GB" sz="1200" b="0" cap="none" spc="0" dirty="0">
                <a:ln w="0"/>
                <a:solidFill>
                  <a:schemeClr val="tx1"/>
                </a:solidFill>
                <a:effectLst>
                  <a:outerShdw blurRad="38100" dist="19050" dir="2700000" algn="tl" rotWithShape="0">
                    <a:schemeClr val="dk1">
                      <a:alpha val="40000"/>
                    </a:schemeClr>
                  </a:outerShdw>
                </a:effectLst>
              </a:rPr>
              <a:t>M</a:t>
            </a:r>
          </a:p>
        </p:txBody>
      </p:sp>
      <p:sp>
        <p:nvSpPr>
          <p:cNvPr id="67" name="Rectangle 66">
            <a:extLst>
              <a:ext uri="{FF2B5EF4-FFF2-40B4-BE49-F238E27FC236}">
                <a16:creationId xmlns:a16="http://schemas.microsoft.com/office/drawing/2014/main" id="{581BF9AF-6C80-41EC-C9B6-7456D6BDF18A}"/>
              </a:ext>
            </a:extLst>
          </p:cNvPr>
          <p:cNvSpPr/>
          <p:nvPr/>
        </p:nvSpPr>
        <p:spPr>
          <a:xfrm>
            <a:off x="5435456" y="5822581"/>
            <a:ext cx="97990" cy="76944"/>
          </a:xfrm>
          <a:prstGeom prst="rect">
            <a:avLst/>
          </a:prstGeom>
          <a:solidFill>
            <a:srgbClr val="FFFF00"/>
          </a:solidFill>
        </p:spPr>
        <p:txBody>
          <a:bodyPr wrap="square" lIns="0" tIns="0" rIns="0" bIns="0">
            <a:spAutoFit/>
          </a:bodyPr>
          <a:lstStyle/>
          <a:p>
            <a:pPr algn="ctr"/>
            <a:r>
              <a:rPr lang="en-GB" sz="500" dirty="0">
                <a:ln w="0"/>
                <a:effectLst>
                  <a:outerShdw blurRad="38100" dist="19050" dir="2700000" algn="tl" rotWithShape="0">
                    <a:schemeClr val="dk1">
                      <a:alpha val="40000"/>
                    </a:schemeClr>
                  </a:outerShdw>
                </a:effectLst>
              </a:rPr>
              <a:t>D</a:t>
            </a:r>
            <a:endParaRPr lang="en-GB" sz="500" b="0" cap="none" spc="0" dirty="0">
              <a:ln w="0"/>
              <a:solidFill>
                <a:schemeClr val="tx1"/>
              </a:solidFill>
              <a:effectLst>
                <a:outerShdw blurRad="38100" dist="19050" dir="2700000" algn="tl" rotWithShape="0">
                  <a:schemeClr val="dk1">
                    <a:alpha val="40000"/>
                  </a:schemeClr>
                </a:outerShdw>
              </a:effectLst>
            </a:endParaRPr>
          </a:p>
        </p:txBody>
      </p:sp>
      <p:sp>
        <p:nvSpPr>
          <p:cNvPr id="68" name="Rectangle 67">
            <a:extLst>
              <a:ext uri="{FF2B5EF4-FFF2-40B4-BE49-F238E27FC236}">
                <a16:creationId xmlns:a16="http://schemas.microsoft.com/office/drawing/2014/main" id="{21475429-25E5-0715-AEFF-B390FD09FD0B}"/>
              </a:ext>
            </a:extLst>
          </p:cNvPr>
          <p:cNvSpPr/>
          <p:nvPr/>
        </p:nvSpPr>
        <p:spPr>
          <a:xfrm>
            <a:off x="5435294" y="5912557"/>
            <a:ext cx="97990" cy="76944"/>
          </a:xfrm>
          <a:prstGeom prst="rect">
            <a:avLst/>
          </a:prstGeom>
          <a:solidFill>
            <a:srgbClr val="FFFF00"/>
          </a:solidFill>
        </p:spPr>
        <p:txBody>
          <a:bodyPr wrap="square" lIns="0" tIns="0" rIns="0" bIns="0">
            <a:spAutoFit/>
          </a:bodyPr>
          <a:lstStyle/>
          <a:p>
            <a:pPr algn="ctr"/>
            <a:r>
              <a:rPr lang="en-GB" sz="500" dirty="0">
                <a:ln w="0"/>
                <a:effectLst>
                  <a:outerShdw blurRad="38100" dist="19050" dir="2700000" algn="tl" rotWithShape="0">
                    <a:schemeClr val="dk1">
                      <a:alpha val="40000"/>
                    </a:schemeClr>
                  </a:outerShdw>
                </a:effectLst>
              </a:rPr>
              <a:t>D</a:t>
            </a:r>
            <a:endParaRPr lang="en-GB" sz="5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937970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2000" fill="hold"/>
                                        <p:tgtEl>
                                          <p:spTgt spid="53"/>
                                        </p:tgtEl>
                                        <p:attrNameLst>
                                          <p:attrName>r</p:attrName>
                                        </p:attrNameLst>
                                      </p:cBhvr>
                                    </p:animRot>
                                  </p:childTnLst>
                                </p:cTn>
                              </p:par>
                              <p:par>
                                <p:cTn id="7" presetID="8" presetClass="emph" presetSubtype="0" repeatCount="indefinite" fill="hold" grpId="0" nodeType="withEffect">
                                  <p:stCondLst>
                                    <p:cond delay="0"/>
                                  </p:stCondLst>
                                  <p:childTnLst>
                                    <p:animRot by="21600000">
                                      <p:cBhvr>
                                        <p:cTn id="8" dur="2000" fill="hold"/>
                                        <p:tgtEl>
                                          <p:spTgt spid="5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animBg="1"/>
      <p:bldP spid="5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1EC8C43-06E0-C825-13E4-F8DEB374FF58}"/>
              </a:ext>
            </a:extLst>
          </p:cNvPr>
          <p:cNvSpPr txBox="1"/>
          <p:nvPr/>
        </p:nvSpPr>
        <p:spPr>
          <a:xfrm>
            <a:off x="3418115" y="315684"/>
            <a:ext cx="6952673" cy="461665"/>
          </a:xfrm>
          <a:prstGeom prst="rect">
            <a:avLst/>
          </a:prstGeom>
          <a:noFill/>
        </p:spPr>
        <p:txBody>
          <a:bodyPr wrap="none" rtlCol="0">
            <a:spAutoFit/>
          </a:bodyPr>
          <a:lstStyle/>
          <a:p>
            <a:r>
              <a:rPr lang="en-US" sz="2400" b="1" dirty="0">
                <a:solidFill>
                  <a:srgbClr val="002060"/>
                </a:solidFill>
              </a:rPr>
              <a:t>WP5 – </a:t>
            </a:r>
            <a:r>
              <a:rPr lang="en-US" sz="2400" b="1" dirty="0">
                <a:solidFill>
                  <a:srgbClr val="00B050"/>
                </a:solidFill>
              </a:rPr>
              <a:t>Coordination: </a:t>
            </a:r>
            <a:r>
              <a:rPr lang="en-US" sz="2400" b="1" dirty="0">
                <a:solidFill>
                  <a:schemeClr val="bg2">
                    <a:lumMod val="50000"/>
                  </a:schemeClr>
                </a:solidFill>
              </a:rPr>
              <a:t>status/evolution of </a:t>
            </a:r>
            <a:r>
              <a:rPr lang="en-US" sz="2400" b="1" dirty="0">
                <a:solidFill>
                  <a:srgbClr val="00B050"/>
                </a:solidFill>
              </a:rPr>
              <a:t>Task 5.1 </a:t>
            </a:r>
          </a:p>
        </p:txBody>
      </p:sp>
      <p:pic>
        <p:nvPicPr>
          <p:cNvPr id="5" name="Picture 2" descr="Innovate for Sustainable Accelerating Systems: Kick-Off Meeting">
            <a:extLst>
              <a:ext uri="{FF2B5EF4-FFF2-40B4-BE49-F238E27FC236}">
                <a16:creationId xmlns:a16="http://schemas.microsoft.com/office/drawing/2014/main" id="{1709803E-6E12-BAB9-0C4A-5169DA7765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FDDE7081-3EE5-4CDF-8DC3-040BBF988BCF}"/>
              </a:ext>
            </a:extLst>
          </p:cNvPr>
          <p:cNvSpPr>
            <a:spLocks noGrp="1"/>
          </p:cNvSpPr>
          <p:nvPr>
            <p:ph idx="1"/>
          </p:nvPr>
        </p:nvSpPr>
        <p:spPr/>
        <p:txBody>
          <a:bodyPr>
            <a:normAutofit lnSpcReduction="10000"/>
          </a:bodyPr>
          <a:lstStyle/>
          <a:p>
            <a:r>
              <a:rPr lang="en-US" sz="2200" b="1" dirty="0">
                <a:solidFill>
                  <a:srgbClr val="002060"/>
                </a:solidFill>
              </a:rPr>
              <a:t>Past developments </a:t>
            </a:r>
          </a:p>
          <a:p>
            <a:pPr lvl="1"/>
            <a:r>
              <a:rPr lang="en-US" sz="1800" b="1" dirty="0">
                <a:solidFill>
                  <a:srgbClr val="00B050"/>
                </a:solidFill>
              </a:rPr>
              <a:t>Regular  WP5 meetings </a:t>
            </a:r>
            <a:r>
              <a:rPr lang="en-US" sz="1800" dirty="0">
                <a:solidFill>
                  <a:srgbClr val="00B050"/>
                </a:solidFill>
              </a:rPr>
              <a:t>+ dedicated meetings task specific</a:t>
            </a:r>
          </a:p>
          <a:p>
            <a:pPr lvl="2"/>
            <a:r>
              <a:rPr lang="en-GB" sz="1600" dirty="0">
                <a:latin typeface="Helvetica" pitchFamily="2" charset="0"/>
              </a:rPr>
              <a:t>Mar24; Apr24; Jul24; Sep24; Jan25</a:t>
            </a:r>
            <a:r>
              <a:rPr lang="en-US" sz="1600" dirty="0">
                <a:latin typeface="Helvetica" pitchFamily="2" charset="0"/>
              </a:rPr>
              <a:t> + (12-19)Nov24_T5.2 ; (7)Mar25_T5.4; Jul25; Sep25, Oct25</a:t>
            </a:r>
            <a:endParaRPr lang="en-US" sz="1400" dirty="0"/>
          </a:p>
          <a:p>
            <a:pPr lvl="1"/>
            <a:r>
              <a:rPr lang="en-US" sz="1800" b="1" dirty="0">
                <a:solidFill>
                  <a:srgbClr val="00B050"/>
                </a:solidFill>
              </a:rPr>
              <a:t>Milestone 5.1</a:t>
            </a:r>
            <a:r>
              <a:rPr lang="en-US" sz="1800" dirty="0"/>
              <a:t> : “In-person WP kick-off meeting at ESS” : </a:t>
            </a:r>
            <a:r>
              <a:rPr lang="en-US" sz="1800" dirty="0">
                <a:highlight>
                  <a:srgbClr val="00FF00"/>
                </a:highlight>
              </a:rPr>
              <a:t>Completed</a:t>
            </a:r>
          </a:p>
          <a:p>
            <a:pPr marL="457200" lvl="1" indent="0">
              <a:buNone/>
            </a:pPr>
            <a:endParaRPr lang="en-US" sz="1800" dirty="0">
              <a:highlight>
                <a:srgbClr val="00FF00"/>
              </a:highlight>
            </a:endParaRPr>
          </a:p>
          <a:p>
            <a:pPr lvl="1"/>
            <a:r>
              <a:rPr lang="en-US" sz="1800" b="1" dirty="0">
                <a:solidFill>
                  <a:srgbClr val="00B050"/>
                </a:solidFill>
              </a:rPr>
              <a:t>Recruitment PhD student (EPFL)</a:t>
            </a:r>
            <a:r>
              <a:rPr lang="en-US" sz="1800" dirty="0"/>
              <a:t>: </a:t>
            </a:r>
            <a:r>
              <a:rPr lang="en-US" sz="1600" dirty="0">
                <a:highlight>
                  <a:srgbClr val="00FF00"/>
                </a:highlight>
              </a:rPr>
              <a:t>Started: (Apr-2024)</a:t>
            </a:r>
            <a:r>
              <a:rPr lang="en-US" sz="1600" dirty="0"/>
              <a:t> ;   </a:t>
            </a:r>
            <a:r>
              <a:rPr lang="en-US" sz="1600" dirty="0">
                <a:highlight>
                  <a:srgbClr val="00FF00"/>
                </a:highlight>
              </a:rPr>
              <a:t>Completed (Oct-2024): L. Vanhecke</a:t>
            </a:r>
            <a:endParaRPr lang="en-US" sz="1800" dirty="0">
              <a:highlight>
                <a:srgbClr val="00FF00"/>
              </a:highlight>
            </a:endParaRPr>
          </a:p>
          <a:p>
            <a:pPr lvl="1"/>
            <a:r>
              <a:rPr lang="en-US" sz="1800" b="1" dirty="0">
                <a:solidFill>
                  <a:srgbClr val="00B050"/>
                </a:solidFill>
              </a:rPr>
              <a:t>Recruitment Junior Engineer/Scientist (ESS)</a:t>
            </a:r>
            <a:r>
              <a:rPr lang="en-US" sz="1800" dirty="0"/>
              <a:t>: </a:t>
            </a:r>
            <a:r>
              <a:rPr lang="en-US" sz="1600" dirty="0">
                <a:highlight>
                  <a:srgbClr val="00FF00"/>
                </a:highlight>
              </a:rPr>
              <a:t>Started: (Mar-2025)</a:t>
            </a:r>
            <a:r>
              <a:rPr lang="en-US" sz="1600" dirty="0"/>
              <a:t> ;   </a:t>
            </a:r>
            <a:r>
              <a:rPr lang="en-US" sz="1600" dirty="0">
                <a:highlight>
                  <a:srgbClr val="00FF00"/>
                </a:highlight>
              </a:rPr>
              <a:t>Completed (Oct-2025): E. Simpson</a:t>
            </a:r>
          </a:p>
          <a:p>
            <a:pPr lvl="1"/>
            <a:endParaRPr lang="en-US" sz="1600" dirty="0">
              <a:highlight>
                <a:srgbClr val="00FF00"/>
              </a:highlight>
            </a:endParaRPr>
          </a:p>
          <a:p>
            <a:pPr lvl="1"/>
            <a:r>
              <a:rPr lang="en-US" sz="1600" dirty="0">
                <a:highlight>
                  <a:srgbClr val="00FF00"/>
                </a:highlight>
              </a:rPr>
              <a:t>Included Industrial Partner (ACS) to participate in the WP5 meetings.</a:t>
            </a:r>
          </a:p>
          <a:p>
            <a:pPr marL="457200" lvl="1" indent="0">
              <a:buNone/>
            </a:pPr>
            <a:endParaRPr lang="en-US" sz="1600" dirty="0">
              <a:highlight>
                <a:srgbClr val="00FF00"/>
              </a:highlight>
            </a:endParaRPr>
          </a:p>
          <a:p>
            <a:r>
              <a:rPr lang="en-US" sz="2200" b="1" dirty="0">
                <a:solidFill>
                  <a:srgbClr val="002060"/>
                </a:solidFill>
              </a:rPr>
              <a:t>Current developments </a:t>
            </a:r>
            <a:endParaRPr lang="en-US" sz="3200" dirty="0">
              <a:highlight>
                <a:srgbClr val="00FF00"/>
              </a:highlight>
            </a:endParaRPr>
          </a:p>
          <a:p>
            <a:pPr lvl="1"/>
            <a:r>
              <a:rPr lang="en-US" sz="1800" b="1" dirty="0">
                <a:solidFill>
                  <a:srgbClr val="00B050"/>
                </a:solidFill>
              </a:rPr>
              <a:t>Preparation of in-Person Meeting at </a:t>
            </a:r>
            <a:r>
              <a:rPr lang="en-US" sz="1800" b="1" dirty="0" err="1">
                <a:solidFill>
                  <a:srgbClr val="00B050"/>
                </a:solidFill>
              </a:rPr>
              <a:t>IJCLab</a:t>
            </a:r>
            <a:r>
              <a:rPr lang="en-US" sz="1800" b="1" dirty="0">
                <a:solidFill>
                  <a:srgbClr val="00B050"/>
                </a:solidFill>
              </a:rPr>
              <a:t> </a:t>
            </a:r>
            <a:r>
              <a:rPr lang="en-US" sz="1800" dirty="0">
                <a:highlight>
                  <a:srgbClr val="C0C0C0"/>
                </a:highlight>
              </a:rPr>
              <a:t>Planned: (28-Jan-2026): </a:t>
            </a:r>
          </a:p>
          <a:p>
            <a:pPr lvl="1"/>
            <a:r>
              <a:rPr lang="en-US" sz="1800" dirty="0"/>
              <a:t>§ Preparation to start T.5.3. / </a:t>
            </a:r>
          </a:p>
          <a:p>
            <a:pPr lvl="1"/>
            <a:r>
              <a:rPr lang="en-US" sz="1800" dirty="0"/>
              <a:t>§ Finalize M.5.1 and M.5.2 February milestones (ESS, CERN, </a:t>
            </a:r>
            <a:r>
              <a:rPr lang="en-US" sz="1800" dirty="0" err="1"/>
              <a:t>IJCLab</a:t>
            </a:r>
            <a:r>
              <a:rPr lang="en-US" sz="1800" dirty="0"/>
              <a:t>)</a:t>
            </a:r>
            <a:endParaRPr lang="en-US" sz="2400" dirty="0"/>
          </a:p>
          <a:p>
            <a:endParaRPr lang="en-US" dirty="0"/>
          </a:p>
          <a:p>
            <a:endParaRPr lang="en-US" dirty="0"/>
          </a:p>
          <a:p>
            <a:endParaRPr lang="en-US" dirty="0"/>
          </a:p>
          <a:p>
            <a:endParaRPr lang="en-GB" dirty="0"/>
          </a:p>
        </p:txBody>
      </p:sp>
      <p:sp>
        <p:nvSpPr>
          <p:cNvPr id="7" name="Slide Number Placeholder 6">
            <a:extLst>
              <a:ext uri="{FF2B5EF4-FFF2-40B4-BE49-F238E27FC236}">
                <a16:creationId xmlns:a16="http://schemas.microsoft.com/office/drawing/2014/main" id="{BCB3FF54-0FAB-97CE-C5CE-FCBDB734F716}"/>
              </a:ext>
            </a:extLst>
          </p:cNvPr>
          <p:cNvSpPr>
            <a:spLocks noGrp="1"/>
          </p:cNvSpPr>
          <p:nvPr>
            <p:ph type="sldNum" sz="quarter" idx="12"/>
          </p:nvPr>
        </p:nvSpPr>
        <p:spPr/>
        <p:txBody>
          <a:bodyPr/>
          <a:lstStyle/>
          <a:p>
            <a:fld id="{4068FCCF-9A80-B240-8D85-84F960565AFA}" type="slidenum">
              <a:rPr lang="en-BE" smtClean="0"/>
              <a:t>6</a:t>
            </a:fld>
            <a:endParaRPr lang="en-BE"/>
          </a:p>
        </p:txBody>
      </p:sp>
      <p:sp>
        <p:nvSpPr>
          <p:cNvPr id="8" name="Rectangle 7">
            <a:extLst>
              <a:ext uri="{FF2B5EF4-FFF2-40B4-BE49-F238E27FC236}">
                <a16:creationId xmlns:a16="http://schemas.microsoft.com/office/drawing/2014/main" id="{336CF344-B1E9-5839-7D71-8DCA766074D4}"/>
              </a:ext>
            </a:extLst>
          </p:cNvPr>
          <p:cNvSpPr/>
          <p:nvPr/>
        </p:nvSpPr>
        <p:spPr>
          <a:xfrm>
            <a:off x="3418115" y="799574"/>
            <a:ext cx="7770585" cy="727285"/>
          </a:xfrm>
          <a:prstGeom prst="rect">
            <a:avLst/>
          </a:prstGeom>
          <a:solidFill>
            <a:schemeClr val="bg1">
              <a:lumMod val="95000"/>
            </a:schemeClr>
          </a:solidFill>
          <a:ln>
            <a:solidFill>
              <a:srgbClr val="A4C137"/>
            </a:solidFill>
          </a:ln>
        </p:spPr>
        <p:style>
          <a:lnRef idx="2">
            <a:schemeClr val="accent6"/>
          </a:lnRef>
          <a:fillRef idx="1">
            <a:schemeClr val="lt1"/>
          </a:fillRef>
          <a:effectRef idx="0">
            <a:schemeClr val="accent6"/>
          </a:effectRef>
          <a:fontRef idx="minor">
            <a:schemeClr val="dk1"/>
          </a:fontRef>
        </p:style>
        <p:txBody>
          <a:bodyPr rtlCol="0" anchor="ctr"/>
          <a:lstStyle/>
          <a:p>
            <a:r>
              <a:rPr lang="en-GB" b="1" i="1" dirty="0">
                <a:effectLst/>
                <a:latin typeface="Helvetica" pitchFamily="2" charset="0"/>
              </a:rPr>
              <a:t>Task </a:t>
            </a:r>
            <a:r>
              <a:rPr lang="en-GB" b="1" i="1" dirty="0">
                <a:latin typeface="Helvetica" pitchFamily="2" charset="0"/>
              </a:rPr>
              <a:t>5</a:t>
            </a:r>
            <a:r>
              <a:rPr lang="en-GB" b="1" i="1" dirty="0">
                <a:effectLst/>
                <a:latin typeface="Helvetica" pitchFamily="2" charset="0"/>
              </a:rPr>
              <a:t>.1: Coordination on cryomodule design activities– </a:t>
            </a:r>
            <a:r>
              <a:rPr lang="en-GB" b="1" i="1" dirty="0">
                <a:effectLst/>
                <a:highlight>
                  <a:srgbClr val="A4C137"/>
                </a:highlight>
                <a:latin typeface="Helvetica" pitchFamily="2" charset="0"/>
              </a:rPr>
              <a:t>M1-M48</a:t>
            </a:r>
            <a:endParaRPr lang="en-GB" b="1" dirty="0">
              <a:effectLst/>
              <a:highlight>
                <a:srgbClr val="A4C137"/>
              </a:highlight>
              <a:latin typeface="Helvetica" pitchFamily="2" charset="0"/>
            </a:endParaRPr>
          </a:p>
          <a:p>
            <a:r>
              <a:rPr lang="en-GB" i="1" dirty="0">
                <a:effectLst/>
                <a:latin typeface="Helvetica" pitchFamily="2" charset="0"/>
              </a:rPr>
              <a:t>• General coordination by ESS as described above.</a:t>
            </a:r>
          </a:p>
        </p:txBody>
      </p:sp>
      <p:sp>
        <p:nvSpPr>
          <p:cNvPr id="9" name="Date Placeholder 8">
            <a:extLst>
              <a:ext uri="{FF2B5EF4-FFF2-40B4-BE49-F238E27FC236}">
                <a16:creationId xmlns:a16="http://schemas.microsoft.com/office/drawing/2014/main" id="{B4D67423-B258-6114-9DAB-47C23E08C485}"/>
              </a:ext>
            </a:extLst>
          </p:cNvPr>
          <p:cNvSpPr>
            <a:spLocks noGrp="1"/>
          </p:cNvSpPr>
          <p:nvPr>
            <p:ph type="dt" sz="half" idx="10"/>
          </p:nvPr>
        </p:nvSpPr>
        <p:spPr/>
        <p:txBody>
          <a:bodyPr/>
          <a:lstStyle/>
          <a:p>
            <a:fld id="{33574DCF-C1A7-C548-9764-52B0730AC4F1}" type="datetime1">
              <a:rPr lang="sv-SE" smtClean="0"/>
              <a:t>2025-12-17</a:t>
            </a:fld>
            <a:endParaRPr lang="en-BE"/>
          </a:p>
        </p:txBody>
      </p:sp>
      <p:sp>
        <p:nvSpPr>
          <p:cNvPr id="10" name="Footer Placeholder 9">
            <a:extLst>
              <a:ext uri="{FF2B5EF4-FFF2-40B4-BE49-F238E27FC236}">
                <a16:creationId xmlns:a16="http://schemas.microsoft.com/office/drawing/2014/main" id="{F5AAD50F-50A5-D7E5-79E6-D59F6FC8E6BE}"/>
              </a:ext>
            </a:extLst>
          </p:cNvPr>
          <p:cNvSpPr>
            <a:spLocks noGrp="1"/>
          </p:cNvSpPr>
          <p:nvPr>
            <p:ph type="ftr" sz="quarter" idx="11"/>
          </p:nvPr>
        </p:nvSpPr>
        <p:spPr/>
        <p:txBody>
          <a:bodyPr/>
          <a:lstStyle/>
          <a:p>
            <a:r>
              <a:rPr lang="en-BE"/>
              <a:t>Nuno Elias - iSAS WP5 SC meeting - Dec/2025</a:t>
            </a:r>
          </a:p>
        </p:txBody>
      </p:sp>
    </p:spTree>
    <p:extLst>
      <p:ext uri="{BB962C8B-B14F-4D97-AF65-F5344CB8AC3E}">
        <p14:creationId xmlns:p14="http://schemas.microsoft.com/office/powerpoint/2010/main" val="805759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46F8F0-D004-A13A-67D6-44F95DA79C8B}"/>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C605462-C058-0A41-A0F0-68F84BEAE78F}"/>
              </a:ext>
            </a:extLst>
          </p:cNvPr>
          <p:cNvSpPr txBox="1"/>
          <p:nvPr/>
        </p:nvSpPr>
        <p:spPr>
          <a:xfrm>
            <a:off x="3418115" y="315684"/>
            <a:ext cx="7692299" cy="461665"/>
          </a:xfrm>
          <a:prstGeom prst="rect">
            <a:avLst/>
          </a:prstGeom>
          <a:noFill/>
        </p:spPr>
        <p:txBody>
          <a:bodyPr wrap="none" rtlCol="0">
            <a:spAutoFit/>
          </a:bodyPr>
          <a:lstStyle/>
          <a:p>
            <a:r>
              <a:rPr lang="en-US" sz="2400" b="1" dirty="0">
                <a:solidFill>
                  <a:srgbClr val="002060"/>
                </a:solidFill>
              </a:rPr>
              <a:t>WP5 – </a:t>
            </a:r>
            <a:r>
              <a:rPr lang="en-US" sz="2400" b="1" dirty="0">
                <a:solidFill>
                  <a:srgbClr val="00B050"/>
                </a:solidFill>
              </a:rPr>
              <a:t>Experience/Benchmark CMs: </a:t>
            </a:r>
            <a:r>
              <a:rPr lang="en-US" sz="2400" b="1" dirty="0">
                <a:solidFill>
                  <a:schemeClr val="bg2">
                    <a:lumMod val="50000"/>
                  </a:schemeClr>
                </a:solidFill>
              </a:rPr>
              <a:t>status of </a:t>
            </a:r>
            <a:r>
              <a:rPr lang="en-US" sz="2400" b="1" dirty="0">
                <a:solidFill>
                  <a:srgbClr val="00B050"/>
                </a:solidFill>
              </a:rPr>
              <a:t>Task 5.2 </a:t>
            </a:r>
          </a:p>
        </p:txBody>
      </p:sp>
      <p:pic>
        <p:nvPicPr>
          <p:cNvPr id="5" name="Picture 2" descr="Innovate for Sustainable Accelerating Systems: Kick-Off Meeting">
            <a:extLst>
              <a:ext uri="{FF2B5EF4-FFF2-40B4-BE49-F238E27FC236}">
                <a16:creationId xmlns:a16="http://schemas.microsoft.com/office/drawing/2014/main" id="{F740F45B-437F-AA85-AB41-7298678B03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E012E47A-1488-AE8C-26A7-D34C29F6A5A8}"/>
              </a:ext>
            </a:extLst>
          </p:cNvPr>
          <p:cNvSpPr>
            <a:spLocks noGrp="1"/>
          </p:cNvSpPr>
          <p:nvPr>
            <p:ph idx="1"/>
          </p:nvPr>
        </p:nvSpPr>
        <p:spPr>
          <a:xfrm>
            <a:off x="342900" y="2187574"/>
            <a:ext cx="11163300" cy="4168776"/>
          </a:xfrm>
        </p:spPr>
        <p:txBody>
          <a:bodyPr/>
          <a:lstStyle/>
          <a:p>
            <a:pPr marL="0" indent="0">
              <a:buNone/>
            </a:pPr>
            <a:endParaRPr lang="en-US" sz="2000" b="1" dirty="0">
              <a:solidFill>
                <a:srgbClr val="002060"/>
              </a:solidFill>
            </a:endParaRPr>
          </a:p>
          <a:p>
            <a:r>
              <a:rPr lang="en-US" sz="2000" b="1" dirty="0">
                <a:solidFill>
                  <a:srgbClr val="002060"/>
                </a:solidFill>
              </a:rPr>
              <a:t>Past developments </a:t>
            </a:r>
          </a:p>
          <a:p>
            <a:pPr lvl="1"/>
            <a:r>
              <a:rPr lang="en-US" sz="1800" dirty="0"/>
              <a:t>Discussions with relevant people: ESS CM lifecycle</a:t>
            </a:r>
          </a:p>
          <a:p>
            <a:pPr lvl="1"/>
            <a:r>
              <a:rPr lang="en-US" sz="1800" dirty="0"/>
              <a:t>Gathering of relevant high-level information</a:t>
            </a:r>
          </a:p>
          <a:p>
            <a:pPr lvl="1"/>
            <a:r>
              <a:rPr lang="en-US" sz="1800" dirty="0"/>
              <a:t>Preliminary table-of-contents for ESS CM lessons learned report</a:t>
            </a:r>
          </a:p>
          <a:p>
            <a:pPr lvl="1"/>
            <a:r>
              <a:rPr lang="en-US" sz="1800" dirty="0"/>
              <a:t>Developing of on the ‘ESS CM lessons learned’ report structure</a:t>
            </a:r>
          </a:p>
          <a:p>
            <a:pPr lvl="1"/>
            <a:r>
              <a:rPr lang="en-US" sz="1800" dirty="0"/>
              <a:t>Alignment with CM ‘benchmarking template’</a:t>
            </a:r>
          </a:p>
          <a:p>
            <a:r>
              <a:rPr lang="en-US" sz="2000" b="1" dirty="0">
                <a:solidFill>
                  <a:srgbClr val="A4C137"/>
                </a:solidFill>
                <a:cs typeface="Calibri" panose="020F0502020204030204" pitchFamily="34" charset="0"/>
              </a:rPr>
              <a:t>Current developments</a:t>
            </a:r>
          </a:p>
          <a:p>
            <a:pPr lvl="1"/>
            <a:r>
              <a:rPr lang="en-US" sz="1800" dirty="0"/>
              <a:t>New member in place (2 year assignment), report used as a good tool for training</a:t>
            </a:r>
          </a:p>
          <a:p>
            <a:pPr lvl="1"/>
            <a:r>
              <a:rPr lang="en-US" sz="1800" dirty="0"/>
              <a:t>Drafting Report Ongoing.</a:t>
            </a:r>
            <a:endParaRPr lang="en-US" sz="2400" dirty="0"/>
          </a:p>
          <a:p>
            <a:endParaRPr lang="en-US" dirty="0"/>
          </a:p>
          <a:p>
            <a:endParaRPr lang="en-US" dirty="0"/>
          </a:p>
          <a:p>
            <a:endParaRPr lang="en-US" dirty="0"/>
          </a:p>
          <a:p>
            <a:endParaRPr lang="en-GB" dirty="0"/>
          </a:p>
        </p:txBody>
      </p:sp>
      <p:sp>
        <p:nvSpPr>
          <p:cNvPr id="7" name="Slide Number Placeholder 6">
            <a:extLst>
              <a:ext uri="{FF2B5EF4-FFF2-40B4-BE49-F238E27FC236}">
                <a16:creationId xmlns:a16="http://schemas.microsoft.com/office/drawing/2014/main" id="{EE5FED23-B4B1-15F8-FEBA-266E70FCFE35}"/>
              </a:ext>
            </a:extLst>
          </p:cNvPr>
          <p:cNvSpPr>
            <a:spLocks noGrp="1"/>
          </p:cNvSpPr>
          <p:nvPr>
            <p:ph type="sldNum" sz="quarter" idx="12"/>
          </p:nvPr>
        </p:nvSpPr>
        <p:spPr/>
        <p:txBody>
          <a:bodyPr/>
          <a:lstStyle/>
          <a:p>
            <a:fld id="{4068FCCF-9A80-B240-8D85-84F960565AFA}" type="slidenum">
              <a:rPr lang="en-BE" smtClean="0"/>
              <a:t>7</a:t>
            </a:fld>
            <a:endParaRPr lang="en-BE"/>
          </a:p>
        </p:txBody>
      </p:sp>
      <p:sp>
        <p:nvSpPr>
          <p:cNvPr id="8" name="Rectangle 7">
            <a:extLst>
              <a:ext uri="{FF2B5EF4-FFF2-40B4-BE49-F238E27FC236}">
                <a16:creationId xmlns:a16="http://schemas.microsoft.com/office/drawing/2014/main" id="{073D45EE-9517-5CF9-083D-2009738B89AB}"/>
              </a:ext>
            </a:extLst>
          </p:cNvPr>
          <p:cNvSpPr/>
          <p:nvPr/>
        </p:nvSpPr>
        <p:spPr>
          <a:xfrm>
            <a:off x="3418114" y="776660"/>
            <a:ext cx="8491946" cy="1204690"/>
          </a:xfrm>
          <a:prstGeom prst="rect">
            <a:avLst/>
          </a:prstGeom>
          <a:solidFill>
            <a:schemeClr val="bg1">
              <a:lumMod val="95000"/>
            </a:schemeClr>
          </a:solidFill>
          <a:ln>
            <a:solidFill>
              <a:srgbClr val="A4C137"/>
            </a:solidFill>
          </a:ln>
        </p:spPr>
        <p:style>
          <a:lnRef idx="2">
            <a:schemeClr val="accent6"/>
          </a:lnRef>
          <a:fillRef idx="1">
            <a:schemeClr val="lt1"/>
          </a:fillRef>
          <a:effectRef idx="0">
            <a:schemeClr val="accent6"/>
          </a:effectRef>
          <a:fontRef idx="minor">
            <a:schemeClr val="dk1"/>
          </a:fontRef>
        </p:style>
        <p:txBody>
          <a:bodyPr rtlCol="0" anchor="ctr"/>
          <a:lstStyle/>
          <a:p>
            <a:r>
              <a:rPr lang="en-GB" sz="1400" b="1" i="1" dirty="0">
                <a:effectLst/>
                <a:latin typeface="Helvetica" pitchFamily="2" charset="0"/>
              </a:rPr>
              <a:t>Task 5.2: ESS cryomodules experience and benchmarking with other recent facilities</a:t>
            </a:r>
            <a:br>
              <a:rPr lang="en-GB" sz="1400" b="1" i="1" dirty="0">
                <a:effectLst/>
                <a:latin typeface="Helvetica" pitchFamily="2" charset="0"/>
              </a:rPr>
            </a:br>
            <a:r>
              <a:rPr lang="en-GB" sz="1400" b="1" i="1" dirty="0">
                <a:effectLst/>
                <a:latin typeface="Helvetica" pitchFamily="2" charset="0"/>
              </a:rPr>
              <a:t>– </a:t>
            </a:r>
            <a:r>
              <a:rPr lang="en-GB" sz="1400" b="1" i="1" dirty="0">
                <a:effectLst/>
                <a:highlight>
                  <a:srgbClr val="A4C137"/>
                </a:highlight>
                <a:latin typeface="Helvetica" pitchFamily="2" charset="0"/>
              </a:rPr>
              <a:t>M1-M36</a:t>
            </a:r>
            <a:endParaRPr lang="en-GB" sz="1400" b="1" dirty="0">
              <a:effectLst/>
              <a:highlight>
                <a:srgbClr val="A4C137"/>
              </a:highlight>
              <a:latin typeface="Helvetica" pitchFamily="2" charset="0"/>
            </a:endParaRPr>
          </a:p>
          <a:p>
            <a:r>
              <a:rPr lang="en-GB" sz="1400" i="1" dirty="0">
                <a:effectLst/>
                <a:latin typeface="Helvetica" pitchFamily="2" charset="0"/>
              </a:rPr>
              <a:t>• </a:t>
            </a:r>
            <a:r>
              <a:rPr lang="en-GB" sz="1400" b="1" i="1" dirty="0">
                <a:effectLst/>
                <a:highlight>
                  <a:srgbClr val="00FF00"/>
                </a:highlight>
                <a:latin typeface="Helvetica" pitchFamily="2" charset="0"/>
              </a:rPr>
              <a:t>Compile lesson learned from the ESS </a:t>
            </a:r>
            <a:r>
              <a:rPr lang="en-GB" sz="1400" b="1" i="1" dirty="0">
                <a:highlight>
                  <a:srgbClr val="00FF00"/>
                </a:highlight>
                <a:latin typeface="Helvetica" pitchFamily="2" charset="0"/>
              </a:rPr>
              <a:t>CM </a:t>
            </a:r>
            <a:r>
              <a:rPr lang="en-GB" sz="1400" i="1" dirty="0">
                <a:latin typeface="Helvetica" pitchFamily="2" charset="0"/>
              </a:rPr>
              <a:t>testing activities, technical commissioning, initial operation.</a:t>
            </a:r>
            <a:r>
              <a:rPr lang="en-GB" sz="1400" i="1" dirty="0">
                <a:effectLst/>
                <a:latin typeface="Helvetica" pitchFamily="2" charset="0"/>
              </a:rPr>
              <a:t> </a:t>
            </a:r>
          </a:p>
          <a:p>
            <a:r>
              <a:rPr lang="en-GB" sz="1400" i="1" dirty="0">
                <a:effectLst/>
                <a:latin typeface="Helvetica" pitchFamily="2" charset="0"/>
              </a:rPr>
              <a:t>• Benchmarking with projects in the implementation phase (worldwide).</a:t>
            </a:r>
            <a:endParaRPr lang="en-GB" sz="1400" dirty="0">
              <a:effectLst/>
              <a:latin typeface="Helvetica" pitchFamily="2" charset="0"/>
            </a:endParaRPr>
          </a:p>
          <a:p>
            <a:r>
              <a:rPr lang="en-GB" sz="1400" i="1" dirty="0">
                <a:effectLst/>
                <a:latin typeface="Helvetica" pitchFamily="2" charset="0"/>
              </a:rPr>
              <a:t>• Develop a roadmap to develop a new, sustainable CM design.</a:t>
            </a:r>
          </a:p>
        </p:txBody>
      </p:sp>
      <p:sp>
        <p:nvSpPr>
          <p:cNvPr id="10" name="TextBox 9">
            <a:extLst>
              <a:ext uri="{FF2B5EF4-FFF2-40B4-BE49-F238E27FC236}">
                <a16:creationId xmlns:a16="http://schemas.microsoft.com/office/drawing/2014/main" id="{58C30C36-40BA-C5AD-D94E-CADFEC401647}"/>
              </a:ext>
            </a:extLst>
          </p:cNvPr>
          <p:cNvSpPr txBox="1"/>
          <p:nvPr/>
        </p:nvSpPr>
        <p:spPr>
          <a:xfrm>
            <a:off x="353786" y="5710019"/>
            <a:ext cx="11495314" cy="646331"/>
          </a:xfrm>
          <a:prstGeom prst="rect">
            <a:avLst/>
          </a:prstGeom>
          <a:noFill/>
        </p:spPr>
        <p:txBody>
          <a:bodyPr wrap="square">
            <a:spAutoFit/>
          </a:bodyPr>
          <a:lstStyle/>
          <a:p>
            <a:pPr marL="180975" indent="-128588"/>
            <a:r>
              <a:rPr lang="en-GB" b="1" dirty="0">
                <a:highlight>
                  <a:srgbClr val="A4C137"/>
                </a:highlight>
                <a:latin typeface="Helvetica" pitchFamily="2" charset="0"/>
              </a:rPr>
              <a:t>Deliverable 5.1 </a:t>
            </a:r>
            <a:r>
              <a:rPr lang="en-GB" dirty="0">
                <a:latin typeface="Helvetica" pitchFamily="2" charset="0"/>
              </a:rPr>
              <a:t>: Compilation of ESS CM lessons learned &amp; benchmarks (Due date: M24 or </a:t>
            </a:r>
            <a:r>
              <a:rPr lang="en-GB" dirty="0">
                <a:highlight>
                  <a:srgbClr val="A4C137"/>
                </a:highlight>
                <a:latin typeface="Helvetica" pitchFamily="2" charset="0"/>
              </a:rPr>
              <a:t>Feb-2026</a:t>
            </a:r>
            <a:r>
              <a:rPr lang="en-GB" dirty="0">
                <a:latin typeface="Helvetica" pitchFamily="2" charset="0"/>
              </a:rPr>
              <a:t>)</a:t>
            </a:r>
          </a:p>
          <a:p>
            <a:pPr marL="180975" indent="-128588"/>
            <a:r>
              <a:rPr lang="en-GB" b="1" dirty="0">
                <a:highlight>
                  <a:srgbClr val="A4C137"/>
                </a:highlight>
                <a:latin typeface="Helvetica" pitchFamily="2" charset="0"/>
              </a:rPr>
              <a:t>Deliverable 5.2 </a:t>
            </a:r>
            <a:r>
              <a:rPr lang="en-GB" dirty="0">
                <a:latin typeface="Helvetica" pitchFamily="2" charset="0"/>
              </a:rPr>
              <a:t>: Roadmap for the CM design (Due date: M36 or </a:t>
            </a:r>
            <a:r>
              <a:rPr lang="en-GB" dirty="0">
                <a:highlight>
                  <a:srgbClr val="A4C137"/>
                </a:highlight>
                <a:latin typeface="Helvetica" pitchFamily="2" charset="0"/>
              </a:rPr>
              <a:t>Feb-2027</a:t>
            </a:r>
            <a:r>
              <a:rPr lang="en-GB" dirty="0">
                <a:latin typeface="Helvetica" pitchFamily="2" charset="0"/>
              </a:rPr>
              <a:t>)</a:t>
            </a:r>
          </a:p>
        </p:txBody>
      </p:sp>
      <p:sp>
        <p:nvSpPr>
          <p:cNvPr id="11" name="Rectangle 10">
            <a:extLst>
              <a:ext uri="{FF2B5EF4-FFF2-40B4-BE49-F238E27FC236}">
                <a16:creationId xmlns:a16="http://schemas.microsoft.com/office/drawing/2014/main" id="{88BA2D97-AB04-62BF-521B-F2E2E09AC6E0}"/>
              </a:ext>
            </a:extLst>
          </p:cNvPr>
          <p:cNvSpPr/>
          <p:nvPr/>
        </p:nvSpPr>
        <p:spPr>
          <a:xfrm>
            <a:off x="353786" y="2203008"/>
            <a:ext cx="8491946" cy="381580"/>
          </a:xfrm>
          <a:prstGeom prst="rect">
            <a:avLst/>
          </a:prstGeom>
          <a:solidFill>
            <a:schemeClr val="bg1">
              <a:lumMod val="95000"/>
            </a:schemeClr>
          </a:solidFill>
          <a:ln>
            <a:solidFill>
              <a:srgbClr val="A4C137"/>
            </a:solidFill>
          </a:ln>
        </p:spPr>
        <p:style>
          <a:lnRef idx="2">
            <a:schemeClr val="accent6"/>
          </a:lnRef>
          <a:fillRef idx="1">
            <a:schemeClr val="lt1"/>
          </a:fillRef>
          <a:effectRef idx="0">
            <a:schemeClr val="accent6"/>
          </a:effectRef>
          <a:fontRef idx="minor">
            <a:schemeClr val="dk1"/>
          </a:fontRef>
        </p:style>
        <p:txBody>
          <a:bodyPr rtlCol="0" anchor="ctr"/>
          <a:lstStyle/>
          <a:p>
            <a:r>
              <a:rPr lang="en-GB" sz="1400" i="1" dirty="0">
                <a:effectLst/>
                <a:latin typeface="Helvetica" pitchFamily="2" charset="0"/>
              </a:rPr>
              <a:t>• </a:t>
            </a:r>
            <a:r>
              <a:rPr lang="en-GB" sz="1400" b="1" i="1" dirty="0">
                <a:effectLst/>
                <a:highlight>
                  <a:srgbClr val="00FF00"/>
                </a:highlight>
                <a:latin typeface="Helvetica" pitchFamily="2" charset="0"/>
              </a:rPr>
              <a:t>Compile lesson learned from the ESS </a:t>
            </a:r>
            <a:r>
              <a:rPr lang="en-GB" sz="1400" b="1" i="1" dirty="0">
                <a:highlight>
                  <a:srgbClr val="00FF00"/>
                </a:highlight>
                <a:latin typeface="Helvetica" pitchFamily="2" charset="0"/>
              </a:rPr>
              <a:t>CM </a:t>
            </a:r>
            <a:r>
              <a:rPr lang="en-GB" sz="1400" i="1" dirty="0">
                <a:latin typeface="Helvetica" pitchFamily="2" charset="0"/>
              </a:rPr>
              <a:t>testing activities, technical commissioning, initial operation.</a:t>
            </a:r>
            <a:r>
              <a:rPr lang="en-GB" sz="1400" i="1" dirty="0">
                <a:effectLst/>
                <a:latin typeface="Helvetica" pitchFamily="2" charset="0"/>
              </a:rPr>
              <a:t> </a:t>
            </a:r>
          </a:p>
        </p:txBody>
      </p:sp>
      <p:sp>
        <p:nvSpPr>
          <p:cNvPr id="9" name="Date Placeholder 8">
            <a:extLst>
              <a:ext uri="{FF2B5EF4-FFF2-40B4-BE49-F238E27FC236}">
                <a16:creationId xmlns:a16="http://schemas.microsoft.com/office/drawing/2014/main" id="{F8870423-0F81-DE8D-E958-4D8D474175A4}"/>
              </a:ext>
            </a:extLst>
          </p:cNvPr>
          <p:cNvSpPr>
            <a:spLocks noGrp="1"/>
          </p:cNvSpPr>
          <p:nvPr>
            <p:ph type="dt" sz="half" idx="10"/>
          </p:nvPr>
        </p:nvSpPr>
        <p:spPr/>
        <p:txBody>
          <a:bodyPr/>
          <a:lstStyle/>
          <a:p>
            <a:fld id="{C6B930C3-83D9-EA4F-A11C-EDB6CAEFC01A}" type="datetime1">
              <a:rPr lang="sv-SE" smtClean="0"/>
              <a:t>2025-12-17</a:t>
            </a:fld>
            <a:endParaRPr lang="en-BE"/>
          </a:p>
        </p:txBody>
      </p:sp>
      <p:sp>
        <p:nvSpPr>
          <p:cNvPr id="12" name="Footer Placeholder 11">
            <a:extLst>
              <a:ext uri="{FF2B5EF4-FFF2-40B4-BE49-F238E27FC236}">
                <a16:creationId xmlns:a16="http://schemas.microsoft.com/office/drawing/2014/main" id="{A91898A5-E501-2AF2-EBB9-D38E75901FC6}"/>
              </a:ext>
            </a:extLst>
          </p:cNvPr>
          <p:cNvSpPr>
            <a:spLocks noGrp="1"/>
          </p:cNvSpPr>
          <p:nvPr>
            <p:ph type="ftr" sz="quarter" idx="11"/>
          </p:nvPr>
        </p:nvSpPr>
        <p:spPr/>
        <p:txBody>
          <a:bodyPr/>
          <a:lstStyle/>
          <a:p>
            <a:r>
              <a:rPr lang="en-BE"/>
              <a:t>Nuno Elias - iSAS WP5 SC meeting - Dec/2025</a:t>
            </a:r>
          </a:p>
        </p:txBody>
      </p:sp>
    </p:spTree>
    <p:extLst>
      <p:ext uri="{BB962C8B-B14F-4D97-AF65-F5344CB8AC3E}">
        <p14:creationId xmlns:p14="http://schemas.microsoft.com/office/powerpoint/2010/main" val="2845117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9CE77-560C-0E81-D382-6018927EBAE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6552A05-0AC4-9B94-9B67-3AF036701E5D}"/>
              </a:ext>
            </a:extLst>
          </p:cNvPr>
          <p:cNvSpPr txBox="1"/>
          <p:nvPr/>
        </p:nvSpPr>
        <p:spPr>
          <a:xfrm>
            <a:off x="3418115" y="315684"/>
            <a:ext cx="7692299" cy="461665"/>
          </a:xfrm>
          <a:prstGeom prst="rect">
            <a:avLst/>
          </a:prstGeom>
          <a:noFill/>
        </p:spPr>
        <p:txBody>
          <a:bodyPr wrap="none" rtlCol="0">
            <a:spAutoFit/>
          </a:bodyPr>
          <a:lstStyle/>
          <a:p>
            <a:r>
              <a:rPr lang="en-US" sz="2400" b="1" dirty="0">
                <a:solidFill>
                  <a:srgbClr val="002060"/>
                </a:solidFill>
              </a:rPr>
              <a:t>WP5 – </a:t>
            </a:r>
            <a:r>
              <a:rPr lang="en-US" sz="2400" b="1" dirty="0">
                <a:solidFill>
                  <a:srgbClr val="00B050"/>
                </a:solidFill>
              </a:rPr>
              <a:t>Experience/Benchmark CMs: </a:t>
            </a:r>
            <a:r>
              <a:rPr lang="en-US" sz="2400" b="1" dirty="0">
                <a:solidFill>
                  <a:schemeClr val="bg2">
                    <a:lumMod val="50000"/>
                  </a:schemeClr>
                </a:solidFill>
              </a:rPr>
              <a:t>status of </a:t>
            </a:r>
            <a:r>
              <a:rPr lang="en-US" sz="2400" b="1" dirty="0">
                <a:solidFill>
                  <a:srgbClr val="00B050"/>
                </a:solidFill>
              </a:rPr>
              <a:t>Task 5.2 </a:t>
            </a:r>
          </a:p>
        </p:txBody>
      </p:sp>
      <p:pic>
        <p:nvPicPr>
          <p:cNvPr id="5" name="Picture 2" descr="Innovate for Sustainable Accelerating Systems: Kick-Off Meeting">
            <a:extLst>
              <a:ext uri="{FF2B5EF4-FFF2-40B4-BE49-F238E27FC236}">
                <a16:creationId xmlns:a16="http://schemas.microsoft.com/office/drawing/2014/main" id="{2A1AE88A-235E-60D9-4DFB-5D5C894A5D5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7B997049-0708-0B06-5662-649DD9DC6C6C}"/>
              </a:ext>
            </a:extLst>
          </p:cNvPr>
          <p:cNvSpPr>
            <a:spLocks noGrp="1"/>
          </p:cNvSpPr>
          <p:nvPr>
            <p:ph idx="1"/>
          </p:nvPr>
        </p:nvSpPr>
        <p:spPr>
          <a:xfrm>
            <a:off x="342900" y="2187574"/>
            <a:ext cx="11163300" cy="4168776"/>
          </a:xfrm>
        </p:spPr>
        <p:txBody>
          <a:bodyPr>
            <a:normAutofit/>
          </a:bodyPr>
          <a:lstStyle/>
          <a:p>
            <a:pPr marL="0" indent="0">
              <a:buNone/>
            </a:pPr>
            <a:endParaRPr lang="en-US" sz="2000" b="1" dirty="0">
              <a:solidFill>
                <a:srgbClr val="002060"/>
              </a:solidFill>
            </a:endParaRPr>
          </a:p>
          <a:p>
            <a:r>
              <a:rPr lang="en-US" sz="2000" b="1" dirty="0">
                <a:solidFill>
                  <a:srgbClr val="002060"/>
                </a:solidFill>
              </a:rPr>
              <a:t>Past developments </a:t>
            </a:r>
          </a:p>
          <a:p>
            <a:pPr lvl="1"/>
            <a:r>
              <a:rPr lang="en-US" sz="1800" dirty="0"/>
              <a:t>Definition of benchmarking parameters</a:t>
            </a:r>
          </a:p>
          <a:p>
            <a:pPr lvl="1"/>
            <a:r>
              <a:rPr lang="en-US" sz="1800" dirty="0"/>
              <a:t>Definition of benchmarking facilities (ESS, </a:t>
            </a:r>
            <a:r>
              <a:rPr lang="en-GB" sz="1800" kern="100" dirty="0">
                <a:cs typeface="Helvetica" panose="020B0604020202020204" pitchFamily="34" charset="0"/>
              </a:rPr>
              <a:t>SNS, LHC, PIP-II, XFEL, LCLSII)</a:t>
            </a:r>
            <a:endParaRPr lang="en-US" sz="1800" dirty="0"/>
          </a:p>
          <a:p>
            <a:pPr lvl="1"/>
            <a:r>
              <a:rPr lang="en-GB" sz="1800" kern="100" dirty="0">
                <a:cs typeface="Helvetica" panose="020B0604020202020204" pitchFamily="34" charset="0"/>
              </a:rPr>
              <a:t>Definition of a benchmarking questionnaire (framework structure for response)</a:t>
            </a:r>
          </a:p>
          <a:p>
            <a:pPr lvl="1"/>
            <a:r>
              <a:rPr lang="en-GB" sz="1800" kern="100" dirty="0">
                <a:cs typeface="Helvetica" panose="020B0604020202020204" pitchFamily="34" charset="0"/>
              </a:rPr>
              <a:t>Identification of the contact list (experts) people in the different facilities</a:t>
            </a:r>
          </a:p>
          <a:p>
            <a:pPr lvl="1"/>
            <a:r>
              <a:rPr lang="en-GB" sz="1800" kern="100" dirty="0">
                <a:cs typeface="Helvetica" panose="020B0604020202020204" pitchFamily="34" charset="0"/>
              </a:rPr>
              <a:t>Bibliographic search completed to propose a suggestion to every answer (reviewing can be easier than completing a blank questionnaire)</a:t>
            </a:r>
          </a:p>
          <a:p>
            <a:pPr lvl="1"/>
            <a:r>
              <a:rPr lang="en-GB" sz="1800" kern="100" dirty="0">
                <a:cs typeface="Helvetica" panose="020B0604020202020204" pitchFamily="34" charset="0"/>
              </a:rPr>
              <a:t>Complete of the Questionnaire (pre-filled for LHC and ESS)</a:t>
            </a:r>
            <a:endParaRPr lang="en-US" sz="1800" dirty="0"/>
          </a:p>
          <a:p>
            <a:pPr marL="0" indent="0">
              <a:buNone/>
            </a:pPr>
            <a:endParaRPr lang="en-US" dirty="0"/>
          </a:p>
          <a:p>
            <a:endParaRPr lang="en-US" dirty="0"/>
          </a:p>
          <a:p>
            <a:endParaRPr lang="en-GB" dirty="0"/>
          </a:p>
        </p:txBody>
      </p:sp>
      <p:sp>
        <p:nvSpPr>
          <p:cNvPr id="7" name="Slide Number Placeholder 6">
            <a:extLst>
              <a:ext uri="{FF2B5EF4-FFF2-40B4-BE49-F238E27FC236}">
                <a16:creationId xmlns:a16="http://schemas.microsoft.com/office/drawing/2014/main" id="{4D87B8C2-4FF4-4B31-6F92-F10A349EF31A}"/>
              </a:ext>
            </a:extLst>
          </p:cNvPr>
          <p:cNvSpPr>
            <a:spLocks noGrp="1"/>
          </p:cNvSpPr>
          <p:nvPr>
            <p:ph type="sldNum" sz="quarter" idx="12"/>
          </p:nvPr>
        </p:nvSpPr>
        <p:spPr/>
        <p:txBody>
          <a:bodyPr/>
          <a:lstStyle/>
          <a:p>
            <a:fld id="{4068FCCF-9A80-B240-8D85-84F960565AFA}" type="slidenum">
              <a:rPr lang="en-BE" smtClean="0"/>
              <a:t>8</a:t>
            </a:fld>
            <a:endParaRPr lang="en-BE"/>
          </a:p>
        </p:txBody>
      </p:sp>
      <p:sp>
        <p:nvSpPr>
          <p:cNvPr id="8" name="Rectangle 7">
            <a:extLst>
              <a:ext uri="{FF2B5EF4-FFF2-40B4-BE49-F238E27FC236}">
                <a16:creationId xmlns:a16="http://schemas.microsoft.com/office/drawing/2014/main" id="{1B55CB00-EBB4-C960-DE5C-1D2B49D02F77}"/>
              </a:ext>
            </a:extLst>
          </p:cNvPr>
          <p:cNvSpPr/>
          <p:nvPr/>
        </p:nvSpPr>
        <p:spPr>
          <a:xfrm>
            <a:off x="3418114" y="776660"/>
            <a:ext cx="8491946" cy="1204690"/>
          </a:xfrm>
          <a:prstGeom prst="rect">
            <a:avLst/>
          </a:prstGeom>
          <a:solidFill>
            <a:schemeClr val="bg1">
              <a:lumMod val="95000"/>
            </a:schemeClr>
          </a:solidFill>
          <a:ln>
            <a:solidFill>
              <a:srgbClr val="A4C137"/>
            </a:solidFill>
          </a:ln>
        </p:spPr>
        <p:style>
          <a:lnRef idx="2">
            <a:schemeClr val="accent6"/>
          </a:lnRef>
          <a:fillRef idx="1">
            <a:schemeClr val="lt1"/>
          </a:fillRef>
          <a:effectRef idx="0">
            <a:schemeClr val="accent6"/>
          </a:effectRef>
          <a:fontRef idx="minor">
            <a:schemeClr val="dk1"/>
          </a:fontRef>
        </p:style>
        <p:txBody>
          <a:bodyPr rtlCol="0" anchor="ctr"/>
          <a:lstStyle/>
          <a:p>
            <a:r>
              <a:rPr lang="en-GB" sz="1400" b="1" i="1" dirty="0">
                <a:effectLst/>
                <a:latin typeface="Helvetica" pitchFamily="2" charset="0"/>
              </a:rPr>
              <a:t>Task 5.2: ESS cryomodules experience and benchmarking with other recent facilities</a:t>
            </a:r>
            <a:br>
              <a:rPr lang="en-GB" sz="1400" b="1" i="1" dirty="0">
                <a:effectLst/>
                <a:latin typeface="Helvetica" pitchFamily="2" charset="0"/>
              </a:rPr>
            </a:br>
            <a:r>
              <a:rPr lang="en-GB" sz="1400" b="1" i="1" dirty="0">
                <a:effectLst/>
                <a:latin typeface="Helvetica" pitchFamily="2" charset="0"/>
              </a:rPr>
              <a:t>– </a:t>
            </a:r>
            <a:r>
              <a:rPr lang="en-GB" sz="1400" b="1" i="1" dirty="0">
                <a:effectLst/>
                <a:highlight>
                  <a:srgbClr val="A4C137"/>
                </a:highlight>
                <a:latin typeface="Helvetica" pitchFamily="2" charset="0"/>
              </a:rPr>
              <a:t>M1-M36</a:t>
            </a:r>
            <a:endParaRPr lang="en-GB" sz="1400" b="1" dirty="0">
              <a:effectLst/>
              <a:highlight>
                <a:srgbClr val="A4C137"/>
              </a:highlight>
              <a:latin typeface="Helvetica" pitchFamily="2" charset="0"/>
            </a:endParaRPr>
          </a:p>
          <a:p>
            <a:r>
              <a:rPr lang="en-GB" sz="1400" i="1" dirty="0">
                <a:effectLst/>
                <a:latin typeface="Helvetica" pitchFamily="2" charset="0"/>
              </a:rPr>
              <a:t>• Compile lesson learned from the ESS </a:t>
            </a:r>
            <a:r>
              <a:rPr lang="en-GB" sz="1400" i="1" dirty="0">
                <a:latin typeface="Helvetica" pitchFamily="2" charset="0"/>
              </a:rPr>
              <a:t>CM testing activities, technical commissioning, initial operation.</a:t>
            </a:r>
            <a:r>
              <a:rPr lang="en-GB" sz="1400" i="1" dirty="0">
                <a:effectLst/>
                <a:latin typeface="Helvetica" pitchFamily="2" charset="0"/>
              </a:rPr>
              <a:t> </a:t>
            </a:r>
          </a:p>
          <a:p>
            <a:r>
              <a:rPr lang="en-GB" sz="1400" i="1" dirty="0">
                <a:effectLst/>
                <a:latin typeface="Helvetica" pitchFamily="2" charset="0"/>
              </a:rPr>
              <a:t>• </a:t>
            </a:r>
            <a:r>
              <a:rPr lang="en-GB" sz="1400" b="1" i="1" dirty="0">
                <a:effectLst/>
                <a:highlight>
                  <a:srgbClr val="00FF00"/>
                </a:highlight>
                <a:latin typeface="Helvetica" pitchFamily="2" charset="0"/>
              </a:rPr>
              <a:t>Benchmarking with projects in the implementation phase (worldwide)</a:t>
            </a:r>
            <a:r>
              <a:rPr lang="en-GB" sz="1400" i="1" dirty="0">
                <a:effectLst/>
                <a:latin typeface="Helvetica" pitchFamily="2" charset="0"/>
              </a:rPr>
              <a:t>.</a:t>
            </a:r>
            <a:endParaRPr lang="en-GB" sz="1400" dirty="0">
              <a:effectLst/>
              <a:latin typeface="Helvetica" pitchFamily="2" charset="0"/>
            </a:endParaRPr>
          </a:p>
          <a:p>
            <a:r>
              <a:rPr lang="en-GB" sz="1400" i="1" dirty="0">
                <a:effectLst/>
                <a:latin typeface="Helvetica" pitchFamily="2" charset="0"/>
              </a:rPr>
              <a:t>• Develop a roadmap to develop a new, sustainable CM design.</a:t>
            </a:r>
          </a:p>
        </p:txBody>
      </p:sp>
      <p:sp>
        <p:nvSpPr>
          <p:cNvPr id="10" name="TextBox 9">
            <a:extLst>
              <a:ext uri="{FF2B5EF4-FFF2-40B4-BE49-F238E27FC236}">
                <a16:creationId xmlns:a16="http://schemas.microsoft.com/office/drawing/2014/main" id="{B4A9B47E-E97C-833E-9EA3-8B65AAE71746}"/>
              </a:ext>
            </a:extLst>
          </p:cNvPr>
          <p:cNvSpPr txBox="1"/>
          <p:nvPr/>
        </p:nvSpPr>
        <p:spPr>
          <a:xfrm>
            <a:off x="353786" y="5710019"/>
            <a:ext cx="11495314" cy="646331"/>
          </a:xfrm>
          <a:prstGeom prst="rect">
            <a:avLst/>
          </a:prstGeom>
          <a:noFill/>
        </p:spPr>
        <p:txBody>
          <a:bodyPr wrap="square">
            <a:spAutoFit/>
          </a:bodyPr>
          <a:lstStyle/>
          <a:p>
            <a:pPr marL="180975" indent="-128588"/>
            <a:r>
              <a:rPr lang="en-GB" b="1" dirty="0">
                <a:highlight>
                  <a:srgbClr val="A4C137"/>
                </a:highlight>
                <a:latin typeface="Helvetica" pitchFamily="2" charset="0"/>
              </a:rPr>
              <a:t>Deliverable 5.1 </a:t>
            </a:r>
            <a:r>
              <a:rPr lang="en-GB" dirty="0">
                <a:latin typeface="Helvetica" pitchFamily="2" charset="0"/>
              </a:rPr>
              <a:t>: Compilation of ESS CM lessons learned &amp; benchmarks (Due date: M24 or </a:t>
            </a:r>
            <a:r>
              <a:rPr lang="en-GB" dirty="0">
                <a:highlight>
                  <a:srgbClr val="A4C137"/>
                </a:highlight>
                <a:latin typeface="Helvetica" pitchFamily="2" charset="0"/>
              </a:rPr>
              <a:t>Feb-2026</a:t>
            </a:r>
            <a:r>
              <a:rPr lang="en-GB" dirty="0">
                <a:latin typeface="Helvetica" pitchFamily="2" charset="0"/>
              </a:rPr>
              <a:t>)</a:t>
            </a:r>
          </a:p>
          <a:p>
            <a:pPr marL="180975" indent="-128588"/>
            <a:r>
              <a:rPr lang="en-GB" b="1" dirty="0">
                <a:highlight>
                  <a:srgbClr val="A4C137"/>
                </a:highlight>
                <a:latin typeface="Helvetica" pitchFamily="2" charset="0"/>
              </a:rPr>
              <a:t>Deliverable 5.2 </a:t>
            </a:r>
            <a:r>
              <a:rPr lang="en-GB" dirty="0">
                <a:latin typeface="Helvetica" pitchFamily="2" charset="0"/>
              </a:rPr>
              <a:t>: Roadmap for the CM design (Due date: M36 or </a:t>
            </a:r>
            <a:r>
              <a:rPr lang="en-GB" dirty="0">
                <a:highlight>
                  <a:srgbClr val="A4C137"/>
                </a:highlight>
                <a:latin typeface="Helvetica" pitchFamily="2" charset="0"/>
              </a:rPr>
              <a:t>Feb-2027</a:t>
            </a:r>
            <a:r>
              <a:rPr lang="en-GB" dirty="0">
                <a:latin typeface="Helvetica" pitchFamily="2" charset="0"/>
              </a:rPr>
              <a:t>)</a:t>
            </a:r>
          </a:p>
        </p:txBody>
      </p:sp>
      <p:sp>
        <p:nvSpPr>
          <p:cNvPr id="11" name="Rectangle 10">
            <a:extLst>
              <a:ext uri="{FF2B5EF4-FFF2-40B4-BE49-F238E27FC236}">
                <a16:creationId xmlns:a16="http://schemas.microsoft.com/office/drawing/2014/main" id="{4FF41228-126B-C786-3645-2D897373EE03}"/>
              </a:ext>
            </a:extLst>
          </p:cNvPr>
          <p:cNvSpPr/>
          <p:nvPr/>
        </p:nvSpPr>
        <p:spPr>
          <a:xfrm>
            <a:off x="353786" y="2203008"/>
            <a:ext cx="8491946" cy="381580"/>
          </a:xfrm>
          <a:prstGeom prst="rect">
            <a:avLst/>
          </a:prstGeom>
          <a:solidFill>
            <a:schemeClr val="bg1">
              <a:lumMod val="95000"/>
            </a:schemeClr>
          </a:solidFill>
          <a:ln>
            <a:solidFill>
              <a:srgbClr val="A4C137"/>
            </a:solidFill>
          </a:ln>
        </p:spPr>
        <p:style>
          <a:lnRef idx="2">
            <a:schemeClr val="accent6"/>
          </a:lnRef>
          <a:fillRef idx="1">
            <a:schemeClr val="lt1"/>
          </a:fillRef>
          <a:effectRef idx="0">
            <a:schemeClr val="accent6"/>
          </a:effectRef>
          <a:fontRef idx="minor">
            <a:schemeClr val="dk1"/>
          </a:fontRef>
        </p:style>
        <p:txBody>
          <a:bodyPr rtlCol="0" anchor="ctr"/>
          <a:lstStyle/>
          <a:p>
            <a:r>
              <a:rPr lang="en-GB" sz="1400" i="1" dirty="0">
                <a:latin typeface="Helvetica" pitchFamily="2" charset="0"/>
              </a:rPr>
              <a:t>• </a:t>
            </a:r>
            <a:r>
              <a:rPr lang="en-GB" sz="1400" b="1" i="1" dirty="0">
                <a:highlight>
                  <a:srgbClr val="00FF00"/>
                </a:highlight>
                <a:latin typeface="Helvetica" pitchFamily="2" charset="0"/>
              </a:rPr>
              <a:t>Benchmarking with projects in the implementation phase (worldwide)</a:t>
            </a:r>
            <a:r>
              <a:rPr lang="en-GB" sz="1400" i="1" dirty="0">
                <a:latin typeface="Helvetica" pitchFamily="2" charset="0"/>
              </a:rPr>
              <a:t>.</a:t>
            </a:r>
            <a:endParaRPr lang="en-GB" sz="1400" dirty="0">
              <a:latin typeface="Helvetica" pitchFamily="2" charset="0"/>
            </a:endParaRPr>
          </a:p>
        </p:txBody>
      </p:sp>
      <p:sp>
        <p:nvSpPr>
          <p:cNvPr id="9" name="Date Placeholder 8">
            <a:extLst>
              <a:ext uri="{FF2B5EF4-FFF2-40B4-BE49-F238E27FC236}">
                <a16:creationId xmlns:a16="http://schemas.microsoft.com/office/drawing/2014/main" id="{661F07B0-2C4B-80BD-3B75-8F1E19D58416}"/>
              </a:ext>
            </a:extLst>
          </p:cNvPr>
          <p:cNvSpPr>
            <a:spLocks noGrp="1"/>
          </p:cNvSpPr>
          <p:nvPr>
            <p:ph type="dt" sz="half" idx="10"/>
          </p:nvPr>
        </p:nvSpPr>
        <p:spPr/>
        <p:txBody>
          <a:bodyPr/>
          <a:lstStyle/>
          <a:p>
            <a:fld id="{C6B930C3-83D9-EA4F-A11C-EDB6CAEFC01A}" type="datetime1">
              <a:rPr lang="sv-SE" smtClean="0"/>
              <a:t>2025-12-17</a:t>
            </a:fld>
            <a:endParaRPr lang="en-BE"/>
          </a:p>
        </p:txBody>
      </p:sp>
      <p:sp>
        <p:nvSpPr>
          <p:cNvPr id="12" name="Footer Placeholder 11">
            <a:extLst>
              <a:ext uri="{FF2B5EF4-FFF2-40B4-BE49-F238E27FC236}">
                <a16:creationId xmlns:a16="http://schemas.microsoft.com/office/drawing/2014/main" id="{A8F90CE7-06DD-4D91-B5CA-9DD674DF32BD}"/>
              </a:ext>
            </a:extLst>
          </p:cNvPr>
          <p:cNvSpPr>
            <a:spLocks noGrp="1"/>
          </p:cNvSpPr>
          <p:nvPr>
            <p:ph type="ftr" sz="quarter" idx="11"/>
          </p:nvPr>
        </p:nvSpPr>
        <p:spPr/>
        <p:txBody>
          <a:bodyPr/>
          <a:lstStyle/>
          <a:p>
            <a:r>
              <a:rPr lang="en-BE"/>
              <a:t>Nuno Elias - iSAS WP5 SC meeting - Dec/2025</a:t>
            </a:r>
          </a:p>
        </p:txBody>
      </p:sp>
    </p:spTree>
    <p:extLst>
      <p:ext uri="{BB962C8B-B14F-4D97-AF65-F5344CB8AC3E}">
        <p14:creationId xmlns:p14="http://schemas.microsoft.com/office/powerpoint/2010/main" val="29392625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1DD9BF-6DA7-E777-1154-B58A58804BD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548595E0-69B6-A9D2-4442-761DAB43F349}"/>
              </a:ext>
            </a:extLst>
          </p:cNvPr>
          <p:cNvSpPr txBox="1"/>
          <p:nvPr/>
        </p:nvSpPr>
        <p:spPr>
          <a:xfrm>
            <a:off x="3418115" y="315684"/>
            <a:ext cx="7692299" cy="461665"/>
          </a:xfrm>
          <a:prstGeom prst="rect">
            <a:avLst/>
          </a:prstGeom>
          <a:noFill/>
        </p:spPr>
        <p:txBody>
          <a:bodyPr wrap="none" rtlCol="0">
            <a:spAutoFit/>
          </a:bodyPr>
          <a:lstStyle/>
          <a:p>
            <a:r>
              <a:rPr lang="en-US" sz="2400" b="1" dirty="0">
                <a:solidFill>
                  <a:srgbClr val="002060"/>
                </a:solidFill>
              </a:rPr>
              <a:t>WP5 – </a:t>
            </a:r>
            <a:r>
              <a:rPr lang="en-US" sz="2400" b="1" dirty="0">
                <a:solidFill>
                  <a:srgbClr val="00B050"/>
                </a:solidFill>
              </a:rPr>
              <a:t>Experience/Benchmark CMs: </a:t>
            </a:r>
            <a:r>
              <a:rPr lang="en-US" sz="2400" b="1" dirty="0">
                <a:solidFill>
                  <a:schemeClr val="bg2">
                    <a:lumMod val="50000"/>
                  </a:schemeClr>
                </a:solidFill>
              </a:rPr>
              <a:t>status of </a:t>
            </a:r>
            <a:r>
              <a:rPr lang="en-US" sz="2400" b="1" dirty="0">
                <a:solidFill>
                  <a:srgbClr val="00B050"/>
                </a:solidFill>
              </a:rPr>
              <a:t>Task 5.2 </a:t>
            </a:r>
          </a:p>
        </p:txBody>
      </p:sp>
      <p:pic>
        <p:nvPicPr>
          <p:cNvPr id="5" name="Picture 2" descr="Innovate for Sustainable Accelerating Systems: Kick-Off Meeting">
            <a:extLst>
              <a:ext uri="{FF2B5EF4-FFF2-40B4-BE49-F238E27FC236}">
                <a16:creationId xmlns:a16="http://schemas.microsoft.com/office/drawing/2014/main" id="{B240CD82-52BF-DE4C-19C5-748DE3C9DA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286" y="109462"/>
            <a:ext cx="2781262" cy="874111"/>
          </a:xfrm>
          <a:prstGeom prst="rect">
            <a:avLst/>
          </a:prstGeom>
          <a:noFill/>
          <a:extLst>
            <a:ext uri="{909E8E84-426E-40DD-AFC4-6F175D3DCCD1}">
              <a14:hiddenFill xmlns:a14="http://schemas.microsoft.com/office/drawing/2010/main">
                <a:solidFill>
                  <a:srgbClr val="FFFFFF"/>
                </a:solidFill>
              </a14:hiddenFill>
            </a:ext>
          </a:extLst>
        </p:spPr>
      </p:pic>
      <p:sp>
        <p:nvSpPr>
          <p:cNvPr id="3" name="Espace réservé du contenu 2">
            <a:extLst>
              <a:ext uri="{FF2B5EF4-FFF2-40B4-BE49-F238E27FC236}">
                <a16:creationId xmlns:a16="http://schemas.microsoft.com/office/drawing/2014/main" id="{71733783-345D-C553-5284-916832971BA9}"/>
              </a:ext>
            </a:extLst>
          </p:cNvPr>
          <p:cNvSpPr>
            <a:spLocks noGrp="1"/>
          </p:cNvSpPr>
          <p:nvPr>
            <p:ph idx="1"/>
          </p:nvPr>
        </p:nvSpPr>
        <p:spPr>
          <a:xfrm>
            <a:off x="342900" y="2187574"/>
            <a:ext cx="11163300" cy="4168776"/>
          </a:xfrm>
        </p:spPr>
        <p:txBody>
          <a:bodyPr>
            <a:normAutofit/>
          </a:bodyPr>
          <a:lstStyle/>
          <a:p>
            <a:pPr marL="0" indent="0">
              <a:buNone/>
            </a:pPr>
            <a:endParaRPr lang="en-US" sz="2000" b="1" dirty="0">
              <a:solidFill>
                <a:srgbClr val="002060"/>
              </a:solidFill>
            </a:endParaRPr>
          </a:p>
          <a:p>
            <a:r>
              <a:rPr lang="en-US" sz="2000" b="1" dirty="0">
                <a:solidFill>
                  <a:schemeClr val="accent6"/>
                </a:solidFill>
                <a:cs typeface="Calibri" panose="020F0502020204030204" pitchFamily="34" charset="0"/>
              </a:rPr>
              <a:t>Current developments</a:t>
            </a:r>
          </a:p>
          <a:p>
            <a:pPr marL="668338" lvl="1" indent="-233363" algn="just">
              <a:lnSpc>
                <a:spcPct val="110000"/>
              </a:lnSpc>
            </a:pPr>
            <a:r>
              <a:rPr lang="en-US" sz="1800" kern="100" dirty="0">
                <a:solidFill>
                  <a:srgbClr val="002060"/>
                </a:solidFill>
                <a:cs typeface="Helvetica" panose="020B0604020202020204" pitchFamily="34" charset="0"/>
              </a:rPr>
              <a:t>First trial with LHC and ESS to get a feedback on the proposed questions</a:t>
            </a:r>
          </a:p>
          <a:p>
            <a:pPr marL="668338" lvl="1" indent="-233363" algn="just">
              <a:lnSpc>
                <a:spcPct val="110000"/>
              </a:lnSpc>
            </a:pPr>
            <a:r>
              <a:rPr lang="en-US" sz="1800" kern="100" dirty="0">
                <a:solidFill>
                  <a:srgbClr val="002060"/>
                </a:solidFill>
                <a:cs typeface="Helvetica" panose="020B0604020202020204" pitchFamily="34" charset="0"/>
              </a:rPr>
              <a:t>Distribution of the questionnaire to the facilities (LHC, ESS, XFEL, SNS, LCLS-II, PIP-II)</a:t>
            </a:r>
          </a:p>
          <a:p>
            <a:pPr marL="668338" lvl="1" indent="-233363" algn="just">
              <a:lnSpc>
                <a:spcPct val="110000"/>
              </a:lnSpc>
            </a:pPr>
            <a:r>
              <a:rPr lang="en-US" sz="2000" kern="100" dirty="0">
                <a:solidFill>
                  <a:srgbClr val="002060"/>
                </a:solidFill>
                <a:cs typeface="Helvetica" panose="020B0604020202020204" pitchFamily="34" charset="0"/>
              </a:rPr>
              <a:t>Received answers to the questionnaire</a:t>
            </a:r>
          </a:p>
          <a:p>
            <a:pPr marL="668338" lvl="1" indent="-233363" algn="just">
              <a:lnSpc>
                <a:spcPct val="110000"/>
              </a:lnSpc>
            </a:pPr>
            <a:r>
              <a:rPr lang="en-US" sz="2000" kern="100" dirty="0">
                <a:solidFill>
                  <a:srgbClr val="002060"/>
                </a:solidFill>
                <a:cs typeface="Helvetica" panose="020B0604020202020204" pitchFamily="34" charset="0"/>
              </a:rPr>
              <a:t>Follow-up meetings ongoing to further </a:t>
            </a:r>
            <a:r>
              <a:rPr lang="en-GB" sz="2000" kern="100" dirty="0">
                <a:solidFill>
                  <a:srgbClr val="002060"/>
                </a:solidFill>
                <a:cs typeface="Helvetica" panose="020B0604020202020204" pitchFamily="34" charset="0"/>
              </a:rPr>
              <a:t>discuss the details of the answers</a:t>
            </a:r>
          </a:p>
          <a:p>
            <a:pPr marL="668338" lvl="1" indent="-233363" algn="just">
              <a:lnSpc>
                <a:spcPct val="110000"/>
              </a:lnSpc>
            </a:pPr>
            <a:endParaRPr lang="en-US" sz="2000" b="1" dirty="0">
              <a:solidFill>
                <a:srgbClr val="A4C137"/>
              </a:solidFill>
              <a:cs typeface="Calibri" panose="020F0502020204030204" pitchFamily="34" charset="0"/>
            </a:endParaRPr>
          </a:p>
          <a:p>
            <a:endParaRPr lang="en-US" dirty="0"/>
          </a:p>
          <a:p>
            <a:endParaRPr lang="en-US" dirty="0"/>
          </a:p>
          <a:p>
            <a:endParaRPr lang="en-GB" dirty="0"/>
          </a:p>
        </p:txBody>
      </p:sp>
      <p:sp>
        <p:nvSpPr>
          <p:cNvPr id="7" name="Slide Number Placeholder 6">
            <a:extLst>
              <a:ext uri="{FF2B5EF4-FFF2-40B4-BE49-F238E27FC236}">
                <a16:creationId xmlns:a16="http://schemas.microsoft.com/office/drawing/2014/main" id="{2CE96C96-B4D1-1E53-A56C-ADDEA587D03B}"/>
              </a:ext>
            </a:extLst>
          </p:cNvPr>
          <p:cNvSpPr>
            <a:spLocks noGrp="1"/>
          </p:cNvSpPr>
          <p:nvPr>
            <p:ph type="sldNum" sz="quarter" idx="12"/>
          </p:nvPr>
        </p:nvSpPr>
        <p:spPr/>
        <p:txBody>
          <a:bodyPr/>
          <a:lstStyle/>
          <a:p>
            <a:fld id="{4068FCCF-9A80-B240-8D85-84F960565AFA}" type="slidenum">
              <a:rPr lang="en-BE" smtClean="0"/>
              <a:t>9</a:t>
            </a:fld>
            <a:endParaRPr lang="en-BE"/>
          </a:p>
        </p:txBody>
      </p:sp>
      <p:sp>
        <p:nvSpPr>
          <p:cNvPr id="8" name="Rectangle 7">
            <a:extLst>
              <a:ext uri="{FF2B5EF4-FFF2-40B4-BE49-F238E27FC236}">
                <a16:creationId xmlns:a16="http://schemas.microsoft.com/office/drawing/2014/main" id="{7066138B-56E9-79A9-7054-9A27F6A7815A}"/>
              </a:ext>
            </a:extLst>
          </p:cNvPr>
          <p:cNvSpPr/>
          <p:nvPr/>
        </p:nvSpPr>
        <p:spPr>
          <a:xfrm>
            <a:off x="3418114" y="776660"/>
            <a:ext cx="8491946" cy="1204690"/>
          </a:xfrm>
          <a:prstGeom prst="rect">
            <a:avLst/>
          </a:prstGeom>
          <a:solidFill>
            <a:schemeClr val="bg1">
              <a:lumMod val="95000"/>
            </a:schemeClr>
          </a:solidFill>
          <a:ln>
            <a:solidFill>
              <a:srgbClr val="A4C137"/>
            </a:solidFill>
          </a:ln>
        </p:spPr>
        <p:style>
          <a:lnRef idx="2">
            <a:schemeClr val="accent6"/>
          </a:lnRef>
          <a:fillRef idx="1">
            <a:schemeClr val="lt1"/>
          </a:fillRef>
          <a:effectRef idx="0">
            <a:schemeClr val="accent6"/>
          </a:effectRef>
          <a:fontRef idx="minor">
            <a:schemeClr val="dk1"/>
          </a:fontRef>
        </p:style>
        <p:txBody>
          <a:bodyPr rtlCol="0" anchor="ctr"/>
          <a:lstStyle/>
          <a:p>
            <a:r>
              <a:rPr lang="en-GB" sz="1400" b="1" i="1" dirty="0">
                <a:effectLst/>
                <a:latin typeface="Helvetica" pitchFamily="2" charset="0"/>
              </a:rPr>
              <a:t>Task 5.2: ESS cryomodules experience and benchmarking with other recent facilities</a:t>
            </a:r>
            <a:br>
              <a:rPr lang="en-GB" sz="1400" b="1" i="1" dirty="0">
                <a:effectLst/>
                <a:latin typeface="Helvetica" pitchFamily="2" charset="0"/>
              </a:rPr>
            </a:br>
            <a:r>
              <a:rPr lang="en-GB" sz="1400" b="1" i="1" dirty="0">
                <a:effectLst/>
                <a:latin typeface="Helvetica" pitchFamily="2" charset="0"/>
              </a:rPr>
              <a:t>– </a:t>
            </a:r>
            <a:r>
              <a:rPr lang="en-GB" sz="1400" b="1" i="1" dirty="0">
                <a:effectLst/>
                <a:highlight>
                  <a:srgbClr val="A4C137"/>
                </a:highlight>
                <a:latin typeface="Helvetica" pitchFamily="2" charset="0"/>
              </a:rPr>
              <a:t>M1-M36</a:t>
            </a:r>
            <a:endParaRPr lang="en-GB" sz="1400" b="1" dirty="0">
              <a:effectLst/>
              <a:highlight>
                <a:srgbClr val="A4C137"/>
              </a:highlight>
              <a:latin typeface="Helvetica" pitchFamily="2" charset="0"/>
            </a:endParaRPr>
          </a:p>
          <a:p>
            <a:r>
              <a:rPr lang="en-GB" sz="1400" i="1" dirty="0">
                <a:effectLst/>
                <a:latin typeface="Helvetica" pitchFamily="2" charset="0"/>
              </a:rPr>
              <a:t>• Compile lesson learned from the ESS </a:t>
            </a:r>
            <a:r>
              <a:rPr lang="en-GB" sz="1400" i="1" dirty="0">
                <a:latin typeface="Helvetica" pitchFamily="2" charset="0"/>
              </a:rPr>
              <a:t>CM testing activities, technical commissioning, initial operation.</a:t>
            </a:r>
            <a:r>
              <a:rPr lang="en-GB" sz="1400" i="1" dirty="0">
                <a:effectLst/>
                <a:latin typeface="Helvetica" pitchFamily="2" charset="0"/>
              </a:rPr>
              <a:t> </a:t>
            </a:r>
          </a:p>
          <a:p>
            <a:r>
              <a:rPr lang="en-GB" sz="1400" i="1" dirty="0">
                <a:effectLst/>
                <a:latin typeface="Helvetica" pitchFamily="2" charset="0"/>
              </a:rPr>
              <a:t>• </a:t>
            </a:r>
            <a:r>
              <a:rPr lang="en-GB" sz="1400" b="1" i="1" dirty="0">
                <a:effectLst/>
                <a:highlight>
                  <a:srgbClr val="00FF00"/>
                </a:highlight>
                <a:latin typeface="Helvetica" pitchFamily="2" charset="0"/>
              </a:rPr>
              <a:t>Benchmarking with projects in the implementation phase (worldwide)</a:t>
            </a:r>
            <a:r>
              <a:rPr lang="en-GB" sz="1400" i="1" dirty="0">
                <a:effectLst/>
                <a:latin typeface="Helvetica" pitchFamily="2" charset="0"/>
              </a:rPr>
              <a:t>.</a:t>
            </a:r>
            <a:endParaRPr lang="en-GB" sz="1400" dirty="0">
              <a:effectLst/>
              <a:latin typeface="Helvetica" pitchFamily="2" charset="0"/>
            </a:endParaRPr>
          </a:p>
          <a:p>
            <a:r>
              <a:rPr lang="en-GB" sz="1400" i="1" dirty="0">
                <a:effectLst/>
                <a:latin typeface="Helvetica" pitchFamily="2" charset="0"/>
              </a:rPr>
              <a:t>• Develop a roadmap to develop a new, sustainable CM design.</a:t>
            </a:r>
          </a:p>
        </p:txBody>
      </p:sp>
      <p:sp>
        <p:nvSpPr>
          <p:cNvPr id="10" name="TextBox 9">
            <a:extLst>
              <a:ext uri="{FF2B5EF4-FFF2-40B4-BE49-F238E27FC236}">
                <a16:creationId xmlns:a16="http://schemas.microsoft.com/office/drawing/2014/main" id="{96A379C9-3FCC-3785-6A88-4D2DB3A906A7}"/>
              </a:ext>
            </a:extLst>
          </p:cNvPr>
          <p:cNvSpPr txBox="1"/>
          <p:nvPr/>
        </p:nvSpPr>
        <p:spPr>
          <a:xfrm>
            <a:off x="353786" y="5710019"/>
            <a:ext cx="11495314" cy="646331"/>
          </a:xfrm>
          <a:prstGeom prst="rect">
            <a:avLst/>
          </a:prstGeom>
          <a:noFill/>
        </p:spPr>
        <p:txBody>
          <a:bodyPr wrap="square">
            <a:spAutoFit/>
          </a:bodyPr>
          <a:lstStyle/>
          <a:p>
            <a:pPr marL="180975" indent="-128588"/>
            <a:r>
              <a:rPr lang="en-GB" b="1" dirty="0">
                <a:highlight>
                  <a:srgbClr val="A4C137"/>
                </a:highlight>
                <a:latin typeface="Helvetica" pitchFamily="2" charset="0"/>
              </a:rPr>
              <a:t>Deliverable 5.1 </a:t>
            </a:r>
            <a:r>
              <a:rPr lang="en-GB" dirty="0">
                <a:latin typeface="Helvetica" pitchFamily="2" charset="0"/>
              </a:rPr>
              <a:t>: Compilation of ESS CM lessons learned &amp; benchmarks (Due date: M24 or </a:t>
            </a:r>
            <a:r>
              <a:rPr lang="en-GB" dirty="0">
                <a:highlight>
                  <a:srgbClr val="A4C137"/>
                </a:highlight>
                <a:latin typeface="Helvetica" pitchFamily="2" charset="0"/>
              </a:rPr>
              <a:t>Feb-2026</a:t>
            </a:r>
            <a:r>
              <a:rPr lang="en-GB" dirty="0">
                <a:latin typeface="Helvetica" pitchFamily="2" charset="0"/>
              </a:rPr>
              <a:t>)</a:t>
            </a:r>
          </a:p>
          <a:p>
            <a:pPr marL="180975" indent="-128588"/>
            <a:r>
              <a:rPr lang="en-GB" b="1" dirty="0">
                <a:highlight>
                  <a:srgbClr val="A4C137"/>
                </a:highlight>
                <a:latin typeface="Helvetica" pitchFamily="2" charset="0"/>
              </a:rPr>
              <a:t>Deliverable 5.2 </a:t>
            </a:r>
            <a:r>
              <a:rPr lang="en-GB" dirty="0">
                <a:latin typeface="Helvetica" pitchFamily="2" charset="0"/>
              </a:rPr>
              <a:t>: Roadmap for the CM design (Due date: M36 or </a:t>
            </a:r>
            <a:r>
              <a:rPr lang="en-GB" dirty="0">
                <a:highlight>
                  <a:srgbClr val="A4C137"/>
                </a:highlight>
                <a:latin typeface="Helvetica" pitchFamily="2" charset="0"/>
              </a:rPr>
              <a:t>Feb-2027</a:t>
            </a:r>
            <a:r>
              <a:rPr lang="en-GB" dirty="0">
                <a:latin typeface="Helvetica" pitchFamily="2" charset="0"/>
              </a:rPr>
              <a:t>)</a:t>
            </a:r>
          </a:p>
        </p:txBody>
      </p:sp>
      <p:sp>
        <p:nvSpPr>
          <p:cNvPr id="11" name="Rectangle 10">
            <a:extLst>
              <a:ext uri="{FF2B5EF4-FFF2-40B4-BE49-F238E27FC236}">
                <a16:creationId xmlns:a16="http://schemas.microsoft.com/office/drawing/2014/main" id="{BD322065-33C9-1A2E-EEF7-5912E64A81EF}"/>
              </a:ext>
            </a:extLst>
          </p:cNvPr>
          <p:cNvSpPr/>
          <p:nvPr/>
        </p:nvSpPr>
        <p:spPr>
          <a:xfrm>
            <a:off x="353786" y="2203008"/>
            <a:ext cx="8491946" cy="381580"/>
          </a:xfrm>
          <a:prstGeom prst="rect">
            <a:avLst/>
          </a:prstGeom>
          <a:solidFill>
            <a:schemeClr val="bg1">
              <a:lumMod val="95000"/>
            </a:schemeClr>
          </a:solidFill>
          <a:ln>
            <a:solidFill>
              <a:srgbClr val="A4C137"/>
            </a:solidFill>
          </a:ln>
        </p:spPr>
        <p:style>
          <a:lnRef idx="2">
            <a:schemeClr val="accent6"/>
          </a:lnRef>
          <a:fillRef idx="1">
            <a:schemeClr val="lt1"/>
          </a:fillRef>
          <a:effectRef idx="0">
            <a:schemeClr val="accent6"/>
          </a:effectRef>
          <a:fontRef idx="minor">
            <a:schemeClr val="dk1"/>
          </a:fontRef>
        </p:style>
        <p:txBody>
          <a:bodyPr rtlCol="0" anchor="ctr"/>
          <a:lstStyle/>
          <a:p>
            <a:r>
              <a:rPr lang="en-GB" sz="1400" i="1" dirty="0">
                <a:latin typeface="Helvetica" pitchFamily="2" charset="0"/>
              </a:rPr>
              <a:t>• </a:t>
            </a:r>
            <a:r>
              <a:rPr lang="en-GB" sz="1400" b="1" i="1" dirty="0">
                <a:highlight>
                  <a:srgbClr val="00FF00"/>
                </a:highlight>
                <a:latin typeface="Helvetica" pitchFamily="2" charset="0"/>
              </a:rPr>
              <a:t>Benchmarking with projects in the implementation phase (worldwide)</a:t>
            </a:r>
            <a:r>
              <a:rPr lang="en-GB" sz="1400" i="1" dirty="0">
                <a:latin typeface="Helvetica" pitchFamily="2" charset="0"/>
              </a:rPr>
              <a:t>.</a:t>
            </a:r>
            <a:endParaRPr lang="en-GB" sz="1400" dirty="0">
              <a:latin typeface="Helvetica" pitchFamily="2" charset="0"/>
            </a:endParaRPr>
          </a:p>
        </p:txBody>
      </p:sp>
      <p:sp>
        <p:nvSpPr>
          <p:cNvPr id="9" name="Date Placeholder 8">
            <a:extLst>
              <a:ext uri="{FF2B5EF4-FFF2-40B4-BE49-F238E27FC236}">
                <a16:creationId xmlns:a16="http://schemas.microsoft.com/office/drawing/2014/main" id="{E8FD2BD7-B7B4-2187-8C5D-DD5D946C4720}"/>
              </a:ext>
            </a:extLst>
          </p:cNvPr>
          <p:cNvSpPr>
            <a:spLocks noGrp="1"/>
          </p:cNvSpPr>
          <p:nvPr>
            <p:ph type="dt" sz="half" idx="10"/>
          </p:nvPr>
        </p:nvSpPr>
        <p:spPr/>
        <p:txBody>
          <a:bodyPr/>
          <a:lstStyle/>
          <a:p>
            <a:fld id="{C6B930C3-83D9-EA4F-A11C-EDB6CAEFC01A}" type="datetime1">
              <a:rPr lang="sv-SE" smtClean="0"/>
              <a:t>2025-12-17</a:t>
            </a:fld>
            <a:endParaRPr lang="en-BE"/>
          </a:p>
        </p:txBody>
      </p:sp>
      <p:sp>
        <p:nvSpPr>
          <p:cNvPr id="12" name="Footer Placeholder 11">
            <a:extLst>
              <a:ext uri="{FF2B5EF4-FFF2-40B4-BE49-F238E27FC236}">
                <a16:creationId xmlns:a16="http://schemas.microsoft.com/office/drawing/2014/main" id="{F98E6698-5EC9-1D3A-D147-17F5A03553C1}"/>
              </a:ext>
            </a:extLst>
          </p:cNvPr>
          <p:cNvSpPr>
            <a:spLocks noGrp="1"/>
          </p:cNvSpPr>
          <p:nvPr>
            <p:ph type="ftr" sz="quarter" idx="11"/>
          </p:nvPr>
        </p:nvSpPr>
        <p:spPr/>
        <p:txBody>
          <a:bodyPr/>
          <a:lstStyle/>
          <a:p>
            <a:r>
              <a:rPr lang="en-BE"/>
              <a:t>Nuno Elias - iSAS WP5 SC meeting - Dec/2025</a:t>
            </a:r>
          </a:p>
        </p:txBody>
      </p:sp>
    </p:spTree>
    <p:extLst>
      <p:ext uri="{BB962C8B-B14F-4D97-AF65-F5344CB8AC3E}">
        <p14:creationId xmlns:p14="http://schemas.microsoft.com/office/powerpoint/2010/main" val="24361205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11871</TotalTime>
  <Words>2026</Words>
  <Application>Microsoft Office PowerPoint</Application>
  <PresentationFormat>Grand écran</PresentationFormat>
  <Paragraphs>264</Paragraphs>
  <Slides>14</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14</vt:i4>
      </vt:variant>
    </vt:vector>
  </HeadingPairs>
  <TitlesOfParts>
    <vt:vector size="21" baseType="lpstr">
      <vt:lpstr>Aptos</vt:lpstr>
      <vt:lpstr>Aptos Display</vt:lpstr>
      <vt:lpstr>Arial</vt:lpstr>
      <vt:lpstr>Calibri</vt:lpstr>
      <vt:lpstr>Helvetica</vt:lpstr>
      <vt:lpstr>Wingdings</vt:lpstr>
      <vt:lpstr>Office Theme</vt:lpstr>
      <vt:lpstr>WP5: Integration into a new LINAC Cryomodule  Steering Committee, Dec 16, 2025 (Short update) WP Leader: Nuno Elias (ESS) WP Deputy: Vittorio Parma (CERN)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Jorgen D'HONDT</dc:creator>
  <cp:keywords/>
  <dc:description/>
  <cp:lastModifiedBy>adele de-valera</cp:lastModifiedBy>
  <cp:revision>116</cp:revision>
  <dcterms:created xsi:type="dcterms:W3CDTF">2024-02-23T11:31:04Z</dcterms:created>
  <dcterms:modified xsi:type="dcterms:W3CDTF">2025-12-17T17:36:21Z</dcterms:modified>
  <cp:category/>
</cp:coreProperties>
</file>