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6" r:id="rId3"/>
    <p:sldId id="267" r:id="rId4"/>
    <p:sldId id="263" r:id="rId5"/>
    <p:sldId id="264" r:id="rId6"/>
    <p:sldId id="268" r:id="rId7"/>
    <p:sldId id="271" r:id="rId8"/>
    <p:sldId id="269" r:id="rId9"/>
    <p:sldId id="270" r:id="rId10"/>
    <p:sldId id="272" r:id="rId11"/>
    <p:sldId id="261" r:id="rId12"/>
    <p:sldId id="262" r:id="rId1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16/12/2025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6</a:t>
            </a:fld>
            <a:endParaRPr lang="en-GB"/>
          </a:p>
        </p:txBody>
      </p:sp>
    </p:spTree>
    <p:extLst>
      <p:ext uri="{BB962C8B-B14F-4D97-AF65-F5344CB8AC3E}">
        <p14:creationId xmlns:p14="http://schemas.microsoft.com/office/powerpoint/2010/main" val="389064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12/16/2025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12/16/2025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704849" y="2181225"/>
            <a:ext cx="10848975" cy="2647664"/>
          </a:xfrm>
        </p:spPr>
        <p:txBody>
          <a:bodyPr>
            <a:noAutofit/>
          </a:bodyPr>
          <a:lstStyle/>
          <a:p>
            <a:r>
              <a:rPr lang="en-US" sz="4000" dirty="0" smtClean="0"/>
              <a:t>WP6:Integration </a:t>
            </a:r>
            <a:r>
              <a:rPr lang="en-US" sz="4000" dirty="0"/>
              <a:t>into Accelerator and Collider RIs</a:t>
            </a:r>
            <a:br>
              <a:rPr lang="en-US" sz="4000" dirty="0"/>
            </a:br>
            <a:r>
              <a:rPr lang="en-US" sz="4000" dirty="0"/>
              <a:t/>
            </a:r>
            <a:br>
              <a:rPr lang="en-US" sz="4000" dirty="0"/>
            </a:br>
            <a:r>
              <a:rPr lang="en-US" sz="4000" dirty="0" smtClean="0"/>
              <a:t>16 Dec 2025</a:t>
            </a:r>
            <a:endParaRPr lang="en-US" sz="4000" dirty="0">
              <a:highlight>
                <a:srgbClr val="FFFF00"/>
              </a:highlight>
            </a:endParaRPr>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57336" y="5358951"/>
            <a:ext cx="9144000" cy="739066"/>
          </a:xfrm>
        </p:spPr>
        <p:txBody>
          <a:bodyPr>
            <a:normAutofit fontScale="92500" lnSpcReduction="20000"/>
          </a:bodyPr>
          <a:lstStyle/>
          <a:p>
            <a:r>
              <a:rPr lang="en-US" sz="1200" dirty="0"/>
              <a:t>All information contained in this presentation and any accompanying documents is for iSAS project only, and must be treated as strictly confidential.</a:t>
            </a:r>
          </a:p>
          <a:p>
            <a:r>
              <a:rPr lang="en-US" sz="12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4" name="ZoneTexte 3"/>
          <p:cNvSpPr txBox="1"/>
          <p:nvPr/>
        </p:nvSpPr>
        <p:spPr>
          <a:xfrm>
            <a:off x="3258035" y="4872775"/>
            <a:ext cx="5423280" cy="369332"/>
          </a:xfrm>
          <a:prstGeom prst="rect">
            <a:avLst/>
          </a:prstGeom>
          <a:noFill/>
        </p:spPr>
        <p:txBody>
          <a:bodyPr wrap="none" rtlCol="0">
            <a:spAutoFit/>
          </a:bodyPr>
          <a:lstStyle/>
          <a:p>
            <a:r>
              <a:rPr lang="en-US" dirty="0"/>
              <a:t>refurbished slides from Advisory </a:t>
            </a:r>
            <a:r>
              <a:rPr lang="en-US" dirty="0" err="1"/>
              <a:t>BOard</a:t>
            </a:r>
            <a:endParaRPr lang="fr-FR" dirty="0"/>
          </a:p>
        </p:txBody>
      </p:sp>
    </p:spTree>
    <p:extLst>
      <p:ext uri="{BB962C8B-B14F-4D97-AF65-F5344CB8AC3E}">
        <p14:creationId xmlns:p14="http://schemas.microsoft.com/office/powerpoint/2010/main" val="1948054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158758" y="315684"/>
            <a:ext cx="9033242" cy="461665"/>
          </a:xfrm>
          <a:prstGeom prst="rect">
            <a:avLst/>
          </a:prstGeom>
          <a:noFill/>
        </p:spPr>
        <p:txBody>
          <a:bodyPr wrap="none" rtlCol="0">
            <a:spAutoFit/>
          </a:bodyPr>
          <a:lstStyle/>
          <a:p>
            <a:r>
              <a:rPr lang="en-BE" sz="2400" b="1" dirty="0" smtClean="0">
                <a:solidFill>
                  <a:srgbClr val="002060"/>
                </a:solidFill>
              </a:rPr>
              <a:t>WP</a:t>
            </a:r>
            <a:r>
              <a:rPr lang="fr-FR" sz="2400" b="1" dirty="0" smtClean="0">
                <a:solidFill>
                  <a:srgbClr val="002060"/>
                </a:solidFill>
              </a:rPr>
              <a:t>6</a:t>
            </a:r>
            <a:r>
              <a:rPr lang="en-BE" sz="2400" b="1" dirty="0" smtClean="0">
                <a:solidFill>
                  <a:srgbClr val="002060"/>
                </a:solidFill>
              </a:rPr>
              <a:t> :</a:t>
            </a:r>
            <a:r>
              <a:rPr lang="en-BE" sz="2400" b="1" dirty="0" smtClean="0">
                <a:solidFill>
                  <a:schemeClr val="bg2">
                    <a:lumMod val="50000"/>
                  </a:schemeClr>
                </a:solidFill>
              </a:rPr>
              <a:t> </a:t>
            </a:r>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rotWithShape="1">
          <a:blip r:embed="rId3"/>
          <a:srcRect t="3521"/>
          <a:stretch/>
        </p:blipFill>
        <p:spPr>
          <a:xfrm>
            <a:off x="163286" y="1743198"/>
            <a:ext cx="11749510" cy="1222876"/>
          </a:xfrm>
          <a:prstGeom prst="rect">
            <a:avLst/>
          </a:prstGeom>
        </p:spPr>
      </p:pic>
      <p:sp>
        <p:nvSpPr>
          <p:cNvPr id="9" name="TextBox 1">
            <a:extLst>
              <a:ext uri="{FF2B5EF4-FFF2-40B4-BE49-F238E27FC236}">
                <a16:creationId xmlns:a16="http://schemas.microsoft.com/office/drawing/2014/main" id="{5C6DC7AD-FA86-3014-2C7F-44169091257A}"/>
              </a:ext>
            </a:extLst>
          </p:cNvPr>
          <p:cNvSpPr txBox="1"/>
          <p:nvPr/>
        </p:nvSpPr>
        <p:spPr>
          <a:xfrm>
            <a:off x="153889" y="1000283"/>
            <a:ext cx="1659429" cy="461665"/>
          </a:xfrm>
          <a:prstGeom prst="rect">
            <a:avLst/>
          </a:prstGeom>
          <a:noFill/>
        </p:spPr>
        <p:txBody>
          <a:bodyPr wrap="none" rtlCol="0">
            <a:spAutoFit/>
          </a:bodyPr>
          <a:lstStyle/>
          <a:p>
            <a:r>
              <a:rPr lang="fr-FR" sz="2400" b="1" dirty="0" smtClean="0">
                <a:solidFill>
                  <a:schemeClr val="bg2">
                    <a:lumMod val="50000"/>
                  </a:schemeClr>
                </a:solidFill>
              </a:rPr>
              <a:t>Planning</a:t>
            </a:r>
            <a:endParaRPr lang="fr-FR" dirty="0" smtClean="0"/>
          </a:p>
        </p:txBody>
      </p:sp>
      <p:pic>
        <p:nvPicPr>
          <p:cNvPr id="16" name="Image 15"/>
          <p:cNvPicPr>
            <a:picLocks noChangeAspect="1"/>
          </p:cNvPicPr>
          <p:nvPr/>
        </p:nvPicPr>
        <p:blipFill rotWithShape="1">
          <a:blip r:embed="rId4"/>
          <a:srcRect b="90021"/>
          <a:stretch/>
        </p:blipFill>
        <p:spPr>
          <a:xfrm>
            <a:off x="163286" y="1497205"/>
            <a:ext cx="11749510" cy="244304"/>
          </a:xfrm>
          <a:prstGeom prst="rect">
            <a:avLst/>
          </a:prstGeom>
        </p:spPr>
      </p:pic>
      <p:sp>
        <p:nvSpPr>
          <p:cNvPr id="2" name="Espace réservé du numéro de diapositive 1"/>
          <p:cNvSpPr>
            <a:spLocks noGrp="1"/>
          </p:cNvSpPr>
          <p:nvPr>
            <p:ph type="sldNum" sz="quarter" idx="12"/>
          </p:nvPr>
        </p:nvSpPr>
        <p:spPr/>
        <p:txBody>
          <a:bodyPr/>
          <a:lstStyle/>
          <a:p>
            <a:fld id="{4068FCCF-9A80-B240-8D85-84F960565AFA}" type="slidenum">
              <a:rPr lang="en-BE" smtClean="0"/>
              <a:t>10</a:t>
            </a:fld>
            <a:endParaRPr lang="en-BE" dirty="0"/>
          </a:p>
        </p:txBody>
      </p:sp>
      <p:cxnSp>
        <p:nvCxnSpPr>
          <p:cNvPr id="13" name="Connecteur droit 12"/>
          <p:cNvCxnSpPr/>
          <p:nvPr/>
        </p:nvCxnSpPr>
        <p:spPr>
          <a:xfrm>
            <a:off x="8322285" y="1886936"/>
            <a:ext cx="0" cy="1089782"/>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6543278" y="1066613"/>
            <a:ext cx="733384" cy="523220"/>
          </a:xfrm>
          <a:prstGeom prst="rect">
            <a:avLst/>
          </a:prstGeom>
          <a:noFill/>
        </p:spPr>
        <p:txBody>
          <a:bodyPr wrap="square" rtlCol="0">
            <a:spAutoFit/>
          </a:bodyPr>
          <a:lstStyle/>
          <a:p>
            <a:r>
              <a:rPr lang="fr-FR" sz="1400" b="1" dirty="0" err="1" smtClean="0">
                <a:solidFill>
                  <a:srgbClr val="7030A0"/>
                </a:solidFill>
              </a:rPr>
              <a:t>Feb</a:t>
            </a:r>
            <a:r>
              <a:rPr lang="fr-FR" sz="1400" b="1" dirty="0" smtClean="0">
                <a:solidFill>
                  <a:srgbClr val="7030A0"/>
                </a:solidFill>
              </a:rPr>
              <a:t> 2025</a:t>
            </a:r>
            <a:endParaRPr lang="fr-FR" sz="1400" b="1" dirty="0">
              <a:solidFill>
                <a:srgbClr val="7030A0"/>
              </a:solidFill>
            </a:endParaRPr>
          </a:p>
        </p:txBody>
      </p:sp>
      <p:sp>
        <p:nvSpPr>
          <p:cNvPr id="24" name="ZoneTexte 23"/>
          <p:cNvSpPr txBox="1"/>
          <p:nvPr/>
        </p:nvSpPr>
        <p:spPr>
          <a:xfrm>
            <a:off x="8243908" y="1059796"/>
            <a:ext cx="733384" cy="523220"/>
          </a:xfrm>
          <a:prstGeom prst="rect">
            <a:avLst/>
          </a:prstGeom>
          <a:noFill/>
        </p:spPr>
        <p:txBody>
          <a:bodyPr wrap="square" rtlCol="0">
            <a:spAutoFit/>
          </a:bodyPr>
          <a:lstStyle/>
          <a:p>
            <a:r>
              <a:rPr lang="fr-FR" sz="1400" b="1" dirty="0" err="1" smtClean="0">
                <a:solidFill>
                  <a:srgbClr val="7030A0"/>
                </a:solidFill>
              </a:rPr>
              <a:t>Feb</a:t>
            </a:r>
            <a:r>
              <a:rPr lang="fr-FR" sz="1400" b="1" dirty="0" smtClean="0">
                <a:solidFill>
                  <a:srgbClr val="7030A0"/>
                </a:solidFill>
              </a:rPr>
              <a:t> 2026</a:t>
            </a:r>
            <a:endParaRPr lang="fr-FR" sz="1400" b="1" dirty="0">
              <a:solidFill>
                <a:srgbClr val="7030A0"/>
              </a:solidFill>
            </a:endParaRPr>
          </a:p>
        </p:txBody>
      </p:sp>
      <p:sp>
        <p:nvSpPr>
          <p:cNvPr id="25" name="ZoneTexte 24"/>
          <p:cNvSpPr txBox="1"/>
          <p:nvPr/>
        </p:nvSpPr>
        <p:spPr>
          <a:xfrm>
            <a:off x="9946483" y="1076563"/>
            <a:ext cx="733384" cy="523220"/>
          </a:xfrm>
          <a:prstGeom prst="rect">
            <a:avLst/>
          </a:prstGeom>
          <a:noFill/>
        </p:spPr>
        <p:txBody>
          <a:bodyPr wrap="square" rtlCol="0">
            <a:spAutoFit/>
          </a:bodyPr>
          <a:lstStyle/>
          <a:p>
            <a:r>
              <a:rPr lang="fr-FR" sz="1400" b="1" dirty="0" err="1" smtClean="0">
                <a:solidFill>
                  <a:srgbClr val="7030A0"/>
                </a:solidFill>
              </a:rPr>
              <a:t>Feb</a:t>
            </a:r>
            <a:r>
              <a:rPr lang="fr-FR" sz="1400" b="1" dirty="0" smtClean="0">
                <a:solidFill>
                  <a:srgbClr val="7030A0"/>
                </a:solidFill>
              </a:rPr>
              <a:t> 2027</a:t>
            </a:r>
            <a:endParaRPr lang="fr-FR" sz="1400" b="1" dirty="0">
              <a:solidFill>
                <a:srgbClr val="7030A0"/>
              </a:solidFill>
            </a:endParaRPr>
          </a:p>
        </p:txBody>
      </p:sp>
      <p:sp>
        <p:nvSpPr>
          <p:cNvPr id="26" name="ZoneTexte 25"/>
          <p:cNvSpPr txBox="1"/>
          <p:nvPr/>
        </p:nvSpPr>
        <p:spPr>
          <a:xfrm>
            <a:off x="11619026" y="1054142"/>
            <a:ext cx="733384" cy="523220"/>
          </a:xfrm>
          <a:prstGeom prst="rect">
            <a:avLst/>
          </a:prstGeom>
          <a:noFill/>
        </p:spPr>
        <p:txBody>
          <a:bodyPr wrap="square" rtlCol="0">
            <a:spAutoFit/>
          </a:bodyPr>
          <a:lstStyle/>
          <a:p>
            <a:r>
              <a:rPr lang="fr-FR" sz="1400" b="1" dirty="0" err="1" smtClean="0">
                <a:solidFill>
                  <a:srgbClr val="7030A0"/>
                </a:solidFill>
              </a:rPr>
              <a:t>Feb</a:t>
            </a:r>
            <a:r>
              <a:rPr lang="fr-FR" sz="1400" b="1" dirty="0" smtClean="0">
                <a:solidFill>
                  <a:srgbClr val="7030A0"/>
                </a:solidFill>
              </a:rPr>
              <a:t> 2028</a:t>
            </a:r>
            <a:endParaRPr lang="fr-FR" sz="1400" b="1" dirty="0">
              <a:solidFill>
                <a:srgbClr val="7030A0"/>
              </a:solidFill>
            </a:endParaRPr>
          </a:p>
        </p:txBody>
      </p:sp>
      <p:pic>
        <p:nvPicPr>
          <p:cNvPr id="29" name="Image 28"/>
          <p:cNvPicPr>
            <a:picLocks noChangeAspect="1"/>
          </p:cNvPicPr>
          <p:nvPr/>
        </p:nvPicPr>
        <p:blipFill>
          <a:blip r:embed="rId5"/>
          <a:stretch>
            <a:fillRect/>
          </a:stretch>
        </p:blipFill>
        <p:spPr>
          <a:xfrm>
            <a:off x="321538" y="3821646"/>
            <a:ext cx="8661960" cy="770641"/>
          </a:xfrm>
          <a:prstGeom prst="rect">
            <a:avLst/>
          </a:prstGeom>
        </p:spPr>
      </p:pic>
      <p:pic>
        <p:nvPicPr>
          <p:cNvPr id="30" name="Image 29"/>
          <p:cNvPicPr>
            <a:picLocks noChangeAspect="1"/>
          </p:cNvPicPr>
          <p:nvPr/>
        </p:nvPicPr>
        <p:blipFill>
          <a:blip r:embed="rId6"/>
          <a:stretch>
            <a:fillRect/>
          </a:stretch>
        </p:blipFill>
        <p:spPr>
          <a:xfrm>
            <a:off x="348808" y="5414721"/>
            <a:ext cx="8749010" cy="592417"/>
          </a:xfrm>
          <a:prstGeom prst="rect">
            <a:avLst/>
          </a:prstGeom>
        </p:spPr>
      </p:pic>
      <p:sp>
        <p:nvSpPr>
          <p:cNvPr id="31" name="TextBox 1">
            <a:extLst>
              <a:ext uri="{FF2B5EF4-FFF2-40B4-BE49-F238E27FC236}">
                <a16:creationId xmlns:a16="http://schemas.microsoft.com/office/drawing/2014/main" id="{5C6DC7AD-FA86-3014-2C7F-44169091257A}"/>
              </a:ext>
            </a:extLst>
          </p:cNvPr>
          <p:cNvSpPr txBox="1"/>
          <p:nvPr/>
        </p:nvSpPr>
        <p:spPr>
          <a:xfrm>
            <a:off x="330934" y="3218225"/>
            <a:ext cx="2028119" cy="461665"/>
          </a:xfrm>
          <a:prstGeom prst="rect">
            <a:avLst/>
          </a:prstGeom>
          <a:noFill/>
        </p:spPr>
        <p:txBody>
          <a:bodyPr wrap="none" rtlCol="0">
            <a:spAutoFit/>
          </a:bodyPr>
          <a:lstStyle/>
          <a:p>
            <a:r>
              <a:rPr lang="fr-FR" sz="2400" b="1" dirty="0" err="1" smtClean="0">
                <a:solidFill>
                  <a:schemeClr val="bg2">
                    <a:lumMod val="50000"/>
                  </a:schemeClr>
                </a:solidFill>
              </a:rPr>
              <a:t>Milestones</a:t>
            </a:r>
            <a:endParaRPr lang="fr-FR" sz="2400" b="1" dirty="0">
              <a:solidFill>
                <a:schemeClr val="bg2">
                  <a:lumMod val="50000"/>
                </a:schemeClr>
              </a:solidFill>
            </a:endParaRPr>
          </a:p>
        </p:txBody>
      </p:sp>
      <p:sp>
        <p:nvSpPr>
          <p:cNvPr id="32" name="TextBox 1">
            <a:extLst>
              <a:ext uri="{FF2B5EF4-FFF2-40B4-BE49-F238E27FC236}">
                <a16:creationId xmlns:a16="http://schemas.microsoft.com/office/drawing/2014/main" id="{5C6DC7AD-FA86-3014-2C7F-44169091257A}"/>
              </a:ext>
            </a:extLst>
          </p:cNvPr>
          <p:cNvSpPr txBox="1"/>
          <p:nvPr/>
        </p:nvSpPr>
        <p:spPr>
          <a:xfrm>
            <a:off x="339411" y="4871223"/>
            <a:ext cx="2396810" cy="461665"/>
          </a:xfrm>
          <a:prstGeom prst="rect">
            <a:avLst/>
          </a:prstGeom>
          <a:noFill/>
        </p:spPr>
        <p:txBody>
          <a:bodyPr wrap="none" rtlCol="0">
            <a:spAutoFit/>
          </a:bodyPr>
          <a:lstStyle/>
          <a:p>
            <a:r>
              <a:rPr lang="fr-FR" sz="2400" b="1" dirty="0" err="1" smtClean="0">
                <a:solidFill>
                  <a:schemeClr val="bg2">
                    <a:lumMod val="50000"/>
                  </a:schemeClr>
                </a:solidFill>
              </a:rPr>
              <a:t>Deliverables</a:t>
            </a:r>
            <a:endParaRPr lang="fr-FR" sz="2400" b="1" dirty="0">
              <a:solidFill>
                <a:schemeClr val="bg2">
                  <a:lumMod val="50000"/>
                </a:schemeClr>
              </a:solidFill>
            </a:endParaRPr>
          </a:p>
        </p:txBody>
      </p:sp>
      <p:sp>
        <p:nvSpPr>
          <p:cNvPr id="33" name="ZoneTexte 32"/>
          <p:cNvSpPr txBox="1"/>
          <p:nvPr/>
        </p:nvSpPr>
        <p:spPr>
          <a:xfrm>
            <a:off x="8979324" y="3757277"/>
            <a:ext cx="428744" cy="338554"/>
          </a:xfrm>
          <a:prstGeom prst="rect">
            <a:avLst/>
          </a:prstGeom>
          <a:solidFill>
            <a:srgbClr val="92D050"/>
          </a:solidFill>
          <a:ln>
            <a:solidFill>
              <a:schemeClr val="tx1"/>
            </a:solidFill>
          </a:ln>
        </p:spPr>
        <p:txBody>
          <a:bodyPr wrap="square" rtlCol="0">
            <a:spAutoFit/>
          </a:bodyPr>
          <a:lstStyle/>
          <a:p>
            <a:r>
              <a:rPr lang="fr-FR" sz="1600" b="1" dirty="0" smtClean="0"/>
              <a:t>OK</a:t>
            </a:r>
            <a:endParaRPr lang="fr-FR" sz="1600" b="1" dirty="0"/>
          </a:p>
        </p:txBody>
      </p:sp>
      <p:sp>
        <p:nvSpPr>
          <p:cNvPr id="34" name="ZoneTexte 33"/>
          <p:cNvSpPr txBox="1"/>
          <p:nvPr/>
        </p:nvSpPr>
        <p:spPr>
          <a:xfrm>
            <a:off x="8913209" y="4048597"/>
            <a:ext cx="3214135" cy="338554"/>
          </a:xfrm>
          <a:prstGeom prst="rect">
            <a:avLst/>
          </a:prstGeom>
          <a:noFill/>
        </p:spPr>
        <p:txBody>
          <a:bodyPr wrap="square" rtlCol="0">
            <a:spAutoFit/>
          </a:bodyPr>
          <a:lstStyle/>
          <a:p>
            <a:r>
              <a:rPr lang="fr-FR" sz="1600" b="1" dirty="0" smtClean="0">
                <a:solidFill>
                  <a:srgbClr val="FF0000"/>
                </a:solidFill>
              </a:rPr>
              <a:t>April 2026 </a:t>
            </a:r>
            <a:r>
              <a:rPr lang="fr-FR" sz="1600" b="1" dirty="0" smtClean="0">
                <a:solidFill>
                  <a:srgbClr val="FF0000"/>
                </a:solidFill>
                <a:sym typeface="Wingdings" panose="05000000000000000000" pitchFamily="2" charset="2"/>
              </a:rPr>
              <a:t> Sept 2027</a:t>
            </a:r>
            <a:endParaRPr lang="fr-FR" sz="1600" b="1" dirty="0">
              <a:solidFill>
                <a:srgbClr val="FF0000"/>
              </a:solidFill>
            </a:endParaRPr>
          </a:p>
        </p:txBody>
      </p:sp>
      <p:sp>
        <p:nvSpPr>
          <p:cNvPr id="35" name="ZoneTexte 34"/>
          <p:cNvSpPr txBox="1"/>
          <p:nvPr/>
        </p:nvSpPr>
        <p:spPr>
          <a:xfrm>
            <a:off x="8919063" y="4337861"/>
            <a:ext cx="3030677" cy="338554"/>
          </a:xfrm>
          <a:prstGeom prst="rect">
            <a:avLst/>
          </a:prstGeom>
          <a:noFill/>
        </p:spPr>
        <p:txBody>
          <a:bodyPr wrap="square" rtlCol="0">
            <a:spAutoFit/>
          </a:bodyPr>
          <a:lstStyle/>
          <a:p>
            <a:r>
              <a:rPr lang="fr-FR" sz="1600" b="1" dirty="0" smtClean="0">
                <a:solidFill>
                  <a:srgbClr val="FF0000"/>
                </a:solidFill>
              </a:rPr>
              <a:t>May 2027 </a:t>
            </a:r>
            <a:r>
              <a:rPr lang="fr-FR" sz="1600" b="1" dirty="0" smtClean="0">
                <a:solidFill>
                  <a:srgbClr val="FF0000"/>
                </a:solidFill>
                <a:sym typeface="Wingdings" panose="05000000000000000000" pitchFamily="2" charset="2"/>
              </a:rPr>
              <a:t> </a:t>
            </a:r>
            <a:r>
              <a:rPr lang="fr-FR" sz="1600" b="1" dirty="0" smtClean="0">
                <a:solidFill>
                  <a:srgbClr val="FF0000"/>
                </a:solidFill>
              </a:rPr>
              <a:t>May 2028</a:t>
            </a:r>
            <a:endParaRPr lang="fr-FR" sz="1600" b="1" dirty="0">
              <a:solidFill>
                <a:srgbClr val="FF0000"/>
              </a:solidFill>
            </a:endParaRPr>
          </a:p>
        </p:txBody>
      </p:sp>
      <p:sp>
        <p:nvSpPr>
          <p:cNvPr id="36" name="Carré corné 35"/>
          <p:cNvSpPr/>
          <p:nvPr/>
        </p:nvSpPr>
        <p:spPr>
          <a:xfrm>
            <a:off x="511900" y="3810720"/>
            <a:ext cx="657225" cy="226721"/>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M6.1</a:t>
            </a:r>
            <a:endParaRPr lang="fr-FR" sz="1400" b="1" dirty="0">
              <a:solidFill>
                <a:schemeClr val="tx1"/>
              </a:solidFill>
            </a:endParaRPr>
          </a:p>
        </p:txBody>
      </p:sp>
      <p:sp>
        <p:nvSpPr>
          <p:cNvPr id="37" name="Carré corné 36"/>
          <p:cNvSpPr/>
          <p:nvPr/>
        </p:nvSpPr>
        <p:spPr>
          <a:xfrm>
            <a:off x="511900" y="4079748"/>
            <a:ext cx="657225" cy="223080"/>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M6.2</a:t>
            </a:r>
            <a:endParaRPr lang="fr-FR" sz="1400" b="1" dirty="0">
              <a:solidFill>
                <a:schemeClr val="tx1"/>
              </a:solidFill>
            </a:endParaRPr>
          </a:p>
        </p:txBody>
      </p:sp>
      <p:sp>
        <p:nvSpPr>
          <p:cNvPr id="38" name="Carré corné 37"/>
          <p:cNvSpPr/>
          <p:nvPr/>
        </p:nvSpPr>
        <p:spPr>
          <a:xfrm>
            <a:off x="520195" y="4353448"/>
            <a:ext cx="657225" cy="215080"/>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M6.3</a:t>
            </a:r>
            <a:endParaRPr lang="fr-FR" sz="1400" b="1" dirty="0">
              <a:solidFill>
                <a:schemeClr val="tx1"/>
              </a:solidFill>
            </a:endParaRPr>
          </a:p>
        </p:txBody>
      </p:sp>
      <p:sp>
        <p:nvSpPr>
          <p:cNvPr id="39" name="Carré corné 38"/>
          <p:cNvSpPr/>
          <p:nvPr/>
        </p:nvSpPr>
        <p:spPr>
          <a:xfrm>
            <a:off x="321537" y="5452349"/>
            <a:ext cx="657225" cy="22672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a:t>
            </a:r>
            <a:r>
              <a:rPr lang="fr-FR" sz="1400" b="1" dirty="0" smtClean="0">
                <a:solidFill>
                  <a:schemeClr val="tx1"/>
                </a:solidFill>
              </a:rPr>
              <a:t>6.1</a:t>
            </a:r>
            <a:endParaRPr lang="fr-FR" sz="1400" b="1" dirty="0">
              <a:solidFill>
                <a:schemeClr val="tx1"/>
              </a:solidFill>
            </a:endParaRPr>
          </a:p>
        </p:txBody>
      </p:sp>
      <p:sp>
        <p:nvSpPr>
          <p:cNvPr id="40" name="Carré corné 39"/>
          <p:cNvSpPr/>
          <p:nvPr/>
        </p:nvSpPr>
        <p:spPr>
          <a:xfrm>
            <a:off x="321537" y="5721377"/>
            <a:ext cx="657225" cy="223080"/>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a:t>
            </a:r>
            <a:r>
              <a:rPr lang="fr-FR" sz="1400" b="1" dirty="0" smtClean="0">
                <a:solidFill>
                  <a:schemeClr val="tx1"/>
                </a:solidFill>
              </a:rPr>
              <a:t>6.2</a:t>
            </a:r>
            <a:endParaRPr lang="fr-FR" sz="1400" b="1" dirty="0">
              <a:solidFill>
                <a:schemeClr val="tx1"/>
              </a:solidFill>
            </a:endParaRPr>
          </a:p>
        </p:txBody>
      </p:sp>
      <p:sp>
        <p:nvSpPr>
          <p:cNvPr id="41" name="ZoneTexte 40"/>
          <p:cNvSpPr txBox="1"/>
          <p:nvPr/>
        </p:nvSpPr>
        <p:spPr>
          <a:xfrm>
            <a:off x="10648621" y="2892033"/>
            <a:ext cx="1172116" cy="338554"/>
          </a:xfrm>
          <a:prstGeom prst="rect">
            <a:avLst/>
          </a:prstGeom>
          <a:noFill/>
        </p:spPr>
        <p:txBody>
          <a:bodyPr wrap="none" rtlCol="0">
            <a:spAutoFit/>
          </a:bodyPr>
          <a:lstStyle/>
          <a:p>
            <a:pPr algn="ctr"/>
            <a:r>
              <a:rPr lang="fr-FR" sz="1600" b="1" dirty="0" smtClean="0"/>
              <a:t>Due date</a:t>
            </a:r>
            <a:endParaRPr lang="fr-FR" sz="1600" b="1" dirty="0"/>
          </a:p>
        </p:txBody>
      </p:sp>
      <p:sp>
        <p:nvSpPr>
          <p:cNvPr id="42" name="ZoneTexte 41"/>
          <p:cNvSpPr txBox="1"/>
          <p:nvPr/>
        </p:nvSpPr>
        <p:spPr>
          <a:xfrm>
            <a:off x="9003446" y="5382823"/>
            <a:ext cx="2606804" cy="338554"/>
          </a:xfrm>
          <a:prstGeom prst="rect">
            <a:avLst/>
          </a:prstGeom>
          <a:noFill/>
        </p:spPr>
        <p:txBody>
          <a:bodyPr wrap="none" rtlCol="0">
            <a:spAutoFit/>
          </a:bodyPr>
          <a:lstStyle/>
          <a:p>
            <a:r>
              <a:rPr lang="fr-FR" sz="1600" b="1" dirty="0" err="1" smtClean="0">
                <a:solidFill>
                  <a:srgbClr val="FFC000"/>
                </a:solidFill>
              </a:rPr>
              <a:t>Feb</a:t>
            </a:r>
            <a:r>
              <a:rPr lang="fr-FR" sz="1600" b="1" dirty="0" smtClean="0">
                <a:solidFill>
                  <a:srgbClr val="FFC000"/>
                </a:solidFill>
              </a:rPr>
              <a:t> 2026 </a:t>
            </a:r>
            <a:r>
              <a:rPr lang="fr-FR" sz="1600" b="1" dirty="0" smtClean="0">
                <a:solidFill>
                  <a:srgbClr val="FFC000"/>
                </a:solidFill>
                <a:sym typeface="Wingdings" panose="05000000000000000000" pitchFamily="2" charset="2"/>
              </a:rPr>
              <a:t> </a:t>
            </a:r>
            <a:r>
              <a:rPr lang="fr-FR" sz="1600" b="1" dirty="0" err="1" smtClean="0">
                <a:solidFill>
                  <a:srgbClr val="FFC000"/>
                </a:solidFill>
                <a:sym typeface="Wingdings" panose="05000000000000000000" pitchFamily="2" charset="2"/>
              </a:rPr>
              <a:t>Aug</a:t>
            </a:r>
            <a:r>
              <a:rPr lang="fr-FR" sz="1600" b="1" dirty="0" smtClean="0">
                <a:solidFill>
                  <a:srgbClr val="FFC000"/>
                </a:solidFill>
                <a:sym typeface="Wingdings" panose="05000000000000000000" pitchFamily="2" charset="2"/>
              </a:rPr>
              <a:t> 2026</a:t>
            </a:r>
            <a:endParaRPr lang="fr-FR" sz="1600" b="1" dirty="0">
              <a:solidFill>
                <a:srgbClr val="FFC000"/>
              </a:solidFill>
            </a:endParaRPr>
          </a:p>
        </p:txBody>
      </p:sp>
      <p:sp>
        <p:nvSpPr>
          <p:cNvPr id="43" name="ZoneTexte 42"/>
          <p:cNvSpPr txBox="1"/>
          <p:nvPr/>
        </p:nvSpPr>
        <p:spPr>
          <a:xfrm>
            <a:off x="9023652" y="5654546"/>
            <a:ext cx="2606804" cy="338554"/>
          </a:xfrm>
          <a:prstGeom prst="rect">
            <a:avLst/>
          </a:prstGeom>
          <a:noFill/>
        </p:spPr>
        <p:txBody>
          <a:bodyPr wrap="none" rtlCol="0">
            <a:spAutoFit/>
          </a:bodyPr>
          <a:lstStyle/>
          <a:p>
            <a:r>
              <a:rPr lang="fr-FR" sz="1600" b="1" dirty="0" err="1" smtClean="0">
                <a:solidFill>
                  <a:srgbClr val="FF0000"/>
                </a:solidFill>
              </a:rPr>
              <a:t>Feb</a:t>
            </a:r>
            <a:r>
              <a:rPr lang="fr-FR" sz="1600" b="1" dirty="0" smtClean="0">
                <a:solidFill>
                  <a:srgbClr val="FF0000"/>
                </a:solidFill>
              </a:rPr>
              <a:t> 2028 </a:t>
            </a:r>
            <a:r>
              <a:rPr lang="fr-FR" sz="1600" b="1" dirty="0" smtClean="0">
                <a:solidFill>
                  <a:srgbClr val="FF0000"/>
                </a:solidFill>
                <a:sym typeface="Wingdings" panose="05000000000000000000" pitchFamily="2" charset="2"/>
              </a:rPr>
              <a:t> </a:t>
            </a:r>
            <a:r>
              <a:rPr lang="fr-FR" sz="1600" b="1" dirty="0" err="1" smtClean="0">
                <a:solidFill>
                  <a:srgbClr val="FF0000"/>
                </a:solidFill>
                <a:sym typeface="Wingdings" panose="05000000000000000000" pitchFamily="2" charset="2"/>
              </a:rPr>
              <a:t>Nov</a:t>
            </a:r>
            <a:r>
              <a:rPr lang="fr-FR" sz="1600" b="1" dirty="0" smtClean="0">
                <a:solidFill>
                  <a:srgbClr val="FF0000"/>
                </a:solidFill>
                <a:sym typeface="Wingdings" panose="05000000000000000000" pitchFamily="2" charset="2"/>
              </a:rPr>
              <a:t> 2028</a:t>
            </a:r>
            <a:endParaRPr lang="fr-FR" sz="1600" b="1" dirty="0">
              <a:solidFill>
                <a:srgbClr val="FF0000"/>
              </a:solidFill>
            </a:endParaRPr>
          </a:p>
        </p:txBody>
      </p:sp>
      <p:sp>
        <p:nvSpPr>
          <p:cNvPr id="45" name="Ellipse 44"/>
          <p:cNvSpPr/>
          <p:nvPr/>
        </p:nvSpPr>
        <p:spPr>
          <a:xfrm>
            <a:off x="10473305" y="2662681"/>
            <a:ext cx="249382" cy="314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cxnSp>
        <p:nvCxnSpPr>
          <p:cNvPr id="46" name="Connecteur droit avec flèche 45"/>
          <p:cNvCxnSpPr/>
          <p:nvPr/>
        </p:nvCxnSpPr>
        <p:spPr>
          <a:xfrm flipV="1">
            <a:off x="10722687" y="2813388"/>
            <a:ext cx="1323727" cy="158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9" name="Ellipse 48"/>
          <p:cNvSpPr/>
          <p:nvPr/>
        </p:nvSpPr>
        <p:spPr>
          <a:xfrm>
            <a:off x="9211119" y="2491788"/>
            <a:ext cx="249382" cy="314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50" name="Connecteur droit avec flèche 49"/>
          <p:cNvCxnSpPr>
            <a:endCxn id="51" idx="2"/>
          </p:cNvCxnSpPr>
          <p:nvPr/>
        </p:nvCxnSpPr>
        <p:spPr>
          <a:xfrm flipV="1">
            <a:off x="9460501" y="2632253"/>
            <a:ext cx="1566162" cy="76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Ellipse 50"/>
          <p:cNvSpPr/>
          <p:nvPr/>
        </p:nvSpPr>
        <p:spPr>
          <a:xfrm>
            <a:off x="11026663" y="2487148"/>
            <a:ext cx="255040" cy="2902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3" name="ZoneTexte 2"/>
          <p:cNvSpPr txBox="1"/>
          <p:nvPr/>
        </p:nvSpPr>
        <p:spPr>
          <a:xfrm>
            <a:off x="7269525" y="6094195"/>
            <a:ext cx="4960012" cy="369332"/>
          </a:xfrm>
          <a:prstGeom prst="rect">
            <a:avLst/>
          </a:prstGeom>
          <a:noFill/>
        </p:spPr>
        <p:txBody>
          <a:bodyPr wrap="none" rtlCol="0">
            <a:spAutoFit/>
          </a:bodyPr>
          <a:lstStyle/>
          <a:p>
            <a:r>
              <a:rPr lang="fr-FR" dirty="0" smtClean="0">
                <a:sym typeface="Wingdings" panose="05000000000000000000" pitchFamily="2" charset="2"/>
              </a:rPr>
              <a:t> </a:t>
            </a:r>
            <a:r>
              <a:rPr lang="fr-FR" dirty="0" smtClean="0"/>
              <a:t>Extension of the </a:t>
            </a:r>
            <a:r>
              <a:rPr lang="fr-FR" dirty="0" err="1" smtClean="0"/>
              <a:t>contract</a:t>
            </a:r>
            <a:r>
              <a:rPr lang="fr-FR" dirty="0" smtClean="0"/>
              <a:t> </a:t>
            </a:r>
            <a:r>
              <a:rPr lang="fr-FR" dirty="0" err="1" smtClean="0"/>
              <a:t>needed</a:t>
            </a:r>
            <a:endParaRPr lang="fr-FR" dirty="0"/>
          </a:p>
        </p:txBody>
      </p:sp>
    </p:spTree>
    <p:extLst>
      <p:ext uri="{BB962C8B-B14F-4D97-AF65-F5344CB8AC3E}">
        <p14:creationId xmlns:p14="http://schemas.microsoft.com/office/powerpoint/2010/main" val="2097378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608954" cy="461665"/>
          </a:xfrm>
          <a:prstGeom prst="rect">
            <a:avLst/>
          </a:prstGeom>
          <a:noFill/>
        </p:spPr>
        <p:txBody>
          <a:bodyPr wrap="none" rtlCol="0">
            <a:spAutoFit/>
          </a:bodyPr>
          <a:lstStyle/>
          <a:p>
            <a:r>
              <a:rPr lang="en-US" sz="2400" b="1" dirty="0" smtClean="0">
                <a:solidFill>
                  <a:srgbClr val="002060"/>
                </a:solidFill>
              </a:rPr>
              <a:t>WP6: </a:t>
            </a:r>
            <a:r>
              <a:rPr lang="en-US" sz="2400" b="1" dirty="0" smtClean="0">
                <a:solidFill>
                  <a:schemeClr val="bg2">
                    <a:lumMod val="50000"/>
                  </a:schemeClr>
                </a:solidFill>
              </a:rPr>
              <a:t>points </a:t>
            </a:r>
            <a:r>
              <a:rPr lang="en-US" sz="2400" b="1" dirty="0">
                <a:solidFill>
                  <a:schemeClr val="bg2">
                    <a:lumMod val="50000"/>
                  </a:schemeClr>
                </a:solidFill>
              </a:rPr>
              <a:t>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591799" y="1312545"/>
            <a:ext cx="10445931" cy="5478423"/>
          </a:xfrm>
          <a:prstGeom prst="rect">
            <a:avLst/>
          </a:prstGeom>
          <a:noFill/>
        </p:spPr>
        <p:txBody>
          <a:bodyPr wrap="square" rtlCol="0">
            <a:spAutoFit/>
          </a:bodyPr>
          <a:lstStyle/>
          <a:p>
            <a:pPr marL="285750" indent="-285750">
              <a:buFont typeface="Arial" panose="020B0604020202020204" pitchFamily="34" charset="0"/>
              <a:buChar char="•"/>
            </a:pPr>
            <a:r>
              <a:rPr lang="en-US" sz="2000" dirty="0"/>
              <a:t>Points of attention</a:t>
            </a:r>
          </a:p>
          <a:p>
            <a:pPr marL="742950" lvl="1" indent="-285750">
              <a:buFont typeface="Arial" panose="020B0604020202020204" pitchFamily="34" charset="0"/>
              <a:buChar char="•"/>
            </a:pPr>
            <a:r>
              <a:rPr lang="en-US" sz="1600" dirty="0" smtClean="0"/>
              <a:t>5cell cavities fabrication: still on critical path. </a:t>
            </a:r>
            <a:endParaRPr lang="en-US" sz="1600" dirty="0" smtClean="0">
              <a:sym typeface="Wingdings" panose="05000000000000000000" pitchFamily="2" charset="2"/>
            </a:endParaRPr>
          </a:p>
          <a:p>
            <a:pPr marL="742950" lvl="1" indent="-285750">
              <a:buFont typeface="Arial" panose="020B0604020202020204" pitchFamily="34" charset="0"/>
              <a:buChar char="•"/>
            </a:pPr>
            <a:endParaRPr lang="en-US" sz="1600" dirty="0" smtClean="0">
              <a:sym typeface="Wingdings" panose="05000000000000000000" pitchFamily="2" charset="2"/>
            </a:endParaRPr>
          </a:p>
          <a:p>
            <a:pPr marL="742950" lvl="1" indent="-285750">
              <a:buFont typeface="Arial" panose="020B0604020202020204" pitchFamily="34" charset="0"/>
              <a:buChar char="•"/>
            </a:pPr>
            <a:r>
              <a:rPr lang="fr-FR" sz="1600" dirty="0"/>
              <a:t>Time </a:t>
            </a:r>
            <a:r>
              <a:rPr lang="fr-FR" sz="1600" dirty="0" err="1"/>
              <a:t>schedule</a:t>
            </a:r>
            <a:r>
              <a:rPr lang="fr-FR" sz="1600" dirty="0"/>
              <a:t> </a:t>
            </a:r>
            <a:r>
              <a:rPr lang="fr-FR" sz="1600" dirty="0" err="1"/>
              <a:t>is</a:t>
            </a:r>
            <a:r>
              <a:rPr lang="fr-FR" sz="1600" dirty="0"/>
              <a:t> super </a:t>
            </a:r>
            <a:r>
              <a:rPr lang="fr-FR" sz="1600" dirty="0" err="1" smtClean="0"/>
              <a:t>tight</a:t>
            </a:r>
            <a:endParaRPr lang="fr-FR" sz="16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fr-FR" sz="1600" dirty="0" smtClean="0"/>
              <a:t>No </a:t>
            </a:r>
            <a:r>
              <a:rPr lang="fr-FR" sz="1600" dirty="0" err="1"/>
              <a:t>spare</a:t>
            </a:r>
            <a:r>
              <a:rPr lang="fr-FR" sz="1600" dirty="0"/>
              <a:t> components</a:t>
            </a:r>
          </a:p>
          <a:p>
            <a:pPr lvl="1"/>
            <a:endParaRPr lang="en-US" sz="1600" dirty="0"/>
          </a:p>
          <a:p>
            <a:pPr marL="742950" lvl="1" indent="-285750">
              <a:buFont typeface="Arial" panose="020B0604020202020204" pitchFamily="34" charset="0"/>
              <a:buChar char="•"/>
            </a:pPr>
            <a:r>
              <a:rPr lang="fr-FR" sz="1600" dirty="0" err="1" smtClean="0"/>
              <a:t>Availability</a:t>
            </a:r>
            <a:r>
              <a:rPr lang="fr-FR" sz="1600" dirty="0" smtClean="0"/>
              <a:t> of the budget in due time to </a:t>
            </a:r>
            <a:r>
              <a:rPr lang="fr-FR" sz="1600" dirty="0" err="1" smtClean="0"/>
              <a:t>order</a:t>
            </a:r>
            <a:r>
              <a:rPr lang="fr-FR" sz="1600" dirty="0" smtClean="0"/>
              <a:t> the components in 2026 and 2027</a:t>
            </a:r>
          </a:p>
          <a:p>
            <a:pPr marL="742950" lvl="1" indent="-285750">
              <a:buFont typeface="Arial" panose="020B0604020202020204" pitchFamily="34" charset="0"/>
              <a:buChar char="•"/>
            </a:pPr>
            <a:endParaRPr lang="fr-FR" sz="16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8511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027590" y="296634"/>
            <a:ext cx="9164410" cy="461665"/>
          </a:xfrm>
          <a:prstGeom prst="rect">
            <a:avLst/>
          </a:prstGeom>
          <a:noFill/>
        </p:spPr>
        <p:txBody>
          <a:bodyPr wrap="square" rtlCol="0">
            <a:spAutoFit/>
          </a:bodyPr>
          <a:lstStyle/>
          <a:p>
            <a:r>
              <a:rPr lang="en-US" sz="2400" b="1" dirty="0" smtClean="0">
                <a:solidFill>
                  <a:srgbClr val="002060"/>
                </a:solidFill>
              </a:rPr>
              <a:t>WP6 : </a:t>
            </a:r>
            <a:r>
              <a:rPr lang="en-US" sz="2400" b="1" dirty="0" smtClean="0">
                <a:solidFill>
                  <a:schemeClr val="bg2">
                    <a:lumMod val="50000"/>
                  </a:schemeClr>
                </a:solidFill>
              </a:rPr>
              <a:t>Highlights </a:t>
            </a:r>
            <a:r>
              <a:rPr lang="en-US" sz="2400" b="1" dirty="0">
                <a:solidFill>
                  <a:schemeClr val="bg2">
                    <a:lumMod val="50000"/>
                  </a:schemeClr>
                </a:solidFill>
              </a:rPr>
              <a:t>to be shared on the iSAS website</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a:xfrm>
            <a:off x="428624" y="1720850"/>
            <a:ext cx="11353801" cy="4351338"/>
          </a:xfrm>
        </p:spPr>
        <p:txBody>
          <a:bodyPr>
            <a:normAutofit/>
          </a:bodyPr>
          <a:lstStyle/>
          <a:p>
            <a:pPr marL="457200" lvl="1" indent="0">
              <a:buNone/>
            </a:pPr>
            <a:endParaRPr lang="en-US" sz="1600" i="1" dirty="0"/>
          </a:p>
          <a:p>
            <a:endParaRPr lang="en-GB" sz="2000" dirty="0"/>
          </a:p>
        </p:txBody>
      </p:sp>
    </p:spTree>
    <p:extLst>
      <p:ext uri="{BB962C8B-B14F-4D97-AF65-F5344CB8AC3E}">
        <p14:creationId xmlns:p14="http://schemas.microsoft.com/office/powerpoint/2010/main" val="3549071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6" y="0"/>
            <a:ext cx="8067080" cy="1569660"/>
          </a:xfrm>
          <a:prstGeom prst="rect">
            <a:avLst/>
          </a:prstGeom>
          <a:noFill/>
        </p:spPr>
        <p:txBody>
          <a:bodyPr wrap="square" rtlCol="0">
            <a:spAutoFit/>
          </a:bodyPr>
          <a:lstStyle/>
          <a:p>
            <a:r>
              <a:rPr lang="en-US" sz="2400" b="1" dirty="0" smtClean="0">
                <a:solidFill>
                  <a:schemeClr val="bg2">
                    <a:lumMod val="50000"/>
                  </a:schemeClr>
                </a:solidFill>
              </a:rPr>
              <a:t>WP6: Integration into </a:t>
            </a:r>
            <a:r>
              <a:rPr lang="en-US" sz="2400" b="1" dirty="0" err="1" smtClean="0">
                <a:solidFill>
                  <a:schemeClr val="bg2">
                    <a:lumMod val="50000"/>
                  </a:schemeClr>
                </a:solidFill>
              </a:rPr>
              <a:t>Acc&amp;Collider</a:t>
            </a:r>
            <a:r>
              <a:rPr lang="en-US" sz="2400" b="1" dirty="0" smtClean="0">
                <a:solidFill>
                  <a:schemeClr val="bg2">
                    <a:lumMod val="50000"/>
                  </a:schemeClr>
                </a:solidFill>
              </a:rPr>
              <a:t> RIs</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Institutes </a:t>
            </a:r>
            <a:r>
              <a:rPr lang="en-US" b="1" dirty="0" smtClean="0">
                <a:solidFill>
                  <a:schemeClr val="bg2">
                    <a:lumMod val="50000"/>
                  </a:schemeClr>
                </a:solidFill>
                <a:latin typeface="Calibri"/>
                <a:ea typeface="ＭＳ Ｐゴシック" charset="0"/>
              </a:rPr>
              <a:t>participating: CNRS, CEA, ESS, INFN, Uni. Lancaster</a:t>
            </a:r>
            <a:endParaRPr lang="en-US" b="1" dirty="0">
              <a:solidFill>
                <a:schemeClr val="bg2">
                  <a:lumMod val="50000"/>
                </a:schemeClr>
              </a:solidFill>
              <a:latin typeface="Calibri"/>
              <a:ea typeface="ＭＳ Ｐゴシック" charset="0"/>
            </a:endParaRPr>
          </a:p>
          <a:p>
            <a:r>
              <a:rPr lang="en-US" b="1" dirty="0">
                <a:solidFill>
                  <a:schemeClr val="bg2">
                    <a:lumMod val="50000"/>
                  </a:schemeClr>
                </a:solidFill>
                <a:latin typeface="Calibri"/>
                <a:ea typeface="ＭＳ Ｐゴシック" charset="0"/>
              </a:rPr>
              <a:t>Convener: </a:t>
            </a:r>
            <a:r>
              <a:rPr lang="en-US" b="1" dirty="0" smtClean="0">
                <a:solidFill>
                  <a:schemeClr val="bg2">
                    <a:lumMod val="50000"/>
                  </a:schemeClr>
                </a:solidFill>
                <a:latin typeface="Calibri"/>
                <a:ea typeface="ＭＳ Ｐゴシック" charset="0"/>
              </a:rPr>
              <a:t>G. Olry (CNRS/IJCLab)</a:t>
            </a:r>
          </a:p>
          <a:p>
            <a:r>
              <a:rPr lang="en-US" b="1" dirty="0" smtClean="0">
                <a:solidFill>
                  <a:schemeClr val="bg2">
                    <a:lumMod val="50000"/>
                  </a:schemeClr>
                </a:solidFill>
                <a:latin typeface="Calibri"/>
                <a:ea typeface="ＭＳ Ｐゴシック" charset="0"/>
              </a:rPr>
              <a:t>Main </a:t>
            </a:r>
            <a:r>
              <a:rPr lang="en-US" b="1" dirty="0">
                <a:solidFill>
                  <a:schemeClr val="bg2">
                    <a:lumMod val="50000"/>
                  </a:schemeClr>
                </a:solidFill>
                <a:latin typeface="Calibri"/>
                <a:ea typeface="ＭＳ Ｐゴシック" charset="0"/>
              </a:rPr>
              <a:t>contacts with other </a:t>
            </a:r>
            <a:r>
              <a:rPr lang="en-US" b="1" dirty="0" smtClean="0">
                <a:solidFill>
                  <a:schemeClr val="bg2">
                    <a:lumMod val="50000"/>
                  </a:schemeClr>
                </a:solidFill>
                <a:latin typeface="Calibri"/>
                <a:ea typeface="ＭＳ Ｐゴシック" charset="0"/>
              </a:rPr>
              <a:t>partners : A. Madur, deputy (CEA), N. Elias (ESS), D. </a:t>
            </a:r>
            <a:r>
              <a:rPr lang="en-US" b="1" dirty="0" err="1" smtClean="0">
                <a:solidFill>
                  <a:schemeClr val="bg2">
                    <a:lumMod val="50000"/>
                  </a:schemeClr>
                </a:solidFill>
                <a:latin typeface="Calibri"/>
                <a:ea typeface="ＭＳ Ｐゴシック" charset="0"/>
              </a:rPr>
              <a:t>Giove</a:t>
            </a:r>
            <a:r>
              <a:rPr lang="en-US" b="1" dirty="0" smtClean="0">
                <a:solidFill>
                  <a:schemeClr val="bg2">
                    <a:lumMod val="50000"/>
                  </a:schemeClr>
                </a:solidFill>
                <a:latin typeface="Calibri"/>
                <a:ea typeface="ＭＳ Ｐゴシック" charset="0"/>
              </a:rPr>
              <a:t> (INFN), G. Burt (UL) + in WP4: Y. Gomez Martinez (CNRS/LPSC) and V. Parma (CERN)</a:t>
            </a:r>
            <a:endParaRPr lang="en-US" b="1" dirty="0">
              <a:solidFill>
                <a:schemeClr val="bg2">
                  <a:lumMod val="50000"/>
                </a:schemeClr>
              </a:solidFill>
              <a:latin typeface="Calibri"/>
              <a:ea typeface="ＭＳ Ｐゴシック" charset="0"/>
            </a:endParaRPr>
          </a:p>
        </p:txBody>
      </p:sp>
      <p:sp>
        <p:nvSpPr>
          <p:cNvPr id="3" name="Rectangle 2"/>
          <p:cNvSpPr/>
          <p:nvPr/>
        </p:nvSpPr>
        <p:spPr>
          <a:xfrm>
            <a:off x="162838" y="1775368"/>
            <a:ext cx="11814898" cy="4278094"/>
          </a:xfrm>
          <a:prstGeom prst="rect">
            <a:avLst/>
          </a:prstGeom>
        </p:spPr>
        <p:txBody>
          <a:bodyPr wrap="square">
            <a:spAutoFit/>
          </a:bodyPr>
          <a:lstStyle/>
          <a:p>
            <a:endParaRPr lang="en-US" sz="1600" b="1" i="1" dirty="0">
              <a:latin typeface="Helvetica" pitchFamily="2" charset="0"/>
            </a:endParaRPr>
          </a:p>
          <a:p>
            <a:r>
              <a:rPr lang="en-US" sz="1600" b="1" i="1" dirty="0">
                <a:latin typeface="Helvetica" pitchFamily="2" charset="0"/>
              </a:rPr>
              <a:t>Task 6.1 (CNRS): Coordination – M1-M48</a:t>
            </a:r>
          </a:p>
          <a:p>
            <a:pPr lvl="1"/>
            <a:r>
              <a:rPr lang="en-US" sz="1600" i="1" dirty="0">
                <a:latin typeface="Helvetica" pitchFamily="2" charset="0"/>
              </a:rPr>
              <a:t>• General coordination </a:t>
            </a:r>
            <a:r>
              <a:rPr lang="en-US" sz="1600" i="1" dirty="0" smtClean="0">
                <a:latin typeface="Helvetica" pitchFamily="2" charset="0"/>
              </a:rPr>
              <a:t>in </a:t>
            </a:r>
            <a:r>
              <a:rPr lang="en-US" sz="1600" i="1" dirty="0">
                <a:latin typeface="Helvetica" pitchFamily="2" charset="0"/>
              </a:rPr>
              <a:t>collaboration with WP4 on HOM and RF couplers and WP1 on FE-FRT development.</a:t>
            </a:r>
          </a:p>
          <a:p>
            <a:pPr lvl="1"/>
            <a:endParaRPr lang="en-US" sz="1600" i="1" dirty="0">
              <a:latin typeface="Helvetica" pitchFamily="2" charset="0"/>
            </a:endParaRPr>
          </a:p>
          <a:p>
            <a:r>
              <a:rPr lang="en-US" sz="1600" b="1" i="1" dirty="0">
                <a:latin typeface="Helvetica" pitchFamily="2" charset="0"/>
              </a:rPr>
              <a:t>Task 6.2 (</a:t>
            </a:r>
            <a:r>
              <a:rPr lang="en-US" sz="1600" b="1" i="1" dirty="0" smtClean="0">
                <a:latin typeface="Helvetica" pitchFamily="2" charset="0"/>
              </a:rPr>
              <a:t>UL,</a:t>
            </a:r>
            <a:r>
              <a:rPr lang="en-US" sz="1600" i="1" dirty="0" smtClean="0">
                <a:latin typeface="Helvetica" pitchFamily="2" charset="0"/>
              </a:rPr>
              <a:t> CNRS</a:t>
            </a:r>
            <a:r>
              <a:rPr lang="en-US" sz="1600" b="1" i="1" dirty="0" smtClean="0">
                <a:latin typeface="Helvetica" pitchFamily="2" charset="0"/>
              </a:rPr>
              <a:t>): </a:t>
            </a:r>
            <a:r>
              <a:rPr lang="en-US" sz="1600" b="1" i="1" dirty="0">
                <a:latin typeface="Helvetica" pitchFamily="2" charset="0"/>
              </a:rPr>
              <a:t>Retrofitting Fast Reactive Tuners into existing cryomodules HL-LHC oriented – M1-M24</a:t>
            </a:r>
          </a:p>
          <a:p>
            <a:pPr lvl="1"/>
            <a:r>
              <a:rPr lang="en-US" sz="1600" i="1" dirty="0">
                <a:latin typeface="Helvetica" pitchFamily="2" charset="0"/>
              </a:rPr>
              <a:t>• Investigate if the existing cavity end group can be used with an FE-FRT by combining the FE-FRT and a HOM coupler into a single device.</a:t>
            </a:r>
          </a:p>
          <a:p>
            <a:pPr lvl="1"/>
            <a:endParaRPr lang="en-US" sz="1600" i="1" dirty="0">
              <a:latin typeface="Helvetica" pitchFamily="2" charset="0"/>
            </a:endParaRPr>
          </a:p>
          <a:p>
            <a:r>
              <a:rPr lang="en-US" sz="1600" b="1" i="1" dirty="0">
                <a:latin typeface="Helvetica" pitchFamily="2" charset="0"/>
              </a:rPr>
              <a:t>Task 6.3 (</a:t>
            </a:r>
            <a:r>
              <a:rPr lang="en-US" sz="1600" b="1" i="1" dirty="0" smtClean="0">
                <a:latin typeface="Helvetica" pitchFamily="2" charset="0"/>
              </a:rPr>
              <a:t>CNRS</a:t>
            </a:r>
            <a:r>
              <a:rPr lang="en-US" sz="1600" i="1" dirty="0" smtClean="0">
                <a:latin typeface="Helvetica" pitchFamily="2" charset="0"/>
              </a:rPr>
              <a:t>, CEA, ESS</a:t>
            </a:r>
            <a:r>
              <a:rPr lang="en-US" sz="1600" b="1" i="1" dirty="0" smtClean="0">
                <a:latin typeface="Helvetica" pitchFamily="2" charset="0"/>
              </a:rPr>
              <a:t>): </a:t>
            </a:r>
            <a:r>
              <a:rPr lang="en-US" sz="1600" b="1" i="1" dirty="0">
                <a:latin typeface="Helvetica" pitchFamily="2" charset="0"/>
              </a:rPr>
              <a:t>Adapt the existing ESS cryomodule – M1-M18</a:t>
            </a:r>
          </a:p>
          <a:p>
            <a:pPr lvl="1"/>
            <a:r>
              <a:rPr lang="en-US" sz="1600" i="1" dirty="0">
                <a:latin typeface="Helvetica" pitchFamily="2" charset="0"/>
              </a:rPr>
              <a:t>• Adaptation of the existing ESS cryomodule into a new configuration which will integrate a completely new cavity string equipped with the optimized HOM and FPC couplers developed in WP4</a:t>
            </a:r>
          </a:p>
          <a:p>
            <a:pPr lvl="1"/>
            <a:endParaRPr lang="en-US" sz="1600" i="1" dirty="0">
              <a:latin typeface="Helvetica" pitchFamily="2" charset="0"/>
            </a:endParaRPr>
          </a:p>
          <a:p>
            <a:r>
              <a:rPr lang="en-US" sz="1600" b="1" i="1" dirty="0">
                <a:latin typeface="Helvetica" pitchFamily="2" charset="0"/>
              </a:rPr>
              <a:t>Task 6.4 (</a:t>
            </a:r>
            <a:r>
              <a:rPr lang="en-US" sz="1600" b="1" i="1" dirty="0" smtClean="0">
                <a:latin typeface="Helvetica" pitchFamily="2" charset="0"/>
              </a:rPr>
              <a:t>INFN</a:t>
            </a:r>
            <a:r>
              <a:rPr lang="en-US" sz="1600" i="1" dirty="0" smtClean="0">
                <a:latin typeface="Helvetica" pitchFamily="2" charset="0"/>
              </a:rPr>
              <a:t>, CNRS, ESS, UL</a:t>
            </a:r>
            <a:r>
              <a:rPr lang="en-US" sz="1600" b="1" i="1" dirty="0" smtClean="0">
                <a:latin typeface="Helvetica" pitchFamily="2" charset="0"/>
              </a:rPr>
              <a:t>): </a:t>
            </a:r>
            <a:r>
              <a:rPr lang="en-US" sz="1600" b="1" i="1" dirty="0">
                <a:latin typeface="Helvetica" pitchFamily="2" charset="0"/>
              </a:rPr>
              <a:t>Fabrication and validation of cryomodule components – M1-M30</a:t>
            </a:r>
          </a:p>
          <a:p>
            <a:pPr lvl="1"/>
            <a:r>
              <a:rPr lang="en-US" sz="1600" i="1" dirty="0">
                <a:latin typeface="Helvetica" pitchFamily="2" charset="0"/>
              </a:rPr>
              <a:t>• Fabrication, preparation and test of the critical components (SRF cavity, tuning systems, HOM couplers, ...) </a:t>
            </a:r>
          </a:p>
          <a:p>
            <a:pPr lvl="1"/>
            <a:endParaRPr lang="en-US" sz="1600" i="1" dirty="0">
              <a:latin typeface="Helvetica" pitchFamily="2" charset="0"/>
            </a:endParaRPr>
          </a:p>
          <a:p>
            <a:r>
              <a:rPr lang="en-US" sz="1600" b="1" i="1" dirty="0">
                <a:latin typeface="Helvetica" pitchFamily="2" charset="0"/>
              </a:rPr>
              <a:t>Task 6.5 </a:t>
            </a:r>
            <a:r>
              <a:rPr lang="en-US" sz="1600" b="1" i="1">
                <a:latin typeface="Helvetica" pitchFamily="2" charset="0"/>
              </a:rPr>
              <a:t>(</a:t>
            </a:r>
            <a:r>
              <a:rPr lang="en-US" sz="1600" b="1" i="1" smtClean="0">
                <a:latin typeface="Helvetica" pitchFamily="2" charset="0"/>
              </a:rPr>
              <a:t>CEA</a:t>
            </a:r>
            <a:r>
              <a:rPr lang="en-US" sz="1600" i="1" smtClean="0">
                <a:latin typeface="Helvetica" pitchFamily="2" charset="0"/>
              </a:rPr>
              <a:t> CNRS, ESS</a:t>
            </a:r>
            <a:r>
              <a:rPr lang="en-US" sz="1600" b="1" i="1" smtClean="0">
                <a:latin typeface="Helvetica" pitchFamily="2" charset="0"/>
              </a:rPr>
              <a:t>): </a:t>
            </a:r>
            <a:r>
              <a:rPr lang="en-US" sz="1600" b="1" i="1" dirty="0">
                <a:latin typeface="Helvetica" pitchFamily="2" charset="0"/>
              </a:rPr>
              <a:t>Assembly and test of adapted cryomodule – M30-M48</a:t>
            </a:r>
          </a:p>
          <a:p>
            <a:pPr lvl="1"/>
            <a:r>
              <a:rPr lang="en-US" sz="1600" i="1" dirty="0">
                <a:latin typeface="Helvetica" pitchFamily="2" charset="0"/>
              </a:rPr>
              <a:t>• Assembly and cryogenic &amp; RF test of the cryomodule.</a:t>
            </a:r>
          </a:p>
        </p:txBody>
      </p:sp>
    </p:spTree>
    <p:extLst>
      <p:ext uri="{BB962C8B-B14F-4D97-AF65-F5344CB8AC3E}">
        <p14:creationId xmlns:p14="http://schemas.microsoft.com/office/powerpoint/2010/main" val="378480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039877"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Task 6.1 - General </a:t>
            </a:r>
            <a:r>
              <a:rPr lang="en-US" sz="2400" b="1" dirty="0">
                <a:solidFill>
                  <a:srgbClr val="002060"/>
                </a:solidFill>
              </a:rPr>
              <a:t>coordination </a:t>
            </a:r>
            <a:r>
              <a:rPr lang="en-US" sz="2400" b="1" dirty="0" smtClean="0">
                <a:solidFill>
                  <a:srgbClr val="002060"/>
                </a:solidFill>
              </a:rPr>
              <a:t>:</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333376" y="1238250"/>
            <a:ext cx="11664660" cy="4977823"/>
          </a:xfrm>
        </p:spPr>
        <p:txBody>
          <a:bodyPr>
            <a:noAutofit/>
          </a:bodyPr>
          <a:lstStyle/>
          <a:p>
            <a:r>
              <a:rPr lang="en-US" sz="2000" b="1" dirty="0" smtClean="0">
                <a:solidFill>
                  <a:srgbClr val="002060"/>
                </a:solidFill>
              </a:rPr>
              <a:t>Done</a:t>
            </a:r>
          </a:p>
          <a:p>
            <a:pPr lvl="1"/>
            <a:r>
              <a:rPr lang="en-US" sz="1600" b="1" dirty="0" smtClean="0">
                <a:solidFill>
                  <a:srgbClr val="002060"/>
                </a:solidFill>
              </a:rPr>
              <a:t>10 meetings in 2025 + joint meetings with WP4 and also WP5.</a:t>
            </a:r>
          </a:p>
          <a:p>
            <a:pPr marL="457200" lvl="1" indent="0">
              <a:buNone/>
            </a:pPr>
            <a:endParaRPr lang="fr-FR" sz="1600" b="1" dirty="0" smtClean="0">
              <a:solidFill>
                <a:srgbClr val="002060"/>
              </a:solidFill>
              <a:sym typeface="Wingdings" panose="05000000000000000000" pitchFamily="2" charset="2"/>
            </a:endParaRPr>
          </a:p>
          <a:p>
            <a:r>
              <a:rPr lang="en-US" sz="2000" b="1" dirty="0">
                <a:solidFill>
                  <a:srgbClr val="A4C137"/>
                </a:solidFill>
                <a:cs typeface="Calibri" panose="020F0502020204030204" pitchFamily="34" charset="0"/>
              </a:rPr>
              <a:t>On-going: </a:t>
            </a:r>
          </a:p>
          <a:p>
            <a:pPr lvl="1"/>
            <a:r>
              <a:rPr lang="en-US" sz="1600" b="1" dirty="0">
                <a:solidFill>
                  <a:srgbClr val="A4C137"/>
                </a:solidFill>
                <a:cs typeface="Calibri" panose="020F0502020204030204" pitchFamily="34" charset="0"/>
              </a:rPr>
              <a:t>WP4 </a:t>
            </a:r>
            <a:r>
              <a:rPr lang="en-US" sz="1600" b="1" dirty="0" err="1">
                <a:solidFill>
                  <a:srgbClr val="A4C137"/>
                </a:solidFill>
                <a:cs typeface="Calibri" panose="020F0502020204030204" pitchFamily="34" charset="0"/>
              </a:rPr>
              <a:t>PostDoc</a:t>
            </a:r>
            <a:r>
              <a:rPr lang="en-US" sz="1600" b="1" dirty="0">
                <a:solidFill>
                  <a:srgbClr val="A4C137"/>
                </a:solidFill>
                <a:cs typeface="Calibri" panose="020F0502020204030204" pitchFamily="34" charset="0"/>
              </a:rPr>
              <a:t> position initially for HOM couplers: redirected to power couplers activity (RF conditioning), HOM couplers (RF measurements) and beam line absorbers studies </a:t>
            </a:r>
            <a:r>
              <a:rPr lang="en-US" sz="1600" b="1" dirty="0">
                <a:solidFill>
                  <a:srgbClr val="A4C137"/>
                </a:solidFill>
                <a:cs typeface="Calibri" panose="020F0502020204030204" pitchFamily="34" charset="0"/>
                <a:sym typeface="Wingdings" panose="05000000000000000000" pitchFamily="2" charset="2"/>
              </a:rPr>
              <a:t> linked to</a:t>
            </a:r>
            <a:r>
              <a:rPr lang="en-US" sz="1600" b="1" dirty="0">
                <a:solidFill>
                  <a:srgbClr val="A4C137"/>
                </a:solidFill>
                <a:cs typeface="Calibri" panose="020F0502020204030204" pitchFamily="34" charset="0"/>
              </a:rPr>
              <a:t> WP6. </a:t>
            </a:r>
            <a:r>
              <a:rPr lang="en-US" sz="1600" b="1" dirty="0">
                <a:solidFill>
                  <a:srgbClr val="A4C137"/>
                </a:solidFill>
                <a:cs typeface="Calibri" panose="020F0502020204030204" pitchFamily="34" charset="0"/>
                <a:sym typeface="Wingdings" panose="05000000000000000000" pitchFamily="2" charset="2"/>
              </a:rPr>
              <a:t> </a:t>
            </a:r>
            <a:r>
              <a:rPr lang="en-US" sz="1400" b="1" dirty="0" smtClean="0">
                <a:cs typeface="Calibri" panose="020F0502020204030204" pitchFamily="34" charset="0"/>
              </a:rPr>
              <a:t>Agreed between partners. First interview with a PhD Student from Northern Illinois </a:t>
            </a:r>
            <a:r>
              <a:rPr lang="en-US" sz="1400" b="1" dirty="0" err="1" smtClean="0">
                <a:cs typeface="Calibri" panose="020F0502020204030204" pitchFamily="34" charset="0"/>
              </a:rPr>
              <a:t>Univ</a:t>
            </a:r>
            <a:r>
              <a:rPr lang="en-US" sz="1400" b="1" dirty="0" smtClean="0">
                <a:cs typeface="Calibri" panose="020F0502020204030204" pitchFamily="34" charset="0"/>
              </a:rPr>
              <a:t> (PhD defense on June 2026)</a:t>
            </a:r>
          </a:p>
          <a:p>
            <a:r>
              <a:rPr lang="en-US" sz="2000" b="1" dirty="0" smtClean="0">
                <a:solidFill>
                  <a:srgbClr val="A4C137"/>
                </a:solidFill>
                <a:cs typeface="Calibri" panose="020F0502020204030204" pitchFamily="34" charset="0"/>
              </a:rPr>
              <a:t>Mid-term</a:t>
            </a:r>
            <a:r>
              <a:rPr lang="en-US" sz="2000" b="1" dirty="0" smtClean="0">
                <a:solidFill>
                  <a:srgbClr val="A4C137"/>
                </a:solidFill>
                <a:cs typeface="Calibri" panose="020F0502020204030204" pitchFamily="34" charset="0"/>
              </a:rPr>
              <a:t>: </a:t>
            </a:r>
            <a:endParaRPr lang="en-US" sz="2000" b="1" dirty="0">
              <a:solidFill>
                <a:srgbClr val="A4C137"/>
              </a:solidFill>
              <a:cs typeface="Calibri" panose="020F0502020204030204" pitchFamily="34" charset="0"/>
            </a:endParaRPr>
          </a:p>
          <a:p>
            <a:pPr lvl="1"/>
            <a:r>
              <a:rPr lang="en-US" sz="1600" b="1" dirty="0" smtClean="0">
                <a:solidFill>
                  <a:srgbClr val="A4C137"/>
                </a:solidFill>
                <a:cs typeface="Calibri" panose="020F0502020204030204" pitchFamily="34" charset="0"/>
              </a:rPr>
              <a:t>Nov 2025: Post-doc position to be published </a:t>
            </a:r>
            <a:r>
              <a:rPr lang="en-US" sz="1600" b="1" dirty="0" smtClean="0">
                <a:solidFill>
                  <a:srgbClr val="A4C137"/>
                </a:solidFill>
                <a:cs typeface="Calibri" panose="020F0502020204030204" pitchFamily="34" charset="0"/>
                <a:sym typeface="Wingdings" panose="05000000000000000000" pitchFamily="2" charset="2"/>
              </a:rPr>
              <a:t> </a:t>
            </a:r>
            <a:r>
              <a:rPr lang="en-US" sz="1600" b="1" dirty="0" smtClean="0">
                <a:solidFill>
                  <a:srgbClr val="FFC000"/>
                </a:solidFill>
                <a:cs typeface="Calibri" panose="020F0502020204030204" pitchFamily="34" charset="0"/>
                <a:sym typeface="Wingdings" panose="05000000000000000000" pitchFamily="2" charset="2"/>
              </a:rPr>
              <a:t>delayed (need to receive the funds)</a:t>
            </a:r>
            <a:endParaRPr lang="en-US" sz="1600" b="1" dirty="0" smtClean="0">
              <a:solidFill>
                <a:srgbClr val="FFC000"/>
              </a:solidFill>
              <a:cs typeface="Calibri" panose="020F0502020204030204" pitchFamily="34" charset="0"/>
            </a:endParaRPr>
          </a:p>
          <a:p>
            <a:pPr lvl="1"/>
            <a:r>
              <a:rPr lang="en-US" sz="1600" b="1" dirty="0" smtClean="0">
                <a:solidFill>
                  <a:srgbClr val="A4C137"/>
                </a:solidFill>
                <a:cs typeface="Calibri" panose="020F0502020204030204" pitchFamily="34" charset="0"/>
              </a:rPr>
              <a:t>Dec 2025: Work plan to be completed</a:t>
            </a:r>
            <a:r>
              <a:rPr lang="en-US" sz="1600" b="1" dirty="0" smtClean="0">
                <a:solidFill>
                  <a:srgbClr val="A4C137"/>
                </a:solidFill>
                <a:cs typeface="Calibri" panose="020F0502020204030204" pitchFamily="34" charset="0"/>
                <a:sym typeface="Wingdings" panose="05000000000000000000" pitchFamily="2" charset="2"/>
              </a:rPr>
              <a:t> </a:t>
            </a:r>
            <a:r>
              <a:rPr lang="en-US" sz="1600" b="1" dirty="0">
                <a:solidFill>
                  <a:srgbClr val="A4C137"/>
                </a:solidFill>
                <a:cs typeface="Calibri" panose="020F0502020204030204" pitchFamily="34" charset="0"/>
                <a:sym typeface="Wingdings" panose="05000000000000000000" pitchFamily="2" charset="2"/>
              </a:rPr>
              <a:t> </a:t>
            </a:r>
            <a:r>
              <a:rPr lang="en-US" sz="1600" b="1" dirty="0">
                <a:solidFill>
                  <a:srgbClr val="FFC000"/>
                </a:solidFill>
                <a:cs typeface="Calibri" panose="020F0502020204030204" pitchFamily="34" charset="0"/>
                <a:sym typeface="Wingdings" panose="05000000000000000000" pitchFamily="2" charset="2"/>
              </a:rPr>
              <a:t>delayed </a:t>
            </a:r>
            <a:r>
              <a:rPr lang="en-US" sz="1600" b="1" dirty="0" smtClean="0">
                <a:solidFill>
                  <a:srgbClr val="FFC000"/>
                </a:solidFill>
                <a:cs typeface="Calibri" panose="020F0502020204030204" pitchFamily="34" charset="0"/>
                <a:sym typeface="Wingdings" panose="05000000000000000000" pitchFamily="2" charset="2"/>
              </a:rPr>
              <a:t>(1</a:t>
            </a:r>
            <a:r>
              <a:rPr lang="en-US" sz="1600" b="1" baseline="30000" dirty="0" smtClean="0">
                <a:solidFill>
                  <a:srgbClr val="FFC000"/>
                </a:solidFill>
                <a:cs typeface="Calibri" panose="020F0502020204030204" pitchFamily="34" charset="0"/>
                <a:sym typeface="Wingdings" panose="05000000000000000000" pitchFamily="2" charset="2"/>
              </a:rPr>
              <a:t>st</a:t>
            </a:r>
            <a:r>
              <a:rPr lang="en-US" sz="1600" b="1" dirty="0" smtClean="0">
                <a:solidFill>
                  <a:srgbClr val="FFC000"/>
                </a:solidFill>
                <a:cs typeface="Calibri" panose="020F0502020204030204" pitchFamily="34" charset="0"/>
                <a:sym typeface="Wingdings" panose="05000000000000000000" pitchFamily="2" charset="2"/>
              </a:rPr>
              <a:t> draft </a:t>
            </a:r>
            <a:r>
              <a:rPr lang="en-US" sz="1600" b="1" dirty="0" smtClean="0">
                <a:solidFill>
                  <a:srgbClr val="FFC000"/>
                </a:solidFill>
                <a:cs typeface="Calibri" panose="020F0502020204030204" pitchFamily="34" charset="0"/>
                <a:sym typeface="Wingdings" panose="05000000000000000000" pitchFamily="2" charset="2"/>
              </a:rPr>
              <a:t>but not finalized)</a:t>
            </a:r>
            <a:endParaRPr lang="en-US" sz="1600" b="1" dirty="0" smtClean="0">
              <a:solidFill>
                <a:srgbClr val="A4C137"/>
              </a:solidFill>
              <a:cs typeface="Calibri" panose="020F0502020204030204" pitchFamily="34" charset="0"/>
            </a:endParaRPr>
          </a:p>
          <a:p>
            <a:pPr lvl="1"/>
            <a:r>
              <a:rPr lang="en-US" sz="1600" b="1" dirty="0" smtClean="0">
                <a:solidFill>
                  <a:srgbClr val="A4C137"/>
                </a:solidFill>
                <a:cs typeface="Calibri" panose="020F0502020204030204" pitchFamily="34" charset="0"/>
              </a:rPr>
              <a:t>Feb 2026: </a:t>
            </a:r>
            <a:r>
              <a:rPr lang="en-US" sz="1600" b="1" dirty="0" smtClean="0">
                <a:solidFill>
                  <a:srgbClr val="FFC000"/>
                </a:solidFill>
                <a:cs typeface="Calibri" panose="020F0502020204030204" pitchFamily="34" charset="0"/>
              </a:rPr>
              <a:t>Risk analysis to be </a:t>
            </a:r>
            <a:r>
              <a:rPr lang="en-US" sz="1600" b="1" dirty="0" smtClean="0">
                <a:solidFill>
                  <a:srgbClr val="FFC000"/>
                </a:solidFill>
                <a:cs typeface="Calibri" panose="020F0502020204030204" pitchFamily="34" charset="0"/>
              </a:rPr>
              <a:t>finalized but cavities are still “targeted”</a:t>
            </a:r>
            <a:endParaRPr lang="en-US" sz="1600" b="1" dirty="0" smtClean="0">
              <a:solidFill>
                <a:srgbClr val="FFC000"/>
              </a:solidFill>
              <a:cs typeface="Calibri" panose="020F0502020204030204" pitchFamily="34" charset="0"/>
            </a:endParaRPr>
          </a:p>
          <a:p>
            <a:pPr marL="0" indent="0">
              <a:buNone/>
            </a:pPr>
            <a:endParaRPr lang="en-GB" dirty="0"/>
          </a:p>
        </p:txBody>
      </p:sp>
      <p:pic>
        <p:nvPicPr>
          <p:cNvPr id="6" name="Image 5"/>
          <p:cNvPicPr>
            <a:picLocks noChangeAspect="1"/>
          </p:cNvPicPr>
          <p:nvPr/>
        </p:nvPicPr>
        <p:blipFill>
          <a:blip r:embed="rId3"/>
          <a:stretch>
            <a:fillRect/>
          </a:stretch>
        </p:blipFill>
        <p:spPr>
          <a:xfrm>
            <a:off x="398167" y="4770701"/>
            <a:ext cx="11272261" cy="1976462"/>
          </a:xfrm>
          <a:prstGeom prst="rect">
            <a:avLst/>
          </a:prstGeom>
        </p:spPr>
      </p:pic>
    </p:spTree>
    <p:extLst>
      <p:ext uri="{BB962C8B-B14F-4D97-AF65-F5344CB8AC3E}">
        <p14:creationId xmlns:p14="http://schemas.microsoft.com/office/powerpoint/2010/main" val="1915153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a:xfrm>
            <a:off x="304800" y="1369987"/>
            <a:ext cx="9553575" cy="4887938"/>
          </a:xfrm>
        </p:spPr>
        <p:txBody>
          <a:bodyPr>
            <a:normAutofit fontScale="92500" lnSpcReduction="10000"/>
          </a:bodyPr>
          <a:lstStyle/>
          <a:p>
            <a:r>
              <a:rPr lang="en-US" sz="2000" b="1" dirty="0" smtClean="0">
                <a:solidFill>
                  <a:srgbClr val="A4C137"/>
                </a:solidFill>
                <a:cs typeface="Calibri" panose="020F0502020204030204" pitchFamily="34" charset="0"/>
              </a:rPr>
              <a:t>Current </a:t>
            </a:r>
            <a:r>
              <a:rPr lang="en-US" sz="2000" b="1" dirty="0">
                <a:solidFill>
                  <a:srgbClr val="A4C137"/>
                </a:solidFill>
                <a:cs typeface="Calibri" panose="020F0502020204030204" pitchFamily="34" charset="0"/>
              </a:rPr>
              <a:t>developments</a:t>
            </a:r>
          </a:p>
          <a:p>
            <a:pPr lvl="1"/>
            <a:r>
              <a:rPr lang="en-US" sz="1800" dirty="0"/>
              <a:t>Working in a new “dipole” FRT design that may integrate easily with a HOM </a:t>
            </a:r>
            <a:r>
              <a:rPr lang="en-US" sz="1800" dirty="0" smtClean="0"/>
              <a:t>coupler</a:t>
            </a:r>
          </a:p>
          <a:p>
            <a:pPr lvl="1"/>
            <a:r>
              <a:rPr lang="en-US" sz="1800" dirty="0" smtClean="0"/>
              <a:t>Simplifies </a:t>
            </a:r>
            <a:r>
              <a:rPr lang="en-US" sz="1800" dirty="0"/>
              <a:t>biasing, reduces harmonics, and couples to a twin-ax line which can inductively couple to HOM </a:t>
            </a:r>
            <a:r>
              <a:rPr lang="en-US" sz="1800" dirty="0" smtClean="0"/>
              <a:t>coupler</a:t>
            </a:r>
          </a:p>
          <a:p>
            <a:pPr lvl="1"/>
            <a:r>
              <a:rPr lang="en-US" sz="1800" dirty="0" smtClean="0"/>
              <a:t>Study </a:t>
            </a:r>
            <a:r>
              <a:rPr lang="en-US" sz="1800" dirty="0"/>
              <a:t>of harmonic generation continues, working on an equivalent circuit for an FRT to study this, using mixers</a:t>
            </a:r>
            <a:r>
              <a:rPr lang="en-US" sz="1800" dirty="0" smtClean="0"/>
              <a:t>.</a:t>
            </a:r>
          </a:p>
          <a:p>
            <a:pPr lvl="1"/>
            <a:endParaRPr lang="en-US" sz="1800" dirty="0" smtClean="0"/>
          </a:p>
          <a:p>
            <a:r>
              <a:rPr lang="en-US" sz="2000" b="1" dirty="0" smtClean="0">
                <a:solidFill>
                  <a:srgbClr val="A4C137"/>
                </a:solidFill>
                <a:cs typeface="Calibri" panose="020F0502020204030204" pitchFamily="34" charset="0"/>
              </a:rPr>
              <a:t>Mid-term </a:t>
            </a:r>
            <a:r>
              <a:rPr lang="en-US" sz="2000" b="1" dirty="0">
                <a:solidFill>
                  <a:srgbClr val="A4C137"/>
                </a:solidFill>
                <a:cs typeface="Calibri" panose="020F0502020204030204" pitchFamily="34" charset="0"/>
              </a:rPr>
              <a:t>developments</a:t>
            </a:r>
          </a:p>
          <a:p>
            <a:pPr lvl="1"/>
            <a:r>
              <a:rPr lang="en-US" sz="1800" dirty="0"/>
              <a:t>Need an FRT design to finalize the study as we need to know the mode spectrum.</a:t>
            </a:r>
          </a:p>
          <a:p>
            <a:pPr lvl="1"/>
            <a:r>
              <a:rPr lang="en-US" sz="1800" dirty="0"/>
              <a:t>Start on the integrated HOM coupler design soon </a:t>
            </a:r>
          </a:p>
          <a:p>
            <a:pPr marL="0" indent="0">
              <a:buNone/>
            </a:pPr>
            <a:endParaRPr lang="en-US" sz="2400" dirty="0" smtClean="0"/>
          </a:p>
          <a:p>
            <a:pPr marL="0" indent="0">
              <a:buNone/>
            </a:pPr>
            <a:r>
              <a:rPr lang="en-US" sz="2400" dirty="0" smtClean="0">
                <a:sym typeface="Wingdings" panose="05000000000000000000" pitchFamily="2" charset="2"/>
              </a:rPr>
              <a:t> </a:t>
            </a:r>
            <a:r>
              <a:rPr lang="en-US" sz="2400" dirty="0" smtClean="0"/>
              <a:t>D20 </a:t>
            </a:r>
            <a:r>
              <a:rPr lang="en-US" sz="2400" dirty="0"/>
              <a:t>delivery in Feb </a:t>
            </a:r>
            <a:r>
              <a:rPr lang="en-US" sz="2400" dirty="0" smtClean="0"/>
              <a:t>2026 </a:t>
            </a:r>
            <a:r>
              <a:rPr lang="en-US" sz="2400" dirty="0"/>
              <a:t>might be better to </a:t>
            </a:r>
            <a:r>
              <a:rPr lang="en-US" sz="2400" dirty="0" smtClean="0"/>
              <a:t>delay (</a:t>
            </a:r>
            <a:r>
              <a:rPr lang="en-US" sz="2400" dirty="0"/>
              <a:t>Aug 26) as we started 6 months late. Could deliver something by </a:t>
            </a:r>
            <a:r>
              <a:rPr lang="en-US" sz="2400" dirty="0" smtClean="0"/>
              <a:t>Feb 2026 </a:t>
            </a:r>
            <a:r>
              <a:rPr lang="en-US" sz="2400" dirty="0"/>
              <a:t>but it would not be complete.</a:t>
            </a:r>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8039877"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Task 6.2 – Retrofitting FRT:</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pic>
        <p:nvPicPr>
          <p:cNvPr id="8" name="Picture 6">
            <a:extLst>
              <a:ext uri="{FF2B5EF4-FFF2-40B4-BE49-F238E27FC236}">
                <a16:creationId xmlns:a16="http://schemas.microsoft.com/office/drawing/2014/main" id="{61D77575-2CDB-9140-2137-B960EB1D74FF}"/>
              </a:ext>
            </a:extLst>
          </p:cNvPr>
          <p:cNvPicPr>
            <a:picLocks noChangeAspect="1"/>
          </p:cNvPicPr>
          <p:nvPr/>
        </p:nvPicPr>
        <p:blipFill>
          <a:blip r:embed="rId3"/>
          <a:stretch>
            <a:fillRect/>
          </a:stretch>
        </p:blipFill>
        <p:spPr>
          <a:xfrm>
            <a:off x="9858375" y="1369987"/>
            <a:ext cx="2019098" cy="913642"/>
          </a:xfrm>
          <a:prstGeom prst="rect">
            <a:avLst/>
          </a:prstGeom>
        </p:spPr>
      </p:pic>
      <p:pic>
        <p:nvPicPr>
          <p:cNvPr id="9" name="Picture 3">
            <a:extLst>
              <a:ext uri="{FF2B5EF4-FFF2-40B4-BE49-F238E27FC236}">
                <a16:creationId xmlns:a16="http://schemas.microsoft.com/office/drawing/2014/main" id="{19AFC557-83AB-A8DA-1DB0-FA7E6A5C61B6}"/>
              </a:ext>
            </a:extLst>
          </p:cNvPr>
          <p:cNvPicPr>
            <a:picLocks noChangeAspect="1"/>
          </p:cNvPicPr>
          <p:nvPr/>
        </p:nvPicPr>
        <p:blipFill>
          <a:blip r:embed="rId4"/>
          <a:stretch>
            <a:fillRect/>
          </a:stretch>
        </p:blipFill>
        <p:spPr>
          <a:xfrm>
            <a:off x="9858375" y="2604978"/>
            <a:ext cx="2019094" cy="883354"/>
          </a:xfrm>
          <a:prstGeom prst="rect">
            <a:avLst/>
          </a:prstGeom>
        </p:spPr>
      </p:pic>
      <p:pic>
        <p:nvPicPr>
          <p:cNvPr id="10" name="Picture 5">
            <a:extLst>
              <a:ext uri="{FF2B5EF4-FFF2-40B4-BE49-F238E27FC236}">
                <a16:creationId xmlns:a16="http://schemas.microsoft.com/office/drawing/2014/main" id="{8BE1442B-274D-4E23-0148-9EE32794DE2B}"/>
              </a:ext>
            </a:extLst>
          </p:cNvPr>
          <p:cNvPicPr>
            <a:picLocks noChangeAspect="1"/>
          </p:cNvPicPr>
          <p:nvPr/>
        </p:nvPicPr>
        <p:blipFill>
          <a:blip r:embed="rId5"/>
          <a:stretch>
            <a:fillRect/>
          </a:stretch>
        </p:blipFill>
        <p:spPr>
          <a:xfrm>
            <a:off x="9858375" y="3786912"/>
            <a:ext cx="2019094" cy="913640"/>
          </a:xfrm>
          <a:prstGeom prst="rect">
            <a:avLst/>
          </a:prstGeom>
        </p:spPr>
      </p:pic>
    </p:spTree>
    <p:extLst>
      <p:ext uri="{BB962C8B-B14F-4D97-AF65-F5344CB8AC3E}">
        <p14:creationId xmlns:p14="http://schemas.microsoft.com/office/powerpoint/2010/main" val="403415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163286" y="1419225"/>
            <a:ext cx="8093626" cy="4757738"/>
          </a:xfrm>
        </p:spPr>
        <p:txBody>
          <a:bodyPr/>
          <a:lstStyle/>
          <a:p>
            <a:r>
              <a:rPr lang="en-US" sz="2000" b="1" dirty="0">
                <a:solidFill>
                  <a:srgbClr val="002060"/>
                </a:solidFill>
              </a:rPr>
              <a:t>Past developments </a:t>
            </a:r>
          </a:p>
          <a:p>
            <a:pPr lvl="1"/>
            <a:r>
              <a:rPr lang="en-US" sz="1800" dirty="0" smtClean="0"/>
              <a:t>New 5cell cavity design </a:t>
            </a:r>
          </a:p>
          <a:p>
            <a:pPr lvl="1"/>
            <a:r>
              <a:rPr lang="en-US" sz="1800" dirty="0" smtClean="0"/>
              <a:t>Mechanical integration of HOM and power couplers </a:t>
            </a:r>
          </a:p>
          <a:p>
            <a:pPr lvl="1"/>
            <a:r>
              <a:rPr lang="en-US" sz="1800" dirty="0" smtClean="0"/>
              <a:t>New magnetic shields designs </a:t>
            </a:r>
          </a:p>
          <a:p>
            <a:pPr lvl="1"/>
            <a:r>
              <a:rPr lang="en-US" sz="1800" dirty="0" smtClean="0"/>
              <a:t>Adaptation of the Myrrha tuning systems </a:t>
            </a:r>
          </a:p>
          <a:p>
            <a:pPr lvl="1"/>
            <a:r>
              <a:rPr lang="en-US" sz="1800" dirty="0" smtClean="0"/>
              <a:t>First Beam line absorber design</a:t>
            </a:r>
          </a:p>
          <a:p>
            <a:pPr lvl="1"/>
            <a:r>
              <a:rPr lang="en-US" sz="1800" dirty="0" smtClean="0"/>
              <a:t>New end-cap design including warm-to-cold transition</a:t>
            </a:r>
          </a:p>
          <a:p>
            <a:pPr lvl="1"/>
            <a:r>
              <a:rPr lang="en-US" sz="1800" dirty="0" smtClean="0"/>
              <a:t>Definition of the P&amp;ID (</a:t>
            </a:r>
            <a:r>
              <a:rPr lang="fr-FR" sz="1800" dirty="0" err="1"/>
              <a:t>Piping</a:t>
            </a:r>
            <a:r>
              <a:rPr lang="fr-FR" sz="1800" dirty="0"/>
              <a:t> and </a:t>
            </a:r>
            <a:r>
              <a:rPr lang="fr-FR" sz="1800" dirty="0" smtClean="0"/>
              <a:t>Instrumentation </a:t>
            </a:r>
            <a:r>
              <a:rPr lang="fr-FR" sz="1800" dirty="0" err="1"/>
              <a:t>D</a:t>
            </a:r>
            <a:r>
              <a:rPr lang="fr-FR" sz="1800" dirty="0" err="1" smtClean="0"/>
              <a:t>iagram</a:t>
            </a:r>
            <a:r>
              <a:rPr lang="fr-FR" sz="1800" dirty="0" smtClean="0"/>
              <a:t>) incl. the new </a:t>
            </a:r>
            <a:r>
              <a:rPr lang="fr-FR" sz="1800" dirty="0" err="1" smtClean="0"/>
              <a:t>cryo</a:t>
            </a:r>
            <a:r>
              <a:rPr lang="fr-FR" sz="1800" dirty="0" smtClean="0"/>
              <a:t> </a:t>
            </a:r>
            <a:r>
              <a:rPr lang="fr-FR" sz="1800" dirty="0" err="1" smtClean="0"/>
              <a:t>lines</a:t>
            </a:r>
            <a:r>
              <a:rPr lang="fr-FR" sz="1800" dirty="0" smtClean="0"/>
              <a:t> for HOM </a:t>
            </a:r>
            <a:r>
              <a:rPr lang="fr-FR" sz="1800" dirty="0" err="1" smtClean="0"/>
              <a:t>couplers</a:t>
            </a:r>
            <a:r>
              <a:rPr lang="fr-FR" sz="1800" dirty="0" smtClean="0"/>
              <a:t> and </a:t>
            </a:r>
            <a:r>
              <a:rPr lang="fr-FR" sz="1800" dirty="0" err="1" smtClean="0"/>
              <a:t>beam</a:t>
            </a:r>
            <a:r>
              <a:rPr lang="fr-FR" sz="1800" dirty="0" smtClean="0"/>
              <a:t> line </a:t>
            </a:r>
            <a:r>
              <a:rPr lang="fr-FR" sz="1800" dirty="0" err="1" smtClean="0"/>
              <a:t>absorbers</a:t>
            </a: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a:p>
          <a:p>
            <a:endParaRPr lang="en-US" sz="2400" dirty="0"/>
          </a:p>
          <a:p>
            <a:endParaRPr lang="en-US"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Task 6.3 – Adapt the existing ESS cryomodule:</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746" y="814731"/>
            <a:ext cx="1057590" cy="1663146"/>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26515" t="5867" r="18788" b="11156"/>
          <a:stretch/>
        </p:blipFill>
        <p:spPr>
          <a:xfrm>
            <a:off x="10379930" y="3144344"/>
            <a:ext cx="1789573" cy="1226817"/>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l="16590" t="10187" r="15000" b="9814"/>
          <a:stretch/>
        </p:blipFill>
        <p:spPr>
          <a:xfrm>
            <a:off x="8305650" y="2750421"/>
            <a:ext cx="1996792" cy="1187461"/>
          </a:xfrm>
          <a:prstGeom prst="rect">
            <a:avLst/>
          </a:prstGeom>
        </p:spPr>
      </p:pic>
      <p:pic>
        <p:nvPicPr>
          <p:cNvPr id="12" name="Image 11"/>
          <p:cNvPicPr>
            <a:picLocks noChangeAspect="1"/>
          </p:cNvPicPr>
          <p:nvPr/>
        </p:nvPicPr>
        <p:blipFill rotWithShape="1">
          <a:blip r:embed="rId6">
            <a:extLst>
              <a:ext uri="{28A0092B-C50C-407E-A947-70E740481C1C}">
                <a14:useLocalDpi xmlns:a14="http://schemas.microsoft.com/office/drawing/2010/main" val="0"/>
              </a:ext>
            </a:extLst>
          </a:blip>
          <a:srcRect l="10790" r="8263"/>
          <a:stretch/>
        </p:blipFill>
        <p:spPr>
          <a:xfrm>
            <a:off x="6952929" y="1154523"/>
            <a:ext cx="1447800" cy="836588"/>
          </a:xfrm>
          <a:prstGeom prst="rect">
            <a:avLst/>
          </a:prstGeom>
        </p:spPr>
      </p:pic>
      <p:sp>
        <p:nvSpPr>
          <p:cNvPr id="2" name="ZoneTexte 1"/>
          <p:cNvSpPr txBox="1"/>
          <p:nvPr/>
        </p:nvSpPr>
        <p:spPr>
          <a:xfrm>
            <a:off x="7282986" y="899872"/>
            <a:ext cx="742511" cy="276999"/>
          </a:xfrm>
          <a:prstGeom prst="rect">
            <a:avLst/>
          </a:prstGeom>
          <a:noFill/>
        </p:spPr>
        <p:txBody>
          <a:bodyPr wrap="none" rtlCol="0">
            <a:spAutoFit/>
          </a:bodyPr>
          <a:lstStyle/>
          <a:p>
            <a:r>
              <a:rPr lang="fr-FR" sz="1200" dirty="0" err="1" smtClean="0"/>
              <a:t>cavity</a:t>
            </a:r>
            <a:endParaRPr lang="fr-FR" sz="1200" dirty="0"/>
          </a:p>
        </p:txBody>
      </p:sp>
      <p:sp>
        <p:nvSpPr>
          <p:cNvPr id="13" name="ZoneTexte 12"/>
          <p:cNvSpPr txBox="1"/>
          <p:nvPr/>
        </p:nvSpPr>
        <p:spPr>
          <a:xfrm>
            <a:off x="10776173" y="817532"/>
            <a:ext cx="1393330" cy="276999"/>
          </a:xfrm>
          <a:prstGeom prst="rect">
            <a:avLst/>
          </a:prstGeom>
          <a:noFill/>
        </p:spPr>
        <p:txBody>
          <a:bodyPr wrap="none" rtlCol="0">
            <a:spAutoFit/>
          </a:bodyPr>
          <a:lstStyle/>
          <a:p>
            <a:r>
              <a:rPr lang="fr-FR" sz="1200" dirty="0" smtClean="0"/>
              <a:t>Power coupler</a:t>
            </a:r>
            <a:endParaRPr lang="fr-FR" sz="1200" dirty="0"/>
          </a:p>
        </p:txBody>
      </p:sp>
      <p:sp>
        <p:nvSpPr>
          <p:cNvPr id="14" name="ZoneTexte 13"/>
          <p:cNvSpPr txBox="1"/>
          <p:nvPr/>
        </p:nvSpPr>
        <p:spPr>
          <a:xfrm>
            <a:off x="8281970" y="2486047"/>
            <a:ext cx="2044149" cy="276999"/>
          </a:xfrm>
          <a:prstGeom prst="rect">
            <a:avLst/>
          </a:prstGeom>
          <a:noFill/>
        </p:spPr>
        <p:txBody>
          <a:bodyPr wrap="none" rtlCol="0">
            <a:spAutoFit/>
          </a:bodyPr>
          <a:lstStyle/>
          <a:p>
            <a:r>
              <a:rPr lang="fr-FR" sz="1200" dirty="0" smtClean="0"/>
              <a:t>Warm </a:t>
            </a:r>
            <a:r>
              <a:rPr lang="fr-FR" sz="1200" dirty="0" err="1" smtClean="0"/>
              <a:t>magnetic</a:t>
            </a:r>
            <a:r>
              <a:rPr lang="fr-FR" sz="1200" dirty="0" smtClean="0"/>
              <a:t> </a:t>
            </a:r>
            <a:r>
              <a:rPr lang="fr-FR" sz="1200" dirty="0" err="1" smtClean="0"/>
              <a:t>shield</a:t>
            </a:r>
            <a:endParaRPr lang="fr-FR" sz="1200" dirty="0"/>
          </a:p>
        </p:txBody>
      </p:sp>
      <p:sp>
        <p:nvSpPr>
          <p:cNvPr id="15" name="ZoneTexte 14"/>
          <p:cNvSpPr txBox="1"/>
          <p:nvPr/>
        </p:nvSpPr>
        <p:spPr>
          <a:xfrm>
            <a:off x="10322619" y="2981236"/>
            <a:ext cx="2044149" cy="276999"/>
          </a:xfrm>
          <a:prstGeom prst="rect">
            <a:avLst/>
          </a:prstGeom>
          <a:noFill/>
        </p:spPr>
        <p:txBody>
          <a:bodyPr wrap="none" rtlCol="0">
            <a:spAutoFit/>
          </a:bodyPr>
          <a:lstStyle/>
          <a:p>
            <a:r>
              <a:rPr lang="fr-FR" sz="1200" dirty="0" smtClean="0"/>
              <a:t>Cold </a:t>
            </a:r>
            <a:r>
              <a:rPr lang="fr-FR" sz="1200" dirty="0" err="1" smtClean="0"/>
              <a:t>magnetic</a:t>
            </a:r>
            <a:r>
              <a:rPr lang="fr-FR" sz="1200" dirty="0" smtClean="0"/>
              <a:t> </a:t>
            </a:r>
            <a:r>
              <a:rPr lang="fr-FR" sz="1200" dirty="0" err="1" smtClean="0"/>
              <a:t>shield</a:t>
            </a:r>
            <a:endParaRPr lang="fr-FR" sz="1200" dirty="0"/>
          </a:p>
        </p:txBody>
      </p:sp>
      <p:sp>
        <p:nvSpPr>
          <p:cNvPr id="17" name="ZoneTexte 16"/>
          <p:cNvSpPr txBox="1"/>
          <p:nvPr/>
        </p:nvSpPr>
        <p:spPr>
          <a:xfrm>
            <a:off x="10526908" y="4527690"/>
            <a:ext cx="1393330" cy="276999"/>
          </a:xfrm>
          <a:prstGeom prst="rect">
            <a:avLst/>
          </a:prstGeom>
          <a:noFill/>
        </p:spPr>
        <p:txBody>
          <a:bodyPr wrap="none" rtlCol="0">
            <a:spAutoFit/>
          </a:bodyPr>
          <a:lstStyle/>
          <a:p>
            <a:r>
              <a:rPr lang="fr-FR" sz="1200" dirty="0" err="1" smtClean="0"/>
              <a:t>Tuning</a:t>
            </a:r>
            <a:r>
              <a:rPr lang="fr-FR" sz="1200" dirty="0" smtClean="0"/>
              <a:t> system</a:t>
            </a:r>
            <a:endParaRPr lang="fr-FR" sz="1200" dirty="0"/>
          </a:p>
        </p:txBody>
      </p:sp>
      <p:sp>
        <p:nvSpPr>
          <p:cNvPr id="19" name="ZoneTexte 18"/>
          <p:cNvSpPr txBox="1"/>
          <p:nvPr/>
        </p:nvSpPr>
        <p:spPr>
          <a:xfrm>
            <a:off x="5620181" y="4684737"/>
            <a:ext cx="2091442" cy="276999"/>
          </a:xfrm>
          <a:prstGeom prst="rect">
            <a:avLst/>
          </a:prstGeom>
          <a:noFill/>
        </p:spPr>
        <p:txBody>
          <a:bodyPr wrap="square" rtlCol="0">
            <a:spAutoFit/>
          </a:bodyPr>
          <a:lstStyle/>
          <a:p>
            <a:pPr algn="ctr"/>
            <a:r>
              <a:rPr lang="fr-FR" sz="1200" dirty="0" smtClean="0"/>
              <a:t>New end-cap design</a:t>
            </a:r>
            <a:endParaRPr lang="fr-FR" sz="1200" dirty="0"/>
          </a:p>
        </p:txBody>
      </p:sp>
      <p:grpSp>
        <p:nvGrpSpPr>
          <p:cNvPr id="20" name="Groupe 19"/>
          <p:cNvGrpSpPr/>
          <p:nvPr/>
        </p:nvGrpSpPr>
        <p:grpSpPr>
          <a:xfrm>
            <a:off x="4250624" y="4527055"/>
            <a:ext cx="1045746" cy="2123288"/>
            <a:chOff x="144879" y="876300"/>
            <a:chExt cx="1045746" cy="2123288"/>
          </a:xfrm>
        </p:grpSpPr>
        <p:pic>
          <p:nvPicPr>
            <p:cNvPr id="21" name="Image 20"/>
            <p:cNvPicPr>
              <a:picLocks noChangeAspect="1"/>
            </p:cNvPicPr>
            <p:nvPr/>
          </p:nvPicPr>
          <p:blipFill rotWithShape="1">
            <a:blip r:embed="rId7"/>
            <a:srcRect l="3695" t="13149" r="77509" b="9382"/>
            <a:stretch/>
          </p:blipFill>
          <p:spPr>
            <a:xfrm>
              <a:off x="173176" y="876300"/>
              <a:ext cx="1017449" cy="2123288"/>
            </a:xfrm>
            <a:prstGeom prst="rect">
              <a:avLst/>
            </a:prstGeom>
            <a:ln>
              <a:noFill/>
            </a:ln>
            <a:effectLst>
              <a:outerShdw blurRad="190500" algn="tl" rotWithShape="0">
                <a:srgbClr val="000000">
                  <a:alpha val="70000"/>
                </a:srgbClr>
              </a:outerShdw>
            </a:effectLst>
          </p:spPr>
        </p:pic>
        <p:sp>
          <p:nvSpPr>
            <p:cNvPr id="22" name="Ellipse 21"/>
            <p:cNvSpPr/>
            <p:nvPr/>
          </p:nvSpPr>
          <p:spPr>
            <a:xfrm>
              <a:off x="144879" y="1354637"/>
              <a:ext cx="936103" cy="1555941"/>
            </a:xfrm>
            <a:prstGeom prst="ellipse">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7" name="Image 26">
            <a:extLst>
              <a:ext uri="{FF2B5EF4-FFF2-40B4-BE49-F238E27FC236}">
                <a16:creationId xmlns:a16="http://schemas.microsoft.com/office/drawing/2014/main" id="{0680C43C-D362-413B-99BB-3F74B7AF7205}"/>
              </a:ext>
            </a:extLst>
          </p:cNvPr>
          <p:cNvPicPr/>
          <p:nvPr/>
        </p:nvPicPr>
        <p:blipFill rotWithShape="1">
          <a:blip r:embed="rId8" cstate="print">
            <a:extLst>
              <a:ext uri="{28A0092B-C50C-407E-A947-70E740481C1C}">
                <a14:useLocalDpi xmlns:a14="http://schemas.microsoft.com/office/drawing/2010/main" val="0"/>
              </a:ext>
            </a:extLst>
          </a:blip>
          <a:srcRect l="38108" t="20877" r="38109" b="41667"/>
          <a:stretch/>
        </p:blipFill>
        <p:spPr>
          <a:xfrm>
            <a:off x="8960120" y="1030835"/>
            <a:ext cx="983268" cy="1324204"/>
          </a:xfrm>
          <a:prstGeom prst="rect">
            <a:avLst/>
          </a:prstGeom>
        </p:spPr>
      </p:pic>
      <p:sp>
        <p:nvSpPr>
          <p:cNvPr id="28" name="ZoneTexte 27"/>
          <p:cNvSpPr txBox="1"/>
          <p:nvPr/>
        </p:nvSpPr>
        <p:spPr>
          <a:xfrm>
            <a:off x="8867450" y="792150"/>
            <a:ext cx="1207382" cy="276999"/>
          </a:xfrm>
          <a:prstGeom prst="rect">
            <a:avLst/>
          </a:prstGeom>
          <a:noFill/>
        </p:spPr>
        <p:txBody>
          <a:bodyPr wrap="none" rtlCol="0">
            <a:spAutoFit/>
          </a:bodyPr>
          <a:lstStyle/>
          <a:p>
            <a:r>
              <a:rPr lang="fr-FR" sz="1200" dirty="0" smtClean="0"/>
              <a:t>HOM coupler</a:t>
            </a:r>
            <a:endParaRPr lang="fr-FR" sz="1200" dirty="0"/>
          </a:p>
        </p:txBody>
      </p:sp>
      <p:pic>
        <p:nvPicPr>
          <p:cNvPr id="29" name="Image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19447" y="4767207"/>
            <a:ext cx="1241118" cy="1785264"/>
          </a:xfrm>
          <a:prstGeom prst="rect">
            <a:avLst/>
          </a:prstGeom>
          <a:noFill/>
        </p:spPr>
      </p:pic>
      <p:pic>
        <p:nvPicPr>
          <p:cNvPr id="31" name="Image 3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6928" y="5008892"/>
            <a:ext cx="2004695" cy="1280929"/>
          </a:xfrm>
          <a:prstGeom prst="rect">
            <a:avLst/>
          </a:prstGeom>
          <a:ln>
            <a:noFill/>
          </a:ln>
          <a:effectLst>
            <a:outerShdw blurRad="292100" dist="139700" dir="2700000" algn="tl" rotWithShape="0">
              <a:srgbClr val="333333">
                <a:alpha val="65000"/>
              </a:srgbClr>
            </a:outerShdw>
          </a:effectLst>
        </p:spPr>
      </p:pic>
      <p:sp>
        <p:nvSpPr>
          <p:cNvPr id="26" name="Flèche droite 25"/>
          <p:cNvSpPr/>
          <p:nvPr/>
        </p:nvSpPr>
        <p:spPr>
          <a:xfrm>
            <a:off x="5296370" y="5575415"/>
            <a:ext cx="567560" cy="415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p:cNvPicPr>
            <a:picLocks noChangeAspect="1"/>
          </p:cNvPicPr>
          <p:nvPr/>
        </p:nvPicPr>
        <p:blipFill>
          <a:blip r:embed="rId11"/>
          <a:stretch>
            <a:fillRect/>
          </a:stretch>
        </p:blipFill>
        <p:spPr>
          <a:xfrm>
            <a:off x="750359" y="4773358"/>
            <a:ext cx="3012398" cy="1896129"/>
          </a:xfrm>
          <a:prstGeom prst="rect">
            <a:avLst/>
          </a:prstGeom>
        </p:spPr>
      </p:pic>
      <p:sp>
        <p:nvSpPr>
          <p:cNvPr id="37" name="ZoneTexte 36"/>
          <p:cNvSpPr txBox="1"/>
          <p:nvPr/>
        </p:nvSpPr>
        <p:spPr>
          <a:xfrm>
            <a:off x="1433537" y="4527055"/>
            <a:ext cx="1747982" cy="276999"/>
          </a:xfrm>
          <a:prstGeom prst="rect">
            <a:avLst/>
          </a:prstGeom>
          <a:noFill/>
        </p:spPr>
        <p:txBody>
          <a:bodyPr wrap="square" rtlCol="0">
            <a:spAutoFit/>
          </a:bodyPr>
          <a:lstStyle/>
          <a:p>
            <a:pPr algn="ctr"/>
            <a:r>
              <a:rPr lang="fr-FR" sz="1200" dirty="0" smtClean="0"/>
              <a:t>P&amp;ID</a:t>
            </a:r>
            <a:endParaRPr lang="fr-FR" sz="1200" dirty="0"/>
          </a:p>
        </p:txBody>
      </p:sp>
      <p:pic>
        <p:nvPicPr>
          <p:cNvPr id="40" name="Image 39"/>
          <p:cNvPicPr>
            <a:picLocks noChangeAspect="1"/>
          </p:cNvPicPr>
          <p:nvPr/>
        </p:nvPicPr>
        <p:blipFill rotWithShape="1">
          <a:blip r:embed="rId12">
            <a:extLst>
              <a:ext uri="{28A0092B-C50C-407E-A947-70E740481C1C}">
                <a14:useLocalDpi xmlns:a14="http://schemas.microsoft.com/office/drawing/2010/main" val="0"/>
              </a:ext>
            </a:extLst>
          </a:blip>
          <a:srcRect l="18766" r="30023"/>
          <a:stretch/>
        </p:blipFill>
        <p:spPr bwMode="auto">
          <a:xfrm>
            <a:off x="8454177" y="5112496"/>
            <a:ext cx="1409700" cy="1073722"/>
          </a:xfrm>
          <a:prstGeom prst="rect">
            <a:avLst/>
          </a:prstGeom>
          <a:noFill/>
        </p:spPr>
      </p:pic>
      <p:sp>
        <p:nvSpPr>
          <p:cNvPr id="41" name="ZoneTexte 40"/>
          <p:cNvSpPr txBox="1"/>
          <p:nvPr/>
        </p:nvSpPr>
        <p:spPr>
          <a:xfrm>
            <a:off x="8229927" y="4853668"/>
            <a:ext cx="1858201" cy="276999"/>
          </a:xfrm>
          <a:prstGeom prst="rect">
            <a:avLst/>
          </a:prstGeom>
          <a:noFill/>
        </p:spPr>
        <p:txBody>
          <a:bodyPr wrap="none" rtlCol="0">
            <a:spAutoFit/>
          </a:bodyPr>
          <a:lstStyle/>
          <a:p>
            <a:r>
              <a:rPr lang="fr-FR" sz="1200" dirty="0" smtClean="0"/>
              <a:t>Beam line absorber</a:t>
            </a:r>
            <a:endParaRPr lang="fr-FR" sz="1200" dirty="0"/>
          </a:p>
        </p:txBody>
      </p:sp>
      <p:sp>
        <p:nvSpPr>
          <p:cNvPr id="4" name="ZoneTexte 3"/>
          <p:cNvSpPr txBox="1"/>
          <p:nvPr/>
        </p:nvSpPr>
        <p:spPr>
          <a:xfrm>
            <a:off x="3285090" y="1195425"/>
            <a:ext cx="3621504" cy="523220"/>
          </a:xfrm>
          <a:prstGeom prst="rect">
            <a:avLst/>
          </a:prstGeom>
          <a:noFill/>
        </p:spPr>
        <p:txBody>
          <a:bodyPr wrap="none" rtlCol="0">
            <a:spAutoFit/>
          </a:bodyPr>
          <a:lstStyle/>
          <a:p>
            <a:r>
              <a:rPr lang="fr-FR" sz="2800" dirty="0" smtClean="0">
                <a:solidFill>
                  <a:srgbClr val="00B050"/>
                </a:solidFill>
              </a:rPr>
              <a:t>90% </a:t>
            </a:r>
            <a:r>
              <a:rPr lang="fr-FR" sz="2800" dirty="0" err="1" smtClean="0">
                <a:solidFill>
                  <a:srgbClr val="00B050"/>
                </a:solidFill>
              </a:rPr>
              <a:t>accomplished</a:t>
            </a:r>
            <a:endParaRPr lang="fr-FR" sz="2800" dirty="0">
              <a:solidFill>
                <a:srgbClr val="00B050"/>
              </a:solidFill>
            </a:endParaRPr>
          </a:p>
        </p:txBody>
      </p:sp>
    </p:spTree>
    <p:extLst>
      <p:ext uri="{BB962C8B-B14F-4D97-AF65-F5344CB8AC3E}">
        <p14:creationId xmlns:p14="http://schemas.microsoft.com/office/powerpoint/2010/main" val="424809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163286" y="1419225"/>
            <a:ext cx="11361964" cy="4757738"/>
          </a:xfrm>
        </p:spPr>
        <p:txBody>
          <a:bodyPr/>
          <a:lstStyle/>
          <a:p>
            <a:r>
              <a:rPr lang="en-US" sz="2000" b="1" dirty="0" smtClean="0">
                <a:solidFill>
                  <a:srgbClr val="A4C137"/>
                </a:solidFill>
                <a:cs typeface="Calibri" panose="020F0502020204030204" pitchFamily="34" charset="0"/>
              </a:rPr>
              <a:t>Current </a:t>
            </a:r>
            <a:r>
              <a:rPr lang="en-US" sz="2000" b="1" dirty="0">
                <a:solidFill>
                  <a:srgbClr val="A4C137"/>
                </a:solidFill>
                <a:cs typeface="Calibri" panose="020F0502020204030204" pitchFamily="34" charset="0"/>
              </a:rPr>
              <a:t>developments</a:t>
            </a:r>
          </a:p>
          <a:p>
            <a:pPr lvl="1"/>
            <a:r>
              <a:rPr lang="en-US" sz="1800" dirty="0" smtClean="0"/>
              <a:t>Cryogenic circuit to be finalized to include the 2 configurations (Test stand at Lund and PERLE at </a:t>
            </a:r>
            <a:r>
              <a:rPr lang="en-US" sz="1800" dirty="0" err="1" smtClean="0"/>
              <a:t>Orsay</a:t>
            </a:r>
            <a:r>
              <a:rPr lang="en-US" sz="1800" dirty="0" smtClean="0"/>
              <a:t>)</a:t>
            </a:r>
          </a:p>
          <a:p>
            <a:pPr lvl="1"/>
            <a:r>
              <a:rPr lang="en-US" sz="1800" strike="dblStrike" dirty="0" smtClean="0"/>
              <a:t>NDA between IJCLAB and CEA under discussion: needed to order the 4 </a:t>
            </a:r>
            <a:r>
              <a:rPr lang="en-US" sz="1800" strike="dblStrike" dirty="0" err="1" smtClean="0"/>
              <a:t>doube</a:t>
            </a:r>
            <a:r>
              <a:rPr lang="en-US" sz="1800" strike="dblStrike" dirty="0" smtClean="0"/>
              <a:t>-walls tubes of the power couplers.</a:t>
            </a:r>
            <a:r>
              <a:rPr lang="en-US" sz="1800" dirty="0" smtClean="0"/>
              <a:t> </a:t>
            </a:r>
            <a:r>
              <a:rPr lang="fr-FR" sz="1800" b="1" u="sng" dirty="0">
                <a:solidFill>
                  <a:srgbClr val="00B050"/>
                </a:solidFill>
                <a:sym typeface="Wingdings" panose="05000000000000000000" pitchFamily="2" charset="2"/>
              </a:rPr>
              <a:t>Mitigation</a:t>
            </a:r>
            <a:r>
              <a:rPr lang="fr-FR" sz="1800" b="1" dirty="0">
                <a:solidFill>
                  <a:srgbClr val="00B050"/>
                </a:solidFill>
                <a:sym typeface="Wingdings" panose="05000000000000000000" pitchFamily="2" charset="2"/>
              </a:rPr>
              <a:t>: </a:t>
            </a:r>
            <a:r>
              <a:rPr lang="fr-FR" sz="1800" b="1" dirty="0" err="1">
                <a:solidFill>
                  <a:srgbClr val="00B050"/>
                </a:solidFill>
                <a:sym typeface="Wingdings" panose="05000000000000000000" pitchFamily="2" charset="2"/>
              </a:rPr>
              <a:t>modify</a:t>
            </a:r>
            <a:r>
              <a:rPr lang="fr-FR" sz="1800" b="1" dirty="0">
                <a:solidFill>
                  <a:srgbClr val="00B050"/>
                </a:solidFill>
                <a:sym typeface="Wingdings" panose="05000000000000000000" pitchFamily="2" charset="2"/>
              </a:rPr>
              <a:t>/</a:t>
            </a:r>
            <a:r>
              <a:rPr lang="fr-FR" sz="1800" b="1" dirty="0" err="1">
                <a:solidFill>
                  <a:srgbClr val="00B050"/>
                </a:solidFill>
                <a:sym typeface="Wingdings" panose="05000000000000000000" pitchFamily="2" charset="2"/>
              </a:rPr>
              <a:t>adapt</a:t>
            </a:r>
            <a:r>
              <a:rPr lang="fr-FR" sz="1800" b="1" dirty="0">
                <a:solidFill>
                  <a:srgbClr val="00B050"/>
                </a:solidFill>
                <a:sym typeface="Wingdings" panose="05000000000000000000" pitchFamily="2" charset="2"/>
              </a:rPr>
              <a:t> the </a:t>
            </a:r>
            <a:r>
              <a:rPr lang="fr-FR" sz="1800" b="1" dirty="0" smtClean="0">
                <a:solidFill>
                  <a:srgbClr val="00B050"/>
                </a:solidFill>
                <a:sym typeface="Wingdings" panose="05000000000000000000" pitchFamily="2" charset="2"/>
              </a:rPr>
              <a:t>double-</a:t>
            </a:r>
            <a:r>
              <a:rPr lang="fr-FR" sz="1800" b="1" dirty="0" err="1" smtClean="0">
                <a:solidFill>
                  <a:srgbClr val="00B050"/>
                </a:solidFill>
                <a:sym typeface="Wingdings" panose="05000000000000000000" pitchFamily="2" charset="2"/>
              </a:rPr>
              <a:t>wall</a:t>
            </a:r>
            <a:r>
              <a:rPr lang="fr-FR" sz="1800" b="1" dirty="0" smtClean="0">
                <a:solidFill>
                  <a:srgbClr val="00B050"/>
                </a:solidFill>
                <a:sym typeface="Wingdings" panose="05000000000000000000" pitchFamily="2" charset="2"/>
              </a:rPr>
              <a:t> tube design of the ESS Spoke </a:t>
            </a:r>
            <a:r>
              <a:rPr lang="fr-FR" sz="1800" b="1" dirty="0" err="1" smtClean="0">
                <a:solidFill>
                  <a:srgbClr val="00B050"/>
                </a:solidFill>
                <a:sym typeface="Wingdings" panose="05000000000000000000" pitchFamily="2" charset="2"/>
              </a:rPr>
              <a:t>cavity</a:t>
            </a:r>
            <a:r>
              <a:rPr lang="fr-FR" sz="1800" b="1" dirty="0" smtClean="0">
                <a:solidFill>
                  <a:srgbClr val="00B050"/>
                </a:solidFill>
                <a:sym typeface="Wingdings" panose="05000000000000000000" pitchFamily="2" charset="2"/>
              </a:rPr>
              <a:t>  </a:t>
            </a:r>
            <a:r>
              <a:rPr lang="fr-FR" sz="1800" b="1" dirty="0" err="1" smtClean="0">
                <a:solidFill>
                  <a:srgbClr val="00B050"/>
                </a:solidFill>
                <a:sym typeface="Wingdings" panose="05000000000000000000" pitchFamily="2" charset="2"/>
              </a:rPr>
              <a:t>done</a:t>
            </a:r>
            <a:r>
              <a:rPr lang="fr-FR" sz="1800" b="1" dirty="0" smtClean="0">
                <a:solidFill>
                  <a:srgbClr val="00B050"/>
                </a:solidFill>
                <a:sym typeface="Wingdings" panose="05000000000000000000" pitchFamily="2" charset="2"/>
              </a:rPr>
              <a:t> (</a:t>
            </a:r>
            <a:r>
              <a:rPr lang="fr-FR" sz="1800" b="1" dirty="0" err="1" smtClean="0">
                <a:solidFill>
                  <a:srgbClr val="00B050"/>
                </a:solidFill>
                <a:sym typeface="Wingdings" panose="05000000000000000000" pitchFamily="2" charset="2"/>
              </a:rPr>
              <a:t>request</a:t>
            </a:r>
            <a:r>
              <a:rPr lang="fr-FR" sz="1800" b="1" dirty="0" smtClean="0">
                <a:solidFill>
                  <a:srgbClr val="00B050"/>
                </a:solidFill>
                <a:sym typeface="Wingdings" panose="05000000000000000000" pitchFamily="2" charset="2"/>
              </a:rPr>
              <a:t> for </a:t>
            </a:r>
            <a:r>
              <a:rPr lang="fr-FR" sz="1800" b="1" dirty="0" err="1" smtClean="0">
                <a:solidFill>
                  <a:srgbClr val="00B050"/>
                </a:solidFill>
                <a:sym typeface="Wingdings" panose="05000000000000000000" pitchFamily="2" charset="2"/>
              </a:rPr>
              <a:t>quotation</a:t>
            </a:r>
            <a:r>
              <a:rPr lang="fr-FR" sz="1800" b="1" dirty="0" smtClean="0">
                <a:solidFill>
                  <a:srgbClr val="00B050"/>
                </a:solidFill>
                <a:sym typeface="Wingdings" panose="05000000000000000000" pitchFamily="2" charset="2"/>
              </a:rPr>
              <a:t>)</a:t>
            </a:r>
            <a:endParaRPr lang="fr-FR" sz="1800" b="1" dirty="0">
              <a:solidFill>
                <a:srgbClr val="00B050"/>
              </a:solidFill>
              <a:sym typeface="Wingdings" panose="05000000000000000000" pitchFamily="2" charset="2"/>
            </a:endParaRPr>
          </a:p>
          <a:p>
            <a:pPr lvl="1"/>
            <a:endParaRPr lang="en-US" sz="1800" dirty="0"/>
          </a:p>
          <a:p>
            <a:pPr lvl="1"/>
            <a:endParaRPr lang="en-US" sz="1800" dirty="0" smtClean="0"/>
          </a:p>
          <a:p>
            <a:r>
              <a:rPr lang="en-US" sz="2000" b="1" dirty="0" smtClean="0">
                <a:solidFill>
                  <a:srgbClr val="A4C137"/>
                </a:solidFill>
                <a:cs typeface="Calibri" panose="020F0502020204030204" pitchFamily="34" charset="0"/>
              </a:rPr>
              <a:t>Mid-term (2026)</a:t>
            </a:r>
            <a:endParaRPr lang="en-US" sz="2000" b="1" dirty="0">
              <a:solidFill>
                <a:srgbClr val="A4C137"/>
              </a:solidFill>
              <a:cs typeface="Calibri" panose="020F0502020204030204" pitchFamily="34" charset="0"/>
            </a:endParaRPr>
          </a:p>
          <a:p>
            <a:pPr lvl="1"/>
            <a:r>
              <a:rPr lang="en-US" sz="1800" dirty="0" smtClean="0"/>
              <a:t>Technical drawings of the end-cap and cryogenics </a:t>
            </a:r>
            <a:r>
              <a:rPr lang="en-US" sz="1800" dirty="0" smtClean="0"/>
              <a:t>lines in January 2026</a:t>
            </a:r>
            <a:endParaRPr lang="en-US" sz="1800" dirty="0" smtClean="0"/>
          </a:p>
          <a:p>
            <a:endParaRPr lang="en-US" sz="2400" dirty="0"/>
          </a:p>
          <a:p>
            <a:endParaRPr lang="en-US"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Task 6.3 – Adapt the existing ESS cryomodule:</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19873" y="4620210"/>
            <a:ext cx="3706164" cy="2082792"/>
          </a:xfrm>
          <a:prstGeom prst="rect">
            <a:avLst/>
          </a:prstGeom>
        </p:spPr>
      </p:pic>
    </p:spTree>
    <p:extLst>
      <p:ext uri="{BB962C8B-B14F-4D97-AF65-F5344CB8AC3E}">
        <p14:creationId xmlns:p14="http://schemas.microsoft.com/office/powerpoint/2010/main" val="337833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Task </a:t>
            </a:r>
            <a:r>
              <a:rPr lang="en-US" sz="2400" b="1" dirty="0" smtClean="0">
                <a:solidFill>
                  <a:srgbClr val="002060"/>
                </a:solidFill>
              </a:rPr>
              <a:t>6.4 - </a:t>
            </a:r>
            <a:r>
              <a:rPr lang="en-US" sz="2400" b="1" dirty="0">
                <a:solidFill>
                  <a:srgbClr val="002060"/>
                </a:solidFill>
              </a:rPr>
              <a:t>Fabrication and validation of cryomodule </a:t>
            </a:r>
            <a:r>
              <a:rPr lang="en-US" sz="2400" b="1" dirty="0" smtClean="0">
                <a:solidFill>
                  <a:srgbClr val="002060"/>
                </a:solidFill>
              </a:rPr>
              <a:t>components:</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sp>
        <p:nvSpPr>
          <p:cNvPr id="7" name="TextBox 4">
            <a:extLst>
              <a:ext uri="{FF2B5EF4-FFF2-40B4-BE49-F238E27FC236}">
                <a16:creationId xmlns:a16="http://schemas.microsoft.com/office/drawing/2014/main" id="{95F84323-17F1-884D-6FDE-73259D549291}"/>
              </a:ext>
            </a:extLst>
          </p:cNvPr>
          <p:cNvSpPr txBox="1"/>
          <p:nvPr/>
        </p:nvSpPr>
        <p:spPr>
          <a:xfrm>
            <a:off x="163286" y="1061397"/>
            <a:ext cx="12152539" cy="5570756"/>
          </a:xfrm>
          <a:prstGeom prst="rect">
            <a:avLst/>
          </a:prstGeom>
          <a:noFill/>
        </p:spPr>
        <p:txBody>
          <a:bodyPr wrap="square" rtlCol="0">
            <a:spAutoFit/>
          </a:bodyPr>
          <a:lstStyle/>
          <a:p>
            <a:r>
              <a:rPr lang="fr-FR" sz="2000" b="1" i="1" dirty="0" smtClean="0"/>
              <a:t>FABRICATION</a:t>
            </a:r>
          </a:p>
          <a:p>
            <a:r>
              <a:rPr lang="fr-FR" b="1" dirty="0" smtClean="0"/>
              <a:t>Components </a:t>
            </a:r>
            <a:r>
              <a:rPr lang="fr-FR" b="1" dirty="0" err="1" smtClean="0"/>
              <a:t>provided</a:t>
            </a:r>
            <a:r>
              <a:rPr lang="fr-FR" b="1" dirty="0" smtClean="0"/>
              <a:t> by WP4: </a:t>
            </a:r>
          </a:p>
          <a:p>
            <a:pPr marL="285750" indent="-285750">
              <a:buFont typeface="Arial" panose="020B0604020202020204" pitchFamily="34" charset="0"/>
              <a:buChar char="•"/>
            </a:pPr>
            <a:r>
              <a:rPr lang="fr-FR" sz="1600" dirty="0"/>
              <a:t>4</a:t>
            </a:r>
            <a:r>
              <a:rPr lang="fr-FR" sz="1600" dirty="0" smtClean="0"/>
              <a:t> </a:t>
            </a:r>
            <a:r>
              <a:rPr lang="fr-FR" sz="1600" dirty="0" err="1" smtClean="0"/>
              <a:t>Hook</a:t>
            </a:r>
            <a:r>
              <a:rPr lang="fr-FR" sz="1600" dirty="0" smtClean="0"/>
              <a:t> type HOM </a:t>
            </a:r>
            <a:r>
              <a:rPr lang="fr-FR" sz="1600" dirty="0" err="1" smtClean="0"/>
              <a:t>couplers</a:t>
            </a:r>
            <a:r>
              <a:rPr lang="fr-FR" sz="1600" dirty="0" smtClean="0"/>
              <a:t> </a:t>
            </a:r>
          </a:p>
          <a:p>
            <a:pPr marL="285750" indent="-285750">
              <a:buFont typeface="Arial" panose="020B0604020202020204" pitchFamily="34" charset="0"/>
              <a:buChar char="•"/>
            </a:pPr>
            <a:r>
              <a:rPr lang="en-US" sz="1600" dirty="0" smtClean="0"/>
              <a:t>4 Power Couplers (modified SPL type)</a:t>
            </a:r>
            <a:endParaRPr lang="en-US" sz="1600" dirty="0"/>
          </a:p>
          <a:p>
            <a:endParaRPr lang="en-US" dirty="0" smtClean="0"/>
          </a:p>
          <a:p>
            <a:r>
              <a:rPr lang="en-US" b="1" dirty="0" smtClean="0"/>
              <a:t>Components provided by WP6:</a:t>
            </a:r>
          </a:p>
          <a:p>
            <a:r>
              <a:rPr lang="en-US" b="1" dirty="0">
                <a:solidFill>
                  <a:srgbClr val="002060"/>
                </a:solidFill>
              </a:rPr>
              <a:t>Past developments </a:t>
            </a:r>
            <a:r>
              <a:rPr lang="en-US" b="1" dirty="0" smtClean="0">
                <a:solidFill>
                  <a:srgbClr val="002060"/>
                </a:solidFill>
              </a:rPr>
              <a:t>(Ordered </a:t>
            </a:r>
            <a:r>
              <a:rPr lang="en-US" b="1" dirty="0">
                <a:solidFill>
                  <a:srgbClr val="002060"/>
                </a:solidFill>
              </a:rPr>
              <a:t>in </a:t>
            </a:r>
            <a:r>
              <a:rPr lang="en-US" b="1" dirty="0" smtClean="0">
                <a:solidFill>
                  <a:srgbClr val="002060"/>
                </a:solidFill>
              </a:rPr>
              <a:t>2024)</a:t>
            </a:r>
            <a:endParaRPr lang="en-US" b="1" dirty="0">
              <a:solidFill>
                <a:srgbClr val="002060"/>
              </a:solidFill>
            </a:endParaRPr>
          </a:p>
          <a:p>
            <a:pPr marL="285750" indent="-285750">
              <a:buFont typeface="Arial" panose="020B0604020202020204" pitchFamily="34" charset="0"/>
              <a:buChar char="•"/>
            </a:pPr>
            <a:r>
              <a:rPr lang="en-US" sz="1600" dirty="0" smtClean="0"/>
              <a:t>Niobium </a:t>
            </a:r>
            <a:r>
              <a:rPr lang="en-US" sz="1600" dirty="0" smtClean="0">
                <a:solidFill>
                  <a:srgbClr val="00B050"/>
                </a:solidFill>
                <a:sym typeface="Wingdings" panose="05000000000000000000" pitchFamily="2" charset="2"/>
              </a:rPr>
              <a:t> received (June 2025)</a:t>
            </a:r>
          </a:p>
          <a:p>
            <a:endParaRPr lang="en-US" dirty="0" smtClean="0">
              <a:solidFill>
                <a:srgbClr val="00B050"/>
              </a:solidFill>
              <a:sym typeface="Wingdings" panose="05000000000000000000" pitchFamily="2" charset="2"/>
            </a:endParaRPr>
          </a:p>
          <a:p>
            <a:r>
              <a:rPr lang="en-US" b="1" dirty="0" smtClean="0">
                <a:solidFill>
                  <a:srgbClr val="A4C137"/>
                </a:solidFill>
                <a:cs typeface="Calibri" panose="020F0502020204030204" pitchFamily="34" charset="0"/>
              </a:rPr>
              <a:t>Current developments: </a:t>
            </a:r>
            <a:r>
              <a:rPr lang="en-US" b="1" dirty="0" smtClean="0">
                <a:solidFill>
                  <a:srgbClr val="A4C137"/>
                </a:solidFill>
                <a:cs typeface="Calibri" panose="020F0502020204030204" pitchFamily="34" charset="0"/>
                <a:sym typeface="Wingdings" panose="05000000000000000000" pitchFamily="2" charset="2"/>
              </a:rPr>
              <a:t>to </a:t>
            </a:r>
            <a:r>
              <a:rPr lang="en-US" b="1" dirty="0">
                <a:solidFill>
                  <a:srgbClr val="A4C137"/>
                </a:solidFill>
                <a:cs typeface="Calibri" panose="020F0502020204030204" pitchFamily="34" charset="0"/>
                <a:sym typeface="Wingdings" panose="05000000000000000000" pitchFamily="2" charset="2"/>
              </a:rPr>
              <a:t>be ordered in </a:t>
            </a:r>
            <a:r>
              <a:rPr lang="en-US" b="1" dirty="0" smtClean="0">
                <a:solidFill>
                  <a:srgbClr val="A4C137"/>
                </a:solidFill>
                <a:cs typeface="Calibri" panose="020F0502020204030204" pitchFamily="34" charset="0"/>
                <a:sym typeface="Wingdings" panose="05000000000000000000" pitchFamily="2" charset="2"/>
              </a:rPr>
              <a:t>2025</a:t>
            </a:r>
            <a:endParaRPr lang="en-US" b="1" dirty="0">
              <a:solidFill>
                <a:srgbClr val="A4C137"/>
              </a:solidFill>
              <a:cs typeface="Calibri" panose="020F0502020204030204" pitchFamily="34" charset="0"/>
            </a:endParaRPr>
          </a:p>
          <a:p>
            <a:pPr marL="285750" indent="-285750">
              <a:buFont typeface="Arial" panose="020B0604020202020204" pitchFamily="34" charset="0"/>
              <a:buChar char="•"/>
            </a:pPr>
            <a:r>
              <a:rPr lang="en-US" sz="1600" dirty="0" smtClean="0">
                <a:solidFill>
                  <a:srgbClr val="00B050"/>
                </a:solidFill>
              </a:rPr>
              <a:t>x4 5-cell cavities </a:t>
            </a:r>
            <a:r>
              <a:rPr lang="en-US" sz="1600" dirty="0">
                <a:solidFill>
                  <a:srgbClr val="FF0000"/>
                </a:solidFill>
                <a:sym typeface="Wingdings" panose="05000000000000000000" pitchFamily="2" charset="2"/>
              </a:rPr>
              <a:t>(but still on the critical path</a:t>
            </a:r>
            <a:r>
              <a:rPr lang="en-US" sz="1600" dirty="0" smtClean="0">
                <a:solidFill>
                  <a:srgbClr val="FF0000"/>
                </a:solidFill>
                <a:sym typeface="Wingdings" panose="05000000000000000000" pitchFamily="2" charset="2"/>
              </a:rPr>
              <a:t>) </a:t>
            </a:r>
            <a:r>
              <a:rPr lang="en-US" sz="1600" dirty="0" smtClean="0">
                <a:solidFill>
                  <a:srgbClr val="00B050"/>
                </a:solidFill>
                <a:sym typeface="Wingdings" panose="05000000000000000000" pitchFamily="2" charset="2"/>
              </a:rPr>
              <a:t> order done in November. Kick-off meeting on Dec 19th </a:t>
            </a:r>
          </a:p>
          <a:p>
            <a:pPr marL="285750" indent="-285750">
              <a:buFont typeface="Arial" panose="020B0604020202020204" pitchFamily="34" charset="0"/>
              <a:buChar char="•"/>
            </a:pPr>
            <a:r>
              <a:rPr lang="en-US" sz="1600" dirty="0" smtClean="0"/>
              <a:t>x1 warm magnetic shield </a:t>
            </a:r>
            <a:r>
              <a:rPr lang="en-US" sz="1600" dirty="0" smtClean="0">
                <a:solidFill>
                  <a:srgbClr val="00B050"/>
                </a:solidFill>
                <a:sym typeface="Wingdings" panose="05000000000000000000" pitchFamily="2" charset="2"/>
              </a:rPr>
              <a:t></a:t>
            </a:r>
            <a:r>
              <a:rPr lang="en-US" sz="1600" dirty="0" smtClean="0">
                <a:sym typeface="Wingdings" panose="05000000000000000000" pitchFamily="2" charset="2"/>
              </a:rPr>
              <a:t> </a:t>
            </a:r>
            <a:r>
              <a:rPr lang="en-US" sz="1600" dirty="0" smtClean="0">
                <a:solidFill>
                  <a:srgbClr val="00B050"/>
                </a:solidFill>
                <a:sym typeface="Wingdings" panose="05000000000000000000" pitchFamily="2" charset="2"/>
              </a:rPr>
              <a:t>raw material ordered in November </a:t>
            </a:r>
          </a:p>
          <a:p>
            <a:pPr marL="285750" indent="-285750">
              <a:buFont typeface="Arial" panose="020B0604020202020204" pitchFamily="34" charset="0"/>
              <a:buChar char="•"/>
            </a:pPr>
            <a:r>
              <a:rPr lang="en-US" sz="1600" dirty="0" smtClean="0"/>
              <a:t>x4 cold magnetic shields </a:t>
            </a:r>
            <a:r>
              <a:rPr lang="en-US" sz="1600" dirty="0" smtClean="0">
                <a:solidFill>
                  <a:srgbClr val="00B050"/>
                </a:solidFill>
                <a:sym typeface="Wingdings" panose="05000000000000000000" pitchFamily="2" charset="2"/>
              </a:rPr>
              <a:t></a:t>
            </a:r>
            <a:r>
              <a:rPr lang="en-US" sz="1600" dirty="0" smtClean="0">
                <a:sym typeface="Wingdings" panose="05000000000000000000" pitchFamily="2" charset="2"/>
              </a:rPr>
              <a:t> </a:t>
            </a:r>
            <a:r>
              <a:rPr lang="en-US" sz="1600" dirty="0" smtClean="0">
                <a:solidFill>
                  <a:srgbClr val="00B050"/>
                </a:solidFill>
                <a:sym typeface="Wingdings" panose="05000000000000000000" pitchFamily="2" charset="2"/>
              </a:rPr>
              <a:t>raw material ordered in November</a:t>
            </a:r>
          </a:p>
          <a:p>
            <a:endParaRPr lang="en-US" dirty="0">
              <a:solidFill>
                <a:srgbClr val="00B050"/>
              </a:solidFill>
              <a:sym typeface="Wingdings" panose="05000000000000000000" pitchFamily="2" charset="2"/>
            </a:endParaRPr>
          </a:p>
          <a:p>
            <a:r>
              <a:rPr lang="en-US" b="1" dirty="0" smtClean="0">
                <a:solidFill>
                  <a:srgbClr val="A4C137"/>
                </a:solidFill>
                <a:cs typeface="Calibri" panose="020F0502020204030204" pitchFamily="34" charset="0"/>
              </a:rPr>
              <a:t>Developments for 2026 : </a:t>
            </a:r>
            <a:r>
              <a:rPr lang="en-US" b="1" u="sng" dirty="0" smtClean="0">
                <a:solidFill>
                  <a:srgbClr val="00B050"/>
                </a:solidFill>
                <a:cs typeface="Calibri" panose="020F0502020204030204" pitchFamily="34" charset="0"/>
              </a:rPr>
              <a:t>A LOT OF PROCUREMENTS !!!</a:t>
            </a:r>
          </a:p>
          <a:p>
            <a:pPr marL="285750" indent="-285750">
              <a:buFont typeface="Arial" panose="020B0604020202020204" pitchFamily="34" charset="0"/>
              <a:buChar char="•"/>
            </a:pPr>
            <a:r>
              <a:rPr lang="en-US" sz="1600" dirty="0" smtClean="0"/>
              <a:t>x1 </a:t>
            </a:r>
            <a:r>
              <a:rPr lang="en-US" sz="1600" dirty="0"/>
              <a:t>warm magnetic </a:t>
            </a:r>
            <a:r>
              <a:rPr lang="en-US" sz="1600" dirty="0" smtClean="0"/>
              <a:t>shield </a:t>
            </a:r>
            <a:r>
              <a:rPr lang="en-US" sz="1600" dirty="0" smtClean="0">
                <a:sym typeface="Wingdings" panose="05000000000000000000" pitchFamily="2" charset="2"/>
              </a:rPr>
              <a:t></a:t>
            </a:r>
            <a:r>
              <a:rPr lang="en-US" sz="1600" dirty="0" smtClean="0"/>
              <a:t> </a:t>
            </a:r>
            <a:r>
              <a:rPr lang="en-US" sz="1600" dirty="0" smtClean="0">
                <a:sym typeface="Wingdings" panose="05000000000000000000" pitchFamily="2" charset="2"/>
              </a:rPr>
              <a:t>Fabrication in March (not </a:t>
            </a:r>
            <a:r>
              <a:rPr lang="en-US" sz="1600" dirty="0">
                <a:sym typeface="Wingdings" panose="05000000000000000000" pitchFamily="2" charset="2"/>
              </a:rPr>
              <a:t>on critical path).</a:t>
            </a:r>
            <a:r>
              <a:rPr lang="en-US" sz="1600" dirty="0">
                <a:solidFill>
                  <a:srgbClr val="00B050"/>
                </a:solidFill>
                <a:sym typeface="Wingdings" panose="05000000000000000000" pitchFamily="2" charset="2"/>
              </a:rPr>
              <a:t> </a:t>
            </a:r>
          </a:p>
          <a:p>
            <a:pPr marL="285750" indent="-285750">
              <a:buFont typeface="Arial" panose="020B0604020202020204" pitchFamily="34" charset="0"/>
              <a:buChar char="•"/>
            </a:pPr>
            <a:r>
              <a:rPr lang="en-US" sz="1600" dirty="0"/>
              <a:t>x4 cold magnetic </a:t>
            </a:r>
            <a:r>
              <a:rPr lang="en-US" sz="1600" dirty="0" smtClean="0"/>
              <a:t>shields </a:t>
            </a:r>
            <a:r>
              <a:rPr lang="en-US" sz="1600" dirty="0" smtClean="0">
                <a:sym typeface="Wingdings" panose="05000000000000000000" pitchFamily="2" charset="2"/>
              </a:rPr>
              <a:t></a:t>
            </a:r>
            <a:r>
              <a:rPr lang="en-US" sz="1600" dirty="0" smtClean="0"/>
              <a:t> </a:t>
            </a:r>
            <a:r>
              <a:rPr lang="en-US" sz="1600" dirty="0">
                <a:sym typeface="Wingdings" panose="05000000000000000000" pitchFamily="2" charset="2"/>
              </a:rPr>
              <a:t>Fabrication in March (not on critical path).</a:t>
            </a:r>
            <a:r>
              <a:rPr lang="en-US" sz="1600" dirty="0">
                <a:solidFill>
                  <a:srgbClr val="00B050"/>
                </a:solidFill>
                <a:sym typeface="Wingdings" panose="05000000000000000000" pitchFamily="2" charset="2"/>
              </a:rPr>
              <a:t> </a:t>
            </a:r>
          </a:p>
          <a:p>
            <a:pPr marL="285750" indent="-285750">
              <a:buFont typeface="Arial" panose="020B0604020202020204" pitchFamily="34" charset="0"/>
              <a:buChar char="•"/>
            </a:pPr>
            <a:r>
              <a:rPr lang="en-US" sz="1600" dirty="0"/>
              <a:t>x4 Double-wall </a:t>
            </a:r>
            <a:r>
              <a:rPr lang="en-US" sz="1600" dirty="0" smtClean="0"/>
              <a:t>tubes </a:t>
            </a:r>
            <a:r>
              <a:rPr lang="en-US" sz="1600" dirty="0" smtClean="0">
                <a:sym typeface="Wingdings" panose="05000000000000000000" pitchFamily="2" charset="2"/>
              </a:rPr>
              <a:t>(</a:t>
            </a:r>
            <a:r>
              <a:rPr lang="en-US" sz="1600" dirty="0">
                <a:sym typeface="Wingdings" panose="05000000000000000000" pitchFamily="2" charset="2"/>
              </a:rPr>
              <a:t>not on critical path).</a:t>
            </a:r>
            <a:endParaRPr lang="en-US" sz="1600" dirty="0">
              <a:solidFill>
                <a:srgbClr val="00B050"/>
              </a:solidFill>
              <a:sym typeface="Wingdings" panose="05000000000000000000" pitchFamily="2" charset="2"/>
            </a:endParaRPr>
          </a:p>
          <a:p>
            <a:pPr marL="285750" indent="-285750">
              <a:buFont typeface="Arial" panose="020B0604020202020204" pitchFamily="34" charset="0"/>
              <a:buChar char="•"/>
            </a:pPr>
            <a:r>
              <a:rPr lang="en-US" sz="1600" dirty="0">
                <a:sym typeface="Wingdings" panose="05000000000000000000" pitchFamily="2" charset="2"/>
              </a:rPr>
              <a:t>x2 new dished </a:t>
            </a:r>
            <a:r>
              <a:rPr lang="en-US" sz="1600" dirty="0" smtClean="0">
                <a:sym typeface="Wingdings" panose="05000000000000000000" pitchFamily="2" charset="2"/>
              </a:rPr>
              <a:t>end-caps </a:t>
            </a:r>
            <a:r>
              <a:rPr lang="en-US" sz="1600" dirty="0">
                <a:sym typeface="Wingdings" panose="05000000000000000000" pitchFamily="2" charset="2"/>
              </a:rPr>
              <a:t>(not on critical path</a:t>
            </a:r>
            <a:r>
              <a:rPr lang="en-US" sz="1600" dirty="0" smtClean="0">
                <a:sym typeface="Wingdings" panose="05000000000000000000" pitchFamily="2" charset="2"/>
              </a:rPr>
              <a:t>).</a:t>
            </a:r>
          </a:p>
          <a:p>
            <a:pPr marL="285750" indent="-285750">
              <a:buFont typeface="Arial" panose="020B0604020202020204" pitchFamily="34" charset="0"/>
              <a:buChar char="•"/>
            </a:pPr>
            <a:r>
              <a:rPr lang="en-US" sz="1600" dirty="0" smtClean="0">
                <a:sym typeface="Wingdings" panose="05000000000000000000" pitchFamily="2" charset="2"/>
              </a:rPr>
              <a:t>x2 </a:t>
            </a:r>
            <a:r>
              <a:rPr lang="en-US" sz="1600" dirty="0">
                <a:sym typeface="Wingdings" panose="05000000000000000000" pitchFamily="2" charset="2"/>
              </a:rPr>
              <a:t>gate </a:t>
            </a:r>
            <a:r>
              <a:rPr lang="en-US" sz="1600" dirty="0" smtClean="0">
                <a:sym typeface="Wingdings" panose="05000000000000000000" pitchFamily="2" charset="2"/>
              </a:rPr>
              <a:t>valves </a:t>
            </a:r>
            <a:r>
              <a:rPr lang="en-US" sz="1600" dirty="0">
                <a:sym typeface="Wingdings" panose="05000000000000000000" pitchFamily="2" charset="2"/>
              </a:rPr>
              <a:t>(not on critical path</a:t>
            </a:r>
            <a:r>
              <a:rPr lang="en-US" sz="1600" dirty="0" smtClean="0">
                <a:sym typeface="Wingdings" panose="05000000000000000000" pitchFamily="2" charset="2"/>
              </a:rPr>
              <a:t>).</a:t>
            </a:r>
            <a:endParaRPr lang="en-US" sz="1600" dirty="0">
              <a:solidFill>
                <a:srgbClr val="00B050"/>
              </a:solidFill>
              <a:sym typeface="Wingdings" panose="05000000000000000000" pitchFamily="2" charset="2"/>
            </a:endParaRPr>
          </a:p>
        </p:txBody>
      </p:sp>
      <p:sp>
        <p:nvSpPr>
          <p:cNvPr id="8" name="ZoneTexte 7"/>
          <p:cNvSpPr txBox="1"/>
          <p:nvPr/>
        </p:nvSpPr>
        <p:spPr>
          <a:xfrm>
            <a:off x="6159579" y="2460002"/>
            <a:ext cx="6032421" cy="707886"/>
          </a:xfrm>
          <a:prstGeom prst="rect">
            <a:avLst/>
          </a:prstGeom>
          <a:noFill/>
        </p:spPr>
        <p:txBody>
          <a:bodyPr wrap="none" rtlCol="0">
            <a:spAutoFit/>
          </a:bodyPr>
          <a:lstStyle/>
          <a:p>
            <a:r>
              <a:rPr lang="fr-FR" sz="2000" dirty="0" smtClean="0">
                <a:solidFill>
                  <a:srgbClr val="FF0000"/>
                </a:solidFill>
              </a:rPr>
              <a:t>Impact on the M6.2 and M6.3 </a:t>
            </a:r>
            <a:r>
              <a:rPr lang="fr-FR" sz="2000" dirty="0" err="1" smtClean="0">
                <a:solidFill>
                  <a:srgbClr val="FF0000"/>
                </a:solidFill>
              </a:rPr>
              <a:t>milestones</a:t>
            </a:r>
            <a:endParaRPr lang="fr-FR" sz="2000" dirty="0" smtClean="0">
              <a:solidFill>
                <a:srgbClr val="FF0000"/>
              </a:solidFill>
            </a:endParaRPr>
          </a:p>
          <a:p>
            <a:r>
              <a:rPr lang="fr-FR" sz="2000" dirty="0" smtClean="0">
                <a:solidFill>
                  <a:srgbClr val="FF0000"/>
                </a:solidFill>
              </a:rPr>
              <a:t>And D6.2 </a:t>
            </a:r>
            <a:r>
              <a:rPr lang="fr-FR" sz="2000" dirty="0" err="1" smtClean="0">
                <a:solidFill>
                  <a:srgbClr val="FF0000"/>
                </a:solidFill>
              </a:rPr>
              <a:t>deliverable</a:t>
            </a:r>
            <a:endParaRPr lang="fr-FR" sz="2000" dirty="0">
              <a:solidFill>
                <a:srgbClr val="FF0000"/>
              </a:solidFill>
            </a:endParaRPr>
          </a:p>
        </p:txBody>
      </p:sp>
      <p:cxnSp>
        <p:nvCxnSpPr>
          <p:cNvPr id="3" name="Connecteur droit avec flèche 2"/>
          <p:cNvCxnSpPr/>
          <p:nvPr/>
        </p:nvCxnSpPr>
        <p:spPr>
          <a:xfrm flipV="1">
            <a:off x="6694478" y="3234273"/>
            <a:ext cx="259428" cy="4073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32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Task </a:t>
            </a:r>
            <a:r>
              <a:rPr lang="en-US" sz="2400" b="1" dirty="0" smtClean="0">
                <a:solidFill>
                  <a:srgbClr val="002060"/>
                </a:solidFill>
              </a:rPr>
              <a:t>6.4 - </a:t>
            </a:r>
            <a:r>
              <a:rPr lang="en-US" sz="2400" b="1" dirty="0">
                <a:solidFill>
                  <a:srgbClr val="002060"/>
                </a:solidFill>
              </a:rPr>
              <a:t>Fabrication and validation of cryomodule </a:t>
            </a:r>
            <a:r>
              <a:rPr lang="en-US" sz="2400" b="1" dirty="0" smtClean="0">
                <a:solidFill>
                  <a:srgbClr val="002060"/>
                </a:solidFill>
              </a:rPr>
              <a:t>components:</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sp>
        <p:nvSpPr>
          <p:cNvPr id="7" name="TextBox 4">
            <a:extLst>
              <a:ext uri="{FF2B5EF4-FFF2-40B4-BE49-F238E27FC236}">
                <a16:creationId xmlns:a16="http://schemas.microsoft.com/office/drawing/2014/main" id="{95F84323-17F1-884D-6FDE-73259D549291}"/>
              </a:ext>
            </a:extLst>
          </p:cNvPr>
          <p:cNvSpPr txBox="1"/>
          <p:nvPr/>
        </p:nvSpPr>
        <p:spPr>
          <a:xfrm>
            <a:off x="77560" y="1270947"/>
            <a:ext cx="11964059" cy="4462760"/>
          </a:xfrm>
          <a:prstGeom prst="rect">
            <a:avLst/>
          </a:prstGeom>
          <a:noFill/>
        </p:spPr>
        <p:txBody>
          <a:bodyPr wrap="square" rtlCol="0">
            <a:spAutoFit/>
          </a:bodyPr>
          <a:lstStyle/>
          <a:p>
            <a:r>
              <a:rPr lang="en-US" b="1" dirty="0">
                <a:solidFill>
                  <a:srgbClr val="A4C137"/>
                </a:solidFill>
                <a:cs typeface="Calibri" panose="020F0502020204030204" pitchFamily="34" charset="0"/>
              </a:rPr>
              <a:t>Developments for </a:t>
            </a:r>
            <a:r>
              <a:rPr lang="en-US" b="1" dirty="0" smtClean="0">
                <a:solidFill>
                  <a:srgbClr val="A4C137"/>
                </a:solidFill>
                <a:cs typeface="Calibri" panose="020F0502020204030204" pitchFamily="34" charset="0"/>
              </a:rPr>
              <a:t>2027 </a:t>
            </a:r>
            <a:endParaRPr lang="en-US" b="1" dirty="0">
              <a:solidFill>
                <a:srgbClr val="A4C137"/>
              </a:solidFill>
              <a:cs typeface="Calibri" panose="020F0502020204030204" pitchFamily="34" charset="0"/>
            </a:endParaRPr>
          </a:p>
          <a:p>
            <a:pPr marL="285750" indent="-285750">
              <a:buFont typeface="Arial" panose="020B0604020202020204" pitchFamily="34" charset="0"/>
              <a:buChar char="•"/>
            </a:pPr>
            <a:r>
              <a:rPr lang="en-US" sz="1600" dirty="0" smtClean="0"/>
              <a:t>x4 </a:t>
            </a:r>
            <a:r>
              <a:rPr lang="en-US" sz="1600" dirty="0"/>
              <a:t>Tuning systems </a:t>
            </a:r>
            <a:r>
              <a:rPr lang="en-US" sz="1600" dirty="0" smtClean="0">
                <a:sym typeface="Wingdings" panose="05000000000000000000" pitchFamily="2" charset="2"/>
              </a:rPr>
              <a:t>(</a:t>
            </a:r>
            <a:r>
              <a:rPr lang="en-US" sz="1600" dirty="0">
                <a:sym typeface="Wingdings" panose="05000000000000000000" pitchFamily="2" charset="2"/>
              </a:rPr>
              <a:t>not on critical path).</a:t>
            </a:r>
          </a:p>
          <a:p>
            <a:pPr marL="285750" indent="-285750">
              <a:buFont typeface="Arial" panose="020B0604020202020204" pitchFamily="34" charset="0"/>
              <a:buChar char="•"/>
            </a:pPr>
            <a:r>
              <a:rPr lang="en-US" sz="1600" dirty="0">
                <a:sym typeface="Wingdings" panose="05000000000000000000" pitchFamily="2" charset="2"/>
              </a:rPr>
              <a:t>Instrumentation </a:t>
            </a:r>
            <a:r>
              <a:rPr lang="en-US" sz="1600" dirty="0" smtClean="0">
                <a:sym typeface="Wingdings" panose="05000000000000000000" pitchFamily="2" charset="2"/>
              </a:rPr>
              <a:t>(</a:t>
            </a:r>
            <a:r>
              <a:rPr lang="en-US" sz="1600" dirty="0">
                <a:sym typeface="Wingdings" panose="05000000000000000000" pitchFamily="2" charset="2"/>
              </a:rPr>
              <a:t>not on critical path</a:t>
            </a:r>
            <a:r>
              <a:rPr lang="en-US" sz="1600" dirty="0" smtClean="0">
                <a:sym typeface="Wingdings" panose="05000000000000000000" pitchFamily="2" charset="2"/>
              </a:rPr>
              <a:t>).</a:t>
            </a:r>
          </a:p>
          <a:p>
            <a:pPr marL="285750" indent="-285750">
              <a:buFont typeface="Arial" panose="020B0604020202020204" pitchFamily="34" charset="0"/>
              <a:buChar char="•"/>
            </a:pPr>
            <a:r>
              <a:rPr lang="en-US" sz="1600" dirty="0" smtClean="0">
                <a:sym typeface="Wingdings" panose="05000000000000000000" pitchFamily="2" charset="2"/>
              </a:rPr>
              <a:t>MLI </a:t>
            </a:r>
            <a:r>
              <a:rPr lang="en-US" sz="1600" dirty="0">
                <a:sym typeface="Wingdings" panose="05000000000000000000" pitchFamily="2" charset="2"/>
              </a:rPr>
              <a:t>(not on critical path</a:t>
            </a:r>
            <a:r>
              <a:rPr lang="en-US" sz="1600" dirty="0" smtClean="0">
                <a:sym typeface="Wingdings" panose="05000000000000000000" pitchFamily="2" charset="2"/>
              </a:rPr>
              <a:t>).</a:t>
            </a:r>
          </a:p>
          <a:p>
            <a:pPr marL="285750" indent="-285750">
              <a:buFont typeface="Arial" panose="020B0604020202020204" pitchFamily="34" charset="0"/>
              <a:buChar char="•"/>
            </a:pPr>
            <a:r>
              <a:rPr lang="en-US" sz="1600" dirty="0" smtClean="0"/>
              <a:t>Cryogenic </a:t>
            </a:r>
            <a:r>
              <a:rPr lang="en-US" sz="1600" dirty="0"/>
              <a:t>circuits </a:t>
            </a:r>
            <a:r>
              <a:rPr lang="en-US" sz="1600" dirty="0" smtClean="0">
                <a:sym typeface="Wingdings" panose="05000000000000000000" pitchFamily="2" charset="2"/>
              </a:rPr>
              <a:t>(</a:t>
            </a:r>
            <a:r>
              <a:rPr lang="en-US" sz="1600" dirty="0">
                <a:sym typeface="Wingdings" panose="05000000000000000000" pitchFamily="2" charset="2"/>
              </a:rPr>
              <a:t>not on critical path</a:t>
            </a:r>
            <a:r>
              <a:rPr lang="en-US" sz="1600" dirty="0" smtClean="0">
                <a:sym typeface="Wingdings" panose="05000000000000000000" pitchFamily="2" charset="2"/>
              </a:rPr>
              <a:t>).</a:t>
            </a:r>
          </a:p>
          <a:p>
            <a:pPr marL="285750" indent="-285750">
              <a:buFont typeface="Arial" panose="020B0604020202020204" pitchFamily="34" charset="0"/>
              <a:buChar char="•"/>
            </a:pPr>
            <a:r>
              <a:rPr lang="en-US" sz="1600" b="1" dirty="0" smtClean="0"/>
              <a:t>Beam </a:t>
            </a:r>
            <a:r>
              <a:rPr lang="en-US" sz="1600" b="1" dirty="0"/>
              <a:t>Line </a:t>
            </a:r>
            <a:r>
              <a:rPr lang="en-US" sz="1600" b="1" dirty="0" smtClean="0"/>
              <a:t>Absorbers (active cooling): </a:t>
            </a:r>
            <a:r>
              <a:rPr lang="en-US" sz="1600" b="1" dirty="0"/>
              <a:t>warm (x2) cold (x3</a:t>
            </a:r>
            <a:r>
              <a:rPr lang="en-US" sz="1600" b="1" dirty="0" smtClean="0"/>
              <a:t>). </a:t>
            </a:r>
            <a:r>
              <a:rPr lang="en-US" sz="1600" b="1" dirty="0" smtClean="0">
                <a:solidFill>
                  <a:srgbClr val="00B050"/>
                </a:solidFill>
              </a:rPr>
              <a:t>see </a:t>
            </a:r>
            <a:r>
              <a:rPr lang="en-US" sz="1600" b="1" dirty="0" err="1" smtClean="0">
                <a:solidFill>
                  <a:srgbClr val="00B050"/>
                </a:solidFill>
              </a:rPr>
              <a:t>iSAS</a:t>
            </a:r>
            <a:r>
              <a:rPr lang="en-US" sz="1600" b="1" dirty="0" smtClean="0">
                <a:solidFill>
                  <a:srgbClr val="00B050"/>
                </a:solidFill>
              </a:rPr>
              <a:t> WP4!</a:t>
            </a:r>
            <a:endParaRPr lang="en-US" sz="1600" dirty="0">
              <a:solidFill>
                <a:srgbClr val="00B050"/>
              </a:solidFill>
            </a:endParaRPr>
          </a:p>
          <a:p>
            <a:endParaRPr lang="en-US" sz="1600" dirty="0" smtClean="0"/>
          </a:p>
          <a:p>
            <a:endParaRPr lang="en-US" sz="1600" dirty="0"/>
          </a:p>
          <a:p>
            <a:r>
              <a:rPr lang="fr-FR" sz="2000" b="1" i="1" dirty="0" smtClean="0"/>
              <a:t>VALIDATION</a:t>
            </a:r>
          </a:p>
          <a:p>
            <a:r>
              <a:rPr lang="en-US" b="1" dirty="0">
                <a:solidFill>
                  <a:srgbClr val="A4C137"/>
                </a:solidFill>
                <a:cs typeface="Calibri" panose="020F0502020204030204" pitchFamily="34" charset="0"/>
              </a:rPr>
              <a:t>Developments for 2026 </a:t>
            </a:r>
            <a:endParaRPr lang="fr-FR" b="1" i="1" dirty="0" smtClean="0"/>
          </a:p>
          <a:p>
            <a:pPr marL="285750" indent="-285750">
              <a:buFont typeface="Arial" panose="020B0604020202020204" pitchFamily="34" charset="0"/>
              <a:buChar char="•"/>
            </a:pPr>
            <a:r>
              <a:rPr lang="fr-FR" sz="1600" b="1" dirty="0" smtClean="0">
                <a:solidFill>
                  <a:schemeClr val="bg1">
                    <a:lumMod val="50000"/>
                  </a:schemeClr>
                </a:solidFill>
              </a:rPr>
              <a:t>HOM and power </a:t>
            </a:r>
            <a:r>
              <a:rPr lang="fr-FR" sz="1600" b="1" dirty="0" err="1" smtClean="0">
                <a:solidFill>
                  <a:schemeClr val="bg1">
                    <a:lumMod val="50000"/>
                  </a:schemeClr>
                </a:solidFill>
              </a:rPr>
              <a:t>couplers</a:t>
            </a:r>
            <a:r>
              <a:rPr lang="fr-FR" sz="1600" b="1" dirty="0" smtClean="0">
                <a:solidFill>
                  <a:schemeClr val="bg1">
                    <a:lumMod val="50000"/>
                  </a:schemeClr>
                </a:solidFill>
              </a:rPr>
              <a:t> </a:t>
            </a:r>
            <a:r>
              <a:rPr lang="fr-FR" sz="1600" dirty="0" smtClean="0">
                <a:sym typeface="Wingdings" panose="05000000000000000000" pitchFamily="2" charset="2"/>
              </a:rPr>
              <a:t> </a:t>
            </a:r>
            <a:r>
              <a:rPr lang="fr-FR" sz="1600" dirty="0" err="1" smtClean="0">
                <a:sym typeface="Wingdings" panose="05000000000000000000" pitchFamily="2" charset="2"/>
              </a:rPr>
              <a:t>see</a:t>
            </a:r>
            <a:r>
              <a:rPr lang="fr-FR" sz="1600" dirty="0" smtClean="0">
                <a:sym typeface="Wingdings" panose="05000000000000000000" pitchFamily="2" charset="2"/>
              </a:rPr>
              <a:t> WP4</a:t>
            </a:r>
          </a:p>
          <a:p>
            <a:endParaRPr lang="en-US" b="1" dirty="0" smtClean="0">
              <a:solidFill>
                <a:srgbClr val="A4C137"/>
              </a:solidFill>
              <a:cs typeface="Calibri" panose="020F0502020204030204" pitchFamily="34" charset="0"/>
            </a:endParaRPr>
          </a:p>
          <a:p>
            <a:r>
              <a:rPr lang="en-US" b="1" dirty="0" smtClean="0">
                <a:solidFill>
                  <a:srgbClr val="A4C137"/>
                </a:solidFill>
                <a:cs typeface="Calibri" panose="020F0502020204030204" pitchFamily="34" charset="0"/>
              </a:rPr>
              <a:t>Developments </a:t>
            </a:r>
            <a:r>
              <a:rPr lang="en-US" b="1" dirty="0">
                <a:solidFill>
                  <a:srgbClr val="A4C137"/>
                </a:solidFill>
                <a:cs typeface="Calibri" panose="020F0502020204030204" pitchFamily="34" charset="0"/>
              </a:rPr>
              <a:t>for </a:t>
            </a:r>
            <a:r>
              <a:rPr lang="en-US" b="1" dirty="0" smtClean="0">
                <a:solidFill>
                  <a:srgbClr val="A4C137"/>
                </a:solidFill>
                <a:cs typeface="Calibri" panose="020F0502020204030204" pitchFamily="34" charset="0"/>
              </a:rPr>
              <a:t>2027 </a:t>
            </a:r>
            <a:endParaRPr lang="en-US" b="1" dirty="0">
              <a:solidFill>
                <a:srgbClr val="A4C137"/>
              </a:solidFill>
              <a:cs typeface="Calibri" panose="020F0502020204030204" pitchFamily="34" charset="0"/>
            </a:endParaRPr>
          </a:p>
          <a:p>
            <a:pPr marL="285750" indent="-285750">
              <a:buFont typeface="Arial" panose="020B0604020202020204" pitchFamily="34" charset="0"/>
              <a:buChar char="•"/>
            </a:pPr>
            <a:r>
              <a:rPr lang="fr-FR" sz="1600" b="1" dirty="0" smtClean="0">
                <a:solidFill>
                  <a:schemeClr val="bg1">
                    <a:lumMod val="50000"/>
                  </a:schemeClr>
                </a:solidFill>
                <a:sym typeface="Wingdings" panose="05000000000000000000" pitchFamily="2" charset="2"/>
              </a:rPr>
              <a:t>5cell </a:t>
            </a:r>
            <a:r>
              <a:rPr lang="fr-FR" sz="1600" b="1" dirty="0" err="1" smtClean="0">
                <a:solidFill>
                  <a:schemeClr val="bg1">
                    <a:lumMod val="50000"/>
                  </a:schemeClr>
                </a:solidFill>
                <a:sym typeface="Wingdings" panose="05000000000000000000" pitchFamily="2" charset="2"/>
              </a:rPr>
              <a:t>cavities</a:t>
            </a:r>
            <a:r>
              <a:rPr lang="fr-FR" sz="1600" b="1" dirty="0" smtClean="0">
                <a:solidFill>
                  <a:schemeClr val="bg1">
                    <a:lumMod val="50000"/>
                  </a:schemeClr>
                </a:solidFill>
                <a:sym typeface="Wingdings" panose="05000000000000000000" pitchFamily="2" charset="2"/>
              </a:rPr>
              <a:t> </a:t>
            </a:r>
            <a:r>
              <a:rPr lang="fr-FR" sz="1600" dirty="0" smtClean="0">
                <a:sym typeface="Wingdings" panose="05000000000000000000" pitchFamily="2" charset="2"/>
              </a:rPr>
              <a:t> test at INFN LASA. </a:t>
            </a:r>
            <a:r>
              <a:rPr lang="fr-FR" sz="1600" b="1" u="sng" dirty="0" smtClean="0">
                <a:solidFill>
                  <a:srgbClr val="00B050"/>
                </a:solidFill>
                <a:sym typeface="Wingdings" panose="05000000000000000000" pitchFamily="2" charset="2"/>
              </a:rPr>
              <a:t>Mitigation plan:</a:t>
            </a:r>
            <a:r>
              <a:rPr lang="fr-FR" sz="1600" b="1" dirty="0" smtClean="0">
                <a:solidFill>
                  <a:srgbClr val="00B050"/>
                </a:solidFill>
                <a:sym typeface="Wingdings" panose="05000000000000000000" pitchFamily="2" charset="2"/>
              </a:rPr>
              <a:t> adaptation of the </a:t>
            </a:r>
            <a:r>
              <a:rPr lang="fr-FR" sz="1600" b="1" dirty="0" err="1" smtClean="0">
                <a:solidFill>
                  <a:srgbClr val="00B050"/>
                </a:solidFill>
                <a:sym typeface="Wingdings" panose="05000000000000000000" pitchFamily="2" charset="2"/>
              </a:rPr>
              <a:t>existing</a:t>
            </a:r>
            <a:r>
              <a:rPr lang="fr-FR" sz="1600" b="1" dirty="0" smtClean="0">
                <a:solidFill>
                  <a:srgbClr val="00B050"/>
                </a:solidFill>
                <a:sym typeface="Wingdings" panose="05000000000000000000" pitchFamily="2" charset="2"/>
              </a:rPr>
              <a:t> vertical cryostat to host </a:t>
            </a:r>
            <a:r>
              <a:rPr lang="fr-FR" sz="1600" b="1" dirty="0" err="1" smtClean="0">
                <a:solidFill>
                  <a:srgbClr val="00B050"/>
                </a:solidFill>
                <a:sym typeface="Wingdings" panose="05000000000000000000" pitchFamily="2" charset="2"/>
              </a:rPr>
              <a:t>bare</a:t>
            </a:r>
            <a:r>
              <a:rPr lang="fr-FR" sz="1600" b="1" dirty="0" smtClean="0">
                <a:solidFill>
                  <a:srgbClr val="00B050"/>
                </a:solidFill>
                <a:sym typeface="Wingdings" panose="05000000000000000000" pitchFamily="2" charset="2"/>
              </a:rPr>
              <a:t> </a:t>
            </a:r>
            <a:r>
              <a:rPr lang="fr-FR" sz="1600" b="1" dirty="0" err="1" smtClean="0">
                <a:solidFill>
                  <a:srgbClr val="00B050"/>
                </a:solidFill>
                <a:sym typeface="Wingdings" panose="05000000000000000000" pitchFamily="2" charset="2"/>
              </a:rPr>
              <a:t>cavity</a:t>
            </a:r>
            <a:r>
              <a:rPr lang="fr-FR" sz="1600" b="1" dirty="0" smtClean="0">
                <a:solidFill>
                  <a:srgbClr val="00B050"/>
                </a:solidFill>
                <a:sym typeface="Wingdings" panose="05000000000000000000" pitchFamily="2" charset="2"/>
              </a:rPr>
              <a:t>...</a:t>
            </a:r>
            <a:r>
              <a:rPr lang="fr-FR" sz="1600" b="1" dirty="0" err="1" smtClean="0">
                <a:solidFill>
                  <a:srgbClr val="00B050"/>
                </a:solidFill>
                <a:sym typeface="Wingdings" panose="05000000000000000000" pitchFamily="2" charset="2"/>
              </a:rPr>
              <a:t>done</a:t>
            </a:r>
            <a:r>
              <a:rPr lang="fr-FR" sz="1600" b="1" dirty="0" smtClean="0">
                <a:solidFill>
                  <a:srgbClr val="00B050"/>
                </a:solidFill>
                <a:sym typeface="Wingdings" panose="05000000000000000000" pitchFamily="2" charset="2"/>
              </a:rPr>
              <a:t>! New </a:t>
            </a:r>
            <a:r>
              <a:rPr lang="fr-FR" sz="1600" b="1" dirty="0" err="1" smtClean="0">
                <a:solidFill>
                  <a:srgbClr val="00B050"/>
                </a:solidFill>
                <a:sym typeface="Wingdings" panose="05000000000000000000" pitchFamily="2" charset="2"/>
              </a:rPr>
              <a:t>reservoir</a:t>
            </a:r>
            <a:r>
              <a:rPr lang="fr-FR" sz="1600" b="1" dirty="0" smtClean="0">
                <a:solidFill>
                  <a:srgbClr val="00B050"/>
                </a:solidFill>
                <a:sym typeface="Wingdings" panose="05000000000000000000" pitchFamily="2" charset="2"/>
              </a:rPr>
              <a:t> </a:t>
            </a:r>
            <a:r>
              <a:rPr lang="fr-FR" sz="1600" b="1" dirty="0" err="1" smtClean="0">
                <a:solidFill>
                  <a:srgbClr val="00B050"/>
                </a:solidFill>
                <a:sym typeface="Wingdings" panose="05000000000000000000" pitchFamily="2" charset="2"/>
              </a:rPr>
              <a:t>was</a:t>
            </a:r>
            <a:r>
              <a:rPr lang="fr-FR" sz="1600" b="1" dirty="0" smtClean="0">
                <a:solidFill>
                  <a:srgbClr val="00B050"/>
                </a:solidFill>
                <a:sym typeface="Wingdings" panose="05000000000000000000" pitchFamily="2" charset="2"/>
              </a:rPr>
              <a:t> </a:t>
            </a:r>
            <a:r>
              <a:rPr lang="fr-FR" sz="1600" b="1" dirty="0" err="1" smtClean="0">
                <a:solidFill>
                  <a:srgbClr val="00B050"/>
                </a:solidFill>
                <a:sym typeface="Wingdings" panose="05000000000000000000" pitchFamily="2" charset="2"/>
              </a:rPr>
              <a:t>ordered</a:t>
            </a:r>
            <a:r>
              <a:rPr lang="fr-FR" sz="1600" b="1" dirty="0" smtClean="0">
                <a:solidFill>
                  <a:srgbClr val="00B050"/>
                </a:solidFill>
                <a:sym typeface="Wingdings" panose="05000000000000000000" pitchFamily="2" charset="2"/>
              </a:rPr>
              <a:t> in </a:t>
            </a:r>
            <a:r>
              <a:rPr lang="fr-FR" sz="1600" b="1" dirty="0" err="1" smtClean="0">
                <a:solidFill>
                  <a:srgbClr val="00B050"/>
                </a:solidFill>
                <a:sym typeface="Wingdings" panose="05000000000000000000" pitchFamily="2" charset="2"/>
              </a:rPr>
              <a:t>October</a:t>
            </a:r>
            <a:r>
              <a:rPr lang="fr-FR" sz="1600" b="1" dirty="0" smtClean="0">
                <a:solidFill>
                  <a:srgbClr val="00B050"/>
                </a:solidFill>
                <a:sym typeface="Wingdings" panose="05000000000000000000" pitchFamily="2" charset="2"/>
              </a:rPr>
              <a:t>. </a:t>
            </a:r>
            <a:r>
              <a:rPr lang="fr-FR" sz="1600" b="1" dirty="0" err="1" smtClean="0">
                <a:solidFill>
                  <a:srgbClr val="00B050"/>
                </a:solidFill>
                <a:sym typeface="Wingdings" panose="05000000000000000000" pitchFamily="2" charset="2"/>
              </a:rPr>
              <a:t>Should</a:t>
            </a:r>
            <a:r>
              <a:rPr lang="fr-FR" sz="1600" b="1" dirty="0" smtClean="0">
                <a:solidFill>
                  <a:srgbClr val="00B050"/>
                </a:solidFill>
                <a:sym typeface="Wingdings" panose="05000000000000000000" pitchFamily="2" charset="2"/>
              </a:rPr>
              <a:t> </a:t>
            </a:r>
            <a:r>
              <a:rPr lang="fr-FR" sz="1600" b="1" dirty="0" err="1" smtClean="0">
                <a:solidFill>
                  <a:srgbClr val="00B050"/>
                </a:solidFill>
                <a:sym typeface="Wingdings" panose="05000000000000000000" pitchFamily="2" charset="2"/>
              </a:rPr>
              <a:t>be</a:t>
            </a:r>
            <a:r>
              <a:rPr lang="fr-FR" sz="1600" b="1" dirty="0" smtClean="0">
                <a:solidFill>
                  <a:srgbClr val="00B050"/>
                </a:solidFill>
                <a:sym typeface="Wingdings" panose="05000000000000000000" pitchFamily="2" charset="2"/>
              </a:rPr>
              <a:t> </a:t>
            </a:r>
            <a:r>
              <a:rPr lang="fr-FR" sz="1600" b="1" dirty="0" err="1" smtClean="0">
                <a:solidFill>
                  <a:srgbClr val="00B050"/>
                </a:solidFill>
                <a:sym typeface="Wingdings" panose="05000000000000000000" pitchFamily="2" charset="2"/>
              </a:rPr>
              <a:t>operational</a:t>
            </a:r>
            <a:r>
              <a:rPr lang="fr-FR" sz="1600" b="1" dirty="0" smtClean="0">
                <a:solidFill>
                  <a:srgbClr val="00B050"/>
                </a:solidFill>
                <a:sym typeface="Wingdings" panose="05000000000000000000" pitchFamily="2" charset="2"/>
              </a:rPr>
              <a:t> in March 2026.</a:t>
            </a:r>
          </a:p>
          <a:p>
            <a:pPr marL="285750" indent="-285750">
              <a:buFont typeface="Arial" panose="020B0604020202020204" pitchFamily="34" charset="0"/>
              <a:buChar char="•"/>
            </a:pPr>
            <a:r>
              <a:rPr lang="fr-FR" sz="1600" b="1" dirty="0" err="1" smtClean="0">
                <a:solidFill>
                  <a:schemeClr val="bg1">
                    <a:lumMod val="50000"/>
                  </a:schemeClr>
                </a:solidFill>
                <a:sym typeface="Wingdings" panose="05000000000000000000" pitchFamily="2" charset="2"/>
              </a:rPr>
              <a:t>Tuning</a:t>
            </a:r>
            <a:r>
              <a:rPr lang="fr-FR" sz="1600" b="1" dirty="0" smtClean="0">
                <a:solidFill>
                  <a:schemeClr val="bg1">
                    <a:lumMod val="50000"/>
                  </a:schemeClr>
                </a:solidFill>
                <a:sym typeface="Wingdings" panose="05000000000000000000" pitchFamily="2" charset="2"/>
              </a:rPr>
              <a:t> </a:t>
            </a:r>
            <a:r>
              <a:rPr lang="fr-FR" sz="1600" b="1" dirty="0" err="1" smtClean="0">
                <a:solidFill>
                  <a:schemeClr val="bg1">
                    <a:lumMod val="50000"/>
                  </a:schemeClr>
                </a:solidFill>
                <a:sym typeface="Wingdings" panose="05000000000000000000" pitchFamily="2" charset="2"/>
              </a:rPr>
              <a:t>systems</a:t>
            </a:r>
            <a:r>
              <a:rPr lang="fr-FR" sz="1600" dirty="0" smtClean="0">
                <a:sym typeface="Wingdings" panose="05000000000000000000" pitchFamily="2" charset="2"/>
              </a:rPr>
              <a:t>  </a:t>
            </a:r>
            <a:r>
              <a:rPr lang="fr-FR" sz="1600" dirty="0" err="1" smtClean="0">
                <a:sym typeface="Wingdings" panose="05000000000000000000" pitchFamily="2" charset="2"/>
              </a:rPr>
              <a:t>dedicated</a:t>
            </a:r>
            <a:r>
              <a:rPr lang="fr-FR" sz="1600" dirty="0" smtClean="0">
                <a:sym typeface="Wingdings" panose="05000000000000000000" pitchFamily="2" charset="2"/>
              </a:rPr>
              <a:t> cryostat: </a:t>
            </a:r>
            <a:r>
              <a:rPr lang="fr-FR" sz="1600" dirty="0" err="1" smtClean="0">
                <a:sym typeface="Wingdings" panose="05000000000000000000" pitchFamily="2" charset="2"/>
              </a:rPr>
              <a:t>operational</a:t>
            </a:r>
            <a:r>
              <a:rPr lang="fr-FR" sz="1600" dirty="0" smtClean="0">
                <a:sym typeface="Wingdings" panose="05000000000000000000" pitchFamily="2" charset="2"/>
              </a:rPr>
              <a:t> and </a:t>
            </a:r>
            <a:r>
              <a:rPr lang="fr-FR" sz="1600" dirty="0" err="1" smtClean="0">
                <a:sym typeface="Wingdings" panose="05000000000000000000" pitchFamily="2" charset="2"/>
              </a:rPr>
              <a:t>available</a:t>
            </a:r>
            <a:r>
              <a:rPr lang="fr-FR" sz="1600" dirty="0">
                <a:sym typeface="Wingdings" panose="05000000000000000000" pitchFamily="2" charset="2"/>
              </a:rPr>
              <a:t>.</a:t>
            </a:r>
            <a:endParaRPr lang="en-US" sz="1600" dirty="0"/>
          </a:p>
        </p:txBody>
      </p:sp>
    </p:spTree>
    <p:extLst>
      <p:ext uri="{BB962C8B-B14F-4D97-AF65-F5344CB8AC3E}">
        <p14:creationId xmlns:p14="http://schemas.microsoft.com/office/powerpoint/2010/main" val="3560826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Task </a:t>
            </a:r>
            <a:r>
              <a:rPr lang="en-US" sz="2400" b="1" dirty="0" smtClean="0">
                <a:solidFill>
                  <a:srgbClr val="002060"/>
                </a:solidFill>
              </a:rPr>
              <a:t>6.5 - </a:t>
            </a:r>
            <a:r>
              <a:rPr lang="en-US" sz="2400" b="1" dirty="0">
                <a:solidFill>
                  <a:srgbClr val="002060"/>
                </a:solidFill>
              </a:rPr>
              <a:t>Assembly and test of adapted </a:t>
            </a:r>
            <a:r>
              <a:rPr lang="en-US" sz="2400" b="1" dirty="0" smtClean="0">
                <a:solidFill>
                  <a:srgbClr val="002060"/>
                </a:solidFill>
              </a:rPr>
              <a:t>cryomodule </a:t>
            </a:r>
            <a:r>
              <a:rPr lang="en-US" sz="2400" b="1" dirty="0" smtClean="0">
                <a:solidFill>
                  <a:schemeClr val="bg2">
                    <a:lumMod val="50000"/>
                  </a:schemeClr>
                </a:solidFill>
              </a:rPr>
              <a:t>status/evolution</a:t>
            </a:r>
            <a:endParaRPr lang="en-US" sz="2400" b="1" dirty="0">
              <a:solidFill>
                <a:schemeClr val="bg2">
                  <a:lumMod val="50000"/>
                </a:schemeClr>
              </a:solidFill>
            </a:endParaRPr>
          </a:p>
        </p:txBody>
      </p:sp>
      <p:sp>
        <p:nvSpPr>
          <p:cNvPr id="8" name="TextBox 4">
            <a:extLst>
              <a:ext uri="{FF2B5EF4-FFF2-40B4-BE49-F238E27FC236}">
                <a16:creationId xmlns:a16="http://schemas.microsoft.com/office/drawing/2014/main" id="{95F84323-17F1-884D-6FDE-73259D549291}"/>
              </a:ext>
            </a:extLst>
          </p:cNvPr>
          <p:cNvSpPr txBox="1"/>
          <p:nvPr/>
        </p:nvSpPr>
        <p:spPr>
          <a:xfrm>
            <a:off x="163285" y="1420499"/>
            <a:ext cx="8085647" cy="4647426"/>
          </a:xfrm>
          <a:prstGeom prst="rect">
            <a:avLst/>
          </a:prstGeom>
          <a:noFill/>
        </p:spPr>
        <p:txBody>
          <a:bodyPr wrap="square" rtlCol="0">
            <a:spAutoFit/>
          </a:bodyPr>
          <a:lstStyle/>
          <a:p>
            <a:r>
              <a:rPr lang="en-US" sz="2000" b="1" dirty="0" smtClean="0">
                <a:solidFill>
                  <a:schemeClr val="bg1">
                    <a:lumMod val="50000"/>
                  </a:schemeClr>
                </a:solidFill>
              </a:rPr>
              <a:t>• </a:t>
            </a:r>
            <a:r>
              <a:rPr lang="en-US" sz="2000" b="1" dirty="0">
                <a:solidFill>
                  <a:schemeClr val="bg1">
                    <a:lumMod val="50000"/>
                  </a:schemeClr>
                </a:solidFill>
              </a:rPr>
              <a:t>Clean room assembly of the cavity string and cryostating </a:t>
            </a:r>
            <a:r>
              <a:rPr lang="en-US" sz="2000" b="1" dirty="0" smtClean="0">
                <a:solidFill>
                  <a:schemeClr val="bg1">
                    <a:lumMod val="50000"/>
                  </a:schemeClr>
                </a:solidFill>
              </a:rPr>
              <a:t>phase.</a:t>
            </a:r>
          </a:p>
          <a:p>
            <a:r>
              <a:rPr lang="en-US" dirty="0" smtClean="0">
                <a:solidFill>
                  <a:srgbClr val="92D050"/>
                </a:solidFill>
              </a:rPr>
              <a:t>(just) started</a:t>
            </a:r>
            <a:r>
              <a:rPr lang="en-US" dirty="0">
                <a:solidFill>
                  <a:srgbClr val="92D050"/>
                </a:solidFill>
              </a:rPr>
              <a:t>. </a:t>
            </a:r>
          </a:p>
          <a:p>
            <a:pPr marL="285750" indent="-285750">
              <a:buFont typeface="Arial" panose="020B0604020202020204" pitchFamily="34" charset="0"/>
              <a:buChar char="•"/>
            </a:pPr>
            <a:r>
              <a:rPr lang="en-US" dirty="0" smtClean="0"/>
              <a:t>detailed </a:t>
            </a:r>
            <a:r>
              <a:rPr lang="en-US" dirty="0"/>
              <a:t>inventory of tools and </a:t>
            </a:r>
            <a:r>
              <a:rPr lang="en-US" dirty="0" smtClean="0"/>
              <a:t>equipment available at CEA to be done in January</a:t>
            </a:r>
          </a:p>
          <a:p>
            <a:endParaRPr lang="en-US" dirty="0">
              <a:solidFill>
                <a:srgbClr val="FF0000"/>
              </a:solidFill>
            </a:endParaRPr>
          </a:p>
          <a:p>
            <a:r>
              <a:rPr lang="en-US" sz="2000" b="1" dirty="0">
                <a:solidFill>
                  <a:schemeClr val="bg1">
                    <a:lumMod val="50000"/>
                  </a:schemeClr>
                </a:solidFill>
              </a:rPr>
              <a:t>• Preparation of the test </a:t>
            </a:r>
            <a:r>
              <a:rPr lang="en-US" sz="2000" b="1" dirty="0" smtClean="0">
                <a:solidFill>
                  <a:schemeClr val="bg1">
                    <a:lumMod val="50000"/>
                  </a:schemeClr>
                </a:solidFill>
              </a:rPr>
              <a:t>stand @ Lund.</a:t>
            </a:r>
          </a:p>
          <a:p>
            <a:r>
              <a:rPr lang="en-US" dirty="0" smtClean="0">
                <a:solidFill>
                  <a:srgbClr val="92D050"/>
                </a:solidFill>
              </a:rPr>
              <a:t>Started. </a:t>
            </a:r>
          </a:p>
          <a:p>
            <a:r>
              <a:rPr lang="en-US" dirty="0" smtClean="0"/>
              <a:t>Points of attention during the technical review: </a:t>
            </a:r>
          </a:p>
          <a:p>
            <a:pPr marL="285750" indent="-285750">
              <a:buFont typeface="Arial" panose="020B0604020202020204" pitchFamily="34" charset="0"/>
              <a:buChar char="•"/>
            </a:pPr>
            <a:r>
              <a:rPr lang="en-US" dirty="0"/>
              <a:t>C</a:t>
            </a:r>
            <a:r>
              <a:rPr lang="en-US" dirty="0" smtClean="0"/>
              <a:t>ryomodule footprint (+40cm total) into the bunker</a:t>
            </a:r>
          </a:p>
          <a:p>
            <a:pPr marL="285750" indent="-285750">
              <a:buFont typeface="Arial" panose="020B0604020202020204" pitchFamily="34" charset="0"/>
              <a:buChar char="•"/>
            </a:pPr>
            <a:r>
              <a:rPr lang="en-US" dirty="0" smtClean="0"/>
              <a:t>Air cooling needed for the PERLE power couplers (vs. water cooling for ESS power couplers)</a:t>
            </a:r>
          </a:p>
          <a:p>
            <a:pPr marL="285750" indent="-285750">
              <a:buFont typeface="Arial" panose="020B0604020202020204" pitchFamily="34" charset="0"/>
              <a:buChar char="•"/>
            </a:pPr>
            <a:r>
              <a:rPr lang="en-US" dirty="0" smtClean="0"/>
              <a:t>PERLE doorknobs dimensions vs. ESS ones : to be checked</a:t>
            </a:r>
          </a:p>
          <a:p>
            <a:endParaRPr lang="en-US" dirty="0"/>
          </a:p>
          <a:p>
            <a:r>
              <a:rPr lang="en-US" sz="2000" b="1" dirty="0">
                <a:solidFill>
                  <a:schemeClr val="bg1">
                    <a:lumMod val="50000"/>
                  </a:schemeClr>
                </a:solidFill>
              </a:rPr>
              <a:t>• Cryogenic and RF test of the cryomodule</a:t>
            </a:r>
            <a:r>
              <a:rPr lang="en-US" sz="2000" b="1" dirty="0" smtClean="0">
                <a:solidFill>
                  <a:schemeClr val="bg1">
                    <a:lumMod val="50000"/>
                  </a:schemeClr>
                </a:solidFill>
              </a:rPr>
              <a:t>.</a:t>
            </a:r>
          </a:p>
          <a:p>
            <a:r>
              <a:rPr lang="en-US" dirty="0" smtClean="0">
                <a:solidFill>
                  <a:srgbClr val="FF0000"/>
                </a:solidFill>
              </a:rPr>
              <a:t>Not started (</a:t>
            </a:r>
            <a:r>
              <a:rPr lang="en-US" dirty="0" smtClean="0">
                <a:solidFill>
                  <a:srgbClr val="FF0000"/>
                </a:solidFill>
                <a:sym typeface="Wingdings" panose="05000000000000000000" pitchFamily="2" charset="2"/>
              </a:rPr>
              <a:t> 2028)</a:t>
            </a:r>
            <a:endParaRPr lang="en-US" dirty="0">
              <a:solidFill>
                <a:srgbClr val="FF000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932" y="1420499"/>
            <a:ext cx="3869341" cy="388101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624" y="3967217"/>
            <a:ext cx="296595" cy="296595"/>
          </a:xfrm>
          <a:prstGeom prst="rect">
            <a:avLst/>
          </a:prstGeom>
        </p:spPr>
      </p:pic>
      <p:pic>
        <p:nvPicPr>
          <p:cNvPr id="10" name="Image 9"/>
          <p:cNvPicPr>
            <a:picLocks noChangeAspect="1"/>
          </p:cNvPicPr>
          <p:nvPr/>
        </p:nvPicPr>
        <p:blipFill>
          <a:blip r:embed="rId5"/>
          <a:stretch>
            <a:fillRect/>
          </a:stretch>
        </p:blipFill>
        <p:spPr>
          <a:xfrm>
            <a:off x="179100" y="4336339"/>
            <a:ext cx="316120" cy="316120"/>
          </a:xfrm>
          <a:prstGeom prst="rect">
            <a:avLst/>
          </a:prstGeom>
        </p:spPr>
      </p:pic>
      <p:pic>
        <p:nvPicPr>
          <p:cNvPr id="11" name="Image 10"/>
          <p:cNvPicPr>
            <a:picLocks noChangeAspect="1"/>
          </p:cNvPicPr>
          <p:nvPr/>
        </p:nvPicPr>
        <p:blipFill>
          <a:blip r:embed="rId5"/>
          <a:stretch>
            <a:fillRect/>
          </a:stretch>
        </p:blipFill>
        <p:spPr>
          <a:xfrm rot="21431847">
            <a:off x="170824" y="4818195"/>
            <a:ext cx="316120" cy="316120"/>
          </a:xfrm>
          <a:prstGeom prst="rect">
            <a:avLst/>
          </a:prstGeom>
        </p:spPr>
      </p:pic>
    </p:spTree>
    <p:extLst>
      <p:ext uri="{BB962C8B-B14F-4D97-AF65-F5344CB8AC3E}">
        <p14:creationId xmlns:p14="http://schemas.microsoft.com/office/powerpoint/2010/main" val="207046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1327</Words>
  <Application>Microsoft Office PowerPoint</Application>
  <PresentationFormat>Grand écran</PresentationFormat>
  <Paragraphs>173</Paragraphs>
  <Slides>12</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ＭＳ Ｐゴシック</vt:lpstr>
      <vt:lpstr>Aptos</vt:lpstr>
      <vt:lpstr>Aptos Display</vt:lpstr>
      <vt:lpstr>Arial</vt:lpstr>
      <vt:lpstr>Calibri</vt:lpstr>
      <vt:lpstr>Helvetica</vt:lpstr>
      <vt:lpstr>Wingdings</vt:lpstr>
      <vt:lpstr>Office Theme</vt:lpstr>
      <vt:lpstr>WP6:Integration into Accelerator and Collider RIs  16 Dec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OLRY Guillaume</cp:lastModifiedBy>
  <cp:revision>163</cp:revision>
  <dcterms:created xsi:type="dcterms:W3CDTF">2024-02-23T11:31:04Z</dcterms:created>
  <dcterms:modified xsi:type="dcterms:W3CDTF">2025-12-16T10:52:42Z</dcterms:modified>
</cp:coreProperties>
</file>