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1"/>
  </p:notesMasterIdLst>
  <p:sldIdLst>
    <p:sldId id="256" r:id="rId2"/>
    <p:sldId id="285" r:id="rId3"/>
    <p:sldId id="266" r:id="rId4"/>
    <p:sldId id="324" r:id="rId5"/>
    <p:sldId id="328" r:id="rId6"/>
    <p:sldId id="329" r:id="rId7"/>
    <p:sldId id="330" r:id="rId8"/>
    <p:sldId id="333" r:id="rId9"/>
    <p:sldId id="307" r:id="rId10"/>
    <p:sldId id="286" r:id="rId11"/>
    <p:sldId id="310" r:id="rId12"/>
    <p:sldId id="270" r:id="rId13"/>
    <p:sldId id="313" r:id="rId14"/>
    <p:sldId id="316" r:id="rId15"/>
    <p:sldId id="315" r:id="rId16"/>
    <p:sldId id="321" r:id="rId17"/>
    <p:sldId id="332" r:id="rId18"/>
    <p:sldId id="322" r:id="rId19"/>
    <p:sldId id="323" r:id="rId20"/>
  </p:sldIdLst>
  <p:sldSz cx="12192000" cy="6858000"/>
  <p:notesSz cx="6858000" cy="9144000"/>
  <p:defaultText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319" autoAdjust="0"/>
    <p:restoredTop sz="94694"/>
  </p:normalViewPr>
  <p:slideViewPr>
    <p:cSldViewPr snapToGrid="0">
      <p:cViewPr varScale="1">
        <p:scale>
          <a:sx n="150" d="100"/>
          <a:sy n="150" d="100"/>
        </p:scale>
        <p:origin x="1140"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4E116D0-9943-4A3F-A6C7-F7675684B2ED}" type="datetimeFigureOut">
              <a:rPr lang="en-GB" smtClean="0"/>
              <a:t>27/01/2026</a:t>
            </a:fld>
            <a:endParaRPr lang="en-GB"/>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E9804D-699C-4CB0-A16F-7BE8BB638290}" type="slidenum">
              <a:rPr lang="en-GB" smtClean="0"/>
              <a:t>‹N°›</a:t>
            </a:fld>
            <a:endParaRPr lang="en-GB"/>
          </a:p>
        </p:txBody>
      </p:sp>
    </p:spTree>
    <p:extLst>
      <p:ext uri="{BB962C8B-B14F-4D97-AF65-F5344CB8AC3E}">
        <p14:creationId xmlns:p14="http://schemas.microsoft.com/office/powerpoint/2010/main" val="41567530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s-ES" dirty="0"/>
          </a:p>
        </p:txBody>
      </p:sp>
      <p:sp>
        <p:nvSpPr>
          <p:cNvPr id="4" name="Espace réservé du numéro de diapositive 3"/>
          <p:cNvSpPr>
            <a:spLocks noGrp="1"/>
          </p:cNvSpPr>
          <p:nvPr>
            <p:ph type="sldNum" sz="quarter" idx="10"/>
          </p:nvPr>
        </p:nvSpPr>
        <p:spPr/>
        <p:txBody>
          <a:bodyPr/>
          <a:lstStyle/>
          <a:p>
            <a:fld id="{D8E9804D-699C-4CB0-A16F-7BE8BB638290}" type="slidenum">
              <a:rPr lang="en-GB" smtClean="0"/>
              <a:t>1</a:t>
            </a:fld>
            <a:endParaRPr lang="en-GB"/>
          </a:p>
        </p:txBody>
      </p:sp>
    </p:spTree>
    <p:extLst>
      <p:ext uri="{BB962C8B-B14F-4D97-AF65-F5344CB8AC3E}">
        <p14:creationId xmlns:p14="http://schemas.microsoft.com/office/powerpoint/2010/main" val="15978891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s-ES" dirty="0"/>
          </a:p>
        </p:txBody>
      </p:sp>
      <p:sp>
        <p:nvSpPr>
          <p:cNvPr id="4" name="Espace réservé du numéro de diapositive 3"/>
          <p:cNvSpPr>
            <a:spLocks noGrp="1"/>
          </p:cNvSpPr>
          <p:nvPr>
            <p:ph type="sldNum" sz="quarter" idx="10"/>
          </p:nvPr>
        </p:nvSpPr>
        <p:spPr/>
        <p:txBody>
          <a:bodyPr/>
          <a:lstStyle/>
          <a:p>
            <a:fld id="{D8E9804D-699C-4CB0-A16F-7BE8BB638290}" type="slidenum">
              <a:rPr lang="en-GB" smtClean="0"/>
              <a:t>2</a:t>
            </a:fld>
            <a:endParaRPr lang="en-GB"/>
          </a:p>
        </p:txBody>
      </p:sp>
    </p:spTree>
    <p:extLst>
      <p:ext uri="{BB962C8B-B14F-4D97-AF65-F5344CB8AC3E}">
        <p14:creationId xmlns:p14="http://schemas.microsoft.com/office/powerpoint/2010/main" val="3844437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s-ES" dirty="0"/>
          </a:p>
        </p:txBody>
      </p:sp>
      <p:sp>
        <p:nvSpPr>
          <p:cNvPr id="4" name="Espace réservé du numéro de diapositive 3"/>
          <p:cNvSpPr>
            <a:spLocks noGrp="1"/>
          </p:cNvSpPr>
          <p:nvPr>
            <p:ph type="sldNum" sz="quarter" idx="10"/>
          </p:nvPr>
        </p:nvSpPr>
        <p:spPr/>
        <p:txBody>
          <a:bodyPr/>
          <a:lstStyle/>
          <a:p>
            <a:fld id="{D8E9804D-699C-4CB0-A16F-7BE8BB638290}" type="slidenum">
              <a:rPr lang="en-GB" smtClean="0"/>
              <a:t>3</a:t>
            </a:fld>
            <a:endParaRPr lang="en-GB"/>
          </a:p>
        </p:txBody>
      </p:sp>
    </p:spTree>
    <p:extLst>
      <p:ext uri="{BB962C8B-B14F-4D97-AF65-F5344CB8AC3E}">
        <p14:creationId xmlns:p14="http://schemas.microsoft.com/office/powerpoint/2010/main" val="1455834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s-ES" dirty="0"/>
          </a:p>
        </p:txBody>
      </p:sp>
      <p:sp>
        <p:nvSpPr>
          <p:cNvPr id="4" name="Espace réservé du numéro de diapositive 3"/>
          <p:cNvSpPr>
            <a:spLocks noGrp="1"/>
          </p:cNvSpPr>
          <p:nvPr>
            <p:ph type="sldNum" sz="quarter" idx="10"/>
          </p:nvPr>
        </p:nvSpPr>
        <p:spPr/>
        <p:txBody>
          <a:bodyPr/>
          <a:lstStyle/>
          <a:p>
            <a:fld id="{D8E9804D-699C-4CB0-A16F-7BE8BB638290}" type="slidenum">
              <a:rPr lang="en-GB" smtClean="0"/>
              <a:t>4</a:t>
            </a:fld>
            <a:endParaRPr lang="en-GB"/>
          </a:p>
        </p:txBody>
      </p:sp>
    </p:spTree>
    <p:extLst>
      <p:ext uri="{BB962C8B-B14F-4D97-AF65-F5344CB8AC3E}">
        <p14:creationId xmlns:p14="http://schemas.microsoft.com/office/powerpoint/2010/main" val="17674641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D8E9804D-699C-4CB0-A16F-7BE8BB638290}" type="slidenum">
              <a:rPr lang="en-GB" smtClean="0"/>
              <a:t>8</a:t>
            </a:fld>
            <a:endParaRPr lang="en-GB"/>
          </a:p>
        </p:txBody>
      </p:sp>
    </p:spTree>
    <p:extLst>
      <p:ext uri="{BB962C8B-B14F-4D97-AF65-F5344CB8AC3E}">
        <p14:creationId xmlns:p14="http://schemas.microsoft.com/office/powerpoint/2010/main" val="7204198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s-ES" dirty="0"/>
          </a:p>
        </p:txBody>
      </p:sp>
      <p:sp>
        <p:nvSpPr>
          <p:cNvPr id="4" name="Espace réservé du numéro de diapositive 3"/>
          <p:cNvSpPr>
            <a:spLocks noGrp="1"/>
          </p:cNvSpPr>
          <p:nvPr>
            <p:ph type="sldNum" sz="quarter" idx="10"/>
          </p:nvPr>
        </p:nvSpPr>
        <p:spPr/>
        <p:txBody>
          <a:bodyPr/>
          <a:lstStyle/>
          <a:p>
            <a:fld id="{D8E9804D-699C-4CB0-A16F-7BE8BB638290}" type="slidenum">
              <a:rPr lang="en-GB" smtClean="0"/>
              <a:t>9</a:t>
            </a:fld>
            <a:endParaRPr lang="en-GB"/>
          </a:p>
        </p:txBody>
      </p:sp>
    </p:spTree>
    <p:extLst>
      <p:ext uri="{BB962C8B-B14F-4D97-AF65-F5344CB8AC3E}">
        <p14:creationId xmlns:p14="http://schemas.microsoft.com/office/powerpoint/2010/main" val="4658768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D8E9804D-699C-4CB0-A16F-7BE8BB638290}" type="slidenum">
              <a:rPr lang="en-GB" smtClean="0"/>
              <a:t>13</a:t>
            </a:fld>
            <a:endParaRPr lang="en-GB"/>
          </a:p>
        </p:txBody>
      </p:sp>
    </p:spTree>
    <p:extLst>
      <p:ext uri="{BB962C8B-B14F-4D97-AF65-F5344CB8AC3E}">
        <p14:creationId xmlns:p14="http://schemas.microsoft.com/office/powerpoint/2010/main" val="32358285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807F07-5018-B520-783B-FE0457BCD966}"/>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BE"/>
          </a:p>
        </p:txBody>
      </p:sp>
      <p:sp>
        <p:nvSpPr>
          <p:cNvPr id="3" name="Subtitle 2">
            <a:extLst>
              <a:ext uri="{FF2B5EF4-FFF2-40B4-BE49-F238E27FC236}">
                <a16:creationId xmlns:a16="http://schemas.microsoft.com/office/drawing/2014/main" id="{EBC53577-5D47-3462-F508-230E0253F3A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BE"/>
          </a:p>
        </p:txBody>
      </p:sp>
      <p:sp>
        <p:nvSpPr>
          <p:cNvPr id="4" name="Date Placeholder 3">
            <a:extLst>
              <a:ext uri="{FF2B5EF4-FFF2-40B4-BE49-F238E27FC236}">
                <a16:creationId xmlns:a16="http://schemas.microsoft.com/office/drawing/2014/main" id="{1EF8CF65-E206-3105-4673-F13885629447}"/>
              </a:ext>
            </a:extLst>
          </p:cNvPr>
          <p:cNvSpPr>
            <a:spLocks noGrp="1"/>
          </p:cNvSpPr>
          <p:nvPr>
            <p:ph type="dt" sz="half" idx="10"/>
          </p:nvPr>
        </p:nvSpPr>
        <p:spPr/>
        <p:txBody>
          <a:bodyPr/>
          <a:lstStyle/>
          <a:p>
            <a:fld id="{C9527594-79E8-4C3F-930C-45E932B9620F}" type="datetime1">
              <a:rPr lang="LID4096" smtClean="0"/>
              <a:t>01/27/2026</a:t>
            </a:fld>
            <a:endParaRPr lang="en-BE"/>
          </a:p>
        </p:txBody>
      </p:sp>
      <p:sp>
        <p:nvSpPr>
          <p:cNvPr id="5" name="Footer Placeholder 4">
            <a:extLst>
              <a:ext uri="{FF2B5EF4-FFF2-40B4-BE49-F238E27FC236}">
                <a16:creationId xmlns:a16="http://schemas.microsoft.com/office/drawing/2014/main" id="{B9C07C72-387F-907B-1702-431F21C0BA0E}"/>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C51FC383-9E28-9304-354E-F80FB06F55C1}"/>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11289833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7D793C-A8B3-F264-6E40-84278DCA4AC6}"/>
              </a:ext>
            </a:extLst>
          </p:cNvPr>
          <p:cNvSpPr>
            <a:spLocks noGrp="1"/>
          </p:cNvSpPr>
          <p:nvPr>
            <p:ph type="title"/>
          </p:nvPr>
        </p:nvSpPr>
        <p:spPr/>
        <p:txBody>
          <a:bodyPr/>
          <a:lstStyle/>
          <a:p>
            <a:r>
              <a:rPr lang="en-GB"/>
              <a:t>Click to edit Master title style</a:t>
            </a:r>
            <a:endParaRPr lang="en-BE"/>
          </a:p>
        </p:txBody>
      </p:sp>
      <p:sp>
        <p:nvSpPr>
          <p:cNvPr id="3" name="Vertical Text Placeholder 2">
            <a:extLst>
              <a:ext uri="{FF2B5EF4-FFF2-40B4-BE49-F238E27FC236}">
                <a16:creationId xmlns:a16="http://schemas.microsoft.com/office/drawing/2014/main" id="{41039B46-D290-3902-DD95-AA1FB158F33D}"/>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Date Placeholder 3">
            <a:extLst>
              <a:ext uri="{FF2B5EF4-FFF2-40B4-BE49-F238E27FC236}">
                <a16:creationId xmlns:a16="http://schemas.microsoft.com/office/drawing/2014/main" id="{3FF55E12-F97D-3D20-4013-D3B2FE30D1B7}"/>
              </a:ext>
            </a:extLst>
          </p:cNvPr>
          <p:cNvSpPr>
            <a:spLocks noGrp="1"/>
          </p:cNvSpPr>
          <p:nvPr>
            <p:ph type="dt" sz="half" idx="10"/>
          </p:nvPr>
        </p:nvSpPr>
        <p:spPr/>
        <p:txBody>
          <a:bodyPr/>
          <a:lstStyle/>
          <a:p>
            <a:fld id="{F4A58A5E-2E01-4B5F-89FE-C16A0C6D07CB}" type="datetime1">
              <a:rPr lang="LID4096" smtClean="0"/>
              <a:t>01/27/2026</a:t>
            </a:fld>
            <a:endParaRPr lang="en-BE"/>
          </a:p>
        </p:txBody>
      </p:sp>
      <p:sp>
        <p:nvSpPr>
          <p:cNvPr id="5" name="Footer Placeholder 4">
            <a:extLst>
              <a:ext uri="{FF2B5EF4-FFF2-40B4-BE49-F238E27FC236}">
                <a16:creationId xmlns:a16="http://schemas.microsoft.com/office/drawing/2014/main" id="{772874DB-5421-9EDD-37D6-425B69833762}"/>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4C33B1D9-3620-1F4F-9C12-E5D29B3B11D6}"/>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4065178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2E89427-BD9A-4F90-8507-D5461D4AF400}"/>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BE"/>
          </a:p>
        </p:txBody>
      </p:sp>
      <p:sp>
        <p:nvSpPr>
          <p:cNvPr id="3" name="Vertical Text Placeholder 2">
            <a:extLst>
              <a:ext uri="{FF2B5EF4-FFF2-40B4-BE49-F238E27FC236}">
                <a16:creationId xmlns:a16="http://schemas.microsoft.com/office/drawing/2014/main" id="{129B218D-F119-D88B-04E0-282E532EA882}"/>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Date Placeholder 3">
            <a:extLst>
              <a:ext uri="{FF2B5EF4-FFF2-40B4-BE49-F238E27FC236}">
                <a16:creationId xmlns:a16="http://schemas.microsoft.com/office/drawing/2014/main" id="{C167B9E0-E1C5-E090-5BF8-E23ECA443153}"/>
              </a:ext>
            </a:extLst>
          </p:cNvPr>
          <p:cNvSpPr>
            <a:spLocks noGrp="1"/>
          </p:cNvSpPr>
          <p:nvPr>
            <p:ph type="dt" sz="half" idx="10"/>
          </p:nvPr>
        </p:nvSpPr>
        <p:spPr/>
        <p:txBody>
          <a:bodyPr/>
          <a:lstStyle/>
          <a:p>
            <a:fld id="{399E0180-FE11-4E8D-8A18-ACBAE020B132}" type="datetime1">
              <a:rPr lang="LID4096" smtClean="0"/>
              <a:t>01/27/2026</a:t>
            </a:fld>
            <a:endParaRPr lang="en-BE"/>
          </a:p>
        </p:txBody>
      </p:sp>
      <p:sp>
        <p:nvSpPr>
          <p:cNvPr id="5" name="Footer Placeholder 4">
            <a:extLst>
              <a:ext uri="{FF2B5EF4-FFF2-40B4-BE49-F238E27FC236}">
                <a16:creationId xmlns:a16="http://schemas.microsoft.com/office/drawing/2014/main" id="{7E2248BD-AC9E-EF27-8724-4A261C549392}"/>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1B1BBEFC-60B4-A86B-4F5D-EE50B670693E}"/>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33145353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0DDCCF-00D4-57C0-AB86-DD97CBF26DB0}"/>
              </a:ext>
            </a:extLst>
          </p:cNvPr>
          <p:cNvSpPr>
            <a:spLocks noGrp="1"/>
          </p:cNvSpPr>
          <p:nvPr>
            <p:ph type="title"/>
          </p:nvPr>
        </p:nvSpPr>
        <p:spPr/>
        <p:txBody>
          <a:bodyPr/>
          <a:lstStyle/>
          <a:p>
            <a:r>
              <a:rPr lang="en-GB"/>
              <a:t>Click to edit Master title style</a:t>
            </a:r>
            <a:endParaRPr lang="en-BE"/>
          </a:p>
        </p:txBody>
      </p:sp>
      <p:sp>
        <p:nvSpPr>
          <p:cNvPr id="3" name="Content Placeholder 2">
            <a:extLst>
              <a:ext uri="{FF2B5EF4-FFF2-40B4-BE49-F238E27FC236}">
                <a16:creationId xmlns:a16="http://schemas.microsoft.com/office/drawing/2014/main" id="{93001350-A3CE-F72C-EF66-224EE8E3E5F8}"/>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Date Placeholder 3">
            <a:extLst>
              <a:ext uri="{FF2B5EF4-FFF2-40B4-BE49-F238E27FC236}">
                <a16:creationId xmlns:a16="http://schemas.microsoft.com/office/drawing/2014/main" id="{D612717E-3498-D1DF-0749-E719A04908EB}"/>
              </a:ext>
            </a:extLst>
          </p:cNvPr>
          <p:cNvSpPr>
            <a:spLocks noGrp="1"/>
          </p:cNvSpPr>
          <p:nvPr>
            <p:ph type="dt" sz="half" idx="10"/>
          </p:nvPr>
        </p:nvSpPr>
        <p:spPr/>
        <p:txBody>
          <a:bodyPr/>
          <a:lstStyle/>
          <a:p>
            <a:fld id="{21AF56A7-B493-4BA5-9B04-726871301DB7}" type="datetime1">
              <a:rPr lang="LID4096" smtClean="0"/>
              <a:t>01/27/2026</a:t>
            </a:fld>
            <a:endParaRPr lang="en-BE"/>
          </a:p>
        </p:txBody>
      </p:sp>
      <p:sp>
        <p:nvSpPr>
          <p:cNvPr id="5" name="Footer Placeholder 4">
            <a:extLst>
              <a:ext uri="{FF2B5EF4-FFF2-40B4-BE49-F238E27FC236}">
                <a16:creationId xmlns:a16="http://schemas.microsoft.com/office/drawing/2014/main" id="{DA20EF9F-8597-7B89-712F-614543F54F34}"/>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DCAC8415-5616-E9EF-A04C-AB58C2E8A51B}"/>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2608694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BA5CA1-B7CB-D1FB-EC76-E686072A2755}"/>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BE"/>
          </a:p>
        </p:txBody>
      </p:sp>
      <p:sp>
        <p:nvSpPr>
          <p:cNvPr id="3" name="Text Placeholder 2">
            <a:extLst>
              <a:ext uri="{FF2B5EF4-FFF2-40B4-BE49-F238E27FC236}">
                <a16:creationId xmlns:a16="http://schemas.microsoft.com/office/drawing/2014/main" id="{783376EC-3A6A-627D-FB8C-389BD638A90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DE0D9367-1A65-3258-265C-9FE90DFE5DEC}"/>
              </a:ext>
            </a:extLst>
          </p:cNvPr>
          <p:cNvSpPr>
            <a:spLocks noGrp="1"/>
          </p:cNvSpPr>
          <p:nvPr>
            <p:ph type="dt" sz="half" idx="10"/>
          </p:nvPr>
        </p:nvSpPr>
        <p:spPr/>
        <p:txBody>
          <a:bodyPr/>
          <a:lstStyle/>
          <a:p>
            <a:fld id="{5A0ED352-A201-48B8-9772-E8EF1BE9C042}" type="datetime1">
              <a:rPr lang="LID4096" smtClean="0"/>
              <a:t>01/27/2026</a:t>
            </a:fld>
            <a:endParaRPr lang="en-BE"/>
          </a:p>
        </p:txBody>
      </p:sp>
      <p:sp>
        <p:nvSpPr>
          <p:cNvPr id="5" name="Footer Placeholder 4">
            <a:extLst>
              <a:ext uri="{FF2B5EF4-FFF2-40B4-BE49-F238E27FC236}">
                <a16:creationId xmlns:a16="http://schemas.microsoft.com/office/drawing/2014/main" id="{49080604-377F-6192-4D4E-AC24A6380889}"/>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2E3C9CB9-597A-78E3-CFBC-A159B83280FD}"/>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13519507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58BA3-0492-6F74-9BF6-52E8ECDE36D7}"/>
              </a:ext>
            </a:extLst>
          </p:cNvPr>
          <p:cNvSpPr>
            <a:spLocks noGrp="1"/>
          </p:cNvSpPr>
          <p:nvPr>
            <p:ph type="title"/>
          </p:nvPr>
        </p:nvSpPr>
        <p:spPr/>
        <p:txBody>
          <a:bodyPr/>
          <a:lstStyle/>
          <a:p>
            <a:r>
              <a:rPr lang="en-GB"/>
              <a:t>Click to edit Master title style</a:t>
            </a:r>
            <a:endParaRPr lang="en-BE"/>
          </a:p>
        </p:txBody>
      </p:sp>
      <p:sp>
        <p:nvSpPr>
          <p:cNvPr id="3" name="Content Placeholder 2">
            <a:extLst>
              <a:ext uri="{FF2B5EF4-FFF2-40B4-BE49-F238E27FC236}">
                <a16:creationId xmlns:a16="http://schemas.microsoft.com/office/drawing/2014/main" id="{C1E413EA-68CD-9D88-D79C-CC6ED21EC14E}"/>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Content Placeholder 3">
            <a:extLst>
              <a:ext uri="{FF2B5EF4-FFF2-40B4-BE49-F238E27FC236}">
                <a16:creationId xmlns:a16="http://schemas.microsoft.com/office/drawing/2014/main" id="{0C519449-C536-4F9E-2D95-193291798F08}"/>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5" name="Date Placeholder 4">
            <a:extLst>
              <a:ext uri="{FF2B5EF4-FFF2-40B4-BE49-F238E27FC236}">
                <a16:creationId xmlns:a16="http://schemas.microsoft.com/office/drawing/2014/main" id="{4F2D753B-EBAF-B53A-074D-76FB47A9C273}"/>
              </a:ext>
            </a:extLst>
          </p:cNvPr>
          <p:cNvSpPr>
            <a:spLocks noGrp="1"/>
          </p:cNvSpPr>
          <p:nvPr>
            <p:ph type="dt" sz="half" idx="10"/>
          </p:nvPr>
        </p:nvSpPr>
        <p:spPr/>
        <p:txBody>
          <a:bodyPr/>
          <a:lstStyle/>
          <a:p>
            <a:fld id="{FB878ECC-3CE7-46BD-ACD6-B3784191F60B}" type="datetime1">
              <a:rPr lang="LID4096" smtClean="0"/>
              <a:t>01/27/2026</a:t>
            </a:fld>
            <a:endParaRPr lang="en-BE"/>
          </a:p>
        </p:txBody>
      </p:sp>
      <p:sp>
        <p:nvSpPr>
          <p:cNvPr id="6" name="Footer Placeholder 5">
            <a:extLst>
              <a:ext uri="{FF2B5EF4-FFF2-40B4-BE49-F238E27FC236}">
                <a16:creationId xmlns:a16="http://schemas.microsoft.com/office/drawing/2014/main" id="{16B5475B-BCCD-BF1D-D454-48E8BAEE8BB4}"/>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97A81B7A-9A7C-4BC7-ADE6-79554484D7A8}"/>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13025708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B64811-F649-1A18-8152-2E898C3CB5E7}"/>
              </a:ext>
            </a:extLst>
          </p:cNvPr>
          <p:cNvSpPr>
            <a:spLocks noGrp="1"/>
          </p:cNvSpPr>
          <p:nvPr>
            <p:ph type="title"/>
          </p:nvPr>
        </p:nvSpPr>
        <p:spPr>
          <a:xfrm>
            <a:off x="839788" y="365125"/>
            <a:ext cx="10515600" cy="1325563"/>
          </a:xfrm>
        </p:spPr>
        <p:txBody>
          <a:bodyPr/>
          <a:lstStyle/>
          <a:p>
            <a:r>
              <a:rPr lang="en-GB"/>
              <a:t>Click to edit Master title style</a:t>
            </a:r>
            <a:endParaRPr lang="en-BE"/>
          </a:p>
        </p:txBody>
      </p:sp>
      <p:sp>
        <p:nvSpPr>
          <p:cNvPr id="3" name="Text Placeholder 2">
            <a:extLst>
              <a:ext uri="{FF2B5EF4-FFF2-40B4-BE49-F238E27FC236}">
                <a16:creationId xmlns:a16="http://schemas.microsoft.com/office/drawing/2014/main" id="{79C96928-3DA8-37D0-D51A-B823CED2E83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40D67FC4-6803-2A31-FB6C-F5659A25A6FD}"/>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5" name="Text Placeholder 4">
            <a:extLst>
              <a:ext uri="{FF2B5EF4-FFF2-40B4-BE49-F238E27FC236}">
                <a16:creationId xmlns:a16="http://schemas.microsoft.com/office/drawing/2014/main" id="{D23C89C4-348E-5F39-4668-34D6F57A0F0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BEB8D285-7AB1-D934-D1C7-35BD769227F9}"/>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7" name="Date Placeholder 6">
            <a:extLst>
              <a:ext uri="{FF2B5EF4-FFF2-40B4-BE49-F238E27FC236}">
                <a16:creationId xmlns:a16="http://schemas.microsoft.com/office/drawing/2014/main" id="{F336D4F4-1072-1534-5192-D3D0EB786864}"/>
              </a:ext>
            </a:extLst>
          </p:cNvPr>
          <p:cNvSpPr>
            <a:spLocks noGrp="1"/>
          </p:cNvSpPr>
          <p:nvPr>
            <p:ph type="dt" sz="half" idx="10"/>
          </p:nvPr>
        </p:nvSpPr>
        <p:spPr/>
        <p:txBody>
          <a:bodyPr/>
          <a:lstStyle/>
          <a:p>
            <a:fld id="{30193C97-321F-4EF2-B010-67301E9E4F27}" type="datetime1">
              <a:rPr lang="LID4096" smtClean="0"/>
              <a:t>01/27/2026</a:t>
            </a:fld>
            <a:endParaRPr lang="en-BE"/>
          </a:p>
        </p:txBody>
      </p:sp>
      <p:sp>
        <p:nvSpPr>
          <p:cNvPr id="8" name="Footer Placeholder 7">
            <a:extLst>
              <a:ext uri="{FF2B5EF4-FFF2-40B4-BE49-F238E27FC236}">
                <a16:creationId xmlns:a16="http://schemas.microsoft.com/office/drawing/2014/main" id="{EBF9E71C-2B25-C35F-F2C4-0647C5575905}"/>
              </a:ext>
            </a:extLst>
          </p:cNvPr>
          <p:cNvSpPr>
            <a:spLocks noGrp="1"/>
          </p:cNvSpPr>
          <p:nvPr>
            <p:ph type="ftr" sz="quarter" idx="11"/>
          </p:nvPr>
        </p:nvSpPr>
        <p:spPr/>
        <p:txBody>
          <a:bodyPr/>
          <a:lstStyle/>
          <a:p>
            <a:endParaRPr lang="en-BE"/>
          </a:p>
        </p:txBody>
      </p:sp>
      <p:sp>
        <p:nvSpPr>
          <p:cNvPr id="9" name="Slide Number Placeholder 8">
            <a:extLst>
              <a:ext uri="{FF2B5EF4-FFF2-40B4-BE49-F238E27FC236}">
                <a16:creationId xmlns:a16="http://schemas.microsoft.com/office/drawing/2014/main" id="{BBFE4384-78B5-0145-4AD6-E159AB04C938}"/>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18153913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715D05-BAE5-24E8-3A9C-14C3A7F701D0}"/>
              </a:ext>
            </a:extLst>
          </p:cNvPr>
          <p:cNvSpPr>
            <a:spLocks noGrp="1"/>
          </p:cNvSpPr>
          <p:nvPr>
            <p:ph type="title"/>
          </p:nvPr>
        </p:nvSpPr>
        <p:spPr/>
        <p:txBody>
          <a:bodyPr/>
          <a:lstStyle/>
          <a:p>
            <a:r>
              <a:rPr lang="en-GB"/>
              <a:t>Click to edit Master title style</a:t>
            </a:r>
            <a:endParaRPr lang="en-BE"/>
          </a:p>
        </p:txBody>
      </p:sp>
      <p:sp>
        <p:nvSpPr>
          <p:cNvPr id="3" name="Date Placeholder 2">
            <a:extLst>
              <a:ext uri="{FF2B5EF4-FFF2-40B4-BE49-F238E27FC236}">
                <a16:creationId xmlns:a16="http://schemas.microsoft.com/office/drawing/2014/main" id="{A69ECEF6-D795-F1A5-DDBC-8D98B55B57F5}"/>
              </a:ext>
            </a:extLst>
          </p:cNvPr>
          <p:cNvSpPr>
            <a:spLocks noGrp="1"/>
          </p:cNvSpPr>
          <p:nvPr>
            <p:ph type="dt" sz="half" idx="10"/>
          </p:nvPr>
        </p:nvSpPr>
        <p:spPr/>
        <p:txBody>
          <a:bodyPr/>
          <a:lstStyle/>
          <a:p>
            <a:fld id="{B63B819A-27C6-4957-8DEE-1578347FBDF9}" type="datetime1">
              <a:rPr lang="LID4096" smtClean="0"/>
              <a:t>01/27/2026</a:t>
            </a:fld>
            <a:endParaRPr lang="en-BE"/>
          </a:p>
        </p:txBody>
      </p:sp>
      <p:sp>
        <p:nvSpPr>
          <p:cNvPr id="4" name="Footer Placeholder 3">
            <a:extLst>
              <a:ext uri="{FF2B5EF4-FFF2-40B4-BE49-F238E27FC236}">
                <a16:creationId xmlns:a16="http://schemas.microsoft.com/office/drawing/2014/main" id="{5EEA4890-38CA-0ACB-1B4F-A5F9405A0CD0}"/>
              </a:ext>
            </a:extLst>
          </p:cNvPr>
          <p:cNvSpPr>
            <a:spLocks noGrp="1"/>
          </p:cNvSpPr>
          <p:nvPr>
            <p:ph type="ftr" sz="quarter" idx="11"/>
          </p:nvPr>
        </p:nvSpPr>
        <p:spPr/>
        <p:txBody>
          <a:bodyPr/>
          <a:lstStyle/>
          <a:p>
            <a:endParaRPr lang="en-BE"/>
          </a:p>
        </p:txBody>
      </p:sp>
      <p:sp>
        <p:nvSpPr>
          <p:cNvPr id="5" name="Slide Number Placeholder 4">
            <a:extLst>
              <a:ext uri="{FF2B5EF4-FFF2-40B4-BE49-F238E27FC236}">
                <a16:creationId xmlns:a16="http://schemas.microsoft.com/office/drawing/2014/main" id="{AD674416-B7D1-C64F-6B7E-D5252B22CB2B}"/>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5086299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A045E28-5069-3021-3A48-8D87E4177403}"/>
              </a:ext>
            </a:extLst>
          </p:cNvPr>
          <p:cNvSpPr>
            <a:spLocks noGrp="1"/>
          </p:cNvSpPr>
          <p:nvPr>
            <p:ph type="dt" sz="half" idx="10"/>
          </p:nvPr>
        </p:nvSpPr>
        <p:spPr/>
        <p:txBody>
          <a:bodyPr/>
          <a:lstStyle/>
          <a:p>
            <a:fld id="{3A0C4A8C-EB35-4508-8F74-638323C4EB88}" type="datetime1">
              <a:rPr lang="LID4096" smtClean="0"/>
              <a:t>01/27/2026</a:t>
            </a:fld>
            <a:endParaRPr lang="en-BE"/>
          </a:p>
        </p:txBody>
      </p:sp>
      <p:sp>
        <p:nvSpPr>
          <p:cNvPr id="3" name="Footer Placeholder 2">
            <a:extLst>
              <a:ext uri="{FF2B5EF4-FFF2-40B4-BE49-F238E27FC236}">
                <a16:creationId xmlns:a16="http://schemas.microsoft.com/office/drawing/2014/main" id="{DD999B63-1C5E-64D7-EE4C-E6CB250038AF}"/>
              </a:ext>
            </a:extLst>
          </p:cNvPr>
          <p:cNvSpPr>
            <a:spLocks noGrp="1"/>
          </p:cNvSpPr>
          <p:nvPr>
            <p:ph type="ftr" sz="quarter" idx="11"/>
          </p:nvPr>
        </p:nvSpPr>
        <p:spPr/>
        <p:txBody>
          <a:bodyPr/>
          <a:lstStyle/>
          <a:p>
            <a:endParaRPr lang="en-BE"/>
          </a:p>
        </p:txBody>
      </p:sp>
      <p:sp>
        <p:nvSpPr>
          <p:cNvPr id="4" name="Slide Number Placeholder 3">
            <a:extLst>
              <a:ext uri="{FF2B5EF4-FFF2-40B4-BE49-F238E27FC236}">
                <a16:creationId xmlns:a16="http://schemas.microsoft.com/office/drawing/2014/main" id="{58C717FB-888C-F1BE-37C5-F04D21D1E381}"/>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18453877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C692FD-FA4F-1B23-9EA8-98A91CDBFDB5}"/>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BE"/>
          </a:p>
        </p:txBody>
      </p:sp>
      <p:sp>
        <p:nvSpPr>
          <p:cNvPr id="3" name="Content Placeholder 2">
            <a:extLst>
              <a:ext uri="{FF2B5EF4-FFF2-40B4-BE49-F238E27FC236}">
                <a16:creationId xmlns:a16="http://schemas.microsoft.com/office/drawing/2014/main" id="{D4F74534-C607-4610-550D-E549332B641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Text Placeholder 3">
            <a:extLst>
              <a:ext uri="{FF2B5EF4-FFF2-40B4-BE49-F238E27FC236}">
                <a16:creationId xmlns:a16="http://schemas.microsoft.com/office/drawing/2014/main" id="{7DBEA254-A469-DD5E-6D80-44BC37540F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D9BB67E5-EFEF-17F0-5AB1-5E8DF97BF536}"/>
              </a:ext>
            </a:extLst>
          </p:cNvPr>
          <p:cNvSpPr>
            <a:spLocks noGrp="1"/>
          </p:cNvSpPr>
          <p:nvPr>
            <p:ph type="dt" sz="half" idx="10"/>
          </p:nvPr>
        </p:nvSpPr>
        <p:spPr/>
        <p:txBody>
          <a:bodyPr/>
          <a:lstStyle/>
          <a:p>
            <a:fld id="{A89FC306-7954-4652-A743-690F9B7C5BE7}" type="datetime1">
              <a:rPr lang="LID4096" smtClean="0"/>
              <a:t>01/27/2026</a:t>
            </a:fld>
            <a:endParaRPr lang="en-BE"/>
          </a:p>
        </p:txBody>
      </p:sp>
      <p:sp>
        <p:nvSpPr>
          <p:cNvPr id="6" name="Footer Placeholder 5">
            <a:extLst>
              <a:ext uri="{FF2B5EF4-FFF2-40B4-BE49-F238E27FC236}">
                <a16:creationId xmlns:a16="http://schemas.microsoft.com/office/drawing/2014/main" id="{3BBEDB6C-8CB1-00F0-9658-BA9847DD83B3}"/>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16C09C59-5D4A-0616-191D-C163C2AA1E0C}"/>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22630794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1D37EC-0CB8-5C20-0D9F-EF2B8B705793}"/>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BE"/>
          </a:p>
        </p:txBody>
      </p:sp>
      <p:sp>
        <p:nvSpPr>
          <p:cNvPr id="3" name="Picture Placeholder 2">
            <a:extLst>
              <a:ext uri="{FF2B5EF4-FFF2-40B4-BE49-F238E27FC236}">
                <a16:creationId xmlns:a16="http://schemas.microsoft.com/office/drawing/2014/main" id="{1559592B-AE95-C702-A091-81C5DD7C831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BE"/>
          </a:p>
        </p:txBody>
      </p:sp>
      <p:sp>
        <p:nvSpPr>
          <p:cNvPr id="4" name="Text Placeholder 3">
            <a:extLst>
              <a:ext uri="{FF2B5EF4-FFF2-40B4-BE49-F238E27FC236}">
                <a16:creationId xmlns:a16="http://schemas.microsoft.com/office/drawing/2014/main" id="{C76C0F8F-A3A7-5386-A2CD-26017DDBAC0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FE6BDF64-7321-18FA-3A8A-151C61B2550D}"/>
              </a:ext>
            </a:extLst>
          </p:cNvPr>
          <p:cNvSpPr>
            <a:spLocks noGrp="1"/>
          </p:cNvSpPr>
          <p:nvPr>
            <p:ph type="dt" sz="half" idx="10"/>
          </p:nvPr>
        </p:nvSpPr>
        <p:spPr/>
        <p:txBody>
          <a:bodyPr/>
          <a:lstStyle/>
          <a:p>
            <a:fld id="{9C2868DF-3EF5-4D2A-8090-85ED75F4A664}" type="datetime1">
              <a:rPr lang="LID4096" smtClean="0"/>
              <a:t>01/27/2026</a:t>
            </a:fld>
            <a:endParaRPr lang="en-BE"/>
          </a:p>
        </p:txBody>
      </p:sp>
      <p:sp>
        <p:nvSpPr>
          <p:cNvPr id="6" name="Footer Placeholder 5">
            <a:extLst>
              <a:ext uri="{FF2B5EF4-FFF2-40B4-BE49-F238E27FC236}">
                <a16:creationId xmlns:a16="http://schemas.microsoft.com/office/drawing/2014/main" id="{0F97279B-A4DF-B23E-FBF6-E1F5762D1FDD}"/>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8D9E326F-A5DE-61B2-FC62-4368882963C4}"/>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19711904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AC02FC6-B683-24E9-4CF3-ACB65B9C34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BE"/>
          </a:p>
        </p:txBody>
      </p:sp>
      <p:sp>
        <p:nvSpPr>
          <p:cNvPr id="3" name="Text Placeholder 2">
            <a:extLst>
              <a:ext uri="{FF2B5EF4-FFF2-40B4-BE49-F238E27FC236}">
                <a16:creationId xmlns:a16="http://schemas.microsoft.com/office/drawing/2014/main" id="{E8788781-C4E4-8F07-B445-0FCB6612630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Date Placeholder 3">
            <a:extLst>
              <a:ext uri="{FF2B5EF4-FFF2-40B4-BE49-F238E27FC236}">
                <a16:creationId xmlns:a16="http://schemas.microsoft.com/office/drawing/2014/main" id="{E03871DA-F3C2-ACC9-0954-A50279EA34C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75959DE-3987-46F8-8E02-BD8AED31735D}" type="datetime1">
              <a:rPr lang="LID4096" smtClean="0"/>
              <a:t>01/27/2026</a:t>
            </a:fld>
            <a:endParaRPr lang="en-BE"/>
          </a:p>
        </p:txBody>
      </p:sp>
      <p:sp>
        <p:nvSpPr>
          <p:cNvPr id="5" name="Footer Placeholder 4">
            <a:extLst>
              <a:ext uri="{FF2B5EF4-FFF2-40B4-BE49-F238E27FC236}">
                <a16:creationId xmlns:a16="http://schemas.microsoft.com/office/drawing/2014/main" id="{43BF7E01-A745-BFC4-1A5F-98305C39C6B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BE"/>
          </a:p>
        </p:txBody>
      </p:sp>
      <p:sp>
        <p:nvSpPr>
          <p:cNvPr id="6" name="Slide Number Placeholder 5">
            <a:extLst>
              <a:ext uri="{FF2B5EF4-FFF2-40B4-BE49-F238E27FC236}">
                <a16:creationId xmlns:a16="http://schemas.microsoft.com/office/drawing/2014/main" id="{690CC3E3-36ED-4099-6586-23175595E34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068FCCF-9A80-B240-8D85-84F960565AFA}" type="slidenum">
              <a:rPr lang="en-BE" smtClean="0"/>
              <a:t>‹N°›</a:t>
            </a:fld>
            <a:endParaRPr lang="en-BE"/>
          </a:p>
        </p:txBody>
      </p:sp>
    </p:spTree>
    <p:extLst>
      <p:ext uri="{BB962C8B-B14F-4D97-AF65-F5344CB8AC3E}">
        <p14:creationId xmlns:p14="http://schemas.microsoft.com/office/powerpoint/2010/main" val="41749373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nnovate for Sustainable Accelerating Systems: Kick-Off Meeting">
            <a:extLst>
              <a:ext uri="{FF2B5EF4-FFF2-40B4-BE49-F238E27FC236}">
                <a16:creationId xmlns:a16="http://schemas.microsoft.com/office/drawing/2014/main" id="{0BBB2F10-FAEB-D3CF-A535-57FAB197BFA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2838" y="378848"/>
            <a:ext cx="3609024" cy="1134265"/>
          </a:xfrm>
          <a:prstGeom prst="rect">
            <a:avLst/>
          </a:prstGeom>
          <a:noFill/>
          <a:extLst>
            <a:ext uri="{909E8E84-426E-40DD-AFC4-6F175D3DCCD1}">
              <a14:hiddenFill xmlns:a14="http://schemas.microsoft.com/office/drawing/2010/main">
                <a:solidFill>
                  <a:srgbClr val="FFFFFF"/>
                </a:solidFill>
              </a14:hiddenFill>
            </a:ext>
          </a:extLst>
        </p:spPr>
      </p:pic>
      <p:sp>
        <p:nvSpPr>
          <p:cNvPr id="2" name="Titre 1">
            <a:extLst>
              <a:ext uri="{FF2B5EF4-FFF2-40B4-BE49-F238E27FC236}">
                <a16:creationId xmlns:a16="http://schemas.microsoft.com/office/drawing/2014/main" id="{814BA34D-5827-4649-8F79-0503DA32839A}"/>
              </a:ext>
            </a:extLst>
          </p:cNvPr>
          <p:cNvSpPr>
            <a:spLocks noGrp="1"/>
          </p:cNvSpPr>
          <p:nvPr>
            <p:ph type="ctrTitle"/>
          </p:nvPr>
        </p:nvSpPr>
        <p:spPr>
          <a:xfrm>
            <a:off x="406400" y="1513113"/>
            <a:ext cx="11661836" cy="2387600"/>
          </a:xfrm>
        </p:spPr>
        <p:txBody>
          <a:bodyPr>
            <a:normAutofit fontScale="90000"/>
          </a:bodyPr>
          <a:lstStyle/>
          <a:p>
            <a:r>
              <a:rPr lang="en-US" sz="5000" dirty="0"/>
              <a:t>WP4: </a:t>
            </a:r>
            <a:br>
              <a:rPr lang="en-US" sz="5000" dirty="0"/>
            </a:br>
            <a:r>
              <a:rPr lang="en-US" sz="5000" dirty="0"/>
              <a:t>High-Order Mode (HOM) dampers </a:t>
            </a:r>
            <a:br>
              <a:rPr lang="en-US" sz="5000" dirty="0"/>
            </a:br>
            <a:r>
              <a:rPr lang="en-US" sz="5000" dirty="0"/>
              <a:t> Fundamental Power couplers (FPC) </a:t>
            </a:r>
            <a:br>
              <a:rPr lang="en-US" sz="2500" dirty="0"/>
            </a:br>
            <a:r>
              <a:rPr lang="en-US" sz="1700" dirty="0"/>
              <a:t> </a:t>
            </a:r>
            <a:br>
              <a:rPr lang="en-US" sz="3500" dirty="0"/>
            </a:br>
            <a:r>
              <a:rPr lang="en-US" sz="3500" dirty="0"/>
              <a:t>Steering Committee</a:t>
            </a:r>
            <a:r>
              <a:rPr lang="en-US" sz="3900" dirty="0"/>
              <a:t>, January 27, 2026</a:t>
            </a:r>
          </a:p>
        </p:txBody>
      </p:sp>
      <p:sp>
        <p:nvSpPr>
          <p:cNvPr id="3" name="Sous-titre 2">
            <a:extLst>
              <a:ext uri="{FF2B5EF4-FFF2-40B4-BE49-F238E27FC236}">
                <a16:creationId xmlns:a16="http://schemas.microsoft.com/office/drawing/2014/main" id="{0E431EAB-E5CE-4071-B31E-6233FCC722A2}"/>
              </a:ext>
            </a:extLst>
          </p:cNvPr>
          <p:cNvSpPr>
            <a:spLocks noGrp="1"/>
          </p:cNvSpPr>
          <p:nvPr>
            <p:ph type="subTitle" idx="1"/>
          </p:nvPr>
        </p:nvSpPr>
        <p:spPr>
          <a:xfrm>
            <a:off x="1524000" y="4053745"/>
            <a:ext cx="9144000" cy="1655762"/>
          </a:xfrm>
        </p:spPr>
        <p:txBody>
          <a:bodyPr>
            <a:normAutofit lnSpcReduction="10000"/>
          </a:bodyPr>
          <a:lstStyle/>
          <a:p>
            <a:endParaRPr lang="en-US" sz="2000" dirty="0"/>
          </a:p>
          <a:p>
            <a:r>
              <a:rPr lang="en-US" sz="2000" dirty="0"/>
              <a:t>All information contained in this presentation and any accompanying documents is for iSAS project only, and must be treated as strictly confidential.</a:t>
            </a:r>
          </a:p>
          <a:p>
            <a:r>
              <a:rPr lang="en-US" sz="2000" dirty="0"/>
              <a:t>Any dissemination, distribution or other use of this information without the consent of its owner is prohibited.</a:t>
            </a:r>
          </a:p>
        </p:txBody>
      </p:sp>
      <p:sp>
        <p:nvSpPr>
          <p:cNvPr id="12" name="Rectangle 8">
            <a:extLst>
              <a:ext uri="{FF2B5EF4-FFF2-40B4-BE49-F238E27FC236}">
                <a16:creationId xmlns:a16="http://schemas.microsoft.com/office/drawing/2014/main" id="{53C634DB-7A80-4488-BC83-CEA906ADD490}"/>
              </a:ext>
            </a:extLst>
          </p:cNvPr>
          <p:cNvSpPr>
            <a:spLocks noChangeArrowheads="1"/>
          </p:cNvSpPr>
          <p:nvPr/>
        </p:nvSpPr>
        <p:spPr bwMode="auto">
          <a:xfrm>
            <a:off x="0" y="5498077"/>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pic>
        <p:nvPicPr>
          <p:cNvPr id="2055" name="Picture 102">
            <a:extLst>
              <a:ext uri="{FF2B5EF4-FFF2-40B4-BE49-F238E27FC236}">
                <a16:creationId xmlns:a16="http://schemas.microsoft.com/office/drawing/2014/main" id="{5D586228-DD4D-4AD9-A6F8-CD44DAAB2F5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3524" y="6089176"/>
            <a:ext cx="727075" cy="485775"/>
          </a:xfrm>
          <a:prstGeom prst="rect">
            <a:avLst/>
          </a:prstGeom>
          <a:noFill/>
          <a:extLst>
            <a:ext uri="{909E8E84-426E-40DD-AFC4-6F175D3DCCD1}">
              <a14:hiddenFill xmlns:a14="http://schemas.microsoft.com/office/drawing/2010/main">
                <a:solidFill>
                  <a:srgbClr val="FFFFFF"/>
                </a:solidFill>
              </a14:hiddenFill>
            </a:ext>
          </a:extLst>
        </p:spPr>
      </p:pic>
      <p:sp>
        <p:nvSpPr>
          <p:cNvPr id="14" name="ZoneTexte 13">
            <a:extLst>
              <a:ext uri="{FF2B5EF4-FFF2-40B4-BE49-F238E27FC236}">
                <a16:creationId xmlns:a16="http://schemas.microsoft.com/office/drawing/2014/main" id="{1E2AA974-1B61-4524-B53F-C39D2E7CF86D}"/>
              </a:ext>
            </a:extLst>
          </p:cNvPr>
          <p:cNvSpPr txBox="1"/>
          <p:nvPr/>
        </p:nvSpPr>
        <p:spPr>
          <a:xfrm>
            <a:off x="1130271" y="6097885"/>
            <a:ext cx="10937965" cy="461665"/>
          </a:xfrm>
          <a:prstGeom prst="rect">
            <a:avLst/>
          </a:prstGeom>
          <a:noFill/>
        </p:spPr>
        <p:txBody>
          <a:bodyPr wrap="square" rtlCol="0">
            <a:spAutoFit/>
          </a:bodyPr>
          <a:lstStyle/>
          <a:p>
            <a:r>
              <a:rPr lang="en-GB" sz="1200" dirty="0"/>
              <a:t>Funded by the European Union. Views and opinions expressed are however those of the authors only and do not necessarily reflect those of the European Union or the European Commission. Neither the European Union nor the granting authority can be held responsible for them. </a:t>
            </a:r>
          </a:p>
        </p:txBody>
      </p:sp>
      <p:sp>
        <p:nvSpPr>
          <p:cNvPr id="4" name="Espace réservé du numéro de diapositive 3"/>
          <p:cNvSpPr>
            <a:spLocks noGrp="1"/>
          </p:cNvSpPr>
          <p:nvPr>
            <p:ph type="sldNum" sz="quarter" idx="12"/>
          </p:nvPr>
        </p:nvSpPr>
        <p:spPr/>
        <p:txBody>
          <a:bodyPr/>
          <a:lstStyle/>
          <a:p>
            <a:fld id="{4068FCCF-9A80-B240-8D85-84F960565AFA}" type="slidenum">
              <a:rPr lang="en-BE" smtClean="0"/>
              <a:t>1</a:t>
            </a:fld>
            <a:endParaRPr lang="en-BE"/>
          </a:p>
        </p:txBody>
      </p:sp>
    </p:spTree>
    <p:extLst>
      <p:ext uri="{BB962C8B-B14F-4D97-AF65-F5344CB8AC3E}">
        <p14:creationId xmlns:p14="http://schemas.microsoft.com/office/powerpoint/2010/main" val="19480540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1EC8C43-06E0-C825-13E4-F8DEB374FF58}"/>
              </a:ext>
            </a:extLst>
          </p:cNvPr>
          <p:cNvSpPr txBox="1"/>
          <p:nvPr/>
        </p:nvSpPr>
        <p:spPr>
          <a:xfrm>
            <a:off x="3113315" y="315684"/>
            <a:ext cx="8231036" cy="830997"/>
          </a:xfrm>
          <a:prstGeom prst="rect">
            <a:avLst/>
          </a:prstGeom>
          <a:noFill/>
        </p:spPr>
        <p:txBody>
          <a:bodyPr wrap="none" rtlCol="0">
            <a:spAutoFit/>
          </a:bodyPr>
          <a:lstStyle/>
          <a:p>
            <a:r>
              <a:rPr lang="en-US" sz="2400" b="1" dirty="0">
                <a:solidFill>
                  <a:srgbClr val="002060"/>
                </a:solidFill>
              </a:rPr>
              <a:t>WP4 – HOM dampers and FPC:</a:t>
            </a:r>
            <a:r>
              <a:rPr lang="en-US" sz="2400" b="1" dirty="0">
                <a:solidFill>
                  <a:schemeClr val="bg2">
                    <a:lumMod val="50000"/>
                  </a:schemeClr>
                </a:solidFill>
              </a:rPr>
              <a:t> status/evolution of Task 4.6</a:t>
            </a:r>
          </a:p>
          <a:p>
            <a:r>
              <a:rPr lang="en-US" sz="2400" b="1" dirty="0">
                <a:solidFill>
                  <a:schemeClr val="bg2">
                    <a:lumMod val="50000"/>
                  </a:schemeClr>
                </a:solidFill>
              </a:rPr>
              <a:t>Fabrication of FP couplers </a:t>
            </a:r>
          </a:p>
        </p:txBody>
      </p:sp>
      <p:pic>
        <p:nvPicPr>
          <p:cNvPr id="5" name="Picture 2" descr="Innovate for Sustainable Accelerating Systems: Kick-Off Meeting">
            <a:extLst>
              <a:ext uri="{FF2B5EF4-FFF2-40B4-BE49-F238E27FC236}">
                <a16:creationId xmlns:a16="http://schemas.microsoft.com/office/drawing/2014/main" id="{1709803E-6E12-BAB9-0C4A-5169DA77659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3" name="Espace réservé du contenu 2">
            <a:extLst>
              <a:ext uri="{FF2B5EF4-FFF2-40B4-BE49-F238E27FC236}">
                <a16:creationId xmlns:a16="http://schemas.microsoft.com/office/drawing/2014/main" id="{0932A6A9-8E95-4884-917E-386F298748BC}"/>
              </a:ext>
            </a:extLst>
          </p:cNvPr>
          <p:cNvSpPr>
            <a:spLocks noGrp="1"/>
          </p:cNvSpPr>
          <p:nvPr>
            <p:ph idx="1"/>
          </p:nvPr>
        </p:nvSpPr>
        <p:spPr>
          <a:xfrm>
            <a:off x="283010" y="1453694"/>
            <a:ext cx="8236330" cy="4351338"/>
          </a:xfrm>
        </p:spPr>
        <p:txBody>
          <a:bodyPr>
            <a:normAutofit lnSpcReduction="10000"/>
          </a:bodyPr>
          <a:lstStyle/>
          <a:p>
            <a:r>
              <a:rPr lang="en-US" sz="2200" b="1" dirty="0">
                <a:solidFill>
                  <a:srgbClr val="002060"/>
                </a:solidFill>
              </a:rPr>
              <a:t>Past developments </a:t>
            </a:r>
          </a:p>
          <a:p>
            <a:pPr lvl="1"/>
            <a:r>
              <a:rPr lang="fr-FR" sz="2200" dirty="0" err="1"/>
              <a:t>Feasibility</a:t>
            </a:r>
            <a:r>
              <a:rPr lang="fr-FR" sz="2200" dirty="0"/>
              <a:t> production (CERN) </a:t>
            </a:r>
            <a:r>
              <a:rPr lang="fr-FR" sz="2200" dirty="0" err="1"/>
              <a:t>study</a:t>
            </a:r>
            <a:endParaRPr lang="en-US" sz="2200" dirty="0"/>
          </a:p>
          <a:p>
            <a:endParaRPr lang="en-US" sz="2200" b="1" dirty="0">
              <a:solidFill>
                <a:srgbClr val="A4C137"/>
              </a:solidFill>
              <a:cs typeface="Calibri" panose="020F0502020204030204" pitchFamily="34" charset="0"/>
            </a:endParaRPr>
          </a:p>
          <a:p>
            <a:r>
              <a:rPr lang="en-US" sz="2200" b="1" dirty="0">
                <a:solidFill>
                  <a:srgbClr val="A4C137"/>
                </a:solidFill>
                <a:cs typeface="Calibri" panose="020F0502020204030204" pitchFamily="34" charset="0"/>
              </a:rPr>
              <a:t>Current developments</a:t>
            </a:r>
          </a:p>
          <a:p>
            <a:pPr marL="742950" lvl="1" indent="-285750">
              <a:lnSpc>
                <a:spcPct val="107000"/>
              </a:lnSpc>
              <a:spcAft>
                <a:spcPts val="800"/>
              </a:spcAft>
              <a:buFont typeface="Symbol" panose="05050102010706020507" pitchFamily="18" charset="2"/>
              <a:buChar char=""/>
            </a:pPr>
            <a:r>
              <a:rPr lang="en-US" sz="2200" b="1" dirty="0"/>
              <a:t>FPC compatibility with the ESS test bench on progress:</a:t>
            </a:r>
            <a:endParaRPr lang="fr-FR" sz="2200" b="1" dirty="0"/>
          </a:p>
          <a:p>
            <a:pPr lvl="2">
              <a:lnSpc>
                <a:spcPct val="107000"/>
              </a:lnSpc>
              <a:spcAft>
                <a:spcPts val="800"/>
              </a:spcAft>
              <a:buFont typeface="Symbol" panose="05050102010706020507" pitchFamily="18" charset="2"/>
              <a:buChar char=""/>
            </a:pPr>
            <a:r>
              <a:rPr lang="en-US" sz="1800" b="1" dirty="0">
                <a:latin typeface="Calibri" panose="020F0502020204030204" pitchFamily="34" charset="0"/>
                <a:ea typeface="Calibri" panose="020F0502020204030204" pitchFamily="34" charset="0"/>
                <a:cs typeface="Arial" panose="020B0604020202020204" pitchFamily="34" charset="0"/>
              </a:rPr>
              <a:t>In mounting: The air cane is likely too long to be inserted </a:t>
            </a:r>
            <a:r>
              <a:rPr lang="en-US" sz="1800" b="1" dirty="0">
                <a:effectLst/>
                <a:latin typeface="Calibri" panose="020F0502020204030204" pitchFamily="34" charset="0"/>
                <a:ea typeface="Calibri" panose="020F0502020204030204" pitchFamily="34" charset="0"/>
                <a:cs typeface="Arial" panose="020B0604020202020204" pitchFamily="34" charset="0"/>
              </a:rPr>
              <a:t>of the air-side parts of the FPC on the cryomodule from below. To </a:t>
            </a:r>
            <a:r>
              <a:rPr lang="en-US" sz="1800" b="1" dirty="0">
                <a:latin typeface="Calibri" panose="020F0502020204030204" pitchFamily="34" charset="0"/>
                <a:ea typeface="Calibri" panose="020F0502020204030204" pitchFamily="34" charset="0"/>
                <a:cs typeface="Arial" panose="020B0604020202020204" pitchFamily="34" charset="0"/>
              </a:rPr>
              <a:t>split the air cane into two parts is under development along with the associated assembly sequence.</a:t>
            </a:r>
            <a:endParaRPr lang="fr-FR" sz="1800" b="1" dirty="0">
              <a:latin typeface="Calibri" panose="020F0502020204030204" pitchFamily="34" charset="0"/>
              <a:ea typeface="Calibri" panose="020F0502020204030204" pitchFamily="34" charset="0"/>
              <a:cs typeface="Arial" panose="020B0604020202020204" pitchFamily="34" charset="0"/>
            </a:endParaRPr>
          </a:p>
          <a:p>
            <a:pPr marL="1200150" lvl="2" indent="-285750">
              <a:lnSpc>
                <a:spcPct val="107000"/>
              </a:lnSpc>
              <a:spcAft>
                <a:spcPts val="800"/>
              </a:spcAft>
              <a:buFont typeface="Symbol" panose="05050102010706020507" pitchFamily="18" charset="2"/>
              <a:buChar char=""/>
            </a:pPr>
            <a:r>
              <a:rPr lang="en-US" sz="1800" b="1" dirty="0">
                <a:latin typeface="Calibri" panose="020F0502020204030204" pitchFamily="34" charset="0"/>
                <a:ea typeface="Calibri" panose="020F0502020204030204" pitchFamily="34" charset="0"/>
                <a:cs typeface="Arial" panose="020B0604020202020204" pitchFamily="34" charset="0"/>
              </a:rPr>
              <a:t>Question raised of who will provide the air-cooling supply (by C. Sharp)</a:t>
            </a:r>
          </a:p>
          <a:p>
            <a:pPr marL="1200150" lvl="2" indent="-285750">
              <a:lnSpc>
                <a:spcPct val="107000"/>
              </a:lnSpc>
              <a:spcAft>
                <a:spcPts val="800"/>
              </a:spcAft>
              <a:buFont typeface="Symbol" panose="05050102010706020507" pitchFamily="18" charset="2"/>
              <a:buChar char=""/>
            </a:pPr>
            <a:endParaRPr lang="fr-FR" sz="1200" b="1" dirty="0">
              <a:latin typeface="Calibri" panose="020F0502020204030204" pitchFamily="34" charset="0"/>
              <a:ea typeface="Calibri" panose="020F0502020204030204" pitchFamily="34" charset="0"/>
              <a:cs typeface="Arial" panose="020B0604020202020204" pitchFamily="34" charset="0"/>
            </a:endParaRPr>
          </a:p>
          <a:p>
            <a:pPr lvl="1"/>
            <a:r>
              <a:rPr lang="en-US" sz="2200" b="1" dirty="0"/>
              <a:t>Manufacturing drawings expected for beginning 2026</a:t>
            </a:r>
          </a:p>
          <a:p>
            <a:pPr lvl="1"/>
            <a:endParaRPr lang="en-US" sz="2200" dirty="0"/>
          </a:p>
          <a:p>
            <a:endParaRPr lang="en-GB" dirty="0"/>
          </a:p>
        </p:txBody>
      </p:sp>
      <p:sp>
        <p:nvSpPr>
          <p:cNvPr id="2" name="Espace réservé du numéro de diapositive 1"/>
          <p:cNvSpPr>
            <a:spLocks noGrp="1"/>
          </p:cNvSpPr>
          <p:nvPr>
            <p:ph type="sldNum" sz="quarter" idx="12"/>
          </p:nvPr>
        </p:nvSpPr>
        <p:spPr/>
        <p:txBody>
          <a:bodyPr/>
          <a:lstStyle/>
          <a:p>
            <a:fld id="{4068FCCF-9A80-B240-8D85-84F960565AFA}" type="slidenum">
              <a:rPr lang="en-BE" smtClean="0"/>
              <a:t>10</a:t>
            </a:fld>
            <a:endParaRPr lang="en-BE"/>
          </a:p>
        </p:txBody>
      </p:sp>
      <p:pic>
        <p:nvPicPr>
          <p:cNvPr id="8" name="Image 7">
            <a:extLst>
              <a:ext uri="{FF2B5EF4-FFF2-40B4-BE49-F238E27FC236}">
                <a16:creationId xmlns:a16="http://schemas.microsoft.com/office/drawing/2014/main" id="{65F76AAA-B4D6-496E-404A-3BB667C8DD75}"/>
              </a:ext>
            </a:extLst>
          </p:cNvPr>
          <p:cNvPicPr>
            <a:picLocks noChangeAspect="1"/>
          </p:cNvPicPr>
          <p:nvPr/>
        </p:nvPicPr>
        <p:blipFill>
          <a:blip r:embed="rId3"/>
          <a:stretch>
            <a:fillRect/>
          </a:stretch>
        </p:blipFill>
        <p:spPr>
          <a:xfrm>
            <a:off x="10036107" y="2324856"/>
            <a:ext cx="2189770" cy="4113288"/>
          </a:xfrm>
          <a:prstGeom prst="rect">
            <a:avLst/>
          </a:prstGeom>
        </p:spPr>
      </p:pic>
      <p:sp>
        <p:nvSpPr>
          <p:cNvPr id="9" name="Rectangle 8">
            <a:extLst>
              <a:ext uri="{FF2B5EF4-FFF2-40B4-BE49-F238E27FC236}">
                <a16:creationId xmlns:a16="http://schemas.microsoft.com/office/drawing/2014/main" id="{BE426A93-CB77-14FB-3567-EB807CC6855B}"/>
              </a:ext>
            </a:extLst>
          </p:cNvPr>
          <p:cNvSpPr/>
          <p:nvPr/>
        </p:nvSpPr>
        <p:spPr>
          <a:xfrm>
            <a:off x="9650127" y="6395144"/>
            <a:ext cx="1396536" cy="369332"/>
          </a:xfrm>
          <a:prstGeom prst="rect">
            <a:avLst/>
          </a:prstGeom>
        </p:spPr>
        <p:txBody>
          <a:bodyPr wrap="none">
            <a:spAutoFit/>
          </a:bodyPr>
          <a:lstStyle/>
          <a:p>
            <a:r>
              <a:rPr lang="fr-FR" dirty="0"/>
              <a:t>c/o C. Sharp</a:t>
            </a:r>
            <a:endParaRPr lang="es-ES" dirty="0"/>
          </a:p>
        </p:txBody>
      </p:sp>
      <p:pic>
        <p:nvPicPr>
          <p:cNvPr id="11" name="Image 10">
            <a:extLst>
              <a:ext uri="{FF2B5EF4-FFF2-40B4-BE49-F238E27FC236}">
                <a16:creationId xmlns:a16="http://schemas.microsoft.com/office/drawing/2014/main" id="{DAC5F3FF-2903-89FE-F7F6-8592BE9246FF}"/>
              </a:ext>
            </a:extLst>
          </p:cNvPr>
          <p:cNvPicPr>
            <a:picLocks noChangeAspect="1"/>
          </p:cNvPicPr>
          <p:nvPr/>
        </p:nvPicPr>
        <p:blipFill>
          <a:blip r:embed="rId4"/>
          <a:stretch>
            <a:fillRect/>
          </a:stretch>
        </p:blipFill>
        <p:spPr>
          <a:xfrm>
            <a:off x="8519340" y="2861733"/>
            <a:ext cx="1829055" cy="2905530"/>
          </a:xfrm>
          <a:prstGeom prst="rect">
            <a:avLst/>
          </a:prstGeom>
        </p:spPr>
      </p:pic>
      <p:sp>
        <p:nvSpPr>
          <p:cNvPr id="12" name="ZoneTexte 11">
            <a:extLst>
              <a:ext uri="{FF2B5EF4-FFF2-40B4-BE49-F238E27FC236}">
                <a16:creationId xmlns:a16="http://schemas.microsoft.com/office/drawing/2014/main" id="{040B2E72-9AB5-A468-DB1C-26EEF6AAD93F}"/>
              </a:ext>
            </a:extLst>
          </p:cNvPr>
          <p:cNvSpPr txBox="1"/>
          <p:nvPr/>
        </p:nvSpPr>
        <p:spPr>
          <a:xfrm>
            <a:off x="9142976" y="5888353"/>
            <a:ext cx="1396536" cy="307777"/>
          </a:xfrm>
          <a:prstGeom prst="rect">
            <a:avLst/>
          </a:prstGeom>
          <a:noFill/>
        </p:spPr>
        <p:txBody>
          <a:bodyPr wrap="square" rtlCol="0">
            <a:spAutoFit/>
          </a:bodyPr>
          <a:lstStyle/>
          <a:p>
            <a:r>
              <a:rPr lang="fr-FR" sz="1400" dirty="0"/>
              <a:t>Air cane</a:t>
            </a:r>
          </a:p>
        </p:txBody>
      </p:sp>
    </p:spTree>
    <p:extLst>
      <p:ext uri="{BB962C8B-B14F-4D97-AF65-F5344CB8AC3E}">
        <p14:creationId xmlns:p14="http://schemas.microsoft.com/office/powerpoint/2010/main" val="41858476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B9F62B-3239-6EE8-F00D-69BC3CED54A2}"/>
            </a:ext>
          </a:extLst>
        </p:cNvPr>
        <p:cNvGrpSpPr/>
        <p:nvPr/>
      </p:nvGrpSpPr>
      <p:grpSpPr>
        <a:xfrm>
          <a:off x="0" y="0"/>
          <a:ext cx="0" cy="0"/>
          <a:chOff x="0" y="0"/>
          <a:chExt cx="0" cy="0"/>
        </a:xfrm>
      </p:grpSpPr>
      <p:pic>
        <p:nvPicPr>
          <p:cNvPr id="7" name="Image 6">
            <a:extLst>
              <a:ext uri="{FF2B5EF4-FFF2-40B4-BE49-F238E27FC236}">
                <a16:creationId xmlns:a16="http://schemas.microsoft.com/office/drawing/2014/main" id="{877A948A-2361-FBF6-CFC6-EE89E978EA49}"/>
              </a:ext>
            </a:extLst>
          </p:cNvPr>
          <p:cNvPicPr>
            <a:picLocks noChangeAspect="1"/>
          </p:cNvPicPr>
          <p:nvPr/>
        </p:nvPicPr>
        <p:blipFill>
          <a:blip r:embed="rId2"/>
          <a:stretch>
            <a:fillRect/>
          </a:stretch>
        </p:blipFill>
        <p:spPr>
          <a:xfrm>
            <a:off x="978795" y="1158062"/>
            <a:ext cx="9916909" cy="5430008"/>
          </a:xfrm>
          <a:prstGeom prst="rect">
            <a:avLst/>
          </a:prstGeom>
        </p:spPr>
      </p:pic>
      <p:sp>
        <p:nvSpPr>
          <p:cNvPr id="4" name="TextBox 3">
            <a:extLst>
              <a:ext uri="{FF2B5EF4-FFF2-40B4-BE49-F238E27FC236}">
                <a16:creationId xmlns:a16="http://schemas.microsoft.com/office/drawing/2014/main" id="{0500BB58-13C2-C4FB-2105-FCBD01FF7454}"/>
              </a:ext>
            </a:extLst>
          </p:cNvPr>
          <p:cNvSpPr txBox="1"/>
          <p:nvPr/>
        </p:nvSpPr>
        <p:spPr>
          <a:xfrm>
            <a:off x="4034218" y="269930"/>
            <a:ext cx="6148543" cy="830997"/>
          </a:xfrm>
          <a:prstGeom prst="rect">
            <a:avLst/>
          </a:prstGeom>
          <a:noFill/>
        </p:spPr>
        <p:txBody>
          <a:bodyPr wrap="none" rtlCol="0">
            <a:spAutoFit/>
          </a:bodyPr>
          <a:lstStyle/>
          <a:p>
            <a:r>
              <a:rPr lang="en-US" sz="2400" b="1" dirty="0">
                <a:solidFill>
                  <a:srgbClr val="002060"/>
                </a:solidFill>
              </a:rPr>
              <a:t>WP4 – HOM dampers et FPC </a:t>
            </a:r>
            <a:r>
              <a:rPr lang="en-GB" sz="2400" b="1" dirty="0">
                <a:solidFill>
                  <a:srgbClr val="002060"/>
                </a:solidFill>
              </a:rPr>
              <a:t>: </a:t>
            </a:r>
          </a:p>
          <a:p>
            <a:r>
              <a:rPr lang="en-BE" sz="2400" b="1" dirty="0">
                <a:solidFill>
                  <a:schemeClr val="bg2">
                    <a:lumMod val="50000"/>
                  </a:schemeClr>
                </a:solidFill>
              </a:rPr>
              <a:t>plans to achieve milestones &amp; deliverables</a:t>
            </a:r>
          </a:p>
        </p:txBody>
      </p:sp>
      <p:pic>
        <p:nvPicPr>
          <p:cNvPr id="5" name="Picture 2" descr="Innovate for Sustainable Accelerating Systems: Kick-Off Meeting">
            <a:extLst>
              <a:ext uri="{FF2B5EF4-FFF2-40B4-BE49-F238E27FC236}">
                <a16:creationId xmlns:a16="http://schemas.microsoft.com/office/drawing/2014/main" id="{1C31A748-932E-C1C6-22A4-E75A98A18CA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23" name="ZoneTexte 22"/>
          <p:cNvSpPr txBox="1"/>
          <p:nvPr/>
        </p:nvSpPr>
        <p:spPr>
          <a:xfrm>
            <a:off x="7014403" y="6488668"/>
            <a:ext cx="1036599" cy="369332"/>
          </a:xfrm>
          <a:prstGeom prst="rect">
            <a:avLst/>
          </a:prstGeom>
          <a:noFill/>
        </p:spPr>
        <p:txBody>
          <a:bodyPr wrap="square" rtlCol="0">
            <a:spAutoFit/>
          </a:bodyPr>
          <a:lstStyle/>
          <a:p>
            <a:r>
              <a:rPr lang="fr-FR" dirty="0" err="1"/>
              <a:t>today</a:t>
            </a:r>
            <a:endParaRPr lang="es-ES" dirty="0"/>
          </a:p>
        </p:txBody>
      </p:sp>
      <p:cxnSp>
        <p:nvCxnSpPr>
          <p:cNvPr id="15" name="Connecteur droit 14">
            <a:extLst>
              <a:ext uri="{FF2B5EF4-FFF2-40B4-BE49-F238E27FC236}">
                <a16:creationId xmlns:a16="http://schemas.microsoft.com/office/drawing/2014/main" id="{104F0556-5EDB-9B77-7FE4-6D182656436C}"/>
              </a:ext>
            </a:extLst>
          </p:cNvPr>
          <p:cNvCxnSpPr/>
          <p:nvPr/>
        </p:nvCxnSpPr>
        <p:spPr>
          <a:xfrm>
            <a:off x="7239000" y="1158062"/>
            <a:ext cx="0" cy="5344338"/>
          </a:xfrm>
          <a:prstGeom prst="line">
            <a:avLst/>
          </a:prstGeom>
        </p:spPr>
        <p:style>
          <a:lnRef idx="2">
            <a:schemeClr val="accent1"/>
          </a:lnRef>
          <a:fillRef idx="0">
            <a:schemeClr val="accent1"/>
          </a:fillRef>
          <a:effectRef idx="1">
            <a:schemeClr val="accent1"/>
          </a:effectRef>
          <a:fontRef idx="minor">
            <a:schemeClr val="tx1"/>
          </a:fontRef>
        </p:style>
      </p:cxnSp>
      <p:sp>
        <p:nvSpPr>
          <p:cNvPr id="2" name="Espace réservé du numéro de diapositive 3">
            <a:extLst>
              <a:ext uri="{FF2B5EF4-FFF2-40B4-BE49-F238E27FC236}">
                <a16:creationId xmlns:a16="http://schemas.microsoft.com/office/drawing/2014/main" id="{DA037AA0-4DDD-5D5F-2943-839E3A3E3CAA}"/>
              </a:ext>
            </a:extLst>
          </p:cNvPr>
          <p:cNvSpPr>
            <a:spLocks noGrp="1"/>
          </p:cNvSpPr>
          <p:nvPr>
            <p:ph type="sldNum" sz="quarter" idx="12"/>
          </p:nvPr>
        </p:nvSpPr>
        <p:spPr>
          <a:xfrm>
            <a:off x="8610600" y="6356350"/>
            <a:ext cx="2743200" cy="365125"/>
          </a:xfrm>
        </p:spPr>
        <p:txBody>
          <a:bodyPr/>
          <a:lstStyle/>
          <a:p>
            <a:fld id="{4068FCCF-9A80-B240-8D85-84F960565AFA}" type="slidenum">
              <a:rPr lang="en-BE" smtClean="0"/>
              <a:t>11</a:t>
            </a:fld>
            <a:endParaRPr lang="en-BE" dirty="0"/>
          </a:p>
        </p:txBody>
      </p:sp>
    </p:spTree>
    <p:extLst>
      <p:ext uri="{BB962C8B-B14F-4D97-AF65-F5344CB8AC3E}">
        <p14:creationId xmlns:p14="http://schemas.microsoft.com/office/powerpoint/2010/main" val="11821289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68960" y="1435337"/>
            <a:ext cx="10515600" cy="1046321"/>
          </a:xfrm>
        </p:spPr>
        <p:txBody>
          <a:bodyPr>
            <a:normAutofit/>
          </a:bodyPr>
          <a:lstStyle/>
          <a:p>
            <a:pPr marL="0" indent="0">
              <a:buNone/>
            </a:pPr>
            <a:endParaRPr lang="fr-FR" dirty="0">
              <a:solidFill>
                <a:schemeClr val="accent4"/>
              </a:solidFill>
            </a:endParaRPr>
          </a:p>
          <a:p>
            <a:pPr marL="0" indent="0" algn="ctr">
              <a:buNone/>
            </a:pPr>
            <a:r>
              <a:rPr lang="fr-FR" b="1" dirty="0" err="1"/>
              <a:t>Thank-you</a:t>
            </a:r>
            <a:r>
              <a:rPr lang="fr-FR" b="1" dirty="0"/>
              <a:t> for </a:t>
            </a:r>
            <a:r>
              <a:rPr lang="fr-FR" b="1" dirty="0" err="1"/>
              <a:t>your</a:t>
            </a:r>
            <a:r>
              <a:rPr lang="fr-FR" b="1" dirty="0"/>
              <a:t> attention</a:t>
            </a:r>
          </a:p>
          <a:p>
            <a:pPr marL="0" indent="0" algn="ctr">
              <a:buNone/>
            </a:pPr>
            <a:endParaRPr lang="fr-FR" dirty="0">
              <a:solidFill>
                <a:schemeClr val="accent4"/>
              </a:solidFill>
            </a:endParaRPr>
          </a:p>
          <a:p>
            <a:pPr marL="0" indent="0" algn="ctr">
              <a:buNone/>
            </a:pPr>
            <a:endParaRPr lang="fr-FR" dirty="0">
              <a:solidFill>
                <a:schemeClr val="accent4"/>
              </a:solidFill>
            </a:endParaRPr>
          </a:p>
          <a:p>
            <a:pPr marL="0" indent="0" algn="ctr">
              <a:buNone/>
            </a:pPr>
            <a:endParaRPr lang="es-ES" dirty="0">
              <a:solidFill>
                <a:schemeClr val="accent4"/>
              </a:solidFill>
            </a:endParaRPr>
          </a:p>
        </p:txBody>
      </p:sp>
      <p:sp>
        <p:nvSpPr>
          <p:cNvPr id="4" name="Espace réservé du numéro de diapositive 3"/>
          <p:cNvSpPr>
            <a:spLocks noGrp="1"/>
          </p:cNvSpPr>
          <p:nvPr>
            <p:ph type="sldNum" sz="quarter" idx="12"/>
          </p:nvPr>
        </p:nvSpPr>
        <p:spPr/>
        <p:txBody>
          <a:bodyPr/>
          <a:lstStyle/>
          <a:p>
            <a:fld id="{4068FCCF-9A80-B240-8D85-84F960565AFA}" type="slidenum">
              <a:rPr lang="en-BE" smtClean="0"/>
              <a:t>12</a:t>
            </a:fld>
            <a:endParaRPr lang="en-BE"/>
          </a:p>
        </p:txBody>
      </p:sp>
      <p:sp>
        <p:nvSpPr>
          <p:cNvPr id="5" name="Sous-titre 2"/>
          <p:cNvSpPr txBox="1">
            <a:spLocks/>
          </p:cNvSpPr>
          <p:nvPr/>
        </p:nvSpPr>
        <p:spPr>
          <a:xfrm>
            <a:off x="568960" y="3032481"/>
            <a:ext cx="11115040" cy="277304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en-US" sz="2000" dirty="0"/>
              <a:t>Yolanda Gómez Martínez on behalf of the WP4 team:</a:t>
            </a:r>
          </a:p>
          <a:p>
            <a:r>
              <a:rPr lang="en-US" sz="2000" b="1" dirty="0"/>
              <a:t>CERN</a:t>
            </a:r>
            <a:r>
              <a:rPr lang="en-US" sz="2000" dirty="0"/>
              <a:t> : Simon </a:t>
            </a:r>
            <a:r>
              <a:rPr lang="en-US" sz="2000" dirty="0" err="1"/>
              <a:t>Barriere</a:t>
            </a:r>
            <a:r>
              <a:rPr lang="en-US" sz="2000" dirty="0"/>
              <a:t>, </a:t>
            </a:r>
            <a:r>
              <a:rPr lang="en-GB" sz="2000" dirty="0"/>
              <a:t>Sebastien Calvo, </a:t>
            </a:r>
            <a:r>
              <a:rPr lang="en-US" sz="2000" dirty="0"/>
              <a:t>Karin </a:t>
            </a:r>
            <a:r>
              <a:rPr lang="en-US" sz="2000" dirty="0" err="1"/>
              <a:t>Canderan</a:t>
            </a:r>
            <a:r>
              <a:rPr lang="en-US" sz="2000" dirty="0"/>
              <a:t>, Marco </a:t>
            </a:r>
            <a:r>
              <a:rPr lang="en-US" sz="2000" dirty="0" err="1"/>
              <a:t>Garlasche</a:t>
            </a:r>
            <a:r>
              <a:rPr lang="en-US" sz="2000" dirty="0"/>
              <a:t>, Vittorio Parma, </a:t>
            </a:r>
            <a:r>
              <a:rPr lang="en-GB" sz="2000" dirty="0"/>
              <a:t>Calum Sharp</a:t>
            </a:r>
          </a:p>
          <a:p>
            <a:r>
              <a:rPr lang="en-US" sz="2000" b="1" dirty="0"/>
              <a:t>INFN</a:t>
            </a:r>
            <a:r>
              <a:rPr lang="en-US" sz="2000" dirty="0"/>
              <a:t> : Dario </a:t>
            </a:r>
            <a:r>
              <a:rPr lang="en-US" sz="2000" dirty="0" err="1"/>
              <a:t>Giove</a:t>
            </a:r>
            <a:r>
              <a:rPr lang="en-US" sz="2000" dirty="0"/>
              <a:t> (deputy)</a:t>
            </a:r>
          </a:p>
          <a:p>
            <a:r>
              <a:rPr lang="en-US" sz="2000" b="1" dirty="0"/>
              <a:t>CNRS / </a:t>
            </a:r>
            <a:r>
              <a:rPr lang="en-US" sz="2000" b="1" dirty="0" err="1"/>
              <a:t>IJCLab</a:t>
            </a:r>
            <a:r>
              <a:rPr lang="en-US" sz="2000" b="1" dirty="0"/>
              <a:t> </a:t>
            </a:r>
            <a:r>
              <a:rPr lang="en-US" sz="2000" dirty="0"/>
              <a:t>: Sebastien </a:t>
            </a:r>
            <a:r>
              <a:rPr lang="en-US" sz="2000" dirty="0" err="1"/>
              <a:t>Blivet</a:t>
            </a:r>
            <a:r>
              <a:rPr lang="en-US" sz="2000" dirty="0"/>
              <a:t>, Patricia Duchesne, Akira Miyazaki, Gilles Olivier, Guillaume </a:t>
            </a:r>
            <a:r>
              <a:rPr lang="en-US" sz="2000" dirty="0" err="1"/>
              <a:t>Olry</a:t>
            </a:r>
            <a:endParaRPr lang="en-US" sz="2000" dirty="0"/>
          </a:p>
          <a:p>
            <a:r>
              <a:rPr lang="en-US" sz="2000" b="1" dirty="0"/>
              <a:t>CNRS / LPSC </a:t>
            </a:r>
            <a:r>
              <a:rPr lang="en-US" sz="2000" dirty="0"/>
              <a:t>: J. </a:t>
            </a:r>
            <a:r>
              <a:rPr lang="en-US" sz="2000" dirty="0" err="1"/>
              <a:t>Angot</a:t>
            </a:r>
            <a:r>
              <a:rPr lang="en-US" sz="2000" dirty="0"/>
              <a:t>, Yolanda Gómez Martínez (convener), Adrien </a:t>
            </a:r>
            <a:r>
              <a:rPr lang="en-US" sz="2000" dirty="0" err="1"/>
              <a:t>Plaçais</a:t>
            </a:r>
            <a:endParaRPr lang="es-ES" sz="2000" dirty="0"/>
          </a:p>
        </p:txBody>
      </p:sp>
    </p:spTree>
    <p:extLst>
      <p:ext uri="{BB962C8B-B14F-4D97-AF65-F5344CB8AC3E}">
        <p14:creationId xmlns:p14="http://schemas.microsoft.com/office/powerpoint/2010/main" val="12011483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7" name="Image 46">
            <a:extLst>
              <a:ext uri="{FF2B5EF4-FFF2-40B4-BE49-F238E27FC236}">
                <a16:creationId xmlns:a16="http://schemas.microsoft.com/office/drawing/2014/main" id="{69E205BB-0A5A-A063-9C0C-88D89AE12704}"/>
              </a:ext>
            </a:extLst>
          </p:cNvPr>
          <p:cNvPicPr>
            <a:picLocks noChangeAspect="1"/>
          </p:cNvPicPr>
          <p:nvPr/>
        </p:nvPicPr>
        <p:blipFill>
          <a:blip r:embed="rId3"/>
          <a:srcRect t="1299"/>
          <a:stretch/>
        </p:blipFill>
        <p:spPr>
          <a:xfrm>
            <a:off x="377040" y="1590919"/>
            <a:ext cx="11279174" cy="3779825"/>
          </a:xfrm>
          <a:prstGeom prst="rect">
            <a:avLst/>
          </a:prstGeom>
        </p:spPr>
      </p:pic>
      <p:sp>
        <p:nvSpPr>
          <p:cNvPr id="4" name="Espace réservé du numéro de diapositive 3">
            <a:extLst>
              <a:ext uri="{FF2B5EF4-FFF2-40B4-BE49-F238E27FC236}">
                <a16:creationId xmlns:a16="http://schemas.microsoft.com/office/drawing/2014/main" id="{60C00A7F-B7C0-B374-69FF-A5D0274330AB}"/>
              </a:ext>
            </a:extLst>
          </p:cNvPr>
          <p:cNvSpPr>
            <a:spLocks noGrp="1"/>
          </p:cNvSpPr>
          <p:nvPr>
            <p:ph type="sldNum" sz="quarter" idx="12"/>
          </p:nvPr>
        </p:nvSpPr>
        <p:spPr>
          <a:xfrm>
            <a:off x="9004300" y="6247036"/>
            <a:ext cx="2743200" cy="365125"/>
          </a:xfrm>
        </p:spPr>
        <p:txBody>
          <a:bodyPr/>
          <a:lstStyle/>
          <a:p>
            <a:fld id="{4068FCCF-9A80-B240-8D85-84F960565AFA}" type="slidenum">
              <a:rPr lang="en-BE" smtClean="0"/>
              <a:t>13</a:t>
            </a:fld>
            <a:endParaRPr lang="en-BE"/>
          </a:p>
        </p:txBody>
      </p:sp>
      <p:pic>
        <p:nvPicPr>
          <p:cNvPr id="9" name="Picture 2" descr="Innovate for Sustainable Accelerating Systems: Kick-Off Meeting">
            <a:extLst>
              <a:ext uri="{FF2B5EF4-FFF2-40B4-BE49-F238E27FC236}">
                <a16:creationId xmlns:a16="http://schemas.microsoft.com/office/drawing/2014/main" id="{B16E96C0-3E14-C005-DF46-A987C0578F7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3">
            <a:extLst>
              <a:ext uri="{FF2B5EF4-FFF2-40B4-BE49-F238E27FC236}">
                <a16:creationId xmlns:a16="http://schemas.microsoft.com/office/drawing/2014/main" id="{08EC2DEB-6039-BD87-D482-01D0AE9E623D}"/>
              </a:ext>
            </a:extLst>
          </p:cNvPr>
          <p:cNvSpPr txBox="1"/>
          <p:nvPr/>
        </p:nvSpPr>
        <p:spPr>
          <a:xfrm>
            <a:off x="3194595" y="315684"/>
            <a:ext cx="6735242" cy="830997"/>
          </a:xfrm>
          <a:prstGeom prst="rect">
            <a:avLst/>
          </a:prstGeom>
          <a:noFill/>
        </p:spPr>
        <p:txBody>
          <a:bodyPr wrap="none" rtlCol="0">
            <a:spAutoFit/>
          </a:bodyPr>
          <a:lstStyle/>
          <a:p>
            <a:r>
              <a:rPr lang="en-US" sz="2400" b="1" dirty="0">
                <a:solidFill>
                  <a:srgbClr val="002060"/>
                </a:solidFill>
              </a:rPr>
              <a:t>WP4 – </a:t>
            </a:r>
            <a:r>
              <a:rPr lang="en-US" sz="2400" b="1" dirty="0">
                <a:solidFill>
                  <a:schemeClr val="bg2">
                    <a:lumMod val="50000"/>
                  </a:schemeClr>
                </a:solidFill>
              </a:rPr>
              <a:t>HOM et FPC</a:t>
            </a:r>
            <a:r>
              <a:rPr lang="en-US" sz="2400" b="1" dirty="0">
                <a:solidFill>
                  <a:srgbClr val="002060"/>
                </a:solidFill>
              </a:rPr>
              <a:t>:</a:t>
            </a:r>
            <a:r>
              <a:rPr lang="en-US" sz="2400" b="1" dirty="0">
                <a:solidFill>
                  <a:schemeClr val="bg2">
                    <a:lumMod val="50000"/>
                  </a:schemeClr>
                </a:solidFill>
              </a:rPr>
              <a:t> status/evolution of Task 4.1</a:t>
            </a:r>
          </a:p>
          <a:p>
            <a:r>
              <a:rPr lang="en-US" sz="2400" b="1" dirty="0">
                <a:solidFill>
                  <a:schemeClr val="bg2">
                    <a:lumMod val="50000"/>
                  </a:schemeClr>
                </a:solidFill>
              </a:rPr>
              <a:t>General coordination of WP4. Work plan </a:t>
            </a:r>
          </a:p>
        </p:txBody>
      </p:sp>
      <p:sp>
        <p:nvSpPr>
          <p:cNvPr id="6" name="ZoneTexte 5">
            <a:extLst>
              <a:ext uri="{FF2B5EF4-FFF2-40B4-BE49-F238E27FC236}">
                <a16:creationId xmlns:a16="http://schemas.microsoft.com/office/drawing/2014/main" id="{5009EB28-6D34-EEB3-31CB-F1D4FD7B6306}"/>
              </a:ext>
            </a:extLst>
          </p:cNvPr>
          <p:cNvSpPr txBox="1"/>
          <p:nvPr/>
        </p:nvSpPr>
        <p:spPr>
          <a:xfrm>
            <a:off x="7200900" y="1255370"/>
            <a:ext cx="4660900" cy="369332"/>
          </a:xfrm>
          <a:prstGeom prst="rect">
            <a:avLst/>
          </a:prstGeom>
          <a:noFill/>
        </p:spPr>
        <p:txBody>
          <a:bodyPr wrap="square" rtlCol="0">
            <a:spAutoFit/>
          </a:bodyPr>
          <a:lstStyle/>
          <a:p>
            <a:r>
              <a:rPr lang="fr-FR" dirty="0"/>
              <a:t>BLA: New </a:t>
            </a:r>
            <a:r>
              <a:rPr lang="fr-FR" dirty="0" err="1"/>
              <a:t>milestones</a:t>
            </a:r>
            <a:r>
              <a:rPr lang="fr-FR" dirty="0"/>
              <a:t> and </a:t>
            </a:r>
            <a:r>
              <a:rPr lang="fr-FR" dirty="0" err="1"/>
              <a:t>deliverable</a:t>
            </a:r>
            <a:endParaRPr lang="fr-FR" dirty="0"/>
          </a:p>
        </p:txBody>
      </p:sp>
      <p:cxnSp>
        <p:nvCxnSpPr>
          <p:cNvPr id="11" name="Connecteur droit avec flèche 10">
            <a:extLst>
              <a:ext uri="{FF2B5EF4-FFF2-40B4-BE49-F238E27FC236}">
                <a16:creationId xmlns:a16="http://schemas.microsoft.com/office/drawing/2014/main" id="{E3BB3589-7B50-70FD-E3AA-D485B97B31B2}"/>
              </a:ext>
            </a:extLst>
          </p:cNvPr>
          <p:cNvCxnSpPr>
            <a:cxnSpLocks/>
          </p:cNvCxnSpPr>
          <p:nvPr/>
        </p:nvCxnSpPr>
        <p:spPr>
          <a:xfrm flipH="1">
            <a:off x="8439150" y="1866900"/>
            <a:ext cx="228600" cy="955812"/>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3" name="Connecteur droit avec flèche 12">
            <a:extLst>
              <a:ext uri="{FF2B5EF4-FFF2-40B4-BE49-F238E27FC236}">
                <a16:creationId xmlns:a16="http://schemas.microsoft.com/office/drawing/2014/main" id="{04EC87F5-62A4-7E22-5317-C5A000A1A53D}"/>
              </a:ext>
            </a:extLst>
          </p:cNvPr>
          <p:cNvCxnSpPr>
            <a:cxnSpLocks/>
          </p:cNvCxnSpPr>
          <p:nvPr/>
        </p:nvCxnSpPr>
        <p:spPr>
          <a:xfrm flipH="1">
            <a:off x="8483600" y="1860416"/>
            <a:ext cx="184150" cy="1124084"/>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5" name="Connecteur droit avec flèche 14">
            <a:extLst>
              <a:ext uri="{FF2B5EF4-FFF2-40B4-BE49-F238E27FC236}">
                <a16:creationId xmlns:a16="http://schemas.microsoft.com/office/drawing/2014/main" id="{3D4AF06D-6222-6C61-06C2-3C8889340E2C}"/>
              </a:ext>
            </a:extLst>
          </p:cNvPr>
          <p:cNvCxnSpPr>
            <a:cxnSpLocks/>
          </p:cNvCxnSpPr>
          <p:nvPr/>
        </p:nvCxnSpPr>
        <p:spPr>
          <a:xfrm flipH="1">
            <a:off x="8531225" y="1860416"/>
            <a:ext cx="136525" cy="2032134"/>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7" name="Connecteur droit avec flèche 16">
            <a:extLst>
              <a:ext uri="{FF2B5EF4-FFF2-40B4-BE49-F238E27FC236}">
                <a16:creationId xmlns:a16="http://schemas.microsoft.com/office/drawing/2014/main" id="{028AB157-B583-2A7E-954D-DA722BE3544D}"/>
              </a:ext>
            </a:extLst>
          </p:cNvPr>
          <p:cNvCxnSpPr>
            <a:cxnSpLocks/>
          </p:cNvCxnSpPr>
          <p:nvPr/>
        </p:nvCxnSpPr>
        <p:spPr>
          <a:xfrm flipH="1">
            <a:off x="8604250" y="1860416"/>
            <a:ext cx="63500" cy="3073534"/>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21" name="Connecteur droit avec flèche 20">
            <a:extLst>
              <a:ext uri="{FF2B5EF4-FFF2-40B4-BE49-F238E27FC236}">
                <a16:creationId xmlns:a16="http://schemas.microsoft.com/office/drawing/2014/main" id="{90615791-4CF5-DF2D-BF4C-C4E0BE1B9903}"/>
              </a:ext>
            </a:extLst>
          </p:cNvPr>
          <p:cNvCxnSpPr>
            <a:cxnSpLocks/>
          </p:cNvCxnSpPr>
          <p:nvPr/>
        </p:nvCxnSpPr>
        <p:spPr>
          <a:xfrm flipV="1">
            <a:off x="952500" y="5251136"/>
            <a:ext cx="260350" cy="693107"/>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24" name="Connecteur droit avec flèche 23">
            <a:extLst>
              <a:ext uri="{FF2B5EF4-FFF2-40B4-BE49-F238E27FC236}">
                <a16:creationId xmlns:a16="http://schemas.microsoft.com/office/drawing/2014/main" id="{10F66AE6-32CB-D824-9DE8-002B1F7B5A2C}"/>
              </a:ext>
            </a:extLst>
          </p:cNvPr>
          <p:cNvCxnSpPr>
            <a:cxnSpLocks/>
          </p:cNvCxnSpPr>
          <p:nvPr/>
        </p:nvCxnSpPr>
        <p:spPr>
          <a:xfrm flipH="1" flipV="1">
            <a:off x="901700" y="4819650"/>
            <a:ext cx="50800" cy="1124593"/>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29" name="ZoneTexte 28">
            <a:extLst>
              <a:ext uri="{FF2B5EF4-FFF2-40B4-BE49-F238E27FC236}">
                <a16:creationId xmlns:a16="http://schemas.microsoft.com/office/drawing/2014/main" id="{4DA5B4F9-F6E8-308F-25A9-3DF63D0F64E2}"/>
              </a:ext>
            </a:extLst>
          </p:cNvPr>
          <p:cNvSpPr txBox="1"/>
          <p:nvPr/>
        </p:nvSpPr>
        <p:spPr>
          <a:xfrm>
            <a:off x="377040" y="6191063"/>
            <a:ext cx="7801760" cy="369332"/>
          </a:xfrm>
          <a:prstGeom prst="rect">
            <a:avLst/>
          </a:prstGeom>
          <a:noFill/>
        </p:spPr>
        <p:txBody>
          <a:bodyPr wrap="square">
            <a:spAutoFit/>
          </a:bodyPr>
          <a:lstStyle/>
          <a:p>
            <a:r>
              <a:rPr lang="en-US" dirty="0"/>
              <a:t>D</a:t>
            </a:r>
            <a:r>
              <a:rPr lang="en-US" sz="1800" dirty="0"/>
              <a:t>ates for the milestones M4.3, M4.4, M4.5 and M4.6 </a:t>
            </a:r>
            <a:r>
              <a:rPr lang="en-US" dirty="0"/>
              <a:t>updated</a:t>
            </a:r>
            <a:endParaRPr lang="fr-FR" dirty="0"/>
          </a:p>
        </p:txBody>
      </p:sp>
      <p:sp>
        <p:nvSpPr>
          <p:cNvPr id="33" name="ZoneTexte 32">
            <a:extLst>
              <a:ext uri="{FF2B5EF4-FFF2-40B4-BE49-F238E27FC236}">
                <a16:creationId xmlns:a16="http://schemas.microsoft.com/office/drawing/2014/main" id="{BDE8DC97-6541-6652-C5C1-FE1F44B61E14}"/>
              </a:ext>
            </a:extLst>
          </p:cNvPr>
          <p:cNvSpPr txBox="1"/>
          <p:nvPr/>
        </p:nvSpPr>
        <p:spPr>
          <a:xfrm>
            <a:off x="377040" y="5858483"/>
            <a:ext cx="7801760" cy="369332"/>
          </a:xfrm>
          <a:prstGeom prst="rect">
            <a:avLst/>
          </a:prstGeom>
          <a:noFill/>
        </p:spPr>
        <p:txBody>
          <a:bodyPr wrap="square">
            <a:spAutoFit/>
          </a:bodyPr>
          <a:lstStyle/>
          <a:p>
            <a:r>
              <a:rPr lang="en-US" sz="1800" dirty="0"/>
              <a:t>Dates proposed for the deliverables </a:t>
            </a:r>
            <a:r>
              <a:rPr lang="en-US" dirty="0"/>
              <a:t>D</a:t>
            </a:r>
            <a:r>
              <a:rPr lang="en-US" sz="1800" dirty="0"/>
              <a:t>4.1 and D4.2 </a:t>
            </a:r>
            <a:endParaRPr lang="fr-FR" dirty="0"/>
          </a:p>
        </p:txBody>
      </p:sp>
    </p:spTree>
    <p:extLst>
      <p:ext uri="{BB962C8B-B14F-4D97-AF65-F5344CB8AC3E}">
        <p14:creationId xmlns:p14="http://schemas.microsoft.com/office/powerpoint/2010/main" val="40454432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F258959F-AFE1-4644-A4CA-9EC94F826725}"/>
              </a:ext>
            </a:extLst>
          </p:cNvPr>
          <p:cNvPicPr>
            <a:picLocks noChangeAspect="1"/>
          </p:cNvPicPr>
          <p:nvPr/>
        </p:nvPicPr>
        <p:blipFill>
          <a:blip r:embed="rId2"/>
          <a:stretch>
            <a:fillRect/>
          </a:stretch>
        </p:blipFill>
        <p:spPr>
          <a:xfrm>
            <a:off x="0" y="2023880"/>
            <a:ext cx="12192000" cy="3559539"/>
          </a:xfrm>
          <a:prstGeom prst="rect">
            <a:avLst/>
          </a:prstGeom>
        </p:spPr>
      </p:pic>
      <p:sp>
        <p:nvSpPr>
          <p:cNvPr id="4" name="Espace réservé du numéro de diapositive 3">
            <a:extLst>
              <a:ext uri="{FF2B5EF4-FFF2-40B4-BE49-F238E27FC236}">
                <a16:creationId xmlns:a16="http://schemas.microsoft.com/office/drawing/2014/main" id="{0478616B-AB41-E7DE-9AAC-4480F89A49A7}"/>
              </a:ext>
            </a:extLst>
          </p:cNvPr>
          <p:cNvSpPr>
            <a:spLocks noGrp="1"/>
          </p:cNvSpPr>
          <p:nvPr>
            <p:ph type="sldNum" sz="quarter" idx="12"/>
          </p:nvPr>
        </p:nvSpPr>
        <p:spPr/>
        <p:txBody>
          <a:bodyPr/>
          <a:lstStyle/>
          <a:p>
            <a:fld id="{4068FCCF-9A80-B240-8D85-84F960565AFA}" type="slidenum">
              <a:rPr lang="en-BE" smtClean="0"/>
              <a:t>14</a:t>
            </a:fld>
            <a:endParaRPr lang="en-BE"/>
          </a:p>
        </p:txBody>
      </p:sp>
      <p:pic>
        <p:nvPicPr>
          <p:cNvPr id="7" name="Picture 2" descr="Innovate for Sustainable Accelerating Systems: Kick-Off Meeting">
            <a:extLst>
              <a:ext uri="{FF2B5EF4-FFF2-40B4-BE49-F238E27FC236}">
                <a16:creationId xmlns:a16="http://schemas.microsoft.com/office/drawing/2014/main" id="{169507B7-CBEF-7113-45A9-0B02D096D22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3">
            <a:extLst>
              <a:ext uri="{FF2B5EF4-FFF2-40B4-BE49-F238E27FC236}">
                <a16:creationId xmlns:a16="http://schemas.microsoft.com/office/drawing/2014/main" id="{3D885B01-079C-1AA0-1545-33D9A2E802FE}"/>
              </a:ext>
            </a:extLst>
          </p:cNvPr>
          <p:cNvSpPr txBox="1"/>
          <p:nvPr/>
        </p:nvSpPr>
        <p:spPr>
          <a:xfrm>
            <a:off x="3418115" y="315684"/>
            <a:ext cx="8360228" cy="1200329"/>
          </a:xfrm>
          <a:prstGeom prst="rect">
            <a:avLst/>
          </a:prstGeom>
          <a:noFill/>
        </p:spPr>
        <p:txBody>
          <a:bodyPr wrap="square" rtlCol="0">
            <a:spAutoFit/>
          </a:bodyPr>
          <a:lstStyle/>
          <a:p>
            <a:r>
              <a:rPr lang="en-US" sz="2400" b="1" dirty="0">
                <a:solidFill>
                  <a:srgbClr val="002060"/>
                </a:solidFill>
              </a:rPr>
              <a:t>WP4 – HOM and FPC:</a:t>
            </a:r>
            <a:r>
              <a:rPr lang="en-US" sz="2400" b="1" dirty="0">
                <a:solidFill>
                  <a:schemeClr val="bg2">
                    <a:lumMod val="50000"/>
                  </a:schemeClr>
                </a:solidFill>
              </a:rPr>
              <a:t> status/evolution of Task 4.2</a:t>
            </a:r>
          </a:p>
          <a:p>
            <a:r>
              <a:rPr lang="en-US" sz="2400" b="1" dirty="0">
                <a:solidFill>
                  <a:schemeClr val="bg2">
                    <a:lumMod val="50000"/>
                  </a:schemeClr>
                </a:solidFill>
              </a:rPr>
              <a:t>800 MHz HOM coupler design. Work plan</a:t>
            </a:r>
            <a:endParaRPr lang="en-US" sz="2400" b="1" u="sng" dirty="0">
              <a:solidFill>
                <a:schemeClr val="bg2">
                  <a:lumMod val="50000"/>
                </a:schemeClr>
              </a:solidFill>
            </a:endParaRPr>
          </a:p>
          <a:p>
            <a:endParaRPr lang="en-US" sz="2400" b="1" dirty="0">
              <a:solidFill>
                <a:schemeClr val="bg2">
                  <a:lumMod val="50000"/>
                </a:schemeClr>
              </a:solidFill>
            </a:endParaRPr>
          </a:p>
        </p:txBody>
      </p:sp>
      <p:sp>
        <p:nvSpPr>
          <p:cNvPr id="13" name="ZoneTexte 12">
            <a:extLst>
              <a:ext uri="{FF2B5EF4-FFF2-40B4-BE49-F238E27FC236}">
                <a16:creationId xmlns:a16="http://schemas.microsoft.com/office/drawing/2014/main" id="{39A90F2C-3FFE-31EB-335D-9F307B0C6485}"/>
              </a:ext>
            </a:extLst>
          </p:cNvPr>
          <p:cNvSpPr txBox="1"/>
          <p:nvPr/>
        </p:nvSpPr>
        <p:spPr>
          <a:xfrm rot="18352899">
            <a:off x="9118927" y="2387564"/>
            <a:ext cx="2686078" cy="615553"/>
          </a:xfrm>
          <a:prstGeom prst="rect">
            <a:avLst/>
          </a:prstGeom>
          <a:noFill/>
        </p:spPr>
        <p:txBody>
          <a:bodyPr wrap="square" rtlCol="0">
            <a:spAutoFit/>
          </a:bodyPr>
          <a:lstStyle/>
          <a:p>
            <a:r>
              <a:rPr lang="fr-FR" sz="3400" dirty="0" err="1">
                <a:solidFill>
                  <a:schemeClr val="accent6"/>
                </a:solidFill>
              </a:rPr>
              <a:t>Task</a:t>
            </a:r>
            <a:r>
              <a:rPr lang="fr-FR" sz="3400" dirty="0">
                <a:solidFill>
                  <a:schemeClr val="accent6"/>
                </a:solidFill>
              </a:rPr>
              <a:t> </a:t>
            </a:r>
            <a:r>
              <a:rPr lang="fr-FR" sz="3400" dirty="0" err="1">
                <a:solidFill>
                  <a:schemeClr val="accent6"/>
                </a:solidFill>
              </a:rPr>
              <a:t>finished</a:t>
            </a:r>
            <a:endParaRPr lang="fr-FR" sz="3400" dirty="0">
              <a:solidFill>
                <a:schemeClr val="accent6"/>
              </a:solidFill>
            </a:endParaRPr>
          </a:p>
        </p:txBody>
      </p:sp>
    </p:spTree>
    <p:extLst>
      <p:ext uri="{BB962C8B-B14F-4D97-AF65-F5344CB8AC3E}">
        <p14:creationId xmlns:p14="http://schemas.microsoft.com/office/powerpoint/2010/main" val="3780377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55E4811F-4270-EB7A-A19C-924EBADF4AAE}"/>
              </a:ext>
            </a:extLst>
          </p:cNvPr>
          <p:cNvSpPr>
            <a:spLocks noGrp="1"/>
          </p:cNvSpPr>
          <p:nvPr>
            <p:ph type="sldNum" sz="quarter" idx="12"/>
          </p:nvPr>
        </p:nvSpPr>
        <p:spPr/>
        <p:txBody>
          <a:bodyPr/>
          <a:lstStyle/>
          <a:p>
            <a:fld id="{4068FCCF-9A80-B240-8D85-84F960565AFA}" type="slidenum">
              <a:rPr lang="en-BE" smtClean="0"/>
              <a:t>15</a:t>
            </a:fld>
            <a:endParaRPr lang="en-BE" dirty="0"/>
          </a:p>
        </p:txBody>
      </p:sp>
      <p:sp>
        <p:nvSpPr>
          <p:cNvPr id="7" name="TextBox 3">
            <a:extLst>
              <a:ext uri="{FF2B5EF4-FFF2-40B4-BE49-F238E27FC236}">
                <a16:creationId xmlns:a16="http://schemas.microsoft.com/office/drawing/2014/main" id="{84672C98-6230-A571-0B2C-6E1195CE8C5F}"/>
              </a:ext>
            </a:extLst>
          </p:cNvPr>
          <p:cNvSpPr txBox="1"/>
          <p:nvPr/>
        </p:nvSpPr>
        <p:spPr>
          <a:xfrm>
            <a:off x="3150893" y="152576"/>
            <a:ext cx="8231036" cy="830997"/>
          </a:xfrm>
          <a:prstGeom prst="rect">
            <a:avLst/>
          </a:prstGeom>
          <a:noFill/>
        </p:spPr>
        <p:txBody>
          <a:bodyPr wrap="none" rtlCol="0">
            <a:spAutoFit/>
          </a:bodyPr>
          <a:lstStyle/>
          <a:p>
            <a:r>
              <a:rPr lang="en-US" sz="2400" b="1" dirty="0">
                <a:solidFill>
                  <a:srgbClr val="002060"/>
                </a:solidFill>
              </a:rPr>
              <a:t>WP4 – HOM dampers and FPC:</a:t>
            </a:r>
            <a:r>
              <a:rPr lang="en-US" sz="2400" b="1" dirty="0">
                <a:solidFill>
                  <a:schemeClr val="bg2">
                    <a:lumMod val="50000"/>
                  </a:schemeClr>
                </a:solidFill>
              </a:rPr>
              <a:t> status/evolution of Task 4.3</a:t>
            </a:r>
          </a:p>
          <a:p>
            <a:r>
              <a:rPr lang="en-US" sz="2400" b="1" dirty="0">
                <a:solidFill>
                  <a:schemeClr val="bg2">
                    <a:lumMod val="50000"/>
                  </a:schemeClr>
                </a:solidFill>
              </a:rPr>
              <a:t>Fabrication of 800 MHz HOM couplers. Work plan.</a:t>
            </a:r>
            <a:endParaRPr lang="en-US" sz="2400" b="1" u="sng" dirty="0">
              <a:solidFill>
                <a:schemeClr val="bg2">
                  <a:lumMod val="50000"/>
                </a:schemeClr>
              </a:solidFill>
            </a:endParaRPr>
          </a:p>
        </p:txBody>
      </p:sp>
      <p:pic>
        <p:nvPicPr>
          <p:cNvPr id="8" name="Picture 2" descr="Innovate for Sustainable Accelerating Systems: Kick-Off Meeting">
            <a:extLst>
              <a:ext uri="{FF2B5EF4-FFF2-40B4-BE49-F238E27FC236}">
                <a16:creationId xmlns:a16="http://schemas.microsoft.com/office/drawing/2014/main" id="{A252C77B-81D5-C3B8-E308-29495A33C7A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pic>
        <p:nvPicPr>
          <p:cNvPr id="20" name="Image 19">
            <a:extLst>
              <a:ext uri="{FF2B5EF4-FFF2-40B4-BE49-F238E27FC236}">
                <a16:creationId xmlns:a16="http://schemas.microsoft.com/office/drawing/2014/main" id="{720BE742-0632-9CB0-13FD-E803F5DB9E84}"/>
              </a:ext>
            </a:extLst>
          </p:cNvPr>
          <p:cNvPicPr>
            <a:picLocks noChangeAspect="1"/>
          </p:cNvPicPr>
          <p:nvPr/>
        </p:nvPicPr>
        <p:blipFill>
          <a:blip r:embed="rId3"/>
          <a:stretch>
            <a:fillRect/>
          </a:stretch>
        </p:blipFill>
        <p:spPr>
          <a:xfrm>
            <a:off x="0" y="1963950"/>
            <a:ext cx="12192000" cy="2930100"/>
          </a:xfrm>
          <a:prstGeom prst="rect">
            <a:avLst/>
          </a:prstGeom>
        </p:spPr>
      </p:pic>
    </p:spTree>
    <p:extLst>
      <p:ext uri="{BB962C8B-B14F-4D97-AF65-F5344CB8AC3E}">
        <p14:creationId xmlns:p14="http://schemas.microsoft.com/office/powerpoint/2010/main" val="5916517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3570684A-988D-6006-6279-EF1E101D5C7F}"/>
              </a:ext>
            </a:extLst>
          </p:cNvPr>
          <p:cNvSpPr>
            <a:spLocks noGrp="1"/>
          </p:cNvSpPr>
          <p:nvPr>
            <p:ph type="sldNum" sz="quarter" idx="12"/>
          </p:nvPr>
        </p:nvSpPr>
        <p:spPr/>
        <p:txBody>
          <a:bodyPr/>
          <a:lstStyle/>
          <a:p>
            <a:fld id="{4068FCCF-9A80-B240-8D85-84F960565AFA}" type="slidenum">
              <a:rPr lang="en-BE" smtClean="0"/>
              <a:t>16</a:t>
            </a:fld>
            <a:endParaRPr lang="en-BE"/>
          </a:p>
        </p:txBody>
      </p:sp>
      <p:pic>
        <p:nvPicPr>
          <p:cNvPr id="7" name="Picture 2" descr="Innovate for Sustainable Accelerating Systems: Kick-Off Meeting">
            <a:extLst>
              <a:ext uri="{FF2B5EF4-FFF2-40B4-BE49-F238E27FC236}">
                <a16:creationId xmlns:a16="http://schemas.microsoft.com/office/drawing/2014/main" id="{FFD2CB73-00BB-7A0A-CFFE-84BC882B98B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3">
            <a:extLst>
              <a:ext uri="{FF2B5EF4-FFF2-40B4-BE49-F238E27FC236}">
                <a16:creationId xmlns:a16="http://schemas.microsoft.com/office/drawing/2014/main" id="{03878BAC-0C81-EEEF-0587-8E4496519BC0}"/>
              </a:ext>
            </a:extLst>
          </p:cNvPr>
          <p:cNvSpPr txBox="1"/>
          <p:nvPr/>
        </p:nvSpPr>
        <p:spPr>
          <a:xfrm>
            <a:off x="3098480" y="311638"/>
            <a:ext cx="8045087" cy="830997"/>
          </a:xfrm>
          <a:prstGeom prst="rect">
            <a:avLst/>
          </a:prstGeom>
          <a:noFill/>
        </p:spPr>
        <p:txBody>
          <a:bodyPr wrap="none" rtlCol="0">
            <a:spAutoFit/>
          </a:bodyPr>
          <a:lstStyle/>
          <a:p>
            <a:r>
              <a:rPr lang="en-US" sz="2400" b="1" dirty="0">
                <a:solidFill>
                  <a:srgbClr val="002060"/>
                </a:solidFill>
              </a:rPr>
              <a:t>WP4 – HOM dampers et FPC :</a:t>
            </a:r>
            <a:r>
              <a:rPr lang="en-US" sz="2400" b="1" dirty="0">
                <a:solidFill>
                  <a:schemeClr val="bg2">
                    <a:lumMod val="50000"/>
                  </a:schemeClr>
                </a:solidFill>
              </a:rPr>
              <a:t> status/evolution of Task 4.4</a:t>
            </a:r>
          </a:p>
          <a:p>
            <a:r>
              <a:rPr lang="en-US" sz="2400" b="1" dirty="0">
                <a:solidFill>
                  <a:schemeClr val="bg2">
                    <a:lumMod val="50000"/>
                  </a:schemeClr>
                </a:solidFill>
              </a:rPr>
              <a:t>Test of 800 HOM couplers . Work plan</a:t>
            </a:r>
          </a:p>
        </p:txBody>
      </p:sp>
      <p:pic>
        <p:nvPicPr>
          <p:cNvPr id="17" name="Image 16">
            <a:extLst>
              <a:ext uri="{FF2B5EF4-FFF2-40B4-BE49-F238E27FC236}">
                <a16:creationId xmlns:a16="http://schemas.microsoft.com/office/drawing/2014/main" id="{7235CB9E-8210-8734-4D55-36F6E976EBB2}"/>
              </a:ext>
            </a:extLst>
          </p:cNvPr>
          <p:cNvPicPr>
            <a:picLocks noChangeAspect="1"/>
          </p:cNvPicPr>
          <p:nvPr/>
        </p:nvPicPr>
        <p:blipFill>
          <a:blip r:embed="rId3"/>
          <a:stretch>
            <a:fillRect/>
          </a:stretch>
        </p:blipFill>
        <p:spPr>
          <a:xfrm>
            <a:off x="0" y="2588039"/>
            <a:ext cx="12192000" cy="1681922"/>
          </a:xfrm>
          <a:prstGeom prst="rect">
            <a:avLst/>
          </a:prstGeom>
        </p:spPr>
      </p:pic>
    </p:spTree>
    <p:extLst>
      <p:ext uri="{BB962C8B-B14F-4D97-AF65-F5344CB8AC3E}">
        <p14:creationId xmlns:p14="http://schemas.microsoft.com/office/powerpoint/2010/main" val="28887171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2812288E-FF88-BDAC-2F1F-995B460DC4B5}"/>
              </a:ext>
            </a:extLst>
          </p:cNvPr>
          <p:cNvPicPr>
            <a:picLocks noChangeAspect="1"/>
          </p:cNvPicPr>
          <p:nvPr/>
        </p:nvPicPr>
        <p:blipFill>
          <a:blip r:embed="rId2"/>
          <a:stretch>
            <a:fillRect/>
          </a:stretch>
        </p:blipFill>
        <p:spPr>
          <a:xfrm>
            <a:off x="0" y="2057918"/>
            <a:ext cx="12192000" cy="3250163"/>
          </a:xfrm>
          <a:prstGeom prst="rect">
            <a:avLst/>
          </a:prstGeom>
        </p:spPr>
      </p:pic>
      <p:sp>
        <p:nvSpPr>
          <p:cNvPr id="4" name="Espace réservé du numéro de diapositive 3">
            <a:extLst>
              <a:ext uri="{FF2B5EF4-FFF2-40B4-BE49-F238E27FC236}">
                <a16:creationId xmlns:a16="http://schemas.microsoft.com/office/drawing/2014/main" id="{0478616B-AB41-E7DE-9AAC-4480F89A49A7}"/>
              </a:ext>
            </a:extLst>
          </p:cNvPr>
          <p:cNvSpPr>
            <a:spLocks noGrp="1"/>
          </p:cNvSpPr>
          <p:nvPr>
            <p:ph type="sldNum" sz="quarter" idx="12"/>
          </p:nvPr>
        </p:nvSpPr>
        <p:spPr/>
        <p:txBody>
          <a:bodyPr/>
          <a:lstStyle/>
          <a:p>
            <a:fld id="{4068FCCF-9A80-B240-8D85-84F960565AFA}" type="slidenum">
              <a:rPr lang="en-BE" smtClean="0"/>
              <a:t>17</a:t>
            </a:fld>
            <a:endParaRPr lang="en-BE"/>
          </a:p>
        </p:txBody>
      </p:sp>
      <p:pic>
        <p:nvPicPr>
          <p:cNvPr id="7" name="Picture 2" descr="Innovate for Sustainable Accelerating Systems: Kick-Off Meeting">
            <a:extLst>
              <a:ext uri="{FF2B5EF4-FFF2-40B4-BE49-F238E27FC236}">
                <a16:creationId xmlns:a16="http://schemas.microsoft.com/office/drawing/2014/main" id="{169507B7-CBEF-7113-45A9-0B02D096D22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3">
            <a:extLst>
              <a:ext uri="{FF2B5EF4-FFF2-40B4-BE49-F238E27FC236}">
                <a16:creationId xmlns:a16="http://schemas.microsoft.com/office/drawing/2014/main" id="{3D885B01-079C-1AA0-1545-33D9A2E802FE}"/>
              </a:ext>
            </a:extLst>
          </p:cNvPr>
          <p:cNvSpPr txBox="1"/>
          <p:nvPr/>
        </p:nvSpPr>
        <p:spPr>
          <a:xfrm>
            <a:off x="3418115" y="315684"/>
            <a:ext cx="8360228" cy="1200329"/>
          </a:xfrm>
          <a:prstGeom prst="rect">
            <a:avLst/>
          </a:prstGeom>
          <a:noFill/>
        </p:spPr>
        <p:txBody>
          <a:bodyPr wrap="square" rtlCol="0">
            <a:spAutoFit/>
          </a:bodyPr>
          <a:lstStyle/>
          <a:p>
            <a:r>
              <a:rPr lang="en-US" sz="2400" b="1" dirty="0">
                <a:solidFill>
                  <a:srgbClr val="002060"/>
                </a:solidFill>
              </a:rPr>
              <a:t>WP4 – HOM and FPC:</a:t>
            </a:r>
            <a:r>
              <a:rPr lang="en-US" sz="2400" b="1" dirty="0">
                <a:solidFill>
                  <a:schemeClr val="bg2">
                    <a:lumMod val="50000"/>
                  </a:schemeClr>
                </a:solidFill>
              </a:rPr>
              <a:t> status/evolution of Task 4.5</a:t>
            </a:r>
          </a:p>
          <a:p>
            <a:r>
              <a:rPr lang="en-US" sz="2400" b="1" dirty="0">
                <a:solidFill>
                  <a:schemeClr val="bg2">
                    <a:lumMod val="50000"/>
                  </a:schemeClr>
                </a:solidFill>
              </a:rPr>
              <a:t>FPC coupler design. Work plan</a:t>
            </a:r>
            <a:endParaRPr lang="en-US" sz="2400" b="1" u="sng" dirty="0">
              <a:solidFill>
                <a:schemeClr val="bg2">
                  <a:lumMod val="50000"/>
                </a:schemeClr>
              </a:solidFill>
            </a:endParaRPr>
          </a:p>
          <a:p>
            <a:endParaRPr lang="en-US" sz="2400" b="1" dirty="0">
              <a:solidFill>
                <a:schemeClr val="bg2">
                  <a:lumMod val="50000"/>
                </a:schemeClr>
              </a:solidFill>
            </a:endParaRPr>
          </a:p>
        </p:txBody>
      </p:sp>
      <p:sp>
        <p:nvSpPr>
          <p:cNvPr id="13" name="ZoneTexte 12">
            <a:extLst>
              <a:ext uri="{FF2B5EF4-FFF2-40B4-BE49-F238E27FC236}">
                <a16:creationId xmlns:a16="http://schemas.microsoft.com/office/drawing/2014/main" id="{39A90F2C-3FFE-31EB-335D-9F307B0C6485}"/>
              </a:ext>
            </a:extLst>
          </p:cNvPr>
          <p:cNvSpPr txBox="1"/>
          <p:nvPr/>
        </p:nvSpPr>
        <p:spPr>
          <a:xfrm rot="18352899">
            <a:off x="8975030" y="2240397"/>
            <a:ext cx="2716473" cy="615553"/>
          </a:xfrm>
          <a:prstGeom prst="rect">
            <a:avLst/>
          </a:prstGeom>
          <a:noFill/>
        </p:spPr>
        <p:txBody>
          <a:bodyPr wrap="square" rtlCol="0">
            <a:spAutoFit/>
          </a:bodyPr>
          <a:lstStyle/>
          <a:p>
            <a:r>
              <a:rPr lang="fr-FR" sz="3400" dirty="0" err="1">
                <a:solidFill>
                  <a:schemeClr val="accent6"/>
                </a:solidFill>
              </a:rPr>
              <a:t>Task</a:t>
            </a:r>
            <a:r>
              <a:rPr lang="fr-FR" sz="3400" dirty="0">
                <a:solidFill>
                  <a:schemeClr val="accent6"/>
                </a:solidFill>
              </a:rPr>
              <a:t> </a:t>
            </a:r>
            <a:r>
              <a:rPr lang="fr-FR" sz="3400" dirty="0" err="1">
                <a:solidFill>
                  <a:schemeClr val="accent6"/>
                </a:solidFill>
              </a:rPr>
              <a:t>finished</a:t>
            </a:r>
            <a:endParaRPr lang="fr-FR" sz="3400" dirty="0">
              <a:solidFill>
                <a:schemeClr val="accent6"/>
              </a:solidFill>
            </a:endParaRPr>
          </a:p>
        </p:txBody>
      </p:sp>
    </p:spTree>
    <p:extLst>
      <p:ext uri="{BB962C8B-B14F-4D97-AF65-F5344CB8AC3E}">
        <p14:creationId xmlns:p14="http://schemas.microsoft.com/office/powerpoint/2010/main" val="31129957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3570684A-988D-6006-6279-EF1E101D5C7F}"/>
              </a:ext>
            </a:extLst>
          </p:cNvPr>
          <p:cNvSpPr>
            <a:spLocks noGrp="1"/>
          </p:cNvSpPr>
          <p:nvPr>
            <p:ph type="sldNum" sz="quarter" idx="12"/>
          </p:nvPr>
        </p:nvSpPr>
        <p:spPr/>
        <p:txBody>
          <a:bodyPr/>
          <a:lstStyle/>
          <a:p>
            <a:fld id="{4068FCCF-9A80-B240-8D85-84F960565AFA}" type="slidenum">
              <a:rPr lang="en-BE" smtClean="0"/>
              <a:t>18</a:t>
            </a:fld>
            <a:endParaRPr lang="en-BE"/>
          </a:p>
        </p:txBody>
      </p:sp>
      <p:pic>
        <p:nvPicPr>
          <p:cNvPr id="7" name="Picture 2" descr="Innovate for Sustainable Accelerating Systems: Kick-Off Meeting">
            <a:extLst>
              <a:ext uri="{FF2B5EF4-FFF2-40B4-BE49-F238E27FC236}">
                <a16:creationId xmlns:a16="http://schemas.microsoft.com/office/drawing/2014/main" id="{FFD2CB73-00BB-7A0A-CFFE-84BC882B98B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3">
            <a:extLst>
              <a:ext uri="{FF2B5EF4-FFF2-40B4-BE49-F238E27FC236}">
                <a16:creationId xmlns:a16="http://schemas.microsoft.com/office/drawing/2014/main" id="{03878BAC-0C81-EEEF-0587-8E4496519BC0}"/>
              </a:ext>
            </a:extLst>
          </p:cNvPr>
          <p:cNvSpPr txBox="1"/>
          <p:nvPr/>
        </p:nvSpPr>
        <p:spPr>
          <a:xfrm>
            <a:off x="3098480" y="311638"/>
            <a:ext cx="8045087" cy="830997"/>
          </a:xfrm>
          <a:prstGeom prst="rect">
            <a:avLst/>
          </a:prstGeom>
          <a:noFill/>
        </p:spPr>
        <p:txBody>
          <a:bodyPr wrap="none" rtlCol="0">
            <a:spAutoFit/>
          </a:bodyPr>
          <a:lstStyle/>
          <a:p>
            <a:r>
              <a:rPr lang="en-US" sz="2400" b="1" dirty="0">
                <a:solidFill>
                  <a:srgbClr val="002060"/>
                </a:solidFill>
              </a:rPr>
              <a:t>WP4 – HOM dampers et FPC :</a:t>
            </a:r>
            <a:r>
              <a:rPr lang="en-US" sz="2400" b="1" dirty="0">
                <a:solidFill>
                  <a:schemeClr val="bg2">
                    <a:lumMod val="50000"/>
                  </a:schemeClr>
                </a:solidFill>
              </a:rPr>
              <a:t> status/evolution of Task 4.6</a:t>
            </a:r>
          </a:p>
          <a:p>
            <a:r>
              <a:rPr lang="en-US" sz="2400" b="1" dirty="0">
                <a:solidFill>
                  <a:schemeClr val="bg2">
                    <a:lumMod val="50000"/>
                  </a:schemeClr>
                </a:solidFill>
              </a:rPr>
              <a:t>Fabrication of FP couplers. Work plan</a:t>
            </a:r>
          </a:p>
        </p:txBody>
      </p:sp>
      <p:pic>
        <p:nvPicPr>
          <p:cNvPr id="13" name="Image 12">
            <a:extLst>
              <a:ext uri="{FF2B5EF4-FFF2-40B4-BE49-F238E27FC236}">
                <a16:creationId xmlns:a16="http://schemas.microsoft.com/office/drawing/2014/main" id="{B0998F99-338B-DC9B-3AE9-461120DC925A}"/>
              </a:ext>
            </a:extLst>
          </p:cNvPr>
          <p:cNvPicPr>
            <a:picLocks noChangeAspect="1"/>
          </p:cNvPicPr>
          <p:nvPr/>
        </p:nvPicPr>
        <p:blipFill>
          <a:blip r:embed="rId3"/>
          <a:stretch>
            <a:fillRect/>
          </a:stretch>
        </p:blipFill>
        <p:spPr>
          <a:xfrm>
            <a:off x="0" y="2635552"/>
            <a:ext cx="12192000" cy="1586896"/>
          </a:xfrm>
          <a:prstGeom prst="rect">
            <a:avLst/>
          </a:prstGeom>
        </p:spPr>
      </p:pic>
    </p:spTree>
    <p:extLst>
      <p:ext uri="{BB962C8B-B14F-4D97-AF65-F5344CB8AC3E}">
        <p14:creationId xmlns:p14="http://schemas.microsoft.com/office/powerpoint/2010/main" val="36822848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3570684A-988D-6006-6279-EF1E101D5C7F}"/>
              </a:ext>
            </a:extLst>
          </p:cNvPr>
          <p:cNvSpPr>
            <a:spLocks noGrp="1"/>
          </p:cNvSpPr>
          <p:nvPr>
            <p:ph type="sldNum" sz="quarter" idx="12"/>
          </p:nvPr>
        </p:nvSpPr>
        <p:spPr/>
        <p:txBody>
          <a:bodyPr/>
          <a:lstStyle/>
          <a:p>
            <a:fld id="{4068FCCF-9A80-B240-8D85-84F960565AFA}" type="slidenum">
              <a:rPr lang="en-BE" smtClean="0"/>
              <a:t>19</a:t>
            </a:fld>
            <a:endParaRPr lang="en-BE"/>
          </a:p>
        </p:txBody>
      </p:sp>
      <p:pic>
        <p:nvPicPr>
          <p:cNvPr id="7" name="Picture 2" descr="Innovate for Sustainable Accelerating Systems: Kick-Off Meeting">
            <a:extLst>
              <a:ext uri="{FF2B5EF4-FFF2-40B4-BE49-F238E27FC236}">
                <a16:creationId xmlns:a16="http://schemas.microsoft.com/office/drawing/2014/main" id="{FFD2CB73-00BB-7A0A-CFFE-84BC882B98B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3">
            <a:extLst>
              <a:ext uri="{FF2B5EF4-FFF2-40B4-BE49-F238E27FC236}">
                <a16:creationId xmlns:a16="http://schemas.microsoft.com/office/drawing/2014/main" id="{03878BAC-0C81-EEEF-0587-8E4496519BC0}"/>
              </a:ext>
            </a:extLst>
          </p:cNvPr>
          <p:cNvSpPr txBox="1"/>
          <p:nvPr/>
        </p:nvSpPr>
        <p:spPr>
          <a:xfrm>
            <a:off x="3098480" y="311638"/>
            <a:ext cx="8045087" cy="830997"/>
          </a:xfrm>
          <a:prstGeom prst="rect">
            <a:avLst/>
          </a:prstGeom>
          <a:noFill/>
        </p:spPr>
        <p:txBody>
          <a:bodyPr wrap="none" rtlCol="0">
            <a:spAutoFit/>
          </a:bodyPr>
          <a:lstStyle/>
          <a:p>
            <a:r>
              <a:rPr lang="en-US" sz="2400" b="1" dirty="0">
                <a:solidFill>
                  <a:srgbClr val="002060"/>
                </a:solidFill>
              </a:rPr>
              <a:t>WP4 – HOM dampers et FPC :</a:t>
            </a:r>
            <a:r>
              <a:rPr lang="en-US" sz="2400" b="1" dirty="0">
                <a:solidFill>
                  <a:schemeClr val="bg2">
                    <a:lumMod val="50000"/>
                  </a:schemeClr>
                </a:solidFill>
              </a:rPr>
              <a:t> status/evolution of Task 4.7</a:t>
            </a:r>
          </a:p>
          <a:p>
            <a:r>
              <a:rPr lang="en-US" sz="2400" b="1" dirty="0">
                <a:solidFill>
                  <a:schemeClr val="bg2">
                    <a:lumMod val="50000"/>
                  </a:schemeClr>
                </a:solidFill>
              </a:rPr>
              <a:t>Test of  FP couplers. Work plan</a:t>
            </a:r>
          </a:p>
        </p:txBody>
      </p:sp>
      <p:pic>
        <p:nvPicPr>
          <p:cNvPr id="10" name="Image 9">
            <a:extLst>
              <a:ext uri="{FF2B5EF4-FFF2-40B4-BE49-F238E27FC236}">
                <a16:creationId xmlns:a16="http://schemas.microsoft.com/office/drawing/2014/main" id="{AFE7A205-6FD6-0966-0013-BB27C1670297}"/>
              </a:ext>
            </a:extLst>
          </p:cNvPr>
          <p:cNvPicPr>
            <a:picLocks noChangeAspect="1"/>
          </p:cNvPicPr>
          <p:nvPr/>
        </p:nvPicPr>
        <p:blipFill>
          <a:blip r:embed="rId3"/>
          <a:stretch>
            <a:fillRect/>
          </a:stretch>
        </p:blipFill>
        <p:spPr>
          <a:xfrm>
            <a:off x="0" y="1763638"/>
            <a:ext cx="12192000" cy="3330724"/>
          </a:xfrm>
          <a:prstGeom prst="rect">
            <a:avLst/>
          </a:prstGeom>
        </p:spPr>
      </p:pic>
    </p:spTree>
    <p:extLst>
      <p:ext uri="{BB962C8B-B14F-4D97-AF65-F5344CB8AC3E}">
        <p14:creationId xmlns:p14="http://schemas.microsoft.com/office/powerpoint/2010/main" val="31969688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CDACFB-1B75-9953-AC32-C108F37912D8}"/>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AFFA24AF-A507-EA37-4B8C-BABEEBAD4C28}"/>
              </a:ext>
            </a:extLst>
          </p:cNvPr>
          <p:cNvSpPr txBox="1"/>
          <p:nvPr/>
        </p:nvSpPr>
        <p:spPr>
          <a:xfrm>
            <a:off x="3474576" y="315684"/>
            <a:ext cx="4548233" cy="830997"/>
          </a:xfrm>
          <a:prstGeom prst="rect">
            <a:avLst/>
          </a:prstGeom>
          <a:noFill/>
        </p:spPr>
        <p:txBody>
          <a:bodyPr wrap="none" rtlCol="0">
            <a:spAutoFit/>
          </a:bodyPr>
          <a:lstStyle/>
          <a:p>
            <a:r>
              <a:rPr lang="en-US" sz="2400" b="1" dirty="0">
                <a:solidFill>
                  <a:srgbClr val="002060"/>
                </a:solidFill>
              </a:rPr>
              <a:t>WP4 – HOM dampers and FPC :</a:t>
            </a:r>
            <a:r>
              <a:rPr lang="en-US" sz="2400" b="1" dirty="0">
                <a:solidFill>
                  <a:schemeClr val="bg2">
                    <a:lumMod val="50000"/>
                  </a:schemeClr>
                </a:solidFill>
              </a:rPr>
              <a:t> </a:t>
            </a:r>
          </a:p>
          <a:p>
            <a:r>
              <a:rPr lang="en-US" sz="2400" b="1" dirty="0">
                <a:solidFill>
                  <a:schemeClr val="bg2">
                    <a:lumMod val="50000"/>
                  </a:schemeClr>
                </a:solidFill>
              </a:rPr>
              <a:t>General points</a:t>
            </a:r>
          </a:p>
        </p:txBody>
      </p:sp>
      <p:pic>
        <p:nvPicPr>
          <p:cNvPr id="5" name="Picture 2" descr="Innovate for Sustainable Accelerating Systems: Kick-Off Meeting">
            <a:extLst>
              <a:ext uri="{FF2B5EF4-FFF2-40B4-BE49-F238E27FC236}">
                <a16:creationId xmlns:a16="http://schemas.microsoft.com/office/drawing/2014/main" id="{6D51265F-F36F-69A4-2976-8FB8BBF5AF1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5C6DC7AD-FA86-3014-2C7F-44169091257A}"/>
              </a:ext>
            </a:extLst>
          </p:cNvPr>
          <p:cNvSpPr txBox="1"/>
          <p:nvPr/>
        </p:nvSpPr>
        <p:spPr>
          <a:xfrm>
            <a:off x="250426" y="1146681"/>
            <a:ext cx="11789174" cy="5570756"/>
          </a:xfrm>
          <a:prstGeom prst="rect">
            <a:avLst/>
          </a:prstGeom>
          <a:noFill/>
        </p:spPr>
        <p:txBody>
          <a:bodyPr wrap="square" rtlCol="0">
            <a:spAutoFit/>
          </a:bodyPr>
          <a:lstStyle/>
          <a:p>
            <a:pPr marL="342900" indent="-342900">
              <a:buFont typeface="Arial" panose="020B0604020202020204" pitchFamily="34" charset="0"/>
              <a:buChar char="•"/>
            </a:pPr>
            <a:r>
              <a:rPr lang="fr-FR" sz="2200" b="1" dirty="0" err="1"/>
              <a:t>With</a:t>
            </a:r>
            <a:r>
              <a:rPr lang="fr-FR" sz="2200" b="1" dirty="0"/>
              <a:t> WP6 : </a:t>
            </a:r>
          </a:p>
          <a:p>
            <a:pPr marL="800100" lvl="1" indent="-342900">
              <a:buFont typeface="Arial" panose="020B0604020202020204" pitchFamily="34" charset="0"/>
              <a:buChar char="•"/>
            </a:pPr>
            <a:r>
              <a:rPr lang="fr-FR" dirty="0"/>
              <a:t>Post doc position </a:t>
            </a:r>
            <a:r>
              <a:rPr lang="fr-FR" dirty="0" err="1"/>
              <a:t>transfer</a:t>
            </a:r>
            <a:r>
              <a:rPr lang="fr-FR" dirty="0"/>
              <a:t> INFN to </a:t>
            </a:r>
            <a:r>
              <a:rPr lang="fr-FR" dirty="0" err="1"/>
              <a:t>IJCLab</a:t>
            </a:r>
            <a:r>
              <a:rPr lang="fr-FR" dirty="0"/>
              <a:t> on </a:t>
            </a:r>
            <a:r>
              <a:rPr lang="fr-FR" dirty="0" err="1"/>
              <a:t>progress</a:t>
            </a:r>
            <a:endParaRPr lang="fr-FR" dirty="0"/>
          </a:p>
          <a:p>
            <a:pPr marL="342900" indent="-342900">
              <a:buFont typeface="Arial" panose="020B0604020202020204" pitchFamily="34" charset="0"/>
              <a:buChar char="•"/>
            </a:pPr>
            <a:r>
              <a:rPr lang="fr-FR" sz="2200" b="1" dirty="0" err="1"/>
              <a:t>With</a:t>
            </a:r>
            <a:r>
              <a:rPr lang="fr-FR" sz="2200" b="1" dirty="0"/>
              <a:t> WP7: </a:t>
            </a:r>
          </a:p>
          <a:p>
            <a:pPr marL="800100" lvl="1" indent="-342900">
              <a:buFont typeface="Arial" panose="020B0604020202020204" pitchFamily="34" charset="0"/>
              <a:buChar char="•"/>
            </a:pPr>
            <a:r>
              <a:rPr lang="fr-FR" dirty="0"/>
              <a:t>Questions (about the </a:t>
            </a:r>
            <a:r>
              <a:rPr lang="fr-FR" dirty="0" err="1"/>
              <a:t>intellectual</a:t>
            </a:r>
            <a:r>
              <a:rPr lang="fr-FR" dirty="0"/>
              <a:t> </a:t>
            </a:r>
            <a:r>
              <a:rPr lang="fr-FR" dirty="0" err="1"/>
              <a:t>property</a:t>
            </a:r>
            <a:r>
              <a:rPr lang="fr-FR" dirty="0"/>
              <a:t>, </a:t>
            </a:r>
            <a:r>
              <a:rPr lang="fr-FR" dirty="0" err="1"/>
              <a:t>confidentiality</a:t>
            </a:r>
            <a:r>
              <a:rPr lang="fr-FR" dirty="0"/>
              <a:t>…) for the participation of RI. Oscar </a:t>
            </a:r>
            <a:r>
              <a:rPr lang="fr-FR" dirty="0" err="1"/>
              <a:t>Azzolini</a:t>
            </a:r>
            <a:r>
              <a:rPr lang="fr-FR" dirty="0"/>
              <a:t> </a:t>
            </a:r>
            <a:r>
              <a:rPr lang="fr-FR" dirty="0" err="1"/>
              <a:t>invited</a:t>
            </a:r>
            <a:r>
              <a:rPr lang="fr-FR" dirty="0"/>
              <a:t> in the </a:t>
            </a:r>
            <a:r>
              <a:rPr lang="fr-FR" dirty="0" err="1"/>
              <a:t>next</a:t>
            </a:r>
            <a:r>
              <a:rPr lang="fr-FR" dirty="0"/>
              <a:t> WP4 meeting</a:t>
            </a:r>
          </a:p>
          <a:p>
            <a:pPr marL="342900" indent="-342900">
              <a:buFont typeface="Arial" panose="020B0604020202020204" pitchFamily="34" charset="0"/>
              <a:buChar char="•"/>
            </a:pPr>
            <a:r>
              <a:rPr lang="fr-FR" sz="2200" b="1" dirty="0"/>
              <a:t>Validation of WP4 </a:t>
            </a:r>
            <a:r>
              <a:rPr lang="fr-FR" sz="2200" b="1" dirty="0" err="1"/>
              <a:t>amendment</a:t>
            </a:r>
            <a:r>
              <a:rPr lang="fr-FR" sz="2200" b="1" dirty="0"/>
              <a:t>:</a:t>
            </a:r>
          </a:p>
          <a:p>
            <a:pPr marL="742950" lvl="1" indent="-285750">
              <a:buFont typeface="Arial" panose="020B0604020202020204" pitchFamily="34" charset="0"/>
              <a:buChar char="•"/>
            </a:pPr>
            <a:r>
              <a:rPr lang="en-US" dirty="0"/>
              <a:t>With new dates for the milestones M4.3, M4.4, M4.5 and M4.6 and for the deliverables D4.1 and D4.2</a:t>
            </a:r>
          </a:p>
          <a:p>
            <a:pPr marL="742950" lvl="1" indent="-285750">
              <a:buFont typeface="Arial" panose="020B0604020202020204" pitchFamily="34" charset="0"/>
              <a:buChar char="•"/>
            </a:pPr>
            <a:r>
              <a:rPr lang="en-US" b="1" dirty="0"/>
              <a:t>INFN, CNRS and CERN: </a:t>
            </a:r>
            <a:r>
              <a:rPr lang="en-US" dirty="0"/>
              <a:t>Proposal to change the design, fabrication and test of a 1,3 GHz HOM couplers for designing, manufacturing and testing of a Beam Line Absorbers (BLA) within 3 new tasks </a:t>
            </a:r>
          </a:p>
          <a:p>
            <a:pPr marL="742950" lvl="1" indent="-285750">
              <a:buFont typeface="Arial" panose="020B0604020202020204" pitchFamily="34" charset="0"/>
              <a:buChar char="•"/>
            </a:pPr>
            <a:r>
              <a:rPr lang="en-US" u="sng" dirty="0"/>
              <a:t>Discussion on financial aspects for the 3 new BLA </a:t>
            </a:r>
            <a:r>
              <a:rPr lang="en-US" dirty="0"/>
              <a:t>tasks not yet conducted :</a:t>
            </a:r>
          </a:p>
          <a:p>
            <a:pPr marL="1200150" lvl="2" indent="-285750">
              <a:buFont typeface="Arial" panose="020B0604020202020204" pitchFamily="34" charset="0"/>
              <a:buChar char="•"/>
            </a:pPr>
            <a:r>
              <a:rPr lang="en-US" dirty="0"/>
              <a:t>Expenses are foreseen:</a:t>
            </a:r>
          </a:p>
          <a:p>
            <a:pPr marL="1657350" lvl="3" indent="-285750">
              <a:buFont typeface="Arial" panose="020B0604020202020204" pitchFamily="34" charset="0"/>
              <a:buChar char="•"/>
            </a:pPr>
            <a:r>
              <a:rPr lang="en-US" dirty="0"/>
              <a:t>7 k€ for the experimental setup </a:t>
            </a:r>
          </a:p>
          <a:p>
            <a:pPr marL="1657350" lvl="3" indent="-285750">
              <a:buFont typeface="Arial" panose="020B0604020202020204" pitchFamily="34" charset="0"/>
              <a:buChar char="•"/>
            </a:pPr>
            <a:r>
              <a:rPr lang="en-US" dirty="0"/>
              <a:t>for BLA manufacture ( dielectric + brazing) estimation on progress </a:t>
            </a:r>
          </a:p>
          <a:p>
            <a:pPr marL="1200150" lvl="2" indent="-285750">
              <a:buFont typeface="Arial" panose="020B0604020202020204" pitchFamily="34" charset="0"/>
              <a:buChar char="•"/>
            </a:pPr>
            <a:r>
              <a:rPr lang="en-US" dirty="0"/>
              <a:t>Adele de Valera  : ‘the financial aspects will be discussed at both levels, WP4 &amp; project coordination’ </a:t>
            </a:r>
          </a:p>
          <a:p>
            <a:pPr marL="1657350" lvl="3" indent="-285750">
              <a:buFont typeface="Arial" panose="020B0604020202020204" pitchFamily="34" charset="0"/>
              <a:buChar char="•"/>
            </a:pPr>
            <a:r>
              <a:rPr lang="en-US" dirty="0"/>
              <a:t>At coordination project or European union level, if there are instructions on this type of situation (tasks switching), please tell me.  </a:t>
            </a:r>
            <a:endParaRPr lang="fr-FR" dirty="0"/>
          </a:p>
          <a:p>
            <a:pPr marL="1657350" lvl="3" indent="-285750">
              <a:buFont typeface="Arial" panose="020B0604020202020204" pitchFamily="34" charset="0"/>
              <a:buChar char="•"/>
            </a:pPr>
            <a:r>
              <a:rPr lang="en-US" dirty="0"/>
              <a:t>Once the expense known, a discussion will be held internally in WP4 </a:t>
            </a:r>
          </a:p>
          <a:p>
            <a:pPr marL="742950" lvl="1" indent="-285750">
              <a:buFont typeface="Arial" panose="020B0604020202020204" pitchFamily="34" charset="0"/>
              <a:buChar char="•"/>
            </a:pPr>
            <a:endParaRPr lang="en-US" dirty="0"/>
          </a:p>
          <a:p>
            <a:pPr marL="285750" indent="-285750">
              <a:buFont typeface="Arial" panose="020B0604020202020204" pitchFamily="34" charset="0"/>
              <a:buChar char="•"/>
            </a:pPr>
            <a:endParaRPr lang="en-US" sz="2000" dirty="0"/>
          </a:p>
        </p:txBody>
      </p:sp>
      <p:sp>
        <p:nvSpPr>
          <p:cNvPr id="3" name="Espace réservé du numéro de diapositive 2"/>
          <p:cNvSpPr>
            <a:spLocks noGrp="1"/>
          </p:cNvSpPr>
          <p:nvPr>
            <p:ph type="sldNum" sz="quarter" idx="12"/>
          </p:nvPr>
        </p:nvSpPr>
        <p:spPr/>
        <p:txBody>
          <a:bodyPr/>
          <a:lstStyle/>
          <a:p>
            <a:fld id="{4068FCCF-9A80-B240-8D85-84F960565AFA}" type="slidenum">
              <a:rPr lang="en-BE" smtClean="0"/>
              <a:t>2</a:t>
            </a:fld>
            <a:endParaRPr lang="en-BE"/>
          </a:p>
        </p:txBody>
      </p:sp>
    </p:spTree>
    <p:extLst>
      <p:ext uri="{BB962C8B-B14F-4D97-AF65-F5344CB8AC3E}">
        <p14:creationId xmlns:p14="http://schemas.microsoft.com/office/powerpoint/2010/main" val="12554514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nnovate for Sustainable Accelerating Systems: Kick-Off Meeting">
            <a:extLst>
              <a:ext uri="{FF2B5EF4-FFF2-40B4-BE49-F238E27FC236}">
                <a16:creationId xmlns:a16="http://schemas.microsoft.com/office/drawing/2014/main" id="{0BBB2F10-FAEB-D3CF-A535-57FAB197BFA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2838" y="378848"/>
            <a:ext cx="3609024" cy="1134265"/>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D5CFD807-6BFA-5F75-585F-038BB87B589A}"/>
              </a:ext>
            </a:extLst>
          </p:cNvPr>
          <p:cNvSpPr txBox="1"/>
          <p:nvPr/>
        </p:nvSpPr>
        <p:spPr>
          <a:xfrm>
            <a:off x="3910655" y="0"/>
            <a:ext cx="8172489" cy="1569660"/>
          </a:xfrm>
          <a:prstGeom prst="rect">
            <a:avLst/>
          </a:prstGeom>
          <a:noFill/>
        </p:spPr>
        <p:txBody>
          <a:bodyPr wrap="square" rtlCol="0">
            <a:spAutoFit/>
          </a:bodyPr>
          <a:lstStyle/>
          <a:p>
            <a:r>
              <a:rPr lang="en-US" sz="2400" b="1" dirty="0">
                <a:solidFill>
                  <a:schemeClr val="bg2">
                    <a:lumMod val="50000"/>
                  </a:schemeClr>
                </a:solidFill>
              </a:rPr>
              <a:t>WP4: HOM et FPC</a:t>
            </a:r>
            <a:endParaRPr lang="en-US" sz="2400" b="1" dirty="0">
              <a:solidFill>
                <a:schemeClr val="bg2">
                  <a:lumMod val="50000"/>
                </a:schemeClr>
              </a:solidFill>
              <a:highlight>
                <a:srgbClr val="FFFF00"/>
              </a:highlight>
            </a:endParaRPr>
          </a:p>
          <a:p>
            <a:r>
              <a:rPr lang="en-US" b="1" dirty="0">
                <a:solidFill>
                  <a:schemeClr val="bg2">
                    <a:lumMod val="50000"/>
                  </a:schemeClr>
                </a:solidFill>
                <a:latin typeface="Calibri"/>
                <a:ea typeface="ＭＳ Ｐゴシック" charset="0"/>
              </a:rPr>
              <a:t>CERN, CNRS ( </a:t>
            </a:r>
            <a:r>
              <a:rPr lang="en-US" b="1" dirty="0" err="1">
                <a:solidFill>
                  <a:schemeClr val="bg2">
                    <a:lumMod val="50000"/>
                  </a:schemeClr>
                </a:solidFill>
                <a:latin typeface="Calibri"/>
                <a:ea typeface="ＭＳ Ｐゴシック" charset="0"/>
              </a:rPr>
              <a:t>IJCLab</a:t>
            </a:r>
            <a:r>
              <a:rPr lang="en-US" b="1" dirty="0">
                <a:solidFill>
                  <a:schemeClr val="bg2">
                    <a:lumMod val="50000"/>
                  </a:schemeClr>
                </a:solidFill>
                <a:latin typeface="Calibri"/>
                <a:ea typeface="ＭＳ Ｐゴシック" charset="0"/>
              </a:rPr>
              <a:t>, LPSC), INFN</a:t>
            </a:r>
          </a:p>
          <a:p>
            <a:r>
              <a:rPr lang="en-US" b="1" dirty="0">
                <a:solidFill>
                  <a:schemeClr val="bg2">
                    <a:lumMod val="50000"/>
                  </a:schemeClr>
                </a:solidFill>
                <a:latin typeface="Calibri"/>
                <a:ea typeface="ＭＳ Ｐゴシック" charset="0"/>
              </a:rPr>
              <a:t>Convener: Y. GOMEZ MARTINEZ (CNRS/ LPSC)</a:t>
            </a:r>
          </a:p>
          <a:p>
            <a:r>
              <a:rPr kumimoji="0" lang="en-US" sz="1800" b="1" i="0" u="none" strike="noStrike" kern="1200" cap="none" spc="0" normalizeH="0" baseline="0" noProof="0" dirty="0">
                <a:ln>
                  <a:noFill/>
                </a:ln>
                <a:solidFill>
                  <a:schemeClr val="bg2">
                    <a:lumMod val="50000"/>
                  </a:schemeClr>
                </a:solidFill>
                <a:effectLst/>
                <a:uLnTx/>
                <a:uFillTx/>
                <a:latin typeface="Calibri"/>
                <a:ea typeface="ＭＳ Ｐゴシック" charset="0"/>
              </a:rPr>
              <a:t>Main contacts with other partners: V. PARMA</a:t>
            </a:r>
            <a:r>
              <a:rPr kumimoji="0" lang="en-US" sz="1800" b="1" i="0" u="none" strike="noStrike" kern="1200" cap="none" spc="0" normalizeH="0" noProof="0" dirty="0">
                <a:ln>
                  <a:noFill/>
                </a:ln>
                <a:solidFill>
                  <a:schemeClr val="bg2">
                    <a:lumMod val="50000"/>
                  </a:schemeClr>
                </a:solidFill>
                <a:effectLst/>
                <a:uLnTx/>
                <a:uFillTx/>
                <a:latin typeface="Calibri"/>
                <a:ea typeface="ＭＳ Ｐゴシック" charset="0"/>
              </a:rPr>
              <a:t> (CERN), P. DUCHESNE (CNRS/</a:t>
            </a:r>
            <a:r>
              <a:rPr kumimoji="0" lang="en-US" sz="1800" b="1" i="0" u="none" strike="noStrike" kern="1200" cap="none" spc="0" normalizeH="0" noProof="0" dirty="0" err="1">
                <a:ln>
                  <a:noFill/>
                </a:ln>
                <a:solidFill>
                  <a:schemeClr val="bg2">
                    <a:lumMod val="50000"/>
                  </a:schemeClr>
                </a:solidFill>
                <a:effectLst/>
                <a:uLnTx/>
                <a:uFillTx/>
                <a:latin typeface="Calibri"/>
                <a:ea typeface="ＭＳ Ｐゴシック" charset="0"/>
              </a:rPr>
              <a:t>IJCLaB</a:t>
            </a:r>
            <a:r>
              <a:rPr kumimoji="0" lang="en-US" sz="1800" b="1" i="0" u="none" strike="noStrike" kern="1200" cap="none" spc="0" normalizeH="0" noProof="0" dirty="0">
                <a:ln>
                  <a:noFill/>
                </a:ln>
                <a:solidFill>
                  <a:schemeClr val="bg2">
                    <a:lumMod val="50000"/>
                  </a:schemeClr>
                </a:solidFill>
                <a:effectLst/>
                <a:uLnTx/>
                <a:uFillTx/>
                <a:latin typeface="Calibri"/>
                <a:ea typeface="ＭＳ Ｐゴシック" charset="0"/>
              </a:rPr>
              <a:t>), D. GIOVE (deputy INFN)</a:t>
            </a:r>
            <a:endParaRPr lang="en-US" b="1" dirty="0">
              <a:solidFill>
                <a:schemeClr val="bg2">
                  <a:lumMod val="50000"/>
                </a:schemeClr>
              </a:solidFill>
            </a:endParaRPr>
          </a:p>
        </p:txBody>
      </p:sp>
      <p:sp>
        <p:nvSpPr>
          <p:cNvPr id="5" name="TextBox 4">
            <a:extLst>
              <a:ext uri="{FF2B5EF4-FFF2-40B4-BE49-F238E27FC236}">
                <a16:creationId xmlns:a16="http://schemas.microsoft.com/office/drawing/2014/main" id="{95F84323-17F1-884D-6FDE-73259D549291}"/>
              </a:ext>
            </a:extLst>
          </p:cNvPr>
          <p:cNvSpPr txBox="1"/>
          <p:nvPr/>
        </p:nvSpPr>
        <p:spPr>
          <a:xfrm>
            <a:off x="310404" y="1841242"/>
            <a:ext cx="11811000" cy="4231928"/>
          </a:xfrm>
          <a:prstGeom prst="rect">
            <a:avLst/>
          </a:prstGeom>
          <a:noFill/>
        </p:spPr>
        <p:txBody>
          <a:bodyPr wrap="square" rtlCol="0">
            <a:spAutoFit/>
          </a:bodyPr>
          <a:lstStyle/>
          <a:p>
            <a:r>
              <a:rPr lang="en-GB" sz="1700" b="1" i="1" dirty="0">
                <a:latin typeface="Helvetica" pitchFamily="2" charset="0"/>
              </a:rPr>
              <a:t>Task 4.1: General coordination of WP4	 	March 24 – March 28 		</a:t>
            </a:r>
            <a:r>
              <a:rPr lang="en-GB" sz="1700" b="1" i="1" u="sng" dirty="0">
                <a:latin typeface="Helvetica" pitchFamily="2" charset="0"/>
              </a:rPr>
              <a:t>CNRS</a:t>
            </a:r>
            <a:r>
              <a:rPr lang="en-GB" sz="1700" b="1" i="1" dirty="0">
                <a:latin typeface="Helvetica" pitchFamily="2" charset="0"/>
              </a:rPr>
              <a:t>, INFN	</a:t>
            </a:r>
            <a:endParaRPr lang="en-GB" sz="1700" b="1" dirty="0">
              <a:latin typeface="Helvetica" pitchFamily="2" charset="0"/>
            </a:endParaRPr>
          </a:p>
          <a:p>
            <a:endParaRPr lang="en-GB" sz="1000" b="1" i="1" u="sng" dirty="0">
              <a:solidFill>
                <a:schemeClr val="accent6">
                  <a:lumMod val="75000"/>
                </a:schemeClr>
              </a:solidFill>
              <a:latin typeface="Helvetica" pitchFamily="2" charset="0"/>
            </a:endParaRPr>
          </a:p>
          <a:p>
            <a:r>
              <a:rPr lang="en-GB" sz="1700" b="1" i="1" dirty="0">
                <a:solidFill>
                  <a:schemeClr val="accent6"/>
                </a:solidFill>
                <a:latin typeface="Helvetica" panose="020B0604020202020204" pitchFamily="34" charset="0"/>
                <a:cs typeface="Helvetica" panose="020B0604020202020204" pitchFamily="34" charset="0"/>
              </a:rPr>
              <a:t>Task 4.2: HOM coupler design 			 March 24 – August 25		</a:t>
            </a:r>
            <a:r>
              <a:rPr lang="en-GB" sz="1700" b="1" i="1" u="sng" dirty="0">
                <a:solidFill>
                  <a:schemeClr val="accent6"/>
                </a:solidFill>
                <a:latin typeface="Helvetica" panose="020B0604020202020204" pitchFamily="34" charset="0"/>
                <a:cs typeface="Helvetica" panose="020B0604020202020204" pitchFamily="34" charset="0"/>
              </a:rPr>
              <a:t>INFN</a:t>
            </a:r>
            <a:r>
              <a:rPr lang="en-GB" sz="1700" b="1" i="1" dirty="0">
                <a:solidFill>
                  <a:schemeClr val="accent6"/>
                </a:solidFill>
                <a:latin typeface="Helvetica" panose="020B0604020202020204" pitchFamily="34" charset="0"/>
                <a:cs typeface="Helvetica" panose="020B0604020202020204" pitchFamily="34" charset="0"/>
              </a:rPr>
              <a:t>, CNRS, CERN</a:t>
            </a:r>
          </a:p>
          <a:p>
            <a:r>
              <a:rPr lang="en-GB" sz="1500" dirty="0">
                <a:solidFill>
                  <a:schemeClr val="accent6"/>
                </a:solidFill>
                <a:latin typeface="Helvetica" panose="020B0604020202020204" pitchFamily="34" charset="0"/>
                <a:cs typeface="Helvetica" panose="020B0604020202020204" pitchFamily="34" charset="0"/>
                <a:sym typeface="Wingdings" panose="05000000000000000000" pitchFamily="2" charset="2"/>
              </a:rPr>
              <a:t>A</a:t>
            </a:r>
            <a:r>
              <a:rPr lang="en-US" sz="1500" i="1" dirty="0">
                <a:solidFill>
                  <a:schemeClr val="accent6"/>
                </a:solidFill>
                <a:latin typeface="Helvetica" panose="020B0604020202020204" pitchFamily="34" charset="0"/>
                <a:cs typeface="Helvetica" panose="020B0604020202020204" pitchFamily="34" charset="0"/>
                <a:sym typeface="Wingdings" panose="05000000000000000000" pitchFamily="2" charset="2"/>
              </a:rPr>
              <a:t>t 800MHz and </a:t>
            </a:r>
            <a:r>
              <a:rPr lang="en-US" sz="1500" i="1" u="sng" dirty="0">
                <a:solidFill>
                  <a:schemeClr val="accent6"/>
                </a:solidFill>
                <a:latin typeface="Helvetica" panose="020B0604020202020204" pitchFamily="34" charset="0"/>
                <a:cs typeface="Helvetica" panose="020B0604020202020204" pitchFamily="34" charset="0"/>
                <a:sym typeface="Wingdings" panose="05000000000000000000" pitchFamily="2" charset="2"/>
              </a:rPr>
              <a:t>1,3 GHz </a:t>
            </a:r>
            <a:r>
              <a:rPr lang="en-US" sz="1500" i="1" dirty="0">
                <a:solidFill>
                  <a:schemeClr val="accent6"/>
                </a:solidFill>
                <a:latin typeface="Helvetica" panose="020B0604020202020204" pitchFamily="34" charset="0"/>
                <a:cs typeface="Helvetica" panose="020B0604020202020204" pitchFamily="34" charset="0"/>
                <a:sym typeface="Wingdings" panose="05000000000000000000" pitchFamily="2" charset="2"/>
              </a:rPr>
              <a:t>with the goal to minimize static and dynamic heat loads on the cryogenic circuits of the </a:t>
            </a:r>
            <a:r>
              <a:rPr lang="en-US" sz="1500" i="1" dirty="0" err="1">
                <a:solidFill>
                  <a:schemeClr val="accent6"/>
                </a:solidFill>
                <a:latin typeface="Helvetica" panose="020B0604020202020204" pitchFamily="34" charset="0"/>
                <a:cs typeface="Helvetica" panose="020B0604020202020204" pitchFamily="34" charset="0"/>
                <a:sym typeface="Wingdings" panose="05000000000000000000" pitchFamily="2" charset="2"/>
              </a:rPr>
              <a:t>cryomodule</a:t>
            </a:r>
            <a:r>
              <a:rPr lang="en-US" sz="1500" i="1" dirty="0">
                <a:solidFill>
                  <a:schemeClr val="accent6"/>
                </a:solidFill>
                <a:latin typeface="Helvetica" panose="020B0604020202020204" pitchFamily="34" charset="0"/>
                <a:cs typeface="Helvetica" panose="020B0604020202020204" pitchFamily="34" charset="0"/>
                <a:sym typeface="Wingdings" panose="05000000000000000000" pitchFamily="2" charset="2"/>
              </a:rPr>
              <a:t> </a:t>
            </a:r>
            <a:endParaRPr lang="es-ES" sz="1500" dirty="0">
              <a:solidFill>
                <a:schemeClr val="accent6"/>
              </a:solidFill>
              <a:latin typeface="Helvetica" panose="020B0604020202020204" pitchFamily="34" charset="0"/>
              <a:cs typeface="Helvetica" panose="020B0604020202020204" pitchFamily="34" charset="0"/>
            </a:endParaRPr>
          </a:p>
          <a:p>
            <a:endParaRPr lang="en-GB" sz="1000" u="sng" dirty="0">
              <a:solidFill>
                <a:schemeClr val="accent6"/>
              </a:solidFill>
              <a:latin typeface="Helvetica" panose="020B0604020202020204" pitchFamily="34" charset="0"/>
              <a:cs typeface="Helvetica" panose="020B0604020202020204" pitchFamily="34" charset="0"/>
            </a:endParaRPr>
          </a:p>
          <a:p>
            <a:r>
              <a:rPr lang="en-GB" sz="1700" b="1" i="1" dirty="0">
                <a:solidFill>
                  <a:schemeClr val="accent6"/>
                </a:solidFill>
                <a:latin typeface="Helvetica" panose="020B0604020202020204" pitchFamily="34" charset="0"/>
                <a:cs typeface="Helvetica" panose="020B0604020202020204" pitchFamily="34" charset="0"/>
              </a:rPr>
              <a:t>Task 4.3: </a:t>
            </a:r>
            <a:r>
              <a:rPr lang="en-US" sz="1700" b="1" i="1" dirty="0">
                <a:solidFill>
                  <a:schemeClr val="accent6"/>
                </a:solidFill>
                <a:latin typeface="Helvetica" panose="020B0604020202020204" pitchFamily="34" charset="0"/>
                <a:cs typeface="Helvetica" panose="020B0604020202020204" pitchFamily="34" charset="0"/>
              </a:rPr>
              <a:t>Fabrication of HOM couplers 		May 25 </a:t>
            </a:r>
            <a:r>
              <a:rPr lang="en-GB" sz="1700" b="1" i="1" dirty="0">
                <a:solidFill>
                  <a:schemeClr val="accent6"/>
                </a:solidFill>
                <a:latin typeface="Helvetica" panose="020B0604020202020204" pitchFamily="34" charset="0"/>
                <a:cs typeface="Helvetica" panose="020B0604020202020204" pitchFamily="34" charset="0"/>
              </a:rPr>
              <a:t>–</a:t>
            </a:r>
            <a:r>
              <a:rPr lang="en-US" sz="1700" b="1" i="1" dirty="0">
                <a:solidFill>
                  <a:schemeClr val="accent6"/>
                </a:solidFill>
                <a:latin typeface="Helvetica" panose="020B0604020202020204" pitchFamily="34" charset="0"/>
                <a:cs typeface="Helvetica" panose="020B0604020202020204" pitchFamily="34" charset="0"/>
              </a:rPr>
              <a:t> February 28		</a:t>
            </a:r>
            <a:r>
              <a:rPr lang="en-US" sz="1700" b="1" i="1" u="sng" dirty="0">
                <a:solidFill>
                  <a:schemeClr val="accent6"/>
                </a:solidFill>
                <a:latin typeface="Helvetica" panose="020B0604020202020204" pitchFamily="34" charset="0"/>
                <a:cs typeface="Helvetica" panose="020B0604020202020204" pitchFamily="34" charset="0"/>
              </a:rPr>
              <a:t>CERN</a:t>
            </a:r>
            <a:r>
              <a:rPr lang="en-US" sz="1700" b="1" i="1" dirty="0">
                <a:solidFill>
                  <a:schemeClr val="accent6"/>
                </a:solidFill>
                <a:latin typeface="Helvetica" panose="020B0604020202020204" pitchFamily="34" charset="0"/>
                <a:cs typeface="Helvetica" panose="020B0604020202020204" pitchFamily="34" charset="0"/>
              </a:rPr>
              <a:t>, CNRS, CERN</a:t>
            </a:r>
          </a:p>
          <a:p>
            <a:r>
              <a:rPr lang="en-US" sz="1500" i="1" dirty="0">
                <a:solidFill>
                  <a:schemeClr val="accent6"/>
                </a:solidFill>
                <a:latin typeface="Helvetica" panose="020B0604020202020204" pitchFamily="34" charset="0"/>
                <a:cs typeface="Helvetica" panose="020B0604020202020204" pitchFamily="34" charset="0"/>
                <a:sym typeface="Wingdings" panose="05000000000000000000" pitchFamily="2" charset="2"/>
              </a:rPr>
              <a:t>4 HOMs 800 MHz and 1 HOM at </a:t>
            </a:r>
            <a:r>
              <a:rPr lang="en-US" sz="1500" i="1" u="sng" dirty="0">
                <a:solidFill>
                  <a:schemeClr val="accent6"/>
                </a:solidFill>
                <a:latin typeface="Helvetica" panose="020B0604020202020204" pitchFamily="34" charset="0"/>
                <a:cs typeface="Helvetica" panose="020B0604020202020204" pitchFamily="34" charset="0"/>
                <a:sym typeface="Wingdings" panose="05000000000000000000" pitchFamily="2" charset="2"/>
              </a:rPr>
              <a:t>1,3 GHz </a:t>
            </a:r>
            <a:r>
              <a:rPr lang="en-US" sz="1500" i="1" dirty="0">
                <a:solidFill>
                  <a:schemeClr val="accent6"/>
                </a:solidFill>
                <a:latin typeface="Helvetica" panose="020B0604020202020204" pitchFamily="34" charset="0"/>
                <a:cs typeface="Helvetica" panose="020B0604020202020204" pitchFamily="34" charset="0"/>
                <a:sym typeface="Wingdings" panose="05000000000000000000" pitchFamily="2" charset="2"/>
              </a:rPr>
              <a:t>with the goal of employing cost and production-time reduction techniques</a:t>
            </a:r>
          </a:p>
          <a:p>
            <a:endParaRPr lang="en-GB" sz="1000" b="1" i="1" dirty="0">
              <a:solidFill>
                <a:schemeClr val="accent6"/>
              </a:solidFill>
              <a:latin typeface="Helvetica" panose="020B0604020202020204" pitchFamily="34" charset="0"/>
              <a:cs typeface="Helvetica" panose="020B0604020202020204" pitchFamily="34" charset="0"/>
            </a:endParaRPr>
          </a:p>
          <a:p>
            <a:r>
              <a:rPr lang="en-GB" sz="1700" b="1" i="1" dirty="0">
                <a:solidFill>
                  <a:schemeClr val="accent6"/>
                </a:solidFill>
                <a:latin typeface="Helvetica" panose="020B0604020202020204" pitchFamily="34" charset="0"/>
                <a:cs typeface="Helvetica" panose="020B0604020202020204" pitchFamily="34" charset="0"/>
              </a:rPr>
              <a:t>Task 4.4: </a:t>
            </a:r>
            <a:r>
              <a:rPr lang="en-US" sz="1700" b="1" i="1" dirty="0">
                <a:solidFill>
                  <a:schemeClr val="accent6"/>
                </a:solidFill>
                <a:latin typeface="Helvetica" panose="020B0604020202020204" pitchFamily="34" charset="0"/>
                <a:cs typeface="Helvetica" panose="020B0604020202020204" pitchFamily="34" charset="0"/>
              </a:rPr>
              <a:t>Test of HOM couplers 			Nov 25 – Mai 26			</a:t>
            </a:r>
            <a:r>
              <a:rPr lang="en-US" sz="1700" b="1" i="1" u="sng" dirty="0">
                <a:solidFill>
                  <a:schemeClr val="accent6"/>
                </a:solidFill>
                <a:latin typeface="Helvetica" panose="020B0604020202020204" pitchFamily="34" charset="0"/>
                <a:cs typeface="Helvetica" panose="020B0604020202020204" pitchFamily="34" charset="0"/>
              </a:rPr>
              <a:t>CNRS</a:t>
            </a:r>
            <a:r>
              <a:rPr lang="en-US" sz="1700" b="1" i="1" dirty="0">
                <a:solidFill>
                  <a:schemeClr val="accent6"/>
                </a:solidFill>
                <a:latin typeface="Helvetica" panose="020B0604020202020204" pitchFamily="34" charset="0"/>
                <a:cs typeface="Helvetica" panose="020B0604020202020204" pitchFamily="34" charset="0"/>
              </a:rPr>
              <a:t>, INFN</a:t>
            </a:r>
            <a:endParaRPr lang="en-GB" sz="1700" b="1" i="1" u="sng" dirty="0">
              <a:solidFill>
                <a:schemeClr val="accent6"/>
              </a:solidFill>
              <a:latin typeface="Helvetica" panose="020B0604020202020204" pitchFamily="34" charset="0"/>
              <a:cs typeface="Helvetica" panose="020B0604020202020204" pitchFamily="34" charset="0"/>
            </a:endParaRPr>
          </a:p>
          <a:p>
            <a:r>
              <a:rPr lang="en-US" sz="1500" i="1" dirty="0">
                <a:solidFill>
                  <a:schemeClr val="accent6"/>
                </a:solidFill>
                <a:latin typeface="Helvetica" panose="020B0604020202020204" pitchFamily="34" charset="0"/>
                <a:cs typeface="Helvetica" panose="020B0604020202020204" pitchFamily="34" charset="0"/>
                <a:sym typeface="Wingdings" panose="05000000000000000000" pitchFamily="2" charset="2"/>
              </a:rPr>
              <a:t>On mono-cell and multi-cell 800 MHz and </a:t>
            </a:r>
            <a:r>
              <a:rPr lang="en-US" sz="1500" i="1" u="sng" dirty="0">
                <a:solidFill>
                  <a:schemeClr val="accent6"/>
                </a:solidFill>
                <a:latin typeface="Helvetica" panose="020B0604020202020204" pitchFamily="34" charset="0"/>
                <a:cs typeface="Helvetica" panose="020B0604020202020204" pitchFamily="34" charset="0"/>
                <a:sym typeface="Wingdings" panose="05000000000000000000" pitchFamily="2" charset="2"/>
              </a:rPr>
              <a:t>1,3 GHz </a:t>
            </a:r>
            <a:r>
              <a:rPr lang="en-US" sz="1500" i="1" dirty="0">
                <a:solidFill>
                  <a:schemeClr val="accent6"/>
                </a:solidFill>
                <a:latin typeface="Helvetica" panose="020B0604020202020204" pitchFamily="34" charset="0"/>
                <a:cs typeface="Helvetica" panose="020B0604020202020204" pitchFamily="34" charset="0"/>
                <a:sym typeface="Wingdings" panose="05000000000000000000" pitchFamily="2" charset="2"/>
              </a:rPr>
              <a:t>mock-up cavities at 300 K</a:t>
            </a:r>
          </a:p>
          <a:p>
            <a:endParaRPr lang="en-GB" sz="1000" b="1" i="1" dirty="0">
              <a:solidFill>
                <a:schemeClr val="tx2">
                  <a:lumMod val="90000"/>
                  <a:lumOff val="10000"/>
                </a:schemeClr>
              </a:solidFill>
              <a:latin typeface="Helvetica" panose="020B0604020202020204" pitchFamily="34" charset="0"/>
              <a:cs typeface="Helvetica" panose="020B0604020202020204" pitchFamily="34" charset="0"/>
            </a:endParaRPr>
          </a:p>
          <a:p>
            <a:r>
              <a:rPr lang="en-GB" sz="1700" b="1" i="1" dirty="0">
                <a:solidFill>
                  <a:schemeClr val="accent4"/>
                </a:solidFill>
                <a:latin typeface="Helvetica" panose="020B0604020202020204" pitchFamily="34" charset="0"/>
                <a:cs typeface="Helvetica" panose="020B0604020202020204" pitchFamily="34" charset="0"/>
              </a:rPr>
              <a:t>Task 4.5: FP coupler design			March 24 – June 25		</a:t>
            </a:r>
            <a:r>
              <a:rPr lang="en-GB" sz="1700" b="1" i="1" u="sng" dirty="0">
                <a:solidFill>
                  <a:schemeClr val="accent4"/>
                </a:solidFill>
                <a:latin typeface="Helvetica" panose="020B0604020202020204" pitchFamily="34" charset="0"/>
                <a:cs typeface="Helvetica" panose="020B0604020202020204" pitchFamily="34" charset="0"/>
              </a:rPr>
              <a:t>CERN</a:t>
            </a:r>
            <a:r>
              <a:rPr lang="en-GB" sz="1700" b="1" i="1" dirty="0">
                <a:solidFill>
                  <a:schemeClr val="accent4"/>
                </a:solidFill>
                <a:latin typeface="Helvetica" panose="020B0604020202020204" pitchFamily="34" charset="0"/>
                <a:cs typeface="Helvetica" panose="020B0604020202020204" pitchFamily="34" charset="0"/>
              </a:rPr>
              <a:t>, CNRS</a:t>
            </a:r>
            <a:endParaRPr lang="en-GB" sz="1700" b="1" dirty="0">
              <a:solidFill>
                <a:schemeClr val="accent4"/>
              </a:solidFill>
              <a:latin typeface="Helvetica" panose="020B0604020202020204" pitchFamily="34" charset="0"/>
              <a:cs typeface="Helvetica" panose="020B0604020202020204" pitchFamily="34" charset="0"/>
            </a:endParaRPr>
          </a:p>
          <a:p>
            <a:r>
              <a:rPr lang="en-US" sz="1500" i="1" dirty="0">
                <a:solidFill>
                  <a:schemeClr val="accent4"/>
                </a:solidFill>
                <a:latin typeface="Helvetica" panose="020B0604020202020204" pitchFamily="34" charset="0"/>
                <a:cs typeface="Helvetica" panose="020B0604020202020204" pitchFamily="34" charset="0"/>
              </a:rPr>
              <a:t>With the goal to improve sustainability</a:t>
            </a:r>
          </a:p>
          <a:p>
            <a:endParaRPr lang="en-GB" sz="1000" b="1" i="1" dirty="0">
              <a:solidFill>
                <a:schemeClr val="accent4"/>
              </a:solidFill>
              <a:latin typeface="Helvetica" panose="020B0604020202020204" pitchFamily="34" charset="0"/>
              <a:cs typeface="Helvetica" panose="020B0604020202020204" pitchFamily="34" charset="0"/>
            </a:endParaRPr>
          </a:p>
          <a:p>
            <a:r>
              <a:rPr lang="en-GB" sz="1700" b="1" i="1" dirty="0">
                <a:solidFill>
                  <a:schemeClr val="accent4"/>
                </a:solidFill>
                <a:latin typeface="Helvetica" panose="020B0604020202020204" pitchFamily="34" charset="0"/>
                <a:cs typeface="Helvetica" panose="020B0604020202020204" pitchFamily="34" charset="0"/>
              </a:rPr>
              <a:t>Task 4.6: </a:t>
            </a:r>
            <a:r>
              <a:rPr lang="en-US" sz="1700" b="1" i="1" dirty="0">
                <a:solidFill>
                  <a:schemeClr val="accent4"/>
                </a:solidFill>
                <a:latin typeface="Helvetica" panose="020B0604020202020204" pitchFamily="34" charset="0"/>
                <a:cs typeface="Helvetica" panose="020B0604020202020204" pitchFamily="34" charset="0"/>
              </a:rPr>
              <a:t>Fabrication of FP couplers 		July 25 – Mai 26			</a:t>
            </a:r>
            <a:r>
              <a:rPr lang="en-GB" sz="1700" b="1" i="1" u="sng" dirty="0">
                <a:solidFill>
                  <a:schemeClr val="accent4"/>
                </a:solidFill>
                <a:latin typeface="Helvetica" panose="020B0604020202020204" pitchFamily="34" charset="0"/>
                <a:cs typeface="Helvetica" panose="020B0604020202020204" pitchFamily="34" charset="0"/>
              </a:rPr>
              <a:t>CERN</a:t>
            </a:r>
            <a:r>
              <a:rPr lang="en-GB" sz="1700" b="1" i="1" dirty="0">
                <a:solidFill>
                  <a:schemeClr val="accent4"/>
                </a:solidFill>
                <a:latin typeface="Helvetica" panose="020B0604020202020204" pitchFamily="34" charset="0"/>
                <a:cs typeface="Helvetica" panose="020B0604020202020204" pitchFamily="34" charset="0"/>
              </a:rPr>
              <a:t>, CNRS</a:t>
            </a:r>
            <a:endParaRPr lang="en-GB" sz="1700" b="1" dirty="0">
              <a:solidFill>
                <a:schemeClr val="accent4"/>
              </a:solidFill>
              <a:latin typeface="Helvetica" panose="020B0604020202020204" pitchFamily="34" charset="0"/>
              <a:cs typeface="Helvetica" panose="020B0604020202020204" pitchFamily="34" charset="0"/>
            </a:endParaRPr>
          </a:p>
          <a:p>
            <a:r>
              <a:rPr lang="en-US" sz="1500" i="1" dirty="0">
                <a:solidFill>
                  <a:schemeClr val="accent4"/>
                </a:solidFill>
                <a:latin typeface="Helvetica" panose="020B0604020202020204" pitchFamily="34" charset="0"/>
                <a:cs typeface="Helvetica" panose="020B0604020202020204" pitchFamily="34" charset="0"/>
                <a:sym typeface="Wingdings" panose="05000000000000000000" pitchFamily="2" charset="2"/>
              </a:rPr>
              <a:t>4 new 800 MHz FPC with the goal of employing cost and production-time reduction techniques. </a:t>
            </a:r>
          </a:p>
          <a:p>
            <a:endParaRPr lang="en-GB" sz="1000" b="1" i="1" dirty="0">
              <a:solidFill>
                <a:schemeClr val="accent4"/>
              </a:solidFill>
              <a:latin typeface="Helvetica" panose="020B0604020202020204" pitchFamily="34" charset="0"/>
              <a:cs typeface="Helvetica" panose="020B0604020202020204" pitchFamily="34" charset="0"/>
            </a:endParaRPr>
          </a:p>
          <a:p>
            <a:r>
              <a:rPr lang="en-GB" sz="1700" b="1" i="1" dirty="0">
                <a:solidFill>
                  <a:schemeClr val="accent4"/>
                </a:solidFill>
                <a:latin typeface="Helvetica" panose="020B0604020202020204" pitchFamily="34" charset="0"/>
                <a:cs typeface="Helvetica" panose="020B0604020202020204" pitchFamily="34" charset="0"/>
              </a:rPr>
              <a:t>Task 4.7: </a:t>
            </a:r>
            <a:r>
              <a:rPr lang="en-US" sz="1700" b="1" i="1" dirty="0">
                <a:solidFill>
                  <a:schemeClr val="accent4"/>
                </a:solidFill>
                <a:latin typeface="Helvetica" panose="020B0604020202020204" pitchFamily="34" charset="0"/>
                <a:cs typeface="Helvetica" panose="020B0604020202020204" pitchFamily="34" charset="0"/>
              </a:rPr>
              <a:t>Test of  FP couplers 			Feb 26 </a:t>
            </a:r>
            <a:r>
              <a:rPr lang="en-GB" sz="1700" b="1" i="1" dirty="0">
                <a:solidFill>
                  <a:schemeClr val="accent4"/>
                </a:solidFill>
                <a:latin typeface="Helvetica" panose="020B0604020202020204" pitchFamily="34" charset="0"/>
                <a:cs typeface="Helvetica" panose="020B0604020202020204" pitchFamily="34" charset="0"/>
              </a:rPr>
              <a:t>–</a:t>
            </a:r>
            <a:r>
              <a:rPr lang="en-US" sz="1700" b="1" i="1" dirty="0">
                <a:solidFill>
                  <a:schemeClr val="accent4"/>
                </a:solidFill>
                <a:latin typeface="Helvetica" panose="020B0604020202020204" pitchFamily="34" charset="0"/>
                <a:cs typeface="Helvetica" panose="020B0604020202020204" pitchFamily="34" charset="0"/>
              </a:rPr>
              <a:t> November 26		</a:t>
            </a:r>
            <a:r>
              <a:rPr lang="en-GB" sz="1700" b="1" i="1" u="sng" dirty="0">
                <a:solidFill>
                  <a:schemeClr val="accent4"/>
                </a:solidFill>
                <a:latin typeface="Helvetica" panose="020B0604020202020204" pitchFamily="34" charset="0"/>
                <a:cs typeface="Helvetica" panose="020B0604020202020204" pitchFamily="34" charset="0"/>
              </a:rPr>
              <a:t>CERN</a:t>
            </a:r>
            <a:r>
              <a:rPr lang="en-GB" sz="1700" b="1" i="1" dirty="0">
                <a:solidFill>
                  <a:schemeClr val="accent4"/>
                </a:solidFill>
                <a:latin typeface="Helvetica" panose="020B0604020202020204" pitchFamily="34" charset="0"/>
                <a:cs typeface="Helvetica" panose="020B0604020202020204" pitchFamily="34" charset="0"/>
              </a:rPr>
              <a:t>, CNRS</a:t>
            </a:r>
            <a:endParaRPr lang="en-GB" sz="1700" b="1" dirty="0">
              <a:solidFill>
                <a:schemeClr val="accent4"/>
              </a:solidFill>
              <a:latin typeface="Helvetica" panose="020B0604020202020204" pitchFamily="34" charset="0"/>
              <a:cs typeface="Helvetica" panose="020B0604020202020204" pitchFamily="34" charset="0"/>
            </a:endParaRPr>
          </a:p>
          <a:p>
            <a:r>
              <a:rPr lang="en-US" sz="1500" i="1" dirty="0">
                <a:solidFill>
                  <a:schemeClr val="accent4"/>
                </a:solidFill>
                <a:latin typeface="Helvetica" panose="020B0604020202020204" pitchFamily="34" charset="0"/>
                <a:cs typeface="Helvetica" panose="020B0604020202020204" pitchFamily="34" charset="0"/>
                <a:sym typeface="Wingdings" panose="05000000000000000000" pitchFamily="2" charset="2"/>
              </a:rPr>
              <a:t>Preparation &amp; RF conditioning 800 MHz, 50 kW CW</a:t>
            </a:r>
            <a:endParaRPr lang="es-ES" sz="1500" dirty="0">
              <a:solidFill>
                <a:schemeClr val="accent4"/>
              </a:solidFill>
              <a:latin typeface="Helvetica" panose="020B0604020202020204" pitchFamily="34" charset="0"/>
              <a:cs typeface="Helvetica" panose="020B0604020202020204" pitchFamily="34" charset="0"/>
            </a:endParaRPr>
          </a:p>
        </p:txBody>
      </p:sp>
      <p:sp>
        <p:nvSpPr>
          <p:cNvPr id="2" name="Espace réservé du numéro de diapositive 1"/>
          <p:cNvSpPr>
            <a:spLocks noGrp="1"/>
          </p:cNvSpPr>
          <p:nvPr>
            <p:ph type="sldNum" sz="quarter" idx="12"/>
          </p:nvPr>
        </p:nvSpPr>
        <p:spPr/>
        <p:txBody>
          <a:bodyPr/>
          <a:lstStyle/>
          <a:p>
            <a:fld id="{4068FCCF-9A80-B240-8D85-84F960565AFA}" type="slidenum">
              <a:rPr lang="en-BE" smtClean="0"/>
              <a:t>3</a:t>
            </a:fld>
            <a:endParaRPr lang="en-BE"/>
          </a:p>
        </p:txBody>
      </p:sp>
      <p:sp>
        <p:nvSpPr>
          <p:cNvPr id="3" name="ZoneTexte 2">
            <a:extLst>
              <a:ext uri="{FF2B5EF4-FFF2-40B4-BE49-F238E27FC236}">
                <a16:creationId xmlns:a16="http://schemas.microsoft.com/office/drawing/2014/main" id="{6BE8F02B-13AD-2433-722E-A0847FD4A91C}"/>
              </a:ext>
            </a:extLst>
          </p:cNvPr>
          <p:cNvSpPr txBox="1"/>
          <p:nvPr/>
        </p:nvSpPr>
        <p:spPr>
          <a:xfrm rot="19171367">
            <a:off x="7900094" y="5943085"/>
            <a:ext cx="833997" cy="369332"/>
          </a:xfrm>
          <a:prstGeom prst="rect">
            <a:avLst/>
          </a:prstGeom>
          <a:noFill/>
          <a:ln>
            <a:solidFill>
              <a:schemeClr val="tx1"/>
            </a:solidFill>
          </a:ln>
        </p:spPr>
        <p:txBody>
          <a:bodyPr wrap="square" rtlCol="0">
            <a:spAutoFit/>
          </a:bodyPr>
          <a:lstStyle/>
          <a:p>
            <a:r>
              <a:rPr lang="fr-FR" dirty="0"/>
              <a:t>Initial</a:t>
            </a:r>
          </a:p>
        </p:txBody>
      </p:sp>
    </p:spTree>
    <p:extLst>
      <p:ext uri="{BB962C8B-B14F-4D97-AF65-F5344CB8AC3E}">
        <p14:creationId xmlns:p14="http://schemas.microsoft.com/office/powerpoint/2010/main" val="31937913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nnovate for Sustainable Accelerating Systems: Kick-Off Meeting">
            <a:extLst>
              <a:ext uri="{FF2B5EF4-FFF2-40B4-BE49-F238E27FC236}">
                <a16:creationId xmlns:a16="http://schemas.microsoft.com/office/drawing/2014/main" id="{0BBB2F10-FAEB-D3CF-A535-57FAB197BFA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2838" y="378848"/>
            <a:ext cx="3609024" cy="1134265"/>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95F84323-17F1-884D-6FDE-73259D549291}"/>
              </a:ext>
            </a:extLst>
          </p:cNvPr>
          <p:cNvSpPr txBox="1"/>
          <p:nvPr/>
        </p:nvSpPr>
        <p:spPr>
          <a:xfrm>
            <a:off x="461288" y="1569660"/>
            <a:ext cx="9673312" cy="5124480"/>
          </a:xfrm>
          <a:prstGeom prst="rect">
            <a:avLst/>
          </a:prstGeom>
          <a:noFill/>
          <a:ln>
            <a:noFill/>
          </a:ln>
        </p:spPr>
        <p:txBody>
          <a:bodyPr wrap="square" rtlCol="0">
            <a:spAutoFit/>
          </a:bodyPr>
          <a:lstStyle/>
          <a:p>
            <a:r>
              <a:rPr lang="en-GB" sz="1100" b="1" i="1" dirty="0">
                <a:latin typeface="Helvetica" pitchFamily="2" charset="0"/>
              </a:rPr>
              <a:t>Task 4.1: General coordination of WP4	 		March 24 – March 28 		</a:t>
            </a:r>
            <a:r>
              <a:rPr lang="en-GB" sz="1100" b="1" i="1" u="sng" dirty="0">
                <a:latin typeface="Helvetica" pitchFamily="2" charset="0"/>
              </a:rPr>
              <a:t>CNRS</a:t>
            </a:r>
            <a:r>
              <a:rPr lang="en-GB" sz="1100" b="1" i="1" dirty="0">
                <a:latin typeface="Helvetica" pitchFamily="2" charset="0"/>
              </a:rPr>
              <a:t>, INFN	</a:t>
            </a:r>
            <a:endParaRPr lang="en-GB" sz="1100" b="1" dirty="0">
              <a:latin typeface="Helvetica" pitchFamily="2" charset="0"/>
            </a:endParaRPr>
          </a:p>
          <a:p>
            <a:endParaRPr lang="en-GB" sz="1100" b="1" i="1" u="sng" dirty="0">
              <a:solidFill>
                <a:schemeClr val="accent6">
                  <a:lumMod val="75000"/>
                </a:schemeClr>
              </a:solidFill>
              <a:latin typeface="Helvetica" pitchFamily="2" charset="0"/>
            </a:endParaRPr>
          </a:p>
          <a:p>
            <a:r>
              <a:rPr lang="en-GB" sz="1100" b="1" i="1" dirty="0">
                <a:solidFill>
                  <a:schemeClr val="accent6"/>
                </a:solidFill>
                <a:latin typeface="Helvetica" panose="020B0604020202020204" pitchFamily="34" charset="0"/>
                <a:cs typeface="Helvetica" panose="020B0604020202020204" pitchFamily="34" charset="0"/>
              </a:rPr>
              <a:t>Task 4.2: HOM coupler design 			 March 24 – August 25		</a:t>
            </a:r>
            <a:r>
              <a:rPr lang="en-GB" sz="1100" b="1" i="1" u="sng" dirty="0">
                <a:solidFill>
                  <a:schemeClr val="accent6"/>
                </a:solidFill>
                <a:latin typeface="Helvetica" panose="020B0604020202020204" pitchFamily="34" charset="0"/>
                <a:cs typeface="Helvetica" panose="020B0604020202020204" pitchFamily="34" charset="0"/>
              </a:rPr>
              <a:t>INFN</a:t>
            </a:r>
            <a:r>
              <a:rPr lang="en-GB" sz="1100" b="1" i="1" dirty="0">
                <a:solidFill>
                  <a:schemeClr val="accent6"/>
                </a:solidFill>
                <a:latin typeface="Helvetica" panose="020B0604020202020204" pitchFamily="34" charset="0"/>
                <a:cs typeface="Helvetica" panose="020B0604020202020204" pitchFamily="34" charset="0"/>
              </a:rPr>
              <a:t>, CNRS, CERN</a:t>
            </a:r>
          </a:p>
          <a:p>
            <a:r>
              <a:rPr lang="en-GB" sz="1100" dirty="0">
                <a:solidFill>
                  <a:schemeClr val="accent6"/>
                </a:solidFill>
                <a:latin typeface="Helvetica" panose="020B0604020202020204" pitchFamily="34" charset="0"/>
                <a:cs typeface="Helvetica" panose="020B0604020202020204" pitchFamily="34" charset="0"/>
                <a:sym typeface="Wingdings" panose="05000000000000000000" pitchFamily="2" charset="2"/>
              </a:rPr>
              <a:t>A</a:t>
            </a:r>
            <a:r>
              <a:rPr lang="en-US" sz="1100" i="1" dirty="0">
                <a:solidFill>
                  <a:schemeClr val="accent6"/>
                </a:solidFill>
                <a:latin typeface="Helvetica" panose="020B0604020202020204" pitchFamily="34" charset="0"/>
                <a:cs typeface="Helvetica" panose="020B0604020202020204" pitchFamily="34" charset="0"/>
                <a:sym typeface="Wingdings" panose="05000000000000000000" pitchFamily="2" charset="2"/>
              </a:rPr>
              <a:t>t 800MHz with the goal to minimize static and dynamic heat loads on the cryogenic circuits of the cryomodule </a:t>
            </a:r>
            <a:endParaRPr lang="es-ES" sz="1100" dirty="0">
              <a:solidFill>
                <a:schemeClr val="accent6"/>
              </a:solidFill>
              <a:latin typeface="Helvetica" panose="020B0604020202020204" pitchFamily="34" charset="0"/>
              <a:cs typeface="Helvetica" panose="020B0604020202020204" pitchFamily="34" charset="0"/>
            </a:endParaRPr>
          </a:p>
          <a:p>
            <a:endParaRPr lang="en-GB" sz="1100" u="sng" dirty="0">
              <a:solidFill>
                <a:schemeClr val="accent6"/>
              </a:solidFill>
              <a:latin typeface="Helvetica" panose="020B0604020202020204" pitchFamily="34" charset="0"/>
              <a:cs typeface="Helvetica" panose="020B0604020202020204" pitchFamily="34" charset="0"/>
            </a:endParaRPr>
          </a:p>
          <a:p>
            <a:r>
              <a:rPr lang="en-GB" sz="1100" b="1" i="1" dirty="0">
                <a:solidFill>
                  <a:schemeClr val="accent6"/>
                </a:solidFill>
                <a:latin typeface="Helvetica" panose="020B0604020202020204" pitchFamily="34" charset="0"/>
                <a:cs typeface="Helvetica" panose="020B0604020202020204" pitchFamily="34" charset="0"/>
              </a:rPr>
              <a:t>Task 4.3: </a:t>
            </a:r>
            <a:r>
              <a:rPr lang="en-US" sz="1100" b="1" i="1" dirty="0">
                <a:solidFill>
                  <a:schemeClr val="accent6"/>
                </a:solidFill>
                <a:latin typeface="Helvetica" panose="020B0604020202020204" pitchFamily="34" charset="0"/>
                <a:cs typeface="Helvetica" panose="020B0604020202020204" pitchFamily="34" charset="0"/>
              </a:rPr>
              <a:t>Fabrication of HOM couplers 			May 25 </a:t>
            </a:r>
            <a:r>
              <a:rPr lang="en-GB" sz="1100" b="1" i="1" dirty="0">
                <a:solidFill>
                  <a:schemeClr val="accent6"/>
                </a:solidFill>
                <a:latin typeface="Helvetica" panose="020B0604020202020204" pitchFamily="34" charset="0"/>
                <a:cs typeface="Helvetica" panose="020B0604020202020204" pitchFamily="34" charset="0"/>
              </a:rPr>
              <a:t>–</a:t>
            </a:r>
            <a:r>
              <a:rPr lang="en-US" sz="1100" b="1" i="1" dirty="0">
                <a:solidFill>
                  <a:schemeClr val="accent6"/>
                </a:solidFill>
                <a:latin typeface="Helvetica" panose="020B0604020202020204" pitchFamily="34" charset="0"/>
                <a:cs typeface="Helvetica" panose="020B0604020202020204" pitchFamily="34" charset="0"/>
              </a:rPr>
              <a:t> December 2026		</a:t>
            </a:r>
            <a:r>
              <a:rPr lang="en-US" sz="1100" b="1" i="1" u="sng" dirty="0">
                <a:solidFill>
                  <a:schemeClr val="accent6"/>
                </a:solidFill>
                <a:latin typeface="Helvetica" panose="020B0604020202020204" pitchFamily="34" charset="0"/>
                <a:cs typeface="Helvetica" panose="020B0604020202020204" pitchFamily="34" charset="0"/>
              </a:rPr>
              <a:t>CERN</a:t>
            </a:r>
            <a:r>
              <a:rPr lang="en-US" sz="1100" b="1" i="1" dirty="0">
                <a:solidFill>
                  <a:schemeClr val="accent6"/>
                </a:solidFill>
                <a:latin typeface="Helvetica" panose="020B0604020202020204" pitchFamily="34" charset="0"/>
                <a:cs typeface="Helvetica" panose="020B0604020202020204" pitchFamily="34" charset="0"/>
              </a:rPr>
              <a:t>, CNRS, CERN</a:t>
            </a:r>
          </a:p>
          <a:p>
            <a:r>
              <a:rPr lang="en-US" sz="1100" i="1" dirty="0">
                <a:solidFill>
                  <a:schemeClr val="accent6"/>
                </a:solidFill>
                <a:latin typeface="Helvetica" panose="020B0604020202020204" pitchFamily="34" charset="0"/>
                <a:cs typeface="Helvetica" panose="020B0604020202020204" pitchFamily="34" charset="0"/>
                <a:sym typeface="Wingdings" panose="05000000000000000000" pitchFamily="2" charset="2"/>
              </a:rPr>
              <a:t>4 HOMs 800 MHz with the goal of employing cost and production-time reduction techniques</a:t>
            </a:r>
          </a:p>
          <a:p>
            <a:endParaRPr lang="en-GB" sz="1100" b="1" i="1" dirty="0">
              <a:solidFill>
                <a:schemeClr val="accent6"/>
              </a:solidFill>
              <a:latin typeface="Helvetica" panose="020B0604020202020204" pitchFamily="34" charset="0"/>
              <a:cs typeface="Helvetica" panose="020B0604020202020204" pitchFamily="34" charset="0"/>
            </a:endParaRPr>
          </a:p>
          <a:p>
            <a:r>
              <a:rPr lang="en-GB" sz="1100" b="1" i="1" dirty="0">
                <a:solidFill>
                  <a:schemeClr val="accent6"/>
                </a:solidFill>
                <a:latin typeface="Helvetica" panose="020B0604020202020204" pitchFamily="34" charset="0"/>
                <a:cs typeface="Helvetica" panose="020B0604020202020204" pitchFamily="34" charset="0"/>
              </a:rPr>
              <a:t>Task 4.4: </a:t>
            </a:r>
            <a:r>
              <a:rPr lang="en-US" sz="1100" b="1" i="1" dirty="0">
                <a:solidFill>
                  <a:schemeClr val="accent6"/>
                </a:solidFill>
                <a:latin typeface="Helvetica" panose="020B0604020202020204" pitchFamily="34" charset="0"/>
                <a:cs typeface="Helvetica" panose="020B0604020202020204" pitchFamily="34" charset="0"/>
              </a:rPr>
              <a:t>Test of HOM couplers 			Nov 25 – September 27*		</a:t>
            </a:r>
            <a:r>
              <a:rPr lang="en-US" sz="1100" b="1" i="1" u="sng" dirty="0">
                <a:solidFill>
                  <a:schemeClr val="accent6"/>
                </a:solidFill>
                <a:latin typeface="Helvetica" panose="020B0604020202020204" pitchFamily="34" charset="0"/>
                <a:cs typeface="Helvetica" panose="020B0604020202020204" pitchFamily="34" charset="0"/>
              </a:rPr>
              <a:t>CNRS</a:t>
            </a:r>
            <a:r>
              <a:rPr lang="en-US" sz="1100" b="1" i="1" dirty="0">
                <a:solidFill>
                  <a:schemeClr val="accent6"/>
                </a:solidFill>
                <a:latin typeface="Helvetica" panose="020B0604020202020204" pitchFamily="34" charset="0"/>
                <a:cs typeface="Helvetica" panose="020B0604020202020204" pitchFamily="34" charset="0"/>
              </a:rPr>
              <a:t>, INFN</a:t>
            </a:r>
            <a:endParaRPr lang="en-GB" sz="1100" b="1" i="1" u="sng" dirty="0">
              <a:solidFill>
                <a:schemeClr val="accent6"/>
              </a:solidFill>
              <a:latin typeface="Helvetica" panose="020B0604020202020204" pitchFamily="34" charset="0"/>
              <a:cs typeface="Helvetica" panose="020B0604020202020204" pitchFamily="34" charset="0"/>
            </a:endParaRPr>
          </a:p>
          <a:p>
            <a:r>
              <a:rPr lang="en-US" sz="1100" i="1" dirty="0">
                <a:solidFill>
                  <a:schemeClr val="accent6"/>
                </a:solidFill>
                <a:latin typeface="Helvetica" panose="020B0604020202020204" pitchFamily="34" charset="0"/>
                <a:cs typeface="Helvetica" panose="020B0604020202020204" pitchFamily="34" charset="0"/>
                <a:sym typeface="Wingdings" panose="05000000000000000000" pitchFamily="2" charset="2"/>
              </a:rPr>
              <a:t>On mono-cell and multi-cell 800 MHz at 300 K</a:t>
            </a:r>
          </a:p>
          <a:p>
            <a:endParaRPr lang="en-GB" sz="1100" b="1" i="1" dirty="0">
              <a:solidFill>
                <a:schemeClr val="tx2">
                  <a:lumMod val="90000"/>
                  <a:lumOff val="10000"/>
                </a:schemeClr>
              </a:solidFill>
              <a:latin typeface="Helvetica" panose="020B0604020202020204" pitchFamily="34" charset="0"/>
              <a:cs typeface="Helvetica" panose="020B0604020202020204" pitchFamily="34" charset="0"/>
            </a:endParaRPr>
          </a:p>
          <a:p>
            <a:r>
              <a:rPr lang="en-GB" sz="1100" b="1" i="1" dirty="0">
                <a:solidFill>
                  <a:schemeClr val="accent4"/>
                </a:solidFill>
                <a:latin typeface="Helvetica" panose="020B0604020202020204" pitchFamily="34" charset="0"/>
                <a:cs typeface="Helvetica" panose="020B0604020202020204" pitchFamily="34" charset="0"/>
              </a:rPr>
              <a:t>Task 4.5: FP coupler design			March 24 – June 25		</a:t>
            </a:r>
            <a:r>
              <a:rPr lang="en-GB" sz="1100" b="1" i="1" u="sng" dirty="0">
                <a:solidFill>
                  <a:schemeClr val="accent4"/>
                </a:solidFill>
                <a:latin typeface="Helvetica" panose="020B0604020202020204" pitchFamily="34" charset="0"/>
                <a:cs typeface="Helvetica" panose="020B0604020202020204" pitchFamily="34" charset="0"/>
              </a:rPr>
              <a:t>CERN</a:t>
            </a:r>
            <a:r>
              <a:rPr lang="en-GB" sz="1100" b="1" i="1" dirty="0">
                <a:solidFill>
                  <a:schemeClr val="accent4"/>
                </a:solidFill>
                <a:latin typeface="Helvetica" panose="020B0604020202020204" pitchFamily="34" charset="0"/>
                <a:cs typeface="Helvetica" panose="020B0604020202020204" pitchFamily="34" charset="0"/>
              </a:rPr>
              <a:t>, CNRS</a:t>
            </a:r>
            <a:endParaRPr lang="en-GB" sz="1100" b="1" dirty="0">
              <a:solidFill>
                <a:schemeClr val="accent4"/>
              </a:solidFill>
              <a:latin typeface="Helvetica" panose="020B0604020202020204" pitchFamily="34" charset="0"/>
              <a:cs typeface="Helvetica" panose="020B0604020202020204" pitchFamily="34" charset="0"/>
            </a:endParaRPr>
          </a:p>
          <a:p>
            <a:r>
              <a:rPr lang="en-US" sz="1100" i="1" dirty="0">
                <a:solidFill>
                  <a:schemeClr val="accent4"/>
                </a:solidFill>
                <a:latin typeface="Helvetica" panose="020B0604020202020204" pitchFamily="34" charset="0"/>
                <a:cs typeface="Helvetica" panose="020B0604020202020204" pitchFamily="34" charset="0"/>
              </a:rPr>
              <a:t>With the goal to improve sustainability</a:t>
            </a:r>
          </a:p>
          <a:p>
            <a:endParaRPr lang="en-GB" sz="1100" b="1" i="1" dirty="0">
              <a:solidFill>
                <a:schemeClr val="accent4"/>
              </a:solidFill>
              <a:latin typeface="Helvetica" panose="020B0604020202020204" pitchFamily="34" charset="0"/>
              <a:cs typeface="Helvetica" panose="020B0604020202020204" pitchFamily="34" charset="0"/>
            </a:endParaRPr>
          </a:p>
          <a:p>
            <a:r>
              <a:rPr lang="en-GB" sz="1100" b="1" i="1" dirty="0">
                <a:solidFill>
                  <a:schemeClr val="accent4"/>
                </a:solidFill>
                <a:latin typeface="Helvetica" panose="020B0604020202020204" pitchFamily="34" charset="0"/>
                <a:cs typeface="Helvetica" panose="020B0604020202020204" pitchFamily="34" charset="0"/>
              </a:rPr>
              <a:t>Task 4.6: </a:t>
            </a:r>
            <a:r>
              <a:rPr lang="en-US" sz="1100" b="1" i="1" dirty="0">
                <a:solidFill>
                  <a:schemeClr val="accent4"/>
                </a:solidFill>
                <a:latin typeface="Helvetica" panose="020B0604020202020204" pitchFamily="34" charset="0"/>
                <a:cs typeface="Helvetica" panose="020B0604020202020204" pitchFamily="34" charset="0"/>
              </a:rPr>
              <a:t>Fabrication of FP couplers 			July 25 – January 27		</a:t>
            </a:r>
            <a:r>
              <a:rPr lang="en-GB" sz="1100" b="1" i="1" u="sng" dirty="0">
                <a:solidFill>
                  <a:schemeClr val="accent4"/>
                </a:solidFill>
                <a:latin typeface="Helvetica" panose="020B0604020202020204" pitchFamily="34" charset="0"/>
                <a:cs typeface="Helvetica" panose="020B0604020202020204" pitchFamily="34" charset="0"/>
              </a:rPr>
              <a:t>CERN</a:t>
            </a:r>
            <a:r>
              <a:rPr lang="en-GB" sz="1100" b="1" i="1" dirty="0">
                <a:solidFill>
                  <a:schemeClr val="accent4"/>
                </a:solidFill>
                <a:latin typeface="Helvetica" panose="020B0604020202020204" pitchFamily="34" charset="0"/>
                <a:cs typeface="Helvetica" panose="020B0604020202020204" pitchFamily="34" charset="0"/>
              </a:rPr>
              <a:t>, CNRS</a:t>
            </a:r>
            <a:endParaRPr lang="en-GB" sz="1100" b="1" dirty="0">
              <a:solidFill>
                <a:schemeClr val="accent4"/>
              </a:solidFill>
              <a:latin typeface="Helvetica" panose="020B0604020202020204" pitchFamily="34" charset="0"/>
              <a:cs typeface="Helvetica" panose="020B0604020202020204" pitchFamily="34" charset="0"/>
            </a:endParaRPr>
          </a:p>
          <a:p>
            <a:r>
              <a:rPr lang="en-US" sz="1100" i="1" dirty="0">
                <a:solidFill>
                  <a:schemeClr val="accent4"/>
                </a:solidFill>
                <a:latin typeface="Helvetica" panose="020B0604020202020204" pitchFamily="34" charset="0"/>
                <a:cs typeface="Helvetica" panose="020B0604020202020204" pitchFamily="34" charset="0"/>
                <a:sym typeface="Wingdings" panose="05000000000000000000" pitchFamily="2" charset="2"/>
              </a:rPr>
              <a:t>4 new 800 MHz FPC with the goal of employing cost and production-time reduction techniques. </a:t>
            </a:r>
          </a:p>
          <a:p>
            <a:endParaRPr lang="en-GB" sz="1100" b="1" i="1" dirty="0">
              <a:solidFill>
                <a:schemeClr val="accent4"/>
              </a:solidFill>
              <a:latin typeface="Helvetica" panose="020B0604020202020204" pitchFamily="34" charset="0"/>
              <a:cs typeface="Helvetica" panose="020B0604020202020204" pitchFamily="34" charset="0"/>
            </a:endParaRPr>
          </a:p>
          <a:p>
            <a:r>
              <a:rPr lang="en-GB" sz="1100" b="1" i="1" dirty="0">
                <a:solidFill>
                  <a:schemeClr val="accent4"/>
                </a:solidFill>
                <a:latin typeface="Helvetica" panose="020B0604020202020204" pitchFamily="34" charset="0"/>
                <a:cs typeface="Helvetica" panose="020B0604020202020204" pitchFamily="34" charset="0"/>
              </a:rPr>
              <a:t>Task 4.7: </a:t>
            </a:r>
            <a:r>
              <a:rPr lang="en-US" sz="1100" b="1" i="1" dirty="0">
                <a:solidFill>
                  <a:schemeClr val="accent4"/>
                </a:solidFill>
                <a:latin typeface="Helvetica" panose="020B0604020202020204" pitchFamily="34" charset="0"/>
                <a:cs typeface="Helvetica" panose="020B0604020202020204" pitchFamily="34" charset="0"/>
              </a:rPr>
              <a:t>Test of  FP couplers 			Feb 26 </a:t>
            </a:r>
            <a:r>
              <a:rPr lang="en-GB" sz="1100" b="1" i="1" dirty="0">
                <a:solidFill>
                  <a:schemeClr val="accent4"/>
                </a:solidFill>
                <a:latin typeface="Helvetica" panose="020B0604020202020204" pitchFamily="34" charset="0"/>
                <a:cs typeface="Helvetica" panose="020B0604020202020204" pitchFamily="34" charset="0"/>
              </a:rPr>
              <a:t>–</a:t>
            </a:r>
            <a:r>
              <a:rPr lang="en-US" sz="1100" b="1" i="1" dirty="0">
                <a:solidFill>
                  <a:schemeClr val="accent4"/>
                </a:solidFill>
                <a:latin typeface="Helvetica" panose="020B0604020202020204" pitchFamily="34" charset="0"/>
                <a:cs typeface="Helvetica" panose="020B0604020202020204" pitchFamily="34" charset="0"/>
              </a:rPr>
              <a:t> December 27*		</a:t>
            </a:r>
            <a:r>
              <a:rPr lang="en-GB" sz="1100" b="1" i="1" u="sng" dirty="0">
                <a:solidFill>
                  <a:schemeClr val="accent4"/>
                </a:solidFill>
                <a:latin typeface="Helvetica" panose="020B0604020202020204" pitchFamily="34" charset="0"/>
                <a:cs typeface="Helvetica" panose="020B0604020202020204" pitchFamily="34" charset="0"/>
              </a:rPr>
              <a:t>CERN</a:t>
            </a:r>
            <a:r>
              <a:rPr lang="en-GB" sz="1100" b="1" i="1" dirty="0">
                <a:solidFill>
                  <a:schemeClr val="accent4"/>
                </a:solidFill>
                <a:latin typeface="Helvetica" panose="020B0604020202020204" pitchFamily="34" charset="0"/>
                <a:cs typeface="Helvetica" panose="020B0604020202020204" pitchFamily="34" charset="0"/>
              </a:rPr>
              <a:t>, CNRS</a:t>
            </a:r>
            <a:endParaRPr lang="en-GB" sz="1100" b="1" dirty="0">
              <a:solidFill>
                <a:schemeClr val="accent4"/>
              </a:solidFill>
              <a:latin typeface="Helvetica" panose="020B0604020202020204" pitchFamily="34" charset="0"/>
              <a:cs typeface="Helvetica" panose="020B0604020202020204" pitchFamily="34" charset="0"/>
            </a:endParaRPr>
          </a:p>
          <a:p>
            <a:r>
              <a:rPr lang="en-US" sz="1100" i="1" dirty="0">
                <a:solidFill>
                  <a:schemeClr val="accent4"/>
                </a:solidFill>
                <a:latin typeface="Helvetica" panose="020B0604020202020204" pitchFamily="34" charset="0"/>
                <a:cs typeface="Helvetica" panose="020B0604020202020204" pitchFamily="34" charset="0"/>
                <a:sym typeface="Wingdings" panose="05000000000000000000" pitchFamily="2" charset="2"/>
              </a:rPr>
              <a:t>Preparation &amp; RF conditioning 800 MHz, 50 kW CW</a:t>
            </a:r>
          </a:p>
          <a:p>
            <a:endParaRPr lang="en-US" sz="1100" i="1" dirty="0">
              <a:solidFill>
                <a:schemeClr val="accent4"/>
              </a:solidFill>
              <a:latin typeface="Helvetica" panose="020B0604020202020204" pitchFamily="34" charset="0"/>
              <a:cs typeface="Helvetica" panose="020B0604020202020204" pitchFamily="34" charset="0"/>
              <a:sym typeface="Wingdings" panose="05000000000000000000" pitchFamily="2" charset="2"/>
            </a:endParaRPr>
          </a:p>
          <a:p>
            <a:r>
              <a:rPr lang="en-GB" sz="1100" b="1" i="1" dirty="0">
                <a:solidFill>
                  <a:srgbClr val="7030A0"/>
                </a:solidFill>
                <a:latin typeface="Helvetica" panose="020B0604020202020204" pitchFamily="34" charset="0"/>
                <a:cs typeface="Helvetica" panose="020B0604020202020204" pitchFamily="34" charset="0"/>
              </a:rPr>
              <a:t>Task 4.8: BLA design 			 	January 26– May 26		</a:t>
            </a:r>
            <a:r>
              <a:rPr lang="en-GB" sz="1100" b="1" i="1" u="sng" dirty="0">
                <a:solidFill>
                  <a:srgbClr val="7030A0"/>
                </a:solidFill>
                <a:latin typeface="Helvetica" panose="020B0604020202020204" pitchFamily="34" charset="0"/>
                <a:cs typeface="Helvetica" panose="020B0604020202020204" pitchFamily="34" charset="0"/>
              </a:rPr>
              <a:t>INFN</a:t>
            </a:r>
            <a:r>
              <a:rPr lang="en-GB" sz="1100" b="1" i="1" dirty="0">
                <a:solidFill>
                  <a:srgbClr val="7030A0"/>
                </a:solidFill>
                <a:latin typeface="Helvetica" panose="020B0604020202020204" pitchFamily="34" charset="0"/>
                <a:cs typeface="Helvetica" panose="020B0604020202020204" pitchFamily="34" charset="0"/>
              </a:rPr>
              <a:t>, CNRS</a:t>
            </a:r>
          </a:p>
          <a:p>
            <a:r>
              <a:rPr lang="en-GB" sz="1100" i="1" dirty="0">
                <a:solidFill>
                  <a:srgbClr val="7030A0"/>
                </a:solidFill>
                <a:latin typeface="Helvetica" panose="020B0604020202020204" pitchFamily="34" charset="0"/>
                <a:cs typeface="Helvetica" panose="020B0604020202020204" pitchFamily="34" charset="0"/>
                <a:sym typeface="Wingdings" panose="05000000000000000000" pitchFamily="2" charset="2"/>
              </a:rPr>
              <a:t>W</a:t>
            </a:r>
            <a:r>
              <a:rPr lang="en-US" sz="1100" i="1" dirty="0" err="1">
                <a:solidFill>
                  <a:srgbClr val="7030A0"/>
                </a:solidFill>
                <a:latin typeface="Helvetica" panose="020B0604020202020204" pitchFamily="34" charset="0"/>
                <a:cs typeface="Helvetica" panose="020B0604020202020204" pitchFamily="34" charset="0"/>
                <a:sym typeface="Wingdings" panose="05000000000000000000" pitchFamily="2" charset="2"/>
              </a:rPr>
              <a:t>ith</a:t>
            </a:r>
            <a:r>
              <a:rPr lang="en-US" sz="1100" i="1" dirty="0">
                <a:solidFill>
                  <a:srgbClr val="7030A0"/>
                </a:solidFill>
                <a:latin typeface="Helvetica" panose="020B0604020202020204" pitchFamily="34" charset="0"/>
                <a:cs typeface="Helvetica" panose="020B0604020202020204" pitchFamily="34" charset="0"/>
                <a:sym typeface="Wingdings" panose="05000000000000000000" pitchFamily="2" charset="2"/>
              </a:rPr>
              <a:t> the goal to cover a very significant gap in the sector </a:t>
            </a:r>
            <a:endParaRPr lang="es-ES" sz="1100" dirty="0">
              <a:solidFill>
                <a:srgbClr val="7030A0"/>
              </a:solidFill>
              <a:latin typeface="Helvetica" panose="020B0604020202020204" pitchFamily="34" charset="0"/>
              <a:cs typeface="Helvetica" panose="020B0604020202020204" pitchFamily="34" charset="0"/>
            </a:endParaRPr>
          </a:p>
          <a:p>
            <a:endParaRPr lang="en-GB" sz="1100" u="sng" dirty="0">
              <a:solidFill>
                <a:srgbClr val="7030A0"/>
              </a:solidFill>
              <a:latin typeface="Helvetica" panose="020B0604020202020204" pitchFamily="34" charset="0"/>
              <a:cs typeface="Helvetica" panose="020B0604020202020204" pitchFamily="34" charset="0"/>
            </a:endParaRPr>
          </a:p>
          <a:p>
            <a:r>
              <a:rPr lang="en-GB" sz="1100" b="1" i="1" dirty="0">
                <a:solidFill>
                  <a:srgbClr val="7030A0"/>
                </a:solidFill>
                <a:latin typeface="Helvetica" panose="020B0604020202020204" pitchFamily="34" charset="0"/>
                <a:cs typeface="Helvetica" panose="020B0604020202020204" pitchFamily="34" charset="0"/>
              </a:rPr>
              <a:t>Task 4.9: </a:t>
            </a:r>
            <a:r>
              <a:rPr lang="en-US" sz="1100" b="1" i="1" dirty="0">
                <a:solidFill>
                  <a:srgbClr val="7030A0"/>
                </a:solidFill>
                <a:latin typeface="Helvetica" panose="020B0604020202020204" pitchFamily="34" charset="0"/>
                <a:cs typeface="Helvetica" panose="020B0604020202020204" pitchFamily="34" charset="0"/>
              </a:rPr>
              <a:t>Fabrication of BLA 			May 26 </a:t>
            </a:r>
            <a:r>
              <a:rPr lang="en-GB" sz="1100" b="1" i="1" dirty="0">
                <a:solidFill>
                  <a:srgbClr val="7030A0"/>
                </a:solidFill>
                <a:latin typeface="Helvetica" panose="020B0604020202020204" pitchFamily="34" charset="0"/>
                <a:cs typeface="Helvetica" panose="020B0604020202020204" pitchFamily="34" charset="0"/>
              </a:rPr>
              <a:t>–</a:t>
            </a:r>
            <a:r>
              <a:rPr lang="en-US" sz="1100" b="1" i="1" dirty="0">
                <a:solidFill>
                  <a:srgbClr val="7030A0"/>
                </a:solidFill>
                <a:latin typeface="Helvetica" panose="020B0604020202020204" pitchFamily="34" charset="0"/>
                <a:cs typeface="Helvetica" panose="020B0604020202020204" pitchFamily="34" charset="0"/>
              </a:rPr>
              <a:t> August 26		</a:t>
            </a:r>
            <a:r>
              <a:rPr lang="en-GB" sz="1100" b="1" i="1" u="sng" dirty="0">
                <a:solidFill>
                  <a:srgbClr val="7030A0"/>
                </a:solidFill>
                <a:latin typeface="Helvetica" panose="020B0604020202020204" pitchFamily="34" charset="0"/>
                <a:cs typeface="Helvetica" panose="020B0604020202020204" pitchFamily="34" charset="0"/>
              </a:rPr>
              <a:t> INFN</a:t>
            </a:r>
            <a:r>
              <a:rPr lang="en-US" sz="1100" b="1" i="1" dirty="0">
                <a:solidFill>
                  <a:srgbClr val="7030A0"/>
                </a:solidFill>
                <a:latin typeface="Helvetica" panose="020B0604020202020204" pitchFamily="34" charset="0"/>
                <a:cs typeface="Helvetica" panose="020B0604020202020204" pitchFamily="34" charset="0"/>
              </a:rPr>
              <a:t>, CNRS</a:t>
            </a:r>
          </a:p>
          <a:p>
            <a:r>
              <a:rPr lang="en-US" sz="1100" i="1" dirty="0">
                <a:solidFill>
                  <a:srgbClr val="7030A0"/>
                </a:solidFill>
                <a:latin typeface="Helvetica" panose="020B0604020202020204" pitchFamily="34" charset="0"/>
                <a:cs typeface="Helvetica" panose="020B0604020202020204" pitchFamily="34" charset="0"/>
                <a:sym typeface="Wingdings" panose="05000000000000000000" pitchFamily="2" charset="2"/>
              </a:rPr>
              <a:t>Build at least 1 prototype of the 1,3 GHz BLA with the goal of employing cost and production-time reduction techniques</a:t>
            </a:r>
          </a:p>
          <a:p>
            <a:endParaRPr lang="en-GB" sz="1100" b="1" i="1" dirty="0">
              <a:solidFill>
                <a:srgbClr val="7030A0"/>
              </a:solidFill>
              <a:latin typeface="Helvetica" panose="020B0604020202020204" pitchFamily="34" charset="0"/>
              <a:cs typeface="Helvetica" panose="020B0604020202020204" pitchFamily="34" charset="0"/>
            </a:endParaRPr>
          </a:p>
          <a:p>
            <a:r>
              <a:rPr lang="en-GB" sz="1100" b="1" i="1" dirty="0">
                <a:solidFill>
                  <a:srgbClr val="7030A0"/>
                </a:solidFill>
                <a:latin typeface="Helvetica" panose="020B0604020202020204" pitchFamily="34" charset="0"/>
                <a:cs typeface="Helvetica" panose="020B0604020202020204" pitchFamily="34" charset="0"/>
              </a:rPr>
              <a:t>Task 4.10: </a:t>
            </a:r>
            <a:r>
              <a:rPr lang="en-US" sz="1100" b="1" i="1" dirty="0">
                <a:solidFill>
                  <a:srgbClr val="7030A0"/>
                </a:solidFill>
                <a:latin typeface="Helvetica" panose="020B0604020202020204" pitchFamily="34" charset="0"/>
                <a:cs typeface="Helvetica" panose="020B0604020202020204" pitchFamily="34" charset="0"/>
              </a:rPr>
              <a:t>Test of ceramics of BLA			January 26 – September 27		</a:t>
            </a:r>
            <a:r>
              <a:rPr lang="en-GB" sz="1100" b="1" i="1" u="sng" dirty="0">
                <a:solidFill>
                  <a:srgbClr val="7030A0"/>
                </a:solidFill>
                <a:latin typeface="Helvetica" panose="020B0604020202020204" pitchFamily="34" charset="0"/>
                <a:cs typeface="Helvetica" panose="020B0604020202020204" pitchFamily="34" charset="0"/>
              </a:rPr>
              <a:t> INFN</a:t>
            </a:r>
            <a:r>
              <a:rPr lang="en-GB" sz="1100" b="1" i="1" dirty="0">
                <a:solidFill>
                  <a:srgbClr val="7030A0"/>
                </a:solidFill>
                <a:latin typeface="Helvetica" panose="020B0604020202020204" pitchFamily="34" charset="0"/>
                <a:cs typeface="Helvetica" panose="020B0604020202020204" pitchFamily="34" charset="0"/>
              </a:rPr>
              <a:t>, CNRS, CERN</a:t>
            </a:r>
          </a:p>
          <a:p>
            <a:r>
              <a:rPr lang="es-ES" sz="1100" i="1" dirty="0">
                <a:solidFill>
                  <a:srgbClr val="7030A0"/>
                </a:solidFill>
                <a:latin typeface="Helvetica" panose="020B0604020202020204" pitchFamily="34" charset="0"/>
                <a:cs typeface="Helvetica" panose="020B0604020202020204" pitchFamily="34" charset="0"/>
              </a:rPr>
              <a:t>At </a:t>
            </a:r>
            <a:r>
              <a:rPr lang="es-ES" sz="1100" i="1" dirty="0" err="1">
                <a:solidFill>
                  <a:srgbClr val="7030A0"/>
                </a:solidFill>
                <a:latin typeface="Helvetica" panose="020B0604020202020204" pitchFamily="34" charset="0"/>
                <a:cs typeface="Helvetica" panose="020B0604020202020204" pitchFamily="34" charset="0"/>
              </a:rPr>
              <a:t>room</a:t>
            </a:r>
            <a:r>
              <a:rPr lang="es-ES" sz="1100" i="1" dirty="0">
                <a:solidFill>
                  <a:srgbClr val="7030A0"/>
                </a:solidFill>
                <a:latin typeface="Helvetica" panose="020B0604020202020204" pitchFamily="34" charset="0"/>
                <a:cs typeface="Helvetica" panose="020B0604020202020204" pitchFamily="34" charset="0"/>
              </a:rPr>
              <a:t> and </a:t>
            </a:r>
            <a:r>
              <a:rPr lang="es-ES" sz="1100" i="1" dirty="0" err="1">
                <a:solidFill>
                  <a:srgbClr val="7030A0"/>
                </a:solidFill>
                <a:latin typeface="Helvetica" panose="020B0604020202020204" pitchFamily="34" charset="0"/>
                <a:cs typeface="Helvetica" panose="020B0604020202020204" pitchFamily="34" charset="0"/>
              </a:rPr>
              <a:t>cryogenic</a:t>
            </a:r>
            <a:r>
              <a:rPr lang="es-ES" sz="1100" i="1" dirty="0">
                <a:solidFill>
                  <a:srgbClr val="7030A0"/>
                </a:solidFill>
                <a:latin typeface="Helvetica" panose="020B0604020202020204" pitchFamily="34" charset="0"/>
                <a:cs typeface="Helvetica" panose="020B0604020202020204" pitchFamily="34" charset="0"/>
              </a:rPr>
              <a:t> </a:t>
            </a:r>
            <a:r>
              <a:rPr lang="es-ES" sz="1100" i="1" dirty="0" err="1">
                <a:solidFill>
                  <a:srgbClr val="7030A0"/>
                </a:solidFill>
                <a:latin typeface="Helvetica" panose="020B0604020202020204" pitchFamily="34" charset="0"/>
                <a:cs typeface="Helvetica" panose="020B0604020202020204" pitchFamily="34" charset="0"/>
              </a:rPr>
              <a:t>temperature</a:t>
            </a:r>
            <a:endParaRPr lang="es-ES" sz="1100" i="1" dirty="0">
              <a:solidFill>
                <a:srgbClr val="7030A0"/>
              </a:solidFill>
              <a:latin typeface="Helvetica" panose="020B0604020202020204" pitchFamily="34" charset="0"/>
              <a:cs typeface="Helvetica" panose="020B0604020202020204" pitchFamily="34" charset="0"/>
            </a:endParaRPr>
          </a:p>
          <a:p>
            <a:endParaRPr lang="es-ES" sz="1500" dirty="0">
              <a:solidFill>
                <a:schemeClr val="accent4"/>
              </a:solidFill>
              <a:latin typeface="Helvetica" panose="020B0604020202020204" pitchFamily="34" charset="0"/>
              <a:cs typeface="Helvetica" panose="020B0604020202020204" pitchFamily="34" charset="0"/>
            </a:endParaRPr>
          </a:p>
        </p:txBody>
      </p:sp>
      <p:sp>
        <p:nvSpPr>
          <p:cNvPr id="2" name="Espace réservé du numéro de diapositive 1"/>
          <p:cNvSpPr>
            <a:spLocks noGrp="1"/>
          </p:cNvSpPr>
          <p:nvPr>
            <p:ph type="sldNum" sz="quarter" idx="12"/>
          </p:nvPr>
        </p:nvSpPr>
        <p:spPr>
          <a:xfrm>
            <a:off x="8667750" y="6450021"/>
            <a:ext cx="2743200" cy="365125"/>
          </a:xfrm>
        </p:spPr>
        <p:txBody>
          <a:bodyPr/>
          <a:lstStyle/>
          <a:p>
            <a:fld id="{4068FCCF-9A80-B240-8D85-84F960565AFA}" type="slidenum">
              <a:rPr lang="en-BE" smtClean="0"/>
              <a:t>4</a:t>
            </a:fld>
            <a:endParaRPr lang="en-BE"/>
          </a:p>
        </p:txBody>
      </p:sp>
      <p:sp>
        <p:nvSpPr>
          <p:cNvPr id="3" name="ZoneTexte 2">
            <a:extLst>
              <a:ext uri="{FF2B5EF4-FFF2-40B4-BE49-F238E27FC236}">
                <a16:creationId xmlns:a16="http://schemas.microsoft.com/office/drawing/2014/main" id="{B50D030D-7B5F-FBA2-901D-7417804929AE}"/>
              </a:ext>
            </a:extLst>
          </p:cNvPr>
          <p:cNvSpPr txBox="1"/>
          <p:nvPr/>
        </p:nvSpPr>
        <p:spPr>
          <a:xfrm>
            <a:off x="9948620" y="5289805"/>
            <a:ext cx="1311760" cy="646331"/>
          </a:xfrm>
          <a:prstGeom prst="rect">
            <a:avLst/>
          </a:prstGeom>
          <a:noFill/>
        </p:spPr>
        <p:txBody>
          <a:bodyPr wrap="square" rtlCol="0">
            <a:spAutoFit/>
          </a:bodyPr>
          <a:lstStyle/>
          <a:p>
            <a:r>
              <a:rPr lang="fr-FR" dirty="0">
                <a:solidFill>
                  <a:srgbClr val="7030A0"/>
                </a:solidFill>
              </a:rPr>
              <a:t>New </a:t>
            </a:r>
            <a:r>
              <a:rPr lang="fr-FR" dirty="0" err="1">
                <a:solidFill>
                  <a:srgbClr val="7030A0"/>
                </a:solidFill>
              </a:rPr>
              <a:t>tasks</a:t>
            </a:r>
            <a:r>
              <a:rPr lang="fr-FR" dirty="0">
                <a:solidFill>
                  <a:srgbClr val="7030A0"/>
                </a:solidFill>
              </a:rPr>
              <a:t> about BLA</a:t>
            </a:r>
          </a:p>
        </p:txBody>
      </p:sp>
      <p:sp>
        <p:nvSpPr>
          <p:cNvPr id="6" name="Accolade fermante 5">
            <a:extLst>
              <a:ext uri="{FF2B5EF4-FFF2-40B4-BE49-F238E27FC236}">
                <a16:creationId xmlns:a16="http://schemas.microsoft.com/office/drawing/2014/main" id="{C3F51EF3-52E8-6D08-270A-8B673163D677}"/>
              </a:ext>
            </a:extLst>
          </p:cNvPr>
          <p:cNvSpPr/>
          <p:nvPr/>
        </p:nvSpPr>
        <p:spPr>
          <a:xfrm>
            <a:off x="9455150" y="5053338"/>
            <a:ext cx="304800" cy="1333500"/>
          </a:xfrm>
          <a:prstGeom prst="rightBrace">
            <a:avLst/>
          </a:prstGeom>
          <a:noFill/>
        </p:spPr>
        <p:style>
          <a:lnRef idx="2">
            <a:schemeClr val="accent5"/>
          </a:lnRef>
          <a:fillRef idx="0">
            <a:schemeClr val="accent5"/>
          </a:fillRef>
          <a:effectRef idx="1">
            <a:schemeClr val="accent5"/>
          </a:effectRef>
          <a:fontRef idx="minor">
            <a:schemeClr val="tx1"/>
          </a:fontRef>
        </p:style>
        <p:txBody>
          <a:bodyPr rtlCol="0" anchor="ctr"/>
          <a:lstStyle/>
          <a:p>
            <a:pPr algn="ctr"/>
            <a:endParaRPr lang="fr-FR" dirty="0"/>
          </a:p>
        </p:txBody>
      </p:sp>
      <p:sp>
        <p:nvSpPr>
          <p:cNvPr id="7" name="ZoneTexte 6">
            <a:extLst>
              <a:ext uri="{FF2B5EF4-FFF2-40B4-BE49-F238E27FC236}">
                <a16:creationId xmlns:a16="http://schemas.microsoft.com/office/drawing/2014/main" id="{CD8AF3BC-44BC-39DE-F8C5-4E7039CD690F}"/>
              </a:ext>
            </a:extLst>
          </p:cNvPr>
          <p:cNvSpPr txBox="1"/>
          <p:nvPr/>
        </p:nvSpPr>
        <p:spPr>
          <a:xfrm>
            <a:off x="9847020" y="2257514"/>
            <a:ext cx="2268780" cy="646331"/>
          </a:xfrm>
          <a:prstGeom prst="rect">
            <a:avLst/>
          </a:prstGeom>
          <a:noFill/>
        </p:spPr>
        <p:txBody>
          <a:bodyPr wrap="square" rtlCol="0">
            <a:spAutoFit/>
          </a:bodyPr>
          <a:lstStyle/>
          <a:p>
            <a:r>
              <a:rPr lang="fr-FR" dirty="0" err="1">
                <a:solidFill>
                  <a:schemeClr val="accent6"/>
                </a:solidFill>
              </a:rPr>
              <a:t>Only</a:t>
            </a:r>
            <a:r>
              <a:rPr lang="fr-FR" dirty="0">
                <a:solidFill>
                  <a:schemeClr val="accent6"/>
                </a:solidFill>
              </a:rPr>
              <a:t> 800 MHz HOMC ( not 1,3 GHz HOMC)</a:t>
            </a:r>
          </a:p>
        </p:txBody>
      </p:sp>
      <p:sp>
        <p:nvSpPr>
          <p:cNvPr id="8" name="Accolade fermante 7">
            <a:extLst>
              <a:ext uri="{FF2B5EF4-FFF2-40B4-BE49-F238E27FC236}">
                <a16:creationId xmlns:a16="http://schemas.microsoft.com/office/drawing/2014/main" id="{38F9CD6D-3DD2-BB49-EB32-DA963B0D3E8D}"/>
              </a:ext>
            </a:extLst>
          </p:cNvPr>
          <p:cNvSpPr/>
          <p:nvPr/>
        </p:nvSpPr>
        <p:spPr>
          <a:xfrm>
            <a:off x="9448800" y="1913930"/>
            <a:ext cx="304800" cy="1333500"/>
          </a:xfrm>
          <a:prstGeom prst="rightBrace">
            <a:avLst/>
          </a:prstGeom>
          <a:noFill/>
          <a:ln>
            <a:solidFill>
              <a:srgbClr val="00B050"/>
            </a:solidFill>
          </a:ln>
        </p:spPr>
        <p:style>
          <a:lnRef idx="2">
            <a:schemeClr val="accent5"/>
          </a:lnRef>
          <a:fillRef idx="0">
            <a:schemeClr val="accent5"/>
          </a:fillRef>
          <a:effectRef idx="1">
            <a:schemeClr val="accent5"/>
          </a:effectRef>
          <a:fontRef idx="minor">
            <a:schemeClr val="tx1"/>
          </a:fontRef>
        </p:style>
        <p:txBody>
          <a:bodyPr rtlCol="0" anchor="ctr"/>
          <a:lstStyle/>
          <a:p>
            <a:pPr algn="ctr"/>
            <a:endParaRPr lang="fr-FR" dirty="0"/>
          </a:p>
        </p:txBody>
      </p:sp>
      <p:sp>
        <p:nvSpPr>
          <p:cNvPr id="9" name="ZoneTexte 8">
            <a:extLst>
              <a:ext uri="{FF2B5EF4-FFF2-40B4-BE49-F238E27FC236}">
                <a16:creationId xmlns:a16="http://schemas.microsoft.com/office/drawing/2014/main" id="{7983EE76-D8D1-5A2E-D343-F75C7C05D29F}"/>
              </a:ext>
            </a:extLst>
          </p:cNvPr>
          <p:cNvSpPr txBox="1"/>
          <p:nvPr/>
        </p:nvSpPr>
        <p:spPr>
          <a:xfrm>
            <a:off x="230860" y="6410937"/>
            <a:ext cx="2679700" cy="246221"/>
          </a:xfrm>
          <a:prstGeom prst="rect">
            <a:avLst/>
          </a:prstGeom>
          <a:noFill/>
        </p:spPr>
        <p:txBody>
          <a:bodyPr wrap="square" rtlCol="0">
            <a:spAutoFit/>
          </a:bodyPr>
          <a:lstStyle/>
          <a:p>
            <a:r>
              <a:rPr lang="fr-FR" sz="1000" dirty="0"/>
              <a:t>*New </a:t>
            </a:r>
            <a:r>
              <a:rPr lang="fr-FR" sz="1000" dirty="0" err="1"/>
              <a:t>deliverables</a:t>
            </a:r>
            <a:r>
              <a:rPr lang="fr-FR" sz="1000" dirty="0"/>
              <a:t> dates</a:t>
            </a:r>
          </a:p>
        </p:txBody>
      </p:sp>
      <p:sp>
        <p:nvSpPr>
          <p:cNvPr id="10" name="ZoneTexte 9">
            <a:extLst>
              <a:ext uri="{FF2B5EF4-FFF2-40B4-BE49-F238E27FC236}">
                <a16:creationId xmlns:a16="http://schemas.microsoft.com/office/drawing/2014/main" id="{FA64E4AA-D357-5244-A170-5CB1B795CAF2}"/>
              </a:ext>
            </a:extLst>
          </p:cNvPr>
          <p:cNvSpPr txBox="1"/>
          <p:nvPr/>
        </p:nvSpPr>
        <p:spPr>
          <a:xfrm rot="19171367">
            <a:off x="9905041" y="3904390"/>
            <a:ext cx="1378450" cy="369332"/>
          </a:xfrm>
          <a:prstGeom prst="rect">
            <a:avLst/>
          </a:prstGeom>
          <a:noFill/>
          <a:ln>
            <a:solidFill>
              <a:schemeClr val="tx1"/>
            </a:solidFill>
          </a:ln>
        </p:spPr>
        <p:txBody>
          <a:bodyPr wrap="square" rtlCol="0">
            <a:spAutoFit/>
          </a:bodyPr>
          <a:lstStyle/>
          <a:p>
            <a:r>
              <a:rPr lang="fr-FR" dirty="0"/>
              <a:t>Proposition</a:t>
            </a:r>
          </a:p>
        </p:txBody>
      </p:sp>
      <p:sp>
        <p:nvSpPr>
          <p:cNvPr id="11" name="TextBox 3">
            <a:extLst>
              <a:ext uri="{FF2B5EF4-FFF2-40B4-BE49-F238E27FC236}">
                <a16:creationId xmlns:a16="http://schemas.microsoft.com/office/drawing/2014/main" id="{D4F51D35-7633-CBDE-F7AF-CEF1C4A5F6A8}"/>
              </a:ext>
            </a:extLst>
          </p:cNvPr>
          <p:cNvSpPr txBox="1"/>
          <p:nvPr/>
        </p:nvSpPr>
        <p:spPr>
          <a:xfrm>
            <a:off x="3695699" y="315684"/>
            <a:ext cx="8278571" cy="830997"/>
          </a:xfrm>
          <a:prstGeom prst="rect">
            <a:avLst/>
          </a:prstGeom>
          <a:noFill/>
        </p:spPr>
        <p:txBody>
          <a:bodyPr wrap="square" rtlCol="0">
            <a:spAutoFit/>
          </a:bodyPr>
          <a:lstStyle/>
          <a:p>
            <a:r>
              <a:rPr lang="en-US" sz="2400" b="1" dirty="0">
                <a:solidFill>
                  <a:srgbClr val="002060"/>
                </a:solidFill>
              </a:rPr>
              <a:t>WP4 – </a:t>
            </a:r>
            <a:r>
              <a:rPr lang="en-US" sz="2400" b="1" dirty="0">
                <a:solidFill>
                  <a:schemeClr val="bg2">
                    <a:lumMod val="50000"/>
                  </a:schemeClr>
                </a:solidFill>
              </a:rPr>
              <a:t>HOM dampers et FPC</a:t>
            </a:r>
            <a:r>
              <a:rPr lang="en-US" sz="2400" b="1" dirty="0">
                <a:solidFill>
                  <a:srgbClr val="002060"/>
                </a:solidFill>
              </a:rPr>
              <a:t>:</a:t>
            </a:r>
            <a:r>
              <a:rPr lang="en-US" sz="2400" b="1" dirty="0">
                <a:solidFill>
                  <a:schemeClr val="bg2">
                    <a:lumMod val="50000"/>
                  </a:schemeClr>
                </a:solidFill>
              </a:rPr>
              <a:t> status/evolution of Task 4.1</a:t>
            </a:r>
          </a:p>
          <a:p>
            <a:r>
              <a:rPr lang="en-US" sz="2400" b="1" dirty="0">
                <a:solidFill>
                  <a:schemeClr val="bg2">
                    <a:lumMod val="50000"/>
                  </a:schemeClr>
                </a:solidFill>
              </a:rPr>
              <a:t>General coordination of WP4 </a:t>
            </a:r>
          </a:p>
        </p:txBody>
      </p:sp>
    </p:spTree>
    <p:extLst>
      <p:ext uri="{BB962C8B-B14F-4D97-AF65-F5344CB8AC3E}">
        <p14:creationId xmlns:p14="http://schemas.microsoft.com/office/powerpoint/2010/main" val="25235281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1EC8C43-06E0-C825-13E4-F8DEB374FF58}"/>
              </a:ext>
            </a:extLst>
          </p:cNvPr>
          <p:cNvSpPr txBox="1"/>
          <p:nvPr/>
        </p:nvSpPr>
        <p:spPr>
          <a:xfrm>
            <a:off x="3113315" y="315684"/>
            <a:ext cx="6242478" cy="830997"/>
          </a:xfrm>
          <a:prstGeom prst="rect">
            <a:avLst/>
          </a:prstGeom>
          <a:noFill/>
        </p:spPr>
        <p:txBody>
          <a:bodyPr wrap="none" rtlCol="0">
            <a:spAutoFit/>
          </a:bodyPr>
          <a:lstStyle/>
          <a:p>
            <a:r>
              <a:rPr lang="en-US" sz="2400" b="1" dirty="0">
                <a:solidFill>
                  <a:srgbClr val="002060"/>
                </a:solidFill>
              </a:rPr>
              <a:t>WP4 – HOM dampers and FPC:</a:t>
            </a:r>
            <a:r>
              <a:rPr lang="en-US" sz="2400" b="1" dirty="0">
                <a:solidFill>
                  <a:schemeClr val="bg2">
                    <a:lumMod val="50000"/>
                  </a:schemeClr>
                </a:solidFill>
              </a:rPr>
              <a:t> new Task 4.8</a:t>
            </a:r>
          </a:p>
          <a:p>
            <a:r>
              <a:rPr lang="en-US" sz="2400" b="1" dirty="0">
                <a:solidFill>
                  <a:schemeClr val="bg2">
                    <a:lumMod val="50000"/>
                  </a:schemeClr>
                </a:solidFill>
              </a:rPr>
              <a:t>BLA design</a:t>
            </a:r>
          </a:p>
        </p:txBody>
      </p:sp>
      <p:pic>
        <p:nvPicPr>
          <p:cNvPr id="5" name="Picture 2" descr="Innovate for Sustainable Accelerating Systems: Kick-Off Meeting">
            <a:extLst>
              <a:ext uri="{FF2B5EF4-FFF2-40B4-BE49-F238E27FC236}">
                <a16:creationId xmlns:a16="http://schemas.microsoft.com/office/drawing/2014/main" id="{1709803E-6E12-BAB9-0C4A-5169DA77659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11" name="Espace réservé du contenu 2">
            <a:extLst>
              <a:ext uri="{FF2B5EF4-FFF2-40B4-BE49-F238E27FC236}">
                <a16:creationId xmlns:a16="http://schemas.microsoft.com/office/drawing/2014/main" id="{A0B647B1-5775-50B5-8B28-7455F026FE1C}"/>
              </a:ext>
            </a:extLst>
          </p:cNvPr>
          <p:cNvSpPr txBox="1">
            <a:spLocks/>
          </p:cNvSpPr>
          <p:nvPr/>
        </p:nvSpPr>
        <p:spPr>
          <a:xfrm>
            <a:off x="289220" y="956687"/>
            <a:ext cx="11435760" cy="5762119"/>
          </a:xfrm>
          <a:prstGeom prst="rect">
            <a:avLst/>
          </a:prstGeom>
        </p:spPr>
        <p:txBody>
          <a:bodyPr vert="horz" lIns="91440" tIns="45720" rIns="91440" bIns="45720" rtlCol="0">
            <a:normAutofit fontScale="2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sz="2200" b="1" dirty="0">
              <a:solidFill>
                <a:srgbClr val="A4C137"/>
              </a:solidFill>
              <a:cs typeface="Calibri" panose="020F0502020204030204" pitchFamily="34" charset="0"/>
            </a:endParaRPr>
          </a:p>
          <a:p>
            <a:pPr>
              <a:lnSpc>
                <a:spcPct val="110000"/>
              </a:lnSpc>
            </a:pPr>
            <a:r>
              <a:rPr lang="en-US" sz="8000" b="1" dirty="0">
                <a:solidFill>
                  <a:srgbClr val="A4C137"/>
                </a:solidFill>
                <a:cs typeface="Calibri" panose="020F0502020204030204" pitchFamily="34" charset="0"/>
              </a:rPr>
              <a:t>Proposed developments</a:t>
            </a:r>
          </a:p>
          <a:p>
            <a:pPr algn="just">
              <a:lnSpc>
                <a:spcPct val="107000"/>
              </a:lnSpc>
              <a:spcAft>
                <a:spcPts val="800"/>
              </a:spcAft>
              <a:tabLst>
                <a:tab pos="457200" algn="l"/>
              </a:tabLst>
            </a:pPr>
            <a:r>
              <a:rPr lang="en-GB" sz="6400" dirty="0"/>
              <a:t>The work proposed will follow t</a:t>
            </a:r>
            <a:r>
              <a:rPr lang="en-US" sz="6400" dirty="0"/>
              <a:t>wo different approaches: </a:t>
            </a:r>
            <a:endParaRPr lang="fr-FR" sz="6400" dirty="0"/>
          </a:p>
          <a:p>
            <a:pPr lvl="1" algn="just">
              <a:lnSpc>
                <a:spcPct val="107000"/>
              </a:lnSpc>
            </a:pPr>
            <a:r>
              <a:rPr lang="en-GB" sz="6400" b="1" dirty="0"/>
              <a:t>to study and manufacture a BLA at 1,3 GHz with conduction cooling technology </a:t>
            </a:r>
            <a:r>
              <a:rPr lang="en-US" sz="6400" dirty="0"/>
              <a:t>dedicated to power up to 30 W nominal (thus meeting </a:t>
            </a:r>
            <a:r>
              <a:rPr lang="en-US" sz="6400" dirty="0" err="1"/>
              <a:t>Brixsino's</a:t>
            </a:r>
            <a:r>
              <a:rPr lang="en-US" sz="6400" dirty="0"/>
              <a:t> requirements with a 300% margin but also being useful for situations requiring power outputs of this order); </a:t>
            </a:r>
            <a:endParaRPr lang="fr-FR" sz="6400" dirty="0"/>
          </a:p>
          <a:p>
            <a:pPr lvl="1" algn="just">
              <a:lnSpc>
                <a:spcPct val="107000"/>
              </a:lnSpc>
              <a:spcAft>
                <a:spcPts val="800"/>
              </a:spcAft>
            </a:pPr>
            <a:r>
              <a:rPr lang="en-GB" sz="6400" dirty="0"/>
              <a:t>to </a:t>
            </a:r>
            <a:r>
              <a:rPr lang="en-GB" sz="6400" b="1" dirty="0"/>
              <a:t>study the feasibility </a:t>
            </a:r>
            <a:r>
              <a:rPr lang="en-GB" sz="6400" dirty="0"/>
              <a:t>of this conduction cooling technology </a:t>
            </a:r>
            <a:r>
              <a:rPr lang="en-US" sz="6400" b="1" dirty="0"/>
              <a:t>at 800 MHz </a:t>
            </a:r>
            <a:r>
              <a:rPr lang="en-US" sz="6400" dirty="0"/>
              <a:t>up to 120 W nominal, thus </a:t>
            </a:r>
            <a:r>
              <a:rPr lang="en-US" sz="6400" b="1" dirty="0"/>
              <a:t>covering</a:t>
            </a:r>
            <a:r>
              <a:rPr lang="en-US" sz="6400" dirty="0"/>
              <a:t> a very significant gap in the sector so </a:t>
            </a:r>
            <a:r>
              <a:rPr lang="en-US" sz="6400" b="1" dirty="0"/>
              <a:t>the requirements of the </a:t>
            </a:r>
            <a:r>
              <a:rPr lang="en-US" sz="6400" b="1" dirty="0" err="1"/>
              <a:t>iSAS</a:t>
            </a:r>
            <a:r>
              <a:rPr lang="en-US" sz="6400" b="1" dirty="0"/>
              <a:t> WP6 cryomodule</a:t>
            </a:r>
            <a:r>
              <a:rPr lang="en-US" sz="6400" dirty="0"/>
              <a:t>. </a:t>
            </a:r>
          </a:p>
          <a:p>
            <a:pPr algn="just">
              <a:lnSpc>
                <a:spcPct val="107000"/>
              </a:lnSpc>
              <a:spcAft>
                <a:spcPts val="800"/>
              </a:spcAft>
              <a:tabLst>
                <a:tab pos="457200" algn="l"/>
              </a:tabLst>
            </a:pPr>
            <a:r>
              <a:rPr lang="en-GB" sz="6400" dirty="0"/>
              <a:t>The main studies proposed are: </a:t>
            </a:r>
            <a:endParaRPr lang="fr-FR" sz="6400" dirty="0"/>
          </a:p>
          <a:p>
            <a:pPr lvl="1" algn="just">
              <a:lnSpc>
                <a:spcPct val="107000"/>
              </a:lnSpc>
            </a:pPr>
            <a:r>
              <a:rPr lang="en-US" sz="6400" dirty="0"/>
              <a:t>Definition of the 1,3 GHz and 800 MHz </a:t>
            </a:r>
            <a:r>
              <a:rPr lang="en-US" sz="6400" b="1" dirty="0"/>
              <a:t>BLAs specifications </a:t>
            </a:r>
            <a:r>
              <a:rPr lang="en-US" sz="6400" dirty="0"/>
              <a:t>in term operating temperatures, maximal frequency in addition to the nominal power mainly. (INFN for 1,3 GHz and IJC Lab for 800 MHz)</a:t>
            </a:r>
            <a:endParaRPr lang="fr-FR" sz="6400" dirty="0"/>
          </a:p>
          <a:p>
            <a:pPr lvl="1" algn="just">
              <a:lnSpc>
                <a:spcPct val="107000"/>
              </a:lnSpc>
            </a:pPr>
            <a:r>
              <a:rPr lang="en-US" sz="6400" dirty="0"/>
              <a:t>Taken into account the BLA specifications and the material that exist, the</a:t>
            </a:r>
            <a:r>
              <a:rPr lang="en-US" sz="6400" b="1" dirty="0"/>
              <a:t> choice </a:t>
            </a:r>
            <a:r>
              <a:rPr lang="en-US" sz="6400" dirty="0"/>
              <a:t>of the more promising </a:t>
            </a:r>
            <a:r>
              <a:rPr lang="en-US" sz="6400" b="1" dirty="0"/>
              <a:t>ceramic</a:t>
            </a:r>
            <a:r>
              <a:rPr lang="en-US" sz="6400" dirty="0"/>
              <a:t> and the company which produce it (INFN and IJC Lab)</a:t>
            </a:r>
            <a:endParaRPr lang="fr-FR" sz="6400" dirty="0"/>
          </a:p>
          <a:p>
            <a:pPr lvl="1" algn="just">
              <a:lnSpc>
                <a:spcPct val="107000"/>
              </a:lnSpc>
            </a:pPr>
            <a:r>
              <a:rPr lang="en-US" sz="6400" dirty="0"/>
              <a:t>The </a:t>
            </a:r>
            <a:r>
              <a:rPr lang="en-US" sz="6400" b="1" dirty="0"/>
              <a:t>choice of the BLA structure </a:t>
            </a:r>
            <a:r>
              <a:rPr lang="en-US" sz="6400" dirty="0"/>
              <a:t>(European X-FEL /LCLS or other) (INFN)</a:t>
            </a:r>
            <a:endParaRPr lang="fr-FR" sz="6400" dirty="0"/>
          </a:p>
          <a:p>
            <a:pPr lvl="1" algn="just">
              <a:lnSpc>
                <a:spcPct val="107000"/>
              </a:lnSpc>
            </a:pPr>
            <a:r>
              <a:rPr lang="en-US" sz="6400" b="1" dirty="0"/>
              <a:t>Mechanical studies </a:t>
            </a:r>
            <a:r>
              <a:rPr lang="en-US" sz="6400" dirty="0"/>
              <a:t>to adapt the structure chosen to the environment (diameter, large, …) of </a:t>
            </a:r>
            <a:r>
              <a:rPr lang="en-US" sz="6400" dirty="0" err="1"/>
              <a:t>BriXSino</a:t>
            </a:r>
            <a:r>
              <a:rPr lang="en-US" sz="6400" dirty="0"/>
              <a:t> for 1,3 GHz BLA and WP6 800 MHz cryomodule of </a:t>
            </a:r>
            <a:r>
              <a:rPr lang="en-US" sz="6400" dirty="0" err="1"/>
              <a:t>iSAS</a:t>
            </a:r>
            <a:r>
              <a:rPr lang="en-US" sz="6400" dirty="0"/>
              <a:t> for the 800 MHz BLA. (INFN)</a:t>
            </a:r>
          </a:p>
          <a:p>
            <a:pPr lvl="1" algn="just">
              <a:lnSpc>
                <a:spcPct val="107000"/>
              </a:lnSpc>
            </a:pPr>
            <a:r>
              <a:rPr lang="en-US" sz="6400" b="1" dirty="0"/>
              <a:t>RF simulations </a:t>
            </a:r>
            <a:r>
              <a:rPr lang="en-US" sz="6400" dirty="0"/>
              <a:t>for both models at 1,3 GHz and 800 MHz in the range of frequencies of the specification and for the ceramic chosen (loss tangent, permittivity and permeability at cryogenic temperatures) to validate the damping of the HOM (IJC Lab).</a:t>
            </a:r>
            <a:endParaRPr lang="fr-FR" sz="6400" dirty="0"/>
          </a:p>
          <a:p>
            <a:pPr lvl="1" algn="just">
              <a:lnSpc>
                <a:spcPct val="107000"/>
              </a:lnSpc>
              <a:spcAft>
                <a:spcPts val="800"/>
              </a:spcAft>
            </a:pPr>
            <a:r>
              <a:rPr lang="en-US" sz="6400" b="1" dirty="0"/>
              <a:t>Thermal simulations </a:t>
            </a:r>
            <a:r>
              <a:rPr lang="en-US" sz="6400" dirty="0"/>
              <a:t>for both models at 1,3 GHz and 800 MHz to minimize static and dynamic heat loads on the cryogenic circuits of the cryomodule (INFN).</a:t>
            </a:r>
            <a:endParaRPr lang="fr-FR" sz="6400" dirty="0"/>
          </a:p>
          <a:p>
            <a:pPr lvl="1" algn="just">
              <a:lnSpc>
                <a:spcPct val="107000"/>
              </a:lnSpc>
              <a:spcAft>
                <a:spcPts val="800"/>
              </a:spcAft>
            </a:pPr>
            <a:endParaRPr lang="fr-FR" sz="3100" dirty="0"/>
          </a:p>
          <a:p>
            <a:pPr marL="342900" lvl="0" indent="-342900" algn="just">
              <a:lnSpc>
                <a:spcPct val="107000"/>
              </a:lnSpc>
              <a:spcAft>
                <a:spcPts val="800"/>
              </a:spcAft>
              <a:buFont typeface="Courier New" panose="02070309020205020404" pitchFamily="49" charset="0"/>
              <a:buChar char="o"/>
            </a:pPr>
            <a:endParaRPr lang="fr-FR" sz="2400" kern="100" dirty="0">
              <a:effectLst/>
              <a:latin typeface="Aptos" panose="020B0004020202020204" pitchFamily="34" charset="0"/>
              <a:ea typeface="Yu Gothic" panose="020B0400000000000000" pitchFamily="34" charset="-128"/>
              <a:cs typeface="Times New Roman" panose="02020603050405020304" pitchFamily="18" charset="0"/>
            </a:endParaRPr>
          </a:p>
          <a:p>
            <a:endParaRPr lang="en-GB" dirty="0"/>
          </a:p>
        </p:txBody>
      </p:sp>
      <p:sp>
        <p:nvSpPr>
          <p:cNvPr id="2" name="ZoneTexte 1">
            <a:extLst>
              <a:ext uri="{FF2B5EF4-FFF2-40B4-BE49-F238E27FC236}">
                <a16:creationId xmlns:a16="http://schemas.microsoft.com/office/drawing/2014/main" id="{52853534-E88F-21EB-E1E3-32E80E265300}"/>
              </a:ext>
            </a:extLst>
          </p:cNvPr>
          <p:cNvSpPr txBox="1"/>
          <p:nvPr/>
        </p:nvSpPr>
        <p:spPr>
          <a:xfrm rot="19171367">
            <a:off x="9851161" y="962015"/>
            <a:ext cx="1378450" cy="369332"/>
          </a:xfrm>
          <a:prstGeom prst="rect">
            <a:avLst/>
          </a:prstGeom>
          <a:noFill/>
          <a:ln>
            <a:solidFill>
              <a:schemeClr val="tx1"/>
            </a:solidFill>
          </a:ln>
        </p:spPr>
        <p:txBody>
          <a:bodyPr wrap="square" rtlCol="0">
            <a:spAutoFit/>
          </a:bodyPr>
          <a:lstStyle/>
          <a:p>
            <a:r>
              <a:rPr lang="fr-FR" dirty="0"/>
              <a:t>Proposition</a:t>
            </a:r>
          </a:p>
        </p:txBody>
      </p:sp>
      <p:sp>
        <p:nvSpPr>
          <p:cNvPr id="3" name="Espace réservé du numéro de diapositive 3">
            <a:extLst>
              <a:ext uri="{FF2B5EF4-FFF2-40B4-BE49-F238E27FC236}">
                <a16:creationId xmlns:a16="http://schemas.microsoft.com/office/drawing/2014/main" id="{35CF3461-AAEF-379E-3918-88D8AEBD5B4D}"/>
              </a:ext>
            </a:extLst>
          </p:cNvPr>
          <p:cNvSpPr>
            <a:spLocks noGrp="1"/>
          </p:cNvSpPr>
          <p:nvPr>
            <p:ph type="sldNum" sz="quarter" idx="12"/>
          </p:nvPr>
        </p:nvSpPr>
        <p:spPr>
          <a:xfrm>
            <a:off x="8610600" y="6356350"/>
            <a:ext cx="2743200" cy="365125"/>
          </a:xfrm>
        </p:spPr>
        <p:txBody>
          <a:bodyPr/>
          <a:lstStyle/>
          <a:p>
            <a:fld id="{4068FCCF-9A80-B240-8D85-84F960565AFA}" type="slidenum">
              <a:rPr lang="en-BE" smtClean="0"/>
              <a:t>5</a:t>
            </a:fld>
            <a:endParaRPr lang="en-BE" dirty="0"/>
          </a:p>
        </p:txBody>
      </p:sp>
    </p:spTree>
    <p:extLst>
      <p:ext uri="{BB962C8B-B14F-4D97-AF65-F5344CB8AC3E}">
        <p14:creationId xmlns:p14="http://schemas.microsoft.com/office/powerpoint/2010/main" val="24724035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1EC8C43-06E0-C825-13E4-F8DEB374FF58}"/>
              </a:ext>
            </a:extLst>
          </p:cNvPr>
          <p:cNvSpPr txBox="1"/>
          <p:nvPr/>
        </p:nvSpPr>
        <p:spPr>
          <a:xfrm>
            <a:off x="3113315" y="315684"/>
            <a:ext cx="6242478" cy="830997"/>
          </a:xfrm>
          <a:prstGeom prst="rect">
            <a:avLst/>
          </a:prstGeom>
          <a:noFill/>
        </p:spPr>
        <p:txBody>
          <a:bodyPr wrap="none" rtlCol="0">
            <a:spAutoFit/>
          </a:bodyPr>
          <a:lstStyle/>
          <a:p>
            <a:r>
              <a:rPr lang="en-US" sz="2400" b="1" dirty="0">
                <a:solidFill>
                  <a:srgbClr val="002060"/>
                </a:solidFill>
              </a:rPr>
              <a:t>WP4 – HOM dampers and FPC:</a:t>
            </a:r>
            <a:r>
              <a:rPr lang="en-US" sz="2400" b="1" dirty="0">
                <a:solidFill>
                  <a:schemeClr val="bg2">
                    <a:lumMod val="50000"/>
                  </a:schemeClr>
                </a:solidFill>
              </a:rPr>
              <a:t> new Task 4.9</a:t>
            </a:r>
          </a:p>
          <a:p>
            <a:r>
              <a:rPr lang="en-US" sz="2400" b="1" dirty="0">
                <a:solidFill>
                  <a:schemeClr val="bg2">
                    <a:lumMod val="50000"/>
                  </a:schemeClr>
                </a:solidFill>
              </a:rPr>
              <a:t>Fabrication of BLA</a:t>
            </a:r>
          </a:p>
        </p:txBody>
      </p:sp>
      <p:pic>
        <p:nvPicPr>
          <p:cNvPr id="5" name="Picture 2" descr="Innovate for Sustainable Accelerating Systems: Kick-Off Meeting">
            <a:extLst>
              <a:ext uri="{FF2B5EF4-FFF2-40B4-BE49-F238E27FC236}">
                <a16:creationId xmlns:a16="http://schemas.microsoft.com/office/drawing/2014/main" id="{1709803E-6E12-BAB9-0C4A-5169DA77659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11" name="Espace réservé du contenu 2">
            <a:extLst>
              <a:ext uri="{FF2B5EF4-FFF2-40B4-BE49-F238E27FC236}">
                <a16:creationId xmlns:a16="http://schemas.microsoft.com/office/drawing/2014/main" id="{A0B647B1-5775-50B5-8B28-7455F026FE1C}"/>
              </a:ext>
            </a:extLst>
          </p:cNvPr>
          <p:cNvSpPr txBox="1">
            <a:spLocks/>
          </p:cNvSpPr>
          <p:nvPr/>
        </p:nvSpPr>
        <p:spPr>
          <a:xfrm>
            <a:off x="378120" y="2198090"/>
            <a:ext cx="11435760" cy="443766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sz="2200" b="1" dirty="0">
              <a:solidFill>
                <a:srgbClr val="A4C137"/>
              </a:solidFill>
              <a:cs typeface="Calibri" panose="020F0502020204030204" pitchFamily="34" charset="0"/>
            </a:endParaRPr>
          </a:p>
          <a:p>
            <a:pPr>
              <a:lnSpc>
                <a:spcPct val="80000"/>
              </a:lnSpc>
            </a:pPr>
            <a:r>
              <a:rPr lang="en-US" sz="2400" b="1" dirty="0">
                <a:solidFill>
                  <a:srgbClr val="A4C137"/>
                </a:solidFill>
                <a:cs typeface="Calibri" panose="020F0502020204030204" pitchFamily="34" charset="0"/>
              </a:rPr>
              <a:t>Proposed developments</a:t>
            </a:r>
          </a:p>
          <a:p>
            <a:pPr lvl="1" algn="just">
              <a:lnSpc>
                <a:spcPct val="87000"/>
              </a:lnSpc>
            </a:pPr>
            <a:r>
              <a:rPr lang="en-US" dirty="0"/>
              <a:t>Build at least </a:t>
            </a:r>
            <a:r>
              <a:rPr lang="en-US" b="1" dirty="0"/>
              <a:t>1 prototype of the 1,3 GHz BLA </a:t>
            </a:r>
            <a:r>
              <a:rPr lang="en-US" dirty="0"/>
              <a:t>following the specification reducing the production costs by exploiting different solutions in manufacturing (clamping and brazing technology for example). An attention particular to the definition of the ceramic tolerance will be carry on. </a:t>
            </a:r>
          </a:p>
          <a:p>
            <a:pPr lvl="1" algn="just">
              <a:lnSpc>
                <a:spcPct val="87000"/>
              </a:lnSpc>
            </a:pPr>
            <a:endParaRPr lang="fr-FR" dirty="0"/>
          </a:p>
          <a:p>
            <a:pPr lvl="1" algn="just">
              <a:lnSpc>
                <a:spcPct val="87000"/>
              </a:lnSpc>
              <a:spcAft>
                <a:spcPts val="800"/>
              </a:spcAft>
            </a:pPr>
            <a:r>
              <a:rPr lang="en-US" dirty="0"/>
              <a:t>R&amp;D on alternative manufacturing for large production will be further pursued.</a:t>
            </a:r>
            <a:endParaRPr lang="fr-FR" dirty="0"/>
          </a:p>
          <a:p>
            <a:pPr lvl="1" algn="just">
              <a:lnSpc>
                <a:spcPct val="80000"/>
              </a:lnSpc>
              <a:spcAft>
                <a:spcPts val="800"/>
              </a:spcAft>
            </a:pPr>
            <a:endParaRPr lang="fr-FR" sz="1800" b="1" dirty="0">
              <a:solidFill>
                <a:srgbClr val="A4C137"/>
              </a:solidFill>
              <a:cs typeface="Calibri" panose="020F0502020204030204" pitchFamily="34" charset="0"/>
            </a:endParaRPr>
          </a:p>
          <a:p>
            <a:pPr marL="342900" lvl="0" indent="-342900" algn="just">
              <a:lnSpc>
                <a:spcPct val="107000"/>
              </a:lnSpc>
              <a:spcAft>
                <a:spcPts val="800"/>
              </a:spcAft>
              <a:buFont typeface="Courier New" panose="02070309020205020404" pitchFamily="49" charset="0"/>
              <a:buChar char="o"/>
            </a:pPr>
            <a:endParaRPr lang="fr-FR" sz="2400" kern="100" dirty="0">
              <a:effectLst/>
              <a:latin typeface="Aptos" panose="020B0004020202020204" pitchFamily="34" charset="0"/>
              <a:ea typeface="Yu Gothic" panose="020B0400000000000000" pitchFamily="34" charset="-128"/>
              <a:cs typeface="Times New Roman" panose="02020603050405020304" pitchFamily="18" charset="0"/>
            </a:endParaRPr>
          </a:p>
          <a:p>
            <a:endParaRPr lang="en-GB" dirty="0"/>
          </a:p>
        </p:txBody>
      </p:sp>
      <p:sp>
        <p:nvSpPr>
          <p:cNvPr id="2" name="ZoneTexte 1">
            <a:extLst>
              <a:ext uri="{FF2B5EF4-FFF2-40B4-BE49-F238E27FC236}">
                <a16:creationId xmlns:a16="http://schemas.microsoft.com/office/drawing/2014/main" id="{602001EE-9A27-DE06-8820-96371AB39815}"/>
              </a:ext>
            </a:extLst>
          </p:cNvPr>
          <p:cNvSpPr txBox="1"/>
          <p:nvPr/>
        </p:nvSpPr>
        <p:spPr>
          <a:xfrm rot="19171367">
            <a:off x="9797091" y="1541531"/>
            <a:ext cx="1378450" cy="369332"/>
          </a:xfrm>
          <a:prstGeom prst="rect">
            <a:avLst/>
          </a:prstGeom>
          <a:noFill/>
          <a:ln>
            <a:solidFill>
              <a:schemeClr val="tx1"/>
            </a:solidFill>
          </a:ln>
        </p:spPr>
        <p:txBody>
          <a:bodyPr wrap="square" rtlCol="0">
            <a:spAutoFit/>
          </a:bodyPr>
          <a:lstStyle/>
          <a:p>
            <a:r>
              <a:rPr lang="fr-FR" dirty="0"/>
              <a:t>Proposition</a:t>
            </a:r>
          </a:p>
        </p:txBody>
      </p:sp>
      <p:sp>
        <p:nvSpPr>
          <p:cNvPr id="3" name="Espace réservé du numéro de diapositive 3">
            <a:extLst>
              <a:ext uri="{FF2B5EF4-FFF2-40B4-BE49-F238E27FC236}">
                <a16:creationId xmlns:a16="http://schemas.microsoft.com/office/drawing/2014/main" id="{8C4131B1-DD91-B3F4-AFD8-C13826FC04D2}"/>
              </a:ext>
            </a:extLst>
          </p:cNvPr>
          <p:cNvSpPr>
            <a:spLocks noGrp="1"/>
          </p:cNvSpPr>
          <p:nvPr>
            <p:ph type="sldNum" sz="quarter" idx="12"/>
          </p:nvPr>
        </p:nvSpPr>
        <p:spPr>
          <a:xfrm>
            <a:off x="8610600" y="6356350"/>
            <a:ext cx="2743200" cy="365125"/>
          </a:xfrm>
        </p:spPr>
        <p:txBody>
          <a:bodyPr/>
          <a:lstStyle/>
          <a:p>
            <a:fld id="{4068FCCF-9A80-B240-8D85-84F960565AFA}" type="slidenum">
              <a:rPr lang="en-BE" smtClean="0"/>
              <a:t>6</a:t>
            </a:fld>
            <a:endParaRPr lang="en-BE" dirty="0"/>
          </a:p>
        </p:txBody>
      </p:sp>
    </p:spTree>
    <p:extLst>
      <p:ext uri="{BB962C8B-B14F-4D97-AF65-F5344CB8AC3E}">
        <p14:creationId xmlns:p14="http://schemas.microsoft.com/office/powerpoint/2010/main" val="18901373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1EC8C43-06E0-C825-13E4-F8DEB374FF58}"/>
              </a:ext>
            </a:extLst>
          </p:cNvPr>
          <p:cNvSpPr txBox="1"/>
          <p:nvPr/>
        </p:nvSpPr>
        <p:spPr>
          <a:xfrm>
            <a:off x="3113315" y="315684"/>
            <a:ext cx="6407588" cy="830997"/>
          </a:xfrm>
          <a:prstGeom prst="rect">
            <a:avLst/>
          </a:prstGeom>
          <a:noFill/>
        </p:spPr>
        <p:txBody>
          <a:bodyPr wrap="none" rtlCol="0">
            <a:spAutoFit/>
          </a:bodyPr>
          <a:lstStyle/>
          <a:p>
            <a:r>
              <a:rPr lang="en-US" sz="2400" b="1" dirty="0">
                <a:solidFill>
                  <a:srgbClr val="002060"/>
                </a:solidFill>
              </a:rPr>
              <a:t>WP4 – HOM dampers and FPC:</a:t>
            </a:r>
            <a:r>
              <a:rPr lang="en-US" sz="2400" b="1" dirty="0">
                <a:solidFill>
                  <a:schemeClr val="bg2">
                    <a:lumMod val="50000"/>
                  </a:schemeClr>
                </a:solidFill>
              </a:rPr>
              <a:t> new Task 4.10</a:t>
            </a:r>
          </a:p>
          <a:p>
            <a:r>
              <a:rPr lang="en-US" sz="2400" b="1" dirty="0">
                <a:solidFill>
                  <a:schemeClr val="bg2">
                    <a:lumMod val="50000"/>
                  </a:schemeClr>
                </a:solidFill>
              </a:rPr>
              <a:t>Test of BLA’s ceramics</a:t>
            </a:r>
          </a:p>
        </p:txBody>
      </p:sp>
      <p:pic>
        <p:nvPicPr>
          <p:cNvPr id="5" name="Picture 2" descr="Innovate for Sustainable Accelerating Systems: Kick-Off Meeting">
            <a:extLst>
              <a:ext uri="{FF2B5EF4-FFF2-40B4-BE49-F238E27FC236}">
                <a16:creationId xmlns:a16="http://schemas.microsoft.com/office/drawing/2014/main" id="{1709803E-6E12-BAB9-0C4A-5169DA77659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11" name="Espace réservé du contenu 2">
            <a:extLst>
              <a:ext uri="{FF2B5EF4-FFF2-40B4-BE49-F238E27FC236}">
                <a16:creationId xmlns:a16="http://schemas.microsoft.com/office/drawing/2014/main" id="{A0B647B1-5775-50B5-8B28-7455F026FE1C}"/>
              </a:ext>
            </a:extLst>
          </p:cNvPr>
          <p:cNvSpPr txBox="1">
            <a:spLocks/>
          </p:cNvSpPr>
          <p:nvPr/>
        </p:nvSpPr>
        <p:spPr>
          <a:xfrm>
            <a:off x="288626" y="1900985"/>
            <a:ext cx="11435760" cy="3701060"/>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sz="2200" b="1" dirty="0">
              <a:solidFill>
                <a:srgbClr val="A4C137"/>
              </a:solidFill>
              <a:cs typeface="Calibri" panose="020F0502020204030204" pitchFamily="34" charset="0"/>
            </a:endParaRPr>
          </a:p>
          <a:p>
            <a:pPr>
              <a:lnSpc>
                <a:spcPct val="80000"/>
              </a:lnSpc>
            </a:pPr>
            <a:r>
              <a:rPr lang="en-US" sz="2600" b="1" dirty="0">
                <a:solidFill>
                  <a:srgbClr val="A4C137"/>
                </a:solidFill>
                <a:cs typeface="Calibri" panose="020F0502020204030204" pitchFamily="34" charset="0"/>
              </a:rPr>
              <a:t>Proposed developments</a:t>
            </a:r>
          </a:p>
          <a:p>
            <a:pPr>
              <a:lnSpc>
                <a:spcPct val="80000"/>
              </a:lnSpc>
            </a:pPr>
            <a:endParaRPr lang="en-US" sz="2400" b="1" dirty="0">
              <a:solidFill>
                <a:srgbClr val="A4C137"/>
              </a:solidFill>
              <a:cs typeface="Calibri" panose="020F0502020204030204" pitchFamily="34" charset="0"/>
            </a:endParaRPr>
          </a:p>
          <a:p>
            <a:pPr lvl="1" algn="just">
              <a:lnSpc>
                <a:spcPct val="87000"/>
              </a:lnSpc>
            </a:pPr>
            <a:r>
              <a:rPr lang="en-US" b="1" dirty="0"/>
              <a:t>Testing the ceramic of the BLA</a:t>
            </a:r>
            <a:r>
              <a:rPr lang="en-US" dirty="0"/>
              <a:t> by developing test stands, measurement of proprieties (loss tangent, permittivity and permeability) at the chosen ceramic up</a:t>
            </a:r>
          </a:p>
          <a:p>
            <a:pPr lvl="2" algn="just">
              <a:lnSpc>
                <a:spcPct val="87000"/>
              </a:lnSpc>
            </a:pPr>
            <a:r>
              <a:rPr lang="en-US" dirty="0"/>
              <a:t> </a:t>
            </a:r>
            <a:r>
              <a:rPr lang="en-US" b="1" dirty="0"/>
              <a:t>at room temperature </a:t>
            </a:r>
            <a:r>
              <a:rPr lang="en-US" dirty="0"/>
              <a:t>(at CLIC test Stand at CERN) </a:t>
            </a:r>
          </a:p>
          <a:p>
            <a:pPr lvl="2" algn="just">
              <a:lnSpc>
                <a:spcPct val="87000"/>
              </a:lnSpc>
            </a:pPr>
            <a:r>
              <a:rPr lang="en-US" dirty="0"/>
              <a:t>or/and at </a:t>
            </a:r>
            <a:r>
              <a:rPr lang="en-US" b="1" dirty="0"/>
              <a:t>cryogenic temperature </a:t>
            </a:r>
            <a:r>
              <a:rPr lang="en-US" dirty="0"/>
              <a:t>(at the future </a:t>
            </a:r>
            <a:r>
              <a:rPr lang="en-US" dirty="0" err="1"/>
              <a:t>IJClab</a:t>
            </a:r>
            <a:r>
              <a:rPr lang="en-US" dirty="0"/>
              <a:t> test stand) (CERN and </a:t>
            </a:r>
            <a:r>
              <a:rPr lang="en-US" dirty="0" err="1"/>
              <a:t>IJClab</a:t>
            </a:r>
            <a:r>
              <a:rPr lang="en-US" dirty="0"/>
              <a:t>)</a:t>
            </a:r>
          </a:p>
          <a:p>
            <a:pPr lvl="1" algn="just">
              <a:lnSpc>
                <a:spcPct val="87000"/>
              </a:lnSpc>
            </a:pPr>
            <a:endParaRPr lang="fr-FR" dirty="0"/>
          </a:p>
          <a:p>
            <a:pPr lvl="1" algn="just">
              <a:lnSpc>
                <a:spcPct val="87000"/>
              </a:lnSpc>
              <a:spcAft>
                <a:spcPts val="800"/>
              </a:spcAft>
            </a:pPr>
            <a:r>
              <a:rPr lang="en-US" dirty="0"/>
              <a:t>Explore various ceramic materials for the BLA applications at cryogenic temperature</a:t>
            </a:r>
          </a:p>
          <a:p>
            <a:pPr lvl="1" algn="just">
              <a:lnSpc>
                <a:spcPct val="87000"/>
              </a:lnSpc>
              <a:spcAft>
                <a:spcPts val="800"/>
              </a:spcAft>
            </a:pPr>
            <a:endParaRPr lang="fr-FR" dirty="0"/>
          </a:p>
          <a:p>
            <a:pPr lvl="1" algn="just">
              <a:lnSpc>
                <a:spcPct val="87000"/>
              </a:lnSpc>
              <a:spcAft>
                <a:spcPts val="800"/>
              </a:spcAft>
            </a:pPr>
            <a:r>
              <a:rPr lang="en-US" dirty="0"/>
              <a:t>Provide and update the precise material parameters to Task 4.8 at cryogenic environment </a:t>
            </a:r>
            <a:endParaRPr lang="fr-FR" dirty="0"/>
          </a:p>
          <a:p>
            <a:pPr lvl="1" algn="just">
              <a:lnSpc>
                <a:spcPct val="80000"/>
              </a:lnSpc>
              <a:spcAft>
                <a:spcPts val="800"/>
              </a:spcAft>
            </a:pPr>
            <a:endParaRPr lang="fr-FR" sz="1800" b="1" dirty="0">
              <a:solidFill>
                <a:srgbClr val="A4C137"/>
              </a:solidFill>
              <a:cs typeface="Calibri" panose="020F0502020204030204" pitchFamily="34" charset="0"/>
            </a:endParaRPr>
          </a:p>
          <a:p>
            <a:pPr marL="342900" lvl="0" indent="-342900" algn="just">
              <a:lnSpc>
                <a:spcPct val="107000"/>
              </a:lnSpc>
              <a:spcAft>
                <a:spcPts val="800"/>
              </a:spcAft>
              <a:buFont typeface="Courier New" panose="02070309020205020404" pitchFamily="49" charset="0"/>
              <a:buChar char="o"/>
            </a:pPr>
            <a:endParaRPr lang="fr-FR" sz="2400" kern="100" dirty="0">
              <a:effectLst/>
              <a:latin typeface="Aptos" panose="020B0004020202020204" pitchFamily="34" charset="0"/>
              <a:ea typeface="Yu Gothic" panose="020B0400000000000000" pitchFamily="34" charset="-128"/>
              <a:cs typeface="Times New Roman" panose="02020603050405020304" pitchFamily="18" charset="0"/>
            </a:endParaRPr>
          </a:p>
          <a:p>
            <a:endParaRPr lang="en-GB" dirty="0"/>
          </a:p>
        </p:txBody>
      </p:sp>
      <p:sp>
        <p:nvSpPr>
          <p:cNvPr id="2" name="ZoneTexte 1">
            <a:extLst>
              <a:ext uri="{FF2B5EF4-FFF2-40B4-BE49-F238E27FC236}">
                <a16:creationId xmlns:a16="http://schemas.microsoft.com/office/drawing/2014/main" id="{02927B0A-6ADA-F2DD-0336-D1877DC2DFD2}"/>
              </a:ext>
            </a:extLst>
          </p:cNvPr>
          <p:cNvSpPr txBox="1"/>
          <p:nvPr/>
        </p:nvSpPr>
        <p:spPr>
          <a:xfrm rot="19171367">
            <a:off x="9797091" y="1541531"/>
            <a:ext cx="1378450" cy="369332"/>
          </a:xfrm>
          <a:prstGeom prst="rect">
            <a:avLst/>
          </a:prstGeom>
          <a:noFill/>
          <a:ln>
            <a:solidFill>
              <a:schemeClr val="tx1"/>
            </a:solidFill>
          </a:ln>
        </p:spPr>
        <p:txBody>
          <a:bodyPr wrap="square" rtlCol="0">
            <a:spAutoFit/>
          </a:bodyPr>
          <a:lstStyle/>
          <a:p>
            <a:r>
              <a:rPr lang="fr-FR" dirty="0"/>
              <a:t>Proposition</a:t>
            </a:r>
          </a:p>
        </p:txBody>
      </p:sp>
      <p:sp>
        <p:nvSpPr>
          <p:cNvPr id="3" name="Espace réservé du numéro de diapositive 3">
            <a:extLst>
              <a:ext uri="{FF2B5EF4-FFF2-40B4-BE49-F238E27FC236}">
                <a16:creationId xmlns:a16="http://schemas.microsoft.com/office/drawing/2014/main" id="{20F2BFEA-8FD4-809A-82D8-5FB0666F1287}"/>
              </a:ext>
            </a:extLst>
          </p:cNvPr>
          <p:cNvSpPr>
            <a:spLocks noGrp="1"/>
          </p:cNvSpPr>
          <p:nvPr>
            <p:ph type="sldNum" sz="quarter" idx="12"/>
          </p:nvPr>
        </p:nvSpPr>
        <p:spPr>
          <a:xfrm>
            <a:off x="8610600" y="6356350"/>
            <a:ext cx="2743200" cy="365125"/>
          </a:xfrm>
        </p:spPr>
        <p:txBody>
          <a:bodyPr/>
          <a:lstStyle/>
          <a:p>
            <a:fld id="{4068FCCF-9A80-B240-8D85-84F960565AFA}" type="slidenum">
              <a:rPr lang="en-BE" smtClean="0"/>
              <a:t>7</a:t>
            </a:fld>
            <a:endParaRPr lang="en-BE" dirty="0"/>
          </a:p>
        </p:txBody>
      </p:sp>
    </p:spTree>
    <p:extLst>
      <p:ext uri="{BB962C8B-B14F-4D97-AF65-F5344CB8AC3E}">
        <p14:creationId xmlns:p14="http://schemas.microsoft.com/office/powerpoint/2010/main" val="492011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7" name="Image 46">
            <a:extLst>
              <a:ext uri="{FF2B5EF4-FFF2-40B4-BE49-F238E27FC236}">
                <a16:creationId xmlns:a16="http://schemas.microsoft.com/office/drawing/2014/main" id="{69E205BB-0A5A-A063-9C0C-88D89AE12704}"/>
              </a:ext>
            </a:extLst>
          </p:cNvPr>
          <p:cNvPicPr>
            <a:picLocks noChangeAspect="1"/>
          </p:cNvPicPr>
          <p:nvPr/>
        </p:nvPicPr>
        <p:blipFill>
          <a:blip r:embed="rId3"/>
          <a:srcRect t="1299"/>
          <a:stretch/>
        </p:blipFill>
        <p:spPr>
          <a:xfrm>
            <a:off x="377040" y="1590919"/>
            <a:ext cx="11279174" cy="3779825"/>
          </a:xfrm>
          <a:prstGeom prst="rect">
            <a:avLst/>
          </a:prstGeom>
        </p:spPr>
      </p:pic>
      <p:sp>
        <p:nvSpPr>
          <p:cNvPr id="4" name="Espace réservé du numéro de diapositive 3">
            <a:extLst>
              <a:ext uri="{FF2B5EF4-FFF2-40B4-BE49-F238E27FC236}">
                <a16:creationId xmlns:a16="http://schemas.microsoft.com/office/drawing/2014/main" id="{60C00A7F-B7C0-B374-69FF-A5D0274330AB}"/>
              </a:ext>
            </a:extLst>
          </p:cNvPr>
          <p:cNvSpPr>
            <a:spLocks noGrp="1"/>
          </p:cNvSpPr>
          <p:nvPr>
            <p:ph type="sldNum" sz="quarter" idx="12"/>
          </p:nvPr>
        </p:nvSpPr>
        <p:spPr>
          <a:xfrm>
            <a:off x="9004300" y="6247036"/>
            <a:ext cx="2743200" cy="365125"/>
          </a:xfrm>
        </p:spPr>
        <p:txBody>
          <a:bodyPr/>
          <a:lstStyle/>
          <a:p>
            <a:fld id="{4068FCCF-9A80-B240-8D85-84F960565AFA}" type="slidenum">
              <a:rPr lang="en-BE" smtClean="0"/>
              <a:t>8</a:t>
            </a:fld>
            <a:endParaRPr lang="en-BE"/>
          </a:p>
        </p:txBody>
      </p:sp>
      <p:pic>
        <p:nvPicPr>
          <p:cNvPr id="9" name="Picture 2" descr="Innovate for Sustainable Accelerating Systems: Kick-Off Meeting">
            <a:extLst>
              <a:ext uri="{FF2B5EF4-FFF2-40B4-BE49-F238E27FC236}">
                <a16:creationId xmlns:a16="http://schemas.microsoft.com/office/drawing/2014/main" id="{B16E96C0-3E14-C005-DF46-A987C0578F7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3">
            <a:extLst>
              <a:ext uri="{FF2B5EF4-FFF2-40B4-BE49-F238E27FC236}">
                <a16:creationId xmlns:a16="http://schemas.microsoft.com/office/drawing/2014/main" id="{08EC2DEB-6039-BD87-D482-01D0AE9E623D}"/>
              </a:ext>
            </a:extLst>
          </p:cNvPr>
          <p:cNvSpPr txBox="1"/>
          <p:nvPr/>
        </p:nvSpPr>
        <p:spPr>
          <a:xfrm>
            <a:off x="3194595" y="315684"/>
            <a:ext cx="6735242" cy="830997"/>
          </a:xfrm>
          <a:prstGeom prst="rect">
            <a:avLst/>
          </a:prstGeom>
          <a:noFill/>
        </p:spPr>
        <p:txBody>
          <a:bodyPr wrap="none" rtlCol="0">
            <a:spAutoFit/>
          </a:bodyPr>
          <a:lstStyle/>
          <a:p>
            <a:r>
              <a:rPr lang="en-US" sz="2400" b="1" dirty="0">
                <a:solidFill>
                  <a:srgbClr val="002060"/>
                </a:solidFill>
              </a:rPr>
              <a:t>WP4 – </a:t>
            </a:r>
            <a:r>
              <a:rPr lang="en-US" sz="2400" b="1" dirty="0">
                <a:solidFill>
                  <a:schemeClr val="bg2">
                    <a:lumMod val="50000"/>
                  </a:schemeClr>
                </a:solidFill>
              </a:rPr>
              <a:t>HOM et FPC</a:t>
            </a:r>
            <a:r>
              <a:rPr lang="en-US" sz="2400" b="1" dirty="0">
                <a:solidFill>
                  <a:srgbClr val="002060"/>
                </a:solidFill>
              </a:rPr>
              <a:t>:</a:t>
            </a:r>
            <a:r>
              <a:rPr lang="en-US" sz="2400" b="1" dirty="0">
                <a:solidFill>
                  <a:schemeClr val="bg2">
                    <a:lumMod val="50000"/>
                  </a:schemeClr>
                </a:solidFill>
              </a:rPr>
              <a:t> status/evolution of Task 4.1</a:t>
            </a:r>
          </a:p>
          <a:p>
            <a:r>
              <a:rPr lang="en-US" sz="2400" b="1" dirty="0">
                <a:solidFill>
                  <a:schemeClr val="bg2">
                    <a:lumMod val="50000"/>
                  </a:schemeClr>
                </a:solidFill>
              </a:rPr>
              <a:t>General coordination of WP4. Work plan </a:t>
            </a:r>
          </a:p>
        </p:txBody>
      </p:sp>
      <p:sp>
        <p:nvSpPr>
          <p:cNvPr id="6" name="ZoneTexte 5">
            <a:extLst>
              <a:ext uri="{FF2B5EF4-FFF2-40B4-BE49-F238E27FC236}">
                <a16:creationId xmlns:a16="http://schemas.microsoft.com/office/drawing/2014/main" id="{5009EB28-6D34-EEB3-31CB-F1D4FD7B6306}"/>
              </a:ext>
            </a:extLst>
          </p:cNvPr>
          <p:cNvSpPr txBox="1"/>
          <p:nvPr/>
        </p:nvSpPr>
        <p:spPr>
          <a:xfrm>
            <a:off x="7200900" y="1255370"/>
            <a:ext cx="4660900" cy="369332"/>
          </a:xfrm>
          <a:prstGeom prst="rect">
            <a:avLst/>
          </a:prstGeom>
          <a:noFill/>
        </p:spPr>
        <p:txBody>
          <a:bodyPr wrap="square" rtlCol="0">
            <a:spAutoFit/>
          </a:bodyPr>
          <a:lstStyle/>
          <a:p>
            <a:r>
              <a:rPr lang="fr-FR" dirty="0"/>
              <a:t>BLA: New </a:t>
            </a:r>
            <a:r>
              <a:rPr lang="fr-FR" dirty="0" err="1"/>
              <a:t>milestones</a:t>
            </a:r>
            <a:r>
              <a:rPr lang="fr-FR" dirty="0"/>
              <a:t> and </a:t>
            </a:r>
            <a:r>
              <a:rPr lang="fr-FR" dirty="0" err="1"/>
              <a:t>deliverable</a:t>
            </a:r>
            <a:endParaRPr lang="fr-FR" dirty="0"/>
          </a:p>
        </p:txBody>
      </p:sp>
      <p:cxnSp>
        <p:nvCxnSpPr>
          <p:cNvPr id="11" name="Connecteur droit avec flèche 10">
            <a:extLst>
              <a:ext uri="{FF2B5EF4-FFF2-40B4-BE49-F238E27FC236}">
                <a16:creationId xmlns:a16="http://schemas.microsoft.com/office/drawing/2014/main" id="{E3BB3589-7B50-70FD-E3AA-D485B97B31B2}"/>
              </a:ext>
            </a:extLst>
          </p:cNvPr>
          <p:cNvCxnSpPr>
            <a:cxnSpLocks/>
          </p:cNvCxnSpPr>
          <p:nvPr/>
        </p:nvCxnSpPr>
        <p:spPr>
          <a:xfrm flipH="1">
            <a:off x="8439150" y="1866900"/>
            <a:ext cx="228600" cy="955812"/>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3" name="Connecteur droit avec flèche 12">
            <a:extLst>
              <a:ext uri="{FF2B5EF4-FFF2-40B4-BE49-F238E27FC236}">
                <a16:creationId xmlns:a16="http://schemas.microsoft.com/office/drawing/2014/main" id="{04EC87F5-62A4-7E22-5317-C5A000A1A53D}"/>
              </a:ext>
            </a:extLst>
          </p:cNvPr>
          <p:cNvCxnSpPr>
            <a:cxnSpLocks/>
          </p:cNvCxnSpPr>
          <p:nvPr/>
        </p:nvCxnSpPr>
        <p:spPr>
          <a:xfrm flipH="1">
            <a:off x="8483600" y="1860416"/>
            <a:ext cx="184150" cy="1124084"/>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5" name="Connecteur droit avec flèche 14">
            <a:extLst>
              <a:ext uri="{FF2B5EF4-FFF2-40B4-BE49-F238E27FC236}">
                <a16:creationId xmlns:a16="http://schemas.microsoft.com/office/drawing/2014/main" id="{3D4AF06D-6222-6C61-06C2-3C8889340E2C}"/>
              </a:ext>
            </a:extLst>
          </p:cNvPr>
          <p:cNvCxnSpPr>
            <a:cxnSpLocks/>
          </p:cNvCxnSpPr>
          <p:nvPr/>
        </p:nvCxnSpPr>
        <p:spPr>
          <a:xfrm flipH="1">
            <a:off x="8531225" y="1860416"/>
            <a:ext cx="136525" cy="2032134"/>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7" name="Connecteur droit avec flèche 16">
            <a:extLst>
              <a:ext uri="{FF2B5EF4-FFF2-40B4-BE49-F238E27FC236}">
                <a16:creationId xmlns:a16="http://schemas.microsoft.com/office/drawing/2014/main" id="{028AB157-B583-2A7E-954D-DA722BE3544D}"/>
              </a:ext>
            </a:extLst>
          </p:cNvPr>
          <p:cNvCxnSpPr>
            <a:cxnSpLocks/>
          </p:cNvCxnSpPr>
          <p:nvPr/>
        </p:nvCxnSpPr>
        <p:spPr>
          <a:xfrm flipH="1">
            <a:off x="8604250" y="1860416"/>
            <a:ext cx="63500" cy="3073534"/>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21" name="Connecteur droit avec flèche 20">
            <a:extLst>
              <a:ext uri="{FF2B5EF4-FFF2-40B4-BE49-F238E27FC236}">
                <a16:creationId xmlns:a16="http://schemas.microsoft.com/office/drawing/2014/main" id="{90615791-4CF5-DF2D-BF4C-C4E0BE1B9903}"/>
              </a:ext>
            </a:extLst>
          </p:cNvPr>
          <p:cNvCxnSpPr>
            <a:cxnSpLocks/>
          </p:cNvCxnSpPr>
          <p:nvPr/>
        </p:nvCxnSpPr>
        <p:spPr>
          <a:xfrm flipV="1">
            <a:off x="952500" y="5251136"/>
            <a:ext cx="260350" cy="693107"/>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24" name="Connecteur droit avec flèche 23">
            <a:extLst>
              <a:ext uri="{FF2B5EF4-FFF2-40B4-BE49-F238E27FC236}">
                <a16:creationId xmlns:a16="http://schemas.microsoft.com/office/drawing/2014/main" id="{10F66AE6-32CB-D824-9DE8-002B1F7B5A2C}"/>
              </a:ext>
            </a:extLst>
          </p:cNvPr>
          <p:cNvCxnSpPr>
            <a:cxnSpLocks/>
          </p:cNvCxnSpPr>
          <p:nvPr/>
        </p:nvCxnSpPr>
        <p:spPr>
          <a:xfrm flipH="1" flipV="1">
            <a:off x="901700" y="4819650"/>
            <a:ext cx="50800" cy="1124593"/>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29" name="ZoneTexte 28">
            <a:extLst>
              <a:ext uri="{FF2B5EF4-FFF2-40B4-BE49-F238E27FC236}">
                <a16:creationId xmlns:a16="http://schemas.microsoft.com/office/drawing/2014/main" id="{4DA5B4F9-F6E8-308F-25A9-3DF63D0F64E2}"/>
              </a:ext>
            </a:extLst>
          </p:cNvPr>
          <p:cNvSpPr txBox="1"/>
          <p:nvPr/>
        </p:nvSpPr>
        <p:spPr>
          <a:xfrm>
            <a:off x="377040" y="6191063"/>
            <a:ext cx="7801760" cy="369332"/>
          </a:xfrm>
          <a:prstGeom prst="rect">
            <a:avLst/>
          </a:prstGeom>
          <a:noFill/>
        </p:spPr>
        <p:txBody>
          <a:bodyPr wrap="square">
            <a:spAutoFit/>
          </a:bodyPr>
          <a:lstStyle/>
          <a:p>
            <a:r>
              <a:rPr lang="en-US" dirty="0"/>
              <a:t>D</a:t>
            </a:r>
            <a:r>
              <a:rPr lang="en-US" sz="1800" dirty="0"/>
              <a:t>ates for the milestones M4.3, M4.4, M4.5 and M4.6 </a:t>
            </a:r>
            <a:r>
              <a:rPr lang="en-US" dirty="0"/>
              <a:t>updated</a:t>
            </a:r>
            <a:endParaRPr lang="fr-FR" dirty="0"/>
          </a:p>
        </p:txBody>
      </p:sp>
      <p:sp>
        <p:nvSpPr>
          <p:cNvPr id="33" name="ZoneTexte 32">
            <a:extLst>
              <a:ext uri="{FF2B5EF4-FFF2-40B4-BE49-F238E27FC236}">
                <a16:creationId xmlns:a16="http://schemas.microsoft.com/office/drawing/2014/main" id="{BDE8DC97-6541-6652-C5C1-FE1F44B61E14}"/>
              </a:ext>
            </a:extLst>
          </p:cNvPr>
          <p:cNvSpPr txBox="1"/>
          <p:nvPr/>
        </p:nvSpPr>
        <p:spPr>
          <a:xfrm>
            <a:off x="377040" y="5858483"/>
            <a:ext cx="7801760" cy="369332"/>
          </a:xfrm>
          <a:prstGeom prst="rect">
            <a:avLst/>
          </a:prstGeom>
          <a:noFill/>
        </p:spPr>
        <p:txBody>
          <a:bodyPr wrap="square">
            <a:spAutoFit/>
          </a:bodyPr>
          <a:lstStyle/>
          <a:p>
            <a:r>
              <a:rPr lang="en-US" sz="1800" dirty="0"/>
              <a:t>Dates proposed for the deliverables </a:t>
            </a:r>
            <a:r>
              <a:rPr lang="en-US" dirty="0"/>
              <a:t>D</a:t>
            </a:r>
            <a:r>
              <a:rPr lang="en-US" sz="1800" dirty="0"/>
              <a:t>4.1 and D4.2 </a:t>
            </a:r>
            <a:endParaRPr lang="fr-FR" dirty="0"/>
          </a:p>
        </p:txBody>
      </p:sp>
    </p:spTree>
    <p:extLst>
      <p:ext uri="{BB962C8B-B14F-4D97-AF65-F5344CB8AC3E}">
        <p14:creationId xmlns:p14="http://schemas.microsoft.com/office/powerpoint/2010/main" val="7170842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1EC8C43-06E0-C825-13E4-F8DEB374FF58}"/>
              </a:ext>
            </a:extLst>
          </p:cNvPr>
          <p:cNvSpPr txBox="1"/>
          <p:nvPr/>
        </p:nvSpPr>
        <p:spPr>
          <a:xfrm>
            <a:off x="3113315" y="315684"/>
            <a:ext cx="6983707" cy="830997"/>
          </a:xfrm>
          <a:prstGeom prst="rect">
            <a:avLst/>
          </a:prstGeom>
          <a:noFill/>
        </p:spPr>
        <p:txBody>
          <a:bodyPr wrap="none" rtlCol="0">
            <a:spAutoFit/>
          </a:bodyPr>
          <a:lstStyle/>
          <a:p>
            <a:r>
              <a:rPr lang="en-US" sz="2400" b="1" dirty="0">
                <a:solidFill>
                  <a:srgbClr val="002060"/>
                </a:solidFill>
              </a:rPr>
              <a:t>WP4 – HOM and FPC:</a:t>
            </a:r>
            <a:r>
              <a:rPr lang="en-US" sz="2400" b="1" dirty="0">
                <a:solidFill>
                  <a:schemeClr val="bg2">
                    <a:lumMod val="50000"/>
                  </a:schemeClr>
                </a:solidFill>
              </a:rPr>
              <a:t> status/evolution of Task 4.3</a:t>
            </a:r>
          </a:p>
          <a:p>
            <a:r>
              <a:rPr lang="en-US" sz="2400" b="1" dirty="0">
                <a:solidFill>
                  <a:schemeClr val="bg2">
                    <a:lumMod val="50000"/>
                  </a:schemeClr>
                </a:solidFill>
              </a:rPr>
              <a:t>Fabrication of 800 MHz HOM couplers</a:t>
            </a:r>
            <a:endParaRPr lang="en-US" sz="2400" b="1" u="sng" dirty="0">
              <a:solidFill>
                <a:schemeClr val="bg2">
                  <a:lumMod val="50000"/>
                </a:schemeClr>
              </a:solidFill>
            </a:endParaRPr>
          </a:p>
        </p:txBody>
      </p:sp>
      <p:pic>
        <p:nvPicPr>
          <p:cNvPr id="5" name="Picture 2" descr="Innovate for Sustainable Accelerating Systems: Kick-Off Meeting">
            <a:extLst>
              <a:ext uri="{FF2B5EF4-FFF2-40B4-BE49-F238E27FC236}">
                <a16:creationId xmlns:a16="http://schemas.microsoft.com/office/drawing/2014/main" id="{1709803E-6E12-BAB9-0C4A-5169DA77659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3" name="Espace réservé du contenu 2">
            <a:extLst>
              <a:ext uri="{FF2B5EF4-FFF2-40B4-BE49-F238E27FC236}">
                <a16:creationId xmlns:a16="http://schemas.microsoft.com/office/drawing/2014/main" id="{0932A6A9-8E95-4884-917E-386F298748BC}"/>
              </a:ext>
            </a:extLst>
          </p:cNvPr>
          <p:cNvSpPr>
            <a:spLocks noGrp="1"/>
          </p:cNvSpPr>
          <p:nvPr>
            <p:ph idx="1"/>
          </p:nvPr>
        </p:nvSpPr>
        <p:spPr>
          <a:xfrm>
            <a:off x="360714" y="1432678"/>
            <a:ext cx="11658600" cy="4685620"/>
          </a:xfrm>
        </p:spPr>
        <p:txBody>
          <a:bodyPr>
            <a:normAutofit/>
          </a:bodyPr>
          <a:lstStyle/>
          <a:p>
            <a:r>
              <a:rPr lang="en-US" sz="2400" b="1" dirty="0">
                <a:solidFill>
                  <a:srgbClr val="002060"/>
                </a:solidFill>
              </a:rPr>
              <a:t>Past developments </a:t>
            </a:r>
          </a:p>
          <a:p>
            <a:pPr lvl="1"/>
            <a:r>
              <a:rPr lang="en-US" sz="2200" dirty="0">
                <a:sym typeface="Wingdings" panose="05000000000000000000" pitchFamily="2" charset="2"/>
              </a:rPr>
              <a:t>Feasibility fabrication study (</a:t>
            </a:r>
            <a:r>
              <a:rPr lang="en-US" sz="2200" dirty="0" err="1">
                <a:sym typeface="Wingdings" panose="05000000000000000000" pitchFamily="2" charset="2"/>
              </a:rPr>
              <a:t>M.Garlasche</a:t>
            </a:r>
            <a:r>
              <a:rPr lang="en-US" sz="2200" dirty="0">
                <a:sym typeface="Wingdings" panose="05000000000000000000" pitchFamily="2" charset="2"/>
              </a:rPr>
              <a:t> &amp; </a:t>
            </a:r>
            <a:r>
              <a:rPr lang="en-US" sz="2200" dirty="0" err="1">
                <a:sym typeface="Wingdings" panose="05000000000000000000" pitchFamily="2" charset="2"/>
              </a:rPr>
              <a:t>S.Barriere</a:t>
            </a:r>
            <a:r>
              <a:rPr lang="en-US" sz="2200" dirty="0">
                <a:sym typeface="Wingdings" panose="05000000000000000000" pitchFamily="2" charset="2"/>
              </a:rPr>
              <a:t> / CERN) done</a:t>
            </a:r>
          </a:p>
          <a:p>
            <a:pPr lvl="1"/>
            <a:r>
              <a:rPr lang="en-US" sz="2200" dirty="0"/>
              <a:t>Functional coupler design file ( drawings and step) sent ( 8/12/2025) by IJC Lab ( </a:t>
            </a:r>
            <a:r>
              <a:rPr lang="en-US" sz="2200" dirty="0" err="1"/>
              <a:t>P.Duchesne</a:t>
            </a:r>
            <a:r>
              <a:rPr lang="en-US" sz="2200" dirty="0"/>
              <a:t>) to CERN taking into account the remarks from the CERN feasibility fabrication study</a:t>
            </a:r>
          </a:p>
          <a:p>
            <a:pPr lvl="1"/>
            <a:r>
              <a:rPr lang="en-US" sz="2200" dirty="0"/>
              <a:t>The functional coupler design have been accepted by the CERN (12/2025)</a:t>
            </a:r>
          </a:p>
          <a:p>
            <a:pPr lvl="1"/>
            <a:endParaRPr lang="en-US" sz="2200" dirty="0"/>
          </a:p>
          <a:p>
            <a:r>
              <a:rPr lang="en-US" sz="2400" b="1" dirty="0">
                <a:solidFill>
                  <a:srgbClr val="A4C137"/>
                </a:solidFill>
                <a:cs typeface="Calibri" panose="020F0502020204030204" pitchFamily="34" charset="0"/>
              </a:rPr>
              <a:t>Current developments</a:t>
            </a:r>
          </a:p>
          <a:p>
            <a:pPr lvl="1">
              <a:spcAft>
                <a:spcPts val="800"/>
              </a:spcAft>
            </a:pPr>
            <a:r>
              <a:rPr lang="en-US" sz="2200" b="1" dirty="0"/>
              <a:t>All material have been received</a:t>
            </a:r>
            <a:endParaRPr lang="fr-FR" sz="2200" b="1" dirty="0"/>
          </a:p>
          <a:p>
            <a:pPr lvl="1">
              <a:spcAft>
                <a:spcPts val="800"/>
              </a:spcAft>
            </a:pPr>
            <a:r>
              <a:rPr lang="en-US" sz="2200" b="1" dirty="0"/>
              <a:t>Manufacturing drawings on progress</a:t>
            </a:r>
            <a:endParaRPr lang="fr-FR" sz="2200" b="1" dirty="0"/>
          </a:p>
          <a:p>
            <a:pPr lvl="1">
              <a:spcAft>
                <a:spcPts val="800"/>
              </a:spcAft>
            </a:pPr>
            <a:r>
              <a:rPr lang="en-US" sz="2200" b="1" dirty="0"/>
              <a:t>Production planning expected in the coming weeks</a:t>
            </a:r>
            <a:endParaRPr lang="fr-FR" sz="2200" b="1" dirty="0"/>
          </a:p>
          <a:p>
            <a:pPr marL="0" indent="0">
              <a:buNone/>
            </a:pPr>
            <a:endParaRPr lang="en-US" dirty="0"/>
          </a:p>
          <a:p>
            <a:endParaRPr lang="en-GB" dirty="0"/>
          </a:p>
        </p:txBody>
      </p:sp>
      <p:sp>
        <p:nvSpPr>
          <p:cNvPr id="2" name="Espace réservé du numéro de diapositive 1"/>
          <p:cNvSpPr>
            <a:spLocks noGrp="1"/>
          </p:cNvSpPr>
          <p:nvPr>
            <p:ph type="sldNum" sz="quarter" idx="12"/>
          </p:nvPr>
        </p:nvSpPr>
        <p:spPr/>
        <p:txBody>
          <a:bodyPr/>
          <a:lstStyle/>
          <a:p>
            <a:fld id="{4068FCCF-9A80-B240-8D85-84F960565AFA}" type="slidenum">
              <a:rPr lang="en-BE" smtClean="0"/>
              <a:t>9</a:t>
            </a:fld>
            <a:endParaRPr lang="en-BE"/>
          </a:p>
        </p:txBody>
      </p:sp>
      <p:pic>
        <p:nvPicPr>
          <p:cNvPr id="9" name="Picture 7" descr="A diagram of a machine&#10;&#10;AI-generated content may be incorrect.">
            <a:extLst>
              <a:ext uri="{FF2B5EF4-FFF2-40B4-BE49-F238E27FC236}">
                <a16:creationId xmlns:a16="http://schemas.microsoft.com/office/drawing/2014/main" id="{5D14F108-EF80-03FB-481F-0F346B6E95D0}"/>
              </a:ext>
            </a:extLst>
          </p:cNvPr>
          <p:cNvPicPr>
            <a:picLocks noChangeAspect="1"/>
          </p:cNvPicPr>
          <p:nvPr/>
        </p:nvPicPr>
        <p:blipFill>
          <a:blip r:embed="rId4">
            <a:alphaModFix amt="76000"/>
          </a:blip>
          <a:stretch>
            <a:fillRect/>
          </a:stretch>
        </p:blipFill>
        <p:spPr>
          <a:xfrm>
            <a:off x="9589668" y="3525232"/>
            <a:ext cx="2241618" cy="2756753"/>
          </a:xfrm>
          <a:prstGeom prst="rect">
            <a:avLst/>
          </a:prstGeom>
        </p:spPr>
      </p:pic>
      <p:sp>
        <p:nvSpPr>
          <p:cNvPr id="14" name="Rectangle 13"/>
          <p:cNvSpPr/>
          <p:nvPr/>
        </p:nvSpPr>
        <p:spPr>
          <a:xfrm>
            <a:off x="9517347" y="6296037"/>
            <a:ext cx="1569753" cy="369332"/>
          </a:xfrm>
          <a:prstGeom prst="rect">
            <a:avLst/>
          </a:prstGeom>
        </p:spPr>
        <p:txBody>
          <a:bodyPr wrap="square">
            <a:spAutoFit/>
          </a:bodyPr>
          <a:lstStyle/>
          <a:p>
            <a:r>
              <a:rPr lang="fr-FR" dirty="0"/>
              <a:t>c/o </a:t>
            </a:r>
            <a:r>
              <a:rPr lang="fr-FR" dirty="0" err="1"/>
              <a:t>S.Blivet</a:t>
            </a:r>
            <a:endParaRPr lang="fr-FR" dirty="0"/>
          </a:p>
        </p:txBody>
      </p:sp>
    </p:spTree>
    <p:extLst>
      <p:ext uri="{BB962C8B-B14F-4D97-AF65-F5344CB8AC3E}">
        <p14:creationId xmlns:p14="http://schemas.microsoft.com/office/powerpoint/2010/main" val="20626164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4559</TotalTime>
  <Words>1997</Words>
  <Application>Microsoft Office PowerPoint</Application>
  <PresentationFormat>Grand écran</PresentationFormat>
  <Paragraphs>204</Paragraphs>
  <Slides>19</Slides>
  <Notes>7</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19</vt:i4>
      </vt:variant>
    </vt:vector>
  </HeadingPairs>
  <TitlesOfParts>
    <vt:vector size="28" baseType="lpstr">
      <vt:lpstr>Aptos</vt:lpstr>
      <vt:lpstr>Aptos Display</vt:lpstr>
      <vt:lpstr>Arial</vt:lpstr>
      <vt:lpstr>Calibri</vt:lpstr>
      <vt:lpstr>Courier New</vt:lpstr>
      <vt:lpstr>Helvetica</vt:lpstr>
      <vt:lpstr>Symbol</vt:lpstr>
      <vt:lpstr>Wingdings</vt:lpstr>
      <vt:lpstr>Office Theme</vt:lpstr>
      <vt:lpstr>WP4:  High-Order Mode (HOM) dampers   Fundamental Power couplers (FPC)    Steering Committee, January 27, 2026</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Jorgen D'HONDT</dc:creator>
  <cp:lastModifiedBy>Yolanda Gomez Martinez</cp:lastModifiedBy>
  <cp:revision>391</cp:revision>
  <dcterms:created xsi:type="dcterms:W3CDTF">2024-02-23T11:31:04Z</dcterms:created>
  <dcterms:modified xsi:type="dcterms:W3CDTF">2026-01-27T07:42:52Z</dcterms:modified>
</cp:coreProperties>
</file>