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61" r:id="rId3"/>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04" d="100"/>
          <a:sy n="104" d="100"/>
        </p:scale>
        <p:origin x="7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27/01/2026</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noProof="0"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2</a:t>
            </a:fld>
            <a:endParaRPr lang="en-GB"/>
          </a:p>
        </p:txBody>
      </p:sp>
    </p:spTree>
    <p:extLst>
      <p:ext uri="{BB962C8B-B14F-4D97-AF65-F5344CB8AC3E}">
        <p14:creationId xmlns:p14="http://schemas.microsoft.com/office/powerpoint/2010/main" val="3865138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01/27/2026</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01/27/2026</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704849" y="2181225"/>
            <a:ext cx="10848975" cy="2647664"/>
          </a:xfrm>
        </p:spPr>
        <p:txBody>
          <a:bodyPr>
            <a:noAutofit/>
          </a:bodyPr>
          <a:lstStyle/>
          <a:p>
            <a:r>
              <a:rPr lang="en-US" sz="4000" dirty="0" smtClean="0"/>
              <a:t>WP6:Integration </a:t>
            </a:r>
            <a:r>
              <a:rPr lang="en-US" sz="4000" dirty="0"/>
              <a:t>into Accelerator and Collider RIs</a:t>
            </a:r>
            <a:br>
              <a:rPr lang="en-US" sz="4000" dirty="0"/>
            </a:br>
            <a:r>
              <a:rPr lang="en-US" sz="4000" dirty="0"/>
              <a:t/>
            </a:r>
            <a:br>
              <a:rPr lang="en-US" sz="4000" dirty="0"/>
            </a:br>
            <a:r>
              <a:rPr lang="en-US" sz="2800" dirty="0" smtClean="0"/>
              <a:t>27-01-2026</a:t>
            </a:r>
            <a:endParaRPr lang="en-US" sz="2800" dirty="0">
              <a:highlight>
                <a:srgbClr val="FFFF00"/>
              </a:highlight>
            </a:endParaRPr>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1557336" y="5358951"/>
            <a:ext cx="9144000" cy="739066"/>
          </a:xfrm>
        </p:spPr>
        <p:txBody>
          <a:bodyPr>
            <a:normAutofit fontScale="92500" lnSpcReduction="20000"/>
          </a:bodyPr>
          <a:lstStyle/>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1948054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18115" y="315684"/>
            <a:ext cx="4608954" cy="461665"/>
          </a:xfrm>
          <a:prstGeom prst="rect">
            <a:avLst/>
          </a:prstGeom>
          <a:noFill/>
        </p:spPr>
        <p:txBody>
          <a:bodyPr wrap="none" rtlCol="0">
            <a:spAutoFit/>
          </a:bodyPr>
          <a:lstStyle/>
          <a:p>
            <a:r>
              <a:rPr lang="en-US" sz="2400" b="1" dirty="0" smtClean="0">
                <a:solidFill>
                  <a:srgbClr val="002060"/>
                </a:solidFill>
              </a:rPr>
              <a:t>WP6: </a:t>
            </a:r>
            <a:r>
              <a:rPr lang="en-US" sz="2400" b="1" dirty="0" smtClean="0">
                <a:solidFill>
                  <a:schemeClr val="bg2">
                    <a:lumMod val="50000"/>
                  </a:schemeClr>
                </a:solidFill>
              </a:rPr>
              <a:t>points </a:t>
            </a:r>
            <a:r>
              <a:rPr lang="en-US" sz="2400" b="1" dirty="0">
                <a:solidFill>
                  <a:schemeClr val="bg2">
                    <a:lumMod val="50000"/>
                  </a:schemeClr>
                </a:solidFill>
              </a:rPr>
              <a:t>of attention</a:t>
            </a: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163286" y="1071801"/>
            <a:ext cx="11936350" cy="5724644"/>
          </a:xfrm>
          <a:prstGeom prst="rect">
            <a:avLst/>
          </a:prstGeom>
          <a:noFill/>
        </p:spPr>
        <p:txBody>
          <a:bodyPr wrap="square" rtlCol="0">
            <a:spAutoFit/>
          </a:bodyPr>
          <a:lstStyle/>
          <a:p>
            <a:pPr marL="285750" indent="-285750">
              <a:buFont typeface="Arial" panose="020B0604020202020204" pitchFamily="34" charset="0"/>
              <a:buChar char="•"/>
            </a:pPr>
            <a:r>
              <a:rPr lang="en-US" sz="2000" dirty="0"/>
              <a:t>Points of </a:t>
            </a:r>
            <a:r>
              <a:rPr lang="en-US" sz="2000" dirty="0" smtClean="0"/>
              <a:t>attention</a:t>
            </a:r>
          </a:p>
          <a:p>
            <a:endParaRPr lang="en-US" sz="2000" dirty="0"/>
          </a:p>
          <a:p>
            <a:pPr marL="742950" lvl="1" indent="-285750">
              <a:buFont typeface="Arial" panose="020B0604020202020204" pitchFamily="34" charset="0"/>
              <a:buChar char="•"/>
            </a:pPr>
            <a:r>
              <a:rPr lang="fr-FR" sz="1600" dirty="0" smtClean="0"/>
              <a:t>The </a:t>
            </a:r>
            <a:r>
              <a:rPr lang="en-GB" sz="1600" dirty="0" smtClean="0"/>
              <a:t>overall</a:t>
            </a:r>
            <a:r>
              <a:rPr lang="fr-FR" sz="1600" dirty="0" smtClean="0"/>
              <a:t> </a:t>
            </a:r>
            <a:r>
              <a:rPr lang="fr-FR" sz="1600" dirty="0" err="1"/>
              <a:t>schedule</a:t>
            </a:r>
            <a:r>
              <a:rPr lang="fr-FR" sz="1600" dirty="0"/>
              <a:t> </a:t>
            </a:r>
            <a:r>
              <a:rPr lang="fr-FR" sz="1600" dirty="0" err="1"/>
              <a:t>is</a:t>
            </a:r>
            <a:r>
              <a:rPr lang="fr-FR" sz="1600" dirty="0"/>
              <a:t> </a:t>
            </a:r>
            <a:r>
              <a:rPr lang="fr-FR" sz="1600" dirty="0" err="1" smtClean="0"/>
              <a:t>very</a:t>
            </a:r>
            <a:r>
              <a:rPr lang="fr-FR" sz="1600" dirty="0" smtClean="0"/>
              <a:t> </a:t>
            </a:r>
            <a:r>
              <a:rPr lang="fr-FR" sz="1600" dirty="0" err="1"/>
              <a:t>tight</a:t>
            </a:r>
            <a:endParaRPr lang="fr-FR" sz="1600" dirty="0"/>
          </a:p>
          <a:p>
            <a:pPr marL="742950" lvl="1" indent="-285750">
              <a:buFont typeface="Arial" panose="020B0604020202020204" pitchFamily="34" charset="0"/>
              <a:buChar char="•"/>
            </a:pPr>
            <a:r>
              <a:rPr lang="en-US" sz="1600" dirty="0" smtClean="0"/>
              <a:t>5cell cavities: fabrication started (kick-off meeting last week) but still on critical path. </a:t>
            </a:r>
            <a:endParaRPr lang="en-US" sz="1600" dirty="0" smtClean="0">
              <a:sym typeface="Wingdings" panose="05000000000000000000" pitchFamily="2" charset="2"/>
            </a:endParaRPr>
          </a:p>
          <a:p>
            <a:pPr marL="742950" lvl="1" indent="-285750">
              <a:buFont typeface="Arial" panose="020B0604020202020204" pitchFamily="34" charset="0"/>
              <a:buChar char="•"/>
            </a:pPr>
            <a:r>
              <a:rPr lang="en-US" sz="1600" dirty="0" smtClean="0">
                <a:sym typeface="Wingdings" panose="05000000000000000000" pitchFamily="2" charset="2"/>
              </a:rPr>
              <a:t>HOM and FPC from</a:t>
            </a:r>
            <a:r>
              <a:rPr lang="en-US" sz="1600" dirty="0" smtClean="0">
                <a:sym typeface="Wingdings" panose="05000000000000000000" pitchFamily="2" charset="2"/>
              </a:rPr>
              <a:t> WP4: started to fall behind schedule by a few months. Not yet critical.</a:t>
            </a:r>
            <a:endParaRPr lang="en-US" sz="1600" dirty="0" smtClean="0">
              <a:sym typeface="Wingdings" panose="05000000000000000000" pitchFamily="2" charset="2"/>
            </a:endParaRPr>
          </a:p>
          <a:p>
            <a:pPr marL="742950" lvl="1" indent="-285750">
              <a:buFont typeface="Arial" panose="020B0604020202020204" pitchFamily="34" charset="0"/>
              <a:buChar char="•"/>
            </a:pPr>
            <a:r>
              <a:rPr lang="fr-FR" sz="1600" dirty="0" smtClean="0"/>
              <a:t>No </a:t>
            </a:r>
            <a:r>
              <a:rPr lang="fr-FR" sz="1600" dirty="0" err="1"/>
              <a:t>spare</a:t>
            </a:r>
            <a:r>
              <a:rPr lang="fr-FR" sz="1600" dirty="0"/>
              <a:t> </a:t>
            </a:r>
            <a:r>
              <a:rPr lang="fr-FR" sz="1600" dirty="0" smtClean="0"/>
              <a:t>components: </a:t>
            </a:r>
            <a:r>
              <a:rPr lang="fr-FR" sz="1600" dirty="0" err="1" smtClean="0"/>
              <a:t>try</a:t>
            </a:r>
            <a:r>
              <a:rPr lang="fr-FR" sz="1600" dirty="0" smtClean="0"/>
              <a:t> to </a:t>
            </a:r>
            <a:r>
              <a:rPr lang="fr-FR" sz="1600" dirty="0" err="1" smtClean="0"/>
              <a:t>include</a:t>
            </a:r>
            <a:r>
              <a:rPr lang="fr-FR" sz="1600" dirty="0" smtClean="0"/>
              <a:t> </a:t>
            </a:r>
            <a:r>
              <a:rPr lang="fr-FR" sz="1600" dirty="0" err="1" smtClean="0"/>
              <a:t>some</a:t>
            </a:r>
            <a:r>
              <a:rPr lang="fr-FR" sz="1600" dirty="0" smtClean="0"/>
              <a:t> components (</a:t>
            </a:r>
            <a:r>
              <a:rPr lang="fr-FR" sz="1600" dirty="0" err="1" smtClean="0"/>
              <a:t>depending</a:t>
            </a:r>
            <a:r>
              <a:rPr lang="fr-FR" sz="1600" dirty="0" smtClean="0"/>
              <a:t> on the </a:t>
            </a:r>
            <a:r>
              <a:rPr lang="fr-FR" sz="1600" dirty="0" err="1" smtClean="0"/>
              <a:t>additional</a:t>
            </a:r>
            <a:r>
              <a:rPr lang="fr-FR" sz="1600" dirty="0" smtClean="0"/>
              <a:t> </a:t>
            </a:r>
            <a:r>
              <a:rPr lang="fr-FR" sz="1600" dirty="0" err="1" smtClean="0"/>
              <a:t>cost</a:t>
            </a:r>
            <a:r>
              <a:rPr lang="fr-FR" sz="1600" dirty="0" smtClean="0"/>
              <a:t>) </a:t>
            </a:r>
            <a:r>
              <a:rPr lang="fr-FR" sz="1600" dirty="0" err="1" smtClean="0"/>
              <a:t>such</a:t>
            </a:r>
            <a:r>
              <a:rPr lang="fr-FR" sz="1600" dirty="0" smtClean="0"/>
              <a:t> as stepper </a:t>
            </a:r>
            <a:r>
              <a:rPr lang="fr-FR" sz="1600" dirty="0" err="1" smtClean="0"/>
              <a:t>motors</a:t>
            </a:r>
            <a:r>
              <a:rPr lang="fr-FR" sz="1600" dirty="0" smtClean="0"/>
              <a:t>, </a:t>
            </a:r>
            <a:r>
              <a:rPr lang="fr-FR" sz="1600" dirty="0" err="1" smtClean="0"/>
              <a:t>piezo</a:t>
            </a:r>
            <a:r>
              <a:rPr lang="fr-FR" sz="1600" dirty="0" smtClean="0"/>
              <a:t> </a:t>
            </a:r>
            <a:r>
              <a:rPr lang="en-GB" sz="1600" dirty="0" smtClean="0"/>
              <a:t>actuators</a:t>
            </a:r>
            <a:r>
              <a:rPr lang="fr-FR" sz="1600" dirty="0" smtClean="0"/>
              <a:t> for the </a:t>
            </a:r>
            <a:r>
              <a:rPr lang="fr-FR" sz="1600" dirty="0" err="1" smtClean="0"/>
              <a:t>tuning</a:t>
            </a:r>
            <a:r>
              <a:rPr lang="fr-FR" sz="1600" dirty="0" smtClean="0"/>
              <a:t> </a:t>
            </a:r>
            <a:r>
              <a:rPr lang="fr-FR" sz="1600" dirty="0" err="1" smtClean="0"/>
              <a:t>systems</a:t>
            </a:r>
            <a:r>
              <a:rPr lang="fr-FR" sz="1600" dirty="0" smtClean="0"/>
              <a:t>.</a:t>
            </a:r>
            <a:endParaRPr lang="fr-FR" sz="1600" dirty="0"/>
          </a:p>
          <a:p>
            <a:pPr marL="742950" lvl="1" indent="-285750">
              <a:buFont typeface="Arial" panose="020B0604020202020204" pitchFamily="34" charset="0"/>
              <a:buChar char="•"/>
            </a:pPr>
            <a:r>
              <a:rPr lang="fr-FR" sz="1600" dirty="0" err="1" smtClean="0"/>
              <a:t>Availability</a:t>
            </a:r>
            <a:r>
              <a:rPr lang="fr-FR" sz="1600" dirty="0" smtClean="0"/>
              <a:t> </a:t>
            </a:r>
            <a:r>
              <a:rPr lang="fr-FR" sz="1600" dirty="0" smtClean="0"/>
              <a:t>of the </a:t>
            </a:r>
            <a:r>
              <a:rPr lang="fr-FR" sz="1600" dirty="0" smtClean="0"/>
              <a:t>budget (</a:t>
            </a:r>
            <a:r>
              <a:rPr lang="fr-FR" sz="1600" dirty="0" err="1" smtClean="0"/>
              <a:t>mainly</a:t>
            </a:r>
            <a:r>
              <a:rPr lang="fr-FR" sz="1600" dirty="0" smtClean="0"/>
              <a:t> the </a:t>
            </a:r>
            <a:r>
              <a:rPr lang="fr-FR" sz="1600" dirty="0" err="1" smtClean="0"/>
              <a:t>matching</a:t>
            </a:r>
            <a:r>
              <a:rPr lang="fr-FR" sz="1600" dirty="0" smtClean="0"/>
              <a:t> </a:t>
            </a:r>
            <a:r>
              <a:rPr lang="fr-FR" sz="1600" dirty="0" err="1" smtClean="0"/>
              <a:t>funds</a:t>
            </a:r>
            <a:r>
              <a:rPr lang="fr-FR" sz="1600" dirty="0" smtClean="0"/>
              <a:t>) </a:t>
            </a:r>
            <a:r>
              <a:rPr lang="fr-FR" sz="1600" dirty="0" smtClean="0"/>
              <a:t>in due time to </a:t>
            </a:r>
            <a:r>
              <a:rPr lang="fr-FR" sz="1600" dirty="0" err="1" smtClean="0"/>
              <a:t>order</a:t>
            </a:r>
            <a:r>
              <a:rPr lang="fr-FR" sz="1600" dirty="0" smtClean="0"/>
              <a:t> </a:t>
            </a:r>
            <a:r>
              <a:rPr lang="fr-FR" sz="1600" dirty="0" err="1" smtClean="0"/>
              <a:t>some</a:t>
            </a:r>
            <a:r>
              <a:rPr lang="fr-FR" sz="1600" dirty="0" smtClean="0"/>
              <a:t> of key components (HOM </a:t>
            </a:r>
            <a:r>
              <a:rPr lang="fr-FR" sz="1600" dirty="0" err="1" smtClean="0"/>
              <a:t>couplers</a:t>
            </a:r>
            <a:r>
              <a:rPr lang="fr-FR" sz="1600" dirty="0" smtClean="0"/>
              <a:t>, </a:t>
            </a:r>
            <a:r>
              <a:rPr lang="fr-FR" sz="1600" dirty="0" err="1" smtClean="0"/>
              <a:t>magnetic</a:t>
            </a:r>
            <a:r>
              <a:rPr lang="fr-FR" sz="1600" dirty="0" smtClean="0"/>
              <a:t> </a:t>
            </a:r>
            <a:r>
              <a:rPr lang="fr-FR" sz="1600" dirty="0" err="1" smtClean="0"/>
              <a:t>shields</a:t>
            </a:r>
            <a:r>
              <a:rPr lang="fr-FR" sz="1600" dirty="0" smtClean="0"/>
              <a:t>...) </a:t>
            </a:r>
            <a:r>
              <a:rPr lang="fr-FR" sz="1600" dirty="0" err="1" smtClean="0"/>
              <a:t>this</a:t>
            </a:r>
            <a:r>
              <a:rPr lang="fr-FR" sz="1600" dirty="0" smtClean="0"/>
              <a:t> </a:t>
            </a:r>
            <a:r>
              <a:rPr lang="fr-FR" sz="1600" dirty="0" err="1" smtClean="0"/>
              <a:t>year</a:t>
            </a:r>
            <a:r>
              <a:rPr lang="fr-FR" sz="1600" dirty="0" smtClean="0"/>
              <a:t>(5 </a:t>
            </a:r>
            <a:r>
              <a:rPr lang="fr-FR" sz="1600" dirty="0" err="1" smtClean="0"/>
              <a:t>orders</a:t>
            </a:r>
            <a:r>
              <a:rPr lang="fr-FR" sz="1600" dirty="0" smtClean="0"/>
              <a:t> </a:t>
            </a:r>
            <a:r>
              <a:rPr lang="fr-FR" sz="1600" dirty="0" err="1" smtClean="0"/>
              <a:t>between</a:t>
            </a:r>
            <a:r>
              <a:rPr lang="fr-FR" sz="1600" dirty="0" smtClean="0"/>
              <a:t> 50k€ and 100k€; for a total of about 300k€)</a:t>
            </a:r>
            <a:endParaRPr lang="fr-FR" sz="1600" dirty="0"/>
          </a:p>
          <a:p>
            <a:endParaRPr lang="en-US" sz="20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3" name="Image 2"/>
          <p:cNvPicPr>
            <a:picLocks noChangeAspect="1"/>
          </p:cNvPicPr>
          <p:nvPr/>
        </p:nvPicPr>
        <p:blipFill>
          <a:blip r:embed="rId4"/>
          <a:stretch>
            <a:fillRect/>
          </a:stretch>
        </p:blipFill>
        <p:spPr>
          <a:xfrm>
            <a:off x="3418115" y="4173896"/>
            <a:ext cx="5180940" cy="2566156"/>
          </a:xfrm>
          <a:prstGeom prst="rect">
            <a:avLst/>
          </a:prstGeom>
        </p:spPr>
      </p:pic>
    </p:spTree>
    <p:extLst>
      <p:ext uri="{BB962C8B-B14F-4D97-AF65-F5344CB8AC3E}">
        <p14:creationId xmlns:p14="http://schemas.microsoft.com/office/powerpoint/2010/main" val="1885118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1936</TotalTime>
  <Words>223</Words>
  <Application>Microsoft Office PowerPoint</Application>
  <PresentationFormat>Grand écran</PresentationFormat>
  <Paragraphs>21</Paragraphs>
  <Slides>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Aptos</vt:lpstr>
      <vt:lpstr>Aptos Display</vt:lpstr>
      <vt:lpstr>Arial</vt:lpstr>
      <vt:lpstr>Calibri</vt:lpstr>
      <vt:lpstr>Wingdings</vt:lpstr>
      <vt:lpstr>Office Theme</vt:lpstr>
      <vt:lpstr>WP6:Integration into Accelerator and Collider RIs  27-01-2026</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OLRY Guillaume</cp:lastModifiedBy>
  <cp:revision>170</cp:revision>
  <dcterms:created xsi:type="dcterms:W3CDTF">2024-02-23T11:31:04Z</dcterms:created>
  <dcterms:modified xsi:type="dcterms:W3CDTF">2026-01-27T09:18:04Z</dcterms:modified>
</cp:coreProperties>
</file>