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7" r:id="rId2"/>
    <p:sldId id="273" r:id="rId3"/>
    <p:sldId id="290" r:id="rId4"/>
    <p:sldId id="2338" r:id="rId5"/>
    <p:sldId id="2350" r:id="rId6"/>
    <p:sldId id="2351" r:id="rId7"/>
    <p:sldId id="2348" r:id="rId8"/>
    <p:sldId id="2349" r:id="rId9"/>
    <p:sldId id="278" r:id="rId10"/>
    <p:sldId id="2337" r:id="rId11"/>
    <p:sldId id="2341" r:id="rId12"/>
    <p:sldId id="317" r:id="rId13"/>
    <p:sldId id="276" r:id="rId14"/>
    <p:sldId id="2347" r:id="rId15"/>
    <p:sldId id="2335" r:id="rId16"/>
    <p:sldId id="2334" r:id="rId17"/>
    <p:sldId id="2345" r:id="rId18"/>
    <p:sldId id="2346" r:id="rId19"/>
    <p:sldId id="2336" r:id="rId20"/>
    <p:sldId id="2342" r:id="rId21"/>
    <p:sldId id="2343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37"/>
    <a:srgbClr val="5B6B1F"/>
    <a:srgbClr val="E0E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AC9C-3F87-427E-AE51-BBF82BC2DD7F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8781-0196-4F7E-91AA-22A72E36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05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8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5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7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9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clarified to proceed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Evaluators’ recommendations on a detailed project proposal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approval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would take the lead as Coordinator?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8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clarified to proceed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Evaluators’ recommendations on a detailed project proposal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approval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would take the lead as Coordinator?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68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clarified to proceed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Evaluators’ recommendations on a detailed project proposal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approval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would take the lead as Coordinator?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10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8781-0196-4F7E-91AA-22A72E360A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A398E-FCB8-1146-8DE5-39712756FA2F}" type="datetimeFigureOut">
              <a:rPr lang="en-BE" smtClean="0"/>
              <a:t>01/27/2026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category/56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category/5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f20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54B7E4-984C-4AF9-9F6A-BA4C3935E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iSAS </a:t>
            </a:r>
            <a:r>
              <a:rPr lang="en-US" dirty="0"/>
              <a:t>Steering committee </a:t>
            </a:r>
            <a:r>
              <a:rPr lang="fr-FR" dirty="0"/>
              <a:t>meeting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758D61F-C602-40EE-B9C8-D3E43827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67836"/>
          </a:xfrm>
        </p:spPr>
        <p:txBody>
          <a:bodyPr>
            <a:normAutofit/>
          </a:bodyPr>
          <a:lstStyle/>
          <a:p>
            <a:r>
              <a:rPr lang="en-US" sz="3500" dirty="0"/>
              <a:t>27</a:t>
            </a:r>
            <a:r>
              <a:rPr lang="en-US" sz="3500" baseline="30000" dirty="0"/>
              <a:t>th</a:t>
            </a:r>
            <a:r>
              <a:rPr lang="en-US" sz="3500" dirty="0"/>
              <a:t> January, 2026</a:t>
            </a:r>
            <a:endParaRPr lang="fr-FR" sz="3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78772D7-BD3E-4C2D-8800-296732AC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3" y="2499662"/>
            <a:ext cx="97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related meetings </a:t>
            </a:r>
          </a:p>
          <a:p>
            <a:endParaRPr lang="en-GB" sz="2000" dirty="0"/>
          </a:p>
          <a:p>
            <a:r>
              <a:rPr lang="en-GB" sz="2000" dirty="0"/>
              <a:t>Every other meeting the Coordination panel becomes the Steering committee (includes the WP leaders &amp; deputies), so as to integrate a cross-coordination of feedback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Indico page for Coordination panel - Steering committee meetings</a:t>
            </a:r>
            <a:endParaRPr lang="en-GB" dirty="0"/>
          </a:p>
          <a:p>
            <a:pPr lvl="1"/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Coordination panel – March 10 at 10 am CET</a:t>
            </a:r>
            <a:endParaRPr lang="en-GB" dirty="0">
              <a:effectLst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A4C137"/>
                </a:solidFill>
              </a:rPr>
              <a:t>Steering committee </a:t>
            </a:r>
            <a:r>
              <a:rPr lang="en-GB" dirty="0"/>
              <a:t>– April 21 at 10 am CET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Coordination panel – June 2 at 10 am CET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877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3" y="2863648"/>
            <a:ext cx="97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other meetings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iSAS project Indico page</a:t>
            </a:r>
            <a:br>
              <a:rPr lang="en-GB" dirty="0"/>
            </a:br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annual project meeting in Berlin – April 22-24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Advisory board discussion – April 23 pm</a:t>
            </a:r>
            <a:endParaRPr lang="en-GB" dirty="0">
              <a:effectLst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Industry 1</a:t>
            </a:r>
            <a:r>
              <a:rPr lang="en-GB" baseline="30000" dirty="0"/>
              <a:t>st</a:t>
            </a:r>
            <a:r>
              <a:rPr lang="en-GB" dirty="0"/>
              <a:t> review – April 24 am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effectLst/>
              </a:rPr>
              <a:t>Governing </a:t>
            </a:r>
            <a:r>
              <a:rPr lang="en-GB" dirty="0"/>
              <a:t>b</a:t>
            </a:r>
            <a:r>
              <a:rPr lang="en-GB" dirty="0">
                <a:effectLst/>
              </a:rPr>
              <a:t>oard - April 24 am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420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023E2E-4F0F-49ED-90B8-7EF51477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548" y="109462"/>
            <a:ext cx="6871482" cy="67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C335F4B2-46CC-4692-8189-C48C5E3E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FR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44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C335F4B2-46CC-4692-8189-C48C5E3E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48027-1844-0EF2-FA32-CFF3D79E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1BEB1D-1052-D5BE-9590-D56B97092695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Policy brief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D158E446-0D73-D0D4-E469-6725CD2A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B6AD75-B32B-4ED1-F330-8198E15A921E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18FE13-352A-36BE-4899-D23445A0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C051-F729-E68F-7309-D2DB1A0D3AA8}"/>
              </a:ext>
            </a:extLst>
          </p:cNvPr>
          <p:cNvSpPr/>
          <p:nvPr/>
        </p:nvSpPr>
        <p:spPr>
          <a:xfrm>
            <a:off x="93816" y="1112771"/>
            <a:ext cx="11997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imposed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by EU due in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2026 on « Policy implications and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 »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document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125D-33AA-FD2B-ABE3-E465D2622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CC7B4B-E187-DA6F-CF6B-C2694746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46" y="1516216"/>
            <a:ext cx="4704554" cy="53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8407-A3E9-8843-DF57-4F535046C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D79A9-2629-A264-BA0F-83C45B2266FB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Policy brief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ED50C3E7-FF50-9E85-A284-A354FBA1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A76E23-4195-7F25-23F5-85F851B2EB37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9BE1DA-A60A-B590-C785-B2C09F66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6FCE3-2B07-C149-3949-5486EA0CF473}"/>
              </a:ext>
            </a:extLst>
          </p:cNvPr>
          <p:cNvSpPr/>
          <p:nvPr/>
        </p:nvSpPr>
        <p:spPr>
          <a:xfrm>
            <a:off x="93816" y="1112771"/>
            <a:ext cx="11997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Template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imposed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by the 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1CF548-7040-2B1C-57A9-CF08C0FA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66D495-1497-E8C4-5ABB-311DF983F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5" y="1460735"/>
            <a:ext cx="5535266" cy="53464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2B7970-B745-A3C1-A175-B648E80F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607" y="1236292"/>
            <a:ext cx="5939233" cy="55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B832-FCAC-BCDE-42AB-D7455AE8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972463-37DB-2070-7BFE-EE0F0EAAE874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Policy brief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B131E971-0F9C-FCCA-A0C4-F9E8B7E5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477B53-3FD7-A692-4547-760E2D5719DB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56AAC6-D60E-9913-E928-29660E95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33D091-E435-5CA8-C126-ACF9E279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611280-0491-B50C-9577-7C4FD14E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7" y="1139834"/>
            <a:ext cx="5806766" cy="56087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7F9AB4-AE49-F403-E6ED-84E98784BAC4}"/>
              </a:ext>
            </a:extLst>
          </p:cNvPr>
          <p:cNvSpPr txBox="1"/>
          <p:nvPr/>
        </p:nvSpPr>
        <p:spPr>
          <a:xfrm>
            <a:off x="6367998" y="3790297"/>
            <a:ext cx="481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N/A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B3E19-CD9E-DEDE-1622-7BF022C1C9EA}"/>
              </a:ext>
            </a:extLst>
          </p:cNvPr>
          <p:cNvSpPr txBox="1"/>
          <p:nvPr/>
        </p:nvSpPr>
        <p:spPr>
          <a:xfrm>
            <a:off x="6367998" y="4440010"/>
            <a:ext cx="4813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N/A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EB42FA-6D2D-8EEF-875E-A71E043376E7}"/>
              </a:ext>
            </a:extLst>
          </p:cNvPr>
          <p:cNvSpPr txBox="1"/>
          <p:nvPr/>
        </p:nvSpPr>
        <p:spPr>
          <a:xfrm>
            <a:off x="6295842" y="4887019"/>
            <a:ext cx="55629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Cost of operation of RI can be reduced with iSAS </a:t>
            </a:r>
            <a:r>
              <a:rPr lang="en-US" sz="1200" b="1" dirty="0" err="1">
                <a:solidFill>
                  <a:srgbClr val="FF0000"/>
                </a:solidFill>
              </a:rPr>
              <a:t>technos</a:t>
            </a:r>
            <a:r>
              <a:rPr lang="en-US" sz="1200" b="1" dirty="0">
                <a:solidFill>
                  <a:srgbClr val="FF0000"/>
                </a:solidFill>
              </a:rPr>
              <a:t> (thin films, ERL and FE-FRT)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Industry : develop cost these efficient technologies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CP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E5EC4A-3F94-E360-5CA0-DFB83D28FD84}"/>
              </a:ext>
            </a:extLst>
          </p:cNvPr>
          <p:cNvSpPr txBox="1"/>
          <p:nvPr/>
        </p:nvSpPr>
        <p:spPr>
          <a:xfrm>
            <a:off x="6367998" y="5568702"/>
            <a:ext cx="6047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N/A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5C33BB-9D3A-9699-82C0-36142CF3BFE3}"/>
              </a:ext>
            </a:extLst>
          </p:cNvPr>
          <p:cNvSpPr txBox="1"/>
          <p:nvPr/>
        </p:nvSpPr>
        <p:spPr>
          <a:xfrm>
            <a:off x="6211045" y="5395000"/>
            <a:ext cx="57325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If successful </a:t>
            </a:r>
            <a:r>
              <a:rPr lang="en-US" sz="1200" b="1" dirty="0" err="1">
                <a:solidFill>
                  <a:srgbClr val="FF0000"/>
                </a:solidFill>
              </a:rPr>
              <a:t>technos</a:t>
            </a:r>
            <a:r>
              <a:rPr lang="en-US" sz="1200" b="1" dirty="0">
                <a:solidFill>
                  <a:srgbClr val="FF0000"/>
                </a:solidFill>
              </a:rPr>
              <a:t> if iSAS (thin films, ERL and FE-FRT, CM test at PERLE, parametric design of CM), we can attract other partners (EU or outside EU)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Links with IFAST </a:t>
            </a:r>
          </a:p>
          <a:p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CP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AD79-84DD-508A-21DD-7D8B370D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A1FE06-C87C-05C8-1578-54C445DECBB1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Policy brief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C089BD57-B31C-0049-0265-00E50969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1BCD7F-DBB3-0816-5A9E-6D9AC9D7310B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31EB67-162B-3BEE-E24A-CF4B4DB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C025B5-E1CB-C9C6-3238-C32688D3D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358B00-260D-95E6-2540-A78087A75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07" y="1236292"/>
            <a:ext cx="5939233" cy="5570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B22FD9-92EB-9328-7CAF-CE516A2B9733}"/>
              </a:ext>
            </a:extLst>
          </p:cNvPr>
          <p:cNvSpPr txBox="1"/>
          <p:nvPr/>
        </p:nvSpPr>
        <p:spPr>
          <a:xfrm>
            <a:off x="590972" y="1501889"/>
            <a:ext cx="4968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More expertise in the topics developed by iSAS in the different labs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MB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D161A9-8761-909C-809D-5C0370B6E2D8}"/>
              </a:ext>
            </a:extLst>
          </p:cNvPr>
          <p:cNvSpPr txBox="1"/>
          <p:nvPr/>
        </p:nvSpPr>
        <p:spPr>
          <a:xfrm>
            <a:off x="590972" y="1896853"/>
            <a:ext cx="57325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We can green the RI if we retrofit the iSAS </a:t>
            </a:r>
            <a:r>
              <a:rPr lang="en-US" sz="1200" b="1" dirty="0" err="1">
                <a:solidFill>
                  <a:srgbClr val="FF0000"/>
                </a:solidFill>
              </a:rPr>
              <a:t>technos</a:t>
            </a:r>
            <a:r>
              <a:rPr lang="en-US" sz="1200" b="1" dirty="0">
                <a:solidFill>
                  <a:srgbClr val="FF0000"/>
                </a:solidFill>
              </a:rPr>
              <a:t> in ESS, XFEL, LHC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MB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647B9F-111D-A632-FCF5-C61340126C3C}"/>
              </a:ext>
            </a:extLst>
          </p:cNvPr>
          <p:cNvSpPr txBox="1"/>
          <p:nvPr/>
        </p:nvSpPr>
        <p:spPr>
          <a:xfrm>
            <a:off x="702732" y="5924015"/>
            <a:ext cx="5732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To address global warming : all topics of iSAS aim to reduce energy consumption of accelerators: FE-FRT, thin films, ERL, sustainable cryomodule design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MB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35ACD1-EBC7-FCD6-7991-C14B6AF9CD0B}"/>
              </a:ext>
            </a:extLst>
          </p:cNvPr>
          <p:cNvSpPr txBox="1"/>
          <p:nvPr/>
        </p:nvSpPr>
        <p:spPr>
          <a:xfrm>
            <a:off x="590972" y="2599714"/>
            <a:ext cx="54288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We are trying to involve the industry in the development of the new </a:t>
            </a:r>
            <a:r>
              <a:rPr lang="en-US" sz="1200" b="1" dirty="0" err="1">
                <a:solidFill>
                  <a:srgbClr val="FF0000"/>
                </a:solidFill>
              </a:rPr>
              <a:t>technos</a:t>
            </a:r>
            <a:r>
              <a:rPr lang="en-US" sz="1200" b="1" dirty="0">
                <a:solidFill>
                  <a:srgbClr val="FF0000"/>
                </a:solidFill>
              </a:rPr>
              <a:t>, some industry on board for the next EU projects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CP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16232D-BBEA-E0DD-CF5B-6D048A999821}"/>
              </a:ext>
            </a:extLst>
          </p:cNvPr>
          <p:cNvSpPr txBox="1"/>
          <p:nvPr/>
        </p:nvSpPr>
        <p:spPr>
          <a:xfrm>
            <a:off x="702734" y="3375783"/>
            <a:ext cx="2429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N/A</a:t>
            </a:r>
            <a:endParaRPr lang="en-US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7F4E7F-56EB-2802-8471-F32A969F5307}"/>
              </a:ext>
            </a:extLst>
          </p:cNvPr>
          <p:cNvSpPr txBox="1"/>
          <p:nvPr/>
        </p:nvSpPr>
        <p:spPr>
          <a:xfrm>
            <a:off x="702734" y="3904948"/>
            <a:ext cx="4241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Ask 1-2 lines to each WP leader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CP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endParaRPr lang="en-US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14D464-0F1A-2DA8-357A-1323302F8874}"/>
              </a:ext>
            </a:extLst>
          </p:cNvPr>
          <p:cNvSpPr txBox="1"/>
          <p:nvPr/>
        </p:nvSpPr>
        <p:spPr>
          <a:xfrm>
            <a:off x="702733" y="4542518"/>
            <a:ext cx="4241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Ask Ketel </a:t>
            </a:r>
            <a:r>
              <a:rPr lang="en-US" sz="1200" b="1" dirty="0" err="1">
                <a:solidFill>
                  <a:srgbClr val="FF0000"/>
                </a:solidFill>
              </a:rPr>
              <a:t>Turzo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 MB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endParaRPr lang="en-US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DCBC20-E837-397D-B9BE-390C2F02A7AC}"/>
              </a:ext>
            </a:extLst>
          </p:cNvPr>
          <p:cNvSpPr txBox="1"/>
          <p:nvPr/>
        </p:nvSpPr>
        <p:spPr>
          <a:xfrm>
            <a:off x="702732" y="5256350"/>
            <a:ext cx="5317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Technos</a:t>
            </a:r>
            <a:r>
              <a:rPr lang="en-US" sz="1200" b="1" dirty="0">
                <a:solidFill>
                  <a:srgbClr val="FF0000"/>
                </a:solidFill>
              </a:rPr>
              <a:t> developed within iSAS can benefit light sources, accelerators for neutron production / fusion studies, radioisotopes production</a:t>
            </a:r>
            <a:r>
              <a:rPr lang="en-US" sz="1200" b="1" dirty="0">
                <a:solidFill>
                  <a:srgbClr val="FF0000"/>
                </a:solidFill>
                <a:sym typeface="Wingdings" pitchFamily="2" charset="2"/>
              </a:rPr>
              <a:t>  CP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637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0BD61-555F-8AFE-4B31-034267DB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B037-ABAA-C454-1002-27988B12FC25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Policy brief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B04B5E32-2DAE-B104-F502-BCAB3131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E138E-882F-8E61-B8A6-499264D76085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0C8542-B0CD-F9F6-0ED8-F3D66F35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19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BD6EE-66F9-B131-EF80-93E929B441A6}"/>
              </a:ext>
            </a:extLst>
          </p:cNvPr>
          <p:cNvSpPr/>
          <p:nvPr/>
        </p:nvSpPr>
        <p:spPr>
          <a:xfrm>
            <a:off x="93816" y="1112771"/>
            <a:ext cx="11997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Document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drafted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by Maud Baylac and Cristian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Pira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for end of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relevant input ?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contact Maud (baylac@lpsc.in2p3.fr)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C2B5B9-BDC3-79A3-E856-93C7E305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426073"/>
            <a:ext cx="97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/>
          </a:p>
          <a:p>
            <a:r>
              <a:rPr lang="en-GB" sz="2000" b="1" dirty="0"/>
              <a:t>Agenda items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Report from the Coordination Panel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Policy briefing report draft comments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RF2.0 &amp; iSAS project update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WPs points of attention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1933397"/>
            <a:ext cx="105100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RF2.0 project presentation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RF2.0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Research Facility 2.0 </a:t>
            </a:r>
            <a:r>
              <a:rPr lang="en-GB" sz="2000" dirty="0">
                <a:solidFill>
                  <a:srgbClr val="A4C137"/>
                </a:solidFill>
              </a:rPr>
              <a:t>project Coordinator Giovanni De Carne</a:t>
            </a:r>
            <a:r>
              <a:rPr lang="en-GB" sz="2000" dirty="0"/>
              <a:t> from </a:t>
            </a:r>
            <a:r>
              <a:rPr lang="en-GB" sz="2000" dirty="0">
                <a:solidFill>
                  <a:srgbClr val="000000"/>
                </a:solidFill>
                <a:effectLst/>
              </a:rPr>
              <a:t>Karlsruhe Institute of Technology (KIT)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</a:rPr>
              <a:t>Aim</a:t>
            </a:r>
            <a:r>
              <a:rPr lang="en-GB" sz="2000" dirty="0">
                <a:solidFill>
                  <a:srgbClr val="000000"/>
                </a:solidFill>
              </a:rPr>
              <a:t>: accelerators are designed, operated, and supplied with 100% renewable energy, nearly independent of the public power grid while significantly reducing environmental impact</a:t>
            </a:r>
            <a:endParaRPr lang="en-GB" sz="20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info: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https://rf20.eu/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up project RF2.0 + iSAS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Suggestion from RF2.0 reporting period evaluation 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2 projects complementarities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RF2.0 + iSAS </a:t>
            </a:r>
            <a:r>
              <a:rPr lang="en-GB" sz="2000" dirty="0">
                <a:solidFill>
                  <a:srgbClr val="A4C137"/>
                </a:solidFill>
              </a:rPr>
              <a:t>concept paper </a:t>
            </a:r>
            <a:r>
              <a:rPr lang="en-GB" sz="2000" dirty="0"/>
              <a:t>prepared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discussed as a 1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step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64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1240931"/>
            <a:ext cx="9720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requirements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INFRATECH 2026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/>
              <a:t>EU contribution of between EUR 5.00 and 10.00 million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</a:rPr>
              <a:t>Expected Outcome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increased greening and resilience of research infrastructures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increased efficiency of research infrastructures through digitalisation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co-development with industry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</a:rPr>
              <a:t>Scope</a:t>
            </a:r>
            <a:r>
              <a:rPr lang="en-GB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complementary with HORIZON-INFRATECH-01-01 actions from preceding years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2 Research infrastructures beneficiaries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R&amp;D of new scientific instrumentation, tools, digitalisation, and methods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their technology validation and prototyping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training of RI staff for the operation and use of these new solutions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developments for the specific use case are expected to go beyond TRL 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integration of the gender dimension where applicable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closure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June 16, 2026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1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622671"/>
            <a:ext cx="97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Consortium agreement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Consortium Agreement (CA)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v4 sent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Signature process to be started by Julie Gendron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NDA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industrial partners 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1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616982"/>
            <a:ext cx="972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 to the Grant agreement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 (AMD)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PO: Sotiris Kakarantzas replaced by 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 Flora Varga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 request letter with amended Grant Agreement &amp; updated GANTT chart sent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8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1629541"/>
            <a:ext cx="9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 to the Grant agreement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E3F3A3-673E-4E7A-B7F1-2D5E341F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3" y="2708827"/>
            <a:ext cx="11360734" cy="2381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4E2FB2-174D-47E5-8052-3E754F9B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07" y="5278357"/>
            <a:ext cx="11379785" cy="13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6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1622681"/>
            <a:ext cx="97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 to the Grant agreement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522328-44AC-431C-9047-C5E622689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58" y="2968870"/>
            <a:ext cx="12204458" cy="2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3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039933"/>
            <a:ext cx="105100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RF2.0 &amp; iSAS project proposal update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taken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RF2.0 + iSAS </a:t>
            </a:r>
            <a:r>
              <a:rPr lang="en-GB" sz="2000" dirty="0">
                <a:solidFill>
                  <a:srgbClr val="A4C137"/>
                </a:solidFill>
              </a:rPr>
              <a:t>concept paper </a:t>
            </a:r>
            <a:r>
              <a:rPr lang="en-GB" sz="2000" dirty="0"/>
              <a:t>prepared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of RF2.0 project last Steering committee by project coordinator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GB" sz="2000" dirty="0">
              <a:solidFill>
                <a:srgbClr val="A4C1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 meeting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 26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-27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RF2.0 annual meeting</a:t>
            </a:r>
            <a:endParaRPr lang="en-GB" sz="2000" dirty="0">
              <a:solidFill>
                <a:srgbClr val="A4C1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TIARA meeting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18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presentation &amp; comments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474939"/>
            <a:ext cx="105100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briefing report </a:t>
            </a:r>
          </a:p>
          <a:p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discussed</a:t>
            </a:r>
            <a:endParaRPr lang="en-GB" sz="2000" dirty="0">
              <a:solidFill>
                <a:srgbClr val="A4C1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draft ready early Jan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template sent by new PO on Jan 19 – draft updated subsequently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presentation &amp; comments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1479179"/>
            <a:ext cx="9862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plan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Milestones &amp; Deliverables status by timeline for the end of the 2nd project year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updated post Steering Committee feedback: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3645FE-753C-4259-AB4C-68A830D1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869"/>
            <a:ext cx="12167566" cy="32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24260</TotalTime>
  <Words>856</Words>
  <Application>Microsoft Office PowerPoint</Application>
  <PresentationFormat>Grand écran</PresentationFormat>
  <Paragraphs>146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Wingdings</vt:lpstr>
      <vt:lpstr>Office Theme</vt:lpstr>
      <vt:lpstr>iSAS Steering committee meeting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you!</vt:lpstr>
      <vt:lpstr>Back 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adele de-valera</cp:lastModifiedBy>
  <cp:revision>621</cp:revision>
  <dcterms:created xsi:type="dcterms:W3CDTF">2024-02-23T11:31:04Z</dcterms:created>
  <dcterms:modified xsi:type="dcterms:W3CDTF">2026-01-27T09:00:51Z</dcterms:modified>
</cp:coreProperties>
</file>