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68" r:id="rId4"/>
    <p:sldId id="275" r:id="rId5"/>
    <p:sldId id="259" r:id="rId6"/>
    <p:sldId id="264" r:id="rId7"/>
    <p:sldId id="274" r:id="rId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8" autoAdjust="0"/>
    <p:restoredTop sz="94694"/>
  </p:normalViewPr>
  <p:slideViewPr>
    <p:cSldViewPr snapToGrid="0">
      <p:cViewPr varScale="1">
        <p:scale>
          <a:sx n="72" d="100"/>
          <a:sy n="72" d="100"/>
        </p:scale>
        <p:origin x="5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FE599-4CA8-4408-8A73-23F806BABB3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5745-7472-4F6F-9E4F-C885868337E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3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745-7472-4F6F-9E4F-C885868337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5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7F07-5018-B520-783B-FE0457BCD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53577-5D47-3462-F508-230E0253F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CF65-E206-3105-4673-F1388562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3B1E-34E2-42D8-93EC-0EF188C8B227}" type="datetime1">
              <a:rPr lang="LID4096" smtClean="0"/>
              <a:t>09/26/2025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07C72-387F-907B-1702-431F21C0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C383-9E28-9304-354E-F80FB06F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898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793C-A8B3-F264-6E40-84278DCA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39B46-D290-3902-DD95-AA1FB158F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55E12-F97D-3D20-4013-D3B2FE30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46A4-D643-4839-AD6D-8D569D989CF3}" type="datetime1">
              <a:rPr lang="LID4096" smtClean="0"/>
              <a:t>09/26/2025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74DB-5421-9EDD-37D6-425B6983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3B1D9-3620-1F4F-9C12-E5D29B3B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651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89427-BD9A-4F90-8507-D5461D4AF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B218D-F119-D88B-04E0-282E532EA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7B9E0-E1C5-E090-5BF8-E23ECA44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6A8B-29A7-41B3-AE67-2B91BD600B20}" type="datetime1">
              <a:rPr lang="LID4096" smtClean="0"/>
              <a:t>09/26/2025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48BD-AC9E-EF27-8724-4A261C54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BBEFC-60B4-A86B-4F5D-EE50B670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453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DCCF-00D4-57C0-AB86-DD97CBF2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1350-A3CE-F72C-EF66-224EE8E3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717E-3498-D1DF-0749-E719A049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DBD2-1C14-4ACA-9FC2-47D41FACBD42}" type="datetime1">
              <a:rPr lang="LID4096" smtClean="0"/>
              <a:t>09/26/2025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EF9F-8597-7B89-712F-614543F5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8415-5616-E9EF-A04C-AB58C2E8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86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5CA1-B7CB-D1FB-EC76-E686072A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376EC-3A6A-627D-FB8C-389BD638A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D9367-1A65-3258-265C-9FE90DFE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6F5-EDB3-4A19-8B07-10C9376F6650}" type="datetime1">
              <a:rPr lang="LID4096" smtClean="0"/>
              <a:t>09/26/2025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80604-377F-6192-4D4E-AC24A63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9CB9-597A-78E3-CFBC-A159B83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5195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8BA3-0492-6F74-9BF6-52E8ECDE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13EA-68CD-9D88-D79C-CC6ED21EC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19449-C536-4F9E-2D95-193291798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D753B-EBAF-B53A-074D-76FB47A9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99A6-1CF9-494C-AC20-80F300470A6A}" type="datetime1">
              <a:rPr lang="LID4096" smtClean="0"/>
              <a:t>09/26/2025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475B-BCCD-BF1D-D454-48E8BAEE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81B7A-9A7C-4BC7-ADE6-79554484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257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4811-F649-1A18-8152-2E898C3C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6928-3DA8-37D0-D51A-B823CED2E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67FC4-6803-2A31-FB6C-F5659A25A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C89C4-348E-5F39-4668-34D6F57A0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8D285-7AB1-D934-D1C7-35BD76922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6D4F4-1072-1534-5192-D3D0EB78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4C20-3C5D-4EC9-91E1-71CB3948A168}" type="datetime1">
              <a:rPr lang="LID4096" smtClean="0"/>
              <a:t>09/26/2025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9E71C-2B25-C35F-F2C4-0647C557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FE4384-78B5-0145-4AD6-E159AB04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1539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5D05-BAE5-24E8-3A9C-14C3A7F7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ECEF6-D795-F1A5-DDBC-8D98B55B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CF8C-D6AA-4C7B-8941-E3798E4954CF}" type="datetime1">
              <a:rPr lang="LID4096" smtClean="0"/>
              <a:t>09/26/2025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4890-38CA-0ACB-1B4F-A5F9405A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74416-B7D1-C64F-6B7E-D5252B22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862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45E28-5069-3021-3A48-8D87E417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B6E5-1A15-44AB-9511-AAFFD9881114}" type="datetime1">
              <a:rPr lang="LID4096" smtClean="0"/>
              <a:t>09/26/2025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99B63-1C5E-64D7-EE4C-E6CB2500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17FB-888C-F1BE-37C5-F04D21D1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538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92FD-FA4F-1B23-9EA8-98A91CDB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74534-C607-4610-550D-E549332B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EA254-A469-DD5E-6D80-44BC37540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B67E5-EFEF-17F0-5AB1-5E8DF97B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BA1-C2FE-4906-B4EF-F799E2506437}" type="datetime1">
              <a:rPr lang="LID4096" smtClean="0"/>
              <a:t>09/26/2025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EDB6C-8CB1-00F0-9658-BA9847DD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09C59-5D4A-0616-191D-C163C2AA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307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37EC-0CB8-5C20-0D9F-EF2B8B70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9592B-AE95-C702-A091-81C5DD7C8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C0F8F-A3A7-5386-A2CD-26017DDBA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BDF64-7321-18FA-3A8A-151C61B2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D7CD-860B-41E8-8D8B-2CA24F8E3C97}" type="datetime1">
              <a:rPr lang="LID4096" smtClean="0"/>
              <a:t>09/26/2025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7279B-A4DF-B23E-FBF6-E1F5762D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E326F-A5DE-61B2-FC62-43688829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119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02FC6-B683-24E9-4CF3-ACB65B9C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88781-C4E4-8F07-B445-0FCB66126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871DA-F3C2-ACC9-0954-A50279EA3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89FEE0-81D1-4BE9-B2FB-8BE6D7C10579}" type="datetime1">
              <a:rPr lang="LID4096" smtClean="0"/>
              <a:t>09/26/2025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F7E01-A745-BFC4-1A5F-98305C39C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C3E3-36ED-4099-6586-23175595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493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8429/jacow-ipac25-thps13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doi.org/10.18429/jacow-ipac25-thps13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0BBB2F10-FAEB-D3CF-A535-57FAB19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" y="378848"/>
            <a:ext cx="3609024" cy="11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FD807-6BFA-5F75-585F-038BB87B589A}"/>
              </a:ext>
            </a:extLst>
          </p:cNvPr>
          <p:cNvSpPr txBox="1"/>
          <p:nvPr/>
        </p:nvSpPr>
        <p:spPr>
          <a:xfrm>
            <a:off x="3910655" y="226449"/>
            <a:ext cx="783252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WP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Low Level RF controls </a:t>
            </a:r>
            <a:r>
              <a:rPr lang="en-US" sz="2400" b="1" dirty="0">
                <a:solidFill>
                  <a:srgbClr val="FF0000"/>
                </a:solidFill>
              </a:rPr>
              <a:t>10.07.2025</a:t>
            </a:r>
            <a:endParaRPr lang="en-BE" sz="2400" b="1" dirty="0">
              <a:solidFill>
                <a:srgbClr val="FF0000"/>
              </a:solidFill>
            </a:endParaRPr>
          </a:p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DESY, HZB, CNRS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/>
                <a:ea typeface="ＭＳ Ｐゴシック" charset="0"/>
              </a:rPr>
              <a:t>Convener &amp; deputy: Julien Branlard (DESY) &amp; Christian Schmidt (DESY)</a:t>
            </a:r>
          </a:p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Main contacts with other partners: Axel Neumann (HZB),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/>
                <a:ea typeface="ＭＳ Ｐゴシック" charset="0"/>
              </a:rPr>
              <a:t>Christophe Joly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(CNRS)</a:t>
            </a:r>
            <a:endParaRPr lang="en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513995" y="2050295"/>
            <a:ext cx="114577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effectLst/>
                <a:latin typeface="Helvetica" pitchFamily="2" charset="0"/>
              </a:rPr>
              <a:t>Task 2.1: </a:t>
            </a:r>
            <a:r>
              <a:rPr lang="en-GB" sz="2400" b="1" dirty="0"/>
              <a:t>Coordination of R&amp;D on LLRF – </a:t>
            </a:r>
            <a:r>
              <a:rPr lang="en-GB" sz="2400" b="1" i="1" dirty="0">
                <a:latin typeface="Helvetica" pitchFamily="2" charset="0"/>
              </a:rPr>
              <a:t>M1-M48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effectLst/>
              <a:latin typeface="Helvetica" pitchFamily="2" charset="0"/>
            </a:endParaRPr>
          </a:p>
          <a:p>
            <a:r>
              <a:rPr lang="en-GB" sz="2400" b="1" i="1" dirty="0">
                <a:effectLst/>
                <a:latin typeface="Helvetica" pitchFamily="2" charset="0"/>
              </a:rPr>
              <a:t>Task 2.2: </a:t>
            </a:r>
            <a:r>
              <a:rPr lang="en-US" sz="2400" b="1" dirty="0"/>
              <a:t>Efficient field control for high loaded-quality factor cavities </a:t>
            </a:r>
            <a:r>
              <a:rPr lang="en-GB" sz="2400" b="1" i="1" dirty="0">
                <a:effectLst/>
                <a:latin typeface="Helvetica" pitchFamily="2" charset="0"/>
              </a:rPr>
              <a:t>– M1-M48</a:t>
            </a:r>
          </a:p>
          <a:p>
            <a:endParaRPr lang="en-GB" sz="2400" b="1" dirty="0">
              <a:effectLst/>
              <a:latin typeface="Helvetica" pitchFamily="2" charset="0"/>
            </a:endParaRPr>
          </a:p>
          <a:p>
            <a:r>
              <a:rPr lang="en-GB" sz="2400" b="1" i="1" dirty="0">
                <a:effectLst/>
                <a:latin typeface="Helvetica" pitchFamily="2" charset="0"/>
              </a:rPr>
              <a:t>Task 2.3: </a:t>
            </a:r>
            <a:r>
              <a:rPr lang="en-US" sz="2400" b="1" dirty="0"/>
              <a:t>Vibration analysis and detuning control of cavities </a:t>
            </a:r>
            <a:r>
              <a:rPr lang="en-GB" sz="2400" b="1" i="1" dirty="0">
                <a:effectLst/>
                <a:latin typeface="Helvetica" pitchFamily="2" charset="0"/>
              </a:rPr>
              <a:t>– M1-M36</a:t>
            </a:r>
          </a:p>
          <a:p>
            <a:endParaRPr lang="en-GB" sz="2400" b="1" dirty="0">
              <a:effectLst/>
              <a:latin typeface="Helvetica" pitchFamily="2" charset="0"/>
            </a:endParaRPr>
          </a:p>
          <a:p>
            <a:r>
              <a:rPr lang="en-GB" sz="2400" b="1" i="1" dirty="0">
                <a:effectLst/>
                <a:latin typeface="Helvetica" pitchFamily="2" charset="0"/>
              </a:rPr>
              <a:t>Task 2.4: </a:t>
            </a:r>
            <a:r>
              <a:rPr lang="en-US" sz="2400" b="1" dirty="0"/>
              <a:t>Integrated LLRF control using Ferro-Electric Fast Reactive Tuners</a:t>
            </a:r>
            <a:r>
              <a:rPr lang="en-GB" sz="2400" b="1" i="1" dirty="0">
                <a:effectLst/>
                <a:latin typeface="Helvetica" pitchFamily="2" charset="0"/>
              </a:rPr>
              <a:t>– M13-M48</a:t>
            </a:r>
          </a:p>
          <a:p>
            <a:endParaRPr lang="en-GB" sz="2400" b="1" dirty="0">
              <a:effectLst/>
              <a:latin typeface="Helvetica" pitchFamily="2" charset="0"/>
            </a:endParaRPr>
          </a:p>
          <a:p>
            <a:r>
              <a:rPr lang="en-GB" sz="2400" b="1" i="1" dirty="0">
                <a:latin typeface="Helvetica" pitchFamily="2" charset="0"/>
              </a:rPr>
              <a:t>Task 2.5: </a:t>
            </a:r>
            <a:r>
              <a:rPr lang="en-US" sz="2400" b="1" dirty="0"/>
              <a:t>Energy efficient supervisory control and fault diagnosis</a:t>
            </a:r>
            <a:r>
              <a:rPr lang="en-GB" sz="2400" b="1" i="1" dirty="0">
                <a:latin typeface="Helvetica" pitchFamily="2" charset="0"/>
              </a:rPr>
              <a:t>– M1-M48</a:t>
            </a:r>
          </a:p>
          <a:p>
            <a:endParaRPr lang="en-GB" sz="2400" b="1" i="1" dirty="0"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D66CC8-BAFE-48C4-AE1E-32A8554C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0699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555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BE" sz="2400" b="1" dirty="0">
                <a:solidFill>
                  <a:srgbClr val="002060"/>
                </a:solidFill>
              </a:rPr>
              <a:t> – </a:t>
            </a:r>
            <a:r>
              <a:rPr lang="en-US" sz="2400" b="1" dirty="0">
                <a:solidFill>
                  <a:srgbClr val="002060"/>
                </a:solidFill>
              </a:rPr>
              <a:t>LLRF</a:t>
            </a:r>
            <a:r>
              <a:rPr lang="en-BE" sz="2400" b="1" dirty="0">
                <a:solidFill>
                  <a:srgbClr val="002060"/>
                </a:solidFill>
              </a:rPr>
              <a:t>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status/evolution of Task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D8E1D6-477E-4D95-8CFD-7288824F6436}"/>
              </a:ext>
            </a:extLst>
          </p:cNvPr>
          <p:cNvSpPr txBox="1"/>
          <p:nvPr/>
        </p:nvSpPr>
        <p:spPr>
          <a:xfrm>
            <a:off x="937914" y="1463750"/>
            <a:ext cx="1118524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effectLst/>
                <a:latin typeface="Helvetica" pitchFamily="2" charset="0"/>
              </a:rPr>
              <a:t>Task 2.1: </a:t>
            </a:r>
            <a:r>
              <a:rPr lang="en-GB" sz="2400" b="1" dirty="0"/>
              <a:t>Coordination of R&amp;D on LLRF – </a:t>
            </a:r>
            <a:r>
              <a:rPr lang="en-GB" sz="2400" b="1" i="1" dirty="0">
                <a:latin typeface="Helvetica" pitchFamily="2" charset="0"/>
              </a:rPr>
              <a:t>M1-M48</a:t>
            </a:r>
            <a:endParaRPr lang="en-GB" sz="2400" b="1" dirty="0">
              <a:effectLst/>
              <a:latin typeface="Helvetica" pitchFamily="2" charset="0"/>
            </a:endParaRPr>
          </a:p>
          <a:p>
            <a:endParaRPr lang="en-GB" sz="2000" i="1" dirty="0">
              <a:effectLst/>
              <a:latin typeface="Helvetica" pitchFamily="2" charset="0"/>
            </a:endParaRPr>
          </a:p>
          <a:p>
            <a:r>
              <a:rPr lang="en-GB" sz="2000" i="1" dirty="0">
                <a:effectLst/>
                <a:latin typeface="Helvetica" pitchFamily="2" charset="0"/>
              </a:rPr>
              <a:t>• Collaboration meetings</a:t>
            </a:r>
          </a:p>
          <a:p>
            <a:endParaRPr lang="en-GB" sz="2000" i="1" dirty="0">
              <a:effectLst/>
              <a:latin typeface="Helvetica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i="1" dirty="0">
                <a:solidFill>
                  <a:srgbClr val="0070C0"/>
                </a:solidFill>
                <a:latin typeface="Helvetica" pitchFamily="2" charset="0"/>
                <a:sym typeface="Wingdings" panose="05000000000000000000" pitchFamily="2" charset="2"/>
              </a:rPr>
              <a:t>Status update of the different labs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Helvetica" pitchFamily="2" charset="0"/>
              </a:rPr>
              <a:t>Opened position to support iSAS R&amp;D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latin typeface="Helvetica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i="1" dirty="0">
                <a:solidFill>
                  <a:srgbClr val="0070C0"/>
                </a:solidFill>
                <a:latin typeface="Helvetica" pitchFamily="2" charset="0"/>
                <a:sym typeface="Wingdings" panose="05000000000000000000" pitchFamily="2" charset="2"/>
              </a:rPr>
              <a:t>C</a:t>
            </a:r>
            <a:r>
              <a:rPr lang="en-US" sz="2000" i="1" dirty="0">
                <a:solidFill>
                  <a:srgbClr val="0070C0"/>
                </a:solidFill>
                <a:latin typeface="Helvetica" pitchFamily="2" charset="0"/>
              </a:rPr>
              <a:t>andidate found, starts in </a:t>
            </a:r>
            <a:r>
              <a:rPr lang="en-US" sz="2000" i="1" strike="sngStrike" dirty="0">
                <a:solidFill>
                  <a:srgbClr val="0070C0"/>
                </a:solidFill>
                <a:latin typeface="Helvetica" pitchFamily="2" charset="0"/>
              </a:rPr>
              <a:t>September</a:t>
            </a:r>
            <a:r>
              <a:rPr lang="en-US" sz="2000" i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latin typeface="Helvetica" pitchFamily="2" charset="0"/>
              </a:rPr>
              <a:t>December </a:t>
            </a:r>
            <a:r>
              <a:rPr lang="en-US" sz="2000" i="1" dirty="0">
                <a:solidFill>
                  <a:srgbClr val="0070C0"/>
                </a:solidFill>
                <a:latin typeface="Helvetica" pitchFamily="2" charset="0"/>
              </a:rPr>
              <a:t>2025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2000" i="1" dirty="0">
                <a:solidFill>
                  <a:srgbClr val="0070C0"/>
                </a:solidFill>
                <a:latin typeface="Helvetica" pitchFamily="2" charset="0"/>
              </a:rPr>
              <a:t>Issues with work permit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i="1" dirty="0">
                <a:solidFill>
                  <a:srgbClr val="0070C0"/>
                </a:solidFill>
                <a:latin typeface="Helvetica" pitchFamily="2" charset="0"/>
                <a:sym typeface="Wingdings" panose="05000000000000000000" pitchFamily="2" charset="2"/>
              </a:rPr>
              <a:t>Will be announced on iSAS website after official starting date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2000" i="1" dirty="0">
              <a:solidFill>
                <a:srgbClr val="0070C0"/>
              </a:solidFill>
              <a:latin typeface="Helvetica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Helvetica" pitchFamily="2" charset="0"/>
                <a:sym typeface="Wingdings" panose="05000000000000000000" pitchFamily="2" charset="2"/>
              </a:rPr>
              <a:t>Next: Milestone 02 / 2026 Impact risk analysis WP2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2000" i="1" dirty="0">
              <a:solidFill>
                <a:srgbClr val="0070C0"/>
              </a:solidFill>
              <a:latin typeface="Helvetica" pitchFamily="2" charset="0"/>
              <a:sym typeface="Wingdings" panose="05000000000000000000" pitchFamily="2" charset="2"/>
            </a:endParaRPr>
          </a:p>
          <a:p>
            <a:endParaRPr lang="en-US" sz="2000" i="1" dirty="0"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962325-58C6-4321-9029-FF1418BE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0575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555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BE" sz="2400" b="1" dirty="0">
                <a:solidFill>
                  <a:srgbClr val="002060"/>
                </a:solidFill>
              </a:rPr>
              <a:t> – </a:t>
            </a:r>
            <a:r>
              <a:rPr lang="en-US" sz="2400" b="1" dirty="0">
                <a:solidFill>
                  <a:srgbClr val="002060"/>
                </a:solidFill>
              </a:rPr>
              <a:t>LLRF</a:t>
            </a:r>
            <a:r>
              <a:rPr lang="en-BE" sz="2400" b="1" dirty="0">
                <a:solidFill>
                  <a:srgbClr val="002060"/>
                </a:solidFill>
              </a:rPr>
              <a:t>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status/evolution of Task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.2 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D8E1D6-477E-4D95-8CFD-7288824F6436}"/>
              </a:ext>
            </a:extLst>
          </p:cNvPr>
          <p:cNvSpPr txBox="1"/>
          <p:nvPr/>
        </p:nvSpPr>
        <p:spPr>
          <a:xfrm>
            <a:off x="523699" y="1252735"/>
            <a:ext cx="1144165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effectLst/>
                <a:latin typeface="Helvetica" pitchFamily="2" charset="0"/>
              </a:rPr>
              <a:t>Task 2.2: </a:t>
            </a:r>
            <a:r>
              <a:rPr lang="en-US" sz="2400" b="1" dirty="0"/>
              <a:t>Efficient field control for </a:t>
            </a:r>
            <a:r>
              <a:rPr lang="en-US" sz="2400" b="1" u="sng" dirty="0"/>
              <a:t>high loaded-quality</a:t>
            </a:r>
            <a:r>
              <a:rPr lang="en-US" sz="2400" b="1" dirty="0"/>
              <a:t> factor cavities </a:t>
            </a:r>
            <a:r>
              <a:rPr lang="en-GB" sz="2400" b="1" i="1" dirty="0">
                <a:effectLst/>
                <a:latin typeface="Helvetica" pitchFamily="2" charset="0"/>
              </a:rPr>
              <a:t>– M1-M48</a:t>
            </a:r>
            <a:endParaRPr lang="en-GB" sz="2400" b="1" dirty="0">
              <a:effectLst/>
              <a:latin typeface="Helvetica" pitchFamily="2" charset="0"/>
            </a:endParaRPr>
          </a:p>
          <a:p>
            <a:endParaRPr lang="en-GB" sz="2000" i="1" dirty="0">
              <a:effectLst/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Helvetica" pitchFamily="2" charset="0"/>
                <a:sym typeface="Wingdings" panose="05000000000000000000" pitchFamily="2" charset="2"/>
              </a:rPr>
              <a:t>Developed approach to fill </a:t>
            </a:r>
            <a:r>
              <a:rPr lang="en-US" sz="2000" i="1" u="sng" dirty="0">
                <a:latin typeface="Helvetica" pitchFamily="2" charset="0"/>
                <a:sym typeface="Wingdings" panose="05000000000000000000" pitchFamily="2" charset="2"/>
              </a:rPr>
              <a:t>single cavity</a:t>
            </a:r>
            <a:r>
              <a:rPr lang="en-US" sz="2000" i="1" dirty="0">
                <a:latin typeface="Helvetica" pitchFamily="2" charset="0"/>
                <a:sym typeface="Wingdings" panose="05000000000000000000" pitchFamily="2" charset="2"/>
              </a:rPr>
              <a:t> with very narrow bandwidth in </a:t>
            </a:r>
            <a:r>
              <a:rPr lang="en-US" sz="2000" i="1" u="sng" dirty="0">
                <a:latin typeface="Helvetica" pitchFamily="2" charset="0"/>
                <a:sym typeface="Wingdings" panose="05000000000000000000" pitchFamily="2" charset="2"/>
              </a:rPr>
              <a:t>pulsed mode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rgbClr val="0070C0"/>
                </a:solidFill>
                <a:latin typeface="Helvetica" pitchFamily="2" charset="0"/>
                <a:sym typeface="Wingdings" panose="05000000000000000000" pitchFamily="2" charset="2"/>
              </a:rPr>
              <a:t>Resonance filling, SEL vs. GDR, power overhead minimization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rgbClr val="0070C0"/>
                </a:solidFill>
                <a:latin typeface="Helvetica" pitchFamily="2" charset="0"/>
                <a:sym typeface="Wingdings" panose="05000000000000000000" pitchFamily="2" charset="2"/>
              </a:rPr>
              <a:t>Publication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sym typeface="Wingdings" panose="05000000000000000000" pitchFamily="2" charset="2"/>
              </a:rPr>
              <a:t>in preparation </a:t>
            </a:r>
            <a:r>
              <a:rPr lang="en-US" sz="2000" i="1" dirty="0">
                <a:solidFill>
                  <a:srgbClr val="0070C0"/>
                </a:solidFill>
                <a:latin typeface="Helvetica" pitchFamily="2" charset="0"/>
                <a:sym typeface="Wingdings" panose="05000000000000000000" pitchFamily="2" charset="2"/>
              </a:rPr>
              <a:t>for LLRF workshop in October 2025 </a:t>
            </a:r>
          </a:p>
          <a:p>
            <a:endParaRPr lang="en-US" sz="2000" i="1" dirty="0">
              <a:solidFill>
                <a:srgbClr val="0070C0"/>
              </a:solidFill>
              <a:latin typeface="Helvetica" pitchFamily="2" charset="0"/>
              <a:sym typeface="Wingdings" panose="05000000000000000000" pitchFamily="2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ED18A-C3A5-4CA1-A67F-FC918C96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3</a:t>
            </a:fld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ED2200-63ED-4AB6-8762-469975AE6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345" y="3149599"/>
            <a:ext cx="3842297" cy="31318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9D2531-5C4A-4BBF-97A5-3FDA0A845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846" y="3101825"/>
            <a:ext cx="3990493" cy="3259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B046C4-1C4F-4EDC-AC46-67BD2E50A6A7}"/>
              </a:ext>
            </a:extLst>
          </p:cNvPr>
          <p:cNvSpPr txBox="1"/>
          <p:nvPr/>
        </p:nvSpPr>
        <p:spPr>
          <a:xfrm>
            <a:off x="2766937" y="6300198"/>
            <a:ext cx="2470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accent1"/>
                </a:solidFill>
              </a:rPr>
              <a:t>Modulation of the RF drive signal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D161C-8776-4798-A023-FD85850F2D34}"/>
              </a:ext>
            </a:extLst>
          </p:cNvPr>
          <p:cNvSpPr txBox="1"/>
          <p:nvPr/>
        </p:nvSpPr>
        <p:spPr>
          <a:xfrm>
            <a:off x="6630712" y="6261121"/>
            <a:ext cx="347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accent1"/>
                </a:solidFill>
              </a:rPr>
              <a:t>Maintaining the resonance frequency with tuning</a:t>
            </a:r>
          </a:p>
        </p:txBody>
      </p:sp>
      <p:sp>
        <p:nvSpPr>
          <p:cNvPr id="13" name="TextBox 64">
            <a:extLst>
              <a:ext uri="{FF2B5EF4-FFF2-40B4-BE49-F238E27FC236}">
                <a16:creationId xmlns:a16="http://schemas.microsoft.com/office/drawing/2014/main" id="{DABB227C-C9D6-4D14-B223-466A871DD840}"/>
              </a:ext>
            </a:extLst>
          </p:cNvPr>
          <p:cNvSpPr/>
          <p:nvPr/>
        </p:nvSpPr>
        <p:spPr>
          <a:xfrm rot="16200000">
            <a:off x="5270457" y="4701763"/>
            <a:ext cx="1320275" cy="213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800" b="1" i="1" strike="noStrike" spc="-1" dirty="0">
                <a:solidFill>
                  <a:srgbClr val="00B0F0"/>
                </a:solidFill>
                <a:latin typeface="Arial"/>
              </a:rPr>
              <a:t>Courtesy: Bozo Richter</a:t>
            </a:r>
          </a:p>
        </p:txBody>
      </p:sp>
    </p:spTree>
    <p:extLst>
      <p:ext uri="{BB962C8B-B14F-4D97-AF65-F5344CB8AC3E}">
        <p14:creationId xmlns:p14="http://schemas.microsoft.com/office/powerpoint/2010/main" val="99638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17F1D1-1FEA-E55D-AE93-D1155B57D252}"/>
              </a:ext>
            </a:extLst>
          </p:cNvPr>
          <p:cNvSpPr txBox="1"/>
          <p:nvPr/>
        </p:nvSpPr>
        <p:spPr>
          <a:xfrm>
            <a:off x="3418115" y="315684"/>
            <a:ext cx="5396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BE" sz="2400" b="1" dirty="0">
                <a:solidFill>
                  <a:srgbClr val="002060"/>
                </a:solidFill>
              </a:rPr>
              <a:t> – </a:t>
            </a:r>
            <a:r>
              <a:rPr lang="en-US" sz="2400" b="1" dirty="0">
                <a:solidFill>
                  <a:srgbClr val="002060"/>
                </a:solidFill>
              </a:rPr>
              <a:t>LLRF</a:t>
            </a:r>
            <a:r>
              <a:rPr lang="en-BE" sz="2400" b="1" dirty="0">
                <a:solidFill>
                  <a:srgbClr val="002060"/>
                </a:solidFill>
              </a:rPr>
              <a:t>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status/evolution of Task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.3 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51BCA-34B1-4337-9837-DEB8A43DAE34}"/>
              </a:ext>
            </a:extLst>
          </p:cNvPr>
          <p:cNvSpPr txBox="1"/>
          <p:nvPr/>
        </p:nvSpPr>
        <p:spPr>
          <a:xfrm>
            <a:off x="525037" y="1104127"/>
            <a:ext cx="114241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effectLst/>
                <a:latin typeface="Helvetica" pitchFamily="2" charset="0"/>
              </a:rPr>
              <a:t>Task 2.3: </a:t>
            </a:r>
            <a:r>
              <a:rPr lang="en-US" sz="2400" b="1" dirty="0"/>
              <a:t>Vibration analysis and detuning control of cavities </a:t>
            </a:r>
            <a:r>
              <a:rPr lang="en-GB" sz="2400" b="1" i="1" dirty="0">
                <a:effectLst/>
                <a:latin typeface="Helvetica" pitchFamily="2" charset="0"/>
              </a:rPr>
              <a:t>– M1-M36</a:t>
            </a:r>
            <a:endParaRPr lang="en-GB" sz="2400" b="1" dirty="0">
              <a:effectLst/>
              <a:latin typeface="Helvetica" pitchFamily="2" charset="0"/>
            </a:endParaRPr>
          </a:p>
          <a:p>
            <a:endParaRPr lang="en-US" sz="2000" i="1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Helvetica" pitchFamily="2" charset="0"/>
              </a:rPr>
              <a:t>Characterize environmental disturbances and transfer to the cavity perturbation.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i="1" dirty="0">
                <a:solidFill>
                  <a:srgbClr val="0070C0"/>
                </a:solidFill>
                <a:latin typeface="Helvetica" pitchFamily="2" charset="0"/>
                <a:sym typeface="Wingdings" panose="05000000000000000000" pitchFamily="2" charset="2"/>
              </a:rPr>
              <a:t>Vibration measurement at XFEL (CMTB and AMTF)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2000" i="1" dirty="0">
                <a:solidFill>
                  <a:srgbClr val="0070C0"/>
                </a:solidFill>
                <a:latin typeface="Helvetica" pitchFamily="2" charset="0"/>
                <a:sym typeface="Wingdings" panose="05000000000000000000" pitchFamily="2" charset="2"/>
              </a:rPr>
              <a:t>Vibrations in XFEL (warm), isolation vacuum pumps at the CS connections (frequency steps)</a:t>
            </a:r>
          </a:p>
          <a:p>
            <a:endParaRPr lang="en-US" sz="2000" i="1" dirty="0">
              <a:solidFill>
                <a:srgbClr val="0070C0"/>
              </a:solidFill>
              <a:latin typeface="Helvetica" pitchFamily="2" charset="0"/>
              <a:sym typeface="Wingdings" panose="05000000000000000000" pitchFamily="2" charset="2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6C0D0-3AA6-4CC3-ABEF-F513BD18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4</a:t>
            </a:fld>
            <a:endParaRPr lang="en-B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453800C-484B-4AD4-BD8C-8E9D3A681314}"/>
              </a:ext>
            </a:extLst>
          </p:cNvPr>
          <p:cNvSpPr/>
          <p:nvPr/>
        </p:nvSpPr>
        <p:spPr>
          <a:xfrm>
            <a:off x="655781" y="5374397"/>
            <a:ext cx="112498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Helvetica" pitchFamily="2" charset="0"/>
                <a:sym typeface="Wingdings" panose="05000000000000000000" pitchFamily="2" charset="2"/>
              </a:rPr>
              <a:t>More efficient detuning compensation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rgbClr val="0070C0"/>
                </a:solidFill>
                <a:latin typeface="Helvetica" pitchFamily="2" charset="0"/>
                <a:sym typeface="Wingdings" panose="05000000000000000000" pitchFamily="2" charset="2"/>
              </a:rPr>
              <a:t>Changed Lorentz force detuning compensation scheme at XFEL + FLASH (with piezo (https://doi.org/10.18429/jacow-ipac25-thps040)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54EB5A-99FE-4E4C-AAC0-05E39B89930B}"/>
              </a:ext>
            </a:extLst>
          </p:cNvPr>
          <p:cNvGrpSpPr/>
          <p:nvPr/>
        </p:nvGrpSpPr>
        <p:grpSpPr>
          <a:xfrm>
            <a:off x="208941" y="2887727"/>
            <a:ext cx="11779859" cy="2493694"/>
            <a:chOff x="208941" y="2780147"/>
            <a:chExt cx="11779859" cy="24936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23405BF-42F8-403F-B33E-ACC775CB12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09" t="21278" r="4130" b="54424"/>
            <a:stretch/>
          </p:blipFill>
          <p:spPr>
            <a:xfrm>
              <a:off x="244525" y="3050250"/>
              <a:ext cx="11644909" cy="1369392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0591B8E-1E71-4217-8670-0FC6A30B7AF5}"/>
                </a:ext>
              </a:extLst>
            </p:cNvPr>
            <p:cNvCxnSpPr>
              <a:cxnSpLocks/>
            </p:cNvCxnSpPr>
            <p:nvPr/>
          </p:nvCxnSpPr>
          <p:spPr>
            <a:xfrm>
              <a:off x="4261899" y="4176000"/>
              <a:ext cx="0" cy="72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D24290-7DA0-46E3-AADF-A8BBCA1F9A88}"/>
                </a:ext>
              </a:extLst>
            </p:cNvPr>
            <p:cNvCxnSpPr>
              <a:cxnSpLocks/>
            </p:cNvCxnSpPr>
            <p:nvPr/>
          </p:nvCxnSpPr>
          <p:spPr>
            <a:xfrm>
              <a:off x="5694460" y="4176000"/>
              <a:ext cx="0" cy="72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258018-AC29-4223-B6EA-6FDD9884DEA7}"/>
                </a:ext>
              </a:extLst>
            </p:cNvPr>
            <p:cNvSpPr txBox="1"/>
            <p:nvPr/>
          </p:nvSpPr>
          <p:spPr>
            <a:xfrm>
              <a:off x="11320328" y="4270211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CS9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23D2FF-F9A8-41FE-A0C5-63426AD256E9}"/>
                </a:ext>
              </a:extLst>
            </p:cNvPr>
            <p:cNvCxnSpPr>
              <a:cxnSpLocks/>
            </p:cNvCxnSpPr>
            <p:nvPr/>
          </p:nvCxnSpPr>
          <p:spPr>
            <a:xfrm>
              <a:off x="7095215" y="4176000"/>
              <a:ext cx="0" cy="72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285637-5650-4CC1-A834-D22CF096945F}"/>
                </a:ext>
              </a:extLst>
            </p:cNvPr>
            <p:cNvCxnSpPr>
              <a:cxnSpLocks/>
            </p:cNvCxnSpPr>
            <p:nvPr/>
          </p:nvCxnSpPr>
          <p:spPr>
            <a:xfrm>
              <a:off x="3000294" y="4176000"/>
              <a:ext cx="0" cy="72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CE74A82-BC0D-4E81-9067-A25850A2EEB9}"/>
                </a:ext>
              </a:extLst>
            </p:cNvPr>
            <p:cNvCxnSpPr>
              <a:cxnSpLocks/>
            </p:cNvCxnSpPr>
            <p:nvPr/>
          </p:nvCxnSpPr>
          <p:spPr>
            <a:xfrm>
              <a:off x="9862268" y="4176000"/>
              <a:ext cx="0" cy="72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32E37E7-ACC2-48CA-9A3C-BA92DDD5CDCE}"/>
                </a:ext>
              </a:extLst>
            </p:cNvPr>
            <p:cNvCxnSpPr>
              <a:cxnSpLocks/>
            </p:cNvCxnSpPr>
            <p:nvPr/>
          </p:nvCxnSpPr>
          <p:spPr>
            <a:xfrm>
              <a:off x="11270974" y="4176000"/>
              <a:ext cx="0" cy="72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802AD2-F3E6-4E91-BB98-3542FE28BC42}"/>
                </a:ext>
              </a:extLst>
            </p:cNvPr>
            <p:cNvCxnSpPr>
              <a:cxnSpLocks/>
            </p:cNvCxnSpPr>
            <p:nvPr/>
          </p:nvCxnSpPr>
          <p:spPr>
            <a:xfrm>
              <a:off x="8495607" y="4176000"/>
              <a:ext cx="0" cy="72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E180634-C816-4F91-A6A1-B9D7402B46F9}"/>
                </a:ext>
              </a:extLst>
            </p:cNvPr>
            <p:cNvCxnSpPr>
              <a:cxnSpLocks/>
            </p:cNvCxnSpPr>
            <p:nvPr/>
          </p:nvCxnSpPr>
          <p:spPr>
            <a:xfrm>
              <a:off x="1705556" y="4176000"/>
              <a:ext cx="0" cy="720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8DD3E9E8-32FE-43CF-B7E1-B3B0D354C6FF}"/>
                </a:ext>
              </a:extLst>
            </p:cNvPr>
            <p:cNvSpPr/>
            <p:nvPr/>
          </p:nvSpPr>
          <p:spPr>
            <a:xfrm>
              <a:off x="10021455" y="3011508"/>
              <a:ext cx="1967345" cy="21399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US" sz="800" b="1" i="1" strike="noStrike" spc="-1" dirty="0">
                  <a:solidFill>
                    <a:srgbClr val="00B0F0"/>
                  </a:solidFill>
                  <a:latin typeface="Arial"/>
                </a:rPr>
                <a:t>Courtesy: Joshua Einstein-Curtis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AF328BC-25C6-4D95-8633-693AB0C8C86E}"/>
                </a:ext>
              </a:extLst>
            </p:cNvPr>
            <p:cNvSpPr/>
            <p:nvPr/>
          </p:nvSpPr>
          <p:spPr>
            <a:xfrm>
              <a:off x="258618" y="2955636"/>
              <a:ext cx="683491" cy="1514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AB0440-DFB1-473D-B1E0-B0DC507783EE}"/>
                </a:ext>
              </a:extLst>
            </p:cNvPr>
            <p:cNvSpPr/>
            <p:nvPr/>
          </p:nvSpPr>
          <p:spPr>
            <a:xfrm rot="5400000">
              <a:off x="6414655" y="-101600"/>
              <a:ext cx="281710" cy="6303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BAC275E-E7CC-40B8-9000-EB49C54F5B88}"/>
                </a:ext>
              </a:extLst>
            </p:cNvPr>
            <p:cNvCxnSpPr>
              <a:cxnSpLocks/>
            </p:cNvCxnSpPr>
            <p:nvPr/>
          </p:nvCxnSpPr>
          <p:spPr>
            <a:xfrm>
              <a:off x="387927" y="4858324"/>
              <a:ext cx="11563928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8FF82C2-ECEA-4098-81AD-DFADBD3E64E4}"/>
                </a:ext>
              </a:extLst>
            </p:cNvPr>
            <p:cNvSpPr txBox="1"/>
            <p:nvPr/>
          </p:nvSpPr>
          <p:spPr>
            <a:xfrm>
              <a:off x="10538691" y="4904509"/>
              <a:ext cx="1318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Cavity Index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403C8D6-F3F2-488A-BAC9-DF22ADEF53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274" y="2780147"/>
              <a:ext cx="0" cy="2318326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89CABD5-3D56-47A4-A65B-1F8AAA494B8F}"/>
                </a:ext>
              </a:extLst>
            </p:cNvPr>
            <p:cNvSpPr txBox="1"/>
            <p:nvPr/>
          </p:nvSpPr>
          <p:spPr>
            <a:xfrm rot="16200000">
              <a:off x="-404144" y="3652982"/>
              <a:ext cx="1595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Frequency (Hz)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12D5138-9AA9-47B5-88B5-ED44E4BA49CF}"/>
                </a:ext>
              </a:extLst>
            </p:cNvPr>
            <p:cNvSpPr txBox="1"/>
            <p:nvPr/>
          </p:nvSpPr>
          <p:spPr>
            <a:xfrm flipH="1">
              <a:off x="720435" y="4011594"/>
              <a:ext cx="295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C656B21-5AEA-4C75-B1A1-22C60B7F3529}"/>
                </a:ext>
              </a:extLst>
            </p:cNvPr>
            <p:cNvSpPr txBox="1"/>
            <p:nvPr/>
          </p:nvSpPr>
          <p:spPr>
            <a:xfrm flipH="1">
              <a:off x="540327" y="3535921"/>
              <a:ext cx="540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306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091ADF-49D0-4E46-B328-8ACA017445E5}"/>
                </a:ext>
              </a:extLst>
            </p:cNvPr>
            <p:cNvSpPr txBox="1"/>
            <p:nvPr/>
          </p:nvSpPr>
          <p:spPr>
            <a:xfrm flipH="1">
              <a:off x="544945" y="3087958"/>
              <a:ext cx="540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612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34B6C4E-84CF-4C26-8C31-7C2A178757D1}"/>
                </a:ext>
              </a:extLst>
            </p:cNvPr>
            <p:cNvSpPr txBox="1"/>
            <p:nvPr/>
          </p:nvSpPr>
          <p:spPr>
            <a:xfrm>
              <a:off x="10355128" y="4270211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CS8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C3517D9-EAFA-4ABF-A546-00E179709D88}"/>
                </a:ext>
              </a:extLst>
            </p:cNvPr>
            <p:cNvSpPr txBox="1"/>
            <p:nvPr/>
          </p:nvSpPr>
          <p:spPr>
            <a:xfrm>
              <a:off x="8923488" y="4270211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CS7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B7804A8-82B8-492C-BF60-5C40A060B0E0}"/>
                </a:ext>
              </a:extLst>
            </p:cNvPr>
            <p:cNvSpPr txBox="1"/>
            <p:nvPr/>
          </p:nvSpPr>
          <p:spPr>
            <a:xfrm>
              <a:off x="7551896" y="4270211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CS6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E8ACA43-A8C4-4A25-BA81-C957B11F56BF}"/>
                </a:ext>
              </a:extLst>
            </p:cNvPr>
            <p:cNvSpPr txBox="1"/>
            <p:nvPr/>
          </p:nvSpPr>
          <p:spPr>
            <a:xfrm>
              <a:off x="6115636" y="4270211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CS5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72DF625-771B-46C2-92C0-FFFB4657C73A}"/>
                </a:ext>
              </a:extLst>
            </p:cNvPr>
            <p:cNvSpPr txBox="1"/>
            <p:nvPr/>
          </p:nvSpPr>
          <p:spPr>
            <a:xfrm>
              <a:off x="4716324" y="4270211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CS4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1021C2C-E549-48BC-9AF4-1E15E2325D95}"/>
                </a:ext>
              </a:extLst>
            </p:cNvPr>
            <p:cNvSpPr txBox="1"/>
            <p:nvPr/>
          </p:nvSpPr>
          <p:spPr>
            <a:xfrm>
              <a:off x="3395534" y="4270211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CS3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16970F6-AA87-4D19-A46B-A11F53B78B12}"/>
                </a:ext>
              </a:extLst>
            </p:cNvPr>
            <p:cNvSpPr txBox="1"/>
            <p:nvPr/>
          </p:nvSpPr>
          <p:spPr>
            <a:xfrm>
              <a:off x="2088584" y="4270211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CS2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1A05257-B696-496E-9C92-B8268745AE3C}"/>
                </a:ext>
              </a:extLst>
            </p:cNvPr>
            <p:cNvSpPr txBox="1"/>
            <p:nvPr/>
          </p:nvSpPr>
          <p:spPr>
            <a:xfrm>
              <a:off x="1141857" y="4270211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CS1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A60EC54-51E8-4D08-B126-E7C9CA0C0204}"/>
                </a:ext>
              </a:extLst>
            </p:cNvPr>
            <p:cNvSpPr txBox="1"/>
            <p:nvPr/>
          </p:nvSpPr>
          <p:spPr>
            <a:xfrm>
              <a:off x="5847778" y="4496503"/>
              <a:ext cx="11546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CryoString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#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30BE9DD-C837-4486-9DB8-3ED70942A863}"/>
                </a:ext>
              </a:extLst>
            </p:cNvPr>
            <p:cNvSpPr txBox="1"/>
            <p:nvPr/>
          </p:nvSpPr>
          <p:spPr>
            <a:xfrm>
              <a:off x="3768437" y="2872509"/>
              <a:ext cx="3582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2025-08-13 XFEL </a:t>
              </a:r>
              <a:r>
                <a:rPr lang="en-US" dirty="0" err="1"/>
                <a:t>w.o.</a:t>
              </a:r>
              <a:r>
                <a:rPr lang="en-US" dirty="0"/>
                <a:t> AH1, A7S, A24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B5DA4E3-89B6-4656-A277-564424B74CDC}"/>
              </a:ext>
            </a:extLst>
          </p:cNvPr>
          <p:cNvGrpSpPr/>
          <p:nvPr/>
        </p:nvGrpSpPr>
        <p:grpSpPr>
          <a:xfrm>
            <a:off x="6807197" y="3354978"/>
            <a:ext cx="4904509" cy="276289"/>
            <a:chOff x="5061525" y="4882235"/>
            <a:chExt cx="4904509" cy="27628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479331E-6358-4B78-9A55-C46B017700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848" t="19263" r="-303" b="70347"/>
            <a:stretch/>
          </p:blipFill>
          <p:spPr>
            <a:xfrm>
              <a:off x="5061525" y="4941454"/>
              <a:ext cx="4904509" cy="16625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E14E2EA-BDD5-4734-BE86-A66DFB8E8CAC}"/>
                </a:ext>
              </a:extLst>
            </p:cNvPr>
            <p:cNvSpPr txBox="1"/>
            <p:nvPr/>
          </p:nvSpPr>
          <p:spPr>
            <a:xfrm>
              <a:off x="6852023" y="4882235"/>
              <a:ext cx="13740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>
                  <a:solidFill>
                    <a:schemeClr val="bg1"/>
                  </a:solidFill>
                </a:rPr>
                <a:t>Vibration Amplitude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D82E19C-2510-4312-862D-C56C23FFC9C7}"/>
                </a:ext>
              </a:extLst>
            </p:cNvPr>
            <p:cNvSpPr txBox="1"/>
            <p:nvPr/>
          </p:nvSpPr>
          <p:spPr>
            <a:xfrm>
              <a:off x="9490363" y="4896914"/>
              <a:ext cx="4379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high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07BBE6C-2CBB-4380-A344-020FC3358F6D}"/>
                </a:ext>
              </a:extLst>
            </p:cNvPr>
            <p:cNvSpPr txBox="1"/>
            <p:nvPr/>
          </p:nvSpPr>
          <p:spPr>
            <a:xfrm>
              <a:off x="5061526" y="4883060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70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6A118-A7F9-C6C3-6E2D-4F31904F2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3386A0-C378-4CA2-C391-A36DEC5A705B}"/>
              </a:ext>
            </a:extLst>
          </p:cNvPr>
          <p:cNvSpPr txBox="1"/>
          <p:nvPr/>
        </p:nvSpPr>
        <p:spPr>
          <a:xfrm>
            <a:off x="3418115" y="315684"/>
            <a:ext cx="555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BE" sz="2400" b="1" dirty="0">
                <a:solidFill>
                  <a:srgbClr val="002060"/>
                </a:solidFill>
              </a:rPr>
              <a:t> – </a:t>
            </a:r>
            <a:r>
              <a:rPr lang="en-US" sz="2400" b="1" dirty="0">
                <a:solidFill>
                  <a:srgbClr val="002060"/>
                </a:solidFill>
              </a:rPr>
              <a:t>LLRF</a:t>
            </a:r>
            <a:r>
              <a:rPr lang="en-BE" sz="2400" b="1" dirty="0">
                <a:solidFill>
                  <a:srgbClr val="002060"/>
                </a:solidFill>
              </a:rPr>
              <a:t>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status/evolution of Task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.4 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3FD80766-DC87-FD25-ED4D-C3456895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33F5D-352E-47C6-952D-FD896AE2466E}"/>
              </a:ext>
            </a:extLst>
          </p:cNvPr>
          <p:cNvSpPr txBox="1"/>
          <p:nvPr/>
        </p:nvSpPr>
        <p:spPr>
          <a:xfrm>
            <a:off x="525037" y="1261145"/>
            <a:ext cx="112991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Task 2.4: </a:t>
            </a:r>
            <a:r>
              <a:rPr lang="en-US" sz="2400" b="1" dirty="0"/>
              <a:t>Integrated LLRF control using Ferro-Electric Fast Reactive Tuners </a:t>
            </a:r>
            <a:r>
              <a:rPr lang="en-US" sz="2400" b="1" i="1" dirty="0"/>
              <a:t>– </a:t>
            </a:r>
            <a:r>
              <a:rPr lang="en-US" sz="24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M13-M48</a:t>
            </a:r>
          </a:p>
          <a:p>
            <a:endParaRPr lang="en-GB" sz="2000" i="1" dirty="0">
              <a:latin typeface="Helvetica" pitchFamily="2" charset="0"/>
            </a:endParaRPr>
          </a:p>
          <a:p>
            <a:r>
              <a:rPr lang="en-GB" sz="2000" i="1" dirty="0">
                <a:latin typeface="Helvetica" pitchFamily="2" charset="0"/>
              </a:rPr>
              <a:t>• </a:t>
            </a:r>
            <a:r>
              <a:rPr lang="en-US" sz="2000" i="1" dirty="0">
                <a:latin typeface="Helvetica" pitchFamily="2" charset="0"/>
              </a:rPr>
              <a:t>Integrate a ferro-electric fast reactive tuner (FE-FRT) with a digital LLRF system</a:t>
            </a:r>
          </a:p>
          <a:p>
            <a:endParaRPr lang="en-US" sz="2000" i="1" dirty="0">
              <a:solidFill>
                <a:srgbClr val="0070C0"/>
              </a:solidFill>
              <a:latin typeface="Helvetica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i="1" dirty="0">
                <a:solidFill>
                  <a:srgbClr val="0070C0"/>
                </a:solidFill>
                <a:latin typeface="Helvetica" pitchFamily="2" charset="0"/>
                <a:sym typeface="Wingdings" panose="05000000000000000000" pitchFamily="2" charset="2"/>
              </a:rPr>
              <a:t>1st step towards simulation of integrated FE-FRT in LLRF for PERLE (IJC-Lab and CERN)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2000" i="1" dirty="0">
                <a:solidFill>
                  <a:srgbClr val="0070C0"/>
                </a:solidFill>
                <a:latin typeface="Helvetica" pitchFamily="2" charset="0"/>
                <a:sym typeface="Wingdings" panose="05000000000000000000" pitchFamily="2" charset="2"/>
              </a:rPr>
              <a:t>Discussion on FE-FRT model between IJC-Lab and HZB started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i="1" dirty="0">
                <a:solidFill>
                  <a:srgbClr val="0070C0"/>
                </a:solidFill>
                <a:latin typeface="Helvetica" pitchFamily="2" charset="0"/>
                <a:sym typeface="Wingdings" panose="05000000000000000000" pitchFamily="2" charset="2"/>
              </a:rPr>
              <a:t>Following progress about FE-FRT construction  see WP01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2000" i="1" dirty="0">
                <a:solidFill>
                  <a:srgbClr val="0070C0"/>
                </a:solidFill>
                <a:latin typeface="Helvetica" pitchFamily="2" charset="0"/>
                <a:sym typeface="Wingdings" panose="05000000000000000000" pitchFamily="2" charset="2"/>
              </a:rPr>
              <a:t>FE-FRT workshop in Berlin Nov. 2025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endParaRPr lang="en-US" sz="2000" i="1" dirty="0">
              <a:solidFill>
                <a:srgbClr val="0070C0"/>
              </a:solidFill>
              <a:latin typeface="Helvetica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Helvetica" pitchFamily="2" charset="0"/>
                <a:sym typeface="Wingdings" panose="05000000000000000000" pitchFamily="2" charset="2"/>
              </a:rPr>
              <a:t>Regulation loop simulation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70C0"/>
                </a:solidFill>
                <a:latin typeface="Helvetica" pitchFamily="2" charset="0"/>
                <a:sym typeface="Wingdings" panose="05000000000000000000" pitchFamily="2" charset="2"/>
              </a:rPr>
              <a:t>Adaptation of a Simulink SC cavity model including RF and Piezo regulation for PERLE has been started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0070C0"/>
              </a:solidFill>
              <a:latin typeface="Helvetica" pitchFamily="2" charset="0"/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6542B0-1DCF-4978-8759-A5C20CF8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3121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6A118-A7F9-C6C3-6E2D-4F31904F2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3386A0-C378-4CA2-C391-A36DEC5A705B}"/>
              </a:ext>
            </a:extLst>
          </p:cNvPr>
          <p:cNvSpPr txBox="1"/>
          <p:nvPr/>
        </p:nvSpPr>
        <p:spPr>
          <a:xfrm>
            <a:off x="3418115" y="315684"/>
            <a:ext cx="555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BE" sz="2400" b="1" dirty="0">
                <a:solidFill>
                  <a:srgbClr val="002060"/>
                </a:solidFill>
              </a:rPr>
              <a:t> – </a:t>
            </a:r>
            <a:r>
              <a:rPr lang="en-US" sz="2400" b="1" dirty="0">
                <a:solidFill>
                  <a:srgbClr val="002060"/>
                </a:solidFill>
              </a:rPr>
              <a:t>LLRF</a:t>
            </a:r>
            <a:r>
              <a:rPr lang="en-BE" sz="2400" b="1" dirty="0">
                <a:solidFill>
                  <a:srgbClr val="002060"/>
                </a:solidFill>
              </a:rPr>
              <a:t>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status/evolution of Task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3FD80766-DC87-FD25-ED4D-C3456895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281C4A-3D7F-4ACA-882E-265280F51A16}"/>
              </a:ext>
            </a:extLst>
          </p:cNvPr>
          <p:cNvSpPr txBox="1"/>
          <p:nvPr/>
        </p:nvSpPr>
        <p:spPr>
          <a:xfrm>
            <a:off x="525037" y="1261145"/>
            <a:ext cx="1129910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Helvetica" pitchFamily="2" charset="0"/>
              </a:rPr>
              <a:t>Task 2.5: Energy efficient supervisory control and fault diagnosis– M1-M48</a:t>
            </a:r>
          </a:p>
          <a:p>
            <a:endParaRPr lang="en-GB" sz="2000" i="1" dirty="0">
              <a:latin typeface="Helvetica" pitchFamily="2" charset="0"/>
            </a:endParaRPr>
          </a:p>
          <a:p>
            <a:r>
              <a:rPr lang="en-US" sz="2000" i="1" dirty="0">
                <a:latin typeface="Helvetica" pitchFamily="2" charset="0"/>
              </a:rPr>
              <a:t>• Develop fault diagnosis and anomaly detection of LLRF systems using ML approaches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000" i="1" dirty="0">
                <a:solidFill>
                  <a:srgbClr val="0070C0"/>
                </a:solidFill>
                <a:latin typeface="Helvetica" pitchFamily="2" charset="0"/>
              </a:rPr>
              <a:t>Luenberger Observer to estimate cavity bandwidth and detuning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000" i="1" dirty="0">
                <a:solidFill>
                  <a:srgbClr val="0070C0"/>
                </a:solidFill>
                <a:latin typeface="Helvetica" pitchFamily="2" charset="0"/>
              </a:rPr>
              <a:t>Publication in </a:t>
            </a:r>
            <a:r>
              <a:rPr lang="en-GB" sz="2000" i="1" dirty="0" err="1">
                <a:solidFill>
                  <a:srgbClr val="0070C0"/>
                </a:solidFill>
                <a:latin typeface="Helvetica" pitchFamily="2" charset="0"/>
              </a:rPr>
              <a:t>arXiv</a:t>
            </a:r>
            <a:r>
              <a:rPr lang="en-GB" sz="2000" i="1" dirty="0">
                <a:solidFill>
                  <a:srgbClr val="0070C0"/>
                </a:solidFill>
                <a:latin typeface="Helvetica" pitchFamily="2" charset="0"/>
              </a:rPr>
              <a:t>, sent for review in Physical Review special topic Accelerator and Beam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000" i="1" dirty="0">
                <a:solidFill>
                  <a:srgbClr val="0070C0"/>
                </a:solidFill>
                <a:latin typeface="Helvetica" pitchFamily="2" charset="0"/>
              </a:rPr>
              <a:t>iSAS mentioned in acknowledgement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GB" sz="2000" i="1" dirty="0">
              <a:solidFill>
                <a:srgbClr val="0070C0"/>
              </a:solidFill>
              <a:latin typeface="Helvetica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latin typeface="Helvetica" pitchFamily="2" charset="0"/>
              </a:rPr>
              <a:t>Development of anomaly detection in FW based on ML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000" i="1" dirty="0">
                <a:solidFill>
                  <a:srgbClr val="0070C0"/>
                </a:solidFill>
                <a:latin typeface="Helvetica" pitchFamily="2" charset="0"/>
              </a:rPr>
              <a:t>Presentation at IPAC 2025 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GB" sz="2000" i="1" dirty="0">
                <a:solidFill>
                  <a:srgbClr val="0070C0"/>
                </a:solidFill>
                <a:latin typeface="Helvetica" pitchFamily="2" charset="0"/>
                <a:hlinkClick r:id="rId3"/>
              </a:rPr>
              <a:t>https://doi.org/10.18429/jacow-ipac25-thps134</a:t>
            </a:r>
            <a:endParaRPr lang="en-GB" sz="2000" i="1" dirty="0">
              <a:solidFill>
                <a:srgbClr val="0070C0"/>
              </a:solidFill>
              <a:latin typeface="Helvetica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à"/>
            </a:pPr>
            <a:endParaRPr lang="en-GB" sz="2000" i="1" dirty="0">
              <a:solidFill>
                <a:srgbClr val="0070C0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latin typeface="Helvetica" pitchFamily="2" charset="0"/>
              </a:rPr>
              <a:t>Calibration influence of environmental based on ML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000" i="1" dirty="0">
                <a:solidFill>
                  <a:srgbClr val="0070C0"/>
                </a:solidFill>
                <a:latin typeface="Helvetica" pitchFamily="2" charset="0"/>
              </a:rPr>
              <a:t>Presentation at IPAC 2025 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GB" sz="2000" i="1" dirty="0">
                <a:solidFill>
                  <a:srgbClr val="0070C0"/>
                </a:solidFill>
                <a:latin typeface="Helvetica" pitchFamily="2" charset="0"/>
                <a:hlinkClick r:id="rId4"/>
              </a:rPr>
              <a:t>https://doi.org/10.18429/jacow-ipac25-thps135</a:t>
            </a:r>
            <a:endParaRPr lang="en-GB" sz="2000" i="1" dirty="0">
              <a:solidFill>
                <a:srgbClr val="0070C0"/>
              </a:solidFill>
              <a:latin typeface="Helvetica" pitchFamily="2" charset="0"/>
            </a:endParaRPr>
          </a:p>
          <a:p>
            <a:endParaRPr lang="en-GB" sz="2000" i="1" dirty="0"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0443E2-073A-4552-AED1-AA2F36DD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6</a:t>
            </a:fld>
            <a:endParaRPr lang="en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93301-E66B-49E1-806D-C701A77B0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376" y="3073540"/>
            <a:ext cx="4194783" cy="366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9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F62B-3239-6EE8-F00D-69BC3CED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0BB58-13C2-C4FB-2105-FCBD01FF7454}"/>
              </a:ext>
            </a:extLst>
          </p:cNvPr>
          <p:cNvSpPr txBox="1"/>
          <p:nvPr/>
        </p:nvSpPr>
        <p:spPr>
          <a:xfrm>
            <a:off x="3418115" y="315684"/>
            <a:ext cx="7220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BE" sz="2400" b="1" dirty="0">
                <a:solidFill>
                  <a:srgbClr val="002060"/>
                </a:solidFill>
              </a:rPr>
              <a:t> – </a:t>
            </a:r>
            <a:r>
              <a:rPr lang="en-US" sz="2400" b="1" dirty="0">
                <a:solidFill>
                  <a:srgbClr val="002060"/>
                </a:solidFill>
              </a:rPr>
              <a:t>LLRF</a:t>
            </a:r>
            <a:r>
              <a:rPr lang="en-BE" sz="2400" b="1" dirty="0">
                <a:solidFill>
                  <a:srgbClr val="002060"/>
                </a:solidFill>
              </a:rPr>
              <a:t>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plans to achieve milestones &amp; deliverables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C31A748-932E-C1C6-22A4-E75A98A18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2634AA-0378-4AAA-9276-1E20FC52800C}"/>
              </a:ext>
            </a:extLst>
          </p:cNvPr>
          <p:cNvSpPr txBox="1"/>
          <p:nvPr/>
        </p:nvSpPr>
        <p:spPr>
          <a:xfrm>
            <a:off x="850025" y="5489917"/>
            <a:ext cx="7573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0070C0"/>
                </a:solidFill>
              </a:rPr>
              <a:t>Deliverables and Milestones are on track (no changes to last report)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0070C0"/>
                </a:solidFill>
              </a:rPr>
              <a:t>Next Milestone is Impact risk analysis for Feb. 2026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D620EB-4FE1-403D-9D1B-9CD7CC18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7</a:t>
            </a:fld>
            <a:endParaRPr lang="en-B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B67066-8416-4828-8F9E-97A5EE78F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61" y="2045538"/>
            <a:ext cx="10271100" cy="31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4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Grand écran</PresentationFormat>
  <Paragraphs>102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Helvetica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Jorgen D'HONDT</dc:creator>
  <cp:lastModifiedBy>adele de-valera</cp:lastModifiedBy>
  <cp:revision>58</cp:revision>
  <dcterms:created xsi:type="dcterms:W3CDTF">2024-02-23T11:31:04Z</dcterms:created>
  <dcterms:modified xsi:type="dcterms:W3CDTF">2025-09-26T10:31:32Z</dcterms:modified>
</cp:coreProperties>
</file>