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435" r:id="rId3"/>
    <p:sldId id="436" r:id="rId4"/>
    <p:sldId id="437" r:id="rId5"/>
    <p:sldId id="439" r:id="rId6"/>
    <p:sldId id="438" r:id="rId7"/>
    <p:sldId id="263" r:id="rId8"/>
    <p:sldId id="264" r:id="rId9"/>
    <p:sldId id="440" r:id="rId10"/>
    <p:sldId id="260" r:id="rId1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02/10/2025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7111DB-2B93-40B0-BF10-6C7CED91BE1A}" type="slidenum">
              <a:rPr lang="de-DE" smtClean="0"/>
              <a:t>2</a:t>
            </a:fld>
            <a:endParaRPr lang="de-DE"/>
          </a:p>
        </p:txBody>
      </p:sp>
    </p:spTree>
    <p:extLst>
      <p:ext uri="{BB962C8B-B14F-4D97-AF65-F5344CB8AC3E}">
        <p14:creationId xmlns:p14="http://schemas.microsoft.com/office/powerpoint/2010/main" val="410428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8E9804D-699C-4CB0-A16F-7BE8BB638290}" type="slidenum">
              <a:rPr lang="en-GB" smtClean="0"/>
              <a:t>7</a:t>
            </a:fld>
            <a:endParaRPr lang="en-GB"/>
          </a:p>
        </p:txBody>
      </p:sp>
    </p:spTree>
    <p:extLst>
      <p:ext uri="{BB962C8B-B14F-4D97-AF65-F5344CB8AC3E}">
        <p14:creationId xmlns:p14="http://schemas.microsoft.com/office/powerpoint/2010/main" val="18932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10/02/2025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10/02/2025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524000" y="1939111"/>
            <a:ext cx="9144000" cy="2387600"/>
          </a:xfrm>
        </p:spPr>
        <p:txBody>
          <a:bodyPr>
            <a:normAutofit/>
          </a:bodyPr>
          <a:lstStyle/>
          <a:p>
            <a:r>
              <a:rPr lang="en-US" dirty="0"/>
              <a:t>WP1: FE-FRT </a:t>
            </a:r>
            <a:br>
              <a:rPr lang="en-US" dirty="0"/>
            </a:br>
            <a:r>
              <a:rPr lang="en-US" sz="4800" dirty="0"/>
              <a:t>Midterm advisory board meeting</a:t>
            </a:r>
            <a:br>
              <a:rPr lang="en-US" sz="4800" dirty="0"/>
            </a:br>
            <a:r>
              <a:rPr lang="en-US" sz="4800" dirty="0"/>
              <a:t>07.10.25</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971497"/>
            <a:ext cx="9144000" cy="739066"/>
          </a:xfrm>
        </p:spPr>
        <p:txBody>
          <a:bodyPr>
            <a:normAutofit/>
          </a:bodyPr>
          <a:lstStyle/>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8155694" cy="461665"/>
          </a:xfrm>
          <a:prstGeom prst="rect">
            <a:avLst/>
          </a:prstGeom>
          <a:noFill/>
        </p:spPr>
        <p:txBody>
          <a:bodyPr wrap="none" rtlCol="0">
            <a:spAutoFit/>
          </a:bodyPr>
          <a:lstStyle/>
          <a:p>
            <a:r>
              <a:rPr lang="en-GB" sz="2400" b="1" dirty="0">
                <a:solidFill>
                  <a:srgbClr val="002060"/>
                </a:solidFill>
              </a:rPr>
              <a:t>WP1 – FE-FRT: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91C648E-DFCE-43AA-94E8-7D50855B5DFA}"/>
              </a:ext>
            </a:extLst>
          </p:cNvPr>
          <p:cNvSpPr>
            <a:spLocks noGrp="1"/>
          </p:cNvSpPr>
          <p:nvPr>
            <p:ph idx="1"/>
          </p:nvPr>
        </p:nvSpPr>
        <p:spPr>
          <a:xfrm>
            <a:off x="441476" y="3429000"/>
            <a:ext cx="10515600" cy="4351338"/>
          </a:xfrm>
        </p:spPr>
        <p:txBody>
          <a:bodyPr/>
          <a:lstStyle/>
          <a:p>
            <a:r>
              <a:rPr lang="en-US" sz="2000" dirty="0"/>
              <a:t>Milestones &amp; deliverables </a:t>
            </a:r>
            <a:r>
              <a:rPr lang="en-US" sz="2000" b="1" dirty="0">
                <a:solidFill>
                  <a:srgbClr val="A4C137"/>
                </a:solidFill>
                <a:cs typeface="Calibri" panose="020F0502020204030204" pitchFamily="34" charset="0"/>
              </a:rPr>
              <a:t>on track?</a:t>
            </a:r>
          </a:p>
          <a:p>
            <a:pPr lvl="1"/>
            <a:r>
              <a:rPr lang="en-US" sz="1600" dirty="0">
                <a:cs typeface="Calibri" panose="020F0502020204030204" pitchFamily="34" charset="0"/>
              </a:rPr>
              <a:t>The </a:t>
            </a:r>
            <a:r>
              <a:rPr lang="en-US" sz="1600" dirty="0" err="1">
                <a:cs typeface="Calibri" panose="020F0502020204030204" pitchFamily="34" charset="0"/>
              </a:rPr>
              <a:t>iSAS</a:t>
            </a:r>
            <a:r>
              <a:rPr lang="en-US" sz="1600" dirty="0">
                <a:cs typeface="Calibri" panose="020F0502020204030204" pitchFamily="34" charset="0"/>
              </a:rPr>
              <a:t> Milestones and deliverables are on track. The detailed internal MS list shows some risk for task 1.3 regarding the ceramics treatment prior installation into the FRT. This is being worked on by including a material scientist into the task (A. Prudnikava).</a:t>
            </a:r>
          </a:p>
          <a:p>
            <a:pPr lvl="1"/>
            <a:r>
              <a:rPr lang="en-US" sz="1600" dirty="0">
                <a:cs typeface="Calibri" panose="020F0502020204030204" pitchFamily="34" charset="0"/>
              </a:rPr>
              <a:t>MS2 is also under risk, as there is no dedicated co-worker assigned, but it will be covered by a collaborative effort between WP6 and WP1.</a:t>
            </a:r>
            <a:endParaRPr lang="en-US" sz="2000" b="1" dirty="0">
              <a:solidFill>
                <a:srgbClr val="A4C137"/>
              </a:solidFill>
              <a:cs typeface="Calibri" panose="020F0502020204030204" pitchFamily="34" charset="0"/>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pic>
        <p:nvPicPr>
          <p:cNvPr id="6" name="Grafik 5">
            <a:extLst>
              <a:ext uri="{FF2B5EF4-FFF2-40B4-BE49-F238E27FC236}">
                <a16:creationId xmlns:a16="http://schemas.microsoft.com/office/drawing/2014/main" id="{26B555E9-C034-5A5D-6A54-6BDF94547757}"/>
              </a:ext>
            </a:extLst>
          </p:cNvPr>
          <p:cNvPicPr>
            <a:picLocks noChangeAspect="1"/>
          </p:cNvPicPr>
          <p:nvPr/>
        </p:nvPicPr>
        <p:blipFill>
          <a:blip r:embed="rId3"/>
          <a:stretch>
            <a:fillRect/>
          </a:stretch>
        </p:blipFill>
        <p:spPr>
          <a:xfrm>
            <a:off x="0" y="1132168"/>
            <a:ext cx="12192000" cy="1990767"/>
          </a:xfrm>
          <a:prstGeom prst="rect">
            <a:avLst/>
          </a:prstGeom>
        </p:spPr>
      </p:pic>
    </p:spTree>
    <p:extLst>
      <p:ext uri="{BB962C8B-B14F-4D97-AF65-F5344CB8AC3E}">
        <p14:creationId xmlns:p14="http://schemas.microsoft.com/office/powerpoint/2010/main" val="11369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FD807-6BFA-5F75-585F-038BB87B589A}"/>
              </a:ext>
            </a:extLst>
          </p:cNvPr>
          <p:cNvSpPr txBox="1"/>
          <p:nvPr/>
        </p:nvSpPr>
        <p:spPr>
          <a:xfrm>
            <a:off x="2944548" y="37886"/>
            <a:ext cx="8001871" cy="2123658"/>
          </a:xfrm>
          <a:prstGeom prst="rect">
            <a:avLst/>
          </a:prstGeom>
          <a:noFill/>
        </p:spPr>
        <p:txBody>
          <a:bodyPr wrap="none" rtlCol="0">
            <a:spAutoFit/>
          </a:bodyPr>
          <a:lstStyle/>
          <a:p>
            <a:r>
              <a:rPr lang="en-BE" sz="2400" b="1" dirty="0">
                <a:solidFill>
                  <a:schemeClr val="bg2">
                    <a:lumMod val="50000"/>
                  </a:schemeClr>
                </a:solidFill>
              </a:rPr>
              <a:t>WP1: FE-FRT</a:t>
            </a:r>
            <a:r>
              <a:rPr lang="en-US" sz="2400" b="1" dirty="0">
                <a:solidFill>
                  <a:schemeClr val="bg2">
                    <a:lumMod val="50000"/>
                  </a:schemeClr>
                </a:solidFill>
              </a:rPr>
              <a:t> (Official overview)</a:t>
            </a:r>
            <a:endParaRPr lang="en-BE" sz="2400" b="1" dirty="0">
              <a:solidFill>
                <a:schemeClr val="bg2">
                  <a:lumMod val="50000"/>
                </a:schemeClr>
              </a:solidFill>
            </a:endParaRP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HZB, CERN, CNRS,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Uni.Lanc</a:t>
            </a:r>
            <a:r>
              <a:rPr lang="en-US" b="1" dirty="0">
                <a:solidFill>
                  <a:schemeClr val="bg2">
                    <a:lumMod val="50000"/>
                  </a:schemeClr>
                </a:solidFill>
                <a:latin typeface="Calibri"/>
              </a:rPr>
              <a:t>aster</a:t>
            </a:r>
            <a:endPar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endParaRPr>
          </a:p>
          <a:p>
            <a:r>
              <a:rPr lang="en-US" b="1" dirty="0">
                <a:solidFill>
                  <a:schemeClr val="bg2">
                    <a:lumMod val="50000"/>
                  </a:schemeClr>
                </a:solidFill>
                <a:latin typeface="Calibri"/>
                <a:ea typeface="ＭＳ Ｐゴシック" charset="0"/>
              </a:rPr>
              <a:t>Convener: Axel Neumann (HZB), deputy Alick Macpherson (CERN)</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Alick Macpherson (CERN), Walid Kaabi (CNRS),</a:t>
            </a:r>
            <a:b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b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Graeme Burt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Uni.Lanc</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industry: Alexei Kanareykin (Euclid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Techlabs</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a:t>
            </a:r>
          </a:p>
          <a:p>
            <a:endParaRPr lang="en-BE" b="1" dirty="0">
              <a:solidFill>
                <a:schemeClr val="bg2">
                  <a:lumMod val="50000"/>
                </a:schemeClr>
              </a:solidFill>
            </a:endParaRPr>
          </a:p>
          <a:p>
            <a:endParaRPr lang="en-BE" b="1" dirty="0">
              <a:solidFill>
                <a:schemeClr val="bg2">
                  <a:lumMod val="50000"/>
                </a:schemeClr>
              </a:solidFill>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272144" y="1693666"/>
            <a:ext cx="11811000" cy="5539978"/>
          </a:xfrm>
          <a:prstGeom prst="rect">
            <a:avLst/>
          </a:prstGeom>
          <a:noFill/>
        </p:spPr>
        <p:txBody>
          <a:bodyPr wrap="square" rtlCol="0">
            <a:spAutoFit/>
          </a:bodyPr>
          <a:lstStyle/>
          <a:p>
            <a:r>
              <a:rPr lang="en-GB" sz="1600" b="1" i="1" dirty="0">
                <a:effectLst/>
                <a:latin typeface="Helvetica" pitchFamily="2" charset="0"/>
              </a:rPr>
              <a:t>Task 1.1: Coordination of R&amp;D on FE-FRT – M1-M48 (HZB)</a:t>
            </a:r>
            <a:endParaRPr lang="en-GB" sz="1600" b="1" dirty="0">
              <a:effectLst/>
              <a:latin typeface="Helvetica" pitchFamily="2" charset="0"/>
            </a:endParaRPr>
          </a:p>
          <a:p>
            <a:r>
              <a:rPr lang="en-GB" sz="1600" i="1" dirty="0">
                <a:effectLst/>
                <a:latin typeface="Helvetica" pitchFamily="2" charset="0"/>
              </a:rPr>
              <a:t>• General coordination by HZB as described above.</a:t>
            </a:r>
          </a:p>
          <a:p>
            <a:endParaRPr lang="en-GB" sz="1600" dirty="0">
              <a:effectLst/>
              <a:latin typeface="Helvetica" pitchFamily="2" charset="0"/>
            </a:endParaRPr>
          </a:p>
          <a:p>
            <a:r>
              <a:rPr lang="en-GB" sz="1600" b="1" i="1" dirty="0">
                <a:effectLst/>
                <a:latin typeface="Helvetica" pitchFamily="2" charset="0"/>
              </a:rPr>
              <a:t>Task 1.2: FE-FRT for </a:t>
            </a:r>
            <a:r>
              <a:rPr lang="en-GB" sz="1600" b="1" i="1" dirty="0">
                <a:solidFill>
                  <a:schemeClr val="accent3"/>
                </a:solidFill>
                <a:effectLst/>
                <a:latin typeface="Helvetica" pitchFamily="2" charset="0"/>
              </a:rPr>
              <a:t>Transient Beam Loading </a:t>
            </a:r>
            <a:r>
              <a:rPr lang="en-GB" sz="1600" b="1" i="1" dirty="0">
                <a:effectLst/>
                <a:latin typeface="Helvetica" pitchFamily="2" charset="0"/>
              </a:rPr>
              <a:t>– M1-M40 (</a:t>
            </a:r>
            <a:r>
              <a:rPr lang="en-GB" sz="1600" b="1" i="1" dirty="0">
                <a:solidFill>
                  <a:schemeClr val="accent3"/>
                </a:solidFill>
                <a:effectLst/>
                <a:latin typeface="Helvetica" pitchFamily="2" charset="0"/>
              </a:rPr>
              <a:t>CERN</a:t>
            </a:r>
            <a:r>
              <a:rPr lang="en-GB" sz="1600" b="1" i="1" dirty="0">
                <a:effectLst/>
                <a:latin typeface="Helvetica" pitchFamily="2" charset="0"/>
              </a:rPr>
              <a:t>)</a:t>
            </a:r>
            <a:endParaRPr lang="en-GB" sz="1600" b="1" dirty="0">
              <a:effectLst/>
              <a:latin typeface="Helvetica" pitchFamily="2" charset="0"/>
            </a:endParaRPr>
          </a:p>
          <a:p>
            <a:r>
              <a:rPr lang="en-GB" sz="1600" i="1" dirty="0">
                <a:effectLst/>
                <a:latin typeface="Helvetica" pitchFamily="2" charset="0"/>
              </a:rPr>
              <a:t>• Design a full FE-FRT-based 400 MHz tuner, applicable to </a:t>
            </a:r>
            <a:r>
              <a:rPr lang="en-GB" sz="1600" i="1" dirty="0">
                <a:solidFill>
                  <a:schemeClr val="accent3"/>
                </a:solidFill>
                <a:effectLst/>
                <a:latin typeface="Helvetica" pitchFamily="2" charset="0"/>
              </a:rPr>
              <a:t>LHC transient detuning </a:t>
            </a:r>
            <a:r>
              <a:rPr lang="en-GB" sz="1600" i="1" dirty="0">
                <a:effectLst/>
                <a:latin typeface="Helvetica" pitchFamily="2" charset="0"/>
              </a:rPr>
              <a:t>scenarios.</a:t>
            </a:r>
            <a:endParaRPr lang="en-GB" sz="1600" dirty="0">
              <a:effectLst/>
              <a:latin typeface="Helvetica" pitchFamily="2" charset="0"/>
            </a:endParaRPr>
          </a:p>
          <a:p>
            <a:r>
              <a:rPr lang="en-GB" sz="1600" i="1" dirty="0">
                <a:effectLst/>
                <a:latin typeface="Helvetica" pitchFamily="2" charset="0"/>
              </a:rPr>
              <a:t>• Perform full RF, mechanical and cryogenic evaluation of the FE-FRT-equipped . LHC cryo-module.</a:t>
            </a:r>
            <a:endParaRPr lang="en-GB" sz="1600" dirty="0">
              <a:effectLst/>
              <a:latin typeface="Helvetica" pitchFamily="2" charset="0"/>
            </a:endParaRPr>
          </a:p>
          <a:p>
            <a:r>
              <a:rPr lang="en-GB" sz="1600" i="1" dirty="0">
                <a:effectLst/>
                <a:latin typeface="Helvetica" pitchFamily="2" charset="0"/>
              </a:rPr>
              <a:t>• Use design lessons learned to design a tuner for transient detuning of FCC 800 MHz multi-cell cavities.</a:t>
            </a:r>
          </a:p>
          <a:p>
            <a:endParaRPr lang="en-GB" sz="1600" dirty="0">
              <a:effectLst/>
              <a:latin typeface="Helvetica" pitchFamily="2" charset="0"/>
            </a:endParaRPr>
          </a:p>
          <a:p>
            <a:r>
              <a:rPr lang="en-GB" sz="1600" b="1" i="1" dirty="0">
                <a:effectLst/>
                <a:latin typeface="Helvetica" pitchFamily="2" charset="0"/>
              </a:rPr>
              <a:t>Task 1.3: FE-FRT for </a:t>
            </a:r>
            <a:r>
              <a:rPr lang="en-GB" sz="1600" b="1" i="1" dirty="0">
                <a:solidFill>
                  <a:schemeClr val="accent3"/>
                </a:solidFill>
                <a:effectLst/>
                <a:latin typeface="Helvetica" pitchFamily="2" charset="0"/>
              </a:rPr>
              <a:t>Microphonics</a:t>
            </a:r>
            <a:r>
              <a:rPr lang="en-GB" sz="1600" b="1" i="1" dirty="0">
                <a:effectLst/>
                <a:latin typeface="Helvetica" pitchFamily="2" charset="0"/>
              </a:rPr>
              <a:t> – M1-M48 (</a:t>
            </a:r>
            <a:r>
              <a:rPr lang="en-GB" sz="1600" b="1" i="1" dirty="0">
                <a:solidFill>
                  <a:schemeClr val="accent3"/>
                </a:solidFill>
                <a:effectLst/>
                <a:latin typeface="Helvetica" pitchFamily="2" charset="0"/>
              </a:rPr>
              <a:t>HZB</a:t>
            </a:r>
            <a:r>
              <a:rPr lang="en-GB" sz="1600" b="1" i="1" dirty="0">
                <a:effectLst/>
                <a:latin typeface="Helvetica" pitchFamily="2" charset="0"/>
              </a:rPr>
              <a:t>)</a:t>
            </a:r>
            <a:endParaRPr lang="en-GB" sz="1600" b="1" dirty="0">
              <a:effectLst/>
              <a:latin typeface="Helvetica" pitchFamily="2" charset="0"/>
            </a:endParaRPr>
          </a:p>
          <a:p>
            <a:r>
              <a:rPr lang="en-GB" sz="1600" i="1" dirty="0">
                <a:effectLst/>
                <a:latin typeface="Helvetica" pitchFamily="2" charset="0"/>
              </a:rPr>
              <a:t>• Establish characteristics and performance of FE-FRT ferroelectric material at frequencies ≥1300 </a:t>
            </a:r>
            <a:r>
              <a:rPr lang="en-GB" sz="1600" i="1" dirty="0" err="1">
                <a:effectLst/>
                <a:latin typeface="Helvetica" pitchFamily="2" charset="0"/>
              </a:rPr>
              <a:t>MHz.</a:t>
            </a:r>
            <a:endParaRPr lang="en-GB" sz="1600" dirty="0">
              <a:effectLst/>
              <a:latin typeface="Helvetica" pitchFamily="2" charset="0"/>
            </a:endParaRPr>
          </a:p>
          <a:p>
            <a:r>
              <a:rPr lang="en-GB" sz="1600" i="1" dirty="0">
                <a:effectLst/>
                <a:latin typeface="Helvetica" pitchFamily="2" charset="0"/>
              </a:rPr>
              <a:t>• Design, fabricate and validate an FE-FRT </a:t>
            </a:r>
            <a:r>
              <a:rPr lang="en-GB" sz="1600" i="1" dirty="0">
                <a:solidFill>
                  <a:schemeClr val="accent3"/>
                </a:solidFill>
                <a:effectLst/>
                <a:latin typeface="Helvetica" pitchFamily="2" charset="0"/>
              </a:rPr>
              <a:t>for microphonics suppression </a:t>
            </a:r>
            <a:r>
              <a:rPr lang="en-GB" sz="1600" i="1" dirty="0">
                <a:effectLst/>
                <a:latin typeface="Helvetica" pitchFamily="2" charset="0"/>
              </a:rPr>
              <a:t>on a single-cell 1.3 GHz cavity.</a:t>
            </a:r>
            <a:endParaRPr lang="en-GB" sz="1600" dirty="0">
              <a:effectLst/>
              <a:latin typeface="Helvetica" pitchFamily="2" charset="0"/>
            </a:endParaRPr>
          </a:p>
          <a:p>
            <a:r>
              <a:rPr lang="en-GB" sz="1600" i="1" dirty="0">
                <a:effectLst/>
                <a:latin typeface="Helvetica" pitchFamily="2" charset="0"/>
              </a:rPr>
              <a:t>• Design, fabricate and validate an FE-FRT for </a:t>
            </a:r>
            <a:r>
              <a:rPr lang="en-GB" sz="1600" i="1" dirty="0">
                <a:solidFill>
                  <a:schemeClr val="accent3"/>
                </a:solidFill>
                <a:effectLst/>
                <a:latin typeface="Helvetica" pitchFamily="2" charset="0"/>
              </a:rPr>
              <a:t>multi-cell cavity at 1300 MHz</a:t>
            </a:r>
            <a:r>
              <a:rPr lang="en-GB" sz="1600" i="1" dirty="0">
                <a:effectLst/>
                <a:latin typeface="Helvetica" pitchFamily="2" charset="0"/>
              </a:rPr>
              <a:t>, in a cryomodule-like</a:t>
            </a:r>
            <a:r>
              <a:rPr lang="en-GB" sz="1600" dirty="0">
                <a:latin typeface="Helvetica" pitchFamily="2" charset="0"/>
              </a:rPr>
              <a:t> </a:t>
            </a:r>
            <a:r>
              <a:rPr lang="en-GB" sz="1600" i="1" dirty="0">
                <a:effectLst/>
                <a:latin typeface="Helvetica" pitchFamily="2" charset="0"/>
              </a:rPr>
              <a:t>setup.</a:t>
            </a:r>
          </a:p>
          <a:p>
            <a:endParaRPr lang="en-GB" sz="1600" dirty="0">
              <a:effectLst/>
              <a:latin typeface="Helvetica" pitchFamily="2" charset="0"/>
            </a:endParaRPr>
          </a:p>
          <a:p>
            <a:r>
              <a:rPr lang="en-GB" sz="1600" b="1" i="1" dirty="0">
                <a:effectLst/>
                <a:latin typeface="Helvetica" pitchFamily="2" charset="0"/>
              </a:rPr>
              <a:t>Task 1.4: FE-FRT in Energy-Recovery LINAC (</a:t>
            </a:r>
            <a:r>
              <a:rPr lang="en-GB" sz="1600" b="1" i="1" dirty="0">
                <a:solidFill>
                  <a:schemeClr val="accent3"/>
                </a:solidFill>
                <a:effectLst/>
                <a:latin typeface="Helvetica" pitchFamily="2" charset="0"/>
              </a:rPr>
              <a:t>ERL</a:t>
            </a:r>
            <a:r>
              <a:rPr lang="en-GB" sz="1600" b="1" i="1" dirty="0">
                <a:effectLst/>
                <a:latin typeface="Helvetica" pitchFamily="2" charset="0"/>
              </a:rPr>
              <a:t>) mode – M1-M48 (</a:t>
            </a:r>
            <a:r>
              <a:rPr lang="en-GB" sz="1600" b="1" i="1" dirty="0">
                <a:solidFill>
                  <a:schemeClr val="accent3"/>
                </a:solidFill>
                <a:effectLst/>
                <a:latin typeface="Helvetica" pitchFamily="2" charset="0"/>
              </a:rPr>
              <a:t>CNRS</a:t>
            </a:r>
            <a:r>
              <a:rPr lang="en-GB" sz="1600" b="1" i="1" dirty="0">
                <a:effectLst/>
                <a:latin typeface="Helvetica" pitchFamily="2" charset="0"/>
              </a:rPr>
              <a:t>)</a:t>
            </a:r>
            <a:endParaRPr lang="en-GB" sz="1600" b="1" dirty="0">
              <a:effectLst/>
              <a:latin typeface="Helvetica" pitchFamily="2" charset="0"/>
            </a:endParaRPr>
          </a:p>
          <a:p>
            <a:r>
              <a:rPr lang="en-GB" sz="1600" i="1" dirty="0">
                <a:effectLst/>
                <a:latin typeface="Helvetica" pitchFamily="2" charset="0"/>
              </a:rPr>
              <a:t>• End-group design study for integration into ERL-type cavity, study </a:t>
            </a:r>
            <a:r>
              <a:rPr lang="en-GB" sz="1600" i="1" dirty="0">
                <a:solidFill>
                  <a:schemeClr val="accent3"/>
                </a:solidFill>
                <a:effectLst/>
                <a:latin typeface="Helvetica" pitchFamily="2" charset="0"/>
              </a:rPr>
              <a:t>HOM+BBU </a:t>
            </a:r>
            <a:r>
              <a:rPr lang="en-GB" sz="1600" i="1" dirty="0">
                <a:effectLst/>
                <a:latin typeface="Helvetica" pitchFamily="2" charset="0"/>
              </a:rPr>
              <a:t>properties.</a:t>
            </a:r>
            <a:endParaRPr lang="en-GB" sz="1600" dirty="0">
              <a:effectLst/>
              <a:latin typeface="Helvetica" pitchFamily="2" charset="0"/>
            </a:endParaRPr>
          </a:p>
          <a:p>
            <a:r>
              <a:rPr lang="en-GB" sz="1600" i="1" dirty="0">
                <a:effectLst/>
                <a:latin typeface="Helvetica" pitchFamily="2" charset="0"/>
              </a:rPr>
              <a:t>• FE-FRT design study for </a:t>
            </a:r>
            <a:r>
              <a:rPr lang="en-GB" sz="1600" i="1" dirty="0">
                <a:solidFill>
                  <a:schemeClr val="accent3"/>
                </a:solidFill>
                <a:effectLst/>
                <a:latin typeface="Helvetica" pitchFamily="2" charset="0"/>
              </a:rPr>
              <a:t>RF and mechanical integration into upgraded ERL</a:t>
            </a:r>
            <a:r>
              <a:rPr lang="en-GB" sz="1600" i="1" dirty="0">
                <a:effectLst/>
                <a:latin typeface="Helvetica" pitchFamily="2" charset="0"/>
              </a:rPr>
              <a:t> cavity.</a:t>
            </a:r>
          </a:p>
          <a:p>
            <a:endParaRPr lang="en-GB" sz="1600" dirty="0">
              <a:effectLst/>
              <a:latin typeface="Helvetica" pitchFamily="2" charset="0"/>
            </a:endParaRPr>
          </a:p>
          <a:p>
            <a:r>
              <a:rPr lang="en-US" sz="1600" b="1" i="1" dirty="0">
                <a:solidFill>
                  <a:schemeClr val="accent1"/>
                </a:solidFill>
                <a:latin typeface="Helvetica" panose="020B0604020202020204" pitchFamily="34" charset="0"/>
                <a:cs typeface="Helvetica" panose="020B0604020202020204" pitchFamily="34" charset="0"/>
              </a:rPr>
              <a:t>Task 6.2: Retrofitting Fast Reactive Tuners into existing cryomodules HL-LHC oriented – M1-M24</a:t>
            </a:r>
          </a:p>
          <a:p>
            <a:pPr marL="285750" indent="-285750">
              <a:buFont typeface="Arial" panose="020B0604020202020204" pitchFamily="34" charset="0"/>
              <a:buChar char="•"/>
            </a:pPr>
            <a:r>
              <a:rPr lang="en-US" sz="1600" i="1" dirty="0">
                <a:latin typeface="Helvetica" panose="020B0604020202020204" pitchFamily="34" charset="0"/>
                <a:cs typeface="Helvetica" panose="020B0604020202020204" pitchFamily="34" charset="0"/>
              </a:rPr>
              <a:t>Study of frequency domain multiplexor-based HOM coupler</a:t>
            </a:r>
          </a:p>
          <a:p>
            <a:pPr marL="285750" indent="-285750">
              <a:buFont typeface="Arial" panose="020B0604020202020204" pitchFamily="34" charset="0"/>
              <a:buChar char="•"/>
            </a:pPr>
            <a:r>
              <a:rPr lang="en-US" sz="1600" i="1" dirty="0">
                <a:latin typeface="Helvetica" panose="020B0604020202020204" pitchFamily="34" charset="0"/>
                <a:cs typeface="Helvetica" panose="020B0604020202020204" pitchFamily="34" charset="0"/>
              </a:rPr>
              <a:t>Study the effect of </a:t>
            </a:r>
            <a:r>
              <a:rPr lang="en-US" sz="1600" i="1" dirty="0">
                <a:solidFill>
                  <a:schemeClr val="accent3"/>
                </a:solidFill>
                <a:latin typeface="Helvetica" panose="020B0604020202020204" pitchFamily="34" charset="0"/>
                <a:cs typeface="Helvetica" panose="020B0604020202020204" pitchFamily="34" charset="0"/>
              </a:rPr>
              <a:t>HOMs on FE-FRT </a:t>
            </a:r>
            <a:r>
              <a:rPr lang="en-US" sz="1600" i="1" dirty="0">
                <a:latin typeface="Helvetica" panose="020B0604020202020204" pitchFamily="34" charset="0"/>
                <a:cs typeface="Helvetica" panose="020B0604020202020204" pitchFamily="34" charset="0"/>
              </a:rPr>
              <a:t>operation to define max leakage</a:t>
            </a:r>
          </a:p>
          <a:p>
            <a:pPr marL="285750" indent="-285750">
              <a:buFont typeface="Arial" panose="020B0604020202020204" pitchFamily="34" charset="0"/>
              <a:buChar char="•"/>
            </a:pPr>
            <a:r>
              <a:rPr lang="en-US" sz="1600" i="1" dirty="0">
                <a:latin typeface="Helvetica" panose="020B0604020202020204" pitchFamily="34" charset="0"/>
                <a:cs typeface="Helvetica" panose="020B0604020202020204" pitchFamily="34" charset="0"/>
              </a:rPr>
              <a:t>Study the heating due to high fundamental power in the coupler</a:t>
            </a:r>
          </a:p>
          <a:p>
            <a:endParaRPr lang="en-BE" dirty="0"/>
          </a:p>
        </p:txBody>
      </p:sp>
      <p:sp>
        <p:nvSpPr>
          <p:cNvPr id="2" name="Geschweifte Klammer rechts 1">
            <a:extLst>
              <a:ext uri="{FF2B5EF4-FFF2-40B4-BE49-F238E27FC236}">
                <a16:creationId xmlns:a16="http://schemas.microsoft.com/office/drawing/2014/main" id="{D89E89E7-FEBB-BF7B-7AD0-53E6CA4BF201}"/>
              </a:ext>
            </a:extLst>
          </p:cNvPr>
          <p:cNvSpPr/>
          <p:nvPr/>
        </p:nvSpPr>
        <p:spPr>
          <a:xfrm>
            <a:off x="9792478" y="5929604"/>
            <a:ext cx="219269" cy="867747"/>
          </a:xfrm>
          <a:prstGeom prst="rightBrace">
            <a:avLst>
              <a:gd name="adj1" fmla="val 6152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 name="Textfeld 2">
            <a:extLst>
              <a:ext uri="{FF2B5EF4-FFF2-40B4-BE49-F238E27FC236}">
                <a16:creationId xmlns:a16="http://schemas.microsoft.com/office/drawing/2014/main" id="{2B83FEF9-6A0F-614A-C084-1A3EC93C7688}"/>
              </a:ext>
            </a:extLst>
          </p:cNvPr>
          <p:cNvSpPr txBox="1"/>
          <p:nvPr/>
        </p:nvSpPr>
        <p:spPr>
          <a:xfrm>
            <a:off x="10128380" y="5943599"/>
            <a:ext cx="1475597" cy="646331"/>
          </a:xfrm>
          <a:prstGeom prst="rect">
            <a:avLst/>
          </a:prstGeom>
          <a:noFill/>
        </p:spPr>
        <p:txBody>
          <a:bodyPr wrap="none" rtlCol="0">
            <a:spAutoFit/>
          </a:bodyPr>
          <a:lstStyle/>
          <a:p>
            <a:r>
              <a:rPr lang="en-US" dirty="0"/>
              <a:t>Strong link to</a:t>
            </a:r>
            <a:br>
              <a:rPr lang="en-US" dirty="0"/>
            </a:br>
            <a:r>
              <a:rPr lang="en-US" dirty="0"/>
              <a:t>Tasks 1.2-1.4</a:t>
            </a:r>
            <a:endParaRPr lang="de-DE" dirty="0"/>
          </a:p>
        </p:txBody>
      </p:sp>
      <p:sp>
        <p:nvSpPr>
          <p:cNvPr id="6" name="Pfeil: nach links gekrümmt 5">
            <a:extLst>
              <a:ext uri="{FF2B5EF4-FFF2-40B4-BE49-F238E27FC236}">
                <a16:creationId xmlns:a16="http://schemas.microsoft.com/office/drawing/2014/main" id="{242E5D2E-3EAD-1A0D-DBAA-7833D71A04FC}"/>
              </a:ext>
            </a:extLst>
          </p:cNvPr>
          <p:cNvSpPr/>
          <p:nvPr/>
        </p:nvSpPr>
        <p:spPr>
          <a:xfrm>
            <a:off x="10578943" y="3028635"/>
            <a:ext cx="731520" cy="247024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Pfeil: nach links gekrümmt 6">
            <a:extLst>
              <a:ext uri="{FF2B5EF4-FFF2-40B4-BE49-F238E27FC236}">
                <a16:creationId xmlns:a16="http://schemas.microsoft.com/office/drawing/2014/main" id="{9BBFBA3E-572A-3FDC-88B1-6DDDCC951D79}"/>
              </a:ext>
            </a:extLst>
          </p:cNvPr>
          <p:cNvSpPr/>
          <p:nvPr/>
        </p:nvSpPr>
        <p:spPr>
          <a:xfrm>
            <a:off x="9806262" y="4161311"/>
            <a:ext cx="731520" cy="141054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2" name="Gruppieren 11">
            <a:extLst>
              <a:ext uri="{FF2B5EF4-FFF2-40B4-BE49-F238E27FC236}">
                <a16:creationId xmlns:a16="http://schemas.microsoft.com/office/drawing/2014/main" id="{04E4E2A2-4B6B-BBAC-3817-5A9DB5B5F617}"/>
              </a:ext>
            </a:extLst>
          </p:cNvPr>
          <p:cNvGrpSpPr/>
          <p:nvPr/>
        </p:nvGrpSpPr>
        <p:grpSpPr>
          <a:xfrm>
            <a:off x="8876801" y="5236579"/>
            <a:ext cx="934114" cy="1509938"/>
            <a:chOff x="8876801" y="5236579"/>
            <a:chExt cx="934114" cy="1509938"/>
          </a:xfrm>
        </p:grpSpPr>
        <p:sp>
          <p:nvSpPr>
            <p:cNvPr id="11" name="Pfeil: nach links 10">
              <a:extLst>
                <a:ext uri="{FF2B5EF4-FFF2-40B4-BE49-F238E27FC236}">
                  <a16:creationId xmlns:a16="http://schemas.microsoft.com/office/drawing/2014/main" id="{15FE395D-B08F-1639-C02D-EE90F2E91621}"/>
                </a:ext>
              </a:extLst>
            </p:cNvPr>
            <p:cNvSpPr/>
            <p:nvPr/>
          </p:nvSpPr>
          <p:spPr>
            <a:xfrm>
              <a:off x="8876801" y="5236579"/>
              <a:ext cx="389119" cy="372010"/>
            </a:xfrm>
            <a:prstGeom prst="leftArrow">
              <a:avLst>
                <a:gd name="adj1" fmla="val 33613"/>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gekrümmt 8">
              <a:extLst>
                <a:ext uri="{FF2B5EF4-FFF2-40B4-BE49-F238E27FC236}">
                  <a16:creationId xmlns:a16="http://schemas.microsoft.com/office/drawing/2014/main" id="{83A4F174-294A-8F8B-5D59-E7C07366F1F9}"/>
                </a:ext>
              </a:extLst>
            </p:cNvPr>
            <p:cNvSpPr/>
            <p:nvPr/>
          </p:nvSpPr>
          <p:spPr>
            <a:xfrm>
              <a:off x="9079395" y="5335969"/>
              <a:ext cx="731520" cy="141054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8" name="Textfeld 7">
            <a:extLst>
              <a:ext uri="{FF2B5EF4-FFF2-40B4-BE49-F238E27FC236}">
                <a16:creationId xmlns:a16="http://schemas.microsoft.com/office/drawing/2014/main" id="{3C03D3B7-2FE8-E255-8765-7B6B1C8DF99B}"/>
              </a:ext>
            </a:extLst>
          </p:cNvPr>
          <p:cNvSpPr txBox="1"/>
          <p:nvPr/>
        </p:nvSpPr>
        <p:spPr>
          <a:xfrm>
            <a:off x="9079395" y="1498728"/>
            <a:ext cx="3004457" cy="1477328"/>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a:t>Task 2.4 </a:t>
            </a:r>
            <a:r>
              <a:rPr lang="en-US" dirty="0">
                <a:solidFill>
                  <a:srgbClr val="C00000"/>
                </a:solidFill>
              </a:rPr>
              <a:t>Integrated LLRF control using FE-FRT</a:t>
            </a:r>
          </a:p>
          <a:p>
            <a:pPr marL="285750" indent="-285750">
              <a:buFont typeface="Arial" panose="020B0604020202020204" pitchFamily="34" charset="0"/>
              <a:buChar char="•"/>
            </a:pPr>
            <a:r>
              <a:rPr lang="en-US" dirty="0"/>
              <a:t>Task 3.3 </a:t>
            </a:r>
            <a:r>
              <a:rPr lang="en-US" dirty="0">
                <a:solidFill>
                  <a:srgbClr val="C00000"/>
                </a:solidFill>
              </a:rPr>
              <a:t>RF tunability</a:t>
            </a:r>
            <a:r>
              <a:rPr lang="en-US" dirty="0"/>
              <a:t>, FE-FRT for Nb3SN coated cavities?</a:t>
            </a:r>
            <a:endParaRPr lang="de-DE" dirty="0"/>
          </a:p>
        </p:txBody>
      </p:sp>
      <p:sp>
        <p:nvSpPr>
          <p:cNvPr id="10" name="Foliennummernplatzhalter 9">
            <a:extLst>
              <a:ext uri="{FF2B5EF4-FFF2-40B4-BE49-F238E27FC236}">
                <a16:creationId xmlns:a16="http://schemas.microsoft.com/office/drawing/2014/main" id="{002CCD42-3185-B6F9-CFBB-F9C1DACC77A7}"/>
              </a:ext>
            </a:extLst>
          </p:cNvPr>
          <p:cNvSpPr>
            <a:spLocks noGrp="1"/>
          </p:cNvSpPr>
          <p:nvPr>
            <p:ph type="sldNum" sz="quarter" idx="12"/>
          </p:nvPr>
        </p:nvSpPr>
        <p:spPr/>
        <p:txBody>
          <a:bodyPr/>
          <a:lstStyle/>
          <a:p>
            <a:fld id="{4068FCCF-9A80-B240-8D85-84F960565AFA}" type="slidenum">
              <a:rPr lang="en-BE" smtClean="0"/>
              <a:t>2</a:t>
            </a:fld>
            <a:endParaRPr lang="en-BE"/>
          </a:p>
        </p:txBody>
      </p:sp>
      <p:pic>
        <p:nvPicPr>
          <p:cNvPr id="13" name="Picture 2" descr="Innovate for Sustainable Accelerating Systems: Kick-Off Meeting">
            <a:extLst>
              <a:ext uri="{FF2B5EF4-FFF2-40B4-BE49-F238E27FC236}">
                <a16:creationId xmlns:a16="http://schemas.microsoft.com/office/drawing/2014/main" id="{CA34239F-83C6-38F4-6D4B-E1B52DA3F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8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999656" cy="830997"/>
          </a:xfrm>
          <a:prstGeom prst="rect">
            <a:avLst/>
          </a:prstGeom>
          <a:noFill/>
        </p:spPr>
        <p:txBody>
          <a:bodyPr wrap="none" rtlCol="0">
            <a:spAutoFit/>
          </a:bodyPr>
          <a:lstStyle/>
          <a:p>
            <a:r>
              <a:rPr lang="en-US" sz="2400" b="1" dirty="0">
                <a:solidFill>
                  <a:srgbClr val="002060"/>
                </a:solidFill>
              </a:rPr>
              <a:t>WP1 – FE-FRT:</a:t>
            </a:r>
            <a:r>
              <a:rPr lang="en-US" sz="2400" b="1" dirty="0">
                <a:solidFill>
                  <a:schemeClr val="bg2">
                    <a:lumMod val="50000"/>
                  </a:schemeClr>
                </a:solidFill>
              </a:rPr>
              <a:t> status/evolution of Task 1.1</a:t>
            </a:r>
          </a:p>
          <a:p>
            <a:r>
              <a:rPr lang="en-US" sz="2400" b="1" dirty="0">
                <a:solidFill>
                  <a:schemeClr val="bg2">
                    <a:lumMod val="50000"/>
                  </a:schemeClr>
                </a:solidFill>
              </a:rPr>
              <a:t>                                coordination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r>
              <a:rPr lang="en-US" sz="2000" b="1" dirty="0">
                <a:solidFill>
                  <a:srgbClr val="002060"/>
                </a:solidFill>
              </a:rPr>
              <a:t>Past developments </a:t>
            </a:r>
          </a:p>
          <a:p>
            <a:pPr lvl="1"/>
            <a:r>
              <a:rPr lang="en-US" sz="1800" dirty="0"/>
              <a:t>Intensified the exchange by moving to a biweekly meeting schedule</a:t>
            </a:r>
          </a:p>
          <a:p>
            <a:pPr lvl="1"/>
            <a:r>
              <a:rPr lang="en-US" sz="1800" dirty="0"/>
              <a:t>Started exchange of personnel, e.g. HZB engineer (A. Frahm) visited CERN to discuss</a:t>
            </a:r>
            <a:br>
              <a:rPr lang="en-US" sz="1800" dirty="0"/>
            </a:br>
            <a:r>
              <a:rPr lang="en-US" sz="1800" dirty="0"/>
              <a:t>design and fabrication of FE-FRT parts</a:t>
            </a:r>
          </a:p>
          <a:p>
            <a:pPr lvl="1"/>
            <a:r>
              <a:rPr lang="en-US" sz="1800" dirty="0"/>
              <a:t>Participation in several workshops to advertise </a:t>
            </a:r>
            <a:r>
              <a:rPr lang="en-US" sz="1800" dirty="0" err="1"/>
              <a:t>iSAS</a:t>
            </a:r>
            <a:r>
              <a:rPr lang="en-US" sz="1800" dirty="0"/>
              <a:t> based FRT/ERL developments:</a:t>
            </a:r>
            <a:br>
              <a:rPr lang="en-US" sz="1800" dirty="0"/>
            </a:br>
            <a:r>
              <a:rPr lang="en-US" sz="1800" dirty="0"/>
              <a:t>E.g., talks at ERL workshop 2024 at KEK, Tsukuba, TTC meeting at Lund 2024, both sustainability working groups, talk at Helmholtz ARD-ST3 workshop on sustainability (ERLs), recently SRF 2025</a:t>
            </a:r>
          </a:p>
          <a:p>
            <a:r>
              <a:rPr lang="en-US" sz="2000" b="1" dirty="0">
                <a:solidFill>
                  <a:srgbClr val="A4C137"/>
                </a:solidFill>
                <a:cs typeface="Calibri" panose="020F0502020204030204" pitchFamily="34" charset="0"/>
              </a:rPr>
              <a:t>Current developments</a:t>
            </a:r>
          </a:p>
          <a:p>
            <a:pPr lvl="1"/>
            <a:r>
              <a:rPr lang="en-US" sz="1800" dirty="0"/>
              <a:t>Intensified the exchange by moving to a biweekly meeting schedule</a:t>
            </a:r>
          </a:p>
          <a:p>
            <a:pPr lvl="1"/>
            <a:r>
              <a:rPr lang="en-US" sz="1800" dirty="0"/>
              <a:t>HZB colleagues will attend CERN’s high power vertical test in about October</a:t>
            </a:r>
          </a:p>
          <a:p>
            <a:pPr lvl="1"/>
            <a:r>
              <a:rPr lang="en-US" sz="1800" dirty="0"/>
              <a:t>Invited talk by Sam Smith at SRF 2025 in Tokyo last month (Towards high power tests of an FE-FRT for transient detuning), also a poster about FE-FRT by U. Mainz was presented</a:t>
            </a:r>
          </a:p>
          <a:p>
            <a:pPr lvl="1"/>
            <a:r>
              <a:rPr lang="en-US" sz="1800" dirty="0"/>
              <a:t>Ongoing discussions with WP3 about FE-FRT tuner for coated cavities</a:t>
            </a:r>
          </a:p>
          <a:p>
            <a:pPr lvl="1"/>
            <a:r>
              <a:rPr lang="en-US" sz="1800" dirty="0"/>
              <a:t>Workshop at HZB about </a:t>
            </a:r>
          </a:p>
          <a:p>
            <a:endParaRPr lang="en-US" sz="2400" dirty="0"/>
          </a:p>
          <a:p>
            <a:endParaRPr lang="en-US" dirty="0"/>
          </a:p>
          <a:p>
            <a:endParaRPr lang="en-US" dirty="0"/>
          </a:p>
          <a:p>
            <a:endParaRPr lang="en-US" dirty="0"/>
          </a:p>
          <a:p>
            <a:endParaRPr lang="en-GB" dirty="0"/>
          </a:p>
        </p:txBody>
      </p:sp>
      <p:pic>
        <p:nvPicPr>
          <p:cNvPr id="6" name="Grafik 5">
            <a:extLst>
              <a:ext uri="{FF2B5EF4-FFF2-40B4-BE49-F238E27FC236}">
                <a16:creationId xmlns:a16="http://schemas.microsoft.com/office/drawing/2014/main" id="{F824F6C0-EA05-2694-F75F-996E955DA123}"/>
              </a:ext>
            </a:extLst>
          </p:cNvPr>
          <p:cNvPicPr>
            <a:picLocks noChangeAspect="1"/>
          </p:cNvPicPr>
          <p:nvPr/>
        </p:nvPicPr>
        <p:blipFill>
          <a:blip r:embed="rId3"/>
          <a:srcRect r="63295"/>
          <a:stretch>
            <a:fillRect/>
          </a:stretch>
        </p:blipFill>
        <p:spPr>
          <a:xfrm>
            <a:off x="4494590" y="5701924"/>
            <a:ext cx="1063644" cy="1062141"/>
          </a:xfrm>
          <a:prstGeom prst="rect">
            <a:avLst/>
          </a:prstGeom>
        </p:spPr>
      </p:pic>
      <p:sp>
        <p:nvSpPr>
          <p:cNvPr id="2" name="Textfeld 1">
            <a:extLst>
              <a:ext uri="{FF2B5EF4-FFF2-40B4-BE49-F238E27FC236}">
                <a16:creationId xmlns:a16="http://schemas.microsoft.com/office/drawing/2014/main" id="{E8E3B882-4377-96E2-EA5E-52E5A24C34ED}"/>
              </a:ext>
            </a:extLst>
          </p:cNvPr>
          <p:cNvSpPr txBox="1"/>
          <p:nvPr/>
        </p:nvSpPr>
        <p:spPr>
          <a:xfrm>
            <a:off x="5946020" y="5626704"/>
            <a:ext cx="3700244" cy="369332"/>
          </a:xfrm>
          <a:prstGeom prst="rect">
            <a:avLst/>
          </a:prstGeom>
          <a:noFill/>
        </p:spPr>
        <p:txBody>
          <a:bodyPr wrap="none" rtlCol="0">
            <a:spAutoFit/>
          </a:bodyPr>
          <a:lstStyle/>
          <a:p>
            <a:r>
              <a:rPr lang="de-DE" dirty="0"/>
              <a:t>https://events.hifis.net/event/2275/</a:t>
            </a:r>
          </a:p>
        </p:txBody>
      </p:sp>
    </p:spTree>
    <p:extLst>
      <p:ext uri="{BB962C8B-B14F-4D97-AF65-F5344CB8AC3E}">
        <p14:creationId xmlns:p14="http://schemas.microsoft.com/office/powerpoint/2010/main" val="351428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062172" cy="461665"/>
          </a:xfrm>
          <a:prstGeom prst="rect">
            <a:avLst/>
          </a:prstGeom>
          <a:noFill/>
        </p:spPr>
        <p:txBody>
          <a:bodyPr wrap="none" rtlCol="0">
            <a:spAutoFit/>
          </a:bodyPr>
          <a:lstStyle/>
          <a:p>
            <a:r>
              <a:rPr lang="en-US" sz="2400" b="1" dirty="0">
                <a:solidFill>
                  <a:srgbClr val="002060"/>
                </a:solidFill>
              </a:rPr>
              <a:t>WP1 – FE-FRT:</a:t>
            </a:r>
            <a:r>
              <a:rPr lang="en-US" sz="2400" b="1" dirty="0">
                <a:solidFill>
                  <a:schemeClr val="bg2">
                    <a:lumMod val="50000"/>
                  </a:schemeClr>
                </a:solidFill>
              </a:rPr>
              <a:t> status/evolution of Task 1.2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1A462D64-EE07-A98B-9F34-74005FE70FC2}"/>
              </a:ext>
            </a:extLst>
          </p:cNvPr>
          <p:cNvSpPr txBox="1"/>
          <p:nvPr/>
        </p:nvSpPr>
        <p:spPr>
          <a:xfrm>
            <a:off x="1656025" y="2168510"/>
            <a:ext cx="9652322" cy="830997"/>
          </a:xfrm>
          <a:prstGeom prst="rect">
            <a:avLst/>
          </a:prstGeom>
          <a:noFill/>
        </p:spPr>
        <p:txBody>
          <a:bodyPr wrap="none" rtlCol="0">
            <a:spAutoFit/>
          </a:bodyPr>
          <a:lstStyle/>
          <a:p>
            <a:r>
              <a:rPr lang="de-DE" sz="4800" b="1" dirty="0">
                <a:solidFill>
                  <a:schemeClr val="accent1"/>
                </a:solidFill>
                <a:effectLst>
                  <a:reflection blurRad="6350" stA="60000" endA="900" endPos="60000" dist="60007" dir="5400000" sy="-100000" algn="bl" rotWithShape="0"/>
                </a:effectLst>
              </a:rPr>
              <a:t>FE-FRT </a:t>
            </a:r>
            <a:r>
              <a:rPr lang="de-DE" sz="4800" b="1" dirty="0" err="1">
                <a:solidFill>
                  <a:schemeClr val="accent1"/>
                </a:solidFill>
                <a:effectLst>
                  <a:reflection blurRad="6350" stA="60000" endA="900" endPos="60000" dist="60007" dir="5400000" sy="-100000" algn="bl" rotWithShape="0"/>
                </a:effectLst>
              </a:rPr>
              <a:t>for</a:t>
            </a:r>
            <a:r>
              <a:rPr lang="de-DE" sz="4800" b="1" dirty="0">
                <a:solidFill>
                  <a:schemeClr val="accent1"/>
                </a:solidFill>
                <a:effectLst>
                  <a:reflection blurRad="6350" stA="60000" endA="900" endPos="60000" dist="60007" dir="5400000" sy="-100000" algn="bl" rotWithShape="0"/>
                </a:effectLst>
              </a:rPr>
              <a:t> transient beam-</a:t>
            </a:r>
            <a:r>
              <a:rPr lang="de-DE" sz="4800" b="1" dirty="0" err="1">
                <a:solidFill>
                  <a:schemeClr val="accent1"/>
                </a:solidFill>
                <a:effectLst>
                  <a:reflection blurRad="6350" stA="60000" endA="900" endPos="60000" dist="60007" dir="5400000" sy="-100000" algn="bl" rotWithShape="0"/>
                </a:effectLst>
              </a:rPr>
              <a:t>loading</a:t>
            </a:r>
            <a:endParaRPr lang="de-DE" sz="4800" b="1" dirty="0">
              <a:solidFill>
                <a:schemeClr val="accent1"/>
              </a:solidFill>
              <a:effectLst>
                <a:reflection blurRad="6350" stA="60000" endA="900" endPos="60000" dist="60007" dir="5400000" sy="-100000" algn="bl" rotWithShape="0"/>
              </a:effectLst>
            </a:endParaRPr>
          </a:p>
        </p:txBody>
      </p:sp>
      <p:pic>
        <p:nvPicPr>
          <p:cNvPr id="10" name="Grafik 9">
            <a:extLst>
              <a:ext uri="{FF2B5EF4-FFF2-40B4-BE49-F238E27FC236}">
                <a16:creationId xmlns:a16="http://schemas.microsoft.com/office/drawing/2014/main" id="{5CB22F94-A192-48F3-A708-F41B2B35CC3F}"/>
              </a:ext>
            </a:extLst>
          </p:cNvPr>
          <p:cNvPicPr>
            <a:picLocks noChangeAspect="1"/>
          </p:cNvPicPr>
          <p:nvPr/>
        </p:nvPicPr>
        <p:blipFill>
          <a:blip r:embed="rId3"/>
          <a:stretch>
            <a:fillRect/>
          </a:stretch>
        </p:blipFill>
        <p:spPr>
          <a:xfrm>
            <a:off x="4337538" y="4112976"/>
            <a:ext cx="4129780" cy="2304078"/>
          </a:xfrm>
          <a:prstGeom prst="rect">
            <a:avLst/>
          </a:prstGeom>
        </p:spPr>
      </p:pic>
    </p:spTree>
    <p:extLst>
      <p:ext uri="{BB962C8B-B14F-4D97-AF65-F5344CB8AC3E}">
        <p14:creationId xmlns:p14="http://schemas.microsoft.com/office/powerpoint/2010/main" val="303368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BB5F-D138-C6B1-DADE-B7D9BABA0A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3F1CA3-7756-E1B9-2F73-3B9C2BDEC0B9}"/>
              </a:ext>
            </a:extLst>
          </p:cNvPr>
          <p:cNvSpPr txBox="1"/>
          <p:nvPr/>
        </p:nvSpPr>
        <p:spPr>
          <a:xfrm>
            <a:off x="2944548" y="265538"/>
            <a:ext cx="5916300" cy="830997"/>
          </a:xfrm>
          <a:prstGeom prst="rect">
            <a:avLst/>
          </a:prstGeom>
          <a:noFill/>
        </p:spPr>
        <p:txBody>
          <a:bodyPr wrap="none" rtlCol="0">
            <a:spAutoFit/>
          </a:bodyPr>
          <a:lstStyle/>
          <a:p>
            <a:r>
              <a:rPr lang="en-US" sz="2400" b="1" dirty="0">
                <a:solidFill>
                  <a:srgbClr val="002060"/>
                </a:solidFill>
              </a:rPr>
              <a:t>WP1 – FE-FRT for transient beam-loading:</a:t>
            </a:r>
            <a:br>
              <a:rPr lang="en-US" sz="2400" b="1" dirty="0">
                <a:solidFill>
                  <a:srgbClr val="002060"/>
                </a:solidFill>
              </a:rPr>
            </a:br>
            <a:r>
              <a:rPr lang="en-US" sz="2400" b="1" dirty="0">
                <a:solidFill>
                  <a:schemeClr val="bg2">
                    <a:lumMod val="50000"/>
                  </a:schemeClr>
                </a:solidFill>
              </a:rPr>
              <a:t> status/evolution of Task 1.2 </a:t>
            </a:r>
          </a:p>
        </p:txBody>
      </p:sp>
      <p:pic>
        <p:nvPicPr>
          <p:cNvPr id="5" name="Picture 2" descr="Innovate for Sustainable Accelerating Systems: Kick-Off Meeting">
            <a:extLst>
              <a:ext uri="{FF2B5EF4-FFF2-40B4-BE49-F238E27FC236}">
                <a16:creationId xmlns:a16="http://schemas.microsoft.com/office/drawing/2014/main" id="{31151FCD-37CC-54BF-3B6C-EDA144071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C56B3DA-4B10-6B15-6060-313AB13AEE73}"/>
              </a:ext>
            </a:extLst>
          </p:cNvPr>
          <p:cNvSpPr>
            <a:spLocks noGrp="1"/>
          </p:cNvSpPr>
          <p:nvPr>
            <p:ph idx="1"/>
          </p:nvPr>
        </p:nvSpPr>
        <p:spPr>
          <a:xfrm>
            <a:off x="683381" y="1917548"/>
            <a:ext cx="10515600" cy="4351338"/>
          </a:xfrm>
        </p:spPr>
        <p:txBody>
          <a:bodyPr/>
          <a:lstStyle/>
          <a:p>
            <a:r>
              <a:rPr lang="en-US" sz="2000" b="1" dirty="0">
                <a:solidFill>
                  <a:srgbClr val="002060"/>
                </a:solidFill>
              </a:rPr>
              <a:t>Past developments </a:t>
            </a:r>
          </a:p>
          <a:p>
            <a:pPr lvl="1"/>
            <a:r>
              <a:rPr lang="en-US" sz="1800" dirty="0"/>
              <a:t>HV breakdown tests were performed with W. Wünsch’s group at CERN and showed a breakdown</a:t>
            </a:r>
            <a:br>
              <a:rPr lang="en-US" sz="1800" dirty="0"/>
            </a:br>
            <a:r>
              <a:rPr lang="en-US" sz="1800" dirty="0"/>
              <a:t>limit below the expected theoretical value, that a second test was performed with 0.8 mm thickness sample.</a:t>
            </a:r>
            <a:br>
              <a:rPr lang="en-US" sz="1800" dirty="0"/>
            </a:br>
            <a:r>
              <a:rPr lang="en-US" sz="1800" dirty="0"/>
              <a:t>It demonstrated 7.1 V/µm (target 8V/µm) within reach of our target</a:t>
            </a:r>
          </a:p>
          <a:p>
            <a:pPr lvl="1"/>
            <a:r>
              <a:rPr lang="en-US" sz="1800" dirty="0"/>
              <a:t>A first cold test of TDD1 failed because of required re-machining of the baffles in the VST/anti-cryostat and got thus delayed by overbooked CERN workshop</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The cold test of the TDD1 is now planned for mid to last third of October at CERN</a:t>
            </a:r>
          </a:p>
          <a:p>
            <a:pPr lvl="1"/>
            <a:r>
              <a:rPr lang="en-US" sz="1800" dirty="0"/>
              <a:t>A high power test will follow in first half of 2026, once the results of the low</a:t>
            </a:r>
            <a:br>
              <a:rPr lang="en-US" sz="1800" dirty="0"/>
            </a:br>
            <a:r>
              <a:rPr lang="en-US" sz="1800" dirty="0"/>
              <a:t>power cold test were under review</a:t>
            </a:r>
          </a:p>
          <a:p>
            <a:endParaRPr lang="en-US" sz="2400" dirty="0"/>
          </a:p>
          <a:p>
            <a:endParaRPr lang="en-US" dirty="0"/>
          </a:p>
          <a:p>
            <a:endParaRPr lang="en-US" dirty="0"/>
          </a:p>
          <a:p>
            <a:endParaRPr lang="en-GB" dirty="0"/>
          </a:p>
        </p:txBody>
      </p:sp>
      <p:pic>
        <p:nvPicPr>
          <p:cNvPr id="2" name="pasted-movie.png" descr="pasted-movie.png">
            <a:extLst>
              <a:ext uri="{FF2B5EF4-FFF2-40B4-BE49-F238E27FC236}">
                <a16:creationId xmlns:a16="http://schemas.microsoft.com/office/drawing/2014/main" id="{D8784DE9-1E95-DC95-6121-BA683066F486}"/>
              </a:ext>
            </a:extLst>
          </p:cNvPr>
          <p:cNvPicPr>
            <a:picLocks noChangeAspect="1"/>
          </p:cNvPicPr>
          <p:nvPr/>
        </p:nvPicPr>
        <p:blipFill>
          <a:blip r:embed="rId3"/>
          <a:srcRect t="23157" r="87283" b="17694"/>
          <a:stretch>
            <a:fillRect/>
          </a:stretch>
        </p:blipFill>
        <p:spPr>
          <a:xfrm>
            <a:off x="10857743" y="2931886"/>
            <a:ext cx="947209" cy="3139924"/>
          </a:xfrm>
          <a:prstGeom prst="rect">
            <a:avLst/>
          </a:prstGeom>
          <a:ln w="12700">
            <a:miter lim="400000"/>
          </a:ln>
        </p:spPr>
      </p:pic>
    </p:spTree>
    <p:extLst>
      <p:ext uri="{BB962C8B-B14F-4D97-AF65-F5344CB8AC3E}">
        <p14:creationId xmlns:p14="http://schemas.microsoft.com/office/powerpoint/2010/main" val="64711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062172" cy="461665"/>
          </a:xfrm>
          <a:prstGeom prst="rect">
            <a:avLst/>
          </a:prstGeom>
          <a:noFill/>
        </p:spPr>
        <p:txBody>
          <a:bodyPr wrap="none" rtlCol="0">
            <a:spAutoFit/>
          </a:bodyPr>
          <a:lstStyle/>
          <a:p>
            <a:r>
              <a:rPr lang="en-US" sz="2400" b="1" dirty="0">
                <a:solidFill>
                  <a:srgbClr val="002060"/>
                </a:solidFill>
              </a:rPr>
              <a:t>WP1 – FE-FRT:</a:t>
            </a:r>
            <a:r>
              <a:rPr lang="en-US" sz="2400" b="1" dirty="0">
                <a:solidFill>
                  <a:schemeClr val="bg2">
                    <a:lumMod val="50000"/>
                  </a:schemeClr>
                </a:solidFill>
              </a:rPr>
              <a:t> status/evolution of Task 1.3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C423B74-2D18-88B8-73D2-A81847209E53}"/>
              </a:ext>
            </a:extLst>
          </p:cNvPr>
          <p:cNvSpPr txBox="1"/>
          <p:nvPr/>
        </p:nvSpPr>
        <p:spPr>
          <a:xfrm>
            <a:off x="3050792" y="2385053"/>
            <a:ext cx="6999545" cy="830997"/>
          </a:xfrm>
          <a:prstGeom prst="rect">
            <a:avLst/>
          </a:prstGeom>
          <a:noFill/>
        </p:spPr>
        <p:txBody>
          <a:bodyPr wrap="none" rtlCol="0">
            <a:spAutoFit/>
          </a:bodyPr>
          <a:lstStyle/>
          <a:p>
            <a:r>
              <a:rPr lang="de-DE" sz="4800" b="1" dirty="0">
                <a:solidFill>
                  <a:schemeClr val="accent1"/>
                </a:solidFill>
                <a:effectLst>
                  <a:reflection blurRad="6350" stA="60000" endA="900" endPos="60000" dist="60007" dir="5400000" sy="-100000" algn="bl" rotWithShape="0"/>
                </a:effectLst>
              </a:rPr>
              <a:t>FE-FRT </a:t>
            </a:r>
            <a:r>
              <a:rPr lang="de-DE" sz="4800" b="1" dirty="0" err="1">
                <a:solidFill>
                  <a:schemeClr val="accent1"/>
                </a:solidFill>
                <a:effectLst>
                  <a:reflection blurRad="6350" stA="60000" endA="900" endPos="60000" dist="60007" dir="5400000" sy="-100000" algn="bl" rotWithShape="0"/>
                </a:effectLst>
              </a:rPr>
              <a:t>for</a:t>
            </a:r>
            <a:r>
              <a:rPr lang="de-DE" sz="4800" b="1" dirty="0">
                <a:solidFill>
                  <a:schemeClr val="accent1"/>
                </a:solidFill>
                <a:effectLst>
                  <a:reflection blurRad="6350" stA="60000" endA="900" endPos="60000" dist="60007" dir="5400000" sy="-100000" algn="bl" rotWithShape="0"/>
                </a:effectLst>
              </a:rPr>
              <a:t> </a:t>
            </a:r>
            <a:r>
              <a:rPr lang="de-DE" sz="4800" b="1" dirty="0" err="1">
                <a:solidFill>
                  <a:schemeClr val="accent1"/>
                </a:solidFill>
                <a:effectLst>
                  <a:reflection blurRad="6350" stA="60000" endA="900" endPos="60000" dist="60007" dir="5400000" sy="-100000" algn="bl" rotWithShape="0"/>
                </a:effectLst>
              </a:rPr>
              <a:t>microphonics</a:t>
            </a:r>
            <a:endParaRPr lang="de-DE" sz="4800" b="1" dirty="0">
              <a:solidFill>
                <a:schemeClr val="accent1"/>
              </a:solidFill>
              <a:effectLst>
                <a:reflection blurRad="6350" stA="60000" endA="900" endPos="60000" dist="60007" dir="5400000" sy="-100000" algn="bl" rotWithShape="0"/>
              </a:effectLst>
            </a:endParaRPr>
          </a:p>
        </p:txBody>
      </p:sp>
      <p:pic>
        <p:nvPicPr>
          <p:cNvPr id="9" name="Grafik 8">
            <a:extLst>
              <a:ext uri="{FF2B5EF4-FFF2-40B4-BE49-F238E27FC236}">
                <a16:creationId xmlns:a16="http://schemas.microsoft.com/office/drawing/2014/main" id="{75890F98-C307-69AE-97B7-7D8FFDF2FC08}"/>
              </a:ext>
            </a:extLst>
          </p:cNvPr>
          <p:cNvPicPr>
            <a:picLocks noChangeAspect="1"/>
          </p:cNvPicPr>
          <p:nvPr/>
        </p:nvPicPr>
        <p:blipFill>
          <a:blip r:embed="rId3"/>
          <a:stretch>
            <a:fillRect/>
          </a:stretch>
        </p:blipFill>
        <p:spPr>
          <a:xfrm>
            <a:off x="4368800" y="3980962"/>
            <a:ext cx="3454400" cy="2413000"/>
          </a:xfrm>
          <a:prstGeom prst="rect">
            <a:avLst/>
          </a:prstGeom>
        </p:spPr>
      </p:pic>
    </p:spTree>
    <p:extLst>
      <p:ext uri="{BB962C8B-B14F-4D97-AF65-F5344CB8AC3E}">
        <p14:creationId xmlns:p14="http://schemas.microsoft.com/office/powerpoint/2010/main" val="370791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522782" cy="461665"/>
          </a:xfrm>
          <a:prstGeom prst="rect">
            <a:avLst/>
          </a:prstGeom>
          <a:noFill/>
        </p:spPr>
        <p:txBody>
          <a:bodyPr wrap="none" rtlCol="0">
            <a:spAutoFit/>
          </a:bodyPr>
          <a:lstStyle/>
          <a:p>
            <a:r>
              <a:rPr lang="en-US" sz="2400" b="1" dirty="0">
                <a:solidFill>
                  <a:srgbClr val="002060"/>
                </a:solidFill>
              </a:rPr>
              <a:t>WP1 – FE-FRT for microphonics:</a:t>
            </a:r>
            <a:r>
              <a:rPr lang="en-US" sz="2400" b="1" dirty="0">
                <a:solidFill>
                  <a:schemeClr val="bg2">
                    <a:lumMod val="50000"/>
                  </a:schemeClr>
                </a:solidFill>
              </a:rPr>
              <a:t> status/evolution of Task 1.3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838200" y="1813324"/>
            <a:ext cx="10515600" cy="4351338"/>
          </a:xfrm>
        </p:spPr>
        <p:txBody>
          <a:bodyPr>
            <a:normAutofit lnSpcReduction="10000"/>
          </a:bodyPr>
          <a:lstStyle/>
          <a:p>
            <a:r>
              <a:rPr lang="en-US" sz="2000" b="1" dirty="0">
                <a:solidFill>
                  <a:srgbClr val="002060"/>
                </a:solidFill>
              </a:rPr>
              <a:t>Past developments </a:t>
            </a:r>
          </a:p>
          <a:p>
            <a:pPr lvl="1"/>
            <a:r>
              <a:rPr lang="en-US" sz="1800" dirty="0"/>
              <a:t>RF design done for single cell test prototype</a:t>
            </a:r>
          </a:p>
          <a:p>
            <a:pPr lvl="1"/>
            <a:r>
              <a:rPr lang="en-US" sz="1800" dirty="0"/>
              <a:t>Fabrication and procurement of parts for FE-FRT microphonics prototype</a:t>
            </a:r>
          </a:p>
          <a:p>
            <a:pPr lvl="1"/>
            <a:r>
              <a:rPr lang="en-US" sz="1800" dirty="0"/>
              <a:t>3D printed model for assembly test was produced </a:t>
            </a:r>
          </a:p>
          <a:p>
            <a:pPr lvl="1"/>
            <a:r>
              <a:rPr lang="en-US" sz="1800" dirty="0"/>
              <a:t>Cutting and polishing techniques for FE ceramics were</a:t>
            </a:r>
            <a:br>
              <a:rPr lang="en-US" sz="1800" dirty="0"/>
            </a:br>
            <a:r>
              <a:rPr lang="en-US" sz="1800" dirty="0"/>
              <a:t>tested and showed first success</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Preparation of the “single cell” cavity (2-cell </a:t>
            </a:r>
            <a:r>
              <a:rPr lang="en-US" sz="1800" dirty="0" err="1"/>
              <a:t>bERLinPro</a:t>
            </a:r>
            <a:br>
              <a:rPr lang="en-US" sz="1800" dirty="0"/>
            </a:br>
            <a:r>
              <a:rPr lang="en-US" sz="1800" dirty="0"/>
              <a:t>booster) is ongoing with </a:t>
            </a:r>
            <a:r>
              <a:rPr lang="en-US" sz="1800" dirty="0" err="1"/>
              <a:t>iSAS</a:t>
            </a:r>
            <a:r>
              <a:rPr lang="en-US" sz="1800" dirty="0"/>
              <a:t> industry partner</a:t>
            </a:r>
          </a:p>
          <a:p>
            <a:pPr lvl="1"/>
            <a:r>
              <a:rPr lang="en-US" sz="1800" dirty="0"/>
              <a:t>Meetings are held with Euclid </a:t>
            </a:r>
            <a:r>
              <a:rPr lang="en-US" sz="1800" dirty="0" err="1"/>
              <a:t>Techlabs</a:t>
            </a:r>
            <a:r>
              <a:rPr lang="en-US" sz="1800" dirty="0"/>
              <a:t> to discuss </a:t>
            </a:r>
            <a:br>
              <a:rPr lang="en-US" sz="1800" dirty="0"/>
            </a:br>
            <a:r>
              <a:rPr lang="en-US" sz="1800" dirty="0"/>
              <a:t>the final modification for FERMAT FE ceramics </a:t>
            </a:r>
            <a:r>
              <a:rPr lang="en-US" sz="1800" dirty="0" err="1"/>
              <a:t>teststand</a:t>
            </a:r>
            <a:br>
              <a:rPr lang="en-US" sz="1800" dirty="0"/>
            </a:br>
            <a:r>
              <a:rPr lang="en-US" sz="1800" dirty="0">
                <a:sym typeface="Wingdings" panose="05000000000000000000" pitchFamily="2" charset="2"/>
              </a:rPr>
              <a:t> MS 1, due Fe. 2026</a:t>
            </a:r>
            <a:r>
              <a:rPr lang="en-US" sz="1800" dirty="0"/>
              <a:t> </a:t>
            </a:r>
          </a:p>
          <a:p>
            <a:pPr lvl="1"/>
            <a:r>
              <a:rPr lang="en-US" sz="1800" dirty="0"/>
              <a:t>Improvement and studies of ceramic cutting, treatment, grinding,</a:t>
            </a:r>
            <a:br>
              <a:rPr lang="en-US" sz="1800" dirty="0"/>
            </a:br>
            <a:r>
              <a:rPr lang="en-US" sz="1800" dirty="0"/>
              <a:t>polishing, coating, </a:t>
            </a:r>
            <a:r>
              <a:rPr lang="en-US" sz="1800" dirty="0" err="1"/>
              <a:t>etc</a:t>
            </a:r>
            <a:r>
              <a:rPr lang="en-US" sz="1800" dirty="0"/>
              <a:t>…</a:t>
            </a:r>
          </a:p>
          <a:p>
            <a:endParaRPr lang="en-US" sz="2400" dirty="0"/>
          </a:p>
          <a:p>
            <a:endParaRPr lang="en-US" dirty="0"/>
          </a:p>
          <a:p>
            <a:endParaRPr lang="en-GB" dirty="0"/>
          </a:p>
        </p:txBody>
      </p:sp>
      <p:pic>
        <p:nvPicPr>
          <p:cNvPr id="6" name="Grafik 5">
            <a:extLst>
              <a:ext uri="{FF2B5EF4-FFF2-40B4-BE49-F238E27FC236}">
                <a16:creationId xmlns:a16="http://schemas.microsoft.com/office/drawing/2014/main" id="{42B48DC1-2D5A-2C29-5C10-3C427CB6E2B1}"/>
              </a:ext>
            </a:extLst>
          </p:cNvPr>
          <p:cNvPicPr>
            <a:picLocks noChangeAspect="1"/>
          </p:cNvPicPr>
          <p:nvPr/>
        </p:nvPicPr>
        <p:blipFill>
          <a:blip r:embed="rId4"/>
          <a:srcRect t="21770" b="22004"/>
          <a:stretch>
            <a:fillRect/>
          </a:stretch>
        </p:blipFill>
        <p:spPr>
          <a:xfrm>
            <a:off x="7862951" y="871069"/>
            <a:ext cx="3490849" cy="1472061"/>
          </a:xfrm>
          <a:prstGeom prst="rect">
            <a:avLst/>
          </a:prstGeom>
        </p:spPr>
      </p:pic>
      <p:pic>
        <p:nvPicPr>
          <p:cNvPr id="8" name="Grafik 7">
            <a:extLst>
              <a:ext uri="{FF2B5EF4-FFF2-40B4-BE49-F238E27FC236}">
                <a16:creationId xmlns:a16="http://schemas.microsoft.com/office/drawing/2014/main" id="{A5D7DD52-1001-A2F2-FD75-E35137D24FF6}"/>
              </a:ext>
            </a:extLst>
          </p:cNvPr>
          <p:cNvPicPr>
            <a:picLocks noChangeAspect="1"/>
          </p:cNvPicPr>
          <p:nvPr/>
        </p:nvPicPr>
        <p:blipFill>
          <a:blip r:embed="rId5"/>
          <a:srcRect t="2321" b="30318"/>
          <a:stretch>
            <a:fillRect/>
          </a:stretch>
        </p:blipFill>
        <p:spPr>
          <a:xfrm>
            <a:off x="7816285" y="2863420"/>
            <a:ext cx="3537516" cy="1787205"/>
          </a:xfrm>
          <a:prstGeom prst="rect">
            <a:avLst/>
          </a:prstGeom>
        </p:spPr>
      </p:pic>
      <p:pic>
        <p:nvPicPr>
          <p:cNvPr id="10" name="Grafik 9">
            <a:extLst>
              <a:ext uri="{FF2B5EF4-FFF2-40B4-BE49-F238E27FC236}">
                <a16:creationId xmlns:a16="http://schemas.microsoft.com/office/drawing/2014/main" id="{AA60B567-BBD5-8DAC-4861-68C535070B5A}"/>
              </a:ext>
            </a:extLst>
          </p:cNvPr>
          <p:cNvPicPr>
            <a:picLocks noChangeAspect="1"/>
          </p:cNvPicPr>
          <p:nvPr/>
        </p:nvPicPr>
        <p:blipFill>
          <a:blip r:embed="rId6"/>
          <a:stretch>
            <a:fillRect/>
          </a:stretch>
        </p:blipFill>
        <p:spPr>
          <a:xfrm>
            <a:off x="8419814" y="4839496"/>
            <a:ext cx="1955991" cy="1388123"/>
          </a:xfrm>
          <a:prstGeom prst="rect">
            <a:avLst/>
          </a:prstGeom>
        </p:spPr>
      </p:pic>
      <p:pic>
        <p:nvPicPr>
          <p:cNvPr id="7" name="Grafik 6">
            <a:extLst>
              <a:ext uri="{FF2B5EF4-FFF2-40B4-BE49-F238E27FC236}">
                <a16:creationId xmlns:a16="http://schemas.microsoft.com/office/drawing/2014/main" id="{5CC992BC-8C01-F26F-2BE9-AAF4DC45B531}"/>
              </a:ext>
            </a:extLst>
          </p:cNvPr>
          <p:cNvPicPr>
            <a:picLocks noChangeAspect="1"/>
          </p:cNvPicPr>
          <p:nvPr/>
        </p:nvPicPr>
        <p:blipFill>
          <a:blip r:embed="rId7"/>
          <a:srcRect l="23537" t="28219" r="16514" b="36649"/>
          <a:stretch>
            <a:fillRect/>
          </a:stretch>
        </p:blipFill>
        <p:spPr>
          <a:xfrm>
            <a:off x="5362339" y="5632502"/>
            <a:ext cx="1082004" cy="1127277"/>
          </a:xfrm>
          <a:prstGeom prst="rect">
            <a:avLst/>
          </a:prstGeom>
        </p:spPr>
      </p:pic>
    </p:spTree>
    <p:extLst>
      <p:ext uri="{BB962C8B-B14F-4D97-AF65-F5344CB8AC3E}">
        <p14:creationId xmlns:p14="http://schemas.microsoft.com/office/powerpoint/2010/main" val="40341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209393" y="315684"/>
            <a:ext cx="7590989" cy="830997"/>
          </a:xfrm>
          <a:prstGeom prst="rect">
            <a:avLst/>
          </a:prstGeom>
          <a:noFill/>
        </p:spPr>
        <p:txBody>
          <a:bodyPr wrap="none" rtlCol="0">
            <a:spAutoFit/>
          </a:bodyPr>
          <a:lstStyle/>
          <a:p>
            <a:r>
              <a:rPr lang="en-US" sz="2400" b="1" dirty="0">
                <a:solidFill>
                  <a:srgbClr val="002060"/>
                </a:solidFill>
              </a:rPr>
              <a:t>WP1 – </a:t>
            </a:r>
            <a:r>
              <a:rPr lang="en-GB" sz="2400" b="1" i="1" dirty="0"/>
              <a:t>FE-FRT in Energy-Recovery LINAC (</a:t>
            </a:r>
            <a:r>
              <a:rPr lang="en-GB" sz="2400" b="1" i="1" dirty="0">
                <a:solidFill>
                  <a:schemeClr val="accent3"/>
                </a:solidFill>
              </a:rPr>
              <a:t>ERL</a:t>
            </a:r>
            <a:r>
              <a:rPr lang="en-GB" sz="2400" b="1" i="1" dirty="0"/>
              <a:t>) mode </a:t>
            </a:r>
            <a:r>
              <a:rPr lang="en-US" sz="2400" b="1" dirty="0">
                <a:solidFill>
                  <a:srgbClr val="002060"/>
                </a:solidFill>
              </a:rPr>
              <a:t>:</a:t>
            </a:r>
            <a:r>
              <a:rPr lang="en-US" sz="2400" b="1" dirty="0">
                <a:solidFill>
                  <a:schemeClr val="bg2">
                    <a:lumMod val="50000"/>
                  </a:schemeClr>
                </a:solidFill>
              </a:rPr>
              <a:t> </a:t>
            </a:r>
            <a:br>
              <a:rPr lang="en-US" sz="2400" b="1" dirty="0">
                <a:solidFill>
                  <a:schemeClr val="bg2">
                    <a:lumMod val="50000"/>
                  </a:schemeClr>
                </a:solidFill>
              </a:rPr>
            </a:br>
            <a:r>
              <a:rPr lang="en-US" sz="2400" b="1" dirty="0">
                <a:solidFill>
                  <a:schemeClr val="bg2">
                    <a:lumMod val="50000"/>
                  </a:schemeClr>
                </a:solidFill>
              </a:rPr>
              <a:t>status/evolution of Task 1.4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lstStyle/>
          <a:p>
            <a:r>
              <a:rPr lang="en-US" sz="2000" b="1" dirty="0">
                <a:solidFill>
                  <a:srgbClr val="002060"/>
                </a:solidFill>
              </a:rPr>
              <a:t>Past developments </a:t>
            </a:r>
          </a:p>
          <a:p>
            <a:pPr lvl="1"/>
            <a:r>
              <a:rPr lang="en-US" sz="1800" dirty="0"/>
              <a:t>Task 1.4 is mainly represented by W. Kaabi of </a:t>
            </a:r>
            <a:r>
              <a:rPr lang="en-US" sz="1800" dirty="0" err="1"/>
              <a:t>IJCLab</a:t>
            </a:r>
            <a:r>
              <a:rPr lang="en-US" sz="1800" dirty="0"/>
              <a:t> within WP1 to observe the development within WP1</a:t>
            </a:r>
          </a:p>
          <a:p>
            <a:pPr lvl="1"/>
            <a:r>
              <a:rPr lang="en-US" sz="1800" dirty="0"/>
              <a:t>To fulfill MS2, a meeting between WP6 and WP1 is required to align the developments within task 6.2 (retrofitting FRTs), the developments at CERN for potential FRTs for 800 MHz use cases. This will at best deliver a design for PERLE.</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There is still no dedicated personal at </a:t>
            </a:r>
            <a:r>
              <a:rPr lang="en-US" sz="1800" dirty="0" err="1"/>
              <a:t>IJCLab</a:t>
            </a:r>
            <a:r>
              <a:rPr lang="en-US" sz="1800" dirty="0"/>
              <a:t>/Perle working on task 1.4, as described above</a:t>
            </a:r>
          </a:p>
          <a:p>
            <a:pPr lvl="1"/>
            <a:r>
              <a:rPr lang="en-US" sz="1800" dirty="0"/>
              <a:t>The upcoming WP1/WP6 combined meeting will show potential solutions towards this issue</a:t>
            </a:r>
          </a:p>
          <a:p>
            <a:endParaRPr lang="en-US" sz="2400" dirty="0"/>
          </a:p>
          <a:p>
            <a:endParaRPr lang="en-US" dirty="0"/>
          </a:p>
          <a:p>
            <a:endParaRPr lang="en-US" dirty="0"/>
          </a:p>
          <a:p>
            <a:endParaRPr lang="en-GB" dirty="0"/>
          </a:p>
        </p:txBody>
      </p:sp>
    </p:spTree>
    <p:extLst>
      <p:ext uri="{BB962C8B-B14F-4D97-AF65-F5344CB8AC3E}">
        <p14:creationId xmlns:p14="http://schemas.microsoft.com/office/powerpoint/2010/main" val="424809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696670" cy="461665"/>
          </a:xfrm>
          <a:prstGeom prst="rect">
            <a:avLst/>
          </a:prstGeom>
          <a:noFill/>
        </p:spPr>
        <p:txBody>
          <a:bodyPr wrap="none" rtlCol="0">
            <a:spAutoFit/>
          </a:bodyPr>
          <a:lstStyle/>
          <a:p>
            <a:r>
              <a:rPr lang="en-US" sz="2400" b="1" dirty="0">
                <a:solidFill>
                  <a:srgbClr val="002060"/>
                </a:solidFill>
              </a:rPr>
              <a:t>WP1– FE-FRT:</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692331" y="1145177"/>
            <a:ext cx="10445931" cy="8556188"/>
          </a:xfrm>
          <a:prstGeom prst="rect">
            <a:avLst/>
          </a:prstGeom>
          <a:noFill/>
        </p:spPr>
        <p:txBody>
          <a:bodyPr wrap="square" rtlCol="0">
            <a:spAutoFit/>
          </a:bodyPr>
          <a:lstStyle/>
          <a:p>
            <a:pPr marL="285750" indent="-285750">
              <a:buFont typeface="Arial" panose="020B0604020202020204" pitchFamily="34" charset="0"/>
              <a:buChar char="•"/>
            </a:pPr>
            <a:r>
              <a:rPr lang="en-US" sz="2400" dirty="0"/>
              <a:t>Points of attention</a:t>
            </a:r>
          </a:p>
          <a:p>
            <a:pPr marL="742950" lvl="1" indent="-285750">
              <a:buFont typeface="Arial" panose="020B0604020202020204" pitchFamily="34" charset="0"/>
              <a:buChar char="•"/>
            </a:pPr>
            <a:r>
              <a:rPr lang="en-US" sz="2000" dirty="0"/>
              <a:t>Strong interaction with U Lancaster (WP6), several labs work on FE-FRT for 1300 MHz microphonics application: HZB, U Lancaster (UK XFEL), U Mainz (external </a:t>
            </a:r>
            <a:r>
              <a:rPr lang="en-US" sz="2000" dirty="0" err="1"/>
              <a:t>iSAS</a:t>
            </a:r>
            <a:r>
              <a:rPr lang="en-US" sz="2000" dirty="0"/>
              <a:t>, MESA),</a:t>
            </a:r>
            <a:br>
              <a:rPr lang="en-US" sz="2000" dirty="0"/>
            </a:br>
            <a:r>
              <a:rPr lang="en-US" sz="2000" dirty="0"/>
              <a:t>potential interest at </a:t>
            </a:r>
            <a:r>
              <a:rPr lang="en-US" sz="2000" dirty="0" err="1"/>
              <a:t>JLab</a:t>
            </a:r>
            <a:r>
              <a:rPr lang="en-US" sz="2000" dirty="0"/>
              <a:t> (USA), contacted colleagues at KEK </a:t>
            </a:r>
          </a:p>
          <a:p>
            <a:pPr marL="742950" lvl="1" indent="-285750">
              <a:buFont typeface="Arial" panose="020B0604020202020204" pitchFamily="34" charset="0"/>
              <a:buChar char="•"/>
            </a:pPr>
            <a:r>
              <a:rPr lang="en-US" sz="2000" dirty="0"/>
              <a:t>Clarification of </a:t>
            </a:r>
            <a:r>
              <a:rPr lang="en-US" sz="2000" dirty="0" err="1"/>
              <a:t>IJCLab</a:t>
            </a:r>
            <a:r>
              <a:rPr lang="en-US" sz="2000" dirty="0"/>
              <a:t> involvement for WP1 required to secure MS fulfillment and to allow benefit for PERLE 2</a:t>
            </a:r>
            <a:r>
              <a:rPr lang="en-US" sz="2000" baseline="30000" dirty="0"/>
              <a:t>nd</a:t>
            </a:r>
            <a:r>
              <a:rPr lang="en-US" sz="2000" dirty="0"/>
              <a:t> cryo-module (energy saving as selling argument?)</a:t>
            </a:r>
            <a:br>
              <a:rPr lang="en-US" sz="2000" dirty="0"/>
            </a:br>
            <a:r>
              <a:rPr lang="en-US" sz="2000" dirty="0">
                <a:sym typeface="Wingdings" panose="05000000000000000000" pitchFamily="2" charset="2"/>
              </a:rPr>
              <a:t> Common meeting between WP1 and WP6 is planned</a:t>
            </a: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GB" sz="2000" dirty="0"/>
              <a:t>Euclid is a strong partner for WP1, as being expert in FE ceramics and manufacturer of FRT prototypes, ceramics </a:t>
            </a:r>
            <a:r>
              <a:rPr lang="en-GB" sz="2000" dirty="0" err="1"/>
              <a:t>teststand</a:t>
            </a:r>
            <a:r>
              <a:rPr lang="en-GB" sz="2000" dirty="0"/>
              <a:t> </a:t>
            </a:r>
            <a:r>
              <a:rPr lang="en-GB" sz="2000" dirty="0">
                <a:sym typeface="Wingdings" panose="05000000000000000000" pitchFamily="2" charset="2"/>
              </a:rPr>
              <a:t> Continuous exchange of know-how</a:t>
            </a:r>
          </a:p>
          <a:p>
            <a:pPr lvl="1"/>
            <a:r>
              <a:rPr lang="en-US" sz="2000" dirty="0"/>
              <a:t>  </a:t>
            </a:r>
          </a:p>
          <a:p>
            <a:pPr marL="742950" lvl="1" indent="-285750">
              <a:buFont typeface="Arial" panose="020B0604020202020204" pitchFamily="34" charset="0"/>
              <a:buChar char="•"/>
            </a:pPr>
            <a:r>
              <a:rPr lang="en-US" sz="2000" dirty="0"/>
              <a:t>FCC use cases will impact, how much 800 MHz developments align with PERLE</a:t>
            </a:r>
            <a:br>
              <a:rPr lang="en-US" sz="2000" dirty="0"/>
            </a:br>
            <a:r>
              <a:rPr lang="en-US" sz="2000" dirty="0"/>
              <a:t>FRT designs. At best, this allows to fulfill MS2 for PERLE within WP1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collaboration with W. </a:t>
            </a:r>
            <a:r>
              <a:rPr lang="en-US" sz="2000" dirty="0" err="1"/>
              <a:t>Wünsch</a:t>
            </a:r>
            <a:r>
              <a:rPr lang="en-US" sz="2000" dirty="0"/>
              <a:t> group at CERN for the HV breakdown tests are under</a:t>
            </a:r>
            <a:br>
              <a:rPr lang="en-US" sz="2000" dirty="0"/>
            </a:br>
            <a:r>
              <a:rPr lang="en-US" sz="2000" dirty="0"/>
              <a:t>way and a great example of expanded collaboration driven by </a:t>
            </a:r>
            <a:r>
              <a:rPr lang="en-US" sz="2000" dirty="0" err="1"/>
              <a:t>iSAS</a:t>
            </a:r>
            <a:r>
              <a:rPr lang="en-US" sz="2000" dirty="0"/>
              <a:t>/CERN and European RF accelerator roadmap panel</a:t>
            </a:r>
          </a:p>
          <a:p>
            <a:endParaRPr lang="en-US" sz="2000"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73963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Grand écran</PresentationFormat>
  <Paragraphs>115</Paragraphs>
  <Slides>10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Aptos</vt:lpstr>
      <vt:lpstr>Aptos Display</vt:lpstr>
      <vt:lpstr>Arial</vt:lpstr>
      <vt:lpstr>Calibri</vt:lpstr>
      <vt:lpstr>Helvetica</vt:lpstr>
      <vt:lpstr>Office Theme</vt:lpstr>
      <vt:lpstr>WP1: FE-FRT  Midterm advisory board meeting 07.10.25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89</cp:revision>
  <dcterms:created xsi:type="dcterms:W3CDTF">2024-02-23T11:31:04Z</dcterms:created>
  <dcterms:modified xsi:type="dcterms:W3CDTF">2025-10-02T12:29:59Z</dcterms:modified>
</cp:coreProperties>
</file>