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73" r:id="rId3"/>
    <p:sldId id="2852" r:id="rId4"/>
    <p:sldId id="2855" r:id="rId5"/>
    <p:sldId id="2853" r:id="rId6"/>
    <p:sldId id="2854" r:id="rId7"/>
    <p:sldId id="2856" r:id="rId8"/>
    <p:sldId id="305" r:id="rId9"/>
    <p:sldId id="307" r:id="rId10"/>
    <p:sldId id="308" r:id="rId11"/>
    <p:sldId id="2340" r:id="rId12"/>
    <p:sldId id="2860" r:id="rId13"/>
    <p:sldId id="2862" r:id="rId14"/>
    <p:sldId id="2861" r:id="rId15"/>
    <p:sldId id="2857" r:id="rId16"/>
    <p:sldId id="2859" r:id="rId17"/>
    <p:sldId id="2858" r:id="rId18"/>
    <p:sldId id="2845" r:id="rId19"/>
    <p:sldId id="278" r:id="rId20"/>
    <p:sldId id="2847" r:id="rId21"/>
    <p:sldId id="2844" r:id="rId22"/>
    <p:sldId id="301" r:id="rId23"/>
    <p:sldId id="2342" r:id="rId24"/>
    <p:sldId id="2339" r:id="rId2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C137"/>
    <a:srgbClr val="8C9A55"/>
    <a:srgbClr val="5B6B1F"/>
    <a:srgbClr val="E0EB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88104" autoAdjust="0"/>
  </p:normalViewPr>
  <p:slideViewPr>
    <p:cSldViewPr snapToGrid="0">
      <p:cViewPr varScale="1">
        <p:scale>
          <a:sx n="67" d="100"/>
          <a:sy n="67" d="100"/>
        </p:scale>
        <p:origin x="6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0AC9C-3F87-427E-AE51-BBF82BC2DD7F}" type="datetimeFigureOut">
              <a:rPr lang="fr-FR" smtClean="0"/>
              <a:t>06/10/2025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68781-0196-4F7E-91AA-22A72E360A9E}" type="slidenum">
              <a:rPr lang="fr-FR" smtClean="0"/>
              <a:t>‹N°›</a:t>
            </a:fld>
            <a:endParaRPr lang="fr-FR"/>
          </a:p>
        </p:txBody>
      </p:sp>
    </p:spTree>
    <p:extLst>
      <p:ext uri="{BB962C8B-B14F-4D97-AF65-F5344CB8AC3E}">
        <p14:creationId xmlns:p14="http://schemas.microsoft.com/office/powerpoint/2010/main" val="250605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11</a:t>
            </a:fld>
            <a:endParaRPr lang="fr-FR"/>
          </a:p>
        </p:txBody>
      </p:sp>
    </p:spTree>
    <p:extLst>
      <p:ext uri="{BB962C8B-B14F-4D97-AF65-F5344CB8AC3E}">
        <p14:creationId xmlns:p14="http://schemas.microsoft.com/office/powerpoint/2010/main" val="890181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noProof="0" dirty="0"/>
              <a:t>Risk to mitigate : if nothing changes, anticipated that we’re going to leave the tracks down the line, so priorisation to get higher or creative solution to be found within the current parameters of the project</a:t>
            </a:r>
          </a:p>
          <a:p>
            <a:r>
              <a:rPr lang="en-US" noProof="0" dirty="0"/>
              <a:t>In difficulty: tracks already left and change in current parameters of the project is necessary – to be discussed w/ PO (AMD)   </a:t>
            </a:r>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14</a:t>
            </a:fld>
            <a:endParaRPr lang="fr-FR"/>
          </a:p>
        </p:txBody>
      </p:sp>
    </p:spTree>
    <p:extLst>
      <p:ext uri="{BB962C8B-B14F-4D97-AF65-F5344CB8AC3E}">
        <p14:creationId xmlns:p14="http://schemas.microsoft.com/office/powerpoint/2010/main" val="2368000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10/06/2025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10/06/2025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ndico.ijclab.in2p3.fr/event/11825/"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4000" y="2321251"/>
            <a:ext cx="9144000" cy="2387600"/>
          </a:xfrm>
        </p:spPr>
        <p:txBody>
          <a:bodyPr>
            <a:normAutofit fontScale="90000"/>
          </a:bodyPr>
          <a:lstStyle/>
          <a:p>
            <a:br>
              <a:rPr lang="en-US" dirty="0"/>
            </a:br>
            <a:r>
              <a:rPr lang="en-US" dirty="0"/>
              <a:t>MID-TERM </a:t>
            </a:r>
            <a:br>
              <a:rPr lang="en-US" dirty="0"/>
            </a:br>
            <a:r>
              <a:rPr lang="en-US" dirty="0"/>
              <a:t>ADVISORY BOARD MEETING</a:t>
            </a:r>
            <a:br>
              <a:rPr lang="en-US" sz="4800" dirty="0"/>
            </a:br>
            <a:r>
              <a:rPr lang="en-US" sz="4800" dirty="0"/>
              <a:t>Frederick </a:t>
            </a:r>
            <a:r>
              <a:rPr lang="en-US" sz="4000" dirty="0"/>
              <a:t>Bordry, Chairperson</a:t>
            </a:r>
            <a:br>
              <a:rPr lang="en-US" sz="4000" dirty="0"/>
            </a:br>
            <a:br>
              <a:rPr lang="en-US" sz="4000" dirty="0"/>
            </a:br>
            <a:r>
              <a:rPr lang="en-US" sz="4400" dirty="0"/>
              <a:t>Online meeting, Oct 7</a:t>
            </a:r>
            <a:r>
              <a:rPr lang="en-US" sz="4400" baseline="30000" dirty="0"/>
              <a:t>th</a:t>
            </a:r>
            <a:r>
              <a:rPr lang="en-US" sz="4400" dirty="0"/>
              <a:t>, 2025</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2101604" y="6059300"/>
            <a:ext cx="7988792" cy="798700"/>
          </a:xfrm>
        </p:spPr>
        <p:txBody>
          <a:bodyPr>
            <a:normAutofit/>
          </a:bodyPr>
          <a:lstStyle/>
          <a:p>
            <a:endParaRPr lang="en-US" sz="1000" dirty="0"/>
          </a:p>
          <a:p>
            <a:r>
              <a:rPr lang="en-US" sz="1000" dirty="0"/>
              <a:t>All information contained in this presentation and any accompanying documents is for iSAS project only, and must be treated as strictly confidential. 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8" name="Picture 102">
            <a:extLst>
              <a:ext uri="{FF2B5EF4-FFF2-40B4-BE49-F238E27FC236}">
                <a16:creationId xmlns:a16="http://schemas.microsoft.com/office/drawing/2014/main" id="{E9796368-B5D3-4DE0-BFD4-33FD6349B6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32" y="5497341"/>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5780B0E9-3FD1-4E82-B53E-9CC4CD0E17EF}"/>
              </a:ext>
            </a:extLst>
          </p:cNvPr>
          <p:cNvSpPr txBox="1"/>
          <p:nvPr/>
        </p:nvSpPr>
        <p:spPr>
          <a:xfrm>
            <a:off x="1650387" y="5491250"/>
            <a:ext cx="1093796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D8A76097-2D15-4576-B6DA-56F73BC524F7}"/>
              </a:ext>
            </a:extLst>
          </p:cNvPr>
          <p:cNvPicPr>
            <a:picLocks noChangeAspect="1"/>
          </p:cNvPicPr>
          <p:nvPr/>
        </p:nvPicPr>
        <p:blipFill>
          <a:blip r:embed="rId3"/>
          <a:stretch>
            <a:fillRect/>
          </a:stretch>
        </p:blipFill>
        <p:spPr>
          <a:xfrm>
            <a:off x="81643" y="983573"/>
            <a:ext cx="12028714" cy="5834751"/>
          </a:xfrm>
          <a:prstGeom prst="rect">
            <a:avLst/>
          </a:prstGeom>
        </p:spPr>
      </p:pic>
    </p:spTree>
    <p:extLst>
      <p:ext uri="{BB962C8B-B14F-4D97-AF65-F5344CB8AC3E}">
        <p14:creationId xmlns:p14="http://schemas.microsoft.com/office/powerpoint/2010/main" val="2155927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482611"/>
            <a:ext cx="9720000"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Monitoring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for upcoming instances</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WP timeline tab updated </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pic>
        <p:nvPicPr>
          <p:cNvPr id="8" name="Image 7">
            <a:extLst>
              <a:ext uri="{FF2B5EF4-FFF2-40B4-BE49-F238E27FC236}">
                <a16:creationId xmlns:a16="http://schemas.microsoft.com/office/drawing/2014/main" id="{6AA73E48-4AE6-46B2-AD2A-DA0AC773C952}"/>
              </a:ext>
            </a:extLst>
          </p:cNvPr>
          <p:cNvPicPr>
            <a:picLocks noChangeAspect="1"/>
          </p:cNvPicPr>
          <p:nvPr/>
        </p:nvPicPr>
        <p:blipFill>
          <a:blip r:embed="rId4"/>
          <a:stretch>
            <a:fillRect/>
          </a:stretch>
        </p:blipFill>
        <p:spPr>
          <a:xfrm>
            <a:off x="390471" y="3372457"/>
            <a:ext cx="11411058" cy="2742778"/>
          </a:xfrm>
          <a:prstGeom prst="rect">
            <a:avLst/>
          </a:prstGeom>
        </p:spPr>
      </p:pic>
    </p:spTree>
    <p:extLst>
      <p:ext uri="{BB962C8B-B14F-4D97-AF65-F5344CB8AC3E}">
        <p14:creationId xmlns:p14="http://schemas.microsoft.com/office/powerpoint/2010/main" val="339644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59128"/>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922280"/>
            <a:ext cx="9720000" cy="1754326"/>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Monitoring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for upcoming instances</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WP detailed work plan tab for the month of update</a:t>
            </a:r>
            <a:endParaRPr lang="en-US" sz="2000" b="1"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3">
            <a:extLst>
              <a:ext uri="{FF2B5EF4-FFF2-40B4-BE49-F238E27FC236}">
                <a16:creationId xmlns:a16="http://schemas.microsoft.com/office/drawing/2014/main" id="{5A3DCEDA-781D-4194-BD15-1449613392A4}"/>
              </a:ext>
            </a:extLst>
          </p:cNvPr>
          <p:cNvPicPr>
            <a:picLocks noChangeAspect="1"/>
          </p:cNvPicPr>
          <p:nvPr/>
        </p:nvPicPr>
        <p:blipFill>
          <a:blip r:embed="rId3"/>
          <a:stretch>
            <a:fillRect/>
          </a:stretch>
        </p:blipFill>
        <p:spPr>
          <a:xfrm>
            <a:off x="941861" y="2393039"/>
            <a:ext cx="10697045" cy="4405833"/>
          </a:xfrm>
          <a:prstGeom prst="rect">
            <a:avLst/>
          </a:prstGeom>
        </p:spPr>
      </p:pic>
    </p:spTree>
    <p:extLst>
      <p:ext uri="{BB962C8B-B14F-4D97-AF65-F5344CB8AC3E}">
        <p14:creationId xmlns:p14="http://schemas.microsoft.com/office/powerpoint/2010/main" val="3568426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59128"/>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080234"/>
            <a:ext cx="9720000" cy="1754326"/>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Monitoring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for upcoming instances</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WP detailed work plan tab for the month of update</a:t>
            </a: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Progress between updates seen by switching tabs from i.e. M17 tab to M19 tab </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pic>
        <p:nvPicPr>
          <p:cNvPr id="3" name="Image 2">
            <a:extLst>
              <a:ext uri="{FF2B5EF4-FFF2-40B4-BE49-F238E27FC236}">
                <a16:creationId xmlns:a16="http://schemas.microsoft.com/office/drawing/2014/main" id="{0BC0AE3A-B6E8-45F5-AA49-3FACDEF95C05}"/>
              </a:ext>
            </a:extLst>
          </p:cNvPr>
          <p:cNvPicPr>
            <a:picLocks noChangeAspect="1"/>
          </p:cNvPicPr>
          <p:nvPr/>
        </p:nvPicPr>
        <p:blipFill>
          <a:blip r:embed="rId3"/>
          <a:stretch>
            <a:fillRect/>
          </a:stretch>
        </p:blipFill>
        <p:spPr>
          <a:xfrm>
            <a:off x="2864323" y="4319703"/>
            <a:ext cx="6463353" cy="441330"/>
          </a:xfrm>
          <a:prstGeom prst="rect">
            <a:avLst/>
          </a:prstGeom>
        </p:spPr>
      </p:pic>
    </p:spTree>
    <p:extLst>
      <p:ext uri="{BB962C8B-B14F-4D97-AF65-F5344CB8AC3E}">
        <p14:creationId xmlns:p14="http://schemas.microsoft.com/office/powerpoint/2010/main" val="1317140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692161"/>
            <a:ext cx="9720000" cy="1138773"/>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Monitoring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for upcoming instances </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pic>
        <p:nvPicPr>
          <p:cNvPr id="3" name="Image 2">
            <a:extLst>
              <a:ext uri="{FF2B5EF4-FFF2-40B4-BE49-F238E27FC236}">
                <a16:creationId xmlns:a16="http://schemas.microsoft.com/office/drawing/2014/main" id="{7F3C46A8-4B88-4B3C-906B-918EECA07802}"/>
              </a:ext>
            </a:extLst>
          </p:cNvPr>
          <p:cNvPicPr>
            <a:picLocks noChangeAspect="1"/>
          </p:cNvPicPr>
          <p:nvPr/>
        </p:nvPicPr>
        <p:blipFill>
          <a:blip r:embed="rId4"/>
          <a:stretch>
            <a:fillRect/>
          </a:stretch>
        </p:blipFill>
        <p:spPr>
          <a:xfrm>
            <a:off x="2180999" y="3219697"/>
            <a:ext cx="7830002" cy="2074336"/>
          </a:xfrm>
          <a:prstGeom prst="rect">
            <a:avLst/>
          </a:prstGeom>
        </p:spPr>
      </p:pic>
    </p:spTree>
    <p:extLst>
      <p:ext uri="{BB962C8B-B14F-4D97-AF65-F5344CB8AC3E}">
        <p14:creationId xmlns:p14="http://schemas.microsoft.com/office/powerpoint/2010/main" val="591777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549286"/>
            <a:ext cx="9720000"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Budget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yearly for iSAS annual meeting</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By WP separating staff from other expenses</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3">
            <a:extLst>
              <a:ext uri="{FF2B5EF4-FFF2-40B4-BE49-F238E27FC236}">
                <a16:creationId xmlns:a16="http://schemas.microsoft.com/office/drawing/2014/main" id="{E2B4D573-4662-4135-86AE-12FCC7825E6A}"/>
              </a:ext>
            </a:extLst>
          </p:cNvPr>
          <p:cNvPicPr>
            <a:picLocks noChangeAspect="1"/>
          </p:cNvPicPr>
          <p:nvPr/>
        </p:nvPicPr>
        <p:blipFill>
          <a:blip r:embed="rId3"/>
          <a:stretch>
            <a:fillRect/>
          </a:stretch>
        </p:blipFill>
        <p:spPr>
          <a:xfrm>
            <a:off x="329903" y="3403833"/>
            <a:ext cx="11532193" cy="1600282"/>
          </a:xfrm>
          <a:prstGeom prst="rect">
            <a:avLst/>
          </a:prstGeom>
        </p:spPr>
      </p:pic>
    </p:spTree>
    <p:extLst>
      <p:ext uri="{BB962C8B-B14F-4D97-AF65-F5344CB8AC3E}">
        <p14:creationId xmlns:p14="http://schemas.microsoft.com/office/powerpoint/2010/main" val="1995670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625486"/>
            <a:ext cx="9720000"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Budget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yearly for iSAS annual meeting</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By beneficiary institution separating staff from other expenses</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pic>
        <p:nvPicPr>
          <p:cNvPr id="8" name="Image 7">
            <a:extLst>
              <a:ext uri="{FF2B5EF4-FFF2-40B4-BE49-F238E27FC236}">
                <a16:creationId xmlns:a16="http://schemas.microsoft.com/office/drawing/2014/main" id="{D63724BD-F2E2-4510-BF8C-13A8E3686FB4}"/>
              </a:ext>
            </a:extLst>
          </p:cNvPr>
          <p:cNvPicPr>
            <a:picLocks noChangeAspect="1"/>
          </p:cNvPicPr>
          <p:nvPr/>
        </p:nvPicPr>
        <p:blipFill>
          <a:blip r:embed="rId3"/>
          <a:stretch>
            <a:fillRect/>
          </a:stretch>
        </p:blipFill>
        <p:spPr>
          <a:xfrm>
            <a:off x="339429" y="3360869"/>
            <a:ext cx="11513142" cy="2267067"/>
          </a:xfrm>
          <a:prstGeom prst="rect">
            <a:avLst/>
          </a:prstGeom>
        </p:spPr>
      </p:pic>
    </p:spTree>
    <p:extLst>
      <p:ext uri="{BB962C8B-B14F-4D97-AF65-F5344CB8AC3E}">
        <p14:creationId xmlns:p14="http://schemas.microsoft.com/office/powerpoint/2010/main" val="1486730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625486"/>
            <a:ext cx="9720000" cy="4524315"/>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Budget template outline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To be updated yearly for iSAS annual meeting</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Structure of tabs for Expected, Expenses, Deviations per WP &amp; per beneficiary institution</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Reminder of agreed matching funds </a:t>
            </a: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p:txBody>
      </p:sp>
      <p:pic>
        <p:nvPicPr>
          <p:cNvPr id="3" name="Image 2">
            <a:extLst>
              <a:ext uri="{FF2B5EF4-FFF2-40B4-BE49-F238E27FC236}">
                <a16:creationId xmlns:a16="http://schemas.microsoft.com/office/drawing/2014/main" id="{2DAFB839-5906-4069-8C35-09558FA056E5}"/>
              </a:ext>
            </a:extLst>
          </p:cNvPr>
          <p:cNvPicPr>
            <a:picLocks noChangeAspect="1"/>
          </p:cNvPicPr>
          <p:nvPr/>
        </p:nvPicPr>
        <p:blipFill>
          <a:blip r:embed="rId3"/>
          <a:stretch>
            <a:fillRect/>
          </a:stretch>
        </p:blipFill>
        <p:spPr>
          <a:xfrm>
            <a:off x="4267106" y="3136486"/>
            <a:ext cx="3657788" cy="215911"/>
          </a:xfrm>
          <a:prstGeom prst="rect">
            <a:avLst/>
          </a:prstGeom>
        </p:spPr>
      </p:pic>
      <p:pic>
        <p:nvPicPr>
          <p:cNvPr id="9" name="Image 8">
            <a:extLst>
              <a:ext uri="{FF2B5EF4-FFF2-40B4-BE49-F238E27FC236}">
                <a16:creationId xmlns:a16="http://schemas.microsoft.com/office/drawing/2014/main" id="{7F88DF78-6A6F-423E-9F35-08056EC2AF15}"/>
              </a:ext>
            </a:extLst>
          </p:cNvPr>
          <p:cNvPicPr>
            <a:picLocks noChangeAspect="1"/>
          </p:cNvPicPr>
          <p:nvPr/>
        </p:nvPicPr>
        <p:blipFill>
          <a:blip r:embed="rId4"/>
          <a:stretch>
            <a:fillRect/>
          </a:stretch>
        </p:blipFill>
        <p:spPr>
          <a:xfrm>
            <a:off x="4235354" y="3421478"/>
            <a:ext cx="3721291" cy="266714"/>
          </a:xfrm>
          <a:prstGeom prst="rect">
            <a:avLst/>
          </a:prstGeom>
        </p:spPr>
      </p:pic>
      <p:pic>
        <p:nvPicPr>
          <p:cNvPr id="16" name="Image 15">
            <a:extLst>
              <a:ext uri="{FF2B5EF4-FFF2-40B4-BE49-F238E27FC236}">
                <a16:creationId xmlns:a16="http://schemas.microsoft.com/office/drawing/2014/main" id="{F3813603-09C0-4913-B57E-D8B83CD22190}"/>
              </a:ext>
            </a:extLst>
          </p:cNvPr>
          <p:cNvPicPr>
            <a:picLocks noChangeAspect="1"/>
          </p:cNvPicPr>
          <p:nvPr/>
        </p:nvPicPr>
        <p:blipFill>
          <a:blip r:embed="rId5"/>
          <a:stretch>
            <a:fillRect/>
          </a:stretch>
        </p:blipFill>
        <p:spPr>
          <a:xfrm>
            <a:off x="4587796" y="6103997"/>
            <a:ext cx="3016405" cy="254013"/>
          </a:xfrm>
          <a:prstGeom prst="rect">
            <a:avLst/>
          </a:prstGeom>
        </p:spPr>
      </p:pic>
      <p:pic>
        <p:nvPicPr>
          <p:cNvPr id="17" name="Image 16">
            <a:extLst>
              <a:ext uri="{FF2B5EF4-FFF2-40B4-BE49-F238E27FC236}">
                <a16:creationId xmlns:a16="http://schemas.microsoft.com/office/drawing/2014/main" id="{C3F23166-8DCD-46D9-A66E-EA847DD49C45}"/>
              </a:ext>
            </a:extLst>
          </p:cNvPr>
          <p:cNvPicPr>
            <a:picLocks noChangeAspect="1"/>
          </p:cNvPicPr>
          <p:nvPr/>
        </p:nvPicPr>
        <p:blipFill>
          <a:blip r:embed="rId6"/>
          <a:stretch>
            <a:fillRect/>
          </a:stretch>
        </p:blipFill>
        <p:spPr>
          <a:xfrm>
            <a:off x="2028616" y="4342345"/>
            <a:ext cx="8134768" cy="1587582"/>
          </a:xfrm>
          <a:prstGeom prst="rect">
            <a:avLst/>
          </a:prstGeom>
        </p:spPr>
      </p:pic>
    </p:spTree>
    <p:extLst>
      <p:ext uri="{BB962C8B-B14F-4D97-AF65-F5344CB8AC3E}">
        <p14:creationId xmlns:p14="http://schemas.microsoft.com/office/powerpoint/2010/main" val="2264653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4">
            <a:extLst>
              <a:ext uri="{FF2B5EF4-FFF2-40B4-BE49-F238E27FC236}">
                <a16:creationId xmlns:a16="http://schemas.microsoft.com/office/drawing/2014/main" id="{914ED232-C2E1-4036-9743-EF0DCFF3B92B}"/>
              </a:ext>
            </a:extLst>
          </p:cNvPr>
          <p:cNvSpPr txBox="1"/>
          <p:nvPr/>
        </p:nvSpPr>
        <p:spPr>
          <a:xfrm>
            <a:off x="1430384" y="1463983"/>
            <a:ext cx="9720000" cy="5324535"/>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Upcoming project meetings </a:t>
            </a:r>
          </a:p>
          <a:p>
            <a:pPr lvl="1"/>
            <a:endParaRPr lang="en-GB" dirty="0"/>
          </a:p>
          <a:p>
            <a:r>
              <a:rPr lang="en-GB" sz="2000" dirty="0">
                <a:solidFill>
                  <a:srgbClr val="A4C137"/>
                </a:solidFill>
              </a:rPr>
              <a:t>Coordination panel </a:t>
            </a:r>
            <a:r>
              <a:rPr lang="en-GB" sz="2000" dirty="0"/>
              <a:t>&amp; </a:t>
            </a:r>
            <a:r>
              <a:rPr lang="en-GB" sz="2000" b="1" dirty="0">
                <a:solidFill>
                  <a:srgbClr val="A4C137"/>
                </a:solidFill>
              </a:rPr>
              <a:t>Steering committee </a:t>
            </a:r>
            <a:r>
              <a:rPr lang="en-GB" sz="2000" dirty="0"/>
              <a:t>meetings</a:t>
            </a:r>
          </a:p>
          <a:p>
            <a:pPr marL="800100" lvl="1" indent="-342900">
              <a:buFont typeface="Wingdings" panose="05000000000000000000" pitchFamily="2" charset="2"/>
              <a:buChar char="Ø"/>
            </a:pPr>
            <a:r>
              <a:rPr lang="en-GB" b="1" dirty="0">
                <a:solidFill>
                  <a:srgbClr val="A4C137"/>
                </a:solidFill>
              </a:rPr>
              <a:t>Steering committee </a:t>
            </a:r>
            <a:r>
              <a:rPr lang="en-GB" dirty="0"/>
              <a:t>– Nov 4 at 10 am CET</a:t>
            </a:r>
          </a:p>
          <a:p>
            <a:pPr marL="800100" lvl="1" indent="-342900">
              <a:buFont typeface="Wingdings" panose="05000000000000000000" pitchFamily="2" charset="2"/>
              <a:buChar char="Ø"/>
            </a:pPr>
            <a:r>
              <a:rPr lang="en-GB" dirty="0">
                <a:solidFill>
                  <a:srgbClr val="A4C137"/>
                </a:solidFill>
              </a:rPr>
              <a:t>Coordination panel </a:t>
            </a:r>
            <a:r>
              <a:rPr lang="en-GB" dirty="0"/>
              <a:t>- Dec 16 at 10 am CET</a:t>
            </a:r>
          </a:p>
          <a:p>
            <a:pPr marL="800100" lvl="1" indent="-342900">
              <a:buFont typeface="Wingdings" panose="05000000000000000000" pitchFamily="2" charset="2"/>
              <a:buChar char="Ø"/>
            </a:pPr>
            <a:r>
              <a:rPr lang="en-GB" b="1" dirty="0">
                <a:solidFill>
                  <a:srgbClr val="A4C137"/>
                </a:solidFill>
              </a:rPr>
              <a:t>Steering committee </a:t>
            </a:r>
            <a:r>
              <a:rPr lang="en-GB" dirty="0"/>
              <a:t>– Jan 27 at 10 am CET</a:t>
            </a:r>
          </a:p>
          <a:p>
            <a:pPr marL="800100" lvl="1" indent="-342900">
              <a:buFont typeface="Wingdings" panose="05000000000000000000" pitchFamily="2" charset="2"/>
              <a:buChar char="Ø"/>
            </a:pPr>
            <a:r>
              <a:rPr lang="en-GB" dirty="0">
                <a:solidFill>
                  <a:srgbClr val="A4C137"/>
                </a:solidFill>
              </a:rPr>
              <a:t>Coordination panel </a:t>
            </a:r>
            <a:r>
              <a:rPr lang="en-GB" dirty="0"/>
              <a:t>– March 10 at 10 am CET</a:t>
            </a:r>
            <a:endParaRPr lang="en-GB" dirty="0">
              <a:effectLst/>
            </a:endParaRPr>
          </a:p>
          <a:p>
            <a:pPr marL="800100" lvl="1" indent="-342900">
              <a:buFont typeface="Wingdings" panose="05000000000000000000" pitchFamily="2" charset="2"/>
              <a:buChar char="Ø"/>
            </a:pPr>
            <a:r>
              <a:rPr lang="en-GB" b="1" dirty="0">
                <a:solidFill>
                  <a:srgbClr val="A4C137"/>
                </a:solidFill>
              </a:rPr>
              <a:t>Steering committee </a:t>
            </a:r>
            <a:r>
              <a:rPr lang="en-GB" dirty="0"/>
              <a:t>– April 21 at 10 am CET</a:t>
            </a:r>
          </a:p>
          <a:p>
            <a:pPr marL="800100" lvl="1" indent="-342900">
              <a:buFont typeface="Wingdings" panose="05000000000000000000" pitchFamily="2" charset="2"/>
              <a:buChar char="Ø"/>
            </a:pPr>
            <a:r>
              <a:rPr lang="en-GB" dirty="0">
                <a:solidFill>
                  <a:srgbClr val="A4C137"/>
                </a:solidFill>
              </a:rPr>
              <a:t>Coordination panel </a:t>
            </a:r>
            <a:r>
              <a:rPr lang="en-GB" dirty="0"/>
              <a:t>– June 2 at 10 am CET</a:t>
            </a:r>
          </a:p>
          <a:p>
            <a:pPr marL="800100" lvl="1" indent="-342900">
              <a:buFont typeface="Wingdings" panose="05000000000000000000" pitchFamily="2" charset="2"/>
              <a:buChar char="Ø"/>
            </a:pPr>
            <a:endParaRPr lang="en-GB" dirty="0"/>
          </a:p>
          <a:p>
            <a:r>
              <a:rPr lang="en-GB" sz="2000" dirty="0">
                <a:solidFill>
                  <a:srgbClr val="A4C137"/>
                </a:solidFill>
              </a:rPr>
              <a:t>Industry Board meeting</a:t>
            </a:r>
          </a:p>
          <a:p>
            <a:pPr marL="742950" lvl="1" indent="-285750">
              <a:buFont typeface="Wingdings" panose="05000000000000000000" pitchFamily="2" charset="2"/>
              <a:buChar char="Ø"/>
            </a:pPr>
            <a:r>
              <a:rPr lang="en-GB" dirty="0"/>
              <a:t>Oct 30 at 3 pm CET</a:t>
            </a:r>
          </a:p>
          <a:p>
            <a:pPr marL="742950" lvl="1" indent="-285750">
              <a:buFont typeface="Wingdings" panose="05000000000000000000" pitchFamily="2" charset="2"/>
              <a:buChar char="Ø"/>
            </a:pPr>
            <a:endParaRPr lang="en-GB" dirty="0"/>
          </a:p>
          <a:p>
            <a:r>
              <a:rPr lang="en-GB" sz="2000" dirty="0">
                <a:solidFill>
                  <a:srgbClr val="A4C137"/>
                </a:solidFill>
              </a:rPr>
              <a:t>2nd yearly project meeting</a:t>
            </a:r>
          </a:p>
          <a:p>
            <a:pPr marL="800100" lvl="1" indent="-342900">
              <a:buFont typeface="Wingdings" panose="05000000000000000000" pitchFamily="2" charset="2"/>
              <a:buChar char="Ø"/>
            </a:pPr>
            <a:r>
              <a:rPr lang="en-GB" dirty="0"/>
              <a:t>Hosted by HZB in Berlin (w/ online connection as well), April 22-24, 2026</a:t>
            </a:r>
          </a:p>
          <a:p>
            <a:pPr marL="800100" lvl="1" indent="-342900">
              <a:buFont typeface="Wingdings" panose="05000000000000000000" pitchFamily="2" charset="2"/>
              <a:buChar char="Ø"/>
            </a:pPr>
            <a:r>
              <a:rPr lang="en-GB" dirty="0"/>
              <a:t>Including </a:t>
            </a:r>
            <a:r>
              <a:rPr lang="en-GB" sz="1800" dirty="0">
                <a:solidFill>
                  <a:srgbClr val="A4C137"/>
                </a:solidFill>
              </a:rPr>
              <a:t>Governing Board </a:t>
            </a:r>
            <a:r>
              <a:rPr lang="en-GB" sz="1800" dirty="0"/>
              <a:t>in-person meeting w/ online option (exact time tbd soon)</a:t>
            </a:r>
          </a:p>
          <a:p>
            <a:pPr marL="800100" lvl="1" indent="-342900">
              <a:buFont typeface="Wingdings" panose="05000000000000000000" pitchFamily="2" charset="2"/>
              <a:buChar char="Ø"/>
            </a:pPr>
            <a:r>
              <a:rPr lang="en-GB" dirty="0"/>
              <a:t>Including </a:t>
            </a:r>
            <a:r>
              <a:rPr lang="en-GB" dirty="0">
                <a:solidFill>
                  <a:srgbClr val="A4C137"/>
                </a:solidFill>
              </a:rPr>
              <a:t>Advisory Board</a:t>
            </a:r>
            <a:r>
              <a:rPr lang="en-GB" dirty="0"/>
              <a:t> recommendations &amp; companies participation</a:t>
            </a:r>
          </a:p>
          <a:p>
            <a:pPr marL="800100" lvl="1" indent="-342900">
              <a:buFont typeface="Wingdings" panose="05000000000000000000" pitchFamily="2" charset="2"/>
              <a:buChar char="Ø"/>
            </a:pPr>
            <a:endParaRPr lang="en-GB" dirty="0"/>
          </a:p>
        </p:txBody>
      </p:sp>
    </p:spTree>
    <p:extLst>
      <p:ext uri="{BB962C8B-B14F-4D97-AF65-F5344CB8AC3E}">
        <p14:creationId xmlns:p14="http://schemas.microsoft.com/office/powerpoint/2010/main" val="3847824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C90F61F-2453-4D94-B380-049A01D19C3B}"/>
              </a:ext>
            </a:extLst>
          </p:cNvPr>
          <p:cNvSpPr>
            <a:spLocks noGrp="1"/>
          </p:cNvSpPr>
          <p:nvPr>
            <p:ph type="ctrTitle"/>
          </p:nvPr>
        </p:nvSpPr>
        <p:spPr/>
        <p:txBody>
          <a:bodyPr/>
          <a:lstStyle/>
          <a:p>
            <a:r>
              <a:rPr lang="en-GB" dirty="0">
                <a:solidFill>
                  <a:srgbClr val="A4C137"/>
                </a:solidFill>
                <a:latin typeface="Calibri" panose="020F0502020204030204" pitchFamily="34" charset="0"/>
                <a:cs typeface="Calibri" panose="020F0502020204030204" pitchFamily="34" charset="0"/>
              </a:rPr>
              <a:t>Thank</a:t>
            </a:r>
            <a:r>
              <a:rPr lang="fr-FR" dirty="0">
                <a:solidFill>
                  <a:srgbClr val="A4C137"/>
                </a:solidFill>
                <a:latin typeface="Calibri" panose="020F0502020204030204" pitchFamily="34" charset="0"/>
                <a:cs typeface="Calibri" panose="020F0502020204030204" pitchFamily="34" charset="0"/>
              </a:rPr>
              <a:t> </a:t>
            </a:r>
            <a:r>
              <a:rPr lang="en-US" dirty="0">
                <a:solidFill>
                  <a:srgbClr val="A4C137"/>
                </a:solidFill>
                <a:latin typeface="Calibri" panose="020F0502020204030204" pitchFamily="34" charset="0"/>
                <a:cs typeface="Calibri" panose="020F0502020204030204" pitchFamily="34" charset="0"/>
              </a:rPr>
              <a:t>you</a:t>
            </a:r>
            <a:r>
              <a:rPr lang="fr-FR" dirty="0">
                <a:solidFill>
                  <a:srgbClr val="A4C137"/>
                </a:solidFill>
                <a:latin typeface="Calibri" panose="020F0502020204030204" pitchFamily="34" charset="0"/>
                <a:cs typeface="Calibri" panose="020F0502020204030204" pitchFamily="34" charset="0"/>
              </a:rPr>
              <a:t>!</a:t>
            </a:r>
            <a:endParaRPr lang="en-GB" dirty="0"/>
          </a:p>
        </p:txBody>
      </p:sp>
    </p:spTree>
    <p:extLst>
      <p:ext uri="{BB962C8B-B14F-4D97-AF65-F5344CB8AC3E}">
        <p14:creationId xmlns:p14="http://schemas.microsoft.com/office/powerpoint/2010/main" val="362083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85701"/>
            <a:ext cx="9720000" cy="3600986"/>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Agenda</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Agenda items</a:t>
            </a:r>
            <a:br>
              <a:rPr lang="en-GB" sz="2000" dirty="0"/>
            </a:br>
            <a:endParaRPr lang="en-US" sz="2000" b="1"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
            </a:pPr>
            <a:r>
              <a:rPr lang="en-GB" sz="2000" dirty="0"/>
              <a:t>Status of the iSAS project coordination</a:t>
            </a:r>
          </a:p>
          <a:p>
            <a:pPr marL="342900" indent="-342900">
              <a:buFont typeface="Wingdings" panose="05000000000000000000" pitchFamily="2" charset="2"/>
              <a:buChar char="§"/>
            </a:pPr>
            <a:r>
              <a:rPr lang="en-GB" sz="2000" dirty="0"/>
              <a:t>Presentation of monitoring templates outline</a:t>
            </a:r>
          </a:p>
          <a:p>
            <a:pPr marL="342900" indent="-342900">
              <a:buFont typeface="Wingdings" panose="05000000000000000000" pitchFamily="2" charset="2"/>
              <a:buChar char="§"/>
            </a:pPr>
            <a:r>
              <a:rPr lang="en-GB" sz="2000" dirty="0"/>
              <a:t>WPs short update (highlights presentation &amp; work plan M19) </a:t>
            </a:r>
          </a:p>
          <a:p>
            <a:pPr marL="342900" indent="-342900">
              <a:buFont typeface="Wingdings" panose="05000000000000000000" pitchFamily="2" charset="2"/>
              <a:buChar char="§"/>
            </a:pPr>
            <a:r>
              <a:rPr lang="en-GB" sz="2000" dirty="0"/>
              <a:t>Feedback from Advisory Board members and discussion</a:t>
            </a:r>
          </a:p>
          <a:p>
            <a:pPr marL="342900" indent="-342900">
              <a:buFont typeface="Wingdings" panose="05000000000000000000" pitchFamily="2" charset="2"/>
              <a:buChar char="§"/>
            </a:pPr>
            <a:r>
              <a:rPr lang="en-GB" sz="2000" dirty="0"/>
              <a:t>AOB </a:t>
            </a:r>
          </a:p>
          <a:p>
            <a:pPr marL="342900" indent="-342900">
              <a:buFont typeface="Wingdings" panose="05000000000000000000" pitchFamily="2" charset="2"/>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Notes will be found in the </a:t>
            </a:r>
            <a:r>
              <a:rPr lang="en-US" sz="2000" dirty="0">
                <a:hlinkClick r:id="rId3"/>
              </a:rPr>
              <a:t>iSAS project Indico page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6383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C90F61F-2453-4D94-B380-049A01D19C3B}"/>
              </a:ext>
            </a:extLst>
          </p:cNvPr>
          <p:cNvSpPr>
            <a:spLocks noGrp="1"/>
          </p:cNvSpPr>
          <p:nvPr>
            <p:ph type="ctrTitle"/>
          </p:nvPr>
        </p:nvSpPr>
        <p:spPr/>
        <p:txBody>
          <a:bodyPr/>
          <a:lstStyle/>
          <a:p>
            <a:r>
              <a:rPr lang="fr-FR" dirty="0">
                <a:solidFill>
                  <a:srgbClr val="A4C137"/>
                </a:solidFill>
                <a:latin typeface="Calibri" panose="020F0502020204030204" pitchFamily="34" charset="0"/>
                <a:cs typeface="Calibri" panose="020F0502020204030204" pitchFamily="34" charset="0"/>
              </a:rPr>
              <a:t>Back up</a:t>
            </a:r>
            <a:endParaRPr lang="en-GB" dirty="0"/>
          </a:p>
        </p:txBody>
      </p:sp>
    </p:spTree>
    <p:extLst>
      <p:ext uri="{BB962C8B-B14F-4D97-AF65-F5344CB8AC3E}">
        <p14:creationId xmlns:p14="http://schemas.microsoft.com/office/powerpoint/2010/main" val="2747358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050198"/>
            <a:ext cx="10761616" cy="6093976"/>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shared NDA, amendment </a:t>
            </a:r>
          </a:p>
          <a:p>
            <a:endParaRPr lang="en-US" sz="2000" b="1" dirty="0">
              <a:latin typeface="Calibri" panose="020F0502020204030204" pitchFamily="34" charset="0"/>
              <a:cs typeface="Calibri" panose="020F0502020204030204" pitchFamily="34" charset="0"/>
            </a:endParaRPr>
          </a:p>
          <a:p>
            <a:endParaRPr lang="en-GB" b="1" dirty="0"/>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(CA)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v3 sent with Sept 29 due date for last review before signature process: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Background missing for DESY</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CERN, EPFL &amp; HZB asked for opposite modifications on 5.2 on contractual liability &amp; gross negligence</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Provisional CA v4 available to negotiate w/ HZB &amp; EPFL</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Note: GB not allowed to interfere with this negotiation process.</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Shared NDA</a:t>
            </a:r>
            <a:r>
              <a:rPr lang="en-GB" dirty="0">
                <a:latin typeface="Calibri" panose="020F0502020204030204" pitchFamily="34" charset="0"/>
                <a:ea typeface="Calibri" panose="020F0502020204030204" pitchFamily="34" charset="0"/>
                <a:cs typeface="Calibri" panose="020F0502020204030204" pitchFamily="34" charset="0"/>
              </a:rPr>
              <a:t>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For industrial partners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Signed by ACS, Euclid &amp; Zanon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Cryoelectra, Plasmatherm missing the legal entity, non-responsive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RI willing to sign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Does GB agree to exclude any partner who has not signed the NDA, until a suitable resolution is achieved?</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Amendment (AMD)</a:t>
            </a:r>
            <a:r>
              <a:rPr lang="en-GB" dirty="0">
                <a:latin typeface="Calibri" panose="020F0502020204030204" pitchFamily="34" charset="0"/>
                <a:ea typeface="Calibri" panose="020F0502020204030204" pitchFamily="34" charset="0"/>
                <a:cs typeface="Calibri" panose="020F0502020204030204" pitchFamily="34" charset="0"/>
              </a:rPr>
              <a:t> to the Grant Agreement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Nikhef will not join the consortium formally</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Other modifications to be included in RP1 report, tbc by PO (new PO: Sotirios Kakarantzas)</a:t>
            </a:r>
          </a:p>
          <a:p>
            <a:endParaRPr lang="en-GB" dirty="0">
              <a:latin typeface="Calibri" panose="020F0502020204030204" pitchFamily="34" charset="0"/>
              <a:ea typeface="Calibri" panose="020F0502020204030204" pitchFamily="34" charset="0"/>
              <a:cs typeface="Calibri" panose="020F0502020204030204" pitchFamily="34" charset="0"/>
            </a:endParaRPr>
          </a:p>
          <a:p>
            <a:pPr lvl="2"/>
            <a:r>
              <a:rPr lang="en-GB"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708967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BD20A5B6-3707-41CE-AE6B-22783547300E}"/>
              </a:ext>
            </a:extLst>
          </p:cNvPr>
          <p:cNvSpPr txBox="1"/>
          <p:nvPr/>
        </p:nvSpPr>
        <p:spPr>
          <a:xfrm>
            <a:off x="9143251" y="760965"/>
            <a:ext cx="3048749" cy="5047536"/>
          </a:xfrm>
          <a:prstGeom prst="rect">
            <a:avLst/>
          </a:prstGeom>
          <a:noFill/>
        </p:spPr>
        <p:txBody>
          <a:bodyPr wrap="square">
            <a:spAutoFit/>
          </a:bodyPr>
          <a:lstStyle/>
          <a:p>
            <a:pPr marL="285750" indent="-285750">
              <a:buFont typeface="Wingdings" panose="05000000000000000000" pitchFamily="2" charset="2"/>
              <a:buChar char="Ø"/>
            </a:pPr>
            <a:r>
              <a:rPr lang="en-GB" sz="1400" b="1" dirty="0">
                <a:latin typeface="Calibri" panose="020F0502020204030204" pitchFamily="34" charset="0"/>
                <a:ea typeface="Calibri" panose="020F0502020204030204" pitchFamily="34" charset="0"/>
                <a:cs typeface="Calibri" panose="020F0502020204030204" pitchFamily="34" charset="0"/>
              </a:rPr>
              <a:t>Instances</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r>
              <a:rPr lang="en-GB" sz="1400" dirty="0">
                <a:latin typeface="Calibri" panose="020F0502020204030204" pitchFamily="34" charset="0"/>
                <a:ea typeface="Calibri" panose="020F0502020204030204" pitchFamily="34" charset="0"/>
                <a:cs typeface="Calibri" panose="020F0502020204030204" pitchFamily="34" charset="0"/>
              </a:rPr>
              <a:t>(as formalised in the CA)</a:t>
            </a:r>
          </a:p>
          <a:p>
            <a:pPr marL="285750" indent="-285750">
              <a:buFont typeface="Wingdings" panose="05000000000000000000" pitchFamily="2" charset="2"/>
              <a:buChar char="Ø"/>
            </a:pPr>
            <a:endParaRPr lang="en-GB" sz="1400" dirty="0">
              <a:latin typeface="Calibri" panose="020F0502020204030204" pitchFamily="34" charset="0"/>
              <a:ea typeface="Calibri" panose="020F0502020204030204" pitchFamily="34" charset="0"/>
              <a:cs typeface="Calibri" panose="020F0502020204030204" pitchFamily="34" charset="0"/>
            </a:endParaRP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Governing Board </a:t>
            </a:r>
            <a:r>
              <a:rPr lang="en-GB" sz="1400" dirty="0">
                <a:latin typeface="Calibri" panose="020F0502020204030204" pitchFamily="34" charset="0"/>
                <a:ea typeface="Calibri" panose="020F0502020204030204" pitchFamily="34" charset="0"/>
                <a:cs typeface="Calibri" panose="020F0502020204030204" pitchFamily="34" charset="0"/>
              </a:rPr>
              <a:t>&amp; Advisory Board Chairs ex-officio members of Coordination panel to better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communication between instances</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Advisory Board </a:t>
            </a:r>
            <a:r>
              <a:rPr lang="en-GB" sz="1400" dirty="0">
                <a:latin typeface="Calibri" panose="020F0502020204030204" pitchFamily="34" charset="0"/>
                <a:ea typeface="Calibri" panose="020F0502020204030204" pitchFamily="34" charset="0"/>
                <a:cs typeface="Calibri" panose="020F0502020204030204" pitchFamily="34" charset="0"/>
              </a:rPr>
              <a:t>reports back to the Coordination panel for yearly project meetings and upon ad hoc request in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counsel</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Coordination panel </a:t>
            </a:r>
            <a:r>
              <a:rPr lang="en-GB" sz="1400" dirty="0">
                <a:latin typeface="Calibri" panose="020F0502020204030204" pitchFamily="34" charset="0"/>
                <a:ea typeface="Calibri" panose="020F0502020204030204" pitchFamily="34" charset="0"/>
                <a:cs typeface="Calibri" panose="020F0502020204030204" pitchFamily="34" charset="0"/>
              </a:rPr>
              <a:t>becomes Steering Committee every other meeting to allow for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scientific</a:t>
            </a:r>
            <a:r>
              <a:rPr lang="en-GB" sz="1400" dirty="0">
                <a:latin typeface="Calibri" panose="020F0502020204030204" pitchFamily="34" charset="0"/>
                <a:ea typeface="Calibri" panose="020F0502020204030204" pitchFamily="34" charset="0"/>
                <a:cs typeface="Calibri" panose="020F0502020204030204" pitchFamily="34" charset="0"/>
              </a:rPr>
              <a:t>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cross-coordination</a:t>
            </a:r>
            <a:r>
              <a:rPr lang="en-GB" sz="1400" dirty="0">
                <a:latin typeface="Calibri" panose="020F0502020204030204" pitchFamily="34" charset="0"/>
                <a:ea typeface="Calibri" panose="020F0502020204030204" pitchFamily="34" charset="0"/>
                <a:cs typeface="Calibri" panose="020F0502020204030204" pitchFamily="34" charset="0"/>
              </a:rPr>
              <a:t> between Coordination &amp; WP Leaders as well as between WPs </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Industry Board </a:t>
            </a:r>
            <a:r>
              <a:rPr lang="en-GB" sz="1400" dirty="0">
                <a:latin typeface="Calibri" panose="020F0502020204030204" pitchFamily="34" charset="0"/>
                <a:ea typeface="Calibri" panose="020F0502020204030204" pitchFamily="34" charset="0"/>
                <a:cs typeface="Calibri" panose="020F0502020204030204" pitchFamily="34" charset="0"/>
              </a:rPr>
              <a:t>including WP Leaders to enable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co-development</a:t>
            </a:r>
          </a:p>
        </p:txBody>
      </p:sp>
      <p:pic>
        <p:nvPicPr>
          <p:cNvPr id="3" name="Image 2">
            <a:extLst>
              <a:ext uri="{FF2B5EF4-FFF2-40B4-BE49-F238E27FC236}">
                <a16:creationId xmlns:a16="http://schemas.microsoft.com/office/drawing/2014/main" id="{03705579-ABF8-4A69-B2F7-45587AA4499F}"/>
              </a:ext>
            </a:extLst>
          </p:cNvPr>
          <p:cNvPicPr>
            <a:picLocks noChangeAspect="1"/>
          </p:cNvPicPr>
          <p:nvPr/>
        </p:nvPicPr>
        <p:blipFill>
          <a:blip r:embed="rId3"/>
          <a:stretch>
            <a:fillRect/>
          </a:stretch>
        </p:blipFill>
        <p:spPr>
          <a:xfrm>
            <a:off x="163286" y="1218053"/>
            <a:ext cx="9523497" cy="5350712"/>
          </a:xfrm>
          <a:prstGeom prst="rect">
            <a:avLst/>
          </a:prstGeom>
        </p:spPr>
      </p:pic>
    </p:spTree>
    <p:extLst>
      <p:ext uri="{BB962C8B-B14F-4D97-AF65-F5344CB8AC3E}">
        <p14:creationId xmlns:p14="http://schemas.microsoft.com/office/powerpoint/2010/main" val="824972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6235002" y="4773506"/>
            <a:ext cx="2781262"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6" name="ZoneTexte 5">
            <a:extLst>
              <a:ext uri="{FF2B5EF4-FFF2-40B4-BE49-F238E27FC236}">
                <a16:creationId xmlns:a16="http://schemas.microsoft.com/office/drawing/2014/main" id="{F2B33816-9119-43F4-8DAF-082E8DF6B747}"/>
              </a:ext>
            </a:extLst>
          </p:cNvPr>
          <p:cNvSpPr txBox="1"/>
          <p:nvPr/>
        </p:nvSpPr>
        <p:spPr>
          <a:xfrm>
            <a:off x="6308748" y="5454562"/>
            <a:ext cx="4957011" cy="1015663"/>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Frederick Bordry (Chairperson)</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Roberto Losito (CERN)</a:t>
            </a:r>
          </a:p>
          <a:p>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		Eugenio Nappi (TIARA)</a:t>
            </a:r>
          </a:p>
          <a:p>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		Maxim Titov (LDG)</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Wim Leemans (LEAPS) </a:t>
            </a:r>
          </a:p>
        </p:txBody>
      </p:sp>
      <p:sp>
        <p:nvSpPr>
          <p:cNvPr id="15" name="TextBox 4">
            <a:extLst>
              <a:ext uri="{FF2B5EF4-FFF2-40B4-BE49-F238E27FC236}">
                <a16:creationId xmlns:a16="http://schemas.microsoft.com/office/drawing/2014/main" id="{46EE278F-3A72-4220-84E7-52BD0667E53F}"/>
              </a:ext>
            </a:extLst>
          </p:cNvPr>
          <p:cNvSpPr txBox="1"/>
          <p:nvPr/>
        </p:nvSpPr>
        <p:spPr>
          <a:xfrm>
            <a:off x="6235002" y="127576"/>
            <a:ext cx="2781262"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Governing Board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6" name="ZoneTexte 15">
            <a:extLst>
              <a:ext uri="{FF2B5EF4-FFF2-40B4-BE49-F238E27FC236}">
                <a16:creationId xmlns:a16="http://schemas.microsoft.com/office/drawing/2014/main" id="{476ECFAC-9F66-461A-8B52-FE871DD11CF2}"/>
              </a:ext>
            </a:extLst>
          </p:cNvPr>
          <p:cNvSpPr txBox="1"/>
          <p:nvPr/>
        </p:nvSpPr>
        <p:spPr>
          <a:xfrm>
            <a:off x="6308748" y="804398"/>
            <a:ext cx="4957011" cy="3785652"/>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Beneficiaries: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Peter McIntosh </a:t>
            </a:r>
            <a:r>
              <a:rPr lang="en-US" sz="1200" dirty="0">
                <a:latin typeface="Calibri" panose="020F0502020204030204" pitchFamily="34" charset="0"/>
                <a:ea typeface="Calibri" panose="020F0502020204030204" pitchFamily="34" charset="0"/>
                <a:cs typeface="Calibri" panose="020F0502020204030204" pitchFamily="34" charset="0"/>
              </a:rPr>
              <a:t>(Chairperson)</a:t>
            </a:r>
          </a:p>
          <a:p>
            <a:r>
              <a:rPr lang="en-US" sz="1200" dirty="0">
                <a:latin typeface="Calibri" panose="020F0502020204030204" pitchFamily="34" charset="0"/>
                <a:ea typeface="Calibri" panose="020F0502020204030204" pitchFamily="34" charset="0"/>
                <a:cs typeface="Calibri" panose="020F0502020204030204" pitchFamily="34" charset="0"/>
              </a:rPr>
              <a:t>		Jérôme Schwindling (CEA)</a:t>
            </a:r>
          </a:p>
          <a:p>
            <a:r>
              <a:rPr lang="en-US" sz="1200" dirty="0">
                <a:latin typeface="Calibri" panose="020F0502020204030204" pitchFamily="34" charset="0"/>
                <a:ea typeface="Calibri" panose="020F0502020204030204" pitchFamily="34" charset="0"/>
                <a:cs typeface="Calibri" panose="020F0502020204030204" pitchFamily="34" charset="0"/>
              </a:rPr>
              <a:t>		Vittorio Parma (CERN)</a:t>
            </a:r>
          </a:p>
          <a:p>
            <a:r>
              <a:rPr lang="en-US" sz="1200" dirty="0">
                <a:latin typeface="Calibri" panose="020F0502020204030204" pitchFamily="34" charset="0"/>
                <a:ea typeface="Calibri" panose="020F0502020204030204" pitchFamily="34" charset="0"/>
                <a:cs typeface="Calibri" panose="020F0502020204030204" pitchFamily="34" charset="0"/>
              </a:rPr>
              <a:t>		Achille Stocchi (CNRS)</a:t>
            </a:r>
          </a:p>
          <a:p>
            <a:r>
              <a:rPr lang="en-US" sz="1200" dirty="0">
                <a:latin typeface="Calibri" panose="020F0502020204030204" pitchFamily="34" charset="0"/>
                <a:ea typeface="Calibri" panose="020F0502020204030204" pitchFamily="34" charset="0"/>
                <a:cs typeface="Calibri" panose="020F0502020204030204" pitchFamily="34" charset="0"/>
              </a:rPr>
              <a:t>		Hans Weise (DESY)</a:t>
            </a:r>
          </a:p>
          <a:p>
            <a:r>
              <a:rPr lang="en-US" sz="1200" dirty="0">
                <a:latin typeface="Calibri" panose="020F0502020204030204" pitchFamily="34" charset="0"/>
                <a:ea typeface="Calibri" panose="020F0502020204030204" pitchFamily="34" charset="0"/>
                <a:cs typeface="Calibri" panose="020F0502020204030204" pitchFamily="34" charset="0"/>
              </a:rPr>
              <a:t>		Nuno Elias (ESS)</a:t>
            </a:r>
          </a:p>
          <a:p>
            <a:r>
              <a:rPr lang="en-US" sz="1200" dirty="0">
                <a:latin typeface="Calibri" panose="020F0502020204030204" pitchFamily="34" charset="0"/>
                <a:ea typeface="Calibri" panose="020F0502020204030204" pitchFamily="34" charset="0"/>
                <a:cs typeface="Calibri" panose="020F0502020204030204" pitchFamily="34" charset="0"/>
              </a:rPr>
              <a:t>		Jens Knobloch (HZB)</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Attilio Sequi </a:t>
            </a:r>
            <a:r>
              <a:rPr lang="en-US" sz="1200" dirty="0">
                <a:latin typeface="Calibri" panose="020F0502020204030204" pitchFamily="34" charset="0"/>
                <a:ea typeface="Calibri" panose="020F0502020204030204" pitchFamily="34" charset="0"/>
                <a:cs typeface="Calibri" panose="020F0502020204030204" pitchFamily="34" charset="0"/>
              </a:rPr>
              <a:t>(INFN)</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Michael Tytgat </a:t>
            </a:r>
            <a:r>
              <a:rPr lang="en-US" sz="1200" dirty="0">
                <a:latin typeface="Calibri" panose="020F0502020204030204" pitchFamily="34" charset="0"/>
                <a:ea typeface="Calibri" panose="020F0502020204030204" pitchFamily="34" charset="0"/>
                <a:cs typeface="Calibri" panose="020F0502020204030204" pitchFamily="34" charset="0"/>
              </a:rPr>
              <a:t>(VUB)</a:t>
            </a: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b="1" dirty="0">
                <a:latin typeface="Calibri" panose="020F0502020204030204" pitchFamily="34" charset="0"/>
                <a:ea typeface="Calibri" panose="020F0502020204030204" pitchFamily="34" charset="0"/>
                <a:cs typeface="Calibri" panose="020F0502020204030204" pitchFamily="34" charset="0"/>
              </a:rPr>
              <a:t>Associated partners:</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Oleg Malyshev </a:t>
            </a:r>
            <a:r>
              <a:rPr lang="en-US" sz="1200" dirty="0">
                <a:latin typeface="Calibri" panose="020F0502020204030204" pitchFamily="34" charset="0"/>
                <a:ea typeface="Calibri" panose="020F0502020204030204" pitchFamily="34" charset="0"/>
                <a:cs typeface="Calibri" panose="020F0502020204030204" pitchFamily="34" charset="0"/>
              </a:rPr>
              <a:t>(UKRI)</a:t>
            </a:r>
          </a:p>
          <a:p>
            <a:r>
              <a:rPr lang="en-US" sz="1200" dirty="0">
                <a:latin typeface="Calibri" panose="020F0502020204030204" pitchFamily="34" charset="0"/>
                <a:ea typeface="Calibri" panose="020F0502020204030204" pitchFamily="34" charset="0"/>
                <a:cs typeface="Calibri" panose="020F0502020204030204" pitchFamily="34" charset="0"/>
              </a:rPr>
              <a:t>		Graeme Burt (University of Lancaster)</a:t>
            </a:r>
          </a:p>
          <a:p>
            <a:r>
              <a:rPr lang="en-US" sz="1200" dirty="0">
                <a:latin typeface="Calibri" panose="020F0502020204030204" pitchFamily="34" charset="0"/>
                <a:ea typeface="Calibri" panose="020F0502020204030204" pitchFamily="34" charset="0"/>
                <a:cs typeface="Calibri" panose="020F0502020204030204" pitchFamily="34" charset="0"/>
              </a:rPr>
              <a:t>		Mike Seidel (EPFL)</a:t>
            </a:r>
          </a:p>
          <a:p>
            <a:r>
              <a:rPr lang="en-US" sz="1200" dirty="0">
                <a:latin typeface="Calibri" panose="020F0502020204030204" pitchFamily="34" charset="0"/>
                <a:ea typeface="Calibri" panose="020F0502020204030204" pitchFamily="34" charset="0"/>
                <a:cs typeface="Calibri" panose="020F0502020204030204" pitchFamily="34" charset="0"/>
              </a:rPr>
              <a:t>		Jorgen D'Hondt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Nikhef</a:t>
            </a:r>
            <a:r>
              <a:rPr lang="en-US" sz="1200" dirty="0">
                <a:latin typeface="Calibri" panose="020F0502020204030204" pitchFamily="34" charset="0"/>
                <a:ea typeface="Calibri" panose="020F0502020204030204" pitchFamily="34" charset="0"/>
                <a:cs typeface="Calibri" panose="020F0502020204030204" pitchFamily="34" charset="0"/>
              </a:rPr>
              <a:t>)</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Tomas Junquera </a:t>
            </a:r>
            <a:r>
              <a:rPr lang="en-US" sz="1200" dirty="0">
                <a:latin typeface="Calibri" panose="020F0502020204030204" pitchFamily="34" charset="0"/>
                <a:ea typeface="Calibri" panose="020F0502020204030204" pitchFamily="34" charset="0"/>
                <a:cs typeface="Calibri" panose="020F0502020204030204" pitchFamily="34" charset="0"/>
              </a:rPr>
              <a:t>(ACS)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Birger Nordmann </a:t>
            </a:r>
            <a:r>
              <a:rPr lang="en-US" sz="1200" dirty="0">
                <a:latin typeface="Calibri" panose="020F0502020204030204" pitchFamily="34" charset="0"/>
                <a:ea typeface="Calibri" panose="020F0502020204030204" pitchFamily="34" charset="0"/>
                <a:cs typeface="Calibri" panose="020F0502020204030204" pitchFamily="34" charset="0"/>
              </a:rPr>
              <a:t>(Cryoelectra)</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Alexei Kanareykin </a:t>
            </a:r>
            <a:r>
              <a:rPr lang="en-US" sz="1200" dirty="0">
                <a:latin typeface="Calibri" panose="020F0502020204030204" pitchFamily="34" charset="0"/>
                <a:ea typeface="Calibri" panose="020F0502020204030204" pitchFamily="34" charset="0"/>
                <a:cs typeface="Calibri" panose="020F0502020204030204" pitchFamily="34" charset="0"/>
              </a:rPr>
              <a:t>(Euclid Techlabs)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Filippo Casazza </a:t>
            </a:r>
            <a:r>
              <a:rPr lang="en-US" sz="1200" dirty="0">
                <a:latin typeface="Calibri" panose="020F0502020204030204" pitchFamily="34" charset="0"/>
                <a:ea typeface="Calibri" panose="020F0502020204030204" pitchFamily="34" charset="0"/>
                <a:cs typeface="Calibri" panose="020F0502020204030204" pitchFamily="34" charset="0"/>
              </a:rPr>
              <a:t>(Plasmatherm)</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Alexander Navitski </a:t>
            </a:r>
            <a:r>
              <a:rPr lang="en-US" sz="1200" dirty="0">
                <a:latin typeface="Calibri" panose="020F0502020204030204" pitchFamily="34" charset="0"/>
                <a:ea typeface="Calibri" panose="020F0502020204030204" pitchFamily="34" charset="0"/>
                <a:cs typeface="Calibri" panose="020F0502020204030204" pitchFamily="34" charset="0"/>
              </a:rPr>
              <a:t>(Research Instruments)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Ambra Gresele </a:t>
            </a:r>
            <a:r>
              <a:rPr lang="en-US" sz="1200" dirty="0">
                <a:latin typeface="Calibri" panose="020F0502020204030204" pitchFamily="34" charset="0"/>
                <a:ea typeface="Calibri" panose="020F0502020204030204" pitchFamily="34" charset="0"/>
                <a:cs typeface="Calibri" panose="020F0502020204030204" pitchFamily="34" charset="0"/>
              </a:rPr>
              <a:t>(Zanon)</a:t>
            </a:r>
            <a:endParaRPr lang="en-US" sz="1400" dirty="0">
              <a:latin typeface="Calibri" panose="020F0502020204030204" pitchFamily="34" charset="0"/>
              <a:ea typeface="Calibri" panose="020F0502020204030204" pitchFamily="34" charset="0"/>
              <a:cs typeface="Calibri" panose="020F0502020204030204" pitchFamily="34" charset="0"/>
            </a:endParaRPr>
          </a:p>
        </p:txBody>
      </p:sp>
      <p:sp>
        <p:nvSpPr>
          <p:cNvPr id="17" name="TextBox 4">
            <a:extLst>
              <a:ext uri="{FF2B5EF4-FFF2-40B4-BE49-F238E27FC236}">
                <a16:creationId xmlns:a16="http://schemas.microsoft.com/office/drawing/2014/main" id="{0DE4E160-1489-4F33-A97C-B6D15BC8DC7A}"/>
              </a:ext>
            </a:extLst>
          </p:cNvPr>
          <p:cNvSpPr txBox="1"/>
          <p:nvPr/>
        </p:nvSpPr>
        <p:spPr>
          <a:xfrm>
            <a:off x="381760" y="1236574"/>
            <a:ext cx="3386676"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Coordination panel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8" name="ZoneTexte 17">
            <a:extLst>
              <a:ext uri="{FF2B5EF4-FFF2-40B4-BE49-F238E27FC236}">
                <a16:creationId xmlns:a16="http://schemas.microsoft.com/office/drawing/2014/main" id="{0AABE224-EECA-4D6D-8A3C-11DAA6C3807D}"/>
              </a:ext>
            </a:extLst>
          </p:cNvPr>
          <p:cNvSpPr txBox="1"/>
          <p:nvPr/>
        </p:nvSpPr>
        <p:spPr>
          <a:xfrm>
            <a:off x="455505" y="1901076"/>
            <a:ext cx="4957011" cy="1384995"/>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Achille Stocchi (Chairperson)</a:t>
            </a:r>
          </a:p>
          <a:p>
            <a:r>
              <a:rPr lang="en-US" sz="1200" dirty="0">
                <a:latin typeface="Calibri" panose="020F0502020204030204" pitchFamily="34" charset="0"/>
                <a:ea typeface="Calibri" panose="020F0502020204030204" pitchFamily="34" charset="0"/>
                <a:cs typeface="Calibri" panose="020F0502020204030204" pitchFamily="34" charset="0"/>
              </a:rPr>
              <a:t>		Jorgen D'Hondt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Cristian Pira </a:t>
            </a:r>
            <a:r>
              <a:rPr lang="en-US" sz="1200" dirty="0">
                <a:latin typeface="Calibri" panose="020F0502020204030204" pitchFamily="34" charset="0"/>
                <a:ea typeface="Calibri" panose="020F0502020204030204" pitchFamily="34" charset="0"/>
                <a:cs typeface="Calibri" panose="020F0502020204030204" pitchFamily="34" charset="0"/>
              </a:rPr>
              <a:t>(Deputy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Jens Knobloch (Deputy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Maud Baylac (External Relations)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Peter McIntosh </a:t>
            </a:r>
            <a:r>
              <a:rPr lang="en-US" sz="1200" dirty="0">
                <a:latin typeface="Calibri" panose="020F0502020204030204" pitchFamily="34" charset="0"/>
                <a:ea typeface="Calibri" panose="020F0502020204030204" pitchFamily="34" charset="0"/>
                <a:cs typeface="Calibri" panose="020F0502020204030204" pitchFamily="34" charset="0"/>
              </a:rPr>
              <a:t>(Ex-officio)</a:t>
            </a:r>
          </a:p>
          <a:p>
            <a:r>
              <a:rPr lang="en-US" sz="1200" dirty="0">
                <a:latin typeface="Calibri" panose="020F0502020204030204" pitchFamily="34" charset="0"/>
                <a:ea typeface="Calibri" panose="020F0502020204030204" pitchFamily="34" charset="0"/>
                <a:cs typeface="Calibri" panose="020F0502020204030204" pitchFamily="34" charset="0"/>
              </a:rPr>
              <a:t>		Frederick Bordry (Ex-officio)</a:t>
            </a:r>
          </a:p>
        </p:txBody>
      </p:sp>
      <p:sp>
        <p:nvSpPr>
          <p:cNvPr id="26" name="TextBox 4">
            <a:extLst>
              <a:ext uri="{FF2B5EF4-FFF2-40B4-BE49-F238E27FC236}">
                <a16:creationId xmlns:a16="http://schemas.microsoft.com/office/drawing/2014/main" id="{046E2E82-37AE-4B83-A8F1-554D6760F66B}"/>
              </a:ext>
            </a:extLst>
          </p:cNvPr>
          <p:cNvSpPr txBox="1"/>
          <p:nvPr/>
        </p:nvSpPr>
        <p:spPr>
          <a:xfrm>
            <a:off x="464542" y="3880954"/>
            <a:ext cx="3755220"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Steering committee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7" name="ZoneTexte 26">
            <a:extLst>
              <a:ext uri="{FF2B5EF4-FFF2-40B4-BE49-F238E27FC236}">
                <a16:creationId xmlns:a16="http://schemas.microsoft.com/office/drawing/2014/main" id="{631C9665-128B-4EF2-BCF3-2F2AB12B0094}"/>
              </a:ext>
            </a:extLst>
          </p:cNvPr>
          <p:cNvSpPr txBox="1"/>
          <p:nvPr/>
        </p:nvSpPr>
        <p:spPr>
          <a:xfrm>
            <a:off x="464542" y="4548854"/>
            <a:ext cx="4957012" cy="1938992"/>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Coordination panel (Ex-officio)</a:t>
            </a:r>
          </a:p>
          <a:p>
            <a:r>
              <a:rPr lang="en-US" sz="1200" dirty="0">
                <a:latin typeface="Calibri" panose="020F0502020204030204" pitchFamily="34" charset="0"/>
                <a:ea typeface="Calibri" panose="020F0502020204030204" pitchFamily="34" charset="0"/>
                <a:cs typeface="Calibri" panose="020F0502020204030204" pitchFamily="34" charset="0"/>
              </a:rPr>
              <a:t>		Axel Neumann &amp; Alick MacPherson (WP1)</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Julien Branlard &amp; Christian Schmidt </a:t>
            </a:r>
            <a:r>
              <a:rPr lang="en-US" sz="1200" dirty="0">
                <a:latin typeface="Calibri" panose="020F0502020204030204" pitchFamily="34" charset="0"/>
                <a:ea typeface="Calibri" panose="020F0502020204030204" pitchFamily="34" charset="0"/>
                <a:cs typeface="Calibri" panose="020F0502020204030204" pitchFamily="34" charset="0"/>
              </a:rPr>
              <a:t>(WP2)</a:t>
            </a:r>
          </a:p>
          <a:p>
            <a:r>
              <a:rPr lang="en-US" sz="1200" dirty="0">
                <a:latin typeface="Calibri" panose="020F0502020204030204" pitchFamily="34" charset="0"/>
                <a:ea typeface="Calibri" panose="020F0502020204030204" pitchFamily="34" charset="0"/>
                <a:cs typeface="Calibri" panose="020F0502020204030204" pitchFamily="34" charset="0"/>
              </a:rPr>
              <a:t>		Cristian Pira &amp; Oleg Malyshev (WP3)</a:t>
            </a:r>
          </a:p>
          <a:p>
            <a:r>
              <a:rPr lang="en-US" sz="1200" dirty="0">
                <a:latin typeface="Calibri" panose="020F0502020204030204" pitchFamily="34" charset="0"/>
                <a:ea typeface="Calibri" panose="020F0502020204030204" pitchFamily="34" charset="0"/>
                <a:cs typeface="Calibri" panose="020F0502020204030204" pitchFamily="34" charset="0"/>
              </a:rPr>
              <a:t>		Yolanda Gomez-Martinez &amp; Dario Giove (WP4)</a:t>
            </a:r>
          </a:p>
          <a:p>
            <a:r>
              <a:rPr lang="en-US" sz="1200" dirty="0">
                <a:latin typeface="Calibri" panose="020F0502020204030204" pitchFamily="34" charset="0"/>
                <a:ea typeface="Calibri" panose="020F0502020204030204" pitchFamily="34" charset="0"/>
                <a:cs typeface="Calibri" panose="020F0502020204030204" pitchFamily="34" charset="0"/>
              </a:rPr>
              <a:t>		Nuno Elias &amp; Vittorio Parma (WP5)</a:t>
            </a:r>
          </a:p>
          <a:p>
            <a:r>
              <a:rPr lang="en-US" sz="1200" dirty="0">
                <a:latin typeface="Calibri" panose="020F0502020204030204" pitchFamily="34" charset="0"/>
                <a:ea typeface="Calibri" panose="020F0502020204030204" pitchFamily="34" charset="0"/>
                <a:cs typeface="Calibri" panose="020F0502020204030204" pitchFamily="34" charset="0"/>
              </a:rPr>
              <a:t>		Guillaume Olry &amp; Arnaud Madur (WP6)</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Oscar Azzolini &amp; Giorgio Keppel</a:t>
            </a:r>
            <a:r>
              <a:rPr lang="en-US" sz="1200" dirty="0">
                <a:latin typeface="Calibri" panose="020F0502020204030204" pitchFamily="34" charset="0"/>
                <a:ea typeface="Calibri" panose="020F0502020204030204" pitchFamily="34" charset="0"/>
                <a:cs typeface="Calibri" panose="020F0502020204030204" pitchFamily="34" charset="0"/>
              </a:rPr>
              <a:t> (WP7)</a:t>
            </a:r>
          </a:p>
          <a:p>
            <a:r>
              <a:rPr lang="en-US" sz="1200" dirty="0">
                <a:latin typeface="Calibri" panose="020F0502020204030204" pitchFamily="34" charset="0"/>
                <a:ea typeface="Calibri" panose="020F0502020204030204" pitchFamily="34" charset="0"/>
                <a:cs typeface="Calibri" panose="020F0502020204030204" pitchFamily="34" charset="0"/>
              </a:rPr>
              <a:t>		Adèle de Valera (WP8)</a:t>
            </a:r>
          </a:p>
          <a:p>
            <a:r>
              <a:rPr lang="en-US" sz="1200" dirty="0">
                <a:latin typeface="Calibri" panose="020F0502020204030204" pitchFamily="34" charset="0"/>
                <a:ea typeface="Calibri" panose="020F0502020204030204" pitchFamily="34" charset="0"/>
                <a:cs typeface="Calibri" panose="020F0502020204030204" pitchFamily="34" charset="0"/>
              </a:rPr>
              <a:t>		Adèle de Valera (WP9)</a:t>
            </a:r>
          </a:p>
        </p:txBody>
      </p:sp>
    </p:spTree>
    <p:extLst>
      <p:ext uri="{BB962C8B-B14F-4D97-AF65-F5344CB8AC3E}">
        <p14:creationId xmlns:p14="http://schemas.microsoft.com/office/powerpoint/2010/main" val="2943207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13022"/>
            <a:ext cx="9720000" cy="523220"/>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Industry Board </a:t>
            </a:r>
          </a:p>
        </p:txBody>
      </p:sp>
      <p:sp>
        <p:nvSpPr>
          <p:cNvPr id="6" name="ZoneTexte 5">
            <a:extLst>
              <a:ext uri="{FF2B5EF4-FFF2-40B4-BE49-F238E27FC236}">
                <a16:creationId xmlns:a16="http://schemas.microsoft.com/office/drawing/2014/main" id="{F2B33816-9119-43F4-8DAF-082E8DF6B747}"/>
              </a:ext>
            </a:extLst>
          </p:cNvPr>
          <p:cNvSpPr txBox="1"/>
          <p:nvPr/>
        </p:nvSpPr>
        <p:spPr>
          <a:xfrm>
            <a:off x="1430384" y="2926080"/>
            <a:ext cx="9403079" cy="2554545"/>
          </a:xfrm>
          <a:prstGeom prst="rect">
            <a:avLst/>
          </a:prstGeom>
          <a:solidFill>
            <a:srgbClr val="E0EBB7"/>
          </a:solidFill>
          <a:ln>
            <a:solidFill>
              <a:srgbClr val="A4C137"/>
            </a:solidFill>
          </a:ln>
        </p:spPr>
        <p:txBody>
          <a:bodyPr wrap="square" rtlCol="0">
            <a:spAutoFit/>
          </a:bodyPr>
          <a:lstStyle/>
          <a:p>
            <a:r>
              <a:rPr lang="en-US" sz="1600" b="1" dirty="0">
                <a:latin typeface="Calibri" panose="020F0502020204030204" pitchFamily="34" charset="0"/>
                <a:ea typeface="Calibri" panose="020F0502020204030204" pitchFamily="34" charset="0"/>
                <a:cs typeface="Calibri" panose="020F0502020204030204" pitchFamily="34" charset="0"/>
              </a:rPr>
              <a:t>Industry Board members: 		</a:t>
            </a:r>
            <a:r>
              <a:rPr lang="en-US" sz="1600" dirty="0">
                <a:latin typeface="Calibri" panose="020F0502020204030204" pitchFamily="34" charset="0"/>
                <a:ea typeface="Calibri" panose="020F0502020204030204" pitchFamily="34" charset="0"/>
                <a:cs typeface="Calibri" panose="020F0502020204030204" pitchFamily="34" charset="0"/>
              </a:rPr>
              <a:t>Oscar Azzolini (Chairperson)</a:t>
            </a:r>
          </a:p>
          <a:p>
            <a:r>
              <a:rPr lang="en-US" sz="1600" dirty="0">
                <a:latin typeface="Calibri" panose="020F0502020204030204" pitchFamily="34" charset="0"/>
                <a:ea typeface="Calibri" panose="020F0502020204030204" pitchFamily="34" charset="0"/>
                <a:cs typeface="Calibri" panose="020F0502020204030204" pitchFamily="34" charset="0"/>
              </a:rPr>
              <a:t>				WP Leaders (Ex-officio)</a:t>
            </a:r>
          </a:p>
          <a:p>
            <a:r>
              <a:rPr lang="en-US" sz="1600" dirty="0">
                <a:latin typeface="Calibri" panose="020F0502020204030204" pitchFamily="34" charset="0"/>
                <a:ea typeface="Calibri" panose="020F0502020204030204" pitchFamily="34" charset="0"/>
                <a:cs typeface="Calibri" panose="020F0502020204030204" pitchFamily="34" charset="0"/>
              </a:rPr>
              <a:t>	</a:t>
            </a:r>
          </a:p>
          <a:p>
            <a:r>
              <a:rPr lang="en-US" sz="1600" b="1" dirty="0">
                <a:latin typeface="Calibri" panose="020F0502020204030204" pitchFamily="34" charset="0"/>
                <a:ea typeface="Calibri" panose="020F0502020204030204" pitchFamily="34" charset="0"/>
                <a:cs typeface="Calibri" panose="020F0502020204030204" pitchFamily="34" charset="0"/>
              </a:rPr>
              <a:t>Mandated by companies: </a:t>
            </a:r>
            <a:r>
              <a:rPr lang="en-US" sz="1600" dirty="0">
                <a:latin typeface="Calibri" panose="020F0502020204030204" pitchFamily="34" charset="0"/>
                <a:cs typeface="Calibri" panose="020F0502020204030204" pitchFamily="34" charset="0"/>
              </a:rPr>
              <a:t>		</a:t>
            </a:r>
            <a:r>
              <a:rPr lang="en-GB" sz="1600" dirty="0"/>
              <a:t>Arthur Iziquel </a:t>
            </a:r>
            <a:r>
              <a:rPr lang="en-US" sz="1600" dirty="0">
                <a:latin typeface="Calibri" panose="020F0502020204030204" pitchFamily="34" charset="0"/>
                <a:ea typeface="Calibri" panose="020F0502020204030204" pitchFamily="34" charset="0"/>
                <a:cs typeface="Calibri" panose="020F0502020204030204" pitchFamily="34" charset="0"/>
              </a:rPr>
              <a:t>(</a:t>
            </a:r>
            <a:r>
              <a:rPr lang="en-GB" sz="1600" dirty="0"/>
              <a:t>Accelerators and Cryogenic Systems</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GB" sz="1600" dirty="0"/>
              <a:t>				Alexei Kanareykin</a:t>
            </a:r>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Euclid Techlabs</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US" sz="1600" dirty="0">
                <a:latin typeface="Calibri" panose="020F0502020204030204" pitchFamily="34" charset="0"/>
                <a:ea typeface="Calibri" panose="020F0502020204030204" pitchFamily="34" charset="0"/>
                <a:cs typeface="Calibri" panose="020F0502020204030204" pitchFamily="34" charset="0"/>
              </a:rPr>
              <a:t>				Alexander Navitski (Research Instruments)</a:t>
            </a:r>
          </a:p>
          <a:p>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Ambra Gresele</a:t>
            </a:r>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Zanon Research &amp; Innovation</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US" sz="1600" dirty="0">
                <a:latin typeface="Calibri" panose="020F0502020204030204" pitchFamily="34" charset="0"/>
                <a:ea typeface="Calibri" panose="020F0502020204030204" pitchFamily="34" charset="0"/>
                <a:cs typeface="Calibri" panose="020F0502020204030204" pitchFamily="34" charset="0"/>
              </a:rPr>
              <a:t>				Birger Nordmann (Cryoelectra)</a:t>
            </a:r>
          </a:p>
          <a:p>
            <a:r>
              <a:rPr lang="en-US" sz="1600" dirty="0">
                <a:latin typeface="Calibri" panose="020F0502020204030204" pitchFamily="34" charset="0"/>
                <a:ea typeface="Calibri" panose="020F0502020204030204" pitchFamily="34" charset="0"/>
                <a:cs typeface="Calibri" panose="020F0502020204030204" pitchFamily="34" charset="0"/>
              </a:rPr>
              <a:t>				Filippo Casazza (Plasmatherm)</a:t>
            </a:r>
          </a:p>
          <a:p>
            <a:r>
              <a:rPr lang="en-US" sz="16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32562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301868"/>
            <a:ext cx="10761616" cy="5016758"/>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recommendations reminder </a:t>
            </a:r>
            <a:endParaRPr lang="en-US" sz="2000" b="1" dirty="0">
              <a:latin typeface="Calibri" panose="020F0502020204030204" pitchFamily="34" charset="0"/>
              <a:cs typeface="Calibri" panose="020F0502020204030204" pitchFamily="34" charset="0"/>
            </a:endParaRPr>
          </a:p>
          <a:p>
            <a:endParaRPr lang="en-US" b="1" dirty="0"/>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Specific Comments related to work packages</a:t>
            </a:r>
          </a:p>
          <a:p>
            <a:pPr marL="1257300" lvl="2" indent="-342900">
              <a:buFont typeface="Wingdings" panose="05000000000000000000" pitchFamily="2" charset="2"/>
              <a:buChar char="§"/>
            </a:pPr>
            <a:r>
              <a:rPr lang="en-GB" sz="1600" dirty="0">
                <a:solidFill>
                  <a:srgbClr val="A4C137"/>
                </a:solidFill>
                <a:latin typeface="Calibri" panose="020F0502020204030204" pitchFamily="34" charset="0"/>
                <a:ea typeface="Calibri" panose="020F0502020204030204" pitchFamily="34" charset="0"/>
                <a:cs typeface="Calibri" panose="020F0502020204030204" pitchFamily="34" charset="0"/>
              </a:rPr>
              <a:t>WP1</a:t>
            </a:r>
          </a:p>
          <a:p>
            <a:pPr lvl="3"/>
            <a:r>
              <a:rPr lang="en-GB" sz="1600" dirty="0">
                <a:latin typeface="Calibri" panose="020F0502020204030204" pitchFamily="34" charset="0"/>
                <a:ea typeface="Calibri" panose="020F0502020204030204" pitchFamily="34" charset="0"/>
                <a:cs typeface="Calibri" panose="020F0502020204030204" pitchFamily="34" charset="0"/>
              </a:rPr>
              <a:t>No major criticalities are expected as long as the necessary workforce and assembly </a:t>
            </a:r>
          </a:p>
          <a:p>
            <a:pPr lvl="3"/>
            <a:r>
              <a:rPr lang="en-GB" sz="1600" dirty="0">
                <a:latin typeface="Calibri" panose="020F0502020204030204" pitchFamily="34" charset="0"/>
                <a:ea typeface="Calibri" panose="020F0502020204030204" pitchFamily="34" charset="0"/>
                <a:cs typeface="Calibri" panose="020F0502020204030204" pitchFamily="34" charset="0"/>
              </a:rPr>
              <a:t>facilities are available at the appropriate time. Additionally, potential RF power savings could </a:t>
            </a:r>
          </a:p>
          <a:p>
            <a:pPr lvl="3"/>
            <a:r>
              <a:rPr lang="en-GB" sz="1600" dirty="0">
                <a:latin typeface="Calibri" panose="020F0502020204030204" pitchFamily="34" charset="0"/>
                <a:ea typeface="Calibri" panose="020F0502020204030204" pitchFamily="34" charset="0"/>
                <a:cs typeface="Calibri" panose="020F0502020204030204" pitchFamily="34" charset="0"/>
              </a:rPr>
              <a:t>become significant depending on beam specifications and sensitivity to microphonics and </a:t>
            </a:r>
          </a:p>
          <a:p>
            <a:pPr lvl="3"/>
            <a:r>
              <a:rPr lang="en-GB" sz="1600" dirty="0">
                <a:latin typeface="Calibri" panose="020F0502020204030204" pitchFamily="34" charset="0"/>
                <a:ea typeface="Calibri" panose="020F0502020204030204" pitchFamily="34" charset="0"/>
                <a:cs typeface="Calibri" panose="020F0502020204030204" pitchFamily="34" charset="0"/>
              </a:rPr>
              <a:t>beam loading</a:t>
            </a: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WP2</a:t>
            </a:r>
          </a:p>
          <a:p>
            <a:pPr lvl="3"/>
            <a:r>
              <a:rPr lang="en-GB" sz="1600" dirty="0"/>
              <a:t>The presentation shows the valuable quality of the work and the large effort that has been invested so far into the WP 2 activities. The participating teams master very well all the challenging technical aspects. The plans and the next stages of R&amp;D look appropriate and effective</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WP3</a:t>
            </a:r>
          </a:p>
          <a:p>
            <a:pPr lvl="3"/>
            <a:r>
              <a:rPr lang="en-GB" sz="1600" dirty="0"/>
              <a:t>There is a significant complementarity between iFAST and ISAS projects. Therefore, it essential to develop a clear and well-structured description for the purpose of EU reporting that clearly differentiates the work carried out in each project</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WP4</a:t>
            </a:r>
          </a:p>
          <a:p>
            <a:pPr lvl="3"/>
            <a:r>
              <a:rPr lang="en-GB" sz="1600" dirty="0"/>
              <a:t>It would be beneficial to organize a review with experts to ensure that the decision on whether or not to condition the couplers fully considers all associated risks and opportunities</a:t>
            </a: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216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310257"/>
            <a:ext cx="10761616" cy="5016758"/>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recommendations reminder</a:t>
            </a:r>
            <a:endParaRPr lang="en-US" sz="2000" b="1" dirty="0">
              <a:latin typeface="Calibri" panose="020F0502020204030204" pitchFamily="34" charset="0"/>
              <a:cs typeface="Calibri" panose="020F0502020204030204" pitchFamily="34" charset="0"/>
            </a:endParaRPr>
          </a:p>
          <a:p>
            <a:endParaRPr lang="en-US" b="1" dirty="0"/>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Specific Comments related to work packages</a:t>
            </a:r>
            <a:endParaRPr lang="en-US"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WP5</a:t>
            </a:r>
          </a:p>
          <a:p>
            <a:pPr lvl="3"/>
            <a:r>
              <a:rPr lang="en-GB" sz="1600" dirty="0">
                <a:latin typeface="Calibri" panose="020F0502020204030204" pitchFamily="34" charset="0"/>
                <a:ea typeface="Calibri" panose="020F0502020204030204" pitchFamily="34" charset="0"/>
                <a:cs typeface="Calibri" panose="020F0502020204030204" pitchFamily="34" charset="0"/>
              </a:rPr>
              <a:t>It would be beneficial for the cryomodule survey to include questions about availability (time during which the module remains in an operable state). Additionally, it would be valuable to engage with CERN's availability team, which has already developed relevant indicators and a survey</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WP6</a:t>
            </a:r>
          </a:p>
          <a:p>
            <a:pPr lvl="3"/>
            <a:r>
              <a:rPr lang="en-GB" sz="1600" dirty="0">
                <a:latin typeface="Calibri" panose="020F0502020204030204" pitchFamily="34" charset="0"/>
                <a:ea typeface="Calibri" panose="020F0502020204030204" pitchFamily="34" charset="0"/>
                <a:cs typeface="Calibri" panose="020F0502020204030204" pitchFamily="34" charset="0"/>
              </a:rPr>
              <a:t>The progress is strongly correlated to those of WP1, WP2, WP4 and WP5. The timeline appears quite optimistic. However, without a detailed resource plan and clear commitments from the involved laboratories, it is challenging to assess the feasibility of these plans. The manufacturing of the 5-cell cavity is undoubtedly a critical path item</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WP7</a:t>
            </a:r>
          </a:p>
          <a:p>
            <a:pPr lvl="3"/>
            <a:r>
              <a:rPr lang="en-GB" sz="1600" dirty="0">
                <a:latin typeface="Calibri" panose="020F0502020204030204" pitchFamily="34" charset="0"/>
                <a:ea typeface="Calibri" panose="020F0502020204030204" pitchFamily="34" charset="0"/>
                <a:cs typeface="Calibri" panose="020F0502020204030204" pitchFamily="34" charset="0"/>
              </a:rPr>
              <a:t>The innovative technology developed in iSAS has the potential to offer a lasting competitive edge for high-tech industries, with significant opportunities for widespread commercialization and market deployment. But iSAS lacks the critical mass needed to sustain industry interest throughout the project's duration. It would be wiser to collaborate with the various Big Science industry liaison officers to sponsor the project, to maximize its impact, and actively explore pathways for potential technology spin-offs. These efforts will help unlock new applications and markets, particularly for energy-saving SRF solutions</a:t>
            </a: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28053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738096"/>
            <a:ext cx="10761616" cy="4093428"/>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recommendations reminder </a:t>
            </a:r>
            <a:endParaRPr lang="en-US" sz="2000" b="1"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b="1" dirty="0">
                <a:solidFill>
                  <a:srgbClr val="A4C137"/>
                </a:solidFill>
                <a:latin typeface="Calibri" panose="020F0502020204030204" pitchFamily="34" charset="0"/>
                <a:ea typeface="Calibri" panose="020F0502020204030204" pitchFamily="34" charset="0"/>
                <a:cs typeface="Calibri" panose="020F0502020204030204" pitchFamily="34" charset="0"/>
              </a:rPr>
              <a:t>Main recommendations</a:t>
            </a:r>
            <a:r>
              <a:rPr lang="en-US" dirty="0">
                <a:latin typeface="Calibri" panose="020F0502020204030204" pitchFamily="34" charset="0"/>
                <a:ea typeface="Calibri" panose="020F0502020204030204" pitchFamily="34" charset="0"/>
                <a:cs typeface="Calibri" panose="020F0502020204030204" pitchFamily="34" charset="0"/>
              </a:rPr>
              <a:t> </a:t>
            </a:r>
          </a:p>
          <a:p>
            <a:pPr marL="1257300" lvl="2" indent="-3429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Calibri" panose="020F0502020204030204" pitchFamily="34" charset="0"/>
              </a:rPr>
              <a:t>1 </a:t>
            </a:r>
            <a:r>
              <a:rPr lang="en-GB" sz="1600" dirty="0"/>
              <a:t>Develop an internal resource plan, with interim milestones through 2025 (at a level of detail useful only for monitoring by program coordinators), to ensure progress can be measured, even in the absence of formal milestones and deadlines</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Calibri" panose="020F0502020204030204" pitchFamily="34" charset="0"/>
              </a:rPr>
              <a:t>2 </a:t>
            </a:r>
            <a:r>
              <a:rPr lang="en-GB" sz="1600" dirty="0"/>
              <a:t>To maintain a clear view of project progress, we recommend implementing a milestone trend analysis. We also recommend implementing Earned Value Management (EVM) to better track project progress and identify cost and schedule variances as quickly as possible</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Calibri" panose="020F0502020204030204" pitchFamily="34" charset="0"/>
              </a:rPr>
              <a:t>3 </a:t>
            </a:r>
            <a:r>
              <a:rPr lang="en-GB" sz="1600" dirty="0"/>
              <a:t>Develop a resource plan (personnel and budget). It is also important to validate in this plan the availability of infrastructure (e.g., a clean room) in accordance with the schedule</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Calibri" panose="020F0502020204030204" pitchFamily="34" charset="0"/>
              </a:rPr>
              <a:t>4 </a:t>
            </a:r>
            <a:r>
              <a:rPr lang="en-GB" sz="1600" dirty="0"/>
              <a:t>We regret not having a presentation of WPs 8 and 9. We recommend a presentation at the next annual meeting</a:t>
            </a:r>
            <a:endParaRPr lang="en-US" sz="1600" dirty="0">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002495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59128"/>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379291"/>
            <a:ext cx="10761616" cy="4770537"/>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recommendations reminder </a:t>
            </a:r>
            <a:endParaRPr lang="en-US" sz="2000" b="1" dirty="0">
              <a:latin typeface="Calibri" panose="020F0502020204030204" pitchFamily="34" charset="0"/>
              <a:cs typeface="Calibri" panose="020F0502020204030204" pitchFamily="34" charset="0"/>
            </a:endParaRPr>
          </a:p>
          <a:p>
            <a:endParaRPr lang="en-US" b="1" dirty="0"/>
          </a:p>
          <a:p>
            <a:pPr marL="800100" lvl="1" indent="-342900">
              <a:buFont typeface="Wingdings" panose="05000000000000000000" pitchFamily="2" charset="2"/>
              <a:buChar char="Ø"/>
            </a:pPr>
            <a:r>
              <a:rPr lang="en-US" b="1" dirty="0">
                <a:solidFill>
                  <a:srgbClr val="A4C137"/>
                </a:solidFill>
                <a:latin typeface="Calibri" panose="020F0502020204030204" pitchFamily="34" charset="0"/>
                <a:ea typeface="Calibri" panose="020F0502020204030204" pitchFamily="34" charset="0"/>
                <a:cs typeface="Calibri" panose="020F0502020204030204" pitchFamily="34" charset="0"/>
              </a:rPr>
              <a:t>Specific questions addressed to the Advisory Board</a:t>
            </a:r>
            <a:endParaRPr lang="en-US"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1 </a:t>
            </a:r>
            <a:r>
              <a:rPr lang="en-GB" sz="1600" dirty="0">
                <a:solidFill>
                  <a:srgbClr val="A4C137"/>
                </a:solidFill>
              </a:rPr>
              <a:t>the development of the energy performance metric for iSAS energy-saving technologies </a:t>
            </a:r>
          </a:p>
          <a:p>
            <a:pPr lvl="3"/>
            <a:r>
              <a:rPr lang="en-GB" sz="1600" dirty="0"/>
              <a:t>Maud Baylac's presentation provided a good basis for quantifying the energy savings of the iSAS project technologies. The proposed metrics for energy savings seem reasonably organized. We recommend keeping them simple initially; depending on the results, they can be updated to include more criteria, but given the short deadline, measuring only in terms of energy for operation is acceptable. We support the approach focused on OPEX instead of CAPEX. It would be good to have an estimate of energy savings (as mentioned for WP4), to define the methods for measuring the energy used, and at the end of the project, to compare the two. The most significant will be the cryomodule of WP6, which will have implemented most of the progress made in the other WPs and which will be installed for PERLE</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2 </a:t>
            </a:r>
            <a:r>
              <a:rPr lang="en-GB" sz="1600" dirty="0">
                <a:solidFill>
                  <a:srgbClr val="A4C137"/>
                </a:solidFill>
              </a:rPr>
              <a:t>the connection of iSAS to the industry </a:t>
            </a:r>
          </a:p>
          <a:p>
            <a:pPr lvl="3"/>
            <a:r>
              <a:rPr lang="en-GB" sz="1600" dirty="0"/>
              <a:t>As iSAS technologies emerge, iSAS's objective is to plan concrete co-developments with industry to accelerate the achievement of a Technology Readiness Level (TRL) sufficiently advanced for large-scale deployment of new energy-saving solutions in current and future RIs, as well as to pave the way for industrial applications. We didn't see much point in the morning's presentations by industrial firms, which were often unrelated to the iSAS project (except Euclid Techlabs)</a:t>
            </a:r>
            <a:endParaRPr lang="en-US"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345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541677"/>
            <a:ext cx="10761616" cy="4093428"/>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recommendations reminder </a:t>
            </a:r>
            <a:endParaRPr lang="en-US" sz="2000" b="1" dirty="0">
              <a:latin typeface="Calibri" panose="020F0502020204030204" pitchFamily="34" charset="0"/>
              <a:cs typeface="Calibri" panose="020F0502020204030204" pitchFamily="34" charset="0"/>
            </a:endParaRPr>
          </a:p>
          <a:p>
            <a:endParaRPr lang="en-US" b="1" dirty="0"/>
          </a:p>
          <a:p>
            <a:pPr marL="800100" lvl="1" indent="-342900">
              <a:buFont typeface="Wingdings" panose="05000000000000000000" pitchFamily="2" charset="2"/>
              <a:buChar char="Ø"/>
            </a:pPr>
            <a:r>
              <a:rPr lang="en-US" b="1" dirty="0">
                <a:solidFill>
                  <a:srgbClr val="A4C137"/>
                </a:solidFill>
                <a:latin typeface="Calibri" panose="020F0502020204030204" pitchFamily="34" charset="0"/>
                <a:ea typeface="Calibri" panose="020F0502020204030204" pitchFamily="34" charset="0"/>
                <a:cs typeface="Calibri" panose="020F0502020204030204" pitchFamily="34" charset="0"/>
              </a:rPr>
              <a:t>Specific questions addressed to the Advisory Board</a:t>
            </a:r>
            <a:endParaRPr lang="en-US"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
            </a:pPr>
            <a:r>
              <a:rPr lang="en-US" sz="1600" dirty="0">
                <a:solidFill>
                  <a:srgbClr val="A4C137"/>
                </a:solidFill>
                <a:latin typeface="Calibri" panose="020F0502020204030204" pitchFamily="34" charset="0"/>
                <a:ea typeface="Calibri" panose="020F0502020204030204" pitchFamily="34" charset="0"/>
                <a:cs typeface="Calibri" panose="020F0502020204030204" pitchFamily="34" charset="0"/>
              </a:rPr>
              <a:t>3 </a:t>
            </a:r>
            <a:r>
              <a:rPr lang="en-GB" sz="1600" dirty="0">
                <a:solidFill>
                  <a:srgbClr val="A4C137"/>
                </a:solidFill>
              </a:rPr>
              <a:t>the dissemination and communication plans </a:t>
            </a:r>
          </a:p>
          <a:p>
            <a:pPr lvl="3"/>
            <a:r>
              <a:rPr lang="en-GB" sz="1600" dirty="0"/>
              <a:t>Regrettably, the absence of a presentation for WP8 hindered our ability to provide a comprehensive assessment in this area. Additionally, we did not observe a formal communications strategy or plan. However, it is noteworthy that the project website is established and serves as a valuable information resource. Numerous presentations on iSAS have been delivered at various conferences and workshops, with the first article scheduled for presentation at IPAC 2025. To enhance transparency and accessibility, we recommend creating a dedicated repository on the website for all iSAS-related presentations and articles. Furthermore, publishing the results of the survey conducted under WP5 would provide valuable insights. Effective communication should highlight not only the scientific impact of the project but also its role in training and developing young scientists who have contributed to its success</a:t>
            </a:r>
            <a:endParaRPr lang="en-US" sz="1600" dirty="0">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494850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851861"/>
            <a:ext cx="10700656"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cs typeface="Calibri" panose="020F0502020204030204" pitchFamily="34" charset="0"/>
              </a:rPr>
              <a:t>iSAS work plan</a:t>
            </a:r>
            <a:br>
              <a:rPr lang="en-US" sz="3200" dirty="0"/>
            </a:b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Milestones &amp; Deliverables status by timeline:</a:t>
            </a: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3 milestones of summer accounted for, 17 to go all in Feb + end of RP1 report</a:t>
            </a:r>
          </a:p>
        </p:txBody>
      </p:sp>
      <p:pic>
        <p:nvPicPr>
          <p:cNvPr id="4" name="Image 3">
            <a:extLst>
              <a:ext uri="{FF2B5EF4-FFF2-40B4-BE49-F238E27FC236}">
                <a16:creationId xmlns:a16="http://schemas.microsoft.com/office/drawing/2014/main" id="{47B35AA3-300B-4B0E-873F-329236EA5DF8}"/>
              </a:ext>
            </a:extLst>
          </p:cNvPr>
          <p:cNvPicPr>
            <a:picLocks noChangeAspect="1"/>
          </p:cNvPicPr>
          <p:nvPr/>
        </p:nvPicPr>
        <p:blipFill>
          <a:blip r:embed="rId3"/>
          <a:stretch>
            <a:fillRect/>
          </a:stretch>
        </p:blipFill>
        <p:spPr>
          <a:xfrm>
            <a:off x="62638" y="3429000"/>
            <a:ext cx="12129361" cy="3348498"/>
          </a:xfrm>
          <a:prstGeom prst="rect">
            <a:avLst/>
          </a:prstGeom>
        </p:spPr>
      </p:pic>
    </p:spTree>
    <p:extLst>
      <p:ext uri="{BB962C8B-B14F-4D97-AF65-F5344CB8AC3E}">
        <p14:creationId xmlns:p14="http://schemas.microsoft.com/office/powerpoint/2010/main" val="3486356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2F6AD4EB-7BF0-4C4F-9C9A-02CDCDD4CA9A}"/>
              </a:ext>
            </a:extLst>
          </p:cNvPr>
          <p:cNvPicPr>
            <a:picLocks noChangeAspect="1"/>
          </p:cNvPicPr>
          <p:nvPr/>
        </p:nvPicPr>
        <p:blipFill>
          <a:blip r:embed="rId3"/>
          <a:stretch>
            <a:fillRect/>
          </a:stretch>
        </p:blipFill>
        <p:spPr>
          <a:xfrm>
            <a:off x="-1" y="1140678"/>
            <a:ext cx="12171007" cy="5461457"/>
          </a:xfrm>
          <a:prstGeom prst="rect">
            <a:avLst/>
          </a:prstGeom>
        </p:spPr>
      </p:pic>
    </p:spTree>
    <p:extLst>
      <p:ext uri="{BB962C8B-B14F-4D97-AF65-F5344CB8AC3E}">
        <p14:creationId xmlns:p14="http://schemas.microsoft.com/office/powerpoint/2010/main" val="2472094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34126</TotalTime>
  <Words>2131</Words>
  <Application>Microsoft Office PowerPoint</Application>
  <PresentationFormat>Grand écran</PresentationFormat>
  <Paragraphs>209</Paragraphs>
  <Slides>24</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Aptos</vt:lpstr>
      <vt:lpstr>Aptos Display</vt:lpstr>
      <vt:lpstr>Arial</vt:lpstr>
      <vt:lpstr>Calibri</vt:lpstr>
      <vt:lpstr>Wingdings</vt:lpstr>
      <vt:lpstr>Office Theme</vt:lpstr>
      <vt:lpstr> MID-TERM  ADVISORY BOARD MEETING Frederick Bordry, Chairperson  Online meeting, Oct 7th,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Thank you!</vt:lpstr>
      <vt:lpstr>Back up</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adele de-valera</cp:lastModifiedBy>
  <cp:revision>775</cp:revision>
  <dcterms:created xsi:type="dcterms:W3CDTF">2024-02-23T11:31:04Z</dcterms:created>
  <dcterms:modified xsi:type="dcterms:W3CDTF">2025-10-06T15:54:51Z</dcterms:modified>
</cp:coreProperties>
</file>