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66" r:id="rId3"/>
    <p:sldId id="257" r:id="rId4"/>
    <p:sldId id="263" r:id="rId5"/>
    <p:sldId id="264" r:id="rId6"/>
    <p:sldId id="267" r:id="rId7"/>
    <p:sldId id="268" r:id="rId8"/>
    <p:sldId id="269" r:id="rId9"/>
    <p:sldId id="270" r:id="rId10"/>
    <p:sldId id="272" r:id="rId11"/>
    <p:sldId id="274" r:id="rId12"/>
    <p:sldId id="271" r:id="rId13"/>
    <p:sldId id="261" r:id="rId14"/>
    <p:sldId id="262" r:id="rId15"/>
    <p:sldId id="273" r:id="rId16"/>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694"/>
  </p:normalViewPr>
  <p:slideViewPr>
    <p:cSldViewPr snapToGrid="0">
      <p:cViewPr varScale="1">
        <p:scale>
          <a:sx n="72" d="100"/>
          <a:sy n="72" d="100"/>
        </p:scale>
        <p:origin x="43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E116D0-9943-4A3F-A6C7-F7675684B2ED}" type="datetimeFigureOut">
              <a:rPr lang="en-GB" smtClean="0"/>
              <a:t>07/10/2025</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9804D-699C-4CB0-A16F-7BE8BB638290}" type="slidenum">
              <a:rPr lang="en-GB" smtClean="0"/>
              <a:t>‹N°›</a:t>
            </a:fld>
            <a:endParaRPr lang="en-GB"/>
          </a:p>
        </p:txBody>
      </p:sp>
    </p:spTree>
    <p:extLst>
      <p:ext uri="{BB962C8B-B14F-4D97-AF65-F5344CB8AC3E}">
        <p14:creationId xmlns:p14="http://schemas.microsoft.com/office/powerpoint/2010/main" val="4156753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ES" dirty="0"/>
          </a:p>
        </p:txBody>
      </p:sp>
      <p:sp>
        <p:nvSpPr>
          <p:cNvPr id="4" name="Espace réservé du numéro de diapositive 3"/>
          <p:cNvSpPr>
            <a:spLocks noGrp="1"/>
          </p:cNvSpPr>
          <p:nvPr>
            <p:ph type="sldNum" sz="quarter" idx="10"/>
          </p:nvPr>
        </p:nvSpPr>
        <p:spPr/>
        <p:txBody>
          <a:bodyPr/>
          <a:lstStyle/>
          <a:p>
            <a:fld id="{D8E9804D-699C-4CB0-A16F-7BE8BB638290}" type="slidenum">
              <a:rPr lang="en-GB" smtClean="0"/>
              <a:t>2</a:t>
            </a:fld>
            <a:endParaRPr lang="en-GB"/>
          </a:p>
        </p:txBody>
      </p:sp>
    </p:spTree>
    <p:extLst>
      <p:ext uri="{BB962C8B-B14F-4D97-AF65-F5344CB8AC3E}">
        <p14:creationId xmlns:p14="http://schemas.microsoft.com/office/powerpoint/2010/main" val="145583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ES" dirty="0"/>
          </a:p>
        </p:txBody>
      </p:sp>
      <p:sp>
        <p:nvSpPr>
          <p:cNvPr id="4" name="Espace réservé du numéro de diapositive 3"/>
          <p:cNvSpPr>
            <a:spLocks noGrp="1"/>
          </p:cNvSpPr>
          <p:nvPr>
            <p:ph type="sldNum" sz="quarter" idx="10"/>
          </p:nvPr>
        </p:nvSpPr>
        <p:spPr/>
        <p:txBody>
          <a:bodyPr/>
          <a:lstStyle/>
          <a:p>
            <a:fld id="{D8E9804D-699C-4CB0-A16F-7BE8BB638290}" type="slidenum">
              <a:rPr lang="en-GB" smtClean="0"/>
              <a:t>13</a:t>
            </a:fld>
            <a:endParaRPr lang="en-GB"/>
          </a:p>
        </p:txBody>
      </p:sp>
    </p:spTree>
    <p:extLst>
      <p:ext uri="{BB962C8B-B14F-4D97-AF65-F5344CB8AC3E}">
        <p14:creationId xmlns:p14="http://schemas.microsoft.com/office/powerpoint/2010/main" val="199714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07F07-5018-B520-783B-FE0457BCD96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EBC53577-5D47-3462-F508-230E0253F3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1EF8CF65-E206-3105-4673-F13885629447}"/>
              </a:ext>
            </a:extLst>
          </p:cNvPr>
          <p:cNvSpPr>
            <a:spLocks noGrp="1"/>
          </p:cNvSpPr>
          <p:nvPr>
            <p:ph type="dt" sz="half" idx="10"/>
          </p:nvPr>
        </p:nvSpPr>
        <p:spPr/>
        <p:txBody>
          <a:bodyPr/>
          <a:lstStyle/>
          <a:p>
            <a:fld id="{C99A398E-FCB8-1146-8DE5-39712756FA2F}" type="datetimeFigureOut">
              <a:rPr lang="en-BE" smtClean="0"/>
              <a:t>10/07/2025</a:t>
            </a:fld>
            <a:endParaRPr lang="en-BE"/>
          </a:p>
        </p:txBody>
      </p:sp>
      <p:sp>
        <p:nvSpPr>
          <p:cNvPr id="5" name="Footer Placeholder 4">
            <a:extLst>
              <a:ext uri="{FF2B5EF4-FFF2-40B4-BE49-F238E27FC236}">
                <a16:creationId xmlns:a16="http://schemas.microsoft.com/office/drawing/2014/main" id="{B9C07C72-387F-907B-1702-431F21C0BA0E}"/>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C51FC383-9E28-9304-354E-F80FB06F55C1}"/>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12898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D793C-A8B3-F264-6E40-84278DCA4AC6}"/>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41039B46-D290-3902-DD95-AA1FB158F33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3FF55E12-F97D-3D20-4013-D3B2FE30D1B7}"/>
              </a:ext>
            </a:extLst>
          </p:cNvPr>
          <p:cNvSpPr>
            <a:spLocks noGrp="1"/>
          </p:cNvSpPr>
          <p:nvPr>
            <p:ph type="dt" sz="half" idx="10"/>
          </p:nvPr>
        </p:nvSpPr>
        <p:spPr/>
        <p:txBody>
          <a:bodyPr/>
          <a:lstStyle/>
          <a:p>
            <a:fld id="{C99A398E-FCB8-1146-8DE5-39712756FA2F}" type="datetimeFigureOut">
              <a:rPr lang="en-BE" smtClean="0"/>
              <a:t>10/07/2025</a:t>
            </a:fld>
            <a:endParaRPr lang="en-BE"/>
          </a:p>
        </p:txBody>
      </p:sp>
      <p:sp>
        <p:nvSpPr>
          <p:cNvPr id="5" name="Footer Placeholder 4">
            <a:extLst>
              <a:ext uri="{FF2B5EF4-FFF2-40B4-BE49-F238E27FC236}">
                <a16:creationId xmlns:a16="http://schemas.microsoft.com/office/drawing/2014/main" id="{772874DB-5421-9EDD-37D6-425B69833762}"/>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4C33B1D9-3620-1F4F-9C12-E5D29B3B11D6}"/>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406517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E89427-BD9A-4F90-8507-D5461D4AF40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129B218D-F119-D88B-04E0-282E532EA88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C167B9E0-E1C5-E090-5BF8-E23ECA443153}"/>
              </a:ext>
            </a:extLst>
          </p:cNvPr>
          <p:cNvSpPr>
            <a:spLocks noGrp="1"/>
          </p:cNvSpPr>
          <p:nvPr>
            <p:ph type="dt" sz="half" idx="10"/>
          </p:nvPr>
        </p:nvSpPr>
        <p:spPr/>
        <p:txBody>
          <a:bodyPr/>
          <a:lstStyle/>
          <a:p>
            <a:fld id="{C99A398E-FCB8-1146-8DE5-39712756FA2F}" type="datetimeFigureOut">
              <a:rPr lang="en-BE" smtClean="0"/>
              <a:t>10/07/2025</a:t>
            </a:fld>
            <a:endParaRPr lang="en-BE"/>
          </a:p>
        </p:txBody>
      </p:sp>
      <p:sp>
        <p:nvSpPr>
          <p:cNvPr id="5" name="Footer Placeholder 4">
            <a:extLst>
              <a:ext uri="{FF2B5EF4-FFF2-40B4-BE49-F238E27FC236}">
                <a16:creationId xmlns:a16="http://schemas.microsoft.com/office/drawing/2014/main" id="{7E2248BD-AC9E-EF27-8724-4A261C549392}"/>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1B1BBEFC-60B4-A86B-4F5D-EE50B670693E}"/>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3314535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DDCCF-00D4-57C0-AB86-DD97CBF26DB0}"/>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93001350-A3CE-F72C-EF66-224EE8E3E5F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D612717E-3498-D1DF-0749-E719A04908EB}"/>
              </a:ext>
            </a:extLst>
          </p:cNvPr>
          <p:cNvSpPr>
            <a:spLocks noGrp="1"/>
          </p:cNvSpPr>
          <p:nvPr>
            <p:ph type="dt" sz="half" idx="10"/>
          </p:nvPr>
        </p:nvSpPr>
        <p:spPr/>
        <p:txBody>
          <a:bodyPr/>
          <a:lstStyle/>
          <a:p>
            <a:fld id="{C99A398E-FCB8-1146-8DE5-39712756FA2F}" type="datetimeFigureOut">
              <a:rPr lang="en-BE" smtClean="0"/>
              <a:t>10/07/2025</a:t>
            </a:fld>
            <a:endParaRPr lang="en-BE"/>
          </a:p>
        </p:txBody>
      </p:sp>
      <p:sp>
        <p:nvSpPr>
          <p:cNvPr id="5" name="Footer Placeholder 4">
            <a:extLst>
              <a:ext uri="{FF2B5EF4-FFF2-40B4-BE49-F238E27FC236}">
                <a16:creationId xmlns:a16="http://schemas.microsoft.com/office/drawing/2014/main" id="{DA20EF9F-8597-7B89-712F-614543F54F34}"/>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DCAC8415-5616-E9EF-A04C-AB58C2E8A51B}"/>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26086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A5CA1-B7CB-D1FB-EC76-E686072A275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783376EC-3A6A-627D-FB8C-389BD638A90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E0D9367-1A65-3258-265C-9FE90DFE5DEC}"/>
              </a:ext>
            </a:extLst>
          </p:cNvPr>
          <p:cNvSpPr>
            <a:spLocks noGrp="1"/>
          </p:cNvSpPr>
          <p:nvPr>
            <p:ph type="dt" sz="half" idx="10"/>
          </p:nvPr>
        </p:nvSpPr>
        <p:spPr/>
        <p:txBody>
          <a:bodyPr/>
          <a:lstStyle/>
          <a:p>
            <a:fld id="{C99A398E-FCB8-1146-8DE5-39712756FA2F}" type="datetimeFigureOut">
              <a:rPr lang="en-BE" smtClean="0"/>
              <a:t>10/07/2025</a:t>
            </a:fld>
            <a:endParaRPr lang="en-BE"/>
          </a:p>
        </p:txBody>
      </p:sp>
      <p:sp>
        <p:nvSpPr>
          <p:cNvPr id="5" name="Footer Placeholder 4">
            <a:extLst>
              <a:ext uri="{FF2B5EF4-FFF2-40B4-BE49-F238E27FC236}">
                <a16:creationId xmlns:a16="http://schemas.microsoft.com/office/drawing/2014/main" id="{49080604-377F-6192-4D4E-AC24A6380889}"/>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2E3C9CB9-597A-78E3-CFBC-A159B83280FD}"/>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35195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58BA3-0492-6F74-9BF6-52E8ECDE36D7}"/>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C1E413EA-68CD-9D88-D79C-CC6ED21EC14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0C519449-C536-4F9E-2D95-193291798F0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4F2D753B-EBAF-B53A-074D-76FB47A9C273}"/>
              </a:ext>
            </a:extLst>
          </p:cNvPr>
          <p:cNvSpPr>
            <a:spLocks noGrp="1"/>
          </p:cNvSpPr>
          <p:nvPr>
            <p:ph type="dt" sz="half" idx="10"/>
          </p:nvPr>
        </p:nvSpPr>
        <p:spPr/>
        <p:txBody>
          <a:bodyPr/>
          <a:lstStyle/>
          <a:p>
            <a:fld id="{C99A398E-FCB8-1146-8DE5-39712756FA2F}" type="datetimeFigureOut">
              <a:rPr lang="en-BE" smtClean="0"/>
              <a:t>10/07/2025</a:t>
            </a:fld>
            <a:endParaRPr lang="en-BE"/>
          </a:p>
        </p:txBody>
      </p:sp>
      <p:sp>
        <p:nvSpPr>
          <p:cNvPr id="6" name="Footer Placeholder 5">
            <a:extLst>
              <a:ext uri="{FF2B5EF4-FFF2-40B4-BE49-F238E27FC236}">
                <a16:creationId xmlns:a16="http://schemas.microsoft.com/office/drawing/2014/main" id="{16B5475B-BCCD-BF1D-D454-48E8BAEE8BB4}"/>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97A81B7A-9A7C-4BC7-ADE6-79554484D7A8}"/>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302570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64811-F649-1A18-8152-2E898C3CB5E7}"/>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79C96928-3DA8-37D0-D51A-B823CED2E8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0D67FC4-6803-2A31-FB6C-F5659A25A6F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D23C89C4-348E-5F39-4668-34D6F57A0F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EB8D285-7AB1-D934-D1C7-35BD769227F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F336D4F4-1072-1534-5192-D3D0EB786864}"/>
              </a:ext>
            </a:extLst>
          </p:cNvPr>
          <p:cNvSpPr>
            <a:spLocks noGrp="1"/>
          </p:cNvSpPr>
          <p:nvPr>
            <p:ph type="dt" sz="half" idx="10"/>
          </p:nvPr>
        </p:nvSpPr>
        <p:spPr/>
        <p:txBody>
          <a:bodyPr/>
          <a:lstStyle/>
          <a:p>
            <a:fld id="{C99A398E-FCB8-1146-8DE5-39712756FA2F}" type="datetimeFigureOut">
              <a:rPr lang="en-BE" smtClean="0"/>
              <a:t>10/07/2025</a:t>
            </a:fld>
            <a:endParaRPr lang="en-BE"/>
          </a:p>
        </p:txBody>
      </p:sp>
      <p:sp>
        <p:nvSpPr>
          <p:cNvPr id="8" name="Footer Placeholder 7">
            <a:extLst>
              <a:ext uri="{FF2B5EF4-FFF2-40B4-BE49-F238E27FC236}">
                <a16:creationId xmlns:a16="http://schemas.microsoft.com/office/drawing/2014/main" id="{EBF9E71C-2B25-C35F-F2C4-0647C5575905}"/>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BBFE4384-78B5-0145-4AD6-E159AB04C938}"/>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815391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15D05-BAE5-24E8-3A9C-14C3A7F701D0}"/>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A69ECEF6-D795-F1A5-DDBC-8D98B55B57F5}"/>
              </a:ext>
            </a:extLst>
          </p:cNvPr>
          <p:cNvSpPr>
            <a:spLocks noGrp="1"/>
          </p:cNvSpPr>
          <p:nvPr>
            <p:ph type="dt" sz="half" idx="10"/>
          </p:nvPr>
        </p:nvSpPr>
        <p:spPr/>
        <p:txBody>
          <a:bodyPr/>
          <a:lstStyle/>
          <a:p>
            <a:fld id="{C99A398E-FCB8-1146-8DE5-39712756FA2F}" type="datetimeFigureOut">
              <a:rPr lang="en-BE" smtClean="0"/>
              <a:t>10/07/2025</a:t>
            </a:fld>
            <a:endParaRPr lang="en-BE"/>
          </a:p>
        </p:txBody>
      </p:sp>
      <p:sp>
        <p:nvSpPr>
          <p:cNvPr id="4" name="Footer Placeholder 3">
            <a:extLst>
              <a:ext uri="{FF2B5EF4-FFF2-40B4-BE49-F238E27FC236}">
                <a16:creationId xmlns:a16="http://schemas.microsoft.com/office/drawing/2014/main" id="{5EEA4890-38CA-0ACB-1B4F-A5F9405A0CD0}"/>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AD674416-B7D1-C64F-6B7E-D5252B22CB2B}"/>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508629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045E28-5069-3021-3A48-8D87E4177403}"/>
              </a:ext>
            </a:extLst>
          </p:cNvPr>
          <p:cNvSpPr>
            <a:spLocks noGrp="1"/>
          </p:cNvSpPr>
          <p:nvPr>
            <p:ph type="dt" sz="half" idx="10"/>
          </p:nvPr>
        </p:nvSpPr>
        <p:spPr/>
        <p:txBody>
          <a:bodyPr/>
          <a:lstStyle/>
          <a:p>
            <a:fld id="{C99A398E-FCB8-1146-8DE5-39712756FA2F}" type="datetimeFigureOut">
              <a:rPr lang="en-BE" smtClean="0"/>
              <a:t>10/07/2025</a:t>
            </a:fld>
            <a:endParaRPr lang="en-BE"/>
          </a:p>
        </p:txBody>
      </p:sp>
      <p:sp>
        <p:nvSpPr>
          <p:cNvPr id="3" name="Footer Placeholder 2">
            <a:extLst>
              <a:ext uri="{FF2B5EF4-FFF2-40B4-BE49-F238E27FC236}">
                <a16:creationId xmlns:a16="http://schemas.microsoft.com/office/drawing/2014/main" id="{DD999B63-1C5E-64D7-EE4C-E6CB250038AF}"/>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58C717FB-888C-F1BE-37C5-F04D21D1E381}"/>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845387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92FD-FA4F-1B23-9EA8-98A91CDBFDB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D4F74534-C607-4610-550D-E549332B64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7DBEA254-A469-DD5E-6D80-44BC37540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9BB67E5-EFEF-17F0-5AB1-5E8DF97BF536}"/>
              </a:ext>
            </a:extLst>
          </p:cNvPr>
          <p:cNvSpPr>
            <a:spLocks noGrp="1"/>
          </p:cNvSpPr>
          <p:nvPr>
            <p:ph type="dt" sz="half" idx="10"/>
          </p:nvPr>
        </p:nvSpPr>
        <p:spPr/>
        <p:txBody>
          <a:bodyPr/>
          <a:lstStyle/>
          <a:p>
            <a:fld id="{C99A398E-FCB8-1146-8DE5-39712756FA2F}" type="datetimeFigureOut">
              <a:rPr lang="en-BE" smtClean="0"/>
              <a:t>10/07/2025</a:t>
            </a:fld>
            <a:endParaRPr lang="en-BE"/>
          </a:p>
        </p:txBody>
      </p:sp>
      <p:sp>
        <p:nvSpPr>
          <p:cNvPr id="6" name="Footer Placeholder 5">
            <a:extLst>
              <a:ext uri="{FF2B5EF4-FFF2-40B4-BE49-F238E27FC236}">
                <a16:creationId xmlns:a16="http://schemas.microsoft.com/office/drawing/2014/main" id="{3BBEDB6C-8CB1-00F0-9658-BA9847DD83B3}"/>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16C09C59-5D4A-0616-191D-C163C2AA1E0C}"/>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2263079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D37EC-0CB8-5C20-0D9F-EF2B8B7057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1559592B-AE95-C702-A091-81C5DD7C83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C76C0F8F-A3A7-5386-A2CD-26017DDBAC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6BDF64-7321-18FA-3A8A-151C61B2550D}"/>
              </a:ext>
            </a:extLst>
          </p:cNvPr>
          <p:cNvSpPr>
            <a:spLocks noGrp="1"/>
          </p:cNvSpPr>
          <p:nvPr>
            <p:ph type="dt" sz="half" idx="10"/>
          </p:nvPr>
        </p:nvSpPr>
        <p:spPr/>
        <p:txBody>
          <a:bodyPr/>
          <a:lstStyle/>
          <a:p>
            <a:fld id="{C99A398E-FCB8-1146-8DE5-39712756FA2F}" type="datetimeFigureOut">
              <a:rPr lang="en-BE" smtClean="0"/>
              <a:t>10/07/2025</a:t>
            </a:fld>
            <a:endParaRPr lang="en-BE"/>
          </a:p>
        </p:txBody>
      </p:sp>
      <p:sp>
        <p:nvSpPr>
          <p:cNvPr id="6" name="Footer Placeholder 5">
            <a:extLst>
              <a:ext uri="{FF2B5EF4-FFF2-40B4-BE49-F238E27FC236}">
                <a16:creationId xmlns:a16="http://schemas.microsoft.com/office/drawing/2014/main" id="{0F97279B-A4DF-B23E-FBF6-E1F5762D1FDD}"/>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8D9E326F-A5DE-61B2-FC62-4368882963C4}"/>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971190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C02FC6-B683-24E9-4CF3-ACB65B9C34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E8788781-C4E4-8F07-B445-0FCB661263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E03871DA-F3C2-ACC9-0954-A50279EA34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99A398E-FCB8-1146-8DE5-39712756FA2F}" type="datetimeFigureOut">
              <a:rPr lang="en-BE" smtClean="0"/>
              <a:t>10/07/2025</a:t>
            </a:fld>
            <a:endParaRPr lang="en-BE"/>
          </a:p>
        </p:txBody>
      </p:sp>
      <p:sp>
        <p:nvSpPr>
          <p:cNvPr id="5" name="Footer Placeholder 4">
            <a:extLst>
              <a:ext uri="{FF2B5EF4-FFF2-40B4-BE49-F238E27FC236}">
                <a16:creationId xmlns:a16="http://schemas.microsoft.com/office/drawing/2014/main" id="{43BF7E01-A745-BFC4-1A5F-98305C39C6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BE"/>
          </a:p>
        </p:txBody>
      </p:sp>
      <p:sp>
        <p:nvSpPr>
          <p:cNvPr id="6" name="Slide Number Placeholder 5">
            <a:extLst>
              <a:ext uri="{FF2B5EF4-FFF2-40B4-BE49-F238E27FC236}">
                <a16:creationId xmlns:a16="http://schemas.microsoft.com/office/drawing/2014/main" id="{690CC3E3-36ED-4099-6586-23175595E3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68FCCF-9A80-B240-8D85-84F960565AFA}" type="slidenum">
              <a:rPr lang="en-BE" smtClean="0"/>
              <a:t>‹N°›</a:t>
            </a:fld>
            <a:endParaRPr lang="en-BE"/>
          </a:p>
        </p:txBody>
      </p:sp>
    </p:spTree>
    <p:extLst>
      <p:ext uri="{BB962C8B-B14F-4D97-AF65-F5344CB8AC3E}">
        <p14:creationId xmlns:p14="http://schemas.microsoft.com/office/powerpoint/2010/main" val="4174937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isas.ijclab.in2p3.fr/"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8.png"/><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novate for Sustainable Accelerating Systems: Kick-Off Meeting">
            <a:extLst>
              <a:ext uri="{FF2B5EF4-FFF2-40B4-BE49-F238E27FC236}">
                <a16:creationId xmlns:a16="http://schemas.microsoft.com/office/drawing/2014/main" id="{0BBB2F10-FAEB-D3CF-A535-57FAB197B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38"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814BA34D-5827-4649-8F79-0503DA32839A}"/>
              </a:ext>
            </a:extLst>
          </p:cNvPr>
          <p:cNvSpPr>
            <a:spLocks noGrp="1"/>
          </p:cNvSpPr>
          <p:nvPr>
            <p:ph type="ctrTitle"/>
          </p:nvPr>
        </p:nvSpPr>
        <p:spPr>
          <a:xfrm>
            <a:off x="40460" y="1939111"/>
            <a:ext cx="12151540" cy="2387600"/>
          </a:xfrm>
        </p:spPr>
        <p:txBody>
          <a:bodyPr>
            <a:normAutofit fontScale="90000"/>
          </a:bodyPr>
          <a:lstStyle/>
          <a:p>
            <a:r>
              <a:rPr lang="en-US" sz="5000" dirty="0"/>
              <a:t>WP4: </a:t>
            </a:r>
            <a:r>
              <a:rPr lang="en-US" sz="5000" dirty="0">
                <a:solidFill>
                  <a:schemeClr val="accent6"/>
                </a:solidFill>
              </a:rPr>
              <a:t>High-Order Mode (HOM) dampers </a:t>
            </a:r>
            <a:r>
              <a:rPr lang="en-US" sz="5000" dirty="0"/>
              <a:t>&amp; </a:t>
            </a:r>
            <a:r>
              <a:rPr lang="en-US" sz="5000" dirty="0">
                <a:solidFill>
                  <a:schemeClr val="accent4"/>
                </a:solidFill>
              </a:rPr>
              <a:t>Fundamental Power couplers (FPC)</a:t>
            </a:r>
            <a:r>
              <a:rPr lang="en-US" sz="5000" dirty="0"/>
              <a:t> </a:t>
            </a:r>
            <a:br>
              <a:rPr lang="en-US" dirty="0"/>
            </a:br>
            <a:r>
              <a:rPr lang="en-US" sz="4800" dirty="0"/>
              <a:t>7/10/2025</a:t>
            </a:r>
          </a:p>
        </p:txBody>
      </p:sp>
      <p:sp>
        <p:nvSpPr>
          <p:cNvPr id="3" name="Sous-titre 2">
            <a:extLst>
              <a:ext uri="{FF2B5EF4-FFF2-40B4-BE49-F238E27FC236}">
                <a16:creationId xmlns:a16="http://schemas.microsoft.com/office/drawing/2014/main" id="{0E431EAB-E5CE-4071-B31E-6233FCC722A2}"/>
              </a:ext>
            </a:extLst>
          </p:cNvPr>
          <p:cNvSpPr>
            <a:spLocks noGrp="1"/>
          </p:cNvSpPr>
          <p:nvPr>
            <p:ph type="subTitle" idx="1"/>
          </p:nvPr>
        </p:nvSpPr>
        <p:spPr>
          <a:xfrm>
            <a:off x="1524000" y="4971497"/>
            <a:ext cx="9144000" cy="739066"/>
          </a:xfrm>
        </p:spPr>
        <p:txBody>
          <a:bodyPr>
            <a:normAutofit fontScale="92500" lnSpcReduction="20000"/>
          </a:bodyPr>
          <a:lstStyle/>
          <a:p>
            <a:r>
              <a:rPr lang="en-US" sz="1200" dirty="0"/>
              <a:t>All information contained in this presentation and any accompanying documents is for iSAS project only, and must be treated as strictly confidential.</a:t>
            </a:r>
          </a:p>
          <a:p>
            <a:r>
              <a:rPr lang="en-US" sz="1200" dirty="0"/>
              <a:t>Any dissemination, distribution or other use of this information without the consent of its owner is prohibited.</a:t>
            </a:r>
          </a:p>
        </p:txBody>
      </p:sp>
      <p:sp>
        <p:nvSpPr>
          <p:cNvPr id="12" name="Rectangle 8">
            <a:extLst>
              <a:ext uri="{FF2B5EF4-FFF2-40B4-BE49-F238E27FC236}">
                <a16:creationId xmlns:a16="http://schemas.microsoft.com/office/drawing/2014/main" id="{53C634DB-7A80-4488-BC83-CEA906ADD490}"/>
              </a:ext>
            </a:extLst>
          </p:cNvPr>
          <p:cNvSpPr>
            <a:spLocks noChangeArrowheads="1"/>
          </p:cNvSpPr>
          <p:nvPr/>
        </p:nvSpPr>
        <p:spPr bwMode="auto">
          <a:xfrm>
            <a:off x="0" y="549807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55" name="Picture 102">
            <a:extLst>
              <a:ext uri="{FF2B5EF4-FFF2-40B4-BE49-F238E27FC236}">
                <a16:creationId xmlns:a16="http://schemas.microsoft.com/office/drawing/2014/main" id="{5D586228-DD4D-4AD9-A6F8-CD44DAAB2F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524" y="6089176"/>
            <a:ext cx="727075" cy="485775"/>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1E2AA974-1B61-4524-B53F-C39D2E7CF86D}"/>
              </a:ext>
            </a:extLst>
          </p:cNvPr>
          <p:cNvSpPr txBox="1"/>
          <p:nvPr/>
        </p:nvSpPr>
        <p:spPr>
          <a:xfrm>
            <a:off x="1130271" y="6097885"/>
            <a:ext cx="10937965" cy="461665"/>
          </a:xfrm>
          <a:prstGeom prst="rect">
            <a:avLst/>
          </a:prstGeom>
          <a:noFill/>
        </p:spPr>
        <p:txBody>
          <a:bodyPr wrap="square" rtlCol="0">
            <a:spAutoFit/>
          </a:bodyPr>
          <a:lstStyle/>
          <a:p>
            <a:r>
              <a:rPr lang="en-GB" sz="1200" dirty="0"/>
              <a:t>Funded by the European Union. Views and opinions expressed are however those of the authors only and do not necessarily reflect those of the European Union or the European Commission. Neither the European Union nor the granting authority can be held responsible for them. </a:t>
            </a:r>
          </a:p>
        </p:txBody>
      </p:sp>
    </p:spTree>
    <p:extLst>
      <p:ext uri="{BB962C8B-B14F-4D97-AF65-F5344CB8AC3E}">
        <p14:creationId xmlns:p14="http://schemas.microsoft.com/office/powerpoint/2010/main" val="1948054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9F62B-3239-6EE8-F00D-69BC3CED54A2}"/>
            </a:ext>
          </a:extLst>
        </p:cNvPr>
        <p:cNvGrpSpPr/>
        <p:nvPr/>
      </p:nvGrpSpPr>
      <p:grpSpPr>
        <a:xfrm>
          <a:off x="0" y="0"/>
          <a:ext cx="0" cy="0"/>
          <a:chOff x="0" y="0"/>
          <a:chExt cx="0" cy="0"/>
        </a:xfrm>
      </p:grpSpPr>
      <p:cxnSp>
        <p:nvCxnSpPr>
          <p:cNvPr id="54" name="Connecteur droit avec flèche 53"/>
          <p:cNvCxnSpPr/>
          <p:nvPr/>
        </p:nvCxnSpPr>
        <p:spPr>
          <a:xfrm>
            <a:off x="8791364" y="2093664"/>
            <a:ext cx="1" cy="7668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74" name="Image 73"/>
          <p:cNvPicPr>
            <a:picLocks noChangeAspect="1"/>
          </p:cNvPicPr>
          <p:nvPr/>
        </p:nvPicPr>
        <p:blipFill>
          <a:blip r:embed="rId2"/>
          <a:stretch>
            <a:fillRect/>
          </a:stretch>
        </p:blipFill>
        <p:spPr>
          <a:xfrm>
            <a:off x="198998" y="2645240"/>
            <a:ext cx="11911984" cy="3689113"/>
          </a:xfrm>
          <a:prstGeom prst="rect">
            <a:avLst/>
          </a:prstGeom>
        </p:spPr>
      </p:pic>
      <p:cxnSp>
        <p:nvCxnSpPr>
          <p:cNvPr id="59" name="Connecteur droit avec flèche 58"/>
          <p:cNvCxnSpPr/>
          <p:nvPr/>
        </p:nvCxnSpPr>
        <p:spPr>
          <a:xfrm flipV="1">
            <a:off x="10084374" y="5881381"/>
            <a:ext cx="0" cy="452972"/>
          </a:xfrm>
          <a:prstGeom prst="straightConnector1">
            <a:avLst/>
          </a:prstGeom>
          <a:ln>
            <a:solidFill>
              <a:schemeClr val="accent2">
                <a:lumMod val="75000"/>
              </a:schemeClr>
            </a:solidFill>
            <a:tailEnd type="triangle"/>
          </a:ln>
        </p:spPr>
        <p:style>
          <a:lnRef idx="2">
            <a:schemeClr val="accent6"/>
          </a:lnRef>
          <a:fillRef idx="0">
            <a:schemeClr val="accent6"/>
          </a:fillRef>
          <a:effectRef idx="1">
            <a:schemeClr val="accent6"/>
          </a:effectRef>
          <a:fontRef idx="minor">
            <a:schemeClr val="tx1"/>
          </a:fontRef>
        </p:style>
      </p:cxnSp>
      <p:cxnSp>
        <p:nvCxnSpPr>
          <p:cNvPr id="38" name="Connecteur droit avec flèche 37"/>
          <p:cNvCxnSpPr/>
          <p:nvPr/>
        </p:nvCxnSpPr>
        <p:spPr>
          <a:xfrm flipH="1">
            <a:off x="7014463" y="1995535"/>
            <a:ext cx="7283" cy="75049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0500BB58-13C2-C4FB-2105-FCBD01FF7454}"/>
              </a:ext>
            </a:extLst>
          </p:cNvPr>
          <p:cNvSpPr txBox="1"/>
          <p:nvPr/>
        </p:nvSpPr>
        <p:spPr>
          <a:xfrm>
            <a:off x="3418115" y="315684"/>
            <a:ext cx="7994496" cy="830997"/>
          </a:xfrm>
          <a:prstGeom prst="rect">
            <a:avLst/>
          </a:prstGeom>
          <a:noFill/>
        </p:spPr>
        <p:txBody>
          <a:bodyPr wrap="none" rtlCol="0">
            <a:spAutoFit/>
          </a:bodyPr>
          <a:lstStyle/>
          <a:p>
            <a:r>
              <a:rPr lang="en-US" sz="2400" b="1" dirty="0">
                <a:solidFill>
                  <a:srgbClr val="002060"/>
                </a:solidFill>
              </a:rPr>
              <a:t>WP4 – HOM et FPC </a:t>
            </a:r>
            <a:r>
              <a:rPr lang="en-GB" sz="2400" b="1" dirty="0">
                <a:solidFill>
                  <a:srgbClr val="002060"/>
                </a:solidFill>
              </a:rPr>
              <a:t>: </a:t>
            </a:r>
          </a:p>
          <a:p>
            <a:r>
              <a:rPr lang="en-BE" sz="2400" b="1" dirty="0">
                <a:solidFill>
                  <a:schemeClr val="bg2">
                    <a:lumMod val="50000"/>
                  </a:schemeClr>
                </a:solidFill>
              </a:rPr>
              <a:t>plans to achieve milestones &amp; deliverables</a:t>
            </a:r>
          </a:p>
        </p:txBody>
      </p:sp>
      <p:pic>
        <p:nvPicPr>
          <p:cNvPr id="5" name="Picture 2" descr="Innovate for Sustainable Accelerating Systems: Kick-Off Meeting">
            <a:extLst>
              <a:ext uri="{FF2B5EF4-FFF2-40B4-BE49-F238E27FC236}">
                <a16:creationId xmlns:a16="http://schemas.microsoft.com/office/drawing/2014/main" id="{1C31A748-932E-C1C6-22A4-E75A98A18C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Étoile à 5 branches 6"/>
          <p:cNvSpPr/>
          <p:nvPr/>
        </p:nvSpPr>
        <p:spPr>
          <a:xfrm>
            <a:off x="5451192" y="2755930"/>
            <a:ext cx="105197" cy="157794"/>
          </a:xfrm>
          <a:prstGeom prst="star5">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1"/>
              </a:solidFill>
            </a:endParaRPr>
          </a:p>
        </p:txBody>
      </p:sp>
      <p:sp>
        <p:nvSpPr>
          <p:cNvPr id="8" name="Étoile à 5 branches 7"/>
          <p:cNvSpPr/>
          <p:nvPr/>
        </p:nvSpPr>
        <p:spPr>
          <a:xfrm>
            <a:off x="7555542" y="2631464"/>
            <a:ext cx="105197" cy="157794"/>
          </a:xfrm>
          <a:prstGeom prst="star5">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Étoile à 5 branches 8"/>
          <p:cNvSpPr/>
          <p:nvPr/>
        </p:nvSpPr>
        <p:spPr>
          <a:xfrm>
            <a:off x="8745291" y="2620007"/>
            <a:ext cx="105197" cy="157794"/>
          </a:xfrm>
          <a:prstGeom prst="star5">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Étoile à 5 branches 12"/>
          <p:cNvSpPr/>
          <p:nvPr/>
        </p:nvSpPr>
        <p:spPr>
          <a:xfrm>
            <a:off x="5861117" y="2769859"/>
            <a:ext cx="105197" cy="157794"/>
          </a:xfrm>
          <a:prstGeom prst="star5">
            <a:avLst>
              <a:gd name="adj" fmla="val 28375"/>
              <a:gd name="hf" fmla="val 105146"/>
              <a:gd name="vf" fmla="val 110557"/>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1"/>
              </a:solidFill>
            </a:endParaRPr>
          </a:p>
        </p:txBody>
      </p:sp>
      <p:sp>
        <p:nvSpPr>
          <p:cNvPr id="16" name="ZoneTexte 15"/>
          <p:cNvSpPr txBox="1"/>
          <p:nvPr/>
        </p:nvSpPr>
        <p:spPr>
          <a:xfrm>
            <a:off x="5607864" y="2260404"/>
            <a:ext cx="640113" cy="323165"/>
          </a:xfrm>
          <a:prstGeom prst="rect">
            <a:avLst/>
          </a:prstGeom>
          <a:solidFill>
            <a:schemeClr val="accent6">
              <a:lumMod val="20000"/>
              <a:lumOff val="80000"/>
            </a:schemeClr>
          </a:solidFill>
          <a:ln>
            <a:solidFill>
              <a:schemeClr val="tx1"/>
            </a:solidFill>
          </a:ln>
        </p:spPr>
        <p:txBody>
          <a:bodyPr wrap="square" rtlCol="0">
            <a:spAutoFit/>
          </a:bodyPr>
          <a:lstStyle/>
          <a:p>
            <a:r>
              <a:rPr lang="fr-FR" sz="1500" dirty="0">
                <a:solidFill>
                  <a:schemeClr val="accent6"/>
                </a:solidFill>
              </a:rPr>
              <a:t>M4.2</a:t>
            </a:r>
            <a:endParaRPr lang="es-ES" sz="1500" dirty="0">
              <a:solidFill>
                <a:schemeClr val="accent6"/>
              </a:solidFill>
            </a:endParaRPr>
          </a:p>
        </p:txBody>
      </p:sp>
      <p:sp>
        <p:nvSpPr>
          <p:cNvPr id="17" name="ZoneTexte 16"/>
          <p:cNvSpPr txBox="1"/>
          <p:nvPr/>
        </p:nvSpPr>
        <p:spPr>
          <a:xfrm>
            <a:off x="9407040" y="6268090"/>
            <a:ext cx="670642" cy="323165"/>
          </a:xfrm>
          <a:prstGeom prst="rect">
            <a:avLst/>
          </a:prstGeom>
          <a:solidFill>
            <a:schemeClr val="bg1"/>
          </a:solidFill>
          <a:ln>
            <a:solidFill>
              <a:srgbClr val="FF0000"/>
            </a:solidFill>
          </a:ln>
        </p:spPr>
        <p:txBody>
          <a:bodyPr wrap="square" rtlCol="0">
            <a:spAutoFit/>
          </a:bodyPr>
          <a:lstStyle/>
          <a:p>
            <a:pPr algn="ctr"/>
            <a:r>
              <a:rPr lang="fr-FR" sz="1500" dirty="0">
                <a:solidFill>
                  <a:schemeClr val="accent2">
                    <a:lumMod val="75000"/>
                  </a:schemeClr>
                </a:solidFill>
              </a:rPr>
              <a:t>M4.3</a:t>
            </a:r>
            <a:endParaRPr lang="es-ES" sz="1500" dirty="0">
              <a:solidFill>
                <a:schemeClr val="accent2">
                  <a:lumMod val="75000"/>
                </a:schemeClr>
              </a:solidFill>
            </a:endParaRPr>
          </a:p>
        </p:txBody>
      </p:sp>
      <p:sp>
        <p:nvSpPr>
          <p:cNvPr id="18" name="ZoneTexte 17"/>
          <p:cNvSpPr txBox="1"/>
          <p:nvPr/>
        </p:nvSpPr>
        <p:spPr>
          <a:xfrm>
            <a:off x="6568543" y="1843939"/>
            <a:ext cx="644664" cy="307777"/>
          </a:xfrm>
          <a:prstGeom prst="rect">
            <a:avLst/>
          </a:prstGeom>
          <a:solidFill>
            <a:schemeClr val="bg1"/>
          </a:solidFill>
          <a:ln>
            <a:solidFill>
              <a:schemeClr val="tx1"/>
            </a:solidFill>
          </a:ln>
        </p:spPr>
        <p:txBody>
          <a:bodyPr wrap="square" rtlCol="0">
            <a:spAutoFit/>
          </a:bodyPr>
          <a:lstStyle/>
          <a:p>
            <a:r>
              <a:rPr lang="fr-FR" sz="1400" dirty="0"/>
              <a:t>M4m</a:t>
            </a:r>
          </a:p>
        </p:txBody>
      </p:sp>
      <p:sp>
        <p:nvSpPr>
          <p:cNvPr id="19" name="Étoile à 5 branches 18"/>
          <p:cNvSpPr/>
          <p:nvPr/>
        </p:nvSpPr>
        <p:spPr>
          <a:xfrm>
            <a:off x="10065346" y="5782458"/>
            <a:ext cx="105197" cy="15779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Étoile à 5 branches 23"/>
          <p:cNvSpPr/>
          <p:nvPr/>
        </p:nvSpPr>
        <p:spPr>
          <a:xfrm>
            <a:off x="11054873" y="5925630"/>
            <a:ext cx="105197" cy="15779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Étoile à 5 branches 29"/>
          <p:cNvSpPr/>
          <p:nvPr/>
        </p:nvSpPr>
        <p:spPr>
          <a:xfrm>
            <a:off x="6973824" y="2786391"/>
            <a:ext cx="105197" cy="157794"/>
          </a:xfrm>
          <a:prstGeom prst="star5">
            <a:avLst>
              <a:gd name="adj" fmla="val 28375"/>
              <a:gd name="hf" fmla="val 105146"/>
              <a:gd name="vf" fmla="val 110557"/>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1"/>
              </a:solidFill>
            </a:endParaRPr>
          </a:p>
        </p:txBody>
      </p:sp>
      <p:cxnSp>
        <p:nvCxnSpPr>
          <p:cNvPr id="32" name="Connecteur droit avec flèche 31"/>
          <p:cNvCxnSpPr/>
          <p:nvPr/>
        </p:nvCxnSpPr>
        <p:spPr>
          <a:xfrm>
            <a:off x="5510484" y="1982923"/>
            <a:ext cx="1" cy="7668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Connecteur droit avec flèche 34"/>
          <p:cNvCxnSpPr/>
          <p:nvPr/>
        </p:nvCxnSpPr>
        <p:spPr>
          <a:xfrm>
            <a:off x="5927921" y="2583982"/>
            <a:ext cx="1990" cy="1537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37" name="ZoneTexte 36"/>
          <p:cNvSpPr txBox="1"/>
          <p:nvPr/>
        </p:nvSpPr>
        <p:spPr>
          <a:xfrm>
            <a:off x="6546011" y="2236412"/>
            <a:ext cx="666415" cy="323165"/>
          </a:xfrm>
          <a:prstGeom prst="rect">
            <a:avLst/>
          </a:prstGeom>
          <a:solidFill>
            <a:schemeClr val="bg1"/>
          </a:solidFill>
          <a:ln>
            <a:solidFill>
              <a:srgbClr val="FF0000"/>
            </a:solidFill>
          </a:ln>
        </p:spPr>
        <p:txBody>
          <a:bodyPr wrap="square" rtlCol="0">
            <a:spAutoFit/>
          </a:bodyPr>
          <a:lstStyle/>
          <a:p>
            <a:r>
              <a:rPr lang="fr-FR" sz="1500" dirty="0">
                <a:solidFill>
                  <a:schemeClr val="accent6"/>
                </a:solidFill>
              </a:rPr>
              <a:t>M4.3</a:t>
            </a:r>
            <a:endParaRPr lang="es-ES" sz="1500" dirty="0">
              <a:solidFill>
                <a:schemeClr val="accent6"/>
              </a:solidFill>
            </a:endParaRPr>
          </a:p>
        </p:txBody>
      </p:sp>
      <p:cxnSp>
        <p:nvCxnSpPr>
          <p:cNvPr id="42" name="Connecteur droit avec flèche 41"/>
          <p:cNvCxnSpPr>
            <a:endCxn id="8" idx="0"/>
          </p:cNvCxnSpPr>
          <p:nvPr/>
        </p:nvCxnSpPr>
        <p:spPr>
          <a:xfrm flipH="1">
            <a:off x="7608141" y="1906947"/>
            <a:ext cx="12933" cy="72451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3" name="Étoile à 5 branches 42"/>
          <p:cNvSpPr/>
          <p:nvPr/>
        </p:nvSpPr>
        <p:spPr>
          <a:xfrm>
            <a:off x="7553881" y="2808087"/>
            <a:ext cx="105197" cy="157794"/>
          </a:xfrm>
          <a:prstGeom prst="star5">
            <a:avLst>
              <a:gd name="adj" fmla="val 28375"/>
              <a:gd name="hf" fmla="val 105146"/>
              <a:gd name="vf" fmla="val 110557"/>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1"/>
              </a:solidFill>
            </a:endParaRPr>
          </a:p>
        </p:txBody>
      </p:sp>
      <p:sp>
        <p:nvSpPr>
          <p:cNvPr id="40" name="ZoneTexte 39"/>
          <p:cNvSpPr txBox="1"/>
          <p:nvPr/>
        </p:nvSpPr>
        <p:spPr>
          <a:xfrm>
            <a:off x="7301751" y="2233495"/>
            <a:ext cx="666415" cy="323165"/>
          </a:xfrm>
          <a:prstGeom prst="rect">
            <a:avLst/>
          </a:prstGeom>
          <a:solidFill>
            <a:schemeClr val="bg1"/>
          </a:solidFill>
          <a:ln>
            <a:solidFill>
              <a:srgbClr val="FF0000"/>
            </a:solidFill>
          </a:ln>
        </p:spPr>
        <p:txBody>
          <a:bodyPr wrap="square" rtlCol="0">
            <a:spAutoFit/>
          </a:bodyPr>
          <a:lstStyle/>
          <a:p>
            <a:r>
              <a:rPr lang="fr-FR" sz="1500" dirty="0">
                <a:solidFill>
                  <a:schemeClr val="accent6"/>
                </a:solidFill>
              </a:rPr>
              <a:t>M4.4</a:t>
            </a:r>
            <a:endParaRPr lang="es-ES" sz="1500" dirty="0">
              <a:solidFill>
                <a:schemeClr val="accent6"/>
              </a:solidFill>
            </a:endParaRPr>
          </a:p>
        </p:txBody>
      </p:sp>
      <p:sp>
        <p:nvSpPr>
          <p:cNvPr id="11" name="ZoneTexte 10"/>
          <p:cNvSpPr txBox="1"/>
          <p:nvPr/>
        </p:nvSpPr>
        <p:spPr>
          <a:xfrm>
            <a:off x="7301751" y="1847958"/>
            <a:ext cx="645089" cy="323165"/>
          </a:xfrm>
          <a:prstGeom prst="rect">
            <a:avLst/>
          </a:prstGeom>
          <a:solidFill>
            <a:schemeClr val="bg1"/>
          </a:solidFill>
          <a:ln>
            <a:solidFill>
              <a:schemeClr val="tx1"/>
            </a:solidFill>
          </a:ln>
        </p:spPr>
        <p:txBody>
          <a:bodyPr wrap="square" rtlCol="0">
            <a:spAutoFit/>
          </a:bodyPr>
          <a:lstStyle/>
          <a:p>
            <a:r>
              <a:rPr lang="fr-FR" sz="1500" dirty="0">
                <a:solidFill>
                  <a:schemeClr val="accent1"/>
                </a:solidFill>
              </a:rPr>
              <a:t>M4.5</a:t>
            </a:r>
            <a:endParaRPr lang="es-ES" sz="1500" dirty="0">
              <a:solidFill>
                <a:schemeClr val="accent1"/>
              </a:solidFill>
            </a:endParaRPr>
          </a:p>
        </p:txBody>
      </p:sp>
      <p:sp>
        <p:nvSpPr>
          <p:cNvPr id="10" name="ZoneTexte 9"/>
          <p:cNvSpPr txBox="1"/>
          <p:nvPr/>
        </p:nvSpPr>
        <p:spPr>
          <a:xfrm>
            <a:off x="5136561" y="1863068"/>
            <a:ext cx="645339" cy="323165"/>
          </a:xfrm>
          <a:prstGeom prst="rect">
            <a:avLst/>
          </a:prstGeom>
          <a:solidFill>
            <a:schemeClr val="accent4">
              <a:lumMod val="20000"/>
              <a:lumOff val="80000"/>
            </a:schemeClr>
          </a:solidFill>
          <a:ln>
            <a:solidFill>
              <a:schemeClr val="tx1"/>
            </a:solidFill>
          </a:ln>
        </p:spPr>
        <p:txBody>
          <a:bodyPr wrap="square" rtlCol="0">
            <a:spAutoFit/>
          </a:bodyPr>
          <a:lstStyle/>
          <a:p>
            <a:r>
              <a:rPr lang="fr-FR" sz="1500" dirty="0">
                <a:solidFill>
                  <a:schemeClr val="accent1"/>
                </a:solidFill>
              </a:rPr>
              <a:t>M4.1</a:t>
            </a:r>
            <a:endParaRPr lang="es-ES" sz="1500" dirty="0">
              <a:solidFill>
                <a:schemeClr val="accent1"/>
              </a:solidFill>
            </a:endParaRPr>
          </a:p>
        </p:txBody>
      </p:sp>
      <p:sp>
        <p:nvSpPr>
          <p:cNvPr id="12" name="ZoneTexte 11"/>
          <p:cNvSpPr txBox="1"/>
          <p:nvPr/>
        </p:nvSpPr>
        <p:spPr>
          <a:xfrm>
            <a:off x="8440825" y="1845462"/>
            <a:ext cx="640450" cy="323165"/>
          </a:xfrm>
          <a:prstGeom prst="rect">
            <a:avLst/>
          </a:prstGeom>
          <a:solidFill>
            <a:schemeClr val="bg1"/>
          </a:solidFill>
          <a:ln>
            <a:solidFill>
              <a:schemeClr val="tx1"/>
            </a:solidFill>
          </a:ln>
        </p:spPr>
        <p:txBody>
          <a:bodyPr wrap="square" rtlCol="0">
            <a:spAutoFit/>
          </a:bodyPr>
          <a:lstStyle/>
          <a:p>
            <a:r>
              <a:rPr lang="fr-FR" sz="1500" dirty="0">
                <a:solidFill>
                  <a:schemeClr val="accent1"/>
                </a:solidFill>
              </a:rPr>
              <a:t>M4.6</a:t>
            </a:r>
            <a:endParaRPr lang="es-ES" sz="1500" dirty="0">
              <a:solidFill>
                <a:schemeClr val="accent1"/>
              </a:solidFill>
            </a:endParaRPr>
          </a:p>
        </p:txBody>
      </p:sp>
      <p:sp>
        <p:nvSpPr>
          <p:cNvPr id="55" name="Étoile à 5 branches 54"/>
          <p:cNvSpPr/>
          <p:nvPr/>
        </p:nvSpPr>
        <p:spPr>
          <a:xfrm>
            <a:off x="6975705" y="2603507"/>
            <a:ext cx="105197" cy="157794"/>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60" name="Connecteur droit avec flèche 59"/>
          <p:cNvCxnSpPr/>
          <p:nvPr/>
        </p:nvCxnSpPr>
        <p:spPr>
          <a:xfrm flipV="1">
            <a:off x="11101195" y="6085759"/>
            <a:ext cx="4719" cy="153504"/>
          </a:xfrm>
          <a:prstGeom prst="straightConnector1">
            <a:avLst/>
          </a:prstGeom>
          <a:ln>
            <a:solidFill>
              <a:schemeClr val="accent2">
                <a:lumMod val="75000"/>
              </a:schemeClr>
            </a:solidFill>
            <a:tailEnd type="triangle"/>
          </a:ln>
        </p:spPr>
        <p:style>
          <a:lnRef idx="2">
            <a:schemeClr val="accent6"/>
          </a:lnRef>
          <a:fillRef idx="0">
            <a:schemeClr val="accent6"/>
          </a:fillRef>
          <a:effectRef idx="1">
            <a:schemeClr val="accent6"/>
          </a:effectRef>
          <a:fontRef idx="minor">
            <a:schemeClr val="tx1"/>
          </a:fontRef>
        </p:style>
      </p:cxnSp>
      <p:sp>
        <p:nvSpPr>
          <p:cNvPr id="56" name="ZoneTexte 55"/>
          <p:cNvSpPr txBox="1"/>
          <p:nvPr/>
        </p:nvSpPr>
        <p:spPr>
          <a:xfrm>
            <a:off x="10389517" y="6243496"/>
            <a:ext cx="681467" cy="323165"/>
          </a:xfrm>
          <a:prstGeom prst="rect">
            <a:avLst/>
          </a:prstGeom>
          <a:solidFill>
            <a:schemeClr val="bg1"/>
          </a:solidFill>
          <a:ln>
            <a:solidFill>
              <a:srgbClr val="FF0000"/>
            </a:solidFill>
          </a:ln>
        </p:spPr>
        <p:txBody>
          <a:bodyPr wrap="square" rtlCol="0">
            <a:spAutoFit/>
          </a:bodyPr>
          <a:lstStyle/>
          <a:p>
            <a:pPr algn="ctr"/>
            <a:r>
              <a:rPr lang="fr-FR" sz="1500" dirty="0">
                <a:solidFill>
                  <a:schemeClr val="accent2">
                    <a:lumMod val="75000"/>
                  </a:schemeClr>
                </a:solidFill>
              </a:rPr>
              <a:t>M4.4</a:t>
            </a:r>
            <a:endParaRPr lang="es-ES" sz="1500" dirty="0">
              <a:solidFill>
                <a:schemeClr val="accent2">
                  <a:lumMod val="75000"/>
                </a:schemeClr>
              </a:solidFill>
            </a:endParaRPr>
          </a:p>
        </p:txBody>
      </p:sp>
      <p:sp>
        <p:nvSpPr>
          <p:cNvPr id="69" name="ZoneTexte 68"/>
          <p:cNvSpPr txBox="1"/>
          <p:nvPr/>
        </p:nvSpPr>
        <p:spPr>
          <a:xfrm>
            <a:off x="8440825" y="2220303"/>
            <a:ext cx="666415" cy="323165"/>
          </a:xfrm>
          <a:prstGeom prst="rect">
            <a:avLst/>
          </a:prstGeom>
          <a:solidFill>
            <a:schemeClr val="bg1"/>
          </a:solidFill>
          <a:ln>
            <a:solidFill>
              <a:srgbClr val="FF0000"/>
            </a:solidFill>
          </a:ln>
        </p:spPr>
        <p:txBody>
          <a:bodyPr wrap="square" rtlCol="0">
            <a:spAutoFit/>
          </a:bodyPr>
          <a:lstStyle/>
          <a:p>
            <a:r>
              <a:rPr lang="fr-FR" sz="1500" dirty="0">
                <a:solidFill>
                  <a:schemeClr val="accent6"/>
                </a:solidFill>
              </a:rPr>
              <a:t>D4.1</a:t>
            </a:r>
            <a:endParaRPr lang="es-ES" sz="1500" dirty="0">
              <a:solidFill>
                <a:schemeClr val="accent6"/>
              </a:solidFill>
            </a:endParaRPr>
          </a:p>
        </p:txBody>
      </p:sp>
      <p:cxnSp>
        <p:nvCxnSpPr>
          <p:cNvPr id="73" name="Connecteur droit avec flèche 72"/>
          <p:cNvCxnSpPr/>
          <p:nvPr/>
        </p:nvCxnSpPr>
        <p:spPr>
          <a:xfrm>
            <a:off x="9913959" y="1970651"/>
            <a:ext cx="1" cy="7668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2" name="ZoneTexte 71"/>
          <p:cNvSpPr txBox="1"/>
          <p:nvPr/>
        </p:nvSpPr>
        <p:spPr>
          <a:xfrm>
            <a:off x="9608169" y="1822698"/>
            <a:ext cx="640450" cy="323165"/>
          </a:xfrm>
          <a:prstGeom prst="rect">
            <a:avLst/>
          </a:prstGeom>
          <a:solidFill>
            <a:schemeClr val="bg1"/>
          </a:solidFill>
          <a:ln>
            <a:solidFill>
              <a:schemeClr val="tx1"/>
            </a:solidFill>
          </a:ln>
        </p:spPr>
        <p:txBody>
          <a:bodyPr wrap="square" rtlCol="0">
            <a:spAutoFit/>
          </a:bodyPr>
          <a:lstStyle/>
          <a:p>
            <a:r>
              <a:rPr lang="fr-FR" sz="1500" dirty="0">
                <a:solidFill>
                  <a:schemeClr val="accent1"/>
                </a:solidFill>
              </a:rPr>
              <a:t>D4.2</a:t>
            </a:r>
            <a:endParaRPr lang="es-ES" sz="1500" dirty="0">
              <a:solidFill>
                <a:schemeClr val="accent1"/>
              </a:solidFill>
            </a:endParaRPr>
          </a:p>
        </p:txBody>
      </p:sp>
      <p:sp>
        <p:nvSpPr>
          <p:cNvPr id="75" name="Étoile à 5 branches 74"/>
          <p:cNvSpPr/>
          <p:nvPr/>
        </p:nvSpPr>
        <p:spPr>
          <a:xfrm>
            <a:off x="9869929" y="2786430"/>
            <a:ext cx="105197" cy="157794"/>
          </a:xfrm>
          <a:prstGeom prst="star5">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6" name="Étoile à 5 branches 75"/>
          <p:cNvSpPr/>
          <p:nvPr/>
        </p:nvSpPr>
        <p:spPr>
          <a:xfrm>
            <a:off x="8737642" y="2830130"/>
            <a:ext cx="105197" cy="157794"/>
          </a:xfrm>
          <a:prstGeom prst="star5">
            <a:avLst>
              <a:gd name="adj" fmla="val 28375"/>
              <a:gd name="hf" fmla="val 105146"/>
              <a:gd name="vf" fmla="val 110557"/>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1"/>
              </a:solidFill>
            </a:endParaRPr>
          </a:p>
        </p:txBody>
      </p:sp>
      <p:sp>
        <p:nvSpPr>
          <p:cNvPr id="79" name="Étoile à 5 branches 78"/>
          <p:cNvSpPr/>
          <p:nvPr/>
        </p:nvSpPr>
        <p:spPr>
          <a:xfrm>
            <a:off x="11526907" y="5927965"/>
            <a:ext cx="105197" cy="15779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80" name="Connecteur droit avec flèche 79"/>
          <p:cNvCxnSpPr/>
          <p:nvPr/>
        </p:nvCxnSpPr>
        <p:spPr>
          <a:xfrm flipH="1" flipV="1">
            <a:off x="11579506" y="6041465"/>
            <a:ext cx="17508" cy="387244"/>
          </a:xfrm>
          <a:prstGeom prst="straightConnector1">
            <a:avLst/>
          </a:prstGeom>
          <a:ln>
            <a:solidFill>
              <a:schemeClr val="accent2">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8" name="ZoneTexte 77"/>
          <p:cNvSpPr txBox="1"/>
          <p:nvPr/>
        </p:nvSpPr>
        <p:spPr>
          <a:xfrm>
            <a:off x="11274364" y="6255092"/>
            <a:ext cx="645299" cy="323165"/>
          </a:xfrm>
          <a:prstGeom prst="rect">
            <a:avLst/>
          </a:prstGeom>
          <a:solidFill>
            <a:schemeClr val="bg1"/>
          </a:solidFill>
          <a:ln>
            <a:solidFill>
              <a:srgbClr val="FF0000"/>
            </a:solidFill>
          </a:ln>
        </p:spPr>
        <p:txBody>
          <a:bodyPr wrap="square" rtlCol="0">
            <a:spAutoFit/>
          </a:bodyPr>
          <a:lstStyle/>
          <a:p>
            <a:pPr algn="ctr"/>
            <a:r>
              <a:rPr lang="fr-FR" sz="1500" dirty="0">
                <a:solidFill>
                  <a:schemeClr val="accent2">
                    <a:lumMod val="75000"/>
                  </a:schemeClr>
                </a:solidFill>
              </a:rPr>
              <a:t>D4.1</a:t>
            </a:r>
            <a:endParaRPr lang="es-ES" sz="1500" dirty="0">
              <a:solidFill>
                <a:schemeClr val="accent2">
                  <a:lumMod val="75000"/>
                </a:schemeClr>
              </a:solidFill>
            </a:endParaRPr>
          </a:p>
        </p:txBody>
      </p:sp>
      <p:sp>
        <p:nvSpPr>
          <p:cNvPr id="6" name="Rectangle 5"/>
          <p:cNvSpPr/>
          <p:nvPr/>
        </p:nvSpPr>
        <p:spPr>
          <a:xfrm>
            <a:off x="3125169" y="3130952"/>
            <a:ext cx="6128795" cy="682906"/>
          </a:xfrm>
          <a:prstGeom prst="rect">
            <a:avLst/>
          </a:prstGeom>
          <a:solidFill>
            <a:schemeClr val="accent1">
              <a:alpha val="1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47" name="Rectangle 46"/>
          <p:cNvSpPr/>
          <p:nvPr/>
        </p:nvSpPr>
        <p:spPr>
          <a:xfrm>
            <a:off x="3090592" y="3931411"/>
            <a:ext cx="6616766" cy="1097139"/>
          </a:xfrm>
          <a:prstGeom prst="rect">
            <a:avLst/>
          </a:prstGeom>
          <a:solidFill>
            <a:schemeClr val="accent6">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8" name="Rectangle 47"/>
          <p:cNvSpPr/>
          <p:nvPr/>
        </p:nvSpPr>
        <p:spPr>
          <a:xfrm>
            <a:off x="5927920" y="5139042"/>
            <a:ext cx="6140037" cy="1097139"/>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9" name="Rectangle 48"/>
          <p:cNvSpPr/>
          <p:nvPr/>
        </p:nvSpPr>
        <p:spPr>
          <a:xfrm>
            <a:off x="198998" y="3240289"/>
            <a:ext cx="1113063" cy="518458"/>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0" name="Rectangle 49"/>
          <p:cNvSpPr/>
          <p:nvPr/>
        </p:nvSpPr>
        <p:spPr>
          <a:xfrm>
            <a:off x="198998" y="3758747"/>
            <a:ext cx="1113063" cy="1218289"/>
          </a:xfrm>
          <a:prstGeom prst="rect">
            <a:avLst/>
          </a:prstGeom>
          <a:solidFill>
            <a:schemeClr val="accent6">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1" name="Rectangle 50"/>
          <p:cNvSpPr/>
          <p:nvPr/>
        </p:nvSpPr>
        <p:spPr>
          <a:xfrm>
            <a:off x="198997" y="5002269"/>
            <a:ext cx="1113063" cy="1081155"/>
          </a:xfrm>
          <a:prstGeom prst="rect">
            <a:avLst/>
          </a:prstGeom>
          <a:solidFill>
            <a:schemeClr val="accent6">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2" name="Connecteur droit 21"/>
          <p:cNvCxnSpPr/>
          <p:nvPr/>
        </p:nvCxnSpPr>
        <p:spPr>
          <a:xfrm flipH="1">
            <a:off x="6024628" y="2987924"/>
            <a:ext cx="17362" cy="3673306"/>
          </a:xfrm>
          <a:prstGeom prst="line">
            <a:avLst/>
          </a:prstGeom>
        </p:spPr>
        <p:style>
          <a:lnRef idx="2">
            <a:schemeClr val="accent1"/>
          </a:lnRef>
          <a:fillRef idx="0">
            <a:schemeClr val="accent1"/>
          </a:fillRef>
          <a:effectRef idx="1">
            <a:schemeClr val="accent1"/>
          </a:effectRef>
          <a:fontRef idx="minor">
            <a:schemeClr val="tx1"/>
          </a:fontRef>
        </p:style>
      </p:cxnSp>
      <p:sp>
        <p:nvSpPr>
          <p:cNvPr id="23" name="ZoneTexte 22"/>
          <p:cNvSpPr txBox="1"/>
          <p:nvPr/>
        </p:nvSpPr>
        <p:spPr>
          <a:xfrm>
            <a:off x="5671266" y="6571644"/>
            <a:ext cx="1036599" cy="369332"/>
          </a:xfrm>
          <a:prstGeom prst="rect">
            <a:avLst/>
          </a:prstGeom>
          <a:noFill/>
        </p:spPr>
        <p:txBody>
          <a:bodyPr wrap="square" rtlCol="0">
            <a:spAutoFit/>
          </a:bodyPr>
          <a:lstStyle/>
          <a:p>
            <a:r>
              <a:rPr lang="fr-FR" dirty="0" err="1"/>
              <a:t>today</a:t>
            </a:r>
            <a:endParaRPr lang="es-ES" dirty="0"/>
          </a:p>
        </p:txBody>
      </p:sp>
      <p:pic>
        <p:nvPicPr>
          <p:cNvPr id="28" name="Image 27"/>
          <p:cNvPicPr>
            <a:picLocks noChangeAspect="1"/>
          </p:cNvPicPr>
          <p:nvPr/>
        </p:nvPicPr>
        <p:blipFill>
          <a:blip r:embed="rId4"/>
          <a:stretch>
            <a:fillRect/>
          </a:stretch>
        </p:blipFill>
        <p:spPr>
          <a:xfrm>
            <a:off x="249630" y="1086337"/>
            <a:ext cx="3200847" cy="1476581"/>
          </a:xfrm>
          <a:prstGeom prst="rect">
            <a:avLst/>
          </a:prstGeom>
        </p:spPr>
      </p:pic>
      <p:sp>
        <p:nvSpPr>
          <p:cNvPr id="2" name="ZoneTexte 1"/>
          <p:cNvSpPr txBox="1"/>
          <p:nvPr/>
        </p:nvSpPr>
        <p:spPr>
          <a:xfrm>
            <a:off x="3211272" y="4639911"/>
            <a:ext cx="1739090" cy="369332"/>
          </a:xfrm>
          <a:prstGeom prst="rect">
            <a:avLst/>
          </a:prstGeom>
          <a:noFill/>
        </p:spPr>
        <p:txBody>
          <a:bodyPr wrap="square" rtlCol="0">
            <a:spAutoFit/>
          </a:bodyPr>
          <a:lstStyle/>
          <a:p>
            <a:r>
              <a:rPr lang="fr-FR" dirty="0"/>
              <a:t>800 MHz HOM</a:t>
            </a:r>
            <a:endParaRPr lang="es-ES" dirty="0"/>
          </a:p>
        </p:txBody>
      </p:sp>
      <p:sp>
        <p:nvSpPr>
          <p:cNvPr id="58" name="ZoneTexte 57"/>
          <p:cNvSpPr txBox="1"/>
          <p:nvPr/>
        </p:nvSpPr>
        <p:spPr>
          <a:xfrm>
            <a:off x="6121152" y="5898758"/>
            <a:ext cx="1739090" cy="369332"/>
          </a:xfrm>
          <a:prstGeom prst="rect">
            <a:avLst/>
          </a:prstGeom>
          <a:noFill/>
        </p:spPr>
        <p:txBody>
          <a:bodyPr wrap="square" rtlCol="0">
            <a:spAutoFit/>
          </a:bodyPr>
          <a:lstStyle/>
          <a:p>
            <a:r>
              <a:rPr lang="fr-FR" dirty="0"/>
              <a:t>1,3 GHz HOM</a:t>
            </a:r>
            <a:endParaRPr lang="es-ES" dirty="0"/>
          </a:p>
        </p:txBody>
      </p:sp>
      <p:sp>
        <p:nvSpPr>
          <p:cNvPr id="61" name="ZoneTexte 60"/>
          <p:cNvSpPr txBox="1"/>
          <p:nvPr/>
        </p:nvSpPr>
        <p:spPr>
          <a:xfrm>
            <a:off x="3167610" y="3497309"/>
            <a:ext cx="1739090" cy="369332"/>
          </a:xfrm>
          <a:prstGeom prst="rect">
            <a:avLst/>
          </a:prstGeom>
          <a:noFill/>
        </p:spPr>
        <p:txBody>
          <a:bodyPr wrap="square" rtlCol="0">
            <a:spAutoFit/>
          </a:bodyPr>
          <a:lstStyle/>
          <a:p>
            <a:r>
              <a:rPr lang="fr-FR" dirty="0"/>
              <a:t>FPC</a:t>
            </a:r>
            <a:endParaRPr lang="es-ES" dirty="0"/>
          </a:p>
        </p:txBody>
      </p:sp>
      <p:cxnSp>
        <p:nvCxnSpPr>
          <p:cNvPr id="14" name="Connecteur droit avec flèche 13"/>
          <p:cNvCxnSpPr/>
          <p:nvPr/>
        </p:nvCxnSpPr>
        <p:spPr>
          <a:xfrm flipV="1">
            <a:off x="3749208" y="6409618"/>
            <a:ext cx="2199280" cy="53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2" name="ZoneTexte 51"/>
          <p:cNvSpPr txBox="1"/>
          <p:nvPr/>
        </p:nvSpPr>
        <p:spPr>
          <a:xfrm>
            <a:off x="3778727" y="1236119"/>
            <a:ext cx="7748180" cy="338554"/>
          </a:xfrm>
          <a:prstGeom prst="rect">
            <a:avLst/>
          </a:prstGeom>
          <a:noFill/>
        </p:spPr>
        <p:txBody>
          <a:bodyPr wrap="square" rtlCol="0">
            <a:spAutoFit/>
          </a:bodyPr>
          <a:lstStyle/>
          <a:p>
            <a:r>
              <a:rPr lang="en-US" sz="1600" b="1" dirty="0"/>
              <a:t>With the initial dates of the milestones:</a:t>
            </a:r>
            <a:endParaRPr lang="es-ES" sz="1600" b="1" dirty="0"/>
          </a:p>
        </p:txBody>
      </p:sp>
      <p:sp>
        <p:nvSpPr>
          <p:cNvPr id="53" name="ZoneTexte 52"/>
          <p:cNvSpPr txBox="1"/>
          <p:nvPr/>
        </p:nvSpPr>
        <p:spPr>
          <a:xfrm>
            <a:off x="981994" y="6124286"/>
            <a:ext cx="4984320" cy="584775"/>
          </a:xfrm>
          <a:prstGeom prst="rect">
            <a:avLst/>
          </a:prstGeom>
          <a:noFill/>
        </p:spPr>
        <p:txBody>
          <a:bodyPr wrap="square" rtlCol="0">
            <a:spAutoFit/>
          </a:bodyPr>
          <a:lstStyle/>
          <a:p>
            <a:r>
              <a:rPr lang="fr-FR" sz="1600" dirty="0">
                <a:solidFill>
                  <a:srgbClr val="FF0000"/>
                </a:solidFill>
              </a:rPr>
              <a:t>Estimation of </a:t>
            </a:r>
            <a:r>
              <a:rPr lang="fr-FR" sz="1600" dirty="0" err="1">
                <a:solidFill>
                  <a:srgbClr val="FF0000"/>
                </a:solidFill>
              </a:rPr>
              <a:t>delay</a:t>
            </a:r>
            <a:r>
              <a:rPr lang="fr-FR" sz="1600" dirty="0">
                <a:solidFill>
                  <a:srgbClr val="FF0000"/>
                </a:solidFill>
              </a:rPr>
              <a:t> in </a:t>
            </a:r>
            <a:r>
              <a:rPr lang="fr-FR" sz="1600" dirty="0" err="1">
                <a:solidFill>
                  <a:srgbClr val="FF0000"/>
                </a:solidFill>
              </a:rPr>
              <a:t>progress</a:t>
            </a:r>
            <a:r>
              <a:rPr lang="fr-FR" sz="1600" dirty="0">
                <a:solidFill>
                  <a:srgbClr val="FF0000"/>
                </a:solidFill>
              </a:rPr>
              <a:t> </a:t>
            </a:r>
          </a:p>
          <a:p>
            <a:r>
              <a:rPr lang="fr-FR" sz="1600" dirty="0">
                <a:solidFill>
                  <a:srgbClr val="FF0000"/>
                </a:solidFill>
              </a:rPr>
              <a:t>(</a:t>
            </a:r>
            <a:r>
              <a:rPr lang="en-US" sz="1600" dirty="0">
                <a:solidFill>
                  <a:srgbClr val="FF0000"/>
                </a:solidFill>
              </a:rPr>
              <a:t>recovery plan for the design by INFN)</a:t>
            </a:r>
            <a:r>
              <a:rPr lang="fr-FR" sz="1600" dirty="0">
                <a:solidFill>
                  <a:srgbClr val="FF0000"/>
                </a:solidFill>
              </a:rPr>
              <a:t> </a:t>
            </a:r>
            <a:endParaRPr lang="es-ES" sz="1600" dirty="0">
              <a:solidFill>
                <a:srgbClr val="FF0000"/>
              </a:solidFill>
            </a:endParaRPr>
          </a:p>
        </p:txBody>
      </p:sp>
    </p:spTree>
    <p:extLst>
      <p:ext uri="{BB962C8B-B14F-4D97-AF65-F5344CB8AC3E}">
        <p14:creationId xmlns:p14="http://schemas.microsoft.com/office/powerpoint/2010/main" val="1460887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9F62B-3239-6EE8-F00D-69BC3CED54A2}"/>
            </a:ext>
          </a:extLst>
        </p:cNvPr>
        <p:cNvGrpSpPr/>
        <p:nvPr/>
      </p:nvGrpSpPr>
      <p:grpSpPr>
        <a:xfrm>
          <a:off x="0" y="0"/>
          <a:ext cx="0" cy="0"/>
          <a:chOff x="0" y="0"/>
          <a:chExt cx="0" cy="0"/>
        </a:xfrm>
      </p:grpSpPr>
      <p:pic>
        <p:nvPicPr>
          <p:cNvPr id="74" name="Image 73"/>
          <p:cNvPicPr>
            <a:picLocks noChangeAspect="1"/>
          </p:cNvPicPr>
          <p:nvPr/>
        </p:nvPicPr>
        <p:blipFill>
          <a:blip r:embed="rId2"/>
          <a:stretch>
            <a:fillRect/>
          </a:stretch>
        </p:blipFill>
        <p:spPr>
          <a:xfrm>
            <a:off x="198997" y="2620660"/>
            <a:ext cx="11911984" cy="3689113"/>
          </a:xfrm>
          <a:prstGeom prst="rect">
            <a:avLst/>
          </a:prstGeom>
        </p:spPr>
      </p:pic>
      <p:cxnSp>
        <p:nvCxnSpPr>
          <p:cNvPr id="59" name="Connecteur droit avec flèche 58"/>
          <p:cNvCxnSpPr/>
          <p:nvPr/>
        </p:nvCxnSpPr>
        <p:spPr>
          <a:xfrm flipV="1">
            <a:off x="10084374" y="5881381"/>
            <a:ext cx="0" cy="452972"/>
          </a:xfrm>
          <a:prstGeom prst="straightConnector1">
            <a:avLst/>
          </a:prstGeom>
          <a:ln>
            <a:solidFill>
              <a:schemeClr val="accent2">
                <a:lumMod val="75000"/>
              </a:schemeClr>
            </a:solidFill>
            <a:tailEnd type="triangle"/>
          </a:ln>
        </p:spPr>
        <p:style>
          <a:lnRef idx="2">
            <a:schemeClr val="accent6"/>
          </a:lnRef>
          <a:fillRef idx="0">
            <a:schemeClr val="accent6"/>
          </a:fillRef>
          <a:effectRef idx="1">
            <a:schemeClr val="accent6"/>
          </a:effectRef>
          <a:fontRef idx="minor">
            <a:schemeClr val="tx1"/>
          </a:fontRef>
        </p:style>
      </p:cxnSp>
      <p:sp>
        <p:nvSpPr>
          <p:cNvPr id="4" name="TextBox 3">
            <a:extLst>
              <a:ext uri="{FF2B5EF4-FFF2-40B4-BE49-F238E27FC236}">
                <a16:creationId xmlns:a16="http://schemas.microsoft.com/office/drawing/2014/main" id="{0500BB58-13C2-C4FB-2105-FCBD01FF7454}"/>
              </a:ext>
            </a:extLst>
          </p:cNvPr>
          <p:cNvSpPr txBox="1"/>
          <p:nvPr/>
        </p:nvSpPr>
        <p:spPr>
          <a:xfrm>
            <a:off x="3418115" y="315684"/>
            <a:ext cx="7994496" cy="830997"/>
          </a:xfrm>
          <a:prstGeom prst="rect">
            <a:avLst/>
          </a:prstGeom>
          <a:noFill/>
        </p:spPr>
        <p:txBody>
          <a:bodyPr wrap="none" rtlCol="0">
            <a:spAutoFit/>
          </a:bodyPr>
          <a:lstStyle/>
          <a:p>
            <a:r>
              <a:rPr lang="en-US" sz="2400" b="1" dirty="0">
                <a:solidFill>
                  <a:srgbClr val="002060"/>
                </a:solidFill>
              </a:rPr>
              <a:t>WP4 – HOM et FPC </a:t>
            </a:r>
            <a:r>
              <a:rPr lang="en-GB" sz="2400" b="1" dirty="0">
                <a:solidFill>
                  <a:srgbClr val="002060"/>
                </a:solidFill>
              </a:rPr>
              <a:t>: </a:t>
            </a:r>
          </a:p>
          <a:p>
            <a:r>
              <a:rPr lang="en-BE" sz="2400" b="1" dirty="0">
                <a:solidFill>
                  <a:schemeClr val="bg2">
                    <a:lumMod val="50000"/>
                  </a:schemeClr>
                </a:solidFill>
              </a:rPr>
              <a:t>plans to achieve milestones &amp; deliverables</a:t>
            </a:r>
          </a:p>
        </p:txBody>
      </p:sp>
      <p:pic>
        <p:nvPicPr>
          <p:cNvPr id="5" name="Picture 2" descr="Innovate for Sustainable Accelerating Systems: Kick-Off Meeting">
            <a:extLst>
              <a:ext uri="{FF2B5EF4-FFF2-40B4-BE49-F238E27FC236}">
                <a16:creationId xmlns:a16="http://schemas.microsoft.com/office/drawing/2014/main" id="{1C31A748-932E-C1C6-22A4-E75A98A18C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Étoile à 5 branches 6"/>
          <p:cNvSpPr/>
          <p:nvPr/>
        </p:nvSpPr>
        <p:spPr>
          <a:xfrm>
            <a:off x="5451192" y="2755930"/>
            <a:ext cx="105197" cy="157794"/>
          </a:xfrm>
          <a:prstGeom prst="star5">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1"/>
              </a:solidFill>
            </a:endParaRPr>
          </a:p>
        </p:txBody>
      </p:sp>
      <p:sp>
        <p:nvSpPr>
          <p:cNvPr id="8" name="Étoile à 5 branches 7"/>
          <p:cNvSpPr/>
          <p:nvPr/>
        </p:nvSpPr>
        <p:spPr>
          <a:xfrm>
            <a:off x="10062927" y="3646912"/>
            <a:ext cx="105197" cy="157794"/>
          </a:xfrm>
          <a:prstGeom prst="star5">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Étoile à 5 branches 8"/>
          <p:cNvSpPr/>
          <p:nvPr/>
        </p:nvSpPr>
        <p:spPr>
          <a:xfrm>
            <a:off x="9823197" y="2842200"/>
            <a:ext cx="105197" cy="157794"/>
          </a:xfrm>
          <a:prstGeom prst="star5">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Étoile à 5 branches 12"/>
          <p:cNvSpPr/>
          <p:nvPr/>
        </p:nvSpPr>
        <p:spPr>
          <a:xfrm>
            <a:off x="5861117" y="2769859"/>
            <a:ext cx="105197" cy="157794"/>
          </a:xfrm>
          <a:prstGeom prst="star5">
            <a:avLst>
              <a:gd name="adj" fmla="val 28375"/>
              <a:gd name="hf" fmla="val 105146"/>
              <a:gd name="vf" fmla="val 110557"/>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1"/>
              </a:solidFill>
            </a:endParaRPr>
          </a:p>
        </p:txBody>
      </p:sp>
      <p:sp>
        <p:nvSpPr>
          <p:cNvPr id="16" name="ZoneTexte 15"/>
          <p:cNvSpPr txBox="1"/>
          <p:nvPr/>
        </p:nvSpPr>
        <p:spPr>
          <a:xfrm>
            <a:off x="5801095" y="2441924"/>
            <a:ext cx="640113" cy="323165"/>
          </a:xfrm>
          <a:prstGeom prst="rect">
            <a:avLst/>
          </a:prstGeom>
          <a:solidFill>
            <a:schemeClr val="accent6">
              <a:lumMod val="20000"/>
              <a:lumOff val="80000"/>
            </a:schemeClr>
          </a:solidFill>
          <a:ln>
            <a:solidFill>
              <a:schemeClr val="tx1"/>
            </a:solidFill>
          </a:ln>
        </p:spPr>
        <p:txBody>
          <a:bodyPr wrap="square" rtlCol="0">
            <a:spAutoFit/>
          </a:bodyPr>
          <a:lstStyle/>
          <a:p>
            <a:r>
              <a:rPr lang="fr-FR" sz="1500" dirty="0">
                <a:solidFill>
                  <a:schemeClr val="accent6"/>
                </a:solidFill>
              </a:rPr>
              <a:t>M4.2</a:t>
            </a:r>
            <a:endParaRPr lang="es-ES" sz="1500" dirty="0">
              <a:solidFill>
                <a:schemeClr val="accent6"/>
              </a:solidFill>
            </a:endParaRPr>
          </a:p>
        </p:txBody>
      </p:sp>
      <p:sp>
        <p:nvSpPr>
          <p:cNvPr id="17" name="ZoneTexte 16"/>
          <p:cNvSpPr txBox="1"/>
          <p:nvPr/>
        </p:nvSpPr>
        <p:spPr>
          <a:xfrm>
            <a:off x="9407040" y="6268090"/>
            <a:ext cx="670642" cy="323165"/>
          </a:xfrm>
          <a:prstGeom prst="rect">
            <a:avLst/>
          </a:prstGeom>
          <a:solidFill>
            <a:schemeClr val="bg1"/>
          </a:solidFill>
          <a:ln>
            <a:solidFill>
              <a:srgbClr val="FF0000"/>
            </a:solidFill>
          </a:ln>
        </p:spPr>
        <p:txBody>
          <a:bodyPr wrap="square" rtlCol="0">
            <a:spAutoFit/>
          </a:bodyPr>
          <a:lstStyle/>
          <a:p>
            <a:pPr algn="ctr"/>
            <a:r>
              <a:rPr lang="fr-FR" sz="1500" dirty="0">
                <a:solidFill>
                  <a:schemeClr val="accent2">
                    <a:lumMod val="75000"/>
                  </a:schemeClr>
                </a:solidFill>
              </a:rPr>
              <a:t>M4.3</a:t>
            </a:r>
            <a:endParaRPr lang="es-ES" sz="1500" dirty="0">
              <a:solidFill>
                <a:schemeClr val="accent2">
                  <a:lumMod val="75000"/>
                </a:schemeClr>
              </a:solidFill>
            </a:endParaRPr>
          </a:p>
        </p:txBody>
      </p:sp>
      <p:sp>
        <p:nvSpPr>
          <p:cNvPr id="18" name="ZoneTexte 17"/>
          <p:cNvSpPr txBox="1"/>
          <p:nvPr/>
        </p:nvSpPr>
        <p:spPr>
          <a:xfrm>
            <a:off x="6767118" y="2271200"/>
            <a:ext cx="522369" cy="307777"/>
          </a:xfrm>
          <a:prstGeom prst="rect">
            <a:avLst/>
          </a:prstGeom>
          <a:solidFill>
            <a:schemeClr val="bg1"/>
          </a:solidFill>
          <a:ln>
            <a:solidFill>
              <a:schemeClr val="tx1"/>
            </a:solidFill>
          </a:ln>
        </p:spPr>
        <p:txBody>
          <a:bodyPr wrap="square" rtlCol="0">
            <a:spAutoFit/>
          </a:bodyPr>
          <a:lstStyle/>
          <a:p>
            <a:r>
              <a:rPr lang="fr-FR" sz="1400" dirty="0"/>
              <a:t>M4m</a:t>
            </a:r>
          </a:p>
        </p:txBody>
      </p:sp>
      <p:sp>
        <p:nvSpPr>
          <p:cNvPr id="19" name="Étoile à 5 branches 18"/>
          <p:cNvSpPr/>
          <p:nvPr/>
        </p:nvSpPr>
        <p:spPr>
          <a:xfrm>
            <a:off x="10065346" y="5782458"/>
            <a:ext cx="105197" cy="15779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Étoile à 5 branches 23"/>
          <p:cNvSpPr/>
          <p:nvPr/>
        </p:nvSpPr>
        <p:spPr>
          <a:xfrm>
            <a:off x="11054873" y="5925630"/>
            <a:ext cx="105197" cy="15779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Étoile à 5 branches 29"/>
          <p:cNvSpPr/>
          <p:nvPr/>
        </p:nvSpPr>
        <p:spPr>
          <a:xfrm>
            <a:off x="8917976" y="4465217"/>
            <a:ext cx="105197" cy="157794"/>
          </a:xfrm>
          <a:prstGeom prst="star5">
            <a:avLst>
              <a:gd name="adj" fmla="val 26056"/>
              <a:gd name="hf" fmla="val 105146"/>
              <a:gd name="vf" fmla="val 110557"/>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1"/>
              </a:solidFill>
            </a:endParaRPr>
          </a:p>
        </p:txBody>
      </p:sp>
      <p:sp>
        <p:nvSpPr>
          <p:cNvPr id="37" name="ZoneTexte 36"/>
          <p:cNvSpPr txBox="1"/>
          <p:nvPr/>
        </p:nvSpPr>
        <p:spPr>
          <a:xfrm>
            <a:off x="9041370" y="4166283"/>
            <a:ext cx="661537" cy="323165"/>
          </a:xfrm>
          <a:prstGeom prst="rect">
            <a:avLst/>
          </a:prstGeom>
          <a:solidFill>
            <a:schemeClr val="bg1"/>
          </a:solidFill>
          <a:ln>
            <a:solidFill>
              <a:schemeClr val="tx1"/>
            </a:solidFill>
          </a:ln>
        </p:spPr>
        <p:txBody>
          <a:bodyPr wrap="square" rtlCol="0">
            <a:spAutoFit/>
          </a:bodyPr>
          <a:lstStyle/>
          <a:p>
            <a:r>
              <a:rPr lang="fr-FR" sz="1500" dirty="0">
                <a:solidFill>
                  <a:schemeClr val="accent6"/>
                </a:solidFill>
              </a:rPr>
              <a:t>M4.3</a:t>
            </a:r>
            <a:endParaRPr lang="es-ES" sz="1500" dirty="0">
              <a:solidFill>
                <a:schemeClr val="accent6"/>
              </a:solidFill>
            </a:endParaRPr>
          </a:p>
        </p:txBody>
      </p:sp>
      <p:sp>
        <p:nvSpPr>
          <p:cNvPr id="43" name="Étoile à 5 branches 42"/>
          <p:cNvSpPr/>
          <p:nvPr/>
        </p:nvSpPr>
        <p:spPr>
          <a:xfrm>
            <a:off x="9482199" y="4860552"/>
            <a:ext cx="105197" cy="157794"/>
          </a:xfrm>
          <a:prstGeom prst="star5">
            <a:avLst>
              <a:gd name="adj" fmla="val 28375"/>
              <a:gd name="hf" fmla="val 105146"/>
              <a:gd name="vf" fmla="val 110557"/>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1"/>
              </a:solidFill>
            </a:endParaRPr>
          </a:p>
        </p:txBody>
      </p:sp>
      <p:sp>
        <p:nvSpPr>
          <p:cNvPr id="40" name="ZoneTexte 39"/>
          <p:cNvSpPr txBox="1"/>
          <p:nvPr/>
        </p:nvSpPr>
        <p:spPr>
          <a:xfrm>
            <a:off x="9679539" y="4695181"/>
            <a:ext cx="666415" cy="323165"/>
          </a:xfrm>
          <a:prstGeom prst="rect">
            <a:avLst/>
          </a:prstGeom>
          <a:solidFill>
            <a:schemeClr val="bg1"/>
          </a:solidFill>
          <a:ln>
            <a:solidFill>
              <a:schemeClr val="tx1"/>
            </a:solidFill>
          </a:ln>
        </p:spPr>
        <p:txBody>
          <a:bodyPr wrap="square" rtlCol="0">
            <a:spAutoFit/>
          </a:bodyPr>
          <a:lstStyle/>
          <a:p>
            <a:r>
              <a:rPr lang="fr-FR" sz="1500" dirty="0">
                <a:solidFill>
                  <a:schemeClr val="accent6"/>
                </a:solidFill>
              </a:rPr>
              <a:t>M4.4</a:t>
            </a:r>
            <a:endParaRPr lang="es-ES" sz="1500" dirty="0">
              <a:solidFill>
                <a:schemeClr val="accent6"/>
              </a:solidFill>
            </a:endParaRPr>
          </a:p>
        </p:txBody>
      </p:sp>
      <p:sp>
        <p:nvSpPr>
          <p:cNvPr id="11" name="ZoneTexte 10"/>
          <p:cNvSpPr txBox="1"/>
          <p:nvPr/>
        </p:nvSpPr>
        <p:spPr>
          <a:xfrm>
            <a:off x="9316952" y="3343134"/>
            <a:ext cx="645089" cy="323165"/>
          </a:xfrm>
          <a:prstGeom prst="rect">
            <a:avLst/>
          </a:prstGeom>
          <a:solidFill>
            <a:schemeClr val="bg1"/>
          </a:solidFill>
          <a:ln>
            <a:solidFill>
              <a:schemeClr val="tx1"/>
            </a:solidFill>
          </a:ln>
        </p:spPr>
        <p:txBody>
          <a:bodyPr wrap="square" rtlCol="0">
            <a:spAutoFit/>
          </a:bodyPr>
          <a:lstStyle/>
          <a:p>
            <a:r>
              <a:rPr lang="fr-FR" sz="1500" dirty="0">
                <a:solidFill>
                  <a:schemeClr val="accent1"/>
                </a:solidFill>
              </a:rPr>
              <a:t>M4.5</a:t>
            </a:r>
            <a:endParaRPr lang="es-ES" sz="1500" dirty="0">
              <a:solidFill>
                <a:schemeClr val="accent1"/>
              </a:solidFill>
            </a:endParaRPr>
          </a:p>
        </p:txBody>
      </p:sp>
      <p:sp>
        <p:nvSpPr>
          <p:cNvPr id="10" name="ZoneTexte 9"/>
          <p:cNvSpPr txBox="1"/>
          <p:nvPr/>
        </p:nvSpPr>
        <p:spPr>
          <a:xfrm>
            <a:off x="4901769" y="2440559"/>
            <a:ext cx="645339" cy="323165"/>
          </a:xfrm>
          <a:prstGeom prst="rect">
            <a:avLst/>
          </a:prstGeom>
          <a:solidFill>
            <a:schemeClr val="accent4">
              <a:lumMod val="20000"/>
              <a:lumOff val="80000"/>
            </a:schemeClr>
          </a:solidFill>
          <a:ln>
            <a:solidFill>
              <a:schemeClr val="tx1"/>
            </a:solidFill>
          </a:ln>
        </p:spPr>
        <p:txBody>
          <a:bodyPr wrap="square" rtlCol="0">
            <a:spAutoFit/>
          </a:bodyPr>
          <a:lstStyle/>
          <a:p>
            <a:r>
              <a:rPr lang="fr-FR" sz="1500" dirty="0">
                <a:solidFill>
                  <a:schemeClr val="accent1"/>
                </a:solidFill>
              </a:rPr>
              <a:t>M4.1</a:t>
            </a:r>
            <a:endParaRPr lang="es-ES" sz="1500" dirty="0">
              <a:solidFill>
                <a:schemeClr val="accent1"/>
              </a:solidFill>
            </a:endParaRPr>
          </a:p>
        </p:txBody>
      </p:sp>
      <p:sp>
        <p:nvSpPr>
          <p:cNvPr id="12" name="ZoneTexte 11"/>
          <p:cNvSpPr txBox="1"/>
          <p:nvPr/>
        </p:nvSpPr>
        <p:spPr>
          <a:xfrm>
            <a:off x="10204394" y="3547682"/>
            <a:ext cx="640450" cy="323165"/>
          </a:xfrm>
          <a:prstGeom prst="rect">
            <a:avLst/>
          </a:prstGeom>
          <a:solidFill>
            <a:schemeClr val="bg1"/>
          </a:solidFill>
          <a:ln>
            <a:solidFill>
              <a:schemeClr val="tx1"/>
            </a:solidFill>
          </a:ln>
        </p:spPr>
        <p:txBody>
          <a:bodyPr wrap="square" rtlCol="0">
            <a:spAutoFit/>
          </a:bodyPr>
          <a:lstStyle/>
          <a:p>
            <a:r>
              <a:rPr lang="fr-FR" sz="1500" dirty="0">
                <a:solidFill>
                  <a:schemeClr val="accent1"/>
                </a:solidFill>
              </a:rPr>
              <a:t>M4.6</a:t>
            </a:r>
            <a:endParaRPr lang="es-ES" sz="1500" dirty="0">
              <a:solidFill>
                <a:schemeClr val="accent1"/>
              </a:solidFill>
            </a:endParaRPr>
          </a:p>
        </p:txBody>
      </p:sp>
      <p:sp>
        <p:nvSpPr>
          <p:cNvPr id="55" name="Étoile à 5 branches 54"/>
          <p:cNvSpPr/>
          <p:nvPr/>
        </p:nvSpPr>
        <p:spPr>
          <a:xfrm>
            <a:off x="6975705" y="2603507"/>
            <a:ext cx="105197" cy="157794"/>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60" name="Connecteur droit avec flèche 59"/>
          <p:cNvCxnSpPr/>
          <p:nvPr/>
        </p:nvCxnSpPr>
        <p:spPr>
          <a:xfrm flipV="1">
            <a:off x="11101195" y="6085759"/>
            <a:ext cx="4719" cy="153504"/>
          </a:xfrm>
          <a:prstGeom prst="straightConnector1">
            <a:avLst/>
          </a:prstGeom>
          <a:ln>
            <a:solidFill>
              <a:schemeClr val="accent2">
                <a:lumMod val="75000"/>
              </a:schemeClr>
            </a:solidFill>
            <a:tailEnd type="triangle"/>
          </a:ln>
        </p:spPr>
        <p:style>
          <a:lnRef idx="2">
            <a:schemeClr val="accent6"/>
          </a:lnRef>
          <a:fillRef idx="0">
            <a:schemeClr val="accent6"/>
          </a:fillRef>
          <a:effectRef idx="1">
            <a:schemeClr val="accent6"/>
          </a:effectRef>
          <a:fontRef idx="minor">
            <a:schemeClr val="tx1"/>
          </a:fontRef>
        </p:style>
      </p:cxnSp>
      <p:sp>
        <p:nvSpPr>
          <p:cNvPr id="56" name="ZoneTexte 55"/>
          <p:cNvSpPr txBox="1"/>
          <p:nvPr/>
        </p:nvSpPr>
        <p:spPr>
          <a:xfrm>
            <a:off x="10389517" y="6243496"/>
            <a:ext cx="681467" cy="323165"/>
          </a:xfrm>
          <a:prstGeom prst="rect">
            <a:avLst/>
          </a:prstGeom>
          <a:solidFill>
            <a:schemeClr val="bg1"/>
          </a:solidFill>
          <a:ln>
            <a:solidFill>
              <a:srgbClr val="FF0000"/>
            </a:solidFill>
          </a:ln>
        </p:spPr>
        <p:txBody>
          <a:bodyPr wrap="square" rtlCol="0">
            <a:spAutoFit/>
          </a:bodyPr>
          <a:lstStyle/>
          <a:p>
            <a:pPr algn="ctr"/>
            <a:r>
              <a:rPr lang="fr-FR" sz="1500" dirty="0">
                <a:solidFill>
                  <a:schemeClr val="accent2">
                    <a:lumMod val="75000"/>
                  </a:schemeClr>
                </a:solidFill>
              </a:rPr>
              <a:t>M4.4</a:t>
            </a:r>
            <a:endParaRPr lang="es-ES" sz="1500" dirty="0">
              <a:solidFill>
                <a:schemeClr val="accent2">
                  <a:lumMod val="75000"/>
                </a:schemeClr>
              </a:solidFill>
            </a:endParaRPr>
          </a:p>
        </p:txBody>
      </p:sp>
      <p:sp>
        <p:nvSpPr>
          <p:cNvPr id="69" name="ZoneTexte 68"/>
          <p:cNvSpPr txBox="1"/>
          <p:nvPr/>
        </p:nvSpPr>
        <p:spPr>
          <a:xfrm>
            <a:off x="8356758" y="2429184"/>
            <a:ext cx="666415" cy="323165"/>
          </a:xfrm>
          <a:prstGeom prst="rect">
            <a:avLst/>
          </a:prstGeom>
          <a:solidFill>
            <a:schemeClr val="bg1"/>
          </a:solidFill>
          <a:ln>
            <a:solidFill>
              <a:srgbClr val="FF0000"/>
            </a:solidFill>
          </a:ln>
        </p:spPr>
        <p:txBody>
          <a:bodyPr wrap="square" rtlCol="0">
            <a:spAutoFit/>
          </a:bodyPr>
          <a:lstStyle/>
          <a:p>
            <a:r>
              <a:rPr lang="fr-FR" sz="1500" dirty="0">
                <a:solidFill>
                  <a:schemeClr val="accent6"/>
                </a:solidFill>
              </a:rPr>
              <a:t>D4.1</a:t>
            </a:r>
            <a:endParaRPr lang="es-ES" sz="1500" dirty="0">
              <a:solidFill>
                <a:schemeClr val="accent6"/>
              </a:solidFill>
            </a:endParaRPr>
          </a:p>
        </p:txBody>
      </p:sp>
      <p:sp>
        <p:nvSpPr>
          <p:cNvPr id="72" name="ZoneTexte 71"/>
          <p:cNvSpPr txBox="1"/>
          <p:nvPr/>
        </p:nvSpPr>
        <p:spPr>
          <a:xfrm>
            <a:off x="9555570" y="2430807"/>
            <a:ext cx="640450" cy="323165"/>
          </a:xfrm>
          <a:prstGeom prst="rect">
            <a:avLst/>
          </a:prstGeom>
          <a:solidFill>
            <a:schemeClr val="bg1"/>
          </a:solidFill>
          <a:ln>
            <a:solidFill>
              <a:schemeClr val="tx1"/>
            </a:solidFill>
          </a:ln>
        </p:spPr>
        <p:txBody>
          <a:bodyPr wrap="square" rtlCol="0">
            <a:spAutoFit/>
          </a:bodyPr>
          <a:lstStyle/>
          <a:p>
            <a:r>
              <a:rPr lang="fr-FR" sz="1500" dirty="0">
                <a:solidFill>
                  <a:schemeClr val="accent1"/>
                </a:solidFill>
              </a:rPr>
              <a:t>D4.2</a:t>
            </a:r>
            <a:endParaRPr lang="es-ES" sz="1500" dirty="0">
              <a:solidFill>
                <a:schemeClr val="accent1"/>
              </a:solidFill>
            </a:endParaRPr>
          </a:p>
        </p:txBody>
      </p:sp>
      <p:sp>
        <p:nvSpPr>
          <p:cNvPr id="75" name="Étoile à 5 branches 74"/>
          <p:cNvSpPr/>
          <p:nvPr/>
        </p:nvSpPr>
        <p:spPr>
          <a:xfrm>
            <a:off x="9153533" y="3447014"/>
            <a:ext cx="105197" cy="157794"/>
          </a:xfrm>
          <a:prstGeom prst="star5">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6" name="Étoile à 5 branches 75"/>
          <p:cNvSpPr/>
          <p:nvPr/>
        </p:nvSpPr>
        <p:spPr>
          <a:xfrm>
            <a:off x="8700652" y="2788049"/>
            <a:ext cx="105197" cy="157794"/>
          </a:xfrm>
          <a:prstGeom prst="star5">
            <a:avLst>
              <a:gd name="adj" fmla="val 28375"/>
              <a:gd name="hf" fmla="val 105146"/>
              <a:gd name="vf" fmla="val 11055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1"/>
              </a:solidFill>
            </a:endParaRPr>
          </a:p>
        </p:txBody>
      </p:sp>
      <p:sp>
        <p:nvSpPr>
          <p:cNvPr id="79" name="Étoile à 5 branches 78"/>
          <p:cNvSpPr/>
          <p:nvPr/>
        </p:nvSpPr>
        <p:spPr>
          <a:xfrm>
            <a:off x="11526907" y="5927965"/>
            <a:ext cx="105197" cy="15779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80" name="Connecteur droit avec flèche 79"/>
          <p:cNvCxnSpPr/>
          <p:nvPr/>
        </p:nvCxnSpPr>
        <p:spPr>
          <a:xfrm flipH="1" flipV="1">
            <a:off x="11579506" y="6041465"/>
            <a:ext cx="17508" cy="387244"/>
          </a:xfrm>
          <a:prstGeom prst="straightConnector1">
            <a:avLst/>
          </a:prstGeom>
          <a:ln>
            <a:solidFill>
              <a:schemeClr val="accent2">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8" name="ZoneTexte 77"/>
          <p:cNvSpPr txBox="1"/>
          <p:nvPr/>
        </p:nvSpPr>
        <p:spPr>
          <a:xfrm>
            <a:off x="11274364" y="6255092"/>
            <a:ext cx="645299" cy="323165"/>
          </a:xfrm>
          <a:prstGeom prst="rect">
            <a:avLst/>
          </a:prstGeom>
          <a:solidFill>
            <a:schemeClr val="bg1"/>
          </a:solidFill>
          <a:ln>
            <a:solidFill>
              <a:srgbClr val="FF0000"/>
            </a:solidFill>
          </a:ln>
        </p:spPr>
        <p:txBody>
          <a:bodyPr wrap="square" rtlCol="0">
            <a:spAutoFit/>
          </a:bodyPr>
          <a:lstStyle/>
          <a:p>
            <a:pPr algn="ctr"/>
            <a:r>
              <a:rPr lang="fr-FR" sz="1500" dirty="0">
                <a:solidFill>
                  <a:schemeClr val="accent2">
                    <a:lumMod val="75000"/>
                  </a:schemeClr>
                </a:solidFill>
              </a:rPr>
              <a:t>D4.1</a:t>
            </a:r>
            <a:endParaRPr lang="es-ES" sz="1500" dirty="0">
              <a:solidFill>
                <a:schemeClr val="accent2">
                  <a:lumMod val="75000"/>
                </a:schemeClr>
              </a:solidFill>
            </a:endParaRPr>
          </a:p>
        </p:txBody>
      </p:sp>
      <p:sp>
        <p:nvSpPr>
          <p:cNvPr id="6" name="Rectangle 5"/>
          <p:cNvSpPr/>
          <p:nvPr/>
        </p:nvSpPr>
        <p:spPr>
          <a:xfrm>
            <a:off x="3123151" y="3138482"/>
            <a:ext cx="6006977" cy="682906"/>
          </a:xfrm>
          <a:prstGeom prst="rect">
            <a:avLst/>
          </a:prstGeom>
          <a:solidFill>
            <a:schemeClr val="accent1">
              <a:alpha val="1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47" name="Rectangle 46"/>
          <p:cNvSpPr/>
          <p:nvPr/>
        </p:nvSpPr>
        <p:spPr>
          <a:xfrm>
            <a:off x="3062270" y="3931411"/>
            <a:ext cx="6616766" cy="1097139"/>
          </a:xfrm>
          <a:prstGeom prst="rect">
            <a:avLst/>
          </a:prstGeom>
          <a:solidFill>
            <a:schemeClr val="accent6">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8" name="Rectangle 47"/>
          <p:cNvSpPr/>
          <p:nvPr/>
        </p:nvSpPr>
        <p:spPr>
          <a:xfrm>
            <a:off x="5927920" y="5139042"/>
            <a:ext cx="6140037" cy="1097139"/>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9" name="Rectangle 48"/>
          <p:cNvSpPr/>
          <p:nvPr/>
        </p:nvSpPr>
        <p:spPr>
          <a:xfrm>
            <a:off x="198998" y="3240289"/>
            <a:ext cx="1113063" cy="518458"/>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0" name="Rectangle 49"/>
          <p:cNvSpPr/>
          <p:nvPr/>
        </p:nvSpPr>
        <p:spPr>
          <a:xfrm>
            <a:off x="198998" y="3758747"/>
            <a:ext cx="1113063" cy="1218289"/>
          </a:xfrm>
          <a:prstGeom prst="rect">
            <a:avLst/>
          </a:prstGeom>
          <a:solidFill>
            <a:schemeClr val="accent6">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1" name="Rectangle 50"/>
          <p:cNvSpPr/>
          <p:nvPr/>
        </p:nvSpPr>
        <p:spPr>
          <a:xfrm>
            <a:off x="198997" y="5002269"/>
            <a:ext cx="1113063" cy="1081155"/>
          </a:xfrm>
          <a:prstGeom prst="rect">
            <a:avLst/>
          </a:prstGeom>
          <a:solidFill>
            <a:schemeClr val="accent6">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2" name="Connecteur droit 21"/>
          <p:cNvCxnSpPr/>
          <p:nvPr/>
        </p:nvCxnSpPr>
        <p:spPr>
          <a:xfrm flipH="1">
            <a:off x="6306644" y="2941451"/>
            <a:ext cx="17362" cy="3673306"/>
          </a:xfrm>
          <a:prstGeom prst="line">
            <a:avLst/>
          </a:prstGeom>
        </p:spPr>
        <p:style>
          <a:lnRef idx="2">
            <a:schemeClr val="accent1"/>
          </a:lnRef>
          <a:fillRef idx="0">
            <a:schemeClr val="accent1"/>
          </a:fillRef>
          <a:effectRef idx="1">
            <a:schemeClr val="accent1"/>
          </a:effectRef>
          <a:fontRef idx="minor">
            <a:schemeClr val="tx1"/>
          </a:fontRef>
        </p:style>
      </p:cxnSp>
      <p:sp>
        <p:nvSpPr>
          <p:cNvPr id="23" name="ZoneTexte 22"/>
          <p:cNvSpPr txBox="1"/>
          <p:nvPr/>
        </p:nvSpPr>
        <p:spPr>
          <a:xfrm>
            <a:off x="5852353" y="6563414"/>
            <a:ext cx="1036599" cy="369332"/>
          </a:xfrm>
          <a:prstGeom prst="rect">
            <a:avLst/>
          </a:prstGeom>
          <a:noFill/>
        </p:spPr>
        <p:txBody>
          <a:bodyPr wrap="square" rtlCol="0">
            <a:spAutoFit/>
          </a:bodyPr>
          <a:lstStyle/>
          <a:p>
            <a:r>
              <a:rPr lang="fr-FR" dirty="0" err="1"/>
              <a:t>today</a:t>
            </a:r>
            <a:endParaRPr lang="es-ES" dirty="0"/>
          </a:p>
        </p:txBody>
      </p:sp>
      <p:pic>
        <p:nvPicPr>
          <p:cNvPr id="28" name="Image 27"/>
          <p:cNvPicPr>
            <a:picLocks noChangeAspect="1"/>
          </p:cNvPicPr>
          <p:nvPr/>
        </p:nvPicPr>
        <p:blipFill>
          <a:blip r:embed="rId4"/>
          <a:stretch>
            <a:fillRect/>
          </a:stretch>
        </p:blipFill>
        <p:spPr>
          <a:xfrm>
            <a:off x="249630" y="1086337"/>
            <a:ext cx="3200847" cy="1476581"/>
          </a:xfrm>
          <a:prstGeom prst="rect">
            <a:avLst/>
          </a:prstGeom>
        </p:spPr>
      </p:pic>
      <p:sp>
        <p:nvSpPr>
          <p:cNvPr id="2" name="ZoneTexte 1"/>
          <p:cNvSpPr txBox="1"/>
          <p:nvPr/>
        </p:nvSpPr>
        <p:spPr>
          <a:xfrm>
            <a:off x="3211272" y="4639911"/>
            <a:ext cx="1739090" cy="369332"/>
          </a:xfrm>
          <a:prstGeom prst="rect">
            <a:avLst/>
          </a:prstGeom>
          <a:noFill/>
        </p:spPr>
        <p:txBody>
          <a:bodyPr wrap="square" rtlCol="0">
            <a:spAutoFit/>
          </a:bodyPr>
          <a:lstStyle/>
          <a:p>
            <a:r>
              <a:rPr lang="fr-FR" dirty="0"/>
              <a:t>800 MHz HOM</a:t>
            </a:r>
            <a:endParaRPr lang="es-ES" dirty="0"/>
          </a:p>
        </p:txBody>
      </p:sp>
      <p:sp>
        <p:nvSpPr>
          <p:cNvPr id="58" name="ZoneTexte 57"/>
          <p:cNvSpPr txBox="1"/>
          <p:nvPr/>
        </p:nvSpPr>
        <p:spPr>
          <a:xfrm>
            <a:off x="6121152" y="5898758"/>
            <a:ext cx="1739090" cy="369332"/>
          </a:xfrm>
          <a:prstGeom prst="rect">
            <a:avLst/>
          </a:prstGeom>
          <a:noFill/>
        </p:spPr>
        <p:txBody>
          <a:bodyPr wrap="square" rtlCol="0">
            <a:spAutoFit/>
          </a:bodyPr>
          <a:lstStyle/>
          <a:p>
            <a:r>
              <a:rPr lang="fr-FR" dirty="0"/>
              <a:t>1,3 GHz HOM</a:t>
            </a:r>
            <a:endParaRPr lang="es-ES" dirty="0"/>
          </a:p>
        </p:txBody>
      </p:sp>
      <p:sp>
        <p:nvSpPr>
          <p:cNvPr id="61" name="ZoneTexte 60"/>
          <p:cNvSpPr txBox="1"/>
          <p:nvPr/>
        </p:nvSpPr>
        <p:spPr>
          <a:xfrm>
            <a:off x="3167610" y="3497309"/>
            <a:ext cx="1739090" cy="369332"/>
          </a:xfrm>
          <a:prstGeom prst="rect">
            <a:avLst/>
          </a:prstGeom>
          <a:noFill/>
        </p:spPr>
        <p:txBody>
          <a:bodyPr wrap="square" rtlCol="0">
            <a:spAutoFit/>
          </a:bodyPr>
          <a:lstStyle/>
          <a:p>
            <a:r>
              <a:rPr lang="fr-FR" dirty="0"/>
              <a:t>FPC</a:t>
            </a:r>
            <a:endParaRPr lang="es-ES" dirty="0"/>
          </a:p>
        </p:txBody>
      </p:sp>
      <p:cxnSp>
        <p:nvCxnSpPr>
          <p:cNvPr id="14" name="Connecteur droit avec flèche 13"/>
          <p:cNvCxnSpPr/>
          <p:nvPr/>
        </p:nvCxnSpPr>
        <p:spPr>
          <a:xfrm flipV="1">
            <a:off x="3749208" y="6409618"/>
            <a:ext cx="2199280" cy="53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5" name="ZoneTexte 14"/>
          <p:cNvSpPr txBox="1"/>
          <p:nvPr/>
        </p:nvSpPr>
        <p:spPr>
          <a:xfrm>
            <a:off x="981994" y="6124286"/>
            <a:ext cx="4984320" cy="584775"/>
          </a:xfrm>
          <a:prstGeom prst="rect">
            <a:avLst/>
          </a:prstGeom>
          <a:noFill/>
        </p:spPr>
        <p:txBody>
          <a:bodyPr wrap="square" rtlCol="0">
            <a:spAutoFit/>
          </a:bodyPr>
          <a:lstStyle/>
          <a:p>
            <a:r>
              <a:rPr lang="fr-FR" sz="1600" dirty="0">
                <a:solidFill>
                  <a:srgbClr val="FF0000"/>
                </a:solidFill>
              </a:rPr>
              <a:t>Estimation of </a:t>
            </a:r>
            <a:r>
              <a:rPr lang="fr-FR" sz="1600" dirty="0" err="1">
                <a:solidFill>
                  <a:srgbClr val="FF0000"/>
                </a:solidFill>
              </a:rPr>
              <a:t>delay</a:t>
            </a:r>
            <a:r>
              <a:rPr lang="fr-FR" sz="1600" dirty="0">
                <a:solidFill>
                  <a:srgbClr val="FF0000"/>
                </a:solidFill>
              </a:rPr>
              <a:t> in </a:t>
            </a:r>
            <a:r>
              <a:rPr lang="fr-FR" sz="1600" dirty="0" err="1">
                <a:solidFill>
                  <a:srgbClr val="FF0000"/>
                </a:solidFill>
              </a:rPr>
              <a:t>progress</a:t>
            </a:r>
            <a:r>
              <a:rPr lang="fr-FR" sz="1600" dirty="0">
                <a:solidFill>
                  <a:srgbClr val="FF0000"/>
                </a:solidFill>
              </a:rPr>
              <a:t> </a:t>
            </a:r>
          </a:p>
          <a:p>
            <a:r>
              <a:rPr lang="fr-FR" sz="1600" dirty="0">
                <a:solidFill>
                  <a:srgbClr val="FF0000"/>
                </a:solidFill>
              </a:rPr>
              <a:t>(</a:t>
            </a:r>
            <a:r>
              <a:rPr lang="en-US" sz="1600" dirty="0">
                <a:solidFill>
                  <a:srgbClr val="FF0000"/>
                </a:solidFill>
              </a:rPr>
              <a:t>recovery plan for the design by INFN)</a:t>
            </a:r>
            <a:r>
              <a:rPr lang="fr-FR" sz="1600" dirty="0">
                <a:solidFill>
                  <a:srgbClr val="FF0000"/>
                </a:solidFill>
              </a:rPr>
              <a:t> </a:t>
            </a:r>
            <a:endParaRPr lang="es-ES" sz="1600" dirty="0">
              <a:solidFill>
                <a:srgbClr val="FF0000"/>
              </a:solidFill>
            </a:endParaRPr>
          </a:p>
        </p:txBody>
      </p:sp>
      <p:sp>
        <p:nvSpPr>
          <p:cNvPr id="3" name="ZoneTexte 2"/>
          <p:cNvSpPr txBox="1"/>
          <p:nvPr/>
        </p:nvSpPr>
        <p:spPr>
          <a:xfrm>
            <a:off x="3522707" y="1562568"/>
            <a:ext cx="8311896" cy="584775"/>
          </a:xfrm>
          <a:prstGeom prst="rect">
            <a:avLst/>
          </a:prstGeom>
          <a:noFill/>
        </p:spPr>
        <p:txBody>
          <a:bodyPr wrap="square" rtlCol="0">
            <a:spAutoFit/>
          </a:bodyPr>
          <a:lstStyle/>
          <a:p>
            <a:r>
              <a:rPr lang="en-US" sz="1600" b="1" dirty="0"/>
              <a:t>With the new dates of the milestones dates proposed by the project on 01/10/25: </a:t>
            </a:r>
            <a:endParaRPr lang="es-ES" sz="1600" b="1" dirty="0"/>
          </a:p>
        </p:txBody>
      </p:sp>
    </p:spTree>
    <p:extLst>
      <p:ext uri="{BB962C8B-B14F-4D97-AF65-F5344CB8AC3E}">
        <p14:creationId xmlns:p14="http://schemas.microsoft.com/office/powerpoint/2010/main" val="1182128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9F62B-3239-6EE8-F00D-69BC3CED54A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500BB58-13C2-C4FB-2105-FCBD01FF7454}"/>
              </a:ext>
            </a:extLst>
          </p:cNvPr>
          <p:cNvSpPr txBox="1"/>
          <p:nvPr/>
        </p:nvSpPr>
        <p:spPr>
          <a:xfrm>
            <a:off x="3418115" y="315684"/>
            <a:ext cx="6442789" cy="830997"/>
          </a:xfrm>
          <a:prstGeom prst="rect">
            <a:avLst/>
          </a:prstGeom>
          <a:noFill/>
        </p:spPr>
        <p:txBody>
          <a:bodyPr wrap="none" rtlCol="0">
            <a:spAutoFit/>
          </a:bodyPr>
          <a:lstStyle/>
          <a:p>
            <a:r>
              <a:rPr lang="en-US" sz="2400" b="1" dirty="0">
                <a:solidFill>
                  <a:srgbClr val="002060"/>
                </a:solidFill>
              </a:rPr>
              <a:t>WP4 – HOM et FPC </a:t>
            </a:r>
            <a:r>
              <a:rPr lang="en-GB" sz="2400" b="1" dirty="0">
                <a:solidFill>
                  <a:srgbClr val="002060"/>
                </a:solidFill>
              </a:rPr>
              <a:t>: </a:t>
            </a:r>
          </a:p>
          <a:p>
            <a:r>
              <a:rPr lang="en-BE" sz="2400" b="1" dirty="0">
                <a:solidFill>
                  <a:schemeClr val="bg2">
                    <a:lumMod val="50000"/>
                  </a:schemeClr>
                </a:solidFill>
              </a:rPr>
              <a:t>plans to achieve milestones &amp; deliverables</a:t>
            </a:r>
          </a:p>
        </p:txBody>
      </p:sp>
      <p:pic>
        <p:nvPicPr>
          <p:cNvPr id="5" name="Picture 2" descr="Innovate for Sustainable Accelerating Systems: Kick-Off Meeting">
            <a:extLst>
              <a:ext uri="{FF2B5EF4-FFF2-40B4-BE49-F238E27FC236}">
                <a16:creationId xmlns:a16="http://schemas.microsoft.com/office/drawing/2014/main" id="{1C31A748-932E-C1C6-22A4-E75A98A18C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A91C648E-DFCE-43AA-94E8-7D50855B5DFA}"/>
              </a:ext>
            </a:extLst>
          </p:cNvPr>
          <p:cNvSpPr>
            <a:spLocks noGrp="1"/>
          </p:cNvSpPr>
          <p:nvPr>
            <p:ph idx="1"/>
          </p:nvPr>
        </p:nvSpPr>
        <p:spPr>
          <a:xfrm>
            <a:off x="883713" y="1875276"/>
            <a:ext cx="10515600" cy="2696724"/>
          </a:xfrm>
        </p:spPr>
        <p:txBody>
          <a:bodyPr>
            <a:normAutofit/>
          </a:bodyPr>
          <a:lstStyle/>
          <a:p>
            <a:r>
              <a:rPr lang="en-US" sz="2000" dirty="0"/>
              <a:t>Milestones &amp; deliverables </a:t>
            </a:r>
            <a:r>
              <a:rPr lang="en-US" sz="2000" b="1" dirty="0">
                <a:solidFill>
                  <a:srgbClr val="A4C137"/>
                </a:solidFill>
                <a:cs typeface="Calibri" panose="020F0502020204030204" pitchFamily="34" charset="0"/>
              </a:rPr>
              <a:t>on track?</a:t>
            </a:r>
          </a:p>
          <a:p>
            <a:pPr lvl="1"/>
            <a:r>
              <a:rPr lang="en-US" sz="1600" dirty="0">
                <a:cs typeface="Calibri" panose="020F0502020204030204" pitchFamily="34" charset="0"/>
              </a:rPr>
              <a:t>In difficulty for initial M4.3 &amp; M4.4 &amp; D4.1 HOM fabrication and test.</a:t>
            </a:r>
            <a:endParaRPr lang="en-US" sz="2000" dirty="0">
              <a:cs typeface="Calibri" panose="020F0502020204030204" pitchFamily="34" charset="0"/>
            </a:endParaRPr>
          </a:p>
          <a:p>
            <a:endParaRPr lang="en-US" sz="2000" dirty="0"/>
          </a:p>
          <a:p>
            <a:r>
              <a:rPr lang="en-US" sz="2000" dirty="0"/>
              <a:t>Plans to </a:t>
            </a:r>
            <a:r>
              <a:rPr lang="en-US" sz="2000" b="1" dirty="0">
                <a:solidFill>
                  <a:srgbClr val="A4C137"/>
                </a:solidFill>
                <a:cs typeface="Calibri" panose="020F0502020204030204" pitchFamily="34" charset="0"/>
              </a:rPr>
              <a:t>achieve</a:t>
            </a:r>
            <a:r>
              <a:rPr lang="en-US" sz="2000" dirty="0"/>
              <a:t> milestones &amp; deliverables</a:t>
            </a:r>
          </a:p>
          <a:p>
            <a:pPr lvl="1"/>
            <a:r>
              <a:rPr lang="en-US" sz="1600" dirty="0"/>
              <a:t>The new dates of the milestones seems </a:t>
            </a:r>
            <a:r>
              <a:rPr lang="es-ES" sz="1600" dirty="0" err="1"/>
              <a:t>achievable</a:t>
            </a:r>
            <a:r>
              <a:rPr lang="es-ES" sz="1600" dirty="0"/>
              <a:t> </a:t>
            </a:r>
            <a:r>
              <a:rPr lang="es-ES" sz="1600" dirty="0" err="1"/>
              <a:t>except</a:t>
            </a:r>
            <a:r>
              <a:rPr lang="es-ES" sz="1600" dirty="0"/>
              <a:t> </a:t>
            </a:r>
            <a:r>
              <a:rPr lang="es-ES" sz="1600" dirty="0" err="1"/>
              <a:t>for</a:t>
            </a:r>
            <a:r>
              <a:rPr lang="es-ES" sz="1600" dirty="0"/>
              <a:t> </a:t>
            </a:r>
            <a:r>
              <a:rPr lang="en-US" sz="1600" dirty="0"/>
              <a:t>the 1,3 GHz HOM. Urge to have INFN recovery plan for 1.3GHz HOM design to discuss.</a:t>
            </a:r>
          </a:p>
          <a:p>
            <a:pPr lvl="1"/>
            <a:r>
              <a:rPr lang="en-US" sz="1600" dirty="0"/>
              <a:t>To discuss about news dates for the deliverables.</a:t>
            </a:r>
            <a:endParaRPr lang="en-GB" sz="1600" dirty="0"/>
          </a:p>
          <a:p>
            <a:pPr marL="0" indent="0">
              <a:buNone/>
            </a:pPr>
            <a:endParaRPr lang="en-GB" sz="1800" dirty="0"/>
          </a:p>
          <a:p>
            <a:endParaRPr lang="en-GB" sz="1800" dirty="0"/>
          </a:p>
          <a:p>
            <a:endParaRPr lang="en-US" sz="1800" dirty="0"/>
          </a:p>
        </p:txBody>
      </p:sp>
    </p:spTree>
    <p:extLst>
      <p:ext uri="{BB962C8B-B14F-4D97-AF65-F5344CB8AC3E}">
        <p14:creationId xmlns:p14="http://schemas.microsoft.com/office/powerpoint/2010/main" val="429252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DACFB-1B75-9953-AC32-C108F37912D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FFA24AF-A507-EA37-4B8C-BABEEBAD4C28}"/>
              </a:ext>
            </a:extLst>
          </p:cNvPr>
          <p:cNvSpPr txBox="1"/>
          <p:nvPr/>
        </p:nvSpPr>
        <p:spPr>
          <a:xfrm>
            <a:off x="3418115" y="315684"/>
            <a:ext cx="7250703" cy="461665"/>
          </a:xfrm>
          <a:prstGeom prst="rect">
            <a:avLst/>
          </a:prstGeom>
          <a:noFill/>
        </p:spPr>
        <p:txBody>
          <a:bodyPr wrap="none" rtlCol="0">
            <a:spAutoFit/>
          </a:bodyPr>
          <a:lstStyle/>
          <a:p>
            <a:r>
              <a:rPr lang="en-US" sz="2400" b="1" dirty="0">
                <a:solidFill>
                  <a:srgbClr val="002060"/>
                </a:solidFill>
              </a:rPr>
              <a:t>WP4 – HOM et FPC :</a:t>
            </a:r>
            <a:r>
              <a:rPr lang="en-US" sz="2400" b="1" dirty="0">
                <a:solidFill>
                  <a:schemeClr val="bg2">
                    <a:lumMod val="50000"/>
                  </a:schemeClr>
                </a:solidFill>
              </a:rPr>
              <a:t> points of attention</a:t>
            </a:r>
          </a:p>
        </p:txBody>
      </p:sp>
      <p:pic>
        <p:nvPicPr>
          <p:cNvPr id="5" name="Picture 2" descr="Innovate for Sustainable Accelerating Systems: Kick-Off Meeting">
            <a:extLst>
              <a:ext uri="{FF2B5EF4-FFF2-40B4-BE49-F238E27FC236}">
                <a16:creationId xmlns:a16="http://schemas.microsoft.com/office/drawing/2014/main" id="{6D51265F-F36F-69A4-2976-8FB8BBF5AF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C6DC7AD-FA86-3014-2C7F-44169091257A}"/>
              </a:ext>
            </a:extLst>
          </p:cNvPr>
          <p:cNvSpPr txBox="1"/>
          <p:nvPr/>
        </p:nvSpPr>
        <p:spPr>
          <a:xfrm>
            <a:off x="1034239" y="1798320"/>
            <a:ext cx="10885329" cy="2031325"/>
          </a:xfrm>
          <a:prstGeom prst="rect">
            <a:avLst/>
          </a:prstGeom>
          <a:noFill/>
        </p:spPr>
        <p:txBody>
          <a:bodyPr wrap="square" rtlCol="0">
            <a:spAutoFit/>
          </a:bodyPr>
          <a:lstStyle/>
          <a:p>
            <a:pPr marL="285750" indent="-285750">
              <a:buFont typeface="Arial" panose="020B0604020202020204" pitchFamily="34" charset="0"/>
              <a:buChar char="•"/>
            </a:pPr>
            <a:r>
              <a:rPr lang="en-US" sz="2000" dirty="0"/>
              <a:t>Points of attention</a:t>
            </a:r>
          </a:p>
          <a:p>
            <a:pPr marL="285750"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1600" dirty="0"/>
              <a:t>1.3 GHz HOM design studies in high difficulty. First step to the its manufacturing and its testing.</a:t>
            </a:r>
          </a:p>
          <a:p>
            <a:pPr marL="742950" lvl="1" indent="-285750">
              <a:buFont typeface="Arial" panose="020B0604020202020204" pitchFamily="34" charset="0"/>
              <a:buChar char="•"/>
            </a:pPr>
            <a:endParaRPr lang="en-US" sz="1600" dirty="0"/>
          </a:p>
          <a:p>
            <a:endParaRPr lang="en-US" sz="2000" dirty="0"/>
          </a:p>
          <a:p>
            <a:endParaRPr lang="en-US" dirty="0"/>
          </a:p>
        </p:txBody>
      </p:sp>
    </p:spTree>
    <p:extLst>
      <p:ext uri="{BB962C8B-B14F-4D97-AF65-F5344CB8AC3E}">
        <p14:creationId xmlns:p14="http://schemas.microsoft.com/office/powerpoint/2010/main" val="1885118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FADFF-2D07-D9AF-1D2F-94607555F4B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6B8A4AA-B409-92E4-EB41-CFAD688E9665}"/>
              </a:ext>
            </a:extLst>
          </p:cNvPr>
          <p:cNvSpPr txBox="1"/>
          <p:nvPr/>
        </p:nvSpPr>
        <p:spPr>
          <a:xfrm>
            <a:off x="3293494" y="278446"/>
            <a:ext cx="8241701" cy="830997"/>
          </a:xfrm>
          <a:prstGeom prst="rect">
            <a:avLst/>
          </a:prstGeom>
          <a:noFill/>
        </p:spPr>
        <p:txBody>
          <a:bodyPr wrap="square" rtlCol="0">
            <a:spAutoFit/>
          </a:bodyPr>
          <a:lstStyle/>
          <a:p>
            <a:r>
              <a:rPr lang="en-US" sz="2400" b="1" dirty="0">
                <a:solidFill>
                  <a:srgbClr val="002060"/>
                </a:solidFill>
              </a:rPr>
              <a:t>WP4 – HOM et FPC :</a:t>
            </a:r>
            <a:r>
              <a:rPr lang="en-US" sz="2400" b="1" dirty="0">
                <a:solidFill>
                  <a:schemeClr val="bg2">
                    <a:lumMod val="50000"/>
                  </a:schemeClr>
                </a:solidFill>
              </a:rPr>
              <a:t> Highlights to be shared on the iSAS website</a:t>
            </a:r>
          </a:p>
        </p:txBody>
      </p:sp>
      <p:pic>
        <p:nvPicPr>
          <p:cNvPr id="5" name="Picture 2" descr="Innovate for Sustainable Accelerating Systems: Kick-Off Meeting">
            <a:extLst>
              <a:ext uri="{FF2B5EF4-FFF2-40B4-BE49-F238E27FC236}">
                <a16:creationId xmlns:a16="http://schemas.microsoft.com/office/drawing/2014/main" id="{5825CCE3-EDCB-11D8-AB95-6A407A5C05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contenu 8">
            <a:extLst>
              <a:ext uri="{FF2B5EF4-FFF2-40B4-BE49-F238E27FC236}">
                <a16:creationId xmlns:a16="http://schemas.microsoft.com/office/drawing/2014/main" id="{07B226AB-9C01-482E-9B9B-24A8F9675937}"/>
              </a:ext>
            </a:extLst>
          </p:cNvPr>
          <p:cNvSpPr>
            <a:spLocks noGrp="1"/>
          </p:cNvSpPr>
          <p:nvPr>
            <p:ph idx="1"/>
          </p:nvPr>
        </p:nvSpPr>
        <p:spPr/>
        <p:txBody>
          <a:bodyPr>
            <a:normAutofit/>
          </a:bodyPr>
          <a:lstStyle/>
          <a:p>
            <a:r>
              <a:rPr lang="en-US" sz="2000" dirty="0"/>
              <a:t>Highlights to be shared on the </a:t>
            </a:r>
            <a:r>
              <a:rPr lang="en-US" sz="2000" dirty="0">
                <a:hlinkClick r:id="rId3"/>
              </a:rPr>
              <a:t>iSAS website</a:t>
            </a:r>
            <a:r>
              <a:rPr lang="en-US" sz="2000" dirty="0"/>
              <a:t>?</a:t>
            </a:r>
            <a:endParaRPr lang="fr-FR" sz="2400" dirty="0"/>
          </a:p>
          <a:p>
            <a:pPr marL="457200" lvl="1" indent="0">
              <a:buNone/>
            </a:pPr>
            <a:r>
              <a:rPr lang="en-US" sz="1600" dirty="0"/>
              <a:t>(e.g. news articles to relay, i.e. post-doc to hire or hired, upcoming workshops… )</a:t>
            </a:r>
          </a:p>
          <a:p>
            <a:pPr lvl="1"/>
            <a:endParaRPr lang="en-US" sz="1600" dirty="0">
              <a:cs typeface="Calibri" panose="020F0502020204030204" pitchFamily="34" charset="0"/>
            </a:endParaRPr>
          </a:p>
          <a:p>
            <a:r>
              <a:rPr lang="en-US" sz="1600" dirty="0"/>
              <a:t>A postdoc to hire at IJC Lab. Definition of the subject in progress (HOM couplers, absorbers, FPC...)</a:t>
            </a:r>
          </a:p>
          <a:p>
            <a:endParaRPr lang="en-GB" sz="2000" dirty="0"/>
          </a:p>
        </p:txBody>
      </p:sp>
    </p:spTree>
    <p:extLst>
      <p:ext uri="{BB962C8B-B14F-4D97-AF65-F5344CB8AC3E}">
        <p14:creationId xmlns:p14="http://schemas.microsoft.com/office/powerpoint/2010/main" val="3549071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42246" y="3297503"/>
            <a:ext cx="10515600" cy="772791"/>
          </a:xfrm>
        </p:spPr>
        <p:txBody>
          <a:bodyPr/>
          <a:lstStyle/>
          <a:p>
            <a:pPr marL="0" indent="0" algn="ctr">
              <a:buNone/>
            </a:pPr>
            <a:r>
              <a:rPr lang="fr-FR" dirty="0" err="1"/>
              <a:t>Thank</a:t>
            </a:r>
            <a:r>
              <a:rPr lang="fr-FR" dirty="0"/>
              <a:t> </a:t>
            </a:r>
            <a:r>
              <a:rPr lang="fr-FR" dirty="0" err="1"/>
              <a:t>you</a:t>
            </a:r>
            <a:r>
              <a:rPr lang="fr-FR" dirty="0"/>
              <a:t> for </a:t>
            </a:r>
            <a:r>
              <a:rPr lang="fr-FR" dirty="0" err="1"/>
              <a:t>your</a:t>
            </a:r>
            <a:r>
              <a:rPr lang="fr-FR" dirty="0"/>
              <a:t> attention</a:t>
            </a:r>
            <a:endParaRPr lang="es-ES" dirty="0"/>
          </a:p>
        </p:txBody>
      </p:sp>
    </p:spTree>
    <p:extLst>
      <p:ext uri="{BB962C8B-B14F-4D97-AF65-F5344CB8AC3E}">
        <p14:creationId xmlns:p14="http://schemas.microsoft.com/office/powerpoint/2010/main" val="3809836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novate for Sustainable Accelerating Systems: Kick-Off Meeting">
            <a:extLst>
              <a:ext uri="{FF2B5EF4-FFF2-40B4-BE49-F238E27FC236}">
                <a16:creationId xmlns:a16="http://schemas.microsoft.com/office/drawing/2014/main" id="{0BBB2F10-FAEB-D3CF-A535-57FAB197BF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838"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5CFD807-6BFA-5F75-585F-038BB87B589A}"/>
              </a:ext>
            </a:extLst>
          </p:cNvPr>
          <p:cNvSpPr txBox="1"/>
          <p:nvPr/>
        </p:nvSpPr>
        <p:spPr>
          <a:xfrm>
            <a:off x="3910655" y="0"/>
            <a:ext cx="8172489" cy="1569660"/>
          </a:xfrm>
          <a:prstGeom prst="rect">
            <a:avLst/>
          </a:prstGeom>
          <a:noFill/>
        </p:spPr>
        <p:txBody>
          <a:bodyPr wrap="square" rtlCol="0">
            <a:spAutoFit/>
          </a:bodyPr>
          <a:lstStyle/>
          <a:p>
            <a:r>
              <a:rPr lang="en-US" sz="2400" b="1" dirty="0">
                <a:solidFill>
                  <a:schemeClr val="bg2">
                    <a:lumMod val="50000"/>
                  </a:schemeClr>
                </a:solidFill>
              </a:rPr>
              <a:t>WP4: HOM et FPC</a:t>
            </a:r>
            <a:endParaRPr lang="en-US" sz="2400" b="1" dirty="0">
              <a:solidFill>
                <a:schemeClr val="bg2">
                  <a:lumMod val="50000"/>
                </a:schemeClr>
              </a:solidFill>
              <a:highlight>
                <a:srgbClr val="FFFF00"/>
              </a:highlight>
            </a:endParaRPr>
          </a:p>
          <a:p>
            <a:r>
              <a:rPr lang="en-US" b="1" dirty="0">
                <a:solidFill>
                  <a:schemeClr val="bg2">
                    <a:lumMod val="50000"/>
                  </a:schemeClr>
                </a:solidFill>
                <a:latin typeface="Calibri"/>
                <a:ea typeface="ＭＳ Ｐゴシック" charset="0"/>
              </a:rPr>
              <a:t>CERN, CNRS ( </a:t>
            </a:r>
            <a:r>
              <a:rPr lang="en-US" b="1" dirty="0" err="1">
                <a:solidFill>
                  <a:schemeClr val="bg2">
                    <a:lumMod val="50000"/>
                  </a:schemeClr>
                </a:solidFill>
                <a:latin typeface="Calibri"/>
                <a:ea typeface="ＭＳ Ｐゴシック" charset="0"/>
              </a:rPr>
              <a:t>IJCLab</a:t>
            </a:r>
            <a:r>
              <a:rPr lang="en-US" b="1" dirty="0">
                <a:solidFill>
                  <a:schemeClr val="bg2">
                    <a:lumMod val="50000"/>
                  </a:schemeClr>
                </a:solidFill>
                <a:latin typeface="Calibri"/>
                <a:ea typeface="ＭＳ Ｐゴシック" charset="0"/>
              </a:rPr>
              <a:t>, LPSC), INFN</a:t>
            </a:r>
          </a:p>
          <a:p>
            <a:r>
              <a:rPr lang="en-US" b="1" dirty="0">
                <a:solidFill>
                  <a:schemeClr val="bg2">
                    <a:lumMod val="50000"/>
                  </a:schemeClr>
                </a:solidFill>
                <a:latin typeface="Calibri"/>
                <a:ea typeface="ＭＳ Ｐゴシック" charset="0"/>
              </a:rPr>
              <a:t>Convener: Y. GOMEZ MARTINEZ (CNRS/ LPSC)</a:t>
            </a:r>
          </a:p>
          <a:p>
            <a:r>
              <a:rPr kumimoji="0" lang="en-US" sz="1800" b="1" i="0" u="none" strike="noStrike" kern="1200" cap="none" spc="0" normalizeH="0" baseline="0" noProof="0" dirty="0">
                <a:ln>
                  <a:noFill/>
                </a:ln>
                <a:solidFill>
                  <a:schemeClr val="bg2">
                    <a:lumMod val="50000"/>
                  </a:schemeClr>
                </a:solidFill>
                <a:effectLst/>
                <a:uLnTx/>
                <a:uFillTx/>
                <a:latin typeface="Calibri"/>
                <a:ea typeface="ＭＳ Ｐゴシック" charset="0"/>
              </a:rPr>
              <a:t>Main contacts with other partners: V. PARMA</a:t>
            </a:r>
            <a:r>
              <a:rPr kumimoji="0" lang="en-US" sz="1800" b="1" i="0" u="none" strike="noStrike" kern="1200" cap="none" spc="0" normalizeH="0" noProof="0" dirty="0">
                <a:ln>
                  <a:noFill/>
                </a:ln>
                <a:solidFill>
                  <a:schemeClr val="bg2">
                    <a:lumMod val="50000"/>
                  </a:schemeClr>
                </a:solidFill>
                <a:effectLst/>
                <a:uLnTx/>
                <a:uFillTx/>
                <a:latin typeface="Calibri"/>
                <a:ea typeface="ＭＳ Ｐゴシック" charset="0"/>
              </a:rPr>
              <a:t> (CERN), P. DUCHESNE (CNRS/</a:t>
            </a:r>
            <a:r>
              <a:rPr kumimoji="0" lang="en-US" sz="1800" b="1" i="0" u="none" strike="noStrike" kern="1200" cap="none" spc="0" normalizeH="0" noProof="0" dirty="0" err="1">
                <a:ln>
                  <a:noFill/>
                </a:ln>
                <a:solidFill>
                  <a:schemeClr val="bg2">
                    <a:lumMod val="50000"/>
                  </a:schemeClr>
                </a:solidFill>
                <a:effectLst/>
                <a:uLnTx/>
                <a:uFillTx/>
                <a:latin typeface="Calibri"/>
                <a:ea typeface="ＭＳ Ｐゴシック" charset="0"/>
              </a:rPr>
              <a:t>IJCLaB</a:t>
            </a:r>
            <a:r>
              <a:rPr kumimoji="0" lang="en-US" sz="1800" b="1" i="0" u="none" strike="noStrike" kern="1200" cap="none" spc="0" normalizeH="0" noProof="0" dirty="0">
                <a:ln>
                  <a:noFill/>
                </a:ln>
                <a:solidFill>
                  <a:schemeClr val="bg2">
                    <a:lumMod val="50000"/>
                  </a:schemeClr>
                </a:solidFill>
                <a:effectLst/>
                <a:uLnTx/>
                <a:uFillTx/>
                <a:latin typeface="Calibri"/>
                <a:ea typeface="ＭＳ Ｐゴシック" charset="0"/>
              </a:rPr>
              <a:t>), D. GIOVE (deputy INFN)</a:t>
            </a:r>
            <a:endParaRPr lang="en-US" b="1" dirty="0">
              <a:solidFill>
                <a:schemeClr val="bg2">
                  <a:lumMod val="50000"/>
                </a:schemeClr>
              </a:solidFill>
            </a:endParaRPr>
          </a:p>
        </p:txBody>
      </p:sp>
      <p:sp>
        <p:nvSpPr>
          <p:cNvPr id="5" name="TextBox 4">
            <a:extLst>
              <a:ext uri="{FF2B5EF4-FFF2-40B4-BE49-F238E27FC236}">
                <a16:creationId xmlns:a16="http://schemas.microsoft.com/office/drawing/2014/main" id="{95F84323-17F1-884D-6FDE-73259D549291}"/>
              </a:ext>
            </a:extLst>
          </p:cNvPr>
          <p:cNvSpPr txBox="1"/>
          <p:nvPr/>
        </p:nvSpPr>
        <p:spPr>
          <a:xfrm>
            <a:off x="310404" y="1841242"/>
            <a:ext cx="11811000" cy="4231928"/>
          </a:xfrm>
          <a:prstGeom prst="rect">
            <a:avLst/>
          </a:prstGeom>
          <a:noFill/>
        </p:spPr>
        <p:txBody>
          <a:bodyPr wrap="square" rtlCol="0">
            <a:spAutoFit/>
          </a:bodyPr>
          <a:lstStyle/>
          <a:p>
            <a:r>
              <a:rPr lang="en-GB" sz="1700" b="1" i="1" dirty="0">
                <a:latin typeface="Helvetica" pitchFamily="2" charset="0"/>
              </a:rPr>
              <a:t>Task 4.1: General coordination of WP4	 	March 24 – March 28 		</a:t>
            </a:r>
            <a:r>
              <a:rPr lang="en-GB" sz="1700" b="1" i="1" u="sng" dirty="0">
                <a:latin typeface="Helvetica" pitchFamily="2" charset="0"/>
              </a:rPr>
              <a:t>CNRS</a:t>
            </a:r>
            <a:r>
              <a:rPr lang="en-GB" sz="1700" b="1" i="1" dirty="0">
                <a:latin typeface="Helvetica" pitchFamily="2" charset="0"/>
              </a:rPr>
              <a:t>, INFN	</a:t>
            </a:r>
            <a:endParaRPr lang="en-GB" sz="1700" b="1" dirty="0">
              <a:latin typeface="Helvetica" pitchFamily="2" charset="0"/>
            </a:endParaRPr>
          </a:p>
          <a:p>
            <a:endParaRPr lang="en-GB" sz="1000" b="1" i="1" u="sng" dirty="0">
              <a:solidFill>
                <a:schemeClr val="accent6">
                  <a:lumMod val="75000"/>
                </a:schemeClr>
              </a:solidFill>
              <a:latin typeface="Helvetica" pitchFamily="2" charset="0"/>
            </a:endParaRPr>
          </a:p>
          <a:p>
            <a:r>
              <a:rPr lang="en-GB" sz="1700" b="1" i="1" dirty="0">
                <a:solidFill>
                  <a:schemeClr val="accent6"/>
                </a:solidFill>
                <a:latin typeface="Helvetica" panose="020B0604020202020204" pitchFamily="34" charset="0"/>
                <a:cs typeface="Helvetica" panose="020B0604020202020204" pitchFamily="34" charset="0"/>
              </a:rPr>
              <a:t>Task 4.2: HOM coupler design 			 March 24 – August 25		</a:t>
            </a:r>
            <a:r>
              <a:rPr lang="en-GB" sz="1700" b="1" i="1" u="sng" dirty="0">
                <a:solidFill>
                  <a:schemeClr val="accent6"/>
                </a:solidFill>
                <a:latin typeface="Helvetica" panose="020B0604020202020204" pitchFamily="34" charset="0"/>
                <a:cs typeface="Helvetica" panose="020B0604020202020204" pitchFamily="34" charset="0"/>
              </a:rPr>
              <a:t>INFN</a:t>
            </a:r>
            <a:r>
              <a:rPr lang="en-GB" sz="1700" b="1" i="1" dirty="0">
                <a:solidFill>
                  <a:schemeClr val="accent6"/>
                </a:solidFill>
                <a:latin typeface="Helvetica" panose="020B0604020202020204" pitchFamily="34" charset="0"/>
                <a:cs typeface="Helvetica" panose="020B0604020202020204" pitchFamily="34" charset="0"/>
              </a:rPr>
              <a:t>, CNRS, CERN</a:t>
            </a:r>
          </a:p>
          <a:p>
            <a:r>
              <a:rPr lang="en-GB" sz="1500" dirty="0">
                <a:solidFill>
                  <a:schemeClr val="accent6"/>
                </a:solidFill>
                <a:latin typeface="Helvetica" panose="020B0604020202020204" pitchFamily="34" charset="0"/>
                <a:cs typeface="Helvetica" panose="020B0604020202020204" pitchFamily="34" charset="0"/>
                <a:sym typeface="Wingdings" panose="05000000000000000000" pitchFamily="2" charset="2"/>
              </a:rPr>
              <a:t>A</a:t>
            </a:r>
            <a:r>
              <a:rPr lang="en-US" sz="1500" i="1" dirty="0">
                <a:solidFill>
                  <a:schemeClr val="accent6"/>
                </a:solidFill>
                <a:latin typeface="Helvetica" panose="020B0604020202020204" pitchFamily="34" charset="0"/>
                <a:cs typeface="Helvetica" panose="020B0604020202020204" pitchFamily="34" charset="0"/>
                <a:sym typeface="Wingdings" panose="05000000000000000000" pitchFamily="2" charset="2"/>
              </a:rPr>
              <a:t>t 800MHz and 1,3 GHz with the goal to minimize static and dynamic heat loads on the cryogenic circuits of the </a:t>
            </a:r>
            <a:r>
              <a:rPr lang="en-US" sz="1500" i="1" dirty="0" err="1">
                <a:solidFill>
                  <a:schemeClr val="accent6"/>
                </a:solidFill>
                <a:latin typeface="Helvetica" panose="020B0604020202020204" pitchFamily="34" charset="0"/>
                <a:cs typeface="Helvetica" panose="020B0604020202020204" pitchFamily="34" charset="0"/>
                <a:sym typeface="Wingdings" panose="05000000000000000000" pitchFamily="2" charset="2"/>
              </a:rPr>
              <a:t>cryomodule</a:t>
            </a:r>
            <a:r>
              <a:rPr lang="en-US" sz="1500" i="1" dirty="0">
                <a:solidFill>
                  <a:schemeClr val="accent6"/>
                </a:solidFill>
                <a:latin typeface="Helvetica" panose="020B0604020202020204" pitchFamily="34" charset="0"/>
                <a:cs typeface="Helvetica" panose="020B0604020202020204" pitchFamily="34" charset="0"/>
                <a:sym typeface="Wingdings" panose="05000000000000000000" pitchFamily="2" charset="2"/>
              </a:rPr>
              <a:t> </a:t>
            </a:r>
            <a:endParaRPr lang="es-ES" sz="1500" dirty="0">
              <a:solidFill>
                <a:schemeClr val="accent6"/>
              </a:solidFill>
              <a:latin typeface="Helvetica" panose="020B0604020202020204" pitchFamily="34" charset="0"/>
              <a:cs typeface="Helvetica" panose="020B0604020202020204" pitchFamily="34" charset="0"/>
            </a:endParaRPr>
          </a:p>
          <a:p>
            <a:endParaRPr lang="en-GB" sz="1000" dirty="0">
              <a:solidFill>
                <a:schemeClr val="accent6"/>
              </a:solidFill>
              <a:latin typeface="Helvetica" panose="020B0604020202020204" pitchFamily="34" charset="0"/>
              <a:cs typeface="Helvetica" panose="020B0604020202020204" pitchFamily="34" charset="0"/>
            </a:endParaRPr>
          </a:p>
          <a:p>
            <a:r>
              <a:rPr lang="en-GB" sz="1700" b="1" i="1" dirty="0">
                <a:solidFill>
                  <a:schemeClr val="accent6"/>
                </a:solidFill>
                <a:latin typeface="Helvetica" panose="020B0604020202020204" pitchFamily="34" charset="0"/>
                <a:cs typeface="Helvetica" panose="020B0604020202020204" pitchFamily="34" charset="0"/>
              </a:rPr>
              <a:t>Task 4.3: </a:t>
            </a:r>
            <a:r>
              <a:rPr lang="en-US" sz="1700" b="1" i="1" dirty="0">
                <a:solidFill>
                  <a:schemeClr val="accent6"/>
                </a:solidFill>
                <a:latin typeface="Helvetica" panose="020B0604020202020204" pitchFamily="34" charset="0"/>
                <a:cs typeface="Helvetica" panose="020B0604020202020204" pitchFamily="34" charset="0"/>
              </a:rPr>
              <a:t>Fabrication of HOM couplers 		May 25 </a:t>
            </a:r>
            <a:r>
              <a:rPr lang="en-GB" sz="1700" b="1" i="1" dirty="0">
                <a:solidFill>
                  <a:schemeClr val="accent6"/>
                </a:solidFill>
                <a:latin typeface="Helvetica" panose="020B0604020202020204" pitchFamily="34" charset="0"/>
                <a:cs typeface="Helvetica" panose="020B0604020202020204" pitchFamily="34" charset="0"/>
              </a:rPr>
              <a:t>–</a:t>
            </a:r>
            <a:r>
              <a:rPr lang="en-US" sz="1700" b="1" i="1" dirty="0">
                <a:solidFill>
                  <a:schemeClr val="accent6"/>
                </a:solidFill>
                <a:latin typeface="Helvetica" panose="020B0604020202020204" pitchFamily="34" charset="0"/>
                <a:cs typeface="Helvetica" panose="020B0604020202020204" pitchFamily="34" charset="0"/>
              </a:rPr>
              <a:t> February 28		</a:t>
            </a:r>
            <a:r>
              <a:rPr lang="en-US" sz="1700" b="1" i="1" u="sng" dirty="0">
                <a:solidFill>
                  <a:schemeClr val="accent6"/>
                </a:solidFill>
                <a:latin typeface="Helvetica" panose="020B0604020202020204" pitchFamily="34" charset="0"/>
                <a:cs typeface="Helvetica" panose="020B0604020202020204" pitchFamily="34" charset="0"/>
              </a:rPr>
              <a:t>CERN</a:t>
            </a:r>
            <a:r>
              <a:rPr lang="en-US" sz="1700" b="1" i="1" dirty="0">
                <a:solidFill>
                  <a:schemeClr val="accent6"/>
                </a:solidFill>
                <a:latin typeface="Helvetica" panose="020B0604020202020204" pitchFamily="34" charset="0"/>
                <a:cs typeface="Helvetica" panose="020B0604020202020204" pitchFamily="34" charset="0"/>
              </a:rPr>
              <a:t>, CNRS, CERN</a:t>
            </a:r>
          </a:p>
          <a:p>
            <a:r>
              <a:rPr lang="en-US" sz="1500" i="1" dirty="0">
                <a:solidFill>
                  <a:schemeClr val="accent6"/>
                </a:solidFill>
                <a:latin typeface="Helvetica" panose="020B0604020202020204" pitchFamily="34" charset="0"/>
                <a:cs typeface="Helvetica" panose="020B0604020202020204" pitchFamily="34" charset="0"/>
                <a:sym typeface="Wingdings" panose="05000000000000000000" pitchFamily="2" charset="2"/>
              </a:rPr>
              <a:t>4 HOMs 800 MHz and 1 HOM at 1,3 GHz with the goal of employing cost and production-time reduction techniques</a:t>
            </a:r>
          </a:p>
          <a:p>
            <a:endParaRPr lang="en-GB" sz="1000" b="1" i="1" dirty="0">
              <a:solidFill>
                <a:schemeClr val="accent6"/>
              </a:solidFill>
              <a:latin typeface="Helvetica" panose="020B0604020202020204" pitchFamily="34" charset="0"/>
              <a:cs typeface="Helvetica" panose="020B0604020202020204" pitchFamily="34" charset="0"/>
            </a:endParaRPr>
          </a:p>
          <a:p>
            <a:r>
              <a:rPr lang="en-GB" sz="1700" b="1" i="1" dirty="0">
                <a:solidFill>
                  <a:schemeClr val="accent6"/>
                </a:solidFill>
                <a:latin typeface="Helvetica" panose="020B0604020202020204" pitchFamily="34" charset="0"/>
                <a:cs typeface="Helvetica" panose="020B0604020202020204" pitchFamily="34" charset="0"/>
              </a:rPr>
              <a:t>Task 4.4: </a:t>
            </a:r>
            <a:r>
              <a:rPr lang="en-US" sz="1700" b="1" i="1" dirty="0">
                <a:solidFill>
                  <a:schemeClr val="accent6"/>
                </a:solidFill>
                <a:latin typeface="Helvetica" panose="020B0604020202020204" pitchFamily="34" charset="0"/>
                <a:cs typeface="Helvetica" panose="020B0604020202020204" pitchFamily="34" charset="0"/>
              </a:rPr>
              <a:t>Test of HOM couplers for WP6		Nov 25 – Mai 26			</a:t>
            </a:r>
            <a:r>
              <a:rPr lang="en-US" sz="1700" b="1" i="1" u="sng" dirty="0">
                <a:solidFill>
                  <a:schemeClr val="accent6"/>
                </a:solidFill>
                <a:latin typeface="Helvetica" panose="020B0604020202020204" pitchFamily="34" charset="0"/>
                <a:cs typeface="Helvetica" panose="020B0604020202020204" pitchFamily="34" charset="0"/>
              </a:rPr>
              <a:t>CNRS</a:t>
            </a:r>
            <a:r>
              <a:rPr lang="en-US" sz="1700" b="1" i="1" dirty="0">
                <a:solidFill>
                  <a:schemeClr val="accent6"/>
                </a:solidFill>
                <a:latin typeface="Helvetica" panose="020B0604020202020204" pitchFamily="34" charset="0"/>
                <a:cs typeface="Helvetica" panose="020B0604020202020204" pitchFamily="34" charset="0"/>
              </a:rPr>
              <a:t>, INFN</a:t>
            </a:r>
            <a:endParaRPr lang="en-GB" sz="1700" b="1" i="1" u="sng" dirty="0">
              <a:solidFill>
                <a:schemeClr val="accent6"/>
              </a:solidFill>
              <a:latin typeface="Helvetica" panose="020B0604020202020204" pitchFamily="34" charset="0"/>
              <a:cs typeface="Helvetica" panose="020B0604020202020204" pitchFamily="34" charset="0"/>
            </a:endParaRPr>
          </a:p>
          <a:p>
            <a:r>
              <a:rPr lang="en-US" sz="1500" i="1" dirty="0">
                <a:solidFill>
                  <a:schemeClr val="accent6"/>
                </a:solidFill>
                <a:latin typeface="Helvetica" panose="020B0604020202020204" pitchFamily="34" charset="0"/>
                <a:cs typeface="Helvetica" panose="020B0604020202020204" pitchFamily="34" charset="0"/>
                <a:sym typeface="Wingdings" panose="05000000000000000000" pitchFamily="2" charset="2"/>
              </a:rPr>
              <a:t>On mono-cell and multi-cell 800 MHz and 1,3 GHz mock-up cavities at 300 K</a:t>
            </a:r>
          </a:p>
          <a:p>
            <a:endParaRPr lang="en-GB" sz="1000" b="1" i="1" dirty="0">
              <a:solidFill>
                <a:schemeClr val="tx2">
                  <a:lumMod val="90000"/>
                  <a:lumOff val="10000"/>
                </a:schemeClr>
              </a:solidFill>
              <a:latin typeface="Helvetica" panose="020B0604020202020204" pitchFamily="34" charset="0"/>
              <a:cs typeface="Helvetica" panose="020B0604020202020204" pitchFamily="34" charset="0"/>
            </a:endParaRPr>
          </a:p>
          <a:p>
            <a:r>
              <a:rPr lang="en-GB" sz="1700" b="1" i="1" dirty="0">
                <a:solidFill>
                  <a:schemeClr val="accent4"/>
                </a:solidFill>
                <a:latin typeface="Helvetica" panose="020B0604020202020204" pitchFamily="34" charset="0"/>
                <a:cs typeface="Helvetica" panose="020B0604020202020204" pitchFamily="34" charset="0"/>
              </a:rPr>
              <a:t>Task 4.5: FP coupler design			March 24 – June 25		</a:t>
            </a:r>
            <a:r>
              <a:rPr lang="en-GB" sz="1700" b="1" i="1" u="sng" dirty="0">
                <a:solidFill>
                  <a:schemeClr val="accent4"/>
                </a:solidFill>
                <a:latin typeface="Helvetica" panose="020B0604020202020204" pitchFamily="34" charset="0"/>
                <a:cs typeface="Helvetica" panose="020B0604020202020204" pitchFamily="34" charset="0"/>
              </a:rPr>
              <a:t>CERN</a:t>
            </a:r>
            <a:r>
              <a:rPr lang="en-GB" sz="1700" b="1" i="1" dirty="0">
                <a:solidFill>
                  <a:schemeClr val="accent4"/>
                </a:solidFill>
                <a:latin typeface="Helvetica" panose="020B0604020202020204" pitchFamily="34" charset="0"/>
                <a:cs typeface="Helvetica" panose="020B0604020202020204" pitchFamily="34" charset="0"/>
              </a:rPr>
              <a:t>, CNRS</a:t>
            </a:r>
            <a:endParaRPr lang="en-GB" sz="1700" b="1" dirty="0">
              <a:solidFill>
                <a:schemeClr val="accent4"/>
              </a:solidFill>
              <a:latin typeface="Helvetica" panose="020B0604020202020204" pitchFamily="34" charset="0"/>
              <a:cs typeface="Helvetica" panose="020B0604020202020204" pitchFamily="34" charset="0"/>
            </a:endParaRPr>
          </a:p>
          <a:p>
            <a:r>
              <a:rPr lang="en-US" sz="1500" i="1" dirty="0">
                <a:solidFill>
                  <a:schemeClr val="accent4"/>
                </a:solidFill>
                <a:latin typeface="Helvetica" panose="020B0604020202020204" pitchFamily="34" charset="0"/>
                <a:cs typeface="Helvetica" panose="020B0604020202020204" pitchFamily="34" charset="0"/>
              </a:rPr>
              <a:t>With the goal to improve sustainability</a:t>
            </a:r>
          </a:p>
          <a:p>
            <a:endParaRPr lang="en-GB" sz="1000" b="1" i="1" dirty="0">
              <a:solidFill>
                <a:schemeClr val="accent4"/>
              </a:solidFill>
              <a:latin typeface="Helvetica" panose="020B0604020202020204" pitchFamily="34" charset="0"/>
              <a:cs typeface="Helvetica" panose="020B0604020202020204" pitchFamily="34" charset="0"/>
            </a:endParaRPr>
          </a:p>
          <a:p>
            <a:r>
              <a:rPr lang="en-GB" sz="1700" b="1" i="1" dirty="0">
                <a:solidFill>
                  <a:schemeClr val="accent4"/>
                </a:solidFill>
                <a:latin typeface="Helvetica" panose="020B0604020202020204" pitchFamily="34" charset="0"/>
                <a:cs typeface="Helvetica" panose="020B0604020202020204" pitchFamily="34" charset="0"/>
              </a:rPr>
              <a:t>Task 4.6: </a:t>
            </a:r>
            <a:r>
              <a:rPr lang="en-US" sz="1700" b="1" i="1" dirty="0">
                <a:solidFill>
                  <a:schemeClr val="accent4"/>
                </a:solidFill>
                <a:latin typeface="Helvetica" panose="020B0604020202020204" pitchFamily="34" charset="0"/>
                <a:cs typeface="Helvetica" panose="020B0604020202020204" pitchFamily="34" charset="0"/>
              </a:rPr>
              <a:t>Fabrication of FP couplers 		July 25 – Mai 26			</a:t>
            </a:r>
            <a:r>
              <a:rPr lang="en-GB" sz="1700" b="1" i="1" u="sng" dirty="0">
                <a:solidFill>
                  <a:schemeClr val="accent4"/>
                </a:solidFill>
                <a:latin typeface="Helvetica" panose="020B0604020202020204" pitchFamily="34" charset="0"/>
                <a:cs typeface="Helvetica" panose="020B0604020202020204" pitchFamily="34" charset="0"/>
              </a:rPr>
              <a:t>CERN</a:t>
            </a:r>
            <a:r>
              <a:rPr lang="en-GB" sz="1700" b="1" i="1" dirty="0">
                <a:solidFill>
                  <a:schemeClr val="accent4"/>
                </a:solidFill>
                <a:latin typeface="Helvetica" panose="020B0604020202020204" pitchFamily="34" charset="0"/>
                <a:cs typeface="Helvetica" panose="020B0604020202020204" pitchFamily="34" charset="0"/>
              </a:rPr>
              <a:t>, CNRS</a:t>
            </a:r>
            <a:endParaRPr lang="en-GB" sz="1700" b="1" dirty="0">
              <a:solidFill>
                <a:schemeClr val="accent4"/>
              </a:solidFill>
              <a:latin typeface="Helvetica" panose="020B0604020202020204" pitchFamily="34" charset="0"/>
              <a:cs typeface="Helvetica" panose="020B0604020202020204" pitchFamily="34" charset="0"/>
            </a:endParaRPr>
          </a:p>
          <a:p>
            <a:r>
              <a:rPr lang="en-US" sz="1500" i="1" dirty="0">
                <a:solidFill>
                  <a:schemeClr val="accent4"/>
                </a:solidFill>
                <a:latin typeface="Helvetica" panose="020B0604020202020204" pitchFamily="34" charset="0"/>
                <a:cs typeface="Helvetica" panose="020B0604020202020204" pitchFamily="34" charset="0"/>
                <a:sym typeface="Wingdings" panose="05000000000000000000" pitchFamily="2" charset="2"/>
              </a:rPr>
              <a:t>4 new 800 MHz FPC with the goal of employing cost and production-time reduction techniques. </a:t>
            </a:r>
          </a:p>
          <a:p>
            <a:endParaRPr lang="en-GB" sz="1000" b="1" i="1" dirty="0">
              <a:solidFill>
                <a:schemeClr val="accent4"/>
              </a:solidFill>
              <a:latin typeface="Helvetica" panose="020B0604020202020204" pitchFamily="34" charset="0"/>
              <a:cs typeface="Helvetica" panose="020B0604020202020204" pitchFamily="34" charset="0"/>
            </a:endParaRPr>
          </a:p>
          <a:p>
            <a:r>
              <a:rPr lang="en-GB" sz="1700" b="1" i="1" dirty="0">
                <a:solidFill>
                  <a:schemeClr val="accent4"/>
                </a:solidFill>
                <a:latin typeface="Helvetica" panose="020B0604020202020204" pitchFamily="34" charset="0"/>
                <a:cs typeface="Helvetica" panose="020B0604020202020204" pitchFamily="34" charset="0"/>
              </a:rPr>
              <a:t>Task 4.7: </a:t>
            </a:r>
            <a:r>
              <a:rPr lang="en-US" sz="1700" b="1" i="1" dirty="0">
                <a:solidFill>
                  <a:schemeClr val="accent4"/>
                </a:solidFill>
                <a:latin typeface="Helvetica" panose="020B0604020202020204" pitchFamily="34" charset="0"/>
                <a:cs typeface="Helvetica" panose="020B0604020202020204" pitchFamily="34" charset="0"/>
              </a:rPr>
              <a:t>Test of  FP couplers 			Feb 26 </a:t>
            </a:r>
            <a:r>
              <a:rPr lang="en-GB" sz="1700" b="1" i="1" dirty="0">
                <a:solidFill>
                  <a:schemeClr val="accent4"/>
                </a:solidFill>
                <a:latin typeface="Helvetica" panose="020B0604020202020204" pitchFamily="34" charset="0"/>
                <a:cs typeface="Helvetica" panose="020B0604020202020204" pitchFamily="34" charset="0"/>
              </a:rPr>
              <a:t>–</a:t>
            </a:r>
            <a:r>
              <a:rPr lang="en-US" sz="1700" b="1" i="1" dirty="0">
                <a:solidFill>
                  <a:schemeClr val="accent4"/>
                </a:solidFill>
                <a:latin typeface="Helvetica" panose="020B0604020202020204" pitchFamily="34" charset="0"/>
                <a:cs typeface="Helvetica" panose="020B0604020202020204" pitchFamily="34" charset="0"/>
              </a:rPr>
              <a:t> November 26		</a:t>
            </a:r>
            <a:r>
              <a:rPr lang="en-GB" sz="1700" b="1" i="1" u="sng" dirty="0">
                <a:solidFill>
                  <a:schemeClr val="accent4"/>
                </a:solidFill>
                <a:latin typeface="Helvetica" panose="020B0604020202020204" pitchFamily="34" charset="0"/>
                <a:cs typeface="Helvetica" panose="020B0604020202020204" pitchFamily="34" charset="0"/>
              </a:rPr>
              <a:t>CERN</a:t>
            </a:r>
            <a:r>
              <a:rPr lang="en-GB" sz="1700" b="1" i="1" dirty="0">
                <a:solidFill>
                  <a:schemeClr val="accent4"/>
                </a:solidFill>
                <a:latin typeface="Helvetica" panose="020B0604020202020204" pitchFamily="34" charset="0"/>
                <a:cs typeface="Helvetica" panose="020B0604020202020204" pitchFamily="34" charset="0"/>
              </a:rPr>
              <a:t>, CNRS</a:t>
            </a:r>
            <a:endParaRPr lang="en-GB" sz="1700" b="1" dirty="0">
              <a:solidFill>
                <a:schemeClr val="accent4"/>
              </a:solidFill>
              <a:latin typeface="Helvetica" panose="020B0604020202020204" pitchFamily="34" charset="0"/>
              <a:cs typeface="Helvetica" panose="020B0604020202020204" pitchFamily="34" charset="0"/>
            </a:endParaRPr>
          </a:p>
          <a:p>
            <a:r>
              <a:rPr lang="en-US" sz="1500" i="1" dirty="0">
                <a:solidFill>
                  <a:schemeClr val="accent4"/>
                </a:solidFill>
                <a:latin typeface="Helvetica" panose="020B0604020202020204" pitchFamily="34" charset="0"/>
                <a:cs typeface="Helvetica" panose="020B0604020202020204" pitchFamily="34" charset="0"/>
                <a:sym typeface="Wingdings" panose="05000000000000000000" pitchFamily="2" charset="2"/>
              </a:rPr>
              <a:t>Preparation &amp; RF conditioning 800 MHz, 50 kW CW</a:t>
            </a:r>
            <a:endParaRPr lang="es-ES" sz="1500" dirty="0">
              <a:solidFill>
                <a:schemeClr val="accent4"/>
              </a:solidFill>
              <a:latin typeface="Helvetica" panose="020B0604020202020204" pitchFamily="34" charset="0"/>
              <a:cs typeface="Helvetica" panose="020B0604020202020204" pitchFamily="34" charset="0"/>
            </a:endParaRPr>
          </a:p>
        </p:txBody>
      </p:sp>
      <p:sp>
        <p:nvSpPr>
          <p:cNvPr id="2" name="Espace réservé du numéro de diapositive 1"/>
          <p:cNvSpPr>
            <a:spLocks noGrp="1"/>
          </p:cNvSpPr>
          <p:nvPr>
            <p:ph type="sldNum" sz="quarter" idx="12"/>
          </p:nvPr>
        </p:nvSpPr>
        <p:spPr/>
        <p:txBody>
          <a:bodyPr/>
          <a:lstStyle/>
          <a:p>
            <a:fld id="{4068FCCF-9A80-B240-8D85-84F960565AFA}" type="slidenum">
              <a:rPr lang="en-BE" smtClean="0"/>
              <a:t>2</a:t>
            </a:fld>
            <a:endParaRPr lang="en-BE"/>
          </a:p>
        </p:txBody>
      </p:sp>
    </p:spTree>
    <p:extLst>
      <p:ext uri="{BB962C8B-B14F-4D97-AF65-F5344CB8AC3E}">
        <p14:creationId xmlns:p14="http://schemas.microsoft.com/office/powerpoint/2010/main" val="3193791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029185" y="315684"/>
            <a:ext cx="8924238" cy="830997"/>
          </a:xfrm>
          <a:prstGeom prst="rect">
            <a:avLst/>
          </a:prstGeom>
          <a:noFill/>
        </p:spPr>
        <p:txBody>
          <a:bodyPr wrap="none" rtlCol="0">
            <a:spAutoFit/>
          </a:bodyPr>
          <a:lstStyle/>
          <a:p>
            <a:r>
              <a:rPr lang="en-US" sz="2400" b="1" dirty="0">
                <a:solidFill>
                  <a:srgbClr val="002060"/>
                </a:solidFill>
              </a:rPr>
              <a:t>WP4 – HOM et FPC :</a:t>
            </a:r>
            <a:r>
              <a:rPr lang="en-US" sz="2400" b="1" dirty="0">
                <a:solidFill>
                  <a:schemeClr val="bg2">
                    <a:lumMod val="50000"/>
                  </a:schemeClr>
                </a:solidFill>
              </a:rPr>
              <a:t> status/evolution of Task 4.1</a:t>
            </a:r>
          </a:p>
          <a:p>
            <a:r>
              <a:rPr lang="en-US" sz="2400" b="1" dirty="0">
                <a:solidFill>
                  <a:schemeClr val="bg2">
                    <a:lumMod val="50000"/>
                  </a:schemeClr>
                </a:solidFill>
              </a:rPr>
              <a:t>General coordination of WP4  </a:t>
            </a: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FDDE7081-3EE5-4CDF-8DC3-040BBF988BCF}"/>
              </a:ext>
            </a:extLst>
          </p:cNvPr>
          <p:cNvSpPr>
            <a:spLocks noGrp="1"/>
          </p:cNvSpPr>
          <p:nvPr>
            <p:ph idx="1"/>
          </p:nvPr>
        </p:nvSpPr>
        <p:spPr>
          <a:xfrm>
            <a:off x="519897" y="1336876"/>
            <a:ext cx="11095298" cy="5312780"/>
          </a:xfrm>
        </p:spPr>
        <p:txBody>
          <a:bodyPr>
            <a:normAutofit fontScale="92500" lnSpcReduction="10000"/>
          </a:bodyPr>
          <a:lstStyle/>
          <a:p>
            <a:r>
              <a:rPr lang="en-US" sz="2100" b="1" dirty="0">
                <a:solidFill>
                  <a:srgbClr val="002060"/>
                </a:solidFill>
              </a:rPr>
              <a:t>Past developments </a:t>
            </a:r>
          </a:p>
          <a:p>
            <a:pPr lvl="1"/>
            <a:r>
              <a:rPr lang="fr-FR" sz="1800" dirty="0"/>
              <a:t>15 WP4 meetings </a:t>
            </a:r>
            <a:r>
              <a:rPr lang="fr-FR" sz="1800" dirty="0" err="1"/>
              <a:t>held</a:t>
            </a:r>
            <a:endParaRPr lang="fr-FR" sz="1800" dirty="0"/>
          </a:p>
          <a:p>
            <a:pPr lvl="1"/>
            <a:r>
              <a:rPr lang="fr-FR" sz="1800" dirty="0"/>
              <a:t>2 </a:t>
            </a:r>
            <a:r>
              <a:rPr lang="fr-FR" sz="1800" dirty="0" err="1"/>
              <a:t>technical</a:t>
            </a:r>
            <a:r>
              <a:rPr lang="fr-FR" sz="1800" dirty="0"/>
              <a:t> </a:t>
            </a:r>
            <a:r>
              <a:rPr lang="en-US" sz="1800" dirty="0"/>
              <a:t>reviews </a:t>
            </a:r>
            <a:r>
              <a:rPr lang="fr-FR" sz="1800" dirty="0" err="1"/>
              <a:t>done</a:t>
            </a:r>
            <a:r>
              <a:rPr lang="fr-FR" sz="1800" dirty="0"/>
              <a:t> (HOM and FPC) </a:t>
            </a:r>
          </a:p>
          <a:p>
            <a:pPr lvl="1"/>
            <a:r>
              <a:rPr lang="fr-FR" sz="1800" dirty="0"/>
              <a:t>R</a:t>
            </a:r>
            <a:r>
              <a:rPr lang="en-US" sz="1800" dirty="0" err="1"/>
              <a:t>eview</a:t>
            </a:r>
            <a:r>
              <a:rPr lang="en-US" sz="1800" dirty="0"/>
              <a:t> with experts to ensure that the decision on whether or not to conditioning the couplers fully considers all associated risks and opportunities ( recommendation of </a:t>
            </a:r>
            <a:r>
              <a:rPr lang="en-US" sz="1800" dirty="0" err="1"/>
              <a:t>iSAS</a:t>
            </a:r>
            <a:r>
              <a:rPr lang="en-US" sz="1800" dirty="0"/>
              <a:t> Advisory Board) done.</a:t>
            </a:r>
          </a:p>
          <a:p>
            <a:pPr lvl="1"/>
            <a:r>
              <a:rPr lang="fr-FR" sz="1800" dirty="0"/>
              <a:t>2 </a:t>
            </a:r>
            <a:r>
              <a:rPr lang="fr-FR" sz="1800" dirty="0" err="1"/>
              <a:t>milestones</a:t>
            </a:r>
            <a:r>
              <a:rPr lang="fr-FR" sz="1800" dirty="0"/>
              <a:t> </a:t>
            </a:r>
            <a:r>
              <a:rPr lang="fr-FR" sz="1800" dirty="0" err="1"/>
              <a:t>achieved</a:t>
            </a:r>
            <a:r>
              <a:rPr lang="fr-FR" sz="1800" dirty="0"/>
              <a:t>: </a:t>
            </a:r>
          </a:p>
          <a:p>
            <a:pPr lvl="2"/>
            <a:r>
              <a:rPr lang="fr-FR" sz="1400" dirty="0"/>
              <a:t>FPC design report (</a:t>
            </a:r>
            <a:r>
              <a:rPr lang="fr-FR" sz="1400" dirty="0" err="1"/>
              <a:t>C.Sharp</a:t>
            </a:r>
            <a:r>
              <a:rPr lang="fr-FR" sz="1400" dirty="0"/>
              <a:t>) on </a:t>
            </a:r>
            <a:r>
              <a:rPr lang="fr-FR" sz="1400" dirty="0" err="1"/>
              <a:t>June</a:t>
            </a:r>
            <a:r>
              <a:rPr lang="fr-FR" sz="1400" dirty="0"/>
              <a:t> 25 </a:t>
            </a:r>
          </a:p>
          <a:p>
            <a:pPr lvl="2"/>
            <a:r>
              <a:rPr lang="fr-FR" sz="1400" dirty="0"/>
              <a:t>HOM design report (</a:t>
            </a:r>
            <a:r>
              <a:rPr lang="fr-FR" sz="1400" dirty="0" err="1"/>
              <a:t>only</a:t>
            </a:r>
            <a:r>
              <a:rPr lang="fr-FR" sz="1400" dirty="0"/>
              <a:t> about 800 MHz HOM. </a:t>
            </a:r>
            <a:r>
              <a:rPr lang="fr-FR" sz="1400" dirty="0" err="1"/>
              <a:t>P.Duchesne</a:t>
            </a:r>
            <a:r>
              <a:rPr lang="fr-FR" sz="1400" dirty="0"/>
              <a:t> on </a:t>
            </a:r>
            <a:r>
              <a:rPr lang="fr-FR" sz="1400" dirty="0" err="1"/>
              <a:t>behalf</a:t>
            </a:r>
            <a:r>
              <a:rPr lang="fr-FR" sz="1400" dirty="0"/>
              <a:t> of </a:t>
            </a:r>
            <a:r>
              <a:rPr lang="fr-FR" sz="1400" dirty="0" err="1"/>
              <a:t>D.Giove</a:t>
            </a:r>
            <a:r>
              <a:rPr lang="fr-FR" sz="1400" dirty="0"/>
              <a:t> on August 25)</a:t>
            </a:r>
          </a:p>
          <a:p>
            <a:pPr lvl="1"/>
            <a:endParaRPr lang="en-US" sz="1800" dirty="0"/>
          </a:p>
          <a:p>
            <a:pPr marL="457200" lvl="1" indent="0">
              <a:buNone/>
            </a:pPr>
            <a:endParaRPr lang="en-US" sz="1800" dirty="0"/>
          </a:p>
          <a:p>
            <a:r>
              <a:rPr lang="en-US" sz="2000" b="1" dirty="0">
                <a:solidFill>
                  <a:srgbClr val="A4C137"/>
                </a:solidFill>
                <a:cs typeface="Calibri" panose="020F0502020204030204" pitchFamily="34" charset="0"/>
              </a:rPr>
              <a:t>Current developments</a:t>
            </a:r>
          </a:p>
          <a:p>
            <a:pPr lvl="1"/>
            <a:r>
              <a:rPr lang="en-US" sz="1800" dirty="0"/>
              <a:t>With WP6 : Assign the activity of recruitment of postdoc staff and its budget from the beneficiary INFN to the CNRS.</a:t>
            </a:r>
          </a:p>
          <a:p>
            <a:pPr lvl="2"/>
            <a:r>
              <a:rPr lang="en-US" sz="1400" dirty="0"/>
              <a:t>Formal confirmation of Dr. </a:t>
            </a:r>
            <a:r>
              <a:rPr lang="en-US" sz="1400" dirty="0" err="1"/>
              <a:t>Giove</a:t>
            </a:r>
            <a:r>
              <a:rPr lang="en-US" sz="1400" dirty="0"/>
              <a:t> (INFN-Milano Local Responsible of the funds) and of dr. </a:t>
            </a:r>
            <a:r>
              <a:rPr lang="en-US" sz="1400" dirty="0" err="1"/>
              <a:t>Pira</a:t>
            </a:r>
            <a:r>
              <a:rPr lang="en-US" sz="1400" dirty="0"/>
              <a:t> (INFN Project National Responsible) sent</a:t>
            </a:r>
          </a:p>
          <a:p>
            <a:pPr lvl="2"/>
            <a:r>
              <a:rPr lang="en-US" sz="1400" dirty="0"/>
              <a:t>Anna </a:t>
            </a:r>
            <a:r>
              <a:rPr lang="en-US" sz="1400" dirty="0" err="1"/>
              <a:t>Francescon</a:t>
            </a:r>
            <a:r>
              <a:rPr lang="en-US" sz="1400" dirty="0"/>
              <a:t> ( INFN Financial Officer) confirm that for INFN these statements are sufficient (08/07/2025).</a:t>
            </a:r>
          </a:p>
          <a:p>
            <a:pPr lvl="2"/>
            <a:r>
              <a:rPr lang="en-US" sz="1400" dirty="0"/>
              <a:t>Adele de Valera (</a:t>
            </a:r>
            <a:r>
              <a:rPr lang="en-US" sz="1400" dirty="0" err="1"/>
              <a:t>iSAS</a:t>
            </a:r>
            <a:r>
              <a:rPr lang="en-US" sz="1400" dirty="0"/>
              <a:t> project manager) relay request via the EU Portal</a:t>
            </a:r>
          </a:p>
          <a:p>
            <a:pPr lvl="2"/>
            <a:r>
              <a:rPr lang="en-US" sz="1400" dirty="0" err="1"/>
              <a:t>Transfert</a:t>
            </a:r>
            <a:r>
              <a:rPr lang="en-US" sz="1400" dirty="0"/>
              <a:t> money in progress</a:t>
            </a:r>
            <a:endParaRPr lang="en-US" dirty="0"/>
          </a:p>
          <a:p>
            <a:endParaRPr lang="en-US" dirty="0"/>
          </a:p>
          <a:p>
            <a:endParaRPr lang="en-US" dirty="0"/>
          </a:p>
          <a:p>
            <a:endParaRPr lang="en-GB" dirty="0"/>
          </a:p>
        </p:txBody>
      </p:sp>
    </p:spTree>
    <p:extLst>
      <p:ext uri="{BB962C8B-B14F-4D97-AF65-F5344CB8AC3E}">
        <p14:creationId xmlns:p14="http://schemas.microsoft.com/office/powerpoint/2010/main" val="805759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418115" y="315684"/>
            <a:ext cx="8924238" cy="830997"/>
          </a:xfrm>
          <a:prstGeom prst="rect">
            <a:avLst/>
          </a:prstGeom>
          <a:noFill/>
        </p:spPr>
        <p:txBody>
          <a:bodyPr wrap="none" rtlCol="0">
            <a:spAutoFit/>
          </a:bodyPr>
          <a:lstStyle/>
          <a:p>
            <a:r>
              <a:rPr lang="en-US" sz="2400" b="1" dirty="0">
                <a:solidFill>
                  <a:srgbClr val="002060"/>
                </a:solidFill>
              </a:rPr>
              <a:t>WP4 – HOM et FPC:</a:t>
            </a:r>
            <a:r>
              <a:rPr lang="en-US" sz="2400" b="1" dirty="0">
                <a:solidFill>
                  <a:schemeClr val="bg2">
                    <a:lumMod val="50000"/>
                  </a:schemeClr>
                </a:solidFill>
              </a:rPr>
              <a:t> status/evolution of Task 4.2</a:t>
            </a:r>
          </a:p>
          <a:p>
            <a:r>
              <a:rPr lang="en-US" sz="2400" b="1" dirty="0">
                <a:solidFill>
                  <a:schemeClr val="bg2">
                    <a:lumMod val="50000"/>
                  </a:schemeClr>
                </a:solidFill>
              </a:rPr>
              <a:t>HOM coupler design   </a:t>
            </a: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147FA713-D999-4801-881D-12DDF4D97965}"/>
              </a:ext>
            </a:extLst>
          </p:cNvPr>
          <p:cNvSpPr>
            <a:spLocks noGrp="1"/>
          </p:cNvSpPr>
          <p:nvPr>
            <p:ph idx="1"/>
          </p:nvPr>
        </p:nvSpPr>
        <p:spPr>
          <a:xfrm>
            <a:off x="376264" y="1639845"/>
            <a:ext cx="6271087" cy="2054169"/>
          </a:xfrm>
        </p:spPr>
        <p:txBody>
          <a:bodyPr>
            <a:normAutofit/>
          </a:bodyPr>
          <a:lstStyle/>
          <a:p>
            <a:r>
              <a:rPr lang="en-US" sz="2000" b="1" dirty="0">
                <a:solidFill>
                  <a:srgbClr val="002060"/>
                </a:solidFill>
              </a:rPr>
              <a:t>Past developments </a:t>
            </a:r>
          </a:p>
          <a:p>
            <a:pPr lvl="1"/>
            <a:r>
              <a:rPr lang="en-US" sz="1800" dirty="0"/>
              <a:t>800 MHz HOM design validated using a standard </a:t>
            </a:r>
            <a:r>
              <a:rPr lang="en-US" sz="1800" dirty="0" err="1"/>
              <a:t>Allectra</a:t>
            </a:r>
            <a:r>
              <a:rPr lang="en-US" sz="1800" dirty="0"/>
              <a:t> n-feedthrough</a:t>
            </a:r>
          </a:p>
          <a:p>
            <a:pPr lvl="1"/>
            <a:r>
              <a:rPr lang="en-US" sz="1800" dirty="0"/>
              <a:t>Task finished for 800 MHz HOM</a:t>
            </a:r>
          </a:p>
        </p:txBody>
      </p:sp>
      <p:pic>
        <p:nvPicPr>
          <p:cNvPr id="6" name="Image 5"/>
          <p:cNvPicPr>
            <a:picLocks noChangeAspect="1"/>
          </p:cNvPicPr>
          <p:nvPr/>
        </p:nvPicPr>
        <p:blipFill>
          <a:blip r:embed="rId3"/>
          <a:stretch>
            <a:fillRect/>
          </a:stretch>
        </p:blipFill>
        <p:spPr>
          <a:xfrm>
            <a:off x="6527334" y="1146681"/>
            <a:ext cx="5289276" cy="3727239"/>
          </a:xfrm>
          <a:prstGeom prst="rect">
            <a:avLst/>
          </a:prstGeom>
        </p:spPr>
      </p:pic>
      <p:sp>
        <p:nvSpPr>
          <p:cNvPr id="7" name="ZoneTexte 6"/>
          <p:cNvSpPr txBox="1"/>
          <p:nvPr/>
        </p:nvSpPr>
        <p:spPr>
          <a:xfrm>
            <a:off x="6823979" y="4714122"/>
            <a:ext cx="4695987" cy="369332"/>
          </a:xfrm>
          <a:prstGeom prst="rect">
            <a:avLst/>
          </a:prstGeom>
          <a:noFill/>
        </p:spPr>
        <p:txBody>
          <a:bodyPr wrap="square" rtlCol="0">
            <a:spAutoFit/>
          </a:bodyPr>
          <a:lstStyle/>
          <a:p>
            <a:r>
              <a:rPr lang="fr-FR" dirty="0" err="1"/>
              <a:t>Courtesy</a:t>
            </a:r>
            <a:r>
              <a:rPr lang="fr-FR" dirty="0"/>
              <a:t> of </a:t>
            </a:r>
            <a:r>
              <a:rPr lang="fr-FR" dirty="0" err="1"/>
              <a:t>S.Blivet</a:t>
            </a:r>
            <a:r>
              <a:rPr lang="fr-FR" dirty="0"/>
              <a:t> (</a:t>
            </a:r>
            <a:r>
              <a:rPr lang="fr-FR" dirty="0" err="1"/>
              <a:t>IJCLab</a:t>
            </a:r>
            <a:r>
              <a:rPr lang="fr-FR" dirty="0"/>
              <a:t>)</a:t>
            </a:r>
            <a:endParaRPr lang="es-ES" dirty="0"/>
          </a:p>
        </p:txBody>
      </p:sp>
      <p:sp>
        <p:nvSpPr>
          <p:cNvPr id="2" name="Rectangle 1"/>
          <p:cNvSpPr/>
          <p:nvPr/>
        </p:nvSpPr>
        <p:spPr>
          <a:xfrm>
            <a:off x="543513" y="5460143"/>
            <a:ext cx="11036189" cy="954107"/>
          </a:xfrm>
          <a:prstGeom prst="rect">
            <a:avLst/>
          </a:prstGeom>
        </p:spPr>
        <p:txBody>
          <a:bodyPr wrap="square">
            <a:spAutoFit/>
          </a:bodyPr>
          <a:lstStyle/>
          <a:p>
            <a:pPr marL="342900" indent="-342900">
              <a:buFont typeface="Arial" panose="020B0604020202020204" pitchFamily="34" charset="0"/>
              <a:buChar char="•"/>
            </a:pPr>
            <a:r>
              <a:rPr lang="en-US" sz="2000" b="1" dirty="0">
                <a:solidFill>
                  <a:srgbClr val="A4C137"/>
                </a:solidFill>
                <a:cs typeface="Calibri" panose="020F0502020204030204" pitchFamily="34" charset="0"/>
              </a:rPr>
              <a:t>Current developments</a:t>
            </a:r>
          </a:p>
          <a:p>
            <a:pPr marL="800100" lvl="1" indent="-342900">
              <a:buFont typeface="Arial" panose="020B0604020202020204" pitchFamily="34" charset="0"/>
              <a:buChar char="•"/>
            </a:pPr>
            <a:r>
              <a:rPr lang="en-US" dirty="0" err="1"/>
              <a:t>Preliminaires</a:t>
            </a:r>
            <a:r>
              <a:rPr lang="en-US" dirty="0"/>
              <a:t> studies </a:t>
            </a:r>
          </a:p>
          <a:p>
            <a:pPr marL="800100" lvl="1" indent="-342900">
              <a:buFont typeface="Arial" panose="020B0604020202020204" pitchFamily="34" charset="0"/>
              <a:buChar char="•"/>
            </a:pPr>
            <a:r>
              <a:rPr lang="en-US" dirty="0"/>
              <a:t>To do a recovery plan for the design of the 1,3 GHz HOM (INFN)</a:t>
            </a:r>
          </a:p>
        </p:txBody>
      </p:sp>
    </p:spTree>
    <p:extLst>
      <p:ext uri="{BB962C8B-B14F-4D97-AF65-F5344CB8AC3E}">
        <p14:creationId xmlns:p14="http://schemas.microsoft.com/office/powerpoint/2010/main" val="403415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098480" y="311638"/>
            <a:ext cx="8924238" cy="830997"/>
          </a:xfrm>
          <a:prstGeom prst="rect">
            <a:avLst/>
          </a:prstGeom>
          <a:noFill/>
        </p:spPr>
        <p:txBody>
          <a:bodyPr wrap="none" rtlCol="0">
            <a:spAutoFit/>
          </a:bodyPr>
          <a:lstStyle/>
          <a:p>
            <a:r>
              <a:rPr lang="en-US" sz="2400" b="1" dirty="0">
                <a:solidFill>
                  <a:srgbClr val="002060"/>
                </a:solidFill>
              </a:rPr>
              <a:t>WP4 – HOM et FPC :</a:t>
            </a:r>
            <a:r>
              <a:rPr lang="en-US" sz="2400" b="1" dirty="0">
                <a:solidFill>
                  <a:schemeClr val="bg2">
                    <a:lumMod val="50000"/>
                  </a:schemeClr>
                </a:solidFill>
              </a:rPr>
              <a:t> status/evolution of Task 4.3</a:t>
            </a:r>
          </a:p>
          <a:p>
            <a:r>
              <a:rPr lang="en-US" sz="2400" b="1" dirty="0">
                <a:solidFill>
                  <a:schemeClr val="bg2">
                    <a:lumMod val="50000"/>
                  </a:schemeClr>
                </a:solidFill>
              </a:rPr>
              <a:t> Fabrication of HOM couplers </a:t>
            </a: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0932A6A9-8E95-4884-917E-386F298748BC}"/>
              </a:ext>
            </a:extLst>
          </p:cNvPr>
          <p:cNvSpPr>
            <a:spLocks noGrp="1"/>
          </p:cNvSpPr>
          <p:nvPr>
            <p:ph idx="1"/>
          </p:nvPr>
        </p:nvSpPr>
        <p:spPr/>
        <p:txBody>
          <a:bodyPr/>
          <a:lstStyle/>
          <a:p>
            <a:r>
              <a:rPr lang="en-US" sz="2000" b="1" dirty="0">
                <a:solidFill>
                  <a:srgbClr val="002060"/>
                </a:solidFill>
              </a:rPr>
              <a:t>Past developments </a:t>
            </a:r>
          </a:p>
          <a:p>
            <a:pPr lvl="1"/>
            <a:r>
              <a:rPr lang="en-US" sz="1800" dirty="0"/>
              <a:t>800 MHz HOM functional design drawings done</a:t>
            </a:r>
          </a:p>
          <a:p>
            <a:pPr lvl="1"/>
            <a:r>
              <a:rPr lang="en-US" sz="1800" dirty="0"/>
              <a:t>Drawings for production in progress</a:t>
            </a:r>
          </a:p>
          <a:p>
            <a:pPr marL="457200" lvl="1" indent="0">
              <a:buNone/>
            </a:pPr>
            <a:endParaRPr lang="en-US" sz="1800" dirty="0"/>
          </a:p>
          <a:p>
            <a:pPr marL="457200" lvl="1" indent="0">
              <a:buNone/>
            </a:pPr>
            <a:endParaRPr lang="en-US" sz="1800" dirty="0"/>
          </a:p>
          <a:p>
            <a:r>
              <a:rPr lang="en-US" sz="2000" b="1" dirty="0">
                <a:solidFill>
                  <a:srgbClr val="A4C137"/>
                </a:solidFill>
                <a:cs typeface="Calibri" panose="020F0502020204030204" pitchFamily="34" charset="0"/>
              </a:rPr>
              <a:t>Current developments</a:t>
            </a:r>
          </a:p>
          <a:p>
            <a:pPr lvl="1"/>
            <a:r>
              <a:rPr lang="en-US" sz="1800" dirty="0"/>
              <a:t>Plans technical design ready to manufacture in progress (</a:t>
            </a:r>
            <a:r>
              <a:rPr lang="en-US" sz="1800" dirty="0" err="1"/>
              <a:t>IJCLab</a:t>
            </a:r>
            <a:r>
              <a:rPr lang="en-US" sz="1800" dirty="0"/>
              <a:t> with CERN feedback on </a:t>
            </a:r>
            <a:r>
              <a:rPr lang="en-US" sz="1800" dirty="0" err="1"/>
              <a:t>fabricability</a:t>
            </a:r>
            <a:r>
              <a:rPr lang="en-US" sz="1800" dirty="0"/>
              <a:t>)</a:t>
            </a:r>
          </a:p>
          <a:p>
            <a:pPr lvl="1"/>
            <a:r>
              <a:rPr lang="es-ES" sz="1800" dirty="0" err="1"/>
              <a:t>Niobium</a:t>
            </a:r>
            <a:r>
              <a:rPr lang="en-US" sz="1800" dirty="0"/>
              <a:t> order (4 months of procurement)(CERN)</a:t>
            </a:r>
          </a:p>
          <a:p>
            <a:pPr marL="457200" lvl="1" indent="0">
              <a:buNone/>
            </a:pPr>
            <a:r>
              <a:rPr lang="en-US" sz="1800" dirty="0"/>
              <a:t>Note: RF feedthroughs and the top copper antenna purchase by </a:t>
            </a:r>
            <a:r>
              <a:rPr lang="en-US" sz="1800" dirty="0" err="1"/>
              <a:t>IJCLab</a:t>
            </a:r>
            <a:endParaRPr lang="en-US" sz="1800" dirty="0"/>
          </a:p>
          <a:p>
            <a:endParaRPr lang="en-US" sz="2400" dirty="0"/>
          </a:p>
          <a:p>
            <a:endParaRPr lang="en-US" dirty="0"/>
          </a:p>
          <a:p>
            <a:endParaRPr lang="en-US" dirty="0"/>
          </a:p>
          <a:p>
            <a:endParaRPr lang="en-GB" dirty="0"/>
          </a:p>
        </p:txBody>
      </p:sp>
    </p:spTree>
    <p:extLst>
      <p:ext uri="{BB962C8B-B14F-4D97-AF65-F5344CB8AC3E}">
        <p14:creationId xmlns:p14="http://schemas.microsoft.com/office/powerpoint/2010/main" val="4248096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098480" y="311638"/>
            <a:ext cx="8924238" cy="830997"/>
          </a:xfrm>
          <a:prstGeom prst="rect">
            <a:avLst/>
          </a:prstGeom>
          <a:noFill/>
        </p:spPr>
        <p:txBody>
          <a:bodyPr wrap="none" rtlCol="0">
            <a:spAutoFit/>
          </a:bodyPr>
          <a:lstStyle/>
          <a:p>
            <a:r>
              <a:rPr lang="en-US" sz="2400" b="1" dirty="0">
                <a:solidFill>
                  <a:srgbClr val="002060"/>
                </a:solidFill>
              </a:rPr>
              <a:t>WP4 – HOM et FPC :</a:t>
            </a:r>
            <a:r>
              <a:rPr lang="en-US" sz="2400" b="1" dirty="0">
                <a:solidFill>
                  <a:schemeClr val="bg2">
                    <a:lumMod val="50000"/>
                  </a:schemeClr>
                </a:solidFill>
              </a:rPr>
              <a:t> status/evolution of Task 4.4</a:t>
            </a:r>
          </a:p>
          <a:p>
            <a:r>
              <a:rPr lang="en-US" sz="2400" b="1" dirty="0">
                <a:solidFill>
                  <a:schemeClr val="bg2">
                    <a:lumMod val="50000"/>
                  </a:schemeClr>
                </a:solidFill>
              </a:rPr>
              <a:t>Test of HOM couplers </a:t>
            </a: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0932A6A9-8E95-4884-917E-386F298748BC}"/>
              </a:ext>
            </a:extLst>
          </p:cNvPr>
          <p:cNvSpPr>
            <a:spLocks noGrp="1"/>
          </p:cNvSpPr>
          <p:nvPr>
            <p:ph idx="1"/>
          </p:nvPr>
        </p:nvSpPr>
        <p:spPr/>
        <p:txBody>
          <a:bodyPr/>
          <a:lstStyle/>
          <a:p>
            <a:r>
              <a:rPr lang="en-US" sz="2000" b="1" dirty="0">
                <a:solidFill>
                  <a:srgbClr val="002060"/>
                </a:solidFill>
              </a:rPr>
              <a:t>Past developments </a:t>
            </a:r>
          </a:p>
          <a:p>
            <a:pPr lvl="1"/>
            <a:r>
              <a:rPr lang="en-US" sz="1800" dirty="0"/>
              <a:t>Nothing to report</a:t>
            </a:r>
          </a:p>
          <a:p>
            <a:pPr marL="457200" lvl="1" indent="0">
              <a:buNone/>
            </a:pPr>
            <a:endParaRPr lang="en-US" sz="1800" dirty="0"/>
          </a:p>
          <a:p>
            <a:r>
              <a:rPr lang="en-US" sz="2000" b="1" dirty="0">
                <a:solidFill>
                  <a:srgbClr val="A4C137"/>
                </a:solidFill>
                <a:cs typeface="Calibri" panose="020F0502020204030204" pitchFamily="34" charset="0"/>
              </a:rPr>
              <a:t>Current developments</a:t>
            </a:r>
          </a:p>
          <a:p>
            <a:pPr lvl="1"/>
            <a:r>
              <a:rPr lang="en-US" sz="1800" dirty="0"/>
              <a:t>A list of the main tasks to be carried out in order to have the 800 MHz test bench operational and estimate the time required for the completion of the tasks in progress (IJC Lab)</a:t>
            </a:r>
          </a:p>
          <a:p>
            <a:pPr lvl="1"/>
            <a:endParaRPr lang="es-ES" sz="1800" dirty="0"/>
          </a:p>
          <a:p>
            <a:pPr marL="457200" lvl="1" indent="0">
              <a:buNone/>
            </a:pPr>
            <a:endParaRPr lang="en-US" sz="1800" dirty="0"/>
          </a:p>
          <a:p>
            <a:endParaRPr lang="en-US" sz="2400" dirty="0"/>
          </a:p>
          <a:p>
            <a:endParaRPr lang="en-US" dirty="0"/>
          </a:p>
          <a:p>
            <a:endParaRPr lang="en-US" dirty="0"/>
          </a:p>
          <a:p>
            <a:endParaRPr lang="en-GB" dirty="0"/>
          </a:p>
        </p:txBody>
      </p:sp>
    </p:spTree>
    <p:extLst>
      <p:ext uri="{BB962C8B-B14F-4D97-AF65-F5344CB8AC3E}">
        <p14:creationId xmlns:p14="http://schemas.microsoft.com/office/powerpoint/2010/main" val="116380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098480" y="311638"/>
            <a:ext cx="8924238" cy="830997"/>
          </a:xfrm>
          <a:prstGeom prst="rect">
            <a:avLst/>
          </a:prstGeom>
          <a:noFill/>
        </p:spPr>
        <p:txBody>
          <a:bodyPr wrap="none" rtlCol="0">
            <a:spAutoFit/>
          </a:bodyPr>
          <a:lstStyle/>
          <a:p>
            <a:r>
              <a:rPr lang="en-US" sz="2400" b="1" dirty="0">
                <a:solidFill>
                  <a:srgbClr val="002060"/>
                </a:solidFill>
              </a:rPr>
              <a:t>WP4 – HOM et FPC :</a:t>
            </a:r>
            <a:r>
              <a:rPr lang="en-US" sz="2400" b="1" dirty="0">
                <a:solidFill>
                  <a:schemeClr val="bg2">
                    <a:lumMod val="50000"/>
                  </a:schemeClr>
                </a:solidFill>
              </a:rPr>
              <a:t> status/evolution of Task 4.4</a:t>
            </a:r>
          </a:p>
          <a:p>
            <a:r>
              <a:rPr lang="en-US" sz="2400" b="1" dirty="0">
                <a:solidFill>
                  <a:schemeClr val="bg2">
                    <a:lumMod val="50000"/>
                  </a:schemeClr>
                </a:solidFill>
              </a:rPr>
              <a:t> FP coupler design</a:t>
            </a: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0932A6A9-8E95-4884-917E-386F298748BC}"/>
              </a:ext>
            </a:extLst>
          </p:cNvPr>
          <p:cNvSpPr>
            <a:spLocks noGrp="1"/>
          </p:cNvSpPr>
          <p:nvPr>
            <p:ph idx="1"/>
          </p:nvPr>
        </p:nvSpPr>
        <p:spPr>
          <a:xfrm>
            <a:off x="838200" y="1286634"/>
            <a:ext cx="10515600" cy="5445939"/>
          </a:xfrm>
        </p:spPr>
        <p:txBody>
          <a:bodyPr>
            <a:normAutofit/>
          </a:bodyPr>
          <a:lstStyle/>
          <a:p>
            <a:r>
              <a:rPr lang="en-US" sz="2000" b="1" dirty="0">
                <a:solidFill>
                  <a:srgbClr val="002060"/>
                </a:solidFill>
              </a:rPr>
              <a:t>Past developments </a:t>
            </a:r>
          </a:p>
          <a:p>
            <a:pPr lvl="1"/>
            <a:r>
              <a:rPr lang="en-US" sz="1800" dirty="0"/>
              <a:t>FPC design validated</a:t>
            </a:r>
            <a:endParaRPr lang="en-US" sz="1800" b="1" dirty="0"/>
          </a:p>
          <a:p>
            <a:pPr lvl="1"/>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r>
              <a:rPr lang="en-US" sz="2000" b="1" dirty="0">
                <a:solidFill>
                  <a:srgbClr val="A4C137"/>
                </a:solidFill>
                <a:cs typeface="Calibri" panose="020F0502020204030204" pitchFamily="34" charset="0"/>
              </a:rPr>
              <a:t>Current developments</a:t>
            </a:r>
          </a:p>
          <a:p>
            <a:pPr lvl="1"/>
            <a:r>
              <a:rPr lang="en-US" sz="1800" dirty="0"/>
              <a:t>Nothing to report, </a:t>
            </a:r>
            <a:r>
              <a:rPr lang="en-US" sz="1800" b="1" dirty="0"/>
              <a:t>completed task</a:t>
            </a:r>
          </a:p>
          <a:p>
            <a:pPr lvl="1"/>
            <a:endParaRPr lang="en-US" sz="1800" dirty="0"/>
          </a:p>
          <a:p>
            <a:endParaRPr lang="en-US" sz="2400" dirty="0"/>
          </a:p>
          <a:p>
            <a:endParaRPr lang="en-US" dirty="0"/>
          </a:p>
          <a:p>
            <a:endParaRPr lang="en-US" dirty="0"/>
          </a:p>
          <a:p>
            <a:endParaRPr lang="en-GB" dirty="0"/>
          </a:p>
        </p:txBody>
      </p:sp>
      <p:pic>
        <p:nvPicPr>
          <p:cNvPr id="7" name="Image 6"/>
          <p:cNvPicPr>
            <a:picLocks noChangeAspect="1"/>
          </p:cNvPicPr>
          <p:nvPr/>
        </p:nvPicPr>
        <p:blipFill>
          <a:blip r:embed="rId3"/>
          <a:stretch>
            <a:fillRect/>
          </a:stretch>
        </p:blipFill>
        <p:spPr>
          <a:xfrm>
            <a:off x="1975676" y="2181515"/>
            <a:ext cx="2245608" cy="3033748"/>
          </a:xfrm>
          <a:prstGeom prst="rect">
            <a:avLst/>
          </a:prstGeom>
        </p:spPr>
      </p:pic>
      <p:pic>
        <p:nvPicPr>
          <p:cNvPr id="8" name="Image 7"/>
          <p:cNvPicPr>
            <a:picLocks noChangeAspect="1"/>
          </p:cNvPicPr>
          <p:nvPr/>
        </p:nvPicPr>
        <p:blipFill>
          <a:blip r:embed="rId4"/>
          <a:stretch>
            <a:fillRect/>
          </a:stretch>
        </p:blipFill>
        <p:spPr>
          <a:xfrm>
            <a:off x="6539338" y="1529091"/>
            <a:ext cx="3819105" cy="3983504"/>
          </a:xfrm>
          <a:prstGeom prst="rect">
            <a:avLst/>
          </a:prstGeom>
        </p:spPr>
      </p:pic>
      <p:sp>
        <p:nvSpPr>
          <p:cNvPr id="9" name="ZoneTexte 8"/>
          <p:cNvSpPr txBox="1"/>
          <p:nvPr/>
        </p:nvSpPr>
        <p:spPr>
          <a:xfrm>
            <a:off x="1553917" y="5327929"/>
            <a:ext cx="7097010" cy="369332"/>
          </a:xfrm>
          <a:prstGeom prst="rect">
            <a:avLst/>
          </a:prstGeom>
          <a:noFill/>
        </p:spPr>
        <p:txBody>
          <a:bodyPr wrap="square" rtlCol="0">
            <a:spAutoFit/>
          </a:bodyPr>
          <a:lstStyle/>
          <a:p>
            <a:r>
              <a:rPr lang="fr-FR" dirty="0" err="1"/>
              <a:t>Courtesy</a:t>
            </a:r>
            <a:r>
              <a:rPr lang="fr-FR" dirty="0"/>
              <a:t> of G. Olivier &amp; S. </a:t>
            </a:r>
            <a:r>
              <a:rPr lang="fr-FR" dirty="0" err="1"/>
              <a:t>Blivet</a:t>
            </a:r>
            <a:r>
              <a:rPr lang="fr-FR" dirty="0"/>
              <a:t>(</a:t>
            </a:r>
            <a:r>
              <a:rPr lang="fr-FR" dirty="0" err="1"/>
              <a:t>IJCLab</a:t>
            </a:r>
            <a:r>
              <a:rPr lang="fr-FR" dirty="0"/>
              <a:t>)</a:t>
            </a:r>
            <a:endParaRPr lang="es-ES" dirty="0"/>
          </a:p>
        </p:txBody>
      </p:sp>
    </p:spTree>
    <p:extLst>
      <p:ext uri="{BB962C8B-B14F-4D97-AF65-F5344CB8AC3E}">
        <p14:creationId xmlns:p14="http://schemas.microsoft.com/office/powerpoint/2010/main" val="3193993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098480" y="311638"/>
            <a:ext cx="8924238" cy="830997"/>
          </a:xfrm>
          <a:prstGeom prst="rect">
            <a:avLst/>
          </a:prstGeom>
          <a:noFill/>
        </p:spPr>
        <p:txBody>
          <a:bodyPr wrap="none" rtlCol="0">
            <a:spAutoFit/>
          </a:bodyPr>
          <a:lstStyle/>
          <a:p>
            <a:r>
              <a:rPr lang="en-US" sz="2400" b="1" dirty="0">
                <a:solidFill>
                  <a:srgbClr val="002060"/>
                </a:solidFill>
              </a:rPr>
              <a:t>WP4 – HOM et FPC :</a:t>
            </a:r>
            <a:r>
              <a:rPr lang="en-US" sz="2400" b="1" dirty="0">
                <a:solidFill>
                  <a:schemeClr val="bg2">
                    <a:lumMod val="50000"/>
                  </a:schemeClr>
                </a:solidFill>
              </a:rPr>
              <a:t> status/evolution of Task 4.5</a:t>
            </a:r>
          </a:p>
          <a:p>
            <a:r>
              <a:rPr lang="en-US" sz="2400" b="1" dirty="0">
                <a:solidFill>
                  <a:schemeClr val="bg2">
                    <a:lumMod val="50000"/>
                  </a:schemeClr>
                </a:solidFill>
              </a:rPr>
              <a:t>Fabrication of FP couplers  </a:t>
            </a: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0932A6A9-8E95-4884-917E-386F298748BC}"/>
              </a:ext>
            </a:extLst>
          </p:cNvPr>
          <p:cNvSpPr>
            <a:spLocks noGrp="1"/>
          </p:cNvSpPr>
          <p:nvPr>
            <p:ph idx="1"/>
          </p:nvPr>
        </p:nvSpPr>
        <p:spPr/>
        <p:txBody>
          <a:bodyPr/>
          <a:lstStyle/>
          <a:p>
            <a:r>
              <a:rPr lang="en-US" sz="2000" b="1" dirty="0">
                <a:solidFill>
                  <a:srgbClr val="002060"/>
                </a:solidFill>
              </a:rPr>
              <a:t>Past developments </a:t>
            </a:r>
          </a:p>
          <a:p>
            <a:pPr lvl="1"/>
            <a:r>
              <a:rPr lang="en-US" sz="1800" dirty="0"/>
              <a:t>Nothing to report</a:t>
            </a:r>
          </a:p>
          <a:p>
            <a:pPr marL="457200" lvl="1" indent="0">
              <a:buNone/>
            </a:pPr>
            <a:endParaRPr lang="en-US" sz="1800" dirty="0"/>
          </a:p>
          <a:p>
            <a:r>
              <a:rPr lang="en-US" sz="2000" b="1" dirty="0">
                <a:solidFill>
                  <a:srgbClr val="A4C137"/>
                </a:solidFill>
                <a:cs typeface="Calibri" panose="020F0502020204030204" pitchFamily="34" charset="0"/>
              </a:rPr>
              <a:t>Current developments</a:t>
            </a:r>
          </a:p>
          <a:p>
            <a:pPr lvl="1"/>
            <a:r>
              <a:rPr lang="en-US" sz="1800" dirty="0"/>
              <a:t>Drawings ready to manufacture in progress (CERN)</a:t>
            </a:r>
          </a:p>
          <a:p>
            <a:pPr lvl="2"/>
            <a:r>
              <a:rPr lang="en-US" sz="1400" dirty="0"/>
              <a:t>In November/ December 2025 functional drawings done</a:t>
            </a:r>
            <a:endParaRPr lang="en-US" dirty="0"/>
          </a:p>
          <a:p>
            <a:endParaRPr lang="en-GB" dirty="0"/>
          </a:p>
        </p:txBody>
      </p:sp>
      <p:sp>
        <p:nvSpPr>
          <p:cNvPr id="2"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000" b="0" i="0" u="none" strike="noStrike" cap="none" normalizeH="0" baseline="0">
                <a:ln>
                  <a:noFill/>
                </a:ln>
                <a:solidFill>
                  <a:schemeClr val="tx1"/>
                </a:solidFill>
                <a:effectLst/>
                <a:latin typeface="Arial Unicode MS"/>
              </a:rPr>
              <a:t>November/December</a:t>
            </a:r>
            <a:r>
              <a:rPr kumimoji="0" lang="es-ES" altLang="es-ES" sz="800" b="0" i="0" u="none" strike="noStrike" cap="none" normalizeH="0" baseline="0">
                <a:ln>
                  <a:noFill/>
                </a:ln>
                <a:solidFill>
                  <a:schemeClr val="tx1"/>
                </a:solidFill>
                <a:effectLst/>
              </a:rPr>
              <a:t> </a:t>
            </a:r>
            <a:endParaRPr kumimoji="0" lang="es-ES" altLang="es-E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16093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932A6A9-8E95-4884-917E-386F298748BC}"/>
              </a:ext>
            </a:extLst>
          </p:cNvPr>
          <p:cNvSpPr>
            <a:spLocks noGrp="1"/>
          </p:cNvSpPr>
          <p:nvPr>
            <p:ph idx="1"/>
          </p:nvPr>
        </p:nvSpPr>
        <p:spPr>
          <a:xfrm>
            <a:off x="184332" y="1142635"/>
            <a:ext cx="11859432" cy="5634085"/>
          </a:xfrm>
        </p:spPr>
        <p:txBody>
          <a:bodyPr>
            <a:normAutofit lnSpcReduction="10000"/>
          </a:bodyPr>
          <a:lstStyle/>
          <a:p>
            <a:r>
              <a:rPr lang="en-US" sz="2000" b="1" dirty="0">
                <a:solidFill>
                  <a:srgbClr val="002060"/>
                </a:solidFill>
              </a:rPr>
              <a:t>Past developments </a:t>
            </a:r>
          </a:p>
          <a:p>
            <a:pPr lvl="1"/>
            <a:r>
              <a:rPr lang="en-US" sz="1800" dirty="0"/>
              <a:t>On 13 May 25, the strategy chosen was to do the RF conditioning at 800 </a:t>
            </a:r>
            <a:r>
              <a:rPr lang="en-US" sz="1800" dirty="0" err="1"/>
              <a:t>MHz.</a:t>
            </a:r>
            <a:r>
              <a:rPr lang="en-US" sz="1800" dirty="0"/>
              <a:t> </a:t>
            </a:r>
          </a:p>
          <a:p>
            <a:pPr lvl="1"/>
            <a:r>
              <a:rPr lang="en-US" sz="1800" dirty="0"/>
              <a:t>To utilize:</a:t>
            </a:r>
          </a:p>
          <a:p>
            <a:pPr lvl="2"/>
            <a:r>
              <a:rPr lang="en-US" sz="1400" dirty="0"/>
              <a:t>the 704 MHz test box at 800 MHz with the </a:t>
            </a:r>
            <a:r>
              <a:rPr lang="en-US" sz="1400" dirty="0" err="1"/>
              <a:t>dtip</a:t>
            </a:r>
            <a:r>
              <a:rPr lang="en-US" sz="1400" dirty="0"/>
              <a:t> of 18,5 mm ±1,5 mm.</a:t>
            </a:r>
          </a:p>
          <a:p>
            <a:pPr lvl="2"/>
            <a:r>
              <a:rPr lang="en-GB" sz="1400" dirty="0"/>
              <a:t>the test area with </a:t>
            </a:r>
            <a:r>
              <a:rPr lang="en-US" sz="1400" dirty="0"/>
              <a:t>800 MHz </a:t>
            </a:r>
            <a:r>
              <a:rPr lang="en-GB" sz="1400" dirty="0"/>
              <a:t>IOT</a:t>
            </a:r>
          </a:p>
          <a:p>
            <a:pPr lvl="2"/>
            <a:endParaRPr lang="en-GB" sz="1400" dirty="0"/>
          </a:p>
          <a:p>
            <a:pPr lvl="2"/>
            <a:endParaRPr lang="en-GB" sz="1400" dirty="0"/>
          </a:p>
          <a:p>
            <a:pPr lvl="2"/>
            <a:endParaRPr lang="en-GB" sz="1400" dirty="0"/>
          </a:p>
          <a:p>
            <a:pPr lvl="2"/>
            <a:endParaRPr lang="en-GB" sz="1400" dirty="0"/>
          </a:p>
          <a:p>
            <a:pPr lvl="2"/>
            <a:endParaRPr lang="en-GB" sz="1400" dirty="0"/>
          </a:p>
          <a:p>
            <a:pPr lvl="2"/>
            <a:endParaRPr lang="en-GB" sz="1400" dirty="0"/>
          </a:p>
          <a:p>
            <a:pPr lvl="2"/>
            <a:endParaRPr lang="en-GB" sz="1400" dirty="0"/>
          </a:p>
          <a:p>
            <a:pPr lvl="2"/>
            <a:endParaRPr lang="en-GB" sz="1400" dirty="0"/>
          </a:p>
          <a:p>
            <a:pPr lvl="2"/>
            <a:endParaRPr lang="en-GB" sz="1400" dirty="0"/>
          </a:p>
          <a:p>
            <a:pPr lvl="2"/>
            <a:endParaRPr lang="en-GB" sz="1400" dirty="0"/>
          </a:p>
          <a:p>
            <a:pPr lvl="2"/>
            <a:endParaRPr lang="en-GB" sz="1400" dirty="0"/>
          </a:p>
          <a:p>
            <a:pPr lvl="2"/>
            <a:endParaRPr lang="en-GB" sz="1400" dirty="0"/>
          </a:p>
          <a:p>
            <a:pPr lvl="2"/>
            <a:endParaRPr lang="en-US" sz="1400" dirty="0"/>
          </a:p>
          <a:p>
            <a:r>
              <a:rPr lang="en-US" sz="2000" b="1" dirty="0">
                <a:solidFill>
                  <a:srgbClr val="A4C137"/>
                </a:solidFill>
                <a:cs typeface="Calibri" panose="020F0502020204030204" pitchFamily="34" charset="0"/>
              </a:rPr>
              <a:t>Current developments</a:t>
            </a:r>
          </a:p>
          <a:p>
            <a:pPr lvl="1"/>
            <a:r>
              <a:rPr lang="en-US" sz="1800" dirty="0"/>
              <a:t>A list of the main tasks to be carried out in order to have the 800 MHz test bench operational and estimate the time required for the completion of the tasks</a:t>
            </a:r>
          </a:p>
          <a:p>
            <a:pPr marL="0" indent="0">
              <a:buNone/>
            </a:pPr>
            <a:endParaRPr lang="en-US" sz="2400" dirty="0"/>
          </a:p>
          <a:p>
            <a:endParaRPr lang="en-US" dirty="0"/>
          </a:p>
          <a:p>
            <a:endParaRPr lang="en-US" dirty="0"/>
          </a:p>
          <a:p>
            <a:endParaRPr lang="en-GB" dirty="0"/>
          </a:p>
        </p:txBody>
      </p:sp>
      <p:pic>
        <p:nvPicPr>
          <p:cNvPr id="8" name="Picture 14">
            <a:extLst>
              <a:ext uri="{FF2B5EF4-FFF2-40B4-BE49-F238E27FC236}">
                <a16:creationId xmlns:a16="http://schemas.microsoft.com/office/drawing/2014/main" id="{14466D19-3D1A-F4E6-F9D6-09F4FC3E848A}"/>
              </a:ext>
            </a:extLst>
          </p:cNvPr>
          <p:cNvPicPr>
            <a:picLocks noChangeAspect="1"/>
          </p:cNvPicPr>
          <p:nvPr/>
        </p:nvPicPr>
        <p:blipFill>
          <a:blip r:embed="rId2"/>
          <a:stretch>
            <a:fillRect/>
          </a:stretch>
        </p:blipFill>
        <p:spPr>
          <a:xfrm>
            <a:off x="6993849" y="2407381"/>
            <a:ext cx="3653857" cy="2738312"/>
          </a:xfrm>
          <a:prstGeom prst="rect">
            <a:avLst/>
          </a:prstGeom>
        </p:spPr>
      </p:pic>
      <p:sp>
        <p:nvSpPr>
          <p:cNvPr id="4" name="TextBox 3">
            <a:extLst>
              <a:ext uri="{FF2B5EF4-FFF2-40B4-BE49-F238E27FC236}">
                <a16:creationId xmlns:a16="http://schemas.microsoft.com/office/drawing/2014/main" id="{51EC8C43-06E0-C825-13E4-F8DEB374FF58}"/>
              </a:ext>
            </a:extLst>
          </p:cNvPr>
          <p:cNvSpPr txBox="1"/>
          <p:nvPr/>
        </p:nvSpPr>
        <p:spPr>
          <a:xfrm>
            <a:off x="3098480" y="311638"/>
            <a:ext cx="8924238" cy="830997"/>
          </a:xfrm>
          <a:prstGeom prst="rect">
            <a:avLst/>
          </a:prstGeom>
          <a:noFill/>
        </p:spPr>
        <p:txBody>
          <a:bodyPr wrap="none" rtlCol="0">
            <a:spAutoFit/>
          </a:bodyPr>
          <a:lstStyle/>
          <a:p>
            <a:r>
              <a:rPr lang="en-US" sz="2400" b="1" dirty="0">
                <a:solidFill>
                  <a:srgbClr val="002060"/>
                </a:solidFill>
              </a:rPr>
              <a:t>WP4 – HOM et FPC :</a:t>
            </a:r>
            <a:r>
              <a:rPr lang="en-US" sz="2400" b="1" dirty="0">
                <a:solidFill>
                  <a:schemeClr val="bg2">
                    <a:lumMod val="50000"/>
                  </a:schemeClr>
                </a:solidFill>
              </a:rPr>
              <a:t> status/evolution of Task 4.6</a:t>
            </a:r>
          </a:p>
          <a:p>
            <a:r>
              <a:rPr lang="en-US" sz="2400" b="1" dirty="0">
                <a:solidFill>
                  <a:schemeClr val="bg2">
                    <a:lumMod val="50000"/>
                  </a:schemeClr>
                </a:solidFill>
              </a:rPr>
              <a:t>Test of  FP couplers </a:t>
            </a: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21" descr="A blue and green colored metal objects&#10;&#10;AI-generated content may be incorrect.">
            <a:extLst>
              <a:ext uri="{FF2B5EF4-FFF2-40B4-BE49-F238E27FC236}">
                <a16:creationId xmlns:a16="http://schemas.microsoft.com/office/drawing/2014/main" id="{D86AA59A-4BA2-E0DF-8BC2-6A092AFF3E13}"/>
              </a:ext>
            </a:extLst>
          </p:cNvPr>
          <p:cNvPicPr>
            <a:picLocks noChangeAspect="1"/>
          </p:cNvPicPr>
          <p:nvPr/>
        </p:nvPicPr>
        <p:blipFill>
          <a:blip r:embed="rId4">
            <a:extLst>
              <a:ext uri="{28A0092B-C50C-407E-A947-70E740481C1C}">
                <a14:useLocalDpi xmlns:a14="http://schemas.microsoft.com/office/drawing/2010/main" val="0"/>
              </a:ext>
            </a:extLst>
          </a:blip>
          <a:srcRect l="27800" r="16681"/>
          <a:stretch/>
        </p:blipFill>
        <p:spPr>
          <a:xfrm>
            <a:off x="842022" y="2765630"/>
            <a:ext cx="3580276" cy="2110982"/>
          </a:xfrm>
          <a:prstGeom prst="rect">
            <a:avLst/>
          </a:prstGeom>
        </p:spPr>
      </p:pic>
      <mc:AlternateContent xmlns:mc="http://schemas.openxmlformats.org/markup-compatibility/2006" xmlns:a14="http://schemas.microsoft.com/office/drawing/2010/main">
        <mc:Choice Requires="a14">
          <p:sp>
            <p:nvSpPr>
              <p:cNvPr id="7" name="TextBox 8">
                <a:extLst>
                  <a:ext uri="{FF2B5EF4-FFF2-40B4-BE49-F238E27FC236}">
                    <a16:creationId xmlns:a16="http://schemas.microsoft.com/office/drawing/2014/main" id="{6F2D64A0-C38B-80BE-9D60-D604C2F3147D}"/>
                  </a:ext>
                </a:extLst>
              </p:cNvPr>
              <p:cNvSpPr txBox="1"/>
              <p:nvPr/>
            </p:nvSpPr>
            <p:spPr>
              <a:xfrm>
                <a:off x="1042664" y="5024827"/>
                <a:ext cx="3780811" cy="326949"/>
              </a:xfrm>
              <a:prstGeom prst="rect">
                <a:avLst/>
              </a:prstGeom>
              <a:noFill/>
            </p:spPr>
            <p:txBody>
              <a:bodyPr wrap="square">
                <a:spAutoFit/>
              </a:bodyPr>
              <a:lstStyle/>
              <a:p>
                <a14:m>
                  <m:oMath xmlns:m="http://schemas.openxmlformats.org/officeDocument/2006/math">
                    <m:r>
                      <a:rPr lang="en-US" sz="1400" i="1" dirty="0" smtClean="0">
                        <a:latin typeface="Cambria Math" panose="02040503050406030204" pitchFamily="18" charset="0"/>
                      </a:rPr>
                      <m:t>𝑓</m:t>
                    </m:r>
                    <m:r>
                      <a:rPr lang="en-US" sz="1400" i="1" dirty="0" smtClean="0">
                        <a:latin typeface="Cambria Math" panose="02040503050406030204" pitchFamily="18" charset="0"/>
                      </a:rPr>
                      <m:t>=801 </m:t>
                    </m:r>
                    <m:r>
                      <m:rPr>
                        <m:sty m:val="p"/>
                      </m:rPr>
                      <a:rPr lang="en-US" sz="1400" i="0" dirty="0" smtClean="0">
                        <a:latin typeface="Cambria Math" panose="02040503050406030204" pitchFamily="18" charset="0"/>
                      </a:rPr>
                      <m:t>MHz</m:t>
                    </m:r>
                    <m:r>
                      <a:rPr lang="en-US" sz="1400" i="1" dirty="0" smtClean="0">
                        <a:latin typeface="Cambria Math" panose="02040503050406030204" pitchFamily="18" charset="0"/>
                      </a:rPr>
                      <m:t>, </m:t>
                    </m:r>
                    <m:sSub>
                      <m:sSubPr>
                        <m:ctrlPr>
                          <a:rPr lang="en-US" sz="1400" b="0" i="1" dirty="0" smtClean="0">
                            <a:latin typeface="Cambria Math" panose="02040503050406030204" pitchFamily="18" charset="0"/>
                          </a:rPr>
                        </m:ctrlPr>
                      </m:sSubPr>
                      <m:e>
                        <m:r>
                          <a:rPr lang="en-US" sz="1400" i="1" dirty="0" err="1" smtClean="0">
                            <a:latin typeface="Cambria Math" panose="02040503050406030204" pitchFamily="18" charset="0"/>
                          </a:rPr>
                          <m:t>𝑑</m:t>
                        </m:r>
                      </m:e>
                      <m:sub>
                        <m:r>
                          <m:rPr>
                            <m:sty m:val="p"/>
                          </m:rPr>
                          <a:rPr lang="en-US" sz="1400" i="0" dirty="0" err="1" smtClean="0">
                            <a:latin typeface="Cambria Math" panose="02040503050406030204" pitchFamily="18" charset="0"/>
                          </a:rPr>
                          <m:t>tip</m:t>
                        </m:r>
                      </m:sub>
                    </m:sSub>
                    <m:r>
                      <a:rPr lang="en-US" sz="1400" i="1" dirty="0" smtClean="0">
                        <a:latin typeface="Cambria Math" panose="02040503050406030204" pitchFamily="18" charset="0"/>
                      </a:rPr>
                      <m:t>=</m:t>
                    </m:r>
                    <m:r>
                      <a:rPr lang="en-US" sz="1400" b="0" i="1" dirty="0" smtClean="0">
                        <a:latin typeface="Cambria Math" panose="02040503050406030204" pitchFamily="18" charset="0"/>
                      </a:rPr>
                      <m:t>18.5</m:t>
                    </m:r>
                    <m:r>
                      <a:rPr lang="en-US" sz="1400" i="1" dirty="0" smtClean="0">
                        <a:latin typeface="Cambria Math" panose="02040503050406030204" pitchFamily="18" charset="0"/>
                      </a:rPr>
                      <m:t> </m:t>
                    </m:r>
                    <m:r>
                      <m:rPr>
                        <m:sty m:val="p"/>
                      </m:rPr>
                      <a:rPr lang="en-US" sz="1400" i="0" dirty="0" smtClean="0">
                        <a:latin typeface="Cambria Math" panose="02040503050406030204" pitchFamily="18" charset="0"/>
                      </a:rPr>
                      <m:t>mm</m:t>
                    </m:r>
                  </m:oMath>
                </a14:m>
                <a:r>
                  <a:rPr lang="en-GB" sz="1400" dirty="0"/>
                  <a:t>, P</a:t>
                </a:r>
                <a:r>
                  <a:rPr lang="en-GB" sz="1400" baseline="-25000" dirty="0"/>
                  <a:t>in</a:t>
                </a:r>
                <a:r>
                  <a:rPr lang="en-GB" sz="1400" dirty="0"/>
                  <a:t>=0.5 W</a:t>
                </a:r>
              </a:p>
            </p:txBody>
          </p:sp>
        </mc:Choice>
        <mc:Fallback xmlns="">
          <p:sp>
            <p:nvSpPr>
              <p:cNvPr id="7" name="TextBox 8">
                <a:extLst>
                  <a:ext uri="{FF2B5EF4-FFF2-40B4-BE49-F238E27FC236}">
                    <a16:creationId xmlns:a16="http://schemas.microsoft.com/office/drawing/2014/main" id="{6F2D64A0-C38B-80BE-9D60-D604C2F3147D}"/>
                  </a:ext>
                </a:extLst>
              </p:cNvPr>
              <p:cNvSpPr txBox="1">
                <a:spLocks noRot="1" noChangeAspect="1" noMove="1" noResize="1" noEditPoints="1" noAdjustHandles="1" noChangeArrowheads="1" noChangeShapeType="1" noTextEdit="1"/>
              </p:cNvSpPr>
              <p:nvPr/>
            </p:nvSpPr>
            <p:spPr>
              <a:xfrm>
                <a:off x="1042664" y="5024827"/>
                <a:ext cx="3780811" cy="326949"/>
              </a:xfrm>
              <a:prstGeom prst="rect">
                <a:avLst/>
              </a:prstGeom>
              <a:blipFill>
                <a:blip r:embed="rId5"/>
                <a:stretch>
                  <a:fillRect b="-16667"/>
                </a:stretch>
              </a:blipFill>
            </p:spPr>
            <p:txBody>
              <a:bodyPr/>
              <a:lstStyle/>
              <a:p>
                <a:r>
                  <a:rPr lang="es-ES">
                    <a:noFill/>
                  </a:rPr>
                  <a:t> </a:t>
                </a:r>
              </a:p>
            </p:txBody>
          </p:sp>
        </mc:Fallback>
      </mc:AlternateContent>
      <p:pic>
        <p:nvPicPr>
          <p:cNvPr id="9" name="Picture 16">
            <a:extLst>
              <a:ext uri="{FF2B5EF4-FFF2-40B4-BE49-F238E27FC236}">
                <a16:creationId xmlns:a16="http://schemas.microsoft.com/office/drawing/2014/main" id="{66EF57E5-C22E-A34D-FC9B-F545D6E1B252}"/>
              </a:ext>
            </a:extLst>
          </p:cNvPr>
          <p:cNvPicPr>
            <a:picLocks noChangeAspect="1"/>
          </p:cNvPicPr>
          <p:nvPr/>
        </p:nvPicPr>
        <p:blipFill>
          <a:blip r:embed="rId6"/>
          <a:stretch>
            <a:fillRect/>
          </a:stretch>
        </p:blipFill>
        <p:spPr>
          <a:xfrm>
            <a:off x="978560" y="3470606"/>
            <a:ext cx="652405" cy="1244589"/>
          </a:xfrm>
          <a:prstGeom prst="rect">
            <a:avLst/>
          </a:prstGeom>
        </p:spPr>
      </p:pic>
      <p:sp>
        <p:nvSpPr>
          <p:cNvPr id="11" name="TextBox 22">
            <a:extLst>
              <a:ext uri="{FF2B5EF4-FFF2-40B4-BE49-F238E27FC236}">
                <a16:creationId xmlns:a16="http://schemas.microsoft.com/office/drawing/2014/main" id="{8A242FC7-205D-F732-A5A5-4B7D1042C7A8}"/>
              </a:ext>
            </a:extLst>
          </p:cNvPr>
          <p:cNvSpPr txBox="1"/>
          <p:nvPr/>
        </p:nvSpPr>
        <p:spPr>
          <a:xfrm>
            <a:off x="8681410" y="4884083"/>
            <a:ext cx="1043278" cy="523220"/>
          </a:xfrm>
          <a:prstGeom prst="rect">
            <a:avLst/>
          </a:prstGeom>
          <a:noFill/>
        </p:spPr>
        <p:txBody>
          <a:bodyPr wrap="square" rtlCol="0">
            <a:spAutoFit/>
          </a:bodyPr>
          <a:lstStyle/>
          <a:p>
            <a:pPr marL="285750" indent="-285750" algn="just">
              <a:buFont typeface="Arial" panose="020B0604020202020204" pitchFamily="34" charset="0"/>
              <a:buChar char="•"/>
            </a:pPr>
            <a:endParaRPr lang="en-US" sz="1400" dirty="0">
              <a:latin typeface="Cambria Math" panose="02040503050406030204" pitchFamily="18" charset="0"/>
            </a:endParaRPr>
          </a:p>
          <a:p>
            <a:pPr algn="just"/>
            <a:r>
              <a:rPr lang="en-GB" sz="1400" dirty="0">
                <a:latin typeface="Cambria Math" panose="02040503050406030204" pitchFamily="18" charset="0"/>
              </a:rPr>
              <a:t>S1,1(dB)</a:t>
            </a:r>
          </a:p>
        </p:txBody>
      </p:sp>
      <p:cxnSp>
        <p:nvCxnSpPr>
          <p:cNvPr id="12" name="Straight Connector 2">
            <a:extLst>
              <a:ext uri="{FF2B5EF4-FFF2-40B4-BE49-F238E27FC236}">
                <a16:creationId xmlns:a16="http://schemas.microsoft.com/office/drawing/2014/main" id="{6B93EA0D-F54B-8A84-3FB0-0B6DF8E52DBB}"/>
              </a:ext>
            </a:extLst>
          </p:cNvPr>
          <p:cNvCxnSpPr/>
          <p:nvPr/>
        </p:nvCxnSpPr>
        <p:spPr>
          <a:xfrm>
            <a:off x="8782061" y="2664441"/>
            <a:ext cx="37538" cy="2168219"/>
          </a:xfrm>
          <a:prstGeom prst="line">
            <a:avLst/>
          </a:prstGeom>
          <a:ln w="2857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4" name="ZoneTexte 13"/>
          <p:cNvSpPr txBox="1"/>
          <p:nvPr/>
        </p:nvSpPr>
        <p:spPr>
          <a:xfrm>
            <a:off x="4322831" y="5326172"/>
            <a:ext cx="4126060" cy="369332"/>
          </a:xfrm>
          <a:prstGeom prst="rect">
            <a:avLst/>
          </a:prstGeom>
          <a:noFill/>
        </p:spPr>
        <p:txBody>
          <a:bodyPr wrap="square" rtlCol="0">
            <a:spAutoFit/>
          </a:bodyPr>
          <a:lstStyle/>
          <a:p>
            <a:r>
              <a:rPr lang="fr-FR" dirty="0" err="1"/>
              <a:t>Courtesy</a:t>
            </a:r>
            <a:r>
              <a:rPr lang="fr-FR" dirty="0"/>
              <a:t> of C. Sharp (CERN)</a:t>
            </a:r>
            <a:endParaRPr lang="es-ES" dirty="0"/>
          </a:p>
        </p:txBody>
      </p:sp>
    </p:spTree>
    <p:extLst>
      <p:ext uri="{BB962C8B-B14F-4D97-AF65-F5344CB8AC3E}">
        <p14:creationId xmlns:p14="http://schemas.microsoft.com/office/powerpoint/2010/main" val="2373528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2417</TotalTime>
  <Words>1278</Words>
  <Application>Microsoft Office PowerPoint</Application>
  <PresentationFormat>Grand écran</PresentationFormat>
  <Paragraphs>202</Paragraphs>
  <Slides>15</Slides>
  <Notes>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15</vt:i4>
      </vt:variant>
    </vt:vector>
  </HeadingPairs>
  <TitlesOfParts>
    <vt:vector size="23" baseType="lpstr">
      <vt:lpstr>Aptos</vt:lpstr>
      <vt:lpstr>Aptos Display</vt:lpstr>
      <vt:lpstr>Arial</vt:lpstr>
      <vt:lpstr>Arial Unicode MS</vt:lpstr>
      <vt:lpstr>Calibri</vt:lpstr>
      <vt:lpstr>Cambria Math</vt:lpstr>
      <vt:lpstr>Helvetica</vt:lpstr>
      <vt:lpstr>Office Theme</vt:lpstr>
      <vt:lpstr>WP4: High-Order Mode (HOM) dampers &amp; Fundamental Power couplers (FPC)  7/10/2025</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Jorgen D'HONDT</dc:creator>
  <cp:lastModifiedBy>adele de-valera</cp:lastModifiedBy>
  <cp:revision>159</cp:revision>
  <dcterms:created xsi:type="dcterms:W3CDTF">2024-02-23T11:31:04Z</dcterms:created>
  <dcterms:modified xsi:type="dcterms:W3CDTF">2025-10-07T07:15:32Z</dcterms:modified>
</cp:coreProperties>
</file>