
<file path=[Content_Types].xml><?xml version="1.0" encoding="utf-8"?>
<Types xmlns="http://schemas.openxmlformats.org/package/2006/content-types">
  <Default Extension="bin" ContentType="application/vnd.openxmlformats-officedocument.oleObject"/>
  <Default Extension="emf" ContentType="image/x-emf"/>
  <Default Extension="gif" ContentType="image/gif"/>
  <Default Extension="jpeg" ContentType="image/jpeg"/>
  <Default Extension="jpg" ContentType="image/jpeg"/>
  <Default Extension="png" ContentType="image/png"/>
  <Default Extension="rels" ContentType="application/vnd.openxmlformats-package.relationships+xml"/>
  <Default Extension="tif" ContentType="image/tif"/>
  <Default Extension="tiff" ContentType="image/tiff"/>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media/image166.jpg" ContentType="image/jpg"/>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p:sldMasterIdLst>
    <p:sldMasterId id="2147483665" r:id="rId1"/>
  </p:sldMasterIdLst>
  <p:notesMasterIdLst>
    <p:notesMasterId r:id="rId47"/>
  </p:notesMasterIdLst>
  <p:handoutMasterIdLst>
    <p:handoutMasterId r:id="rId48"/>
  </p:handoutMasterIdLst>
  <p:sldIdLst>
    <p:sldId id="296" r:id="rId2"/>
    <p:sldId id="1657" r:id="rId3"/>
    <p:sldId id="21275" r:id="rId4"/>
    <p:sldId id="21276" r:id="rId5"/>
    <p:sldId id="21277" r:id="rId6"/>
    <p:sldId id="3182" r:id="rId7"/>
    <p:sldId id="367" r:id="rId8"/>
    <p:sldId id="3202" r:id="rId9"/>
    <p:sldId id="3973" r:id="rId10"/>
    <p:sldId id="21225" r:id="rId11"/>
    <p:sldId id="4082" r:id="rId12"/>
    <p:sldId id="21227" r:id="rId13"/>
    <p:sldId id="3975" r:id="rId14"/>
    <p:sldId id="21228" r:id="rId15"/>
    <p:sldId id="1072" r:id="rId16"/>
    <p:sldId id="3203" r:id="rId17"/>
    <p:sldId id="21278" r:id="rId18"/>
    <p:sldId id="4148" r:id="rId19"/>
    <p:sldId id="3204" r:id="rId20"/>
    <p:sldId id="21241" r:id="rId21"/>
    <p:sldId id="21242" r:id="rId22"/>
    <p:sldId id="21243" r:id="rId23"/>
    <p:sldId id="21244" r:id="rId24"/>
    <p:sldId id="21245" r:id="rId25"/>
    <p:sldId id="21272" r:id="rId26"/>
    <p:sldId id="21279" r:id="rId27"/>
    <p:sldId id="21274" r:id="rId28"/>
    <p:sldId id="21291" r:id="rId29"/>
    <p:sldId id="21289" r:id="rId30"/>
    <p:sldId id="280" r:id="rId31"/>
    <p:sldId id="21292" r:id="rId32"/>
    <p:sldId id="21268" r:id="rId33"/>
    <p:sldId id="281" r:id="rId34"/>
    <p:sldId id="21293" r:id="rId35"/>
    <p:sldId id="21295" r:id="rId36"/>
    <p:sldId id="21236" r:id="rId37"/>
    <p:sldId id="21282" r:id="rId38"/>
    <p:sldId id="21270" r:id="rId39"/>
    <p:sldId id="21288" r:id="rId40"/>
    <p:sldId id="21296" r:id="rId41"/>
    <p:sldId id="282" r:id="rId42"/>
    <p:sldId id="283" r:id="rId43"/>
    <p:sldId id="284" r:id="rId44"/>
    <p:sldId id="286" r:id="rId45"/>
    <p:sldId id="264" r:id="rId46"/>
  </p:sldIdLst>
  <p:sldSz cx="12179300" cy="6848475"/>
  <p:notesSz cx="6858000" cy="9144000"/>
  <p:defaultTextStyle>
    <a:def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defPPr>
    <a:lvl1pPr marL="0" marR="0" indent="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1pPr>
    <a:lvl2pPr marL="0" marR="0" indent="4572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2pPr>
    <a:lvl3pPr marL="0" marR="0" indent="9144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3pPr>
    <a:lvl4pPr marL="0" marR="0" indent="13716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4pPr>
    <a:lvl5pPr marL="0" marR="0" indent="18288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5pPr>
    <a:lvl6pPr marL="0" marR="0" indent="22860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6pPr>
    <a:lvl7pPr marL="0" marR="0" indent="27432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7pPr>
    <a:lvl8pPr marL="0" marR="0" indent="32004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8pPr>
    <a:lvl9pPr marL="0" marR="0" indent="36576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9pPr>
  </p:defaultTextStyle>
  <p:extLst>
    <p:ext uri="{EFAFB233-063F-42B5-8137-9DF3F51BA10A}">
      <p15:sldGuideLst xmlns:p15="http://schemas.microsoft.com/office/powerpoint/2012/main">
        <p15:guide id="1" orient="horz" pos="2157">
          <p15:clr>
            <a:srgbClr val="A4A3A4"/>
          </p15:clr>
        </p15:guide>
        <p15:guide id="2" pos="3836">
          <p15:clr>
            <a:srgbClr val="A4A3A4"/>
          </p15:clr>
        </p15:guide>
      </p15:sldGuideLst>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Microsoft Office User" initials="MOU" lastIdx="1" clrIdx="0"/>
</p:cmAuthorLst>
</file>

<file path=ppt/presProps.xml><?xml version="1.0" encoding="utf-8"?>
<p:presentationPr xmlns:a="http://schemas.openxmlformats.org/drawingml/2006/main" xmlns:r="http://schemas.openxmlformats.org/officeDocument/2006/relationships" xmlns:p="http://schemas.openxmlformats.org/presentationml/2006/main">
  <p:prnPr prnWhat="notes"/>
  <p:showPr>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E9684A"/>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940675A-B579-460E-94D1-54222C63F5DA}">
  <a:tblStyle styleId="{4C3C2611-4C71-4FC5-86AE-919BDF0F9419}" styleName="">
    <a:tblBg/>
    <a:wholeTbl>
      <a:tcTxStyle b="off" i="off">
        <a:font>
          <a:latin typeface="Times New Roman"/>
          <a:ea typeface="Times New Roman"/>
          <a:cs typeface="Times New Roman"/>
        </a:font>
        <a:srgbClr val="000000"/>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rgbClr val="CFD7E7"/>
          </a:solidFill>
        </a:fill>
      </a:tcStyle>
    </a:wholeTbl>
    <a:band2H>
      <a:tcTxStyle/>
      <a:tcStyle>
        <a:tcBdr/>
        <a:fill>
          <a:solidFill>
            <a:srgbClr val="E8ECF4"/>
          </a:solidFill>
        </a:fill>
      </a:tcStyle>
    </a:band2H>
    <a:firstCol>
      <a:tcTxStyle b="on" i="off">
        <a:font>
          <a:latin typeface="Times New Roman"/>
          <a:ea typeface="Times New Roman"/>
          <a:cs typeface="Times New Roman"/>
        </a:font>
        <a:srgbClr val="FFFFFF"/>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1"/>
          </a:solidFill>
        </a:fill>
      </a:tcStyle>
    </a:firstCol>
    <a:lastRow>
      <a:tcTxStyle b="on" i="off">
        <a:font>
          <a:latin typeface="Times New Roman"/>
          <a:ea typeface="Times New Roman"/>
          <a:cs typeface="Times New Roman"/>
        </a:font>
        <a:srgbClr val="FFFFFF"/>
      </a:tcTxStyle>
      <a:tcStyle>
        <a:tcBdr>
          <a:left>
            <a:ln w="12700" cap="flat">
              <a:solidFill>
                <a:srgbClr val="FFFFFF"/>
              </a:solidFill>
              <a:prstDash val="solid"/>
              <a:round/>
            </a:ln>
          </a:left>
          <a:right>
            <a:ln w="12700" cap="flat">
              <a:solidFill>
                <a:srgbClr val="FFFFFF"/>
              </a:solidFill>
              <a:prstDash val="solid"/>
              <a:round/>
            </a:ln>
          </a:right>
          <a:top>
            <a:ln w="381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1"/>
          </a:solidFill>
        </a:fill>
      </a:tcStyle>
    </a:lastRow>
    <a:firstRow>
      <a:tcTxStyle b="on" i="off">
        <a:font>
          <a:latin typeface="Times New Roman"/>
          <a:ea typeface="Times New Roman"/>
          <a:cs typeface="Times New Roman"/>
        </a:font>
        <a:srgbClr val="FFFFFF"/>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381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1"/>
          </a:solidFill>
        </a:fill>
      </a:tcStyle>
    </a:firstRow>
  </a:tblStyle>
  <a:tblStyle styleId="{C7B018BB-80A7-4F77-B60F-C8B233D01FF8}" styleName="">
    <a:tblBg/>
    <a:wholeTbl>
      <a:tcTxStyle b="off" i="off">
        <a:font>
          <a:latin typeface="Times New Roman"/>
          <a:ea typeface="Times New Roman"/>
          <a:cs typeface="Times New Roman"/>
        </a:font>
        <a:srgbClr val="000000"/>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rgbClr val="DEE7D0"/>
          </a:solidFill>
        </a:fill>
      </a:tcStyle>
    </a:wholeTbl>
    <a:band2H>
      <a:tcTxStyle/>
      <a:tcStyle>
        <a:tcBdr/>
        <a:fill>
          <a:solidFill>
            <a:srgbClr val="EFF3E9"/>
          </a:solidFill>
        </a:fill>
      </a:tcStyle>
    </a:band2H>
    <a:firstCol>
      <a:tcTxStyle b="on" i="off">
        <a:font>
          <a:latin typeface="Times New Roman"/>
          <a:ea typeface="Times New Roman"/>
          <a:cs typeface="Times New Roman"/>
        </a:font>
        <a:srgbClr val="FFFFFF"/>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3"/>
          </a:solidFill>
        </a:fill>
      </a:tcStyle>
    </a:firstCol>
    <a:lastRow>
      <a:tcTxStyle b="on" i="off">
        <a:font>
          <a:latin typeface="Times New Roman"/>
          <a:ea typeface="Times New Roman"/>
          <a:cs typeface="Times New Roman"/>
        </a:font>
        <a:srgbClr val="FFFFFF"/>
      </a:tcTxStyle>
      <a:tcStyle>
        <a:tcBdr>
          <a:left>
            <a:ln w="12700" cap="flat">
              <a:solidFill>
                <a:srgbClr val="FFFFFF"/>
              </a:solidFill>
              <a:prstDash val="solid"/>
              <a:round/>
            </a:ln>
          </a:left>
          <a:right>
            <a:ln w="12700" cap="flat">
              <a:solidFill>
                <a:srgbClr val="FFFFFF"/>
              </a:solidFill>
              <a:prstDash val="solid"/>
              <a:round/>
            </a:ln>
          </a:right>
          <a:top>
            <a:ln w="381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3"/>
          </a:solidFill>
        </a:fill>
      </a:tcStyle>
    </a:lastRow>
    <a:firstRow>
      <a:tcTxStyle b="on" i="off">
        <a:font>
          <a:latin typeface="Times New Roman"/>
          <a:ea typeface="Times New Roman"/>
          <a:cs typeface="Times New Roman"/>
        </a:font>
        <a:srgbClr val="FFFFFF"/>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381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3"/>
          </a:solidFill>
        </a:fill>
      </a:tcStyle>
    </a:firstRow>
  </a:tblStyle>
  <a:tblStyle styleId="{EEE7283C-3CF3-47DC-8721-378D4A62B228}" styleName="">
    <a:tblBg/>
    <a:wholeTbl>
      <a:tcTxStyle b="off" i="off">
        <a:font>
          <a:latin typeface="Times New Roman"/>
          <a:ea typeface="Times New Roman"/>
          <a:cs typeface="Times New Roman"/>
        </a:font>
        <a:srgbClr val="000000"/>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rgbClr val="FCDCCE"/>
          </a:solidFill>
        </a:fill>
      </a:tcStyle>
    </a:wholeTbl>
    <a:band2H>
      <a:tcTxStyle/>
      <a:tcStyle>
        <a:tcBdr/>
        <a:fill>
          <a:solidFill>
            <a:srgbClr val="FDEEE8"/>
          </a:solidFill>
        </a:fill>
      </a:tcStyle>
    </a:band2H>
    <a:firstCol>
      <a:tcTxStyle b="on" i="off">
        <a:font>
          <a:latin typeface="Times New Roman"/>
          <a:ea typeface="Times New Roman"/>
          <a:cs typeface="Times New Roman"/>
        </a:font>
        <a:srgbClr val="FFFFFF"/>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6"/>
          </a:solidFill>
        </a:fill>
      </a:tcStyle>
    </a:firstCol>
    <a:lastRow>
      <a:tcTxStyle b="on" i="off">
        <a:font>
          <a:latin typeface="Times New Roman"/>
          <a:ea typeface="Times New Roman"/>
          <a:cs typeface="Times New Roman"/>
        </a:font>
        <a:srgbClr val="FFFFFF"/>
      </a:tcTxStyle>
      <a:tcStyle>
        <a:tcBdr>
          <a:left>
            <a:ln w="12700" cap="flat">
              <a:solidFill>
                <a:srgbClr val="FFFFFF"/>
              </a:solidFill>
              <a:prstDash val="solid"/>
              <a:round/>
            </a:ln>
          </a:left>
          <a:right>
            <a:ln w="12700" cap="flat">
              <a:solidFill>
                <a:srgbClr val="FFFFFF"/>
              </a:solidFill>
              <a:prstDash val="solid"/>
              <a:round/>
            </a:ln>
          </a:right>
          <a:top>
            <a:ln w="381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6"/>
          </a:solidFill>
        </a:fill>
      </a:tcStyle>
    </a:lastRow>
    <a:firstRow>
      <a:tcTxStyle b="on" i="off">
        <a:font>
          <a:latin typeface="Times New Roman"/>
          <a:ea typeface="Times New Roman"/>
          <a:cs typeface="Times New Roman"/>
        </a:font>
        <a:srgbClr val="FFFFFF"/>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381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chemeClr val="accent6"/>
          </a:solidFill>
        </a:fill>
      </a:tcStyle>
    </a:firstRow>
  </a:tblStyle>
  <a:tblStyle styleId="{CF821DB8-F4EB-4A41-A1BA-3FCAFE7338EE}" styleName="">
    <a:tblBg/>
    <a:wholeTbl>
      <a:tcTxStyle b="off" i="off">
        <a:font>
          <a:latin typeface="Times New Roman"/>
          <a:ea typeface="Times New Roman"/>
          <a:cs typeface="Times New Roman"/>
        </a:font>
        <a:srgbClr val="000000"/>
      </a:tcTxStyle>
      <a:tcStyle>
        <a:tcBdr>
          <a:left>
            <a:ln w="12700" cap="flat">
              <a:noFill/>
              <a:miter lim="400000"/>
            </a:ln>
          </a:left>
          <a:right>
            <a:ln w="12700" cap="flat">
              <a:noFill/>
              <a:miter lim="400000"/>
            </a:ln>
          </a:right>
          <a:top>
            <a:ln w="12700" cap="flat">
              <a:noFill/>
              <a:miter lim="400000"/>
            </a:ln>
          </a:top>
          <a:bottom>
            <a:ln w="12700" cap="flat">
              <a:noFill/>
              <a:miter lim="400000"/>
            </a:ln>
          </a:bottom>
          <a:insideH>
            <a:ln w="12700" cap="flat">
              <a:noFill/>
              <a:miter lim="400000"/>
            </a:ln>
          </a:insideH>
          <a:insideV>
            <a:ln w="12700" cap="flat">
              <a:noFill/>
              <a:miter lim="400000"/>
            </a:ln>
          </a:insideV>
        </a:tcBdr>
        <a:fill>
          <a:solidFill>
            <a:srgbClr val="E6E6E6"/>
          </a:solidFill>
        </a:fill>
      </a:tcStyle>
    </a:wholeTbl>
    <a:band2H>
      <a:tcTxStyle/>
      <a:tcStyle>
        <a:tcBdr/>
        <a:fill>
          <a:solidFill>
            <a:srgbClr val="FFFFFF"/>
          </a:solidFill>
        </a:fill>
      </a:tcStyle>
    </a:band2H>
    <a:firstCol>
      <a:tcTxStyle b="on" i="off">
        <a:font>
          <a:latin typeface="Times New Roman"/>
          <a:ea typeface="Times New Roman"/>
          <a:cs typeface="Times New Roman"/>
        </a:font>
        <a:srgbClr val="FFFFFF"/>
      </a:tcTxStyle>
      <a:tcStyle>
        <a:tcBdr>
          <a:left>
            <a:ln w="12700" cap="flat">
              <a:noFill/>
              <a:miter lim="400000"/>
            </a:ln>
          </a:left>
          <a:right>
            <a:ln w="12700" cap="flat">
              <a:noFill/>
              <a:miter lim="400000"/>
            </a:ln>
          </a:right>
          <a:top>
            <a:ln w="12700" cap="flat">
              <a:noFill/>
              <a:miter lim="400000"/>
            </a:ln>
          </a:top>
          <a:bottom>
            <a:ln w="12700" cap="flat">
              <a:noFill/>
              <a:miter lim="400000"/>
            </a:ln>
          </a:bottom>
          <a:insideH>
            <a:ln w="12700" cap="flat">
              <a:noFill/>
              <a:miter lim="400000"/>
            </a:ln>
          </a:insideH>
          <a:insideV>
            <a:ln w="12700" cap="flat">
              <a:noFill/>
              <a:miter lim="400000"/>
            </a:ln>
          </a:insideV>
        </a:tcBdr>
        <a:fill>
          <a:solidFill>
            <a:schemeClr val="accent1"/>
          </a:solidFill>
        </a:fill>
      </a:tcStyle>
    </a:firstCol>
    <a:lastRow>
      <a:tcTxStyle b="on" i="off">
        <a:font>
          <a:latin typeface="Times New Roman"/>
          <a:ea typeface="Times New Roman"/>
          <a:cs typeface="Times New Roman"/>
        </a:font>
        <a:srgbClr val="000000"/>
      </a:tcTxStyle>
      <a:tcStyle>
        <a:tcBdr>
          <a:left>
            <a:ln w="12700" cap="flat">
              <a:noFill/>
              <a:miter lim="400000"/>
            </a:ln>
          </a:left>
          <a:right>
            <a:ln w="12700" cap="flat">
              <a:noFill/>
              <a:miter lim="400000"/>
            </a:ln>
          </a:right>
          <a:top>
            <a:ln w="50800" cap="flat">
              <a:solidFill>
                <a:srgbClr val="000000"/>
              </a:solidFill>
              <a:prstDash val="solid"/>
              <a:round/>
            </a:ln>
          </a:top>
          <a:bottom>
            <a:ln w="25400" cap="flat">
              <a:solidFill>
                <a:srgbClr val="000000"/>
              </a:solidFill>
              <a:prstDash val="solid"/>
              <a:round/>
            </a:ln>
          </a:bottom>
          <a:insideH>
            <a:ln w="12700" cap="flat">
              <a:noFill/>
              <a:miter lim="400000"/>
            </a:ln>
          </a:insideH>
          <a:insideV>
            <a:ln w="12700" cap="flat">
              <a:noFill/>
              <a:miter lim="400000"/>
            </a:ln>
          </a:insideV>
        </a:tcBdr>
        <a:fill>
          <a:solidFill>
            <a:srgbClr val="FFFFFF"/>
          </a:solidFill>
        </a:fill>
      </a:tcStyle>
    </a:lastRow>
    <a:firstRow>
      <a:tcTxStyle b="on" i="off">
        <a:font>
          <a:latin typeface="Times New Roman"/>
          <a:ea typeface="Times New Roman"/>
          <a:cs typeface="Times New Roman"/>
        </a:font>
        <a:srgbClr val="FFFFFF"/>
      </a:tcTxStyle>
      <a:tcStyle>
        <a:tcBdr>
          <a:left>
            <a:ln w="12700" cap="flat">
              <a:noFill/>
              <a:miter lim="400000"/>
            </a:ln>
          </a:left>
          <a:right>
            <a:ln w="12700" cap="flat">
              <a:noFill/>
              <a:miter lim="400000"/>
            </a:ln>
          </a:right>
          <a:top>
            <a:ln w="25400" cap="flat">
              <a:solidFill>
                <a:srgbClr val="000000"/>
              </a:solidFill>
              <a:prstDash val="solid"/>
              <a:round/>
            </a:ln>
          </a:top>
          <a:bottom>
            <a:ln w="25400" cap="flat">
              <a:solidFill>
                <a:srgbClr val="000000"/>
              </a:solidFill>
              <a:prstDash val="solid"/>
              <a:round/>
            </a:ln>
          </a:bottom>
          <a:insideH>
            <a:ln w="12700" cap="flat">
              <a:noFill/>
              <a:miter lim="400000"/>
            </a:ln>
          </a:insideH>
          <a:insideV>
            <a:ln w="12700" cap="flat">
              <a:noFill/>
              <a:miter lim="400000"/>
            </a:ln>
          </a:insideV>
        </a:tcBdr>
        <a:fill>
          <a:solidFill>
            <a:schemeClr val="accent1"/>
          </a:solidFill>
        </a:fill>
      </a:tcStyle>
    </a:firstRow>
  </a:tblStyle>
  <a:tblStyle styleId="{33BA23B1-9221-436E-865A-0063620EA4FD}" styleName="">
    <a:tblBg/>
    <a:wholeTbl>
      <a:tcTxStyle b="off" i="off">
        <a:font>
          <a:latin typeface="Times New Roman"/>
          <a:ea typeface="Times New Roman"/>
          <a:cs typeface="Times New Roman"/>
        </a:font>
        <a:srgbClr val="000000"/>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rgbClr val="CACACA"/>
          </a:solidFill>
        </a:fill>
      </a:tcStyle>
    </a:wholeTbl>
    <a:band2H>
      <a:tcTxStyle/>
      <a:tcStyle>
        <a:tcBdr/>
        <a:fill>
          <a:solidFill>
            <a:srgbClr val="E6E6E6"/>
          </a:solidFill>
        </a:fill>
      </a:tcStyle>
    </a:band2H>
    <a:firstCol>
      <a:tcTxStyle b="on" i="off">
        <a:font>
          <a:latin typeface="Times New Roman"/>
          <a:ea typeface="Times New Roman"/>
          <a:cs typeface="Times New Roman"/>
        </a:font>
        <a:srgbClr val="FFFFFF"/>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rgbClr val="000000"/>
          </a:solidFill>
        </a:fill>
      </a:tcStyle>
    </a:firstCol>
    <a:lastRow>
      <a:tcTxStyle b="on" i="off">
        <a:font>
          <a:latin typeface="Times New Roman"/>
          <a:ea typeface="Times New Roman"/>
          <a:cs typeface="Times New Roman"/>
        </a:font>
        <a:srgbClr val="FFFFFF"/>
      </a:tcTxStyle>
      <a:tcStyle>
        <a:tcBdr>
          <a:left>
            <a:ln w="12700" cap="flat">
              <a:solidFill>
                <a:srgbClr val="FFFFFF"/>
              </a:solidFill>
              <a:prstDash val="solid"/>
              <a:round/>
            </a:ln>
          </a:left>
          <a:right>
            <a:ln w="12700" cap="flat">
              <a:solidFill>
                <a:srgbClr val="FFFFFF"/>
              </a:solidFill>
              <a:prstDash val="solid"/>
              <a:round/>
            </a:ln>
          </a:right>
          <a:top>
            <a:ln w="38100" cap="flat">
              <a:solidFill>
                <a:srgbClr val="FFFFFF"/>
              </a:solidFill>
              <a:prstDash val="solid"/>
              <a:round/>
            </a:ln>
          </a:top>
          <a:bottom>
            <a:ln w="127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rgbClr val="000000"/>
          </a:solidFill>
        </a:fill>
      </a:tcStyle>
    </a:lastRow>
    <a:firstRow>
      <a:tcTxStyle b="on" i="off">
        <a:font>
          <a:latin typeface="Times New Roman"/>
          <a:ea typeface="Times New Roman"/>
          <a:cs typeface="Times New Roman"/>
        </a:font>
        <a:srgbClr val="FFFFFF"/>
      </a:tcTxStyle>
      <a:tcStyle>
        <a:tcBdr>
          <a:left>
            <a:ln w="12700" cap="flat">
              <a:solidFill>
                <a:srgbClr val="FFFFFF"/>
              </a:solidFill>
              <a:prstDash val="solid"/>
              <a:round/>
            </a:ln>
          </a:left>
          <a:right>
            <a:ln w="12700" cap="flat">
              <a:solidFill>
                <a:srgbClr val="FFFFFF"/>
              </a:solidFill>
              <a:prstDash val="solid"/>
              <a:round/>
            </a:ln>
          </a:right>
          <a:top>
            <a:ln w="12700" cap="flat">
              <a:solidFill>
                <a:srgbClr val="FFFFFF"/>
              </a:solidFill>
              <a:prstDash val="solid"/>
              <a:round/>
            </a:ln>
          </a:top>
          <a:bottom>
            <a:ln w="38100" cap="flat">
              <a:solidFill>
                <a:srgbClr val="FFFFFF"/>
              </a:solidFill>
              <a:prstDash val="solid"/>
              <a:round/>
            </a:ln>
          </a:bottom>
          <a:insideH>
            <a:ln w="12700" cap="flat">
              <a:solidFill>
                <a:srgbClr val="FFFFFF"/>
              </a:solidFill>
              <a:prstDash val="solid"/>
              <a:round/>
            </a:ln>
          </a:insideH>
          <a:insideV>
            <a:ln w="12700" cap="flat">
              <a:solidFill>
                <a:srgbClr val="FFFFFF"/>
              </a:solidFill>
              <a:prstDash val="solid"/>
              <a:round/>
            </a:ln>
          </a:insideV>
        </a:tcBdr>
        <a:fill>
          <a:solidFill>
            <a:srgbClr val="000000"/>
          </a:solidFill>
        </a:fill>
      </a:tcStyle>
    </a:firstRow>
  </a:tblStyle>
  <a:tblStyle styleId="{2708684C-4D16-4618-839F-0558EEFCDFE6}" styleName="">
    <a:tblBg/>
    <a:wholeTbl>
      <a:tcTxStyle b="off" i="off">
        <a:font>
          <a:latin typeface="Times New Roman"/>
          <a:ea typeface="Times New Roman"/>
          <a:cs typeface="Times New Roman"/>
        </a:font>
        <a:srgbClr val="000000"/>
      </a:tcTxStyle>
      <a:tcStyle>
        <a:tcBdr>
          <a:left>
            <a:ln w="12700" cap="flat">
              <a:solidFill>
                <a:srgbClr val="000000"/>
              </a:solidFill>
              <a:prstDash val="solid"/>
              <a:round/>
            </a:ln>
          </a:left>
          <a:right>
            <a:ln w="12700" cap="flat">
              <a:solidFill>
                <a:srgbClr val="000000"/>
              </a:solidFill>
              <a:prstDash val="solid"/>
              <a:round/>
            </a:ln>
          </a:right>
          <a:top>
            <a:ln w="12700" cap="flat">
              <a:solidFill>
                <a:srgbClr val="000000"/>
              </a:solidFill>
              <a:prstDash val="solid"/>
              <a:round/>
            </a:ln>
          </a:top>
          <a:bottom>
            <a:ln w="12700" cap="flat">
              <a:solidFill>
                <a:srgbClr val="000000"/>
              </a:solidFill>
              <a:prstDash val="solid"/>
              <a:round/>
            </a:ln>
          </a:bottom>
          <a:insideH>
            <a:ln w="12700" cap="flat">
              <a:solidFill>
                <a:srgbClr val="000000"/>
              </a:solidFill>
              <a:prstDash val="solid"/>
              <a:round/>
            </a:ln>
          </a:insideH>
          <a:insideV>
            <a:ln w="12700" cap="flat">
              <a:solidFill>
                <a:srgbClr val="000000"/>
              </a:solidFill>
              <a:prstDash val="solid"/>
              <a:round/>
            </a:ln>
          </a:insideV>
        </a:tcBdr>
        <a:fill>
          <a:solidFill>
            <a:srgbClr val="000000">
              <a:alpha val="20000"/>
            </a:srgbClr>
          </a:solidFill>
        </a:fill>
      </a:tcStyle>
    </a:wholeTbl>
    <a:band2H>
      <a:tcTxStyle/>
      <a:tcStyle>
        <a:tcBdr/>
        <a:fill>
          <a:solidFill>
            <a:srgbClr val="FFFFFF"/>
          </a:solidFill>
        </a:fill>
      </a:tcStyle>
    </a:band2H>
    <a:firstCol>
      <a:tcTxStyle b="on" i="off">
        <a:font>
          <a:latin typeface="Times New Roman"/>
          <a:ea typeface="Times New Roman"/>
          <a:cs typeface="Times New Roman"/>
        </a:font>
        <a:srgbClr val="000000"/>
      </a:tcTxStyle>
      <a:tcStyle>
        <a:tcBdr>
          <a:left>
            <a:ln w="12700" cap="flat">
              <a:solidFill>
                <a:srgbClr val="000000"/>
              </a:solidFill>
              <a:prstDash val="solid"/>
              <a:round/>
            </a:ln>
          </a:left>
          <a:right>
            <a:ln w="12700" cap="flat">
              <a:solidFill>
                <a:srgbClr val="000000"/>
              </a:solidFill>
              <a:prstDash val="solid"/>
              <a:round/>
            </a:ln>
          </a:right>
          <a:top>
            <a:ln w="12700" cap="flat">
              <a:solidFill>
                <a:srgbClr val="000000"/>
              </a:solidFill>
              <a:prstDash val="solid"/>
              <a:round/>
            </a:ln>
          </a:top>
          <a:bottom>
            <a:ln w="12700" cap="flat">
              <a:solidFill>
                <a:srgbClr val="000000"/>
              </a:solidFill>
              <a:prstDash val="solid"/>
              <a:round/>
            </a:ln>
          </a:bottom>
          <a:insideH>
            <a:ln w="12700" cap="flat">
              <a:solidFill>
                <a:srgbClr val="000000"/>
              </a:solidFill>
              <a:prstDash val="solid"/>
              <a:round/>
            </a:ln>
          </a:insideH>
          <a:insideV>
            <a:ln w="12700" cap="flat">
              <a:solidFill>
                <a:srgbClr val="000000"/>
              </a:solidFill>
              <a:prstDash val="solid"/>
              <a:round/>
            </a:ln>
          </a:insideV>
        </a:tcBdr>
        <a:fill>
          <a:solidFill>
            <a:srgbClr val="000000">
              <a:alpha val="20000"/>
            </a:srgbClr>
          </a:solidFill>
        </a:fill>
      </a:tcStyle>
    </a:firstCol>
    <a:lastRow>
      <a:tcTxStyle b="on" i="off">
        <a:font>
          <a:latin typeface="Times New Roman"/>
          <a:ea typeface="Times New Roman"/>
          <a:cs typeface="Times New Roman"/>
        </a:font>
        <a:srgbClr val="000000"/>
      </a:tcTxStyle>
      <a:tcStyle>
        <a:tcBdr>
          <a:left>
            <a:ln w="12700" cap="flat">
              <a:solidFill>
                <a:srgbClr val="000000"/>
              </a:solidFill>
              <a:prstDash val="solid"/>
              <a:round/>
            </a:ln>
          </a:left>
          <a:right>
            <a:ln w="12700" cap="flat">
              <a:solidFill>
                <a:srgbClr val="000000"/>
              </a:solidFill>
              <a:prstDash val="solid"/>
              <a:round/>
            </a:ln>
          </a:right>
          <a:top>
            <a:ln w="50800" cap="flat">
              <a:solidFill>
                <a:srgbClr val="000000"/>
              </a:solidFill>
              <a:prstDash val="solid"/>
              <a:round/>
            </a:ln>
          </a:top>
          <a:bottom>
            <a:ln w="12700" cap="flat">
              <a:solidFill>
                <a:srgbClr val="000000"/>
              </a:solidFill>
              <a:prstDash val="solid"/>
              <a:round/>
            </a:ln>
          </a:bottom>
          <a:insideH>
            <a:ln w="12700" cap="flat">
              <a:solidFill>
                <a:srgbClr val="000000"/>
              </a:solidFill>
              <a:prstDash val="solid"/>
              <a:round/>
            </a:ln>
          </a:insideH>
          <a:insideV>
            <a:ln w="12700" cap="flat">
              <a:solidFill>
                <a:srgbClr val="000000"/>
              </a:solidFill>
              <a:prstDash val="solid"/>
              <a:round/>
            </a:ln>
          </a:insideV>
        </a:tcBdr>
        <a:fill>
          <a:noFill/>
        </a:fill>
      </a:tcStyle>
    </a:lastRow>
    <a:firstRow>
      <a:tcTxStyle b="on" i="off">
        <a:font>
          <a:latin typeface="Times New Roman"/>
          <a:ea typeface="Times New Roman"/>
          <a:cs typeface="Times New Roman"/>
        </a:font>
        <a:srgbClr val="000000"/>
      </a:tcTxStyle>
      <a:tcStyle>
        <a:tcBdr>
          <a:left>
            <a:ln w="12700" cap="flat">
              <a:solidFill>
                <a:srgbClr val="000000"/>
              </a:solidFill>
              <a:prstDash val="solid"/>
              <a:round/>
            </a:ln>
          </a:left>
          <a:right>
            <a:ln w="12700" cap="flat">
              <a:solidFill>
                <a:srgbClr val="000000"/>
              </a:solidFill>
              <a:prstDash val="solid"/>
              <a:round/>
            </a:ln>
          </a:right>
          <a:top>
            <a:ln w="12700" cap="flat">
              <a:solidFill>
                <a:srgbClr val="000000"/>
              </a:solidFill>
              <a:prstDash val="solid"/>
              <a:round/>
            </a:ln>
          </a:top>
          <a:bottom>
            <a:ln w="25400" cap="flat">
              <a:solidFill>
                <a:srgbClr val="000000"/>
              </a:solidFill>
              <a:prstDash val="solid"/>
              <a:round/>
            </a:ln>
          </a:bottom>
          <a:insideH>
            <a:ln w="12700" cap="flat">
              <a:solidFill>
                <a:srgbClr val="000000"/>
              </a:solidFill>
              <a:prstDash val="solid"/>
              <a:round/>
            </a:ln>
          </a:insideH>
          <a:insideV>
            <a:ln w="12700" cap="flat">
              <a:solidFill>
                <a:srgbClr val="000000"/>
              </a:solidFill>
              <a:prstDash val="solid"/>
              <a:round/>
            </a:ln>
          </a:insideV>
        </a:tcBdr>
        <a:fill>
          <a:no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0434"/>
    <p:restoredTop sz="75985" autoAdjust="0"/>
  </p:normalViewPr>
  <p:slideViewPr>
    <p:cSldViewPr snapToGrid="0" snapToObjects="1">
      <p:cViewPr varScale="1">
        <p:scale>
          <a:sx n="89" d="100"/>
          <a:sy n="89" d="100"/>
        </p:scale>
        <p:origin x="1624" y="168"/>
      </p:cViewPr>
      <p:guideLst>
        <p:guide orient="horz" pos="2157"/>
        <p:guide pos="3836"/>
      </p:guideLst>
    </p:cSldViewPr>
  </p:slideViewPr>
  <p:outlineViewPr>
    <p:cViewPr>
      <p:scale>
        <a:sx n="33" d="100"/>
        <a:sy n="33" d="100"/>
      </p:scale>
      <p:origin x="0" y="0"/>
    </p:cViewPr>
  </p:outlineViewPr>
  <p:notesTextViewPr>
    <p:cViewPr>
      <p:scale>
        <a:sx n="100" d="100"/>
        <a:sy n="100" d="100"/>
      </p:scale>
      <p:origin x="0" y="0"/>
    </p:cViewPr>
  </p:notesTextViewPr>
  <p:sorterViewPr>
    <p:cViewPr>
      <p:scale>
        <a:sx n="66" d="100"/>
        <a:sy n="66" d="100"/>
      </p:scale>
      <p:origin x="0" y="0"/>
    </p:cViewPr>
  </p:sorter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notesMaster" Target="notesMasters/notesMaster1.xml"/><Relationship Id="rId50" Type="http://schemas.openxmlformats.org/officeDocument/2006/relationships/presProps" Target="presProps.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tableStyles" Target="tableStyles.xml"/><Relationship Id="rId5" Type="http://schemas.openxmlformats.org/officeDocument/2006/relationships/slide" Target="slides/slide4.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handoutMaster" Target="handoutMasters/handoutMaster1.xml"/><Relationship Id="rId8" Type="http://schemas.openxmlformats.org/officeDocument/2006/relationships/slide" Target="slides/slide7.xml"/><Relationship Id="rId51" Type="http://schemas.openxmlformats.org/officeDocument/2006/relationships/viewProps" Target="viewProps.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20" Type="http://schemas.openxmlformats.org/officeDocument/2006/relationships/slide" Target="slides/slide19.xml"/><Relationship Id="rId41" Type="http://schemas.openxmlformats.org/officeDocument/2006/relationships/slide" Target="slides/slide40.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commentAuthors" Target="commentAuthors.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Espace réservé de l'en-tête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fr-FR"/>
          </a:p>
        </p:txBody>
      </p:sp>
      <p:sp>
        <p:nvSpPr>
          <p:cNvPr id="3" name="Espace réservé de la date 2"/>
          <p:cNvSpPr>
            <a:spLocks noGrp="1"/>
          </p:cNvSpPr>
          <p:nvPr>
            <p:ph type="dt" sz="quarter" idx="1"/>
          </p:nvPr>
        </p:nvSpPr>
        <p:spPr>
          <a:xfrm>
            <a:off x="3884613" y="0"/>
            <a:ext cx="2971800" cy="457200"/>
          </a:xfrm>
          <a:prstGeom prst="rect">
            <a:avLst/>
          </a:prstGeom>
        </p:spPr>
        <p:txBody>
          <a:bodyPr vert="horz" lIns="91440" tIns="45720" rIns="91440" bIns="45720" rtlCol="0"/>
          <a:lstStyle>
            <a:lvl1pPr algn="r">
              <a:defRPr sz="1200"/>
            </a:lvl1pPr>
          </a:lstStyle>
          <a:p>
            <a:fld id="{A8870CF6-DF5D-9544-A800-5805762FF0E5}" type="datetimeFigureOut">
              <a:rPr lang="fr-FR" smtClean="0"/>
              <a:t>15/05/2025</a:t>
            </a:fld>
            <a:endParaRPr lang="fr-FR"/>
          </a:p>
        </p:txBody>
      </p:sp>
      <p:sp>
        <p:nvSpPr>
          <p:cNvPr id="4" name="Espace réservé du pied de page 3"/>
          <p:cNvSpPr>
            <a:spLocks noGrp="1"/>
          </p:cNvSpPr>
          <p:nvPr>
            <p:ph type="ftr" sz="quarter" idx="2"/>
          </p:nvPr>
        </p:nvSpPr>
        <p:spPr>
          <a:xfrm>
            <a:off x="0" y="8685213"/>
            <a:ext cx="2971800" cy="457200"/>
          </a:xfrm>
          <a:prstGeom prst="rect">
            <a:avLst/>
          </a:prstGeom>
        </p:spPr>
        <p:txBody>
          <a:bodyPr vert="horz" lIns="91440" tIns="45720" rIns="91440" bIns="45720" rtlCol="0" anchor="b"/>
          <a:lstStyle>
            <a:lvl1pPr algn="l">
              <a:defRPr sz="1200"/>
            </a:lvl1pPr>
          </a:lstStyle>
          <a:p>
            <a:endParaRPr lang="fr-FR"/>
          </a:p>
        </p:txBody>
      </p:sp>
      <p:sp>
        <p:nvSpPr>
          <p:cNvPr id="5" name="Espace réservé du numéro de diapositive 4"/>
          <p:cNvSpPr>
            <a:spLocks noGrp="1"/>
          </p:cNvSpPr>
          <p:nvPr>
            <p:ph type="sldNum" sz="quarter" idx="3"/>
          </p:nvPr>
        </p:nvSpPr>
        <p:spPr>
          <a:xfrm>
            <a:off x="3884613" y="8685213"/>
            <a:ext cx="2971800" cy="457200"/>
          </a:xfrm>
          <a:prstGeom prst="rect">
            <a:avLst/>
          </a:prstGeom>
        </p:spPr>
        <p:txBody>
          <a:bodyPr vert="horz" lIns="91440" tIns="45720" rIns="91440" bIns="45720" rtlCol="0" anchor="b"/>
          <a:lstStyle>
            <a:lvl1pPr algn="r">
              <a:defRPr sz="1200"/>
            </a:lvl1pPr>
          </a:lstStyle>
          <a:p>
            <a:fld id="{F4CD29B1-187E-5643-A5F4-6FB8C32E3A7B}" type="slidenum">
              <a:rPr lang="fr-FR" smtClean="0"/>
              <a:t>‹#›</a:t>
            </a:fld>
            <a:endParaRPr lang="fr-FR"/>
          </a:p>
        </p:txBody>
      </p:sp>
    </p:spTree>
    <p:extLst>
      <p:ext uri="{BB962C8B-B14F-4D97-AF65-F5344CB8AC3E}">
        <p14:creationId xmlns:p14="http://schemas.microsoft.com/office/powerpoint/2010/main" val="64416426"/>
      </p:ext>
    </p:extLst>
  </p:cSld>
  <p:clrMap bg1="lt1" tx1="dk1" bg2="lt2" tx2="dk2" accent1="accent1" accent2="accent2" accent3="accent3" accent4="accent4" accent5="accent5" accent6="accent6" hlink="hlink" folHlink="folHlink"/>
  <p:hf hdr="0" ftr="0" dt="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168" name="Shape 168"/>
          <p:cNvSpPr>
            <a:spLocks noGrp="1" noRot="1" noChangeAspect="1"/>
          </p:cNvSpPr>
          <p:nvPr>
            <p:ph type="sldImg"/>
          </p:nvPr>
        </p:nvSpPr>
        <p:spPr>
          <a:xfrm>
            <a:off x="381000" y="685800"/>
            <a:ext cx="6096000" cy="3429000"/>
          </a:xfrm>
          <a:prstGeom prst="rect">
            <a:avLst/>
          </a:prstGeom>
        </p:spPr>
        <p:txBody>
          <a:bodyPr/>
          <a:lstStyle/>
          <a:p>
            <a:endParaRPr/>
          </a:p>
        </p:txBody>
      </p:sp>
      <p:sp>
        <p:nvSpPr>
          <p:cNvPr id="169" name="Shape 169"/>
          <p:cNvSpPr>
            <a:spLocks noGrp="1"/>
          </p:cNvSpPr>
          <p:nvPr>
            <p:ph type="body" sz="quarter" idx="1"/>
          </p:nvPr>
        </p:nvSpPr>
        <p:spPr>
          <a:xfrm>
            <a:off x="914400" y="4343400"/>
            <a:ext cx="5029200" cy="4114800"/>
          </a:xfrm>
          <a:prstGeom prst="rect">
            <a:avLst/>
          </a:prstGeom>
        </p:spPr>
        <p:txBody>
          <a:bodyPr/>
          <a:lstStyle/>
          <a:p>
            <a:endParaRPr/>
          </a:p>
        </p:txBody>
      </p:sp>
    </p:spTree>
    <p:extLst>
      <p:ext uri="{BB962C8B-B14F-4D97-AF65-F5344CB8AC3E}">
        <p14:creationId xmlns:p14="http://schemas.microsoft.com/office/powerpoint/2010/main" val="3459586987"/>
      </p:ext>
    </p:extLst>
  </p:cSld>
  <p:clrMap bg1="lt1" tx1="dk1" bg2="lt2" tx2="dk2" accent1="accent1" accent2="accent2" accent3="accent3" accent4="accent4" accent5="accent5" accent6="accent6" hlink="hlink" folHlink="folHlink"/>
  <p:hf hdr="0" ftr="0" dt="0"/>
  <p:notesStyle>
    <a:lvl1pPr defTabSz="457200" latinLnBrk="0">
      <a:defRPr sz="1200">
        <a:latin typeface="+mn-lt"/>
        <a:ea typeface="+mn-ea"/>
        <a:cs typeface="+mn-cs"/>
        <a:sym typeface="Calibri"/>
      </a:defRPr>
    </a:lvl1pPr>
    <a:lvl2pPr indent="228600" defTabSz="457200" latinLnBrk="0">
      <a:defRPr sz="1200">
        <a:latin typeface="+mn-lt"/>
        <a:ea typeface="+mn-ea"/>
        <a:cs typeface="+mn-cs"/>
        <a:sym typeface="Calibri"/>
      </a:defRPr>
    </a:lvl2pPr>
    <a:lvl3pPr indent="457200" defTabSz="457200" latinLnBrk="0">
      <a:defRPr sz="1200">
        <a:latin typeface="+mn-lt"/>
        <a:ea typeface="+mn-ea"/>
        <a:cs typeface="+mn-cs"/>
        <a:sym typeface="Calibri"/>
      </a:defRPr>
    </a:lvl3pPr>
    <a:lvl4pPr indent="685800" defTabSz="457200" latinLnBrk="0">
      <a:defRPr sz="1200">
        <a:latin typeface="+mn-lt"/>
        <a:ea typeface="+mn-ea"/>
        <a:cs typeface="+mn-cs"/>
        <a:sym typeface="Calibri"/>
      </a:defRPr>
    </a:lvl4pPr>
    <a:lvl5pPr indent="914400" defTabSz="457200" latinLnBrk="0">
      <a:defRPr sz="1200">
        <a:latin typeface="+mn-lt"/>
        <a:ea typeface="+mn-ea"/>
        <a:cs typeface="+mn-cs"/>
        <a:sym typeface="Calibri"/>
      </a:defRPr>
    </a:lvl5pPr>
    <a:lvl6pPr indent="1143000" defTabSz="457200" latinLnBrk="0">
      <a:defRPr sz="1200">
        <a:latin typeface="+mn-lt"/>
        <a:ea typeface="+mn-ea"/>
        <a:cs typeface="+mn-cs"/>
        <a:sym typeface="Calibri"/>
      </a:defRPr>
    </a:lvl6pPr>
    <a:lvl7pPr indent="1371600" defTabSz="457200" latinLnBrk="0">
      <a:defRPr sz="1200">
        <a:latin typeface="+mn-lt"/>
        <a:ea typeface="+mn-ea"/>
        <a:cs typeface="+mn-cs"/>
        <a:sym typeface="Calibri"/>
      </a:defRPr>
    </a:lvl7pPr>
    <a:lvl8pPr indent="1600200" defTabSz="457200" latinLnBrk="0">
      <a:defRPr sz="1200">
        <a:latin typeface="+mn-lt"/>
        <a:ea typeface="+mn-ea"/>
        <a:cs typeface="+mn-cs"/>
        <a:sym typeface="Calibri"/>
      </a:defRPr>
    </a:lvl8pPr>
    <a:lvl9pPr indent="1828800" defTabSz="457200" latinLnBrk="0">
      <a:defRPr sz="1200">
        <a:latin typeface="+mn-lt"/>
        <a:ea typeface="+mn-ea"/>
        <a:cs typeface="+mn-cs"/>
        <a:sym typeface="Calibri"/>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78850" name="Text Box 2"/>
          <p:cNvSpPr txBox="1">
            <a:spLocks noChangeArrowheads="1"/>
          </p:cNvSpPr>
          <p:nvPr/>
        </p:nvSpPr>
        <p:spPr bwMode="auto">
          <a:xfrm>
            <a:off x="1190625" y="877888"/>
            <a:ext cx="4475163" cy="3165475"/>
          </a:xfrm>
          <a:prstGeom prst="rect">
            <a:avLst/>
          </a:prstGeom>
          <a:solidFill>
            <a:srgbClr val="FFFFFF"/>
          </a:solidFill>
          <a:ln w="9525">
            <a:solidFill>
              <a:srgbClr val="000000"/>
            </a:solidFill>
            <a:miter lim="800000"/>
            <a:headEnd/>
            <a:tailEnd/>
          </a:ln>
        </p:spPr>
        <p:txBody>
          <a:bodyPr wrap="none" lIns="80184" tIns="40092" rIns="80184" bIns="40092" anchor="ctr"/>
          <a:lstStyle>
            <a:lvl1pPr defTabSz="393700" eaLnBrk="0" hangingPunct="0">
              <a:defRPr sz="2400">
                <a:solidFill>
                  <a:schemeClr val="tx1"/>
                </a:solidFill>
                <a:latin typeface="Arial" charset="0"/>
                <a:ea typeface="MS PGothic" charset="0"/>
                <a:cs typeface="MS PGothic" charset="0"/>
              </a:defRPr>
            </a:lvl1pPr>
            <a:lvl2pPr marL="742950" indent="-285750" defTabSz="393700" eaLnBrk="0" hangingPunct="0">
              <a:defRPr sz="2400">
                <a:solidFill>
                  <a:schemeClr val="tx1"/>
                </a:solidFill>
                <a:latin typeface="Arial" charset="0"/>
                <a:ea typeface="MS PGothic" charset="0"/>
                <a:cs typeface="MS PGothic" charset="0"/>
              </a:defRPr>
            </a:lvl2pPr>
            <a:lvl3pPr marL="1143000" indent="-228600" defTabSz="393700" eaLnBrk="0" hangingPunct="0">
              <a:defRPr sz="2400">
                <a:solidFill>
                  <a:schemeClr val="tx1"/>
                </a:solidFill>
                <a:latin typeface="Arial" charset="0"/>
                <a:ea typeface="MS PGothic" charset="0"/>
                <a:cs typeface="MS PGothic" charset="0"/>
              </a:defRPr>
            </a:lvl3pPr>
            <a:lvl4pPr marL="1600200" indent="-228600" defTabSz="393700" eaLnBrk="0" hangingPunct="0">
              <a:defRPr sz="2400">
                <a:solidFill>
                  <a:schemeClr val="tx1"/>
                </a:solidFill>
                <a:latin typeface="Arial" charset="0"/>
                <a:ea typeface="MS PGothic" charset="0"/>
                <a:cs typeface="MS PGothic" charset="0"/>
              </a:defRPr>
            </a:lvl4pPr>
            <a:lvl5pPr marL="2057400" indent="-228600" defTabSz="393700" eaLnBrk="0" hangingPunct="0">
              <a:defRPr sz="2400">
                <a:solidFill>
                  <a:schemeClr val="tx1"/>
                </a:solidFill>
                <a:latin typeface="Arial" charset="0"/>
                <a:ea typeface="MS PGothic" charset="0"/>
                <a:cs typeface="MS PGothic" charset="0"/>
              </a:defRPr>
            </a:lvl5pPr>
            <a:lvl6pPr marL="2514600" indent="-228600" defTabSz="393700" eaLnBrk="0" fontAlgn="base" hangingPunct="0">
              <a:spcBef>
                <a:spcPct val="0"/>
              </a:spcBef>
              <a:spcAft>
                <a:spcPct val="0"/>
              </a:spcAft>
              <a:defRPr sz="2400">
                <a:solidFill>
                  <a:schemeClr val="tx1"/>
                </a:solidFill>
                <a:latin typeface="Arial" charset="0"/>
                <a:ea typeface="MS PGothic" charset="0"/>
                <a:cs typeface="MS PGothic" charset="0"/>
              </a:defRPr>
            </a:lvl6pPr>
            <a:lvl7pPr marL="2971800" indent="-228600" defTabSz="393700" eaLnBrk="0" fontAlgn="base" hangingPunct="0">
              <a:spcBef>
                <a:spcPct val="0"/>
              </a:spcBef>
              <a:spcAft>
                <a:spcPct val="0"/>
              </a:spcAft>
              <a:defRPr sz="2400">
                <a:solidFill>
                  <a:schemeClr val="tx1"/>
                </a:solidFill>
                <a:latin typeface="Arial" charset="0"/>
                <a:ea typeface="MS PGothic" charset="0"/>
                <a:cs typeface="MS PGothic" charset="0"/>
              </a:defRPr>
            </a:lvl7pPr>
            <a:lvl8pPr marL="3429000" indent="-228600" defTabSz="393700" eaLnBrk="0" fontAlgn="base" hangingPunct="0">
              <a:spcBef>
                <a:spcPct val="0"/>
              </a:spcBef>
              <a:spcAft>
                <a:spcPct val="0"/>
              </a:spcAft>
              <a:defRPr sz="2400">
                <a:solidFill>
                  <a:schemeClr val="tx1"/>
                </a:solidFill>
                <a:latin typeface="Arial" charset="0"/>
                <a:ea typeface="MS PGothic" charset="0"/>
                <a:cs typeface="MS PGothic" charset="0"/>
              </a:defRPr>
            </a:lvl8pPr>
            <a:lvl9pPr marL="3886200" indent="-228600" defTabSz="393700" eaLnBrk="0" fontAlgn="base" hangingPunct="0">
              <a:spcBef>
                <a:spcPct val="0"/>
              </a:spcBef>
              <a:spcAft>
                <a:spcPct val="0"/>
              </a:spcAft>
              <a:defRPr sz="2400">
                <a:solidFill>
                  <a:schemeClr val="tx1"/>
                </a:solidFill>
                <a:latin typeface="Arial" charset="0"/>
                <a:ea typeface="MS PGothic" charset="0"/>
                <a:cs typeface="MS PGothic" charset="0"/>
              </a:defRPr>
            </a:lvl9pPr>
          </a:lstStyle>
          <a:p>
            <a:pPr eaLnBrk="1" fontAlgn="base" hangingPunct="1">
              <a:spcBef>
                <a:spcPct val="0"/>
              </a:spcBef>
              <a:spcAft>
                <a:spcPct val="0"/>
              </a:spcAft>
            </a:pPr>
            <a:endParaRPr lang="es-ES_tradnl" sz="700" b="1" kern="1200">
              <a:solidFill>
                <a:srgbClr val="000000"/>
              </a:solidFill>
            </a:endParaRPr>
          </a:p>
        </p:txBody>
      </p:sp>
      <p:sp>
        <p:nvSpPr>
          <p:cNvPr id="78851" name="Text Box 3"/>
          <p:cNvSpPr>
            <a:spLocks noGrp="1" noChangeArrowheads="1"/>
          </p:cNvSpPr>
          <p:nvPr>
            <p:ph type="body"/>
          </p:nvPr>
        </p:nvSpPr>
        <p:spPr>
          <a:xfrm>
            <a:off x="1060450" y="4349750"/>
            <a:ext cx="4740275" cy="222250"/>
          </a:xfrm>
          <a:noFill/>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a:spAutoFit/>
          </a:bodyPr>
          <a:lstStyle/>
          <a:p>
            <a:pPr>
              <a:lnSpc>
                <a:spcPct val="93000"/>
              </a:lnSpc>
              <a:spcBef>
                <a:spcPct val="0"/>
              </a:spcBef>
              <a:spcAft>
                <a:spcPts val="500"/>
              </a:spcAft>
              <a:buSzPct val="45000"/>
              <a:tabLst>
                <a:tab pos="633413" algn="l"/>
                <a:tab pos="1268413" algn="l"/>
                <a:tab pos="1903413" algn="l"/>
                <a:tab pos="2538413" algn="l"/>
                <a:tab pos="3173413" algn="l"/>
                <a:tab pos="3808413" algn="l"/>
                <a:tab pos="4443413" algn="l"/>
              </a:tabLst>
            </a:pPr>
            <a:r>
              <a:rPr lang="en-GB" sz="900" dirty="0">
                <a:ea typeface="MS PGothic" charset="0"/>
                <a:cs typeface="MS PGothic" charset="0"/>
              </a:rPr>
              <a:t>After the physics intro I will review the accelerator aspects.</a:t>
            </a:r>
          </a:p>
          <a:p>
            <a:pPr>
              <a:lnSpc>
                <a:spcPct val="93000"/>
              </a:lnSpc>
              <a:spcBef>
                <a:spcPct val="0"/>
              </a:spcBef>
              <a:spcAft>
                <a:spcPts val="500"/>
              </a:spcAft>
              <a:buSzPct val="45000"/>
              <a:tabLst>
                <a:tab pos="633413" algn="l"/>
                <a:tab pos="1268413" algn="l"/>
                <a:tab pos="1903413" algn="l"/>
                <a:tab pos="2538413" algn="l"/>
                <a:tab pos="3173413" algn="l"/>
                <a:tab pos="3808413" algn="l"/>
                <a:tab pos="4443413" algn="l"/>
              </a:tabLst>
            </a:pPr>
            <a:endParaRPr lang="en-US" sz="900" dirty="0">
              <a:ea typeface="MS PGothic" charset="0"/>
              <a:cs typeface="MS PGothic" charset="0"/>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78850" name="Text Box 2"/>
          <p:cNvSpPr txBox="1">
            <a:spLocks noChangeArrowheads="1"/>
          </p:cNvSpPr>
          <p:nvPr/>
        </p:nvSpPr>
        <p:spPr bwMode="auto">
          <a:xfrm>
            <a:off x="1190625" y="877888"/>
            <a:ext cx="4475163" cy="3165475"/>
          </a:xfrm>
          <a:prstGeom prst="rect">
            <a:avLst/>
          </a:prstGeom>
          <a:solidFill>
            <a:srgbClr val="FFFFFF"/>
          </a:solidFill>
          <a:ln w="9525">
            <a:solidFill>
              <a:srgbClr val="000000"/>
            </a:solidFill>
            <a:miter lim="800000"/>
            <a:headEnd/>
            <a:tailEnd/>
          </a:ln>
        </p:spPr>
        <p:txBody>
          <a:bodyPr wrap="none" lIns="80184" tIns="40092" rIns="80184" bIns="40092" anchor="ctr"/>
          <a:lstStyle>
            <a:lvl1pPr defTabSz="393700" eaLnBrk="0" hangingPunct="0">
              <a:defRPr sz="2400">
                <a:solidFill>
                  <a:schemeClr val="tx1"/>
                </a:solidFill>
                <a:latin typeface="Arial" charset="0"/>
                <a:ea typeface="MS PGothic" charset="0"/>
                <a:cs typeface="MS PGothic" charset="0"/>
              </a:defRPr>
            </a:lvl1pPr>
            <a:lvl2pPr marL="742950" indent="-285750" defTabSz="393700" eaLnBrk="0" hangingPunct="0">
              <a:defRPr sz="2400">
                <a:solidFill>
                  <a:schemeClr val="tx1"/>
                </a:solidFill>
                <a:latin typeface="Arial" charset="0"/>
                <a:ea typeface="MS PGothic" charset="0"/>
                <a:cs typeface="MS PGothic" charset="0"/>
              </a:defRPr>
            </a:lvl2pPr>
            <a:lvl3pPr marL="1143000" indent="-228600" defTabSz="393700" eaLnBrk="0" hangingPunct="0">
              <a:defRPr sz="2400">
                <a:solidFill>
                  <a:schemeClr val="tx1"/>
                </a:solidFill>
                <a:latin typeface="Arial" charset="0"/>
                <a:ea typeface="MS PGothic" charset="0"/>
                <a:cs typeface="MS PGothic" charset="0"/>
              </a:defRPr>
            </a:lvl3pPr>
            <a:lvl4pPr marL="1600200" indent="-228600" defTabSz="393700" eaLnBrk="0" hangingPunct="0">
              <a:defRPr sz="2400">
                <a:solidFill>
                  <a:schemeClr val="tx1"/>
                </a:solidFill>
                <a:latin typeface="Arial" charset="0"/>
                <a:ea typeface="MS PGothic" charset="0"/>
                <a:cs typeface="MS PGothic" charset="0"/>
              </a:defRPr>
            </a:lvl4pPr>
            <a:lvl5pPr marL="2057400" indent="-228600" defTabSz="393700" eaLnBrk="0" hangingPunct="0">
              <a:defRPr sz="2400">
                <a:solidFill>
                  <a:schemeClr val="tx1"/>
                </a:solidFill>
                <a:latin typeface="Arial" charset="0"/>
                <a:ea typeface="MS PGothic" charset="0"/>
                <a:cs typeface="MS PGothic" charset="0"/>
              </a:defRPr>
            </a:lvl5pPr>
            <a:lvl6pPr marL="2514600" indent="-228600" defTabSz="393700" eaLnBrk="0" fontAlgn="base" hangingPunct="0">
              <a:spcBef>
                <a:spcPct val="0"/>
              </a:spcBef>
              <a:spcAft>
                <a:spcPct val="0"/>
              </a:spcAft>
              <a:defRPr sz="2400">
                <a:solidFill>
                  <a:schemeClr val="tx1"/>
                </a:solidFill>
                <a:latin typeface="Arial" charset="0"/>
                <a:ea typeface="MS PGothic" charset="0"/>
                <a:cs typeface="MS PGothic" charset="0"/>
              </a:defRPr>
            </a:lvl6pPr>
            <a:lvl7pPr marL="2971800" indent="-228600" defTabSz="393700" eaLnBrk="0" fontAlgn="base" hangingPunct="0">
              <a:spcBef>
                <a:spcPct val="0"/>
              </a:spcBef>
              <a:spcAft>
                <a:spcPct val="0"/>
              </a:spcAft>
              <a:defRPr sz="2400">
                <a:solidFill>
                  <a:schemeClr val="tx1"/>
                </a:solidFill>
                <a:latin typeface="Arial" charset="0"/>
                <a:ea typeface="MS PGothic" charset="0"/>
                <a:cs typeface="MS PGothic" charset="0"/>
              </a:defRPr>
            </a:lvl7pPr>
            <a:lvl8pPr marL="3429000" indent="-228600" defTabSz="393700" eaLnBrk="0" fontAlgn="base" hangingPunct="0">
              <a:spcBef>
                <a:spcPct val="0"/>
              </a:spcBef>
              <a:spcAft>
                <a:spcPct val="0"/>
              </a:spcAft>
              <a:defRPr sz="2400">
                <a:solidFill>
                  <a:schemeClr val="tx1"/>
                </a:solidFill>
                <a:latin typeface="Arial" charset="0"/>
                <a:ea typeface="MS PGothic" charset="0"/>
                <a:cs typeface="MS PGothic" charset="0"/>
              </a:defRPr>
            </a:lvl8pPr>
            <a:lvl9pPr marL="3886200" indent="-228600" defTabSz="393700" eaLnBrk="0" fontAlgn="base" hangingPunct="0">
              <a:spcBef>
                <a:spcPct val="0"/>
              </a:spcBef>
              <a:spcAft>
                <a:spcPct val="0"/>
              </a:spcAft>
              <a:defRPr sz="2400">
                <a:solidFill>
                  <a:schemeClr val="tx1"/>
                </a:solidFill>
                <a:latin typeface="Arial" charset="0"/>
                <a:ea typeface="MS PGothic" charset="0"/>
                <a:cs typeface="MS PGothic" charset="0"/>
              </a:defRPr>
            </a:lvl9pPr>
          </a:lstStyle>
          <a:p>
            <a:pPr eaLnBrk="1" fontAlgn="base" hangingPunct="1">
              <a:spcBef>
                <a:spcPct val="0"/>
              </a:spcBef>
              <a:spcAft>
                <a:spcPct val="0"/>
              </a:spcAft>
            </a:pPr>
            <a:endParaRPr lang="es-ES_tradnl" sz="700" b="1" kern="1200">
              <a:solidFill>
                <a:srgbClr val="000000"/>
              </a:solidFill>
            </a:endParaRPr>
          </a:p>
        </p:txBody>
      </p:sp>
      <p:sp>
        <p:nvSpPr>
          <p:cNvPr id="78851" name="Text Box 3"/>
          <p:cNvSpPr>
            <a:spLocks noGrp="1" noChangeArrowheads="1"/>
          </p:cNvSpPr>
          <p:nvPr>
            <p:ph type="body"/>
          </p:nvPr>
        </p:nvSpPr>
        <p:spPr>
          <a:xfrm>
            <a:off x="1060450" y="4349750"/>
            <a:ext cx="4740275" cy="222250"/>
          </a:xfrm>
          <a:noFill/>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a:spAutoFit/>
          </a:bodyPr>
          <a:lstStyle/>
          <a:p>
            <a:pPr>
              <a:lnSpc>
                <a:spcPct val="93000"/>
              </a:lnSpc>
              <a:spcBef>
                <a:spcPct val="0"/>
              </a:spcBef>
              <a:spcAft>
                <a:spcPts val="500"/>
              </a:spcAft>
              <a:buSzPct val="45000"/>
              <a:tabLst>
                <a:tab pos="633413" algn="l"/>
                <a:tab pos="1268413" algn="l"/>
                <a:tab pos="1903413" algn="l"/>
                <a:tab pos="2538413" algn="l"/>
                <a:tab pos="3173413" algn="l"/>
                <a:tab pos="3808413" algn="l"/>
                <a:tab pos="4443413" algn="l"/>
              </a:tabLst>
            </a:pPr>
            <a:r>
              <a:rPr lang="en-GB" sz="900" dirty="0">
                <a:ea typeface="MS PGothic" charset="0"/>
                <a:cs typeface="MS PGothic" charset="0"/>
              </a:rPr>
              <a:t>To understand better this project, we need  to review the LCs basics, the projects as: ILC, CLIC and in the last times C3, and the R&amp;D related programs.</a:t>
            </a:r>
          </a:p>
          <a:p>
            <a:pPr>
              <a:lnSpc>
                <a:spcPct val="93000"/>
              </a:lnSpc>
              <a:spcBef>
                <a:spcPct val="0"/>
              </a:spcBef>
              <a:spcAft>
                <a:spcPts val="500"/>
              </a:spcAft>
              <a:buSzPct val="45000"/>
              <a:tabLst>
                <a:tab pos="633413" algn="l"/>
                <a:tab pos="1268413" algn="l"/>
                <a:tab pos="1903413" algn="l"/>
                <a:tab pos="2538413" algn="l"/>
                <a:tab pos="3173413" algn="l"/>
                <a:tab pos="3808413" algn="l"/>
                <a:tab pos="4443413" algn="l"/>
              </a:tabLst>
            </a:pPr>
            <a:r>
              <a:rPr lang="en-GB" sz="900" dirty="0">
                <a:ea typeface="MS PGothic" charset="0"/>
                <a:cs typeface="MS PGothic" charset="0"/>
              </a:rPr>
              <a:t>I will describe after the LCF facility at CERN and the possible upgrades.</a:t>
            </a:r>
          </a:p>
        </p:txBody>
      </p:sp>
    </p:spTree>
    <p:extLst>
      <p:ext uri="{BB962C8B-B14F-4D97-AF65-F5344CB8AC3E}">
        <p14:creationId xmlns:p14="http://schemas.microsoft.com/office/powerpoint/2010/main" val="2163745928"/>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6C43CBB9-6BC1-30E0-FD98-D0EE68B3846C}"/>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DD605214-C8F5-18F9-8EF5-EAED42F8B487}"/>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086CF849-6317-4875-D713-220A03247AD2}"/>
              </a:ext>
            </a:extLst>
          </p:cNvPr>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None/>
              <a:tabLst/>
              <a:defRPr/>
            </a:pP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The two most important parameters for a collider are: Energy and Luminosity. In a simple way we could say, the physics case fix the energy and  the precision of the measurement is mainly given by the luminosity.</a:t>
            </a:r>
          </a:p>
          <a:p>
            <a:pPr marL="0" marR="0" lvl="0" indent="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None/>
              <a:tabLst/>
              <a:defRPr/>
            </a:pP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This plot is showing the collider projects in function of the energy and luminosity. We will see the conventional Higgs factories in red / blue, the ERLs in green, LPA in yellow, muons in pink  and the hadrons in grey around the 100 TeV.</a:t>
            </a:r>
          </a:p>
          <a:p>
            <a:endParaRPr lang="en-US" dirty="0"/>
          </a:p>
        </p:txBody>
      </p:sp>
    </p:spTree>
    <p:extLst>
      <p:ext uri="{BB962C8B-B14F-4D97-AF65-F5344CB8AC3E}">
        <p14:creationId xmlns:p14="http://schemas.microsoft.com/office/powerpoint/2010/main" val="1124006611"/>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273E3DB-5C6F-223C-B544-14BD6788B93C}"/>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32EA743A-61D0-C321-A147-C30C487EC989}"/>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DEBB88EA-A186-EA29-4EDE-0E4FE5BD1A25}"/>
              </a:ext>
            </a:extLst>
          </p:cNvPr>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
                <a:srgbClr val="2C7C9F">
                  <a:lumMod val="60000"/>
                  <a:lumOff val="40000"/>
                </a:srgbClr>
              </a:buClr>
              <a:buSzPct val="110000"/>
              <a:buFontTx/>
              <a:buNone/>
              <a:tabLst/>
              <a:defRPr/>
            </a:pP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If we will focus in the Higg sector,  left plot:</a:t>
            </a:r>
          </a:p>
          <a:p>
            <a:pPr marL="0" marR="0" lvl="0" indent="0" algn="l" defTabSz="914400" rtl="0" eaLnBrk="1" fontAlgn="auto" latinLnBrk="0" hangingPunct="1">
              <a:lnSpc>
                <a:spcPct val="100000"/>
              </a:lnSpc>
              <a:spcBef>
                <a:spcPts val="0"/>
              </a:spcBef>
              <a:spcAft>
                <a:spcPts val="0"/>
              </a:spcAft>
              <a:buClr>
                <a:srgbClr val="2C7C9F">
                  <a:lumMod val="60000"/>
                  <a:lumOff val="40000"/>
                </a:srgbClr>
              </a:buClr>
              <a:buSzPct val="110000"/>
              <a:buFontTx/>
              <a:buNone/>
              <a:tabLst/>
              <a:defRPr/>
            </a:pPr>
            <a:endParaRPr kumimoji="0" lang="en-GB" sz="1200" b="1"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endParaRPr>
          </a:p>
          <a:p>
            <a:pPr marL="349250" marR="0" lvl="0" indent="-34925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Char char=""/>
              <a:tabLst/>
              <a:defRPr/>
            </a:pPr>
            <a:r>
              <a:rPr kumimoji="0" lang="en-GB" sz="1200" b="1"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Luminosity</a:t>
            </a: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 at low-energies for CC surpass (reduction at high energy due to SR), at </a:t>
            </a:r>
            <a:r>
              <a:rPr kumimoji="0" lang="en-GB" sz="1200" b="1"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high-energies</a:t>
            </a: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 </a:t>
            </a:r>
            <a:r>
              <a:rPr kumimoji="0" lang="en-GB" sz="1200" b="1"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LC excel </a:t>
            </a: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(Luminosity per beam power roughly constant)</a:t>
            </a:r>
          </a:p>
          <a:p>
            <a:pPr marL="0" marR="0" lvl="0" indent="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None/>
              <a:tabLst/>
              <a:defRPr/>
            </a:pPr>
            <a:endPar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endParaRPr>
          </a:p>
          <a:p>
            <a:pPr marL="349250" marR="0" lvl="0" indent="-34925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Char char=""/>
              <a:tabLst/>
              <a:defRPr/>
            </a:pPr>
            <a:r>
              <a:rPr kumimoji="0" lang="en-GB" sz="1200" b="1"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For LCs luminosity increases with energy</a:t>
            </a: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 e.g. 1-3 x 10</a:t>
            </a:r>
            <a:r>
              <a:rPr kumimoji="0" lang="en-GB" sz="1200" b="0" i="0" u="none" strike="noStrike" kern="1200" cap="none" spc="0" normalizeH="0" baseline="3000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34</a:t>
            </a: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 cm</a:t>
            </a:r>
            <a:r>
              <a:rPr kumimoji="0" lang="en-GB" sz="1200" b="0" i="0" u="none" strike="noStrike" kern="1200" cap="none" spc="0" normalizeH="0" baseline="3000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-2</a:t>
            </a: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s</a:t>
            </a:r>
            <a:r>
              <a:rPr kumimoji="0" lang="en-GB" sz="1200" b="0" i="0" u="none" strike="noStrike" kern="1200" cap="none" spc="0" normalizeH="0" baseline="3000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-1  </a:t>
            </a: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for Higgs factories at 250 GeV, 6 x 10</a:t>
            </a:r>
            <a:r>
              <a:rPr kumimoji="0" lang="en-GB" sz="1200" b="0" i="0" u="none" strike="noStrike" kern="1200" cap="none" spc="0" normalizeH="0" baseline="3000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34</a:t>
            </a: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 at 3 TeV</a:t>
            </a:r>
          </a:p>
          <a:p>
            <a:pPr marL="0" marR="0" lvl="0" indent="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None/>
              <a:tabLst/>
              <a:defRPr/>
            </a:pPr>
            <a:endPar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endParaRPr>
          </a:p>
          <a:p>
            <a:pPr marL="349250" marR="0" lvl="0" indent="-34925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Char char=""/>
              <a:tabLst/>
              <a:defRPr/>
            </a:pPr>
            <a:r>
              <a:rPr kumimoji="0" lang="en-GB" sz="1200" b="1"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For LCs higher energies “easy” </a:t>
            </a: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 3 TeV studied (CLIC), but many TeVs challenging: </a:t>
            </a:r>
          </a:p>
          <a:p>
            <a:pPr marL="621900" marR="0" lvl="1" indent="-285350" algn="l" defTabSz="914400" rtl="0" eaLnBrk="1" fontAlgn="auto" latinLnBrk="0" hangingPunct="1">
              <a:lnSpc>
                <a:spcPct val="100000"/>
              </a:lnSpc>
              <a:spcBef>
                <a:spcPts val="600"/>
              </a:spcBef>
              <a:spcAft>
                <a:spcPts val="0"/>
              </a:spcAft>
              <a:buClr>
                <a:srgbClr val="2C7C9F">
                  <a:lumMod val="75000"/>
                </a:srgbClr>
              </a:buClr>
              <a:buSzPct val="110000"/>
              <a:buFont typeface="Arial" panose="020B0604020202020204" pitchFamily="34" charset="0"/>
              <a:buChar char="•"/>
              <a:tabLst/>
              <a:defRPr/>
            </a:pP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Power proportional to luminosity </a:t>
            </a:r>
          </a:p>
          <a:p>
            <a:pPr marL="621900" marR="0" lvl="1" indent="-285350" algn="l" defTabSz="914400" rtl="0" eaLnBrk="1" fontAlgn="auto" latinLnBrk="0" hangingPunct="1">
              <a:lnSpc>
                <a:spcPct val="100000"/>
              </a:lnSpc>
              <a:spcBef>
                <a:spcPts val="600"/>
              </a:spcBef>
              <a:spcAft>
                <a:spcPts val="0"/>
              </a:spcAft>
              <a:buClr>
                <a:srgbClr val="2C7C9F">
                  <a:lumMod val="75000"/>
                </a:srgbClr>
              </a:buClr>
              <a:buSzPct val="110000"/>
              <a:buFont typeface="Arial" panose="020B0604020202020204" pitchFamily="34" charset="0"/>
              <a:buChar char="•"/>
              <a:tabLst/>
              <a:defRPr/>
            </a:pP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Consider up to 50km </a:t>
            </a:r>
          </a:p>
          <a:p>
            <a:pPr marL="621900" marR="0" lvl="1" indent="-285350" algn="l" defTabSz="914400" rtl="0" eaLnBrk="1" fontAlgn="auto" latinLnBrk="0" hangingPunct="1">
              <a:lnSpc>
                <a:spcPct val="100000"/>
              </a:lnSpc>
              <a:spcBef>
                <a:spcPts val="600"/>
              </a:spcBef>
              <a:spcAft>
                <a:spcPts val="0"/>
              </a:spcAft>
              <a:buClr>
                <a:srgbClr val="2C7C9F">
                  <a:lumMod val="75000"/>
                </a:srgbClr>
              </a:buClr>
              <a:buSzPct val="110000"/>
              <a:buFont typeface="Arial" panose="020B0604020202020204" pitchFamily="34" charset="0"/>
              <a:buChar char="•"/>
              <a:tabLst/>
              <a:defRPr/>
            </a:pP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Higher-energy means smaller beams and increasingly important beam-beam effects </a:t>
            </a:r>
          </a:p>
          <a:p>
            <a:pPr marL="0" marR="0" lvl="0" indent="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None/>
              <a:tabLst/>
              <a:defRPr/>
            </a:pPr>
            <a:endPar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endParaRPr>
          </a:p>
          <a:p>
            <a:pPr marL="349250" marR="0" lvl="0" indent="-34925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Char char=""/>
              <a:tabLst/>
              <a:defRPr/>
            </a:pPr>
            <a:r>
              <a:rPr kumimoji="0" lang="en-GB" sz="1200" b="1"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LCs </a:t>
            </a: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have </a:t>
            </a:r>
            <a:r>
              <a:rPr kumimoji="0" lang="en-GB" sz="1200" b="1"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polarized beams </a:t>
            </a: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(80% e</a:t>
            </a:r>
            <a:r>
              <a:rPr kumimoji="0" lang="en-GB" sz="1200" b="0" i="0" u="none" strike="noStrike" kern="1200" cap="none" spc="0" normalizeH="0" baseline="3000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a:t>
            </a: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 ILC also 30% e+), the spin of the </a:t>
            </a:r>
            <a:r>
              <a:rPr kumimoji="0" lang="en-GB" sz="1200" b="0" i="0" u="none" strike="noStrike" kern="1200" cap="none" spc="0" normalizeH="0" baseline="0" noProof="0" dirty="0" err="1">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e</a:t>
            </a:r>
            <a:r>
              <a:rPr kumimoji="0" lang="en-GB" sz="1200" b="0" i="0" u="none" strike="noStrike" kern="1200" cap="none" spc="0" normalizeH="0" baseline="30000" noProof="0" dirty="0" err="1">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a:t>
            </a:r>
            <a:r>
              <a:rPr kumimoji="0" lang="en-GB" sz="1200" b="0" i="0" u="none" strike="noStrike" kern="1200" cap="none" spc="0" normalizeH="0" baseline="0" noProof="0" dirty="0" err="1">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e</a:t>
            </a:r>
            <a:r>
              <a:rPr kumimoji="0" lang="en-GB" sz="1200" b="0" i="0" u="none" strike="noStrike" kern="1200" cap="none" spc="0" normalizeH="0" baseline="3000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a:t>
            </a: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 beam can be maintained during the acceleration and collision. This can help significantly improve measurement precision.</a:t>
            </a:r>
          </a:p>
          <a:p>
            <a:pPr marL="349250" marR="0" lvl="0" indent="-34925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Char char=""/>
              <a:tabLst/>
              <a:defRPr/>
            </a:pPr>
            <a:endPar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endParaRPr>
          </a:p>
          <a:p>
            <a:pPr marL="349250" marR="0" lvl="0" indent="-34925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Char char=""/>
              <a:tabLst/>
              <a:defRPr/>
            </a:pPr>
            <a:endPar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endParaRPr>
          </a:p>
          <a:p>
            <a:pPr marL="0" marR="0" lvl="0" indent="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None/>
              <a:tabLst/>
              <a:defRPr/>
            </a:pP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A new factor have to be considered in the new colliders we are designing that is the: </a:t>
            </a:r>
            <a:r>
              <a:rPr kumimoji="0" lang="en-GB" sz="1200" b="1"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sustainability</a:t>
            </a: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 For the first time in the design of a collider we have to take into account:</a:t>
            </a:r>
          </a:p>
          <a:p>
            <a:pPr marL="349250" marR="0" lvl="0" indent="-34925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Char char=""/>
              <a:tabLst/>
              <a:defRPr/>
            </a:pPr>
            <a:endPar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endParaRPr>
          </a:p>
          <a:p>
            <a:pPr marL="349250" marR="0" lvl="0" indent="-34925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Char char=""/>
              <a:tabLst/>
              <a:defRPr/>
            </a:pP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Energy consumption, efficiency, sustainability, carbon footprint</a:t>
            </a:r>
          </a:p>
          <a:p>
            <a:pPr marL="349250" marR="0" lvl="0" indent="-34925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Char char=""/>
              <a:tabLst/>
              <a:defRPr/>
            </a:pPr>
            <a:endPar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endParaRPr>
          </a:p>
          <a:p>
            <a:pPr marL="0" marR="0" lvl="0" indent="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None/>
              <a:tabLst/>
              <a:defRPr/>
            </a:pP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And we have to develop the technical devices that are needed for this, as: </a:t>
            </a:r>
          </a:p>
          <a:p>
            <a:pPr marL="349250" marR="0" lvl="0" indent="-34925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Char char=""/>
              <a:tabLst/>
              <a:defRPr/>
            </a:pPr>
            <a:endPar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endParaRPr>
          </a:p>
          <a:p>
            <a:pPr marL="349250" marR="0" lvl="0" indent="-34925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Char char=""/>
              <a:tabLst/>
              <a:defRPr/>
            </a:pP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High-Efficiency RF power sources: Klystrons, Solid State Amplifiers, IOTs...</a:t>
            </a:r>
          </a:p>
          <a:p>
            <a:pPr marL="349250" marR="0" lvl="0" indent="-34925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Char char=""/>
              <a:tabLst/>
              <a:defRPr/>
            </a:pPr>
            <a:endPar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endParaRPr>
          </a:p>
          <a:p>
            <a:pPr marL="349250" marR="0" lvl="0" indent="-34925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Char char=""/>
              <a:tabLst/>
              <a:defRPr/>
            </a:pPr>
            <a:endPar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endParaRPr>
          </a:p>
          <a:p>
            <a:pPr marL="349250" marR="0" lvl="0" indent="-34925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Char char=""/>
              <a:tabLst/>
              <a:defRPr/>
            </a:pPr>
            <a:endPar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endParaRPr>
          </a:p>
          <a:p>
            <a:pPr marL="349250" marR="0" lvl="0" indent="-34925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Char char=""/>
              <a:tabLst/>
              <a:defRPr/>
            </a:pPr>
            <a:endPar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endParaRPr>
          </a:p>
          <a:p>
            <a:endParaRPr lang="en-US" dirty="0"/>
          </a:p>
        </p:txBody>
      </p:sp>
    </p:spTree>
    <p:extLst>
      <p:ext uri="{BB962C8B-B14F-4D97-AF65-F5344CB8AC3E}">
        <p14:creationId xmlns:p14="http://schemas.microsoft.com/office/powerpoint/2010/main" val="1093022645"/>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06BBDB98-4088-D5A2-172F-BA1B7B303A97}"/>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9501E1A9-B868-C9A1-1D38-F3EA561B52FB}"/>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2DB7963B-BCA2-F523-A335-0787A30818A2}"/>
              </a:ext>
            </a:extLst>
          </p:cNvPr>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
                <a:srgbClr val="2C7C9F">
                  <a:lumMod val="60000"/>
                  <a:lumOff val="40000"/>
                </a:srgbClr>
              </a:buClr>
              <a:buSzPct val="110000"/>
              <a:buFontTx/>
              <a:buNone/>
              <a:tabLst/>
              <a:defRPr/>
            </a:pP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If we will focus in the Higg sector,  left plot:</a:t>
            </a:r>
          </a:p>
          <a:p>
            <a:pPr marL="0" marR="0" lvl="0" indent="0" algn="l" defTabSz="914400" rtl="0" eaLnBrk="1" fontAlgn="auto" latinLnBrk="0" hangingPunct="1">
              <a:lnSpc>
                <a:spcPct val="100000"/>
              </a:lnSpc>
              <a:spcBef>
                <a:spcPts val="0"/>
              </a:spcBef>
              <a:spcAft>
                <a:spcPts val="0"/>
              </a:spcAft>
              <a:buClr>
                <a:srgbClr val="2C7C9F">
                  <a:lumMod val="60000"/>
                  <a:lumOff val="40000"/>
                </a:srgbClr>
              </a:buClr>
              <a:buSzPct val="110000"/>
              <a:buFontTx/>
              <a:buNone/>
              <a:tabLst/>
              <a:defRPr/>
            </a:pPr>
            <a:endParaRPr kumimoji="0" lang="en-GB" sz="1200" b="1"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endParaRPr>
          </a:p>
          <a:p>
            <a:pPr marL="349250" marR="0" lvl="0" indent="-34925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Char char=""/>
              <a:tabLst/>
              <a:defRPr/>
            </a:pPr>
            <a:r>
              <a:rPr kumimoji="0" lang="en-GB" sz="1200" b="1"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Luminosity</a:t>
            </a: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 at low-energies for CC surpass (reduction at high energy due to SR), at </a:t>
            </a:r>
            <a:r>
              <a:rPr kumimoji="0" lang="en-GB" sz="1200" b="1"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high-energies</a:t>
            </a: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 </a:t>
            </a:r>
            <a:r>
              <a:rPr kumimoji="0" lang="en-GB" sz="1200" b="1"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LC excel </a:t>
            </a: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(Luminosity per beam power roughly constant)</a:t>
            </a:r>
          </a:p>
          <a:p>
            <a:pPr marL="0" marR="0" lvl="0" indent="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None/>
              <a:tabLst/>
              <a:defRPr/>
            </a:pPr>
            <a:endPar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endParaRPr>
          </a:p>
          <a:p>
            <a:pPr marL="349250" marR="0" lvl="0" indent="-34925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Char char=""/>
              <a:tabLst/>
              <a:defRPr/>
            </a:pPr>
            <a:r>
              <a:rPr kumimoji="0" lang="en-GB" sz="1200" b="1"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For LCs luminosity increases with energy</a:t>
            </a: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 e.g. 1-3 x 10</a:t>
            </a:r>
            <a:r>
              <a:rPr kumimoji="0" lang="en-GB" sz="1200" b="0" i="0" u="none" strike="noStrike" kern="1200" cap="none" spc="0" normalizeH="0" baseline="3000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34</a:t>
            </a: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 cm</a:t>
            </a:r>
            <a:r>
              <a:rPr kumimoji="0" lang="en-GB" sz="1200" b="0" i="0" u="none" strike="noStrike" kern="1200" cap="none" spc="0" normalizeH="0" baseline="3000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-2</a:t>
            </a: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s</a:t>
            </a:r>
            <a:r>
              <a:rPr kumimoji="0" lang="en-GB" sz="1200" b="0" i="0" u="none" strike="noStrike" kern="1200" cap="none" spc="0" normalizeH="0" baseline="3000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-1  </a:t>
            </a: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for Higgs factories at 250 GeV, 6 x 10</a:t>
            </a:r>
            <a:r>
              <a:rPr kumimoji="0" lang="en-GB" sz="1200" b="0" i="0" u="none" strike="noStrike" kern="1200" cap="none" spc="0" normalizeH="0" baseline="3000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34</a:t>
            </a: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 at 3 TeV</a:t>
            </a:r>
          </a:p>
          <a:p>
            <a:pPr marL="0" marR="0" lvl="0" indent="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None/>
              <a:tabLst/>
              <a:defRPr/>
            </a:pPr>
            <a:endPar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endParaRPr>
          </a:p>
          <a:p>
            <a:pPr marL="349250" marR="0" lvl="0" indent="-34925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Char char=""/>
              <a:tabLst/>
              <a:defRPr/>
            </a:pPr>
            <a:r>
              <a:rPr kumimoji="0" lang="en-GB" sz="1200" b="1"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For LCs higher energies “easy” </a:t>
            </a: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 3 TeV studied (CLIC), but many TeVs challenging: </a:t>
            </a:r>
          </a:p>
          <a:p>
            <a:pPr marL="621900" marR="0" lvl="1" indent="-285350" algn="l" defTabSz="914400" rtl="0" eaLnBrk="1" fontAlgn="auto" latinLnBrk="0" hangingPunct="1">
              <a:lnSpc>
                <a:spcPct val="100000"/>
              </a:lnSpc>
              <a:spcBef>
                <a:spcPts val="600"/>
              </a:spcBef>
              <a:spcAft>
                <a:spcPts val="0"/>
              </a:spcAft>
              <a:buClr>
                <a:srgbClr val="2C7C9F">
                  <a:lumMod val="75000"/>
                </a:srgbClr>
              </a:buClr>
              <a:buSzPct val="110000"/>
              <a:buFont typeface="Arial" panose="020B0604020202020204" pitchFamily="34" charset="0"/>
              <a:buChar char="•"/>
              <a:tabLst/>
              <a:defRPr/>
            </a:pP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Power proportional to luminosity </a:t>
            </a:r>
          </a:p>
          <a:p>
            <a:pPr marL="621900" marR="0" lvl="1" indent="-285350" algn="l" defTabSz="914400" rtl="0" eaLnBrk="1" fontAlgn="auto" latinLnBrk="0" hangingPunct="1">
              <a:lnSpc>
                <a:spcPct val="100000"/>
              </a:lnSpc>
              <a:spcBef>
                <a:spcPts val="600"/>
              </a:spcBef>
              <a:spcAft>
                <a:spcPts val="0"/>
              </a:spcAft>
              <a:buClr>
                <a:srgbClr val="2C7C9F">
                  <a:lumMod val="75000"/>
                </a:srgbClr>
              </a:buClr>
              <a:buSzPct val="110000"/>
              <a:buFont typeface="Arial" panose="020B0604020202020204" pitchFamily="34" charset="0"/>
              <a:buChar char="•"/>
              <a:tabLst/>
              <a:defRPr/>
            </a:pP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Consider up to 50km </a:t>
            </a:r>
          </a:p>
          <a:p>
            <a:pPr marL="621900" marR="0" lvl="1" indent="-285350" algn="l" defTabSz="914400" rtl="0" eaLnBrk="1" fontAlgn="auto" latinLnBrk="0" hangingPunct="1">
              <a:lnSpc>
                <a:spcPct val="100000"/>
              </a:lnSpc>
              <a:spcBef>
                <a:spcPts val="600"/>
              </a:spcBef>
              <a:spcAft>
                <a:spcPts val="0"/>
              </a:spcAft>
              <a:buClr>
                <a:srgbClr val="2C7C9F">
                  <a:lumMod val="75000"/>
                </a:srgbClr>
              </a:buClr>
              <a:buSzPct val="110000"/>
              <a:buFont typeface="Arial" panose="020B0604020202020204" pitchFamily="34" charset="0"/>
              <a:buChar char="•"/>
              <a:tabLst/>
              <a:defRPr/>
            </a:pP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Higher-energy means smaller beams and increasingly important beam-beam effects </a:t>
            </a:r>
          </a:p>
          <a:p>
            <a:pPr marL="0" marR="0" lvl="0" indent="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None/>
              <a:tabLst/>
              <a:defRPr/>
            </a:pPr>
            <a:endPar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endParaRPr>
          </a:p>
          <a:p>
            <a:pPr marL="349250" marR="0" lvl="0" indent="-34925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Char char=""/>
              <a:tabLst/>
              <a:defRPr/>
            </a:pPr>
            <a:r>
              <a:rPr kumimoji="0" lang="en-GB" sz="1200" b="1"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LCs </a:t>
            </a: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have </a:t>
            </a:r>
            <a:r>
              <a:rPr kumimoji="0" lang="en-GB" sz="1200" b="1"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polarized beams </a:t>
            </a: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(80% e</a:t>
            </a:r>
            <a:r>
              <a:rPr kumimoji="0" lang="en-GB" sz="1200" b="0" i="0" u="none" strike="noStrike" kern="1200" cap="none" spc="0" normalizeH="0" baseline="3000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a:t>
            </a: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 ILC also 30% e+), the spin of the </a:t>
            </a:r>
            <a:r>
              <a:rPr kumimoji="0" lang="en-GB" sz="1200" b="0" i="0" u="none" strike="noStrike" kern="1200" cap="none" spc="0" normalizeH="0" baseline="0" noProof="0" dirty="0" err="1">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e</a:t>
            </a:r>
            <a:r>
              <a:rPr kumimoji="0" lang="en-GB" sz="1200" b="0" i="0" u="none" strike="noStrike" kern="1200" cap="none" spc="0" normalizeH="0" baseline="30000" noProof="0" dirty="0" err="1">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a:t>
            </a:r>
            <a:r>
              <a:rPr kumimoji="0" lang="en-GB" sz="1200" b="0" i="0" u="none" strike="noStrike" kern="1200" cap="none" spc="0" normalizeH="0" baseline="0" noProof="0" dirty="0" err="1">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e</a:t>
            </a:r>
            <a:r>
              <a:rPr kumimoji="0" lang="en-GB" sz="1200" b="0" i="0" u="none" strike="noStrike" kern="1200" cap="none" spc="0" normalizeH="0" baseline="3000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a:t>
            </a: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 beam can be maintained during the acceleration and collision. This can help significantly improve measurement precision.</a:t>
            </a:r>
          </a:p>
          <a:p>
            <a:pPr marL="349250" marR="0" lvl="0" indent="-34925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Char char=""/>
              <a:tabLst/>
              <a:defRPr/>
            </a:pPr>
            <a:endPar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endParaRPr>
          </a:p>
          <a:p>
            <a:pPr marL="0" marR="0" lvl="0" indent="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None/>
              <a:tabLst/>
              <a:defRPr/>
            </a:pP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Since ESPPU 2020, a new factor has to be considered in the new colliders we are designing that is the: </a:t>
            </a:r>
            <a:r>
              <a:rPr kumimoji="0" lang="en-GB" sz="1200" b="1"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sustainability</a:t>
            </a: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 For the first time in the design of a collider we have to take into account:</a:t>
            </a:r>
          </a:p>
          <a:p>
            <a:pPr marL="349250" marR="0" lvl="0" indent="-34925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Char char=""/>
              <a:tabLst/>
              <a:defRPr/>
            </a:pPr>
            <a:endPar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endParaRPr>
          </a:p>
          <a:p>
            <a:pPr marL="349250" marR="0" lvl="0" indent="-34925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Char char=""/>
              <a:tabLst/>
              <a:defRPr/>
            </a:pP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Energy consumption, efficiency, sustainability, carbon footprint</a:t>
            </a:r>
          </a:p>
          <a:p>
            <a:pPr marL="349250" marR="0" lvl="0" indent="-34925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Char char=""/>
              <a:tabLst/>
              <a:defRPr/>
            </a:pPr>
            <a:endPar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endParaRPr>
          </a:p>
          <a:p>
            <a:pPr marL="0" marR="0" lvl="0" indent="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None/>
              <a:tabLst/>
              <a:defRPr/>
            </a:pP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And we have to develop the technical devices that are needed for this, as: </a:t>
            </a:r>
          </a:p>
          <a:p>
            <a:pPr marL="349250" marR="0" lvl="0" indent="-34925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Char char=""/>
              <a:tabLst/>
              <a:defRPr/>
            </a:pPr>
            <a:endPar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endParaRPr>
          </a:p>
          <a:p>
            <a:pPr marL="349250" marR="0" lvl="0" indent="-34925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Char char=""/>
              <a:tabLst/>
              <a:defRPr/>
            </a:pPr>
            <a:r>
              <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High-Efficiency RF power sources: Klystrons, Solid State Amplifiers, IOTs..., permanent magnets...</a:t>
            </a:r>
          </a:p>
          <a:p>
            <a:pPr marL="349250" marR="0" lvl="0" indent="-34925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Char char=""/>
              <a:tabLst/>
              <a:defRPr/>
            </a:pPr>
            <a:endPar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endParaRPr>
          </a:p>
          <a:p>
            <a:pPr marL="349250" marR="0" lvl="0" indent="-34925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Char char=""/>
              <a:tabLst/>
              <a:defRPr/>
            </a:pPr>
            <a:endPar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endParaRPr>
          </a:p>
          <a:p>
            <a:pPr marL="349250" marR="0" lvl="0" indent="-34925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Char char=""/>
              <a:tabLst/>
              <a:defRPr/>
            </a:pPr>
            <a:endPar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endParaRPr>
          </a:p>
          <a:p>
            <a:pPr marL="349250" marR="0" lvl="0" indent="-349250" algn="l" defTabSz="914400" rtl="0" eaLnBrk="1" fontAlgn="auto" latinLnBrk="0" hangingPunct="1">
              <a:lnSpc>
                <a:spcPct val="100000"/>
              </a:lnSpc>
              <a:spcBef>
                <a:spcPts val="0"/>
              </a:spcBef>
              <a:spcAft>
                <a:spcPts val="0"/>
              </a:spcAft>
              <a:buClr>
                <a:srgbClr val="2C7C9F">
                  <a:lumMod val="60000"/>
                  <a:lumOff val="40000"/>
                </a:srgbClr>
              </a:buClr>
              <a:buSzPct val="110000"/>
              <a:buFont typeface="Wingdings 2" pitchFamily="18" charset="2"/>
              <a:buChar char=""/>
              <a:tabLst/>
              <a:defRPr/>
            </a:pPr>
            <a:endParaRPr kumimoji="0" lang="en-GB" sz="12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endParaRPr>
          </a:p>
          <a:p>
            <a:endParaRPr lang="en-US" dirty="0"/>
          </a:p>
        </p:txBody>
      </p:sp>
    </p:spTree>
    <p:extLst>
      <p:ext uri="{BB962C8B-B14F-4D97-AF65-F5344CB8AC3E}">
        <p14:creationId xmlns:p14="http://schemas.microsoft.com/office/powerpoint/2010/main" val="1933612020"/>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If we analyze Energy &amp; Lumi in  the case of  LCs we have:</a:t>
            </a:r>
          </a:p>
          <a:p>
            <a:pPr marL="171450" indent="-171450">
              <a:buFontTx/>
              <a:buChar char="-"/>
            </a:pPr>
            <a:r>
              <a:rPr lang="en-US" dirty="0"/>
              <a:t>Energy is given by the </a:t>
            </a:r>
            <a:r>
              <a:rPr lang="en-US" b="1" dirty="0"/>
              <a:t>Length</a:t>
            </a:r>
            <a:r>
              <a:rPr lang="en-US" dirty="0"/>
              <a:t> and the </a:t>
            </a:r>
            <a:r>
              <a:rPr lang="en-US" b="1" dirty="0"/>
              <a:t>gradient</a:t>
            </a:r>
            <a:r>
              <a:rPr lang="en-US" dirty="0"/>
              <a:t> </a:t>
            </a:r>
          </a:p>
          <a:p>
            <a:pPr marL="171450" indent="-171450">
              <a:buFontTx/>
              <a:buChar char="-"/>
            </a:pPr>
            <a:r>
              <a:rPr lang="en-US" dirty="0"/>
              <a:t>Luminosity is proportional to </a:t>
            </a:r>
            <a:r>
              <a:rPr lang="en-US" b="1" dirty="0"/>
              <a:t>beam power </a:t>
            </a:r>
            <a:r>
              <a:rPr lang="en-US" dirty="0"/>
              <a:t>( AC (wall-plug) power x efficiency ) and inversely proportional to the </a:t>
            </a:r>
            <a:r>
              <a:rPr lang="en-US" b="1" dirty="0"/>
              <a:t>beam sizes at the IP</a:t>
            </a:r>
          </a:p>
          <a:p>
            <a:pPr marL="0" indent="0">
              <a:buFontTx/>
              <a:buNone/>
            </a:pPr>
            <a:endParaRPr lang="en-US" dirty="0"/>
          </a:p>
          <a:p>
            <a:pPr marL="0" indent="0">
              <a:buFontTx/>
              <a:buNone/>
            </a:pPr>
            <a:r>
              <a:rPr lang="en-US" b="1" dirty="0"/>
              <a:t>Energy </a:t>
            </a:r>
            <a:r>
              <a:rPr lang="en-US" dirty="0"/>
              <a:t>column -&gt; the “gradient” and the “efficiency” are given by the “main </a:t>
            </a:r>
            <a:r>
              <a:rPr lang="en-US" dirty="0" err="1"/>
              <a:t>linac</a:t>
            </a:r>
            <a:r>
              <a:rPr lang="en-US" dirty="0"/>
              <a:t> technology” if you choose Superconducting RF as in ILC we have low resistivity in the case of NCRF as in CLIC we have higher frequencies and ultra short bunches. In the two cases we use pulse operation.</a:t>
            </a:r>
          </a:p>
          <a:p>
            <a:pPr marL="0" indent="0">
              <a:buFontTx/>
              <a:buNone/>
            </a:pPr>
            <a:endParaRPr lang="en-US" dirty="0"/>
          </a:p>
          <a:p>
            <a:pPr marL="0" indent="0">
              <a:buFontTx/>
              <a:buNone/>
            </a:pPr>
            <a:r>
              <a:rPr lang="en-US" b="1" dirty="0"/>
              <a:t>Luminosity </a:t>
            </a:r>
            <a:r>
              <a:rPr lang="en-US" dirty="0"/>
              <a:t>column -&gt; a very small beam sizes are needed of the order of nanometers, this is given by the emittance means the DRs and the small beta function this means the Final Focus section.</a:t>
            </a:r>
          </a:p>
          <a:p>
            <a:pPr marL="0" indent="0">
              <a:buFontTx/>
              <a:buNone/>
            </a:pPr>
            <a:endParaRPr lang="en-US" dirty="0"/>
          </a:p>
          <a:p>
            <a:pPr marL="0" indent="0">
              <a:buFontTx/>
              <a:buNone/>
            </a:pPr>
            <a:r>
              <a:rPr lang="en-US" dirty="0"/>
              <a:t>In summary the </a:t>
            </a:r>
            <a:r>
              <a:rPr lang="en-US" b="1" dirty="0"/>
              <a:t>key technologies </a:t>
            </a:r>
            <a:r>
              <a:rPr lang="en-US" dirty="0"/>
              <a:t>are the </a:t>
            </a:r>
            <a:r>
              <a:rPr lang="en-US" b="1" dirty="0" err="1"/>
              <a:t>linac</a:t>
            </a:r>
            <a:r>
              <a:rPr lang="en-US" dirty="0"/>
              <a:t> and the </a:t>
            </a:r>
            <a:r>
              <a:rPr lang="en-US" b="1" dirty="0"/>
              <a:t>nanobeams.</a:t>
            </a:r>
            <a:endParaRPr lang="en-US" dirty="0"/>
          </a:p>
          <a:p>
            <a:endParaRPr lang="en-US" dirty="0"/>
          </a:p>
        </p:txBody>
      </p:sp>
    </p:spTree>
    <p:extLst>
      <p:ext uri="{BB962C8B-B14F-4D97-AF65-F5344CB8AC3E}">
        <p14:creationId xmlns:p14="http://schemas.microsoft.com/office/powerpoint/2010/main" val="4185089478"/>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78850" name="Text Box 2"/>
          <p:cNvSpPr txBox="1">
            <a:spLocks noChangeArrowheads="1"/>
          </p:cNvSpPr>
          <p:nvPr/>
        </p:nvSpPr>
        <p:spPr bwMode="auto">
          <a:xfrm>
            <a:off x="1190625" y="877888"/>
            <a:ext cx="4475163" cy="3165475"/>
          </a:xfrm>
          <a:prstGeom prst="rect">
            <a:avLst/>
          </a:prstGeom>
          <a:solidFill>
            <a:srgbClr val="FFFFFF"/>
          </a:solidFill>
          <a:ln w="9525">
            <a:solidFill>
              <a:srgbClr val="000000"/>
            </a:solidFill>
            <a:miter lim="800000"/>
            <a:headEnd/>
            <a:tailEnd/>
          </a:ln>
        </p:spPr>
        <p:txBody>
          <a:bodyPr wrap="none" lIns="80184" tIns="40092" rIns="80184" bIns="40092" anchor="ctr"/>
          <a:lstStyle>
            <a:lvl1pPr defTabSz="393700" eaLnBrk="0" hangingPunct="0">
              <a:defRPr sz="2400">
                <a:solidFill>
                  <a:schemeClr val="tx1"/>
                </a:solidFill>
                <a:latin typeface="Arial" charset="0"/>
                <a:ea typeface="MS PGothic" charset="0"/>
                <a:cs typeface="MS PGothic" charset="0"/>
              </a:defRPr>
            </a:lvl1pPr>
            <a:lvl2pPr marL="742950" indent="-285750" defTabSz="393700" eaLnBrk="0" hangingPunct="0">
              <a:defRPr sz="2400">
                <a:solidFill>
                  <a:schemeClr val="tx1"/>
                </a:solidFill>
                <a:latin typeface="Arial" charset="0"/>
                <a:ea typeface="MS PGothic" charset="0"/>
                <a:cs typeface="MS PGothic" charset="0"/>
              </a:defRPr>
            </a:lvl2pPr>
            <a:lvl3pPr marL="1143000" indent="-228600" defTabSz="393700" eaLnBrk="0" hangingPunct="0">
              <a:defRPr sz="2400">
                <a:solidFill>
                  <a:schemeClr val="tx1"/>
                </a:solidFill>
                <a:latin typeface="Arial" charset="0"/>
                <a:ea typeface="MS PGothic" charset="0"/>
                <a:cs typeface="MS PGothic" charset="0"/>
              </a:defRPr>
            </a:lvl3pPr>
            <a:lvl4pPr marL="1600200" indent="-228600" defTabSz="393700" eaLnBrk="0" hangingPunct="0">
              <a:defRPr sz="2400">
                <a:solidFill>
                  <a:schemeClr val="tx1"/>
                </a:solidFill>
                <a:latin typeface="Arial" charset="0"/>
                <a:ea typeface="MS PGothic" charset="0"/>
                <a:cs typeface="MS PGothic" charset="0"/>
              </a:defRPr>
            </a:lvl4pPr>
            <a:lvl5pPr marL="2057400" indent="-228600" defTabSz="393700" eaLnBrk="0" hangingPunct="0">
              <a:defRPr sz="2400">
                <a:solidFill>
                  <a:schemeClr val="tx1"/>
                </a:solidFill>
                <a:latin typeface="Arial" charset="0"/>
                <a:ea typeface="MS PGothic" charset="0"/>
                <a:cs typeface="MS PGothic" charset="0"/>
              </a:defRPr>
            </a:lvl5pPr>
            <a:lvl6pPr marL="2514600" indent="-228600" defTabSz="393700" eaLnBrk="0" fontAlgn="base" hangingPunct="0">
              <a:spcBef>
                <a:spcPct val="0"/>
              </a:spcBef>
              <a:spcAft>
                <a:spcPct val="0"/>
              </a:spcAft>
              <a:defRPr sz="2400">
                <a:solidFill>
                  <a:schemeClr val="tx1"/>
                </a:solidFill>
                <a:latin typeface="Arial" charset="0"/>
                <a:ea typeface="MS PGothic" charset="0"/>
                <a:cs typeface="MS PGothic" charset="0"/>
              </a:defRPr>
            </a:lvl6pPr>
            <a:lvl7pPr marL="2971800" indent="-228600" defTabSz="393700" eaLnBrk="0" fontAlgn="base" hangingPunct="0">
              <a:spcBef>
                <a:spcPct val="0"/>
              </a:spcBef>
              <a:spcAft>
                <a:spcPct val="0"/>
              </a:spcAft>
              <a:defRPr sz="2400">
                <a:solidFill>
                  <a:schemeClr val="tx1"/>
                </a:solidFill>
                <a:latin typeface="Arial" charset="0"/>
                <a:ea typeface="MS PGothic" charset="0"/>
                <a:cs typeface="MS PGothic" charset="0"/>
              </a:defRPr>
            </a:lvl7pPr>
            <a:lvl8pPr marL="3429000" indent="-228600" defTabSz="393700" eaLnBrk="0" fontAlgn="base" hangingPunct="0">
              <a:spcBef>
                <a:spcPct val="0"/>
              </a:spcBef>
              <a:spcAft>
                <a:spcPct val="0"/>
              </a:spcAft>
              <a:defRPr sz="2400">
                <a:solidFill>
                  <a:schemeClr val="tx1"/>
                </a:solidFill>
                <a:latin typeface="Arial" charset="0"/>
                <a:ea typeface="MS PGothic" charset="0"/>
                <a:cs typeface="MS PGothic" charset="0"/>
              </a:defRPr>
            </a:lvl8pPr>
            <a:lvl9pPr marL="3886200" indent="-228600" defTabSz="393700" eaLnBrk="0" fontAlgn="base" hangingPunct="0">
              <a:spcBef>
                <a:spcPct val="0"/>
              </a:spcBef>
              <a:spcAft>
                <a:spcPct val="0"/>
              </a:spcAft>
              <a:defRPr sz="2400">
                <a:solidFill>
                  <a:schemeClr val="tx1"/>
                </a:solidFill>
                <a:latin typeface="Arial" charset="0"/>
                <a:ea typeface="MS PGothic" charset="0"/>
                <a:cs typeface="MS PGothic" charset="0"/>
              </a:defRPr>
            </a:lvl9pPr>
          </a:lstStyle>
          <a:p>
            <a:pPr eaLnBrk="1" fontAlgn="base" hangingPunct="1">
              <a:spcBef>
                <a:spcPct val="0"/>
              </a:spcBef>
              <a:spcAft>
                <a:spcPct val="0"/>
              </a:spcAft>
            </a:pPr>
            <a:endParaRPr lang="es-ES_tradnl" sz="700" b="1" kern="1200">
              <a:solidFill>
                <a:srgbClr val="000000"/>
              </a:solidFill>
            </a:endParaRPr>
          </a:p>
        </p:txBody>
      </p:sp>
      <p:sp>
        <p:nvSpPr>
          <p:cNvPr id="78851" name="Text Box 3"/>
          <p:cNvSpPr>
            <a:spLocks noGrp="1" noChangeArrowheads="1"/>
          </p:cNvSpPr>
          <p:nvPr>
            <p:ph type="body"/>
          </p:nvPr>
        </p:nvSpPr>
        <p:spPr>
          <a:xfrm>
            <a:off x="1060450" y="4349750"/>
            <a:ext cx="4740275" cy="222250"/>
          </a:xfrm>
          <a:noFill/>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a:spAutoFit/>
          </a:bodyPr>
          <a:lstStyle/>
          <a:p>
            <a:pPr>
              <a:lnSpc>
                <a:spcPct val="93000"/>
              </a:lnSpc>
              <a:spcBef>
                <a:spcPct val="0"/>
              </a:spcBef>
              <a:spcAft>
                <a:spcPts val="500"/>
              </a:spcAft>
              <a:buSzPct val="45000"/>
              <a:tabLst>
                <a:tab pos="633413" algn="l"/>
                <a:tab pos="1268413" algn="l"/>
                <a:tab pos="1903413" algn="l"/>
                <a:tab pos="2538413" algn="l"/>
                <a:tab pos="3173413" algn="l"/>
                <a:tab pos="3808413" algn="l"/>
                <a:tab pos="4443413" algn="l"/>
              </a:tabLst>
            </a:pPr>
            <a:endParaRPr lang="en-GB" sz="900" dirty="0">
              <a:ea typeface="MS PGothic" charset="0"/>
              <a:cs typeface="MS PGothic" charset="0"/>
            </a:endParaRPr>
          </a:p>
          <a:p>
            <a:pPr>
              <a:lnSpc>
                <a:spcPct val="93000"/>
              </a:lnSpc>
              <a:spcBef>
                <a:spcPct val="0"/>
              </a:spcBef>
              <a:spcAft>
                <a:spcPts val="500"/>
              </a:spcAft>
              <a:buSzPct val="45000"/>
              <a:tabLst>
                <a:tab pos="633413" algn="l"/>
                <a:tab pos="1268413" algn="l"/>
                <a:tab pos="1903413" algn="l"/>
                <a:tab pos="2538413" algn="l"/>
                <a:tab pos="3173413" algn="l"/>
                <a:tab pos="3808413" algn="l"/>
                <a:tab pos="4443413" algn="l"/>
              </a:tabLst>
            </a:pPr>
            <a:endParaRPr lang="en-US" sz="900" dirty="0">
              <a:ea typeface="MS PGothic" charset="0"/>
              <a:cs typeface="MS PGothic" charset="0"/>
            </a:endParaRPr>
          </a:p>
        </p:txBody>
      </p:sp>
    </p:spTree>
    <p:extLst>
      <p:ext uri="{BB962C8B-B14F-4D97-AF65-F5344CB8AC3E}">
        <p14:creationId xmlns:p14="http://schemas.microsoft.com/office/powerpoint/2010/main" val="2908146379"/>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a:t>
            </a:r>
            <a:r>
              <a:rPr lang="en-US" b="1" dirty="0"/>
              <a:t>beam sequence </a:t>
            </a:r>
            <a:r>
              <a:rPr lang="en-US" dirty="0"/>
              <a:t>for electrons and positrons for the baseline </a:t>
            </a:r>
            <a:r>
              <a:rPr lang="en-US" b="1" dirty="0"/>
              <a:t>at 250 GeV  </a:t>
            </a:r>
            <a:r>
              <a:rPr lang="en-US" dirty="0"/>
              <a:t>is sketched in the upper left part of the slide, starting with </a:t>
            </a:r>
            <a:r>
              <a:rPr lang="en-US" b="1" dirty="0"/>
              <a:t>electrons in blue </a:t>
            </a:r>
            <a:r>
              <a:rPr lang="en-US" dirty="0"/>
              <a:t>and </a:t>
            </a:r>
            <a:r>
              <a:rPr lang="en-US" b="1" dirty="0"/>
              <a:t>positrons in red</a:t>
            </a:r>
            <a:r>
              <a:rPr lang="en-US" dirty="0"/>
              <a:t>. In the case of the </a:t>
            </a:r>
            <a:r>
              <a:rPr lang="en-US" b="1" dirty="0"/>
              <a:t>positron production </a:t>
            </a:r>
            <a:r>
              <a:rPr lang="en-US" dirty="0"/>
              <a:t>a baseline solution with SC helical undulators is adopted but an option with a classical production with an electron driven linac source is being studied as backup. </a:t>
            </a:r>
          </a:p>
          <a:p>
            <a:endParaRPr lang="en-US" dirty="0"/>
          </a:p>
          <a:p>
            <a:r>
              <a:rPr lang="en-US" dirty="0"/>
              <a:t>The main parameters for the initial baseline at 250 GeV and the subsequent luminosity and energy upgrades are summarized in the table in the down right part.</a:t>
            </a:r>
          </a:p>
        </p:txBody>
      </p:sp>
    </p:spTree>
    <p:extLst>
      <p:ext uri="{BB962C8B-B14F-4D97-AF65-F5344CB8AC3E}">
        <p14:creationId xmlns:p14="http://schemas.microsoft.com/office/powerpoint/2010/main" val="1914644400"/>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Main </a:t>
            </a:r>
            <a:r>
              <a:rPr lang="en-US" dirty="0" err="1"/>
              <a:t>linac</a:t>
            </a:r>
            <a:r>
              <a:rPr lang="en-US" dirty="0"/>
              <a:t> is made of around 8000 SC 9 cell cavities at 1.3 GHZ, 1 m long and with a gradient of 31.5 MV/m, the total length of the cryomodule with all the services is 12 m. The cavities are powered by 10 MW pulsed klystrons for 4 and half modules. The cavities are operated at 2K and between 4 and 6 </a:t>
            </a:r>
            <a:r>
              <a:rPr lang="en-US" dirty="0" err="1"/>
              <a:t>cryoplants</a:t>
            </a:r>
            <a:r>
              <a:rPr lang="en-US" dirty="0"/>
              <a:t> at 19 kW at 4.5 k are needed. They operate in pulse regime an the we have around 1300 bunches per pulse.</a:t>
            </a:r>
          </a:p>
          <a:p>
            <a:endParaRPr lang="en-US" dirty="0"/>
          </a:p>
          <a:p>
            <a:r>
              <a:rPr lang="en-US" dirty="0"/>
              <a:t>A SC </a:t>
            </a:r>
            <a:r>
              <a:rPr lang="en-US" dirty="0" err="1"/>
              <a:t>linac</a:t>
            </a:r>
            <a:r>
              <a:rPr lang="en-US" dirty="0"/>
              <a:t> of these characteristics is working in the EU XFEL in Hamburg with 800 cavities (10% of ILC) and others two LCLS-II at SLAC and SHINE in Shanghai are under construction.</a:t>
            </a:r>
          </a:p>
          <a:p>
            <a:r>
              <a:rPr lang="en-US" dirty="0"/>
              <a:t>--------------------------------------</a:t>
            </a:r>
          </a:p>
          <a:p>
            <a:pPr>
              <a:lnSpc>
                <a:spcPct val="93000"/>
              </a:lnSpc>
              <a:spcBef>
                <a:spcPct val="0"/>
              </a:spcBef>
              <a:spcAft>
                <a:spcPts val="500"/>
              </a:spcAft>
              <a:buSzPct val="45000"/>
              <a:tabLst>
                <a:tab pos="633413" algn="l"/>
                <a:tab pos="1268413" algn="l"/>
                <a:tab pos="1903413" algn="l"/>
                <a:tab pos="2538413" algn="l"/>
                <a:tab pos="3173413" algn="l"/>
                <a:tab pos="3808413" algn="l"/>
                <a:tab pos="4443413" algn="l"/>
              </a:tabLst>
            </a:pPr>
            <a:r>
              <a:rPr lang="en-GB" sz="1200" dirty="0">
                <a:ea typeface="MS PGothic" charset="0"/>
                <a:cs typeface="MS PGothic" charset="0"/>
              </a:rPr>
              <a:t>In the last years an important R&amp;D effort has been made in order to reduce the cost fabrication and to push the performance limits.</a:t>
            </a:r>
          </a:p>
          <a:p>
            <a:pPr>
              <a:lnSpc>
                <a:spcPct val="93000"/>
              </a:lnSpc>
              <a:spcBef>
                <a:spcPct val="0"/>
              </a:spcBef>
              <a:spcAft>
                <a:spcPts val="500"/>
              </a:spcAft>
              <a:buSzPct val="45000"/>
              <a:tabLst>
                <a:tab pos="633413" algn="l"/>
                <a:tab pos="1268413" algn="l"/>
                <a:tab pos="1903413" algn="l"/>
                <a:tab pos="2538413" algn="l"/>
                <a:tab pos="3173413" algn="l"/>
                <a:tab pos="3808413" algn="l"/>
                <a:tab pos="4443413" algn="l"/>
              </a:tabLst>
            </a:pPr>
            <a:r>
              <a:rPr lang="en-US" sz="1200" baseline="0" dirty="0">
                <a:ea typeface="MS PGothic" charset="0"/>
                <a:cs typeface="MS PGothic" charset="0"/>
              </a:rPr>
              <a:t>Two aspects have been considered: the </a:t>
            </a:r>
            <a:r>
              <a:rPr lang="en-US" sz="1200" baseline="0" dirty="0" err="1">
                <a:ea typeface="MS PGothic" charset="0"/>
                <a:cs typeface="MS PGothic" charset="0"/>
              </a:rPr>
              <a:t>Nb</a:t>
            </a:r>
            <a:r>
              <a:rPr lang="en-US" sz="1200" baseline="0" dirty="0">
                <a:ea typeface="MS PGothic" charset="0"/>
                <a:cs typeface="MS PGothic" charset="0"/>
              </a:rPr>
              <a:t> preparation and the SCRF cavity fabrication process.</a:t>
            </a:r>
          </a:p>
          <a:p>
            <a:pPr>
              <a:lnSpc>
                <a:spcPct val="93000"/>
              </a:lnSpc>
              <a:spcBef>
                <a:spcPct val="0"/>
              </a:spcBef>
              <a:spcAft>
                <a:spcPts val="500"/>
              </a:spcAft>
              <a:buSzPct val="45000"/>
              <a:tabLst>
                <a:tab pos="633413" algn="l"/>
                <a:tab pos="1268413" algn="l"/>
                <a:tab pos="1903413" algn="l"/>
                <a:tab pos="2538413" algn="l"/>
                <a:tab pos="3173413" algn="l"/>
                <a:tab pos="3808413" algn="l"/>
                <a:tab pos="4443413" algn="l"/>
              </a:tabLst>
            </a:pPr>
            <a:r>
              <a:rPr lang="en-US" sz="1200" dirty="0">
                <a:ea typeface="MS PGothic" charset="0"/>
                <a:cs typeface="MS PGothic" charset="0"/>
              </a:rPr>
              <a:t>A new approach to realize the thin film coating is the High Power Impulse Magnetron Sputtering (</a:t>
            </a:r>
            <a:r>
              <a:rPr lang="en-US" sz="1200" dirty="0" err="1">
                <a:ea typeface="MS PGothic" charset="0"/>
                <a:cs typeface="MS PGothic" charset="0"/>
              </a:rPr>
              <a:t>HiPIMS</a:t>
            </a:r>
            <a:r>
              <a:rPr lang="en-US" sz="1200" dirty="0">
                <a:ea typeface="MS PGothic" charset="0"/>
                <a:cs typeface="MS PGothic" charset="0"/>
              </a:rPr>
              <a:t>) instead of DC Magnetron Sputtering, giving high-Q with a flatter slope. </a:t>
            </a:r>
          </a:p>
          <a:p>
            <a:pPr>
              <a:lnSpc>
                <a:spcPct val="93000"/>
              </a:lnSpc>
              <a:spcBef>
                <a:spcPct val="0"/>
              </a:spcBef>
              <a:spcAft>
                <a:spcPts val="500"/>
              </a:spcAft>
              <a:buSzPct val="45000"/>
              <a:tabLst>
                <a:tab pos="633413" algn="l"/>
                <a:tab pos="1268413" algn="l"/>
                <a:tab pos="1903413" algn="l"/>
                <a:tab pos="2538413" algn="l"/>
                <a:tab pos="3173413" algn="l"/>
                <a:tab pos="3808413" algn="l"/>
                <a:tab pos="4443413" algn="l"/>
              </a:tabLst>
            </a:pPr>
            <a:r>
              <a:rPr lang="en-US" sz="1200" dirty="0">
                <a:ea typeface="MS PGothic" charset="0"/>
                <a:cs typeface="MS PGothic" charset="0"/>
              </a:rPr>
              <a:t>From the performance point of view the baseline specifications of a gradient of 31.5 MV/m, Q</a:t>
            </a:r>
            <a:r>
              <a:rPr lang="en-US" sz="1200" baseline="-25000" dirty="0">
                <a:ea typeface="MS PGothic" charset="0"/>
                <a:cs typeface="MS PGothic" charset="0"/>
              </a:rPr>
              <a:t>0 </a:t>
            </a:r>
            <a:r>
              <a:rPr lang="en-US" sz="1200" dirty="0">
                <a:ea typeface="MS PGothic" charset="0"/>
                <a:cs typeface="MS PGothic" charset="0"/>
              </a:rPr>
              <a:t>of 1x10</a:t>
            </a:r>
            <a:r>
              <a:rPr lang="en-US" sz="1200" baseline="30000" dirty="0">
                <a:ea typeface="MS PGothic" charset="0"/>
                <a:cs typeface="MS PGothic" charset="0"/>
              </a:rPr>
              <a:t>10</a:t>
            </a:r>
            <a:r>
              <a:rPr lang="en-US" sz="1200" dirty="0">
                <a:ea typeface="MS PGothic" charset="0"/>
                <a:cs typeface="MS PGothic" charset="0"/>
              </a:rPr>
              <a:t> and 90% yield with new surface treatments we could achieved gradient of 35 MV/m, Q</a:t>
            </a:r>
            <a:r>
              <a:rPr lang="en-US" sz="1200" baseline="-25000" dirty="0">
                <a:ea typeface="MS PGothic" charset="0"/>
                <a:cs typeface="MS PGothic" charset="0"/>
              </a:rPr>
              <a:t>0 </a:t>
            </a:r>
            <a:r>
              <a:rPr lang="en-US" sz="1200" dirty="0">
                <a:ea typeface="MS PGothic" charset="0"/>
                <a:cs typeface="MS PGothic" charset="0"/>
              </a:rPr>
              <a:t>of 1.6x10</a:t>
            </a:r>
            <a:r>
              <a:rPr lang="en-US" sz="1200" baseline="30000" dirty="0">
                <a:ea typeface="MS PGothic" charset="0"/>
                <a:cs typeface="MS PGothic" charset="0"/>
              </a:rPr>
              <a:t>10</a:t>
            </a:r>
          </a:p>
          <a:p>
            <a:pPr>
              <a:lnSpc>
                <a:spcPct val="93000"/>
              </a:lnSpc>
              <a:spcBef>
                <a:spcPct val="0"/>
              </a:spcBef>
              <a:spcAft>
                <a:spcPts val="500"/>
              </a:spcAft>
              <a:buSzPct val="45000"/>
              <a:tabLst>
                <a:tab pos="633413" algn="l"/>
                <a:tab pos="1268413" algn="l"/>
                <a:tab pos="1903413" algn="l"/>
                <a:tab pos="2538413" algn="l"/>
                <a:tab pos="3173413" algn="l"/>
                <a:tab pos="3808413" algn="l"/>
                <a:tab pos="4443413" algn="l"/>
              </a:tabLst>
            </a:pPr>
            <a:endParaRPr lang="en-US" sz="1200" baseline="30000" dirty="0">
              <a:ea typeface="MS PGothic" charset="0"/>
              <a:cs typeface="MS PGothic" charset="0"/>
            </a:endParaRPr>
          </a:p>
          <a:p>
            <a:pPr>
              <a:lnSpc>
                <a:spcPct val="93000"/>
              </a:lnSpc>
              <a:spcBef>
                <a:spcPct val="0"/>
              </a:spcBef>
              <a:spcAft>
                <a:spcPts val="500"/>
              </a:spcAft>
              <a:buSzPct val="45000"/>
              <a:tabLst>
                <a:tab pos="633413" algn="l"/>
                <a:tab pos="1268413" algn="l"/>
                <a:tab pos="1903413" algn="l"/>
                <a:tab pos="2538413" algn="l"/>
                <a:tab pos="3173413" algn="l"/>
                <a:tab pos="3808413" algn="l"/>
                <a:tab pos="4443413" algn="l"/>
              </a:tabLst>
            </a:pPr>
            <a:r>
              <a:rPr lang="en-US" sz="1200" baseline="0" dirty="0">
                <a:ea typeface="MS PGothic" charset="0"/>
                <a:cs typeface="MS PGothic" charset="0"/>
              </a:rPr>
              <a:t>Concerning the cryomodules there is also an International effort to automatize the assembly, the  integration and the compatibility.</a:t>
            </a:r>
          </a:p>
          <a:p>
            <a:pPr>
              <a:lnSpc>
                <a:spcPct val="93000"/>
              </a:lnSpc>
              <a:spcBef>
                <a:spcPct val="0"/>
              </a:spcBef>
              <a:spcAft>
                <a:spcPts val="500"/>
              </a:spcAft>
              <a:buSzPct val="45000"/>
              <a:tabLst>
                <a:tab pos="633413" algn="l"/>
                <a:tab pos="1268413" algn="l"/>
                <a:tab pos="1903413" algn="l"/>
                <a:tab pos="2538413" algn="l"/>
                <a:tab pos="3173413" algn="l"/>
                <a:tab pos="3808413" algn="l"/>
                <a:tab pos="4443413" algn="l"/>
              </a:tabLst>
            </a:pPr>
            <a:endParaRPr lang="en-US" sz="1200" baseline="30000" dirty="0">
              <a:ea typeface="MS PGothic" charset="0"/>
              <a:cs typeface="MS PGothic" charset="0"/>
            </a:endParaRPr>
          </a:p>
          <a:p>
            <a:pPr>
              <a:lnSpc>
                <a:spcPct val="93000"/>
              </a:lnSpc>
              <a:spcBef>
                <a:spcPct val="0"/>
              </a:spcBef>
              <a:spcAft>
                <a:spcPts val="500"/>
              </a:spcAft>
              <a:buSzPct val="45000"/>
              <a:tabLst>
                <a:tab pos="633413" algn="l"/>
                <a:tab pos="1268413" algn="l"/>
                <a:tab pos="1903413" algn="l"/>
                <a:tab pos="2538413" algn="l"/>
                <a:tab pos="3173413" algn="l"/>
                <a:tab pos="3808413" algn="l"/>
                <a:tab pos="4443413" algn="l"/>
              </a:tabLst>
            </a:pPr>
            <a:r>
              <a:rPr lang="en-US" sz="1200" baseline="0" dirty="0">
                <a:ea typeface="MS PGothic" charset="0"/>
                <a:cs typeface="MS PGothic" charset="0"/>
              </a:rPr>
              <a:t>Mass production challenge including transfer to Japan, planned R&amp;D will be made in the framework of the ILC-IDT.</a:t>
            </a:r>
          </a:p>
          <a:p>
            <a:pPr>
              <a:lnSpc>
                <a:spcPct val="93000"/>
              </a:lnSpc>
              <a:spcBef>
                <a:spcPct val="0"/>
              </a:spcBef>
              <a:spcAft>
                <a:spcPts val="500"/>
              </a:spcAft>
              <a:buSzPct val="45000"/>
              <a:tabLst>
                <a:tab pos="633413" algn="l"/>
                <a:tab pos="1268413" algn="l"/>
                <a:tab pos="1903413" algn="l"/>
                <a:tab pos="2538413" algn="l"/>
                <a:tab pos="3173413" algn="l"/>
                <a:tab pos="3808413" algn="l"/>
                <a:tab pos="4443413" algn="l"/>
              </a:tabLst>
            </a:pPr>
            <a:r>
              <a:rPr lang="en-US" sz="1200" baseline="0" dirty="0">
                <a:ea typeface="MS PGothic" charset="0"/>
                <a:cs typeface="MS PGothic" charset="0"/>
              </a:rPr>
              <a:t>------------------------------------------------------------------------------------------------</a:t>
            </a:r>
          </a:p>
          <a:p>
            <a:pPr>
              <a:lnSpc>
                <a:spcPct val="93000"/>
              </a:lnSpc>
              <a:spcBef>
                <a:spcPct val="0"/>
              </a:spcBef>
              <a:spcAft>
                <a:spcPts val="500"/>
              </a:spcAft>
              <a:buSzPct val="45000"/>
              <a:tabLst>
                <a:tab pos="633413" algn="l"/>
                <a:tab pos="1268413" algn="l"/>
                <a:tab pos="1903413" algn="l"/>
                <a:tab pos="2538413" algn="l"/>
                <a:tab pos="3173413" algn="l"/>
                <a:tab pos="3808413" algn="l"/>
                <a:tab pos="4443413" algn="l"/>
              </a:tabLst>
            </a:pPr>
            <a:endParaRPr lang="en-US" sz="1200" dirty="0">
              <a:ea typeface="MS PGothic" charset="0"/>
              <a:cs typeface="MS PGothic" charset="0"/>
            </a:endParaRPr>
          </a:p>
          <a:p>
            <a:pPr>
              <a:lnSpc>
                <a:spcPct val="93000"/>
              </a:lnSpc>
              <a:spcBef>
                <a:spcPct val="0"/>
              </a:spcBef>
              <a:spcAft>
                <a:spcPts val="500"/>
              </a:spcAft>
              <a:buSzPct val="45000"/>
              <a:tabLst>
                <a:tab pos="633413" algn="l"/>
                <a:tab pos="1268413" algn="l"/>
                <a:tab pos="1903413" algn="l"/>
                <a:tab pos="2538413" algn="l"/>
                <a:tab pos="3173413" algn="l"/>
                <a:tab pos="3808413" algn="l"/>
                <a:tab pos="4443413" algn="l"/>
              </a:tabLst>
            </a:pPr>
            <a:r>
              <a:rPr lang="en-US" sz="1200" dirty="0">
                <a:ea typeface="MS PGothic" charset="0"/>
                <a:cs typeface="MS PGothic" charset="0"/>
              </a:rPr>
              <a:t>High-Q means power saving ( ratio between the stored energy (W) and power dissipated by RF cycle  (P) multiplied by the angular frequency (w) --&gt;=Q= w W/P)</a:t>
            </a:r>
          </a:p>
          <a:p>
            <a:pPr>
              <a:lnSpc>
                <a:spcPct val="93000"/>
              </a:lnSpc>
              <a:spcBef>
                <a:spcPct val="0"/>
              </a:spcBef>
              <a:spcAft>
                <a:spcPts val="500"/>
              </a:spcAft>
              <a:buSzPct val="45000"/>
              <a:tabLst>
                <a:tab pos="633413" algn="l"/>
                <a:tab pos="1268413" algn="l"/>
                <a:tab pos="1903413" algn="l"/>
                <a:tab pos="2538413" algn="l"/>
                <a:tab pos="3173413" algn="l"/>
                <a:tab pos="3808413" algn="l"/>
                <a:tab pos="4443413" algn="l"/>
              </a:tabLst>
            </a:pPr>
            <a:endParaRPr lang="en-US" sz="1200" dirty="0">
              <a:ea typeface="MS PGothic" charset="0"/>
              <a:cs typeface="MS PGothic" charset="0"/>
            </a:endParaRPr>
          </a:p>
          <a:p>
            <a:pPr>
              <a:lnSpc>
                <a:spcPct val="93000"/>
              </a:lnSpc>
              <a:spcBef>
                <a:spcPct val="0"/>
              </a:spcBef>
              <a:spcAft>
                <a:spcPts val="500"/>
              </a:spcAft>
              <a:buSzPct val="45000"/>
              <a:tabLst>
                <a:tab pos="633413" algn="l"/>
                <a:tab pos="1268413" algn="l"/>
                <a:tab pos="1903413" algn="l"/>
                <a:tab pos="2538413" algn="l"/>
                <a:tab pos="3173413" algn="l"/>
                <a:tab pos="3808413" algn="l"/>
                <a:tab pos="4443413" algn="l"/>
              </a:tabLst>
            </a:pPr>
            <a:r>
              <a:rPr lang="en-US" sz="1200" dirty="0">
                <a:ea typeface="MS PGothic" charset="0"/>
                <a:cs typeface="MS PGothic" charset="0"/>
              </a:rPr>
              <a:t>European XFEL completed and in operation with cavities after retreatment having a Gradient of around 30 MV/m and more than 10% exceeding 40MV/m.</a:t>
            </a:r>
          </a:p>
          <a:p>
            <a:pPr>
              <a:lnSpc>
                <a:spcPct val="93000"/>
              </a:lnSpc>
              <a:spcBef>
                <a:spcPct val="0"/>
              </a:spcBef>
              <a:spcAft>
                <a:spcPts val="500"/>
              </a:spcAft>
              <a:buSzPct val="45000"/>
              <a:tabLst>
                <a:tab pos="633413" algn="l"/>
                <a:tab pos="1268413" algn="l"/>
                <a:tab pos="1903413" algn="l"/>
                <a:tab pos="2538413" algn="l"/>
                <a:tab pos="3173413" algn="l"/>
                <a:tab pos="3808413" algn="l"/>
                <a:tab pos="4443413" algn="l"/>
              </a:tabLst>
            </a:pPr>
            <a:endParaRPr lang="en-US" sz="1200" dirty="0">
              <a:ea typeface="MS PGothic" charset="0"/>
              <a:cs typeface="MS PGothic" charset="0"/>
            </a:endParaRPr>
          </a:p>
          <a:p>
            <a:pPr>
              <a:lnSpc>
                <a:spcPct val="93000"/>
              </a:lnSpc>
              <a:spcBef>
                <a:spcPct val="0"/>
              </a:spcBef>
              <a:spcAft>
                <a:spcPts val="500"/>
              </a:spcAft>
              <a:buSzPct val="45000"/>
              <a:tabLst>
                <a:tab pos="633413" algn="l"/>
                <a:tab pos="1268413" algn="l"/>
                <a:tab pos="1903413" algn="l"/>
                <a:tab pos="2538413" algn="l"/>
                <a:tab pos="3173413" algn="l"/>
                <a:tab pos="3808413" algn="l"/>
                <a:tab pos="4443413" algn="l"/>
              </a:tabLst>
            </a:pPr>
            <a:r>
              <a:rPr lang="en-US" sz="1200" dirty="0">
                <a:ea typeface="MS PGothic" charset="0"/>
                <a:cs typeface="MS PGothic" charset="0"/>
              </a:rPr>
              <a:t>LCLSII SCRF </a:t>
            </a:r>
            <a:r>
              <a:rPr lang="en-US" sz="1200" dirty="0" err="1">
                <a:ea typeface="MS PGothic" charset="0"/>
                <a:cs typeface="MS PGothic" charset="0"/>
              </a:rPr>
              <a:t>linac</a:t>
            </a:r>
            <a:r>
              <a:rPr lang="en-US" sz="1200" dirty="0">
                <a:ea typeface="MS PGothic" charset="0"/>
                <a:cs typeface="MS PGothic" charset="0"/>
              </a:rPr>
              <a:t> is under construction by (SLAC/</a:t>
            </a:r>
            <a:r>
              <a:rPr lang="en-US" sz="1200" dirty="0" err="1">
                <a:ea typeface="MS PGothic" charset="0"/>
                <a:cs typeface="MS PGothic" charset="0"/>
              </a:rPr>
              <a:t>Fermilab</a:t>
            </a:r>
            <a:r>
              <a:rPr lang="en-US" sz="1200" dirty="0">
                <a:ea typeface="MS PGothic" charset="0"/>
                <a:cs typeface="MS PGothic" charset="0"/>
              </a:rPr>
              <a:t>/</a:t>
            </a:r>
            <a:r>
              <a:rPr lang="en-US" sz="1200" dirty="0" err="1">
                <a:ea typeface="MS PGothic" charset="0"/>
                <a:cs typeface="MS PGothic" charset="0"/>
              </a:rPr>
              <a:t>Jlab</a:t>
            </a:r>
            <a:r>
              <a:rPr lang="en-US" sz="1200" dirty="0">
                <a:ea typeface="MS PGothic" charset="0"/>
                <a:cs typeface="MS PGothic" charset="0"/>
              </a:rPr>
              <a:t> collaboration) to be completed in 2020,  CW operation, cavities having 18-21 MV/m with a quality factor 2.7 10</a:t>
            </a:r>
            <a:r>
              <a:rPr lang="en-US" sz="1200" baseline="30000" dirty="0">
                <a:ea typeface="MS PGothic" charset="0"/>
                <a:cs typeface="MS PGothic" charset="0"/>
              </a:rPr>
              <a:t>10</a:t>
            </a:r>
            <a:r>
              <a:rPr lang="en-US" sz="1200" dirty="0">
                <a:ea typeface="MS PGothic" charset="0"/>
                <a:cs typeface="MS PGothic" charset="0"/>
              </a:rPr>
              <a:t> average.</a:t>
            </a:r>
          </a:p>
          <a:p>
            <a:pPr>
              <a:lnSpc>
                <a:spcPct val="93000"/>
              </a:lnSpc>
              <a:spcBef>
                <a:spcPct val="0"/>
              </a:spcBef>
              <a:spcAft>
                <a:spcPts val="500"/>
              </a:spcAft>
              <a:buSzPct val="45000"/>
              <a:tabLst>
                <a:tab pos="633413" algn="l"/>
                <a:tab pos="1268413" algn="l"/>
                <a:tab pos="1903413" algn="l"/>
                <a:tab pos="2538413" algn="l"/>
                <a:tab pos="3173413" algn="l"/>
                <a:tab pos="3808413" algn="l"/>
                <a:tab pos="4443413" algn="l"/>
              </a:tabLst>
            </a:pPr>
            <a:endParaRPr lang="en-US" sz="1200" dirty="0">
              <a:ea typeface="MS PGothic" charset="0"/>
              <a:cs typeface="MS PGothic" charset="0"/>
            </a:endParaRPr>
          </a:p>
          <a:p>
            <a:pPr>
              <a:lnSpc>
                <a:spcPct val="93000"/>
              </a:lnSpc>
              <a:spcBef>
                <a:spcPct val="0"/>
              </a:spcBef>
              <a:spcAft>
                <a:spcPts val="500"/>
              </a:spcAft>
              <a:buSzPct val="45000"/>
              <a:tabLst>
                <a:tab pos="633413" algn="l"/>
                <a:tab pos="1268413" algn="l"/>
                <a:tab pos="1903413" algn="l"/>
                <a:tab pos="2538413" algn="l"/>
                <a:tab pos="3173413" algn="l"/>
                <a:tab pos="3808413" algn="l"/>
                <a:tab pos="4443413" algn="l"/>
              </a:tabLst>
            </a:pPr>
            <a:r>
              <a:rPr lang="fr-FR" sz="1200" dirty="0">
                <a:ea typeface="MS PGothic" charset="0"/>
                <a:cs typeface="MS PGothic" charset="0"/>
              </a:rPr>
              <a:t>I</a:t>
            </a:r>
            <a:r>
              <a:rPr lang="en-US" sz="1200" dirty="0" err="1">
                <a:ea typeface="MS PGothic" charset="0"/>
                <a:cs typeface="MS PGothic" charset="0"/>
              </a:rPr>
              <a:t>ngot</a:t>
            </a:r>
            <a:r>
              <a:rPr lang="en-US" sz="1200" dirty="0">
                <a:ea typeface="MS PGothic" charset="0"/>
                <a:cs typeface="MS PGothic" charset="0"/>
              </a:rPr>
              <a:t> </a:t>
            </a:r>
            <a:r>
              <a:rPr lang="mr-IN" sz="1200" dirty="0">
                <a:ea typeface="MS PGothic" charset="0"/>
                <a:cs typeface="MS PGothic" charset="0"/>
              </a:rPr>
              <a:t>–</a:t>
            </a:r>
            <a:r>
              <a:rPr lang="en-US" sz="1200" dirty="0">
                <a:ea typeface="MS PGothic" charset="0"/>
                <a:cs typeface="MS PGothic" charset="0"/>
              </a:rPr>
              <a:t> bar or block of metal</a:t>
            </a:r>
          </a:p>
          <a:p>
            <a:pPr marL="0" marR="0" lvl="0" indent="0" defTabSz="457200" eaLnBrk="1" fontAlgn="auto" latinLnBrk="0" hangingPunct="1">
              <a:lnSpc>
                <a:spcPct val="93000"/>
              </a:lnSpc>
              <a:spcBef>
                <a:spcPct val="0"/>
              </a:spcBef>
              <a:spcAft>
                <a:spcPts val="500"/>
              </a:spcAft>
              <a:buClrTx/>
              <a:buSzPct val="45000"/>
              <a:buFontTx/>
              <a:buNone/>
              <a:tabLst>
                <a:tab pos="633413" algn="l"/>
                <a:tab pos="1268413" algn="l"/>
                <a:tab pos="1903413" algn="l"/>
                <a:tab pos="2538413" algn="l"/>
                <a:tab pos="3173413" algn="l"/>
                <a:tab pos="3808413" algn="l"/>
                <a:tab pos="4443413" algn="l"/>
              </a:tabLst>
              <a:defRPr/>
            </a:pPr>
            <a:r>
              <a:rPr lang="en-US" sz="1200" dirty="0"/>
              <a:t>High Power Impulse Magnetron Sputtering (</a:t>
            </a:r>
            <a:r>
              <a:rPr lang="en-US" sz="1200" dirty="0" err="1"/>
              <a:t>HiPIMS</a:t>
            </a:r>
            <a:r>
              <a:rPr lang="en-US" sz="1200" dirty="0"/>
              <a:t>) </a:t>
            </a:r>
            <a:endParaRPr lang="en-US" sz="1200" dirty="0">
              <a:ea typeface="MS PGothic" charset="0"/>
              <a:cs typeface="MS PGothic" charset="0"/>
            </a:endParaRPr>
          </a:p>
          <a:p>
            <a:pPr>
              <a:lnSpc>
                <a:spcPct val="93000"/>
              </a:lnSpc>
              <a:spcBef>
                <a:spcPct val="0"/>
              </a:spcBef>
              <a:spcAft>
                <a:spcPts val="500"/>
              </a:spcAft>
              <a:buSzPct val="45000"/>
              <a:tabLst>
                <a:tab pos="633413" algn="l"/>
                <a:tab pos="1268413" algn="l"/>
                <a:tab pos="1903413" algn="l"/>
                <a:tab pos="2538413" algn="l"/>
                <a:tab pos="3173413" algn="l"/>
                <a:tab pos="3808413" algn="l"/>
                <a:tab pos="4443413" algn="l"/>
              </a:tabLst>
            </a:pPr>
            <a:r>
              <a:rPr lang="fr-FR" sz="1200" dirty="0">
                <a:ea typeface="MS PGothic" charset="0"/>
                <a:cs typeface="MS PGothic" charset="0"/>
              </a:rPr>
              <a:t>S</a:t>
            </a:r>
            <a:r>
              <a:rPr lang="en-US" sz="1200" dirty="0" err="1">
                <a:ea typeface="MS PGothic" charset="0"/>
                <a:cs typeface="MS PGothic" charset="0"/>
              </a:rPr>
              <a:t>heeting</a:t>
            </a:r>
            <a:r>
              <a:rPr lang="en-US" sz="1200" baseline="0" dirty="0">
                <a:ea typeface="MS PGothic" charset="0"/>
                <a:cs typeface="MS PGothic" charset="0"/>
              </a:rPr>
              <a:t> </a:t>
            </a:r>
            <a:r>
              <a:rPr lang="mr-IN" sz="1200" baseline="0" dirty="0">
                <a:ea typeface="MS PGothic" charset="0"/>
                <a:cs typeface="MS PGothic" charset="0"/>
              </a:rPr>
              <a:t>–</a:t>
            </a:r>
            <a:r>
              <a:rPr lang="en-US" sz="1200" baseline="0" dirty="0">
                <a:ea typeface="MS PGothic" charset="0"/>
                <a:cs typeface="MS PGothic" charset="0"/>
              </a:rPr>
              <a:t> </a:t>
            </a:r>
            <a:r>
              <a:rPr lang="en-US" sz="1200" baseline="0" dirty="0" err="1">
                <a:ea typeface="MS PGothic" charset="0"/>
                <a:cs typeface="MS PGothic" charset="0"/>
              </a:rPr>
              <a:t>chapa</a:t>
            </a:r>
            <a:r>
              <a:rPr lang="en-US" sz="1200" baseline="0" dirty="0">
                <a:ea typeface="MS PGothic" charset="0"/>
                <a:cs typeface="MS PGothic" charset="0"/>
              </a:rPr>
              <a:t>, tole, </a:t>
            </a:r>
            <a:r>
              <a:rPr lang="en-US" sz="1200" baseline="0" dirty="0" err="1">
                <a:ea typeface="MS PGothic" charset="0"/>
                <a:cs typeface="MS PGothic" charset="0"/>
              </a:rPr>
              <a:t>feuilles</a:t>
            </a:r>
            <a:r>
              <a:rPr lang="en-US" sz="1200" baseline="0" dirty="0">
                <a:ea typeface="MS PGothic" charset="0"/>
                <a:cs typeface="MS PGothic" charset="0"/>
              </a:rPr>
              <a:t> </a:t>
            </a:r>
            <a:r>
              <a:rPr lang="en-US" sz="1200" baseline="0" dirty="0" err="1">
                <a:ea typeface="MS PGothic" charset="0"/>
                <a:cs typeface="MS PGothic" charset="0"/>
              </a:rPr>
              <a:t>metaliques</a:t>
            </a:r>
            <a:endParaRPr lang="en-US" sz="1200" dirty="0">
              <a:ea typeface="MS PGothic" charset="0"/>
              <a:cs typeface="MS PGothic" charset="0"/>
            </a:endParaRPr>
          </a:p>
          <a:p>
            <a:pPr>
              <a:lnSpc>
                <a:spcPct val="93000"/>
              </a:lnSpc>
              <a:spcBef>
                <a:spcPct val="0"/>
              </a:spcBef>
              <a:spcAft>
                <a:spcPts val="500"/>
              </a:spcAft>
              <a:buSzPct val="45000"/>
              <a:tabLst>
                <a:tab pos="633413" algn="l"/>
                <a:tab pos="1268413" algn="l"/>
                <a:tab pos="1903413" algn="l"/>
                <a:tab pos="2538413" algn="l"/>
                <a:tab pos="3173413" algn="l"/>
                <a:tab pos="3808413" algn="l"/>
                <a:tab pos="4443413" algn="l"/>
              </a:tabLst>
            </a:pPr>
            <a:r>
              <a:rPr lang="fr-FR" sz="1200" dirty="0">
                <a:ea typeface="MS PGothic" charset="0"/>
                <a:cs typeface="MS PGothic" charset="0"/>
              </a:rPr>
              <a:t>P</a:t>
            </a:r>
            <a:r>
              <a:rPr lang="en-US" sz="1200" dirty="0" err="1">
                <a:ea typeface="MS PGothic" charset="0"/>
                <a:cs typeface="MS PGothic" charset="0"/>
              </a:rPr>
              <a:t>iping</a:t>
            </a:r>
            <a:r>
              <a:rPr lang="en-US" sz="1200" baseline="0" dirty="0">
                <a:ea typeface="MS PGothic" charset="0"/>
                <a:cs typeface="MS PGothic" charset="0"/>
              </a:rPr>
              <a:t> </a:t>
            </a:r>
            <a:r>
              <a:rPr lang="mr-IN" sz="1200" baseline="0" dirty="0">
                <a:ea typeface="MS PGothic" charset="0"/>
                <a:cs typeface="MS PGothic" charset="0"/>
              </a:rPr>
              <a:t>–</a:t>
            </a:r>
            <a:r>
              <a:rPr lang="en-US" sz="1200" baseline="0" dirty="0">
                <a:ea typeface="MS PGothic" charset="0"/>
                <a:cs typeface="MS PGothic" charset="0"/>
              </a:rPr>
              <a:t> collections of pipes, </a:t>
            </a:r>
            <a:r>
              <a:rPr lang="en-US" sz="1200" baseline="0" dirty="0" err="1">
                <a:ea typeface="MS PGothic" charset="0"/>
                <a:cs typeface="MS PGothic" charset="0"/>
              </a:rPr>
              <a:t>canalisations</a:t>
            </a:r>
            <a:endParaRPr lang="en-US" sz="1200" baseline="0" dirty="0">
              <a:ea typeface="MS PGothic" charset="0"/>
              <a:cs typeface="MS PGothic" charset="0"/>
            </a:endParaRPr>
          </a:p>
          <a:p>
            <a:endParaRPr lang="en-US" dirty="0"/>
          </a:p>
          <a:p>
            <a:endParaRPr lang="en-US" dirty="0"/>
          </a:p>
          <a:p>
            <a:endParaRPr lang="en-US" dirty="0"/>
          </a:p>
        </p:txBody>
      </p:sp>
    </p:spTree>
    <p:extLst>
      <p:ext uri="{BB962C8B-B14F-4D97-AF65-F5344CB8AC3E}">
        <p14:creationId xmlns:p14="http://schemas.microsoft.com/office/powerpoint/2010/main" val="451284068"/>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285350" indent="-285350">
              <a:buFont typeface="Arial" panose="020B0604020202020204" pitchFamily="34" charset="0"/>
              <a:buChar char="•"/>
            </a:pPr>
            <a:r>
              <a:rPr lang="ja-JP" altLang="en-US" sz="1797" b="1">
                <a:solidFill>
                  <a:schemeClr val="accent1">
                    <a:lumMod val="75000"/>
                  </a:schemeClr>
                </a:solidFill>
              </a:rPr>
              <a:t>SRF technology </a:t>
            </a:r>
            <a:r>
              <a:rPr lang="ja-JP" altLang="en-US" sz="1797"/>
              <a:t>has matured through the construction and </a:t>
            </a:r>
            <a:r>
              <a:rPr lang="ja-JP" altLang="en-US" sz="1797" b="1">
                <a:solidFill>
                  <a:schemeClr val="accent1">
                    <a:lumMod val="75000"/>
                  </a:schemeClr>
                </a:solidFill>
              </a:rPr>
              <a:t>stable operation of the European XFEL</a:t>
            </a:r>
            <a:r>
              <a:rPr lang="ja-JP" altLang="en-US" sz="1797"/>
              <a:t>.</a:t>
            </a:r>
            <a:endParaRPr lang="en-US" altLang="ja-JP" sz="1797" dirty="0"/>
          </a:p>
          <a:p>
            <a:pPr marL="285350" indent="-285350">
              <a:buFont typeface="Arial" panose="020B0604020202020204" pitchFamily="34" charset="0"/>
              <a:buChar char="•"/>
            </a:pPr>
            <a:r>
              <a:rPr lang="ja-JP" altLang="en-US" sz="1797"/>
              <a:t>Superior </a:t>
            </a:r>
            <a:r>
              <a:rPr lang="en-US" altLang="ja-JP" sz="1797" b="1" dirty="0">
                <a:solidFill>
                  <a:schemeClr val="accent1">
                    <a:lumMod val="75000"/>
                  </a:schemeClr>
                </a:solidFill>
              </a:rPr>
              <a:t>power</a:t>
            </a:r>
            <a:r>
              <a:rPr lang="ja-JP" altLang="en-US" sz="1797" b="1">
                <a:solidFill>
                  <a:schemeClr val="accent1">
                    <a:lumMod val="75000"/>
                  </a:schemeClr>
                </a:solidFill>
              </a:rPr>
              <a:t> efficiency </a:t>
            </a:r>
            <a:r>
              <a:rPr lang="ja-JP" altLang="en-US" sz="1797"/>
              <a:t>of SRF technology has been demonstrated, and its application is expected to expand.</a:t>
            </a:r>
            <a:endParaRPr lang="en-US" altLang="ja-JP" sz="1797" dirty="0"/>
          </a:p>
          <a:p>
            <a:pPr marL="741910" lvl="1" indent="-285350">
              <a:buFont typeface="Arial" panose="020B0604020202020204" pitchFamily="34" charset="0"/>
              <a:buChar char="•"/>
            </a:pPr>
            <a:r>
              <a:rPr lang="ja-JP" altLang="en-US" sz="1797"/>
              <a:t>Global efforts to </a:t>
            </a:r>
            <a:r>
              <a:rPr lang="ja-JP" altLang="en-US" sz="1797" b="1">
                <a:solidFill>
                  <a:schemeClr val="accent1">
                    <a:lumMod val="75000"/>
                  </a:schemeClr>
                </a:solidFill>
              </a:rPr>
              <a:t>improve cavity performance </a:t>
            </a:r>
            <a:r>
              <a:rPr lang="ja-JP" altLang="en-US" sz="1797"/>
              <a:t>and reduce costs have progresse</a:t>
            </a:r>
            <a:r>
              <a:rPr lang="en-US" altLang="ja-JP" sz="1797" dirty="0"/>
              <a:t>d.</a:t>
            </a:r>
          </a:p>
          <a:p>
            <a:pPr marL="741910" lvl="1" indent="-285350">
              <a:buFont typeface="Arial" panose="020B0604020202020204" pitchFamily="34" charset="0"/>
              <a:buChar char="•"/>
            </a:pPr>
            <a:r>
              <a:rPr lang="ja-JP" altLang="en-US" sz="1797"/>
              <a:t>Demonstration of the production of high-performance cavities, leading to various accelerator applications.</a:t>
            </a:r>
            <a:endParaRPr lang="en-US" altLang="ja-JP" sz="1797" dirty="0"/>
          </a:p>
          <a:p>
            <a:pPr marL="285350" indent="-285350">
              <a:buFont typeface="Arial" panose="020B0604020202020204" pitchFamily="34" charset="0"/>
              <a:buChar char="•"/>
            </a:pPr>
            <a:r>
              <a:rPr lang="ja-JP" altLang="en-US" sz="1797"/>
              <a:t>Prospects for the advancement of SRF technology applications.</a:t>
            </a:r>
            <a:endParaRPr lang="en-US" altLang="ja-JP" sz="1797" dirty="0"/>
          </a:p>
          <a:p>
            <a:pPr marL="741910" lvl="1" indent="-285350">
              <a:buFont typeface="Arial" panose="020B0604020202020204" pitchFamily="34" charset="0"/>
              <a:buChar char="•"/>
            </a:pPr>
            <a:r>
              <a:rPr lang="en-US" altLang="ja-JP" sz="1797" dirty="0"/>
              <a:t>ex. Semiconductor </a:t>
            </a:r>
            <a:r>
              <a:rPr lang="ja-JP" altLang="en-US" sz="1797" b="1">
                <a:solidFill>
                  <a:schemeClr val="accent1">
                    <a:lumMod val="75000"/>
                  </a:schemeClr>
                </a:solidFill>
              </a:rPr>
              <a:t>lithography</a:t>
            </a:r>
            <a:r>
              <a:rPr lang="ja-JP" altLang="en-US" sz="1797"/>
              <a:t>, </a:t>
            </a:r>
            <a:r>
              <a:rPr lang="en-US" altLang="ja-JP" sz="1797" b="1" dirty="0">
                <a:solidFill>
                  <a:schemeClr val="accent1">
                    <a:lumMod val="75000"/>
                  </a:schemeClr>
                </a:solidFill>
              </a:rPr>
              <a:t>medical </a:t>
            </a:r>
            <a:r>
              <a:rPr lang="en-US" altLang="ja-JP" sz="1797" dirty="0"/>
              <a:t>application, </a:t>
            </a:r>
            <a:r>
              <a:rPr lang="ja-JP" altLang="en-US" sz="1797"/>
              <a:t>environmental remediation, etc.</a:t>
            </a:r>
            <a:endParaRPr lang="en-US" altLang="ja-JP" sz="1797" dirty="0"/>
          </a:p>
          <a:p>
            <a:pPr marL="0" marR="0" lvl="0" indent="0" algn="l" defTabSz="457200" rtl="0" eaLnBrk="1" fontAlgn="auto" latinLnBrk="0" hangingPunct="1">
              <a:lnSpc>
                <a:spcPct val="100000"/>
              </a:lnSpc>
              <a:spcBef>
                <a:spcPts val="0"/>
              </a:spcBef>
              <a:spcAft>
                <a:spcPts val="0"/>
              </a:spcAft>
              <a:buClrTx/>
              <a:buSzTx/>
              <a:buFontTx/>
              <a:buNone/>
              <a:tabLst/>
              <a:defRPr/>
            </a:pPr>
            <a:endParaRPr lang="en-US" dirty="0"/>
          </a:p>
          <a:p>
            <a:r>
              <a:rPr lang="en-US" dirty="0"/>
              <a:t>SRF part is separated into cavity production as WPP-1, globally common design of CM as WPP-2, and crab cavity as WPP-3:</a:t>
            </a:r>
          </a:p>
          <a:p>
            <a:endParaRPr lang="en-US" dirty="0"/>
          </a:p>
          <a:p>
            <a:r>
              <a:rPr lang="en-US" dirty="0"/>
              <a:t>- In WPP-1, cavity production and surface treatment method will be established</a:t>
            </a:r>
          </a:p>
          <a:p>
            <a:r>
              <a:rPr lang="en-US" dirty="0"/>
              <a:t>- In WPP-2, design of cryomodule will be done globally</a:t>
            </a:r>
          </a:p>
          <a:p>
            <a:r>
              <a:rPr lang="en-US" dirty="0"/>
              <a:t>- License agreement is significant and urgent issue for globally common design of CM</a:t>
            </a:r>
          </a:p>
          <a:p>
            <a:r>
              <a:rPr lang="en-US" dirty="0"/>
              <a:t>- In WPP-3, crab cavity teams will produce and test prototype cavities</a:t>
            </a:r>
          </a:p>
          <a:p>
            <a:r>
              <a:rPr lang="en-US" dirty="0"/>
              <a:t>- KEK already started the technical discussion with Europe, USA and Korea</a:t>
            </a:r>
          </a:p>
          <a:p>
            <a:endParaRPr lang="en-US" dirty="0"/>
          </a:p>
          <a:p>
            <a:endParaRPr lang="en-US" dirty="0"/>
          </a:p>
          <a:p>
            <a:pPr marL="0" marR="0" lvl="0" indent="0" algn="l" defTabSz="457200" rtl="0" eaLnBrk="1" fontAlgn="auto" latinLnBrk="0" hangingPunct="1">
              <a:lnSpc>
                <a:spcPct val="100000"/>
              </a:lnSpc>
              <a:spcBef>
                <a:spcPts val="0"/>
              </a:spcBef>
              <a:spcAft>
                <a:spcPts val="0"/>
              </a:spcAft>
              <a:buClrTx/>
              <a:buSzTx/>
              <a:buFontTx/>
              <a:buNone/>
              <a:tabLst/>
              <a:defRPr/>
            </a:pPr>
            <a:r>
              <a:rPr kumimoji="1" lang="en-US" altLang="ja-JP" sz="1200" b="0" i="0" u="none" strike="noStrike" kern="1200" cap="none" spc="0" normalizeH="0" baseline="0" noProof="0" dirty="0">
                <a:ln>
                  <a:noFill/>
                </a:ln>
                <a:solidFill>
                  <a:prstClr val="black"/>
                </a:solidFill>
                <a:effectLst/>
                <a:uLnTx/>
                <a:uFillTx/>
                <a:latin typeface="Times New Roman" panose="02020603050405020304" pitchFamily="18" charset="0"/>
                <a:ea typeface="Arial Unicode MS" panose="020B0604020202020204" pitchFamily="50" charset="-128"/>
                <a:cs typeface="+mn-cs"/>
              </a:rPr>
              <a:t>- The CM design for ITN is based on E-XFEL, LCLS-II and ILC/TDR. Then, the license agreement with DESY and SLAC should be done significantly and urgently.</a:t>
            </a:r>
          </a:p>
          <a:p>
            <a:pPr marL="0" marR="0" lvl="0" indent="0" algn="l" defTabSz="457200" rtl="0" eaLnBrk="1" fontAlgn="auto" latinLnBrk="0" hangingPunct="1">
              <a:lnSpc>
                <a:spcPct val="100000"/>
              </a:lnSpc>
              <a:spcBef>
                <a:spcPts val="0"/>
              </a:spcBef>
              <a:spcAft>
                <a:spcPts val="0"/>
              </a:spcAft>
              <a:buClrTx/>
              <a:buSzTx/>
              <a:buFontTx/>
              <a:buNone/>
              <a:tabLst/>
              <a:defRPr/>
            </a:pPr>
            <a:r>
              <a:rPr kumimoji="1" lang="en-US" altLang="ja-JP" sz="1200" b="0" i="0" u="none" strike="noStrike" kern="1200" cap="none" spc="0" normalizeH="0" baseline="0" noProof="0" dirty="0">
                <a:ln>
                  <a:noFill/>
                </a:ln>
                <a:solidFill>
                  <a:prstClr val="black"/>
                </a:solidFill>
                <a:effectLst/>
                <a:uLnTx/>
                <a:uFillTx/>
                <a:latin typeface="Times New Roman" panose="02020603050405020304" pitchFamily="18" charset="0"/>
                <a:ea typeface="Arial Unicode MS" panose="020B0604020202020204" pitchFamily="50" charset="-128"/>
                <a:cs typeface="+mn-cs"/>
              </a:rPr>
              <a:t>- Unify cryomodule (CM) design with ancillaries, based on globally common engineering design, drawings &amp; data-base. Establish globally compatible safety design base to be approved/authorized by HPGS regulations individually in each region, most likely referring ASME guidelines to be compatible with Japanese regulations.</a:t>
            </a:r>
          </a:p>
          <a:p>
            <a:pPr marL="0" marR="0" lvl="0" indent="0" algn="l" defTabSz="457200" rtl="0" eaLnBrk="1" fontAlgn="auto" latinLnBrk="0" hangingPunct="1">
              <a:lnSpc>
                <a:spcPct val="100000"/>
              </a:lnSpc>
              <a:spcBef>
                <a:spcPts val="0"/>
              </a:spcBef>
              <a:spcAft>
                <a:spcPts val="0"/>
              </a:spcAft>
              <a:buClrTx/>
              <a:buSzTx/>
              <a:buFontTx/>
              <a:buNone/>
              <a:tabLst/>
              <a:defRPr/>
            </a:pPr>
            <a:endParaRPr kumimoji="1" lang="en-US" altLang="ja-JP" sz="1200" b="0" i="0" u="none" strike="noStrike" kern="1200" cap="none" spc="0" normalizeH="0" baseline="0" noProof="0" dirty="0">
              <a:ln>
                <a:noFill/>
              </a:ln>
              <a:solidFill>
                <a:prstClr val="black"/>
              </a:solidFill>
              <a:effectLst/>
              <a:uLnTx/>
              <a:uFillTx/>
              <a:latin typeface="Times New Roman" panose="02020603050405020304" pitchFamily="18" charset="0"/>
              <a:ea typeface="Arial Unicode MS" panose="020B0604020202020204" pitchFamily="50" charset="-128"/>
              <a:cs typeface="+mn-cs"/>
            </a:endParaRPr>
          </a:p>
          <a:p>
            <a:pPr marL="0" marR="0" lvl="0" indent="0" algn="l" defTabSz="457200" rtl="0" eaLnBrk="1" fontAlgn="auto" latinLnBrk="0" hangingPunct="1">
              <a:lnSpc>
                <a:spcPct val="100000"/>
              </a:lnSpc>
              <a:spcBef>
                <a:spcPts val="0"/>
              </a:spcBef>
              <a:spcAft>
                <a:spcPts val="0"/>
              </a:spcAft>
              <a:buClrTx/>
              <a:buSzTx/>
              <a:buFontTx/>
              <a:buNone/>
              <a:tabLst/>
              <a:defRPr/>
            </a:pPr>
            <a:r>
              <a:rPr kumimoji="1" lang="en-US" altLang="ja-JP" sz="1200" b="0" i="0" u="none" strike="noStrike" kern="1200" cap="none" spc="0" normalizeH="0" baseline="0" noProof="0" dirty="0">
                <a:ln>
                  <a:noFill/>
                </a:ln>
                <a:solidFill>
                  <a:prstClr val="black"/>
                </a:solidFill>
                <a:effectLst/>
                <a:uLnTx/>
                <a:uFillTx/>
                <a:latin typeface="Times New Roman" panose="02020603050405020304" pitchFamily="18" charset="0"/>
                <a:ea typeface="Arial Unicode MS" panose="020B0604020202020204" pitchFamily="50" charset="-128"/>
                <a:cs typeface="+mn-cs"/>
              </a:rPr>
              <a:t>- The crab cavity system is the must item for ILC. Peter McIntosh (STFC) has organized this activities leading the globally collaborative team since 2021. Two of five designs were selected at the international review hosted by KEK in Apr/2023.</a:t>
            </a:r>
            <a:endParaRPr kumimoji="1" lang="en-US" altLang="ja-JP" sz="1200" dirty="0">
              <a:latin typeface="Times New Roman" panose="02020603050405020304" pitchFamily="18" charset="0"/>
              <a:ea typeface="Arial Unicode MS" panose="020B0604020202020204" pitchFamily="50" charset="-128"/>
            </a:endParaRPr>
          </a:p>
          <a:p>
            <a:endParaRPr lang="en-US" dirty="0"/>
          </a:p>
        </p:txBody>
      </p:sp>
    </p:spTree>
    <p:extLst>
      <p:ext uri="{BB962C8B-B14F-4D97-AF65-F5344CB8AC3E}">
        <p14:creationId xmlns:p14="http://schemas.microsoft.com/office/powerpoint/2010/main" val="1352035240"/>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One of the others areas where there have been an important R&amp;D effort is on the positron sources.</a:t>
            </a:r>
          </a:p>
          <a:p>
            <a:r>
              <a:rPr lang="en-US" dirty="0"/>
              <a:t>The baseline positron source of ILC is based on an undulator scheme producing polarized e- and e+. To mitigate the risk of such a scheme a conventional e-beam driven has been also studied in detail.</a:t>
            </a:r>
          </a:p>
          <a:p>
            <a:r>
              <a:rPr lang="en-US" dirty="0"/>
              <a:t>In the recent years various modifications and improvements are undergone. The new undulator based design supposes: reduced target heat load, the </a:t>
            </a:r>
            <a:r>
              <a:rPr lang="en-US" altLang="ja-JP" dirty="0"/>
              <a:t>Radiative cooling (heat transferred from rotating target to sitting copper by radiation, no vacuum leak), the </a:t>
            </a:r>
            <a:r>
              <a:rPr kumimoji="1" lang="en-US" altLang="ja-JP" dirty="0"/>
              <a:t>Magnetic bearing in vacuum  and the </a:t>
            </a:r>
            <a:r>
              <a:rPr lang="en-US" altLang="ja-JP" dirty="0"/>
              <a:t>Focusing by pulsed solenoid. </a:t>
            </a:r>
            <a:endParaRPr lang="en-US" dirty="0"/>
          </a:p>
          <a:p>
            <a:r>
              <a:rPr lang="en-US" dirty="0"/>
              <a:t>These studies. have demonstrated the required performances, and in particular the e+ / e− yield is technically feasible. The level of maturity of the positron source for the ILC is fairly advanced and the RD is ongoing to optimize further this option. As an alternative a conventional e−-driven source (3 GeV e−) has been developed. This alternative low-risk option offers some advantages from the flexibility operation point of view, but no polarization is provided.</a:t>
            </a:r>
          </a:p>
          <a:p>
            <a:endParaRPr lang="en-US" dirty="0"/>
          </a:p>
          <a:p>
            <a:r>
              <a:rPr lang="en-US" dirty="0"/>
              <a:t>All of these studies are going on in the framework of an International collaboration in the framework of the ILC-IDT.</a:t>
            </a:r>
          </a:p>
          <a:p>
            <a:r>
              <a:rPr lang="en-US" dirty="0"/>
              <a:t>---------------</a:t>
            </a:r>
          </a:p>
          <a:p>
            <a:r>
              <a:rPr lang="en-US" altLang="ja-JP" dirty="0"/>
              <a:t>The design of the </a:t>
            </a:r>
            <a:r>
              <a:rPr lang="en-US" altLang="ja-JP" b="1" dirty="0"/>
              <a:t>undulator system </a:t>
            </a:r>
            <a:r>
              <a:rPr lang="en-US" altLang="ja-JP" dirty="0"/>
              <a:t>has been changed since then:</a:t>
            </a:r>
          </a:p>
          <a:p>
            <a:pPr lvl="1"/>
            <a:r>
              <a:rPr lang="en-US" altLang="ja-JP" dirty="0"/>
              <a:t>What did not change :</a:t>
            </a:r>
            <a:br>
              <a:rPr lang="en-US" altLang="ja-JP" dirty="0"/>
            </a:br>
            <a:r>
              <a:rPr lang="en-US" altLang="ja-JP" dirty="0" err="1"/>
              <a:t>Ti</a:t>
            </a:r>
            <a:r>
              <a:rPr lang="en-US" altLang="ja-JP" dirty="0"/>
              <a:t>-alloy, 1m diameter wheel,  rotation speed 100 m/s</a:t>
            </a:r>
          </a:p>
          <a:p>
            <a:endParaRPr lang="en-US" dirty="0"/>
          </a:p>
          <a:p>
            <a:r>
              <a:rPr kumimoji="1" lang="en-US" altLang="ja-JP" b="1" dirty="0"/>
              <a:t>OLD design</a:t>
            </a:r>
          </a:p>
          <a:p>
            <a:pPr marL="285750" indent="-285750">
              <a:buFont typeface="Arial" panose="020B0604020202020204" pitchFamily="34" charset="0"/>
              <a:buChar char="•"/>
            </a:pPr>
            <a:r>
              <a:rPr lang="en-US" altLang="ja-JP" dirty="0"/>
              <a:t>Water cooling (water flows inside the wheel, must be taken out through the axis of the rotating shaft, keeping vacuum)</a:t>
            </a:r>
          </a:p>
          <a:p>
            <a:pPr marL="285750" indent="-285750">
              <a:buFont typeface="Arial" panose="020B0604020202020204" pitchFamily="34" charset="0"/>
              <a:buChar char="•"/>
            </a:pPr>
            <a:r>
              <a:rPr lang="en-US" altLang="ja-JP" dirty="0"/>
              <a:t>Vacuum seal by ferro-fluid</a:t>
            </a:r>
          </a:p>
          <a:p>
            <a:pPr marL="285750" indent="-285750">
              <a:buFont typeface="Arial" panose="020B0604020202020204" pitchFamily="34" charset="0"/>
              <a:buChar char="•"/>
            </a:pPr>
            <a:r>
              <a:rPr lang="en-US" altLang="ja-JP" dirty="0"/>
              <a:t>Focusing by flux concentrator</a:t>
            </a:r>
          </a:p>
          <a:p>
            <a:pPr marL="285750" indent="-285750">
              <a:buFont typeface="Arial" panose="020B0604020202020204" pitchFamily="34" charset="0"/>
              <a:buChar char="•"/>
            </a:pPr>
            <a:endParaRPr lang="en-US" altLang="ja-JP" dirty="0"/>
          </a:p>
          <a:p>
            <a:r>
              <a:rPr kumimoji="1" lang="en-US" altLang="ja-JP" b="1" dirty="0"/>
              <a:t>NEW design</a:t>
            </a:r>
          </a:p>
          <a:p>
            <a:pPr marL="285750" indent="-285750">
              <a:buFont typeface="Arial" panose="020B0604020202020204" pitchFamily="34" charset="0"/>
              <a:buChar char="•"/>
            </a:pPr>
            <a:r>
              <a:rPr lang="en-US" altLang="ja-JP" dirty="0"/>
              <a:t>Radiative cooling (heat transferred from rotating target to sitting copper by radiation, no vacuum leak)</a:t>
            </a:r>
          </a:p>
          <a:p>
            <a:pPr marL="285750" indent="-285750">
              <a:buFont typeface="Arial" panose="020B0604020202020204" pitchFamily="34" charset="0"/>
              <a:buChar char="•"/>
            </a:pPr>
            <a:r>
              <a:rPr kumimoji="1" lang="en-US" altLang="ja-JP" dirty="0"/>
              <a:t>Magnetic bearing in vacuum</a:t>
            </a:r>
          </a:p>
          <a:p>
            <a:pPr marL="285750" indent="-285750">
              <a:buFont typeface="Arial" panose="020B0604020202020204" pitchFamily="34" charset="0"/>
              <a:buChar char="•"/>
            </a:pPr>
            <a:r>
              <a:rPr lang="en-US" altLang="ja-JP" dirty="0"/>
              <a:t>Focusing by pulsed solenoid </a:t>
            </a:r>
          </a:p>
          <a:p>
            <a:endParaRPr lang="en-US" dirty="0"/>
          </a:p>
        </p:txBody>
      </p:sp>
    </p:spTree>
    <p:extLst>
      <p:ext uri="{BB962C8B-B14F-4D97-AF65-F5344CB8AC3E}">
        <p14:creationId xmlns:p14="http://schemas.microsoft.com/office/powerpoint/2010/main" val="4139781509"/>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285350" indent="-285350">
              <a:buFont typeface="Arial" panose="020B0604020202020204" pitchFamily="34" charset="0"/>
              <a:buChar char="•"/>
            </a:pPr>
            <a:r>
              <a:rPr lang="en-US" altLang="ja-JP" sz="1200" b="1" dirty="0">
                <a:solidFill>
                  <a:schemeClr val="accent1">
                    <a:lumMod val="75000"/>
                  </a:schemeClr>
                </a:solidFill>
              </a:rPr>
              <a:t>Polarized electrons </a:t>
            </a:r>
            <a:r>
              <a:rPr lang="en-US" altLang="ja-JP" sz="1200" dirty="0"/>
              <a:t>are also useful for observing of magnetism  (Spin-Polarized Low Energy Electron Microscopy, </a:t>
            </a:r>
            <a:r>
              <a:rPr lang="en-US" altLang="ja-JP" sz="1200" b="1" dirty="0">
                <a:solidFill>
                  <a:schemeClr val="accent1">
                    <a:lumMod val="75000"/>
                  </a:schemeClr>
                </a:solidFill>
              </a:rPr>
              <a:t>SPLEEM</a:t>
            </a:r>
            <a:r>
              <a:rPr lang="en-US" altLang="ja-JP" sz="1200" dirty="0"/>
              <a:t>).</a:t>
            </a:r>
          </a:p>
          <a:p>
            <a:pPr marL="285350" indent="-285350">
              <a:buFont typeface="Arial" panose="020B0604020202020204" pitchFamily="34" charset="0"/>
              <a:buChar char="•"/>
            </a:pPr>
            <a:r>
              <a:rPr lang="en-US" altLang="ja-JP" sz="1200" b="1" dirty="0">
                <a:solidFill>
                  <a:schemeClr val="accent1">
                    <a:lumMod val="75000"/>
                  </a:schemeClr>
                </a:solidFill>
              </a:rPr>
              <a:t>Positrons</a:t>
            </a:r>
            <a:r>
              <a:rPr lang="ja-JP" altLang="en-US" sz="1200"/>
              <a:t> ha</a:t>
            </a:r>
            <a:r>
              <a:rPr lang="en-US" altLang="ja-JP" sz="1200" dirty="0" err="1"/>
              <a:t>ve</a:t>
            </a:r>
            <a:r>
              <a:rPr lang="ja-JP" altLang="en-US" sz="1200"/>
              <a:t> been used in colliders such as SLC, SuperKEKB, DAFNE, and CESR. </a:t>
            </a:r>
            <a:endParaRPr lang="en-US" altLang="ja-JP" sz="1200" dirty="0"/>
          </a:p>
          <a:p>
            <a:pPr marL="285350" indent="-285350">
              <a:buFont typeface="Arial" panose="020B0604020202020204" pitchFamily="34" charset="0"/>
              <a:buChar char="•"/>
            </a:pPr>
            <a:r>
              <a:rPr lang="ja-JP" altLang="en-US" sz="1200"/>
              <a:t>In the future, more </a:t>
            </a:r>
            <a:r>
              <a:rPr lang="ja-JP" altLang="en-US" sz="1200" b="1">
                <a:solidFill>
                  <a:schemeClr val="accent1">
                    <a:lumMod val="75000"/>
                  </a:schemeClr>
                </a:solidFill>
              </a:rPr>
              <a:t>intense positron sources </a:t>
            </a:r>
            <a:r>
              <a:rPr lang="ja-JP" altLang="en-US" sz="1200"/>
              <a:t>will be needed for circular colliders such as FCCee and CEPC, linear colliders such as ILC and CLIC, and muon colliders (LEMMA).</a:t>
            </a:r>
            <a:endParaRPr lang="en-US" altLang="ja-JP" sz="1200" dirty="0"/>
          </a:p>
          <a:p>
            <a:pPr marL="285350" indent="-285350">
              <a:buFont typeface="Arial" panose="020B0604020202020204" pitchFamily="34" charset="0"/>
              <a:buChar char="•"/>
            </a:pPr>
            <a:r>
              <a:rPr lang="en-US" altLang="ja-JP" sz="1200" dirty="0"/>
              <a:t>High</a:t>
            </a:r>
            <a:r>
              <a:rPr lang="ja-JP" altLang="en-US" sz="1200"/>
              <a:t>-intensity </a:t>
            </a:r>
            <a:r>
              <a:rPr lang="ja-JP" altLang="en-US" sz="1200" b="1">
                <a:solidFill>
                  <a:schemeClr val="accent1">
                    <a:lumMod val="75000"/>
                  </a:schemeClr>
                </a:solidFill>
              </a:rPr>
              <a:t>slow positrons </a:t>
            </a:r>
            <a:r>
              <a:rPr lang="ja-JP" altLang="en-US" sz="1200"/>
              <a:t>are expected for </a:t>
            </a:r>
            <a:r>
              <a:rPr lang="ja-JP" altLang="en-US" sz="1200" b="1">
                <a:solidFill>
                  <a:schemeClr val="accent1">
                    <a:lumMod val="75000"/>
                  </a:schemeClr>
                </a:solidFill>
              </a:rPr>
              <a:t>surface structure analysis</a:t>
            </a:r>
            <a:r>
              <a:rPr lang="ja-JP" altLang="en-US" sz="1200"/>
              <a:t>.</a:t>
            </a:r>
            <a:endParaRPr lang="en-US" altLang="ja-JP" sz="1200" dirty="0"/>
          </a:p>
          <a:p>
            <a:pPr marL="285350" indent="-285350">
              <a:buFont typeface="Arial" panose="020B0604020202020204" pitchFamily="34" charset="0"/>
              <a:buChar char="•"/>
            </a:pPr>
            <a:r>
              <a:rPr lang="ja-JP" altLang="en-US" sz="1200" b="1">
                <a:solidFill>
                  <a:schemeClr val="accent1">
                    <a:lumMod val="75000"/>
                  </a:schemeClr>
                </a:solidFill>
              </a:rPr>
              <a:t>Positron targets and beam dumps </a:t>
            </a:r>
            <a:r>
              <a:rPr lang="ja-JP" altLang="en-US" sz="1200"/>
              <a:t>are also closely related to </a:t>
            </a:r>
            <a:r>
              <a:rPr lang="ja-JP" altLang="en-US" sz="1200" b="1">
                <a:solidFill>
                  <a:schemeClr val="accent1">
                    <a:lumMod val="75000"/>
                  </a:schemeClr>
                </a:solidFill>
              </a:rPr>
              <a:t>targets for neutron </a:t>
            </a:r>
            <a:r>
              <a:rPr lang="ja-JP" altLang="en-US" sz="1200"/>
              <a:t>and beam irradiation used in </a:t>
            </a:r>
            <a:r>
              <a:rPr lang="ja-JP" altLang="en-US" sz="1200" b="1">
                <a:solidFill>
                  <a:schemeClr val="accent1">
                    <a:lumMod val="75000"/>
                  </a:schemeClr>
                </a:solidFill>
              </a:rPr>
              <a:t>industrial medical applications</a:t>
            </a:r>
            <a:r>
              <a:rPr lang="ja-JP" altLang="en-US" sz="1200"/>
              <a:t>.</a:t>
            </a:r>
            <a:endParaRPr lang="en-US" altLang="ja-JP" sz="1200" dirty="0"/>
          </a:p>
          <a:p>
            <a:pPr marL="285350" indent="-285350">
              <a:buFont typeface="Arial" panose="020B0604020202020204" pitchFamily="34" charset="0"/>
              <a:buChar char="•"/>
            </a:pPr>
            <a:r>
              <a:rPr lang="ja-JP" altLang="en-US" sz="1200"/>
              <a:t>The development of </a:t>
            </a:r>
            <a:r>
              <a:rPr lang="en-US" altLang="ja-JP" sz="1200" dirty="0"/>
              <a:t>SRF</a:t>
            </a:r>
            <a:r>
              <a:rPr lang="ja-JP" altLang="en-US" sz="1200"/>
              <a:t> accelerators has increased the beam intensity, and the development of </a:t>
            </a:r>
            <a:r>
              <a:rPr lang="ja-JP" altLang="en-US" sz="1200" b="1">
                <a:solidFill>
                  <a:schemeClr val="accent1">
                    <a:lumMod val="75000"/>
                  </a:schemeClr>
                </a:solidFill>
              </a:rPr>
              <a:t>target technology </a:t>
            </a:r>
            <a:r>
              <a:rPr lang="ja-JP" altLang="en-US" sz="1200"/>
              <a:t>that can effectively utilize this intensity is of </a:t>
            </a:r>
            <a:r>
              <a:rPr lang="ja-JP" altLang="en-US" sz="1200" b="1">
                <a:solidFill>
                  <a:schemeClr val="accent1">
                    <a:lumMod val="75000"/>
                  </a:schemeClr>
                </a:solidFill>
              </a:rPr>
              <a:t>great interest worldwide</a:t>
            </a:r>
            <a:r>
              <a:rPr lang="ja-JP" altLang="en-US" sz="1200"/>
              <a:t>.</a:t>
            </a:r>
            <a:endParaRPr lang="en-US" altLang="ja-JP" sz="1200" dirty="0"/>
          </a:p>
          <a:p>
            <a:pPr marL="285350" indent="-285350">
              <a:buFont typeface="Arial" panose="020B0604020202020204" pitchFamily="34" charset="0"/>
              <a:buChar char="•"/>
            </a:pPr>
            <a:endParaRPr lang="en-US" altLang="ja-JP" sz="1200" dirty="0"/>
          </a:p>
          <a:p>
            <a:r>
              <a:rPr lang="en-US" dirty="0"/>
              <a:t>There are many research topics in this field</a:t>
            </a:r>
          </a:p>
          <a:p>
            <a:r>
              <a:rPr lang="en-US" dirty="0"/>
              <a:t>- Photo cathode</a:t>
            </a:r>
          </a:p>
          <a:p>
            <a:r>
              <a:rPr lang="en-US" dirty="0"/>
              <a:t>- High power laser</a:t>
            </a:r>
          </a:p>
          <a:p>
            <a:r>
              <a:rPr lang="en-US" dirty="0"/>
              <a:t>- Ultra high vacuum and voltage</a:t>
            </a:r>
          </a:p>
          <a:p>
            <a:r>
              <a:rPr lang="en-US" dirty="0"/>
              <a:t>- High power target</a:t>
            </a:r>
          </a:p>
          <a:p>
            <a:r>
              <a:rPr lang="en-US" dirty="0"/>
              <a:t>- Pulsed magnet and power supply</a:t>
            </a:r>
          </a:p>
          <a:p>
            <a:r>
              <a:rPr lang="en-US" dirty="0"/>
              <a:t>- Undulator</a:t>
            </a:r>
          </a:p>
          <a:p>
            <a:r>
              <a:rPr lang="en-US" dirty="0"/>
              <a:t>- Accelerating structure</a:t>
            </a:r>
          </a:p>
          <a:p>
            <a:r>
              <a:rPr lang="en-US" dirty="0"/>
              <a:t>- Handling of activated materials</a:t>
            </a:r>
          </a:p>
        </p:txBody>
      </p:sp>
    </p:spTree>
    <p:extLst>
      <p:ext uri="{BB962C8B-B14F-4D97-AF65-F5344CB8AC3E}">
        <p14:creationId xmlns:p14="http://schemas.microsoft.com/office/powerpoint/2010/main" val="1443325849"/>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Final Focus  System is one of the most challenging of the LCs. ATF2 is a scale down version of the Final Focus to test local chromaticity correction and to demonstrate the </a:t>
            </a:r>
            <a:r>
              <a:rPr lang="en-US" dirty="0" err="1"/>
              <a:t>nano</a:t>
            </a:r>
            <a:r>
              <a:rPr lang="en-US" dirty="0"/>
              <a:t>-beam technologies for LCs: ILC and CLIC.</a:t>
            </a:r>
          </a:p>
          <a:p>
            <a:r>
              <a:rPr lang="en-US" dirty="0"/>
              <a:t>There has been a continuous work from many labs,  in ATF first and ATF2 after to get nanobeam size and its stabilization, last times centered in ultra-low beams for CLIC and intensity dependence studies. “Outstanding” and “Unique” results are obtained in ATF2.</a:t>
            </a:r>
          </a:p>
          <a:p>
            <a:r>
              <a:rPr lang="en-US" dirty="0"/>
              <a:t>I remind the two main goals of ATF2:</a:t>
            </a:r>
          </a:p>
          <a:p>
            <a:r>
              <a:rPr lang="en-US" dirty="0"/>
              <a:t>-Achievement of 37 nm spot size</a:t>
            </a:r>
          </a:p>
          <a:p>
            <a:r>
              <a:rPr lang="en-US" dirty="0"/>
              <a:t>-Control of beam position at nm level.</a:t>
            </a:r>
          </a:p>
          <a:p>
            <a:r>
              <a:rPr lang="en-US" dirty="0"/>
              <a:t>What we have obtained:</a:t>
            </a:r>
          </a:p>
          <a:p>
            <a:r>
              <a:rPr lang="en-US" dirty="0"/>
              <a:t>-Nano-beams: 41 nm (10 % target)</a:t>
            </a:r>
          </a:p>
          <a:p>
            <a:r>
              <a:rPr lang="en-US" dirty="0"/>
              <a:t>-FB latency of 133 ns and a direct stabilization of position IP jitter of 41 nm (limited by IPBPMs resolution)</a:t>
            </a:r>
          </a:p>
          <a:p>
            <a:endParaRPr lang="en-US" dirty="0"/>
          </a:p>
          <a:p>
            <a:r>
              <a:rPr lang="en-US" dirty="0"/>
              <a:t>Left figures:</a:t>
            </a:r>
          </a:p>
          <a:p>
            <a:r>
              <a:rPr lang="en-US" dirty="0"/>
              <a:t>Distribution of bunch positions measured at IPB, with two-BPM feedback oﬀ (green) and feedback on (purple).</a:t>
            </a:r>
          </a:p>
          <a:p>
            <a:endParaRPr lang="en-US" dirty="0"/>
          </a:p>
          <a:p>
            <a:r>
              <a:rPr lang="en-US" dirty="0"/>
              <a:t>The Position Jitters of the Bunches with Feedback Oﬀ and On, for Two-BPM Feedback:</a:t>
            </a:r>
          </a:p>
          <a:p>
            <a:r>
              <a:rPr lang="en-US" dirty="0"/>
              <a:t>------------------------------------------------------------------------------------------------------------------------</a:t>
            </a:r>
          </a:p>
          <a:p>
            <a:r>
              <a:rPr lang="en-US" dirty="0"/>
              <a:t>Feedback      Position jitter (nm)                   Correlation (%)</a:t>
            </a:r>
          </a:p>
          <a:p>
            <a:r>
              <a:rPr lang="en-US" dirty="0"/>
              <a:t>                       Bunch1         Bunch 2</a:t>
            </a:r>
          </a:p>
          <a:p>
            <a:r>
              <a:rPr lang="en-US" dirty="0"/>
              <a:t>Off                   106 +- 11      96 +- 10               91.6</a:t>
            </a:r>
          </a:p>
          <a:p>
            <a:r>
              <a:rPr lang="en-US" dirty="0"/>
              <a:t>On                   106 +- 11       41 +- 4                 41.3</a:t>
            </a:r>
          </a:p>
          <a:p>
            <a:r>
              <a:rPr lang="en-US" dirty="0"/>
              <a:t>------------------------------------------------------------------------------------------------------------------</a:t>
            </a:r>
          </a:p>
          <a:p>
            <a:endParaRPr lang="en-US" dirty="0"/>
          </a:p>
          <a:p>
            <a:r>
              <a:rPr lang="en-US" dirty="0"/>
              <a:t>Predicted vertical position jitter (calculated from the position at P2 and P3) in the region of the focal point with feedback off (solid) and feedback on (dashed).</a:t>
            </a:r>
          </a:p>
          <a:p>
            <a:endParaRPr lang="en-US" dirty="0"/>
          </a:p>
          <a:p>
            <a:r>
              <a:rPr lang="en-US" dirty="0"/>
              <a:t>In ILC and CLIC we profit from the level arms for the BPM location that are at a certain distance.</a:t>
            </a:r>
          </a:p>
          <a:p>
            <a:endParaRPr lang="en-US" dirty="0"/>
          </a:p>
          <a:p>
            <a:r>
              <a:rPr lang="en-US" dirty="0"/>
              <a:t>But the small beam sizes where obtained with reduced bunch intensity and aberration optics.</a:t>
            </a:r>
          </a:p>
          <a:p>
            <a:endParaRPr lang="en-US" dirty="0"/>
          </a:p>
          <a:p>
            <a:r>
              <a:rPr lang="en-US" dirty="0"/>
              <a:t>Since November 2016, hardware improvements have been accomplished to mitigate the </a:t>
            </a:r>
            <a:r>
              <a:rPr lang="en-US" dirty="0" err="1"/>
              <a:t>wakefield</a:t>
            </a:r>
            <a:r>
              <a:rPr lang="en-US" dirty="0"/>
              <a:t> effect. </a:t>
            </a:r>
            <a:r>
              <a:rPr lang="en-US" dirty="0" err="1"/>
              <a:t>Wakefields</a:t>
            </a:r>
            <a:r>
              <a:rPr lang="en-US" dirty="0"/>
              <a:t> studies to mitigate its impact are going on with very promising results.</a:t>
            </a:r>
          </a:p>
          <a:p>
            <a:r>
              <a:rPr lang="en-US" dirty="0"/>
              <a:t>In the next future the main studies will be centered in </a:t>
            </a:r>
            <a:r>
              <a:rPr lang="en-US" sz="1200" dirty="0">
                <a:effectLst/>
                <a:latin typeface="+mn-lt"/>
                <a:ea typeface="+mn-ea"/>
                <a:cs typeface="+mn-cs"/>
                <a:sym typeface="Calibri"/>
              </a:rPr>
              <a:t>necessary R&amp;D to maximize the luminosity potential of ILC. In particular, the ILC final focus system (FFS) design must be assessed from the point of view of beam dynamics, choice of technology and hardware, and long-term stability operation issues. </a:t>
            </a:r>
          </a:p>
          <a:p>
            <a:endParaRPr lang="en-US" sz="1200" dirty="0">
              <a:effectLst/>
              <a:latin typeface="+mn-lt"/>
              <a:ea typeface="+mn-ea"/>
              <a:cs typeface="+mn-cs"/>
              <a:sym typeface="Calibri"/>
            </a:endParaRPr>
          </a:p>
          <a:p>
            <a:r>
              <a:rPr lang="en-US" sz="1200" dirty="0">
                <a:effectLst/>
                <a:latin typeface="+mn-lt"/>
                <a:ea typeface="+mn-ea"/>
                <a:cs typeface="+mn-cs"/>
                <a:sym typeface="Calibri"/>
              </a:rPr>
              <a:t>---------------------------</a:t>
            </a:r>
          </a:p>
          <a:p>
            <a:pPr marL="285750" indent="-285750">
              <a:spcAft>
                <a:spcPts val="1000"/>
              </a:spcAft>
              <a:buFont typeface="Wingdings" pitchFamily="2" charset="2"/>
              <a:buChar char="Ø"/>
            </a:pPr>
            <a:r>
              <a:rPr lang="en-US" spc="10" dirty="0">
                <a:solidFill>
                  <a:srgbClr val="002060"/>
                </a:solidFill>
                <a:latin typeface="Arial" panose="020B0604020202020204" pitchFamily="34" charset="0"/>
                <a:cs typeface="Arial" panose="020B0604020202020204" pitchFamily="34" charset="0"/>
              </a:rPr>
              <a:t>Complete the </a:t>
            </a:r>
            <a:r>
              <a:rPr lang="en-US" b="1" spc="10" dirty="0">
                <a:solidFill>
                  <a:srgbClr val="002060"/>
                </a:solidFill>
                <a:latin typeface="Arial" panose="020B0604020202020204" pitchFamily="34" charset="0"/>
                <a:cs typeface="Arial" panose="020B0604020202020204" pitchFamily="34" charset="0"/>
              </a:rPr>
              <a:t>QD0 R&amp;D prototype vibration measurement </a:t>
            </a:r>
            <a:r>
              <a:rPr lang="en-US" dirty="0">
                <a:solidFill>
                  <a:srgbClr val="002060"/>
                </a:solidFill>
                <a:latin typeface="Arial" panose="020B0604020202020204" pitchFamily="34" charset="0"/>
                <a:cs typeface="Arial" panose="020B0604020202020204" pitchFamily="34" charset="0"/>
              </a:rPr>
              <a:t>testing at 2K</a:t>
            </a:r>
          </a:p>
          <a:p>
            <a:pPr marL="285750" indent="-285750">
              <a:spcAft>
                <a:spcPts val="1000"/>
              </a:spcAft>
              <a:buFont typeface="Wingdings" pitchFamily="2" charset="2"/>
              <a:buChar char="Ø"/>
            </a:pPr>
            <a:r>
              <a:rPr lang="en-US" b="1" dirty="0">
                <a:solidFill>
                  <a:srgbClr val="002060"/>
                </a:solidFill>
                <a:latin typeface="Arial" panose="020B0604020202020204" pitchFamily="34" charset="0"/>
                <a:cs typeface="Arial" panose="020B0604020202020204" pitchFamily="34" charset="0"/>
              </a:rPr>
              <a:t>Update IR baseline magnet designs </a:t>
            </a:r>
            <a:r>
              <a:rPr lang="en-US" dirty="0">
                <a:solidFill>
                  <a:srgbClr val="002060"/>
                </a:solidFill>
                <a:latin typeface="Arial" panose="020B0604020202020204" pitchFamily="34" charset="0"/>
                <a:cs typeface="Arial" panose="020B0604020202020204" pitchFamily="34" charset="0"/>
              </a:rPr>
              <a:t>to take into account the detector specific requirements </a:t>
            </a:r>
            <a:r>
              <a:rPr lang="en-US" b="1" dirty="0">
                <a:solidFill>
                  <a:srgbClr val="002060"/>
                </a:solidFill>
                <a:latin typeface="Arial" panose="020B0604020202020204" pitchFamily="34" charset="0"/>
                <a:cs typeface="Arial" panose="020B0604020202020204" pitchFamily="34" charset="0"/>
              </a:rPr>
              <a:t>(MDI)</a:t>
            </a:r>
            <a:r>
              <a:rPr lang="en-US" dirty="0">
                <a:solidFill>
                  <a:srgbClr val="002060"/>
                </a:solidFill>
                <a:latin typeface="Arial" panose="020B0604020202020204" pitchFamily="34" charset="0"/>
                <a:cs typeface="Arial" panose="020B0604020202020204" pitchFamily="34" charset="0"/>
              </a:rPr>
              <a:t> and advances in magnet coil winding technology since the TDR was written</a:t>
            </a:r>
            <a:endParaRPr lang="en-US" b="1" dirty="0">
              <a:solidFill>
                <a:srgbClr val="30519D"/>
              </a:solidFill>
            </a:endParaRPr>
          </a:p>
          <a:p>
            <a:endParaRPr lang="en-US" sz="1200" dirty="0">
              <a:effectLst/>
              <a:latin typeface="+mn-lt"/>
              <a:ea typeface="+mn-ea"/>
              <a:cs typeface="+mn-cs"/>
              <a:sym typeface="Calibri"/>
            </a:endParaRPr>
          </a:p>
        </p:txBody>
      </p:sp>
    </p:spTree>
    <p:extLst>
      <p:ext uri="{BB962C8B-B14F-4D97-AF65-F5344CB8AC3E}">
        <p14:creationId xmlns:p14="http://schemas.microsoft.com/office/powerpoint/2010/main" val="2515844633"/>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285350" indent="-285350">
              <a:buFont typeface="Arial" panose="020B0604020202020204" pitchFamily="34" charset="0"/>
              <a:buChar char="•"/>
            </a:pPr>
            <a:r>
              <a:rPr lang="ja-JP" altLang="en-US" sz="1797"/>
              <a:t>Pioneering achievements in nanobeam technology at KEK's </a:t>
            </a:r>
            <a:r>
              <a:rPr lang="ja-JP" altLang="en-US" sz="1797" b="1">
                <a:solidFill>
                  <a:schemeClr val="accent1">
                    <a:lumMod val="75000"/>
                  </a:schemeClr>
                </a:solidFill>
              </a:rPr>
              <a:t>ATF</a:t>
            </a:r>
            <a:r>
              <a:rPr lang="ja-JP" altLang="en-US" sz="1797"/>
              <a:t> through international collaboration.</a:t>
            </a:r>
            <a:endParaRPr lang="en-US" altLang="ja-JP" sz="1797" dirty="0"/>
          </a:p>
          <a:p>
            <a:pPr marL="741910" lvl="1" indent="-285350">
              <a:buFont typeface="Arial" panose="020B0604020202020204" pitchFamily="34" charset="0"/>
              <a:buChar char="•"/>
            </a:pPr>
            <a:r>
              <a:rPr lang="ja-JP" altLang="en-US" sz="1797"/>
              <a:t>Realization of the </a:t>
            </a:r>
            <a:r>
              <a:rPr lang="ja-JP" altLang="en-US" sz="1797" b="1">
                <a:solidFill>
                  <a:schemeClr val="accent1">
                    <a:lumMod val="75000"/>
                  </a:schemeClr>
                </a:solidFill>
              </a:rPr>
              <a:t>world's smallest beam </a:t>
            </a:r>
            <a:r>
              <a:rPr lang="ja-JP" altLang="en-US" sz="1797"/>
              <a:t>through improvement of beam quality and beam focusing technology.</a:t>
            </a:r>
            <a:endParaRPr lang="en-US" altLang="ja-JP" sz="1797" dirty="0"/>
          </a:p>
          <a:p>
            <a:pPr marL="741910" lvl="1" indent="-285350">
              <a:buFont typeface="Arial" panose="020B0604020202020204" pitchFamily="34" charset="0"/>
              <a:buChar char="•"/>
            </a:pPr>
            <a:r>
              <a:rPr lang="ja-JP" altLang="en-US" sz="1797"/>
              <a:t>Demonstration of nanosecond scale </a:t>
            </a:r>
            <a:r>
              <a:rPr lang="ja-JP" altLang="en-US" sz="1797" b="1">
                <a:solidFill>
                  <a:schemeClr val="accent1">
                    <a:lumMod val="75000"/>
                  </a:schemeClr>
                </a:solidFill>
              </a:rPr>
              <a:t>fast beam injection/ex</a:t>
            </a:r>
            <a:r>
              <a:rPr lang="en-US" altLang="ja-JP" sz="1797" b="1" dirty="0">
                <a:solidFill>
                  <a:schemeClr val="accent1">
                    <a:lumMod val="75000"/>
                  </a:schemeClr>
                </a:solidFill>
              </a:rPr>
              <a:t>traction</a:t>
            </a:r>
            <a:r>
              <a:rPr lang="ja-JP" altLang="en-US" sz="1797" b="1">
                <a:solidFill>
                  <a:schemeClr val="accent1">
                    <a:lumMod val="75000"/>
                  </a:schemeClr>
                </a:solidFill>
              </a:rPr>
              <a:t> </a:t>
            </a:r>
            <a:r>
              <a:rPr lang="ja-JP" altLang="en-US" sz="1797"/>
              <a:t>technology.</a:t>
            </a:r>
            <a:endParaRPr lang="en-US" altLang="ja-JP" sz="1797" dirty="0"/>
          </a:p>
          <a:p>
            <a:pPr marL="285350" indent="-285350">
              <a:buFont typeface="Arial" panose="020B0604020202020204" pitchFamily="34" charset="0"/>
              <a:buChar char="•"/>
            </a:pPr>
            <a:r>
              <a:rPr lang="ja-JP" altLang="en-US" sz="1797"/>
              <a:t>Expectations for the advancement of nanobeam technology.</a:t>
            </a:r>
            <a:endParaRPr lang="en-US" altLang="ja-JP" sz="1797" dirty="0"/>
          </a:p>
          <a:p>
            <a:pPr marL="741910" lvl="1" indent="-285350">
              <a:buFont typeface="Arial" panose="020B0604020202020204" pitchFamily="34" charset="0"/>
              <a:buChar char="•"/>
            </a:pPr>
            <a:r>
              <a:rPr lang="en-US" altLang="ja-JP" sz="1797" dirty="0"/>
              <a:t>N</a:t>
            </a:r>
            <a:r>
              <a:rPr lang="ja-JP" altLang="en-US" sz="1797"/>
              <a:t>anobeam in </a:t>
            </a:r>
            <a:r>
              <a:rPr lang="ja-JP" altLang="en-US" sz="1797" b="1">
                <a:solidFill>
                  <a:schemeClr val="accent1">
                    <a:lumMod val="75000"/>
                  </a:schemeClr>
                </a:solidFill>
              </a:rPr>
              <a:t>new-generation synchrotron </a:t>
            </a:r>
            <a:r>
              <a:rPr lang="en-US" altLang="ja-JP" sz="1797" b="1" dirty="0">
                <a:solidFill>
                  <a:schemeClr val="accent1">
                    <a:lumMod val="75000"/>
                  </a:schemeClr>
                </a:solidFill>
              </a:rPr>
              <a:t>light source</a:t>
            </a:r>
            <a:r>
              <a:rPr lang="en-US" altLang="ja-JP" sz="1797" dirty="0"/>
              <a:t>, a</a:t>
            </a:r>
            <a:r>
              <a:rPr lang="ja-JP" altLang="en-US" sz="1797"/>
              <a:t>pplication of microbeams to </a:t>
            </a:r>
            <a:r>
              <a:rPr lang="ja-JP" altLang="en-US" sz="1797" b="1">
                <a:solidFill>
                  <a:schemeClr val="accent1">
                    <a:lumMod val="75000"/>
                  </a:schemeClr>
                </a:solidFill>
              </a:rPr>
              <a:t>industrial medical applications</a:t>
            </a:r>
            <a:r>
              <a:rPr lang="ja-JP" altLang="en-US" sz="1797"/>
              <a:t>.</a:t>
            </a:r>
            <a:endParaRPr lang="en-US" altLang="ja-JP" sz="1797" dirty="0"/>
          </a:p>
          <a:p>
            <a:pPr marL="741910" lvl="1" indent="-285350">
              <a:buFont typeface="Arial" panose="020B0604020202020204" pitchFamily="34" charset="0"/>
              <a:buChar char="•"/>
            </a:pPr>
            <a:r>
              <a:rPr lang="ja-JP" altLang="en-US" sz="1797"/>
              <a:t>Advancement of </a:t>
            </a:r>
            <a:r>
              <a:rPr lang="ja-JP" altLang="en-US" sz="1797" b="1">
                <a:solidFill>
                  <a:schemeClr val="accent1">
                    <a:lumMod val="75000"/>
                  </a:schemeClr>
                </a:solidFill>
              </a:rPr>
              <a:t>beam diagnostic</a:t>
            </a:r>
            <a:r>
              <a:rPr lang="en-US" altLang="ja-JP" sz="1797" b="1" dirty="0">
                <a:solidFill>
                  <a:schemeClr val="accent1">
                    <a:lumMod val="75000"/>
                  </a:schemeClr>
                </a:solidFill>
              </a:rPr>
              <a:t>s</a:t>
            </a:r>
            <a:r>
              <a:rPr lang="en-US" altLang="ja-JP" sz="1797" dirty="0"/>
              <a:t>, </a:t>
            </a:r>
            <a:r>
              <a:rPr lang="ja-JP" altLang="en-US" sz="1797"/>
              <a:t>beam </a:t>
            </a:r>
            <a:r>
              <a:rPr lang="en-US" altLang="ja-JP" sz="1797" dirty="0"/>
              <a:t>tuning by</a:t>
            </a:r>
            <a:r>
              <a:rPr lang="ja-JP" altLang="en-US" sz="1797"/>
              <a:t> </a:t>
            </a:r>
            <a:r>
              <a:rPr lang="ja-JP" altLang="en-US" sz="1797" b="1">
                <a:solidFill>
                  <a:schemeClr val="accent1">
                    <a:lumMod val="75000"/>
                  </a:schemeClr>
                </a:solidFill>
              </a:rPr>
              <a:t>machine learning</a:t>
            </a:r>
            <a:r>
              <a:rPr lang="en-US" altLang="ja-JP" sz="1797" b="1" dirty="0">
                <a:solidFill>
                  <a:schemeClr val="accent1">
                    <a:lumMod val="75000"/>
                  </a:schemeClr>
                </a:solidFill>
              </a:rPr>
              <a:t>,</a:t>
            </a:r>
            <a:r>
              <a:rPr lang="ja-JP" altLang="en-US" sz="1797" b="1">
                <a:solidFill>
                  <a:schemeClr val="accent1">
                    <a:lumMod val="75000"/>
                  </a:schemeClr>
                </a:solidFill>
              </a:rPr>
              <a:t> beam control technology </a:t>
            </a:r>
            <a:r>
              <a:rPr lang="ja-JP" altLang="en-US" sz="1797"/>
              <a:t>on the nanosecond scale </a:t>
            </a:r>
            <a:r>
              <a:rPr lang="en-US" altLang="ja-JP" sz="1797" dirty="0"/>
              <a:t>can be applied </a:t>
            </a:r>
            <a:r>
              <a:rPr lang="ja-JP" altLang="en-US" sz="1797"/>
              <a:t>to a </a:t>
            </a:r>
            <a:r>
              <a:rPr lang="ja-JP" altLang="en-US" sz="1797" b="1">
                <a:solidFill>
                  <a:schemeClr val="accent1">
                    <a:lumMod val="75000"/>
                  </a:schemeClr>
                </a:solidFill>
              </a:rPr>
              <a:t>wide range of accelerators</a:t>
            </a:r>
            <a:r>
              <a:rPr lang="en-US" altLang="ja-JP" sz="1797" b="1" dirty="0">
                <a:solidFill>
                  <a:schemeClr val="accent1">
                    <a:lumMod val="75000"/>
                  </a:schemeClr>
                </a:solidFill>
              </a:rPr>
              <a:t>.</a:t>
            </a:r>
          </a:p>
          <a:p>
            <a:pPr marL="741910" lvl="1" indent="-285350">
              <a:buFont typeface="Arial" panose="020B0604020202020204" pitchFamily="34" charset="0"/>
              <a:buChar char="•"/>
            </a:pPr>
            <a:endParaRPr lang="en-US" altLang="ja-JP" sz="1797" b="1" dirty="0">
              <a:solidFill>
                <a:schemeClr val="accent1">
                  <a:lumMod val="75000"/>
                </a:schemeClr>
              </a:solidFill>
            </a:endParaRPr>
          </a:p>
          <a:p>
            <a:pPr marL="0" marR="0" lvl="0" indent="0" defTabSz="457200" eaLnBrk="1" fontAlgn="auto" latinLnBrk="0" hangingPunct="1">
              <a:lnSpc>
                <a:spcPct val="100000"/>
              </a:lnSpc>
              <a:spcBef>
                <a:spcPts val="0"/>
              </a:spcBef>
              <a:spcAft>
                <a:spcPts val="0"/>
              </a:spcAft>
              <a:buClrTx/>
              <a:buSzTx/>
              <a:buFontTx/>
              <a:buNone/>
              <a:tabLst/>
              <a:defRPr/>
            </a:pPr>
            <a:r>
              <a:rPr lang="en-US" altLang="ja-JP" sz="1200" b="1" dirty="0">
                <a:solidFill>
                  <a:schemeClr val="accent1"/>
                </a:solidFill>
                <a:latin typeface="Arial" panose="020B0604020202020204" pitchFamily="34" charset="0"/>
                <a:ea typeface="Arial Unicode MS" panose="020B0604020202020204" pitchFamily="50" charset="-128"/>
                <a:cs typeface="Arial" panose="020B0604020202020204" pitchFamily="34" charset="0"/>
              </a:rPr>
              <a:t>WPP</a:t>
            </a:r>
            <a:r>
              <a:rPr lang="en-US" altLang="ja-JP" sz="1200" b="1" dirty="0">
                <a:solidFill>
                  <a:schemeClr val="accent1"/>
                </a:solidFill>
                <a:latin typeface="Arial" panose="020B0604020202020204" pitchFamily="34" charset="0"/>
                <a:cs typeface="Arial" panose="020B0604020202020204" pitchFamily="34" charset="0"/>
              </a:rPr>
              <a:t> </a:t>
            </a:r>
            <a:r>
              <a:rPr lang="en-US" altLang="ja-JP" sz="1200" b="1" dirty="0">
                <a:solidFill>
                  <a:schemeClr val="accent1"/>
                </a:solidFill>
                <a:latin typeface="Arial" panose="020B0604020202020204" pitchFamily="34" charset="0"/>
                <a:ea typeface="Arial Unicode MS" panose="020B0604020202020204" pitchFamily="50" charset="-128"/>
                <a:cs typeface="Arial" panose="020B0604020202020204" pitchFamily="34" charset="0"/>
              </a:rPr>
              <a:t>12: </a:t>
            </a:r>
            <a:r>
              <a:rPr lang="en-US" altLang="ja-JP" sz="1200" b="1" kern="0" dirty="0">
                <a:solidFill>
                  <a:schemeClr val="accent1"/>
                </a:solidFill>
                <a:latin typeface="Arial" panose="020B0604020202020204" pitchFamily="34" charset="0"/>
                <a:ea typeface="Arial Unicode MS" panose="020B0604020202020204" pitchFamily="50" charset="-128"/>
                <a:cs typeface="Arial" panose="020B0604020202020204" pitchFamily="34" charset="0"/>
              </a:rPr>
              <a:t>System design of ILC DR</a:t>
            </a:r>
            <a:endParaRPr lang="ja-JP" altLang="en-US" sz="1200" b="1">
              <a:solidFill>
                <a:schemeClr val="accent1"/>
              </a:solidFill>
              <a:latin typeface="Arial" panose="020B0604020202020204" pitchFamily="34" charset="0"/>
              <a:ea typeface="Arial Unicode MS" panose="020B0604020202020204" pitchFamily="50" charset="-128"/>
              <a:cs typeface="Arial" panose="020B0604020202020204" pitchFamily="34" charset="0"/>
            </a:endParaRPr>
          </a:p>
          <a:p>
            <a:pPr algn="just"/>
            <a:r>
              <a:rPr kumimoji="1" lang="en-US" altLang="ja-JP" sz="1200" b="1" dirty="0">
                <a:solidFill>
                  <a:srgbClr val="C00000"/>
                </a:solidFill>
                <a:latin typeface="Arial" panose="020B0604020202020204" pitchFamily="34" charset="0"/>
                <a:ea typeface="Arial Unicode MS" panose="020B0604020202020204" pitchFamily="50" charset="-128"/>
                <a:cs typeface="Arial" panose="020B0604020202020204" pitchFamily="34" charset="0"/>
              </a:rPr>
              <a:t>Objectives: </a:t>
            </a:r>
            <a:endParaRPr kumimoji="1" lang="en-US" altLang="ja-JP" sz="1200" dirty="0">
              <a:solidFill>
                <a:schemeClr val="tx2">
                  <a:lumMod val="90000"/>
                  <a:lumOff val="10000"/>
                </a:schemeClr>
              </a:solidFill>
              <a:latin typeface="Arial" panose="020B0604020202020204" pitchFamily="34" charset="0"/>
              <a:ea typeface="Arial Unicode MS" panose="020B0604020202020204" pitchFamily="50" charset="-128"/>
              <a:cs typeface="Arial" panose="020B0604020202020204" pitchFamily="34" charset="0"/>
            </a:endParaRPr>
          </a:p>
          <a:p>
            <a:pPr marL="342900" indent="-342900" algn="just">
              <a:buFont typeface="Wingdings" pitchFamily="2" charset="2"/>
              <a:buChar char="Ø"/>
            </a:pPr>
            <a:r>
              <a:rPr kumimoji="1" lang="en-US" altLang="ja-JP" sz="1200" dirty="0">
                <a:solidFill>
                  <a:schemeClr val="tx2">
                    <a:lumMod val="90000"/>
                    <a:lumOff val="10000"/>
                  </a:schemeClr>
                </a:solidFill>
                <a:latin typeface="Arial" panose="020B0604020202020204" pitchFamily="34" charset="0"/>
                <a:ea typeface="Arial Unicode MS" panose="020B0604020202020204" pitchFamily="50" charset="-128"/>
                <a:cs typeface="Arial" panose="020B0604020202020204" pitchFamily="34" charset="0"/>
              </a:rPr>
              <a:t>Improved design by incorporating the </a:t>
            </a:r>
            <a:r>
              <a:rPr kumimoji="1" lang="en-US" altLang="ja-JP" sz="1200" b="1" dirty="0">
                <a:solidFill>
                  <a:schemeClr val="tx2">
                    <a:lumMod val="90000"/>
                    <a:lumOff val="10000"/>
                  </a:schemeClr>
                </a:solidFill>
                <a:latin typeface="Arial" panose="020B0604020202020204" pitchFamily="34" charset="0"/>
                <a:ea typeface="Arial Unicode MS" panose="020B0604020202020204" pitchFamily="50" charset="-128"/>
                <a:cs typeface="Arial" panose="020B0604020202020204" pitchFamily="34" charset="0"/>
              </a:rPr>
              <a:t>latest light source design</a:t>
            </a:r>
            <a:r>
              <a:rPr kumimoji="1" lang="en-US" altLang="ja-JP" sz="1200" dirty="0">
                <a:solidFill>
                  <a:schemeClr val="tx2">
                    <a:lumMod val="90000"/>
                    <a:lumOff val="10000"/>
                  </a:schemeClr>
                </a:solidFill>
                <a:latin typeface="Arial" panose="020B0604020202020204" pitchFamily="34" charset="0"/>
                <a:ea typeface="Arial Unicode MS" panose="020B0604020202020204" pitchFamily="50" charset="-128"/>
                <a:cs typeface="Arial" panose="020B0604020202020204" pitchFamily="34" charset="0"/>
              </a:rPr>
              <a:t> and </a:t>
            </a:r>
            <a:r>
              <a:rPr kumimoji="1" lang="en-US" altLang="ja-JP" sz="1200" b="1" dirty="0">
                <a:solidFill>
                  <a:schemeClr val="tx2">
                    <a:lumMod val="90000"/>
                    <a:lumOff val="10000"/>
                  </a:schemeClr>
                </a:solidFill>
                <a:latin typeface="Arial" panose="020B0604020202020204" pitchFamily="34" charset="0"/>
                <a:ea typeface="Arial Unicode MS" panose="020B0604020202020204" pitchFamily="50" charset="-128"/>
                <a:cs typeface="Arial" panose="020B0604020202020204" pitchFamily="34" charset="0"/>
              </a:rPr>
              <a:t>technologies</a:t>
            </a:r>
            <a:r>
              <a:rPr kumimoji="1" lang="en-US" altLang="ja-JP" sz="1200" dirty="0">
                <a:solidFill>
                  <a:schemeClr val="tx2">
                    <a:lumMod val="90000"/>
                    <a:lumOff val="10000"/>
                  </a:schemeClr>
                </a:solidFill>
                <a:latin typeface="Arial" panose="020B0604020202020204" pitchFamily="34" charset="0"/>
                <a:ea typeface="Arial Unicode MS" panose="020B0604020202020204" pitchFamily="50" charset="-128"/>
                <a:cs typeface="Arial" panose="020B0604020202020204" pitchFamily="34" charset="0"/>
              </a:rPr>
              <a:t>.</a:t>
            </a:r>
          </a:p>
          <a:p>
            <a:pPr marL="342900" indent="-342900" algn="just">
              <a:buFont typeface="Wingdings" pitchFamily="2" charset="2"/>
              <a:buChar char="Ø"/>
            </a:pPr>
            <a:r>
              <a:rPr kumimoji="1" lang="en-US" altLang="ja-JP" sz="1200" dirty="0">
                <a:solidFill>
                  <a:schemeClr val="tx2">
                    <a:lumMod val="90000"/>
                    <a:lumOff val="10000"/>
                  </a:schemeClr>
                </a:solidFill>
                <a:latin typeface="Arial" panose="020B0604020202020204" pitchFamily="34" charset="0"/>
                <a:ea typeface="Arial Unicode MS" panose="020B0604020202020204" pitchFamily="50" charset="-128"/>
                <a:cs typeface="Arial" panose="020B0604020202020204" pitchFamily="34" charset="0"/>
              </a:rPr>
              <a:t>Evaluation and optimization of the DA with a </a:t>
            </a:r>
            <a:r>
              <a:rPr kumimoji="1" lang="en-US" altLang="ja-JP" sz="1200" b="1" dirty="0">
                <a:solidFill>
                  <a:schemeClr val="tx2">
                    <a:lumMod val="90000"/>
                    <a:lumOff val="10000"/>
                  </a:schemeClr>
                </a:solidFill>
                <a:latin typeface="Arial" panose="020B0604020202020204" pitchFamily="34" charset="0"/>
                <a:ea typeface="Arial Unicode MS" panose="020B0604020202020204" pitchFamily="50" charset="-128"/>
                <a:cs typeface="Arial" panose="020B0604020202020204" pitchFamily="34" charset="0"/>
              </a:rPr>
              <a:t>more realistic modelling </a:t>
            </a:r>
            <a:r>
              <a:rPr kumimoji="1" lang="en-US" altLang="ja-JP" sz="1200" dirty="0">
                <a:solidFill>
                  <a:schemeClr val="tx2">
                    <a:lumMod val="90000"/>
                    <a:lumOff val="10000"/>
                  </a:schemeClr>
                </a:solidFill>
                <a:latin typeface="Arial" panose="020B0604020202020204" pitchFamily="34" charset="0"/>
                <a:ea typeface="Arial Unicode MS" panose="020B0604020202020204" pitchFamily="50" charset="-128"/>
                <a:cs typeface="Arial" panose="020B0604020202020204" pitchFamily="34" charset="0"/>
              </a:rPr>
              <a:t>of the quadrupoles including the </a:t>
            </a:r>
            <a:r>
              <a:rPr kumimoji="1" lang="en-US" altLang="ja-JP" sz="1200" b="1" dirty="0">
                <a:solidFill>
                  <a:schemeClr val="tx2">
                    <a:lumMod val="90000"/>
                    <a:lumOff val="10000"/>
                  </a:schemeClr>
                </a:solidFill>
                <a:latin typeface="Arial" panose="020B0604020202020204" pitchFamily="34" charset="0"/>
                <a:ea typeface="Arial Unicode MS" panose="020B0604020202020204" pitchFamily="50" charset="-128"/>
                <a:cs typeface="Arial" panose="020B0604020202020204" pitchFamily="34" charset="0"/>
              </a:rPr>
              <a:t>fringe field </a:t>
            </a:r>
            <a:r>
              <a:rPr kumimoji="1" lang="en-US" altLang="ja-JP" sz="1200" dirty="0">
                <a:solidFill>
                  <a:schemeClr val="tx2">
                    <a:lumMod val="90000"/>
                    <a:lumOff val="10000"/>
                  </a:schemeClr>
                </a:solidFill>
                <a:latin typeface="Arial" panose="020B0604020202020204" pitchFamily="34" charset="0"/>
                <a:ea typeface="Arial Unicode MS" panose="020B0604020202020204" pitchFamily="50" charset="-128"/>
                <a:cs typeface="Arial" panose="020B0604020202020204" pitchFamily="34" charset="0"/>
              </a:rPr>
              <a:t>effects.  </a:t>
            </a:r>
          </a:p>
          <a:p>
            <a:pPr marL="342900" indent="-342900" algn="just">
              <a:buFont typeface="Wingdings" pitchFamily="2" charset="2"/>
              <a:buChar char="Ø"/>
            </a:pPr>
            <a:endParaRPr kumimoji="1" lang="en-US" altLang="ja-JP" sz="1200" dirty="0">
              <a:solidFill>
                <a:schemeClr val="tx2">
                  <a:lumMod val="90000"/>
                  <a:lumOff val="10000"/>
                </a:schemeClr>
              </a:solidFill>
              <a:latin typeface="Arial" panose="020B0604020202020204" pitchFamily="34" charset="0"/>
              <a:ea typeface="Arial Unicode MS" panose="020B0604020202020204" pitchFamily="50" charset="-128"/>
              <a:cs typeface="Arial" panose="020B0604020202020204" pitchFamily="34" charset="0"/>
            </a:endParaRPr>
          </a:p>
          <a:p>
            <a:r>
              <a:rPr lang="en-US" altLang="ja-JP" sz="1200" b="1" dirty="0">
                <a:solidFill>
                  <a:schemeClr val="accent1"/>
                </a:solidFill>
                <a:latin typeface="Arial" panose="020B0604020202020204" pitchFamily="34" charset="0"/>
                <a:ea typeface="Arial Unicode MS" panose="020B0604020202020204" pitchFamily="50" charset="-128"/>
                <a:cs typeface="Arial" panose="020B0604020202020204" pitchFamily="34" charset="0"/>
              </a:rPr>
              <a:t>WPP 14: S</a:t>
            </a:r>
            <a:r>
              <a:rPr lang="en-US" altLang="ja-JP" sz="1200" b="1" kern="0" dirty="0">
                <a:solidFill>
                  <a:schemeClr val="accent1"/>
                </a:solidFill>
                <a:latin typeface="Arial" panose="020B0604020202020204" pitchFamily="34" charset="0"/>
                <a:ea typeface="Arial Unicode MS" panose="020B0604020202020204" pitchFamily="50" charset="-128"/>
                <a:cs typeface="Arial" panose="020B0604020202020204" pitchFamily="34" charset="0"/>
              </a:rPr>
              <a:t>ystem design of ILC DR injection/extraction kickers</a:t>
            </a:r>
          </a:p>
          <a:p>
            <a:r>
              <a:rPr kumimoji="1" lang="en-US" altLang="ja-JP" b="1" dirty="0">
                <a:solidFill>
                  <a:srgbClr val="C00000"/>
                </a:solidFill>
                <a:latin typeface="Arial" panose="020B0604020202020204" pitchFamily="34" charset="0"/>
                <a:ea typeface="Arial Unicode MS" panose="020B0604020202020204" pitchFamily="50" charset="-128"/>
                <a:cs typeface="Arial" panose="020B0604020202020204" pitchFamily="34" charset="0"/>
              </a:rPr>
              <a:t>Objective: </a:t>
            </a:r>
            <a:endParaRPr kumimoji="1" lang="en-US" altLang="ja-JP" dirty="0">
              <a:solidFill>
                <a:srgbClr val="002060"/>
              </a:solidFill>
              <a:latin typeface="Arial" panose="020B0604020202020204" pitchFamily="34" charset="0"/>
              <a:ea typeface="Arial Unicode MS" panose="020B0604020202020204" pitchFamily="50" charset="-128"/>
              <a:cs typeface="Arial" panose="020B0604020202020204" pitchFamily="34" charset="0"/>
            </a:endParaRPr>
          </a:p>
          <a:p>
            <a:pPr marL="285750" indent="-285750">
              <a:buFont typeface="Wingdings" pitchFamily="2" charset="2"/>
              <a:buChar char="Ø"/>
            </a:pPr>
            <a:r>
              <a:rPr kumimoji="1" lang="en-US" altLang="ja-JP" sz="1200" dirty="0">
                <a:solidFill>
                  <a:srgbClr val="002060"/>
                </a:solidFill>
                <a:latin typeface="Arial" panose="020B0604020202020204" pitchFamily="34" charset="0"/>
                <a:ea typeface="Arial Unicode MS" panose="020B0604020202020204" pitchFamily="50" charset="-128"/>
                <a:cs typeface="Arial" panose="020B0604020202020204" pitchFamily="34" charset="0"/>
              </a:rPr>
              <a:t>The technical evaluation of the </a:t>
            </a:r>
            <a:r>
              <a:rPr kumimoji="1" lang="en-US" altLang="ja-JP" sz="1200" b="1" dirty="0">
                <a:solidFill>
                  <a:srgbClr val="002060"/>
                </a:solidFill>
                <a:latin typeface="Arial" panose="020B0604020202020204" pitchFamily="34" charset="0"/>
                <a:ea typeface="Arial Unicode MS" panose="020B0604020202020204" pitchFamily="50" charset="-128"/>
                <a:cs typeface="Arial" panose="020B0604020202020204" pitchFamily="34" charset="0"/>
              </a:rPr>
              <a:t>fast kicker power supply </a:t>
            </a:r>
            <a:r>
              <a:rPr kumimoji="1" lang="en-US" altLang="ja-JP" sz="1200" dirty="0">
                <a:solidFill>
                  <a:srgbClr val="002060"/>
                </a:solidFill>
                <a:latin typeface="Arial" panose="020B0604020202020204" pitchFamily="34" charset="0"/>
                <a:ea typeface="Arial Unicode MS" panose="020B0604020202020204" pitchFamily="50" charset="-128"/>
                <a:cs typeface="Arial" panose="020B0604020202020204" pitchFamily="34" charset="0"/>
              </a:rPr>
              <a:t>using the </a:t>
            </a:r>
            <a:r>
              <a:rPr kumimoji="1" lang="en-US" altLang="ja-JP" sz="1200" b="1" dirty="0">
                <a:solidFill>
                  <a:srgbClr val="002060"/>
                </a:solidFill>
                <a:latin typeface="Arial" panose="020B0604020202020204" pitchFamily="34" charset="0"/>
                <a:ea typeface="Arial Unicode MS" panose="020B0604020202020204" pitchFamily="50" charset="-128"/>
                <a:cs typeface="Arial" panose="020B0604020202020204" pitchFamily="34" charset="0"/>
              </a:rPr>
              <a:t>recent semiconductor technologies</a:t>
            </a:r>
          </a:p>
          <a:p>
            <a:pPr marL="285750" indent="-285750">
              <a:buFont typeface="Wingdings" pitchFamily="2" charset="2"/>
              <a:buChar char="Ø"/>
            </a:pPr>
            <a:endParaRPr kumimoji="1" lang="en-US" altLang="ja-JP" sz="1200" b="1" dirty="0">
              <a:solidFill>
                <a:srgbClr val="002060"/>
              </a:solidFill>
              <a:latin typeface="Arial" panose="020B0604020202020204" pitchFamily="34" charset="0"/>
              <a:ea typeface="Arial Unicode MS" panose="020B0604020202020204" pitchFamily="50" charset="-128"/>
              <a:cs typeface="Arial" panose="020B0604020202020204" pitchFamily="34" charset="0"/>
            </a:endParaRPr>
          </a:p>
          <a:p>
            <a:pPr marL="0" indent="0">
              <a:buFontTx/>
              <a:buNone/>
            </a:pPr>
            <a:r>
              <a:rPr lang="en-US" altLang="ja-JP" sz="1200" b="1" dirty="0">
                <a:solidFill>
                  <a:schemeClr val="accent1"/>
                </a:solidFill>
                <a:latin typeface="Arial" panose="020B0604020202020204" pitchFamily="34" charset="0"/>
                <a:ea typeface="Arial Unicode MS" panose="020B0604020202020204" pitchFamily="50" charset="-128"/>
                <a:cs typeface="Arial" panose="020B0604020202020204" pitchFamily="34" charset="0"/>
              </a:rPr>
              <a:t>WPP 15: </a:t>
            </a:r>
            <a:r>
              <a:rPr lang="en-US" altLang="ja-JP" sz="1200" b="1" kern="0" dirty="0">
                <a:solidFill>
                  <a:schemeClr val="accent1"/>
                </a:solidFill>
                <a:latin typeface="Arial" panose="020B0604020202020204" pitchFamily="34" charset="0"/>
                <a:ea typeface="Arial Unicode MS" panose="020B0604020202020204" pitchFamily="50" charset="-128"/>
                <a:cs typeface="Arial" panose="020B0604020202020204" pitchFamily="34" charset="0"/>
              </a:rPr>
              <a:t>System design of ILC FFS</a:t>
            </a:r>
          </a:p>
          <a:p>
            <a:r>
              <a:rPr kumimoji="1" lang="en-US" altLang="ja-JP" b="1" dirty="0">
                <a:solidFill>
                  <a:srgbClr val="C00000"/>
                </a:solidFill>
                <a:latin typeface="Arial" panose="020B0604020202020204" pitchFamily="34" charset="0"/>
                <a:ea typeface="Arial Unicode MS" panose="020B0604020202020204" pitchFamily="50" charset="-128"/>
                <a:cs typeface="Arial" panose="020B0604020202020204" pitchFamily="34" charset="0"/>
              </a:rPr>
              <a:t>Objectives:</a:t>
            </a:r>
            <a:endParaRPr kumimoji="1" lang="en-US" altLang="ja-JP" sz="900" b="1" kern="0" dirty="0">
              <a:solidFill>
                <a:srgbClr val="C00000"/>
              </a:solidFill>
              <a:effectLst/>
              <a:latin typeface="Arial" panose="020B0604020202020204" pitchFamily="34" charset="0"/>
              <a:ea typeface="Arial Unicode MS" panose="020B0604020202020204" pitchFamily="50" charset="-128"/>
              <a:cs typeface="Arial" panose="020B0604020202020204" pitchFamily="34" charset="0"/>
            </a:endParaRPr>
          </a:p>
          <a:p>
            <a:pPr marL="171450" indent="-171450">
              <a:buFont typeface="Wingdings" pitchFamily="2" charset="2"/>
              <a:buChar char="Ø"/>
            </a:pPr>
            <a:r>
              <a:rPr lang="en-US" altLang="ja-JP" kern="100" dirty="0" err="1">
                <a:solidFill>
                  <a:schemeClr val="tx2">
                    <a:lumMod val="90000"/>
                    <a:lumOff val="10000"/>
                  </a:schemeClr>
                </a:solidFill>
                <a:effectLst/>
                <a:latin typeface="Arial" panose="020B0604020202020204" pitchFamily="34" charset="0"/>
                <a:ea typeface="ＭＳ 明朝" panose="02020609040205080304" pitchFamily="17" charset="-128"/>
                <a:cs typeface="Arial" panose="020B0604020202020204" pitchFamily="34" charset="0"/>
              </a:rPr>
              <a:t>wakefield</a:t>
            </a:r>
            <a:r>
              <a:rPr lang="en-US" altLang="ja-JP" kern="100" dirty="0">
                <a:solidFill>
                  <a:schemeClr val="tx2">
                    <a:lumMod val="90000"/>
                    <a:lumOff val="10000"/>
                  </a:schemeClr>
                </a:solidFill>
                <a:effectLst/>
                <a:latin typeface="Arial" panose="020B0604020202020204" pitchFamily="34" charset="0"/>
                <a:ea typeface="ＭＳ 明朝" panose="02020609040205080304" pitchFamily="17" charset="-128"/>
                <a:cs typeface="Arial" panose="020B0604020202020204" pitchFamily="34" charset="0"/>
              </a:rPr>
              <a:t> mitigation strategies</a:t>
            </a:r>
          </a:p>
          <a:p>
            <a:pPr marL="285750" indent="-285750">
              <a:buFont typeface="Wingdings" pitchFamily="2" charset="2"/>
              <a:buChar char="Ø"/>
            </a:pPr>
            <a:r>
              <a:rPr lang="en-US" altLang="ja-JP" sz="1800" kern="100" dirty="0">
                <a:solidFill>
                  <a:schemeClr val="tx2">
                    <a:lumMod val="90000"/>
                    <a:lumOff val="10000"/>
                  </a:schemeClr>
                </a:solidFill>
                <a:effectLst/>
                <a:latin typeface="Arial" panose="020B0604020202020204" pitchFamily="34" charset="0"/>
                <a:ea typeface="ＭＳ 明朝" panose="02020609040205080304" pitchFamily="17" charset="-128"/>
                <a:cs typeface="Arial" panose="020B0604020202020204" pitchFamily="34" charset="0"/>
              </a:rPr>
              <a:t>correction of higher-order aberrations</a:t>
            </a:r>
            <a:endParaRPr lang="en-US" altLang="ja-JP" sz="1200" kern="100" dirty="0">
              <a:solidFill>
                <a:schemeClr val="tx2">
                  <a:lumMod val="90000"/>
                  <a:lumOff val="10000"/>
                </a:schemeClr>
              </a:solidFill>
              <a:effectLst/>
              <a:latin typeface="Arial" panose="020B0604020202020204" pitchFamily="34" charset="0"/>
              <a:ea typeface="ＭＳ 明朝" panose="02020609040205080304" pitchFamily="17" charset="-128"/>
              <a:cs typeface="Arial" panose="020B0604020202020204" pitchFamily="34" charset="0"/>
            </a:endParaRPr>
          </a:p>
          <a:p>
            <a:pPr marL="285750" indent="-285750">
              <a:buFont typeface="Wingdings" pitchFamily="2" charset="2"/>
              <a:buChar char="Ø"/>
            </a:pPr>
            <a:r>
              <a:rPr lang="en-US" altLang="ja-JP" sz="1800" kern="100" dirty="0">
                <a:solidFill>
                  <a:schemeClr val="tx2">
                    <a:lumMod val="90000"/>
                    <a:lumOff val="10000"/>
                  </a:schemeClr>
                </a:solidFill>
                <a:effectLst/>
                <a:latin typeface="Arial" panose="020B0604020202020204" pitchFamily="34" charset="0"/>
                <a:ea typeface="ＭＳ 明朝" panose="02020609040205080304" pitchFamily="17" charset="-128"/>
                <a:cs typeface="Arial" panose="020B0604020202020204" pitchFamily="34" charset="0"/>
              </a:rPr>
              <a:t>training for ILC beam tuning</a:t>
            </a:r>
          </a:p>
          <a:p>
            <a:pPr marL="285750" indent="-285750">
              <a:buFont typeface="Wingdings" pitchFamily="2" charset="2"/>
              <a:buChar char="Ø"/>
            </a:pPr>
            <a:endParaRPr kumimoji="1" lang="en-US" altLang="ja-JP" sz="1200" b="0" i="0" u="none" strike="noStrike" kern="0" cap="none" spc="0" normalizeH="0" baseline="0" dirty="0">
              <a:ln>
                <a:noFill/>
              </a:ln>
              <a:solidFill>
                <a:schemeClr val="tx2">
                  <a:lumMod val="90000"/>
                  <a:lumOff val="10000"/>
                </a:schemeClr>
              </a:solidFill>
              <a:effectLst/>
              <a:uLnTx/>
              <a:uFillTx/>
              <a:latin typeface="Arial" panose="020B0604020202020204" pitchFamily="34" charset="0"/>
              <a:ea typeface="ＭＳ Ｐゴシック" panose="020B0600070205080204" pitchFamily="50" charset="-128"/>
              <a:cs typeface="Arial" panose="020B0604020202020204" pitchFamily="34" charset="0"/>
              <a:sym typeface="Calibri"/>
            </a:endParaRPr>
          </a:p>
          <a:p>
            <a:pPr marL="0" indent="0">
              <a:buFontTx/>
              <a:buNone/>
            </a:pPr>
            <a:r>
              <a:rPr kumimoji="0" lang="en-US" altLang="ja-JP" sz="1200" b="1" i="0" u="none" strike="noStrike" kern="0" cap="none" spc="0" normalizeH="0" baseline="0" noProof="0" dirty="0">
                <a:ln>
                  <a:noFill/>
                </a:ln>
                <a:solidFill>
                  <a:srgbClr val="2C7C9F"/>
                </a:solidFill>
                <a:effectLst/>
                <a:uLnTx/>
                <a:uFillTx/>
                <a:latin typeface="Arial" panose="020B0604020202020204" pitchFamily="34" charset="0"/>
                <a:ea typeface="Arial Unicode MS" panose="020B0604020202020204" pitchFamily="50" charset="-128"/>
                <a:cs typeface="Arial" panose="020B0604020202020204" pitchFamily="34" charset="0"/>
                <a:sym typeface="Times New Roman"/>
              </a:rPr>
              <a:t>WPP 16: Final doublet design optimization</a:t>
            </a:r>
            <a:endParaRPr kumimoji="0" lang="ja-JP" altLang="en-US" sz="1200" b="1" i="0" u="none" strike="noStrike" kern="0" cap="none" spc="0" normalizeH="0" baseline="0" noProof="0">
              <a:ln>
                <a:noFill/>
              </a:ln>
              <a:solidFill>
                <a:srgbClr val="2C7C9F"/>
              </a:solidFill>
              <a:effectLst/>
              <a:uLnTx/>
              <a:uFillTx/>
              <a:latin typeface="Arial" panose="020B0604020202020204" pitchFamily="34" charset="0"/>
              <a:ea typeface="Arial Unicode MS" panose="020B0604020202020204" pitchFamily="50" charset="-128"/>
              <a:cs typeface="Arial" panose="020B0604020202020204" pitchFamily="34" charset="0"/>
              <a:sym typeface="Times New Roman"/>
            </a:endParaRPr>
          </a:p>
          <a:p>
            <a:pPr>
              <a:spcAft>
                <a:spcPts val="1000"/>
              </a:spcAft>
            </a:pPr>
            <a:r>
              <a:rPr kumimoji="1" lang="en-US" altLang="ja-JP" b="1" dirty="0">
                <a:solidFill>
                  <a:srgbClr val="C00000"/>
                </a:solidFill>
                <a:latin typeface="Arial" panose="020B0604020202020204" pitchFamily="34" charset="0"/>
                <a:ea typeface="Arial Unicode MS" panose="020B0604020202020204" pitchFamily="50" charset="-128"/>
                <a:cs typeface="Arial" panose="020B0604020202020204" pitchFamily="34" charset="0"/>
              </a:rPr>
              <a:t>Objectives:</a:t>
            </a:r>
            <a:endParaRPr lang="en-US" spc="10" dirty="0">
              <a:solidFill>
                <a:srgbClr val="002060"/>
              </a:solidFill>
              <a:latin typeface="Arial" panose="020B0604020202020204" pitchFamily="34" charset="0"/>
              <a:cs typeface="Arial" panose="020B0604020202020204" pitchFamily="34" charset="0"/>
            </a:endParaRPr>
          </a:p>
          <a:p>
            <a:pPr marL="285750" indent="-285750">
              <a:spcAft>
                <a:spcPts val="1000"/>
              </a:spcAft>
              <a:buFont typeface="Wingdings" pitchFamily="2" charset="2"/>
              <a:buChar char="Ø"/>
            </a:pPr>
            <a:r>
              <a:rPr lang="en-US" spc="10" dirty="0">
                <a:solidFill>
                  <a:srgbClr val="002060"/>
                </a:solidFill>
                <a:latin typeface="Arial" panose="020B0604020202020204" pitchFamily="34" charset="0"/>
                <a:cs typeface="Arial" panose="020B0604020202020204" pitchFamily="34" charset="0"/>
              </a:rPr>
              <a:t>Complete the </a:t>
            </a:r>
            <a:r>
              <a:rPr lang="en-US" b="1" spc="10" dirty="0">
                <a:solidFill>
                  <a:srgbClr val="002060"/>
                </a:solidFill>
                <a:latin typeface="Arial" panose="020B0604020202020204" pitchFamily="34" charset="0"/>
                <a:cs typeface="Arial" panose="020B0604020202020204" pitchFamily="34" charset="0"/>
              </a:rPr>
              <a:t>QD0 R&amp;D prototype vibration measurement </a:t>
            </a:r>
            <a:r>
              <a:rPr lang="en-US" dirty="0">
                <a:solidFill>
                  <a:srgbClr val="002060"/>
                </a:solidFill>
                <a:latin typeface="Arial" panose="020B0604020202020204" pitchFamily="34" charset="0"/>
                <a:cs typeface="Arial" panose="020B0604020202020204" pitchFamily="34" charset="0"/>
              </a:rPr>
              <a:t>testing at 2K</a:t>
            </a:r>
          </a:p>
          <a:p>
            <a:pPr marL="285750" indent="-285750">
              <a:spcAft>
                <a:spcPts val="1000"/>
              </a:spcAft>
              <a:buFont typeface="Wingdings" pitchFamily="2" charset="2"/>
              <a:buChar char="Ø"/>
            </a:pPr>
            <a:r>
              <a:rPr lang="en-US" b="1" dirty="0">
                <a:solidFill>
                  <a:srgbClr val="002060"/>
                </a:solidFill>
                <a:latin typeface="Arial" panose="020B0604020202020204" pitchFamily="34" charset="0"/>
                <a:cs typeface="Arial" panose="020B0604020202020204" pitchFamily="34" charset="0"/>
              </a:rPr>
              <a:t>Update IR baseline magnet designs </a:t>
            </a:r>
            <a:r>
              <a:rPr lang="en-US" dirty="0">
                <a:solidFill>
                  <a:srgbClr val="002060"/>
                </a:solidFill>
                <a:latin typeface="Arial" panose="020B0604020202020204" pitchFamily="34" charset="0"/>
                <a:cs typeface="Arial" panose="020B0604020202020204" pitchFamily="34" charset="0"/>
              </a:rPr>
              <a:t>to take into account the detector specific requirements </a:t>
            </a:r>
            <a:r>
              <a:rPr lang="en-US" b="1" dirty="0">
                <a:solidFill>
                  <a:srgbClr val="002060"/>
                </a:solidFill>
                <a:latin typeface="Arial" panose="020B0604020202020204" pitchFamily="34" charset="0"/>
                <a:cs typeface="Arial" panose="020B0604020202020204" pitchFamily="34" charset="0"/>
              </a:rPr>
              <a:t>(MDI)</a:t>
            </a:r>
            <a:r>
              <a:rPr lang="en-US" dirty="0">
                <a:solidFill>
                  <a:srgbClr val="002060"/>
                </a:solidFill>
                <a:latin typeface="Arial" panose="020B0604020202020204" pitchFamily="34" charset="0"/>
                <a:cs typeface="Arial" panose="020B0604020202020204" pitchFamily="34" charset="0"/>
              </a:rPr>
              <a:t> and advances in magnet coil winding technology since the TDR was written</a:t>
            </a:r>
          </a:p>
          <a:p>
            <a:pPr marL="285750" indent="-285750">
              <a:spcAft>
                <a:spcPts val="1000"/>
              </a:spcAft>
              <a:buFont typeface="Wingdings" pitchFamily="2" charset="2"/>
              <a:buChar char="Ø"/>
            </a:pPr>
            <a:endParaRPr lang="en-US" dirty="0">
              <a:solidFill>
                <a:srgbClr val="002060"/>
              </a:solidFill>
              <a:latin typeface="Arial" panose="020B0604020202020204" pitchFamily="34" charset="0"/>
              <a:cs typeface="Arial" panose="020B0604020202020204" pitchFamily="34" charset="0"/>
            </a:endParaRPr>
          </a:p>
          <a:p>
            <a:pPr marL="0" indent="0">
              <a:spcAft>
                <a:spcPts val="1000"/>
              </a:spcAft>
              <a:buFontTx/>
              <a:buNone/>
            </a:pPr>
            <a:r>
              <a:rPr lang="en-US" altLang="ja-JP" sz="1200" b="1" dirty="0">
                <a:solidFill>
                  <a:schemeClr val="accent1"/>
                </a:solidFill>
                <a:latin typeface="Arial" panose="020B0604020202020204" pitchFamily="34" charset="0"/>
                <a:ea typeface="Arial Unicode MS" panose="020B0604020202020204" pitchFamily="50" charset="-128"/>
                <a:cs typeface="Arial" panose="020B0604020202020204" pitchFamily="34" charset="0"/>
              </a:rPr>
              <a:t>WPP 17: Beam Dump</a:t>
            </a:r>
          </a:p>
          <a:p>
            <a:pPr>
              <a:spcBef>
                <a:spcPts val="599"/>
              </a:spcBef>
              <a:spcAft>
                <a:spcPts val="599"/>
              </a:spcAft>
            </a:pPr>
            <a:r>
              <a:rPr kumimoji="1" lang="en-US" altLang="ja-JP" b="1" dirty="0">
                <a:solidFill>
                  <a:srgbClr val="C00000"/>
                </a:solidFill>
                <a:latin typeface="Arial" panose="020B0604020202020204" pitchFamily="34" charset="0"/>
                <a:ea typeface="Arial Unicode MS" panose="020B0604020202020204" pitchFamily="50" charset="-128"/>
                <a:cs typeface="Arial" panose="020B0604020202020204" pitchFamily="34" charset="0"/>
              </a:rPr>
              <a:t>Objective:</a:t>
            </a:r>
            <a:endParaRPr kumimoji="1" lang="en-US" altLang="ja-JP" dirty="0">
              <a:solidFill>
                <a:srgbClr val="002060"/>
              </a:solidFill>
              <a:latin typeface="Arial" panose="020B0604020202020204" pitchFamily="34" charset="0"/>
              <a:ea typeface="Arial Unicode MS" panose="020B0604020202020204"/>
              <a:cs typeface="Arial" panose="020B0604020202020204" pitchFamily="34" charset="0"/>
            </a:endParaRPr>
          </a:p>
          <a:p>
            <a:pPr marL="285750" indent="-285750">
              <a:spcBef>
                <a:spcPts val="599"/>
              </a:spcBef>
              <a:spcAft>
                <a:spcPts val="599"/>
              </a:spcAft>
              <a:buFont typeface="Wingdings" pitchFamily="2" charset="2"/>
              <a:buChar char="Ø"/>
            </a:pPr>
            <a:r>
              <a:rPr kumimoji="1" lang="en-US" altLang="ja-JP" dirty="0">
                <a:solidFill>
                  <a:srgbClr val="002060"/>
                </a:solidFill>
                <a:latin typeface="Arial" panose="020B0604020202020204" pitchFamily="34" charset="0"/>
                <a:ea typeface="Arial Unicode MS" panose="020B0604020202020204"/>
                <a:cs typeface="Arial" panose="020B0604020202020204" pitchFamily="34" charset="0"/>
              </a:rPr>
              <a:t>Finalize the engineering design of the main beam dump system, in particular:</a:t>
            </a:r>
          </a:p>
          <a:p>
            <a:pPr marL="742310" lvl="1" indent="-285750">
              <a:buFont typeface="Wingdings" pitchFamily="2" charset="2"/>
              <a:buChar char="Ø"/>
            </a:pPr>
            <a:r>
              <a:rPr kumimoji="1" lang="en-US" altLang="ja-JP" sz="1600" dirty="0">
                <a:solidFill>
                  <a:srgbClr val="002060"/>
                </a:solidFill>
                <a:latin typeface="Arial" panose="020B0604020202020204" pitchFamily="34" charset="0"/>
                <a:ea typeface="Arial Unicode MS" panose="020B0604020202020204"/>
                <a:cs typeface="Arial" panose="020B0604020202020204" pitchFamily="34" charset="0"/>
              </a:rPr>
              <a:t>Vortex water flow in the dump vessel</a:t>
            </a:r>
          </a:p>
          <a:p>
            <a:pPr marL="742310" lvl="1" indent="-285750">
              <a:buFont typeface="Wingdings" pitchFamily="2" charset="2"/>
              <a:buChar char="Ø"/>
            </a:pPr>
            <a:r>
              <a:rPr kumimoji="1" lang="en-US" altLang="ja-JP" sz="1600" dirty="0">
                <a:solidFill>
                  <a:srgbClr val="002060"/>
                </a:solidFill>
                <a:latin typeface="Arial" panose="020B0604020202020204" pitchFamily="34" charset="0"/>
                <a:ea typeface="Arial Unicode MS" panose="020B0604020202020204"/>
                <a:cs typeface="Arial" panose="020B0604020202020204" pitchFamily="34" charset="0"/>
              </a:rPr>
              <a:t>Cooling water circulation and heat exchange</a:t>
            </a:r>
          </a:p>
          <a:p>
            <a:pPr marL="742310" lvl="1" indent="-285750">
              <a:buFont typeface="Wingdings" pitchFamily="2" charset="2"/>
              <a:buChar char="Ø"/>
            </a:pPr>
            <a:r>
              <a:rPr kumimoji="1" lang="en-US" altLang="ja-JP" sz="1600" dirty="0">
                <a:solidFill>
                  <a:srgbClr val="002060"/>
                </a:solidFill>
                <a:latin typeface="Arial" panose="020B0604020202020204" pitchFamily="34" charset="0"/>
                <a:ea typeface="Arial Unicode MS" panose="020B0604020202020204"/>
                <a:cs typeface="Arial" panose="020B0604020202020204" pitchFamily="34" charset="0"/>
              </a:rPr>
              <a:t>Remote exchange of the beam window </a:t>
            </a:r>
          </a:p>
          <a:p>
            <a:pPr marL="742310" lvl="1" indent="-285750">
              <a:spcAft>
                <a:spcPts val="599"/>
              </a:spcAft>
              <a:buFont typeface="Wingdings" pitchFamily="2" charset="2"/>
              <a:buChar char="Ø"/>
            </a:pPr>
            <a:r>
              <a:rPr kumimoji="1" lang="en-US" altLang="ja-JP" sz="1600" dirty="0">
                <a:solidFill>
                  <a:srgbClr val="002060"/>
                </a:solidFill>
                <a:latin typeface="Arial" panose="020B0604020202020204" pitchFamily="34" charset="0"/>
                <a:ea typeface="Arial Unicode MS" panose="020B0604020202020204"/>
                <a:cs typeface="Arial" panose="020B0604020202020204" pitchFamily="34" charset="0"/>
              </a:rPr>
              <a:t>Countermeasure for failures / safety system</a:t>
            </a:r>
            <a:endParaRPr lang="ja-JP" altLang="en-US" sz="1200" b="1">
              <a:solidFill>
                <a:schemeClr val="accent1"/>
              </a:solidFill>
              <a:latin typeface="Arial" panose="020B0604020202020204" pitchFamily="34" charset="0"/>
              <a:ea typeface="Arial Unicode MS" panose="020B0604020202020204" pitchFamily="50" charset="-128"/>
              <a:cs typeface="Arial" panose="020B0604020202020204" pitchFamily="34" charset="0"/>
            </a:endParaRPr>
          </a:p>
          <a:p>
            <a:pPr marL="285750" indent="-285750">
              <a:spcAft>
                <a:spcPts val="1000"/>
              </a:spcAft>
              <a:buFont typeface="Wingdings" pitchFamily="2" charset="2"/>
              <a:buChar char="Ø"/>
            </a:pPr>
            <a:endParaRPr lang="ja-JP" altLang="en-US" sz="1200" b="1">
              <a:solidFill>
                <a:schemeClr val="accent1"/>
              </a:solidFill>
              <a:latin typeface="Arial" panose="020B0604020202020204" pitchFamily="34" charset="0"/>
              <a:ea typeface="Arial Unicode MS" panose="020B0604020202020204" pitchFamily="50" charset="-128"/>
              <a:cs typeface="Arial" panose="020B0604020202020204" pitchFamily="34" charset="0"/>
            </a:endParaRPr>
          </a:p>
          <a:p>
            <a:pPr marL="342900" indent="-342900" algn="just">
              <a:buFont typeface="Wingdings" pitchFamily="2" charset="2"/>
              <a:buChar char="Ø"/>
            </a:pPr>
            <a:endParaRPr kumimoji="1" lang="en-US" altLang="ja-JP" sz="1200" dirty="0">
              <a:solidFill>
                <a:schemeClr val="tx2">
                  <a:lumMod val="90000"/>
                  <a:lumOff val="10000"/>
                </a:schemeClr>
              </a:solidFill>
              <a:latin typeface="Arial" panose="020B0604020202020204" pitchFamily="34" charset="0"/>
              <a:ea typeface="Arial Unicode MS" panose="020B0604020202020204" pitchFamily="50" charset="-128"/>
              <a:cs typeface="Arial" panose="020B0604020202020204" pitchFamily="34" charset="0"/>
            </a:endParaRPr>
          </a:p>
          <a:p>
            <a:endParaRPr lang="en-US" dirty="0"/>
          </a:p>
        </p:txBody>
      </p:sp>
    </p:spTree>
    <p:extLst>
      <p:ext uri="{BB962C8B-B14F-4D97-AF65-F5344CB8AC3E}">
        <p14:creationId xmlns:p14="http://schemas.microsoft.com/office/powerpoint/2010/main" val="3059312591"/>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78850" name="Text Box 2"/>
          <p:cNvSpPr txBox="1">
            <a:spLocks noChangeArrowheads="1"/>
          </p:cNvSpPr>
          <p:nvPr/>
        </p:nvSpPr>
        <p:spPr bwMode="auto">
          <a:xfrm>
            <a:off x="1190625" y="877888"/>
            <a:ext cx="4475163" cy="3165475"/>
          </a:xfrm>
          <a:prstGeom prst="rect">
            <a:avLst/>
          </a:prstGeom>
          <a:solidFill>
            <a:srgbClr val="FFFFFF"/>
          </a:solidFill>
          <a:ln w="9525">
            <a:solidFill>
              <a:srgbClr val="000000"/>
            </a:solidFill>
            <a:miter lim="800000"/>
            <a:headEnd/>
            <a:tailEnd/>
          </a:ln>
        </p:spPr>
        <p:txBody>
          <a:bodyPr wrap="none" lIns="80184" tIns="40092" rIns="80184" bIns="40092" anchor="ctr"/>
          <a:lstStyle>
            <a:lvl1pPr defTabSz="393700" eaLnBrk="0" hangingPunct="0">
              <a:defRPr sz="2400">
                <a:solidFill>
                  <a:schemeClr val="tx1"/>
                </a:solidFill>
                <a:latin typeface="Arial" charset="0"/>
                <a:ea typeface="MS PGothic" charset="0"/>
                <a:cs typeface="MS PGothic" charset="0"/>
              </a:defRPr>
            </a:lvl1pPr>
            <a:lvl2pPr marL="742950" indent="-285750" defTabSz="393700" eaLnBrk="0" hangingPunct="0">
              <a:defRPr sz="2400">
                <a:solidFill>
                  <a:schemeClr val="tx1"/>
                </a:solidFill>
                <a:latin typeface="Arial" charset="0"/>
                <a:ea typeface="MS PGothic" charset="0"/>
                <a:cs typeface="MS PGothic" charset="0"/>
              </a:defRPr>
            </a:lvl2pPr>
            <a:lvl3pPr marL="1143000" indent="-228600" defTabSz="393700" eaLnBrk="0" hangingPunct="0">
              <a:defRPr sz="2400">
                <a:solidFill>
                  <a:schemeClr val="tx1"/>
                </a:solidFill>
                <a:latin typeface="Arial" charset="0"/>
                <a:ea typeface="MS PGothic" charset="0"/>
                <a:cs typeface="MS PGothic" charset="0"/>
              </a:defRPr>
            </a:lvl3pPr>
            <a:lvl4pPr marL="1600200" indent="-228600" defTabSz="393700" eaLnBrk="0" hangingPunct="0">
              <a:defRPr sz="2400">
                <a:solidFill>
                  <a:schemeClr val="tx1"/>
                </a:solidFill>
                <a:latin typeface="Arial" charset="0"/>
                <a:ea typeface="MS PGothic" charset="0"/>
                <a:cs typeface="MS PGothic" charset="0"/>
              </a:defRPr>
            </a:lvl4pPr>
            <a:lvl5pPr marL="2057400" indent="-228600" defTabSz="393700" eaLnBrk="0" hangingPunct="0">
              <a:defRPr sz="2400">
                <a:solidFill>
                  <a:schemeClr val="tx1"/>
                </a:solidFill>
                <a:latin typeface="Arial" charset="0"/>
                <a:ea typeface="MS PGothic" charset="0"/>
                <a:cs typeface="MS PGothic" charset="0"/>
              </a:defRPr>
            </a:lvl5pPr>
            <a:lvl6pPr marL="2514600" indent="-228600" defTabSz="393700" eaLnBrk="0" fontAlgn="base" hangingPunct="0">
              <a:spcBef>
                <a:spcPct val="0"/>
              </a:spcBef>
              <a:spcAft>
                <a:spcPct val="0"/>
              </a:spcAft>
              <a:defRPr sz="2400">
                <a:solidFill>
                  <a:schemeClr val="tx1"/>
                </a:solidFill>
                <a:latin typeface="Arial" charset="0"/>
                <a:ea typeface="MS PGothic" charset="0"/>
                <a:cs typeface="MS PGothic" charset="0"/>
              </a:defRPr>
            </a:lvl6pPr>
            <a:lvl7pPr marL="2971800" indent="-228600" defTabSz="393700" eaLnBrk="0" fontAlgn="base" hangingPunct="0">
              <a:spcBef>
                <a:spcPct val="0"/>
              </a:spcBef>
              <a:spcAft>
                <a:spcPct val="0"/>
              </a:spcAft>
              <a:defRPr sz="2400">
                <a:solidFill>
                  <a:schemeClr val="tx1"/>
                </a:solidFill>
                <a:latin typeface="Arial" charset="0"/>
                <a:ea typeface="MS PGothic" charset="0"/>
                <a:cs typeface="MS PGothic" charset="0"/>
              </a:defRPr>
            </a:lvl7pPr>
            <a:lvl8pPr marL="3429000" indent="-228600" defTabSz="393700" eaLnBrk="0" fontAlgn="base" hangingPunct="0">
              <a:spcBef>
                <a:spcPct val="0"/>
              </a:spcBef>
              <a:spcAft>
                <a:spcPct val="0"/>
              </a:spcAft>
              <a:defRPr sz="2400">
                <a:solidFill>
                  <a:schemeClr val="tx1"/>
                </a:solidFill>
                <a:latin typeface="Arial" charset="0"/>
                <a:ea typeface="MS PGothic" charset="0"/>
                <a:cs typeface="MS PGothic" charset="0"/>
              </a:defRPr>
            </a:lvl8pPr>
            <a:lvl9pPr marL="3886200" indent="-228600" defTabSz="393700" eaLnBrk="0" fontAlgn="base" hangingPunct="0">
              <a:spcBef>
                <a:spcPct val="0"/>
              </a:spcBef>
              <a:spcAft>
                <a:spcPct val="0"/>
              </a:spcAft>
              <a:defRPr sz="2400">
                <a:solidFill>
                  <a:schemeClr val="tx1"/>
                </a:solidFill>
                <a:latin typeface="Arial" charset="0"/>
                <a:ea typeface="MS PGothic" charset="0"/>
                <a:cs typeface="MS PGothic" charset="0"/>
              </a:defRPr>
            </a:lvl9pPr>
          </a:lstStyle>
          <a:p>
            <a:pPr eaLnBrk="1" fontAlgn="base" hangingPunct="1">
              <a:spcBef>
                <a:spcPct val="0"/>
              </a:spcBef>
              <a:spcAft>
                <a:spcPct val="0"/>
              </a:spcAft>
            </a:pPr>
            <a:endParaRPr lang="es-ES_tradnl" sz="700" b="1" kern="1200">
              <a:solidFill>
                <a:srgbClr val="000000"/>
              </a:solidFill>
            </a:endParaRPr>
          </a:p>
        </p:txBody>
      </p:sp>
      <p:sp>
        <p:nvSpPr>
          <p:cNvPr id="78851" name="Text Box 3"/>
          <p:cNvSpPr>
            <a:spLocks noGrp="1" noChangeArrowheads="1"/>
          </p:cNvSpPr>
          <p:nvPr>
            <p:ph type="body"/>
          </p:nvPr>
        </p:nvSpPr>
        <p:spPr>
          <a:xfrm>
            <a:off x="1060450" y="4349750"/>
            <a:ext cx="4740275" cy="222250"/>
          </a:xfrm>
          <a:noFill/>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a:spAutoFit/>
          </a:bodyPr>
          <a:lstStyle/>
          <a:p>
            <a:pPr>
              <a:lnSpc>
                <a:spcPct val="93000"/>
              </a:lnSpc>
              <a:spcBef>
                <a:spcPct val="0"/>
              </a:spcBef>
              <a:spcAft>
                <a:spcPts val="500"/>
              </a:spcAft>
              <a:buSzPct val="45000"/>
              <a:tabLst>
                <a:tab pos="633413" algn="l"/>
                <a:tab pos="1268413" algn="l"/>
                <a:tab pos="1903413" algn="l"/>
                <a:tab pos="2538413" algn="l"/>
                <a:tab pos="3173413" algn="l"/>
                <a:tab pos="3808413" algn="l"/>
                <a:tab pos="4443413" algn="l"/>
              </a:tabLst>
            </a:pPr>
            <a:endParaRPr lang="en-GB" sz="900" dirty="0">
              <a:ea typeface="MS PGothic" charset="0"/>
              <a:cs typeface="MS PGothic" charset="0"/>
            </a:endParaRPr>
          </a:p>
          <a:p>
            <a:pPr>
              <a:lnSpc>
                <a:spcPct val="93000"/>
              </a:lnSpc>
              <a:spcBef>
                <a:spcPct val="0"/>
              </a:spcBef>
              <a:spcAft>
                <a:spcPts val="500"/>
              </a:spcAft>
              <a:buSzPct val="45000"/>
              <a:tabLst>
                <a:tab pos="633413" algn="l"/>
                <a:tab pos="1268413" algn="l"/>
                <a:tab pos="1903413" algn="l"/>
                <a:tab pos="2538413" algn="l"/>
                <a:tab pos="3173413" algn="l"/>
                <a:tab pos="3808413" algn="l"/>
                <a:tab pos="4443413" algn="l"/>
              </a:tabLst>
            </a:pPr>
            <a:endParaRPr lang="en-US" sz="900" dirty="0">
              <a:ea typeface="MS PGothic" charset="0"/>
              <a:cs typeface="MS PGothic" charset="0"/>
            </a:endParaRPr>
          </a:p>
        </p:txBody>
      </p:sp>
    </p:spTree>
    <p:extLst>
      <p:ext uri="{BB962C8B-B14F-4D97-AF65-F5344CB8AC3E}">
        <p14:creationId xmlns:p14="http://schemas.microsoft.com/office/powerpoint/2010/main" val="3540467908"/>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a:t>
            </a:r>
            <a:r>
              <a:rPr lang="en-US" b="1" dirty="0"/>
              <a:t>beam sequence </a:t>
            </a:r>
            <a:r>
              <a:rPr lang="en-US" dirty="0"/>
              <a:t>for electrons and positrons for the baseline </a:t>
            </a:r>
            <a:r>
              <a:rPr lang="en-US" b="1" dirty="0"/>
              <a:t>at 380 GeV  </a:t>
            </a:r>
            <a:r>
              <a:rPr lang="en-US" dirty="0"/>
              <a:t>is sketched in the upper left part of the slide, starting with </a:t>
            </a:r>
            <a:r>
              <a:rPr lang="en-US" b="1" dirty="0"/>
              <a:t>electrons in red </a:t>
            </a:r>
            <a:r>
              <a:rPr lang="en-US" dirty="0"/>
              <a:t>and </a:t>
            </a:r>
            <a:r>
              <a:rPr lang="en-US" b="1" dirty="0"/>
              <a:t>positrons in yellow</a:t>
            </a:r>
            <a:r>
              <a:rPr lang="en-US" dirty="0"/>
              <a:t>. In this case the main </a:t>
            </a:r>
            <a:r>
              <a:rPr lang="en-US" dirty="0" err="1"/>
              <a:t>linac</a:t>
            </a:r>
            <a:r>
              <a:rPr lang="en-US" dirty="0"/>
              <a:t> is powered but decelerating a  high intensity drive beam (two beam scheme).</a:t>
            </a:r>
          </a:p>
          <a:p>
            <a:endParaRPr lang="en-US" dirty="0"/>
          </a:p>
          <a:p>
            <a:r>
              <a:rPr lang="en-US" dirty="0"/>
              <a:t>The main parameters for the initial baseline at 380 GeV and the subsequent luminosity and energy upgrades are summarized in the table in the down right part.</a:t>
            </a:r>
          </a:p>
          <a:p>
            <a:endParaRPr lang="en-US" dirty="0"/>
          </a:p>
          <a:p>
            <a:endParaRPr lang="en-US" dirty="0"/>
          </a:p>
          <a:p>
            <a:endParaRPr lang="en-US" dirty="0"/>
          </a:p>
          <a:p>
            <a:endParaRPr lang="en-US" dirty="0"/>
          </a:p>
        </p:txBody>
      </p:sp>
    </p:spTree>
    <p:extLst>
      <p:ext uri="{BB962C8B-B14F-4D97-AF65-F5344CB8AC3E}">
        <p14:creationId xmlns:p14="http://schemas.microsoft.com/office/powerpoint/2010/main" val="4196824049"/>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7198736E-8DD6-B64E-E4A0-881B864BC2CC}"/>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040EEE90-B411-8D7F-73F0-9DDB5EA277C7}"/>
              </a:ext>
            </a:extLst>
          </p:cNvPr>
          <p:cNvSpPr>
            <a:spLocks noGrp="1" noRot="1" noChangeAspect="1"/>
          </p:cNvSpPr>
          <p:nvPr>
            <p:ph type="sldImg"/>
          </p:nvPr>
        </p:nvSpPr>
        <p:spPr>
          <a:xfrm>
            <a:off x="381000" y="685800"/>
            <a:ext cx="6096000" cy="3429000"/>
          </a:xfrm>
        </p:spPr>
      </p:sp>
      <p:sp>
        <p:nvSpPr>
          <p:cNvPr id="3" name="Notes Placeholder 2">
            <a:extLst>
              <a:ext uri="{FF2B5EF4-FFF2-40B4-BE49-F238E27FC236}">
                <a16:creationId xmlns:a16="http://schemas.microsoft.com/office/drawing/2014/main" id="{72251C7B-7523-CA21-1182-8815923172D0}"/>
              </a:ext>
            </a:extLst>
          </p:cNvPr>
          <p:cNvSpPr>
            <a:spLocks noGrp="1"/>
          </p:cNvSpPr>
          <p:nvPr>
            <p:ph type="body" idx="1"/>
          </p:nvPr>
        </p:nvSpPr>
        <p:spPr/>
        <p:txBody>
          <a:bodyPr/>
          <a:lstStyle/>
          <a:p>
            <a:r>
              <a:rPr lang="en-US" dirty="0"/>
              <a:t>A version for a 380 GeV Stage 1 with Klystrons is has been studied:</a:t>
            </a:r>
          </a:p>
          <a:p>
            <a:r>
              <a:rPr lang="en-US" dirty="0"/>
              <a:t>- Design made, many parts prototyped and available (and used in the smaller </a:t>
            </a:r>
            <a:r>
              <a:rPr lang="en-US" dirty="0" err="1"/>
              <a:t>linacs</a:t>
            </a:r>
            <a:r>
              <a:rPr lang="en-US" dirty="0"/>
              <a:t>)</a:t>
            </a:r>
          </a:p>
          <a:p>
            <a:r>
              <a:rPr lang="en-US" dirty="0"/>
              <a:t>- Need larger tunnel for klystron gallery (CE study also made for this option)</a:t>
            </a:r>
          </a:p>
          <a:p>
            <a:r>
              <a:rPr lang="en-US" dirty="0"/>
              <a:t>- Also in this case the upgrades would require a </a:t>
            </a:r>
            <a:r>
              <a:rPr lang="en-US" dirty="0" err="1"/>
              <a:t>drivebeam</a:t>
            </a:r>
            <a:endParaRPr lang="en-US" dirty="0"/>
          </a:p>
          <a:p>
            <a:r>
              <a:rPr lang="en-US" dirty="0"/>
              <a:t>- Challenges: number of klystrons a factor 10 higher than in drive-beam version (~5500), lifetime a concern, costs (RF costs per 2m module approaching 1 MCHF) </a:t>
            </a:r>
          </a:p>
          <a:p>
            <a:r>
              <a:rPr lang="en-US" dirty="0"/>
              <a:t>Redesign to reduce the klystron challenge – fewer, current design not optimized since 2018 ? </a:t>
            </a:r>
          </a:p>
          <a:p>
            <a:endParaRPr lang="en-US" dirty="0"/>
          </a:p>
          <a:p>
            <a:r>
              <a:rPr lang="en-US" dirty="0"/>
              <a:t> CDR 2012</a:t>
            </a:r>
          </a:p>
          <a:p>
            <a:r>
              <a:rPr lang="en-US" dirty="0"/>
              <a:t>  PIP 2018</a:t>
            </a:r>
          </a:p>
        </p:txBody>
      </p:sp>
    </p:spTree>
    <p:extLst>
      <p:ext uri="{BB962C8B-B14F-4D97-AF65-F5344CB8AC3E}">
        <p14:creationId xmlns:p14="http://schemas.microsoft.com/office/powerpoint/2010/main" val="118631199"/>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Some examples of prototypes of the key elements are illustrated in this slide: X-band cavities and related ancillary, components, permanent magnets, inductive adders as power sources...</a:t>
            </a:r>
          </a:p>
        </p:txBody>
      </p:sp>
    </p:spTree>
    <p:extLst>
      <p:ext uri="{BB962C8B-B14F-4D97-AF65-F5344CB8AC3E}">
        <p14:creationId xmlns:p14="http://schemas.microsoft.com/office/powerpoint/2010/main" val="3066924520"/>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nSpc>
                <a:spcPct val="93000"/>
              </a:lnSpc>
              <a:spcBef>
                <a:spcPct val="0"/>
              </a:spcBef>
              <a:spcAft>
                <a:spcPts val="500"/>
              </a:spcAft>
              <a:buSzPct val="45000"/>
              <a:tabLst>
                <a:tab pos="633413" algn="l"/>
                <a:tab pos="1268413" algn="l"/>
                <a:tab pos="1903413" algn="l"/>
                <a:tab pos="2538413" algn="l"/>
                <a:tab pos="3173413" algn="l"/>
                <a:tab pos="3808413" algn="l"/>
                <a:tab pos="4443413" algn="l"/>
              </a:tabLst>
            </a:pPr>
            <a:r>
              <a:rPr lang="en-GB" sz="1200" dirty="0">
                <a:ea typeface="MS PGothic" charset="0"/>
                <a:cs typeface="MS PGothic" charset="0"/>
              </a:rPr>
              <a:t>In the last years an important R&amp;D effort has been made in order to reduce the cost fabrication and to push the performance limits.</a:t>
            </a:r>
          </a:p>
          <a:p>
            <a:pPr>
              <a:lnSpc>
                <a:spcPct val="93000"/>
              </a:lnSpc>
              <a:spcBef>
                <a:spcPct val="0"/>
              </a:spcBef>
              <a:spcAft>
                <a:spcPts val="500"/>
              </a:spcAft>
              <a:buSzPct val="45000"/>
              <a:tabLst>
                <a:tab pos="633413" algn="l"/>
                <a:tab pos="1268413" algn="l"/>
                <a:tab pos="1903413" algn="l"/>
                <a:tab pos="2538413" algn="l"/>
                <a:tab pos="3173413" algn="l"/>
                <a:tab pos="3808413" algn="l"/>
                <a:tab pos="4443413" algn="l"/>
              </a:tabLst>
            </a:pPr>
            <a:r>
              <a:rPr lang="en-US" sz="1200" baseline="0" dirty="0">
                <a:ea typeface="MS PGothic" charset="0"/>
                <a:cs typeface="MS PGothic" charset="0"/>
              </a:rPr>
              <a:t>Three aspects have been considered: </a:t>
            </a:r>
          </a:p>
          <a:p>
            <a:pPr marL="171450" indent="-171450">
              <a:lnSpc>
                <a:spcPct val="93000"/>
              </a:lnSpc>
              <a:spcBef>
                <a:spcPct val="0"/>
              </a:spcBef>
              <a:spcAft>
                <a:spcPts val="500"/>
              </a:spcAft>
              <a:buSzPct val="45000"/>
              <a:buFontTx/>
              <a:buChar char="-"/>
              <a:tabLst>
                <a:tab pos="633413" algn="l"/>
                <a:tab pos="1268413" algn="l"/>
                <a:tab pos="1903413" algn="l"/>
                <a:tab pos="2538413" algn="l"/>
                <a:tab pos="3173413" algn="l"/>
                <a:tab pos="3808413" algn="l"/>
                <a:tab pos="4443413" algn="l"/>
              </a:tabLst>
            </a:pPr>
            <a:r>
              <a:rPr lang="en-US" sz="1200" kern="1200" baseline="0" dirty="0">
                <a:solidFill>
                  <a:prstClr val="black"/>
                </a:solidFill>
                <a:latin typeface="Avenir" panose="02000503020000020003" pitchFamily="2" charset="0"/>
                <a:ea typeface="MS PGothic" charset="0"/>
                <a:cs typeface="+mn-cs"/>
              </a:rPr>
              <a:t>Study of the fundamental limits of the high-fields and the material dynamics as: field emission, breakdowns and material fatigues.</a:t>
            </a:r>
          </a:p>
          <a:p>
            <a:pPr marL="171450" indent="-171450">
              <a:lnSpc>
                <a:spcPct val="93000"/>
              </a:lnSpc>
              <a:spcBef>
                <a:spcPct val="0"/>
              </a:spcBef>
              <a:spcAft>
                <a:spcPts val="500"/>
              </a:spcAft>
              <a:buSzPct val="45000"/>
              <a:buFontTx/>
              <a:buChar char="-"/>
              <a:tabLst>
                <a:tab pos="633413" algn="l"/>
                <a:tab pos="1268413" algn="l"/>
                <a:tab pos="1903413" algn="l"/>
                <a:tab pos="2538413" algn="l"/>
                <a:tab pos="3173413" algn="l"/>
                <a:tab pos="3808413" algn="l"/>
                <a:tab pos="4443413" algn="l"/>
              </a:tabLst>
            </a:pPr>
            <a:r>
              <a:rPr lang="en-US" sz="1200" kern="1200" baseline="0" dirty="0">
                <a:solidFill>
                  <a:prstClr val="black"/>
                </a:solidFill>
                <a:latin typeface="Avenir" panose="02000503020000020003" pitchFamily="2" charset="0"/>
                <a:ea typeface="MS PGothic" charset="0"/>
                <a:cs typeface="+mn-cs"/>
              </a:rPr>
              <a:t> </a:t>
            </a:r>
            <a:r>
              <a:rPr lang="en-US" sz="1200" kern="1200" baseline="0" dirty="0" err="1">
                <a:solidFill>
                  <a:prstClr val="black"/>
                </a:solidFill>
                <a:latin typeface="Avenir" panose="02000503020000020003" pitchFamily="2" charset="0"/>
                <a:ea typeface="MS PGothic" charset="0"/>
                <a:cs typeface="+mn-cs"/>
              </a:rPr>
              <a:t>Xband</a:t>
            </a:r>
            <a:r>
              <a:rPr lang="en-US" sz="1200" kern="1200" baseline="0" dirty="0">
                <a:solidFill>
                  <a:prstClr val="black"/>
                </a:solidFill>
                <a:latin typeface="Avenir" panose="02000503020000020003" pitchFamily="2" charset="0"/>
                <a:ea typeface="MS PGothic" charset="0"/>
                <a:cs typeface="+mn-cs"/>
              </a:rPr>
              <a:t> fabrication flow and cost optimization as well as industrialization (a questionnaire addressed to companies worldwide)</a:t>
            </a:r>
          </a:p>
          <a:p>
            <a:pPr marL="171450" indent="-171450">
              <a:lnSpc>
                <a:spcPct val="93000"/>
              </a:lnSpc>
              <a:spcBef>
                <a:spcPct val="0"/>
              </a:spcBef>
              <a:spcAft>
                <a:spcPts val="500"/>
              </a:spcAft>
              <a:buSzPct val="45000"/>
              <a:buFontTx/>
              <a:buChar char="-"/>
              <a:tabLst>
                <a:tab pos="633413" algn="l"/>
                <a:tab pos="1268413" algn="l"/>
                <a:tab pos="1903413" algn="l"/>
                <a:tab pos="2538413" algn="l"/>
                <a:tab pos="3173413" algn="l"/>
                <a:tab pos="3808413" algn="l"/>
                <a:tab pos="4443413" algn="l"/>
              </a:tabLst>
            </a:pPr>
            <a:r>
              <a:rPr lang="en-US" sz="1200" kern="1200" baseline="0" dirty="0">
                <a:solidFill>
                  <a:prstClr val="black"/>
                </a:solidFill>
                <a:latin typeface="Avenir" panose="02000503020000020003" pitchFamily="2" charset="0"/>
                <a:ea typeface="MS PGothic" charset="0"/>
                <a:cs typeface="+mn-cs"/>
              </a:rPr>
              <a:t>Finally, the High-efficiency klystrons for the L and X band, that have extended to other projects and frequencies, in collaboration with industry.</a:t>
            </a:r>
          </a:p>
          <a:p>
            <a:pPr marL="0" indent="0">
              <a:lnSpc>
                <a:spcPct val="93000"/>
              </a:lnSpc>
              <a:spcBef>
                <a:spcPct val="0"/>
              </a:spcBef>
              <a:spcAft>
                <a:spcPts val="500"/>
              </a:spcAft>
              <a:buSzPct val="45000"/>
              <a:buFontTx/>
              <a:buNone/>
              <a:tabLst>
                <a:tab pos="633413" algn="l"/>
                <a:tab pos="1268413" algn="l"/>
                <a:tab pos="1903413" algn="l"/>
                <a:tab pos="2538413" algn="l"/>
                <a:tab pos="3173413" algn="l"/>
                <a:tab pos="3808413" algn="l"/>
                <a:tab pos="4443413" algn="l"/>
              </a:tabLst>
            </a:pPr>
            <a:r>
              <a:rPr lang="en-US" sz="1200" kern="1200" baseline="0" dirty="0">
                <a:solidFill>
                  <a:prstClr val="black"/>
                </a:solidFill>
                <a:latin typeface="Avenir" panose="02000503020000020003" pitchFamily="2" charset="0"/>
                <a:ea typeface="MS PGothic" charset="0"/>
                <a:cs typeface="+mn-cs"/>
              </a:rPr>
              <a:t>--------------------------------</a:t>
            </a:r>
            <a:endParaRPr lang="en-US" sz="1200" kern="1200" dirty="0">
              <a:solidFill>
                <a:prstClr val="black"/>
              </a:solidFill>
              <a:latin typeface="Avenir" panose="02000503020000020003" pitchFamily="2" charset="0"/>
              <a:ea typeface="+mn-ea"/>
              <a:cs typeface="+mn-cs"/>
            </a:endParaRPr>
          </a:p>
          <a:p>
            <a:pPr defTabSz="1828800" hangingPunct="1"/>
            <a:endParaRPr lang="en-US" sz="1200" kern="1200" dirty="0">
              <a:solidFill>
                <a:prstClr val="black"/>
              </a:solidFill>
              <a:latin typeface="Avenir" panose="02000503020000020003" pitchFamily="2" charset="0"/>
              <a:ea typeface="+mn-ea"/>
              <a:cs typeface="+mn-cs"/>
            </a:endParaRPr>
          </a:p>
          <a:p>
            <a:pPr defTabSz="1828800" hangingPunct="1"/>
            <a:r>
              <a:rPr lang="en-US" sz="1200" kern="1200" dirty="0">
                <a:solidFill>
                  <a:prstClr val="black"/>
                </a:solidFill>
                <a:latin typeface="Avenir" panose="02000503020000020003" pitchFamily="2" charset="0"/>
                <a:ea typeface="+mn-ea"/>
                <a:cs typeface="+mn-cs"/>
              </a:rPr>
              <a:t>Normal conducting accelerating structures are limited in gradient by three main effects (setting aside input power):</a:t>
            </a:r>
          </a:p>
          <a:p>
            <a:pPr defTabSz="1828800" hangingPunct="1"/>
            <a:endParaRPr lang="en-US" sz="1200" kern="1200" dirty="0">
              <a:solidFill>
                <a:prstClr val="black"/>
              </a:solidFill>
              <a:latin typeface="Avenir" panose="02000503020000020003" pitchFamily="2" charset="0"/>
              <a:ea typeface="+mn-ea"/>
              <a:cs typeface="+mn-cs"/>
            </a:endParaRPr>
          </a:p>
          <a:p>
            <a:pPr marL="685800" indent="-685800" defTabSz="1828800" hangingPunct="1">
              <a:buFont typeface="Arial" panose="020B0604020202020204" pitchFamily="34" charset="0"/>
              <a:buChar char="•"/>
            </a:pPr>
            <a:r>
              <a:rPr lang="en-US" sz="1200" kern="1200" dirty="0">
                <a:solidFill>
                  <a:srgbClr val="FF0000"/>
                </a:solidFill>
                <a:latin typeface="Avenir" panose="02000503020000020003" pitchFamily="2" charset="0"/>
                <a:ea typeface="+mn-ea"/>
                <a:cs typeface="+mn-cs"/>
              </a:rPr>
              <a:t>Field emission</a:t>
            </a:r>
          </a:p>
          <a:p>
            <a:pPr marL="685800" indent="-685800" defTabSz="1828800" hangingPunct="1">
              <a:buFont typeface="Arial" panose="020B0604020202020204" pitchFamily="34" charset="0"/>
              <a:buChar char="•"/>
            </a:pPr>
            <a:r>
              <a:rPr lang="en-US" sz="1200" kern="1200" dirty="0">
                <a:solidFill>
                  <a:srgbClr val="FF0000"/>
                </a:solidFill>
                <a:latin typeface="Avenir" panose="02000503020000020003" pitchFamily="2" charset="0"/>
                <a:ea typeface="+mn-ea"/>
                <a:cs typeface="+mn-cs"/>
              </a:rPr>
              <a:t>Vacuum arcing (breakdown)</a:t>
            </a:r>
          </a:p>
          <a:p>
            <a:pPr marL="685800" indent="-685800" defTabSz="1828800" hangingPunct="1">
              <a:buFont typeface="Arial" panose="020B0604020202020204" pitchFamily="34" charset="0"/>
              <a:buChar char="•"/>
            </a:pPr>
            <a:r>
              <a:rPr lang="en-US" sz="1200" kern="1200" dirty="0">
                <a:solidFill>
                  <a:srgbClr val="FF0000"/>
                </a:solidFill>
                <a:latin typeface="Avenir" panose="02000503020000020003" pitchFamily="2" charset="0"/>
                <a:ea typeface="+mn-ea"/>
                <a:cs typeface="+mn-cs"/>
              </a:rPr>
              <a:t>Fatigue due to pulsed surface heating</a:t>
            </a:r>
          </a:p>
          <a:p>
            <a:pPr marL="685800" indent="-685800" defTabSz="1828800" hangingPunct="1">
              <a:buFont typeface="Arial" panose="020B0604020202020204" pitchFamily="34" charset="0"/>
              <a:buChar char="•"/>
            </a:pPr>
            <a:endParaRPr lang="en-US" sz="1200" kern="1200" dirty="0">
              <a:solidFill>
                <a:prstClr val="black"/>
              </a:solidFill>
              <a:latin typeface="Avenir" panose="02000503020000020003" pitchFamily="2" charset="0"/>
              <a:ea typeface="+mn-ea"/>
              <a:cs typeface="+mn-cs"/>
            </a:endParaRPr>
          </a:p>
          <a:p>
            <a:pPr defTabSz="1828800" hangingPunct="1"/>
            <a:r>
              <a:rPr lang="en-US" sz="1200" kern="1200" dirty="0">
                <a:solidFill>
                  <a:prstClr val="black"/>
                </a:solidFill>
                <a:latin typeface="Avenir" panose="02000503020000020003" pitchFamily="2" charset="0"/>
                <a:ea typeface="+mn-ea"/>
                <a:cs typeface="+mn-cs"/>
              </a:rPr>
              <a:t>Understanding these processes gives important input into:</a:t>
            </a:r>
          </a:p>
          <a:p>
            <a:pPr marL="685800" indent="-685800" defTabSz="1828800" hangingPunct="1">
              <a:buFont typeface="Arial" panose="020B0604020202020204" pitchFamily="34" charset="0"/>
              <a:buChar char="•"/>
            </a:pPr>
            <a:r>
              <a:rPr lang="en-US" sz="1200" kern="1200" dirty="0">
                <a:solidFill>
                  <a:prstClr val="black"/>
                </a:solidFill>
                <a:latin typeface="Avenir" panose="02000503020000020003" pitchFamily="2" charset="0"/>
                <a:ea typeface="+mn-ea"/>
                <a:cs typeface="+mn-cs"/>
              </a:rPr>
              <a:t>RF design – Optimizing structures also coupled with beam dynamics </a:t>
            </a:r>
          </a:p>
          <a:p>
            <a:pPr marL="685800" indent="-685800" defTabSz="1828800" hangingPunct="1">
              <a:buFont typeface="Arial" panose="020B0604020202020204" pitchFamily="34" charset="0"/>
              <a:buChar char="•"/>
            </a:pPr>
            <a:r>
              <a:rPr lang="en-US" sz="1200" kern="1200" dirty="0">
                <a:solidFill>
                  <a:prstClr val="black"/>
                </a:solidFill>
                <a:latin typeface="Avenir" panose="02000503020000020003" pitchFamily="2" charset="0"/>
                <a:ea typeface="+mn-ea"/>
                <a:cs typeface="+mn-cs"/>
              </a:rPr>
              <a:t>Technology – Material choice, process optimization</a:t>
            </a:r>
          </a:p>
          <a:p>
            <a:pPr marL="685800" indent="-685800" defTabSz="1828800" hangingPunct="1">
              <a:buFont typeface="Arial" panose="020B0604020202020204" pitchFamily="34" charset="0"/>
              <a:buChar char="•"/>
            </a:pPr>
            <a:r>
              <a:rPr lang="en-US" sz="1200" kern="1200" dirty="0">
                <a:solidFill>
                  <a:prstClr val="black"/>
                </a:solidFill>
                <a:latin typeface="Avenir" panose="02000503020000020003" pitchFamily="2" charset="0"/>
                <a:ea typeface="+mn-ea"/>
                <a:cs typeface="+mn-cs"/>
              </a:rPr>
              <a:t>Operation – Conditioning and recovery from breakdown</a:t>
            </a:r>
          </a:p>
          <a:p>
            <a:pPr marL="685800" indent="-685800" defTabSz="1828800" hangingPunct="1">
              <a:buFont typeface="Arial" panose="020B0604020202020204" pitchFamily="34" charset="0"/>
              <a:buChar char="•"/>
            </a:pPr>
            <a:endParaRPr lang="en-US" sz="1200" kern="1200" dirty="0">
              <a:solidFill>
                <a:prstClr val="black"/>
              </a:solidFill>
              <a:latin typeface="Avenir" panose="02000503020000020003" pitchFamily="2" charset="0"/>
              <a:ea typeface="+mn-ea"/>
              <a:cs typeface="+mn-cs"/>
            </a:endParaRPr>
          </a:p>
          <a:p>
            <a:pPr marL="685800" indent="-685800" defTabSz="1828800" hangingPunct="1">
              <a:buFont typeface="Arial" panose="020B0604020202020204" pitchFamily="34" charset="0"/>
              <a:buChar char="•"/>
            </a:pPr>
            <a:endParaRPr lang="en-US" sz="1200" kern="1200" dirty="0">
              <a:solidFill>
                <a:prstClr val="black"/>
              </a:solidFill>
              <a:latin typeface="Avenir" panose="02000503020000020003" pitchFamily="2" charset="0"/>
              <a:ea typeface="+mn-ea"/>
              <a:cs typeface="+mn-cs"/>
            </a:endParaRPr>
          </a:p>
          <a:p>
            <a:pPr marL="0" indent="0" defTabSz="1828800" hangingPunct="1">
              <a:buFont typeface="Arial" panose="020B0604020202020204" pitchFamily="34" charset="0"/>
              <a:buNone/>
            </a:pPr>
            <a:r>
              <a:rPr lang="en-US" sz="1200" dirty="0"/>
              <a:t>X band RF structures fabrication</a:t>
            </a:r>
          </a:p>
          <a:p>
            <a:pPr marL="995363" indent="-677863"/>
            <a:r>
              <a:rPr lang="en-US" sz="1200" dirty="0"/>
              <a:t>Processes</a:t>
            </a:r>
          </a:p>
          <a:p>
            <a:pPr marL="995363" indent="-677863"/>
            <a:r>
              <a:rPr lang="en-US" sz="1200" dirty="0"/>
              <a:t>Developments; rectangular disks, brazing, halves </a:t>
            </a:r>
          </a:p>
          <a:p>
            <a:pPr marL="995363" indent="-677863"/>
            <a:r>
              <a:rPr lang="en-US" sz="1200" dirty="0"/>
              <a:t>Fabrication capacity </a:t>
            </a:r>
          </a:p>
          <a:p>
            <a:pPr marL="995363" indent="-677863"/>
            <a:r>
              <a:rPr lang="en-US" sz="1200" dirty="0"/>
              <a:t>Components for system </a:t>
            </a:r>
          </a:p>
          <a:p>
            <a:endParaRPr lang="en-US" dirty="0"/>
          </a:p>
        </p:txBody>
      </p:sp>
    </p:spTree>
    <p:extLst>
      <p:ext uri="{BB962C8B-B14F-4D97-AF65-F5344CB8AC3E}">
        <p14:creationId xmlns:p14="http://schemas.microsoft.com/office/powerpoint/2010/main" val="2798065542"/>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Tree>
    <p:extLst>
      <p:ext uri="{BB962C8B-B14F-4D97-AF65-F5344CB8AC3E}">
        <p14:creationId xmlns:p14="http://schemas.microsoft.com/office/powerpoint/2010/main" val="1948809963"/>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R&amp;D </a:t>
            </a:r>
            <a:r>
              <a:rPr lang="en-US" dirty="0" err="1"/>
              <a:t>programme</a:t>
            </a:r>
            <a:r>
              <a:rPr lang="en-US" dirty="0"/>
              <a:t> is carried out by the C3 Collaboration</a:t>
            </a:r>
          </a:p>
        </p:txBody>
      </p:sp>
    </p:spTree>
    <p:extLst>
      <p:ext uri="{BB962C8B-B14F-4D97-AF65-F5344CB8AC3E}">
        <p14:creationId xmlns:p14="http://schemas.microsoft.com/office/powerpoint/2010/main" val="3044114917"/>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B85B900-0D53-6D5E-046C-71EF5FD1D4A1}"/>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724A3C03-9596-522F-E783-5B4A1EB62DF0}"/>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3FD53FC0-2AEC-5752-60E3-A162AF39C909}"/>
              </a:ext>
            </a:extLst>
          </p:cNvPr>
          <p:cNvSpPr>
            <a:spLocks noGrp="1"/>
          </p:cNvSpPr>
          <p:nvPr>
            <p:ph type="body" idx="1"/>
          </p:nvPr>
        </p:nvSpPr>
        <p:spPr/>
        <p:txBody>
          <a:bodyPr/>
          <a:lstStyle/>
          <a:p>
            <a:r>
              <a:rPr lang="en-US" dirty="0"/>
              <a:t>In view of the ESPPU a project for having a LC at CERN has been submitted.</a:t>
            </a:r>
          </a:p>
        </p:txBody>
      </p:sp>
    </p:spTree>
    <p:extLst>
      <p:ext uri="{BB962C8B-B14F-4D97-AF65-F5344CB8AC3E}">
        <p14:creationId xmlns:p14="http://schemas.microsoft.com/office/powerpoint/2010/main" val="1315980076"/>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Key parameters for LCF compared to ILC </a:t>
            </a:r>
          </a:p>
        </p:txBody>
      </p:sp>
    </p:spTree>
    <p:extLst>
      <p:ext uri="{BB962C8B-B14F-4D97-AF65-F5344CB8AC3E}">
        <p14:creationId xmlns:p14="http://schemas.microsoft.com/office/powerpoint/2010/main" val="2664484629"/>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just" defTabSz="457200" eaLnBrk="1" fontAlgn="auto" latinLnBrk="0" hangingPunct="1">
              <a:lnSpc>
                <a:spcPct val="100000"/>
              </a:lnSpc>
              <a:spcBef>
                <a:spcPts val="0"/>
              </a:spcBef>
              <a:spcAft>
                <a:spcPts val="0"/>
              </a:spcAft>
              <a:buClrTx/>
              <a:buSzTx/>
              <a:buFontTx/>
              <a:buNone/>
              <a:tabLst/>
              <a:defRPr/>
            </a:pPr>
            <a:r>
              <a:rPr lang="en-GB" dirty="0">
                <a:solidFill>
                  <a:schemeClr val="tx2">
                    <a:lumMod val="90000"/>
                    <a:lumOff val="10000"/>
                  </a:schemeClr>
                </a:solidFill>
                <a:latin typeface="Arial" panose="020B0604020202020204" pitchFamily="34" charset="0"/>
                <a:cs typeface="Arial" panose="020B0604020202020204" pitchFamily="34" charset="0"/>
              </a:rPr>
              <a:t>The </a:t>
            </a:r>
            <a:r>
              <a:rPr lang="en-GB" dirty="0">
                <a:solidFill>
                  <a:schemeClr val="tx2">
                    <a:lumMod val="90000"/>
                    <a:lumOff val="10000"/>
                  </a:schemeClr>
                </a:solidFill>
                <a:effectLst/>
                <a:latin typeface="Arial" panose="020B0604020202020204" pitchFamily="34" charset="0"/>
                <a:cs typeface="Arial" panose="020B0604020202020204" pitchFamily="34" charset="0"/>
              </a:rPr>
              <a:t>design of </a:t>
            </a:r>
            <a:r>
              <a:rPr lang="en-GB" dirty="0">
                <a:solidFill>
                  <a:schemeClr val="tx2">
                    <a:lumMod val="90000"/>
                    <a:lumOff val="10000"/>
                  </a:schemeClr>
                </a:solidFill>
                <a:latin typeface="Arial" panose="020B0604020202020204" pitchFamily="34" charset="0"/>
                <a:cs typeface="Arial" panose="020B0604020202020204" pitchFamily="34" charset="0"/>
              </a:rPr>
              <a:t>the </a:t>
            </a:r>
            <a:r>
              <a:rPr lang="en-GB" dirty="0">
                <a:solidFill>
                  <a:schemeClr val="tx2">
                    <a:lumMod val="90000"/>
                    <a:lumOff val="10000"/>
                  </a:schemeClr>
                </a:solidFill>
                <a:effectLst/>
                <a:latin typeface="Arial" panose="020B0604020202020204" pitchFamily="34" charset="0"/>
                <a:cs typeface="Arial" panose="020B0604020202020204" pitchFamily="34" charset="0"/>
              </a:rPr>
              <a:t>dual CLIC BDS system is optimized to minimize the luminosity loss due to emittance increase and related widening of the beam sizes caused by the emission of SR </a:t>
            </a:r>
            <a:r>
              <a:rPr lang="en-GB" dirty="0">
                <a:solidFill>
                  <a:schemeClr val="tx2">
                    <a:lumMod val="90000"/>
                    <a:lumOff val="10000"/>
                  </a:schemeClr>
                </a:solidFill>
                <a:latin typeface="Arial" panose="020B0604020202020204" pitchFamily="34" charset="0"/>
                <a:cs typeface="Arial" panose="020B0604020202020204" pitchFamily="34" charset="0"/>
              </a:rPr>
              <a:t> </a:t>
            </a:r>
            <a:r>
              <a:rPr lang="en-GB" dirty="0">
                <a:solidFill>
                  <a:schemeClr val="tx2">
                    <a:lumMod val="90000"/>
                    <a:lumOff val="10000"/>
                  </a:schemeClr>
                </a:solidFill>
                <a:effectLst/>
                <a:latin typeface="Arial" panose="020B0604020202020204" pitchFamily="34" charset="0"/>
                <a:cs typeface="Arial" panose="020B0604020202020204" pitchFamily="34" charset="0"/>
              </a:rPr>
              <a:t>generated in the bending magnet section in the first added part of the BDS, to separate the 2 IRs. This effect is much more significant for the CLIC at high-energies as the 3 TeV case, since the contribution to the IP beam size scales with the fifth power of energy. To mitigate luminosity loss from this contribution the bending angle, needs to be as large as possible, which determines the length of the BDS.</a:t>
            </a:r>
          </a:p>
          <a:p>
            <a:pPr marL="0" marR="0" lvl="0" indent="0" algn="just" defTabSz="457200" eaLnBrk="1" fontAlgn="auto" latinLnBrk="0" hangingPunct="1">
              <a:lnSpc>
                <a:spcPct val="100000"/>
              </a:lnSpc>
              <a:spcBef>
                <a:spcPts val="0"/>
              </a:spcBef>
              <a:spcAft>
                <a:spcPts val="0"/>
              </a:spcAft>
              <a:buClrTx/>
              <a:buSzTx/>
              <a:buFontTx/>
              <a:buNone/>
              <a:tabLst/>
              <a:defRPr/>
            </a:pPr>
            <a:endParaRPr lang="en-GB" dirty="0">
              <a:solidFill>
                <a:schemeClr val="tx2">
                  <a:lumMod val="90000"/>
                  <a:lumOff val="10000"/>
                </a:schemeClr>
              </a:solidFill>
              <a:effectLst/>
              <a:latin typeface="Arial" panose="020B0604020202020204" pitchFamily="34" charset="0"/>
              <a:cs typeface="Arial" panose="020B0604020202020204" pitchFamily="34" charset="0"/>
            </a:endParaRPr>
          </a:p>
          <a:p>
            <a:pPr marL="0" marR="0" lvl="0" indent="0" algn="just" defTabSz="457200" eaLnBrk="1" fontAlgn="auto" latinLnBrk="0" hangingPunct="1">
              <a:lnSpc>
                <a:spcPct val="100000"/>
              </a:lnSpc>
              <a:spcBef>
                <a:spcPts val="0"/>
              </a:spcBef>
              <a:spcAft>
                <a:spcPts val="0"/>
              </a:spcAft>
              <a:buClrTx/>
              <a:buSzTx/>
              <a:buFontTx/>
              <a:buNone/>
              <a:tabLst/>
              <a:defRPr/>
            </a:pPr>
            <a:r>
              <a:rPr lang="en-GB" dirty="0">
                <a:solidFill>
                  <a:schemeClr val="tx2">
                    <a:lumMod val="90000"/>
                    <a:lumOff val="10000"/>
                  </a:schemeClr>
                </a:solidFill>
                <a:effectLst/>
                <a:latin typeface="Arial" panose="020B0604020202020204" pitchFamily="34" charset="0"/>
                <a:cs typeface="Arial" panose="020B0604020202020204" pitchFamily="34" charset="0"/>
              </a:rPr>
              <a:t>Crossing angle choice and other issues has to be studied in detail.</a:t>
            </a:r>
          </a:p>
          <a:p>
            <a:endParaRPr lang="en-US" dirty="0"/>
          </a:p>
        </p:txBody>
      </p:sp>
    </p:spTree>
    <p:extLst>
      <p:ext uri="{BB962C8B-B14F-4D97-AF65-F5344CB8AC3E}">
        <p14:creationId xmlns:p14="http://schemas.microsoft.com/office/powerpoint/2010/main" val="4077108417"/>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Tree>
    <p:extLst>
      <p:ext uri="{BB962C8B-B14F-4D97-AF65-F5344CB8AC3E}">
        <p14:creationId xmlns:p14="http://schemas.microsoft.com/office/powerpoint/2010/main" val="2511384169"/>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9C8EBEB-6A9D-B815-3FFB-3DBF296FE551}"/>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ED2633C6-C7AA-B747-4C81-646DAD238906}"/>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4B4AD097-82A0-F321-082A-3B74757D6C23}"/>
              </a:ext>
            </a:extLst>
          </p:cNvPr>
          <p:cNvSpPr>
            <a:spLocks noGrp="1"/>
          </p:cNvSpPr>
          <p:nvPr>
            <p:ph type="body" idx="1"/>
          </p:nvPr>
        </p:nvSpPr>
        <p:spPr/>
        <p:txBody>
          <a:bodyPr/>
          <a:lstStyle/>
          <a:p>
            <a:pPr marL="0" indent="0">
              <a:buFontTx/>
              <a:buNone/>
            </a:pPr>
            <a:r>
              <a:rPr lang="en-US" dirty="0"/>
              <a:t>DEFINITION</a:t>
            </a:r>
          </a:p>
          <a:p>
            <a:pPr marL="171450" indent="-171450">
              <a:buFont typeface="Arial" panose="020B0604020202020204" pitchFamily="34" charset="0"/>
              <a:buChar char="•"/>
            </a:pPr>
            <a:r>
              <a:rPr lang="en-US" dirty="0"/>
              <a:t>	Using linear collider approach for IRs: flat, low emittance beams with reasonable vertical disruption</a:t>
            </a:r>
          </a:p>
          <a:p>
            <a:pPr marL="171450" indent="-171450">
              <a:buFont typeface="Arial" panose="020B0604020202020204" pitchFamily="34" charset="0"/>
              <a:buChar char="•"/>
            </a:pPr>
            <a:r>
              <a:rPr lang="en-US" dirty="0"/>
              <a:t>	Recycling of the beam energy</a:t>
            </a:r>
          </a:p>
          <a:p>
            <a:pPr marL="171450" indent="-171450">
              <a:buFont typeface="Arial" panose="020B0604020202020204" pitchFamily="34" charset="0"/>
              <a:buChar char="•"/>
            </a:pPr>
            <a:r>
              <a:rPr lang="en-US" dirty="0"/>
              <a:t>	Recycle and re-use collided electrons and positrons</a:t>
            </a:r>
          </a:p>
          <a:p>
            <a:pPr marL="171450" indent="-171450">
              <a:buFont typeface="Arial" panose="020B0604020202020204" pitchFamily="34" charset="0"/>
              <a:buChar char="•"/>
            </a:pPr>
            <a:r>
              <a:rPr lang="en-US" dirty="0"/>
              <a:t>	Use damping rings to repair and polarize recycled beams for next collisions</a:t>
            </a:r>
          </a:p>
          <a:p>
            <a:pPr marL="171450" indent="-171450">
              <a:buFont typeface="Arial" panose="020B0604020202020204" pitchFamily="34" charset="0"/>
              <a:buChar char="•"/>
            </a:pPr>
            <a:r>
              <a:rPr lang="en-US" dirty="0"/>
              <a:t>	Keep under control the </a:t>
            </a:r>
            <a:r>
              <a:rPr lang="en-US" dirty="0" err="1"/>
              <a:t>beamstrahlung</a:t>
            </a:r>
            <a:r>
              <a:rPr lang="en-US" dirty="0"/>
              <a:t> – collide mono-energetic beams</a:t>
            </a:r>
          </a:p>
          <a:p>
            <a:pPr marL="0" indent="0">
              <a:buFontTx/>
              <a:buNone/>
            </a:pPr>
            <a:endParaRPr lang="en-US" dirty="0"/>
          </a:p>
          <a:p>
            <a:pPr marL="0" indent="0">
              <a:buFontTx/>
              <a:buNone/>
            </a:pPr>
            <a:r>
              <a:rPr lang="en-US" dirty="0"/>
              <a:t>SUMMARY</a:t>
            </a:r>
          </a:p>
          <a:p>
            <a:pPr marL="0" indent="0">
              <a:buFontTx/>
              <a:buNone/>
            </a:pPr>
            <a:r>
              <a:rPr lang="en-US" dirty="0"/>
              <a:t>•	Proposal is at conceptual development stage</a:t>
            </a:r>
          </a:p>
          <a:p>
            <a:pPr marL="0" indent="0">
              <a:buFontTx/>
              <a:buNone/>
            </a:pPr>
            <a:r>
              <a:rPr lang="en-US" dirty="0"/>
              <a:t>•	Only major processes (beam-beam collisions, </a:t>
            </a:r>
            <a:r>
              <a:rPr lang="en-US" dirty="0" err="1"/>
              <a:t>beamstrahlung</a:t>
            </a:r>
            <a:r>
              <a:rPr lang="en-US" dirty="0"/>
              <a:t>, effect of beam separators were either simulated or scaled from other projects such as CERC etc.). No realistic cost estimate is generated.</a:t>
            </a:r>
          </a:p>
          <a:p>
            <a:pPr marL="0" indent="0">
              <a:buFontTx/>
              <a:buNone/>
            </a:pPr>
            <a:r>
              <a:rPr lang="en-US" dirty="0"/>
              <a:t>•	Power estimations may miss significant components – cooling of the tunnel, heat losses for </a:t>
            </a:r>
            <a:r>
              <a:rPr lang="en-US" dirty="0" err="1"/>
              <a:t>LiHe</a:t>
            </a:r>
            <a:r>
              <a:rPr lang="en-US" dirty="0"/>
              <a:t> transfer lines, etc.</a:t>
            </a:r>
          </a:p>
          <a:p>
            <a:pPr marL="0" indent="0">
              <a:buFontTx/>
              <a:buNone/>
            </a:pPr>
            <a:r>
              <a:rPr lang="en-US" dirty="0"/>
              <a:t>•	Main Accelerator challenges:</a:t>
            </a:r>
          </a:p>
          <a:p>
            <a:pPr marL="0" indent="0">
              <a:buFontTx/>
              <a:buNone/>
            </a:pPr>
            <a:r>
              <a:rPr lang="en-US" dirty="0"/>
              <a:t>•	1.5 GHz SRF cavities with quality factor Q &gt; 10</a:t>
            </a:r>
            <a:r>
              <a:rPr lang="en-US" baseline="30000" dirty="0"/>
              <a:t>11</a:t>
            </a:r>
            <a:r>
              <a:rPr lang="en-US" dirty="0"/>
              <a:t> at 1.5 K</a:t>
            </a:r>
          </a:p>
          <a:p>
            <a:pPr marL="0" indent="0">
              <a:buFontTx/>
              <a:buNone/>
            </a:pPr>
            <a:r>
              <a:rPr lang="en-US" dirty="0"/>
              <a:t>•	High-efficiency 1.5K </a:t>
            </a:r>
            <a:r>
              <a:rPr lang="en-US" dirty="0" err="1"/>
              <a:t>LiHe</a:t>
            </a:r>
            <a:r>
              <a:rPr lang="en-US" dirty="0"/>
              <a:t> refrigerators</a:t>
            </a:r>
          </a:p>
          <a:p>
            <a:pPr marL="0" indent="0">
              <a:buFontTx/>
              <a:buNone/>
            </a:pPr>
            <a:r>
              <a:rPr lang="en-US" dirty="0"/>
              <a:t>•	Reactive tuners to reduce power to suppressing microphonics</a:t>
            </a:r>
          </a:p>
          <a:p>
            <a:pPr marL="0" indent="0">
              <a:buFontTx/>
              <a:buNone/>
            </a:pPr>
            <a:r>
              <a:rPr lang="en-US" dirty="0"/>
              <a:t>•	Damping rings with very flat beams (</a:t>
            </a:r>
            <a:r>
              <a:rPr lang="el-GR" dirty="0"/>
              <a:t>ε</a:t>
            </a:r>
            <a:r>
              <a:rPr lang="en-US" dirty="0"/>
              <a:t>h/</a:t>
            </a:r>
            <a:r>
              <a:rPr lang="el-GR" dirty="0"/>
              <a:t>ε</a:t>
            </a:r>
            <a:r>
              <a:rPr lang="en-US" dirty="0"/>
              <a:t>v ~2,000-4,000)</a:t>
            </a:r>
          </a:p>
          <a:p>
            <a:pPr marL="0" indent="0">
              <a:buFontTx/>
              <a:buNone/>
            </a:pPr>
            <a:r>
              <a:rPr lang="en-US" dirty="0"/>
              <a:t>•	Damping rings with 10% energy acceptance</a:t>
            </a:r>
          </a:p>
          <a:p>
            <a:pPr marL="0" indent="0">
              <a:buFontTx/>
              <a:buNone/>
            </a:pPr>
            <a:r>
              <a:rPr lang="en-US" dirty="0"/>
              <a:t>•	10-fold bunch compressor/decompressor at 10 GeV</a:t>
            </a:r>
          </a:p>
          <a:p>
            <a:pPr marL="0" indent="0">
              <a:buFontTx/>
              <a:buNone/>
            </a:pPr>
            <a:r>
              <a:rPr lang="en-US" dirty="0"/>
              <a:t>•	MHz rate injection/ejection kickers</a:t>
            </a:r>
          </a:p>
          <a:p>
            <a:pPr marL="0" indent="0">
              <a:buFontTx/>
              <a:buNone/>
            </a:pPr>
            <a:r>
              <a:rPr lang="en-US" dirty="0"/>
              <a:t>•	Vertical beam stabilization at the IPs</a:t>
            </a:r>
          </a:p>
          <a:p>
            <a:pPr marL="0" indent="0">
              <a:buFontTx/>
              <a:buNone/>
            </a:pPr>
            <a:r>
              <a:rPr lang="en-US" dirty="0"/>
              <a:t>•	High efficiency </a:t>
            </a:r>
            <a:r>
              <a:rPr lang="en-US" dirty="0" err="1"/>
              <a:t>LiHe</a:t>
            </a:r>
            <a:r>
              <a:rPr lang="en-US" dirty="0"/>
              <a:t> refrigeration systems</a:t>
            </a:r>
          </a:p>
          <a:p>
            <a:pPr marL="0" indent="0">
              <a:buFontTx/>
              <a:buNone/>
            </a:pPr>
            <a:r>
              <a:rPr lang="en-US" dirty="0"/>
              <a:t>•	Very high-Q SRF cavities</a:t>
            </a:r>
          </a:p>
          <a:p>
            <a:pPr marL="0" indent="0">
              <a:buFontTx/>
              <a:buNone/>
            </a:pPr>
            <a:r>
              <a:rPr lang="en-US" dirty="0"/>
              <a:t>•	Reactive tuners in SRF systems</a:t>
            </a:r>
          </a:p>
          <a:p>
            <a:pPr marL="0" indent="0">
              <a:buFontTx/>
              <a:buNone/>
            </a:pPr>
            <a:r>
              <a:rPr lang="en-US" dirty="0"/>
              <a:t>•	Damping rings</a:t>
            </a:r>
          </a:p>
          <a:p>
            <a:pPr marL="0" indent="0">
              <a:buFontTx/>
              <a:buNone/>
            </a:pPr>
            <a:r>
              <a:rPr lang="en-US" dirty="0"/>
              <a:t>•	MHz rated kickers</a:t>
            </a:r>
          </a:p>
        </p:txBody>
      </p:sp>
    </p:spTree>
    <p:extLst>
      <p:ext uri="{BB962C8B-B14F-4D97-AF65-F5344CB8AC3E}">
        <p14:creationId xmlns:p14="http://schemas.microsoft.com/office/powerpoint/2010/main" val="4078533266"/>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defTabSz="457200" eaLnBrk="1" fontAlgn="auto" latinLnBrk="0" hangingPunct="1">
              <a:lnSpc>
                <a:spcPct val="100000"/>
              </a:lnSpc>
              <a:spcBef>
                <a:spcPts val="0"/>
              </a:spcBef>
              <a:spcAft>
                <a:spcPts val="0"/>
              </a:spcAft>
              <a:buClrTx/>
              <a:buSzTx/>
              <a:buFontTx/>
              <a:buNone/>
              <a:tabLst/>
              <a:defRPr/>
            </a:pPr>
            <a:endParaRPr lang="en-US" dirty="0"/>
          </a:p>
          <a:p>
            <a:r>
              <a:rPr lang="en-US" sz="1200" dirty="0">
                <a:solidFill>
                  <a:srgbClr val="00B050"/>
                </a:solidFill>
              </a:rPr>
              <a:t>Principal problems for old design:</a:t>
            </a:r>
          </a:p>
          <a:p>
            <a:pPr marL="457200" indent="-457200">
              <a:buAutoNum type="arabicParenR"/>
            </a:pPr>
            <a:r>
              <a:rPr lang="en-US" sz="1200" dirty="0">
                <a:solidFill>
                  <a:srgbClr val="FF0000"/>
                </a:solidFill>
              </a:rPr>
              <a:t>“Turn-around” too small to retain required beam quality &amp; scales badly with energy;</a:t>
            </a:r>
          </a:p>
          <a:p>
            <a:pPr marL="457200" indent="-457200">
              <a:buAutoNum type="arabicParenR"/>
            </a:pPr>
            <a:r>
              <a:rPr lang="en-US" sz="1200" dirty="0">
                <a:solidFill>
                  <a:srgbClr val="0070C0"/>
                </a:solidFill>
              </a:rPr>
              <a:t> “Dual-Purpose” linac difficult to design and inflexible.</a:t>
            </a:r>
            <a:br>
              <a:rPr lang="en-US" dirty="0">
                <a:solidFill>
                  <a:srgbClr val="0070C0"/>
                </a:solidFill>
              </a:rPr>
            </a:br>
            <a:endParaRPr lang="en-US" dirty="0">
              <a:solidFill>
                <a:srgbClr val="0070C0"/>
              </a:solidFill>
            </a:endParaRPr>
          </a:p>
          <a:p>
            <a:pPr marL="171450" indent="-171450">
              <a:buFontTx/>
              <a:buChar char="-"/>
            </a:pPr>
            <a:endParaRPr lang="en-US" dirty="0"/>
          </a:p>
          <a:p>
            <a:endParaRPr lang="en-US" dirty="0"/>
          </a:p>
          <a:p>
            <a:endParaRPr lang="en-US" dirty="0"/>
          </a:p>
        </p:txBody>
      </p:sp>
    </p:spTree>
    <p:extLst>
      <p:ext uri="{BB962C8B-B14F-4D97-AF65-F5344CB8AC3E}">
        <p14:creationId xmlns:p14="http://schemas.microsoft.com/office/powerpoint/2010/main" val="366407813"/>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a:extLst>
            <a:ext uri="{FF2B5EF4-FFF2-40B4-BE49-F238E27FC236}">
              <a16:creationId xmlns:a16="http://schemas.microsoft.com/office/drawing/2014/main" id="{9AEC713B-AAE6-93D5-A35E-E83A5F91791B}"/>
            </a:ext>
          </a:extLst>
        </p:cNvPr>
        <p:cNvGrpSpPr/>
        <p:nvPr/>
      </p:nvGrpSpPr>
      <p:grpSpPr>
        <a:xfrm>
          <a:off x="0" y="0"/>
          <a:ext cx="0" cy="0"/>
          <a:chOff x="0" y="0"/>
          <a:chExt cx="0" cy="0"/>
        </a:xfrm>
      </p:grpSpPr>
      <p:sp>
        <p:nvSpPr>
          <p:cNvPr id="78850" name="Text Box 2">
            <a:extLst>
              <a:ext uri="{FF2B5EF4-FFF2-40B4-BE49-F238E27FC236}">
                <a16:creationId xmlns:a16="http://schemas.microsoft.com/office/drawing/2014/main" id="{C669B962-2489-B834-7C07-F313F64791C3}"/>
              </a:ext>
            </a:extLst>
          </p:cNvPr>
          <p:cNvSpPr txBox="1">
            <a:spLocks noChangeArrowheads="1"/>
          </p:cNvSpPr>
          <p:nvPr/>
        </p:nvSpPr>
        <p:spPr bwMode="auto">
          <a:xfrm>
            <a:off x="1190625" y="877888"/>
            <a:ext cx="4475163" cy="3165475"/>
          </a:xfrm>
          <a:prstGeom prst="rect">
            <a:avLst/>
          </a:prstGeom>
          <a:solidFill>
            <a:srgbClr val="FFFFFF"/>
          </a:solidFill>
          <a:ln w="9525">
            <a:solidFill>
              <a:srgbClr val="000000"/>
            </a:solidFill>
            <a:miter lim="800000"/>
            <a:headEnd/>
            <a:tailEnd/>
          </a:ln>
        </p:spPr>
        <p:txBody>
          <a:bodyPr wrap="none" lIns="80184" tIns="40092" rIns="80184" bIns="40092" anchor="ctr"/>
          <a:lstStyle>
            <a:lvl1pPr defTabSz="393700" eaLnBrk="0" hangingPunct="0">
              <a:defRPr sz="2400">
                <a:solidFill>
                  <a:schemeClr val="tx1"/>
                </a:solidFill>
                <a:latin typeface="Arial" charset="0"/>
                <a:ea typeface="MS PGothic" charset="0"/>
                <a:cs typeface="MS PGothic" charset="0"/>
              </a:defRPr>
            </a:lvl1pPr>
            <a:lvl2pPr marL="742950" indent="-285750" defTabSz="393700" eaLnBrk="0" hangingPunct="0">
              <a:defRPr sz="2400">
                <a:solidFill>
                  <a:schemeClr val="tx1"/>
                </a:solidFill>
                <a:latin typeface="Arial" charset="0"/>
                <a:ea typeface="MS PGothic" charset="0"/>
                <a:cs typeface="MS PGothic" charset="0"/>
              </a:defRPr>
            </a:lvl2pPr>
            <a:lvl3pPr marL="1143000" indent="-228600" defTabSz="393700" eaLnBrk="0" hangingPunct="0">
              <a:defRPr sz="2400">
                <a:solidFill>
                  <a:schemeClr val="tx1"/>
                </a:solidFill>
                <a:latin typeface="Arial" charset="0"/>
                <a:ea typeface="MS PGothic" charset="0"/>
                <a:cs typeface="MS PGothic" charset="0"/>
              </a:defRPr>
            </a:lvl3pPr>
            <a:lvl4pPr marL="1600200" indent="-228600" defTabSz="393700" eaLnBrk="0" hangingPunct="0">
              <a:defRPr sz="2400">
                <a:solidFill>
                  <a:schemeClr val="tx1"/>
                </a:solidFill>
                <a:latin typeface="Arial" charset="0"/>
                <a:ea typeface="MS PGothic" charset="0"/>
                <a:cs typeface="MS PGothic" charset="0"/>
              </a:defRPr>
            </a:lvl4pPr>
            <a:lvl5pPr marL="2057400" indent="-228600" defTabSz="393700" eaLnBrk="0" hangingPunct="0">
              <a:defRPr sz="2400">
                <a:solidFill>
                  <a:schemeClr val="tx1"/>
                </a:solidFill>
                <a:latin typeface="Arial" charset="0"/>
                <a:ea typeface="MS PGothic" charset="0"/>
                <a:cs typeface="MS PGothic" charset="0"/>
              </a:defRPr>
            </a:lvl5pPr>
            <a:lvl6pPr marL="2514600" indent="-228600" defTabSz="393700" eaLnBrk="0" fontAlgn="base" hangingPunct="0">
              <a:spcBef>
                <a:spcPct val="0"/>
              </a:spcBef>
              <a:spcAft>
                <a:spcPct val="0"/>
              </a:spcAft>
              <a:defRPr sz="2400">
                <a:solidFill>
                  <a:schemeClr val="tx1"/>
                </a:solidFill>
                <a:latin typeface="Arial" charset="0"/>
                <a:ea typeface="MS PGothic" charset="0"/>
                <a:cs typeface="MS PGothic" charset="0"/>
              </a:defRPr>
            </a:lvl6pPr>
            <a:lvl7pPr marL="2971800" indent="-228600" defTabSz="393700" eaLnBrk="0" fontAlgn="base" hangingPunct="0">
              <a:spcBef>
                <a:spcPct val="0"/>
              </a:spcBef>
              <a:spcAft>
                <a:spcPct val="0"/>
              </a:spcAft>
              <a:defRPr sz="2400">
                <a:solidFill>
                  <a:schemeClr val="tx1"/>
                </a:solidFill>
                <a:latin typeface="Arial" charset="0"/>
                <a:ea typeface="MS PGothic" charset="0"/>
                <a:cs typeface="MS PGothic" charset="0"/>
              </a:defRPr>
            </a:lvl7pPr>
            <a:lvl8pPr marL="3429000" indent="-228600" defTabSz="393700" eaLnBrk="0" fontAlgn="base" hangingPunct="0">
              <a:spcBef>
                <a:spcPct val="0"/>
              </a:spcBef>
              <a:spcAft>
                <a:spcPct val="0"/>
              </a:spcAft>
              <a:defRPr sz="2400">
                <a:solidFill>
                  <a:schemeClr val="tx1"/>
                </a:solidFill>
                <a:latin typeface="Arial" charset="0"/>
                <a:ea typeface="MS PGothic" charset="0"/>
                <a:cs typeface="MS PGothic" charset="0"/>
              </a:defRPr>
            </a:lvl8pPr>
            <a:lvl9pPr marL="3886200" indent="-228600" defTabSz="393700" eaLnBrk="0" fontAlgn="base" hangingPunct="0">
              <a:spcBef>
                <a:spcPct val="0"/>
              </a:spcBef>
              <a:spcAft>
                <a:spcPct val="0"/>
              </a:spcAft>
              <a:defRPr sz="2400">
                <a:solidFill>
                  <a:schemeClr val="tx1"/>
                </a:solidFill>
                <a:latin typeface="Arial" charset="0"/>
                <a:ea typeface="MS PGothic" charset="0"/>
                <a:cs typeface="MS PGothic" charset="0"/>
              </a:defRPr>
            </a:lvl9pPr>
          </a:lstStyle>
          <a:p>
            <a:pPr eaLnBrk="1" fontAlgn="base" hangingPunct="1">
              <a:spcBef>
                <a:spcPct val="0"/>
              </a:spcBef>
              <a:spcAft>
                <a:spcPct val="0"/>
              </a:spcAft>
            </a:pPr>
            <a:endParaRPr lang="es-ES_tradnl" sz="700" b="1" kern="1200">
              <a:solidFill>
                <a:srgbClr val="000000"/>
              </a:solidFill>
            </a:endParaRPr>
          </a:p>
        </p:txBody>
      </p:sp>
      <p:sp>
        <p:nvSpPr>
          <p:cNvPr id="78851" name="Text Box 3">
            <a:extLst>
              <a:ext uri="{FF2B5EF4-FFF2-40B4-BE49-F238E27FC236}">
                <a16:creationId xmlns:a16="http://schemas.microsoft.com/office/drawing/2014/main" id="{DC25DDD3-6934-0DF4-E6ED-B5B5761A6A17}"/>
              </a:ext>
            </a:extLst>
          </p:cNvPr>
          <p:cNvSpPr>
            <a:spLocks noGrp="1" noChangeArrowheads="1"/>
          </p:cNvSpPr>
          <p:nvPr>
            <p:ph type="body"/>
          </p:nvPr>
        </p:nvSpPr>
        <p:spPr>
          <a:xfrm>
            <a:off x="1060450" y="4349750"/>
            <a:ext cx="4740275" cy="222250"/>
          </a:xfrm>
          <a:noFill/>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a:spAutoFit/>
          </a:bodyPr>
          <a:lstStyle/>
          <a:p>
            <a:pPr>
              <a:lnSpc>
                <a:spcPct val="93000"/>
              </a:lnSpc>
              <a:spcBef>
                <a:spcPct val="0"/>
              </a:spcBef>
              <a:spcAft>
                <a:spcPts val="500"/>
              </a:spcAft>
              <a:buSzPct val="45000"/>
              <a:tabLst>
                <a:tab pos="633413" algn="l"/>
                <a:tab pos="1268413" algn="l"/>
                <a:tab pos="1903413" algn="l"/>
                <a:tab pos="2538413" algn="l"/>
                <a:tab pos="3173413" algn="l"/>
                <a:tab pos="3808413" algn="l"/>
                <a:tab pos="4443413" algn="l"/>
              </a:tabLst>
            </a:pPr>
            <a:r>
              <a:rPr lang="en-GB" sz="900" dirty="0">
                <a:ea typeface="MS PGothic" charset="0"/>
                <a:cs typeface="MS PGothic" charset="0"/>
              </a:rPr>
              <a:t>On behalf of ILC and CLIC collaborations</a:t>
            </a:r>
          </a:p>
          <a:p>
            <a:pPr>
              <a:lnSpc>
                <a:spcPct val="93000"/>
              </a:lnSpc>
              <a:spcBef>
                <a:spcPct val="0"/>
              </a:spcBef>
              <a:spcAft>
                <a:spcPts val="500"/>
              </a:spcAft>
              <a:buSzPct val="45000"/>
              <a:tabLst>
                <a:tab pos="633413" algn="l"/>
                <a:tab pos="1268413" algn="l"/>
                <a:tab pos="1903413" algn="l"/>
                <a:tab pos="2538413" algn="l"/>
                <a:tab pos="3173413" algn="l"/>
                <a:tab pos="3808413" algn="l"/>
                <a:tab pos="4443413" algn="l"/>
              </a:tabLst>
            </a:pPr>
            <a:endParaRPr lang="en-US" sz="900" dirty="0">
              <a:ea typeface="MS PGothic" charset="0"/>
              <a:cs typeface="MS PGothic" charset="0"/>
            </a:endParaRPr>
          </a:p>
        </p:txBody>
      </p:sp>
    </p:spTree>
    <p:extLst>
      <p:ext uri="{BB962C8B-B14F-4D97-AF65-F5344CB8AC3E}">
        <p14:creationId xmlns:p14="http://schemas.microsoft.com/office/powerpoint/2010/main" val="218676031"/>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Diapositive de titre">
    <p:spTree>
      <p:nvGrpSpPr>
        <p:cNvPr id="1" name=""/>
        <p:cNvGrpSpPr/>
        <p:nvPr/>
      </p:nvGrpSpPr>
      <p:grpSpPr>
        <a:xfrm>
          <a:off x="0" y="0"/>
          <a:ext cx="0" cy="0"/>
          <a:chOff x="0" y="0"/>
          <a:chExt cx="0" cy="0"/>
        </a:xfrm>
      </p:grpSpPr>
      <p:sp>
        <p:nvSpPr>
          <p:cNvPr id="7" name="Rectangle 6"/>
          <p:cNvSpPr/>
          <p:nvPr/>
        </p:nvSpPr>
        <p:spPr>
          <a:xfrm>
            <a:off x="1769046" y="1293603"/>
            <a:ext cx="8641213" cy="3148508"/>
          </a:xfrm>
          <a:prstGeom prst="rect">
            <a:avLst/>
          </a:prstGeom>
          <a:ln w="3175">
            <a:solidFill>
              <a:schemeClr val="bg1"/>
            </a:solidFill>
          </a:ln>
          <a:effectLst>
            <a:outerShdw blurRad="63500" sx="100500" sy="100500" algn="ctr" rotWithShape="0">
              <a:prstClr val="black">
                <a:alpha val="50000"/>
              </a:prstClr>
            </a:outerShdw>
          </a:effectLst>
        </p:spPr>
        <p:txBody>
          <a:bodyPr vert="horz" lIns="91440" tIns="45720" rIns="91440" bIns="45720" rtlCol="0">
            <a:normAutofit/>
          </a:bodyPr>
          <a:lstStyle/>
          <a:p>
            <a:pPr defTabSz="914400" hangingPunct="1">
              <a:spcBef>
                <a:spcPts val="2000"/>
              </a:spcBef>
              <a:buClr>
                <a:srgbClr val="2C7C9F">
                  <a:lumMod val="60000"/>
                  <a:lumOff val="40000"/>
                </a:srgbClr>
              </a:buClr>
              <a:buSzPct val="110000"/>
              <a:buFont typeface="Wingdings 2" pitchFamily="18" charset="2"/>
              <a:buNone/>
            </a:pPr>
            <a:endParaRPr sz="3200" kern="1200">
              <a:solidFill>
                <a:prstClr val="black">
                  <a:lumMod val="65000"/>
                  <a:lumOff val="35000"/>
                </a:prstClr>
              </a:solidFill>
              <a:latin typeface="News Gothic MT"/>
              <a:ea typeface="+mn-ea"/>
              <a:cs typeface="+mn-cs"/>
            </a:endParaRPr>
          </a:p>
        </p:txBody>
      </p:sp>
      <p:sp>
        <p:nvSpPr>
          <p:cNvPr id="2" name="Title 1"/>
          <p:cNvSpPr>
            <a:spLocks noGrp="1"/>
          </p:cNvSpPr>
          <p:nvPr>
            <p:ph type="ctrTitle"/>
          </p:nvPr>
        </p:nvSpPr>
        <p:spPr>
          <a:xfrm>
            <a:off x="1762060" y="1521888"/>
            <a:ext cx="8655185" cy="1722471"/>
          </a:xfrm>
        </p:spPr>
        <p:txBody>
          <a:bodyPr vert="horz" lIns="91440" tIns="45720" rIns="91440" bIns="45720" rtlCol="0" anchor="b" anchorCtr="0">
            <a:noAutofit/>
          </a:bodyPr>
          <a:lstStyle>
            <a:lvl1pPr marL="0" indent="0" algn="ctr" defTabSz="914400" rtl="0" eaLnBrk="1" latinLnBrk="0" hangingPunct="1">
              <a:spcBef>
                <a:spcPct val="0"/>
              </a:spcBef>
              <a:buClr>
                <a:schemeClr val="accent1">
                  <a:lumMod val="60000"/>
                  <a:lumOff val="40000"/>
                </a:schemeClr>
              </a:buClr>
              <a:buSzPct val="110000"/>
              <a:buFont typeface="Wingdings 2" pitchFamily="18" charset="2"/>
              <a:buNone/>
              <a:defRPr sz="4600" kern="1200">
                <a:solidFill>
                  <a:schemeClr val="accent1"/>
                </a:solidFill>
                <a:latin typeface="+mj-lt"/>
                <a:ea typeface="+mj-ea"/>
                <a:cs typeface="+mj-cs"/>
              </a:defRPr>
            </a:lvl1pPr>
          </a:lstStyle>
          <a:p>
            <a:r>
              <a:rPr lang="en-US"/>
              <a:t>Cliquez et modifiez le titre</a:t>
            </a:r>
            <a:endParaRPr/>
          </a:p>
        </p:txBody>
      </p:sp>
      <p:sp>
        <p:nvSpPr>
          <p:cNvPr id="3" name="Subtitle 2"/>
          <p:cNvSpPr>
            <a:spLocks noGrp="1"/>
          </p:cNvSpPr>
          <p:nvPr>
            <p:ph type="subTitle" idx="1"/>
          </p:nvPr>
        </p:nvSpPr>
        <p:spPr>
          <a:xfrm>
            <a:off x="1762063" y="3294432"/>
            <a:ext cx="8655187" cy="915368"/>
          </a:xfrm>
        </p:spPr>
        <p:txBody>
          <a:bodyPr vert="horz" lIns="91440" tIns="45720" rIns="91440" bIns="45720" rtlCol="0">
            <a:normAutofit/>
          </a:bodyPr>
          <a:lstStyle>
            <a:lvl1pPr marL="0" indent="0" algn="ctr" defTabSz="914400" rtl="0" eaLnBrk="1" latinLnBrk="0" hangingPunct="1">
              <a:spcBef>
                <a:spcPts val="300"/>
              </a:spcBef>
              <a:buClr>
                <a:schemeClr val="accent1">
                  <a:lumMod val="60000"/>
                  <a:lumOff val="40000"/>
                </a:schemeClr>
              </a:buClr>
              <a:buSzPct val="110000"/>
              <a:buFont typeface="Wingdings 2" pitchFamily="18" charset="2"/>
              <a:buNone/>
              <a:defRPr sz="1800" kern="1200">
                <a:solidFill>
                  <a:schemeClr val="tx1">
                    <a:tint val="75000"/>
                  </a:schemeClr>
                </a:solidFill>
                <a:latin typeface="+mn-lt"/>
                <a:ea typeface="+mn-ea"/>
                <a:cs typeface="+mn-cs"/>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Cliquez pour modifier le style des sous-titres du masque</a:t>
            </a:r>
            <a:endParaRPr dirty="0"/>
          </a:p>
        </p:txBody>
      </p:sp>
      <p:sp>
        <p:nvSpPr>
          <p:cNvPr id="4" name="Date Placeholder 3"/>
          <p:cNvSpPr>
            <a:spLocks noGrp="1"/>
          </p:cNvSpPr>
          <p:nvPr>
            <p:ph type="dt" sz="half" idx="10"/>
          </p:nvPr>
        </p:nvSpPr>
        <p:spPr/>
        <p:txBody>
          <a:bodyPr/>
          <a:lstStyle/>
          <a:p>
            <a:r>
              <a:rPr lang="fr-FR">
                <a:solidFill>
                  <a:prstClr val="white"/>
                </a:solidFill>
                <a:latin typeface="News Gothic MT"/>
              </a:rPr>
              <a:t>15 May 2025</a:t>
            </a:r>
          </a:p>
        </p:txBody>
      </p:sp>
      <p:sp>
        <p:nvSpPr>
          <p:cNvPr id="6" name="Slide Number Placeholder 5"/>
          <p:cNvSpPr>
            <a:spLocks noGrp="1"/>
          </p:cNvSpPr>
          <p:nvPr>
            <p:ph type="sldNum" sz="quarter" idx="12"/>
          </p:nvPr>
        </p:nvSpPr>
        <p:spPr/>
        <p:txBody>
          <a:bodyPr/>
          <a:lstStyle/>
          <a:p>
            <a:fld id="{617C510A-7687-CB44-A886-7EC5AB743307}" type="slidenum">
              <a:rPr lang="fr-FR" smtClean="0">
                <a:solidFill>
                  <a:prstClr val="white"/>
                </a:solidFill>
                <a:latin typeface="News Gothic MT"/>
              </a:rPr>
              <a:pPr/>
              <a:t>‹#›</a:t>
            </a:fld>
            <a:endParaRPr lang="fr-FR">
              <a:solidFill>
                <a:prstClr val="white"/>
              </a:solidFill>
              <a:latin typeface="News Gothic MT"/>
            </a:endParaRPr>
          </a:p>
        </p:txBody>
      </p:sp>
    </p:spTree>
    <p:extLst>
      <p:ext uri="{BB962C8B-B14F-4D97-AF65-F5344CB8AC3E}">
        <p14:creationId xmlns:p14="http://schemas.microsoft.com/office/powerpoint/2010/main" val="1780675134"/>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re et contenu">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Cliquez et modifiez le titre</a:t>
            </a:r>
            <a:endParaRPr/>
          </a:p>
        </p:txBody>
      </p:sp>
      <p:sp>
        <p:nvSpPr>
          <p:cNvPr id="3" name="Content Placeholder 2"/>
          <p:cNvSpPr>
            <a:spLocks noGrp="1"/>
          </p:cNvSpPr>
          <p:nvPr>
            <p:ph idx="1"/>
          </p:nvPr>
        </p:nvSpPr>
        <p:spPr/>
        <p:txBody>
          <a:bodyPr/>
          <a:lstStyle>
            <a:lvl1pPr>
              <a:defRPr>
                <a:solidFill>
                  <a:schemeClr val="tx2">
                    <a:lumMod val="90000"/>
                    <a:lumOff val="10000"/>
                  </a:schemeClr>
                </a:solidFill>
              </a:defRPr>
            </a:lvl1pPr>
            <a:lvl2pPr>
              <a:defRPr>
                <a:solidFill>
                  <a:schemeClr val="tx2">
                    <a:lumMod val="90000"/>
                    <a:lumOff val="10000"/>
                  </a:schemeClr>
                </a:solidFill>
              </a:defRPr>
            </a:lvl2pPr>
            <a:lvl3pPr>
              <a:defRPr>
                <a:solidFill>
                  <a:schemeClr val="tx2">
                    <a:lumMod val="90000"/>
                    <a:lumOff val="10000"/>
                  </a:schemeClr>
                </a:solidFill>
              </a:defRPr>
            </a:lvl3pPr>
            <a:lvl4pPr>
              <a:defRPr>
                <a:solidFill>
                  <a:schemeClr val="tx2">
                    <a:lumMod val="90000"/>
                    <a:lumOff val="10000"/>
                  </a:schemeClr>
                </a:solidFill>
              </a:defRPr>
            </a:lvl4pPr>
            <a:lvl5pPr>
              <a:defRPr>
                <a:solidFill>
                  <a:schemeClr val="tx2">
                    <a:lumMod val="90000"/>
                    <a:lumOff val="10000"/>
                  </a:schemeClr>
                </a:solidFill>
              </a:defRPr>
            </a:lvl5pPr>
          </a:lstStyle>
          <a:p>
            <a:pPr lvl="0"/>
            <a:r>
              <a:rPr lang="en-US" dirty="0" err="1"/>
              <a:t>Cliquez</a:t>
            </a:r>
            <a:r>
              <a:rPr lang="en-US" dirty="0"/>
              <a:t> pour modifier les styles du </a:t>
            </a:r>
            <a:r>
              <a:rPr lang="en-US" dirty="0" err="1"/>
              <a:t>texte</a:t>
            </a:r>
            <a:r>
              <a:rPr lang="en-US" dirty="0"/>
              <a:t> du masque</a:t>
            </a:r>
          </a:p>
          <a:p>
            <a:pPr lvl="1"/>
            <a:r>
              <a:rPr lang="en-US" dirty="0" err="1"/>
              <a:t>Deuxième</a:t>
            </a:r>
            <a:r>
              <a:rPr lang="en-US" dirty="0"/>
              <a:t> </a:t>
            </a:r>
            <a:r>
              <a:rPr lang="en-US" dirty="0" err="1"/>
              <a:t>niveau</a:t>
            </a:r>
            <a:endParaRPr lang="en-US" dirty="0"/>
          </a:p>
          <a:p>
            <a:pPr lvl="2"/>
            <a:r>
              <a:rPr lang="en-US" dirty="0" err="1"/>
              <a:t>Troisième</a:t>
            </a:r>
            <a:r>
              <a:rPr lang="en-US" dirty="0"/>
              <a:t> </a:t>
            </a:r>
            <a:r>
              <a:rPr lang="en-US" dirty="0" err="1"/>
              <a:t>niveau</a:t>
            </a:r>
            <a:endParaRPr lang="en-US" dirty="0"/>
          </a:p>
          <a:p>
            <a:pPr lvl="3"/>
            <a:r>
              <a:rPr lang="en-US" dirty="0" err="1"/>
              <a:t>Quatrième</a:t>
            </a:r>
            <a:r>
              <a:rPr lang="en-US" dirty="0"/>
              <a:t> </a:t>
            </a:r>
            <a:r>
              <a:rPr lang="en-US" dirty="0" err="1"/>
              <a:t>niveau</a:t>
            </a:r>
            <a:endParaRPr lang="en-US" dirty="0"/>
          </a:p>
          <a:p>
            <a:pPr lvl="4"/>
            <a:r>
              <a:rPr lang="en-US" dirty="0" err="1"/>
              <a:t>Cinquième</a:t>
            </a:r>
            <a:r>
              <a:rPr lang="en-US" dirty="0"/>
              <a:t> </a:t>
            </a:r>
            <a:r>
              <a:rPr lang="en-US" dirty="0" err="1"/>
              <a:t>niveau</a:t>
            </a:r>
            <a:endParaRPr dirty="0"/>
          </a:p>
        </p:txBody>
      </p:sp>
      <p:sp>
        <p:nvSpPr>
          <p:cNvPr id="4" name="Date Placeholder 3"/>
          <p:cNvSpPr>
            <a:spLocks noGrp="1"/>
          </p:cNvSpPr>
          <p:nvPr>
            <p:ph type="dt" sz="half" idx="10"/>
          </p:nvPr>
        </p:nvSpPr>
        <p:spPr>
          <a:xfrm>
            <a:off x="4076810" y="6483857"/>
            <a:ext cx="2841837" cy="364618"/>
          </a:xfrm>
        </p:spPr>
        <p:txBody>
          <a:bodyPr/>
          <a:lstStyle/>
          <a:p>
            <a:r>
              <a:rPr lang="fr-FR">
                <a:solidFill>
                  <a:prstClr val="white"/>
                </a:solidFill>
                <a:latin typeface="News Gothic MT"/>
              </a:rPr>
              <a:t>15 May 2025</a:t>
            </a:r>
            <a:endParaRPr lang="fr-FR" dirty="0">
              <a:solidFill>
                <a:prstClr val="white"/>
              </a:solidFill>
              <a:latin typeface="News Gothic MT"/>
            </a:endParaRPr>
          </a:p>
        </p:txBody>
      </p:sp>
      <p:sp>
        <p:nvSpPr>
          <p:cNvPr id="6" name="Slide Number Placeholder 5"/>
          <p:cNvSpPr>
            <a:spLocks noGrp="1"/>
          </p:cNvSpPr>
          <p:nvPr>
            <p:ph type="sldNum" sz="quarter" idx="12"/>
          </p:nvPr>
        </p:nvSpPr>
        <p:spPr/>
        <p:txBody>
          <a:bodyPr/>
          <a:lstStyle/>
          <a:p>
            <a:fld id="{617C510A-7687-CB44-A886-7EC5AB743307}" type="slidenum">
              <a:rPr lang="fr-FR" smtClean="0">
                <a:solidFill>
                  <a:prstClr val="white"/>
                </a:solidFill>
                <a:latin typeface="News Gothic MT"/>
              </a:rPr>
              <a:pPr/>
              <a:t>‹#›</a:t>
            </a:fld>
            <a:endParaRPr lang="fr-FR">
              <a:solidFill>
                <a:prstClr val="white"/>
              </a:solidFill>
              <a:latin typeface="News Gothic MT"/>
            </a:endParaRPr>
          </a:p>
        </p:txBody>
      </p:sp>
    </p:spTree>
    <p:extLst>
      <p:ext uri="{BB962C8B-B14F-4D97-AF65-F5344CB8AC3E}">
        <p14:creationId xmlns:p14="http://schemas.microsoft.com/office/powerpoint/2010/main" val="2103532668"/>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Layout>
</file>

<file path=ppt/slideLayouts/slideLayout3.xml><?xml version="1.0" encoding="utf-8"?>
<p:sldLayout xmlns:a="http://schemas.openxmlformats.org/drawingml/2006/main" xmlns:r="http://schemas.openxmlformats.org/officeDocument/2006/relationships" xmlns:p="http://schemas.openxmlformats.org/presentationml/2006/main" type="titleOnly" preserve="1">
  <p:cSld name="Titre seul">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Cliquez et modifiez le titre</a:t>
            </a:r>
            <a:endParaRPr/>
          </a:p>
        </p:txBody>
      </p:sp>
      <p:sp>
        <p:nvSpPr>
          <p:cNvPr id="3" name="Date Placeholder 2"/>
          <p:cNvSpPr>
            <a:spLocks noGrp="1"/>
          </p:cNvSpPr>
          <p:nvPr>
            <p:ph type="dt" sz="half" idx="10"/>
          </p:nvPr>
        </p:nvSpPr>
        <p:spPr/>
        <p:txBody>
          <a:bodyPr/>
          <a:lstStyle/>
          <a:p>
            <a:r>
              <a:rPr lang="fr-FR">
                <a:solidFill>
                  <a:prstClr val="white"/>
                </a:solidFill>
                <a:latin typeface="News Gothic MT"/>
              </a:rPr>
              <a:t>15 May 2025</a:t>
            </a:r>
            <a:endParaRPr lang="fr-FR" dirty="0">
              <a:solidFill>
                <a:prstClr val="white"/>
              </a:solidFill>
              <a:latin typeface="News Gothic MT"/>
            </a:endParaRPr>
          </a:p>
        </p:txBody>
      </p:sp>
      <p:sp>
        <p:nvSpPr>
          <p:cNvPr id="5" name="Slide Number Placeholder 4"/>
          <p:cNvSpPr>
            <a:spLocks noGrp="1"/>
          </p:cNvSpPr>
          <p:nvPr>
            <p:ph type="sldNum" sz="quarter" idx="12"/>
          </p:nvPr>
        </p:nvSpPr>
        <p:spPr/>
        <p:txBody>
          <a:bodyPr/>
          <a:lstStyle/>
          <a:p>
            <a:fld id="{617C510A-7687-CB44-A886-7EC5AB743307}" type="slidenum">
              <a:rPr lang="fr-FR" smtClean="0">
                <a:solidFill>
                  <a:prstClr val="white"/>
                </a:solidFill>
                <a:latin typeface="News Gothic MT"/>
              </a:rPr>
              <a:pPr/>
              <a:t>‹#›</a:t>
            </a:fld>
            <a:endParaRPr lang="fr-FR">
              <a:solidFill>
                <a:prstClr val="white"/>
              </a:solidFill>
              <a:latin typeface="News Gothic MT"/>
            </a:endParaRPr>
          </a:p>
        </p:txBody>
      </p:sp>
    </p:spTree>
    <p:extLst>
      <p:ext uri="{BB962C8B-B14F-4D97-AF65-F5344CB8AC3E}">
        <p14:creationId xmlns:p14="http://schemas.microsoft.com/office/powerpoint/2010/main" val="87627265"/>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Layout>
</file>

<file path=ppt/slideLayouts/slideLayout4.xml><?xml version="1.0" encoding="utf-8"?>
<p:sldLayout xmlns:a="http://schemas.openxmlformats.org/drawingml/2006/main" xmlns:r="http://schemas.openxmlformats.org/officeDocument/2006/relationships" xmlns:p="http://schemas.openxmlformats.org/presentationml/2006/main" type="blank" preserve="1">
  <p:cSld name="Vide">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r>
              <a:rPr lang="fr-FR">
                <a:solidFill>
                  <a:prstClr val="white"/>
                </a:solidFill>
                <a:latin typeface="News Gothic MT"/>
              </a:rPr>
              <a:t>15 May 2025</a:t>
            </a:r>
          </a:p>
        </p:txBody>
      </p:sp>
      <p:sp>
        <p:nvSpPr>
          <p:cNvPr id="4" name="Slide Number Placeholder 3"/>
          <p:cNvSpPr>
            <a:spLocks noGrp="1"/>
          </p:cNvSpPr>
          <p:nvPr>
            <p:ph type="sldNum" sz="quarter" idx="12"/>
          </p:nvPr>
        </p:nvSpPr>
        <p:spPr/>
        <p:txBody>
          <a:bodyPr/>
          <a:lstStyle/>
          <a:p>
            <a:fld id="{617C510A-7687-CB44-A886-7EC5AB743307}" type="slidenum">
              <a:rPr lang="fr-FR" smtClean="0">
                <a:solidFill>
                  <a:prstClr val="white"/>
                </a:solidFill>
                <a:latin typeface="News Gothic MT"/>
              </a:rPr>
              <a:pPr/>
              <a:t>‹#›</a:t>
            </a:fld>
            <a:endParaRPr lang="fr-FR">
              <a:solidFill>
                <a:prstClr val="white"/>
              </a:solidFill>
              <a:latin typeface="News Gothic MT"/>
            </a:endParaRPr>
          </a:p>
        </p:txBody>
      </p:sp>
    </p:spTree>
    <p:extLst>
      <p:ext uri="{BB962C8B-B14F-4D97-AF65-F5344CB8AC3E}">
        <p14:creationId xmlns:p14="http://schemas.microsoft.com/office/powerpoint/2010/main" val="1964052867"/>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Layout>
</file>

<file path=ppt/slideLayouts/slideLayout5.xml><?xml version="1.0" encoding="utf-8"?>
<p:sldLayout xmlns:a="http://schemas.openxmlformats.org/drawingml/2006/main" xmlns:r="http://schemas.openxmlformats.org/officeDocument/2006/relationships" xmlns:p="http://schemas.openxmlformats.org/presentationml/2006/main" userDrawn="1">
  <p:cSld name="2_Two Content">
    <p:spTree>
      <p:nvGrpSpPr>
        <p:cNvPr id="1" name=""/>
        <p:cNvGrpSpPr/>
        <p:nvPr/>
      </p:nvGrpSpPr>
      <p:grpSpPr>
        <a:xfrm>
          <a:off x="0" y="0"/>
          <a:ext cx="0" cy="0"/>
          <a:chOff x="0" y="0"/>
          <a:chExt cx="0" cy="0"/>
        </a:xfrm>
      </p:grpSpPr>
      <p:sp>
        <p:nvSpPr>
          <p:cNvPr id="8" name="Content Placeholder 2"/>
          <p:cNvSpPr>
            <a:spLocks noGrp="1"/>
          </p:cNvSpPr>
          <p:nvPr>
            <p:ph idx="13"/>
          </p:nvPr>
        </p:nvSpPr>
        <p:spPr>
          <a:xfrm>
            <a:off x="1125663" y="901818"/>
            <a:ext cx="4760999" cy="4829072"/>
          </a:xfrm>
          <a:prstGeom prst="rect">
            <a:avLst/>
          </a:prstGeom>
        </p:spPr>
        <p:txBody>
          <a:bodyPr/>
          <a:lstStyle>
            <a:lvl1pPr marL="172555" indent="-172555">
              <a:spcBef>
                <a:spcPts val="359"/>
              </a:spcBef>
              <a:defRPr sz="1678" b="0"/>
            </a:lvl1pPr>
            <a:lvl2pPr marL="345110" indent="-172555">
              <a:spcBef>
                <a:spcPts val="479"/>
              </a:spcBef>
              <a:defRPr sz="1438">
                <a:latin typeface="Arial"/>
                <a:cs typeface="Arial"/>
              </a:defRPr>
            </a:lvl2pPr>
            <a:lvl3pPr marL="517666" indent="-172555">
              <a:defRPr sz="1318">
                <a:latin typeface="Arial"/>
                <a:cs typeface="Arial"/>
              </a:defRPr>
            </a:lvl3pPr>
            <a:lvl4pPr marL="690221" indent="-172555">
              <a:buFont typeface="Lucida Grande"/>
              <a:buChar char="‒"/>
              <a:defRPr sz="1318">
                <a:latin typeface="Arial"/>
                <a:cs typeface="Arial"/>
              </a:defRPr>
            </a:lvl4pPr>
            <a:lvl5pPr marL="1507784" indent="-231225">
              <a:defRPr sz="1797">
                <a:latin typeface="Arial"/>
                <a:cs typeface="Arial"/>
              </a:defRPr>
            </a:lvl5pPr>
          </a:lstStyle>
          <a:p>
            <a:pPr lvl="0"/>
            <a:r>
              <a:rPr lang="de-DE" dirty="0"/>
              <a:t>Click </a:t>
            </a:r>
            <a:r>
              <a:rPr lang="de-DE" dirty="0" err="1"/>
              <a:t>to</a:t>
            </a:r>
            <a:r>
              <a:rPr lang="de-DE" dirty="0"/>
              <a:t> </a:t>
            </a:r>
            <a:r>
              <a:rPr lang="de-DE" dirty="0" err="1"/>
              <a:t>edit</a:t>
            </a:r>
            <a:r>
              <a:rPr lang="de-DE" dirty="0"/>
              <a:t> Master </a:t>
            </a:r>
            <a:r>
              <a:rPr lang="de-DE" dirty="0" err="1"/>
              <a:t>text</a:t>
            </a:r>
            <a:r>
              <a:rPr lang="de-DE" dirty="0"/>
              <a:t> </a:t>
            </a:r>
            <a:r>
              <a:rPr lang="de-DE" dirty="0" err="1"/>
              <a:t>styles</a:t>
            </a:r>
            <a:endParaRPr lang="de-DE" dirty="0"/>
          </a:p>
          <a:p>
            <a:pPr lvl="1"/>
            <a:r>
              <a:rPr lang="de-DE" dirty="0"/>
              <a:t>Second </a:t>
            </a:r>
            <a:r>
              <a:rPr lang="de-DE" dirty="0" err="1"/>
              <a:t>level</a:t>
            </a:r>
            <a:endParaRPr lang="de-DE" dirty="0"/>
          </a:p>
          <a:p>
            <a:pPr lvl="2"/>
            <a:r>
              <a:rPr lang="de-DE" dirty="0"/>
              <a:t>Third </a:t>
            </a:r>
            <a:r>
              <a:rPr lang="de-DE" dirty="0" err="1"/>
              <a:t>level</a:t>
            </a:r>
            <a:endParaRPr lang="de-DE" dirty="0"/>
          </a:p>
          <a:p>
            <a:pPr lvl="3"/>
            <a:r>
              <a:rPr lang="de-DE" dirty="0" err="1"/>
              <a:t>Fourth</a:t>
            </a:r>
            <a:r>
              <a:rPr lang="de-DE" dirty="0"/>
              <a:t> </a:t>
            </a:r>
            <a:r>
              <a:rPr lang="de-DE" dirty="0" err="1"/>
              <a:t>level</a:t>
            </a:r>
            <a:endParaRPr lang="de-DE" dirty="0"/>
          </a:p>
          <a:p>
            <a:pPr lvl="3"/>
            <a:endParaRPr lang="de-DE" dirty="0"/>
          </a:p>
        </p:txBody>
      </p:sp>
      <p:sp>
        <p:nvSpPr>
          <p:cNvPr id="9" name="Title 1"/>
          <p:cNvSpPr>
            <a:spLocks noGrp="1"/>
          </p:cNvSpPr>
          <p:nvPr>
            <p:ph type="title"/>
          </p:nvPr>
        </p:nvSpPr>
        <p:spPr>
          <a:xfrm>
            <a:off x="1125663" y="173318"/>
            <a:ext cx="9964882" cy="365253"/>
          </a:xfrm>
          <a:prstGeom prst="rect">
            <a:avLst/>
          </a:prstGeom>
        </p:spPr>
        <p:txBody>
          <a:bodyPr vert="horz" lIns="0" tIns="0" rIns="0" bIns="0"/>
          <a:lstStyle>
            <a:lvl1pPr algn="l">
              <a:defRPr sz="2397" b="1">
                <a:latin typeface="Arial"/>
                <a:cs typeface="Arial"/>
              </a:defRPr>
            </a:lvl1pPr>
          </a:lstStyle>
          <a:p>
            <a:r>
              <a:rPr lang="de-DE" dirty="0"/>
              <a:t>Click </a:t>
            </a:r>
            <a:r>
              <a:rPr lang="de-DE" dirty="0" err="1"/>
              <a:t>to</a:t>
            </a:r>
            <a:r>
              <a:rPr lang="de-DE" dirty="0"/>
              <a:t> </a:t>
            </a:r>
            <a:r>
              <a:rPr lang="de-DE" dirty="0" err="1"/>
              <a:t>edit</a:t>
            </a:r>
            <a:r>
              <a:rPr lang="de-DE" dirty="0"/>
              <a:t> Master title style</a:t>
            </a:r>
            <a:endParaRPr lang="en-US" dirty="0"/>
          </a:p>
        </p:txBody>
      </p:sp>
      <p:sp>
        <p:nvSpPr>
          <p:cNvPr id="5" name="Date Placeholder 3"/>
          <p:cNvSpPr>
            <a:spLocks noGrp="1"/>
          </p:cNvSpPr>
          <p:nvPr>
            <p:ph type="dt" sz="half" idx="15"/>
          </p:nvPr>
        </p:nvSpPr>
        <p:spPr>
          <a:xfrm>
            <a:off x="3266267" y="6449263"/>
            <a:ext cx="2841837" cy="364618"/>
          </a:xfrm>
        </p:spPr>
        <p:txBody>
          <a:bodyPr/>
          <a:lstStyle>
            <a:lvl1pPr>
              <a:defRPr/>
            </a:lvl1pPr>
          </a:lstStyle>
          <a:p>
            <a:pPr>
              <a:defRPr/>
            </a:pPr>
            <a:r>
              <a:rPr lang="fr-FR"/>
              <a:t>15 May 2025</a:t>
            </a:r>
            <a:endParaRPr lang="en-US" dirty="0"/>
          </a:p>
        </p:txBody>
      </p:sp>
      <p:sp>
        <p:nvSpPr>
          <p:cNvPr id="7" name="Slide Number Placeholder 5"/>
          <p:cNvSpPr>
            <a:spLocks noGrp="1"/>
          </p:cNvSpPr>
          <p:nvPr>
            <p:ph type="sldNum" sz="quarter" idx="17"/>
          </p:nvPr>
        </p:nvSpPr>
        <p:spPr>
          <a:xfrm>
            <a:off x="10648159" y="6290270"/>
            <a:ext cx="1319424" cy="364618"/>
          </a:xfrm>
        </p:spPr>
        <p:txBody>
          <a:bodyPr/>
          <a:lstStyle>
            <a:lvl1pPr>
              <a:defRPr/>
            </a:lvl1pPr>
          </a:lstStyle>
          <a:p>
            <a:pPr>
              <a:defRPr/>
            </a:pPr>
            <a:fld id="{B671927D-F133-FB4E-BE50-700D114097C3}" type="slidenum">
              <a:rPr lang="en-US"/>
              <a:pPr>
                <a:defRPr/>
              </a:pPr>
              <a:t>‹#›</a:t>
            </a:fld>
            <a:endParaRPr lang="en-US"/>
          </a:p>
        </p:txBody>
      </p:sp>
      <p:sp>
        <p:nvSpPr>
          <p:cNvPr id="10" name="Content Placeholder 2">
            <a:extLst>
              <a:ext uri="{FF2B5EF4-FFF2-40B4-BE49-F238E27FC236}">
                <a16:creationId xmlns:a16="http://schemas.microsoft.com/office/drawing/2014/main" id="{0C36F55D-6840-884A-9D32-08F1D537A5C8}"/>
              </a:ext>
            </a:extLst>
          </p:cNvPr>
          <p:cNvSpPr>
            <a:spLocks noGrp="1"/>
          </p:cNvSpPr>
          <p:nvPr>
            <p:ph idx="18"/>
          </p:nvPr>
        </p:nvSpPr>
        <p:spPr>
          <a:xfrm>
            <a:off x="6292639" y="901818"/>
            <a:ext cx="4760999" cy="4829072"/>
          </a:xfrm>
          <a:prstGeom prst="rect">
            <a:avLst/>
          </a:prstGeom>
        </p:spPr>
        <p:txBody>
          <a:bodyPr/>
          <a:lstStyle>
            <a:lvl1pPr marL="172555" indent="-172555">
              <a:spcBef>
                <a:spcPts val="479"/>
              </a:spcBef>
              <a:defRPr sz="1678" b="0"/>
            </a:lvl1pPr>
            <a:lvl2pPr marL="345110" indent="-172555">
              <a:spcBef>
                <a:spcPts val="479"/>
              </a:spcBef>
              <a:defRPr sz="1438">
                <a:latin typeface="Arial"/>
                <a:cs typeface="Arial"/>
              </a:defRPr>
            </a:lvl2pPr>
            <a:lvl3pPr marL="517666" indent="-172555">
              <a:defRPr sz="1318">
                <a:latin typeface="Arial"/>
                <a:cs typeface="Arial"/>
              </a:defRPr>
            </a:lvl3pPr>
            <a:lvl4pPr marL="690221" indent="-172555">
              <a:buFont typeface="Lucida Grande"/>
              <a:buChar char="‒"/>
              <a:defRPr sz="1318">
                <a:latin typeface="Arial"/>
                <a:cs typeface="Arial"/>
              </a:defRPr>
            </a:lvl4pPr>
            <a:lvl5pPr marL="1507784" indent="-231225">
              <a:defRPr sz="1797">
                <a:latin typeface="Arial"/>
                <a:cs typeface="Arial"/>
              </a:defRPr>
            </a:lvl5pPr>
          </a:lstStyle>
          <a:p>
            <a:pPr lvl="0"/>
            <a:r>
              <a:rPr lang="de-DE" dirty="0"/>
              <a:t>Click </a:t>
            </a:r>
            <a:r>
              <a:rPr lang="de-DE" dirty="0" err="1"/>
              <a:t>to</a:t>
            </a:r>
            <a:r>
              <a:rPr lang="de-DE" dirty="0"/>
              <a:t> </a:t>
            </a:r>
            <a:r>
              <a:rPr lang="de-DE" dirty="0" err="1"/>
              <a:t>edit</a:t>
            </a:r>
            <a:r>
              <a:rPr lang="de-DE" dirty="0"/>
              <a:t> Master </a:t>
            </a:r>
            <a:r>
              <a:rPr lang="de-DE" dirty="0" err="1"/>
              <a:t>text</a:t>
            </a:r>
            <a:r>
              <a:rPr lang="de-DE" dirty="0"/>
              <a:t> </a:t>
            </a:r>
            <a:r>
              <a:rPr lang="de-DE" dirty="0" err="1"/>
              <a:t>styles</a:t>
            </a:r>
            <a:endParaRPr lang="de-DE" dirty="0"/>
          </a:p>
          <a:p>
            <a:pPr lvl="1"/>
            <a:r>
              <a:rPr lang="de-DE" dirty="0"/>
              <a:t>Second </a:t>
            </a:r>
            <a:r>
              <a:rPr lang="de-DE" dirty="0" err="1"/>
              <a:t>level</a:t>
            </a:r>
            <a:endParaRPr lang="de-DE" dirty="0"/>
          </a:p>
          <a:p>
            <a:pPr lvl="2"/>
            <a:r>
              <a:rPr lang="de-DE" dirty="0"/>
              <a:t>Third </a:t>
            </a:r>
            <a:r>
              <a:rPr lang="de-DE" dirty="0" err="1"/>
              <a:t>level</a:t>
            </a:r>
            <a:endParaRPr lang="de-DE" dirty="0"/>
          </a:p>
          <a:p>
            <a:pPr lvl="3"/>
            <a:r>
              <a:rPr lang="de-DE" dirty="0" err="1"/>
              <a:t>Fourth</a:t>
            </a:r>
            <a:r>
              <a:rPr lang="de-DE" dirty="0"/>
              <a:t> </a:t>
            </a:r>
            <a:r>
              <a:rPr lang="de-DE" dirty="0" err="1"/>
              <a:t>level</a:t>
            </a:r>
            <a:endParaRPr lang="de-DE" dirty="0"/>
          </a:p>
          <a:p>
            <a:pPr lvl="3"/>
            <a:endParaRPr lang="de-DE" dirty="0"/>
          </a:p>
        </p:txBody>
      </p:sp>
    </p:spTree>
    <p:extLst>
      <p:ext uri="{BB962C8B-B14F-4D97-AF65-F5344CB8AC3E}">
        <p14:creationId xmlns:p14="http://schemas.microsoft.com/office/powerpoint/2010/main" val="3330628658"/>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Layout>
</file>

<file path=ppt/slideLayouts/slideLayout6.xml><?xml version="1.0" encoding="utf-8"?>
<p:sldLayout xmlns:a="http://schemas.openxmlformats.org/drawingml/2006/main" xmlns:r="http://schemas.openxmlformats.org/officeDocument/2006/relationships" xmlns:p="http://schemas.openxmlformats.org/presentationml/2006/main" type="tx">
  <p:cSld name="Title and 2 Contents">
    <p:bg>
      <p:bgPr>
        <a:gradFill>
          <a:gsLst>
            <a:gs pos="0">
              <a:schemeClr val="accent2">
                <a:lumMod val="5000"/>
                <a:lumOff val="95000"/>
              </a:schemeClr>
            </a:gs>
            <a:gs pos="88000">
              <a:schemeClr val="accent2">
                <a:lumMod val="45000"/>
                <a:lumOff val="55000"/>
              </a:schemeClr>
            </a:gs>
            <a:gs pos="98000">
              <a:schemeClr val="accent2">
                <a:lumMod val="45000"/>
                <a:lumOff val="55000"/>
              </a:schemeClr>
            </a:gs>
            <a:gs pos="80000">
              <a:schemeClr val="accent2">
                <a:lumMod val="30000"/>
                <a:lumOff val="70000"/>
              </a:schemeClr>
            </a:gs>
          </a:gsLst>
          <a:lin ang="5400000" scaled="1"/>
        </a:gradFill>
        <a:effectLst/>
      </p:bgPr>
    </p:bg>
    <p:spTree>
      <p:nvGrpSpPr>
        <p:cNvPr id="1" name=""/>
        <p:cNvGrpSpPr/>
        <p:nvPr/>
      </p:nvGrpSpPr>
      <p:grpSpPr>
        <a:xfrm>
          <a:off x="0" y="0"/>
          <a:ext cx="0" cy="0"/>
          <a:chOff x="0" y="0"/>
          <a:chExt cx="0" cy="0"/>
        </a:xfrm>
      </p:grpSpPr>
      <p:sp>
        <p:nvSpPr>
          <p:cNvPr id="53" name="Slide Number"/>
          <p:cNvSpPr txBox="1">
            <a:spLocks noGrp="1"/>
          </p:cNvSpPr>
          <p:nvPr>
            <p:ph type="sldNum" sz="quarter" idx="2"/>
          </p:nvPr>
        </p:nvSpPr>
        <p:spPr>
          <a:xfrm>
            <a:off x="11548980" y="6390423"/>
            <a:ext cx="266696" cy="258862"/>
          </a:xfrm>
          <a:prstGeom prst="rect">
            <a:avLst/>
          </a:prstGeom>
        </p:spPr>
        <p:txBody>
          <a:bodyPr lIns="0" tIns="0" rIns="0" bIns="0" anchor="t"/>
          <a:lstStyle>
            <a:lvl1pPr algn="l">
              <a:defRPr sz="1797"/>
            </a:lvl1pPr>
          </a:lstStyle>
          <a:p>
            <a:fld id="{86CB4B4D-7CA3-9044-876B-883B54F8677D}" type="slidenum">
              <a:t>‹#›</a:t>
            </a:fld>
            <a:endParaRPr/>
          </a:p>
        </p:txBody>
      </p:sp>
      <p:sp>
        <p:nvSpPr>
          <p:cNvPr id="54" name="Title Text"/>
          <p:cNvSpPr txBox="1">
            <a:spLocks noGrp="1"/>
          </p:cNvSpPr>
          <p:nvPr>
            <p:ph type="title"/>
          </p:nvPr>
        </p:nvSpPr>
        <p:spPr>
          <a:xfrm>
            <a:off x="1024430" y="365894"/>
            <a:ext cx="11364176" cy="450471"/>
          </a:xfrm>
          <a:prstGeom prst="rect">
            <a:avLst/>
          </a:prstGeom>
        </p:spPr>
        <p:txBody>
          <a:bodyPr/>
          <a:lstStyle>
            <a:lvl1pPr>
              <a:lnSpc>
                <a:spcPct val="90000"/>
              </a:lnSpc>
              <a:defRPr sz="2996">
                <a:solidFill>
                  <a:srgbClr val="548121"/>
                </a:solidFill>
              </a:defRPr>
            </a:lvl1pPr>
          </a:lstStyle>
          <a:p>
            <a:r>
              <a:rPr dirty="0"/>
              <a:t>Title Text</a:t>
            </a:r>
          </a:p>
        </p:txBody>
      </p:sp>
      <p:sp>
        <p:nvSpPr>
          <p:cNvPr id="55" name="Body Level One…"/>
          <p:cNvSpPr txBox="1">
            <a:spLocks noGrp="1"/>
          </p:cNvSpPr>
          <p:nvPr>
            <p:ph type="body" sz="quarter" idx="1"/>
          </p:nvPr>
        </p:nvSpPr>
        <p:spPr>
          <a:xfrm>
            <a:off x="407562" y="816365"/>
            <a:ext cx="11364176" cy="450472"/>
          </a:xfrm>
          <a:prstGeom prst="rect">
            <a:avLst/>
          </a:prstGeom>
        </p:spPr>
        <p:txBody>
          <a:bodyPr>
            <a:normAutofit/>
          </a:bodyPr>
          <a:lstStyle>
            <a:lvl1pPr marL="0" indent="0">
              <a:spcBef>
                <a:spcPts val="2796"/>
              </a:spcBef>
              <a:buSzTx/>
              <a:buFontTx/>
              <a:buNone/>
              <a:defRPr b="1">
                <a:solidFill>
                  <a:srgbClr val="EB4690"/>
                </a:solidFill>
              </a:defRPr>
            </a:lvl1pPr>
            <a:lvl2pPr marL="0" indent="266327">
              <a:spcBef>
                <a:spcPts val="2796"/>
              </a:spcBef>
              <a:buSzTx/>
              <a:buFontTx/>
              <a:buNone/>
              <a:defRPr b="1">
                <a:solidFill>
                  <a:srgbClr val="EB4690"/>
                </a:solidFill>
              </a:defRPr>
            </a:lvl2pPr>
            <a:lvl3pPr>
              <a:spcBef>
                <a:spcPts val="2796"/>
              </a:spcBef>
              <a:buFontTx/>
              <a:defRPr b="1">
                <a:solidFill>
                  <a:srgbClr val="EB4690"/>
                </a:solidFill>
              </a:defRPr>
            </a:lvl3pPr>
            <a:lvl4pPr>
              <a:spcBef>
                <a:spcPts val="2796"/>
              </a:spcBef>
              <a:buFontTx/>
              <a:defRPr b="1">
                <a:solidFill>
                  <a:srgbClr val="EB4690"/>
                </a:solidFill>
              </a:defRPr>
            </a:lvl4pPr>
            <a:lvl5pPr>
              <a:spcBef>
                <a:spcPts val="2796"/>
              </a:spcBef>
              <a:buFontTx/>
              <a:defRPr b="1">
                <a:solidFill>
                  <a:srgbClr val="EB4690"/>
                </a:solidFill>
              </a:defRPr>
            </a:lvl5pPr>
          </a:lstStyle>
          <a:p>
            <a:r>
              <a:rPr dirty="0"/>
              <a:t>Body Level One</a:t>
            </a:r>
          </a:p>
          <a:p>
            <a:pPr lvl="1"/>
            <a:r>
              <a:rPr dirty="0"/>
              <a:t>Body Level Two</a:t>
            </a:r>
          </a:p>
          <a:p>
            <a:pPr lvl="2"/>
            <a:r>
              <a:rPr dirty="0"/>
              <a:t>Body Level Three</a:t>
            </a:r>
          </a:p>
          <a:p>
            <a:pPr lvl="3"/>
            <a:r>
              <a:rPr dirty="0"/>
              <a:t>Body Level Four</a:t>
            </a:r>
          </a:p>
          <a:p>
            <a:pPr lvl="4"/>
            <a:r>
              <a:rPr dirty="0"/>
              <a:t>Body Level Five</a:t>
            </a:r>
          </a:p>
        </p:txBody>
      </p:sp>
      <p:pic>
        <p:nvPicPr>
          <p:cNvPr id="56" name="pasted-movie.png" descr="pasted-movie.png"/>
          <p:cNvPicPr>
            <a:picLocks noChangeAspect="1"/>
          </p:cNvPicPr>
          <p:nvPr/>
        </p:nvPicPr>
        <p:blipFill>
          <a:blip r:embed="rId2"/>
          <a:stretch>
            <a:fillRect/>
          </a:stretch>
        </p:blipFill>
        <p:spPr>
          <a:xfrm>
            <a:off x="234705" y="6316326"/>
            <a:ext cx="1579451" cy="483150"/>
          </a:xfrm>
          <a:prstGeom prst="rect">
            <a:avLst/>
          </a:prstGeom>
          <a:ln w="12700">
            <a:miter lim="400000"/>
          </a:ln>
        </p:spPr>
      </p:pic>
    </p:spTree>
    <p:extLst>
      <p:ext uri="{BB962C8B-B14F-4D97-AF65-F5344CB8AC3E}">
        <p14:creationId xmlns:p14="http://schemas.microsoft.com/office/powerpoint/2010/main" val="2987701454"/>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Layout>
</file>

<file path=ppt/slideMasters/_rels/slideMaster1.xml.rels><?xml version="1.0" encoding="UTF-8" standalone="yes"?>
<Relationships xmlns="http://schemas.openxmlformats.org/package/2006/relationships"><Relationship Id="rId8" Type="http://schemas.openxmlformats.org/officeDocument/2006/relationships/image" Target="../media/image2.jpeg"/><Relationship Id="rId3" Type="http://schemas.openxmlformats.org/officeDocument/2006/relationships/slideLayout" Target="../slideLayouts/slideLayout3.xml"/><Relationship Id="rId7"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10" Type="http://schemas.openxmlformats.org/officeDocument/2006/relationships/image" Target="../media/image4.png"/><Relationship Id="rId4" Type="http://schemas.openxmlformats.org/officeDocument/2006/relationships/slideLayout" Target="../slideLayouts/slideLayout4.xml"/><Relationship Id="rId9" Type="http://schemas.openxmlformats.org/officeDocument/2006/relationships/image" Target="../media/image3.jpeg"/></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2"/>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731605" y="107430"/>
            <a:ext cx="10711865" cy="1335099"/>
          </a:xfrm>
          <a:prstGeom prst="rect">
            <a:avLst/>
          </a:prstGeom>
        </p:spPr>
        <p:txBody>
          <a:bodyPr vert="horz" lIns="91440" tIns="45720" rIns="91440" bIns="45720" rtlCol="0" anchor="b" anchorCtr="0">
            <a:noAutofit/>
          </a:bodyPr>
          <a:lstStyle/>
          <a:p>
            <a:r>
              <a:rPr lang="en-US" dirty="0" err="1"/>
              <a:t>Cliquez</a:t>
            </a:r>
            <a:r>
              <a:rPr lang="en-US" dirty="0"/>
              <a:t> et </a:t>
            </a:r>
            <a:r>
              <a:rPr lang="en-US" dirty="0" err="1"/>
              <a:t>modifiez</a:t>
            </a:r>
            <a:r>
              <a:rPr lang="en-US" dirty="0"/>
              <a:t> le </a:t>
            </a:r>
            <a:r>
              <a:rPr lang="en-US" dirty="0" err="1"/>
              <a:t>titre</a:t>
            </a:r>
            <a:endParaRPr dirty="0"/>
          </a:p>
        </p:txBody>
      </p:sp>
      <p:sp>
        <p:nvSpPr>
          <p:cNvPr id="3" name="Text Placeholder 2"/>
          <p:cNvSpPr>
            <a:spLocks noGrp="1"/>
          </p:cNvSpPr>
          <p:nvPr>
            <p:ph type="body" idx="1"/>
          </p:nvPr>
        </p:nvSpPr>
        <p:spPr>
          <a:xfrm>
            <a:off x="731605" y="1597978"/>
            <a:ext cx="10711865" cy="4337368"/>
          </a:xfrm>
          <a:prstGeom prst="rect">
            <a:avLst/>
          </a:prstGeom>
        </p:spPr>
        <p:txBody>
          <a:bodyPr vert="horz" lIns="91440" tIns="45720" rIns="91440" bIns="45720" rtlCol="0">
            <a:normAutofit/>
          </a:bodyPr>
          <a:lstStyle/>
          <a:p>
            <a:pPr lvl="0"/>
            <a:r>
              <a:rPr lang="en-US" dirty="0" err="1"/>
              <a:t>Cliquez</a:t>
            </a:r>
            <a:r>
              <a:rPr lang="en-US" dirty="0"/>
              <a:t> pour modifier les styles du </a:t>
            </a:r>
            <a:r>
              <a:rPr lang="en-US" dirty="0" err="1"/>
              <a:t>texte</a:t>
            </a:r>
            <a:r>
              <a:rPr lang="en-US" dirty="0"/>
              <a:t> du masque</a:t>
            </a:r>
          </a:p>
          <a:p>
            <a:pPr lvl="1"/>
            <a:r>
              <a:rPr lang="en-US" dirty="0" err="1"/>
              <a:t>Deuxième</a:t>
            </a:r>
            <a:r>
              <a:rPr lang="en-US" dirty="0"/>
              <a:t> </a:t>
            </a:r>
            <a:r>
              <a:rPr lang="en-US" dirty="0" err="1"/>
              <a:t>niveau</a:t>
            </a:r>
            <a:endParaRPr lang="en-US" dirty="0"/>
          </a:p>
          <a:p>
            <a:pPr lvl="2"/>
            <a:r>
              <a:rPr lang="en-US" dirty="0" err="1"/>
              <a:t>Troisième</a:t>
            </a:r>
            <a:r>
              <a:rPr lang="en-US" dirty="0"/>
              <a:t> </a:t>
            </a:r>
            <a:r>
              <a:rPr lang="en-US" dirty="0" err="1"/>
              <a:t>niveau</a:t>
            </a:r>
            <a:endParaRPr lang="en-US" dirty="0"/>
          </a:p>
          <a:p>
            <a:pPr lvl="3"/>
            <a:r>
              <a:rPr lang="en-US" dirty="0" err="1"/>
              <a:t>Quatrième</a:t>
            </a:r>
            <a:r>
              <a:rPr lang="en-US" dirty="0"/>
              <a:t> </a:t>
            </a:r>
            <a:r>
              <a:rPr lang="en-US" dirty="0" err="1"/>
              <a:t>niveau</a:t>
            </a:r>
            <a:endParaRPr lang="en-US" dirty="0"/>
          </a:p>
          <a:p>
            <a:pPr lvl="4"/>
            <a:r>
              <a:rPr lang="en-US" dirty="0" err="1"/>
              <a:t>Cinquième</a:t>
            </a:r>
            <a:r>
              <a:rPr lang="en-US" dirty="0"/>
              <a:t> </a:t>
            </a:r>
            <a:r>
              <a:rPr lang="en-US" dirty="0" err="1"/>
              <a:t>niveau</a:t>
            </a:r>
            <a:endParaRPr dirty="0"/>
          </a:p>
        </p:txBody>
      </p:sp>
      <p:sp>
        <p:nvSpPr>
          <p:cNvPr id="4" name="Date Placeholder 3"/>
          <p:cNvSpPr>
            <a:spLocks noGrp="1"/>
          </p:cNvSpPr>
          <p:nvPr>
            <p:ph type="dt" sz="half" idx="2"/>
          </p:nvPr>
        </p:nvSpPr>
        <p:spPr>
          <a:xfrm>
            <a:off x="3796591" y="6458292"/>
            <a:ext cx="2841837" cy="364618"/>
          </a:xfrm>
          <a:prstGeom prst="rect">
            <a:avLst/>
          </a:prstGeom>
        </p:spPr>
        <p:txBody>
          <a:bodyPr vert="horz" lIns="91440" tIns="45720" rIns="91440" bIns="45720" rtlCol="0" anchor="ctr"/>
          <a:lstStyle>
            <a:lvl1pPr algn="r">
              <a:defRPr sz="1200">
                <a:solidFill>
                  <a:schemeClr val="bg1"/>
                </a:solidFill>
              </a:defRPr>
            </a:lvl1pPr>
          </a:lstStyle>
          <a:p>
            <a:pPr hangingPunct="1"/>
            <a:r>
              <a:rPr lang="fr-FR" kern="1200">
                <a:solidFill>
                  <a:prstClr val="white"/>
                </a:solidFill>
                <a:latin typeface="News Gothic MT"/>
                <a:ea typeface="+mn-ea"/>
                <a:cs typeface="+mn-cs"/>
              </a:rPr>
              <a:t>15 May 2025</a:t>
            </a:r>
            <a:endParaRPr lang="fr-FR" kern="1200" dirty="0">
              <a:solidFill>
                <a:prstClr val="white"/>
              </a:solidFill>
              <a:latin typeface="News Gothic MT"/>
              <a:ea typeface="+mn-ea"/>
              <a:cs typeface="+mn-cs"/>
            </a:endParaRPr>
          </a:p>
        </p:txBody>
      </p:sp>
      <p:sp>
        <p:nvSpPr>
          <p:cNvPr id="6" name="Slide Number Placeholder 5"/>
          <p:cNvSpPr>
            <a:spLocks noGrp="1"/>
          </p:cNvSpPr>
          <p:nvPr>
            <p:ph type="sldNum" sz="quarter" idx="4"/>
          </p:nvPr>
        </p:nvSpPr>
        <p:spPr>
          <a:xfrm>
            <a:off x="10672975" y="6275983"/>
            <a:ext cx="1319424" cy="364618"/>
          </a:xfrm>
          <a:prstGeom prst="rect">
            <a:avLst/>
          </a:prstGeom>
        </p:spPr>
        <p:txBody>
          <a:bodyPr vert="horz" lIns="91440" tIns="45720" rIns="91440" bIns="45720" rtlCol="0" anchor="ctr"/>
          <a:lstStyle>
            <a:lvl1pPr algn="r">
              <a:defRPr sz="1400">
                <a:solidFill>
                  <a:schemeClr val="bg1"/>
                </a:solidFill>
              </a:defRPr>
            </a:lvl1pPr>
          </a:lstStyle>
          <a:p>
            <a:pPr hangingPunct="1"/>
            <a:fld id="{617C510A-7687-CB44-A886-7EC5AB743307}" type="slidenum">
              <a:rPr lang="fr-FR" kern="1200" smtClean="0">
                <a:solidFill>
                  <a:prstClr val="white"/>
                </a:solidFill>
                <a:latin typeface="News Gothic MT"/>
                <a:ea typeface="+mn-ea"/>
                <a:cs typeface="+mn-cs"/>
              </a:rPr>
              <a:pPr hangingPunct="1"/>
              <a:t>‹#›</a:t>
            </a:fld>
            <a:endParaRPr lang="fr-FR" kern="1200" dirty="0">
              <a:solidFill>
                <a:prstClr val="white"/>
              </a:solidFill>
              <a:latin typeface="News Gothic MT"/>
              <a:ea typeface="+mn-ea"/>
              <a:cs typeface="+mn-cs"/>
            </a:endParaRPr>
          </a:p>
        </p:txBody>
      </p:sp>
      <p:pic>
        <p:nvPicPr>
          <p:cNvPr id="9" name="Picture 4">
            <a:extLst>
              <a:ext uri="{FF2B5EF4-FFF2-40B4-BE49-F238E27FC236}">
                <a16:creationId xmlns:a16="http://schemas.microsoft.com/office/drawing/2014/main" id="{FA2DA890-54A2-FA4D-BCCA-A1404697F9E8}"/>
              </a:ext>
            </a:extLst>
          </p:cNvPr>
          <p:cNvPicPr>
            <a:picLocks noChangeAspect="1" noChangeArrowheads="1"/>
          </p:cNvPicPr>
          <p:nvPr userDrawn="1"/>
        </p:nvPicPr>
        <p:blipFill>
          <a:blip r:embed="rId8">
            <a:extLst>
              <a:ext uri="{28A0092B-C50C-407E-A947-70E740481C1C}">
                <a14:useLocalDpi xmlns:a14="http://schemas.microsoft.com/office/drawing/2010/main" val="0"/>
              </a:ext>
            </a:extLst>
          </a:blip>
          <a:srcRect/>
          <a:stretch>
            <a:fillRect/>
          </a:stretch>
        </p:blipFill>
        <p:spPr bwMode="auto">
          <a:xfrm>
            <a:off x="752804" y="108411"/>
            <a:ext cx="984548" cy="547787"/>
          </a:xfrm>
          <a:prstGeom prst="rect">
            <a:avLst/>
          </a:prstGeom>
          <a:noFill/>
          <a:ln>
            <a:noFill/>
          </a:ln>
          <a:effectLst/>
          <a:extLst>
            <a:ext uri="{909E8E84-426E-40DD-AFC4-6F175D3DCCD1}">
              <a14:hiddenFill xmlns:a14="http://schemas.microsoft.com/office/drawing/2010/main">
                <a:blipFill dpi="0" rotWithShape="0">
                  <a:blip/>
                  <a:srcRect/>
                  <a:stretch>
                    <a:fillRect/>
                  </a:stretch>
                </a:blipFill>
              </a14:hiddenFill>
            </a:ext>
            <a:ext uri="{91240B29-F687-4F45-9708-019B960494DF}">
              <a14:hiddenLine xmlns:a14="http://schemas.microsoft.com/office/drawing/2010/main" w="9525" cap="flat">
                <a:solidFill>
                  <a:srgbClr val="808080"/>
                </a:solidFill>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pic>
        <p:nvPicPr>
          <p:cNvPr id="10" name="Picture 9">
            <a:extLst>
              <a:ext uri="{FF2B5EF4-FFF2-40B4-BE49-F238E27FC236}">
                <a16:creationId xmlns:a16="http://schemas.microsoft.com/office/drawing/2014/main" id="{E4A39CC7-66D2-AE4A-8A4A-3E907FD285FF}"/>
              </a:ext>
            </a:extLst>
          </p:cNvPr>
          <p:cNvPicPr>
            <a:picLocks noChangeAspect="1"/>
          </p:cNvPicPr>
          <p:nvPr userDrawn="1"/>
        </p:nvPicPr>
        <p:blipFill>
          <a:blip r:embed="rId9">
            <a:extLst>
              <a:ext uri="{28A0092B-C50C-407E-A947-70E740481C1C}">
                <a14:useLocalDpi xmlns:a14="http://schemas.microsoft.com/office/drawing/2010/main" val="0"/>
              </a:ext>
            </a:extLst>
          </a:blip>
          <a:stretch>
            <a:fillRect/>
          </a:stretch>
        </p:blipFill>
        <p:spPr>
          <a:xfrm>
            <a:off x="0" y="107430"/>
            <a:ext cx="752804" cy="568785"/>
          </a:xfrm>
          <a:prstGeom prst="rect">
            <a:avLst/>
          </a:prstGeom>
        </p:spPr>
      </p:pic>
      <p:pic>
        <p:nvPicPr>
          <p:cNvPr id="7" name="pasted-movie.png" descr="pasted-movie.png">
            <a:extLst>
              <a:ext uri="{FF2B5EF4-FFF2-40B4-BE49-F238E27FC236}">
                <a16:creationId xmlns:a16="http://schemas.microsoft.com/office/drawing/2014/main" id="{CD3250CF-52A5-4286-0023-3844A7347264}"/>
              </a:ext>
            </a:extLst>
          </p:cNvPr>
          <p:cNvPicPr>
            <a:picLocks noChangeAspect="1"/>
          </p:cNvPicPr>
          <p:nvPr userDrawn="1"/>
        </p:nvPicPr>
        <p:blipFill>
          <a:blip r:embed="rId10"/>
          <a:stretch>
            <a:fillRect/>
          </a:stretch>
        </p:blipFill>
        <p:spPr>
          <a:xfrm>
            <a:off x="98909" y="6305479"/>
            <a:ext cx="1579451" cy="483150"/>
          </a:xfrm>
          <a:prstGeom prst="rect">
            <a:avLst/>
          </a:prstGeom>
          <a:ln w="12700">
            <a:miter lim="400000"/>
          </a:ln>
        </p:spPr>
      </p:pic>
    </p:spTree>
    <p:extLst>
      <p:ext uri="{BB962C8B-B14F-4D97-AF65-F5344CB8AC3E}">
        <p14:creationId xmlns:p14="http://schemas.microsoft.com/office/powerpoint/2010/main" val="3147770509"/>
      </p:ext>
    </p:extLst>
  </p:cSld>
  <p:clrMap bg1="lt1" tx1="dk1" bg2="lt2" tx2="dk2" accent1="accent1" accent2="accent2" accent3="accent3" accent4="accent4" accent5="accent5" accent6="accent6" hlink="hlink" folHlink="folHlink"/>
  <p:sldLayoutIdLst>
    <p:sldLayoutId id="2147483666" r:id="rId1"/>
    <p:sldLayoutId id="2147483667" r:id="rId2"/>
    <p:sldLayoutId id="2147483672" r:id="rId3"/>
    <p:sldLayoutId id="2147483673" r:id="rId4"/>
    <p:sldLayoutId id="2147483731" r:id="rId5"/>
    <p:sldLayoutId id="2147483733" r:id="rId6"/>
  </p:sldLayoutIdLst>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hf hdr="0"/>
  <p:txStyles>
    <p:titleStyle>
      <a:lvl1pPr algn="ctr" defTabSz="914400" rtl="0" eaLnBrk="1" latinLnBrk="0" hangingPunct="1">
        <a:spcBef>
          <a:spcPct val="0"/>
        </a:spcBef>
        <a:buNone/>
        <a:defRPr sz="4600" b="1" kern="1200">
          <a:solidFill>
            <a:schemeClr val="accent1"/>
          </a:solidFill>
          <a:effectLst/>
          <a:latin typeface="Arial" panose="020B0604020202020204" pitchFamily="34" charset="0"/>
          <a:ea typeface="+mj-ea"/>
          <a:cs typeface="Arial" panose="020B0604020202020204" pitchFamily="34" charset="0"/>
        </a:defRPr>
      </a:lvl1pPr>
    </p:titleStyle>
    <p:bodyStyle>
      <a:lvl1pPr marL="349250" indent="-349250" algn="l" defTabSz="914400" rtl="0" eaLnBrk="1" latinLnBrk="0" hangingPunct="1">
        <a:spcBef>
          <a:spcPts val="2000"/>
        </a:spcBef>
        <a:buClr>
          <a:schemeClr val="accent1">
            <a:lumMod val="60000"/>
            <a:lumOff val="40000"/>
          </a:schemeClr>
        </a:buClr>
        <a:buSzPct val="110000"/>
        <a:buFont typeface="Wingdings 2" pitchFamily="18" charset="2"/>
        <a:buChar char=""/>
        <a:defRPr sz="2400" kern="1200">
          <a:solidFill>
            <a:schemeClr val="tx1">
              <a:lumMod val="65000"/>
              <a:lumOff val="35000"/>
            </a:schemeClr>
          </a:solidFill>
          <a:latin typeface="Arial" panose="020B0604020202020204" pitchFamily="34" charset="0"/>
          <a:ea typeface="+mn-ea"/>
          <a:cs typeface="Arial" panose="020B0604020202020204" pitchFamily="34" charset="0"/>
        </a:defRPr>
      </a:lvl1pPr>
      <a:lvl2pPr marL="685800" indent="-336550" algn="l" defTabSz="914400" rtl="0" eaLnBrk="1" latinLnBrk="0" hangingPunct="1">
        <a:spcBef>
          <a:spcPts val="600"/>
        </a:spcBef>
        <a:buClr>
          <a:schemeClr val="accent1">
            <a:lumMod val="75000"/>
          </a:schemeClr>
        </a:buClr>
        <a:buSzPct val="110000"/>
        <a:buFont typeface="Wingdings 2" pitchFamily="18" charset="2"/>
        <a:buChar char=""/>
        <a:defRPr sz="2200" kern="1200">
          <a:solidFill>
            <a:schemeClr val="tx1">
              <a:lumMod val="65000"/>
              <a:lumOff val="35000"/>
            </a:schemeClr>
          </a:solidFill>
          <a:latin typeface="Arial" panose="020B0604020202020204" pitchFamily="34" charset="0"/>
          <a:ea typeface="+mn-ea"/>
          <a:cs typeface="Arial" panose="020B0604020202020204" pitchFamily="34" charset="0"/>
        </a:defRPr>
      </a:lvl2pPr>
      <a:lvl3pPr marL="968375" indent="-282575" algn="l" defTabSz="914400" rtl="0" eaLnBrk="1" latinLnBrk="0" hangingPunct="1">
        <a:spcBef>
          <a:spcPts val="600"/>
        </a:spcBef>
        <a:buClr>
          <a:schemeClr val="accent1">
            <a:lumMod val="60000"/>
            <a:lumOff val="40000"/>
          </a:schemeClr>
        </a:buClr>
        <a:buSzPct val="110000"/>
        <a:buFont typeface="Wingdings 2" pitchFamily="18" charset="2"/>
        <a:buChar char=""/>
        <a:defRPr sz="2000" kern="1200">
          <a:solidFill>
            <a:schemeClr val="tx1">
              <a:lumMod val="65000"/>
              <a:lumOff val="35000"/>
            </a:schemeClr>
          </a:solidFill>
          <a:latin typeface="Arial" panose="020B0604020202020204" pitchFamily="34" charset="0"/>
          <a:ea typeface="+mn-ea"/>
          <a:cs typeface="Arial" panose="020B0604020202020204" pitchFamily="34" charset="0"/>
        </a:defRPr>
      </a:lvl3pPr>
      <a:lvl4pPr marL="1263650" indent="-295275" algn="l" defTabSz="914400" rtl="0" eaLnBrk="1" latinLnBrk="0" hangingPunct="1">
        <a:spcBef>
          <a:spcPts val="600"/>
        </a:spcBef>
        <a:buClr>
          <a:schemeClr val="accent1">
            <a:lumMod val="75000"/>
          </a:schemeClr>
        </a:buClr>
        <a:buSzPct val="110000"/>
        <a:buFont typeface="Wingdings 2" pitchFamily="18" charset="2"/>
        <a:buChar char=""/>
        <a:defRPr sz="1800" kern="1200">
          <a:solidFill>
            <a:schemeClr val="tx1">
              <a:lumMod val="65000"/>
              <a:lumOff val="35000"/>
            </a:schemeClr>
          </a:solidFill>
          <a:latin typeface="Arial" panose="020B0604020202020204" pitchFamily="34" charset="0"/>
          <a:ea typeface="+mn-ea"/>
          <a:cs typeface="Arial" panose="020B0604020202020204" pitchFamily="34" charset="0"/>
        </a:defRPr>
      </a:lvl4pPr>
      <a:lvl5pPr marL="1546225" indent="-282575" algn="l" defTabSz="914400" rtl="0" eaLnBrk="1" latinLnBrk="0" hangingPunct="1">
        <a:spcBef>
          <a:spcPts val="600"/>
        </a:spcBef>
        <a:buClr>
          <a:schemeClr val="accent1">
            <a:lumMod val="60000"/>
            <a:lumOff val="40000"/>
          </a:schemeClr>
        </a:buClr>
        <a:buSzPct val="110000"/>
        <a:buFont typeface="Wingdings 2" pitchFamily="18" charset="2"/>
        <a:buChar char=""/>
        <a:defRPr sz="1800" kern="1200">
          <a:solidFill>
            <a:schemeClr val="tx1">
              <a:lumMod val="65000"/>
              <a:lumOff val="35000"/>
            </a:schemeClr>
          </a:solidFill>
          <a:latin typeface="Arial" panose="020B0604020202020204" pitchFamily="34" charset="0"/>
          <a:ea typeface="+mn-ea"/>
          <a:cs typeface="Arial" panose="020B0604020202020204" pitchFamily="34" charset="0"/>
        </a:defRPr>
      </a:lvl5pPr>
      <a:lvl6pPr marL="1828800" indent="-282575" algn="l" defTabSz="914400" rtl="0" eaLnBrk="1" latinLnBrk="0" hangingPunct="1">
        <a:spcBef>
          <a:spcPct val="20000"/>
        </a:spcBef>
        <a:buClr>
          <a:schemeClr val="accent2"/>
        </a:buClr>
        <a:buSzPct val="110000"/>
        <a:buFont typeface="Wingdings 2" pitchFamily="18" charset="2"/>
        <a:buChar char=""/>
        <a:defRPr lang="en-US" sz="1800" kern="1200" dirty="0" smtClean="0">
          <a:solidFill>
            <a:schemeClr val="tx1">
              <a:lumMod val="65000"/>
              <a:lumOff val="35000"/>
            </a:schemeClr>
          </a:solidFill>
          <a:latin typeface="+mn-lt"/>
          <a:ea typeface="+mn-ea"/>
          <a:cs typeface="+mn-cs"/>
        </a:defRPr>
      </a:lvl6pPr>
      <a:lvl7pPr marL="2117725" indent="-282575" algn="l" defTabSz="914400" rtl="0" eaLnBrk="1" latinLnBrk="0" hangingPunct="1">
        <a:spcBef>
          <a:spcPct val="20000"/>
        </a:spcBef>
        <a:buClr>
          <a:schemeClr val="accent1">
            <a:lumMod val="60000"/>
            <a:lumOff val="40000"/>
          </a:schemeClr>
        </a:buClr>
        <a:buSzPct val="110000"/>
        <a:buFont typeface="Wingdings 2" pitchFamily="18" charset="2"/>
        <a:buChar char=""/>
        <a:defRPr lang="en-US" sz="1800" kern="1200" dirty="0" smtClean="0">
          <a:solidFill>
            <a:schemeClr val="tx1">
              <a:lumMod val="65000"/>
              <a:lumOff val="35000"/>
            </a:schemeClr>
          </a:solidFill>
          <a:latin typeface="+mn-lt"/>
          <a:ea typeface="+mn-ea"/>
          <a:cs typeface="+mn-cs"/>
        </a:defRPr>
      </a:lvl7pPr>
      <a:lvl8pPr marL="2398713" indent="-282575" algn="l" defTabSz="914400" rtl="0" eaLnBrk="1" latinLnBrk="0" hangingPunct="1">
        <a:spcBef>
          <a:spcPct val="20000"/>
        </a:spcBef>
        <a:buClr>
          <a:schemeClr val="accent2"/>
        </a:buClr>
        <a:buSzPct val="110000"/>
        <a:buFont typeface="Wingdings 2" pitchFamily="18" charset="2"/>
        <a:buChar char=""/>
        <a:defRPr lang="en-US" sz="1800" kern="1200" dirty="0" smtClean="0">
          <a:solidFill>
            <a:schemeClr val="tx1">
              <a:lumMod val="65000"/>
              <a:lumOff val="35000"/>
            </a:schemeClr>
          </a:solidFill>
          <a:latin typeface="+mn-lt"/>
          <a:ea typeface="+mn-ea"/>
          <a:cs typeface="+mn-cs"/>
        </a:defRPr>
      </a:lvl8pPr>
      <a:lvl9pPr marL="2689225" indent="-282575" algn="l" defTabSz="914400" rtl="0" eaLnBrk="1" latinLnBrk="0" hangingPunct="1">
        <a:spcBef>
          <a:spcPct val="20000"/>
        </a:spcBef>
        <a:buClr>
          <a:schemeClr val="accent1">
            <a:lumMod val="60000"/>
            <a:lumOff val="40000"/>
          </a:schemeClr>
        </a:buClr>
        <a:buSzPct val="110000"/>
        <a:buFont typeface="Wingdings 2" pitchFamily="18" charset="2"/>
        <a:buChar char=""/>
        <a:defRPr lang="en-US" sz="1800" kern="1200" dirty="0">
          <a:solidFill>
            <a:schemeClr val="tx1">
              <a:lumMod val="65000"/>
              <a:lumOff val="35000"/>
            </a:schemeClr>
          </a:solidFill>
          <a:latin typeface="+mn-lt"/>
          <a:ea typeface="+mn-ea"/>
          <a:cs typeface="+mn-cs"/>
        </a:defRPr>
      </a:lvl9pPr>
    </p:bodyStyle>
    <p:otherStyle>
      <a:defPPr>
        <a:defRP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8" Type="http://schemas.openxmlformats.org/officeDocument/2006/relationships/image" Target="../media/image8.png"/><Relationship Id="rId13" Type="http://schemas.openxmlformats.org/officeDocument/2006/relationships/image" Target="../media/image13.png"/><Relationship Id="rId18" Type="http://schemas.openxmlformats.org/officeDocument/2006/relationships/image" Target="../media/image18.png"/><Relationship Id="rId3" Type="http://schemas.openxmlformats.org/officeDocument/2006/relationships/image" Target="../media/image2.jpeg"/><Relationship Id="rId21" Type="http://schemas.openxmlformats.org/officeDocument/2006/relationships/image" Target="../media/image21.emf"/><Relationship Id="rId7" Type="http://schemas.openxmlformats.org/officeDocument/2006/relationships/image" Target="../media/image7.tiff"/><Relationship Id="rId12" Type="http://schemas.openxmlformats.org/officeDocument/2006/relationships/image" Target="../media/image12.png"/><Relationship Id="rId17" Type="http://schemas.openxmlformats.org/officeDocument/2006/relationships/image" Target="../media/image17.jpg"/><Relationship Id="rId2" Type="http://schemas.openxmlformats.org/officeDocument/2006/relationships/notesSlide" Target="../notesSlides/notesSlide1.xml"/><Relationship Id="rId16" Type="http://schemas.openxmlformats.org/officeDocument/2006/relationships/image" Target="../media/image16.png"/><Relationship Id="rId20" Type="http://schemas.openxmlformats.org/officeDocument/2006/relationships/image" Target="../media/image20.png"/><Relationship Id="rId1" Type="http://schemas.openxmlformats.org/officeDocument/2006/relationships/slideLayout" Target="../slideLayouts/slideLayout2.xml"/><Relationship Id="rId6" Type="http://schemas.openxmlformats.org/officeDocument/2006/relationships/image" Target="../media/image6.tiff"/><Relationship Id="rId11" Type="http://schemas.openxmlformats.org/officeDocument/2006/relationships/image" Target="../media/image11.png"/><Relationship Id="rId24" Type="http://schemas.openxmlformats.org/officeDocument/2006/relationships/image" Target="../media/image24.png"/><Relationship Id="rId5" Type="http://schemas.openxmlformats.org/officeDocument/2006/relationships/image" Target="../media/image5.png"/><Relationship Id="rId15" Type="http://schemas.openxmlformats.org/officeDocument/2006/relationships/image" Target="../media/image15.png"/><Relationship Id="rId23" Type="http://schemas.openxmlformats.org/officeDocument/2006/relationships/image" Target="../media/image23.png"/><Relationship Id="rId10" Type="http://schemas.openxmlformats.org/officeDocument/2006/relationships/image" Target="../media/image10.png"/><Relationship Id="rId19" Type="http://schemas.openxmlformats.org/officeDocument/2006/relationships/image" Target="../media/image19.png"/><Relationship Id="rId4" Type="http://schemas.openxmlformats.org/officeDocument/2006/relationships/image" Target="../media/image3.jpeg"/><Relationship Id="rId9" Type="http://schemas.openxmlformats.org/officeDocument/2006/relationships/image" Target="../media/image9.png"/><Relationship Id="rId14" Type="http://schemas.openxmlformats.org/officeDocument/2006/relationships/image" Target="../media/image14.png"/><Relationship Id="rId22" Type="http://schemas.openxmlformats.org/officeDocument/2006/relationships/image" Target="../media/image22.png"/></Relationships>
</file>

<file path=ppt/slides/_rels/slide2.xml.rels><?xml version="1.0" encoding="UTF-8" standalone="yes"?>
<Relationships xmlns="http://schemas.openxmlformats.org/package/2006/relationships"><Relationship Id="rId8" Type="http://schemas.openxmlformats.org/officeDocument/2006/relationships/image" Target="../media/image18.png"/><Relationship Id="rId13" Type="http://schemas.openxmlformats.org/officeDocument/2006/relationships/image" Target="../media/image24.png"/><Relationship Id="rId3" Type="http://schemas.openxmlformats.org/officeDocument/2006/relationships/image" Target="../media/image13.png"/><Relationship Id="rId7" Type="http://schemas.openxmlformats.org/officeDocument/2006/relationships/image" Target="../media/image11.png"/><Relationship Id="rId12" Type="http://schemas.openxmlformats.org/officeDocument/2006/relationships/image" Target="../media/image23.png"/><Relationship Id="rId2" Type="http://schemas.openxmlformats.org/officeDocument/2006/relationships/notesSlide" Target="../notesSlides/notesSlide2.xml"/><Relationship Id="rId1" Type="http://schemas.openxmlformats.org/officeDocument/2006/relationships/slideLayout" Target="../slideLayouts/slideLayout2.xml"/><Relationship Id="rId6" Type="http://schemas.openxmlformats.org/officeDocument/2006/relationships/image" Target="../media/image10.png"/><Relationship Id="rId11" Type="http://schemas.openxmlformats.org/officeDocument/2006/relationships/image" Target="../media/image22.png"/><Relationship Id="rId5" Type="http://schemas.openxmlformats.org/officeDocument/2006/relationships/image" Target="../media/image9.png"/><Relationship Id="rId10" Type="http://schemas.openxmlformats.org/officeDocument/2006/relationships/image" Target="../media/image21.emf"/><Relationship Id="rId4" Type="http://schemas.openxmlformats.org/officeDocument/2006/relationships/image" Target="../media/image5.png"/><Relationship Id="rId9" Type="http://schemas.openxmlformats.org/officeDocument/2006/relationships/image" Target="../media/image19.png"/><Relationship Id="rId14" Type="http://schemas.openxmlformats.org/officeDocument/2006/relationships/image" Target="../media/image20.png"/></Relationships>
</file>

<file path=ppt/slides/_rels/slide3.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notesSlide" Target="../notesSlides/notesSlide3.xml"/><Relationship Id="rId1" Type="http://schemas.openxmlformats.org/officeDocument/2006/relationships/slideLayout" Target="../slideLayouts/slideLayout2.xml"/><Relationship Id="rId5" Type="http://schemas.openxmlformats.org/officeDocument/2006/relationships/image" Target="../media/image27.png"/><Relationship Id="rId4" Type="http://schemas.openxmlformats.org/officeDocument/2006/relationships/image" Target="../media/image26.png"/></Relationships>
</file>

<file path=ppt/slides/_rels/slide4.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notesSlide" Target="../notesSlides/notesSlide4.xml"/><Relationship Id="rId1" Type="http://schemas.openxmlformats.org/officeDocument/2006/relationships/slideLayout" Target="../slideLayouts/slideLayout2.xml"/><Relationship Id="rId5" Type="http://schemas.openxmlformats.org/officeDocument/2006/relationships/image" Target="../media/image26.png"/><Relationship Id="rId4" Type="http://schemas.openxmlformats.org/officeDocument/2006/relationships/image" Target="../media/image25.png"/></Relationships>
</file>

<file path=ppt/slides/_rels/slide5.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notesSlide" Target="../notesSlides/notesSlide5.xml"/><Relationship Id="rId1" Type="http://schemas.openxmlformats.org/officeDocument/2006/relationships/slideLayout" Target="../slideLayouts/slideLayout2.xml"/><Relationship Id="rId6" Type="http://schemas.openxmlformats.org/officeDocument/2006/relationships/image" Target="../media/image29.png"/><Relationship Id="rId5" Type="http://schemas.openxmlformats.org/officeDocument/2006/relationships/image" Target="../media/image26.png"/><Relationship Id="rId4" Type="http://schemas.openxmlformats.org/officeDocument/2006/relationships/image" Target="../media/image25.png"/></Relationships>
</file>

<file path=ppt/slides/_rels/slide6.xml.rels><?xml version="1.0" encoding="UTF-8" standalone="yes"?>
<Relationships xmlns="http://schemas.openxmlformats.org/package/2006/relationships"><Relationship Id="rId8" Type="http://schemas.openxmlformats.org/officeDocument/2006/relationships/image" Target="../media/image35.jpeg"/><Relationship Id="rId3" Type="http://schemas.openxmlformats.org/officeDocument/2006/relationships/image" Target="../media/image30.png"/><Relationship Id="rId7" Type="http://schemas.openxmlformats.org/officeDocument/2006/relationships/image" Target="../media/image34.tiff"/><Relationship Id="rId2" Type="http://schemas.openxmlformats.org/officeDocument/2006/relationships/notesSlide" Target="../notesSlides/notesSlide6.xml"/><Relationship Id="rId1" Type="http://schemas.openxmlformats.org/officeDocument/2006/relationships/slideLayout" Target="../slideLayouts/slideLayout5.xml"/><Relationship Id="rId6" Type="http://schemas.openxmlformats.org/officeDocument/2006/relationships/image" Target="../media/image33.jpeg"/><Relationship Id="rId5" Type="http://schemas.openxmlformats.org/officeDocument/2006/relationships/image" Target="../media/image32.png"/><Relationship Id="rId4" Type="http://schemas.openxmlformats.org/officeDocument/2006/relationships/image" Target="../media/image31.png"/><Relationship Id="rId9" Type="http://schemas.openxmlformats.org/officeDocument/2006/relationships/image" Target="../media/image36.emf"/></Relationships>
</file>

<file path=ppt/slides/_rels/slide7.xml.rels><?xml version="1.0" encoding="UTF-8" standalone="yes"?>
<Relationships xmlns="http://schemas.openxmlformats.org/package/2006/relationships"><Relationship Id="rId3" Type="http://schemas.openxmlformats.org/officeDocument/2006/relationships/image" Target="../media/image37.png"/><Relationship Id="rId2" Type="http://schemas.openxmlformats.org/officeDocument/2006/relationships/notesSlide" Target="../notesSlides/notesSlide7.xml"/><Relationship Id="rId1" Type="http://schemas.openxmlformats.org/officeDocument/2006/relationships/slideLayout" Target="../slideLayouts/slideLayout2.xml"/><Relationship Id="rId5" Type="http://schemas.openxmlformats.org/officeDocument/2006/relationships/image" Target="../media/image11.png"/><Relationship Id="rId4" Type="http://schemas.openxmlformats.org/officeDocument/2006/relationships/image" Target="../media/image10.png"/></Relationships>
</file>

<file path=ppt/slides/_rels/slide8.xml.rels><?xml version="1.0" encoding="UTF-8" standalone="yes"?>
<Relationships xmlns="http://schemas.openxmlformats.org/package/2006/relationships"><Relationship Id="rId8" Type="http://schemas.openxmlformats.org/officeDocument/2006/relationships/image" Target="../media/image43.tiff"/><Relationship Id="rId3" Type="http://schemas.openxmlformats.org/officeDocument/2006/relationships/image" Target="../media/image38.tiff"/><Relationship Id="rId7" Type="http://schemas.openxmlformats.org/officeDocument/2006/relationships/image" Target="../media/image42.tiff"/><Relationship Id="rId2" Type="http://schemas.openxmlformats.org/officeDocument/2006/relationships/notesSlide" Target="../notesSlides/notesSlide8.xml"/><Relationship Id="rId1" Type="http://schemas.openxmlformats.org/officeDocument/2006/relationships/slideLayout" Target="../slideLayouts/slideLayout2.xml"/><Relationship Id="rId6" Type="http://schemas.openxmlformats.org/officeDocument/2006/relationships/image" Target="../media/image41.tiff"/><Relationship Id="rId5" Type="http://schemas.openxmlformats.org/officeDocument/2006/relationships/image" Target="../media/image40.tiff"/><Relationship Id="rId4" Type="http://schemas.openxmlformats.org/officeDocument/2006/relationships/image" Target="../media/image39.tiff"/></Relationships>
</file>

<file path=ppt/slides/_rels/slide9.xml.rels><?xml version="1.0" encoding="UTF-8" standalone="yes"?>
<Relationships xmlns="http://schemas.openxmlformats.org/package/2006/relationships"><Relationship Id="rId8" Type="http://schemas.openxmlformats.org/officeDocument/2006/relationships/image" Target="../media/image49.jpeg"/><Relationship Id="rId13" Type="http://schemas.openxmlformats.org/officeDocument/2006/relationships/image" Target="../media/image54.jpeg"/><Relationship Id="rId3" Type="http://schemas.openxmlformats.org/officeDocument/2006/relationships/image" Target="../media/image44.png"/><Relationship Id="rId7" Type="http://schemas.openxmlformats.org/officeDocument/2006/relationships/image" Target="../media/image48.png"/><Relationship Id="rId12" Type="http://schemas.openxmlformats.org/officeDocument/2006/relationships/image" Target="../media/image53.png"/><Relationship Id="rId2" Type="http://schemas.openxmlformats.org/officeDocument/2006/relationships/notesSlide" Target="../notesSlides/notesSlide9.xml"/><Relationship Id="rId1" Type="http://schemas.openxmlformats.org/officeDocument/2006/relationships/slideLayout" Target="../slideLayouts/slideLayout3.xml"/><Relationship Id="rId6" Type="http://schemas.openxmlformats.org/officeDocument/2006/relationships/image" Target="../media/image47.jpeg"/><Relationship Id="rId11" Type="http://schemas.openxmlformats.org/officeDocument/2006/relationships/image" Target="../media/image52.png"/><Relationship Id="rId5" Type="http://schemas.openxmlformats.org/officeDocument/2006/relationships/image" Target="../media/image46.png"/><Relationship Id="rId10" Type="http://schemas.openxmlformats.org/officeDocument/2006/relationships/image" Target="../media/image51.png"/><Relationship Id="rId4" Type="http://schemas.openxmlformats.org/officeDocument/2006/relationships/image" Target="../media/image45.emf"/><Relationship Id="rId9" Type="http://schemas.openxmlformats.org/officeDocument/2006/relationships/image" Target="../media/image50.jpeg"/><Relationship Id="rId14" Type="http://schemas.openxmlformats.org/officeDocument/2006/relationships/image" Target="../media/image55.tiff"/></Relationships>
</file>

<file path=ppt/slides/_rels/slide10.xml.rels><?xml version="1.0" encoding="UTF-8" standalone="yes"?>
<Relationships xmlns="http://schemas.openxmlformats.org/package/2006/relationships"><Relationship Id="rId8" Type="http://schemas.openxmlformats.org/officeDocument/2006/relationships/image" Target="../media/image61.tiff"/><Relationship Id="rId13" Type="http://schemas.openxmlformats.org/officeDocument/2006/relationships/image" Target="../media/image66.png"/><Relationship Id="rId3" Type="http://schemas.openxmlformats.org/officeDocument/2006/relationships/image" Target="../media/image56.png"/><Relationship Id="rId7" Type="http://schemas.openxmlformats.org/officeDocument/2006/relationships/image" Target="../media/image60.jpeg"/><Relationship Id="rId12" Type="http://schemas.openxmlformats.org/officeDocument/2006/relationships/image" Target="../media/image65.png"/><Relationship Id="rId2" Type="http://schemas.openxmlformats.org/officeDocument/2006/relationships/notesSlide" Target="../notesSlides/notesSlide10.xml"/><Relationship Id="rId1" Type="http://schemas.openxmlformats.org/officeDocument/2006/relationships/slideLayout" Target="../slideLayouts/slideLayout3.xml"/><Relationship Id="rId6" Type="http://schemas.openxmlformats.org/officeDocument/2006/relationships/image" Target="../media/image59.gif"/><Relationship Id="rId11" Type="http://schemas.openxmlformats.org/officeDocument/2006/relationships/image" Target="../media/image64.png"/><Relationship Id="rId5" Type="http://schemas.openxmlformats.org/officeDocument/2006/relationships/image" Target="../media/image58.png"/><Relationship Id="rId10" Type="http://schemas.openxmlformats.org/officeDocument/2006/relationships/image" Target="../media/image63.png"/><Relationship Id="rId4" Type="http://schemas.openxmlformats.org/officeDocument/2006/relationships/image" Target="../media/image57.jpeg"/><Relationship Id="rId9" Type="http://schemas.openxmlformats.org/officeDocument/2006/relationships/image" Target="../media/image62.jpeg"/></Relationships>
</file>

<file path=ppt/slides/_rels/slide11.xml.rels><?xml version="1.0" encoding="UTF-8" standalone="yes"?>
<Relationships xmlns="http://schemas.openxmlformats.org/package/2006/relationships"><Relationship Id="rId8" Type="http://schemas.openxmlformats.org/officeDocument/2006/relationships/image" Target="../media/image72.tiff"/><Relationship Id="rId13" Type="http://schemas.openxmlformats.org/officeDocument/2006/relationships/image" Target="../media/image77.png"/><Relationship Id="rId18" Type="http://schemas.openxmlformats.org/officeDocument/2006/relationships/image" Target="../media/image82.png"/><Relationship Id="rId3" Type="http://schemas.openxmlformats.org/officeDocument/2006/relationships/image" Target="../media/image67.png"/><Relationship Id="rId21" Type="http://schemas.openxmlformats.org/officeDocument/2006/relationships/image" Target="../media/image85.png"/><Relationship Id="rId7" Type="http://schemas.openxmlformats.org/officeDocument/2006/relationships/image" Target="../media/image71.emf"/><Relationship Id="rId12" Type="http://schemas.openxmlformats.org/officeDocument/2006/relationships/image" Target="../media/image76.emf"/><Relationship Id="rId17" Type="http://schemas.openxmlformats.org/officeDocument/2006/relationships/image" Target="../media/image81.png"/><Relationship Id="rId2" Type="http://schemas.openxmlformats.org/officeDocument/2006/relationships/notesSlide" Target="../notesSlides/notesSlide11.xml"/><Relationship Id="rId16" Type="http://schemas.openxmlformats.org/officeDocument/2006/relationships/image" Target="../media/image80.png"/><Relationship Id="rId20" Type="http://schemas.openxmlformats.org/officeDocument/2006/relationships/image" Target="../media/image84.emf"/><Relationship Id="rId1" Type="http://schemas.openxmlformats.org/officeDocument/2006/relationships/slideLayout" Target="../slideLayouts/slideLayout3.xml"/><Relationship Id="rId6" Type="http://schemas.openxmlformats.org/officeDocument/2006/relationships/image" Target="../media/image70.emf"/><Relationship Id="rId11" Type="http://schemas.openxmlformats.org/officeDocument/2006/relationships/image" Target="../media/image75.tiff"/><Relationship Id="rId5" Type="http://schemas.openxmlformats.org/officeDocument/2006/relationships/image" Target="../media/image69.png"/><Relationship Id="rId15" Type="http://schemas.openxmlformats.org/officeDocument/2006/relationships/image" Target="../media/image79.png"/><Relationship Id="rId10" Type="http://schemas.openxmlformats.org/officeDocument/2006/relationships/image" Target="../media/image74.png"/><Relationship Id="rId19" Type="http://schemas.openxmlformats.org/officeDocument/2006/relationships/image" Target="../media/image83.jpeg"/><Relationship Id="rId4" Type="http://schemas.openxmlformats.org/officeDocument/2006/relationships/image" Target="../media/image68.png"/><Relationship Id="rId9" Type="http://schemas.openxmlformats.org/officeDocument/2006/relationships/image" Target="../media/image73.png"/><Relationship Id="rId14" Type="http://schemas.openxmlformats.org/officeDocument/2006/relationships/image" Target="../media/image78.jpeg"/><Relationship Id="rId22" Type="http://schemas.openxmlformats.org/officeDocument/2006/relationships/image" Target="../media/image86.png"/></Relationships>
</file>

<file path=ppt/slides/_rels/slide12.xml.rels><?xml version="1.0" encoding="UTF-8" standalone="yes"?>
<Relationships xmlns="http://schemas.openxmlformats.org/package/2006/relationships"><Relationship Id="rId8" Type="http://schemas.openxmlformats.org/officeDocument/2006/relationships/image" Target="../media/image91.png"/><Relationship Id="rId13" Type="http://schemas.openxmlformats.org/officeDocument/2006/relationships/image" Target="../media/image96.png"/><Relationship Id="rId3" Type="http://schemas.openxmlformats.org/officeDocument/2006/relationships/image" Target="../media/image70.emf"/><Relationship Id="rId7" Type="http://schemas.openxmlformats.org/officeDocument/2006/relationships/image" Target="../media/image90.png"/><Relationship Id="rId12" Type="http://schemas.openxmlformats.org/officeDocument/2006/relationships/image" Target="../media/image95.png"/><Relationship Id="rId2" Type="http://schemas.openxmlformats.org/officeDocument/2006/relationships/notesSlide" Target="../notesSlides/notesSlide12.xml"/><Relationship Id="rId1" Type="http://schemas.openxmlformats.org/officeDocument/2006/relationships/slideLayout" Target="../slideLayouts/slideLayout3.xml"/><Relationship Id="rId6" Type="http://schemas.openxmlformats.org/officeDocument/2006/relationships/image" Target="../media/image89.png"/><Relationship Id="rId11" Type="http://schemas.openxmlformats.org/officeDocument/2006/relationships/image" Target="../media/image94.png"/><Relationship Id="rId5" Type="http://schemas.openxmlformats.org/officeDocument/2006/relationships/image" Target="../media/image88.png"/><Relationship Id="rId10" Type="http://schemas.openxmlformats.org/officeDocument/2006/relationships/image" Target="../media/image93.png"/><Relationship Id="rId4" Type="http://schemas.openxmlformats.org/officeDocument/2006/relationships/image" Target="../media/image87.png"/><Relationship Id="rId9" Type="http://schemas.openxmlformats.org/officeDocument/2006/relationships/image" Target="../media/image92.png"/></Relationships>
</file>

<file path=ppt/slides/_rels/slide13.xml.rels><?xml version="1.0" encoding="UTF-8" standalone="yes"?>
<Relationships xmlns="http://schemas.openxmlformats.org/package/2006/relationships"><Relationship Id="rId8" Type="http://schemas.openxmlformats.org/officeDocument/2006/relationships/image" Target="../media/image102.jpeg"/><Relationship Id="rId13" Type="http://schemas.openxmlformats.org/officeDocument/2006/relationships/image" Target="../media/image107.tiff"/><Relationship Id="rId3" Type="http://schemas.openxmlformats.org/officeDocument/2006/relationships/image" Target="../media/image97.jpeg"/><Relationship Id="rId7" Type="http://schemas.openxmlformats.org/officeDocument/2006/relationships/image" Target="../media/image101.jpeg"/><Relationship Id="rId12" Type="http://schemas.openxmlformats.org/officeDocument/2006/relationships/image" Target="../media/image106.tiff"/><Relationship Id="rId2" Type="http://schemas.openxmlformats.org/officeDocument/2006/relationships/notesSlide" Target="../notesSlides/notesSlide13.xml"/><Relationship Id="rId1" Type="http://schemas.openxmlformats.org/officeDocument/2006/relationships/slideLayout" Target="../slideLayouts/slideLayout3.xml"/><Relationship Id="rId6" Type="http://schemas.openxmlformats.org/officeDocument/2006/relationships/image" Target="../media/image100.png"/><Relationship Id="rId11" Type="http://schemas.openxmlformats.org/officeDocument/2006/relationships/image" Target="../media/image105.tiff"/><Relationship Id="rId5" Type="http://schemas.openxmlformats.org/officeDocument/2006/relationships/image" Target="../media/image99.jpeg"/><Relationship Id="rId15" Type="http://schemas.openxmlformats.org/officeDocument/2006/relationships/image" Target="../media/image109.png"/><Relationship Id="rId10" Type="http://schemas.openxmlformats.org/officeDocument/2006/relationships/image" Target="../media/image104.tiff"/><Relationship Id="rId4" Type="http://schemas.openxmlformats.org/officeDocument/2006/relationships/image" Target="../media/image98.png"/><Relationship Id="rId9" Type="http://schemas.openxmlformats.org/officeDocument/2006/relationships/image" Target="../media/image103.tiff"/><Relationship Id="rId14" Type="http://schemas.openxmlformats.org/officeDocument/2006/relationships/image" Target="../media/image108.tiff"/></Relationships>
</file>

<file path=ppt/slides/_rels/slide14.xml.rels><?xml version="1.0" encoding="UTF-8" standalone="yes"?>
<Relationships xmlns="http://schemas.openxmlformats.org/package/2006/relationships"><Relationship Id="rId8" Type="http://schemas.openxmlformats.org/officeDocument/2006/relationships/image" Target="../media/image115.jpeg"/><Relationship Id="rId13" Type="http://schemas.openxmlformats.org/officeDocument/2006/relationships/image" Target="../media/image109.png"/><Relationship Id="rId3" Type="http://schemas.openxmlformats.org/officeDocument/2006/relationships/image" Target="../media/image110.png"/><Relationship Id="rId7" Type="http://schemas.openxmlformats.org/officeDocument/2006/relationships/image" Target="../media/image114.jpeg"/><Relationship Id="rId12" Type="http://schemas.openxmlformats.org/officeDocument/2006/relationships/image" Target="../media/image119.jpeg"/><Relationship Id="rId17" Type="http://schemas.openxmlformats.org/officeDocument/2006/relationships/image" Target="../media/image123.png"/><Relationship Id="rId2" Type="http://schemas.openxmlformats.org/officeDocument/2006/relationships/notesSlide" Target="../notesSlides/notesSlide14.xml"/><Relationship Id="rId16" Type="http://schemas.openxmlformats.org/officeDocument/2006/relationships/image" Target="../media/image122.png"/><Relationship Id="rId1" Type="http://schemas.openxmlformats.org/officeDocument/2006/relationships/slideLayout" Target="../slideLayouts/slideLayout3.xml"/><Relationship Id="rId6" Type="http://schemas.openxmlformats.org/officeDocument/2006/relationships/image" Target="../media/image113.jpeg"/><Relationship Id="rId11" Type="http://schemas.openxmlformats.org/officeDocument/2006/relationships/image" Target="../media/image118.emf"/><Relationship Id="rId5" Type="http://schemas.openxmlformats.org/officeDocument/2006/relationships/image" Target="../media/image112.png"/><Relationship Id="rId15" Type="http://schemas.openxmlformats.org/officeDocument/2006/relationships/image" Target="../media/image121.png"/><Relationship Id="rId10" Type="http://schemas.openxmlformats.org/officeDocument/2006/relationships/image" Target="../media/image117.gif"/><Relationship Id="rId4" Type="http://schemas.openxmlformats.org/officeDocument/2006/relationships/image" Target="../media/image111.jpeg"/><Relationship Id="rId9" Type="http://schemas.openxmlformats.org/officeDocument/2006/relationships/image" Target="../media/image116.jpeg"/><Relationship Id="rId14" Type="http://schemas.openxmlformats.org/officeDocument/2006/relationships/image" Target="../media/image120.jpeg"/></Relationships>
</file>

<file path=ppt/slides/_rels/slide15.xml.rels><?xml version="1.0" encoding="UTF-8" standalone="yes"?>
<Relationships xmlns="http://schemas.openxmlformats.org/package/2006/relationships"><Relationship Id="rId3" Type="http://schemas.openxmlformats.org/officeDocument/2006/relationships/image" Target="../media/image124.jpeg"/><Relationship Id="rId2" Type="http://schemas.openxmlformats.org/officeDocument/2006/relationships/notesSlide" Target="../notesSlides/notesSlide15.xml"/><Relationship Id="rId1" Type="http://schemas.openxmlformats.org/officeDocument/2006/relationships/slideLayout" Target="../slideLayouts/slideLayout2.xml"/><Relationship Id="rId5" Type="http://schemas.openxmlformats.org/officeDocument/2006/relationships/image" Target="../media/image125.jpeg"/><Relationship Id="rId4" Type="http://schemas.openxmlformats.org/officeDocument/2006/relationships/image" Target="../media/image9.png"/></Relationships>
</file>

<file path=ppt/slides/_rels/slide16.xml.rels><?xml version="1.0" encoding="UTF-8" standalone="yes"?>
<Relationships xmlns="http://schemas.openxmlformats.org/package/2006/relationships"><Relationship Id="rId8" Type="http://schemas.openxmlformats.org/officeDocument/2006/relationships/image" Target="../media/image131.jpeg"/><Relationship Id="rId13" Type="http://schemas.openxmlformats.org/officeDocument/2006/relationships/image" Target="../media/image135.png"/><Relationship Id="rId3" Type="http://schemas.openxmlformats.org/officeDocument/2006/relationships/image" Target="../media/image126.png"/><Relationship Id="rId7" Type="http://schemas.openxmlformats.org/officeDocument/2006/relationships/image" Target="../media/image130.emf"/><Relationship Id="rId12" Type="http://schemas.openxmlformats.org/officeDocument/2006/relationships/image" Target="../media/image134.jpeg"/><Relationship Id="rId2" Type="http://schemas.openxmlformats.org/officeDocument/2006/relationships/notesSlide" Target="../notesSlides/notesSlide16.xml"/><Relationship Id="rId1" Type="http://schemas.openxmlformats.org/officeDocument/2006/relationships/slideLayout" Target="../slideLayouts/slideLayout2.xml"/><Relationship Id="rId6" Type="http://schemas.openxmlformats.org/officeDocument/2006/relationships/image" Target="../media/image129.emf"/><Relationship Id="rId11" Type="http://schemas.openxmlformats.org/officeDocument/2006/relationships/image" Target="../media/image133.png"/><Relationship Id="rId5" Type="http://schemas.openxmlformats.org/officeDocument/2006/relationships/image" Target="../media/image128.png"/><Relationship Id="rId10" Type="http://schemas.openxmlformats.org/officeDocument/2006/relationships/image" Target="../media/image132.emf"/><Relationship Id="rId4" Type="http://schemas.openxmlformats.org/officeDocument/2006/relationships/image" Target="../media/image127.tiff"/><Relationship Id="rId9" Type="http://schemas.openxmlformats.org/officeDocument/2006/relationships/oleObject" Target="../embeddings/oleObject1.bin"/></Relationships>
</file>

<file path=ppt/slides/_rels/slide17.xml.rels><?xml version="1.0" encoding="UTF-8" standalone="yes"?>
<Relationships xmlns="http://schemas.openxmlformats.org/package/2006/relationships"><Relationship Id="rId8" Type="http://schemas.openxmlformats.org/officeDocument/2006/relationships/image" Target="../media/image140.png"/><Relationship Id="rId3" Type="http://schemas.openxmlformats.org/officeDocument/2006/relationships/image" Target="../media/image136.jpeg"/><Relationship Id="rId7" Type="http://schemas.openxmlformats.org/officeDocument/2006/relationships/image" Target="../media/image134.jpeg"/><Relationship Id="rId2" Type="http://schemas.openxmlformats.org/officeDocument/2006/relationships/notesSlide" Target="../notesSlides/notesSlide17.xml"/><Relationship Id="rId1" Type="http://schemas.openxmlformats.org/officeDocument/2006/relationships/slideLayout" Target="../slideLayouts/slideLayout4.xml"/><Relationship Id="rId6" Type="http://schemas.openxmlformats.org/officeDocument/2006/relationships/image" Target="../media/image139.emf"/><Relationship Id="rId11" Type="http://schemas.openxmlformats.org/officeDocument/2006/relationships/image" Target="../media/image143.png"/><Relationship Id="rId5" Type="http://schemas.openxmlformats.org/officeDocument/2006/relationships/image" Target="../media/image138.emf"/><Relationship Id="rId10" Type="http://schemas.openxmlformats.org/officeDocument/2006/relationships/image" Target="../media/image142.png"/><Relationship Id="rId4" Type="http://schemas.openxmlformats.org/officeDocument/2006/relationships/image" Target="../media/image137.jpeg"/><Relationship Id="rId9" Type="http://schemas.openxmlformats.org/officeDocument/2006/relationships/image" Target="../media/image141.png"/></Relationships>
</file>

<file path=ppt/slides/_rels/slide18.xml.rels><?xml version="1.0" encoding="UTF-8" standalone="yes"?>
<Relationships xmlns="http://schemas.openxmlformats.org/package/2006/relationships"><Relationship Id="rId8" Type="http://schemas.openxmlformats.org/officeDocument/2006/relationships/image" Target="../media/image149.png"/><Relationship Id="rId3" Type="http://schemas.openxmlformats.org/officeDocument/2006/relationships/image" Target="../media/image144.png"/><Relationship Id="rId7" Type="http://schemas.openxmlformats.org/officeDocument/2006/relationships/image" Target="../media/image148.png"/><Relationship Id="rId12" Type="http://schemas.openxmlformats.org/officeDocument/2006/relationships/image" Target="../media/image153.tiff"/><Relationship Id="rId2" Type="http://schemas.openxmlformats.org/officeDocument/2006/relationships/notesSlide" Target="../notesSlides/notesSlide18.xml"/><Relationship Id="rId1" Type="http://schemas.openxmlformats.org/officeDocument/2006/relationships/slideLayout" Target="../slideLayouts/slideLayout2.xml"/><Relationship Id="rId6" Type="http://schemas.openxmlformats.org/officeDocument/2006/relationships/image" Target="../media/image147.png"/><Relationship Id="rId11" Type="http://schemas.openxmlformats.org/officeDocument/2006/relationships/image" Target="../media/image152.tiff"/><Relationship Id="rId5" Type="http://schemas.openxmlformats.org/officeDocument/2006/relationships/image" Target="../media/image146.png"/><Relationship Id="rId10" Type="http://schemas.openxmlformats.org/officeDocument/2006/relationships/image" Target="../media/image151.tiff"/><Relationship Id="rId4" Type="http://schemas.openxmlformats.org/officeDocument/2006/relationships/image" Target="../media/image145.png"/><Relationship Id="rId9" Type="http://schemas.openxmlformats.org/officeDocument/2006/relationships/image" Target="../media/image150.png"/></Relationships>
</file>

<file path=ppt/slides/_rels/slide19.xml.rels><?xml version="1.0" encoding="UTF-8" standalone="yes"?>
<Relationships xmlns="http://schemas.openxmlformats.org/package/2006/relationships"><Relationship Id="rId8" Type="http://schemas.openxmlformats.org/officeDocument/2006/relationships/image" Target="../media/image158.emf"/><Relationship Id="rId3" Type="http://schemas.openxmlformats.org/officeDocument/2006/relationships/image" Target="../media/image154.png"/><Relationship Id="rId7" Type="http://schemas.openxmlformats.org/officeDocument/2006/relationships/image" Target="../media/image157.emf"/><Relationship Id="rId12" Type="http://schemas.openxmlformats.org/officeDocument/2006/relationships/image" Target="../media/image162.png"/><Relationship Id="rId2" Type="http://schemas.openxmlformats.org/officeDocument/2006/relationships/notesSlide" Target="../notesSlides/notesSlide19.xml"/><Relationship Id="rId1" Type="http://schemas.openxmlformats.org/officeDocument/2006/relationships/slideLayout" Target="../slideLayouts/slideLayout2.xml"/><Relationship Id="rId6" Type="http://schemas.openxmlformats.org/officeDocument/2006/relationships/image" Target="../media/image156.emf"/><Relationship Id="rId11" Type="http://schemas.openxmlformats.org/officeDocument/2006/relationships/image" Target="../media/image161.png"/><Relationship Id="rId5" Type="http://schemas.openxmlformats.org/officeDocument/2006/relationships/image" Target="../media/image155.png"/><Relationship Id="rId10" Type="http://schemas.openxmlformats.org/officeDocument/2006/relationships/image" Target="../media/image160.tiff"/><Relationship Id="rId4" Type="http://schemas.openxmlformats.org/officeDocument/2006/relationships/hyperlink" Target="https://ieeexplore.ieee.org/document/9115885" TargetMode="External"/><Relationship Id="rId9" Type="http://schemas.openxmlformats.org/officeDocument/2006/relationships/image" Target="../media/image159.png"/></Relationships>
</file>

<file path=ppt/slides/_rels/slide20.xml.rels><?xml version="1.0" encoding="UTF-8" standalone="yes"?>
<Relationships xmlns="http://schemas.openxmlformats.org/package/2006/relationships"><Relationship Id="rId3" Type="http://schemas.openxmlformats.org/officeDocument/2006/relationships/image" Target="../media/image163.png"/><Relationship Id="rId2" Type="http://schemas.openxmlformats.org/officeDocument/2006/relationships/notesSlide" Target="../notesSlides/notesSlide20.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openxmlformats.org/officeDocument/2006/relationships/image" Target="../media/image165.png"/><Relationship Id="rId2" Type="http://schemas.openxmlformats.org/officeDocument/2006/relationships/image" Target="../media/image164.png"/><Relationship Id="rId1" Type="http://schemas.openxmlformats.org/officeDocument/2006/relationships/slideLayout" Target="../slideLayouts/slideLayout2.xml"/><Relationship Id="rId6" Type="http://schemas.openxmlformats.org/officeDocument/2006/relationships/image" Target="../media/image168.jpg"/><Relationship Id="rId5" Type="http://schemas.openxmlformats.org/officeDocument/2006/relationships/image" Target="../media/image167.png"/><Relationship Id="rId4" Type="http://schemas.openxmlformats.org/officeDocument/2006/relationships/image" Target="../media/image166.jpg"/></Relationships>
</file>

<file path=ppt/slides/_rels/slide22.xml.rels><?xml version="1.0" encoding="UTF-8" standalone="yes"?>
<Relationships xmlns="http://schemas.openxmlformats.org/package/2006/relationships"><Relationship Id="rId3" Type="http://schemas.openxmlformats.org/officeDocument/2006/relationships/image" Target="../media/image170.png"/><Relationship Id="rId2" Type="http://schemas.openxmlformats.org/officeDocument/2006/relationships/image" Target="../media/image169.png"/><Relationship Id="rId1" Type="http://schemas.openxmlformats.org/officeDocument/2006/relationships/slideLayout" Target="../slideLayouts/slideLayout2.xml"/><Relationship Id="rId5" Type="http://schemas.openxmlformats.org/officeDocument/2006/relationships/image" Target="../media/image172.png"/><Relationship Id="rId4" Type="http://schemas.openxmlformats.org/officeDocument/2006/relationships/image" Target="../media/image171.png"/></Relationships>
</file>

<file path=ppt/slides/_rels/slide23.xml.rels><?xml version="1.0" encoding="UTF-8" standalone="yes"?>
<Relationships xmlns="http://schemas.openxmlformats.org/package/2006/relationships"><Relationship Id="rId2" Type="http://schemas.openxmlformats.org/officeDocument/2006/relationships/image" Target="../media/image173.jpg"/><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3" Type="http://schemas.openxmlformats.org/officeDocument/2006/relationships/image" Target="../media/image174.png"/><Relationship Id="rId2" Type="http://schemas.openxmlformats.org/officeDocument/2006/relationships/notesSlide" Target="../notesSlides/notesSlide21.xml"/><Relationship Id="rId1" Type="http://schemas.openxmlformats.org/officeDocument/2006/relationships/slideLayout" Target="../slideLayouts/slideLayout2.xml"/><Relationship Id="rId6" Type="http://schemas.openxmlformats.org/officeDocument/2006/relationships/image" Target="../media/image177.png"/><Relationship Id="rId5" Type="http://schemas.openxmlformats.org/officeDocument/2006/relationships/image" Target="../media/image176.png"/><Relationship Id="rId4" Type="http://schemas.openxmlformats.org/officeDocument/2006/relationships/image" Target="../media/image175.png"/></Relationships>
</file>

<file path=ppt/slides/_rels/slide25.xml.rels><?xml version="1.0" encoding="UTF-8" standalone="yes"?>
<Relationships xmlns="http://schemas.openxmlformats.org/package/2006/relationships"><Relationship Id="rId2" Type="http://schemas.openxmlformats.org/officeDocument/2006/relationships/image" Target="../media/image178.png"/><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3" Type="http://schemas.openxmlformats.org/officeDocument/2006/relationships/image" Target="../media/image179.png"/><Relationship Id="rId2" Type="http://schemas.openxmlformats.org/officeDocument/2006/relationships/notesSlide" Target="../notesSlides/notesSlide22.xml"/><Relationship Id="rId1" Type="http://schemas.openxmlformats.org/officeDocument/2006/relationships/slideLayout" Target="../slideLayouts/slideLayout4.xml"/><Relationship Id="rId6" Type="http://schemas.openxmlformats.org/officeDocument/2006/relationships/image" Target="../media/image24.png"/><Relationship Id="rId5" Type="http://schemas.openxmlformats.org/officeDocument/2006/relationships/image" Target="../media/image19.png"/><Relationship Id="rId4" Type="http://schemas.openxmlformats.org/officeDocument/2006/relationships/image" Target="../media/image180.emf"/></Relationships>
</file>

<file path=ppt/slides/_rels/slide27.xml.rels><?xml version="1.0" encoding="UTF-8" standalone="yes"?>
<Relationships xmlns="http://schemas.openxmlformats.org/package/2006/relationships"><Relationship Id="rId3" Type="http://schemas.openxmlformats.org/officeDocument/2006/relationships/image" Target="../media/image181.png"/><Relationship Id="rId2" Type="http://schemas.openxmlformats.org/officeDocument/2006/relationships/notesSlide" Target="../notesSlides/notesSlide23.xml"/><Relationship Id="rId1" Type="http://schemas.openxmlformats.org/officeDocument/2006/relationships/slideLayout" Target="../slideLayouts/slideLayout2.xml"/><Relationship Id="rId6" Type="http://schemas.openxmlformats.org/officeDocument/2006/relationships/image" Target="../media/image184.png"/><Relationship Id="rId5" Type="http://schemas.openxmlformats.org/officeDocument/2006/relationships/image" Target="../media/image183.png"/><Relationship Id="rId4" Type="http://schemas.openxmlformats.org/officeDocument/2006/relationships/image" Target="../media/image182.tif"/></Relationships>
</file>

<file path=ppt/slides/_rels/slide28.xml.rels><?xml version="1.0" encoding="UTF-8" standalone="yes"?>
<Relationships xmlns="http://schemas.openxmlformats.org/package/2006/relationships"><Relationship Id="rId3" Type="http://schemas.openxmlformats.org/officeDocument/2006/relationships/image" Target="../media/image186.png"/><Relationship Id="rId2" Type="http://schemas.openxmlformats.org/officeDocument/2006/relationships/image" Target="../media/image185.png"/><Relationship Id="rId1" Type="http://schemas.openxmlformats.org/officeDocument/2006/relationships/slideLayout" Target="../slideLayouts/slideLayout4.xml"/></Relationships>
</file>

<file path=ppt/slides/_rels/slide29.xml.rels><?xml version="1.0" encoding="UTF-8" standalone="yes"?>
<Relationships xmlns="http://schemas.openxmlformats.org/package/2006/relationships"><Relationship Id="rId3" Type="http://schemas.openxmlformats.org/officeDocument/2006/relationships/image" Target="../media/image184.png"/><Relationship Id="rId2" Type="http://schemas.openxmlformats.org/officeDocument/2006/relationships/notesSlide" Target="../notesSlides/notesSlide24.xml"/><Relationship Id="rId1" Type="http://schemas.openxmlformats.org/officeDocument/2006/relationships/slideLayout" Target="../slideLayouts/slideLayout4.xml"/><Relationship Id="rId6" Type="http://schemas.openxmlformats.org/officeDocument/2006/relationships/image" Target="../media/image189.png"/><Relationship Id="rId5" Type="http://schemas.openxmlformats.org/officeDocument/2006/relationships/image" Target="../media/image188.png"/><Relationship Id="rId4" Type="http://schemas.openxmlformats.org/officeDocument/2006/relationships/image" Target="../media/image187.png"/></Relationships>
</file>

<file path=ppt/slides/_rels/slide30.xml.rels><?xml version="1.0" encoding="UTF-8" standalone="yes"?>
<Relationships xmlns="http://schemas.openxmlformats.org/package/2006/relationships"><Relationship Id="rId3" Type="http://schemas.openxmlformats.org/officeDocument/2006/relationships/image" Target="../media/image191.png"/><Relationship Id="rId2" Type="http://schemas.openxmlformats.org/officeDocument/2006/relationships/image" Target="../media/image190.png"/><Relationship Id="rId1" Type="http://schemas.openxmlformats.org/officeDocument/2006/relationships/slideLayout" Target="../slideLayouts/slideLayout6.xml"/><Relationship Id="rId6" Type="http://schemas.openxmlformats.org/officeDocument/2006/relationships/image" Target="../media/image194.png"/><Relationship Id="rId5" Type="http://schemas.openxmlformats.org/officeDocument/2006/relationships/image" Target="../media/image193.jpeg"/><Relationship Id="rId4" Type="http://schemas.openxmlformats.org/officeDocument/2006/relationships/image" Target="../media/image192.png"/></Relationships>
</file>

<file path=ppt/slides/_rels/slide31.xml.rels><?xml version="1.0" encoding="UTF-8" standalone="yes"?>
<Relationships xmlns="http://schemas.openxmlformats.org/package/2006/relationships"><Relationship Id="rId3" Type="http://schemas.openxmlformats.org/officeDocument/2006/relationships/image" Target="../media/image195.png"/><Relationship Id="rId2" Type="http://schemas.openxmlformats.org/officeDocument/2006/relationships/notesSlide" Target="../notesSlides/notesSlide25.xml"/><Relationship Id="rId1" Type="http://schemas.openxmlformats.org/officeDocument/2006/relationships/slideLayout" Target="../slideLayouts/slideLayout4.xml"/><Relationship Id="rId6" Type="http://schemas.openxmlformats.org/officeDocument/2006/relationships/image" Target="../media/image198.png"/><Relationship Id="rId5" Type="http://schemas.openxmlformats.org/officeDocument/2006/relationships/image" Target="../media/image197.png"/><Relationship Id="rId4" Type="http://schemas.openxmlformats.org/officeDocument/2006/relationships/image" Target="../media/image196.png"/></Relationships>
</file>

<file path=ppt/slides/_rels/slide32.xml.rels><?xml version="1.0" encoding="UTF-8" standalone="yes"?>
<Relationships xmlns="http://schemas.openxmlformats.org/package/2006/relationships"><Relationship Id="rId8" Type="http://schemas.openxmlformats.org/officeDocument/2006/relationships/image" Target="../media/image203.png"/><Relationship Id="rId3" Type="http://schemas.openxmlformats.org/officeDocument/2006/relationships/image" Target="../media/image22.png"/><Relationship Id="rId7" Type="http://schemas.openxmlformats.org/officeDocument/2006/relationships/image" Target="../media/image202.png"/><Relationship Id="rId2" Type="http://schemas.openxmlformats.org/officeDocument/2006/relationships/notesSlide" Target="../notesSlides/notesSlide26.xml"/><Relationship Id="rId1" Type="http://schemas.openxmlformats.org/officeDocument/2006/relationships/slideLayout" Target="../slideLayouts/slideLayout4.xml"/><Relationship Id="rId6" Type="http://schemas.openxmlformats.org/officeDocument/2006/relationships/image" Target="../media/image201.png"/><Relationship Id="rId5" Type="http://schemas.openxmlformats.org/officeDocument/2006/relationships/image" Target="../media/image200.png"/><Relationship Id="rId4" Type="http://schemas.openxmlformats.org/officeDocument/2006/relationships/image" Target="../media/image199.png"/></Relationships>
</file>

<file path=ppt/slides/_rels/slide33.xml.rels><?xml version="1.0" encoding="UTF-8" standalone="yes"?>
<Relationships xmlns="http://schemas.openxmlformats.org/package/2006/relationships"><Relationship Id="rId2" Type="http://schemas.openxmlformats.org/officeDocument/2006/relationships/image" Target="../media/image24.png"/><Relationship Id="rId1" Type="http://schemas.openxmlformats.org/officeDocument/2006/relationships/slideLayout" Target="../slideLayouts/slideLayout6.xml"/></Relationships>
</file>

<file path=ppt/slides/_rels/slide34.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27.xml"/><Relationship Id="rId1" Type="http://schemas.openxmlformats.org/officeDocument/2006/relationships/slideLayout" Target="../slideLayouts/slideLayout4.xml"/><Relationship Id="rId5" Type="http://schemas.openxmlformats.org/officeDocument/2006/relationships/image" Target="../media/image205.jpg"/><Relationship Id="rId4" Type="http://schemas.openxmlformats.org/officeDocument/2006/relationships/image" Target="../media/image204.png"/></Relationships>
</file>

<file path=ppt/slides/_rels/slide35.xml.rels><?xml version="1.0" encoding="UTF-8" standalone="yes"?>
<Relationships xmlns="http://schemas.openxmlformats.org/package/2006/relationships"><Relationship Id="rId8" Type="http://schemas.openxmlformats.org/officeDocument/2006/relationships/image" Target="../media/image10.png"/><Relationship Id="rId13" Type="http://schemas.openxmlformats.org/officeDocument/2006/relationships/image" Target="../media/image15.png"/><Relationship Id="rId18" Type="http://schemas.openxmlformats.org/officeDocument/2006/relationships/image" Target="../media/image20.png"/><Relationship Id="rId3" Type="http://schemas.openxmlformats.org/officeDocument/2006/relationships/image" Target="../media/image5.png"/><Relationship Id="rId21" Type="http://schemas.openxmlformats.org/officeDocument/2006/relationships/image" Target="../media/image23.png"/><Relationship Id="rId7" Type="http://schemas.openxmlformats.org/officeDocument/2006/relationships/image" Target="../media/image9.png"/><Relationship Id="rId12" Type="http://schemas.openxmlformats.org/officeDocument/2006/relationships/image" Target="../media/image14.png"/><Relationship Id="rId17" Type="http://schemas.openxmlformats.org/officeDocument/2006/relationships/image" Target="../media/image19.png"/><Relationship Id="rId2" Type="http://schemas.openxmlformats.org/officeDocument/2006/relationships/notesSlide" Target="../notesSlides/notesSlide28.xml"/><Relationship Id="rId16" Type="http://schemas.openxmlformats.org/officeDocument/2006/relationships/image" Target="../media/image18.png"/><Relationship Id="rId20" Type="http://schemas.openxmlformats.org/officeDocument/2006/relationships/image" Target="../media/image22.png"/><Relationship Id="rId1" Type="http://schemas.openxmlformats.org/officeDocument/2006/relationships/slideLayout" Target="../slideLayouts/slideLayout2.xml"/><Relationship Id="rId6" Type="http://schemas.openxmlformats.org/officeDocument/2006/relationships/image" Target="../media/image8.png"/><Relationship Id="rId11" Type="http://schemas.openxmlformats.org/officeDocument/2006/relationships/image" Target="../media/image13.png"/><Relationship Id="rId5" Type="http://schemas.openxmlformats.org/officeDocument/2006/relationships/image" Target="../media/image7.tiff"/><Relationship Id="rId15" Type="http://schemas.openxmlformats.org/officeDocument/2006/relationships/image" Target="../media/image17.jpg"/><Relationship Id="rId10" Type="http://schemas.openxmlformats.org/officeDocument/2006/relationships/image" Target="../media/image12.png"/><Relationship Id="rId19" Type="http://schemas.openxmlformats.org/officeDocument/2006/relationships/image" Target="../media/image21.emf"/><Relationship Id="rId4" Type="http://schemas.openxmlformats.org/officeDocument/2006/relationships/image" Target="../media/image6.tiff"/><Relationship Id="rId9" Type="http://schemas.openxmlformats.org/officeDocument/2006/relationships/image" Target="../media/image11.png"/><Relationship Id="rId14" Type="http://schemas.openxmlformats.org/officeDocument/2006/relationships/image" Target="../media/image16.png"/><Relationship Id="rId22" Type="http://schemas.openxmlformats.org/officeDocument/2006/relationships/image" Target="../media/image24.png"/></Relationships>
</file>

<file path=ppt/slides/_rels/slide36.xml.rels><?xml version="1.0" encoding="UTF-8" standalone="yes"?>
<Relationships xmlns="http://schemas.openxmlformats.org/package/2006/relationships"><Relationship Id="rId2" Type="http://schemas.openxmlformats.org/officeDocument/2006/relationships/image" Target="../media/image206.png"/><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3" Type="http://schemas.openxmlformats.org/officeDocument/2006/relationships/image" Target="../media/image208.jpg"/><Relationship Id="rId2" Type="http://schemas.openxmlformats.org/officeDocument/2006/relationships/image" Target="../media/image207.png"/><Relationship Id="rId1" Type="http://schemas.openxmlformats.org/officeDocument/2006/relationships/slideLayout" Target="../slideLayouts/slideLayout4.xml"/><Relationship Id="rId4" Type="http://schemas.openxmlformats.org/officeDocument/2006/relationships/image" Target="../media/image209.png"/></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3" Type="http://schemas.openxmlformats.org/officeDocument/2006/relationships/image" Target="../media/image172.png"/><Relationship Id="rId2" Type="http://schemas.openxmlformats.org/officeDocument/2006/relationships/image" Target="../media/image210.png"/><Relationship Id="rId1" Type="http://schemas.openxmlformats.org/officeDocument/2006/relationships/slideLayout" Target="../slideLayouts/slideLayout2.xml"/><Relationship Id="rId5" Type="http://schemas.openxmlformats.org/officeDocument/2006/relationships/image" Target="../media/image212.png"/><Relationship Id="rId4" Type="http://schemas.openxmlformats.org/officeDocument/2006/relationships/image" Target="../media/image211.png"/></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45.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213.png"/><Relationship Id="rId1" Type="http://schemas.openxmlformats.org/officeDocument/2006/relationships/slideLayout" Target="../slideLayouts/slideLayout6.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 name="Flecha a la derecha con muesca 18"/>
          <p:cNvSpPr/>
          <p:nvPr/>
        </p:nvSpPr>
        <p:spPr bwMode="auto">
          <a:xfrm>
            <a:off x="591173" y="2840340"/>
            <a:ext cx="11401226" cy="2905775"/>
          </a:xfrm>
          <a:prstGeom prst="notchedRightArrow">
            <a:avLst/>
          </a:prstGeom>
          <a:solidFill>
            <a:schemeClr val="accent1"/>
          </a:solid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defTabSz="914400" fontAlgn="base" hangingPunct="1">
              <a:spcBef>
                <a:spcPct val="0"/>
              </a:spcBef>
              <a:spcAft>
                <a:spcPct val="0"/>
              </a:spcAft>
            </a:pPr>
            <a:endParaRPr lang="es-ES" sz="800" b="1" kern="1200" dirty="0">
              <a:solidFill>
                <a:prstClr val="black"/>
              </a:solidFill>
              <a:latin typeface="Arial" charset="0"/>
            </a:endParaRPr>
          </a:p>
        </p:txBody>
      </p:sp>
      <p:sp>
        <p:nvSpPr>
          <p:cNvPr id="77825" name="Rectangle 2"/>
          <p:cNvSpPr>
            <a:spLocks noGrp="1" noChangeArrowheads="1"/>
          </p:cNvSpPr>
          <p:nvPr>
            <p:ph type="title"/>
          </p:nvPr>
        </p:nvSpPr>
        <p:spPr>
          <a:xfrm>
            <a:off x="0" y="3602678"/>
            <a:ext cx="10960768" cy="1286530"/>
          </a:xfrm>
        </p:spPr>
        <p:txBody>
          <a:bodyPr lIns="0" tIns="0" rIns="0" bIns="0"/>
          <a:lstStyle/>
          <a:p>
            <a:pPr marL="193675" indent="-193675" defTabSz="404813">
              <a:tabLst>
                <a:tab pos="654050" algn="l"/>
                <a:tab pos="1311275" algn="l"/>
                <a:tab pos="1966913" algn="l"/>
                <a:tab pos="2624138" algn="l"/>
                <a:tab pos="3279775" algn="l"/>
                <a:tab pos="3937000" algn="l"/>
                <a:tab pos="4594225" algn="l"/>
                <a:tab pos="5249863" algn="l"/>
                <a:tab pos="5907088" algn="l"/>
              </a:tabLst>
            </a:pPr>
            <a:r>
              <a:rPr lang="en-GB" sz="4000" b="1" dirty="0">
                <a:ln w="900" cmpd="sng">
                  <a:solidFill>
                    <a:schemeClr val="accent1">
                      <a:satMod val="190000"/>
                      <a:alpha val="55000"/>
                    </a:schemeClr>
                  </a:solidFill>
                  <a:prstDash val="solid"/>
                </a:ln>
                <a:solidFill>
                  <a:schemeClr val="accent1">
                    <a:satMod val="200000"/>
                    <a:tint val="3000"/>
                  </a:schemeClr>
                </a:solidFill>
                <a:effectLst>
                  <a:innerShdw blurRad="101600" dist="76200" dir="5400000">
                    <a:schemeClr val="accent1">
                      <a:satMod val="190000"/>
                      <a:tint val="100000"/>
                      <a:alpha val="74000"/>
                    </a:schemeClr>
                  </a:innerShdw>
                </a:effectLst>
                <a:latin typeface="Arial" charset="0"/>
                <a:ea typeface="ＭＳ Ｐゴシック" charset="0"/>
                <a:cs typeface="ＭＳ Ｐゴシック" charset="0"/>
              </a:rPr>
              <a:t>Linear Collider Facility @ CERN:</a:t>
            </a:r>
            <a:br>
              <a:rPr lang="en-GB" sz="4000" b="1" dirty="0">
                <a:ln w="900" cmpd="sng">
                  <a:solidFill>
                    <a:schemeClr val="accent1">
                      <a:satMod val="190000"/>
                      <a:alpha val="55000"/>
                    </a:schemeClr>
                  </a:solidFill>
                  <a:prstDash val="solid"/>
                </a:ln>
                <a:solidFill>
                  <a:schemeClr val="accent1">
                    <a:satMod val="200000"/>
                    <a:tint val="3000"/>
                  </a:schemeClr>
                </a:solidFill>
                <a:effectLst>
                  <a:innerShdw blurRad="101600" dist="76200" dir="5400000">
                    <a:schemeClr val="accent1">
                      <a:satMod val="190000"/>
                      <a:tint val="100000"/>
                      <a:alpha val="74000"/>
                    </a:schemeClr>
                  </a:innerShdw>
                </a:effectLst>
                <a:latin typeface="Arial" charset="0"/>
                <a:ea typeface="ＭＳ Ｐゴシック" charset="0"/>
                <a:cs typeface="ＭＳ Ｐゴシック" charset="0"/>
              </a:rPr>
            </a:br>
            <a:r>
              <a:rPr lang="en-GB" sz="4000" b="1" dirty="0">
                <a:ln w="900" cmpd="sng">
                  <a:solidFill>
                    <a:schemeClr val="accent1">
                      <a:satMod val="190000"/>
                      <a:alpha val="55000"/>
                    </a:schemeClr>
                  </a:solidFill>
                  <a:prstDash val="solid"/>
                </a:ln>
                <a:solidFill>
                  <a:schemeClr val="accent1">
                    <a:satMod val="200000"/>
                    <a:tint val="3000"/>
                  </a:schemeClr>
                </a:solidFill>
                <a:effectLst>
                  <a:innerShdw blurRad="101600" dist="76200" dir="5400000">
                    <a:schemeClr val="accent1">
                      <a:satMod val="190000"/>
                      <a:tint val="100000"/>
                      <a:alpha val="74000"/>
                    </a:schemeClr>
                  </a:innerShdw>
                </a:effectLst>
                <a:latin typeface="Arial" charset="0"/>
                <a:ea typeface="ＭＳ Ｐゴシック" charset="0"/>
                <a:cs typeface="ＭＳ Ｐゴシック" charset="0"/>
              </a:rPr>
              <a:t>                                         Accelerator aspects</a:t>
            </a:r>
          </a:p>
        </p:txBody>
      </p:sp>
      <p:sp>
        <p:nvSpPr>
          <p:cNvPr id="77828" name="Marcador de número de diapositiva 4"/>
          <p:cNvSpPr>
            <a:spLocks noGrp="1"/>
          </p:cNvSpPr>
          <p:nvPr>
            <p:ph type="sldNum" sz="quarter" idx="12"/>
          </p:nvPr>
        </p:nvSpPr>
        <p:spPr>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a:lstStyle>
            <a:lvl1pPr defTabSz="912813" eaLnBrk="0" hangingPunct="0">
              <a:defRPr sz="2400">
                <a:solidFill>
                  <a:schemeClr val="tx1"/>
                </a:solidFill>
                <a:latin typeface="Arial" charset="0"/>
                <a:ea typeface="MS PGothic" charset="0"/>
                <a:cs typeface="MS PGothic" charset="0"/>
              </a:defRPr>
            </a:lvl1pPr>
            <a:lvl2pPr marL="742950" indent="-285750" defTabSz="912813" eaLnBrk="0" hangingPunct="0">
              <a:defRPr sz="2400">
                <a:solidFill>
                  <a:schemeClr val="tx1"/>
                </a:solidFill>
                <a:latin typeface="Arial" charset="0"/>
                <a:ea typeface="MS PGothic" charset="0"/>
                <a:cs typeface="MS PGothic" charset="0"/>
              </a:defRPr>
            </a:lvl2pPr>
            <a:lvl3pPr marL="1143000" indent="-228600" defTabSz="912813" eaLnBrk="0" hangingPunct="0">
              <a:defRPr sz="2400">
                <a:solidFill>
                  <a:schemeClr val="tx1"/>
                </a:solidFill>
                <a:latin typeface="Arial" charset="0"/>
                <a:ea typeface="MS PGothic" charset="0"/>
                <a:cs typeface="MS PGothic" charset="0"/>
              </a:defRPr>
            </a:lvl3pPr>
            <a:lvl4pPr marL="1600200" indent="-228600" defTabSz="912813" eaLnBrk="0" hangingPunct="0">
              <a:defRPr sz="2400">
                <a:solidFill>
                  <a:schemeClr val="tx1"/>
                </a:solidFill>
                <a:latin typeface="Arial" charset="0"/>
                <a:ea typeface="MS PGothic" charset="0"/>
                <a:cs typeface="MS PGothic" charset="0"/>
              </a:defRPr>
            </a:lvl4pPr>
            <a:lvl5pPr marL="2057400" indent="-228600" defTabSz="912813" eaLnBrk="0" hangingPunct="0">
              <a:defRPr sz="2400">
                <a:solidFill>
                  <a:schemeClr val="tx1"/>
                </a:solidFill>
                <a:latin typeface="Arial" charset="0"/>
                <a:ea typeface="MS PGothic" charset="0"/>
                <a:cs typeface="MS PGothic" charset="0"/>
              </a:defRPr>
            </a:lvl5pPr>
            <a:lvl6pPr marL="2514600" indent="-228600" defTabSz="912813" eaLnBrk="0" fontAlgn="base" hangingPunct="0">
              <a:spcBef>
                <a:spcPct val="0"/>
              </a:spcBef>
              <a:spcAft>
                <a:spcPct val="0"/>
              </a:spcAft>
              <a:defRPr sz="2400">
                <a:solidFill>
                  <a:schemeClr val="tx1"/>
                </a:solidFill>
                <a:latin typeface="Arial" charset="0"/>
                <a:ea typeface="MS PGothic" charset="0"/>
                <a:cs typeface="MS PGothic" charset="0"/>
              </a:defRPr>
            </a:lvl6pPr>
            <a:lvl7pPr marL="2971800" indent="-228600" defTabSz="912813" eaLnBrk="0" fontAlgn="base" hangingPunct="0">
              <a:spcBef>
                <a:spcPct val="0"/>
              </a:spcBef>
              <a:spcAft>
                <a:spcPct val="0"/>
              </a:spcAft>
              <a:defRPr sz="2400">
                <a:solidFill>
                  <a:schemeClr val="tx1"/>
                </a:solidFill>
                <a:latin typeface="Arial" charset="0"/>
                <a:ea typeface="MS PGothic" charset="0"/>
                <a:cs typeface="MS PGothic" charset="0"/>
              </a:defRPr>
            </a:lvl7pPr>
            <a:lvl8pPr marL="3429000" indent="-228600" defTabSz="912813" eaLnBrk="0" fontAlgn="base" hangingPunct="0">
              <a:spcBef>
                <a:spcPct val="0"/>
              </a:spcBef>
              <a:spcAft>
                <a:spcPct val="0"/>
              </a:spcAft>
              <a:defRPr sz="2400">
                <a:solidFill>
                  <a:schemeClr val="tx1"/>
                </a:solidFill>
                <a:latin typeface="Arial" charset="0"/>
                <a:ea typeface="MS PGothic" charset="0"/>
                <a:cs typeface="MS PGothic" charset="0"/>
              </a:defRPr>
            </a:lvl8pPr>
            <a:lvl9pPr marL="3886200" indent="-228600" defTabSz="912813" eaLnBrk="0" fontAlgn="base" hangingPunct="0">
              <a:spcBef>
                <a:spcPct val="0"/>
              </a:spcBef>
              <a:spcAft>
                <a:spcPct val="0"/>
              </a:spcAft>
              <a:defRPr sz="2400">
                <a:solidFill>
                  <a:schemeClr val="tx1"/>
                </a:solidFill>
                <a:latin typeface="Arial" charset="0"/>
                <a:ea typeface="MS PGothic" charset="0"/>
                <a:cs typeface="MS PGothic" charset="0"/>
              </a:defRPr>
            </a:lvl9pPr>
          </a:lstStyle>
          <a:p>
            <a:pPr eaLnBrk="1" hangingPunct="1"/>
            <a:fld id="{DAFFEF00-D692-ED47-8DF7-5EFC23BFF1F3}" type="slidenum">
              <a:rPr lang="en-US" sz="1400">
                <a:solidFill>
                  <a:schemeClr val="bg1"/>
                </a:solidFill>
              </a:rPr>
              <a:pPr eaLnBrk="1" hangingPunct="1"/>
              <a:t>1</a:t>
            </a:fld>
            <a:endParaRPr lang="en-US" sz="1400" dirty="0">
              <a:solidFill>
                <a:schemeClr val="bg1"/>
              </a:solidFill>
            </a:endParaRPr>
          </a:p>
        </p:txBody>
      </p:sp>
      <p:sp>
        <p:nvSpPr>
          <p:cNvPr id="18" name="Rectangle 7">
            <a:extLst>
              <a:ext uri="{FF2B5EF4-FFF2-40B4-BE49-F238E27FC236}">
                <a16:creationId xmlns:a16="http://schemas.microsoft.com/office/drawing/2014/main" id="{BECAEECA-5F0F-234C-87D8-984534967C47}"/>
              </a:ext>
            </a:extLst>
          </p:cNvPr>
          <p:cNvSpPr txBox="1"/>
          <p:nvPr/>
        </p:nvSpPr>
        <p:spPr>
          <a:xfrm>
            <a:off x="5363980" y="5241565"/>
            <a:ext cx="4809318" cy="769441"/>
          </a:xfrm>
          <a:prstGeom prst="rect">
            <a:avLst/>
          </a:prstGeom>
          <a:ln w="12700">
            <a:miter lim="400000"/>
          </a:ln>
          <a:extLst>
            <a:ext uri="{C572A759-6A51-4108-AA02-DFA0A04FC94B}">
              <ma14:wrappingTextBoxFlag xmlns:ma14="http://schemas.microsoft.com/office/mac/drawingml/2011/main" xmlns="" val="1"/>
            </a:ext>
          </a:extLst>
        </p:spPr>
        <p:txBody>
          <a:bodyPr wrap="square" lIns="45719" rIns="45719">
            <a:spAutoFit/>
          </a:bodyPr>
          <a:lstStyle>
            <a:lvl1pPr algn="ctr">
              <a:defRPr sz="4400">
                <a:ln w="12700">
                  <a:solidFill>
                    <a:srgbClr val="003487"/>
                  </a:solidFill>
                </a:ln>
                <a:solidFill>
                  <a:srgbClr val="F9F9F9"/>
                </a:solidFill>
                <a:effectLst>
                  <a:outerShdw blurRad="38100" dist="20320" dir="1800000" rotWithShape="0">
                    <a:srgbClr val="000000">
                      <a:alpha val="40000"/>
                    </a:srgbClr>
                  </a:outerShdw>
                </a:effectLst>
                <a:latin typeface="Impact"/>
                <a:ea typeface="Impact"/>
                <a:cs typeface="Impact"/>
                <a:sym typeface="Impact"/>
              </a:defRPr>
            </a:lvl1pPr>
          </a:lstStyle>
          <a:p>
            <a:r>
              <a:rPr lang="en-US" sz="2800" dirty="0">
                <a:effectLst>
                  <a:outerShdw blurRad="317500" dist="20320" dir="4800000" rotWithShape="0">
                    <a:srgbClr val="000000">
                      <a:alpha val="40000"/>
                    </a:srgbClr>
                  </a:outerShdw>
                </a:effectLst>
              </a:rPr>
              <a:t>Angeles Faus-Golfe</a:t>
            </a:r>
          </a:p>
          <a:p>
            <a:r>
              <a:rPr lang="en-US" sz="1600" dirty="0">
                <a:effectLst>
                  <a:outerShdw blurRad="317500" dist="20320" dir="4800000" rotWithShape="0">
                    <a:srgbClr val="000000">
                      <a:alpha val="40000"/>
                    </a:srgbClr>
                  </a:outerShdw>
                </a:effectLst>
              </a:rPr>
              <a:t>                                  </a:t>
            </a:r>
            <a:endParaRPr lang="en-US" sz="1800" dirty="0">
              <a:effectLst>
                <a:outerShdw blurRad="317500" dist="20320" dir="4800000" rotWithShape="0">
                  <a:srgbClr val="000000">
                    <a:alpha val="40000"/>
                  </a:srgbClr>
                </a:outerShdw>
              </a:effectLst>
            </a:endParaRPr>
          </a:p>
        </p:txBody>
      </p:sp>
      <p:pic>
        <p:nvPicPr>
          <p:cNvPr id="17" name="Picture 4">
            <a:extLst>
              <a:ext uri="{FF2B5EF4-FFF2-40B4-BE49-F238E27FC236}">
                <a16:creationId xmlns:a16="http://schemas.microsoft.com/office/drawing/2014/main" id="{598375F1-0D6D-0D48-BDCA-9A0E844FFA55}"/>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060160" y="5326315"/>
            <a:ext cx="1303820" cy="780440"/>
          </a:xfrm>
          <a:prstGeom prst="rect">
            <a:avLst/>
          </a:prstGeom>
          <a:noFill/>
          <a:ln>
            <a:noFill/>
          </a:ln>
          <a:effectLst/>
          <a:extLst>
            <a:ext uri="{909E8E84-426E-40DD-AFC4-6F175D3DCCD1}">
              <a14:hiddenFill xmlns:a14="http://schemas.microsoft.com/office/drawing/2010/main">
                <a:blipFill dpi="0" rotWithShape="0">
                  <a:blip/>
                  <a:srcRect/>
                  <a:stretch>
                    <a:fillRect/>
                  </a:stretch>
                </a:blipFill>
              </a14:hiddenFill>
            </a:ext>
            <a:ext uri="{91240B29-F687-4F45-9708-019B960494DF}">
              <a14:hiddenLine xmlns:a14="http://schemas.microsoft.com/office/drawing/2010/main" w="9525" cap="flat">
                <a:solidFill>
                  <a:srgbClr val="808080"/>
                </a:solidFill>
                <a:round/>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pic>
        <p:nvPicPr>
          <p:cNvPr id="22" name="Picture 21">
            <a:extLst>
              <a:ext uri="{FF2B5EF4-FFF2-40B4-BE49-F238E27FC236}">
                <a16:creationId xmlns:a16="http://schemas.microsoft.com/office/drawing/2014/main" id="{FE5C1459-FAFA-9045-9CB6-7A100A94D8A3}"/>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958660" y="5308745"/>
            <a:ext cx="1074018" cy="811480"/>
          </a:xfrm>
          <a:prstGeom prst="rect">
            <a:avLst/>
          </a:prstGeom>
        </p:spPr>
      </p:pic>
      <p:pic>
        <p:nvPicPr>
          <p:cNvPr id="6" name="Image 77830">
            <a:extLst>
              <a:ext uri="{FF2B5EF4-FFF2-40B4-BE49-F238E27FC236}">
                <a16:creationId xmlns:a16="http://schemas.microsoft.com/office/drawing/2014/main" id="{A0F9A0C0-7303-A322-91C3-A4769FB31886}"/>
              </a:ext>
            </a:extLst>
          </p:cNvPr>
          <p:cNvPicPr>
            <a:picLocks noChangeAspect="1"/>
          </p:cNvPicPr>
          <p:nvPr/>
        </p:nvPicPr>
        <p:blipFill>
          <a:blip r:embed="rId5"/>
          <a:stretch>
            <a:fillRect/>
          </a:stretch>
        </p:blipFill>
        <p:spPr>
          <a:xfrm>
            <a:off x="-26651" y="1920916"/>
            <a:ext cx="4083581" cy="978664"/>
          </a:xfrm>
          <a:prstGeom prst="rect">
            <a:avLst/>
          </a:prstGeom>
        </p:spPr>
      </p:pic>
      <p:pic>
        <p:nvPicPr>
          <p:cNvPr id="7" name="Picture 6">
            <a:extLst>
              <a:ext uri="{FF2B5EF4-FFF2-40B4-BE49-F238E27FC236}">
                <a16:creationId xmlns:a16="http://schemas.microsoft.com/office/drawing/2014/main" id="{F1CC73F0-3A8B-FB53-651A-A069C719BDAA}"/>
              </a:ext>
            </a:extLst>
          </p:cNvPr>
          <p:cNvPicPr>
            <a:picLocks noChangeAspect="1"/>
          </p:cNvPicPr>
          <p:nvPr/>
        </p:nvPicPr>
        <p:blipFill>
          <a:blip r:embed="rId6"/>
          <a:stretch>
            <a:fillRect/>
          </a:stretch>
        </p:blipFill>
        <p:spPr>
          <a:xfrm>
            <a:off x="0" y="14415"/>
            <a:ext cx="1625672" cy="1147172"/>
          </a:xfrm>
          <a:prstGeom prst="rect">
            <a:avLst/>
          </a:prstGeom>
        </p:spPr>
      </p:pic>
      <p:pic>
        <p:nvPicPr>
          <p:cNvPr id="8" name="Picture 7">
            <a:extLst>
              <a:ext uri="{FF2B5EF4-FFF2-40B4-BE49-F238E27FC236}">
                <a16:creationId xmlns:a16="http://schemas.microsoft.com/office/drawing/2014/main" id="{6EC978DC-7474-F66E-C44A-7F70BEABEC13}"/>
              </a:ext>
            </a:extLst>
          </p:cNvPr>
          <p:cNvPicPr>
            <a:picLocks noChangeAspect="1"/>
          </p:cNvPicPr>
          <p:nvPr/>
        </p:nvPicPr>
        <p:blipFill>
          <a:blip r:embed="rId7"/>
          <a:stretch>
            <a:fillRect/>
          </a:stretch>
        </p:blipFill>
        <p:spPr>
          <a:xfrm rot="10800000">
            <a:off x="256298" y="2001565"/>
            <a:ext cx="1043551" cy="380059"/>
          </a:xfrm>
          <a:prstGeom prst="rect">
            <a:avLst/>
          </a:prstGeom>
        </p:spPr>
      </p:pic>
      <p:pic>
        <p:nvPicPr>
          <p:cNvPr id="15" name="Image 2" descr="X-Band.png">
            <a:extLst>
              <a:ext uri="{FF2B5EF4-FFF2-40B4-BE49-F238E27FC236}">
                <a16:creationId xmlns:a16="http://schemas.microsoft.com/office/drawing/2014/main" id="{5EBAE794-D217-D7ED-D11B-1483079F239E}"/>
              </a:ext>
            </a:extLst>
          </p:cNvPr>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55554" y="2637002"/>
            <a:ext cx="1043551" cy="504256"/>
          </a:xfrm>
          <a:prstGeom prst="rect">
            <a:avLst/>
          </a:prstGeom>
        </p:spPr>
      </p:pic>
      <p:pic>
        <p:nvPicPr>
          <p:cNvPr id="16" name="Image 14">
            <a:extLst>
              <a:ext uri="{FF2B5EF4-FFF2-40B4-BE49-F238E27FC236}">
                <a16:creationId xmlns:a16="http://schemas.microsoft.com/office/drawing/2014/main" id="{5957E474-FB78-5865-68F1-BD2455DB780E}"/>
              </a:ext>
            </a:extLst>
          </p:cNvPr>
          <p:cNvPicPr>
            <a:picLocks noChangeAspect="1"/>
          </p:cNvPicPr>
          <p:nvPr/>
        </p:nvPicPr>
        <p:blipFill>
          <a:blip r:embed="rId9"/>
          <a:stretch>
            <a:fillRect/>
          </a:stretch>
        </p:blipFill>
        <p:spPr>
          <a:xfrm>
            <a:off x="1676563" y="1833449"/>
            <a:ext cx="517294" cy="517294"/>
          </a:xfrm>
          <a:prstGeom prst="rect">
            <a:avLst/>
          </a:prstGeom>
        </p:spPr>
      </p:pic>
      <p:pic>
        <p:nvPicPr>
          <p:cNvPr id="26" name="Image 77831">
            <a:extLst>
              <a:ext uri="{FF2B5EF4-FFF2-40B4-BE49-F238E27FC236}">
                <a16:creationId xmlns:a16="http://schemas.microsoft.com/office/drawing/2014/main" id="{F260ECF3-E26A-4196-DA52-3B22BD973F02}"/>
              </a:ext>
            </a:extLst>
          </p:cNvPr>
          <p:cNvPicPr>
            <a:picLocks noChangeAspect="1"/>
          </p:cNvPicPr>
          <p:nvPr/>
        </p:nvPicPr>
        <p:blipFill>
          <a:blip r:embed="rId10"/>
          <a:stretch>
            <a:fillRect/>
          </a:stretch>
        </p:blipFill>
        <p:spPr>
          <a:xfrm>
            <a:off x="828908" y="26484"/>
            <a:ext cx="1695311" cy="1792724"/>
          </a:xfrm>
          <a:prstGeom prst="rect">
            <a:avLst/>
          </a:prstGeom>
        </p:spPr>
      </p:pic>
      <p:pic>
        <p:nvPicPr>
          <p:cNvPr id="27" name="Picture 2" descr="GDE-logo_transparent_bg.png">
            <a:extLst>
              <a:ext uri="{FF2B5EF4-FFF2-40B4-BE49-F238E27FC236}">
                <a16:creationId xmlns:a16="http://schemas.microsoft.com/office/drawing/2014/main" id="{9FE8C73C-EB16-2A04-BCB2-8530267A505F}"/>
              </a:ext>
            </a:extLst>
          </p:cNvPr>
          <p:cNvPicPr>
            <a:picLocks noChangeAspect="1"/>
          </p:cNvPicPr>
          <p:nvPr/>
        </p:nvPicPr>
        <p:blipFill>
          <a:blip r:embed="rId11">
            <a:extLst>
              <a:ext uri="{28A0092B-C50C-407E-A947-70E740481C1C}">
                <a14:useLocalDpi xmlns:a14="http://schemas.microsoft.com/office/drawing/2010/main" val="0"/>
              </a:ext>
            </a:extLst>
          </a:blip>
          <a:srcRect/>
          <a:stretch>
            <a:fillRect/>
          </a:stretch>
        </p:blipFill>
        <p:spPr bwMode="auto">
          <a:xfrm>
            <a:off x="1108200" y="52080"/>
            <a:ext cx="473555" cy="30973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9" name="Image 77823">
            <a:extLst>
              <a:ext uri="{FF2B5EF4-FFF2-40B4-BE49-F238E27FC236}">
                <a16:creationId xmlns:a16="http://schemas.microsoft.com/office/drawing/2014/main" id="{88081E4C-1579-EFBD-6521-DEAB20EED220}"/>
              </a:ext>
            </a:extLst>
          </p:cNvPr>
          <p:cNvPicPr>
            <a:picLocks noChangeAspect="1"/>
          </p:cNvPicPr>
          <p:nvPr/>
        </p:nvPicPr>
        <p:blipFill>
          <a:blip r:embed="rId12"/>
          <a:stretch>
            <a:fillRect/>
          </a:stretch>
        </p:blipFill>
        <p:spPr>
          <a:xfrm rot="5400000">
            <a:off x="317720" y="738687"/>
            <a:ext cx="619279" cy="1230752"/>
          </a:xfrm>
          <a:prstGeom prst="rect">
            <a:avLst/>
          </a:prstGeom>
        </p:spPr>
      </p:pic>
      <p:pic>
        <p:nvPicPr>
          <p:cNvPr id="3" name="Google Shape;567;p68">
            <a:extLst>
              <a:ext uri="{FF2B5EF4-FFF2-40B4-BE49-F238E27FC236}">
                <a16:creationId xmlns:a16="http://schemas.microsoft.com/office/drawing/2014/main" id="{2FE6C2BA-EA8F-3EEC-234E-F3A328CFC5A2}"/>
              </a:ext>
            </a:extLst>
          </p:cNvPr>
          <p:cNvPicPr preferRelativeResize="0"/>
          <p:nvPr/>
        </p:nvPicPr>
        <p:blipFill rotWithShape="1">
          <a:blip r:embed="rId13">
            <a:alphaModFix/>
          </a:blip>
          <a:srcRect/>
          <a:stretch/>
        </p:blipFill>
        <p:spPr>
          <a:xfrm>
            <a:off x="2635301" y="81228"/>
            <a:ext cx="3790567" cy="1266527"/>
          </a:xfrm>
          <a:prstGeom prst="rect">
            <a:avLst/>
          </a:prstGeom>
          <a:noFill/>
          <a:ln>
            <a:noFill/>
          </a:ln>
        </p:spPr>
      </p:pic>
      <p:pic>
        <p:nvPicPr>
          <p:cNvPr id="20" name="Google Shape;122;p4">
            <a:extLst>
              <a:ext uri="{FF2B5EF4-FFF2-40B4-BE49-F238E27FC236}">
                <a16:creationId xmlns:a16="http://schemas.microsoft.com/office/drawing/2014/main" id="{023F5C8F-EAA0-5CC3-7DDB-1BA76B1C1E44}"/>
              </a:ext>
            </a:extLst>
          </p:cNvPr>
          <p:cNvPicPr preferRelativeResize="0"/>
          <p:nvPr/>
        </p:nvPicPr>
        <p:blipFill rotWithShape="1">
          <a:blip r:embed="rId14">
            <a:alphaModFix/>
          </a:blip>
          <a:srcRect b="19865"/>
          <a:stretch/>
        </p:blipFill>
        <p:spPr>
          <a:xfrm>
            <a:off x="2772499" y="1046762"/>
            <a:ext cx="482530" cy="643976"/>
          </a:xfrm>
          <a:prstGeom prst="rect">
            <a:avLst/>
          </a:prstGeom>
          <a:noFill/>
          <a:ln>
            <a:noFill/>
          </a:ln>
        </p:spPr>
      </p:pic>
      <p:pic>
        <p:nvPicPr>
          <p:cNvPr id="21" name="Google Shape;123;p4">
            <a:extLst>
              <a:ext uri="{FF2B5EF4-FFF2-40B4-BE49-F238E27FC236}">
                <a16:creationId xmlns:a16="http://schemas.microsoft.com/office/drawing/2014/main" id="{E6248D32-D00F-1BB1-3588-B8E0FCEE0458}"/>
              </a:ext>
            </a:extLst>
          </p:cNvPr>
          <p:cNvPicPr preferRelativeResize="0"/>
          <p:nvPr/>
        </p:nvPicPr>
        <p:blipFill rotWithShape="1">
          <a:blip r:embed="rId15">
            <a:alphaModFix/>
          </a:blip>
          <a:srcRect/>
          <a:stretch/>
        </p:blipFill>
        <p:spPr>
          <a:xfrm>
            <a:off x="3303334" y="1102360"/>
            <a:ext cx="1330938" cy="649083"/>
          </a:xfrm>
          <a:prstGeom prst="rect">
            <a:avLst/>
          </a:prstGeom>
          <a:noFill/>
          <a:ln>
            <a:noFill/>
          </a:ln>
        </p:spPr>
      </p:pic>
      <p:pic>
        <p:nvPicPr>
          <p:cNvPr id="25" name="Picture 24">
            <a:extLst>
              <a:ext uri="{FF2B5EF4-FFF2-40B4-BE49-F238E27FC236}">
                <a16:creationId xmlns:a16="http://schemas.microsoft.com/office/drawing/2014/main" id="{C15A1416-5BBB-7A1C-9AE4-035B74020908}"/>
              </a:ext>
            </a:extLst>
          </p:cNvPr>
          <p:cNvPicPr>
            <a:picLocks noChangeAspect="1"/>
          </p:cNvPicPr>
          <p:nvPr/>
        </p:nvPicPr>
        <p:blipFill>
          <a:blip r:embed="rId16"/>
          <a:stretch>
            <a:fillRect/>
          </a:stretch>
        </p:blipFill>
        <p:spPr>
          <a:xfrm>
            <a:off x="2094588" y="1734954"/>
            <a:ext cx="1217982" cy="276076"/>
          </a:xfrm>
          <a:prstGeom prst="rect">
            <a:avLst/>
          </a:prstGeom>
        </p:spPr>
      </p:pic>
      <p:pic>
        <p:nvPicPr>
          <p:cNvPr id="28" name="Image 4" descr="CCsup5_09_11.jpg">
            <a:extLst>
              <a:ext uri="{FF2B5EF4-FFF2-40B4-BE49-F238E27FC236}">
                <a16:creationId xmlns:a16="http://schemas.microsoft.com/office/drawing/2014/main" id="{80768F0F-A168-5977-25DC-4FDF483F23D8}"/>
              </a:ext>
            </a:extLst>
          </p:cNvPr>
          <p:cNvPicPr>
            <a:picLocks noChangeAspect="1"/>
          </p:cNvPicPr>
          <p:nvPr/>
        </p:nvPicPr>
        <p:blipFill>
          <a:blip r:embed="rId17">
            <a:extLst>
              <a:ext uri="{28A0092B-C50C-407E-A947-70E740481C1C}">
                <a14:useLocalDpi xmlns:a14="http://schemas.microsoft.com/office/drawing/2010/main" val="0"/>
              </a:ext>
            </a:extLst>
          </a:blip>
          <a:stretch>
            <a:fillRect/>
          </a:stretch>
        </p:blipFill>
        <p:spPr>
          <a:xfrm>
            <a:off x="836189" y="1413388"/>
            <a:ext cx="1217981" cy="365267"/>
          </a:xfrm>
          <a:prstGeom prst="rect">
            <a:avLst/>
          </a:prstGeom>
        </p:spPr>
      </p:pic>
      <p:pic>
        <p:nvPicPr>
          <p:cNvPr id="5" name="Google Shape;96;p2">
            <a:extLst>
              <a:ext uri="{FF2B5EF4-FFF2-40B4-BE49-F238E27FC236}">
                <a16:creationId xmlns:a16="http://schemas.microsoft.com/office/drawing/2014/main" id="{9C097B90-61B3-0B5B-4F45-A0E0B8153A3B}"/>
              </a:ext>
            </a:extLst>
          </p:cNvPr>
          <p:cNvPicPr preferRelativeResize="0"/>
          <p:nvPr/>
        </p:nvPicPr>
        <p:blipFill rotWithShape="1">
          <a:blip r:embed="rId18">
            <a:alphaModFix/>
          </a:blip>
          <a:srcRect/>
          <a:stretch/>
        </p:blipFill>
        <p:spPr>
          <a:xfrm>
            <a:off x="6039102" y="27444"/>
            <a:ext cx="655512" cy="668732"/>
          </a:xfrm>
          <a:prstGeom prst="rect">
            <a:avLst/>
          </a:prstGeom>
          <a:noFill/>
          <a:ln>
            <a:noFill/>
          </a:ln>
        </p:spPr>
      </p:pic>
      <p:pic>
        <p:nvPicPr>
          <p:cNvPr id="41" name="Picture 40" descr="A close-up of a document&#10;&#10;Description automatically generated">
            <a:extLst>
              <a:ext uri="{FF2B5EF4-FFF2-40B4-BE49-F238E27FC236}">
                <a16:creationId xmlns:a16="http://schemas.microsoft.com/office/drawing/2014/main" id="{9896A8CD-9DA6-5DB2-B3EB-7AFDB529281C}"/>
              </a:ext>
            </a:extLst>
          </p:cNvPr>
          <p:cNvPicPr>
            <a:picLocks noChangeAspect="1"/>
          </p:cNvPicPr>
          <p:nvPr/>
        </p:nvPicPr>
        <p:blipFill>
          <a:blip r:embed="rId19"/>
          <a:stretch>
            <a:fillRect/>
          </a:stretch>
        </p:blipFill>
        <p:spPr>
          <a:xfrm>
            <a:off x="6750586" y="298304"/>
            <a:ext cx="4809947" cy="545335"/>
          </a:xfrm>
          <a:prstGeom prst="rect">
            <a:avLst/>
          </a:prstGeom>
        </p:spPr>
      </p:pic>
      <p:pic>
        <p:nvPicPr>
          <p:cNvPr id="2" name="LCV_title.pdf" descr="LCV_title.pdf">
            <a:extLst>
              <a:ext uri="{FF2B5EF4-FFF2-40B4-BE49-F238E27FC236}">
                <a16:creationId xmlns:a16="http://schemas.microsoft.com/office/drawing/2014/main" id="{F5ECB4B0-6C71-0DD2-6D59-A356EE3FFA92}"/>
              </a:ext>
            </a:extLst>
          </p:cNvPr>
          <p:cNvPicPr>
            <a:picLocks noChangeAspect="1"/>
          </p:cNvPicPr>
          <p:nvPr/>
        </p:nvPicPr>
        <p:blipFill>
          <a:blip r:embed="rId20"/>
          <a:srcRect/>
          <a:stretch>
            <a:fillRect/>
          </a:stretch>
        </p:blipFill>
        <p:spPr>
          <a:xfrm>
            <a:off x="4301581" y="1273505"/>
            <a:ext cx="3443883" cy="2055391"/>
          </a:xfrm>
          <a:prstGeom prst="rect">
            <a:avLst/>
          </a:prstGeom>
          <a:ln w="38100">
            <a:solidFill>
              <a:srgbClr val="C00000"/>
            </a:solidFill>
            <a:miter lim="400000"/>
          </a:ln>
        </p:spPr>
      </p:pic>
      <p:pic>
        <p:nvPicPr>
          <p:cNvPr id="36" name="Picture 35">
            <a:extLst>
              <a:ext uri="{FF2B5EF4-FFF2-40B4-BE49-F238E27FC236}">
                <a16:creationId xmlns:a16="http://schemas.microsoft.com/office/drawing/2014/main" id="{25AF9022-A9B8-7F58-ECAE-6A820BFC1F8F}"/>
              </a:ext>
            </a:extLst>
          </p:cNvPr>
          <p:cNvPicPr>
            <a:picLocks noChangeAspect="1"/>
          </p:cNvPicPr>
          <p:nvPr/>
        </p:nvPicPr>
        <p:blipFill>
          <a:blip r:embed="rId21">
            <a:extLst>
              <a:ext uri="{28A0092B-C50C-407E-A947-70E740481C1C}">
                <a14:useLocalDpi xmlns:a14="http://schemas.microsoft.com/office/drawing/2010/main" val="0"/>
              </a:ext>
            </a:extLst>
          </a:blip>
          <a:stretch>
            <a:fillRect/>
          </a:stretch>
        </p:blipFill>
        <p:spPr>
          <a:xfrm>
            <a:off x="10834176" y="107156"/>
            <a:ext cx="1071418" cy="433794"/>
          </a:xfrm>
          <a:prstGeom prst="rect">
            <a:avLst/>
          </a:prstGeom>
        </p:spPr>
      </p:pic>
      <p:sp>
        <p:nvSpPr>
          <p:cNvPr id="43" name="Date Placeholder 42">
            <a:extLst>
              <a:ext uri="{FF2B5EF4-FFF2-40B4-BE49-F238E27FC236}">
                <a16:creationId xmlns:a16="http://schemas.microsoft.com/office/drawing/2014/main" id="{D0B639E1-A802-7B3A-1A8F-031748C0EF7B}"/>
              </a:ext>
            </a:extLst>
          </p:cNvPr>
          <p:cNvSpPr>
            <a:spLocks noGrp="1"/>
          </p:cNvSpPr>
          <p:nvPr>
            <p:ph type="dt" sz="half" idx="10"/>
          </p:nvPr>
        </p:nvSpPr>
        <p:spPr/>
        <p:txBody>
          <a:bodyPr/>
          <a:lstStyle/>
          <a:p>
            <a:r>
              <a:rPr lang="fr-FR">
                <a:solidFill>
                  <a:prstClr val="white"/>
                </a:solidFill>
                <a:latin typeface="News Gothic MT"/>
              </a:rPr>
              <a:t>15 May 2025</a:t>
            </a:r>
            <a:endParaRPr lang="fr-FR" dirty="0">
              <a:solidFill>
                <a:prstClr val="white"/>
              </a:solidFill>
              <a:latin typeface="News Gothic MT"/>
            </a:endParaRPr>
          </a:p>
        </p:txBody>
      </p:sp>
      <p:pic>
        <p:nvPicPr>
          <p:cNvPr id="4" name="Picture 3">
            <a:extLst>
              <a:ext uri="{FF2B5EF4-FFF2-40B4-BE49-F238E27FC236}">
                <a16:creationId xmlns:a16="http://schemas.microsoft.com/office/drawing/2014/main" id="{102CDF9A-56F8-1B49-B452-44DCE0EAC0EF}"/>
              </a:ext>
            </a:extLst>
          </p:cNvPr>
          <p:cNvPicPr>
            <a:picLocks noChangeAspect="1"/>
          </p:cNvPicPr>
          <p:nvPr/>
        </p:nvPicPr>
        <p:blipFill>
          <a:blip r:embed="rId22"/>
          <a:stretch>
            <a:fillRect/>
          </a:stretch>
        </p:blipFill>
        <p:spPr>
          <a:xfrm>
            <a:off x="7784257" y="969420"/>
            <a:ext cx="4254235" cy="756670"/>
          </a:xfrm>
          <a:prstGeom prst="rect">
            <a:avLst/>
          </a:prstGeom>
        </p:spPr>
      </p:pic>
      <p:pic>
        <p:nvPicPr>
          <p:cNvPr id="10" name="Picture 9">
            <a:extLst>
              <a:ext uri="{FF2B5EF4-FFF2-40B4-BE49-F238E27FC236}">
                <a16:creationId xmlns:a16="http://schemas.microsoft.com/office/drawing/2014/main" id="{27CB97EE-5660-2300-6197-3560C358CCB2}"/>
              </a:ext>
            </a:extLst>
          </p:cNvPr>
          <p:cNvPicPr>
            <a:picLocks noChangeAspect="1"/>
          </p:cNvPicPr>
          <p:nvPr/>
        </p:nvPicPr>
        <p:blipFill>
          <a:blip r:embed="rId23"/>
          <a:stretch>
            <a:fillRect/>
          </a:stretch>
        </p:blipFill>
        <p:spPr>
          <a:xfrm>
            <a:off x="7815495" y="1750174"/>
            <a:ext cx="4222997" cy="797166"/>
          </a:xfrm>
          <a:prstGeom prst="rect">
            <a:avLst/>
          </a:prstGeom>
        </p:spPr>
      </p:pic>
      <p:pic>
        <p:nvPicPr>
          <p:cNvPr id="11" name="pasted-movie.png" descr="pasted-movie.png">
            <a:extLst>
              <a:ext uri="{FF2B5EF4-FFF2-40B4-BE49-F238E27FC236}">
                <a16:creationId xmlns:a16="http://schemas.microsoft.com/office/drawing/2014/main" id="{EB459601-F4CD-8442-31A0-6E38CEBD4EFA}"/>
              </a:ext>
            </a:extLst>
          </p:cNvPr>
          <p:cNvPicPr>
            <a:picLocks noChangeAspect="1"/>
          </p:cNvPicPr>
          <p:nvPr/>
        </p:nvPicPr>
        <p:blipFill>
          <a:blip r:embed="rId24"/>
          <a:stretch>
            <a:fillRect/>
          </a:stretch>
        </p:blipFill>
        <p:spPr>
          <a:xfrm>
            <a:off x="7990115" y="2484387"/>
            <a:ext cx="2497539" cy="815634"/>
          </a:xfrm>
          <a:prstGeom prst="rect">
            <a:avLst/>
          </a:prstGeom>
          <a:ln w="12700">
            <a:miter lim="400000"/>
          </a:ln>
        </p:spPr>
      </p:pic>
    </p:spTree>
    <p:extLst>
      <p:ext uri="{BB962C8B-B14F-4D97-AF65-F5344CB8AC3E}">
        <p14:creationId xmlns:p14="http://schemas.microsoft.com/office/powerpoint/2010/main" val="2479616870"/>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 name="Google Shape;567;p68">
            <a:extLst>
              <a:ext uri="{FF2B5EF4-FFF2-40B4-BE49-F238E27FC236}">
                <a16:creationId xmlns:a16="http://schemas.microsoft.com/office/drawing/2014/main" id="{D5B2166D-EA8D-0FB1-1C2E-8A6A2E065A60}"/>
              </a:ext>
            </a:extLst>
          </p:cNvPr>
          <p:cNvPicPr preferRelativeResize="0"/>
          <p:nvPr/>
        </p:nvPicPr>
        <p:blipFill rotWithShape="1">
          <a:blip r:embed="rId3">
            <a:alphaModFix/>
          </a:blip>
          <a:srcRect/>
          <a:stretch/>
        </p:blipFill>
        <p:spPr>
          <a:xfrm>
            <a:off x="8201832" y="132047"/>
            <a:ext cx="3790567" cy="1266527"/>
          </a:xfrm>
          <a:prstGeom prst="rect">
            <a:avLst/>
          </a:prstGeom>
          <a:noFill/>
          <a:ln>
            <a:noFill/>
          </a:ln>
        </p:spPr>
      </p:pic>
      <p:sp>
        <p:nvSpPr>
          <p:cNvPr id="77825" name="Rectangle 2"/>
          <p:cNvSpPr>
            <a:spLocks noGrp="1" noChangeArrowheads="1"/>
          </p:cNvSpPr>
          <p:nvPr>
            <p:ph type="title"/>
          </p:nvPr>
        </p:nvSpPr>
        <p:spPr>
          <a:xfrm>
            <a:off x="2392560" y="-237524"/>
            <a:ext cx="3031426" cy="917956"/>
          </a:xfrm>
        </p:spPr>
        <p:txBody>
          <a:bodyPr lIns="0" tIns="0" rIns="0" bIns="0"/>
          <a:lstStyle/>
          <a:p>
            <a:pPr marL="193675" indent="-193675" algn="l" defTabSz="404813" eaLnBrk="1" hangingPunct="1">
              <a:tabLst>
                <a:tab pos="654050" algn="l"/>
                <a:tab pos="1311275" algn="l"/>
                <a:tab pos="1966913" algn="l"/>
                <a:tab pos="2624138" algn="l"/>
                <a:tab pos="3279775" algn="l"/>
                <a:tab pos="3937000" algn="l"/>
                <a:tab pos="4594225" algn="l"/>
                <a:tab pos="5249863" algn="l"/>
                <a:tab pos="5907088" algn="l"/>
              </a:tabLst>
            </a:pPr>
            <a:r>
              <a:rPr lang="en-GB" sz="3200" b="1" dirty="0">
                <a:latin typeface="Arial" charset="0"/>
                <a:ea typeface="ＭＳ Ｐゴシック" charset="0"/>
                <a:cs typeface="ＭＳ Ｐゴシック" charset="0"/>
              </a:rPr>
              <a:t>Outline</a:t>
            </a:r>
          </a:p>
        </p:txBody>
      </p:sp>
      <p:sp>
        <p:nvSpPr>
          <p:cNvPr id="77828" name="Marcador de número de diapositiva 4"/>
          <p:cNvSpPr>
            <a:spLocks noGrp="1"/>
          </p:cNvSpPr>
          <p:nvPr>
            <p:ph type="sldNum" sz="quarter" idx="12"/>
          </p:nvPr>
        </p:nvSpPr>
        <p:spPr>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a:lstStyle>
            <a:lvl1pPr defTabSz="912813" eaLnBrk="0" hangingPunct="0">
              <a:defRPr sz="2400">
                <a:solidFill>
                  <a:schemeClr val="tx1"/>
                </a:solidFill>
                <a:latin typeface="Arial" charset="0"/>
                <a:ea typeface="MS PGothic" charset="0"/>
                <a:cs typeface="MS PGothic" charset="0"/>
              </a:defRPr>
            </a:lvl1pPr>
            <a:lvl2pPr marL="742950" indent="-285750" defTabSz="912813" eaLnBrk="0" hangingPunct="0">
              <a:defRPr sz="2400">
                <a:solidFill>
                  <a:schemeClr val="tx1"/>
                </a:solidFill>
                <a:latin typeface="Arial" charset="0"/>
                <a:ea typeface="MS PGothic" charset="0"/>
                <a:cs typeface="MS PGothic" charset="0"/>
              </a:defRPr>
            </a:lvl2pPr>
            <a:lvl3pPr marL="1143000" indent="-228600" defTabSz="912813" eaLnBrk="0" hangingPunct="0">
              <a:defRPr sz="2400">
                <a:solidFill>
                  <a:schemeClr val="tx1"/>
                </a:solidFill>
                <a:latin typeface="Arial" charset="0"/>
                <a:ea typeface="MS PGothic" charset="0"/>
                <a:cs typeface="MS PGothic" charset="0"/>
              </a:defRPr>
            </a:lvl3pPr>
            <a:lvl4pPr marL="1600200" indent="-228600" defTabSz="912813" eaLnBrk="0" hangingPunct="0">
              <a:defRPr sz="2400">
                <a:solidFill>
                  <a:schemeClr val="tx1"/>
                </a:solidFill>
                <a:latin typeface="Arial" charset="0"/>
                <a:ea typeface="MS PGothic" charset="0"/>
                <a:cs typeface="MS PGothic" charset="0"/>
              </a:defRPr>
            </a:lvl4pPr>
            <a:lvl5pPr marL="2057400" indent="-228600" defTabSz="912813" eaLnBrk="0" hangingPunct="0">
              <a:defRPr sz="2400">
                <a:solidFill>
                  <a:schemeClr val="tx1"/>
                </a:solidFill>
                <a:latin typeface="Arial" charset="0"/>
                <a:ea typeface="MS PGothic" charset="0"/>
                <a:cs typeface="MS PGothic" charset="0"/>
              </a:defRPr>
            </a:lvl5pPr>
            <a:lvl6pPr marL="2514600" indent="-228600" defTabSz="912813" eaLnBrk="0" fontAlgn="base" hangingPunct="0">
              <a:spcBef>
                <a:spcPct val="0"/>
              </a:spcBef>
              <a:spcAft>
                <a:spcPct val="0"/>
              </a:spcAft>
              <a:defRPr sz="2400">
                <a:solidFill>
                  <a:schemeClr val="tx1"/>
                </a:solidFill>
                <a:latin typeface="Arial" charset="0"/>
                <a:ea typeface="MS PGothic" charset="0"/>
                <a:cs typeface="MS PGothic" charset="0"/>
              </a:defRPr>
            </a:lvl6pPr>
            <a:lvl7pPr marL="2971800" indent="-228600" defTabSz="912813" eaLnBrk="0" fontAlgn="base" hangingPunct="0">
              <a:spcBef>
                <a:spcPct val="0"/>
              </a:spcBef>
              <a:spcAft>
                <a:spcPct val="0"/>
              </a:spcAft>
              <a:defRPr sz="2400">
                <a:solidFill>
                  <a:schemeClr val="tx1"/>
                </a:solidFill>
                <a:latin typeface="Arial" charset="0"/>
                <a:ea typeface="MS PGothic" charset="0"/>
                <a:cs typeface="MS PGothic" charset="0"/>
              </a:defRPr>
            </a:lvl7pPr>
            <a:lvl8pPr marL="3429000" indent="-228600" defTabSz="912813" eaLnBrk="0" fontAlgn="base" hangingPunct="0">
              <a:spcBef>
                <a:spcPct val="0"/>
              </a:spcBef>
              <a:spcAft>
                <a:spcPct val="0"/>
              </a:spcAft>
              <a:defRPr sz="2400">
                <a:solidFill>
                  <a:schemeClr val="tx1"/>
                </a:solidFill>
                <a:latin typeface="Arial" charset="0"/>
                <a:ea typeface="MS PGothic" charset="0"/>
                <a:cs typeface="MS PGothic" charset="0"/>
              </a:defRPr>
            </a:lvl8pPr>
            <a:lvl9pPr marL="3886200" indent="-228600" defTabSz="912813" eaLnBrk="0" fontAlgn="base" hangingPunct="0">
              <a:spcBef>
                <a:spcPct val="0"/>
              </a:spcBef>
              <a:spcAft>
                <a:spcPct val="0"/>
              </a:spcAft>
              <a:defRPr sz="2400">
                <a:solidFill>
                  <a:schemeClr val="tx1"/>
                </a:solidFill>
                <a:latin typeface="Arial" charset="0"/>
                <a:ea typeface="MS PGothic" charset="0"/>
                <a:cs typeface="MS PGothic" charset="0"/>
              </a:defRPr>
            </a:lvl9pPr>
          </a:lstStyle>
          <a:p>
            <a:pPr eaLnBrk="1" hangingPunct="1"/>
            <a:fld id="{DAFFEF00-D692-ED47-8DF7-5EFC23BFF1F3}" type="slidenum">
              <a:rPr lang="en-US" sz="1400">
                <a:solidFill>
                  <a:srgbClr val="336666"/>
                </a:solidFill>
              </a:rPr>
              <a:pPr eaLnBrk="1" hangingPunct="1"/>
              <a:t>2</a:t>
            </a:fld>
            <a:endParaRPr lang="en-US" sz="1400">
              <a:solidFill>
                <a:srgbClr val="336666"/>
              </a:solidFill>
            </a:endParaRPr>
          </a:p>
        </p:txBody>
      </p:sp>
      <p:sp>
        <p:nvSpPr>
          <p:cNvPr id="32" name="Rectangle 31"/>
          <p:cNvSpPr/>
          <p:nvPr/>
        </p:nvSpPr>
        <p:spPr>
          <a:xfrm>
            <a:off x="537602" y="1311590"/>
            <a:ext cx="10398073" cy="5038302"/>
          </a:xfrm>
          <a:prstGeom prst="rect">
            <a:avLst/>
          </a:prstGeom>
        </p:spPr>
        <p:txBody>
          <a:bodyPr wrap="square">
            <a:spAutoFit/>
          </a:bodyPr>
          <a:lstStyle/>
          <a:p>
            <a:pPr marL="457200" lvl="0" indent="-457200" defTabSz="914400" hangingPunct="1">
              <a:lnSpc>
                <a:spcPct val="90000"/>
              </a:lnSpc>
              <a:spcBef>
                <a:spcPts val="600"/>
              </a:spcBef>
              <a:buClr>
                <a:srgbClr val="4F81BD"/>
              </a:buClr>
              <a:buSzPct val="100000"/>
              <a:buFont typeface="Wingdings" pitchFamily="2" charset="2"/>
              <a:buChar char="Ø"/>
              <a:defRPr sz="2900">
                <a:latin typeface="Arial"/>
                <a:ea typeface="Arial"/>
                <a:cs typeface="Arial"/>
                <a:sym typeface="Arial"/>
              </a:defRPr>
            </a:pPr>
            <a:r>
              <a:rPr lang="en-US" sz="2800" dirty="0">
                <a:solidFill>
                  <a:schemeClr val="tx2">
                    <a:lumMod val="90000"/>
                    <a:lumOff val="10000"/>
                  </a:schemeClr>
                </a:solidFill>
                <a:latin typeface="Arial"/>
                <a:ea typeface="Arial"/>
                <a:cs typeface="Arial"/>
                <a:sym typeface="Arial"/>
              </a:rPr>
              <a:t>Context: </a:t>
            </a:r>
          </a:p>
          <a:p>
            <a:pPr lvl="3" indent="0" defTabSz="914400" hangingPunct="1">
              <a:lnSpc>
                <a:spcPct val="90000"/>
              </a:lnSpc>
              <a:spcBef>
                <a:spcPts val="600"/>
              </a:spcBef>
              <a:buClr>
                <a:srgbClr val="4F81BD"/>
              </a:buClr>
              <a:buSzPct val="100000"/>
              <a:defRPr sz="2900">
                <a:latin typeface="Arial"/>
                <a:ea typeface="Arial"/>
                <a:cs typeface="Arial"/>
                <a:sym typeface="Arial"/>
              </a:defRPr>
            </a:pPr>
            <a:r>
              <a:rPr kumimoji="0" lang="en-US" sz="2800" b="0" i="0" u="none" strike="noStrike" kern="0" cap="none" spc="0" normalizeH="0" baseline="0" noProof="0" dirty="0">
                <a:ln>
                  <a:noFill/>
                </a:ln>
                <a:solidFill>
                  <a:schemeClr val="tx2">
                    <a:lumMod val="90000"/>
                    <a:lumOff val="10000"/>
                  </a:schemeClr>
                </a:solidFill>
                <a:effectLst/>
                <a:uLnTx/>
                <a:uFillTx/>
                <a:latin typeface="Arial"/>
                <a:ea typeface="Arial"/>
                <a:cs typeface="Arial"/>
                <a:sym typeface="Arial"/>
              </a:rPr>
              <a:t>        </a:t>
            </a:r>
            <a:r>
              <a:rPr kumimoji="0" lang="en-US" sz="2000" b="0" i="0" u="none" strike="noStrike" kern="0" cap="none" spc="0" normalizeH="0" baseline="0" noProof="0" dirty="0">
                <a:ln>
                  <a:noFill/>
                </a:ln>
                <a:solidFill>
                  <a:srgbClr val="09213B">
                    <a:lumMod val="90000"/>
                    <a:lumOff val="10000"/>
                  </a:srgbClr>
                </a:solidFill>
                <a:effectLst/>
                <a:uLnTx/>
                <a:uFillTx/>
                <a:latin typeface="Arial"/>
                <a:ea typeface="Arial"/>
                <a:cs typeface="Arial"/>
                <a:sym typeface="Arial"/>
              </a:rPr>
              <a:t>LCs basics</a:t>
            </a:r>
            <a:endParaRPr kumimoji="0" lang="en-US" sz="2000" b="0" i="0" u="none" strike="noStrike" kern="0" cap="none" spc="0" normalizeH="0" baseline="30000" noProof="0" dirty="0">
              <a:ln>
                <a:noFill/>
              </a:ln>
              <a:solidFill>
                <a:srgbClr val="09213B">
                  <a:lumMod val="90000"/>
                  <a:lumOff val="10000"/>
                </a:srgbClr>
              </a:solidFill>
              <a:effectLst/>
              <a:uLnTx/>
              <a:uFillTx/>
              <a:latin typeface="Arial"/>
              <a:ea typeface="Arial"/>
              <a:cs typeface="Arial"/>
              <a:sym typeface="Arial"/>
            </a:endParaRPr>
          </a:p>
          <a:p>
            <a:pPr lvl="3" indent="0" defTabSz="914400" hangingPunct="1">
              <a:lnSpc>
                <a:spcPct val="90000"/>
              </a:lnSpc>
              <a:spcBef>
                <a:spcPts val="600"/>
              </a:spcBef>
              <a:buClr>
                <a:srgbClr val="4F81BD"/>
              </a:buClr>
              <a:buSzPct val="100000"/>
              <a:defRPr sz="2900">
                <a:latin typeface="Arial"/>
                <a:ea typeface="Arial"/>
                <a:cs typeface="Arial"/>
                <a:sym typeface="Arial"/>
              </a:defRPr>
            </a:pPr>
            <a:r>
              <a:rPr kumimoji="0" lang="en-US" sz="2000" b="0" i="0" u="none" strike="noStrike" kern="0" cap="none" spc="0" normalizeH="0" baseline="0" noProof="0" dirty="0">
                <a:ln>
                  <a:noFill/>
                </a:ln>
                <a:solidFill>
                  <a:srgbClr val="09213B">
                    <a:lumMod val="90000"/>
                    <a:lumOff val="10000"/>
                  </a:srgbClr>
                </a:solidFill>
                <a:effectLst/>
                <a:uLnTx/>
                <a:uFillTx/>
                <a:latin typeface="Arial"/>
                <a:ea typeface="Arial"/>
                <a:cs typeface="Arial"/>
                <a:sym typeface="Arial"/>
              </a:rPr>
              <a:t>           LCs projects: ILC, CLIC, C</a:t>
            </a:r>
            <a:r>
              <a:rPr kumimoji="0" lang="en-US" sz="2000" b="0" i="0" u="none" strike="noStrike" kern="0" cap="none" spc="0" normalizeH="0" baseline="30000" noProof="0" dirty="0">
                <a:ln>
                  <a:noFill/>
                </a:ln>
                <a:solidFill>
                  <a:srgbClr val="09213B">
                    <a:lumMod val="90000"/>
                    <a:lumOff val="10000"/>
                  </a:srgbClr>
                </a:solidFill>
                <a:effectLst/>
                <a:uLnTx/>
                <a:uFillTx/>
                <a:latin typeface="Arial"/>
                <a:ea typeface="Arial"/>
                <a:cs typeface="Arial"/>
                <a:sym typeface="Arial"/>
              </a:rPr>
              <a:t>3</a:t>
            </a:r>
          </a:p>
          <a:p>
            <a:pPr lvl="3" indent="0" defTabSz="914400" hangingPunct="1">
              <a:lnSpc>
                <a:spcPct val="90000"/>
              </a:lnSpc>
              <a:spcBef>
                <a:spcPts val="600"/>
              </a:spcBef>
              <a:buClr>
                <a:srgbClr val="4F81BD"/>
              </a:buClr>
              <a:buSzPct val="100000"/>
              <a:defRPr sz="2900">
                <a:latin typeface="Arial"/>
                <a:ea typeface="Arial"/>
                <a:cs typeface="Arial"/>
                <a:sym typeface="Arial"/>
              </a:defRPr>
            </a:pPr>
            <a:r>
              <a:rPr lang="en-US" sz="2000" dirty="0">
                <a:solidFill>
                  <a:srgbClr val="09213B">
                    <a:lumMod val="90000"/>
                    <a:lumOff val="10000"/>
                  </a:srgbClr>
                </a:solidFill>
                <a:latin typeface="Arial"/>
                <a:ea typeface="Arial"/>
                <a:cs typeface="Arial"/>
                <a:sym typeface="Arial"/>
              </a:rPr>
              <a:t>           LCs related R&amp;D programs</a:t>
            </a:r>
            <a:endParaRPr lang="en-US" sz="2000" dirty="0">
              <a:solidFill>
                <a:schemeClr val="tx2">
                  <a:lumMod val="90000"/>
                  <a:lumOff val="10000"/>
                </a:schemeClr>
              </a:solidFill>
              <a:latin typeface="Arial"/>
              <a:ea typeface="Arial"/>
              <a:cs typeface="Arial"/>
              <a:sym typeface="Arial"/>
            </a:endParaRPr>
          </a:p>
          <a:p>
            <a:pPr marL="457200" lvl="0" indent="-457200" defTabSz="914400" hangingPunct="1">
              <a:lnSpc>
                <a:spcPct val="90000"/>
              </a:lnSpc>
              <a:spcBef>
                <a:spcPts val="600"/>
              </a:spcBef>
              <a:buClr>
                <a:srgbClr val="4F81BD"/>
              </a:buClr>
              <a:buSzPct val="100000"/>
              <a:buFont typeface="Wingdings" pitchFamily="2" charset="2"/>
              <a:buChar char="Ø"/>
              <a:defRPr sz="2900">
                <a:latin typeface="Arial"/>
                <a:ea typeface="Arial"/>
                <a:cs typeface="Arial"/>
                <a:sym typeface="Arial"/>
              </a:defRPr>
            </a:pPr>
            <a:r>
              <a:rPr lang="en-US" sz="2800" dirty="0">
                <a:solidFill>
                  <a:schemeClr val="tx2">
                    <a:lumMod val="90000"/>
                    <a:lumOff val="10000"/>
                  </a:schemeClr>
                </a:solidFill>
                <a:latin typeface="Arial"/>
                <a:ea typeface="Arial"/>
                <a:cs typeface="Arial"/>
                <a:sym typeface="Arial"/>
              </a:rPr>
              <a:t>LCF@CERN Baseline</a:t>
            </a:r>
          </a:p>
          <a:p>
            <a:pPr lvl="0" defTabSz="914400" hangingPunct="1">
              <a:lnSpc>
                <a:spcPct val="90000"/>
              </a:lnSpc>
              <a:spcBef>
                <a:spcPts val="600"/>
              </a:spcBef>
              <a:buClr>
                <a:srgbClr val="4F81BD"/>
              </a:buClr>
              <a:buSzPct val="100000"/>
              <a:defRPr sz="2900">
                <a:latin typeface="Arial"/>
                <a:ea typeface="Arial"/>
                <a:cs typeface="Arial"/>
                <a:sym typeface="Arial"/>
              </a:defRPr>
            </a:pPr>
            <a:r>
              <a:rPr kumimoji="0" lang="en-US" sz="2800" b="0" i="0" u="none" strike="noStrike" kern="0" cap="none" spc="0" normalizeH="0" baseline="0" noProof="0" dirty="0">
                <a:ln>
                  <a:noFill/>
                </a:ln>
                <a:solidFill>
                  <a:srgbClr val="09213B">
                    <a:lumMod val="90000"/>
                    <a:lumOff val="10000"/>
                  </a:srgbClr>
                </a:solidFill>
                <a:effectLst/>
                <a:uLnTx/>
                <a:uFillTx/>
                <a:latin typeface="Arial"/>
                <a:ea typeface="Arial"/>
                <a:cs typeface="Arial"/>
                <a:sym typeface="Arial"/>
              </a:rPr>
              <a:t>        </a:t>
            </a:r>
            <a:r>
              <a:rPr kumimoji="0" lang="en-US" sz="2000" b="0" i="0" u="none" strike="noStrike" kern="0" cap="none" spc="0" normalizeH="0" baseline="0" noProof="0" dirty="0">
                <a:ln>
                  <a:noFill/>
                </a:ln>
                <a:solidFill>
                  <a:srgbClr val="09213B">
                    <a:lumMod val="90000"/>
                    <a:lumOff val="10000"/>
                  </a:srgbClr>
                </a:solidFill>
                <a:effectLst/>
                <a:uLnTx/>
                <a:uFillTx/>
                <a:latin typeface="Arial"/>
                <a:ea typeface="Arial"/>
                <a:cs typeface="Arial"/>
                <a:sym typeface="Arial"/>
              </a:rPr>
              <a:t>250-550 GeV</a:t>
            </a:r>
          </a:p>
          <a:p>
            <a:pPr lvl="0" defTabSz="914400" hangingPunct="1">
              <a:lnSpc>
                <a:spcPct val="90000"/>
              </a:lnSpc>
              <a:spcBef>
                <a:spcPts val="600"/>
              </a:spcBef>
              <a:buClr>
                <a:srgbClr val="4F81BD"/>
              </a:buClr>
              <a:buSzPct val="100000"/>
              <a:defRPr sz="2900">
                <a:latin typeface="Arial"/>
                <a:ea typeface="Arial"/>
                <a:cs typeface="Arial"/>
                <a:sym typeface="Arial"/>
              </a:defRPr>
            </a:pPr>
            <a:r>
              <a:rPr lang="en-US" sz="2000" dirty="0">
                <a:solidFill>
                  <a:srgbClr val="09213B">
                    <a:lumMod val="90000"/>
                    <a:lumOff val="10000"/>
                  </a:srgbClr>
                </a:solidFill>
                <a:latin typeface="Arial"/>
                <a:ea typeface="Arial"/>
                <a:cs typeface="Arial"/>
                <a:sym typeface="Arial"/>
              </a:rPr>
              <a:t>           2 IPs</a:t>
            </a:r>
            <a:endParaRPr lang="en-US" sz="2800" dirty="0">
              <a:solidFill>
                <a:schemeClr val="tx2">
                  <a:lumMod val="90000"/>
                  <a:lumOff val="10000"/>
                </a:schemeClr>
              </a:solidFill>
              <a:latin typeface="Arial"/>
              <a:ea typeface="Arial"/>
              <a:cs typeface="Arial"/>
              <a:sym typeface="Arial"/>
            </a:endParaRPr>
          </a:p>
          <a:p>
            <a:pPr marL="457200" lvl="0" indent="-457200" defTabSz="914400" hangingPunct="1">
              <a:lnSpc>
                <a:spcPct val="90000"/>
              </a:lnSpc>
              <a:spcBef>
                <a:spcPts val="600"/>
              </a:spcBef>
              <a:buClr>
                <a:srgbClr val="4F81BD"/>
              </a:buClr>
              <a:buSzPct val="100000"/>
              <a:buFont typeface="Wingdings" pitchFamily="2" charset="2"/>
              <a:buChar char="Ø"/>
              <a:defRPr sz="2900">
                <a:latin typeface="Arial"/>
                <a:ea typeface="Arial"/>
                <a:cs typeface="Arial"/>
                <a:sym typeface="Arial"/>
              </a:defRPr>
            </a:pPr>
            <a:r>
              <a:rPr lang="en-US" sz="2800" dirty="0">
                <a:solidFill>
                  <a:schemeClr val="tx2">
                    <a:lumMod val="90000"/>
                    <a:lumOff val="10000"/>
                  </a:schemeClr>
                </a:solidFill>
                <a:latin typeface="Arial"/>
                <a:ea typeface="Arial"/>
                <a:cs typeface="Arial"/>
                <a:sym typeface="Arial"/>
              </a:rPr>
              <a:t>Energy Upgrades</a:t>
            </a:r>
          </a:p>
          <a:p>
            <a:pPr defTabSz="914400" hangingPunct="1">
              <a:lnSpc>
                <a:spcPct val="90000"/>
              </a:lnSpc>
              <a:spcBef>
                <a:spcPts val="600"/>
              </a:spcBef>
              <a:buClr>
                <a:srgbClr val="4F81BD"/>
              </a:buClr>
              <a:buSzPct val="100000"/>
              <a:defRPr sz="2900">
                <a:latin typeface="Arial"/>
                <a:ea typeface="Arial"/>
                <a:cs typeface="Arial"/>
                <a:sym typeface="Arial"/>
              </a:defRPr>
            </a:pPr>
            <a:r>
              <a:rPr kumimoji="0" lang="en-US" sz="2000" b="0" i="0" u="none" strike="noStrike" kern="0" cap="none" spc="0" normalizeH="0" baseline="0" noProof="0" dirty="0">
                <a:ln>
                  <a:noFill/>
                </a:ln>
                <a:solidFill>
                  <a:srgbClr val="09213B">
                    <a:lumMod val="90000"/>
                    <a:lumOff val="10000"/>
                  </a:srgbClr>
                </a:solidFill>
                <a:effectLst/>
                <a:uLnTx/>
                <a:uFillTx/>
                <a:latin typeface="Arial"/>
                <a:ea typeface="Arial"/>
                <a:cs typeface="Arial"/>
                <a:sym typeface="Arial"/>
              </a:rPr>
              <a:t>          Boosting the performances: HG RF, ERLs</a:t>
            </a:r>
            <a:endParaRPr lang="en-US" sz="2800" dirty="0">
              <a:solidFill>
                <a:schemeClr val="tx2">
                  <a:lumMod val="90000"/>
                  <a:lumOff val="10000"/>
                </a:schemeClr>
              </a:solidFill>
              <a:latin typeface="Arial"/>
              <a:ea typeface="Arial"/>
              <a:cs typeface="Arial"/>
              <a:sym typeface="Arial"/>
            </a:endParaRPr>
          </a:p>
          <a:p>
            <a:pPr marL="457200" lvl="8" indent="-457200" defTabSz="914400" hangingPunct="1">
              <a:lnSpc>
                <a:spcPct val="90000"/>
              </a:lnSpc>
              <a:spcBef>
                <a:spcPts val="600"/>
              </a:spcBef>
              <a:buClr>
                <a:srgbClr val="4F81BD"/>
              </a:buClr>
              <a:buSzPct val="100000"/>
              <a:buFont typeface="Wingdings" pitchFamily="2" charset="2"/>
              <a:buChar char="Ø"/>
              <a:defRPr sz="2900">
                <a:latin typeface="Arial"/>
                <a:ea typeface="Arial"/>
                <a:cs typeface="Arial"/>
                <a:sym typeface="Arial"/>
              </a:defRPr>
            </a:pPr>
            <a:r>
              <a:rPr lang="en-US" sz="2800" dirty="0">
                <a:solidFill>
                  <a:schemeClr val="tx2">
                    <a:lumMod val="90000"/>
                    <a:lumOff val="10000"/>
                  </a:schemeClr>
                </a:solidFill>
                <a:latin typeface="Arial"/>
                <a:ea typeface="Arial"/>
                <a:cs typeface="Arial"/>
                <a:sym typeface="Arial"/>
              </a:rPr>
              <a:t>Advanced Upgrade Paths</a:t>
            </a:r>
          </a:p>
          <a:p>
            <a:pPr lvl="8" indent="0" defTabSz="914400" hangingPunct="1">
              <a:lnSpc>
                <a:spcPct val="90000"/>
              </a:lnSpc>
              <a:spcBef>
                <a:spcPts val="600"/>
              </a:spcBef>
              <a:buClr>
                <a:srgbClr val="4F81BD"/>
              </a:buClr>
              <a:buSzPct val="100000"/>
              <a:defRPr sz="2900">
                <a:latin typeface="Arial"/>
                <a:ea typeface="Arial"/>
                <a:cs typeface="Arial"/>
                <a:sym typeface="Arial"/>
              </a:defRPr>
            </a:pPr>
            <a:r>
              <a:rPr lang="en-US" sz="2800" dirty="0">
                <a:solidFill>
                  <a:schemeClr val="tx2">
                    <a:lumMod val="90000"/>
                    <a:lumOff val="10000"/>
                  </a:schemeClr>
                </a:solidFill>
                <a:latin typeface="Arial"/>
                <a:ea typeface="Arial"/>
                <a:cs typeface="Arial"/>
                <a:sym typeface="Arial"/>
              </a:rPr>
              <a:t>      </a:t>
            </a:r>
            <a:r>
              <a:rPr lang="en-US" sz="2000" dirty="0">
                <a:solidFill>
                  <a:schemeClr val="tx2">
                    <a:lumMod val="90000"/>
                    <a:lumOff val="10000"/>
                  </a:schemeClr>
                </a:solidFill>
                <a:latin typeface="Arial"/>
                <a:ea typeface="Arial"/>
                <a:cs typeface="Arial"/>
                <a:sym typeface="Arial"/>
              </a:rPr>
              <a:t>photons, LPA</a:t>
            </a:r>
          </a:p>
          <a:p>
            <a:pPr lvl="8" indent="0" defTabSz="914400" hangingPunct="1">
              <a:lnSpc>
                <a:spcPct val="90000"/>
              </a:lnSpc>
              <a:spcBef>
                <a:spcPts val="600"/>
              </a:spcBef>
              <a:buClr>
                <a:srgbClr val="4F81BD"/>
              </a:buClr>
              <a:buSzPct val="100000"/>
              <a:defRPr sz="2900">
                <a:latin typeface="Arial"/>
                <a:ea typeface="Arial"/>
                <a:cs typeface="Arial"/>
                <a:sym typeface="Arial"/>
              </a:defRPr>
            </a:pPr>
            <a:endParaRPr lang="en-US" sz="2000" dirty="0">
              <a:solidFill>
                <a:schemeClr val="tx2">
                  <a:lumMod val="90000"/>
                  <a:lumOff val="10000"/>
                </a:schemeClr>
              </a:solidFill>
              <a:latin typeface="Arial"/>
              <a:ea typeface="Arial"/>
              <a:cs typeface="Arial"/>
              <a:sym typeface="Arial"/>
            </a:endParaRPr>
          </a:p>
        </p:txBody>
      </p:sp>
      <p:sp>
        <p:nvSpPr>
          <p:cNvPr id="2" name="Date Placeholder 1">
            <a:extLst>
              <a:ext uri="{FF2B5EF4-FFF2-40B4-BE49-F238E27FC236}">
                <a16:creationId xmlns:a16="http://schemas.microsoft.com/office/drawing/2014/main" id="{C063FAC0-83C7-10E6-92F8-5D77BDDCAEE6}"/>
              </a:ext>
            </a:extLst>
          </p:cNvPr>
          <p:cNvSpPr>
            <a:spLocks noGrp="1"/>
          </p:cNvSpPr>
          <p:nvPr>
            <p:ph type="dt" sz="half" idx="10"/>
          </p:nvPr>
        </p:nvSpPr>
        <p:spPr/>
        <p:txBody>
          <a:bodyPr/>
          <a:lstStyle/>
          <a:p>
            <a:r>
              <a:rPr lang="fr-FR">
                <a:solidFill>
                  <a:prstClr val="white"/>
                </a:solidFill>
                <a:latin typeface="News Gothic MT"/>
              </a:rPr>
              <a:t>15 May 2025</a:t>
            </a:r>
            <a:endParaRPr lang="fr-FR" dirty="0">
              <a:solidFill>
                <a:prstClr val="white"/>
              </a:solidFill>
              <a:latin typeface="News Gothic MT"/>
            </a:endParaRPr>
          </a:p>
        </p:txBody>
      </p:sp>
      <p:pic>
        <p:nvPicPr>
          <p:cNvPr id="3" name="Image 77830">
            <a:extLst>
              <a:ext uri="{FF2B5EF4-FFF2-40B4-BE49-F238E27FC236}">
                <a16:creationId xmlns:a16="http://schemas.microsoft.com/office/drawing/2014/main" id="{70B423A0-AD29-CB6A-BFA4-B7E82A2F5294}"/>
              </a:ext>
            </a:extLst>
          </p:cNvPr>
          <p:cNvPicPr>
            <a:picLocks noChangeAspect="1"/>
          </p:cNvPicPr>
          <p:nvPr/>
        </p:nvPicPr>
        <p:blipFill>
          <a:blip r:embed="rId4"/>
          <a:stretch>
            <a:fillRect/>
          </a:stretch>
        </p:blipFill>
        <p:spPr>
          <a:xfrm>
            <a:off x="7866413" y="1605748"/>
            <a:ext cx="4083581" cy="978664"/>
          </a:xfrm>
          <a:prstGeom prst="rect">
            <a:avLst/>
          </a:prstGeom>
        </p:spPr>
      </p:pic>
      <p:pic>
        <p:nvPicPr>
          <p:cNvPr id="6" name="Image 14">
            <a:extLst>
              <a:ext uri="{FF2B5EF4-FFF2-40B4-BE49-F238E27FC236}">
                <a16:creationId xmlns:a16="http://schemas.microsoft.com/office/drawing/2014/main" id="{F1B181A1-DC19-6D01-F9C6-0397096151FA}"/>
              </a:ext>
            </a:extLst>
          </p:cNvPr>
          <p:cNvPicPr>
            <a:picLocks noChangeAspect="1"/>
          </p:cNvPicPr>
          <p:nvPr/>
        </p:nvPicPr>
        <p:blipFill>
          <a:blip r:embed="rId5"/>
          <a:stretch>
            <a:fillRect/>
          </a:stretch>
        </p:blipFill>
        <p:spPr>
          <a:xfrm>
            <a:off x="8985699" y="1333067"/>
            <a:ext cx="517294" cy="517294"/>
          </a:xfrm>
          <a:prstGeom prst="rect">
            <a:avLst/>
          </a:prstGeom>
        </p:spPr>
      </p:pic>
      <p:pic>
        <p:nvPicPr>
          <p:cNvPr id="7" name="Image 77831">
            <a:extLst>
              <a:ext uri="{FF2B5EF4-FFF2-40B4-BE49-F238E27FC236}">
                <a16:creationId xmlns:a16="http://schemas.microsoft.com/office/drawing/2014/main" id="{2F0E9399-2C88-10CE-18D0-509EE44A823C}"/>
              </a:ext>
            </a:extLst>
          </p:cNvPr>
          <p:cNvPicPr>
            <a:picLocks noChangeAspect="1"/>
          </p:cNvPicPr>
          <p:nvPr/>
        </p:nvPicPr>
        <p:blipFill>
          <a:blip r:embed="rId6"/>
          <a:stretch>
            <a:fillRect/>
          </a:stretch>
        </p:blipFill>
        <p:spPr>
          <a:xfrm>
            <a:off x="6660507" y="179271"/>
            <a:ext cx="1695311" cy="1792724"/>
          </a:xfrm>
          <a:prstGeom prst="rect">
            <a:avLst/>
          </a:prstGeom>
        </p:spPr>
      </p:pic>
      <p:pic>
        <p:nvPicPr>
          <p:cNvPr id="8" name="Picture 2" descr="GDE-logo_transparent_bg.png">
            <a:extLst>
              <a:ext uri="{FF2B5EF4-FFF2-40B4-BE49-F238E27FC236}">
                <a16:creationId xmlns:a16="http://schemas.microsoft.com/office/drawing/2014/main" id="{34758360-23FA-C7BA-B2C3-68ACABC8318A}"/>
              </a:ext>
            </a:extLst>
          </p:cNvPr>
          <p:cNvPicPr>
            <a:picLocks noChangeAspect="1"/>
          </p:cNvPicPr>
          <p:nvPr/>
        </p:nvPicPr>
        <p:blipFill>
          <a:blip r:embed="rId7">
            <a:extLst>
              <a:ext uri="{28A0092B-C50C-407E-A947-70E740481C1C}">
                <a14:useLocalDpi xmlns:a14="http://schemas.microsoft.com/office/drawing/2010/main" val="0"/>
              </a:ext>
            </a:extLst>
          </a:blip>
          <a:srcRect/>
          <a:stretch>
            <a:fillRect/>
          </a:stretch>
        </p:blipFill>
        <p:spPr bwMode="auto">
          <a:xfrm>
            <a:off x="7034608" y="220557"/>
            <a:ext cx="473555" cy="30973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2" name="Google Shape;96;p2">
            <a:extLst>
              <a:ext uri="{FF2B5EF4-FFF2-40B4-BE49-F238E27FC236}">
                <a16:creationId xmlns:a16="http://schemas.microsoft.com/office/drawing/2014/main" id="{FC13BA1B-B314-C5DF-02CC-BFE24BF31E25}"/>
              </a:ext>
            </a:extLst>
          </p:cNvPr>
          <p:cNvPicPr preferRelativeResize="0"/>
          <p:nvPr/>
        </p:nvPicPr>
        <p:blipFill rotWithShape="1">
          <a:blip r:embed="rId8">
            <a:alphaModFix/>
          </a:blip>
          <a:srcRect/>
          <a:stretch/>
        </p:blipFill>
        <p:spPr>
          <a:xfrm>
            <a:off x="11460589" y="0"/>
            <a:ext cx="655512" cy="668732"/>
          </a:xfrm>
          <a:prstGeom prst="rect">
            <a:avLst/>
          </a:prstGeom>
          <a:noFill/>
          <a:ln>
            <a:noFill/>
          </a:ln>
        </p:spPr>
      </p:pic>
      <p:pic>
        <p:nvPicPr>
          <p:cNvPr id="15" name="Picture 14" descr="A close-up of a document&#10;&#10;Description automatically generated">
            <a:extLst>
              <a:ext uri="{FF2B5EF4-FFF2-40B4-BE49-F238E27FC236}">
                <a16:creationId xmlns:a16="http://schemas.microsoft.com/office/drawing/2014/main" id="{14F8EBBD-229F-B09A-6709-C42DC262E996}"/>
              </a:ext>
            </a:extLst>
          </p:cNvPr>
          <p:cNvPicPr>
            <a:picLocks noChangeAspect="1"/>
          </p:cNvPicPr>
          <p:nvPr/>
        </p:nvPicPr>
        <p:blipFill>
          <a:blip r:embed="rId9"/>
          <a:stretch>
            <a:fillRect/>
          </a:stretch>
        </p:blipFill>
        <p:spPr>
          <a:xfrm>
            <a:off x="7110907" y="4185330"/>
            <a:ext cx="4353130" cy="647523"/>
          </a:xfrm>
          <a:prstGeom prst="rect">
            <a:avLst/>
          </a:prstGeom>
        </p:spPr>
      </p:pic>
      <p:pic>
        <p:nvPicPr>
          <p:cNvPr id="18" name="Picture 17">
            <a:extLst>
              <a:ext uri="{FF2B5EF4-FFF2-40B4-BE49-F238E27FC236}">
                <a16:creationId xmlns:a16="http://schemas.microsoft.com/office/drawing/2014/main" id="{9BD36E8E-E7BC-95DA-6B19-2609F3110C81}"/>
              </a:ext>
            </a:extLst>
          </p:cNvPr>
          <p:cNvPicPr>
            <a:picLocks noChangeAspect="1"/>
          </p:cNvPicPr>
          <p:nvPr/>
        </p:nvPicPr>
        <p:blipFill>
          <a:blip r:embed="rId10">
            <a:extLst>
              <a:ext uri="{28A0092B-C50C-407E-A947-70E740481C1C}">
                <a14:useLocalDpi xmlns:a14="http://schemas.microsoft.com/office/drawing/2010/main" val="0"/>
              </a:ext>
            </a:extLst>
          </a:blip>
          <a:stretch>
            <a:fillRect/>
          </a:stretch>
        </p:blipFill>
        <p:spPr>
          <a:xfrm>
            <a:off x="10911760" y="4124007"/>
            <a:ext cx="740255" cy="314166"/>
          </a:xfrm>
          <a:prstGeom prst="rect">
            <a:avLst/>
          </a:prstGeom>
        </p:spPr>
      </p:pic>
      <p:pic>
        <p:nvPicPr>
          <p:cNvPr id="17" name="Picture 16">
            <a:extLst>
              <a:ext uri="{FF2B5EF4-FFF2-40B4-BE49-F238E27FC236}">
                <a16:creationId xmlns:a16="http://schemas.microsoft.com/office/drawing/2014/main" id="{7B9CF60C-09A5-BC47-0D56-E3EFA1EB41A9}"/>
              </a:ext>
            </a:extLst>
          </p:cNvPr>
          <p:cNvPicPr>
            <a:picLocks noChangeAspect="1"/>
          </p:cNvPicPr>
          <p:nvPr/>
        </p:nvPicPr>
        <p:blipFill>
          <a:blip r:embed="rId11"/>
          <a:stretch>
            <a:fillRect/>
          </a:stretch>
        </p:blipFill>
        <p:spPr>
          <a:xfrm>
            <a:off x="7695759" y="4847249"/>
            <a:ext cx="4254235" cy="756670"/>
          </a:xfrm>
          <a:prstGeom prst="rect">
            <a:avLst/>
          </a:prstGeom>
        </p:spPr>
      </p:pic>
      <p:pic>
        <p:nvPicPr>
          <p:cNvPr id="19" name="Picture 18">
            <a:extLst>
              <a:ext uri="{FF2B5EF4-FFF2-40B4-BE49-F238E27FC236}">
                <a16:creationId xmlns:a16="http://schemas.microsoft.com/office/drawing/2014/main" id="{B003E02E-ADB4-F3C5-12A5-FF3455AAE53B}"/>
              </a:ext>
            </a:extLst>
          </p:cNvPr>
          <p:cNvPicPr>
            <a:picLocks noChangeAspect="1"/>
          </p:cNvPicPr>
          <p:nvPr/>
        </p:nvPicPr>
        <p:blipFill>
          <a:blip r:embed="rId12"/>
          <a:stretch>
            <a:fillRect/>
          </a:stretch>
        </p:blipFill>
        <p:spPr>
          <a:xfrm>
            <a:off x="4472870" y="5641286"/>
            <a:ext cx="4222997" cy="797166"/>
          </a:xfrm>
          <a:prstGeom prst="rect">
            <a:avLst/>
          </a:prstGeom>
        </p:spPr>
      </p:pic>
      <p:pic>
        <p:nvPicPr>
          <p:cNvPr id="20" name="pasted-movie.png" descr="pasted-movie.png">
            <a:extLst>
              <a:ext uri="{FF2B5EF4-FFF2-40B4-BE49-F238E27FC236}">
                <a16:creationId xmlns:a16="http://schemas.microsoft.com/office/drawing/2014/main" id="{0122196F-BE5E-88CC-E460-C612A2FF22E0}"/>
              </a:ext>
            </a:extLst>
          </p:cNvPr>
          <p:cNvPicPr>
            <a:picLocks noChangeAspect="1"/>
          </p:cNvPicPr>
          <p:nvPr/>
        </p:nvPicPr>
        <p:blipFill>
          <a:blip r:embed="rId13"/>
          <a:stretch>
            <a:fillRect/>
          </a:stretch>
        </p:blipFill>
        <p:spPr>
          <a:xfrm>
            <a:off x="8835148" y="5842234"/>
            <a:ext cx="2497539" cy="815634"/>
          </a:xfrm>
          <a:prstGeom prst="rect">
            <a:avLst/>
          </a:prstGeom>
          <a:ln w="12700">
            <a:miter lim="400000"/>
          </a:ln>
        </p:spPr>
      </p:pic>
      <p:pic>
        <p:nvPicPr>
          <p:cNvPr id="13" name="LCV_title.pdf" descr="LCV_title.pdf">
            <a:extLst>
              <a:ext uri="{FF2B5EF4-FFF2-40B4-BE49-F238E27FC236}">
                <a16:creationId xmlns:a16="http://schemas.microsoft.com/office/drawing/2014/main" id="{15B1B1D1-32A8-0427-B844-32CFD174A820}"/>
              </a:ext>
            </a:extLst>
          </p:cNvPr>
          <p:cNvPicPr>
            <a:picLocks noChangeAspect="1"/>
          </p:cNvPicPr>
          <p:nvPr/>
        </p:nvPicPr>
        <p:blipFill>
          <a:blip r:embed="rId14"/>
          <a:srcRect/>
          <a:stretch>
            <a:fillRect/>
          </a:stretch>
        </p:blipFill>
        <p:spPr>
          <a:xfrm>
            <a:off x="7165293" y="2398021"/>
            <a:ext cx="2918624" cy="1741904"/>
          </a:xfrm>
          <a:prstGeom prst="rect">
            <a:avLst/>
          </a:prstGeom>
          <a:ln w="38100">
            <a:solidFill>
              <a:srgbClr val="C00000"/>
            </a:solidFill>
            <a:miter lim="400000"/>
          </a:ln>
        </p:spPr>
      </p:pic>
    </p:spTree>
    <p:extLst>
      <p:ext uri="{BB962C8B-B14F-4D97-AF65-F5344CB8AC3E}">
        <p14:creationId xmlns:p14="http://schemas.microsoft.com/office/powerpoint/2010/main" val="2810103407"/>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B5347C3-6FCF-8D96-1D72-30CE9F9E5CE1}"/>
            </a:ext>
          </a:extLst>
        </p:cNvPr>
        <p:cNvGrpSpPr/>
        <p:nvPr/>
      </p:nvGrpSpPr>
      <p:grpSpPr>
        <a:xfrm>
          <a:off x="0" y="0"/>
          <a:ext cx="0" cy="0"/>
          <a:chOff x="0" y="0"/>
          <a:chExt cx="0" cy="0"/>
        </a:xfrm>
      </p:grpSpPr>
      <p:sp>
        <p:nvSpPr>
          <p:cNvPr id="6" name="Slide Number Placeholder 5">
            <a:extLst>
              <a:ext uri="{FF2B5EF4-FFF2-40B4-BE49-F238E27FC236}">
                <a16:creationId xmlns:a16="http://schemas.microsoft.com/office/drawing/2014/main" id="{9C423304-DE09-6DC7-6DC6-4870667EC4CB}"/>
              </a:ext>
            </a:extLst>
          </p:cNvPr>
          <p:cNvSpPr>
            <a:spLocks noGrp="1"/>
          </p:cNvSpPr>
          <p:nvPr>
            <p:ph type="sldNum" sz="quarter" idx="12"/>
          </p:nvPr>
        </p:nvSpPr>
        <p:spPr/>
        <p:txBody>
          <a:bodyPr/>
          <a:lstStyle/>
          <a:p>
            <a:fld id="{617C510A-7687-CB44-A886-7EC5AB743307}" type="slidenum">
              <a:rPr lang="fr-FR" smtClean="0">
                <a:solidFill>
                  <a:prstClr val="white"/>
                </a:solidFill>
                <a:latin typeface="News Gothic MT"/>
              </a:rPr>
              <a:pPr/>
              <a:t>3</a:t>
            </a:fld>
            <a:endParaRPr lang="fr-FR">
              <a:solidFill>
                <a:prstClr val="white"/>
              </a:solidFill>
              <a:latin typeface="News Gothic MT"/>
            </a:endParaRPr>
          </a:p>
        </p:txBody>
      </p:sp>
      <p:sp>
        <p:nvSpPr>
          <p:cNvPr id="8" name="Rectangle 7">
            <a:extLst>
              <a:ext uri="{FF2B5EF4-FFF2-40B4-BE49-F238E27FC236}">
                <a16:creationId xmlns:a16="http://schemas.microsoft.com/office/drawing/2014/main" id="{863048DE-8FE3-A06E-CEBC-919C6DACCDFF}"/>
              </a:ext>
            </a:extLst>
          </p:cNvPr>
          <p:cNvSpPr/>
          <p:nvPr/>
        </p:nvSpPr>
        <p:spPr>
          <a:xfrm>
            <a:off x="537052" y="220503"/>
            <a:ext cx="9768235" cy="584775"/>
          </a:xfrm>
          <a:prstGeom prst="rect">
            <a:avLst/>
          </a:prstGeom>
        </p:spPr>
        <p:txBody>
          <a:bodyPr wrap="square">
            <a:spAutoFit/>
          </a:bodyPr>
          <a:lstStyle/>
          <a:p>
            <a:pPr algn="ctr"/>
            <a:r>
              <a:rPr lang="en-US" sz="3200" b="1" dirty="0">
                <a:solidFill>
                  <a:schemeClr val="accent1"/>
                </a:solidFill>
                <a:latin typeface="Arial" panose="020B0604020202020204" pitchFamily="34" charset="0"/>
                <a:ea typeface="ＭＳ Ｐゴシック" charset="-128"/>
                <a:cs typeface="Arial" panose="020B0604020202020204" pitchFamily="34" charset="0"/>
              </a:rPr>
              <a:t>Luminosity &amp; Energy Frontiers  </a:t>
            </a:r>
            <a:endParaRPr lang="en-US" sz="3200" b="1" dirty="0">
              <a:solidFill>
                <a:schemeClr val="accent1"/>
              </a:solidFill>
              <a:latin typeface="Arial" panose="020B0604020202020204" pitchFamily="34" charset="0"/>
              <a:cs typeface="Arial" panose="020B0604020202020204" pitchFamily="34" charset="0"/>
            </a:endParaRPr>
          </a:p>
        </p:txBody>
      </p:sp>
      <p:pic>
        <p:nvPicPr>
          <p:cNvPr id="21" name="Picture 20">
            <a:extLst>
              <a:ext uri="{FF2B5EF4-FFF2-40B4-BE49-F238E27FC236}">
                <a16:creationId xmlns:a16="http://schemas.microsoft.com/office/drawing/2014/main" id="{8740DEBA-C8C7-172A-4478-8D5F80FBB30B}"/>
              </a:ext>
            </a:extLst>
          </p:cNvPr>
          <p:cNvPicPr>
            <a:picLocks noChangeAspect="1"/>
          </p:cNvPicPr>
          <p:nvPr/>
        </p:nvPicPr>
        <p:blipFill>
          <a:blip r:embed="rId3"/>
          <a:stretch>
            <a:fillRect/>
          </a:stretch>
        </p:blipFill>
        <p:spPr>
          <a:xfrm>
            <a:off x="2025335" y="2072146"/>
            <a:ext cx="1388173" cy="312819"/>
          </a:xfrm>
          <a:prstGeom prst="rect">
            <a:avLst/>
          </a:prstGeom>
        </p:spPr>
      </p:pic>
      <p:pic>
        <p:nvPicPr>
          <p:cNvPr id="22" name="Picture 21">
            <a:extLst>
              <a:ext uri="{FF2B5EF4-FFF2-40B4-BE49-F238E27FC236}">
                <a16:creationId xmlns:a16="http://schemas.microsoft.com/office/drawing/2014/main" id="{C88E2C3C-E889-1BC2-FB08-402DB2A665CC}"/>
              </a:ext>
            </a:extLst>
          </p:cNvPr>
          <p:cNvPicPr>
            <a:picLocks noChangeAspect="1"/>
          </p:cNvPicPr>
          <p:nvPr/>
        </p:nvPicPr>
        <p:blipFill>
          <a:blip r:embed="rId4"/>
          <a:stretch>
            <a:fillRect/>
          </a:stretch>
        </p:blipFill>
        <p:spPr>
          <a:xfrm>
            <a:off x="4201666" y="4446275"/>
            <a:ext cx="1219504" cy="314710"/>
          </a:xfrm>
          <a:prstGeom prst="rect">
            <a:avLst/>
          </a:prstGeom>
        </p:spPr>
      </p:pic>
      <p:sp>
        <p:nvSpPr>
          <p:cNvPr id="9" name="Date Placeholder 8">
            <a:extLst>
              <a:ext uri="{FF2B5EF4-FFF2-40B4-BE49-F238E27FC236}">
                <a16:creationId xmlns:a16="http://schemas.microsoft.com/office/drawing/2014/main" id="{EC85B82C-9FC5-0FAE-2BBB-B4A1A876A715}"/>
              </a:ext>
            </a:extLst>
          </p:cNvPr>
          <p:cNvSpPr>
            <a:spLocks noGrp="1"/>
          </p:cNvSpPr>
          <p:nvPr>
            <p:ph type="dt" sz="half" idx="10"/>
          </p:nvPr>
        </p:nvSpPr>
        <p:spPr/>
        <p:txBody>
          <a:bodyPr/>
          <a:lstStyle/>
          <a:p>
            <a:r>
              <a:rPr lang="fr-FR">
                <a:solidFill>
                  <a:prstClr val="white"/>
                </a:solidFill>
                <a:latin typeface="News Gothic MT"/>
              </a:rPr>
              <a:t>15 May 2025</a:t>
            </a:r>
          </a:p>
        </p:txBody>
      </p:sp>
      <p:sp>
        <p:nvSpPr>
          <p:cNvPr id="5" name="Right Arrow 4">
            <a:extLst>
              <a:ext uri="{FF2B5EF4-FFF2-40B4-BE49-F238E27FC236}">
                <a16:creationId xmlns:a16="http://schemas.microsoft.com/office/drawing/2014/main" id="{68CD3FC2-6984-C3A4-D392-CE3D1F99FF7A}"/>
              </a:ext>
            </a:extLst>
          </p:cNvPr>
          <p:cNvSpPr/>
          <p:nvPr/>
        </p:nvSpPr>
        <p:spPr>
          <a:xfrm>
            <a:off x="1926458" y="5963461"/>
            <a:ext cx="7208577" cy="484632"/>
          </a:xfrm>
          <a:prstGeom prst="rightArrow">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2" name="Right Arrow 11">
            <a:extLst>
              <a:ext uri="{FF2B5EF4-FFF2-40B4-BE49-F238E27FC236}">
                <a16:creationId xmlns:a16="http://schemas.microsoft.com/office/drawing/2014/main" id="{2FA5AE85-1566-FAB4-3494-8D57C8D7882D}"/>
              </a:ext>
            </a:extLst>
          </p:cNvPr>
          <p:cNvSpPr/>
          <p:nvPr/>
        </p:nvSpPr>
        <p:spPr>
          <a:xfrm rot="16200000">
            <a:off x="-1166924" y="3104438"/>
            <a:ext cx="5373432" cy="639598"/>
          </a:xfrm>
          <a:prstGeom prst="rightArrow">
            <a:avLst>
              <a:gd name="adj1" fmla="val 36024"/>
              <a:gd name="adj2" fmla="val 50000"/>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13" name="Picture 12">
            <a:extLst>
              <a:ext uri="{FF2B5EF4-FFF2-40B4-BE49-F238E27FC236}">
                <a16:creationId xmlns:a16="http://schemas.microsoft.com/office/drawing/2014/main" id="{F4959D96-6529-CC37-3958-4D777A2E20B0}"/>
              </a:ext>
            </a:extLst>
          </p:cNvPr>
          <p:cNvPicPr>
            <a:picLocks noChangeAspect="1"/>
          </p:cNvPicPr>
          <p:nvPr/>
        </p:nvPicPr>
        <p:blipFill>
          <a:blip r:embed="rId5" cstate="screen">
            <a:extLst>
              <a:ext uri="{28A0092B-C50C-407E-A947-70E740481C1C}">
                <a14:useLocalDpi xmlns:a14="http://schemas.microsoft.com/office/drawing/2010/main"/>
              </a:ext>
            </a:extLst>
          </a:blip>
          <a:stretch>
            <a:fillRect/>
          </a:stretch>
        </p:blipFill>
        <p:spPr>
          <a:xfrm>
            <a:off x="1839592" y="932867"/>
            <a:ext cx="7573912" cy="4901575"/>
          </a:xfrm>
          <a:prstGeom prst="rect">
            <a:avLst/>
          </a:prstGeom>
        </p:spPr>
      </p:pic>
      <p:sp>
        <p:nvSpPr>
          <p:cNvPr id="3" name="TextBox 2">
            <a:extLst>
              <a:ext uri="{FF2B5EF4-FFF2-40B4-BE49-F238E27FC236}">
                <a16:creationId xmlns:a16="http://schemas.microsoft.com/office/drawing/2014/main" id="{E19A8370-3199-7E12-CF9D-347F2C12A634}"/>
              </a:ext>
            </a:extLst>
          </p:cNvPr>
          <p:cNvSpPr txBox="1"/>
          <p:nvPr/>
        </p:nvSpPr>
        <p:spPr>
          <a:xfrm rot="16200000">
            <a:off x="-262831" y="2385471"/>
            <a:ext cx="3498940" cy="338554"/>
          </a:xfrm>
          <a:prstGeom prst="rect">
            <a:avLst/>
          </a:prstGeom>
          <a:noFill/>
        </p:spPr>
        <p:txBody>
          <a:bodyPr wrap="square">
            <a:spAutoFit/>
          </a:bodyPr>
          <a:lstStyle/>
          <a:p>
            <a:r>
              <a:rPr lang="en-US" sz="1600" b="1" dirty="0">
                <a:solidFill>
                  <a:schemeClr val="bg1"/>
                </a:solidFill>
                <a:latin typeface="Arial" panose="020B0604020202020204" pitchFamily="34" charset="0"/>
                <a:ea typeface="ＭＳ Ｐゴシック" charset="-128"/>
                <a:cs typeface="Arial" panose="020B0604020202020204" pitchFamily="34" charset="0"/>
              </a:rPr>
              <a:t>Luminosity</a:t>
            </a:r>
            <a:endParaRPr lang="en-US" sz="1600" dirty="0">
              <a:solidFill>
                <a:schemeClr val="bg1"/>
              </a:solidFill>
            </a:endParaRPr>
          </a:p>
        </p:txBody>
      </p:sp>
      <p:sp>
        <p:nvSpPr>
          <p:cNvPr id="4" name="TextBox 3">
            <a:extLst>
              <a:ext uri="{FF2B5EF4-FFF2-40B4-BE49-F238E27FC236}">
                <a16:creationId xmlns:a16="http://schemas.microsoft.com/office/drawing/2014/main" id="{084812C0-C6D4-023D-7544-76DC839D4879}"/>
              </a:ext>
            </a:extLst>
          </p:cNvPr>
          <p:cNvSpPr txBox="1"/>
          <p:nvPr/>
        </p:nvSpPr>
        <p:spPr>
          <a:xfrm>
            <a:off x="4003068" y="6026654"/>
            <a:ext cx="1046010" cy="338554"/>
          </a:xfrm>
          <a:prstGeom prst="rect">
            <a:avLst/>
          </a:prstGeom>
          <a:noFill/>
        </p:spPr>
        <p:txBody>
          <a:bodyPr wrap="square">
            <a:spAutoFit/>
          </a:bodyPr>
          <a:lstStyle/>
          <a:p>
            <a:r>
              <a:rPr lang="en-US" sz="1600" b="1" dirty="0">
                <a:solidFill>
                  <a:schemeClr val="bg1"/>
                </a:solidFill>
                <a:latin typeface="Arial" panose="020B0604020202020204" pitchFamily="34" charset="0"/>
                <a:ea typeface="ＭＳ Ｐゴシック" charset="-128"/>
                <a:cs typeface="Arial" panose="020B0604020202020204" pitchFamily="34" charset="0"/>
              </a:rPr>
              <a:t>Energy</a:t>
            </a:r>
            <a:endParaRPr lang="en-US" sz="1600" dirty="0">
              <a:solidFill>
                <a:schemeClr val="bg1"/>
              </a:solidFill>
            </a:endParaRPr>
          </a:p>
        </p:txBody>
      </p:sp>
    </p:spTree>
    <p:extLst>
      <p:ext uri="{BB962C8B-B14F-4D97-AF65-F5344CB8AC3E}">
        <p14:creationId xmlns:p14="http://schemas.microsoft.com/office/powerpoint/2010/main" val="1731155573"/>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83B7C8F-8D93-19EF-BA20-6CC14BB549DE}"/>
            </a:ext>
          </a:extLst>
        </p:cNvPr>
        <p:cNvGrpSpPr/>
        <p:nvPr/>
      </p:nvGrpSpPr>
      <p:grpSpPr>
        <a:xfrm>
          <a:off x="0" y="0"/>
          <a:ext cx="0" cy="0"/>
          <a:chOff x="0" y="0"/>
          <a:chExt cx="0" cy="0"/>
        </a:xfrm>
      </p:grpSpPr>
      <p:pic>
        <p:nvPicPr>
          <p:cNvPr id="15" name="all_lumipower_vs_logE.pdf" descr="all_lumipower_vs_logE.pdf">
            <a:extLst>
              <a:ext uri="{FF2B5EF4-FFF2-40B4-BE49-F238E27FC236}">
                <a16:creationId xmlns:a16="http://schemas.microsoft.com/office/drawing/2014/main" id="{4530F6CC-33D7-206A-DAB5-E34E96099295}"/>
              </a:ext>
            </a:extLst>
          </p:cNvPr>
          <p:cNvPicPr>
            <a:picLocks noChangeAspect="1"/>
          </p:cNvPicPr>
          <p:nvPr/>
        </p:nvPicPr>
        <p:blipFill>
          <a:blip r:embed="rId3"/>
          <a:stretch>
            <a:fillRect/>
          </a:stretch>
        </p:blipFill>
        <p:spPr>
          <a:xfrm>
            <a:off x="883473" y="2001268"/>
            <a:ext cx="4979012" cy="3617906"/>
          </a:xfrm>
          <a:prstGeom prst="rect">
            <a:avLst/>
          </a:prstGeom>
          <a:ln w="38100">
            <a:solidFill>
              <a:srgbClr val="EB4691"/>
            </a:solidFill>
            <a:miter lim="400000"/>
          </a:ln>
        </p:spPr>
      </p:pic>
      <p:sp>
        <p:nvSpPr>
          <p:cNvPr id="6" name="Slide Number Placeholder 5">
            <a:extLst>
              <a:ext uri="{FF2B5EF4-FFF2-40B4-BE49-F238E27FC236}">
                <a16:creationId xmlns:a16="http://schemas.microsoft.com/office/drawing/2014/main" id="{CAB53737-442F-E6C3-156A-E4BD0EACFDBC}"/>
              </a:ext>
            </a:extLst>
          </p:cNvPr>
          <p:cNvSpPr>
            <a:spLocks noGrp="1"/>
          </p:cNvSpPr>
          <p:nvPr>
            <p:ph type="sldNum" sz="quarter" idx="12"/>
          </p:nvPr>
        </p:nvSpPr>
        <p:spPr/>
        <p:txBody>
          <a:bodyPr/>
          <a:lstStyle/>
          <a:p>
            <a:fld id="{617C510A-7687-CB44-A886-7EC5AB743307}" type="slidenum">
              <a:rPr lang="fr-FR" smtClean="0">
                <a:solidFill>
                  <a:prstClr val="white"/>
                </a:solidFill>
                <a:latin typeface="News Gothic MT"/>
              </a:rPr>
              <a:pPr/>
              <a:t>4</a:t>
            </a:fld>
            <a:endParaRPr lang="fr-FR">
              <a:solidFill>
                <a:prstClr val="white"/>
              </a:solidFill>
              <a:latin typeface="News Gothic MT"/>
            </a:endParaRPr>
          </a:p>
        </p:txBody>
      </p:sp>
      <p:sp>
        <p:nvSpPr>
          <p:cNvPr id="8" name="Rectangle 7">
            <a:extLst>
              <a:ext uri="{FF2B5EF4-FFF2-40B4-BE49-F238E27FC236}">
                <a16:creationId xmlns:a16="http://schemas.microsoft.com/office/drawing/2014/main" id="{E57B7D44-AC00-AB8A-C17E-1A2ABF2694F7}"/>
              </a:ext>
            </a:extLst>
          </p:cNvPr>
          <p:cNvSpPr/>
          <p:nvPr/>
        </p:nvSpPr>
        <p:spPr>
          <a:xfrm>
            <a:off x="-682452" y="814476"/>
            <a:ext cx="9768235" cy="461665"/>
          </a:xfrm>
          <a:prstGeom prst="rect">
            <a:avLst/>
          </a:prstGeom>
        </p:spPr>
        <p:txBody>
          <a:bodyPr wrap="square">
            <a:spAutoFit/>
          </a:bodyPr>
          <a:lstStyle/>
          <a:p>
            <a:pPr algn="ctr"/>
            <a:r>
              <a:rPr lang="en-US" sz="2400" b="1" dirty="0">
                <a:solidFill>
                  <a:schemeClr val="accent1"/>
                </a:solidFill>
                <a:latin typeface="Arial" panose="020B0604020202020204" pitchFamily="34" charset="0"/>
                <a:ea typeface="ＭＳ Ｐゴシック" charset="-128"/>
                <a:cs typeface="Arial" panose="020B0604020202020204" pitchFamily="34" charset="0"/>
              </a:rPr>
              <a:t>Luminosity &amp; Energy Frontiers  </a:t>
            </a:r>
            <a:endParaRPr lang="en-US" sz="2400" b="1" dirty="0">
              <a:solidFill>
                <a:schemeClr val="accent1"/>
              </a:solidFill>
              <a:latin typeface="Arial" panose="020B0604020202020204" pitchFamily="34" charset="0"/>
              <a:cs typeface="Arial" panose="020B0604020202020204" pitchFamily="34" charset="0"/>
            </a:endParaRPr>
          </a:p>
        </p:txBody>
      </p:sp>
      <p:pic>
        <p:nvPicPr>
          <p:cNvPr id="21" name="Picture 20">
            <a:extLst>
              <a:ext uri="{FF2B5EF4-FFF2-40B4-BE49-F238E27FC236}">
                <a16:creationId xmlns:a16="http://schemas.microsoft.com/office/drawing/2014/main" id="{9E20A658-DF22-2CE2-4518-B39C621D37FA}"/>
              </a:ext>
            </a:extLst>
          </p:cNvPr>
          <p:cNvPicPr>
            <a:picLocks noChangeAspect="1"/>
          </p:cNvPicPr>
          <p:nvPr/>
        </p:nvPicPr>
        <p:blipFill>
          <a:blip r:embed="rId4"/>
          <a:stretch>
            <a:fillRect/>
          </a:stretch>
        </p:blipFill>
        <p:spPr>
          <a:xfrm>
            <a:off x="1160200" y="1688449"/>
            <a:ext cx="1388173" cy="312819"/>
          </a:xfrm>
          <a:prstGeom prst="rect">
            <a:avLst/>
          </a:prstGeom>
          <a:ln w="25400">
            <a:solidFill>
              <a:srgbClr val="C00000"/>
            </a:solidFill>
          </a:ln>
        </p:spPr>
      </p:pic>
      <p:pic>
        <p:nvPicPr>
          <p:cNvPr id="22" name="Picture 21">
            <a:extLst>
              <a:ext uri="{FF2B5EF4-FFF2-40B4-BE49-F238E27FC236}">
                <a16:creationId xmlns:a16="http://schemas.microsoft.com/office/drawing/2014/main" id="{80BB0E87-A95C-3B98-F343-9E2BABDF7EBB}"/>
              </a:ext>
            </a:extLst>
          </p:cNvPr>
          <p:cNvPicPr>
            <a:picLocks noChangeAspect="1"/>
          </p:cNvPicPr>
          <p:nvPr/>
        </p:nvPicPr>
        <p:blipFill>
          <a:blip r:embed="rId5"/>
          <a:stretch>
            <a:fillRect/>
          </a:stretch>
        </p:blipFill>
        <p:spPr>
          <a:xfrm>
            <a:off x="4289154" y="4388714"/>
            <a:ext cx="1219504" cy="314710"/>
          </a:xfrm>
          <a:prstGeom prst="rect">
            <a:avLst/>
          </a:prstGeom>
          <a:ln w="25400">
            <a:solidFill>
              <a:srgbClr val="C00000"/>
            </a:solidFill>
          </a:ln>
        </p:spPr>
      </p:pic>
      <p:sp>
        <p:nvSpPr>
          <p:cNvPr id="9" name="Date Placeholder 8">
            <a:extLst>
              <a:ext uri="{FF2B5EF4-FFF2-40B4-BE49-F238E27FC236}">
                <a16:creationId xmlns:a16="http://schemas.microsoft.com/office/drawing/2014/main" id="{91DA9616-C96C-21A8-9519-395C4F9C1B0F}"/>
              </a:ext>
            </a:extLst>
          </p:cNvPr>
          <p:cNvSpPr>
            <a:spLocks noGrp="1"/>
          </p:cNvSpPr>
          <p:nvPr>
            <p:ph type="dt" sz="half" idx="10"/>
          </p:nvPr>
        </p:nvSpPr>
        <p:spPr/>
        <p:txBody>
          <a:bodyPr/>
          <a:lstStyle/>
          <a:p>
            <a:r>
              <a:rPr lang="fr-FR">
                <a:solidFill>
                  <a:prstClr val="white"/>
                </a:solidFill>
                <a:latin typeface="News Gothic MT"/>
              </a:rPr>
              <a:t>15 May 2025</a:t>
            </a:r>
          </a:p>
        </p:txBody>
      </p:sp>
      <p:cxnSp>
        <p:nvCxnSpPr>
          <p:cNvPr id="4" name="Straight Connector 3">
            <a:extLst>
              <a:ext uri="{FF2B5EF4-FFF2-40B4-BE49-F238E27FC236}">
                <a16:creationId xmlns:a16="http://schemas.microsoft.com/office/drawing/2014/main" id="{AFEF5D20-CEF7-A9ED-43FD-89550D00B3ED}"/>
              </a:ext>
            </a:extLst>
          </p:cNvPr>
          <p:cNvCxnSpPr>
            <a:cxnSpLocks/>
          </p:cNvCxnSpPr>
          <p:nvPr/>
        </p:nvCxnSpPr>
        <p:spPr>
          <a:xfrm>
            <a:off x="2913444" y="1962134"/>
            <a:ext cx="0" cy="2798851"/>
          </a:xfrm>
          <a:prstGeom prst="line">
            <a:avLst/>
          </a:prstGeom>
          <a:ln w="38100" cmpd="sng">
            <a:solidFill>
              <a:srgbClr val="C00000"/>
            </a:solidFill>
          </a:ln>
        </p:spPr>
        <p:style>
          <a:lnRef idx="2">
            <a:schemeClr val="accent1"/>
          </a:lnRef>
          <a:fillRef idx="0">
            <a:schemeClr val="accent1"/>
          </a:fillRef>
          <a:effectRef idx="1">
            <a:schemeClr val="accent1"/>
          </a:effectRef>
          <a:fontRef idx="minor">
            <a:schemeClr val="tx1"/>
          </a:fontRef>
        </p:style>
      </p:cxnSp>
      <p:sp>
        <p:nvSpPr>
          <p:cNvPr id="10" name="TextBox 9">
            <a:extLst>
              <a:ext uri="{FF2B5EF4-FFF2-40B4-BE49-F238E27FC236}">
                <a16:creationId xmlns:a16="http://schemas.microsoft.com/office/drawing/2014/main" id="{78F21F2D-37EF-E7F3-C1FE-A96CFD5B9168}"/>
              </a:ext>
            </a:extLst>
          </p:cNvPr>
          <p:cNvSpPr txBox="1"/>
          <p:nvPr/>
        </p:nvSpPr>
        <p:spPr>
          <a:xfrm>
            <a:off x="2625550" y="1549826"/>
            <a:ext cx="774571" cy="369332"/>
          </a:xfrm>
          <a:prstGeom prst="rect">
            <a:avLst/>
          </a:prstGeom>
          <a:noFill/>
        </p:spPr>
        <p:txBody>
          <a:bodyPr wrap="none" rtlCol="0">
            <a:spAutoFit/>
          </a:bodyPr>
          <a:lstStyle/>
          <a:p>
            <a:r>
              <a:rPr lang="en-US" dirty="0">
                <a:solidFill>
                  <a:srgbClr val="C00000"/>
                </a:solidFill>
                <a:latin typeface="Arial" panose="020B0604020202020204" pitchFamily="34" charset="0"/>
                <a:cs typeface="Arial" panose="020B0604020202020204" pitchFamily="34" charset="0"/>
              </a:rPr>
              <a:t>Higgs</a:t>
            </a:r>
          </a:p>
        </p:txBody>
      </p:sp>
      <p:sp>
        <p:nvSpPr>
          <p:cNvPr id="5" name="Right Arrow 4">
            <a:extLst>
              <a:ext uri="{FF2B5EF4-FFF2-40B4-BE49-F238E27FC236}">
                <a16:creationId xmlns:a16="http://schemas.microsoft.com/office/drawing/2014/main" id="{BD695E35-84FD-DCE4-1B05-A07C7A3C65F8}"/>
              </a:ext>
            </a:extLst>
          </p:cNvPr>
          <p:cNvSpPr/>
          <p:nvPr/>
        </p:nvSpPr>
        <p:spPr>
          <a:xfrm>
            <a:off x="902490" y="5883905"/>
            <a:ext cx="7208577" cy="484632"/>
          </a:xfrm>
          <a:prstGeom prst="rightArrow">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2" name="Right Arrow 11">
            <a:extLst>
              <a:ext uri="{FF2B5EF4-FFF2-40B4-BE49-F238E27FC236}">
                <a16:creationId xmlns:a16="http://schemas.microsoft.com/office/drawing/2014/main" id="{81474F86-6DD0-1679-D6F2-46F6A20D5BA6}"/>
              </a:ext>
            </a:extLst>
          </p:cNvPr>
          <p:cNvSpPr/>
          <p:nvPr/>
        </p:nvSpPr>
        <p:spPr>
          <a:xfrm rot="16200000">
            <a:off x="-2091488" y="3202785"/>
            <a:ext cx="5373432" cy="639598"/>
          </a:xfrm>
          <a:prstGeom prst="rightArrow">
            <a:avLst>
              <a:gd name="adj1" fmla="val 36024"/>
              <a:gd name="adj2" fmla="val 50000"/>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3" name="TextBox 2">
            <a:extLst>
              <a:ext uri="{FF2B5EF4-FFF2-40B4-BE49-F238E27FC236}">
                <a16:creationId xmlns:a16="http://schemas.microsoft.com/office/drawing/2014/main" id="{B9987ECC-AFD3-7E09-A7B5-86B105372392}"/>
              </a:ext>
            </a:extLst>
          </p:cNvPr>
          <p:cNvSpPr txBox="1"/>
          <p:nvPr/>
        </p:nvSpPr>
        <p:spPr>
          <a:xfrm rot="16200000">
            <a:off x="-1154242" y="2556517"/>
            <a:ext cx="3498940" cy="338554"/>
          </a:xfrm>
          <a:prstGeom prst="rect">
            <a:avLst/>
          </a:prstGeom>
          <a:noFill/>
        </p:spPr>
        <p:txBody>
          <a:bodyPr wrap="square">
            <a:spAutoFit/>
          </a:bodyPr>
          <a:lstStyle/>
          <a:p>
            <a:r>
              <a:rPr lang="en-US" sz="1600" b="1" dirty="0">
                <a:solidFill>
                  <a:schemeClr val="bg1"/>
                </a:solidFill>
                <a:latin typeface="Arial" panose="020B0604020202020204" pitchFamily="34" charset="0"/>
                <a:ea typeface="ＭＳ Ｐゴシック" charset="-128"/>
                <a:cs typeface="Arial" panose="020B0604020202020204" pitchFamily="34" charset="0"/>
              </a:rPr>
              <a:t>Luminosity</a:t>
            </a:r>
            <a:endParaRPr lang="en-US" sz="1600" dirty="0">
              <a:solidFill>
                <a:schemeClr val="bg1"/>
              </a:solidFill>
            </a:endParaRPr>
          </a:p>
        </p:txBody>
      </p:sp>
      <p:sp>
        <p:nvSpPr>
          <p:cNvPr id="7" name="TextBox 6">
            <a:extLst>
              <a:ext uri="{FF2B5EF4-FFF2-40B4-BE49-F238E27FC236}">
                <a16:creationId xmlns:a16="http://schemas.microsoft.com/office/drawing/2014/main" id="{B66AAD01-456D-40C7-0AA3-892D9E6DF758}"/>
              </a:ext>
            </a:extLst>
          </p:cNvPr>
          <p:cNvSpPr txBox="1"/>
          <p:nvPr/>
        </p:nvSpPr>
        <p:spPr>
          <a:xfrm>
            <a:off x="3565151" y="5946814"/>
            <a:ext cx="1046010" cy="338554"/>
          </a:xfrm>
          <a:prstGeom prst="rect">
            <a:avLst/>
          </a:prstGeom>
          <a:noFill/>
        </p:spPr>
        <p:txBody>
          <a:bodyPr wrap="square">
            <a:spAutoFit/>
          </a:bodyPr>
          <a:lstStyle/>
          <a:p>
            <a:r>
              <a:rPr lang="en-US" sz="1600" b="1" dirty="0">
                <a:solidFill>
                  <a:schemeClr val="bg1"/>
                </a:solidFill>
                <a:latin typeface="Arial" panose="020B0604020202020204" pitchFamily="34" charset="0"/>
                <a:ea typeface="ＭＳ Ｐゴシック" charset="-128"/>
                <a:cs typeface="Arial" panose="020B0604020202020204" pitchFamily="34" charset="0"/>
              </a:rPr>
              <a:t>Energy</a:t>
            </a:r>
            <a:endParaRPr lang="en-US" sz="1600" dirty="0">
              <a:solidFill>
                <a:schemeClr val="bg1"/>
              </a:solidFill>
            </a:endParaRPr>
          </a:p>
        </p:txBody>
      </p:sp>
    </p:spTree>
    <p:extLst>
      <p:ext uri="{BB962C8B-B14F-4D97-AF65-F5344CB8AC3E}">
        <p14:creationId xmlns:p14="http://schemas.microsoft.com/office/powerpoint/2010/main" val="2698408687"/>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7DA14040-451E-12A8-88A7-8EBA6F47FEAB}"/>
            </a:ext>
          </a:extLst>
        </p:cNvPr>
        <p:cNvGrpSpPr/>
        <p:nvPr/>
      </p:nvGrpSpPr>
      <p:grpSpPr>
        <a:xfrm>
          <a:off x="0" y="0"/>
          <a:ext cx="0" cy="0"/>
          <a:chOff x="0" y="0"/>
          <a:chExt cx="0" cy="0"/>
        </a:xfrm>
      </p:grpSpPr>
      <p:pic>
        <p:nvPicPr>
          <p:cNvPr id="15" name="all_lumipower_vs_logE.pdf" descr="all_lumipower_vs_logE.pdf">
            <a:extLst>
              <a:ext uri="{FF2B5EF4-FFF2-40B4-BE49-F238E27FC236}">
                <a16:creationId xmlns:a16="http://schemas.microsoft.com/office/drawing/2014/main" id="{12955DAE-1737-8CF5-8F82-902B68DE921C}"/>
              </a:ext>
            </a:extLst>
          </p:cNvPr>
          <p:cNvPicPr>
            <a:picLocks noChangeAspect="1"/>
          </p:cNvPicPr>
          <p:nvPr/>
        </p:nvPicPr>
        <p:blipFill>
          <a:blip r:embed="rId3"/>
          <a:stretch>
            <a:fillRect/>
          </a:stretch>
        </p:blipFill>
        <p:spPr>
          <a:xfrm>
            <a:off x="883473" y="2001268"/>
            <a:ext cx="4979012" cy="3617906"/>
          </a:xfrm>
          <a:prstGeom prst="rect">
            <a:avLst/>
          </a:prstGeom>
          <a:ln w="38100">
            <a:solidFill>
              <a:srgbClr val="EB4691"/>
            </a:solidFill>
            <a:miter lim="400000"/>
          </a:ln>
        </p:spPr>
      </p:pic>
      <p:sp>
        <p:nvSpPr>
          <p:cNvPr id="6" name="Slide Number Placeholder 5">
            <a:extLst>
              <a:ext uri="{FF2B5EF4-FFF2-40B4-BE49-F238E27FC236}">
                <a16:creationId xmlns:a16="http://schemas.microsoft.com/office/drawing/2014/main" id="{BB893260-FA81-4459-55B2-31BA90FBF65B}"/>
              </a:ext>
            </a:extLst>
          </p:cNvPr>
          <p:cNvSpPr>
            <a:spLocks noGrp="1"/>
          </p:cNvSpPr>
          <p:nvPr>
            <p:ph type="sldNum" sz="quarter" idx="12"/>
          </p:nvPr>
        </p:nvSpPr>
        <p:spPr/>
        <p:txBody>
          <a:bodyPr/>
          <a:lstStyle/>
          <a:p>
            <a:fld id="{617C510A-7687-CB44-A886-7EC5AB743307}" type="slidenum">
              <a:rPr lang="fr-FR" smtClean="0">
                <a:solidFill>
                  <a:prstClr val="white"/>
                </a:solidFill>
                <a:latin typeface="News Gothic MT"/>
              </a:rPr>
              <a:pPr/>
              <a:t>5</a:t>
            </a:fld>
            <a:endParaRPr lang="fr-FR">
              <a:solidFill>
                <a:prstClr val="white"/>
              </a:solidFill>
              <a:latin typeface="News Gothic MT"/>
            </a:endParaRPr>
          </a:p>
        </p:txBody>
      </p:sp>
      <p:sp>
        <p:nvSpPr>
          <p:cNvPr id="8" name="Rectangle 7">
            <a:extLst>
              <a:ext uri="{FF2B5EF4-FFF2-40B4-BE49-F238E27FC236}">
                <a16:creationId xmlns:a16="http://schemas.microsoft.com/office/drawing/2014/main" id="{C5975CE0-9808-C0E2-125E-53BEA765F31C}"/>
              </a:ext>
            </a:extLst>
          </p:cNvPr>
          <p:cNvSpPr/>
          <p:nvPr/>
        </p:nvSpPr>
        <p:spPr>
          <a:xfrm>
            <a:off x="-682452" y="814476"/>
            <a:ext cx="9768235" cy="461665"/>
          </a:xfrm>
          <a:prstGeom prst="rect">
            <a:avLst/>
          </a:prstGeom>
        </p:spPr>
        <p:txBody>
          <a:bodyPr wrap="square">
            <a:spAutoFit/>
          </a:bodyPr>
          <a:lstStyle/>
          <a:p>
            <a:pPr algn="ctr"/>
            <a:r>
              <a:rPr lang="en-US" sz="2400" b="1" dirty="0">
                <a:solidFill>
                  <a:schemeClr val="accent1"/>
                </a:solidFill>
                <a:latin typeface="Arial" panose="020B0604020202020204" pitchFamily="34" charset="0"/>
                <a:ea typeface="ＭＳ Ｐゴシック" charset="-128"/>
                <a:cs typeface="Arial" panose="020B0604020202020204" pitchFamily="34" charset="0"/>
              </a:rPr>
              <a:t>Luminosity &amp; Energy Frontiers  </a:t>
            </a:r>
            <a:endParaRPr lang="en-US" sz="2400" b="1" dirty="0">
              <a:solidFill>
                <a:schemeClr val="accent1"/>
              </a:solidFill>
              <a:latin typeface="Arial" panose="020B0604020202020204" pitchFamily="34" charset="0"/>
              <a:cs typeface="Arial" panose="020B0604020202020204" pitchFamily="34" charset="0"/>
            </a:endParaRPr>
          </a:p>
        </p:txBody>
      </p:sp>
      <p:pic>
        <p:nvPicPr>
          <p:cNvPr id="21" name="Picture 20">
            <a:extLst>
              <a:ext uri="{FF2B5EF4-FFF2-40B4-BE49-F238E27FC236}">
                <a16:creationId xmlns:a16="http://schemas.microsoft.com/office/drawing/2014/main" id="{DED103F2-899B-F420-998B-821BF1272245}"/>
              </a:ext>
            </a:extLst>
          </p:cNvPr>
          <p:cNvPicPr>
            <a:picLocks noChangeAspect="1"/>
          </p:cNvPicPr>
          <p:nvPr/>
        </p:nvPicPr>
        <p:blipFill>
          <a:blip r:embed="rId4"/>
          <a:stretch>
            <a:fillRect/>
          </a:stretch>
        </p:blipFill>
        <p:spPr>
          <a:xfrm>
            <a:off x="1160200" y="1688449"/>
            <a:ext cx="1388173" cy="312819"/>
          </a:xfrm>
          <a:prstGeom prst="rect">
            <a:avLst/>
          </a:prstGeom>
          <a:ln w="25400">
            <a:solidFill>
              <a:srgbClr val="C00000"/>
            </a:solidFill>
          </a:ln>
        </p:spPr>
      </p:pic>
      <p:pic>
        <p:nvPicPr>
          <p:cNvPr id="22" name="Picture 21">
            <a:extLst>
              <a:ext uri="{FF2B5EF4-FFF2-40B4-BE49-F238E27FC236}">
                <a16:creationId xmlns:a16="http://schemas.microsoft.com/office/drawing/2014/main" id="{BBE5D51D-B9A2-56C2-ACA1-ACA148139317}"/>
              </a:ext>
            </a:extLst>
          </p:cNvPr>
          <p:cNvPicPr>
            <a:picLocks noChangeAspect="1"/>
          </p:cNvPicPr>
          <p:nvPr/>
        </p:nvPicPr>
        <p:blipFill>
          <a:blip r:embed="rId5"/>
          <a:stretch>
            <a:fillRect/>
          </a:stretch>
        </p:blipFill>
        <p:spPr>
          <a:xfrm>
            <a:off x="4289154" y="4388714"/>
            <a:ext cx="1219504" cy="314710"/>
          </a:xfrm>
          <a:prstGeom prst="rect">
            <a:avLst/>
          </a:prstGeom>
          <a:ln w="25400">
            <a:solidFill>
              <a:srgbClr val="C00000"/>
            </a:solidFill>
          </a:ln>
        </p:spPr>
      </p:pic>
      <p:sp>
        <p:nvSpPr>
          <p:cNvPr id="9" name="Date Placeholder 8">
            <a:extLst>
              <a:ext uri="{FF2B5EF4-FFF2-40B4-BE49-F238E27FC236}">
                <a16:creationId xmlns:a16="http://schemas.microsoft.com/office/drawing/2014/main" id="{5F4EF52E-9A46-5066-9582-3DD617F544F1}"/>
              </a:ext>
            </a:extLst>
          </p:cNvPr>
          <p:cNvSpPr>
            <a:spLocks noGrp="1"/>
          </p:cNvSpPr>
          <p:nvPr>
            <p:ph type="dt" sz="half" idx="10"/>
          </p:nvPr>
        </p:nvSpPr>
        <p:spPr/>
        <p:txBody>
          <a:bodyPr/>
          <a:lstStyle/>
          <a:p>
            <a:r>
              <a:rPr lang="fr-FR">
                <a:solidFill>
                  <a:prstClr val="white"/>
                </a:solidFill>
                <a:latin typeface="News Gothic MT"/>
              </a:rPr>
              <a:t>15 May 2025</a:t>
            </a:r>
          </a:p>
        </p:txBody>
      </p:sp>
      <p:sp>
        <p:nvSpPr>
          <p:cNvPr id="27" name="TextBox 26">
            <a:extLst>
              <a:ext uri="{FF2B5EF4-FFF2-40B4-BE49-F238E27FC236}">
                <a16:creationId xmlns:a16="http://schemas.microsoft.com/office/drawing/2014/main" id="{61387DA1-4F99-F400-7B86-4AE7D31B18AB}"/>
              </a:ext>
            </a:extLst>
          </p:cNvPr>
          <p:cNvSpPr txBox="1"/>
          <p:nvPr/>
        </p:nvSpPr>
        <p:spPr>
          <a:xfrm>
            <a:off x="6387705" y="756731"/>
            <a:ext cx="6687670" cy="461665"/>
          </a:xfrm>
          <a:prstGeom prst="rect">
            <a:avLst/>
          </a:prstGeom>
          <a:noFill/>
        </p:spPr>
        <p:txBody>
          <a:bodyPr wrap="square">
            <a:spAutoFit/>
          </a:bodyPr>
          <a:lstStyle/>
          <a:p>
            <a:pPr marL="0" marR="0" lvl="0" indent="0" algn="ctr" defTabSz="457200" rtl="0" eaLnBrk="1" fontAlgn="auto" latinLnBrk="0" hangingPunct="0">
              <a:lnSpc>
                <a:spcPct val="100000"/>
              </a:lnSpc>
              <a:spcBef>
                <a:spcPts val="0"/>
              </a:spcBef>
              <a:spcAft>
                <a:spcPts val="0"/>
              </a:spcAft>
              <a:buClrTx/>
              <a:buSzTx/>
              <a:buFontTx/>
              <a:buNone/>
              <a:tabLst/>
              <a:defRPr/>
            </a:pPr>
            <a:r>
              <a:rPr kumimoji="0" lang="en-US" sz="2400" b="1" i="0" u="none" strike="noStrike" kern="0" cap="none" spc="0" normalizeH="0" baseline="0" noProof="0" dirty="0">
                <a:ln>
                  <a:noFill/>
                </a:ln>
                <a:solidFill>
                  <a:srgbClr val="2C7C9F"/>
                </a:solidFill>
                <a:effectLst/>
                <a:uLnTx/>
                <a:uFillTx/>
                <a:latin typeface="Arial" panose="020B0604020202020204" pitchFamily="34" charset="0"/>
                <a:ea typeface="ＭＳ Ｐゴシック" charset="-128"/>
                <a:cs typeface="Arial" panose="020B0604020202020204" pitchFamily="34" charset="0"/>
                <a:sym typeface="Times New Roman"/>
              </a:rPr>
              <a:t>Sustainability Frontier </a:t>
            </a:r>
            <a:endParaRPr kumimoji="0" lang="en-US" sz="2400" b="1" i="0" u="none" strike="noStrike" kern="0" cap="none" spc="0" normalizeH="0" baseline="0" noProof="0" dirty="0">
              <a:ln>
                <a:noFill/>
              </a:ln>
              <a:solidFill>
                <a:srgbClr val="2C7C9F"/>
              </a:solidFill>
              <a:effectLst/>
              <a:uLnTx/>
              <a:uFillTx/>
              <a:latin typeface="Arial" panose="020B0604020202020204" pitchFamily="34" charset="0"/>
              <a:cs typeface="Arial" panose="020B0604020202020204" pitchFamily="34" charset="0"/>
              <a:sym typeface="Times New Roman"/>
            </a:endParaRPr>
          </a:p>
        </p:txBody>
      </p:sp>
      <p:cxnSp>
        <p:nvCxnSpPr>
          <p:cNvPr id="4" name="Straight Connector 3">
            <a:extLst>
              <a:ext uri="{FF2B5EF4-FFF2-40B4-BE49-F238E27FC236}">
                <a16:creationId xmlns:a16="http://schemas.microsoft.com/office/drawing/2014/main" id="{6BB077DB-F139-DD89-858B-E1AE6EC456FA}"/>
              </a:ext>
            </a:extLst>
          </p:cNvPr>
          <p:cNvCxnSpPr>
            <a:cxnSpLocks/>
          </p:cNvCxnSpPr>
          <p:nvPr/>
        </p:nvCxnSpPr>
        <p:spPr>
          <a:xfrm>
            <a:off x="2913444" y="1962134"/>
            <a:ext cx="0" cy="2798851"/>
          </a:xfrm>
          <a:prstGeom prst="line">
            <a:avLst/>
          </a:prstGeom>
          <a:ln w="38100" cmpd="sng">
            <a:solidFill>
              <a:srgbClr val="C00000"/>
            </a:solidFill>
          </a:ln>
        </p:spPr>
        <p:style>
          <a:lnRef idx="2">
            <a:schemeClr val="accent1"/>
          </a:lnRef>
          <a:fillRef idx="0">
            <a:schemeClr val="accent1"/>
          </a:fillRef>
          <a:effectRef idx="1">
            <a:schemeClr val="accent1"/>
          </a:effectRef>
          <a:fontRef idx="minor">
            <a:schemeClr val="tx1"/>
          </a:fontRef>
        </p:style>
      </p:cxnSp>
      <p:sp>
        <p:nvSpPr>
          <p:cNvPr id="10" name="TextBox 9">
            <a:extLst>
              <a:ext uri="{FF2B5EF4-FFF2-40B4-BE49-F238E27FC236}">
                <a16:creationId xmlns:a16="http://schemas.microsoft.com/office/drawing/2014/main" id="{0D1211B7-EA9D-AF46-2984-BC29B72C2410}"/>
              </a:ext>
            </a:extLst>
          </p:cNvPr>
          <p:cNvSpPr txBox="1"/>
          <p:nvPr/>
        </p:nvSpPr>
        <p:spPr>
          <a:xfrm>
            <a:off x="2625550" y="1549826"/>
            <a:ext cx="774571" cy="369332"/>
          </a:xfrm>
          <a:prstGeom prst="rect">
            <a:avLst/>
          </a:prstGeom>
          <a:noFill/>
        </p:spPr>
        <p:txBody>
          <a:bodyPr wrap="none" rtlCol="0">
            <a:spAutoFit/>
          </a:bodyPr>
          <a:lstStyle/>
          <a:p>
            <a:r>
              <a:rPr lang="en-US" dirty="0">
                <a:solidFill>
                  <a:srgbClr val="C00000"/>
                </a:solidFill>
                <a:latin typeface="Arial" panose="020B0604020202020204" pitchFamily="34" charset="0"/>
                <a:cs typeface="Arial" panose="020B0604020202020204" pitchFamily="34" charset="0"/>
              </a:rPr>
              <a:t>Higgs</a:t>
            </a:r>
          </a:p>
        </p:txBody>
      </p:sp>
      <p:sp>
        <p:nvSpPr>
          <p:cNvPr id="2" name="Plus 1">
            <a:extLst>
              <a:ext uri="{FF2B5EF4-FFF2-40B4-BE49-F238E27FC236}">
                <a16:creationId xmlns:a16="http://schemas.microsoft.com/office/drawing/2014/main" id="{459FE97D-B1DD-6E37-A6F8-55F7FE7C0C6F}"/>
              </a:ext>
            </a:extLst>
          </p:cNvPr>
          <p:cNvSpPr/>
          <p:nvPr/>
        </p:nvSpPr>
        <p:spPr>
          <a:xfrm>
            <a:off x="5930505" y="2971502"/>
            <a:ext cx="914400" cy="914400"/>
          </a:xfrm>
          <a:prstGeom prst="mathPlus">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5" name="Right Arrow 4">
            <a:extLst>
              <a:ext uri="{FF2B5EF4-FFF2-40B4-BE49-F238E27FC236}">
                <a16:creationId xmlns:a16="http://schemas.microsoft.com/office/drawing/2014/main" id="{CE0086A7-B3B2-2023-02C8-14F008487405}"/>
              </a:ext>
            </a:extLst>
          </p:cNvPr>
          <p:cNvSpPr/>
          <p:nvPr/>
        </p:nvSpPr>
        <p:spPr>
          <a:xfrm>
            <a:off x="902490" y="5883905"/>
            <a:ext cx="7208577" cy="484632"/>
          </a:xfrm>
          <a:prstGeom prst="rightArrow">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2" name="Right Arrow 11">
            <a:extLst>
              <a:ext uri="{FF2B5EF4-FFF2-40B4-BE49-F238E27FC236}">
                <a16:creationId xmlns:a16="http://schemas.microsoft.com/office/drawing/2014/main" id="{2415BAEA-4121-2EEC-1DA2-08E1D76C2C57}"/>
              </a:ext>
            </a:extLst>
          </p:cNvPr>
          <p:cNvSpPr/>
          <p:nvPr/>
        </p:nvSpPr>
        <p:spPr>
          <a:xfrm rot="16200000">
            <a:off x="-2091488" y="3202785"/>
            <a:ext cx="5373432" cy="639598"/>
          </a:xfrm>
          <a:prstGeom prst="rightArrow">
            <a:avLst>
              <a:gd name="adj1" fmla="val 36024"/>
              <a:gd name="adj2" fmla="val 50000"/>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17" name="all_power_vs_logE.pdf" descr="all_power_vs_logE.pdf">
            <a:extLst>
              <a:ext uri="{FF2B5EF4-FFF2-40B4-BE49-F238E27FC236}">
                <a16:creationId xmlns:a16="http://schemas.microsoft.com/office/drawing/2014/main" id="{46FB1E8C-1E7B-2589-EC63-3B24E75308D0}"/>
              </a:ext>
            </a:extLst>
          </p:cNvPr>
          <p:cNvPicPr>
            <a:picLocks noChangeAspect="1"/>
          </p:cNvPicPr>
          <p:nvPr/>
        </p:nvPicPr>
        <p:blipFill>
          <a:blip r:embed="rId6"/>
          <a:stretch>
            <a:fillRect/>
          </a:stretch>
        </p:blipFill>
        <p:spPr>
          <a:xfrm>
            <a:off x="6980945" y="1697281"/>
            <a:ext cx="4979010" cy="3617906"/>
          </a:xfrm>
          <a:prstGeom prst="rect">
            <a:avLst/>
          </a:prstGeom>
          <a:ln w="12700">
            <a:miter lim="400000"/>
          </a:ln>
        </p:spPr>
      </p:pic>
      <p:sp>
        <p:nvSpPr>
          <p:cNvPr id="3" name="TextBox 2">
            <a:extLst>
              <a:ext uri="{FF2B5EF4-FFF2-40B4-BE49-F238E27FC236}">
                <a16:creationId xmlns:a16="http://schemas.microsoft.com/office/drawing/2014/main" id="{92F2FF3F-A446-78C4-978C-84552B88AAE2}"/>
              </a:ext>
            </a:extLst>
          </p:cNvPr>
          <p:cNvSpPr txBox="1"/>
          <p:nvPr/>
        </p:nvSpPr>
        <p:spPr>
          <a:xfrm rot="16200000">
            <a:off x="-1154242" y="2556517"/>
            <a:ext cx="3498940" cy="338554"/>
          </a:xfrm>
          <a:prstGeom prst="rect">
            <a:avLst/>
          </a:prstGeom>
          <a:noFill/>
        </p:spPr>
        <p:txBody>
          <a:bodyPr wrap="square">
            <a:spAutoFit/>
          </a:bodyPr>
          <a:lstStyle/>
          <a:p>
            <a:r>
              <a:rPr lang="en-US" sz="1600" b="1" dirty="0">
                <a:solidFill>
                  <a:schemeClr val="bg1"/>
                </a:solidFill>
                <a:latin typeface="Arial" panose="020B0604020202020204" pitchFamily="34" charset="0"/>
                <a:ea typeface="ＭＳ Ｐゴシック" charset="-128"/>
                <a:cs typeface="Arial" panose="020B0604020202020204" pitchFamily="34" charset="0"/>
              </a:rPr>
              <a:t>Luminosity</a:t>
            </a:r>
            <a:endParaRPr lang="en-US" sz="1600" dirty="0">
              <a:solidFill>
                <a:schemeClr val="bg1"/>
              </a:solidFill>
            </a:endParaRPr>
          </a:p>
        </p:txBody>
      </p:sp>
      <p:sp>
        <p:nvSpPr>
          <p:cNvPr id="7" name="TextBox 6">
            <a:extLst>
              <a:ext uri="{FF2B5EF4-FFF2-40B4-BE49-F238E27FC236}">
                <a16:creationId xmlns:a16="http://schemas.microsoft.com/office/drawing/2014/main" id="{05BDC028-D64D-DF0B-8AAE-04BCC44EBB4B}"/>
              </a:ext>
            </a:extLst>
          </p:cNvPr>
          <p:cNvSpPr txBox="1"/>
          <p:nvPr/>
        </p:nvSpPr>
        <p:spPr>
          <a:xfrm>
            <a:off x="3565151" y="5946814"/>
            <a:ext cx="1046010" cy="338554"/>
          </a:xfrm>
          <a:prstGeom prst="rect">
            <a:avLst/>
          </a:prstGeom>
          <a:noFill/>
        </p:spPr>
        <p:txBody>
          <a:bodyPr wrap="square">
            <a:spAutoFit/>
          </a:bodyPr>
          <a:lstStyle/>
          <a:p>
            <a:r>
              <a:rPr lang="en-US" sz="1600" b="1" dirty="0">
                <a:solidFill>
                  <a:schemeClr val="bg1"/>
                </a:solidFill>
                <a:latin typeface="Arial" panose="020B0604020202020204" pitchFamily="34" charset="0"/>
                <a:ea typeface="ＭＳ Ｐゴシック" charset="-128"/>
                <a:cs typeface="Arial" panose="020B0604020202020204" pitchFamily="34" charset="0"/>
              </a:rPr>
              <a:t>Energy</a:t>
            </a:r>
            <a:endParaRPr lang="en-US" sz="1600" dirty="0">
              <a:solidFill>
                <a:schemeClr val="bg1"/>
              </a:solidFill>
            </a:endParaRPr>
          </a:p>
        </p:txBody>
      </p:sp>
    </p:spTree>
    <p:extLst>
      <p:ext uri="{BB962C8B-B14F-4D97-AF65-F5344CB8AC3E}">
        <p14:creationId xmlns:p14="http://schemas.microsoft.com/office/powerpoint/2010/main" val="3779211581"/>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4FF0AF93-0584-6B40-A926-9E8C41F19AF2}"/>
              </a:ext>
            </a:extLst>
          </p:cNvPr>
          <p:cNvSpPr>
            <a:spLocks noGrp="1"/>
          </p:cNvSpPr>
          <p:nvPr>
            <p:ph type="title"/>
          </p:nvPr>
        </p:nvSpPr>
        <p:spPr>
          <a:xfrm>
            <a:off x="1936592" y="138206"/>
            <a:ext cx="8554945" cy="390212"/>
          </a:xfrm>
          <a:solidFill>
            <a:schemeClr val="bg2">
              <a:lumMod val="90000"/>
            </a:schemeClr>
          </a:solidFill>
        </p:spPr>
        <p:txBody>
          <a:bodyPr/>
          <a:lstStyle/>
          <a:p>
            <a:pPr algn="ctr"/>
            <a:r>
              <a:rPr lang="en-DE"/>
              <a:t>L</a:t>
            </a:r>
            <a:r>
              <a:rPr lang="en-US" dirty="0"/>
              <a:t>Cs</a:t>
            </a:r>
            <a:r>
              <a:rPr lang="en-DE"/>
              <a:t> </a:t>
            </a:r>
            <a:r>
              <a:rPr lang="en-DE" dirty="0"/>
              <a:t>Accelerator </a:t>
            </a:r>
            <a:r>
              <a:rPr lang="en-DE"/>
              <a:t>Challenges </a:t>
            </a:r>
            <a:r>
              <a:rPr lang="en-US" dirty="0"/>
              <a:t>and Key Technologies</a:t>
            </a:r>
            <a:endParaRPr lang="en-DE" dirty="0"/>
          </a:p>
        </p:txBody>
      </p:sp>
      <p:sp>
        <p:nvSpPr>
          <p:cNvPr id="4" name="Date Placeholder 3">
            <a:extLst>
              <a:ext uri="{FF2B5EF4-FFF2-40B4-BE49-F238E27FC236}">
                <a16:creationId xmlns:a16="http://schemas.microsoft.com/office/drawing/2014/main" id="{29ACD9FF-874C-434B-82FE-8817D94A37B0}"/>
              </a:ext>
            </a:extLst>
          </p:cNvPr>
          <p:cNvSpPr>
            <a:spLocks noGrp="1"/>
          </p:cNvSpPr>
          <p:nvPr>
            <p:ph type="dt" sz="half" idx="15"/>
          </p:nvPr>
        </p:nvSpPr>
        <p:spPr>
          <a:xfrm>
            <a:off x="5301981" y="6346253"/>
            <a:ext cx="1563735" cy="365252"/>
          </a:xfrm>
        </p:spPr>
        <p:txBody>
          <a:bodyPr/>
          <a:lstStyle/>
          <a:p>
            <a:pPr>
              <a:defRPr/>
            </a:pPr>
            <a:r>
              <a:rPr lang="fr-FR"/>
              <a:t>15 May 2025</a:t>
            </a:r>
            <a:endParaRPr lang="en-US" dirty="0"/>
          </a:p>
        </p:txBody>
      </p:sp>
      <p:sp>
        <p:nvSpPr>
          <p:cNvPr id="6" name="Slide Number Placeholder 5">
            <a:extLst>
              <a:ext uri="{FF2B5EF4-FFF2-40B4-BE49-F238E27FC236}">
                <a16:creationId xmlns:a16="http://schemas.microsoft.com/office/drawing/2014/main" id="{517A79CA-82DF-6743-B0DB-4C67133F6484}"/>
              </a:ext>
            </a:extLst>
          </p:cNvPr>
          <p:cNvSpPr>
            <a:spLocks noGrp="1"/>
          </p:cNvSpPr>
          <p:nvPr>
            <p:ph type="sldNum" sz="quarter" idx="17"/>
          </p:nvPr>
        </p:nvSpPr>
        <p:spPr>
          <a:xfrm>
            <a:off x="9624438" y="6434932"/>
            <a:ext cx="2554862" cy="365252"/>
          </a:xfrm>
        </p:spPr>
        <p:txBody>
          <a:bodyPr/>
          <a:lstStyle/>
          <a:p>
            <a:pPr>
              <a:defRPr/>
            </a:pPr>
            <a:fld id="{B671927D-F133-FB4E-BE50-700D114097C3}" type="slidenum">
              <a:rPr lang="en-US" smtClean="0"/>
              <a:pPr>
                <a:defRPr/>
              </a:pPr>
              <a:t>6</a:t>
            </a:fld>
            <a:endParaRPr lang="en-US" dirty="0"/>
          </a:p>
        </p:txBody>
      </p:sp>
      <p:sp>
        <p:nvSpPr>
          <p:cNvPr id="12" name="Rectangle 11">
            <a:extLst>
              <a:ext uri="{FF2B5EF4-FFF2-40B4-BE49-F238E27FC236}">
                <a16:creationId xmlns:a16="http://schemas.microsoft.com/office/drawing/2014/main" id="{EB26B928-2B46-A64E-A535-54D3FB75762E}"/>
              </a:ext>
            </a:extLst>
          </p:cNvPr>
          <p:cNvSpPr/>
          <p:nvPr/>
        </p:nvSpPr>
        <p:spPr>
          <a:xfrm>
            <a:off x="3110490" y="616667"/>
            <a:ext cx="2619379" cy="1068004"/>
          </a:xfrm>
          <a:prstGeom prst="rect">
            <a:avLst/>
          </a:prstGeom>
          <a:solidFill>
            <a:schemeClr val="bg2"/>
          </a:solidFill>
          <a:ln>
            <a:solidFill>
              <a:schemeClr val="bg2">
                <a:lumMod val="90000"/>
              </a:schemeClr>
            </a:solidFill>
          </a:ln>
        </p:spPr>
        <p:style>
          <a:lnRef idx="1">
            <a:schemeClr val="accent1"/>
          </a:lnRef>
          <a:fillRef idx="3">
            <a:schemeClr val="accent1"/>
          </a:fillRef>
          <a:effectRef idx="2">
            <a:schemeClr val="accent1"/>
          </a:effectRef>
          <a:fontRef idx="minor">
            <a:schemeClr val="lt1"/>
          </a:fontRef>
        </p:style>
        <p:txBody>
          <a:bodyPr rtlCol="0" anchor="ctr"/>
          <a:lstStyle/>
          <a:p>
            <a:endParaRPr lang="en-US" sz="2400" i="1" dirty="0">
              <a:solidFill>
                <a:schemeClr val="tx1"/>
              </a:solidFill>
              <a:latin typeface="Times New Roman" panose="02020603050405020304" pitchFamily="18" charset="0"/>
              <a:cs typeface="Times New Roman" panose="02020603050405020304" pitchFamily="18" charset="0"/>
            </a:endParaRPr>
          </a:p>
        </p:txBody>
      </p:sp>
      <p:sp>
        <p:nvSpPr>
          <p:cNvPr id="14" name="TextBox 13">
            <a:extLst>
              <a:ext uri="{FF2B5EF4-FFF2-40B4-BE49-F238E27FC236}">
                <a16:creationId xmlns:a16="http://schemas.microsoft.com/office/drawing/2014/main" id="{4DA28CCB-FE46-984E-8805-A4D3A39C45EE}"/>
              </a:ext>
            </a:extLst>
          </p:cNvPr>
          <p:cNvSpPr txBox="1"/>
          <p:nvPr/>
        </p:nvSpPr>
        <p:spPr>
          <a:xfrm>
            <a:off x="3669077" y="588554"/>
            <a:ext cx="1120820" cy="424283"/>
          </a:xfrm>
          <a:prstGeom prst="rect">
            <a:avLst/>
          </a:prstGeom>
          <a:noFill/>
          <a:ln>
            <a:noFill/>
          </a:ln>
        </p:spPr>
        <p:txBody>
          <a:bodyPr wrap="none" rtlCol="0">
            <a:spAutoFit/>
          </a:bodyPr>
          <a:lstStyle/>
          <a:p>
            <a:r>
              <a:rPr lang="en-DE" sz="2157" b="1" dirty="0">
                <a:solidFill>
                  <a:schemeClr val="tx2">
                    <a:lumMod val="90000"/>
                    <a:lumOff val="10000"/>
                  </a:schemeClr>
                </a:solidFill>
                <a:latin typeface="Arial" panose="020B0604020202020204" pitchFamily="34" charset="0"/>
                <a:cs typeface="Arial" panose="020B0604020202020204" pitchFamily="34" charset="0"/>
              </a:rPr>
              <a:t>Energy</a:t>
            </a:r>
          </a:p>
        </p:txBody>
      </p:sp>
      <p:sp>
        <p:nvSpPr>
          <p:cNvPr id="13" name="Rectangle 12">
            <a:extLst>
              <a:ext uri="{FF2B5EF4-FFF2-40B4-BE49-F238E27FC236}">
                <a16:creationId xmlns:a16="http://schemas.microsoft.com/office/drawing/2014/main" id="{F711BC23-178A-E54E-8879-5AA516A144D8}"/>
              </a:ext>
            </a:extLst>
          </p:cNvPr>
          <p:cNvSpPr/>
          <p:nvPr/>
        </p:nvSpPr>
        <p:spPr>
          <a:xfrm>
            <a:off x="5959101" y="671136"/>
            <a:ext cx="2619379" cy="1130593"/>
          </a:xfrm>
          <a:prstGeom prst="rect">
            <a:avLst/>
          </a:prstGeom>
          <a:solidFill>
            <a:schemeClr val="bg2"/>
          </a:solidFill>
          <a:ln>
            <a:solidFill>
              <a:schemeClr val="bg2">
                <a:lumMod val="90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DE" sz="2157" dirty="0"/>
          </a:p>
        </p:txBody>
      </p:sp>
      <p:sp>
        <p:nvSpPr>
          <p:cNvPr id="15" name="TextBox 14">
            <a:extLst>
              <a:ext uri="{FF2B5EF4-FFF2-40B4-BE49-F238E27FC236}">
                <a16:creationId xmlns:a16="http://schemas.microsoft.com/office/drawing/2014/main" id="{B7215381-CF8C-D244-9627-A35414393BA4}"/>
              </a:ext>
            </a:extLst>
          </p:cNvPr>
          <p:cNvSpPr txBox="1"/>
          <p:nvPr/>
        </p:nvSpPr>
        <p:spPr>
          <a:xfrm>
            <a:off x="6425707" y="594984"/>
            <a:ext cx="1656223" cy="424283"/>
          </a:xfrm>
          <a:prstGeom prst="rect">
            <a:avLst/>
          </a:prstGeom>
          <a:noFill/>
          <a:ln>
            <a:noFill/>
          </a:ln>
        </p:spPr>
        <p:txBody>
          <a:bodyPr wrap="none" rtlCol="0">
            <a:spAutoFit/>
          </a:bodyPr>
          <a:lstStyle/>
          <a:p>
            <a:r>
              <a:rPr lang="en-DE" sz="2157" b="1" dirty="0">
                <a:solidFill>
                  <a:schemeClr val="tx2">
                    <a:lumMod val="90000"/>
                    <a:lumOff val="10000"/>
                  </a:schemeClr>
                </a:solidFill>
                <a:latin typeface="Arial" panose="020B0604020202020204" pitchFamily="34" charset="0"/>
                <a:cs typeface="Arial" panose="020B0604020202020204" pitchFamily="34" charset="0"/>
              </a:rPr>
              <a:t>Luminosity</a:t>
            </a:r>
          </a:p>
        </p:txBody>
      </p:sp>
      <p:sp>
        <p:nvSpPr>
          <p:cNvPr id="23" name="Rectangle 22">
            <a:extLst>
              <a:ext uri="{FF2B5EF4-FFF2-40B4-BE49-F238E27FC236}">
                <a16:creationId xmlns:a16="http://schemas.microsoft.com/office/drawing/2014/main" id="{94AF55DE-2150-4043-A9D7-9848687E1227}"/>
              </a:ext>
            </a:extLst>
          </p:cNvPr>
          <p:cNvSpPr/>
          <p:nvPr/>
        </p:nvSpPr>
        <p:spPr>
          <a:xfrm>
            <a:off x="735978" y="808314"/>
            <a:ext cx="2291948" cy="772304"/>
          </a:xfrm>
          <a:prstGeom prst="rect">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DE" sz="2157" dirty="0"/>
          </a:p>
        </p:txBody>
      </p:sp>
      <p:sp>
        <p:nvSpPr>
          <p:cNvPr id="24" name="TextBox 23">
            <a:extLst>
              <a:ext uri="{FF2B5EF4-FFF2-40B4-BE49-F238E27FC236}">
                <a16:creationId xmlns:a16="http://schemas.microsoft.com/office/drawing/2014/main" id="{8A002B6A-DDEC-7F4E-B500-E51D074D4EAF}"/>
              </a:ext>
            </a:extLst>
          </p:cNvPr>
          <p:cNvSpPr txBox="1"/>
          <p:nvPr/>
        </p:nvSpPr>
        <p:spPr>
          <a:xfrm>
            <a:off x="811824" y="850526"/>
            <a:ext cx="2164374" cy="707886"/>
          </a:xfrm>
          <a:prstGeom prst="rect">
            <a:avLst/>
          </a:prstGeom>
          <a:noFill/>
        </p:spPr>
        <p:txBody>
          <a:bodyPr wrap="none" rtlCol="0">
            <a:spAutoFit/>
          </a:bodyPr>
          <a:lstStyle/>
          <a:p>
            <a:pPr algn="ctr"/>
            <a:r>
              <a:rPr lang="en-DE" sz="2000" dirty="0">
                <a:solidFill>
                  <a:schemeClr val="bg1"/>
                </a:solidFill>
                <a:latin typeface="Arial" panose="020B0604020202020204" pitchFamily="34" charset="0"/>
                <a:cs typeface="Arial" panose="020B0604020202020204" pitchFamily="34" charset="0"/>
              </a:rPr>
              <a:t>Construction cost</a:t>
            </a:r>
            <a:br>
              <a:rPr lang="en-DE" sz="2000" dirty="0">
                <a:solidFill>
                  <a:schemeClr val="bg1"/>
                </a:solidFill>
                <a:latin typeface="Arial" panose="020B0604020202020204" pitchFamily="34" charset="0"/>
                <a:cs typeface="Arial" panose="020B0604020202020204" pitchFamily="34" charset="0"/>
              </a:rPr>
            </a:br>
            <a:r>
              <a:rPr lang="en-DE" sz="2000" dirty="0">
                <a:solidFill>
                  <a:schemeClr val="bg1"/>
                </a:solidFill>
                <a:latin typeface="Arial" panose="020B0604020202020204" pitchFamily="34" charset="0"/>
                <a:cs typeface="Arial" panose="020B0604020202020204" pitchFamily="34" charset="0"/>
              </a:rPr>
              <a:t> $ </a:t>
            </a:r>
            <a:r>
              <a:rPr lang="en-DE" sz="2000">
                <a:solidFill>
                  <a:schemeClr val="bg1"/>
                </a:solidFill>
                <a:latin typeface="Arial" panose="020B0604020202020204" pitchFamily="34" charset="0"/>
                <a:cs typeface="Arial" panose="020B0604020202020204" pitchFamily="34" charset="0"/>
              </a:rPr>
              <a:t>~ </a:t>
            </a:r>
            <a:r>
              <a:rPr lang="en-US" sz="2000" dirty="0">
                <a:solidFill>
                  <a:schemeClr val="bg1"/>
                </a:solidFill>
                <a:latin typeface="Arial" panose="020B0604020202020204" pitchFamily="34" charset="0"/>
                <a:cs typeface="Arial" panose="020B0604020202020204" pitchFamily="34" charset="0"/>
              </a:rPr>
              <a:t>l</a:t>
            </a:r>
            <a:endParaRPr lang="en-DE" sz="2000" dirty="0">
              <a:solidFill>
                <a:schemeClr val="bg1"/>
              </a:solidFill>
              <a:latin typeface="Arial" panose="020B0604020202020204" pitchFamily="34" charset="0"/>
              <a:cs typeface="Arial" panose="020B0604020202020204" pitchFamily="34" charset="0"/>
            </a:endParaRPr>
          </a:p>
        </p:txBody>
      </p:sp>
      <p:sp>
        <p:nvSpPr>
          <p:cNvPr id="26" name="TextBox 25">
            <a:extLst>
              <a:ext uri="{FF2B5EF4-FFF2-40B4-BE49-F238E27FC236}">
                <a16:creationId xmlns:a16="http://schemas.microsoft.com/office/drawing/2014/main" id="{33705B11-D6AE-6F47-88AD-087C6CB584E8}"/>
              </a:ext>
            </a:extLst>
          </p:cNvPr>
          <p:cNvSpPr txBox="1"/>
          <p:nvPr/>
        </p:nvSpPr>
        <p:spPr>
          <a:xfrm>
            <a:off x="421295" y="1682039"/>
            <a:ext cx="1797288" cy="350545"/>
          </a:xfrm>
          <a:prstGeom prst="rect">
            <a:avLst/>
          </a:prstGeom>
          <a:noFill/>
        </p:spPr>
        <p:txBody>
          <a:bodyPr wrap="none" rtlCol="0">
            <a:spAutoFit/>
          </a:bodyPr>
          <a:lstStyle/>
          <a:p>
            <a:pPr algn="ctr"/>
            <a:r>
              <a:rPr lang="en-DE" sz="1678" b="1" dirty="0">
                <a:solidFill>
                  <a:schemeClr val="tx2">
                    <a:lumMod val="90000"/>
                    <a:lumOff val="10000"/>
                  </a:schemeClr>
                </a:solidFill>
                <a:latin typeface="Arial" panose="020B0604020202020204" pitchFamily="34" charset="0"/>
                <a:cs typeface="Arial" panose="020B0604020202020204" pitchFamily="34" charset="0"/>
              </a:rPr>
              <a:t>High Gradient g</a:t>
            </a:r>
          </a:p>
        </p:txBody>
      </p:sp>
      <p:grpSp>
        <p:nvGrpSpPr>
          <p:cNvPr id="27" name="Group 26">
            <a:extLst>
              <a:ext uri="{FF2B5EF4-FFF2-40B4-BE49-F238E27FC236}">
                <a16:creationId xmlns:a16="http://schemas.microsoft.com/office/drawing/2014/main" id="{119B0260-2EE8-364E-887C-892F72EE0C3F}"/>
              </a:ext>
            </a:extLst>
          </p:cNvPr>
          <p:cNvGrpSpPr/>
          <p:nvPr/>
        </p:nvGrpSpPr>
        <p:grpSpPr>
          <a:xfrm>
            <a:off x="8855816" y="800260"/>
            <a:ext cx="2389685" cy="849279"/>
            <a:chOff x="1493468" y="1623959"/>
            <a:chExt cx="2185852" cy="1832784"/>
          </a:xfrm>
        </p:grpSpPr>
        <p:sp>
          <p:nvSpPr>
            <p:cNvPr id="28" name="Rectangle 27">
              <a:extLst>
                <a:ext uri="{FF2B5EF4-FFF2-40B4-BE49-F238E27FC236}">
                  <a16:creationId xmlns:a16="http://schemas.microsoft.com/office/drawing/2014/main" id="{B3CD3D5C-5D32-1E4C-9BDE-81825E0B7737}"/>
                </a:ext>
              </a:extLst>
            </p:cNvPr>
            <p:cNvSpPr/>
            <p:nvPr/>
          </p:nvSpPr>
          <p:spPr>
            <a:xfrm>
              <a:off x="1493468" y="1623959"/>
              <a:ext cx="2185852" cy="1832784"/>
            </a:xfrm>
            <a:prstGeom prst="rect">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DE" sz="2157" dirty="0"/>
            </a:p>
          </p:txBody>
        </p:sp>
        <p:sp>
          <p:nvSpPr>
            <p:cNvPr id="29" name="TextBox 28">
              <a:extLst>
                <a:ext uri="{FF2B5EF4-FFF2-40B4-BE49-F238E27FC236}">
                  <a16:creationId xmlns:a16="http://schemas.microsoft.com/office/drawing/2014/main" id="{B665DE0B-7FBB-1141-A319-91522A414AD7}"/>
                </a:ext>
              </a:extLst>
            </p:cNvPr>
            <p:cNvSpPr txBox="1"/>
            <p:nvPr/>
          </p:nvSpPr>
          <p:spPr>
            <a:xfrm>
              <a:off x="1616305" y="1692570"/>
              <a:ext cx="1692371" cy="1527651"/>
            </a:xfrm>
            <a:prstGeom prst="rect">
              <a:avLst/>
            </a:prstGeom>
            <a:noFill/>
          </p:spPr>
          <p:txBody>
            <a:bodyPr wrap="none" rtlCol="0">
              <a:spAutoFit/>
            </a:bodyPr>
            <a:lstStyle/>
            <a:p>
              <a:pPr algn="ctr"/>
              <a:r>
                <a:rPr lang="en-DE" sz="2000" dirty="0">
                  <a:solidFill>
                    <a:schemeClr val="bg1"/>
                  </a:solidFill>
                  <a:latin typeface="Arial" panose="020B0604020202020204" pitchFamily="34" charset="0"/>
                  <a:cs typeface="Arial" panose="020B0604020202020204" pitchFamily="34" charset="0"/>
                </a:rPr>
                <a:t>Operation cost</a:t>
              </a:r>
              <a:br>
                <a:rPr lang="en-DE" sz="2000" dirty="0">
                  <a:solidFill>
                    <a:schemeClr val="bg1"/>
                  </a:solidFill>
                  <a:latin typeface="Arial" panose="020B0604020202020204" pitchFamily="34" charset="0"/>
                  <a:cs typeface="Arial" panose="020B0604020202020204" pitchFamily="34" charset="0"/>
                </a:rPr>
              </a:br>
              <a:r>
                <a:rPr lang="en-DE" sz="2000" dirty="0">
                  <a:solidFill>
                    <a:schemeClr val="bg1"/>
                  </a:solidFill>
                  <a:latin typeface="Arial" panose="020B0604020202020204" pitchFamily="34" charset="0"/>
                  <a:cs typeface="Arial" panose="020B0604020202020204" pitchFamily="34" charset="0"/>
                </a:rPr>
                <a:t> $ ~ P</a:t>
              </a:r>
              <a:r>
                <a:rPr lang="en-DE" sz="2000" baseline="-25000" dirty="0">
                  <a:solidFill>
                    <a:schemeClr val="bg1"/>
                  </a:solidFill>
                  <a:latin typeface="Arial" panose="020B0604020202020204" pitchFamily="34" charset="0"/>
                  <a:cs typeface="Arial" panose="020B0604020202020204" pitchFamily="34" charset="0"/>
                </a:rPr>
                <a:t>AC</a:t>
              </a:r>
            </a:p>
          </p:txBody>
        </p:sp>
      </p:grpSp>
      <p:sp>
        <p:nvSpPr>
          <p:cNvPr id="30" name="TextBox 29">
            <a:extLst>
              <a:ext uri="{FF2B5EF4-FFF2-40B4-BE49-F238E27FC236}">
                <a16:creationId xmlns:a16="http://schemas.microsoft.com/office/drawing/2014/main" id="{43BE1DCC-7E9E-B34E-B593-1358090B050C}"/>
              </a:ext>
            </a:extLst>
          </p:cNvPr>
          <p:cNvSpPr txBox="1"/>
          <p:nvPr/>
        </p:nvSpPr>
        <p:spPr>
          <a:xfrm>
            <a:off x="5209628" y="1748296"/>
            <a:ext cx="1931940" cy="350545"/>
          </a:xfrm>
          <a:prstGeom prst="rect">
            <a:avLst/>
          </a:prstGeom>
          <a:noFill/>
        </p:spPr>
        <p:txBody>
          <a:bodyPr wrap="none" rtlCol="0">
            <a:spAutoFit/>
          </a:bodyPr>
          <a:lstStyle/>
          <a:p>
            <a:pPr algn="ctr"/>
            <a:r>
              <a:rPr lang="en-GB" sz="1678" b="1" dirty="0">
                <a:solidFill>
                  <a:schemeClr val="tx2">
                    <a:lumMod val="90000"/>
                    <a:lumOff val="10000"/>
                  </a:schemeClr>
                </a:solidFill>
                <a:latin typeface="Arial" panose="020B0604020202020204" pitchFamily="34" charset="0"/>
                <a:cs typeface="Arial" panose="020B0604020202020204" pitchFamily="34" charset="0"/>
              </a:rPr>
              <a:t>High</a:t>
            </a:r>
            <a:r>
              <a:rPr lang="en-DE" sz="1678" b="1" dirty="0">
                <a:solidFill>
                  <a:schemeClr val="tx2">
                    <a:lumMod val="90000"/>
                    <a:lumOff val="10000"/>
                  </a:schemeClr>
                </a:solidFill>
                <a:latin typeface="Arial" panose="020B0604020202020204" pitchFamily="34" charset="0"/>
                <a:cs typeface="Arial" panose="020B0604020202020204" pitchFamily="34" charset="0"/>
              </a:rPr>
              <a:t> Efficiency η</a:t>
            </a:r>
          </a:p>
        </p:txBody>
      </p:sp>
      <p:sp>
        <p:nvSpPr>
          <p:cNvPr id="32" name="Rectangle 31">
            <a:extLst>
              <a:ext uri="{FF2B5EF4-FFF2-40B4-BE49-F238E27FC236}">
                <a16:creationId xmlns:a16="http://schemas.microsoft.com/office/drawing/2014/main" id="{6E977118-26F4-464A-A67C-F7D04493B02C}"/>
              </a:ext>
            </a:extLst>
          </p:cNvPr>
          <p:cNvSpPr/>
          <p:nvPr/>
        </p:nvSpPr>
        <p:spPr>
          <a:xfrm>
            <a:off x="7781738" y="2865163"/>
            <a:ext cx="3184500" cy="849279"/>
          </a:xfrm>
          <a:prstGeom prst="rect">
            <a:avLst/>
          </a:prstGeom>
          <a:solidFill>
            <a:schemeClr val="bg2">
              <a:lumMod val="90000"/>
            </a:schemeClr>
          </a:solidFill>
          <a:ln>
            <a:solidFill>
              <a:schemeClr val="bg2">
                <a:lumMod val="90000"/>
              </a:schemeClr>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DE" sz="2000" b="1" dirty="0">
                <a:solidFill>
                  <a:schemeClr val="tx2">
                    <a:lumMod val="90000"/>
                    <a:lumOff val="10000"/>
                  </a:schemeClr>
                </a:solidFill>
                <a:latin typeface="Arial" panose="020B0604020202020204" pitchFamily="34" charset="0"/>
                <a:cs typeface="Arial" panose="020B0604020202020204" pitchFamily="34" charset="0"/>
              </a:rPr>
              <a:t>Nanobeam Technology</a:t>
            </a:r>
          </a:p>
          <a:p>
            <a:pPr marL="342414" indent="-342414" algn="ctr">
              <a:buFont typeface="Arial" panose="020B0604020202020204" pitchFamily="34" charset="0"/>
              <a:buChar char="•"/>
            </a:pPr>
            <a:r>
              <a:rPr lang="en-DE" dirty="0">
                <a:solidFill>
                  <a:schemeClr val="tx2">
                    <a:lumMod val="90000"/>
                    <a:lumOff val="10000"/>
                  </a:schemeClr>
                </a:solidFill>
                <a:latin typeface="Arial" panose="020B0604020202020204" pitchFamily="34" charset="0"/>
                <a:cs typeface="Arial" panose="020B0604020202020204" pitchFamily="34" charset="0"/>
              </a:rPr>
              <a:t>Damping ring (ε)</a:t>
            </a:r>
          </a:p>
          <a:p>
            <a:pPr marL="342414" indent="-342414" algn="ctr">
              <a:buFont typeface="Arial" panose="020B0604020202020204" pitchFamily="34" charset="0"/>
              <a:buChar char="•"/>
            </a:pPr>
            <a:r>
              <a:rPr lang="en-DE" dirty="0">
                <a:solidFill>
                  <a:schemeClr val="tx2">
                    <a:lumMod val="90000"/>
                    <a:lumOff val="10000"/>
                  </a:schemeClr>
                </a:solidFill>
                <a:latin typeface="Arial" panose="020B0604020202020204" pitchFamily="34" charset="0"/>
                <a:cs typeface="Arial" panose="020B0604020202020204" pitchFamily="34" charset="0"/>
              </a:rPr>
              <a:t>Final focus (β</a:t>
            </a:r>
            <a:r>
              <a:rPr lang="en-DE" baseline="30000" dirty="0">
                <a:solidFill>
                  <a:schemeClr val="tx2">
                    <a:lumMod val="90000"/>
                    <a:lumOff val="10000"/>
                  </a:schemeClr>
                </a:solidFill>
                <a:latin typeface="Arial" panose="020B0604020202020204" pitchFamily="34" charset="0"/>
                <a:cs typeface="Arial" panose="020B0604020202020204" pitchFamily="34" charset="0"/>
              </a:rPr>
              <a:t>*</a:t>
            </a:r>
            <a:r>
              <a:rPr lang="en-DE" dirty="0">
                <a:solidFill>
                  <a:schemeClr val="tx2">
                    <a:lumMod val="90000"/>
                    <a:lumOff val="10000"/>
                  </a:schemeClr>
                </a:solidFill>
                <a:latin typeface="Arial" panose="020B0604020202020204" pitchFamily="34" charset="0"/>
                <a:cs typeface="Arial" panose="020B0604020202020204" pitchFamily="34" charset="0"/>
              </a:rPr>
              <a:t>)</a:t>
            </a:r>
          </a:p>
        </p:txBody>
      </p:sp>
      <p:sp>
        <p:nvSpPr>
          <p:cNvPr id="33" name="Rectangle 32">
            <a:extLst>
              <a:ext uri="{FF2B5EF4-FFF2-40B4-BE49-F238E27FC236}">
                <a16:creationId xmlns:a16="http://schemas.microsoft.com/office/drawing/2014/main" id="{FD544633-C9D7-4F4A-97CC-354526FAA24D}"/>
              </a:ext>
            </a:extLst>
          </p:cNvPr>
          <p:cNvSpPr/>
          <p:nvPr/>
        </p:nvSpPr>
        <p:spPr>
          <a:xfrm>
            <a:off x="2454315" y="1887568"/>
            <a:ext cx="2670810" cy="562453"/>
          </a:xfrm>
          <a:prstGeom prst="rect">
            <a:avLst/>
          </a:prstGeom>
          <a:solidFill>
            <a:schemeClr val="bg2"/>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DE" sz="2000" b="1" dirty="0">
                <a:solidFill>
                  <a:schemeClr val="tx2">
                    <a:lumMod val="90000"/>
                    <a:lumOff val="10000"/>
                  </a:schemeClr>
                </a:solidFill>
                <a:latin typeface="Arial" panose="020B0604020202020204" pitchFamily="34" charset="0"/>
                <a:cs typeface="Arial" panose="020B0604020202020204" pitchFamily="34" charset="0"/>
              </a:rPr>
              <a:t>Main Linac Technology</a:t>
            </a:r>
          </a:p>
        </p:txBody>
      </p:sp>
      <p:sp>
        <p:nvSpPr>
          <p:cNvPr id="34" name="TextBox 33">
            <a:extLst>
              <a:ext uri="{FF2B5EF4-FFF2-40B4-BE49-F238E27FC236}">
                <a16:creationId xmlns:a16="http://schemas.microsoft.com/office/drawing/2014/main" id="{0EF04EDC-EA50-AD4A-A648-4D7429A873E2}"/>
              </a:ext>
            </a:extLst>
          </p:cNvPr>
          <p:cNvSpPr txBox="1"/>
          <p:nvPr/>
        </p:nvSpPr>
        <p:spPr>
          <a:xfrm>
            <a:off x="7375565" y="2025457"/>
            <a:ext cx="2600392" cy="350545"/>
          </a:xfrm>
          <a:prstGeom prst="rect">
            <a:avLst/>
          </a:prstGeom>
          <a:noFill/>
        </p:spPr>
        <p:txBody>
          <a:bodyPr wrap="none" rtlCol="0">
            <a:spAutoFit/>
          </a:bodyPr>
          <a:lstStyle/>
          <a:p>
            <a:pPr algn="ctr"/>
            <a:r>
              <a:rPr lang="en-GB" sz="1678" b="1" dirty="0">
                <a:solidFill>
                  <a:schemeClr val="tx2">
                    <a:lumMod val="90000"/>
                    <a:lumOff val="10000"/>
                  </a:schemeClr>
                </a:solidFill>
                <a:latin typeface="Arial" panose="020B0604020202020204" pitchFamily="34" charset="0"/>
                <a:cs typeface="Arial" panose="020B0604020202020204" pitchFamily="34" charset="0"/>
              </a:rPr>
              <a:t>Small</a:t>
            </a:r>
            <a:r>
              <a:rPr lang="en-DE" sz="1678" b="1" dirty="0">
                <a:solidFill>
                  <a:schemeClr val="tx2">
                    <a:lumMod val="90000"/>
                    <a:lumOff val="10000"/>
                  </a:schemeClr>
                </a:solidFill>
                <a:latin typeface="Arial" panose="020B0604020202020204" pitchFamily="34" charset="0"/>
                <a:cs typeface="Arial" panose="020B0604020202020204" pitchFamily="34" charset="0"/>
              </a:rPr>
              <a:t> </a:t>
            </a:r>
            <a:r>
              <a:rPr lang="en-DE" sz="1678" b="1">
                <a:solidFill>
                  <a:schemeClr val="tx2">
                    <a:lumMod val="90000"/>
                    <a:lumOff val="10000"/>
                  </a:schemeClr>
                </a:solidFill>
                <a:latin typeface="Arial" panose="020B0604020202020204" pitchFamily="34" charset="0"/>
                <a:cs typeface="Arial" panose="020B0604020202020204" pitchFamily="34" charset="0"/>
              </a:rPr>
              <a:t>Beamspot σ</a:t>
            </a:r>
            <a:r>
              <a:rPr lang="en-US" sz="1678" b="1" dirty="0">
                <a:solidFill>
                  <a:schemeClr val="tx2">
                    <a:lumMod val="90000"/>
                    <a:lumOff val="10000"/>
                  </a:schemeClr>
                </a:solidFill>
                <a:latin typeface="Arial" panose="020B0604020202020204" pitchFamily="34" charset="0"/>
                <a:cs typeface="Arial" panose="020B0604020202020204" pitchFamily="34" charset="0"/>
              </a:rPr>
              <a:t>*</a:t>
            </a:r>
            <a:r>
              <a:rPr lang="en-DE" sz="1678" b="1" baseline="-25000">
                <a:solidFill>
                  <a:schemeClr val="tx2">
                    <a:lumMod val="90000"/>
                    <a:lumOff val="10000"/>
                  </a:schemeClr>
                </a:solidFill>
                <a:latin typeface="Arial" panose="020B0604020202020204" pitchFamily="34" charset="0"/>
                <a:cs typeface="Arial" panose="020B0604020202020204" pitchFamily="34" charset="0"/>
              </a:rPr>
              <a:t>x</a:t>
            </a:r>
            <a:r>
              <a:rPr lang="en-DE" sz="1678" b="1">
                <a:solidFill>
                  <a:schemeClr val="tx2">
                    <a:lumMod val="90000"/>
                    <a:lumOff val="10000"/>
                  </a:schemeClr>
                </a:solidFill>
                <a:latin typeface="Arial" panose="020B0604020202020204" pitchFamily="34" charset="0"/>
                <a:cs typeface="Arial" panose="020B0604020202020204" pitchFamily="34" charset="0"/>
              </a:rPr>
              <a:t>σ</a:t>
            </a:r>
            <a:r>
              <a:rPr lang="en-US" sz="1678" b="1" dirty="0">
                <a:solidFill>
                  <a:schemeClr val="tx2">
                    <a:lumMod val="90000"/>
                    <a:lumOff val="10000"/>
                  </a:schemeClr>
                </a:solidFill>
                <a:latin typeface="Arial" panose="020B0604020202020204" pitchFamily="34" charset="0"/>
                <a:cs typeface="Arial" panose="020B0604020202020204" pitchFamily="34" charset="0"/>
              </a:rPr>
              <a:t>*</a:t>
            </a:r>
            <a:r>
              <a:rPr lang="en-DE" sz="1678" b="1" baseline="-25000">
                <a:solidFill>
                  <a:schemeClr val="tx2">
                    <a:lumMod val="90000"/>
                    <a:lumOff val="10000"/>
                  </a:schemeClr>
                </a:solidFill>
                <a:latin typeface="Arial" panose="020B0604020202020204" pitchFamily="34" charset="0"/>
                <a:cs typeface="Arial" panose="020B0604020202020204" pitchFamily="34" charset="0"/>
              </a:rPr>
              <a:t>y</a:t>
            </a:r>
            <a:r>
              <a:rPr lang="en-DE" sz="1678" b="1">
                <a:solidFill>
                  <a:schemeClr val="tx2">
                    <a:lumMod val="90000"/>
                    <a:lumOff val="10000"/>
                  </a:schemeClr>
                </a:solidFill>
                <a:latin typeface="Arial" panose="020B0604020202020204" pitchFamily="34" charset="0"/>
                <a:cs typeface="Arial" panose="020B0604020202020204" pitchFamily="34" charset="0"/>
              </a:rPr>
              <a:t> </a:t>
            </a:r>
            <a:endParaRPr lang="en-DE" sz="1678" b="1" dirty="0">
              <a:solidFill>
                <a:schemeClr val="tx2">
                  <a:lumMod val="90000"/>
                  <a:lumOff val="10000"/>
                </a:schemeClr>
              </a:solidFill>
              <a:latin typeface="Arial" panose="020B0604020202020204" pitchFamily="34" charset="0"/>
              <a:cs typeface="Arial" panose="020B0604020202020204" pitchFamily="34" charset="0"/>
            </a:endParaRPr>
          </a:p>
        </p:txBody>
      </p:sp>
      <p:grpSp>
        <p:nvGrpSpPr>
          <p:cNvPr id="87" name="Group 86">
            <a:extLst>
              <a:ext uri="{FF2B5EF4-FFF2-40B4-BE49-F238E27FC236}">
                <a16:creationId xmlns:a16="http://schemas.microsoft.com/office/drawing/2014/main" id="{6903333A-5EC9-DA46-8AF6-F89B2E1E940C}"/>
              </a:ext>
            </a:extLst>
          </p:cNvPr>
          <p:cNvGrpSpPr/>
          <p:nvPr/>
        </p:nvGrpSpPr>
        <p:grpSpPr>
          <a:xfrm>
            <a:off x="6185294" y="964962"/>
            <a:ext cx="2182310" cy="623003"/>
            <a:chOff x="4691206" y="1062911"/>
            <a:chExt cx="1821121" cy="469662"/>
          </a:xfrm>
        </p:grpSpPr>
        <p:pic>
          <p:nvPicPr>
            <p:cNvPr id="18" name="Picture 17">
              <a:extLst>
                <a:ext uri="{FF2B5EF4-FFF2-40B4-BE49-F238E27FC236}">
                  <a16:creationId xmlns:a16="http://schemas.microsoft.com/office/drawing/2014/main" id="{EEC22BC1-66D0-E04B-990B-C8D10791458E}"/>
                </a:ext>
              </a:extLst>
            </p:cNvPr>
            <p:cNvPicPr>
              <a:picLocks noChangeAspect="1"/>
            </p:cNvPicPr>
            <p:nvPr/>
          </p:nvPicPr>
          <p:blipFill>
            <a:blip r:embed="rId3"/>
            <a:srcRect/>
            <a:stretch/>
          </p:blipFill>
          <p:spPr>
            <a:xfrm>
              <a:off x="4691206" y="1079038"/>
              <a:ext cx="1821121" cy="436408"/>
            </a:xfrm>
            <a:prstGeom prst="rect">
              <a:avLst/>
            </a:prstGeom>
            <a:solidFill>
              <a:schemeClr val="bg2"/>
            </a:solidFill>
          </p:spPr>
        </p:pic>
        <p:sp>
          <p:nvSpPr>
            <p:cNvPr id="36" name="Oval 35">
              <a:extLst>
                <a:ext uri="{FF2B5EF4-FFF2-40B4-BE49-F238E27FC236}">
                  <a16:creationId xmlns:a16="http://schemas.microsoft.com/office/drawing/2014/main" id="{355C6E06-0DC6-034B-B68F-6A3B6D9A7305}"/>
                </a:ext>
              </a:extLst>
            </p:cNvPr>
            <p:cNvSpPr/>
            <p:nvPr/>
          </p:nvSpPr>
          <p:spPr>
            <a:xfrm>
              <a:off x="5199022" y="1062911"/>
              <a:ext cx="341383" cy="204653"/>
            </a:xfrm>
            <a:prstGeom prst="ellipse">
              <a:avLst/>
            </a:prstGeom>
            <a:noFill/>
            <a:ln w="38100">
              <a:solidFill>
                <a:srgbClr val="C0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DE" sz="2157"/>
            </a:p>
          </p:txBody>
        </p:sp>
        <p:sp>
          <p:nvSpPr>
            <p:cNvPr id="46" name="Oval 45">
              <a:extLst>
                <a:ext uri="{FF2B5EF4-FFF2-40B4-BE49-F238E27FC236}">
                  <a16:creationId xmlns:a16="http://schemas.microsoft.com/office/drawing/2014/main" id="{16DE563D-0DB7-0541-8194-BDD4B5982D0A}"/>
                </a:ext>
              </a:extLst>
            </p:cNvPr>
            <p:cNvSpPr/>
            <p:nvPr/>
          </p:nvSpPr>
          <p:spPr>
            <a:xfrm>
              <a:off x="4994291" y="1077732"/>
              <a:ext cx="182767" cy="189832"/>
            </a:xfrm>
            <a:prstGeom prst="ellipse">
              <a:avLst/>
            </a:prstGeom>
            <a:noFill/>
            <a:ln w="38100">
              <a:solidFill>
                <a:srgbClr val="C0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DE" sz="2157"/>
            </a:p>
          </p:txBody>
        </p:sp>
        <p:sp>
          <p:nvSpPr>
            <p:cNvPr id="47" name="Oval 46">
              <a:extLst>
                <a:ext uri="{FF2B5EF4-FFF2-40B4-BE49-F238E27FC236}">
                  <a16:creationId xmlns:a16="http://schemas.microsoft.com/office/drawing/2014/main" id="{7A0F760F-D391-E74B-9E64-C370BA54CABC}"/>
                </a:ext>
              </a:extLst>
            </p:cNvPr>
            <p:cNvSpPr/>
            <p:nvPr/>
          </p:nvSpPr>
          <p:spPr>
            <a:xfrm>
              <a:off x="5816241" y="1328672"/>
              <a:ext cx="457693" cy="203901"/>
            </a:xfrm>
            <a:prstGeom prst="ellipse">
              <a:avLst/>
            </a:prstGeom>
            <a:noFill/>
            <a:ln w="38100">
              <a:solidFill>
                <a:srgbClr val="C0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DE" sz="2157"/>
            </a:p>
          </p:txBody>
        </p:sp>
      </p:grpSp>
      <p:cxnSp>
        <p:nvCxnSpPr>
          <p:cNvPr id="48" name="Straight Connector 47">
            <a:extLst>
              <a:ext uri="{FF2B5EF4-FFF2-40B4-BE49-F238E27FC236}">
                <a16:creationId xmlns:a16="http://schemas.microsoft.com/office/drawing/2014/main" id="{CA72E118-E0F2-D141-8CAB-8DE45D1E2240}"/>
              </a:ext>
            </a:extLst>
          </p:cNvPr>
          <p:cNvCxnSpPr>
            <a:cxnSpLocks/>
          </p:cNvCxnSpPr>
          <p:nvPr/>
        </p:nvCxnSpPr>
        <p:spPr>
          <a:xfrm flipV="1">
            <a:off x="2181274" y="1598795"/>
            <a:ext cx="2709237" cy="155432"/>
          </a:xfrm>
          <a:prstGeom prst="line">
            <a:avLst/>
          </a:prstGeom>
          <a:ln w="50800" cmpd="sng">
            <a:solidFill>
              <a:srgbClr val="C00000"/>
            </a:solidFill>
          </a:ln>
        </p:spPr>
        <p:style>
          <a:lnRef idx="2">
            <a:schemeClr val="accent1"/>
          </a:lnRef>
          <a:fillRef idx="0">
            <a:schemeClr val="accent1"/>
          </a:fillRef>
          <a:effectRef idx="1">
            <a:schemeClr val="accent1"/>
          </a:effectRef>
          <a:fontRef idx="minor">
            <a:schemeClr val="tx1"/>
          </a:fontRef>
        </p:style>
      </p:cxnSp>
      <p:cxnSp>
        <p:nvCxnSpPr>
          <p:cNvPr id="53" name="Straight Connector 52">
            <a:extLst>
              <a:ext uri="{FF2B5EF4-FFF2-40B4-BE49-F238E27FC236}">
                <a16:creationId xmlns:a16="http://schemas.microsoft.com/office/drawing/2014/main" id="{639AB872-2749-2549-ABC4-BF06CB7D6F5C}"/>
              </a:ext>
            </a:extLst>
          </p:cNvPr>
          <p:cNvCxnSpPr>
            <a:cxnSpLocks/>
          </p:cNvCxnSpPr>
          <p:nvPr/>
        </p:nvCxnSpPr>
        <p:spPr>
          <a:xfrm flipV="1">
            <a:off x="5831717" y="1348833"/>
            <a:ext cx="786851" cy="492422"/>
          </a:xfrm>
          <a:prstGeom prst="line">
            <a:avLst/>
          </a:prstGeom>
          <a:ln w="50800" cmpd="sng">
            <a:solidFill>
              <a:srgbClr val="C00000"/>
            </a:solidFill>
          </a:ln>
        </p:spPr>
        <p:style>
          <a:lnRef idx="2">
            <a:schemeClr val="accent1"/>
          </a:lnRef>
          <a:fillRef idx="0">
            <a:schemeClr val="accent1"/>
          </a:fillRef>
          <a:effectRef idx="1">
            <a:schemeClr val="accent1"/>
          </a:effectRef>
          <a:fontRef idx="minor">
            <a:schemeClr val="tx1"/>
          </a:fontRef>
        </p:style>
      </p:cxnSp>
      <p:cxnSp>
        <p:nvCxnSpPr>
          <p:cNvPr id="55" name="Straight Connector 54">
            <a:extLst>
              <a:ext uri="{FF2B5EF4-FFF2-40B4-BE49-F238E27FC236}">
                <a16:creationId xmlns:a16="http://schemas.microsoft.com/office/drawing/2014/main" id="{5D424A36-ADFA-F842-B7B4-2F91DD415735}"/>
              </a:ext>
            </a:extLst>
          </p:cNvPr>
          <p:cNvCxnSpPr>
            <a:cxnSpLocks/>
          </p:cNvCxnSpPr>
          <p:nvPr/>
        </p:nvCxnSpPr>
        <p:spPr>
          <a:xfrm flipH="1" flipV="1">
            <a:off x="8070776" y="1583025"/>
            <a:ext cx="1359321" cy="414658"/>
          </a:xfrm>
          <a:prstGeom prst="line">
            <a:avLst/>
          </a:prstGeom>
          <a:ln w="50800" cmpd="sng">
            <a:solidFill>
              <a:srgbClr val="C00000"/>
            </a:solidFill>
          </a:ln>
        </p:spPr>
        <p:style>
          <a:lnRef idx="2">
            <a:schemeClr val="accent1"/>
          </a:lnRef>
          <a:fillRef idx="0">
            <a:schemeClr val="accent1"/>
          </a:fillRef>
          <a:effectRef idx="1">
            <a:schemeClr val="accent1"/>
          </a:effectRef>
          <a:fontRef idx="minor">
            <a:schemeClr val="tx1"/>
          </a:fontRef>
        </p:style>
      </p:cxnSp>
      <p:sp>
        <p:nvSpPr>
          <p:cNvPr id="57" name="TextBox 56">
            <a:extLst>
              <a:ext uri="{FF2B5EF4-FFF2-40B4-BE49-F238E27FC236}">
                <a16:creationId xmlns:a16="http://schemas.microsoft.com/office/drawing/2014/main" id="{E435C132-AF64-144E-8FAB-5940EBDA2094}"/>
              </a:ext>
            </a:extLst>
          </p:cNvPr>
          <p:cNvSpPr txBox="1"/>
          <p:nvPr/>
        </p:nvSpPr>
        <p:spPr>
          <a:xfrm>
            <a:off x="2253251" y="2455824"/>
            <a:ext cx="2637260" cy="400110"/>
          </a:xfrm>
          <a:prstGeom prst="rect">
            <a:avLst/>
          </a:prstGeom>
          <a:noFill/>
        </p:spPr>
        <p:txBody>
          <a:bodyPr wrap="none" rtlCol="0">
            <a:spAutoFit/>
          </a:bodyPr>
          <a:lstStyle/>
          <a:p>
            <a:r>
              <a:rPr lang="en-DE" sz="2000" dirty="0">
                <a:solidFill>
                  <a:schemeClr val="tx2">
                    <a:lumMod val="90000"/>
                    <a:lumOff val="10000"/>
                  </a:schemeClr>
                </a:solidFill>
                <a:latin typeface="Arial" panose="020B0604020202020204" pitchFamily="34" charset="0"/>
                <a:cs typeface="Arial" panose="020B0604020202020204" pitchFamily="34" charset="0"/>
              </a:rPr>
              <a:t>Losses in cavity walls</a:t>
            </a:r>
          </a:p>
        </p:txBody>
      </p:sp>
      <p:pic>
        <p:nvPicPr>
          <p:cNvPr id="59" name="Picture 58">
            <a:extLst>
              <a:ext uri="{FF2B5EF4-FFF2-40B4-BE49-F238E27FC236}">
                <a16:creationId xmlns:a16="http://schemas.microsoft.com/office/drawing/2014/main" id="{ED486A31-C02D-5242-9F36-D46E3D47E8F9}"/>
              </a:ext>
            </a:extLst>
          </p:cNvPr>
          <p:cNvPicPr>
            <a:picLocks noChangeAspect="1"/>
          </p:cNvPicPr>
          <p:nvPr/>
        </p:nvPicPr>
        <p:blipFill>
          <a:blip r:embed="rId4"/>
          <a:stretch>
            <a:fillRect/>
          </a:stretch>
        </p:blipFill>
        <p:spPr>
          <a:xfrm>
            <a:off x="10248236" y="1997683"/>
            <a:ext cx="1244507" cy="386704"/>
          </a:xfrm>
          <a:prstGeom prst="rect">
            <a:avLst/>
          </a:prstGeom>
        </p:spPr>
      </p:pic>
      <p:sp>
        <p:nvSpPr>
          <p:cNvPr id="60" name="Bent Arrow 59">
            <a:extLst>
              <a:ext uri="{FF2B5EF4-FFF2-40B4-BE49-F238E27FC236}">
                <a16:creationId xmlns:a16="http://schemas.microsoft.com/office/drawing/2014/main" id="{2B713C3C-7C21-0442-8B8E-3518E9470AB8}"/>
              </a:ext>
            </a:extLst>
          </p:cNvPr>
          <p:cNvSpPr/>
          <p:nvPr/>
        </p:nvSpPr>
        <p:spPr>
          <a:xfrm flipV="1">
            <a:off x="1894011" y="2046052"/>
            <a:ext cx="408512" cy="363501"/>
          </a:xfrm>
          <a:prstGeom prst="bentArrow">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DE" sz="2157">
              <a:solidFill>
                <a:schemeClr val="tx1"/>
              </a:solidFill>
            </a:endParaRPr>
          </a:p>
        </p:txBody>
      </p:sp>
      <p:sp>
        <p:nvSpPr>
          <p:cNvPr id="61" name="Bent Arrow 60">
            <a:extLst>
              <a:ext uri="{FF2B5EF4-FFF2-40B4-BE49-F238E27FC236}">
                <a16:creationId xmlns:a16="http://schemas.microsoft.com/office/drawing/2014/main" id="{E27F552F-170E-0D49-93C3-F629AC074B7D}"/>
              </a:ext>
            </a:extLst>
          </p:cNvPr>
          <p:cNvSpPr/>
          <p:nvPr/>
        </p:nvSpPr>
        <p:spPr>
          <a:xfrm flipH="1" flipV="1">
            <a:off x="5225265" y="2105925"/>
            <a:ext cx="456294" cy="380601"/>
          </a:xfrm>
          <a:prstGeom prst="bentArrow">
            <a:avLst>
              <a:gd name="adj1" fmla="val 32750"/>
              <a:gd name="adj2" fmla="val 25000"/>
              <a:gd name="adj3" fmla="val 25000"/>
              <a:gd name="adj4" fmla="val 43750"/>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DE" sz="2157">
              <a:solidFill>
                <a:schemeClr val="tx1"/>
              </a:solidFill>
            </a:endParaRPr>
          </a:p>
        </p:txBody>
      </p:sp>
      <p:sp>
        <p:nvSpPr>
          <p:cNvPr id="62" name="Down Arrow 61">
            <a:extLst>
              <a:ext uri="{FF2B5EF4-FFF2-40B4-BE49-F238E27FC236}">
                <a16:creationId xmlns:a16="http://schemas.microsoft.com/office/drawing/2014/main" id="{0E011E1D-9AAB-2946-9F10-9AC53E3BE3BD}"/>
              </a:ext>
            </a:extLst>
          </p:cNvPr>
          <p:cNvSpPr/>
          <p:nvPr/>
        </p:nvSpPr>
        <p:spPr>
          <a:xfrm>
            <a:off x="9001307" y="2374260"/>
            <a:ext cx="321065" cy="454168"/>
          </a:xfrm>
          <a:prstGeom prst="downArrow">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DE" sz="2157"/>
          </a:p>
        </p:txBody>
      </p:sp>
      <p:sp>
        <p:nvSpPr>
          <p:cNvPr id="63" name="TextBox 62">
            <a:extLst>
              <a:ext uri="{FF2B5EF4-FFF2-40B4-BE49-F238E27FC236}">
                <a16:creationId xmlns:a16="http://schemas.microsoft.com/office/drawing/2014/main" id="{6D242A90-8BAE-724C-AE77-348AD94F4FD4}"/>
              </a:ext>
            </a:extLst>
          </p:cNvPr>
          <p:cNvSpPr txBox="1"/>
          <p:nvPr/>
        </p:nvSpPr>
        <p:spPr>
          <a:xfrm>
            <a:off x="2615216" y="3289802"/>
            <a:ext cx="1723549" cy="584775"/>
          </a:xfrm>
          <a:prstGeom prst="rect">
            <a:avLst/>
          </a:prstGeom>
          <a:noFill/>
        </p:spPr>
        <p:txBody>
          <a:bodyPr wrap="none" rtlCol="0">
            <a:spAutoFit/>
          </a:bodyPr>
          <a:lstStyle/>
          <a:p>
            <a:r>
              <a:rPr lang="en-DE" sz="1600" dirty="0">
                <a:solidFill>
                  <a:schemeClr val="tx2">
                    <a:lumMod val="90000"/>
                    <a:lumOff val="10000"/>
                  </a:schemeClr>
                </a:solidFill>
                <a:latin typeface="Arial" panose="020B0604020202020204" pitchFamily="34" charset="0"/>
                <a:cs typeface="Arial" panose="020B0604020202020204" pitchFamily="34" charset="0"/>
              </a:rPr>
              <a:t>Small duty cycle:</a:t>
            </a:r>
          </a:p>
          <a:p>
            <a:r>
              <a:rPr lang="en-DE" sz="1600" dirty="0">
                <a:solidFill>
                  <a:schemeClr val="tx2">
                    <a:lumMod val="90000"/>
                    <a:lumOff val="10000"/>
                  </a:schemeClr>
                </a:solidFill>
                <a:latin typeface="Arial" panose="020B0604020202020204" pitchFamily="34" charset="0"/>
                <a:cs typeface="Arial" panose="020B0604020202020204" pitchFamily="34" charset="0"/>
              </a:rPr>
              <a:t>Pulsed operation</a:t>
            </a:r>
          </a:p>
        </p:txBody>
      </p:sp>
      <p:sp>
        <p:nvSpPr>
          <p:cNvPr id="64" name="TextBox 63">
            <a:extLst>
              <a:ext uri="{FF2B5EF4-FFF2-40B4-BE49-F238E27FC236}">
                <a16:creationId xmlns:a16="http://schemas.microsoft.com/office/drawing/2014/main" id="{D3FAD134-66CF-C048-95C5-5149D569BA0D}"/>
              </a:ext>
            </a:extLst>
          </p:cNvPr>
          <p:cNvSpPr txBox="1"/>
          <p:nvPr/>
        </p:nvSpPr>
        <p:spPr>
          <a:xfrm>
            <a:off x="433355" y="3613147"/>
            <a:ext cx="1460656" cy="338554"/>
          </a:xfrm>
          <a:prstGeom prst="rect">
            <a:avLst/>
          </a:prstGeom>
          <a:noFill/>
        </p:spPr>
        <p:txBody>
          <a:bodyPr wrap="none" rtlCol="0">
            <a:spAutoFit/>
          </a:bodyPr>
          <a:lstStyle/>
          <a:p>
            <a:r>
              <a:rPr lang="en-DE" sz="1600" dirty="0">
                <a:solidFill>
                  <a:schemeClr val="tx2">
                    <a:lumMod val="90000"/>
                    <a:lumOff val="10000"/>
                  </a:schemeClr>
                </a:solidFill>
                <a:latin typeface="Arial" panose="020B0604020202020204" pitchFamily="34" charset="0"/>
                <a:cs typeface="Arial" panose="020B0604020202020204" pitchFamily="34" charset="0"/>
              </a:rPr>
              <a:t>Low resistivity</a:t>
            </a:r>
          </a:p>
        </p:txBody>
      </p:sp>
      <p:sp>
        <p:nvSpPr>
          <p:cNvPr id="65" name="TextBox 64">
            <a:extLst>
              <a:ext uri="{FF2B5EF4-FFF2-40B4-BE49-F238E27FC236}">
                <a16:creationId xmlns:a16="http://schemas.microsoft.com/office/drawing/2014/main" id="{DB1B090A-0C18-BF45-A956-5BFEA1823D66}"/>
              </a:ext>
            </a:extLst>
          </p:cNvPr>
          <p:cNvSpPr txBox="1"/>
          <p:nvPr/>
        </p:nvSpPr>
        <p:spPr>
          <a:xfrm>
            <a:off x="4695964" y="3333791"/>
            <a:ext cx="1792478" cy="584775"/>
          </a:xfrm>
          <a:prstGeom prst="rect">
            <a:avLst/>
          </a:prstGeom>
          <a:noFill/>
        </p:spPr>
        <p:txBody>
          <a:bodyPr wrap="none" rtlCol="0">
            <a:spAutoFit/>
          </a:bodyPr>
          <a:lstStyle/>
          <a:p>
            <a:r>
              <a:rPr lang="en-DE" sz="1600" dirty="0">
                <a:solidFill>
                  <a:schemeClr val="tx2">
                    <a:lumMod val="90000"/>
                    <a:lumOff val="10000"/>
                  </a:schemeClr>
                </a:solidFill>
                <a:latin typeface="Arial" panose="020B0604020202020204" pitchFamily="34" charset="0"/>
                <a:cs typeface="Arial" panose="020B0604020202020204" pitchFamily="34" charset="0"/>
              </a:rPr>
              <a:t>High frequency &amp;</a:t>
            </a:r>
          </a:p>
          <a:p>
            <a:r>
              <a:rPr lang="en-GB" sz="1600" dirty="0">
                <a:solidFill>
                  <a:schemeClr val="tx2">
                    <a:lumMod val="90000"/>
                    <a:lumOff val="10000"/>
                  </a:schemeClr>
                </a:solidFill>
                <a:latin typeface="Arial" panose="020B0604020202020204" pitchFamily="34" charset="0"/>
                <a:cs typeface="Arial" panose="020B0604020202020204" pitchFamily="34" charset="0"/>
              </a:rPr>
              <a:t>U</a:t>
            </a:r>
            <a:r>
              <a:rPr lang="en-DE" sz="1600" dirty="0">
                <a:solidFill>
                  <a:schemeClr val="tx2">
                    <a:lumMod val="90000"/>
                    <a:lumOff val="10000"/>
                  </a:schemeClr>
                </a:solidFill>
                <a:latin typeface="Arial" panose="020B0604020202020204" pitchFamily="34" charset="0"/>
                <a:cs typeface="Arial" panose="020B0604020202020204" pitchFamily="34" charset="0"/>
              </a:rPr>
              <a:t>ltra-short pulses</a:t>
            </a:r>
          </a:p>
        </p:txBody>
      </p:sp>
      <p:pic>
        <p:nvPicPr>
          <p:cNvPr id="66" name="Picture 65">
            <a:extLst>
              <a:ext uri="{FF2B5EF4-FFF2-40B4-BE49-F238E27FC236}">
                <a16:creationId xmlns:a16="http://schemas.microsoft.com/office/drawing/2014/main" id="{940FEE60-7760-414C-B985-F1205C93AC04}"/>
              </a:ext>
            </a:extLst>
          </p:cNvPr>
          <p:cNvPicPr>
            <a:picLocks noChangeAspect="1"/>
          </p:cNvPicPr>
          <p:nvPr/>
        </p:nvPicPr>
        <p:blipFill>
          <a:blip r:embed="rId5"/>
          <a:stretch>
            <a:fillRect/>
          </a:stretch>
        </p:blipFill>
        <p:spPr>
          <a:xfrm>
            <a:off x="5055079" y="2652684"/>
            <a:ext cx="1240640" cy="514926"/>
          </a:xfrm>
          <a:prstGeom prst="rect">
            <a:avLst/>
          </a:prstGeom>
        </p:spPr>
      </p:pic>
      <p:sp>
        <p:nvSpPr>
          <p:cNvPr id="70" name="Rectangle 69">
            <a:extLst>
              <a:ext uri="{FF2B5EF4-FFF2-40B4-BE49-F238E27FC236}">
                <a16:creationId xmlns:a16="http://schemas.microsoft.com/office/drawing/2014/main" id="{083550F2-CCFF-0446-866B-FF20793F86F7}"/>
              </a:ext>
            </a:extLst>
          </p:cNvPr>
          <p:cNvSpPr/>
          <p:nvPr/>
        </p:nvSpPr>
        <p:spPr>
          <a:xfrm>
            <a:off x="3476172" y="4406709"/>
            <a:ext cx="2307872" cy="585539"/>
          </a:xfrm>
          <a:prstGeom prst="rect">
            <a:avLst/>
          </a:prstGeom>
          <a:solidFill>
            <a:schemeClr val="bg2"/>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DE">
                <a:solidFill>
                  <a:schemeClr val="tx2">
                    <a:lumMod val="90000"/>
                    <a:lumOff val="10000"/>
                  </a:schemeClr>
                </a:solidFill>
                <a:latin typeface="Arial" panose="020B0604020202020204" pitchFamily="34" charset="0"/>
                <a:cs typeface="Arial" panose="020B0604020202020204" pitchFamily="34" charset="0"/>
              </a:rPr>
              <a:t>CLIC</a:t>
            </a:r>
            <a:r>
              <a:rPr lang="en-US" dirty="0">
                <a:solidFill>
                  <a:schemeClr val="tx2">
                    <a:lumMod val="90000"/>
                    <a:lumOff val="10000"/>
                  </a:schemeClr>
                </a:solidFill>
                <a:latin typeface="Arial" panose="020B0604020202020204" pitchFamily="34" charset="0"/>
                <a:cs typeface="Arial" panose="020B0604020202020204" pitchFamily="34" charset="0"/>
              </a:rPr>
              <a:t> NCRF</a:t>
            </a:r>
            <a:endParaRPr lang="en-DE" dirty="0">
              <a:solidFill>
                <a:schemeClr val="tx2">
                  <a:lumMod val="90000"/>
                  <a:lumOff val="10000"/>
                </a:schemeClr>
              </a:solidFill>
              <a:latin typeface="Arial" panose="020B0604020202020204" pitchFamily="34" charset="0"/>
              <a:cs typeface="Arial" panose="020B0604020202020204" pitchFamily="34" charset="0"/>
            </a:endParaRPr>
          </a:p>
          <a:p>
            <a:pPr algn="ctr"/>
            <a:r>
              <a:rPr lang="en-DE" dirty="0">
                <a:solidFill>
                  <a:schemeClr val="tx2">
                    <a:lumMod val="90000"/>
                    <a:lumOff val="10000"/>
                  </a:schemeClr>
                </a:solidFill>
                <a:latin typeface="Arial" panose="020B0604020202020204" pitchFamily="34" charset="0"/>
                <a:cs typeface="Arial" panose="020B0604020202020204" pitchFamily="34" charset="0"/>
              </a:rPr>
              <a:t>2 beam acceleration</a:t>
            </a:r>
          </a:p>
        </p:txBody>
      </p:sp>
      <p:sp>
        <p:nvSpPr>
          <p:cNvPr id="71" name="Down Arrow 70">
            <a:extLst>
              <a:ext uri="{FF2B5EF4-FFF2-40B4-BE49-F238E27FC236}">
                <a16:creationId xmlns:a16="http://schemas.microsoft.com/office/drawing/2014/main" id="{58FFBB25-70A6-A84D-9166-D1B3FA38794D}"/>
              </a:ext>
            </a:extLst>
          </p:cNvPr>
          <p:cNvSpPr/>
          <p:nvPr/>
        </p:nvSpPr>
        <p:spPr>
          <a:xfrm>
            <a:off x="3243148" y="2920701"/>
            <a:ext cx="417795" cy="351825"/>
          </a:xfrm>
          <a:prstGeom prst="downArrow">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DE" sz="2157"/>
          </a:p>
        </p:txBody>
      </p:sp>
      <p:sp>
        <p:nvSpPr>
          <p:cNvPr id="72" name="Down Arrow 71">
            <a:extLst>
              <a:ext uri="{FF2B5EF4-FFF2-40B4-BE49-F238E27FC236}">
                <a16:creationId xmlns:a16="http://schemas.microsoft.com/office/drawing/2014/main" id="{D626269B-633E-AB4D-8339-FCECFB85E494}"/>
              </a:ext>
            </a:extLst>
          </p:cNvPr>
          <p:cNvSpPr/>
          <p:nvPr/>
        </p:nvSpPr>
        <p:spPr>
          <a:xfrm rot="2701684">
            <a:off x="1896069" y="3111861"/>
            <a:ext cx="321065" cy="454168"/>
          </a:xfrm>
          <a:prstGeom prst="downArrow">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DE" sz="2157"/>
          </a:p>
        </p:txBody>
      </p:sp>
      <p:sp>
        <p:nvSpPr>
          <p:cNvPr id="73" name="Down Arrow 72">
            <a:extLst>
              <a:ext uri="{FF2B5EF4-FFF2-40B4-BE49-F238E27FC236}">
                <a16:creationId xmlns:a16="http://schemas.microsoft.com/office/drawing/2014/main" id="{E390A87F-E31C-5940-B0E7-811C39B3BF27}"/>
              </a:ext>
            </a:extLst>
          </p:cNvPr>
          <p:cNvSpPr/>
          <p:nvPr/>
        </p:nvSpPr>
        <p:spPr>
          <a:xfrm rot="18898316" flipH="1">
            <a:off x="4285141" y="3069794"/>
            <a:ext cx="321065" cy="454168"/>
          </a:xfrm>
          <a:prstGeom prst="downArrow">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DE" sz="2157"/>
          </a:p>
        </p:txBody>
      </p:sp>
      <p:sp>
        <p:nvSpPr>
          <p:cNvPr id="76" name="Bent Arrow 75">
            <a:extLst>
              <a:ext uri="{FF2B5EF4-FFF2-40B4-BE49-F238E27FC236}">
                <a16:creationId xmlns:a16="http://schemas.microsoft.com/office/drawing/2014/main" id="{8BEDE4DC-BC80-2040-80FE-DA4D489BC51E}"/>
              </a:ext>
            </a:extLst>
          </p:cNvPr>
          <p:cNvSpPr/>
          <p:nvPr/>
        </p:nvSpPr>
        <p:spPr>
          <a:xfrm flipH="1" flipV="1">
            <a:off x="2778317" y="3832557"/>
            <a:ext cx="456294" cy="512705"/>
          </a:xfrm>
          <a:prstGeom prst="bentArrow">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DE" sz="2157">
              <a:solidFill>
                <a:schemeClr val="tx1"/>
              </a:solidFill>
            </a:endParaRPr>
          </a:p>
        </p:txBody>
      </p:sp>
      <p:sp>
        <p:nvSpPr>
          <p:cNvPr id="77" name="Bent Arrow 76">
            <a:extLst>
              <a:ext uri="{FF2B5EF4-FFF2-40B4-BE49-F238E27FC236}">
                <a16:creationId xmlns:a16="http://schemas.microsoft.com/office/drawing/2014/main" id="{894F7DFC-1A7E-9F4B-8E18-2EE927B534BE}"/>
              </a:ext>
            </a:extLst>
          </p:cNvPr>
          <p:cNvSpPr/>
          <p:nvPr/>
        </p:nvSpPr>
        <p:spPr>
          <a:xfrm flipV="1">
            <a:off x="3367372" y="3837443"/>
            <a:ext cx="456294" cy="512705"/>
          </a:xfrm>
          <a:prstGeom prst="bentArrow">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DE" sz="2157">
              <a:solidFill>
                <a:schemeClr val="tx1"/>
              </a:solidFill>
            </a:endParaRPr>
          </a:p>
        </p:txBody>
      </p:sp>
      <p:sp>
        <p:nvSpPr>
          <p:cNvPr id="78" name="Down Arrow 77">
            <a:extLst>
              <a:ext uri="{FF2B5EF4-FFF2-40B4-BE49-F238E27FC236}">
                <a16:creationId xmlns:a16="http://schemas.microsoft.com/office/drawing/2014/main" id="{300BA161-5C46-724E-95E4-711C421EF056}"/>
              </a:ext>
            </a:extLst>
          </p:cNvPr>
          <p:cNvSpPr/>
          <p:nvPr/>
        </p:nvSpPr>
        <p:spPr>
          <a:xfrm>
            <a:off x="1159406" y="3958169"/>
            <a:ext cx="321065" cy="318500"/>
          </a:xfrm>
          <a:prstGeom prst="downArrow">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DE" sz="2157"/>
          </a:p>
        </p:txBody>
      </p:sp>
      <p:sp>
        <p:nvSpPr>
          <p:cNvPr id="79" name="Down Arrow 78">
            <a:extLst>
              <a:ext uri="{FF2B5EF4-FFF2-40B4-BE49-F238E27FC236}">
                <a16:creationId xmlns:a16="http://schemas.microsoft.com/office/drawing/2014/main" id="{D803E5AB-9668-544E-8EC2-289C7C993AC7}"/>
              </a:ext>
            </a:extLst>
          </p:cNvPr>
          <p:cNvSpPr/>
          <p:nvPr/>
        </p:nvSpPr>
        <p:spPr>
          <a:xfrm>
            <a:off x="5093220" y="3970587"/>
            <a:ext cx="321065" cy="318500"/>
          </a:xfrm>
          <a:prstGeom prst="downArrow">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DE" sz="2157"/>
          </a:p>
        </p:txBody>
      </p:sp>
      <p:pic>
        <p:nvPicPr>
          <p:cNvPr id="82" name="Picture 4" descr="tesla9cell.pdf">
            <a:extLst>
              <a:ext uri="{FF2B5EF4-FFF2-40B4-BE49-F238E27FC236}">
                <a16:creationId xmlns:a16="http://schemas.microsoft.com/office/drawing/2014/main" id="{59D6AA35-8A24-9A4E-B8C6-A44E627F21C5}"/>
              </a:ext>
            </a:extLst>
          </p:cNvPr>
          <p:cNvPicPr>
            <a:picLocks noChangeAspect="1"/>
          </p:cNvPicPr>
          <p:nvPr/>
        </p:nvPicPr>
        <p:blipFill>
          <a:blip r:embed="rId6" cstate="email">
            <a:extLst>
              <a:ext uri="{28A0092B-C50C-407E-A947-70E740481C1C}">
                <a14:useLocalDpi xmlns:a14="http://schemas.microsoft.com/office/drawing/2010/main"/>
              </a:ext>
            </a:extLst>
          </a:blip>
          <a:stretch>
            <a:fillRect/>
          </a:stretch>
        </p:blipFill>
        <p:spPr>
          <a:xfrm>
            <a:off x="188807" y="4814254"/>
            <a:ext cx="1977291" cy="608454"/>
          </a:xfrm>
          <a:prstGeom prst="rect">
            <a:avLst/>
          </a:prstGeom>
        </p:spPr>
      </p:pic>
      <p:pic>
        <p:nvPicPr>
          <p:cNvPr id="83" name="Content Placeholder 7">
            <a:extLst>
              <a:ext uri="{FF2B5EF4-FFF2-40B4-BE49-F238E27FC236}">
                <a16:creationId xmlns:a16="http://schemas.microsoft.com/office/drawing/2014/main" id="{3893B3F2-9207-024A-A6BF-5E74B925B33A}"/>
              </a:ext>
            </a:extLst>
          </p:cNvPr>
          <p:cNvPicPr>
            <a:picLocks noChangeAspect="1"/>
          </p:cNvPicPr>
          <p:nvPr/>
        </p:nvPicPr>
        <p:blipFill>
          <a:blip r:embed="rId7"/>
          <a:stretch>
            <a:fillRect/>
          </a:stretch>
        </p:blipFill>
        <p:spPr bwMode="auto">
          <a:xfrm>
            <a:off x="9122869" y="3970587"/>
            <a:ext cx="2979563" cy="152110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FAA26D3D-D897-4be2-8F04-BA451C77F1D7}">
              <ma14:placeholderFlag xmlns:ma14="http://schemas.microsoft.com/office/mac/drawingml/2011/main" xmlns="" val="1"/>
            </a:ext>
          </a:extLst>
        </p:spPr>
      </p:pic>
      <p:pic>
        <p:nvPicPr>
          <p:cNvPr id="84" name="図 5">
            <a:extLst>
              <a:ext uri="{FF2B5EF4-FFF2-40B4-BE49-F238E27FC236}">
                <a16:creationId xmlns:a16="http://schemas.microsoft.com/office/drawing/2014/main" id="{1E5DC5F3-FC83-9742-8C61-6D4695A5904B}"/>
              </a:ext>
            </a:extLst>
          </p:cNvPr>
          <p:cNvPicPr>
            <a:picLocks noChangeAspect="1"/>
          </p:cNvPicPr>
          <p:nvPr/>
        </p:nvPicPr>
        <p:blipFill>
          <a:blip r:embed="rId8">
            <a:extLst>
              <a:ext uri="{28A0092B-C50C-407E-A947-70E740481C1C}">
                <a14:useLocalDpi xmlns:a14="http://schemas.microsoft.com/office/drawing/2010/main" val="0"/>
              </a:ext>
            </a:extLst>
          </a:blip>
          <a:srcRect/>
          <a:stretch>
            <a:fillRect/>
          </a:stretch>
        </p:blipFill>
        <p:spPr bwMode="auto">
          <a:xfrm>
            <a:off x="5911927" y="4063990"/>
            <a:ext cx="1445256" cy="87165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cxnSp>
        <p:nvCxnSpPr>
          <p:cNvPr id="40" name="Straight Connector 39">
            <a:extLst>
              <a:ext uri="{FF2B5EF4-FFF2-40B4-BE49-F238E27FC236}">
                <a16:creationId xmlns:a16="http://schemas.microsoft.com/office/drawing/2014/main" id="{187AF0C0-0D63-3A4A-B96F-16FB396F2879}"/>
              </a:ext>
            </a:extLst>
          </p:cNvPr>
          <p:cNvCxnSpPr>
            <a:cxnSpLocks/>
            <a:stCxn id="18" idx="0"/>
            <a:endCxn id="28" idx="1"/>
          </p:cNvCxnSpPr>
          <p:nvPr/>
        </p:nvCxnSpPr>
        <p:spPr>
          <a:xfrm>
            <a:off x="7276449" y="986353"/>
            <a:ext cx="1579367" cy="238547"/>
          </a:xfrm>
          <a:prstGeom prst="line">
            <a:avLst/>
          </a:prstGeom>
          <a:ln w="50800" cmpd="sng">
            <a:solidFill>
              <a:srgbClr val="C00000"/>
            </a:solidFill>
          </a:ln>
        </p:spPr>
        <p:style>
          <a:lnRef idx="2">
            <a:schemeClr val="accent1"/>
          </a:lnRef>
          <a:fillRef idx="0">
            <a:schemeClr val="accent1"/>
          </a:fillRef>
          <a:effectRef idx="1">
            <a:schemeClr val="accent1"/>
          </a:effectRef>
          <a:fontRef idx="minor">
            <a:schemeClr val="tx1"/>
          </a:fontRef>
        </p:style>
      </p:cxnSp>
      <p:sp>
        <p:nvSpPr>
          <p:cNvPr id="69" name="Rectangle 68">
            <a:extLst>
              <a:ext uri="{FF2B5EF4-FFF2-40B4-BE49-F238E27FC236}">
                <a16:creationId xmlns:a16="http://schemas.microsoft.com/office/drawing/2014/main" id="{CC2027C3-283B-3249-A24D-34B4D55127BD}"/>
              </a:ext>
            </a:extLst>
          </p:cNvPr>
          <p:cNvSpPr/>
          <p:nvPr/>
        </p:nvSpPr>
        <p:spPr>
          <a:xfrm>
            <a:off x="991567" y="4346879"/>
            <a:ext cx="1483917" cy="382554"/>
          </a:xfrm>
          <a:prstGeom prst="rect">
            <a:avLst/>
          </a:prstGeom>
          <a:solidFill>
            <a:schemeClr val="bg2"/>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DE" sz="2000">
                <a:solidFill>
                  <a:schemeClr val="tx2">
                    <a:lumMod val="90000"/>
                    <a:lumOff val="10000"/>
                  </a:schemeClr>
                </a:solidFill>
                <a:latin typeface="Arial" panose="020B0604020202020204" pitchFamily="34" charset="0"/>
                <a:cs typeface="Arial" panose="020B0604020202020204" pitchFamily="34" charset="0"/>
              </a:rPr>
              <a:t>ILC</a:t>
            </a:r>
            <a:r>
              <a:rPr lang="en-US" sz="2000" dirty="0">
                <a:solidFill>
                  <a:schemeClr val="tx2">
                    <a:lumMod val="90000"/>
                    <a:lumOff val="10000"/>
                  </a:schemeClr>
                </a:solidFill>
                <a:latin typeface="Arial" panose="020B0604020202020204" pitchFamily="34" charset="0"/>
                <a:cs typeface="Arial" panose="020B0604020202020204" pitchFamily="34" charset="0"/>
              </a:rPr>
              <a:t> </a:t>
            </a:r>
            <a:r>
              <a:rPr lang="en-DE" sz="2000">
                <a:solidFill>
                  <a:schemeClr val="tx2">
                    <a:lumMod val="90000"/>
                    <a:lumOff val="10000"/>
                  </a:schemeClr>
                </a:solidFill>
                <a:latin typeface="Arial" panose="020B0604020202020204" pitchFamily="34" charset="0"/>
                <a:cs typeface="Arial" panose="020B0604020202020204" pitchFamily="34" charset="0"/>
              </a:rPr>
              <a:t>S</a:t>
            </a:r>
            <a:r>
              <a:rPr lang="en-US" sz="2000" dirty="0">
                <a:solidFill>
                  <a:schemeClr val="tx2">
                    <a:lumMod val="90000"/>
                    <a:lumOff val="10000"/>
                  </a:schemeClr>
                </a:solidFill>
                <a:latin typeface="Arial" panose="020B0604020202020204" pitchFamily="34" charset="0"/>
                <a:cs typeface="Arial" panose="020B0604020202020204" pitchFamily="34" charset="0"/>
              </a:rPr>
              <a:t>C</a:t>
            </a:r>
            <a:r>
              <a:rPr lang="en-DE" sz="2000">
                <a:solidFill>
                  <a:schemeClr val="tx2">
                    <a:lumMod val="90000"/>
                    <a:lumOff val="10000"/>
                  </a:schemeClr>
                </a:solidFill>
                <a:latin typeface="Arial" panose="020B0604020202020204" pitchFamily="34" charset="0"/>
                <a:cs typeface="Arial" panose="020B0604020202020204" pitchFamily="34" charset="0"/>
              </a:rPr>
              <a:t>RF</a:t>
            </a:r>
            <a:endParaRPr lang="en-DE" sz="2000" dirty="0">
              <a:solidFill>
                <a:schemeClr val="tx2">
                  <a:lumMod val="90000"/>
                  <a:lumOff val="10000"/>
                </a:schemeClr>
              </a:solidFill>
              <a:latin typeface="Arial" panose="020B0604020202020204" pitchFamily="34" charset="0"/>
              <a:cs typeface="Arial" panose="020B0604020202020204" pitchFamily="34" charset="0"/>
            </a:endParaRPr>
          </a:p>
        </p:txBody>
      </p:sp>
      <p:pic>
        <p:nvPicPr>
          <p:cNvPr id="67" name="Picture 2">
            <a:extLst>
              <a:ext uri="{FF2B5EF4-FFF2-40B4-BE49-F238E27FC236}">
                <a16:creationId xmlns:a16="http://schemas.microsoft.com/office/drawing/2014/main" id="{EB4E2F28-D8C2-9A45-A27F-D5B13A8A7287}"/>
              </a:ext>
            </a:extLst>
          </p:cNvPr>
          <p:cNvPicPr>
            <a:picLocks noChangeArrowheads="1"/>
          </p:cNvPicPr>
          <p:nvPr/>
        </p:nvPicPr>
        <p:blipFill>
          <a:blip r:embed="rId9">
            <a:extLst>
              <a:ext uri="{28A0092B-C50C-407E-A947-70E740481C1C}">
                <a14:useLocalDpi xmlns:a14="http://schemas.microsoft.com/office/drawing/2010/main"/>
              </a:ext>
            </a:extLst>
          </a:blip>
          <a:srcRect/>
          <a:stretch>
            <a:fillRect/>
          </a:stretch>
        </p:blipFill>
        <p:spPr bwMode="auto">
          <a:xfrm>
            <a:off x="2946996" y="5118045"/>
            <a:ext cx="6043112" cy="1700010"/>
          </a:xfrm>
          <a:prstGeom prst="rect">
            <a:avLst/>
          </a:prstGeom>
          <a:solidFill>
            <a:schemeClr val="tx1"/>
          </a:solidFill>
          <a:ln w="9525">
            <a:noFill/>
            <a:miter lim="800000"/>
            <a:headEnd/>
            <a:tailEnd/>
          </a:ln>
        </p:spPr>
      </p:pic>
      <p:sp>
        <p:nvSpPr>
          <p:cNvPr id="74" name="テキスト ボックス 41">
            <a:extLst>
              <a:ext uri="{FF2B5EF4-FFF2-40B4-BE49-F238E27FC236}">
                <a16:creationId xmlns:a16="http://schemas.microsoft.com/office/drawing/2014/main" id="{0FFE0CF4-4D57-CD42-82CC-67FF650CD0FC}"/>
              </a:ext>
            </a:extLst>
          </p:cNvPr>
          <p:cNvSpPr txBox="1"/>
          <p:nvPr/>
        </p:nvSpPr>
        <p:spPr>
          <a:xfrm>
            <a:off x="4522110" y="5746130"/>
            <a:ext cx="1794990" cy="338554"/>
          </a:xfrm>
          <a:prstGeom prst="rect">
            <a:avLst/>
          </a:prstGeom>
          <a:solidFill>
            <a:srgbClr val="3366FF"/>
          </a:solidFill>
          <a:ln>
            <a:solidFill>
              <a:srgbClr val="3366FF"/>
            </a:solidFill>
          </a:ln>
        </p:spPr>
        <p:txBody>
          <a:bodyPr wrap="square" rtlCol="0">
            <a:spAutoFit/>
          </a:bodyPr>
          <a:lstStyle/>
          <a:p>
            <a:r>
              <a:rPr lang="en-US" altLang="ja-JP" sz="1600" b="1" dirty="0" err="1">
                <a:solidFill>
                  <a:prstClr val="white"/>
                </a:solidFill>
              </a:rPr>
              <a:t>Linac</a:t>
            </a:r>
            <a:r>
              <a:rPr lang="en-US" altLang="ja-JP" sz="1600" b="1" dirty="0">
                <a:solidFill>
                  <a:prstClr val="white"/>
                </a:solidFill>
              </a:rPr>
              <a:t> Technology</a:t>
            </a:r>
            <a:endParaRPr lang="ja-JP" altLang="en-US" sz="1600" b="1" dirty="0">
              <a:solidFill>
                <a:prstClr val="white"/>
              </a:solidFill>
            </a:endParaRPr>
          </a:p>
        </p:txBody>
      </p:sp>
      <p:sp>
        <p:nvSpPr>
          <p:cNvPr id="75" name="テキスト ボックス 24">
            <a:extLst>
              <a:ext uri="{FF2B5EF4-FFF2-40B4-BE49-F238E27FC236}">
                <a16:creationId xmlns:a16="http://schemas.microsoft.com/office/drawing/2014/main" id="{6ACDA1D6-A52C-5941-9396-66A570255170}"/>
              </a:ext>
            </a:extLst>
          </p:cNvPr>
          <p:cNvSpPr txBox="1"/>
          <p:nvPr/>
        </p:nvSpPr>
        <p:spPr>
          <a:xfrm>
            <a:off x="6357590" y="5214230"/>
            <a:ext cx="1837717" cy="338554"/>
          </a:xfrm>
          <a:prstGeom prst="rect">
            <a:avLst/>
          </a:prstGeom>
          <a:solidFill>
            <a:srgbClr val="3366FF"/>
          </a:solidFill>
          <a:ln>
            <a:solidFill>
              <a:srgbClr val="3366FF"/>
            </a:solidFill>
          </a:ln>
        </p:spPr>
        <p:txBody>
          <a:bodyPr wrap="square" rtlCol="0">
            <a:spAutoFit/>
          </a:bodyPr>
          <a:lstStyle/>
          <a:p>
            <a:r>
              <a:rPr lang="en-US" altLang="ja-JP" sz="1600" b="1" dirty="0">
                <a:solidFill>
                  <a:srgbClr val="FFFF00"/>
                </a:solidFill>
              </a:rPr>
              <a:t>Key Technologies</a:t>
            </a:r>
            <a:endParaRPr lang="ja-JP" altLang="en-US" sz="1600" b="1" dirty="0">
              <a:solidFill>
                <a:srgbClr val="FFFF00"/>
              </a:solidFill>
            </a:endParaRPr>
          </a:p>
        </p:txBody>
      </p:sp>
      <p:cxnSp>
        <p:nvCxnSpPr>
          <p:cNvPr id="80" name="Straight Connector 79">
            <a:extLst>
              <a:ext uri="{FF2B5EF4-FFF2-40B4-BE49-F238E27FC236}">
                <a16:creationId xmlns:a16="http://schemas.microsoft.com/office/drawing/2014/main" id="{10982AD6-DDC7-E345-BFA9-54539FFB1984}"/>
              </a:ext>
            </a:extLst>
          </p:cNvPr>
          <p:cNvCxnSpPr>
            <a:cxnSpLocks/>
          </p:cNvCxnSpPr>
          <p:nvPr/>
        </p:nvCxnSpPr>
        <p:spPr>
          <a:xfrm flipV="1">
            <a:off x="3904925" y="3382470"/>
            <a:ext cx="4433253" cy="2405509"/>
          </a:xfrm>
          <a:prstGeom prst="line">
            <a:avLst/>
          </a:prstGeom>
          <a:ln w="50800" cmpd="sng">
            <a:solidFill>
              <a:srgbClr val="C00000"/>
            </a:solidFill>
          </a:ln>
        </p:spPr>
        <p:style>
          <a:lnRef idx="2">
            <a:schemeClr val="accent1"/>
          </a:lnRef>
          <a:fillRef idx="0">
            <a:schemeClr val="accent1"/>
          </a:fillRef>
          <a:effectRef idx="1">
            <a:schemeClr val="accent1"/>
          </a:effectRef>
          <a:fontRef idx="minor">
            <a:schemeClr val="tx1"/>
          </a:fontRef>
        </p:style>
      </p:cxnSp>
      <p:cxnSp>
        <p:nvCxnSpPr>
          <p:cNvPr id="81" name="Straight Connector 80">
            <a:extLst>
              <a:ext uri="{FF2B5EF4-FFF2-40B4-BE49-F238E27FC236}">
                <a16:creationId xmlns:a16="http://schemas.microsoft.com/office/drawing/2014/main" id="{07FEE0FD-750B-B448-A790-5F8CA8B0176D}"/>
              </a:ext>
            </a:extLst>
          </p:cNvPr>
          <p:cNvCxnSpPr>
            <a:cxnSpLocks/>
          </p:cNvCxnSpPr>
          <p:nvPr/>
        </p:nvCxnSpPr>
        <p:spPr>
          <a:xfrm flipV="1">
            <a:off x="8081930" y="3834416"/>
            <a:ext cx="1079909" cy="2128903"/>
          </a:xfrm>
          <a:prstGeom prst="line">
            <a:avLst/>
          </a:prstGeom>
          <a:ln w="50800" cmpd="sng">
            <a:solidFill>
              <a:srgbClr val="C00000"/>
            </a:solidFill>
          </a:ln>
        </p:spPr>
        <p:style>
          <a:lnRef idx="2">
            <a:schemeClr val="accent1"/>
          </a:lnRef>
          <a:fillRef idx="0">
            <a:schemeClr val="accent1"/>
          </a:fillRef>
          <a:effectRef idx="1">
            <a:schemeClr val="accent1"/>
          </a:effectRef>
          <a:fontRef idx="minor">
            <a:schemeClr val="tx1"/>
          </a:fontRef>
        </p:style>
      </p:cxnSp>
      <p:cxnSp>
        <p:nvCxnSpPr>
          <p:cNvPr id="85" name="Straight Connector 84">
            <a:extLst>
              <a:ext uri="{FF2B5EF4-FFF2-40B4-BE49-F238E27FC236}">
                <a16:creationId xmlns:a16="http://schemas.microsoft.com/office/drawing/2014/main" id="{E03280F1-4A95-4049-BA51-BBD1408238FF}"/>
              </a:ext>
            </a:extLst>
          </p:cNvPr>
          <p:cNvCxnSpPr>
            <a:cxnSpLocks/>
          </p:cNvCxnSpPr>
          <p:nvPr/>
        </p:nvCxnSpPr>
        <p:spPr>
          <a:xfrm flipH="1" flipV="1">
            <a:off x="2324638" y="4671027"/>
            <a:ext cx="2465259" cy="1075103"/>
          </a:xfrm>
          <a:prstGeom prst="line">
            <a:avLst/>
          </a:prstGeom>
          <a:ln w="50800" cmpd="sng">
            <a:solidFill>
              <a:srgbClr val="C00000"/>
            </a:solidFill>
          </a:ln>
        </p:spPr>
        <p:style>
          <a:lnRef idx="2">
            <a:schemeClr val="accent1"/>
          </a:lnRef>
          <a:fillRef idx="0">
            <a:schemeClr val="accent1"/>
          </a:fillRef>
          <a:effectRef idx="1">
            <a:schemeClr val="accent1"/>
          </a:effectRef>
          <a:fontRef idx="minor">
            <a:schemeClr val="tx1"/>
          </a:fontRef>
        </p:style>
      </p:cxnSp>
      <p:cxnSp>
        <p:nvCxnSpPr>
          <p:cNvPr id="88" name="Straight Connector 87">
            <a:extLst>
              <a:ext uri="{FF2B5EF4-FFF2-40B4-BE49-F238E27FC236}">
                <a16:creationId xmlns:a16="http://schemas.microsoft.com/office/drawing/2014/main" id="{1BEAF1E1-8053-564A-B0F5-515EFBC95FCD}"/>
              </a:ext>
            </a:extLst>
          </p:cNvPr>
          <p:cNvCxnSpPr>
            <a:cxnSpLocks/>
          </p:cNvCxnSpPr>
          <p:nvPr/>
        </p:nvCxnSpPr>
        <p:spPr>
          <a:xfrm flipH="1" flipV="1">
            <a:off x="4935492" y="4574589"/>
            <a:ext cx="746067" cy="1171541"/>
          </a:xfrm>
          <a:prstGeom prst="line">
            <a:avLst/>
          </a:prstGeom>
          <a:ln w="50800" cmpd="sng">
            <a:solidFill>
              <a:srgbClr val="C00000"/>
            </a:solidFill>
          </a:ln>
        </p:spPr>
        <p:style>
          <a:lnRef idx="2">
            <a:schemeClr val="accent1"/>
          </a:lnRef>
          <a:fillRef idx="0">
            <a:schemeClr val="accent1"/>
          </a:fillRef>
          <a:effectRef idx="1">
            <a:schemeClr val="accent1"/>
          </a:effectRef>
          <a:fontRef idx="minor">
            <a:schemeClr val="tx1"/>
          </a:fontRef>
        </p:style>
      </p:cxnSp>
      <p:sp>
        <p:nvSpPr>
          <p:cNvPr id="2" name="Rectangle 1">
            <a:extLst>
              <a:ext uri="{FF2B5EF4-FFF2-40B4-BE49-F238E27FC236}">
                <a16:creationId xmlns:a16="http://schemas.microsoft.com/office/drawing/2014/main" id="{0060B747-CCE0-984B-81CD-F231930D2BE6}"/>
              </a:ext>
            </a:extLst>
          </p:cNvPr>
          <p:cNvSpPr/>
          <p:nvPr/>
        </p:nvSpPr>
        <p:spPr>
          <a:xfrm>
            <a:off x="2914782" y="5118045"/>
            <a:ext cx="6075326" cy="1730430"/>
          </a:xfrm>
          <a:prstGeom prst="rect">
            <a:avLst/>
          </a:prstGeom>
          <a:noFill/>
          <a:ln w="76200">
            <a:solidFill>
              <a:srgbClr val="C0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68" name="テキスト ボックス 18">
            <a:extLst>
              <a:ext uri="{FF2B5EF4-FFF2-40B4-BE49-F238E27FC236}">
                <a16:creationId xmlns:a16="http://schemas.microsoft.com/office/drawing/2014/main" id="{6FDB8A89-4D2B-634E-9544-38BE0F727B4B}"/>
              </a:ext>
            </a:extLst>
          </p:cNvPr>
          <p:cNvSpPr txBox="1"/>
          <p:nvPr/>
        </p:nvSpPr>
        <p:spPr>
          <a:xfrm>
            <a:off x="8793848" y="6293018"/>
            <a:ext cx="2311474" cy="338554"/>
          </a:xfrm>
          <a:prstGeom prst="rect">
            <a:avLst/>
          </a:prstGeom>
          <a:solidFill>
            <a:srgbClr val="3366FF"/>
          </a:solidFill>
          <a:ln>
            <a:solidFill>
              <a:srgbClr val="3366FF"/>
            </a:solidFill>
          </a:ln>
        </p:spPr>
        <p:txBody>
          <a:bodyPr wrap="square" rtlCol="0">
            <a:spAutoFit/>
          </a:bodyPr>
          <a:lstStyle/>
          <a:p>
            <a:r>
              <a:rPr lang="en-US" altLang="ja-JP" sz="1600" b="1" dirty="0">
                <a:solidFill>
                  <a:prstClr val="white"/>
                </a:solidFill>
              </a:rPr>
              <a:t>Nanobeam Technology</a:t>
            </a:r>
            <a:endParaRPr lang="ja-JP" altLang="en-US" sz="1600" b="1" dirty="0">
              <a:solidFill>
                <a:prstClr val="white"/>
              </a:solidFill>
            </a:endParaRPr>
          </a:p>
        </p:txBody>
      </p:sp>
      <p:sp>
        <p:nvSpPr>
          <p:cNvPr id="7" name="TextBox 6">
            <a:extLst>
              <a:ext uri="{FF2B5EF4-FFF2-40B4-BE49-F238E27FC236}">
                <a16:creationId xmlns:a16="http://schemas.microsoft.com/office/drawing/2014/main" id="{9E069CEA-91E1-28D7-A28F-DF2D9B7B2D8F}"/>
              </a:ext>
            </a:extLst>
          </p:cNvPr>
          <p:cNvSpPr txBox="1"/>
          <p:nvPr/>
        </p:nvSpPr>
        <p:spPr>
          <a:xfrm>
            <a:off x="3745758" y="1115178"/>
            <a:ext cx="1507994" cy="430887"/>
          </a:xfrm>
          <a:prstGeom prst="rect">
            <a:avLst/>
          </a:prstGeom>
          <a:solidFill>
            <a:schemeClr val="bg1"/>
          </a:solidFill>
        </p:spPr>
        <p:txBody>
          <a:bodyPr wrap="square" lIns="0" tIns="0" rIns="0" bIns="0" rtlCol="0">
            <a:spAutoFit/>
          </a:bodyPr>
          <a:lstStyle/>
          <a:p>
            <a:r>
              <a:rPr lang="en-US" sz="2800" i="1" dirty="0"/>
              <a:t>E</a:t>
            </a:r>
            <a:r>
              <a:rPr lang="en-US" sz="2800" i="1" baseline="-25000" dirty="0"/>
              <a:t>CM</a:t>
            </a:r>
            <a:r>
              <a:rPr lang="en-US" sz="2800" i="1" dirty="0"/>
              <a:t> = l g</a:t>
            </a:r>
          </a:p>
        </p:txBody>
      </p:sp>
      <p:cxnSp>
        <p:nvCxnSpPr>
          <p:cNvPr id="38" name="Straight Connector 37">
            <a:extLst>
              <a:ext uri="{FF2B5EF4-FFF2-40B4-BE49-F238E27FC236}">
                <a16:creationId xmlns:a16="http://schemas.microsoft.com/office/drawing/2014/main" id="{88F1DAD8-A9C9-FC4C-8B1B-74FD3248F3DD}"/>
              </a:ext>
            </a:extLst>
          </p:cNvPr>
          <p:cNvCxnSpPr>
            <a:cxnSpLocks/>
          </p:cNvCxnSpPr>
          <p:nvPr/>
        </p:nvCxnSpPr>
        <p:spPr>
          <a:xfrm>
            <a:off x="2961976" y="1054545"/>
            <a:ext cx="1701760" cy="147373"/>
          </a:xfrm>
          <a:prstGeom prst="line">
            <a:avLst/>
          </a:prstGeom>
          <a:ln w="50800" cmpd="sng">
            <a:solidFill>
              <a:srgbClr val="C00000"/>
            </a:solidFill>
          </a:ln>
        </p:spPr>
        <p:style>
          <a:lnRef idx="2">
            <a:schemeClr val="accent1"/>
          </a:lnRef>
          <a:fillRef idx="0">
            <a:schemeClr val="accent1"/>
          </a:fillRef>
          <a:effectRef idx="1">
            <a:schemeClr val="accent1"/>
          </a:effectRef>
          <a:fontRef idx="minor">
            <a:schemeClr val="tx1"/>
          </a:fontRef>
        </p:style>
      </p:cxnSp>
      <p:sp>
        <p:nvSpPr>
          <p:cNvPr id="11" name="TextBox 10">
            <a:extLst>
              <a:ext uri="{FF2B5EF4-FFF2-40B4-BE49-F238E27FC236}">
                <a16:creationId xmlns:a16="http://schemas.microsoft.com/office/drawing/2014/main" id="{EE40CDA6-ECB8-F9BC-C045-4A1DE0B772B2}"/>
              </a:ext>
            </a:extLst>
          </p:cNvPr>
          <p:cNvSpPr txBox="1"/>
          <p:nvPr/>
        </p:nvSpPr>
        <p:spPr>
          <a:xfrm>
            <a:off x="6134595" y="1040659"/>
            <a:ext cx="254026" cy="369332"/>
          </a:xfrm>
          <a:prstGeom prst="rect">
            <a:avLst/>
          </a:prstGeom>
          <a:solidFill>
            <a:schemeClr val="bg1"/>
          </a:solidFill>
        </p:spPr>
        <p:txBody>
          <a:bodyPr wrap="square" rtlCol="0">
            <a:spAutoFit/>
          </a:bodyPr>
          <a:lstStyle/>
          <a:p>
            <a:r>
              <a:rPr lang="en-US" i="1" dirty="0"/>
              <a:t>L</a:t>
            </a:r>
          </a:p>
        </p:txBody>
      </p:sp>
      <p:sp>
        <p:nvSpPr>
          <p:cNvPr id="16" name="TextBox 15">
            <a:extLst>
              <a:ext uri="{FF2B5EF4-FFF2-40B4-BE49-F238E27FC236}">
                <a16:creationId xmlns:a16="http://schemas.microsoft.com/office/drawing/2014/main" id="{180BDC0F-6293-9B51-50CF-307DF12C6494}"/>
              </a:ext>
            </a:extLst>
          </p:cNvPr>
          <p:cNvSpPr txBox="1"/>
          <p:nvPr/>
        </p:nvSpPr>
        <p:spPr>
          <a:xfrm flipH="1" flipV="1">
            <a:off x="5155840" y="2956787"/>
            <a:ext cx="204657" cy="338554"/>
          </a:xfrm>
          <a:prstGeom prst="rect">
            <a:avLst/>
          </a:prstGeom>
          <a:solidFill>
            <a:schemeClr val="bg1"/>
          </a:solidFill>
        </p:spPr>
        <p:txBody>
          <a:bodyPr wrap="square" rtlCol="0">
            <a:spAutoFit/>
          </a:bodyPr>
          <a:lstStyle/>
          <a:p>
            <a:r>
              <a:rPr lang="en-US" sz="1600" i="1" dirty="0"/>
              <a:t>l</a:t>
            </a:r>
          </a:p>
        </p:txBody>
      </p:sp>
    </p:spTree>
    <p:extLst>
      <p:ext uri="{BB962C8B-B14F-4D97-AF65-F5344CB8AC3E}">
        <p14:creationId xmlns:p14="http://schemas.microsoft.com/office/powerpoint/2010/main" val="61723030"/>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Image 2"/>
          <p:cNvPicPr>
            <a:picLocks noChangeAspect="1"/>
          </p:cNvPicPr>
          <p:nvPr/>
        </p:nvPicPr>
        <p:blipFill>
          <a:blip r:embed="rId3"/>
          <a:stretch>
            <a:fillRect/>
          </a:stretch>
        </p:blipFill>
        <p:spPr>
          <a:xfrm>
            <a:off x="0" y="3"/>
            <a:ext cx="12179300" cy="6848475"/>
          </a:xfrm>
          <a:prstGeom prst="rect">
            <a:avLst/>
          </a:prstGeom>
        </p:spPr>
      </p:pic>
      <p:sp>
        <p:nvSpPr>
          <p:cNvPr id="12" name="Rectangle 2"/>
          <p:cNvSpPr>
            <a:spLocks noGrp="1" noChangeArrowheads="1"/>
          </p:cNvSpPr>
          <p:nvPr>
            <p:ph type="title"/>
          </p:nvPr>
        </p:nvSpPr>
        <p:spPr>
          <a:xfrm>
            <a:off x="860182" y="1927381"/>
            <a:ext cx="10978817" cy="917956"/>
          </a:xfrm>
        </p:spPr>
        <p:txBody>
          <a:bodyPr lIns="0" tIns="0" rIns="0" bIns="0"/>
          <a:lstStyle/>
          <a:p>
            <a:pPr marL="193675" indent="-193675" algn="l" defTabSz="404813" eaLnBrk="1" hangingPunct="1">
              <a:tabLst>
                <a:tab pos="654050" algn="l"/>
                <a:tab pos="1311275" algn="l"/>
                <a:tab pos="1966913" algn="l"/>
                <a:tab pos="2624138" algn="l"/>
                <a:tab pos="3279775" algn="l"/>
                <a:tab pos="3937000" algn="l"/>
                <a:tab pos="4594225" algn="l"/>
                <a:tab pos="5249863" algn="l"/>
                <a:tab pos="5907088" algn="l"/>
              </a:tabLst>
            </a:pPr>
            <a:r>
              <a:rPr lang="en-GB" sz="4800" b="1" dirty="0">
                <a:ln w="900" cmpd="sng">
                  <a:solidFill>
                    <a:schemeClr val="accent1">
                      <a:satMod val="190000"/>
                      <a:alpha val="55000"/>
                    </a:schemeClr>
                  </a:solidFill>
                  <a:prstDash val="solid"/>
                </a:ln>
                <a:solidFill>
                  <a:schemeClr val="accent1">
                    <a:satMod val="200000"/>
                    <a:tint val="3000"/>
                  </a:schemeClr>
                </a:solidFill>
                <a:effectLst>
                  <a:innerShdw blurRad="101600" dist="76200" dir="5400000">
                    <a:schemeClr val="accent1">
                      <a:satMod val="190000"/>
                      <a:tint val="100000"/>
                      <a:alpha val="74000"/>
                    </a:schemeClr>
                  </a:innerShdw>
                </a:effectLst>
                <a:latin typeface="Arial" charset="0"/>
                <a:ea typeface="ＭＳ Ｐゴシック" charset="0"/>
                <a:cs typeface="ＭＳ Ｐゴシック" charset="0"/>
              </a:rPr>
              <a:t>ILC</a:t>
            </a:r>
            <a:r>
              <a:rPr lang="en-GB" sz="4000" b="1" dirty="0">
                <a:ln w="900" cmpd="sng">
                  <a:solidFill>
                    <a:schemeClr val="accent1">
                      <a:satMod val="190000"/>
                      <a:alpha val="55000"/>
                    </a:schemeClr>
                  </a:solidFill>
                  <a:prstDash val="solid"/>
                </a:ln>
                <a:solidFill>
                  <a:schemeClr val="accent1">
                    <a:satMod val="200000"/>
                    <a:tint val="3000"/>
                  </a:schemeClr>
                </a:solidFill>
                <a:effectLst>
                  <a:innerShdw blurRad="101600" dist="76200" dir="5400000">
                    <a:schemeClr val="accent1">
                      <a:satMod val="190000"/>
                      <a:tint val="100000"/>
                      <a:alpha val="74000"/>
                    </a:schemeClr>
                  </a:innerShdw>
                </a:effectLst>
                <a:latin typeface="Arial" charset="0"/>
                <a:ea typeface="ＭＳ Ｐゴシック" charset="0"/>
                <a:cs typeface="ＭＳ Ｐゴシック" charset="0"/>
              </a:rPr>
              <a:t> accelerator: Technology updates</a:t>
            </a:r>
          </a:p>
        </p:txBody>
      </p:sp>
      <p:sp>
        <p:nvSpPr>
          <p:cNvPr id="10" name="Espace réservé de la date 9"/>
          <p:cNvSpPr>
            <a:spLocks noGrp="1"/>
          </p:cNvSpPr>
          <p:nvPr>
            <p:ph type="dt" sz="half" idx="10"/>
          </p:nvPr>
        </p:nvSpPr>
        <p:spPr>
          <a:xfrm>
            <a:off x="4533643" y="6483863"/>
            <a:ext cx="2841837" cy="364618"/>
          </a:xfrm>
        </p:spPr>
        <p:txBody>
          <a:bodyPr/>
          <a:lstStyle/>
          <a:p>
            <a:r>
              <a:rPr lang="fr-FR">
                <a:solidFill>
                  <a:prstClr val="white"/>
                </a:solidFill>
                <a:latin typeface="News Gothic MT"/>
              </a:rPr>
              <a:t>15 May 2025</a:t>
            </a:r>
            <a:endParaRPr lang="fr-FR" dirty="0">
              <a:solidFill>
                <a:prstClr val="white"/>
              </a:solidFill>
              <a:latin typeface="News Gothic MT"/>
            </a:endParaRPr>
          </a:p>
        </p:txBody>
      </p:sp>
      <p:sp>
        <p:nvSpPr>
          <p:cNvPr id="77828" name="Marcador de número de diapositiva 4"/>
          <p:cNvSpPr>
            <a:spLocks noGrp="1"/>
          </p:cNvSpPr>
          <p:nvPr>
            <p:ph type="sldNum" sz="quarter" idx="12"/>
          </p:nvPr>
        </p:nvSpPr>
        <p:spPr>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a:lstStyle>
            <a:lvl1pPr defTabSz="912813" eaLnBrk="0" hangingPunct="0">
              <a:defRPr sz="2400">
                <a:solidFill>
                  <a:schemeClr val="tx1"/>
                </a:solidFill>
                <a:latin typeface="Arial" charset="0"/>
                <a:ea typeface="MS PGothic" charset="0"/>
                <a:cs typeface="MS PGothic" charset="0"/>
              </a:defRPr>
            </a:lvl1pPr>
            <a:lvl2pPr marL="742950" indent="-285750" defTabSz="912813" eaLnBrk="0" hangingPunct="0">
              <a:defRPr sz="2400">
                <a:solidFill>
                  <a:schemeClr val="tx1"/>
                </a:solidFill>
                <a:latin typeface="Arial" charset="0"/>
                <a:ea typeface="MS PGothic" charset="0"/>
                <a:cs typeface="MS PGothic" charset="0"/>
              </a:defRPr>
            </a:lvl2pPr>
            <a:lvl3pPr marL="1143000" indent="-228600" defTabSz="912813" eaLnBrk="0" hangingPunct="0">
              <a:defRPr sz="2400">
                <a:solidFill>
                  <a:schemeClr val="tx1"/>
                </a:solidFill>
                <a:latin typeface="Arial" charset="0"/>
                <a:ea typeface="MS PGothic" charset="0"/>
                <a:cs typeface="MS PGothic" charset="0"/>
              </a:defRPr>
            </a:lvl3pPr>
            <a:lvl4pPr marL="1600200" indent="-228600" defTabSz="912813" eaLnBrk="0" hangingPunct="0">
              <a:defRPr sz="2400">
                <a:solidFill>
                  <a:schemeClr val="tx1"/>
                </a:solidFill>
                <a:latin typeface="Arial" charset="0"/>
                <a:ea typeface="MS PGothic" charset="0"/>
                <a:cs typeface="MS PGothic" charset="0"/>
              </a:defRPr>
            </a:lvl4pPr>
            <a:lvl5pPr marL="2057400" indent="-228600" defTabSz="912813" eaLnBrk="0" hangingPunct="0">
              <a:defRPr sz="2400">
                <a:solidFill>
                  <a:schemeClr val="tx1"/>
                </a:solidFill>
                <a:latin typeface="Arial" charset="0"/>
                <a:ea typeface="MS PGothic" charset="0"/>
                <a:cs typeface="MS PGothic" charset="0"/>
              </a:defRPr>
            </a:lvl5pPr>
            <a:lvl6pPr marL="2514600" indent="-228600" defTabSz="912813" eaLnBrk="0" fontAlgn="base" hangingPunct="0">
              <a:spcBef>
                <a:spcPct val="0"/>
              </a:spcBef>
              <a:spcAft>
                <a:spcPct val="0"/>
              </a:spcAft>
              <a:defRPr sz="2400">
                <a:solidFill>
                  <a:schemeClr val="tx1"/>
                </a:solidFill>
                <a:latin typeface="Arial" charset="0"/>
                <a:ea typeface="MS PGothic" charset="0"/>
                <a:cs typeface="MS PGothic" charset="0"/>
              </a:defRPr>
            </a:lvl6pPr>
            <a:lvl7pPr marL="2971800" indent="-228600" defTabSz="912813" eaLnBrk="0" fontAlgn="base" hangingPunct="0">
              <a:spcBef>
                <a:spcPct val="0"/>
              </a:spcBef>
              <a:spcAft>
                <a:spcPct val="0"/>
              </a:spcAft>
              <a:defRPr sz="2400">
                <a:solidFill>
                  <a:schemeClr val="tx1"/>
                </a:solidFill>
                <a:latin typeface="Arial" charset="0"/>
                <a:ea typeface="MS PGothic" charset="0"/>
                <a:cs typeface="MS PGothic" charset="0"/>
              </a:defRPr>
            </a:lvl7pPr>
            <a:lvl8pPr marL="3429000" indent="-228600" defTabSz="912813" eaLnBrk="0" fontAlgn="base" hangingPunct="0">
              <a:spcBef>
                <a:spcPct val="0"/>
              </a:spcBef>
              <a:spcAft>
                <a:spcPct val="0"/>
              </a:spcAft>
              <a:defRPr sz="2400">
                <a:solidFill>
                  <a:schemeClr val="tx1"/>
                </a:solidFill>
                <a:latin typeface="Arial" charset="0"/>
                <a:ea typeface="MS PGothic" charset="0"/>
                <a:cs typeface="MS PGothic" charset="0"/>
              </a:defRPr>
            </a:lvl8pPr>
            <a:lvl9pPr marL="3886200" indent="-228600" defTabSz="912813" eaLnBrk="0" fontAlgn="base" hangingPunct="0">
              <a:spcBef>
                <a:spcPct val="0"/>
              </a:spcBef>
              <a:spcAft>
                <a:spcPct val="0"/>
              </a:spcAft>
              <a:defRPr sz="2400">
                <a:solidFill>
                  <a:schemeClr val="tx1"/>
                </a:solidFill>
                <a:latin typeface="Arial" charset="0"/>
                <a:ea typeface="MS PGothic" charset="0"/>
                <a:cs typeface="MS PGothic" charset="0"/>
              </a:defRPr>
            </a:lvl9pPr>
          </a:lstStyle>
          <a:p>
            <a:pPr eaLnBrk="1" hangingPunct="1"/>
            <a:fld id="{DAFFEF00-D692-ED47-8DF7-5EFC23BFF1F3}" type="slidenum">
              <a:rPr lang="en-US" sz="1400">
                <a:solidFill>
                  <a:srgbClr val="336666"/>
                </a:solidFill>
              </a:rPr>
              <a:pPr eaLnBrk="1" hangingPunct="1"/>
              <a:t>7</a:t>
            </a:fld>
            <a:endParaRPr lang="en-US" sz="1400">
              <a:solidFill>
                <a:srgbClr val="336666"/>
              </a:solidFill>
            </a:endParaRPr>
          </a:p>
        </p:txBody>
      </p:sp>
      <p:pic>
        <p:nvPicPr>
          <p:cNvPr id="11" name="Image 10"/>
          <p:cNvPicPr>
            <a:picLocks noChangeAspect="1"/>
          </p:cNvPicPr>
          <p:nvPr/>
        </p:nvPicPr>
        <p:blipFill>
          <a:blip r:embed="rId4"/>
          <a:stretch>
            <a:fillRect/>
          </a:stretch>
        </p:blipFill>
        <p:spPr>
          <a:xfrm>
            <a:off x="8604416" y="3043770"/>
            <a:ext cx="3515341" cy="3737737"/>
          </a:xfrm>
          <a:prstGeom prst="rect">
            <a:avLst/>
          </a:prstGeom>
        </p:spPr>
      </p:pic>
      <p:sp>
        <p:nvSpPr>
          <p:cNvPr id="5" name="Rectangle 4"/>
          <p:cNvSpPr/>
          <p:nvPr/>
        </p:nvSpPr>
        <p:spPr>
          <a:xfrm>
            <a:off x="194651" y="5584744"/>
            <a:ext cx="5044184" cy="523220"/>
          </a:xfrm>
          <a:prstGeom prst="rect">
            <a:avLst/>
          </a:prstGeom>
        </p:spPr>
        <p:txBody>
          <a:bodyPr wrap="square">
            <a:spAutoFit/>
          </a:bodyPr>
          <a:lstStyle/>
          <a:p>
            <a:r>
              <a:rPr lang="en-US" sz="2800" dirty="0">
                <a:solidFill>
                  <a:srgbClr val="FFFFFF"/>
                </a:solidFill>
              </a:rPr>
              <a:t>http://</a:t>
            </a:r>
            <a:r>
              <a:rPr lang="en-US" sz="2800" dirty="0" err="1">
                <a:solidFill>
                  <a:srgbClr val="FFFFFF"/>
                </a:solidFill>
              </a:rPr>
              <a:t>www.linearcollider.org</a:t>
            </a:r>
            <a:r>
              <a:rPr lang="en-US" sz="2800" dirty="0">
                <a:solidFill>
                  <a:srgbClr val="FFFFFF"/>
                </a:solidFill>
              </a:rPr>
              <a:t>/</a:t>
            </a:r>
            <a:endParaRPr lang="fr-FR" sz="2800" dirty="0">
              <a:solidFill>
                <a:srgbClr val="FFFFFF"/>
              </a:solidFill>
            </a:endParaRPr>
          </a:p>
        </p:txBody>
      </p:sp>
      <p:pic>
        <p:nvPicPr>
          <p:cNvPr id="14" name="Picture 2" descr="GDE-logo_transparent_bg.png">
            <a:extLst>
              <a:ext uri="{FF2B5EF4-FFF2-40B4-BE49-F238E27FC236}">
                <a16:creationId xmlns:a16="http://schemas.microsoft.com/office/drawing/2014/main" id="{75DE2741-254B-3D40-B1BA-14E856A73F1F}"/>
              </a:ext>
            </a:extLst>
          </p:cNvPr>
          <p:cNvPicPr>
            <a:picLocks noChangeAspect="1"/>
          </p:cNvPicPr>
          <p:nvPr/>
        </p:nvPicPr>
        <p:blipFill>
          <a:blip r:embed="rId5">
            <a:extLst>
              <a:ext uri="{28A0092B-C50C-407E-A947-70E740481C1C}">
                <a14:useLocalDpi xmlns:a14="http://schemas.microsoft.com/office/drawing/2010/main" val="0"/>
              </a:ext>
            </a:extLst>
          </a:blip>
          <a:srcRect/>
          <a:stretch>
            <a:fillRect/>
          </a:stretch>
        </p:blipFill>
        <p:spPr bwMode="auto">
          <a:xfrm>
            <a:off x="352248" y="363246"/>
            <a:ext cx="1259256" cy="82362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866434148"/>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Slide Number Placeholder 5">
            <a:extLst>
              <a:ext uri="{FF2B5EF4-FFF2-40B4-BE49-F238E27FC236}">
                <a16:creationId xmlns:a16="http://schemas.microsoft.com/office/drawing/2014/main" id="{484376F8-DAE5-D94B-A98C-599AF65F09B7}"/>
              </a:ext>
            </a:extLst>
          </p:cNvPr>
          <p:cNvSpPr>
            <a:spLocks noGrp="1"/>
          </p:cNvSpPr>
          <p:nvPr>
            <p:ph type="sldNum" sz="quarter" idx="12"/>
          </p:nvPr>
        </p:nvSpPr>
        <p:spPr/>
        <p:txBody>
          <a:bodyPr/>
          <a:lstStyle/>
          <a:p>
            <a:fld id="{617C510A-7687-CB44-A886-7EC5AB743307}" type="slidenum">
              <a:rPr lang="fr-FR" sz="2000" smtClean="0">
                <a:solidFill>
                  <a:prstClr val="white"/>
                </a:solidFill>
                <a:latin typeface="News Gothic MT"/>
              </a:rPr>
              <a:pPr/>
              <a:t>8</a:t>
            </a:fld>
            <a:endParaRPr lang="fr-FR" sz="2000" dirty="0">
              <a:solidFill>
                <a:prstClr val="white"/>
              </a:solidFill>
              <a:latin typeface="News Gothic MT"/>
            </a:endParaRPr>
          </a:p>
        </p:txBody>
      </p:sp>
      <p:pic>
        <p:nvPicPr>
          <p:cNvPr id="7" name="Picture 6">
            <a:extLst>
              <a:ext uri="{FF2B5EF4-FFF2-40B4-BE49-F238E27FC236}">
                <a16:creationId xmlns:a16="http://schemas.microsoft.com/office/drawing/2014/main" id="{32EDB5F6-9F39-0149-9C7C-24450E123EBA}"/>
              </a:ext>
            </a:extLst>
          </p:cNvPr>
          <p:cNvPicPr>
            <a:picLocks noChangeAspect="1"/>
          </p:cNvPicPr>
          <p:nvPr/>
        </p:nvPicPr>
        <p:blipFill>
          <a:blip r:embed="rId3"/>
          <a:stretch>
            <a:fillRect/>
          </a:stretch>
        </p:blipFill>
        <p:spPr>
          <a:xfrm>
            <a:off x="30089" y="717738"/>
            <a:ext cx="6416298" cy="3608720"/>
          </a:xfrm>
          <a:prstGeom prst="rect">
            <a:avLst/>
          </a:prstGeom>
        </p:spPr>
      </p:pic>
      <p:sp>
        <p:nvSpPr>
          <p:cNvPr id="8" name="Rectangle 7">
            <a:extLst>
              <a:ext uri="{FF2B5EF4-FFF2-40B4-BE49-F238E27FC236}">
                <a16:creationId xmlns:a16="http://schemas.microsoft.com/office/drawing/2014/main" id="{60366D99-D448-B842-9050-2A01D158765D}"/>
              </a:ext>
            </a:extLst>
          </p:cNvPr>
          <p:cNvSpPr/>
          <p:nvPr/>
        </p:nvSpPr>
        <p:spPr>
          <a:xfrm>
            <a:off x="1932170" y="111619"/>
            <a:ext cx="9028434" cy="553998"/>
          </a:xfrm>
          <a:prstGeom prst="rect">
            <a:avLst/>
          </a:prstGeom>
          <a:solidFill>
            <a:srgbClr val="92D050"/>
          </a:solidFill>
        </p:spPr>
        <p:txBody>
          <a:bodyPr wrap="none">
            <a:spAutoFit/>
          </a:bodyPr>
          <a:lstStyle/>
          <a:p>
            <a:r>
              <a:rPr lang="en-GB" sz="3000" b="1" kern="1200" dirty="0">
                <a:solidFill>
                  <a:srgbClr val="2C7C9F"/>
                </a:solidFill>
                <a:latin typeface="Arial" charset="0"/>
                <a:ea typeface="ＭＳ Ｐゴシック" charset="0"/>
                <a:cs typeface="ＭＳ Ｐゴシック" charset="0"/>
              </a:rPr>
              <a:t>ILC parameters and beam accelerator sequence </a:t>
            </a:r>
            <a:endParaRPr lang="en-US" sz="3000" dirty="0"/>
          </a:p>
        </p:txBody>
      </p:sp>
      <p:sp>
        <p:nvSpPr>
          <p:cNvPr id="11" name="Rectangle 10">
            <a:extLst>
              <a:ext uri="{FF2B5EF4-FFF2-40B4-BE49-F238E27FC236}">
                <a16:creationId xmlns:a16="http://schemas.microsoft.com/office/drawing/2014/main" id="{0BFD8265-AFE6-1D4C-8C74-D50E82CAF820}"/>
              </a:ext>
            </a:extLst>
          </p:cNvPr>
          <p:cNvSpPr/>
          <p:nvPr/>
        </p:nvSpPr>
        <p:spPr>
          <a:xfrm>
            <a:off x="3451646" y="781306"/>
            <a:ext cx="1263482" cy="738664"/>
          </a:xfrm>
          <a:prstGeom prst="rect">
            <a:avLst/>
          </a:prstGeom>
        </p:spPr>
        <p:txBody>
          <a:bodyPr wrap="square">
            <a:spAutoFit/>
          </a:bodyPr>
          <a:lstStyle/>
          <a:p>
            <a:pPr lvl="1"/>
            <a:r>
              <a:rPr lang="en-US" sz="1400" b="1" dirty="0">
                <a:solidFill>
                  <a:schemeClr val="tx2">
                    <a:lumMod val="75000"/>
                    <a:lumOff val="25000"/>
                  </a:schemeClr>
                </a:solidFill>
                <a:latin typeface="Times New Roman" panose="02020603050405020304" pitchFamily="18" charset="0"/>
                <a:ea typeface="MS PGothic" charset="0"/>
                <a:cs typeface="Times New Roman" panose="02020603050405020304" pitchFamily="18" charset="0"/>
              </a:rPr>
              <a:t>e- blue</a:t>
            </a:r>
          </a:p>
          <a:p>
            <a:pPr lvl="1"/>
            <a:r>
              <a:rPr lang="en-US" sz="1400" b="1" dirty="0">
                <a:solidFill>
                  <a:srgbClr val="C00000"/>
                </a:solidFill>
                <a:latin typeface="Times New Roman" panose="02020603050405020304" pitchFamily="18" charset="0"/>
                <a:ea typeface="MS PGothic" charset="0"/>
                <a:cs typeface="Times New Roman" panose="02020603050405020304" pitchFamily="18" charset="0"/>
              </a:rPr>
              <a:t>e+ red</a:t>
            </a:r>
            <a:r>
              <a:rPr lang="fr-FR" sz="1400" b="1" dirty="0">
                <a:solidFill>
                  <a:srgbClr val="C00000"/>
                </a:solidFill>
                <a:latin typeface="Times New Roman" panose="02020603050405020304" pitchFamily="18" charset="0"/>
                <a:cs typeface="Times New Roman" panose="02020603050405020304" pitchFamily="18" charset="0"/>
              </a:rPr>
              <a:t> </a:t>
            </a:r>
          </a:p>
          <a:p>
            <a:r>
              <a:rPr lang="en-US" sz="1400" dirty="0">
                <a:ea typeface="MS PGothic" charset="0"/>
              </a:rPr>
              <a:t> </a:t>
            </a:r>
            <a:endParaRPr lang="en-US" dirty="0"/>
          </a:p>
        </p:txBody>
      </p:sp>
      <p:pic>
        <p:nvPicPr>
          <p:cNvPr id="12" name="Picture 11">
            <a:extLst>
              <a:ext uri="{FF2B5EF4-FFF2-40B4-BE49-F238E27FC236}">
                <a16:creationId xmlns:a16="http://schemas.microsoft.com/office/drawing/2014/main" id="{E892AE9E-8A7F-654E-AEB8-2551411002DF}"/>
              </a:ext>
            </a:extLst>
          </p:cNvPr>
          <p:cNvPicPr>
            <a:picLocks noChangeAspect="1"/>
          </p:cNvPicPr>
          <p:nvPr/>
        </p:nvPicPr>
        <p:blipFill>
          <a:blip r:embed="rId4"/>
          <a:stretch>
            <a:fillRect/>
          </a:stretch>
        </p:blipFill>
        <p:spPr>
          <a:xfrm>
            <a:off x="6702325" y="1208135"/>
            <a:ext cx="4686136" cy="1154152"/>
          </a:xfrm>
          <a:prstGeom prst="rect">
            <a:avLst/>
          </a:prstGeom>
        </p:spPr>
      </p:pic>
      <p:pic>
        <p:nvPicPr>
          <p:cNvPr id="13" name="Picture 12">
            <a:extLst>
              <a:ext uri="{FF2B5EF4-FFF2-40B4-BE49-F238E27FC236}">
                <a16:creationId xmlns:a16="http://schemas.microsoft.com/office/drawing/2014/main" id="{31DD015D-ECEE-4645-BE8D-97D8D304C003}"/>
              </a:ext>
            </a:extLst>
          </p:cNvPr>
          <p:cNvPicPr>
            <a:picLocks noChangeAspect="1"/>
          </p:cNvPicPr>
          <p:nvPr/>
        </p:nvPicPr>
        <p:blipFill>
          <a:blip r:embed="rId5"/>
          <a:stretch>
            <a:fillRect/>
          </a:stretch>
        </p:blipFill>
        <p:spPr>
          <a:xfrm>
            <a:off x="7002501" y="2761244"/>
            <a:ext cx="4145797" cy="864477"/>
          </a:xfrm>
          <a:prstGeom prst="rect">
            <a:avLst/>
          </a:prstGeom>
        </p:spPr>
      </p:pic>
      <p:sp>
        <p:nvSpPr>
          <p:cNvPr id="3" name="Rectangle 2">
            <a:extLst>
              <a:ext uri="{FF2B5EF4-FFF2-40B4-BE49-F238E27FC236}">
                <a16:creationId xmlns:a16="http://schemas.microsoft.com/office/drawing/2014/main" id="{B2A7282E-00D6-0B4B-92AD-CB9FECEDD29E}"/>
              </a:ext>
            </a:extLst>
          </p:cNvPr>
          <p:cNvSpPr/>
          <p:nvPr/>
        </p:nvSpPr>
        <p:spPr>
          <a:xfrm>
            <a:off x="6686550" y="948859"/>
            <a:ext cx="3743325" cy="480131"/>
          </a:xfrm>
          <a:prstGeom prst="rect">
            <a:avLst/>
          </a:prstGeom>
        </p:spPr>
        <p:txBody>
          <a:bodyPr wrap="square">
            <a:spAutoFit/>
          </a:bodyPr>
          <a:lstStyle/>
          <a:p>
            <a:pPr marL="285750" indent="-285750" defTabSz="914400" hangingPunct="1">
              <a:lnSpc>
                <a:spcPct val="90000"/>
              </a:lnSpc>
              <a:spcBef>
                <a:spcPts val="600"/>
              </a:spcBef>
              <a:buClr>
                <a:srgbClr val="4F81BD"/>
              </a:buClr>
              <a:buSzPct val="100000"/>
              <a:buFont typeface="Wingdings" pitchFamily="2" charset="2"/>
              <a:buChar char="Ø"/>
              <a:defRPr sz="2900">
                <a:latin typeface="Arial"/>
                <a:ea typeface="Arial"/>
                <a:cs typeface="Arial"/>
                <a:sym typeface="Arial"/>
              </a:defRPr>
            </a:pPr>
            <a:r>
              <a:rPr lang="en-US" sz="1400" b="1" dirty="0">
                <a:solidFill>
                  <a:srgbClr val="1F497D"/>
                </a:solidFill>
                <a:latin typeface="Arial"/>
                <a:ea typeface="Arial"/>
                <a:cs typeface="Arial"/>
                <a:sym typeface="Arial"/>
              </a:rPr>
              <a:t>SC helical undulators</a:t>
            </a:r>
            <a:r>
              <a:rPr lang="en-US" sz="1400" dirty="0">
                <a:solidFill>
                  <a:srgbClr val="1F497D"/>
                </a:solidFill>
                <a:latin typeface="Arial"/>
                <a:ea typeface="Arial"/>
                <a:cs typeface="Arial"/>
                <a:sym typeface="Arial"/>
              </a:rPr>
              <a:t> (baseline): rotating target, polarized (e</a:t>
            </a:r>
            <a:r>
              <a:rPr lang="en-US" sz="1400" baseline="30000" dirty="0">
                <a:solidFill>
                  <a:srgbClr val="1F497D"/>
                </a:solidFill>
                <a:latin typeface="Arial"/>
                <a:ea typeface="Arial"/>
                <a:cs typeface="Arial"/>
                <a:sym typeface="Arial"/>
              </a:rPr>
              <a:t>-  </a:t>
            </a:r>
            <a:r>
              <a:rPr lang="en-US" sz="1400" dirty="0">
                <a:solidFill>
                  <a:srgbClr val="1F497D"/>
                </a:solidFill>
                <a:latin typeface="Arial"/>
                <a:ea typeface="Arial"/>
                <a:cs typeface="Arial"/>
                <a:sym typeface="Arial"/>
              </a:rPr>
              <a:t>at 125 GeV)</a:t>
            </a:r>
          </a:p>
        </p:txBody>
      </p:sp>
      <p:sp>
        <p:nvSpPr>
          <p:cNvPr id="14" name="Rectangle 13">
            <a:extLst>
              <a:ext uri="{FF2B5EF4-FFF2-40B4-BE49-F238E27FC236}">
                <a16:creationId xmlns:a16="http://schemas.microsoft.com/office/drawing/2014/main" id="{9E5D1430-CD78-9243-B768-B45870B21657}"/>
              </a:ext>
            </a:extLst>
          </p:cNvPr>
          <p:cNvSpPr/>
          <p:nvPr/>
        </p:nvSpPr>
        <p:spPr>
          <a:xfrm>
            <a:off x="6702325" y="2333057"/>
            <a:ext cx="4445973" cy="523220"/>
          </a:xfrm>
          <a:prstGeom prst="rect">
            <a:avLst/>
          </a:prstGeom>
        </p:spPr>
        <p:txBody>
          <a:bodyPr wrap="square">
            <a:spAutoFit/>
          </a:bodyPr>
          <a:lstStyle/>
          <a:p>
            <a:pPr marL="285750" indent="-285750">
              <a:buFont typeface="Wingdings" pitchFamily="2" charset="2"/>
              <a:buChar char="Ø"/>
            </a:pPr>
            <a:r>
              <a:rPr lang="en-US" sz="1400" b="1" dirty="0">
                <a:solidFill>
                  <a:srgbClr val="1F497D"/>
                </a:solidFill>
                <a:latin typeface="Arial"/>
                <a:ea typeface="Arial"/>
                <a:cs typeface="Arial"/>
                <a:sym typeface="Arial"/>
              </a:rPr>
              <a:t>Electron driven source</a:t>
            </a:r>
            <a:r>
              <a:rPr lang="en-US" sz="1400" dirty="0">
                <a:solidFill>
                  <a:srgbClr val="1F497D"/>
                </a:solidFill>
                <a:latin typeface="Arial"/>
                <a:ea typeface="Arial"/>
                <a:cs typeface="Arial"/>
                <a:sym typeface="Arial"/>
              </a:rPr>
              <a:t>: dedicated 3 GeV NC S-band TW e</a:t>
            </a:r>
            <a:r>
              <a:rPr lang="en-US" sz="1400" baseline="30000" dirty="0">
                <a:solidFill>
                  <a:srgbClr val="1F497D"/>
                </a:solidFill>
                <a:latin typeface="Arial"/>
                <a:ea typeface="Arial"/>
                <a:cs typeface="Arial"/>
                <a:sym typeface="Arial"/>
              </a:rPr>
              <a:t>-</a:t>
            </a:r>
            <a:r>
              <a:rPr lang="en-US" sz="1400" dirty="0">
                <a:solidFill>
                  <a:srgbClr val="1F497D"/>
                </a:solidFill>
                <a:latin typeface="Arial"/>
                <a:ea typeface="Arial"/>
                <a:cs typeface="Arial"/>
                <a:sym typeface="Arial"/>
              </a:rPr>
              <a:t> (pair production). </a:t>
            </a:r>
            <a:endParaRPr lang="en-US" sz="1400" dirty="0"/>
          </a:p>
        </p:txBody>
      </p:sp>
      <p:cxnSp>
        <p:nvCxnSpPr>
          <p:cNvPr id="15" name="直線矢印コネクタ 18">
            <a:extLst>
              <a:ext uri="{FF2B5EF4-FFF2-40B4-BE49-F238E27FC236}">
                <a16:creationId xmlns:a16="http://schemas.microsoft.com/office/drawing/2014/main" id="{37F6DFB8-0DAF-2642-9BC9-F635E2CEE621}"/>
              </a:ext>
            </a:extLst>
          </p:cNvPr>
          <p:cNvCxnSpPr>
            <a:cxnSpLocks/>
            <a:endCxn id="12" idx="1"/>
          </p:cNvCxnSpPr>
          <p:nvPr/>
        </p:nvCxnSpPr>
        <p:spPr>
          <a:xfrm>
            <a:off x="3687856" y="1557563"/>
            <a:ext cx="3014469" cy="227648"/>
          </a:xfrm>
          <a:prstGeom prst="straightConnector1">
            <a:avLst/>
          </a:prstGeom>
          <a:ln w="38100">
            <a:solidFill>
              <a:srgbClr val="C00000"/>
            </a:solidFill>
            <a:tailEnd type="arrow"/>
          </a:ln>
        </p:spPr>
        <p:style>
          <a:lnRef idx="1">
            <a:schemeClr val="accent1"/>
          </a:lnRef>
          <a:fillRef idx="0">
            <a:schemeClr val="accent1"/>
          </a:fillRef>
          <a:effectRef idx="0">
            <a:schemeClr val="accent1"/>
          </a:effectRef>
          <a:fontRef idx="minor">
            <a:schemeClr val="tx1"/>
          </a:fontRef>
        </p:style>
      </p:cxnSp>
      <p:sp>
        <p:nvSpPr>
          <p:cNvPr id="18" name="Rectangle 17">
            <a:extLst>
              <a:ext uri="{FF2B5EF4-FFF2-40B4-BE49-F238E27FC236}">
                <a16:creationId xmlns:a16="http://schemas.microsoft.com/office/drawing/2014/main" id="{F62C3CDE-BC43-D448-9DB0-8E2B46DC56D6}"/>
              </a:ext>
            </a:extLst>
          </p:cNvPr>
          <p:cNvSpPr/>
          <p:nvPr/>
        </p:nvSpPr>
        <p:spPr>
          <a:xfrm>
            <a:off x="3124386" y="2471778"/>
            <a:ext cx="976126" cy="253032"/>
          </a:xfrm>
          <a:prstGeom prst="rect">
            <a:avLst/>
          </a:prstGeom>
          <a:noFill/>
          <a:ln w="38100">
            <a:solidFill>
              <a:srgbClr val="0070C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20" name="Content Placeholder 8">
            <a:extLst>
              <a:ext uri="{FF2B5EF4-FFF2-40B4-BE49-F238E27FC236}">
                <a16:creationId xmlns:a16="http://schemas.microsoft.com/office/drawing/2014/main" id="{91E38588-932A-8A4C-8F7A-4E64331A5FFB}"/>
              </a:ext>
            </a:extLst>
          </p:cNvPr>
          <p:cNvPicPr>
            <a:picLocks noChangeAspect="1"/>
          </p:cNvPicPr>
          <p:nvPr/>
        </p:nvPicPr>
        <p:blipFill>
          <a:blip r:embed="rId6"/>
          <a:stretch>
            <a:fillRect/>
          </a:stretch>
        </p:blipFill>
        <p:spPr>
          <a:xfrm>
            <a:off x="3451646" y="4294704"/>
            <a:ext cx="2389555" cy="1811416"/>
          </a:xfrm>
          <a:prstGeom prst="rect">
            <a:avLst/>
          </a:prstGeom>
        </p:spPr>
      </p:pic>
      <p:pic>
        <p:nvPicPr>
          <p:cNvPr id="22" name="Picture 21">
            <a:extLst>
              <a:ext uri="{FF2B5EF4-FFF2-40B4-BE49-F238E27FC236}">
                <a16:creationId xmlns:a16="http://schemas.microsoft.com/office/drawing/2014/main" id="{A24BF8FD-47F6-354F-868D-292ADF960522}"/>
              </a:ext>
            </a:extLst>
          </p:cNvPr>
          <p:cNvPicPr>
            <a:picLocks noChangeAspect="1"/>
          </p:cNvPicPr>
          <p:nvPr/>
        </p:nvPicPr>
        <p:blipFill>
          <a:blip r:embed="rId7"/>
          <a:stretch>
            <a:fillRect/>
          </a:stretch>
        </p:blipFill>
        <p:spPr>
          <a:xfrm>
            <a:off x="2659640" y="6071207"/>
            <a:ext cx="3200925" cy="723128"/>
          </a:xfrm>
          <a:prstGeom prst="rect">
            <a:avLst/>
          </a:prstGeom>
        </p:spPr>
      </p:pic>
      <p:sp>
        <p:nvSpPr>
          <p:cNvPr id="23" name="Rectangle 22">
            <a:extLst>
              <a:ext uri="{FF2B5EF4-FFF2-40B4-BE49-F238E27FC236}">
                <a16:creationId xmlns:a16="http://schemas.microsoft.com/office/drawing/2014/main" id="{89CF3F74-9FF9-174E-99D2-467882C84797}"/>
              </a:ext>
            </a:extLst>
          </p:cNvPr>
          <p:cNvSpPr/>
          <p:nvPr/>
        </p:nvSpPr>
        <p:spPr>
          <a:xfrm>
            <a:off x="119993" y="4355997"/>
            <a:ext cx="3421557" cy="1938992"/>
          </a:xfrm>
          <a:prstGeom prst="rect">
            <a:avLst/>
          </a:prstGeom>
        </p:spPr>
        <p:txBody>
          <a:bodyPr wrap="square">
            <a:spAutoFit/>
          </a:bodyPr>
          <a:lstStyle/>
          <a:p>
            <a:pPr>
              <a:buFont typeface="Wingdings" pitchFamily="2" charset="2"/>
              <a:buChar char="Ø"/>
            </a:pPr>
            <a:r>
              <a:rPr lang="en-US" sz="1200" dirty="0">
                <a:solidFill>
                  <a:schemeClr val="tx2">
                    <a:lumMod val="90000"/>
                    <a:lumOff val="10000"/>
                  </a:schemeClr>
                </a:solidFill>
                <a:latin typeface="Arial" panose="020B0604020202020204" pitchFamily="34" charset="0"/>
                <a:cs typeface="Arial" panose="020B0604020202020204" pitchFamily="34" charset="0"/>
              </a:rPr>
              <a:t> </a:t>
            </a:r>
            <a:r>
              <a:rPr lang="en-US" sz="1200" b="1" dirty="0">
                <a:solidFill>
                  <a:schemeClr val="tx2">
                    <a:lumMod val="90000"/>
                    <a:lumOff val="10000"/>
                  </a:schemeClr>
                </a:solidFill>
                <a:latin typeface="Arial" panose="020B0604020202020204" pitchFamily="34" charset="0"/>
                <a:cs typeface="Arial" panose="020B0604020202020204" pitchFamily="34" charset="0"/>
              </a:rPr>
              <a:t>E</a:t>
            </a:r>
            <a:r>
              <a:rPr lang="en-DE" sz="1200" b="1">
                <a:solidFill>
                  <a:schemeClr val="tx2">
                    <a:lumMod val="90000"/>
                    <a:lumOff val="10000"/>
                  </a:schemeClr>
                </a:solidFill>
                <a:latin typeface="Arial" panose="020B0604020202020204" pitchFamily="34" charset="0"/>
                <a:cs typeface="Arial" panose="020B0604020202020204" pitchFamily="34" charset="0"/>
              </a:rPr>
              <a:t>nergy upgrades</a:t>
            </a:r>
            <a:r>
              <a:rPr lang="en-DE" sz="1200">
                <a:solidFill>
                  <a:schemeClr val="tx2">
                    <a:lumMod val="90000"/>
                    <a:lumOff val="10000"/>
                  </a:schemeClr>
                </a:solidFill>
                <a:latin typeface="Arial" panose="020B0604020202020204" pitchFamily="34" charset="0"/>
                <a:cs typeface="Arial" panose="020B0604020202020204" pitchFamily="34" charset="0"/>
              </a:rPr>
              <a:t>: 500</a:t>
            </a:r>
            <a:r>
              <a:rPr lang="en-US" sz="1200" dirty="0">
                <a:solidFill>
                  <a:schemeClr val="tx2">
                    <a:lumMod val="90000"/>
                    <a:lumOff val="10000"/>
                  </a:schemeClr>
                </a:solidFill>
                <a:latin typeface="Arial" panose="020B0604020202020204" pitchFamily="34" charset="0"/>
                <a:cs typeface="Arial" panose="020B0604020202020204" pitchFamily="34" charset="0"/>
              </a:rPr>
              <a:t> </a:t>
            </a:r>
            <a:r>
              <a:rPr lang="en-DE" sz="1200">
                <a:solidFill>
                  <a:schemeClr val="tx2">
                    <a:lumMod val="90000"/>
                    <a:lumOff val="10000"/>
                  </a:schemeClr>
                </a:solidFill>
                <a:latin typeface="Arial" panose="020B0604020202020204" pitchFamily="34" charset="0"/>
                <a:cs typeface="Arial" panose="020B0604020202020204" pitchFamily="34" charset="0"/>
              </a:rPr>
              <a:t>GeV</a:t>
            </a:r>
            <a:r>
              <a:rPr lang="en-US" sz="1200" dirty="0">
                <a:solidFill>
                  <a:schemeClr val="tx2">
                    <a:lumMod val="90000"/>
                    <a:lumOff val="10000"/>
                  </a:schemeClr>
                </a:solidFill>
                <a:latin typeface="Arial" panose="020B0604020202020204" pitchFamily="34" charset="0"/>
                <a:cs typeface="Arial" panose="020B0604020202020204" pitchFamily="34" charset="0"/>
              </a:rPr>
              <a:t> (31.5 MV/m Q</a:t>
            </a:r>
            <a:r>
              <a:rPr lang="en-US" sz="1200" baseline="-25000" dirty="0">
                <a:solidFill>
                  <a:schemeClr val="tx2">
                    <a:lumMod val="90000"/>
                    <a:lumOff val="10000"/>
                  </a:schemeClr>
                </a:solidFill>
                <a:latin typeface="Arial" panose="020B0604020202020204" pitchFamily="34" charset="0"/>
                <a:cs typeface="Arial" panose="020B0604020202020204" pitchFamily="34" charset="0"/>
              </a:rPr>
              <a:t>0</a:t>
            </a:r>
            <a:r>
              <a:rPr lang="en-US" sz="1200" dirty="0">
                <a:solidFill>
                  <a:schemeClr val="tx2">
                    <a:lumMod val="90000"/>
                    <a:lumOff val="10000"/>
                  </a:schemeClr>
                </a:solidFill>
                <a:latin typeface="Arial" panose="020B0604020202020204" pitchFamily="34" charset="0"/>
                <a:cs typeface="Arial" panose="020B0604020202020204" pitchFamily="34" charset="0"/>
              </a:rPr>
              <a:t>=1 x 10</a:t>
            </a:r>
            <a:r>
              <a:rPr lang="en-US" sz="1200" baseline="30000" dirty="0">
                <a:solidFill>
                  <a:schemeClr val="tx2">
                    <a:lumMod val="90000"/>
                    <a:lumOff val="10000"/>
                  </a:schemeClr>
                </a:solidFill>
                <a:latin typeface="Arial" panose="020B0604020202020204" pitchFamily="34" charset="0"/>
                <a:cs typeface="Arial" panose="020B0604020202020204" pitchFamily="34" charset="0"/>
              </a:rPr>
              <a:t>10</a:t>
            </a:r>
            <a:r>
              <a:rPr lang="en-US" sz="1200" dirty="0">
                <a:solidFill>
                  <a:schemeClr val="tx2">
                    <a:lumMod val="90000"/>
                    <a:lumOff val="10000"/>
                  </a:schemeClr>
                </a:solidFill>
                <a:latin typeface="Arial" panose="020B0604020202020204" pitchFamily="34" charset="0"/>
                <a:cs typeface="Arial" panose="020B0604020202020204" pitchFamily="34" charset="0"/>
              </a:rPr>
              <a:t>) </a:t>
            </a:r>
            <a:r>
              <a:rPr lang="en-DE" sz="1200">
                <a:solidFill>
                  <a:schemeClr val="tx2">
                    <a:lumMod val="90000"/>
                    <a:lumOff val="10000"/>
                  </a:schemeClr>
                </a:solidFill>
                <a:latin typeface="Arial" panose="020B0604020202020204" pitchFamily="34" charset="0"/>
                <a:cs typeface="Arial" panose="020B0604020202020204" pitchFamily="34" charset="0"/>
              </a:rPr>
              <a:t>, 1TeV</a:t>
            </a:r>
            <a:r>
              <a:rPr lang="en-US" sz="1200" dirty="0">
                <a:solidFill>
                  <a:schemeClr val="tx2">
                    <a:lumMod val="90000"/>
                    <a:lumOff val="10000"/>
                  </a:schemeClr>
                </a:solidFill>
                <a:latin typeface="Arial" panose="020B0604020202020204" pitchFamily="34" charset="0"/>
                <a:cs typeface="Arial" panose="020B0604020202020204" pitchFamily="34" charset="0"/>
              </a:rPr>
              <a:t> (45 MV/m Q</a:t>
            </a:r>
            <a:r>
              <a:rPr lang="en-US" sz="1200" baseline="-25000" dirty="0">
                <a:solidFill>
                  <a:schemeClr val="tx2">
                    <a:lumMod val="90000"/>
                    <a:lumOff val="10000"/>
                  </a:schemeClr>
                </a:solidFill>
                <a:latin typeface="Arial" panose="020B0604020202020204" pitchFamily="34" charset="0"/>
                <a:cs typeface="Arial" panose="020B0604020202020204" pitchFamily="34" charset="0"/>
              </a:rPr>
              <a:t>0</a:t>
            </a:r>
            <a:r>
              <a:rPr lang="en-US" sz="1200" dirty="0">
                <a:solidFill>
                  <a:schemeClr val="tx2">
                    <a:lumMod val="90000"/>
                    <a:lumOff val="10000"/>
                  </a:schemeClr>
                </a:solidFill>
                <a:latin typeface="Arial" panose="020B0604020202020204" pitchFamily="34" charset="0"/>
                <a:cs typeface="Arial" panose="020B0604020202020204" pitchFamily="34" charset="0"/>
              </a:rPr>
              <a:t>=2 x 10</a:t>
            </a:r>
            <a:r>
              <a:rPr lang="en-US" sz="1200" baseline="30000" dirty="0">
                <a:solidFill>
                  <a:schemeClr val="tx2">
                    <a:lumMod val="90000"/>
                    <a:lumOff val="10000"/>
                  </a:schemeClr>
                </a:solidFill>
                <a:latin typeface="Arial" panose="020B0604020202020204" pitchFamily="34" charset="0"/>
                <a:cs typeface="Arial" panose="020B0604020202020204" pitchFamily="34" charset="0"/>
              </a:rPr>
              <a:t>10</a:t>
            </a:r>
            <a:r>
              <a:rPr lang="en-US" sz="1200" dirty="0">
                <a:solidFill>
                  <a:schemeClr val="tx2">
                    <a:lumMod val="90000"/>
                    <a:lumOff val="10000"/>
                  </a:schemeClr>
                </a:solidFill>
                <a:latin typeface="Arial" panose="020B0604020202020204" pitchFamily="34" charset="0"/>
                <a:cs typeface="Arial" panose="020B0604020202020204" pitchFamily="34" charset="0"/>
              </a:rPr>
              <a:t>, </a:t>
            </a:r>
            <a:r>
              <a:rPr lang="en-US" sz="1200" baseline="30000" dirty="0">
                <a:solidFill>
                  <a:schemeClr val="tx2">
                    <a:lumMod val="90000"/>
                    <a:lumOff val="10000"/>
                  </a:schemeClr>
                </a:solidFill>
                <a:latin typeface="Arial" panose="020B0604020202020204" pitchFamily="34" charset="0"/>
                <a:cs typeface="Arial" panose="020B0604020202020204" pitchFamily="34" charset="0"/>
              </a:rPr>
              <a:t> </a:t>
            </a:r>
            <a:r>
              <a:rPr lang="en-US" sz="1200" dirty="0">
                <a:solidFill>
                  <a:schemeClr val="tx2">
                    <a:lumMod val="90000"/>
                    <a:lumOff val="10000"/>
                  </a:schemeClr>
                </a:solidFill>
                <a:latin typeface="Arial" panose="020B0604020202020204" pitchFamily="34" charset="0"/>
                <a:cs typeface="Arial" panose="020B0604020202020204" pitchFamily="34" charset="0"/>
              </a:rPr>
              <a:t>300 MW) </a:t>
            </a:r>
            <a:r>
              <a:rPr lang="en-DE" sz="1200">
                <a:solidFill>
                  <a:schemeClr val="tx2">
                    <a:lumMod val="90000"/>
                    <a:lumOff val="10000"/>
                  </a:schemeClr>
                </a:solidFill>
                <a:latin typeface="Arial" panose="020B0604020202020204" pitchFamily="34" charset="0"/>
                <a:cs typeface="Arial" panose="020B0604020202020204" pitchFamily="34" charset="0"/>
              </a:rPr>
              <a:t> </a:t>
            </a:r>
            <a:r>
              <a:rPr lang="en-US" sz="1200" dirty="0">
                <a:solidFill>
                  <a:schemeClr val="tx2">
                    <a:lumMod val="90000"/>
                    <a:lumOff val="10000"/>
                  </a:schemeClr>
                </a:solidFill>
                <a:latin typeface="Arial" panose="020B0604020202020204" pitchFamily="34" charset="0"/>
                <a:cs typeface="Arial" panose="020B0604020202020204" pitchFamily="34" charset="0"/>
              </a:rPr>
              <a:t>more SCRF, </a:t>
            </a:r>
            <a:r>
              <a:rPr lang="en-DE" sz="1200">
                <a:solidFill>
                  <a:schemeClr val="tx2">
                    <a:lumMod val="90000"/>
                    <a:lumOff val="10000"/>
                  </a:schemeClr>
                </a:solidFill>
                <a:latin typeface="Arial" panose="020B0604020202020204" pitchFamily="34" charset="0"/>
                <a:cs typeface="Arial" panose="020B0604020202020204" pitchFamily="34" charset="0"/>
              </a:rPr>
              <a:t>tunnel extension</a:t>
            </a:r>
          </a:p>
          <a:p>
            <a:r>
              <a:rPr lang="en-US" sz="1200" dirty="0">
                <a:solidFill>
                  <a:schemeClr val="tx2">
                    <a:lumMod val="90000"/>
                    <a:lumOff val="10000"/>
                  </a:schemeClr>
                </a:solidFill>
                <a:latin typeface="Arial" panose="020B0604020202020204" pitchFamily="34" charset="0"/>
                <a:cs typeface="Arial" panose="020B0604020202020204" pitchFamily="34" charset="0"/>
              </a:rPr>
              <a:t>  - </a:t>
            </a:r>
            <a:r>
              <a:rPr lang="en-DE" sz="1200">
                <a:solidFill>
                  <a:schemeClr val="tx2">
                    <a:lumMod val="90000"/>
                    <a:lumOff val="10000"/>
                  </a:schemeClr>
                </a:solidFill>
                <a:latin typeface="Arial" panose="020B0604020202020204" pitchFamily="34" charset="0"/>
                <a:cs typeface="Arial" panose="020B0604020202020204" pitchFamily="34" charset="0"/>
              </a:rPr>
              <a:t>Kitakami site: 50km long</a:t>
            </a:r>
            <a:r>
              <a:rPr lang="en-US" sz="1200" dirty="0">
                <a:solidFill>
                  <a:schemeClr val="tx2">
                    <a:lumMod val="90000"/>
                    <a:lumOff val="10000"/>
                  </a:schemeClr>
                </a:solidFill>
                <a:latin typeface="Arial" panose="020B0604020202020204" pitchFamily="34" charset="0"/>
                <a:cs typeface="Arial" panose="020B0604020202020204" pitchFamily="34" charset="0"/>
              </a:rPr>
              <a:t>, </a:t>
            </a:r>
            <a:r>
              <a:rPr lang="en-DE" sz="1200">
                <a:solidFill>
                  <a:schemeClr val="tx2">
                    <a:lumMod val="90000"/>
                    <a:lumOff val="10000"/>
                  </a:schemeClr>
                </a:solidFill>
                <a:latin typeface="Arial" panose="020B0604020202020204" pitchFamily="34" charset="0"/>
                <a:cs typeface="Arial" panose="020B0604020202020204" pitchFamily="34" charset="0"/>
              </a:rPr>
              <a:t>sufficient for 1TeV</a:t>
            </a:r>
            <a:endParaRPr lang="en-US" sz="1200" dirty="0">
              <a:solidFill>
                <a:schemeClr val="tx2">
                  <a:lumMod val="90000"/>
                  <a:lumOff val="10000"/>
                </a:schemeClr>
              </a:solidFill>
              <a:latin typeface="Arial" panose="020B0604020202020204" pitchFamily="34" charset="0"/>
              <a:cs typeface="Arial" panose="020B0604020202020204" pitchFamily="34" charset="0"/>
            </a:endParaRPr>
          </a:p>
          <a:p>
            <a:endParaRPr lang="en-DE" sz="1200">
              <a:solidFill>
                <a:schemeClr val="tx2">
                  <a:lumMod val="90000"/>
                  <a:lumOff val="10000"/>
                </a:schemeClr>
              </a:solidFill>
              <a:latin typeface="Arial" panose="020B0604020202020204" pitchFamily="34" charset="0"/>
              <a:cs typeface="Arial" panose="020B0604020202020204" pitchFamily="34" charset="0"/>
            </a:endParaRPr>
          </a:p>
          <a:p>
            <a:pPr>
              <a:buFont typeface="Wingdings" pitchFamily="2" charset="2"/>
              <a:buChar char="Ø"/>
            </a:pPr>
            <a:r>
              <a:rPr lang="en-US" sz="1200" dirty="0">
                <a:solidFill>
                  <a:schemeClr val="tx2">
                    <a:lumMod val="90000"/>
                    <a:lumOff val="10000"/>
                  </a:schemeClr>
                </a:solidFill>
                <a:latin typeface="Arial" panose="020B0604020202020204" pitchFamily="34" charset="0"/>
                <a:cs typeface="Arial" panose="020B0604020202020204" pitchFamily="34" charset="0"/>
              </a:rPr>
              <a:t> </a:t>
            </a:r>
            <a:r>
              <a:rPr lang="en-DE" sz="1200" b="1">
                <a:solidFill>
                  <a:schemeClr val="tx2">
                    <a:lumMod val="90000"/>
                    <a:lumOff val="10000"/>
                  </a:schemeClr>
                </a:solidFill>
                <a:latin typeface="Arial" panose="020B0604020202020204" pitchFamily="34" charset="0"/>
                <a:cs typeface="Arial" panose="020B0604020202020204" pitchFamily="34" charset="0"/>
              </a:rPr>
              <a:t>Luminosity upgrades</a:t>
            </a:r>
            <a:r>
              <a:rPr lang="en-DE" sz="1200">
                <a:solidFill>
                  <a:schemeClr val="tx2">
                    <a:lumMod val="90000"/>
                    <a:lumOff val="10000"/>
                  </a:schemeClr>
                </a:solidFill>
                <a:latin typeface="Arial" panose="020B0604020202020204" pitchFamily="34" charset="0"/>
                <a:cs typeface="Arial" panose="020B0604020202020204" pitchFamily="34" charset="0"/>
              </a:rPr>
              <a:t>:</a:t>
            </a:r>
            <a:endParaRPr lang="en-US" sz="1200" dirty="0">
              <a:solidFill>
                <a:schemeClr val="tx2">
                  <a:lumMod val="90000"/>
                  <a:lumOff val="10000"/>
                </a:schemeClr>
              </a:solidFill>
              <a:latin typeface="Arial" panose="020B0604020202020204" pitchFamily="34" charset="0"/>
              <a:cs typeface="Arial" panose="020B0604020202020204" pitchFamily="34" charset="0"/>
            </a:endParaRPr>
          </a:p>
          <a:p>
            <a:r>
              <a:rPr lang="en-US" sz="1200" dirty="0">
                <a:solidFill>
                  <a:schemeClr val="tx2">
                    <a:lumMod val="90000"/>
                    <a:lumOff val="10000"/>
                  </a:schemeClr>
                </a:solidFill>
                <a:latin typeface="Arial" panose="020B0604020202020204" pitchFamily="34" charset="0"/>
                <a:cs typeface="Arial" panose="020B0604020202020204" pitchFamily="34" charset="0"/>
              </a:rPr>
              <a:t>   - 2 x bunches, 2 x RF </a:t>
            </a:r>
            <a:r>
              <a:rPr lang="en-DE" sz="1200">
                <a:solidFill>
                  <a:schemeClr val="tx2">
                    <a:lumMod val="90000"/>
                    <a:lumOff val="10000"/>
                  </a:schemeClr>
                </a:solidFill>
                <a:latin typeface="Arial" panose="020B0604020202020204" pitchFamily="34" charset="0"/>
                <a:cs typeface="Arial" panose="020B0604020202020204" pitchFamily="34" charset="0"/>
              </a:rPr>
              <a:t>(1.35 </a:t>
            </a:r>
            <a:r>
              <a:rPr lang="en-US" sz="1200" dirty="0">
                <a:solidFill>
                  <a:schemeClr val="tx2">
                    <a:lumMod val="90000"/>
                    <a:lumOff val="10000"/>
                  </a:schemeClr>
                </a:solidFill>
                <a:latin typeface="Arial" panose="020B0604020202020204" pitchFamily="34" charset="0"/>
                <a:cs typeface="Arial" panose="020B0604020202020204" pitchFamily="34" charset="0"/>
              </a:rPr>
              <a:t>-&gt; </a:t>
            </a:r>
            <a:r>
              <a:rPr lang="en-DE" sz="1200">
                <a:solidFill>
                  <a:schemeClr val="tx2">
                    <a:lumMod val="90000"/>
                    <a:lumOff val="10000"/>
                  </a:schemeClr>
                </a:solidFill>
                <a:latin typeface="Arial" panose="020B0604020202020204" pitchFamily="34" charset="0"/>
                <a:cs typeface="Arial" panose="020B0604020202020204" pitchFamily="34" charset="0"/>
              </a:rPr>
              <a:t>2.7</a:t>
            </a:r>
            <a:r>
              <a:rPr lang="en-US" sz="1200" dirty="0">
                <a:solidFill>
                  <a:schemeClr val="tx2">
                    <a:lumMod val="90000"/>
                    <a:lumOff val="10000"/>
                  </a:schemeClr>
                </a:solidFill>
                <a:latin typeface="Arial" panose="020B0604020202020204" pitchFamily="34" charset="0"/>
                <a:cs typeface="Arial" panose="020B0604020202020204" pitchFamily="34" charset="0"/>
              </a:rPr>
              <a:t>x10</a:t>
            </a:r>
            <a:r>
              <a:rPr lang="en-DE" sz="1200" baseline="30000">
                <a:solidFill>
                  <a:schemeClr val="tx2">
                    <a:lumMod val="90000"/>
                    <a:lumOff val="10000"/>
                  </a:schemeClr>
                </a:solidFill>
                <a:latin typeface="Arial" panose="020B0604020202020204" pitchFamily="34" charset="0"/>
                <a:cs typeface="Arial" panose="020B0604020202020204" pitchFamily="34" charset="0"/>
              </a:rPr>
              <a:t>34</a:t>
            </a:r>
            <a:r>
              <a:rPr lang="en-DE" sz="1200">
                <a:solidFill>
                  <a:schemeClr val="tx2">
                    <a:lumMod val="90000"/>
                    <a:lumOff val="10000"/>
                  </a:schemeClr>
                </a:solidFill>
                <a:latin typeface="Arial" panose="020B0604020202020204" pitchFamily="34" charset="0"/>
                <a:cs typeface="Arial" panose="020B0604020202020204" pitchFamily="34" charset="0"/>
              </a:rPr>
              <a:t>)</a:t>
            </a:r>
          </a:p>
          <a:p>
            <a:pPr lvl="2" indent="0"/>
            <a:r>
              <a:rPr lang="en-US" sz="1200" dirty="0">
                <a:solidFill>
                  <a:schemeClr val="tx2">
                    <a:lumMod val="90000"/>
                    <a:lumOff val="10000"/>
                  </a:schemeClr>
                </a:solidFill>
                <a:latin typeface="Arial" panose="020B0604020202020204" pitchFamily="34" charset="0"/>
                <a:cs typeface="Arial" panose="020B0604020202020204" pitchFamily="34" charset="0"/>
              </a:rPr>
              <a:t>   - </a:t>
            </a:r>
            <a:r>
              <a:rPr lang="en-DE" sz="1200">
                <a:solidFill>
                  <a:schemeClr val="tx2">
                    <a:lumMod val="90000"/>
                    <a:lumOff val="10000"/>
                  </a:schemeClr>
                </a:solidFill>
                <a:latin typeface="Arial" panose="020B0604020202020204" pitchFamily="34" charset="0"/>
                <a:cs typeface="Arial" panose="020B0604020202020204" pitchFamily="34" charset="0"/>
              </a:rPr>
              <a:t>Run</a:t>
            </a:r>
            <a:r>
              <a:rPr lang="en-US" sz="1200" dirty="0">
                <a:solidFill>
                  <a:schemeClr val="tx2">
                    <a:lumMod val="90000"/>
                    <a:lumOff val="10000"/>
                  </a:schemeClr>
                </a:solidFill>
                <a:latin typeface="Arial" panose="020B0604020202020204" pitchFamily="34" charset="0"/>
                <a:cs typeface="Arial" panose="020B0604020202020204" pitchFamily="34" charset="0"/>
              </a:rPr>
              <a:t> =</a:t>
            </a:r>
            <a:r>
              <a:rPr lang="en-DE" sz="1200">
                <a:solidFill>
                  <a:schemeClr val="tx2">
                    <a:lumMod val="90000"/>
                    <a:lumOff val="10000"/>
                  </a:schemeClr>
                </a:solidFill>
                <a:latin typeface="Arial" panose="020B0604020202020204" pitchFamily="34" charset="0"/>
                <a:cs typeface="Arial" panose="020B0604020202020204" pitchFamily="34" charset="0"/>
              </a:rPr>
              <a:t> 500GeV machine </a:t>
            </a:r>
            <a:r>
              <a:rPr lang="en-US" sz="1200" dirty="0">
                <a:solidFill>
                  <a:schemeClr val="tx2">
                    <a:lumMod val="90000"/>
                    <a:lumOff val="10000"/>
                  </a:schemeClr>
                </a:solidFill>
                <a:latin typeface="Arial" panose="020B0604020202020204" pitchFamily="34" charset="0"/>
                <a:cs typeface="Arial" panose="020B0604020202020204" pitchFamily="34" charset="0"/>
              </a:rPr>
              <a:t>at </a:t>
            </a:r>
            <a:r>
              <a:rPr lang="en-DE" sz="1200">
                <a:solidFill>
                  <a:schemeClr val="tx2">
                    <a:lumMod val="90000"/>
                    <a:lumOff val="10000"/>
                  </a:schemeClr>
                </a:solidFill>
                <a:latin typeface="Arial" panose="020B0604020202020204" pitchFamily="34" charset="0"/>
                <a:cs typeface="Arial" panose="020B0604020202020204" pitchFamily="34" charset="0"/>
              </a:rPr>
              <a:t> 250GeV, </a:t>
            </a:r>
            <a:endParaRPr lang="en-US" sz="1200" dirty="0">
              <a:solidFill>
                <a:schemeClr val="tx2">
                  <a:lumMod val="90000"/>
                  <a:lumOff val="10000"/>
                </a:schemeClr>
              </a:solidFill>
              <a:latin typeface="Arial" panose="020B0604020202020204" pitchFamily="34" charset="0"/>
              <a:cs typeface="Arial" panose="020B0604020202020204" pitchFamily="34" charset="0"/>
            </a:endParaRPr>
          </a:p>
          <a:p>
            <a:pPr lvl="2" indent="0"/>
            <a:r>
              <a:rPr lang="en-US" sz="1200" dirty="0">
                <a:solidFill>
                  <a:schemeClr val="tx2">
                    <a:lumMod val="90000"/>
                    <a:lumOff val="10000"/>
                  </a:schemeClr>
                </a:solidFill>
                <a:latin typeface="Arial" panose="020B0604020202020204" pitchFamily="34" charset="0"/>
                <a:cs typeface="Arial" panose="020B0604020202020204" pitchFamily="34" charset="0"/>
              </a:rPr>
              <a:t>      </a:t>
            </a:r>
            <a:r>
              <a:rPr lang="en-DE" sz="1200">
                <a:solidFill>
                  <a:schemeClr val="tx2">
                    <a:lumMod val="90000"/>
                    <a:lumOff val="10000"/>
                  </a:schemeClr>
                </a:solidFill>
                <a:latin typeface="Arial" panose="020B0604020202020204" pitchFamily="34" charset="0"/>
                <a:cs typeface="Arial" panose="020B0604020202020204" pitchFamily="34" charset="0"/>
              </a:rPr>
              <a:t>10Hz:</a:t>
            </a:r>
            <a:r>
              <a:rPr lang="en-US" sz="1200" dirty="0">
                <a:solidFill>
                  <a:schemeClr val="tx2">
                    <a:lumMod val="90000"/>
                    <a:lumOff val="10000"/>
                  </a:schemeClr>
                </a:solidFill>
                <a:latin typeface="Arial" panose="020B0604020202020204" pitchFamily="34" charset="0"/>
                <a:cs typeface="Arial" panose="020B0604020202020204" pitchFamily="34" charset="0"/>
              </a:rPr>
              <a:t> </a:t>
            </a:r>
            <a:r>
              <a:rPr lang="en-DE" sz="1200">
                <a:solidFill>
                  <a:schemeClr val="tx2">
                    <a:lumMod val="90000"/>
                    <a:lumOff val="10000"/>
                  </a:schemeClr>
                </a:solidFill>
                <a:latin typeface="Arial" panose="020B0604020202020204" pitchFamily="34" charset="0"/>
                <a:cs typeface="Arial" panose="020B0604020202020204" pitchFamily="34" charset="0"/>
              </a:rPr>
              <a:t>factor 2 (2.7</a:t>
            </a:r>
            <a:r>
              <a:rPr lang="en-US" sz="1200" dirty="0">
                <a:solidFill>
                  <a:schemeClr val="tx2">
                    <a:lumMod val="90000"/>
                    <a:lumOff val="10000"/>
                  </a:schemeClr>
                </a:solidFill>
                <a:latin typeface="Arial" panose="020B0604020202020204" pitchFamily="34" charset="0"/>
                <a:cs typeface="Arial" panose="020B0604020202020204" pitchFamily="34" charset="0"/>
              </a:rPr>
              <a:t>x10</a:t>
            </a:r>
            <a:r>
              <a:rPr lang="en-DE" sz="1200" baseline="30000">
                <a:solidFill>
                  <a:schemeClr val="tx2">
                    <a:lumMod val="90000"/>
                    <a:lumOff val="10000"/>
                  </a:schemeClr>
                </a:solidFill>
                <a:latin typeface="Arial" panose="020B0604020202020204" pitchFamily="34" charset="0"/>
                <a:cs typeface="Arial" panose="020B0604020202020204" pitchFamily="34" charset="0"/>
              </a:rPr>
              <a:t>34</a:t>
            </a:r>
            <a:r>
              <a:rPr lang="en-DE" sz="1200">
                <a:solidFill>
                  <a:schemeClr val="tx2">
                    <a:lumMod val="90000"/>
                    <a:lumOff val="10000"/>
                  </a:schemeClr>
                </a:solidFill>
                <a:latin typeface="Arial" panose="020B0604020202020204" pitchFamily="34" charset="0"/>
                <a:cs typeface="Arial" panose="020B0604020202020204" pitchFamily="34" charset="0"/>
              </a:rPr>
              <a:t> </a:t>
            </a:r>
            <a:r>
              <a:rPr lang="en-US" sz="1200" dirty="0">
                <a:solidFill>
                  <a:schemeClr val="tx2">
                    <a:lumMod val="90000"/>
                    <a:lumOff val="10000"/>
                  </a:schemeClr>
                </a:solidFill>
                <a:latin typeface="Arial" panose="020B0604020202020204" pitchFamily="34" charset="0"/>
                <a:cs typeface="Arial" panose="020B0604020202020204" pitchFamily="34" charset="0"/>
              </a:rPr>
              <a:t>-&gt; </a:t>
            </a:r>
            <a:r>
              <a:rPr lang="en-DE" sz="1200">
                <a:solidFill>
                  <a:schemeClr val="tx2">
                    <a:lumMod val="90000"/>
                    <a:lumOff val="10000"/>
                  </a:schemeClr>
                </a:solidFill>
                <a:latin typeface="Arial" panose="020B0604020202020204" pitchFamily="34" charset="0"/>
                <a:cs typeface="Arial" panose="020B0604020202020204" pitchFamily="34" charset="0"/>
              </a:rPr>
              <a:t>5.4</a:t>
            </a:r>
            <a:r>
              <a:rPr lang="en-US" sz="1200" dirty="0">
                <a:solidFill>
                  <a:schemeClr val="tx2">
                    <a:lumMod val="90000"/>
                    <a:lumOff val="10000"/>
                  </a:schemeClr>
                </a:solidFill>
                <a:latin typeface="Arial" panose="020B0604020202020204" pitchFamily="34" charset="0"/>
                <a:cs typeface="Arial" panose="020B0604020202020204" pitchFamily="34" charset="0"/>
              </a:rPr>
              <a:t>x10</a:t>
            </a:r>
            <a:r>
              <a:rPr lang="en-DE" sz="1200" baseline="30000">
                <a:solidFill>
                  <a:schemeClr val="tx2">
                    <a:lumMod val="90000"/>
                    <a:lumOff val="10000"/>
                  </a:schemeClr>
                </a:solidFill>
                <a:latin typeface="Arial" panose="020B0604020202020204" pitchFamily="34" charset="0"/>
                <a:cs typeface="Arial" panose="020B0604020202020204" pitchFamily="34" charset="0"/>
              </a:rPr>
              <a:t>34</a:t>
            </a:r>
            <a:r>
              <a:rPr lang="en-DE" sz="1200">
                <a:solidFill>
                  <a:schemeClr val="tx2">
                    <a:lumMod val="90000"/>
                    <a:lumOff val="10000"/>
                  </a:schemeClr>
                </a:solidFill>
                <a:latin typeface="Arial" panose="020B0604020202020204" pitchFamily="34" charset="0"/>
                <a:cs typeface="Arial" panose="020B0604020202020204" pitchFamily="34" charset="0"/>
              </a:rPr>
              <a:t>)</a:t>
            </a:r>
          </a:p>
          <a:p>
            <a:pPr lvl="1" indent="0"/>
            <a:r>
              <a:rPr lang="en-US" sz="1200" dirty="0">
                <a:solidFill>
                  <a:schemeClr val="tx2">
                    <a:lumMod val="90000"/>
                    <a:lumOff val="10000"/>
                  </a:schemeClr>
                </a:solidFill>
                <a:latin typeface="Arial" panose="020B0604020202020204" pitchFamily="34" charset="0"/>
                <a:cs typeface="Arial" panose="020B0604020202020204" pitchFamily="34" charset="0"/>
              </a:rPr>
              <a:t>   - </a:t>
            </a:r>
            <a:r>
              <a:rPr lang="en-DE" sz="1200">
                <a:solidFill>
                  <a:schemeClr val="tx2">
                    <a:lumMod val="90000"/>
                    <a:lumOff val="10000"/>
                  </a:schemeClr>
                </a:solidFill>
                <a:latin typeface="Arial" panose="020B0604020202020204" pitchFamily="34" charset="0"/>
                <a:cs typeface="Arial" panose="020B0604020202020204" pitchFamily="34" charset="0"/>
              </a:rPr>
              <a:t>Improve power efficiency</a:t>
            </a:r>
            <a:endParaRPr lang="en-DE" sz="1200" dirty="0">
              <a:solidFill>
                <a:schemeClr val="tx2">
                  <a:lumMod val="90000"/>
                  <a:lumOff val="10000"/>
                </a:schemeClr>
              </a:solidFill>
              <a:latin typeface="Arial" panose="020B0604020202020204" pitchFamily="34" charset="0"/>
              <a:cs typeface="Arial" panose="020B0604020202020204" pitchFamily="34" charset="0"/>
            </a:endParaRPr>
          </a:p>
        </p:txBody>
      </p:sp>
      <p:sp>
        <p:nvSpPr>
          <p:cNvPr id="19" name="Rectangle 18">
            <a:extLst>
              <a:ext uri="{FF2B5EF4-FFF2-40B4-BE49-F238E27FC236}">
                <a16:creationId xmlns:a16="http://schemas.microsoft.com/office/drawing/2014/main" id="{8D617B6C-080F-9549-82C9-9A42457A27EC}"/>
              </a:ext>
            </a:extLst>
          </p:cNvPr>
          <p:cNvSpPr/>
          <p:nvPr/>
        </p:nvSpPr>
        <p:spPr>
          <a:xfrm>
            <a:off x="4715128" y="1065727"/>
            <a:ext cx="1409360" cy="338554"/>
          </a:xfrm>
          <a:prstGeom prst="rect">
            <a:avLst/>
          </a:prstGeom>
        </p:spPr>
        <p:txBody>
          <a:bodyPr wrap="none">
            <a:spAutoFit/>
          </a:bodyPr>
          <a:lstStyle/>
          <a:p>
            <a:r>
              <a:rPr lang="en-US" sz="1600" b="1" dirty="0">
                <a:solidFill>
                  <a:schemeClr val="tx1"/>
                </a:solidFill>
              </a:rPr>
              <a:t>ILC 250 GeV </a:t>
            </a:r>
          </a:p>
        </p:txBody>
      </p:sp>
      <p:cxnSp>
        <p:nvCxnSpPr>
          <p:cNvPr id="21" name="直線矢印コネクタ 18">
            <a:extLst>
              <a:ext uri="{FF2B5EF4-FFF2-40B4-BE49-F238E27FC236}">
                <a16:creationId xmlns:a16="http://schemas.microsoft.com/office/drawing/2014/main" id="{732759CA-8F58-7047-B4D0-961731632220}"/>
              </a:ext>
            </a:extLst>
          </p:cNvPr>
          <p:cNvCxnSpPr>
            <a:cxnSpLocks/>
          </p:cNvCxnSpPr>
          <p:nvPr/>
        </p:nvCxnSpPr>
        <p:spPr>
          <a:xfrm>
            <a:off x="5549585" y="1324310"/>
            <a:ext cx="3808728" cy="2646797"/>
          </a:xfrm>
          <a:prstGeom prst="straightConnector1">
            <a:avLst/>
          </a:prstGeom>
          <a:ln w="38100">
            <a:solidFill>
              <a:srgbClr val="C00000"/>
            </a:solidFill>
            <a:tailEnd type="arrow"/>
          </a:ln>
        </p:spPr>
        <p:style>
          <a:lnRef idx="1">
            <a:schemeClr val="accent1"/>
          </a:lnRef>
          <a:fillRef idx="0">
            <a:schemeClr val="accent1"/>
          </a:fillRef>
          <a:effectRef idx="0">
            <a:schemeClr val="accent1"/>
          </a:effectRef>
          <a:fontRef idx="minor">
            <a:schemeClr val="tx1"/>
          </a:fontRef>
        </p:style>
      </p:cxnSp>
      <p:sp>
        <p:nvSpPr>
          <p:cNvPr id="5" name="Date Placeholder 4">
            <a:extLst>
              <a:ext uri="{FF2B5EF4-FFF2-40B4-BE49-F238E27FC236}">
                <a16:creationId xmlns:a16="http://schemas.microsoft.com/office/drawing/2014/main" id="{4B3373E1-A6A3-8442-9727-6401A069E2D5}"/>
              </a:ext>
            </a:extLst>
          </p:cNvPr>
          <p:cNvSpPr>
            <a:spLocks noGrp="1"/>
          </p:cNvSpPr>
          <p:nvPr>
            <p:ph type="dt" sz="half" idx="10"/>
          </p:nvPr>
        </p:nvSpPr>
        <p:spPr/>
        <p:txBody>
          <a:bodyPr/>
          <a:lstStyle/>
          <a:p>
            <a:r>
              <a:rPr lang="fr-FR">
                <a:solidFill>
                  <a:prstClr val="white"/>
                </a:solidFill>
                <a:latin typeface="News Gothic MT"/>
              </a:rPr>
              <a:t>15 May 2025</a:t>
            </a:r>
          </a:p>
        </p:txBody>
      </p:sp>
      <p:pic>
        <p:nvPicPr>
          <p:cNvPr id="2" name="Picture 1">
            <a:extLst>
              <a:ext uri="{FF2B5EF4-FFF2-40B4-BE49-F238E27FC236}">
                <a16:creationId xmlns:a16="http://schemas.microsoft.com/office/drawing/2014/main" id="{6E66F93C-6348-1342-BA94-223593A59F82}"/>
              </a:ext>
            </a:extLst>
          </p:cNvPr>
          <p:cNvPicPr>
            <a:picLocks noChangeAspect="1"/>
          </p:cNvPicPr>
          <p:nvPr/>
        </p:nvPicPr>
        <p:blipFill>
          <a:blip r:embed="rId8"/>
          <a:stretch>
            <a:fillRect/>
          </a:stretch>
        </p:blipFill>
        <p:spPr>
          <a:xfrm>
            <a:off x="5918692" y="4005888"/>
            <a:ext cx="6260608" cy="2805109"/>
          </a:xfrm>
          <a:prstGeom prst="rect">
            <a:avLst/>
          </a:prstGeom>
        </p:spPr>
      </p:pic>
    </p:spTree>
    <p:extLst>
      <p:ext uri="{BB962C8B-B14F-4D97-AF65-F5344CB8AC3E}">
        <p14:creationId xmlns:p14="http://schemas.microsoft.com/office/powerpoint/2010/main" val="1651519530"/>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9" name="図 38" descr="グラフ, 散布図&#10;&#10;自動的に生成された説明">
            <a:extLst>
              <a:ext uri="{FF2B5EF4-FFF2-40B4-BE49-F238E27FC236}">
                <a16:creationId xmlns:a16="http://schemas.microsoft.com/office/drawing/2014/main" id="{A00E2AC9-91FE-4CBD-BD89-7C6C1D4EB74C}"/>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6473563" y="2038486"/>
            <a:ext cx="2123042" cy="1559969"/>
          </a:xfrm>
          <a:prstGeom prst="rect">
            <a:avLst/>
          </a:prstGeom>
        </p:spPr>
      </p:pic>
      <p:pic>
        <p:nvPicPr>
          <p:cNvPr id="32" name="Picture 3">
            <a:extLst>
              <a:ext uri="{FF2B5EF4-FFF2-40B4-BE49-F238E27FC236}">
                <a16:creationId xmlns:a16="http://schemas.microsoft.com/office/drawing/2014/main" id="{AE044B3D-B12A-43A1-A661-823CD98A1475}"/>
              </a:ext>
            </a:extLst>
          </p:cNvPr>
          <p:cNvPicPr>
            <a:picLocks noChangeAspect="1" noChangeArrowheads="1"/>
          </p:cNvPicPr>
          <p:nvPr/>
        </p:nvPicPr>
        <p:blipFill>
          <a:blip r:embed="rId4" cstate="screen">
            <a:extLst>
              <a:ext uri="{28A0092B-C50C-407E-A947-70E740481C1C}">
                <a14:useLocalDpi xmlns:a14="http://schemas.microsoft.com/office/drawing/2010/main"/>
              </a:ext>
            </a:extLst>
          </a:blip>
          <a:srcRect/>
          <a:stretch>
            <a:fillRect/>
          </a:stretch>
        </p:blipFill>
        <p:spPr bwMode="auto">
          <a:xfrm>
            <a:off x="293486" y="2650792"/>
            <a:ext cx="1620820" cy="1281264"/>
          </a:xfrm>
          <a:prstGeom prst="rect">
            <a:avLst/>
          </a:prstGeom>
          <a:noFill/>
          <a:ln>
            <a:noFill/>
          </a:ln>
          <a:effectLst/>
        </p:spPr>
      </p:pic>
      <p:sp>
        <p:nvSpPr>
          <p:cNvPr id="23" name="矢印: 右 22">
            <a:extLst>
              <a:ext uri="{FF2B5EF4-FFF2-40B4-BE49-F238E27FC236}">
                <a16:creationId xmlns:a16="http://schemas.microsoft.com/office/drawing/2014/main" id="{C689A009-5E74-43A3-83B9-F326CE3CF4A5}"/>
              </a:ext>
            </a:extLst>
          </p:cNvPr>
          <p:cNvSpPr/>
          <p:nvPr/>
        </p:nvSpPr>
        <p:spPr>
          <a:xfrm>
            <a:off x="2475611" y="4371682"/>
            <a:ext cx="6510908" cy="269144"/>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sz="1797" dirty="0">
              <a:latin typeface="Arial Unicode MS" panose="020B0604020202020204" pitchFamily="50" charset="-128"/>
              <a:ea typeface="Arial Unicode MS" panose="020B0604020202020204" pitchFamily="50" charset="-128"/>
            </a:endParaRPr>
          </a:p>
        </p:txBody>
      </p:sp>
      <p:sp>
        <p:nvSpPr>
          <p:cNvPr id="22" name="矢印: 右 21">
            <a:extLst>
              <a:ext uri="{FF2B5EF4-FFF2-40B4-BE49-F238E27FC236}">
                <a16:creationId xmlns:a16="http://schemas.microsoft.com/office/drawing/2014/main" id="{CC18455C-4422-4847-A39E-740729259C70}"/>
              </a:ext>
            </a:extLst>
          </p:cNvPr>
          <p:cNvSpPr/>
          <p:nvPr/>
        </p:nvSpPr>
        <p:spPr>
          <a:xfrm>
            <a:off x="1562675" y="1349802"/>
            <a:ext cx="7387045" cy="248124"/>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sz="1797" dirty="0">
              <a:latin typeface="Arial Unicode MS" panose="020B0604020202020204" pitchFamily="50" charset="-128"/>
              <a:ea typeface="Arial Unicode MS" panose="020B0604020202020204" pitchFamily="50" charset="-128"/>
            </a:endParaRPr>
          </a:p>
        </p:txBody>
      </p:sp>
      <p:sp>
        <p:nvSpPr>
          <p:cNvPr id="2" name="Title 1"/>
          <p:cNvSpPr>
            <a:spLocks noGrp="1"/>
          </p:cNvSpPr>
          <p:nvPr>
            <p:ph type="title"/>
          </p:nvPr>
        </p:nvSpPr>
        <p:spPr>
          <a:xfrm>
            <a:off x="1961502" y="184640"/>
            <a:ext cx="8651860" cy="486582"/>
          </a:xfrm>
          <a:solidFill>
            <a:srgbClr val="92D050"/>
          </a:solidFill>
        </p:spPr>
        <p:txBody>
          <a:bodyPr anchor="ctr">
            <a:noAutofit/>
          </a:bodyPr>
          <a:lstStyle/>
          <a:p>
            <a:pPr algn="ctr"/>
            <a:r>
              <a:rPr lang="en-US" altLang="ja-JP" sz="3196" dirty="0"/>
              <a:t>Progress in SRF</a:t>
            </a:r>
            <a:endParaRPr lang="en-GB" sz="3196" dirty="0"/>
          </a:p>
        </p:txBody>
      </p:sp>
      <p:sp>
        <p:nvSpPr>
          <p:cNvPr id="6" name="テキスト ボックス 5"/>
          <p:cNvSpPr txBox="1"/>
          <p:nvPr/>
        </p:nvSpPr>
        <p:spPr>
          <a:xfrm>
            <a:off x="3410349" y="311664"/>
            <a:ext cx="184474" cy="327967"/>
          </a:xfrm>
          <a:prstGeom prst="rect">
            <a:avLst/>
          </a:prstGeom>
          <a:noFill/>
        </p:spPr>
        <p:txBody>
          <a:bodyPr wrap="none" rtlCol="0">
            <a:spAutoFit/>
          </a:bodyPr>
          <a:lstStyle/>
          <a:p>
            <a:pPr defTabSz="388882"/>
            <a:endParaRPr lang="ja-JP" altLang="en-US" sz="1532" dirty="0">
              <a:solidFill>
                <a:prstClr val="black"/>
              </a:solidFill>
              <a:latin typeface="Arial Unicode MS" panose="020B0604020202020204" pitchFamily="50" charset="-128"/>
              <a:ea typeface="Arial Unicode MS" panose="020B0604020202020204" pitchFamily="50" charset="-128"/>
            </a:endParaRPr>
          </a:p>
        </p:txBody>
      </p:sp>
      <p:sp>
        <p:nvSpPr>
          <p:cNvPr id="5" name="四角形: 角を丸くする 4">
            <a:extLst>
              <a:ext uri="{FF2B5EF4-FFF2-40B4-BE49-F238E27FC236}">
                <a16:creationId xmlns:a16="http://schemas.microsoft.com/office/drawing/2014/main" id="{049E529C-D851-4372-AAF2-3CA52E02844E}"/>
              </a:ext>
            </a:extLst>
          </p:cNvPr>
          <p:cNvSpPr/>
          <p:nvPr/>
        </p:nvSpPr>
        <p:spPr>
          <a:xfrm>
            <a:off x="2415932" y="1123338"/>
            <a:ext cx="1518572" cy="753416"/>
          </a:xfrm>
          <a:prstGeom prst="roundRect">
            <a:avLst/>
          </a:prstGeom>
          <a:solidFill>
            <a:schemeClr val="accent4">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en-US" altLang="ja-JP" sz="1398" dirty="0">
                <a:solidFill>
                  <a:srgbClr val="FF0000"/>
                </a:solidFill>
                <a:latin typeface="Arial Unicode MS" panose="020B0604020202020204" pitchFamily="50" charset="-128"/>
                <a:ea typeface="Arial Unicode MS" panose="020B0604020202020204" pitchFamily="50" charset="-128"/>
              </a:rPr>
              <a:t>Yield evaluation of cavities based on TDR</a:t>
            </a:r>
            <a:endParaRPr kumimoji="1" lang="ja-JP" altLang="en-US" sz="1398" dirty="0">
              <a:solidFill>
                <a:schemeClr val="tx1"/>
              </a:solidFill>
              <a:latin typeface="Arial Unicode MS" panose="020B0604020202020204" pitchFamily="50" charset="-128"/>
              <a:ea typeface="Arial Unicode MS" panose="020B0604020202020204" pitchFamily="50" charset="-128"/>
            </a:endParaRPr>
          </a:p>
        </p:txBody>
      </p:sp>
      <p:sp>
        <p:nvSpPr>
          <p:cNvPr id="9" name="四角形: 角を丸くする 8">
            <a:extLst>
              <a:ext uri="{FF2B5EF4-FFF2-40B4-BE49-F238E27FC236}">
                <a16:creationId xmlns:a16="http://schemas.microsoft.com/office/drawing/2014/main" id="{5137828E-1A49-409C-9954-A481F60EF4F9}"/>
              </a:ext>
            </a:extLst>
          </p:cNvPr>
          <p:cNvSpPr/>
          <p:nvPr/>
        </p:nvSpPr>
        <p:spPr>
          <a:xfrm>
            <a:off x="2619798" y="4355160"/>
            <a:ext cx="1273069" cy="311388"/>
          </a:xfrm>
          <a:prstGeom prst="roundRect">
            <a:avLst/>
          </a:prstGeom>
          <a:solidFill>
            <a:schemeClr val="accent4">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en-US" altLang="ja-JP" sz="1398" dirty="0">
                <a:solidFill>
                  <a:schemeClr val="tx1"/>
                </a:solidFill>
                <a:latin typeface="Arial Unicode MS" panose="020B0604020202020204" pitchFamily="50" charset="-128"/>
                <a:ea typeface="Arial Unicode MS" panose="020B0604020202020204" pitchFamily="50" charset="-128"/>
              </a:rPr>
              <a:t>Eng. design</a:t>
            </a:r>
            <a:endParaRPr kumimoji="1" lang="ja-JP" altLang="en-US" sz="1398" dirty="0">
              <a:solidFill>
                <a:schemeClr val="tx1"/>
              </a:solidFill>
              <a:latin typeface="Arial Unicode MS" panose="020B0604020202020204" pitchFamily="50" charset="-128"/>
              <a:ea typeface="Arial Unicode MS" panose="020B0604020202020204" pitchFamily="50" charset="-128"/>
            </a:endParaRPr>
          </a:p>
        </p:txBody>
      </p:sp>
      <p:sp>
        <p:nvSpPr>
          <p:cNvPr id="12" name="四角形: 角を丸くする 11">
            <a:extLst>
              <a:ext uri="{FF2B5EF4-FFF2-40B4-BE49-F238E27FC236}">
                <a16:creationId xmlns:a16="http://schemas.microsoft.com/office/drawing/2014/main" id="{CE72A041-B106-460A-BBBB-E0F050D5C1E1}"/>
              </a:ext>
            </a:extLst>
          </p:cNvPr>
          <p:cNvSpPr/>
          <p:nvPr/>
        </p:nvSpPr>
        <p:spPr>
          <a:xfrm>
            <a:off x="4073398" y="1308706"/>
            <a:ext cx="2095628" cy="4004159"/>
          </a:xfrm>
          <a:prstGeom prst="roundRect">
            <a:avLst/>
          </a:prstGeom>
          <a:solidFill>
            <a:schemeClr val="accent4">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en-US" altLang="ja-JP" sz="11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1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1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1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1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1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1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198" dirty="0">
              <a:solidFill>
                <a:schemeClr val="tx1"/>
              </a:solidFill>
              <a:latin typeface="Arial Unicode MS" panose="020B0604020202020204" pitchFamily="50" charset="-128"/>
              <a:ea typeface="Arial Unicode MS" panose="020B0604020202020204" pitchFamily="50" charset="-128"/>
            </a:endParaRPr>
          </a:p>
          <a:p>
            <a:pPr algn="ctr"/>
            <a:r>
              <a:rPr kumimoji="1" lang="en-US" altLang="ja-JP" sz="1198" dirty="0">
                <a:solidFill>
                  <a:schemeClr val="tx1"/>
                </a:solidFill>
                <a:latin typeface="Arial Unicode MS" panose="020B0604020202020204" pitchFamily="50" charset="-128"/>
                <a:ea typeface="Arial Unicode MS" panose="020B0604020202020204" pitchFamily="50" charset="-128"/>
              </a:rPr>
              <a:t>Euro-XFEL Operation (Europe)</a:t>
            </a:r>
          </a:p>
          <a:p>
            <a:pPr algn="ctr"/>
            <a:r>
              <a:rPr kumimoji="1" lang="en-US" altLang="ja-JP" sz="1198" dirty="0">
                <a:solidFill>
                  <a:schemeClr val="tx1"/>
                </a:solidFill>
                <a:latin typeface="Arial Unicode MS" panose="020B0604020202020204" pitchFamily="50" charset="-128"/>
                <a:ea typeface="Arial Unicode MS" panose="020B0604020202020204" pitchFamily="50" charset="-128"/>
              </a:rPr>
              <a:t>~800 cavities/</a:t>
            </a:r>
          </a:p>
          <a:p>
            <a:pPr algn="ctr"/>
            <a:r>
              <a:rPr kumimoji="1" lang="en-US" altLang="ja-JP" sz="1198" dirty="0">
                <a:solidFill>
                  <a:schemeClr val="tx1"/>
                </a:solidFill>
                <a:latin typeface="Arial Unicode MS" panose="020B0604020202020204" pitchFamily="50" charset="-128"/>
                <a:ea typeface="Arial Unicode MS" panose="020B0604020202020204" pitchFamily="50" charset="-128"/>
              </a:rPr>
              <a:t>~100 Modules</a:t>
            </a:r>
          </a:p>
          <a:p>
            <a:pPr algn="ctr"/>
            <a:endParaRPr kumimoji="1" lang="en-US" altLang="ja-JP" sz="11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1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1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1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1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1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198" dirty="0">
              <a:solidFill>
                <a:schemeClr val="tx1"/>
              </a:solidFill>
              <a:latin typeface="Arial Unicode MS" panose="020B0604020202020204" pitchFamily="50" charset="-128"/>
              <a:ea typeface="Arial Unicode MS" panose="020B0604020202020204" pitchFamily="50" charset="-128"/>
            </a:endParaRPr>
          </a:p>
          <a:p>
            <a:pPr algn="ctr"/>
            <a:r>
              <a:rPr kumimoji="1" lang="en-US" altLang="ja-JP" sz="1198" dirty="0">
                <a:solidFill>
                  <a:schemeClr val="tx1"/>
                </a:solidFill>
                <a:latin typeface="Arial Unicode MS" panose="020B0604020202020204" pitchFamily="50" charset="-128"/>
                <a:ea typeface="Arial Unicode MS" panose="020B0604020202020204" pitchFamily="50" charset="-128"/>
              </a:rPr>
              <a:t>LCLS-II Construction (USA)</a:t>
            </a:r>
          </a:p>
          <a:p>
            <a:pPr algn="ctr"/>
            <a:r>
              <a:rPr kumimoji="1" lang="en-US" altLang="ja-JP" sz="1198" dirty="0">
                <a:solidFill>
                  <a:schemeClr val="tx1"/>
                </a:solidFill>
                <a:latin typeface="Arial Unicode MS" panose="020B0604020202020204" pitchFamily="50" charset="-128"/>
                <a:ea typeface="Arial Unicode MS" panose="020B0604020202020204" pitchFamily="50" charset="-128"/>
              </a:rPr>
              <a:t>~280 cavities/</a:t>
            </a:r>
          </a:p>
          <a:p>
            <a:pPr algn="ctr"/>
            <a:r>
              <a:rPr kumimoji="1" lang="en-US" altLang="ja-JP" sz="1198" dirty="0">
                <a:solidFill>
                  <a:schemeClr val="tx1"/>
                </a:solidFill>
                <a:latin typeface="Arial Unicode MS" panose="020B0604020202020204" pitchFamily="50" charset="-128"/>
                <a:ea typeface="Arial Unicode MS" panose="020B0604020202020204" pitchFamily="50" charset="-128"/>
              </a:rPr>
              <a:t>~35 Modules</a:t>
            </a:r>
          </a:p>
          <a:p>
            <a:pPr algn="ctr"/>
            <a:endParaRPr kumimoji="1" lang="en-US" altLang="ja-JP" sz="1198" dirty="0">
              <a:solidFill>
                <a:schemeClr val="tx1"/>
              </a:solidFill>
              <a:latin typeface="Arial Unicode MS" panose="020B0604020202020204" pitchFamily="50" charset="-128"/>
              <a:ea typeface="Arial Unicode MS" panose="020B0604020202020204" pitchFamily="50" charset="-128"/>
            </a:endParaRPr>
          </a:p>
        </p:txBody>
      </p:sp>
      <p:sp>
        <p:nvSpPr>
          <p:cNvPr id="13" name="四角形: 角を丸くする 12">
            <a:extLst>
              <a:ext uri="{FF2B5EF4-FFF2-40B4-BE49-F238E27FC236}">
                <a16:creationId xmlns:a16="http://schemas.microsoft.com/office/drawing/2014/main" id="{6443EB38-1192-4BA1-8D08-251F396BB02C}"/>
              </a:ext>
            </a:extLst>
          </p:cNvPr>
          <p:cNvSpPr/>
          <p:nvPr/>
        </p:nvSpPr>
        <p:spPr>
          <a:xfrm>
            <a:off x="6325990" y="1122464"/>
            <a:ext cx="2137279" cy="602681"/>
          </a:xfrm>
          <a:prstGeom prst="roundRect">
            <a:avLst/>
          </a:prstGeom>
          <a:solidFill>
            <a:schemeClr val="accent6">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en-US" altLang="ja-JP" sz="1398" dirty="0">
                <a:solidFill>
                  <a:schemeClr val="tx1"/>
                </a:solidFill>
                <a:latin typeface="Arial Unicode MS" panose="020B0604020202020204" pitchFamily="50" charset="-128"/>
                <a:ea typeface="Arial Unicode MS" panose="020B0604020202020204" pitchFamily="50" charset="-128"/>
              </a:rPr>
              <a:t>High performance and cost reduction</a:t>
            </a:r>
            <a:endParaRPr kumimoji="1" lang="ja-JP" altLang="en-US" sz="1398" dirty="0">
              <a:solidFill>
                <a:schemeClr val="tx1"/>
              </a:solidFill>
              <a:latin typeface="Arial Unicode MS" panose="020B0604020202020204" pitchFamily="50" charset="-128"/>
              <a:ea typeface="Arial Unicode MS" panose="020B0604020202020204" pitchFamily="50" charset="-128"/>
            </a:endParaRPr>
          </a:p>
        </p:txBody>
      </p:sp>
      <p:sp>
        <p:nvSpPr>
          <p:cNvPr id="14" name="四角形: 角を丸くする 13">
            <a:extLst>
              <a:ext uri="{FF2B5EF4-FFF2-40B4-BE49-F238E27FC236}">
                <a16:creationId xmlns:a16="http://schemas.microsoft.com/office/drawing/2014/main" id="{1ADE5AE8-C6AD-4316-9EF0-4664CD14CA20}"/>
              </a:ext>
            </a:extLst>
          </p:cNvPr>
          <p:cNvSpPr/>
          <p:nvPr/>
        </p:nvSpPr>
        <p:spPr>
          <a:xfrm>
            <a:off x="9067107" y="1165849"/>
            <a:ext cx="1590045" cy="4869900"/>
          </a:xfrm>
          <a:prstGeom prst="round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en-US" altLang="ja-JP" sz="1198" dirty="0">
              <a:solidFill>
                <a:schemeClr val="tx1"/>
              </a:solidFill>
              <a:latin typeface="Arial Unicode MS" panose="020B0604020202020204" pitchFamily="50" charset="-128"/>
              <a:ea typeface="Arial Unicode MS" panose="020B0604020202020204" pitchFamily="50" charset="-128"/>
            </a:endParaRPr>
          </a:p>
          <a:p>
            <a:pPr algn="ctr"/>
            <a:r>
              <a:rPr kumimoji="1" lang="ja-JP" altLang="en-US" sz="1198" dirty="0">
                <a:solidFill>
                  <a:schemeClr val="tx1"/>
                </a:solidFill>
                <a:latin typeface="Arial Unicode MS" panose="020B0604020202020204" pitchFamily="50" charset="-128"/>
                <a:ea typeface="Arial Unicode MS" panose="020B0604020202020204" pitchFamily="50" charset="-128"/>
              </a:rPr>
              <a:t>Cavity manufacturing, performance demonstration (Yield demonstration in three areas)</a:t>
            </a:r>
            <a:endParaRPr kumimoji="1" lang="en-US" altLang="ja-JP" sz="11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1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1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1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1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1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1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1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198" dirty="0">
              <a:solidFill>
                <a:schemeClr val="tx1"/>
              </a:solidFill>
              <a:latin typeface="Arial Unicode MS" panose="020B0604020202020204" pitchFamily="50" charset="-128"/>
              <a:ea typeface="Arial Unicode MS" panose="020B0604020202020204" pitchFamily="50" charset="-128"/>
            </a:endParaRPr>
          </a:p>
          <a:p>
            <a:pPr algn="ctr"/>
            <a:r>
              <a:rPr kumimoji="1" lang="ja-JP" altLang="en-US" sz="1198" dirty="0">
                <a:solidFill>
                  <a:schemeClr val="tx1"/>
                </a:solidFill>
                <a:latin typeface="Arial Unicode MS" panose="020B0604020202020204" pitchFamily="50" charset="-128"/>
                <a:ea typeface="Arial Unicode MS" panose="020B0604020202020204" pitchFamily="50" charset="-128"/>
              </a:rPr>
              <a:t>Demonstration of cryomodule </a:t>
            </a:r>
            <a:r>
              <a:rPr kumimoji="1" lang="ja-JP" altLang="en-US" sz="1198" dirty="0">
                <a:solidFill>
                  <a:srgbClr val="FF0000"/>
                </a:solidFill>
                <a:latin typeface="Arial Unicode MS" panose="020B0604020202020204" pitchFamily="50" charset="-128"/>
                <a:ea typeface="Arial Unicode MS" panose="020B0604020202020204" pitchFamily="50" charset="-128"/>
              </a:rPr>
              <a:t>assembly, transfer, and performance</a:t>
            </a:r>
            <a:endParaRPr kumimoji="1" lang="en-US" altLang="ja-JP" sz="1198" dirty="0">
              <a:solidFill>
                <a:srgbClr val="FF0000"/>
              </a:solidFill>
              <a:latin typeface="Arial Unicode MS" panose="020B0604020202020204" pitchFamily="50" charset="-128"/>
              <a:ea typeface="Arial Unicode MS" panose="020B0604020202020204" pitchFamily="50" charset="-128"/>
            </a:endParaRPr>
          </a:p>
          <a:p>
            <a:pPr algn="ctr"/>
            <a:endParaRPr kumimoji="1" lang="en-US" altLang="ja-JP" sz="1198" dirty="0">
              <a:solidFill>
                <a:srgbClr val="FF0000"/>
              </a:solidFill>
              <a:latin typeface="Arial Unicode MS" panose="020B0604020202020204" pitchFamily="50" charset="-128"/>
              <a:ea typeface="Arial Unicode MS" panose="020B0604020202020204" pitchFamily="50" charset="-128"/>
            </a:endParaRPr>
          </a:p>
          <a:p>
            <a:pPr algn="ctr"/>
            <a:endParaRPr kumimoji="1" lang="en-US" altLang="ja-JP" sz="1198" dirty="0">
              <a:solidFill>
                <a:srgbClr val="FF0000"/>
              </a:solidFill>
              <a:latin typeface="Arial Unicode MS" panose="020B0604020202020204" pitchFamily="50" charset="-128"/>
              <a:ea typeface="Arial Unicode MS" panose="020B0604020202020204" pitchFamily="50" charset="-128"/>
            </a:endParaRPr>
          </a:p>
          <a:p>
            <a:pPr algn="ctr"/>
            <a:endParaRPr kumimoji="1" lang="en-US" altLang="ja-JP" sz="1198" dirty="0">
              <a:solidFill>
                <a:srgbClr val="FF0000"/>
              </a:solidFill>
              <a:latin typeface="Arial Unicode MS" panose="020B0604020202020204" pitchFamily="50" charset="-128"/>
              <a:ea typeface="Arial Unicode MS" panose="020B0604020202020204" pitchFamily="50" charset="-128"/>
            </a:endParaRPr>
          </a:p>
          <a:p>
            <a:pPr algn="ctr"/>
            <a:endParaRPr kumimoji="1" lang="en-US" altLang="ja-JP" sz="1198" dirty="0">
              <a:solidFill>
                <a:srgbClr val="FF0000"/>
              </a:solidFill>
              <a:latin typeface="Arial Unicode MS" panose="020B0604020202020204" pitchFamily="50" charset="-128"/>
              <a:ea typeface="Arial Unicode MS" panose="020B0604020202020204" pitchFamily="50" charset="-128"/>
            </a:endParaRPr>
          </a:p>
          <a:p>
            <a:pPr algn="ctr"/>
            <a:endParaRPr kumimoji="1" lang="en-US" altLang="ja-JP" sz="1198" dirty="0">
              <a:solidFill>
                <a:srgbClr val="FF0000"/>
              </a:solidFill>
              <a:latin typeface="Arial Unicode MS" panose="020B0604020202020204" pitchFamily="50" charset="-128"/>
              <a:ea typeface="Arial Unicode MS" panose="020B0604020202020204" pitchFamily="50" charset="-128"/>
            </a:endParaRPr>
          </a:p>
          <a:p>
            <a:pPr algn="ctr"/>
            <a:endParaRPr kumimoji="1" lang="en-US" altLang="ja-JP" sz="1198" dirty="0">
              <a:solidFill>
                <a:srgbClr val="FF0000"/>
              </a:solidFill>
              <a:latin typeface="Arial Unicode MS" panose="020B0604020202020204" pitchFamily="50" charset="-128"/>
              <a:ea typeface="Arial Unicode MS" panose="020B0604020202020204" pitchFamily="50" charset="-128"/>
            </a:endParaRPr>
          </a:p>
          <a:p>
            <a:pPr algn="ctr"/>
            <a:endParaRPr kumimoji="1" lang="ja-JP" altLang="en-US" sz="1198" dirty="0">
              <a:solidFill>
                <a:srgbClr val="FF0000"/>
              </a:solidFill>
              <a:latin typeface="Arial Unicode MS" panose="020B0604020202020204" pitchFamily="50" charset="-128"/>
              <a:ea typeface="Arial Unicode MS" panose="020B0604020202020204" pitchFamily="50" charset="-128"/>
            </a:endParaRPr>
          </a:p>
        </p:txBody>
      </p:sp>
      <p:sp>
        <p:nvSpPr>
          <p:cNvPr id="10" name="テキスト ボックス 9">
            <a:extLst>
              <a:ext uri="{FF2B5EF4-FFF2-40B4-BE49-F238E27FC236}">
                <a16:creationId xmlns:a16="http://schemas.microsoft.com/office/drawing/2014/main" id="{C46D3F6F-C2CE-4D2C-A3CC-D25F3B88C172}"/>
              </a:ext>
            </a:extLst>
          </p:cNvPr>
          <p:cNvSpPr txBox="1"/>
          <p:nvPr/>
        </p:nvSpPr>
        <p:spPr>
          <a:xfrm>
            <a:off x="696970" y="1260182"/>
            <a:ext cx="756938" cy="338554"/>
          </a:xfrm>
          <a:prstGeom prst="rect">
            <a:avLst/>
          </a:prstGeom>
          <a:solidFill>
            <a:srgbClr val="FFFF00"/>
          </a:solidFill>
        </p:spPr>
        <p:txBody>
          <a:bodyPr wrap="none" rtlCol="0">
            <a:spAutoFit/>
          </a:bodyPr>
          <a:lstStyle/>
          <a:p>
            <a:r>
              <a:rPr kumimoji="1" lang="en-US" altLang="ja-JP" sz="1600" b="1" dirty="0">
                <a:latin typeface="Arial Unicode MS" panose="020B0604020202020204" pitchFamily="50" charset="-128"/>
                <a:ea typeface="Arial Unicode MS" panose="020B0604020202020204" pitchFamily="50" charset="-128"/>
              </a:rPr>
              <a:t>Cavity</a:t>
            </a:r>
            <a:endParaRPr kumimoji="1" lang="ja-JP" altLang="en-US" sz="1600" b="1" dirty="0">
              <a:latin typeface="Arial Unicode MS" panose="020B0604020202020204" pitchFamily="50" charset="-128"/>
              <a:ea typeface="Arial Unicode MS" panose="020B0604020202020204" pitchFamily="50" charset="-128"/>
            </a:endParaRPr>
          </a:p>
        </p:txBody>
      </p:sp>
      <p:sp>
        <p:nvSpPr>
          <p:cNvPr id="15" name="テキスト ボックス 14">
            <a:extLst>
              <a:ext uri="{FF2B5EF4-FFF2-40B4-BE49-F238E27FC236}">
                <a16:creationId xmlns:a16="http://schemas.microsoft.com/office/drawing/2014/main" id="{3EB0385C-A94B-446A-AC12-145CA608AF69}"/>
              </a:ext>
            </a:extLst>
          </p:cNvPr>
          <p:cNvSpPr txBox="1"/>
          <p:nvPr/>
        </p:nvSpPr>
        <p:spPr>
          <a:xfrm>
            <a:off x="1004489" y="4286454"/>
            <a:ext cx="1292341" cy="338554"/>
          </a:xfrm>
          <a:prstGeom prst="rect">
            <a:avLst/>
          </a:prstGeom>
          <a:solidFill>
            <a:srgbClr val="FFFF00"/>
          </a:solidFill>
        </p:spPr>
        <p:txBody>
          <a:bodyPr wrap="none" rtlCol="0">
            <a:spAutoFit/>
          </a:bodyPr>
          <a:lstStyle/>
          <a:p>
            <a:r>
              <a:rPr kumimoji="1" lang="en-US" altLang="ja-JP" sz="1600" b="1" dirty="0">
                <a:latin typeface="Arial Unicode MS" panose="020B0604020202020204" pitchFamily="50" charset="-128"/>
                <a:ea typeface="Arial Unicode MS" panose="020B0604020202020204" pitchFamily="50" charset="-128"/>
              </a:rPr>
              <a:t>Cryomodule</a:t>
            </a:r>
            <a:endParaRPr kumimoji="1" lang="ja-JP" altLang="en-US" sz="1600" b="1" dirty="0">
              <a:latin typeface="Arial Unicode MS" panose="020B0604020202020204" pitchFamily="50" charset="-128"/>
              <a:ea typeface="Arial Unicode MS" panose="020B0604020202020204" pitchFamily="50" charset="-128"/>
            </a:endParaRPr>
          </a:p>
        </p:txBody>
      </p:sp>
      <p:sp>
        <p:nvSpPr>
          <p:cNvPr id="16" name="テキスト ボックス 15">
            <a:extLst>
              <a:ext uri="{FF2B5EF4-FFF2-40B4-BE49-F238E27FC236}">
                <a16:creationId xmlns:a16="http://schemas.microsoft.com/office/drawing/2014/main" id="{0DC9E30C-45A0-4AF0-990D-AE90FD6F0847}"/>
              </a:ext>
            </a:extLst>
          </p:cNvPr>
          <p:cNvSpPr txBox="1"/>
          <p:nvPr/>
        </p:nvSpPr>
        <p:spPr>
          <a:xfrm>
            <a:off x="1961502" y="670891"/>
            <a:ext cx="4073117" cy="368819"/>
          </a:xfrm>
          <a:prstGeom prst="rect">
            <a:avLst/>
          </a:prstGeom>
          <a:solidFill>
            <a:schemeClr val="accent4">
              <a:lumMod val="20000"/>
              <a:lumOff val="80000"/>
            </a:schemeClr>
          </a:solidFill>
        </p:spPr>
        <p:txBody>
          <a:bodyPr wrap="square" rtlCol="0">
            <a:spAutoFit/>
          </a:bodyPr>
          <a:lstStyle/>
          <a:p>
            <a:pPr algn="ctr"/>
            <a:r>
              <a:rPr kumimoji="1" lang="ja-JP" altLang="en-US" sz="1797" b="1" dirty="0">
                <a:latin typeface="Arial Unicode MS" panose="020B0604020202020204" pitchFamily="50" charset="-128"/>
                <a:ea typeface="Arial Unicode MS" panose="020B0604020202020204" pitchFamily="50" charset="-128"/>
              </a:rPr>
              <a:t>～</a:t>
            </a:r>
            <a:r>
              <a:rPr kumimoji="1" lang="en-US" altLang="ja-JP" sz="1797" b="1" dirty="0">
                <a:latin typeface="Arial Unicode MS" panose="020B0604020202020204" pitchFamily="50" charset="-128"/>
                <a:ea typeface="Arial Unicode MS" panose="020B0604020202020204" pitchFamily="50" charset="-128"/>
              </a:rPr>
              <a:t>2017</a:t>
            </a:r>
            <a:endParaRPr kumimoji="1" lang="ja-JP" altLang="en-US" sz="1797" b="1" dirty="0">
              <a:latin typeface="Arial Unicode MS" panose="020B0604020202020204" pitchFamily="50" charset="-128"/>
              <a:ea typeface="Arial Unicode MS" panose="020B0604020202020204" pitchFamily="50" charset="-128"/>
            </a:endParaRPr>
          </a:p>
        </p:txBody>
      </p:sp>
      <p:sp>
        <p:nvSpPr>
          <p:cNvPr id="17" name="テキスト ボックス 16">
            <a:extLst>
              <a:ext uri="{FF2B5EF4-FFF2-40B4-BE49-F238E27FC236}">
                <a16:creationId xmlns:a16="http://schemas.microsoft.com/office/drawing/2014/main" id="{A6AC91CA-71AB-4657-A452-D06529BC8983}"/>
              </a:ext>
            </a:extLst>
          </p:cNvPr>
          <p:cNvSpPr txBox="1"/>
          <p:nvPr/>
        </p:nvSpPr>
        <p:spPr>
          <a:xfrm>
            <a:off x="6020104" y="690023"/>
            <a:ext cx="2858710" cy="368819"/>
          </a:xfrm>
          <a:prstGeom prst="rect">
            <a:avLst/>
          </a:prstGeom>
          <a:solidFill>
            <a:schemeClr val="accent6">
              <a:lumMod val="20000"/>
              <a:lumOff val="80000"/>
            </a:schemeClr>
          </a:solidFill>
        </p:spPr>
        <p:txBody>
          <a:bodyPr wrap="square" rtlCol="0">
            <a:spAutoFit/>
          </a:bodyPr>
          <a:lstStyle/>
          <a:p>
            <a:pPr algn="ctr"/>
            <a:r>
              <a:rPr kumimoji="1" lang="en-US" altLang="ja-JP" sz="1797" b="1" dirty="0">
                <a:latin typeface="Arial Unicode MS" panose="020B0604020202020204" pitchFamily="50" charset="-128"/>
                <a:ea typeface="Arial Unicode MS" panose="020B0604020202020204" pitchFamily="50" charset="-128"/>
              </a:rPr>
              <a:t>2018</a:t>
            </a:r>
            <a:r>
              <a:rPr kumimoji="1" lang="ja-JP" altLang="en-US" sz="1797" b="1" dirty="0">
                <a:latin typeface="Arial Unicode MS" panose="020B0604020202020204" pitchFamily="50" charset="-128"/>
                <a:ea typeface="Arial Unicode MS" panose="020B0604020202020204" pitchFamily="50" charset="-128"/>
              </a:rPr>
              <a:t>～</a:t>
            </a:r>
            <a:r>
              <a:rPr kumimoji="1" lang="en-US" altLang="ja-JP" sz="1797" b="1" dirty="0">
                <a:latin typeface="Arial Unicode MS" panose="020B0604020202020204" pitchFamily="50" charset="-128"/>
                <a:ea typeface="Arial Unicode MS" panose="020B0604020202020204" pitchFamily="50" charset="-128"/>
              </a:rPr>
              <a:t>2021</a:t>
            </a:r>
          </a:p>
        </p:txBody>
      </p:sp>
      <p:sp>
        <p:nvSpPr>
          <p:cNvPr id="18" name="テキスト ボックス 17">
            <a:extLst>
              <a:ext uri="{FF2B5EF4-FFF2-40B4-BE49-F238E27FC236}">
                <a16:creationId xmlns:a16="http://schemas.microsoft.com/office/drawing/2014/main" id="{F7DCA552-3377-4274-B255-E6FAB7A0D89F}"/>
              </a:ext>
            </a:extLst>
          </p:cNvPr>
          <p:cNvSpPr txBox="1"/>
          <p:nvPr/>
        </p:nvSpPr>
        <p:spPr>
          <a:xfrm>
            <a:off x="8891789" y="665861"/>
            <a:ext cx="1763511" cy="368819"/>
          </a:xfrm>
          <a:prstGeom prst="rect">
            <a:avLst/>
          </a:prstGeom>
          <a:solidFill>
            <a:schemeClr val="accent5">
              <a:lumMod val="20000"/>
              <a:lumOff val="80000"/>
            </a:schemeClr>
          </a:solidFill>
        </p:spPr>
        <p:txBody>
          <a:bodyPr wrap="square" rtlCol="0">
            <a:spAutoFit/>
          </a:bodyPr>
          <a:lstStyle/>
          <a:p>
            <a:pPr algn="ctr"/>
            <a:r>
              <a:rPr kumimoji="1" lang="en-US" altLang="ja-JP" sz="1797" b="1" dirty="0">
                <a:latin typeface="Arial Unicode MS" panose="020B0604020202020204" pitchFamily="50" charset="-128"/>
                <a:ea typeface="Arial Unicode MS" panose="020B0604020202020204" pitchFamily="50" charset="-128"/>
              </a:rPr>
              <a:t>Pre-lab</a:t>
            </a:r>
          </a:p>
        </p:txBody>
      </p:sp>
      <p:sp>
        <p:nvSpPr>
          <p:cNvPr id="19" name="四角形: 角を丸くする 18">
            <a:extLst>
              <a:ext uri="{FF2B5EF4-FFF2-40B4-BE49-F238E27FC236}">
                <a16:creationId xmlns:a16="http://schemas.microsoft.com/office/drawing/2014/main" id="{83C9B4CC-1872-4598-8E2A-782766815549}"/>
              </a:ext>
            </a:extLst>
          </p:cNvPr>
          <p:cNvSpPr/>
          <p:nvPr/>
        </p:nvSpPr>
        <p:spPr>
          <a:xfrm>
            <a:off x="6341174" y="4382196"/>
            <a:ext cx="2255431" cy="354683"/>
          </a:xfrm>
          <a:prstGeom prst="roundRect">
            <a:avLst/>
          </a:prstGeom>
          <a:solidFill>
            <a:schemeClr val="accent6">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en-US" altLang="ja-JP" sz="1398" dirty="0">
                <a:solidFill>
                  <a:schemeClr val="tx1"/>
                </a:solidFill>
                <a:latin typeface="Arial Unicode MS" panose="020B0604020202020204" pitchFamily="50" charset="-128"/>
                <a:ea typeface="Arial Unicode MS" panose="020B0604020202020204" pitchFamily="50" charset="-128"/>
              </a:rPr>
              <a:t>Module assembly</a:t>
            </a:r>
            <a:endParaRPr kumimoji="1" lang="ja-JP" altLang="en-US" sz="1398" dirty="0">
              <a:solidFill>
                <a:schemeClr val="tx1"/>
              </a:solidFill>
              <a:latin typeface="Arial Unicode MS" panose="020B0604020202020204" pitchFamily="50" charset="-128"/>
              <a:ea typeface="Arial Unicode MS" panose="020B0604020202020204" pitchFamily="50" charset="-128"/>
            </a:endParaRPr>
          </a:p>
        </p:txBody>
      </p:sp>
      <p:pic>
        <p:nvPicPr>
          <p:cNvPr id="24" name="図 23">
            <a:extLst>
              <a:ext uri="{FF2B5EF4-FFF2-40B4-BE49-F238E27FC236}">
                <a16:creationId xmlns:a16="http://schemas.microsoft.com/office/drawing/2014/main" id="{A81FED21-9809-4C23-B538-ED1A6C8630BB}"/>
              </a:ext>
            </a:extLst>
          </p:cNvPr>
          <p:cNvPicPr>
            <a:picLocks noChangeAspect="1" noChangeArrowheads="1"/>
          </p:cNvPicPr>
          <p:nvPr/>
        </p:nvPicPr>
        <p:blipFill>
          <a:blip r:embed="rId5" cstate="screen">
            <a:extLst>
              <a:ext uri="{28A0092B-C50C-407E-A947-70E740481C1C}">
                <a14:useLocalDpi xmlns:a14="http://schemas.microsoft.com/office/drawing/2010/main"/>
              </a:ext>
            </a:extLst>
          </a:blip>
          <a:srcRect/>
          <a:stretch>
            <a:fillRect/>
          </a:stretch>
        </p:blipFill>
        <p:spPr bwMode="auto">
          <a:xfrm>
            <a:off x="1572422" y="4900255"/>
            <a:ext cx="2172352" cy="1163435"/>
          </a:xfrm>
          <a:prstGeom prst="rect">
            <a:avLst/>
          </a:prstGeom>
          <a:noFill/>
          <a:ln>
            <a:solidFill>
              <a:srgbClr val="3366FF"/>
            </a:solidFill>
          </a:ln>
        </p:spPr>
      </p:pic>
      <p:pic>
        <p:nvPicPr>
          <p:cNvPr id="25" name="Picture 3">
            <a:extLst>
              <a:ext uri="{FF2B5EF4-FFF2-40B4-BE49-F238E27FC236}">
                <a16:creationId xmlns:a16="http://schemas.microsoft.com/office/drawing/2014/main" id="{C5B00A8F-2332-414D-A4F3-044AB5426651}"/>
              </a:ext>
            </a:extLst>
          </p:cNvPr>
          <p:cNvPicPr>
            <a:picLocks noChangeAspect="1"/>
          </p:cNvPicPr>
          <p:nvPr/>
        </p:nvPicPr>
        <p:blipFill>
          <a:blip r:embed="rId6" cstate="screen">
            <a:extLst>
              <a:ext uri="{28A0092B-C50C-407E-A947-70E740481C1C}">
                <a14:useLocalDpi xmlns:a14="http://schemas.microsoft.com/office/drawing/2010/main"/>
              </a:ext>
            </a:extLst>
          </a:blip>
          <a:stretch>
            <a:fillRect/>
          </a:stretch>
        </p:blipFill>
        <p:spPr>
          <a:xfrm>
            <a:off x="1422685" y="6154123"/>
            <a:ext cx="1250988" cy="553432"/>
          </a:xfrm>
          <a:prstGeom prst="rect">
            <a:avLst/>
          </a:prstGeom>
        </p:spPr>
      </p:pic>
      <p:pic>
        <p:nvPicPr>
          <p:cNvPr id="26" name="Content Placeholder 7">
            <a:extLst>
              <a:ext uri="{FF2B5EF4-FFF2-40B4-BE49-F238E27FC236}">
                <a16:creationId xmlns:a16="http://schemas.microsoft.com/office/drawing/2014/main" id="{73BE5BAC-716D-42BF-BCEC-1DFC298317CF}"/>
              </a:ext>
            </a:extLst>
          </p:cNvPr>
          <p:cNvPicPr>
            <a:picLocks noChangeAspect="1"/>
          </p:cNvPicPr>
          <p:nvPr/>
        </p:nvPicPr>
        <p:blipFill>
          <a:blip r:embed="rId7" cstate="screen">
            <a:extLst>
              <a:ext uri="{28A0092B-C50C-407E-A947-70E740481C1C}">
                <a14:useLocalDpi xmlns:a14="http://schemas.microsoft.com/office/drawing/2010/main"/>
              </a:ext>
            </a:extLst>
          </a:blip>
          <a:stretch>
            <a:fillRect/>
          </a:stretch>
        </p:blipFill>
        <p:spPr>
          <a:xfrm>
            <a:off x="2790744" y="6047301"/>
            <a:ext cx="1075832" cy="696222"/>
          </a:xfrm>
          <a:prstGeom prst="rect">
            <a:avLst/>
          </a:prstGeom>
        </p:spPr>
      </p:pic>
      <p:pic>
        <p:nvPicPr>
          <p:cNvPr id="27" name="Picture 17" descr="TESLA cavity 20100627_top_B">
            <a:extLst>
              <a:ext uri="{FF2B5EF4-FFF2-40B4-BE49-F238E27FC236}">
                <a16:creationId xmlns:a16="http://schemas.microsoft.com/office/drawing/2014/main" id="{6A060A55-5213-4576-B163-BAD5C89B757F}"/>
              </a:ext>
            </a:extLst>
          </p:cNvPr>
          <p:cNvPicPr>
            <a:picLocks noChangeAspect="1" noChangeArrowheads="1"/>
          </p:cNvPicPr>
          <p:nvPr/>
        </p:nvPicPr>
        <p:blipFill>
          <a:blip r:embed="rId8" cstate="screen">
            <a:extLst>
              <a:ext uri="{28A0092B-C50C-407E-A947-70E740481C1C}">
                <a14:useLocalDpi xmlns:a14="http://schemas.microsoft.com/office/drawing/2010/main"/>
              </a:ext>
            </a:extLst>
          </a:blip>
          <a:srcRect/>
          <a:stretch>
            <a:fillRect/>
          </a:stretch>
        </p:blipFill>
        <p:spPr bwMode="auto">
          <a:xfrm>
            <a:off x="249444" y="1697141"/>
            <a:ext cx="2077711" cy="346285"/>
          </a:xfrm>
          <a:prstGeom prst="rect">
            <a:avLst/>
          </a:prstGeom>
          <a:noFill/>
          <a:ln w="19050">
            <a:noFill/>
            <a:miter lim="800000"/>
            <a:headEnd/>
            <a:tailEnd/>
          </a:ln>
          <a:extLst>
            <a:ext uri="{909E8E84-426E-40DD-AFC4-6F175D3DCCD1}">
              <a14:hiddenFill xmlns:a14="http://schemas.microsoft.com/office/drawing/2010/main">
                <a:solidFill>
                  <a:srgbClr val="FFFFFF"/>
                </a:solidFill>
              </a14:hiddenFill>
            </a:ext>
          </a:extLst>
        </p:spPr>
      </p:pic>
      <p:pic>
        <p:nvPicPr>
          <p:cNvPr id="29" name="図 28">
            <a:extLst>
              <a:ext uri="{FF2B5EF4-FFF2-40B4-BE49-F238E27FC236}">
                <a16:creationId xmlns:a16="http://schemas.microsoft.com/office/drawing/2014/main" id="{17847A49-A056-445C-9F10-18261414A536}"/>
              </a:ext>
            </a:extLst>
          </p:cNvPr>
          <p:cNvPicPr>
            <a:picLocks noChangeAspect="1"/>
          </p:cNvPicPr>
          <p:nvPr/>
        </p:nvPicPr>
        <p:blipFill>
          <a:blip r:embed="rId9" cstate="screen">
            <a:extLst>
              <a:ext uri="{28A0092B-C50C-407E-A947-70E740481C1C}">
                <a14:useLocalDpi xmlns:a14="http://schemas.microsoft.com/office/drawing/2010/main"/>
              </a:ext>
            </a:extLst>
          </a:blip>
          <a:stretch>
            <a:fillRect/>
          </a:stretch>
        </p:blipFill>
        <p:spPr>
          <a:xfrm>
            <a:off x="4273327" y="1523459"/>
            <a:ext cx="1582161" cy="1056346"/>
          </a:xfrm>
          <a:prstGeom prst="rect">
            <a:avLst/>
          </a:prstGeom>
          <a:ln w="28575">
            <a:noFill/>
          </a:ln>
        </p:spPr>
      </p:pic>
      <p:pic>
        <p:nvPicPr>
          <p:cNvPr id="30" name="Picture 5">
            <a:extLst>
              <a:ext uri="{FF2B5EF4-FFF2-40B4-BE49-F238E27FC236}">
                <a16:creationId xmlns:a16="http://schemas.microsoft.com/office/drawing/2014/main" id="{1854ABB4-92B9-40C5-AAE0-46C04F4F990B}"/>
              </a:ext>
            </a:extLst>
          </p:cNvPr>
          <p:cNvPicPr>
            <a:picLocks noChangeAspect="1"/>
          </p:cNvPicPr>
          <p:nvPr/>
        </p:nvPicPr>
        <p:blipFill>
          <a:blip r:embed="rId10" cstate="screen">
            <a:extLst>
              <a:ext uri="{28A0092B-C50C-407E-A947-70E740481C1C}">
                <a14:useLocalDpi xmlns:a14="http://schemas.microsoft.com/office/drawing/2010/main"/>
              </a:ext>
            </a:extLst>
          </a:blip>
          <a:stretch>
            <a:fillRect/>
          </a:stretch>
        </p:blipFill>
        <p:spPr>
          <a:xfrm>
            <a:off x="4339534" y="3368192"/>
            <a:ext cx="1556234" cy="1139253"/>
          </a:xfrm>
          <a:prstGeom prst="rect">
            <a:avLst/>
          </a:prstGeom>
          <a:ln w="28575">
            <a:noFill/>
          </a:ln>
        </p:spPr>
      </p:pic>
      <p:sp>
        <p:nvSpPr>
          <p:cNvPr id="33" name="テキスト ボックス 32">
            <a:extLst>
              <a:ext uri="{FF2B5EF4-FFF2-40B4-BE49-F238E27FC236}">
                <a16:creationId xmlns:a16="http://schemas.microsoft.com/office/drawing/2014/main" id="{7DE4DE21-BF1F-4181-AB31-6DAFDF1D0E9B}"/>
              </a:ext>
            </a:extLst>
          </p:cNvPr>
          <p:cNvSpPr txBox="1"/>
          <p:nvPr/>
        </p:nvSpPr>
        <p:spPr>
          <a:xfrm>
            <a:off x="147985" y="2084651"/>
            <a:ext cx="2415663" cy="599330"/>
          </a:xfrm>
          <a:prstGeom prst="rect">
            <a:avLst/>
          </a:prstGeom>
          <a:solidFill>
            <a:schemeClr val="bg1"/>
          </a:solidFill>
        </p:spPr>
        <p:txBody>
          <a:bodyPr wrap="square" rtlCol="0">
            <a:spAutoFit/>
          </a:bodyPr>
          <a:lstStyle/>
          <a:p>
            <a:r>
              <a:rPr kumimoji="1" lang="en-US" altLang="ja-JP" sz="1098" dirty="0">
                <a:latin typeface="Arial Unicode MS" panose="020B0604020202020204" pitchFamily="50" charset="-128"/>
                <a:ea typeface="Arial Unicode MS" panose="020B0604020202020204" pitchFamily="50" charset="-128"/>
              </a:rPr>
              <a:t>The mass production of European XFEL has reached ≥ 83% of the ILC specification yield (90%).　</a:t>
            </a:r>
            <a:endParaRPr kumimoji="1" lang="ja-JP" altLang="en-US" sz="1098" dirty="0">
              <a:latin typeface="Arial Unicode MS" panose="020B0604020202020204" pitchFamily="50" charset="-128"/>
              <a:ea typeface="Arial Unicode MS" panose="020B0604020202020204" pitchFamily="50" charset="-128"/>
            </a:endParaRPr>
          </a:p>
        </p:txBody>
      </p:sp>
      <p:sp>
        <p:nvSpPr>
          <p:cNvPr id="34" name="テキスト ボックス 33">
            <a:extLst>
              <a:ext uri="{FF2B5EF4-FFF2-40B4-BE49-F238E27FC236}">
                <a16:creationId xmlns:a16="http://schemas.microsoft.com/office/drawing/2014/main" id="{E8B44F80-76E4-4D9E-ADA7-B50ECBF573F6}"/>
              </a:ext>
            </a:extLst>
          </p:cNvPr>
          <p:cNvSpPr txBox="1"/>
          <p:nvPr/>
        </p:nvSpPr>
        <p:spPr>
          <a:xfrm>
            <a:off x="6394387" y="1695873"/>
            <a:ext cx="2572778" cy="461024"/>
          </a:xfrm>
          <a:prstGeom prst="rect">
            <a:avLst/>
          </a:prstGeom>
          <a:noFill/>
        </p:spPr>
        <p:txBody>
          <a:bodyPr wrap="square" rtlCol="0">
            <a:spAutoFit/>
          </a:bodyPr>
          <a:lstStyle/>
          <a:p>
            <a:r>
              <a:rPr kumimoji="1" lang="en-US" altLang="ja-JP" sz="1198" dirty="0">
                <a:solidFill>
                  <a:srgbClr val="FF0000"/>
                </a:solidFill>
                <a:latin typeface="Arial Unicode MS" panose="020B0604020202020204" pitchFamily="50" charset="-128"/>
                <a:ea typeface="Arial Unicode MS" panose="020B0604020202020204" pitchFamily="50" charset="-128"/>
              </a:rPr>
              <a:t>US-</a:t>
            </a:r>
            <a:r>
              <a:rPr kumimoji="1" lang="ja-JP" altLang="en-US" sz="1198" dirty="0">
                <a:solidFill>
                  <a:srgbClr val="FF0000"/>
                </a:solidFill>
                <a:latin typeface="Arial Unicode MS" panose="020B0604020202020204" pitchFamily="50" charset="-128"/>
                <a:ea typeface="Arial Unicode MS" panose="020B0604020202020204" pitchFamily="50" charset="-128"/>
              </a:rPr>
              <a:t>Japan</a:t>
            </a:r>
            <a:r>
              <a:rPr kumimoji="1" lang="ja-JP" altLang="en-US" sz="1198" dirty="0">
                <a:latin typeface="Arial Unicode MS" panose="020B0604020202020204" pitchFamily="50" charset="-128"/>
                <a:ea typeface="Arial Unicode MS" panose="020B0604020202020204" pitchFamily="50" charset="-128"/>
              </a:rPr>
              <a:t>: </a:t>
            </a:r>
            <a:r>
              <a:rPr kumimoji="1" lang="en-US" altLang="ja-JP" sz="1198" dirty="0">
                <a:latin typeface="Arial Unicode MS" panose="020B0604020202020204" pitchFamily="50" charset="-128"/>
                <a:ea typeface="Arial Unicode MS" panose="020B0604020202020204" pitchFamily="50" charset="-128"/>
              </a:rPr>
              <a:t>h</a:t>
            </a:r>
            <a:r>
              <a:rPr kumimoji="1" lang="ja-JP" altLang="en-US" sz="1198" dirty="0">
                <a:latin typeface="Arial Unicode MS" panose="020B0604020202020204" pitchFamily="50" charset="-128"/>
                <a:ea typeface="Arial Unicode MS" panose="020B0604020202020204" pitchFamily="50" charset="-128"/>
              </a:rPr>
              <a:t>igh </a:t>
            </a:r>
            <a:r>
              <a:rPr kumimoji="1" lang="en-US" altLang="ja-JP" sz="1198" dirty="0">
                <a:latin typeface="Arial Unicode MS" panose="020B0604020202020204" pitchFamily="50" charset="-128"/>
                <a:ea typeface="Arial Unicode MS" panose="020B0604020202020204" pitchFamily="50" charset="-128"/>
              </a:rPr>
              <a:t>p</a:t>
            </a:r>
            <a:r>
              <a:rPr kumimoji="1" lang="ja-JP" altLang="en-US" sz="1198" dirty="0">
                <a:latin typeface="Arial Unicode MS" panose="020B0604020202020204" pitchFamily="50" charset="-128"/>
                <a:ea typeface="Arial Unicode MS" panose="020B0604020202020204" pitchFamily="50" charset="-128"/>
              </a:rPr>
              <a:t>erformance with </a:t>
            </a:r>
            <a:r>
              <a:rPr kumimoji="1" lang="en-US" altLang="ja-JP" sz="1198" dirty="0">
                <a:latin typeface="Arial Unicode MS" panose="020B0604020202020204" pitchFamily="50" charset="-128"/>
                <a:ea typeface="Arial Unicode MS" panose="020B0604020202020204" pitchFamily="50" charset="-128"/>
              </a:rPr>
              <a:t>new surface treatment, etc.</a:t>
            </a:r>
            <a:endParaRPr kumimoji="1" lang="ja-JP" altLang="en-US" sz="1198" dirty="0">
              <a:latin typeface="Arial Unicode MS" panose="020B0604020202020204" pitchFamily="50" charset="-128"/>
              <a:ea typeface="Arial Unicode MS" panose="020B0604020202020204" pitchFamily="50" charset="-128"/>
            </a:endParaRPr>
          </a:p>
        </p:txBody>
      </p:sp>
      <p:sp>
        <p:nvSpPr>
          <p:cNvPr id="36" name="テキスト ボックス 35">
            <a:extLst>
              <a:ext uri="{FF2B5EF4-FFF2-40B4-BE49-F238E27FC236}">
                <a16:creationId xmlns:a16="http://schemas.microsoft.com/office/drawing/2014/main" id="{FBA23B11-A526-4E7C-8DC1-7A712F2D1C59}"/>
              </a:ext>
            </a:extLst>
          </p:cNvPr>
          <p:cNvSpPr txBox="1"/>
          <p:nvPr/>
        </p:nvSpPr>
        <p:spPr>
          <a:xfrm>
            <a:off x="6119206" y="6538594"/>
            <a:ext cx="3667022" cy="276614"/>
          </a:xfrm>
          <a:prstGeom prst="rect">
            <a:avLst/>
          </a:prstGeom>
          <a:noFill/>
        </p:spPr>
        <p:txBody>
          <a:bodyPr wrap="square" rtlCol="0">
            <a:spAutoFit/>
          </a:bodyPr>
          <a:lstStyle/>
          <a:p>
            <a:r>
              <a:rPr kumimoji="1" lang="en-US" altLang="ja-JP" sz="1198" dirty="0">
                <a:solidFill>
                  <a:srgbClr val="FF0000"/>
                </a:solidFill>
                <a:latin typeface="Arial Unicode MS" panose="020B0604020202020204" pitchFamily="50" charset="-128"/>
                <a:ea typeface="Arial Unicode MS" panose="020B0604020202020204" pitchFamily="50" charset="-128"/>
              </a:rPr>
              <a:t>France-</a:t>
            </a:r>
            <a:r>
              <a:rPr kumimoji="1" lang="ja-JP" altLang="en-US" sz="1198" dirty="0">
                <a:solidFill>
                  <a:srgbClr val="FF0000"/>
                </a:solidFill>
                <a:latin typeface="Arial Unicode MS" panose="020B0604020202020204" pitchFamily="50" charset="-128"/>
                <a:ea typeface="Arial Unicode MS" panose="020B0604020202020204" pitchFamily="50" charset="-128"/>
              </a:rPr>
              <a:t>Japan</a:t>
            </a:r>
            <a:r>
              <a:rPr kumimoji="1" lang="ja-JP" altLang="en-US" sz="1198" dirty="0">
                <a:latin typeface="Arial Unicode MS" panose="020B0604020202020204" pitchFamily="50" charset="-128"/>
                <a:ea typeface="Arial Unicode MS" panose="020B0604020202020204" pitchFamily="50" charset="-128"/>
              </a:rPr>
              <a:t>: Automation of </a:t>
            </a:r>
            <a:r>
              <a:rPr kumimoji="1" lang="en-US" altLang="ja-JP" sz="1198" dirty="0">
                <a:latin typeface="Arial Unicode MS" panose="020B0604020202020204" pitchFamily="50" charset="-128"/>
                <a:ea typeface="Arial Unicode MS" panose="020B0604020202020204" pitchFamily="50" charset="-128"/>
              </a:rPr>
              <a:t>cavity c</a:t>
            </a:r>
            <a:r>
              <a:rPr kumimoji="1" lang="ja-JP" altLang="en-US" sz="1198" dirty="0">
                <a:latin typeface="Arial Unicode MS" panose="020B0604020202020204" pitchFamily="50" charset="-128"/>
                <a:ea typeface="Arial Unicode MS" panose="020B0604020202020204" pitchFamily="50" charset="-128"/>
              </a:rPr>
              <a:t>lean</a:t>
            </a:r>
            <a:r>
              <a:rPr kumimoji="1" lang="en-US" altLang="ja-JP" sz="1198" dirty="0" err="1">
                <a:latin typeface="Arial Unicode MS" panose="020B0604020202020204" pitchFamily="50" charset="-128"/>
                <a:ea typeface="Arial Unicode MS" panose="020B0604020202020204" pitchFamily="50" charset="-128"/>
              </a:rPr>
              <a:t>ing</a:t>
            </a:r>
            <a:endParaRPr kumimoji="1" lang="ja-JP" altLang="en-US" sz="1198" dirty="0">
              <a:latin typeface="Arial Unicode MS" panose="020B0604020202020204" pitchFamily="50" charset="-128"/>
              <a:ea typeface="Arial Unicode MS" panose="020B0604020202020204" pitchFamily="50" charset="-128"/>
            </a:endParaRPr>
          </a:p>
        </p:txBody>
      </p:sp>
      <p:pic>
        <p:nvPicPr>
          <p:cNvPr id="37" name="図 36">
            <a:extLst>
              <a:ext uri="{FF2B5EF4-FFF2-40B4-BE49-F238E27FC236}">
                <a16:creationId xmlns:a16="http://schemas.microsoft.com/office/drawing/2014/main" id="{287718D0-F515-4E36-B13C-FDA8F5FBA72D}"/>
              </a:ext>
            </a:extLst>
          </p:cNvPr>
          <p:cNvPicPr>
            <a:picLocks noChangeAspect="1"/>
          </p:cNvPicPr>
          <p:nvPr/>
        </p:nvPicPr>
        <p:blipFill rotWithShape="1">
          <a:blip r:embed="rId11" cstate="screen">
            <a:extLst>
              <a:ext uri="{28A0092B-C50C-407E-A947-70E740481C1C}">
                <a14:useLocalDpi xmlns:a14="http://schemas.microsoft.com/office/drawing/2010/main"/>
              </a:ext>
            </a:extLst>
          </a:blip>
          <a:srcRect/>
          <a:stretch/>
        </p:blipFill>
        <p:spPr>
          <a:xfrm>
            <a:off x="8271587" y="5132743"/>
            <a:ext cx="2513847" cy="1113814"/>
          </a:xfrm>
          <a:prstGeom prst="rect">
            <a:avLst/>
          </a:prstGeom>
        </p:spPr>
      </p:pic>
      <p:sp>
        <p:nvSpPr>
          <p:cNvPr id="3" name="吹き出し: 角を丸めた四角形 2">
            <a:extLst>
              <a:ext uri="{FF2B5EF4-FFF2-40B4-BE49-F238E27FC236}">
                <a16:creationId xmlns:a16="http://schemas.microsoft.com/office/drawing/2014/main" id="{19B707A6-D69B-46F4-A677-84652F6BFED3}"/>
              </a:ext>
            </a:extLst>
          </p:cNvPr>
          <p:cNvSpPr/>
          <p:nvPr/>
        </p:nvSpPr>
        <p:spPr>
          <a:xfrm>
            <a:off x="4232305" y="5565575"/>
            <a:ext cx="2002890" cy="613031"/>
          </a:xfrm>
          <a:prstGeom prst="wedgeRoundRectCallout">
            <a:avLst>
              <a:gd name="adj1" fmla="val -12908"/>
              <a:gd name="adj2" fmla="val -90422"/>
              <a:gd name="adj3" fmla="val 16667"/>
            </a:avLst>
          </a:prstGeom>
          <a:solidFill>
            <a:schemeClr val="accent3">
              <a:lumMod val="20000"/>
              <a:lumOff val="80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kumimoji="1" lang="ja-JP" altLang="en-US" sz="1198" dirty="0">
                <a:solidFill>
                  <a:srgbClr val="FF0000"/>
                </a:solidFill>
                <a:latin typeface="Arial Unicode MS" panose="020B0604020202020204" pitchFamily="50" charset="-128"/>
                <a:ea typeface="Arial Unicode MS" panose="020B0604020202020204" pitchFamily="50" charset="-128"/>
              </a:rPr>
              <a:t>Realized through international cooperation and procurement</a:t>
            </a:r>
          </a:p>
        </p:txBody>
      </p:sp>
      <p:sp>
        <p:nvSpPr>
          <p:cNvPr id="41" name="テキスト ボックス 40">
            <a:extLst>
              <a:ext uri="{FF2B5EF4-FFF2-40B4-BE49-F238E27FC236}">
                <a16:creationId xmlns:a16="http://schemas.microsoft.com/office/drawing/2014/main" id="{3F10DF4B-6D1B-4C12-8024-CE6E920E9447}"/>
              </a:ext>
            </a:extLst>
          </p:cNvPr>
          <p:cNvSpPr txBox="1"/>
          <p:nvPr/>
        </p:nvSpPr>
        <p:spPr>
          <a:xfrm>
            <a:off x="6405931" y="6157919"/>
            <a:ext cx="1903938" cy="461024"/>
          </a:xfrm>
          <a:prstGeom prst="rect">
            <a:avLst/>
          </a:prstGeom>
          <a:noFill/>
        </p:spPr>
        <p:txBody>
          <a:bodyPr wrap="square" rtlCol="0">
            <a:spAutoFit/>
          </a:bodyPr>
          <a:lstStyle/>
          <a:p>
            <a:r>
              <a:rPr kumimoji="1" lang="en-US" altLang="ja-JP" sz="1198" dirty="0">
                <a:latin typeface="Arial Unicode MS" panose="020B0604020202020204" pitchFamily="50" charset="-128"/>
                <a:ea typeface="Arial Unicode MS" panose="020B0604020202020204" pitchFamily="50" charset="-128"/>
              </a:rPr>
              <a:t>Accelerator performance verification at KEK-STF2</a:t>
            </a:r>
            <a:endParaRPr kumimoji="1" lang="ja-JP" altLang="en-US" sz="1198" dirty="0">
              <a:latin typeface="Arial Unicode MS" panose="020B0604020202020204" pitchFamily="50" charset="-128"/>
              <a:ea typeface="Arial Unicode MS" panose="020B0604020202020204" pitchFamily="50" charset="-128"/>
            </a:endParaRPr>
          </a:p>
        </p:txBody>
      </p:sp>
      <p:pic>
        <p:nvPicPr>
          <p:cNvPr id="4" name="図 3">
            <a:extLst>
              <a:ext uri="{FF2B5EF4-FFF2-40B4-BE49-F238E27FC236}">
                <a16:creationId xmlns:a16="http://schemas.microsoft.com/office/drawing/2014/main" id="{E58C1BD0-A758-324F-AC01-5A308AD04C5D}"/>
              </a:ext>
            </a:extLst>
          </p:cNvPr>
          <p:cNvPicPr>
            <a:picLocks noChangeAspect="1"/>
          </p:cNvPicPr>
          <p:nvPr/>
        </p:nvPicPr>
        <p:blipFill>
          <a:blip r:embed="rId12"/>
          <a:stretch>
            <a:fillRect/>
          </a:stretch>
        </p:blipFill>
        <p:spPr>
          <a:xfrm>
            <a:off x="6452525" y="4821524"/>
            <a:ext cx="1857344" cy="1334931"/>
          </a:xfrm>
          <a:prstGeom prst="rect">
            <a:avLst/>
          </a:prstGeom>
          <a:ln>
            <a:solidFill>
              <a:srgbClr val="00B050"/>
            </a:solidFill>
          </a:ln>
        </p:spPr>
      </p:pic>
      <p:sp>
        <p:nvSpPr>
          <p:cNvPr id="40" name="テキスト ボックス 39">
            <a:extLst>
              <a:ext uri="{FF2B5EF4-FFF2-40B4-BE49-F238E27FC236}">
                <a16:creationId xmlns:a16="http://schemas.microsoft.com/office/drawing/2014/main" id="{3615E6D1-173C-4294-A05D-7213BF5B1A21}"/>
              </a:ext>
            </a:extLst>
          </p:cNvPr>
          <p:cNvSpPr txBox="1"/>
          <p:nvPr/>
        </p:nvSpPr>
        <p:spPr>
          <a:xfrm>
            <a:off x="6219832" y="3932056"/>
            <a:ext cx="2915598" cy="461024"/>
          </a:xfrm>
          <a:prstGeom prst="rect">
            <a:avLst/>
          </a:prstGeom>
          <a:noFill/>
        </p:spPr>
        <p:txBody>
          <a:bodyPr wrap="square">
            <a:spAutoFit/>
          </a:bodyPr>
          <a:lstStyle/>
          <a:p>
            <a:r>
              <a:rPr lang="ja-JP" altLang="en-US" sz="1198" dirty="0">
                <a:latin typeface="Arial Unicode MS" panose="020B0604020202020204" pitchFamily="50" charset="-128"/>
                <a:ea typeface="Arial Unicode MS" panose="020B0604020202020204" pitchFamily="50" charset="-128"/>
              </a:rPr>
              <a:t>Final design is underway to comply with "High Pressure Gas Safety".</a:t>
            </a:r>
          </a:p>
        </p:txBody>
      </p:sp>
      <p:sp>
        <p:nvSpPr>
          <p:cNvPr id="44" name="テキスト ボックス 43">
            <a:extLst>
              <a:ext uri="{FF2B5EF4-FFF2-40B4-BE49-F238E27FC236}">
                <a16:creationId xmlns:a16="http://schemas.microsoft.com/office/drawing/2014/main" id="{CF91896C-7728-41B5-A3DC-FAF393ADDD0A}"/>
              </a:ext>
            </a:extLst>
          </p:cNvPr>
          <p:cNvSpPr txBox="1"/>
          <p:nvPr/>
        </p:nvSpPr>
        <p:spPr>
          <a:xfrm>
            <a:off x="6267335" y="3538496"/>
            <a:ext cx="2876065" cy="461024"/>
          </a:xfrm>
          <a:prstGeom prst="rect">
            <a:avLst/>
          </a:prstGeom>
          <a:noFill/>
        </p:spPr>
        <p:txBody>
          <a:bodyPr wrap="square">
            <a:spAutoFit/>
          </a:bodyPr>
          <a:lstStyle/>
          <a:p>
            <a:r>
              <a:rPr lang="ja-JP" altLang="en-US" sz="1198" dirty="0">
                <a:solidFill>
                  <a:srgbClr val="FF0000"/>
                </a:solidFill>
                <a:latin typeface="Arial Unicode MS" panose="020B0604020202020204" pitchFamily="50" charset="-128"/>
                <a:ea typeface="Arial Unicode MS" panose="020B0604020202020204" pitchFamily="50" charset="-128"/>
              </a:rPr>
              <a:t>German</a:t>
            </a:r>
            <a:r>
              <a:rPr lang="en-US" altLang="ja-JP" sz="1198" dirty="0">
                <a:solidFill>
                  <a:srgbClr val="FF0000"/>
                </a:solidFill>
                <a:latin typeface="Arial Unicode MS" panose="020B0604020202020204" pitchFamily="50" charset="-128"/>
                <a:ea typeface="Arial Unicode MS" panose="020B0604020202020204" pitchFamily="50" charset="-128"/>
              </a:rPr>
              <a:t>y</a:t>
            </a:r>
            <a:r>
              <a:rPr lang="ja-JP" altLang="en-US" sz="1198" dirty="0">
                <a:solidFill>
                  <a:srgbClr val="FF0000"/>
                </a:solidFill>
                <a:latin typeface="Arial Unicode MS" panose="020B0604020202020204" pitchFamily="50" charset="-128"/>
                <a:ea typeface="Arial Unicode MS" panose="020B0604020202020204" pitchFamily="50" charset="-128"/>
              </a:rPr>
              <a:t>-Japan</a:t>
            </a:r>
            <a:r>
              <a:rPr lang="ja-JP" altLang="en-US" sz="1198" dirty="0">
                <a:latin typeface="Arial Unicode MS" panose="020B0604020202020204" pitchFamily="50" charset="-128"/>
                <a:ea typeface="Arial Unicode MS" panose="020B0604020202020204" pitchFamily="50" charset="-128"/>
              </a:rPr>
              <a:t>: Improving Efficiency in Cavity Manufacturi</a:t>
            </a:r>
            <a:r>
              <a:rPr lang="ja-JP" altLang="en-US" sz="1198">
                <a:latin typeface="Arial Unicode MS" panose="020B0604020202020204" pitchFamily="50" charset="-128"/>
                <a:ea typeface="Arial Unicode MS" panose="020B0604020202020204" pitchFamily="50" charset="-128"/>
              </a:rPr>
              <a:t>ng</a:t>
            </a:r>
            <a:r>
              <a:rPr lang="en-US" altLang="ja-JP" sz="1198" dirty="0">
                <a:latin typeface="Arial Unicode MS" panose="020B0604020202020204" pitchFamily="50" charset="-128"/>
                <a:ea typeface="Arial Unicode MS" panose="020B0604020202020204" pitchFamily="50" charset="-128"/>
              </a:rPr>
              <a:t>.</a:t>
            </a:r>
            <a:r>
              <a:rPr lang="ja-JP" altLang="en-US" sz="1198" dirty="0">
                <a:latin typeface="Arial Unicode MS" panose="020B0604020202020204" pitchFamily="50" charset="-128"/>
                <a:ea typeface="Arial Unicode MS" panose="020B0604020202020204" pitchFamily="50" charset="-128"/>
              </a:rPr>
              <a:t>　</a:t>
            </a:r>
          </a:p>
        </p:txBody>
      </p:sp>
      <p:pic>
        <p:nvPicPr>
          <p:cNvPr id="46" name="Picture 2" descr="https://ilc.kek.jp/LCoffice/OfficeAdmin/Test/images/Yamanaka_CFF140509m.jpg">
            <a:extLst>
              <a:ext uri="{FF2B5EF4-FFF2-40B4-BE49-F238E27FC236}">
                <a16:creationId xmlns:a16="http://schemas.microsoft.com/office/drawing/2014/main" id="{8DBB848A-9588-48F4-A2C6-C7C6559F38E7}"/>
              </a:ext>
            </a:extLst>
          </p:cNvPr>
          <p:cNvPicPr>
            <a:picLocks noChangeAspect="1" noChangeArrowheads="1"/>
          </p:cNvPicPr>
          <p:nvPr/>
        </p:nvPicPr>
        <p:blipFill rotWithShape="1">
          <a:blip r:embed="rId13" cstate="screen">
            <a:extLst>
              <a:ext uri="{28A0092B-C50C-407E-A947-70E740481C1C}">
                <a14:useLocalDpi xmlns:a14="http://schemas.microsoft.com/office/drawing/2010/main"/>
              </a:ext>
            </a:extLst>
          </a:blip>
          <a:srcRect/>
          <a:stretch/>
        </p:blipFill>
        <p:spPr bwMode="auto">
          <a:xfrm>
            <a:off x="9119749" y="3221734"/>
            <a:ext cx="1637345" cy="394717"/>
          </a:xfrm>
          <a:prstGeom prst="rect">
            <a:avLst/>
          </a:prstGeom>
          <a:noFill/>
          <a:extLst>
            <a:ext uri="{909E8E84-426E-40DD-AFC4-6F175D3DCCD1}">
              <a14:hiddenFill xmlns:a14="http://schemas.microsoft.com/office/drawing/2010/main">
                <a:solidFill>
                  <a:srgbClr val="FFFFFF"/>
                </a:solidFill>
              </a14:hiddenFill>
            </a:ext>
          </a:extLst>
        </p:spPr>
      </p:pic>
      <p:sp>
        <p:nvSpPr>
          <p:cNvPr id="48" name="星: 5 pt 47">
            <a:extLst>
              <a:ext uri="{FF2B5EF4-FFF2-40B4-BE49-F238E27FC236}">
                <a16:creationId xmlns:a16="http://schemas.microsoft.com/office/drawing/2014/main" id="{000E5521-D5AA-4B0F-B679-7F8AC5565458}"/>
              </a:ext>
            </a:extLst>
          </p:cNvPr>
          <p:cNvSpPr/>
          <p:nvPr/>
        </p:nvSpPr>
        <p:spPr>
          <a:xfrm>
            <a:off x="7937078" y="2878131"/>
            <a:ext cx="154530" cy="201047"/>
          </a:xfrm>
          <a:prstGeom prst="star5">
            <a:avLst/>
          </a:prstGeom>
          <a:solidFill>
            <a:srgbClr val="BBA34D"/>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sz="1797" dirty="0">
              <a:latin typeface="Arial Unicode MS" panose="020B0604020202020204" pitchFamily="50" charset="-128"/>
              <a:ea typeface="Arial Unicode MS" panose="020B0604020202020204" pitchFamily="50" charset="-128"/>
            </a:endParaRPr>
          </a:p>
        </p:txBody>
      </p:sp>
      <p:sp>
        <p:nvSpPr>
          <p:cNvPr id="49" name="テキスト ボックス 48">
            <a:extLst>
              <a:ext uri="{FF2B5EF4-FFF2-40B4-BE49-F238E27FC236}">
                <a16:creationId xmlns:a16="http://schemas.microsoft.com/office/drawing/2014/main" id="{B31D6210-F11C-4313-8D74-82C264E0DA4A}"/>
              </a:ext>
            </a:extLst>
          </p:cNvPr>
          <p:cNvSpPr txBox="1"/>
          <p:nvPr/>
        </p:nvSpPr>
        <p:spPr>
          <a:xfrm>
            <a:off x="7795524" y="3079178"/>
            <a:ext cx="422926" cy="276614"/>
          </a:xfrm>
          <a:prstGeom prst="rect">
            <a:avLst/>
          </a:prstGeom>
          <a:noFill/>
        </p:spPr>
        <p:txBody>
          <a:bodyPr wrap="none" rtlCol="0">
            <a:spAutoFit/>
          </a:bodyPr>
          <a:lstStyle/>
          <a:p>
            <a:r>
              <a:rPr kumimoji="1" lang="en-US" altLang="ja-JP" sz="1198" dirty="0">
                <a:latin typeface="Arial Unicode MS" panose="020B0604020202020204" pitchFamily="50" charset="-128"/>
                <a:ea typeface="Arial Unicode MS" panose="020B0604020202020204" pitchFamily="50" charset="-128"/>
              </a:rPr>
              <a:t>ILC</a:t>
            </a:r>
            <a:endParaRPr kumimoji="1" lang="ja-JP" altLang="en-US" sz="1198" dirty="0">
              <a:latin typeface="Arial Unicode MS" panose="020B0604020202020204" pitchFamily="50" charset="-128"/>
              <a:ea typeface="Arial Unicode MS" panose="020B0604020202020204" pitchFamily="50" charset="-128"/>
            </a:endParaRPr>
          </a:p>
        </p:txBody>
      </p:sp>
      <p:pic>
        <p:nvPicPr>
          <p:cNvPr id="38" name="Picture 37">
            <a:extLst>
              <a:ext uri="{FF2B5EF4-FFF2-40B4-BE49-F238E27FC236}">
                <a16:creationId xmlns:a16="http://schemas.microsoft.com/office/drawing/2014/main" id="{268F16A7-A2F7-3147-95D9-5BE5681AF4B6}"/>
              </a:ext>
            </a:extLst>
          </p:cNvPr>
          <p:cNvPicPr>
            <a:picLocks noChangeAspect="1"/>
          </p:cNvPicPr>
          <p:nvPr/>
        </p:nvPicPr>
        <p:blipFill>
          <a:blip r:embed="rId14"/>
          <a:stretch>
            <a:fillRect/>
          </a:stretch>
        </p:blipFill>
        <p:spPr>
          <a:xfrm>
            <a:off x="2275504" y="2623799"/>
            <a:ext cx="1680330" cy="1308257"/>
          </a:xfrm>
          <a:prstGeom prst="rect">
            <a:avLst/>
          </a:prstGeom>
        </p:spPr>
      </p:pic>
      <p:sp>
        <p:nvSpPr>
          <p:cNvPr id="43" name="Rectangle 42">
            <a:extLst>
              <a:ext uri="{FF2B5EF4-FFF2-40B4-BE49-F238E27FC236}">
                <a16:creationId xmlns:a16="http://schemas.microsoft.com/office/drawing/2014/main" id="{BA99616F-66C8-114B-AF53-39A83A58BBCF}"/>
              </a:ext>
            </a:extLst>
          </p:cNvPr>
          <p:cNvSpPr/>
          <p:nvPr/>
        </p:nvSpPr>
        <p:spPr>
          <a:xfrm>
            <a:off x="153479" y="3927668"/>
            <a:ext cx="2045261" cy="246221"/>
          </a:xfrm>
          <a:prstGeom prst="rect">
            <a:avLst/>
          </a:prstGeom>
        </p:spPr>
        <p:txBody>
          <a:bodyPr wrap="square">
            <a:spAutoFit/>
          </a:bodyPr>
          <a:lstStyle/>
          <a:p>
            <a:r>
              <a:rPr lang="en-US" sz="1000" dirty="0">
                <a:ea typeface="MS PGothic" charset="0"/>
              </a:rPr>
              <a:t>European XFEL: 29 </a:t>
            </a:r>
            <a:r>
              <a:rPr lang="fr-FR" sz="1000" dirty="0">
                <a:latin typeface="Abadi MT Condensed Light" panose="020B0306030101010103" pitchFamily="34" charset="77"/>
              </a:rPr>
              <a:t>± </a:t>
            </a:r>
            <a:r>
              <a:rPr lang="fr-FR" sz="1000" dirty="0">
                <a:latin typeface="Times New Roman" panose="02020603050405020304" pitchFamily="18" charset="0"/>
                <a:cs typeface="Times New Roman" panose="02020603050405020304" pitchFamily="18" charset="0"/>
              </a:rPr>
              <a:t>5.1 MV/m </a:t>
            </a:r>
          </a:p>
        </p:txBody>
      </p:sp>
      <p:sp>
        <p:nvSpPr>
          <p:cNvPr id="45" name="Rectangle 44">
            <a:extLst>
              <a:ext uri="{FF2B5EF4-FFF2-40B4-BE49-F238E27FC236}">
                <a16:creationId xmlns:a16="http://schemas.microsoft.com/office/drawing/2014/main" id="{E91DA87B-6AB5-2047-95AB-D4D67C9248D1}"/>
              </a:ext>
            </a:extLst>
          </p:cNvPr>
          <p:cNvSpPr/>
          <p:nvPr/>
        </p:nvSpPr>
        <p:spPr>
          <a:xfrm>
            <a:off x="2305807" y="3886344"/>
            <a:ext cx="1969062" cy="400110"/>
          </a:xfrm>
          <a:prstGeom prst="rect">
            <a:avLst/>
          </a:prstGeom>
        </p:spPr>
        <p:txBody>
          <a:bodyPr wrap="square">
            <a:spAutoFit/>
          </a:bodyPr>
          <a:lstStyle/>
          <a:p>
            <a:pPr lvl="0"/>
            <a:r>
              <a:rPr lang="en-US" sz="1000" dirty="0">
                <a:ea typeface="MS PGothic" charset="0"/>
              </a:rPr>
              <a:t>LCLS-II: 18-21</a:t>
            </a:r>
            <a:r>
              <a:rPr lang="fr-FR" sz="1000" dirty="0">
                <a:latin typeface="Times New Roman" panose="02020603050405020304" pitchFamily="18" charset="0"/>
                <a:cs typeface="Times New Roman" panose="02020603050405020304" pitchFamily="18" charset="0"/>
              </a:rPr>
              <a:t> MV/m</a:t>
            </a:r>
          </a:p>
          <a:p>
            <a:pPr lvl="0"/>
            <a:r>
              <a:rPr lang="fr-FR" sz="1000" dirty="0">
                <a:latin typeface="Times New Roman" panose="02020603050405020304" pitchFamily="18" charset="0"/>
                <a:cs typeface="Times New Roman" panose="02020603050405020304" pitchFamily="18" charset="0"/>
              </a:rPr>
              <a:t>                 Q&gt;2.7 10</a:t>
            </a:r>
            <a:r>
              <a:rPr lang="fr-FR" sz="1000" baseline="30000" dirty="0">
                <a:latin typeface="Times New Roman" panose="02020603050405020304" pitchFamily="18" charset="0"/>
                <a:cs typeface="Times New Roman" panose="02020603050405020304" pitchFamily="18" charset="0"/>
              </a:rPr>
              <a:t>10</a:t>
            </a:r>
            <a:r>
              <a:rPr lang="fr-FR" sz="1000" dirty="0">
                <a:latin typeface="Times New Roman" panose="02020603050405020304" pitchFamily="18" charset="0"/>
                <a:cs typeface="Times New Roman" panose="02020603050405020304" pitchFamily="18" charset="0"/>
              </a:rPr>
              <a:t> </a:t>
            </a:r>
          </a:p>
        </p:txBody>
      </p:sp>
      <p:sp>
        <p:nvSpPr>
          <p:cNvPr id="11" name="Slide Number Placeholder 10">
            <a:extLst>
              <a:ext uri="{FF2B5EF4-FFF2-40B4-BE49-F238E27FC236}">
                <a16:creationId xmlns:a16="http://schemas.microsoft.com/office/drawing/2014/main" id="{15120741-6630-D67B-DA4A-04CAC43C8CCB}"/>
              </a:ext>
            </a:extLst>
          </p:cNvPr>
          <p:cNvSpPr>
            <a:spLocks noGrp="1"/>
          </p:cNvSpPr>
          <p:nvPr>
            <p:ph type="sldNum" sz="quarter" idx="12"/>
          </p:nvPr>
        </p:nvSpPr>
        <p:spPr/>
        <p:txBody>
          <a:bodyPr/>
          <a:lstStyle/>
          <a:p>
            <a:fld id="{617C510A-7687-CB44-A886-7EC5AB743307}" type="slidenum">
              <a:rPr lang="fr-FR" smtClean="0">
                <a:solidFill>
                  <a:prstClr val="white"/>
                </a:solidFill>
                <a:latin typeface="News Gothic MT"/>
              </a:rPr>
              <a:pPr/>
              <a:t>9</a:t>
            </a:fld>
            <a:endParaRPr lang="fr-FR">
              <a:solidFill>
                <a:prstClr val="white"/>
              </a:solidFill>
              <a:latin typeface="News Gothic MT"/>
            </a:endParaRPr>
          </a:p>
        </p:txBody>
      </p:sp>
      <p:sp>
        <p:nvSpPr>
          <p:cNvPr id="7" name="Date Placeholder 6">
            <a:extLst>
              <a:ext uri="{FF2B5EF4-FFF2-40B4-BE49-F238E27FC236}">
                <a16:creationId xmlns:a16="http://schemas.microsoft.com/office/drawing/2014/main" id="{07B5149E-7D63-DC40-0FEC-56F3A81F07D0}"/>
              </a:ext>
            </a:extLst>
          </p:cNvPr>
          <p:cNvSpPr>
            <a:spLocks noGrp="1"/>
          </p:cNvSpPr>
          <p:nvPr>
            <p:ph type="dt" sz="half" idx="10"/>
          </p:nvPr>
        </p:nvSpPr>
        <p:spPr>
          <a:xfrm>
            <a:off x="3201370" y="6590690"/>
            <a:ext cx="2841837" cy="364618"/>
          </a:xfrm>
        </p:spPr>
        <p:txBody>
          <a:bodyPr/>
          <a:lstStyle/>
          <a:p>
            <a:r>
              <a:rPr lang="fr-FR">
                <a:solidFill>
                  <a:prstClr val="white"/>
                </a:solidFill>
                <a:latin typeface="News Gothic MT"/>
              </a:rPr>
              <a:t>15 May 2025</a:t>
            </a:r>
            <a:endParaRPr lang="fr-FR" dirty="0">
              <a:solidFill>
                <a:prstClr val="white"/>
              </a:solidFill>
              <a:latin typeface="News Gothic MT"/>
            </a:endParaRPr>
          </a:p>
        </p:txBody>
      </p:sp>
    </p:spTree>
    <p:extLst>
      <p:ext uri="{BB962C8B-B14F-4D97-AF65-F5344CB8AC3E}">
        <p14:creationId xmlns:p14="http://schemas.microsoft.com/office/powerpoint/2010/main" val="959411136"/>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a:extLst>
              <a:ext uri="{FF2B5EF4-FFF2-40B4-BE49-F238E27FC236}">
                <a16:creationId xmlns:a16="http://schemas.microsoft.com/office/drawing/2014/main" id="{EBF69834-C3A1-B02E-849C-A91B98BB50ED}"/>
              </a:ext>
            </a:extLst>
          </p:cNvPr>
          <p:cNvSpPr>
            <a:spLocks noGrp="1"/>
          </p:cNvSpPr>
          <p:nvPr>
            <p:ph type="title"/>
          </p:nvPr>
        </p:nvSpPr>
        <p:spPr>
          <a:xfrm>
            <a:off x="3438499" y="194658"/>
            <a:ext cx="5302301" cy="628638"/>
          </a:xfrm>
          <a:solidFill>
            <a:srgbClr val="92D050"/>
          </a:solidFill>
        </p:spPr>
        <p:txBody>
          <a:bodyPr/>
          <a:lstStyle/>
          <a:p>
            <a:r>
              <a:rPr kumimoji="1" lang="en-US" altLang="ja-JP" sz="3200" dirty="0"/>
              <a:t>SRF R&amp;D items</a:t>
            </a:r>
            <a:endParaRPr kumimoji="1" lang="ja-JP" altLang="en-US" sz="3200" dirty="0"/>
          </a:p>
        </p:txBody>
      </p:sp>
      <p:sp>
        <p:nvSpPr>
          <p:cNvPr id="4" name="スライド番号プレースホルダー 3">
            <a:extLst>
              <a:ext uri="{FF2B5EF4-FFF2-40B4-BE49-F238E27FC236}">
                <a16:creationId xmlns:a16="http://schemas.microsoft.com/office/drawing/2014/main" id="{D8519502-E479-1875-5EB8-AEBC6C99BF66}"/>
              </a:ext>
            </a:extLst>
          </p:cNvPr>
          <p:cNvSpPr>
            <a:spLocks noGrp="1"/>
          </p:cNvSpPr>
          <p:nvPr>
            <p:ph type="sldNum" sz="quarter" idx="12"/>
          </p:nvPr>
        </p:nvSpPr>
        <p:spPr>
          <a:xfrm>
            <a:off x="10670300" y="6429717"/>
            <a:ext cx="1319424" cy="364618"/>
          </a:xfrm>
        </p:spPr>
        <p:txBody>
          <a:bodyPr/>
          <a:lstStyle/>
          <a:p>
            <a:fld id="{DED8F30D-D541-424C-94AB-D99F080AE047}" type="slidenum">
              <a:rPr kumimoji="1" lang="ja-JP" altLang="en-US" smtClean="0"/>
              <a:t>10</a:t>
            </a:fld>
            <a:endParaRPr kumimoji="1" lang="ja-JP" altLang="en-US"/>
          </a:p>
        </p:txBody>
      </p:sp>
      <p:sp>
        <p:nvSpPr>
          <p:cNvPr id="6" name="テキスト ボックス 5">
            <a:extLst>
              <a:ext uri="{FF2B5EF4-FFF2-40B4-BE49-F238E27FC236}">
                <a16:creationId xmlns:a16="http://schemas.microsoft.com/office/drawing/2014/main" id="{9A245FCD-EBF3-DC99-C6D0-795AB2CCCD55}"/>
              </a:ext>
            </a:extLst>
          </p:cNvPr>
          <p:cNvSpPr txBox="1"/>
          <p:nvPr/>
        </p:nvSpPr>
        <p:spPr>
          <a:xfrm>
            <a:off x="181468" y="948589"/>
            <a:ext cx="11755140" cy="2831096"/>
          </a:xfrm>
          <a:prstGeom prst="rect">
            <a:avLst/>
          </a:prstGeom>
          <a:noFill/>
        </p:spPr>
        <p:txBody>
          <a:bodyPr wrap="square">
            <a:spAutoFit/>
          </a:bodyPr>
          <a:lstStyle/>
          <a:p>
            <a:pPr marL="285350" indent="-285350">
              <a:buFont typeface="Arial" panose="020B0604020202020204" pitchFamily="34" charset="0"/>
              <a:buChar char="•"/>
            </a:pPr>
            <a:endParaRPr lang="en-US" altLang="ja-JP" sz="1797" dirty="0"/>
          </a:p>
          <a:p>
            <a:r>
              <a:rPr lang="en-US" altLang="ja-JP" sz="2000" b="1" dirty="0">
                <a:solidFill>
                  <a:srgbClr val="C00000"/>
                </a:solidFill>
                <a:latin typeface="Arial" panose="020B0604020202020204" pitchFamily="34" charset="0"/>
                <a:cs typeface="Arial" panose="020B0604020202020204" pitchFamily="34" charset="0"/>
              </a:rPr>
              <a:t>International Cooperation R&amp;D Items</a:t>
            </a:r>
            <a:r>
              <a:rPr lang="en-US" altLang="ja-JP" sz="2000" dirty="0">
                <a:solidFill>
                  <a:srgbClr val="002060"/>
                </a:solidFill>
                <a:latin typeface="Arial" panose="020B0604020202020204" pitchFamily="34" charset="0"/>
                <a:cs typeface="Arial" panose="020B0604020202020204" pitchFamily="34" charset="0"/>
              </a:rPr>
              <a:t>:</a:t>
            </a:r>
          </a:p>
          <a:p>
            <a:pPr marL="285350" indent="-285350">
              <a:buFont typeface="Arial" panose="020B0604020202020204" pitchFamily="34" charset="0"/>
              <a:buChar char="•"/>
            </a:pPr>
            <a:r>
              <a:rPr lang="en-US" altLang="ja-JP" sz="2000" dirty="0">
                <a:solidFill>
                  <a:srgbClr val="002060"/>
                </a:solidFill>
                <a:latin typeface="Arial" panose="020B0604020202020204" pitchFamily="34" charset="0"/>
                <a:cs typeface="Arial" panose="020B0604020202020204" pitchFamily="34" charset="0"/>
              </a:rPr>
              <a:t>Establishment of international standards of the SRF cavity satisfying the Japanese </a:t>
            </a:r>
            <a:r>
              <a:rPr lang="en-US" altLang="ja-JP" sz="2000" b="1" dirty="0">
                <a:solidFill>
                  <a:srgbClr val="002060"/>
                </a:solidFill>
                <a:latin typeface="Arial" panose="020B0604020202020204" pitchFamily="34" charset="0"/>
                <a:cs typeface="Arial" panose="020B0604020202020204" pitchFamily="34" charset="0"/>
              </a:rPr>
              <a:t>High-Pressure-Gas-Safety regulation </a:t>
            </a:r>
            <a:r>
              <a:rPr lang="en-US" altLang="ja-JP" sz="2000" dirty="0">
                <a:solidFill>
                  <a:srgbClr val="002060"/>
                </a:solidFill>
                <a:latin typeface="Arial" panose="020B0604020202020204" pitchFamily="34" charset="0"/>
                <a:cs typeface="Arial" panose="020B0604020202020204" pitchFamily="34" charset="0"/>
              </a:rPr>
              <a:t>(requires common drawings)</a:t>
            </a:r>
          </a:p>
          <a:p>
            <a:pPr marL="285350" indent="-285350">
              <a:buFont typeface="Arial" panose="020B0604020202020204" pitchFamily="34" charset="0"/>
              <a:buChar char="•"/>
            </a:pPr>
            <a:r>
              <a:rPr lang="en-US" altLang="ja-JP" sz="2000" dirty="0">
                <a:solidFill>
                  <a:srgbClr val="002060"/>
                </a:solidFill>
                <a:latin typeface="Arial" panose="020B0604020202020204" pitchFamily="34" charset="0"/>
                <a:cs typeface="Arial" panose="020B0604020202020204" pitchFamily="34" charset="0"/>
              </a:rPr>
              <a:t>Advancement of SRF cavity and </a:t>
            </a:r>
            <a:r>
              <a:rPr lang="en-US" altLang="ja-JP" sz="2000" b="1" dirty="0">
                <a:solidFill>
                  <a:srgbClr val="002060"/>
                </a:solidFill>
                <a:latin typeface="Arial" panose="020B0604020202020204" pitchFamily="34" charset="0"/>
                <a:cs typeface="Arial" panose="020B0604020202020204" pitchFamily="34" charset="0"/>
              </a:rPr>
              <a:t>surface treatment technology</a:t>
            </a:r>
            <a:r>
              <a:rPr lang="en-US" altLang="ja-JP" sz="2000" dirty="0">
                <a:solidFill>
                  <a:srgbClr val="002060"/>
                </a:solidFill>
                <a:latin typeface="Arial" panose="020B0604020202020204" pitchFamily="34" charset="0"/>
                <a:cs typeface="Arial" panose="020B0604020202020204" pitchFamily="34" charset="0"/>
              </a:rPr>
              <a:t>, performance evaluation </a:t>
            </a:r>
          </a:p>
          <a:p>
            <a:pPr marL="285350" indent="-285350">
              <a:buFont typeface="Arial" panose="020B0604020202020204" pitchFamily="34" charset="0"/>
              <a:buChar char="•"/>
            </a:pPr>
            <a:r>
              <a:rPr lang="en-US" altLang="ja-JP" sz="2000" dirty="0">
                <a:solidFill>
                  <a:srgbClr val="002060"/>
                </a:solidFill>
                <a:latin typeface="Arial" panose="020B0604020202020204" pitchFamily="34" charset="0"/>
                <a:cs typeface="Arial" panose="020B0604020202020204" pitchFamily="34" charset="0"/>
              </a:rPr>
              <a:t>Optimization of </a:t>
            </a:r>
            <a:r>
              <a:rPr lang="en-US" altLang="ja-JP" sz="2000" b="1" dirty="0">
                <a:solidFill>
                  <a:srgbClr val="002060"/>
                </a:solidFill>
                <a:latin typeface="Arial" panose="020B0604020202020204" pitchFamily="34" charset="0"/>
                <a:cs typeface="Arial" panose="020B0604020202020204" pitchFamily="34" charset="0"/>
              </a:rPr>
              <a:t>cryomodule (CM) design </a:t>
            </a:r>
            <a:r>
              <a:rPr lang="en-US" altLang="ja-JP" sz="2000" dirty="0">
                <a:solidFill>
                  <a:srgbClr val="002060"/>
                </a:solidFill>
                <a:latin typeface="Arial" panose="020B0604020202020204" pitchFamily="34" charset="0"/>
                <a:cs typeface="Arial" panose="020B0604020202020204" pitchFamily="34" charset="0"/>
              </a:rPr>
              <a:t>and overall performance evaluation of cavity packages</a:t>
            </a:r>
          </a:p>
          <a:p>
            <a:pPr marL="285350" indent="-285350">
              <a:buFont typeface="Arial" panose="020B0604020202020204" pitchFamily="34" charset="0"/>
              <a:buChar char="•"/>
            </a:pPr>
            <a:r>
              <a:rPr lang="en-US" altLang="ja-JP" sz="2000" dirty="0">
                <a:solidFill>
                  <a:srgbClr val="002060"/>
                </a:solidFill>
                <a:latin typeface="Arial" panose="020B0604020202020204" pitchFamily="34" charset="0"/>
                <a:cs typeface="Arial" panose="020B0604020202020204" pitchFamily="34" charset="0"/>
              </a:rPr>
              <a:t>Efforts to </a:t>
            </a:r>
            <a:r>
              <a:rPr lang="en-US" altLang="ja-JP" sz="2000" b="1" dirty="0">
                <a:solidFill>
                  <a:srgbClr val="002060"/>
                </a:solidFill>
                <a:latin typeface="Arial" panose="020B0604020202020204" pitchFamily="34" charset="0"/>
                <a:cs typeface="Arial" panose="020B0604020202020204" pitchFamily="34" charset="0"/>
              </a:rPr>
              <a:t>apply advanced SRF cavity </a:t>
            </a:r>
            <a:r>
              <a:rPr lang="en-US" altLang="ja-JP" sz="2000" dirty="0">
                <a:solidFill>
                  <a:srgbClr val="002060"/>
                </a:solidFill>
                <a:latin typeface="Arial" panose="020B0604020202020204" pitchFamily="34" charset="0"/>
                <a:cs typeface="Arial" panose="020B0604020202020204" pitchFamily="34" charset="0"/>
              </a:rPr>
              <a:t>technology </a:t>
            </a:r>
            <a:r>
              <a:rPr lang="en-US" altLang="ja-JP" sz="2000" b="1" dirty="0">
                <a:solidFill>
                  <a:srgbClr val="002060"/>
                </a:solidFill>
                <a:latin typeface="Arial" panose="020B0604020202020204" pitchFamily="34" charset="0"/>
                <a:cs typeface="Arial" panose="020B0604020202020204" pitchFamily="34" charset="0"/>
              </a:rPr>
              <a:t>such as crab cavity</a:t>
            </a:r>
            <a:endParaRPr lang="en-US" altLang="ja-JP" sz="2000" dirty="0">
              <a:solidFill>
                <a:srgbClr val="002060"/>
              </a:solidFill>
              <a:latin typeface="Arial" panose="020B0604020202020204" pitchFamily="34" charset="0"/>
              <a:cs typeface="Arial" panose="020B0604020202020204" pitchFamily="34" charset="0"/>
            </a:endParaRPr>
          </a:p>
          <a:p>
            <a:pPr marL="285350" indent="-285350">
              <a:buFont typeface="Arial" panose="020B0604020202020204" pitchFamily="34" charset="0"/>
              <a:buChar char="•"/>
            </a:pPr>
            <a:endParaRPr lang="en-US" altLang="ja-JP" sz="2000" b="1" dirty="0">
              <a:solidFill>
                <a:srgbClr val="002060"/>
              </a:solidFill>
              <a:latin typeface="Arial" panose="020B0604020202020204" pitchFamily="34" charset="0"/>
              <a:cs typeface="Arial" panose="020B0604020202020204" pitchFamily="34" charset="0"/>
            </a:endParaRPr>
          </a:p>
          <a:p>
            <a:pPr marL="285350" indent="-285350">
              <a:buFont typeface="Arial" panose="020B0604020202020204" pitchFamily="34" charset="0"/>
              <a:buChar char="•"/>
            </a:pPr>
            <a:endParaRPr lang="en-US" altLang="ja-JP" sz="2000" b="1" dirty="0">
              <a:solidFill>
                <a:srgbClr val="002060"/>
              </a:solidFill>
              <a:latin typeface="Arial" panose="020B0604020202020204" pitchFamily="34" charset="0"/>
              <a:cs typeface="Arial" panose="020B0604020202020204" pitchFamily="34" charset="0"/>
            </a:endParaRPr>
          </a:p>
        </p:txBody>
      </p:sp>
      <p:pic>
        <p:nvPicPr>
          <p:cNvPr id="7" name="図 6">
            <a:extLst>
              <a:ext uri="{FF2B5EF4-FFF2-40B4-BE49-F238E27FC236}">
                <a16:creationId xmlns:a16="http://schemas.microsoft.com/office/drawing/2014/main" id="{6321A5B9-F3AF-32F2-C079-51019701398E}"/>
              </a:ext>
            </a:extLst>
          </p:cNvPr>
          <p:cNvPicPr>
            <a:picLocks noChangeAspect="1" noChangeArrowheads="1"/>
          </p:cNvPicPr>
          <p:nvPr/>
        </p:nvPicPr>
        <p:blipFill>
          <a:blip r:embed="rId3" cstate="screen">
            <a:extLst>
              <a:ext uri="{28A0092B-C50C-407E-A947-70E740481C1C}">
                <a14:useLocalDpi xmlns:a14="http://schemas.microsoft.com/office/drawing/2010/main"/>
              </a:ext>
            </a:extLst>
          </a:blip>
          <a:srcRect/>
          <a:stretch>
            <a:fillRect/>
          </a:stretch>
        </p:blipFill>
        <p:spPr bwMode="auto">
          <a:xfrm>
            <a:off x="4362630" y="3563057"/>
            <a:ext cx="1878947" cy="10053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 name="Picture 4" descr="tesla9cell.pdf">
            <a:extLst>
              <a:ext uri="{FF2B5EF4-FFF2-40B4-BE49-F238E27FC236}">
                <a16:creationId xmlns:a16="http://schemas.microsoft.com/office/drawing/2014/main" id="{5F3521EA-E126-6F72-032C-FCEC8B04E2CB}"/>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90491" y="4165677"/>
            <a:ext cx="2246161" cy="691191"/>
          </a:xfrm>
          <a:prstGeom prst="rect">
            <a:avLst/>
          </a:prstGeom>
        </p:spPr>
      </p:pic>
      <p:sp>
        <p:nvSpPr>
          <p:cNvPr id="9" name="テキスト ボックス 8">
            <a:extLst>
              <a:ext uri="{FF2B5EF4-FFF2-40B4-BE49-F238E27FC236}">
                <a16:creationId xmlns:a16="http://schemas.microsoft.com/office/drawing/2014/main" id="{5F2150DB-CAF0-40BE-2480-28EB801B8235}"/>
              </a:ext>
            </a:extLst>
          </p:cNvPr>
          <p:cNvSpPr txBox="1"/>
          <p:nvPr/>
        </p:nvSpPr>
        <p:spPr>
          <a:xfrm>
            <a:off x="-370758" y="3636172"/>
            <a:ext cx="2130636" cy="369332"/>
          </a:xfrm>
          <a:prstGeom prst="rect">
            <a:avLst/>
          </a:prstGeom>
          <a:noFill/>
        </p:spPr>
        <p:txBody>
          <a:bodyPr wrap="square">
            <a:spAutoFit/>
          </a:bodyPr>
          <a:lstStyle/>
          <a:p>
            <a:pPr algn="ctr"/>
            <a:r>
              <a:rPr kumimoji="1" lang="en-US" altLang="ja-JP" b="1" dirty="0">
                <a:solidFill>
                  <a:srgbClr val="C00000"/>
                </a:solidFill>
                <a:latin typeface="Times New Roman" panose="02020603050405020304" pitchFamily="18" charset="0"/>
                <a:ea typeface="ＭＳ Ｐゴシック" panose="020B0600070205080204" pitchFamily="50" charset="-128"/>
                <a:cs typeface="Times New Roman" panose="02020603050405020304" pitchFamily="18" charset="0"/>
              </a:rPr>
              <a:t>SRF cavity</a:t>
            </a:r>
            <a:endParaRPr lang="ja-JP" altLang="en-US" b="1" dirty="0">
              <a:solidFill>
                <a:srgbClr val="C00000"/>
              </a:solidFill>
              <a:latin typeface="Times New Roman" panose="02020603050405020304" pitchFamily="18" charset="0"/>
              <a:cs typeface="Times New Roman" panose="02020603050405020304" pitchFamily="18" charset="0"/>
            </a:endParaRPr>
          </a:p>
        </p:txBody>
      </p:sp>
      <p:sp>
        <p:nvSpPr>
          <p:cNvPr id="10" name="テキスト ボックス 9">
            <a:extLst>
              <a:ext uri="{FF2B5EF4-FFF2-40B4-BE49-F238E27FC236}">
                <a16:creationId xmlns:a16="http://schemas.microsoft.com/office/drawing/2014/main" id="{DBB99DBB-953D-E59D-C719-A621B187D051}"/>
              </a:ext>
            </a:extLst>
          </p:cNvPr>
          <p:cNvSpPr txBox="1"/>
          <p:nvPr/>
        </p:nvSpPr>
        <p:spPr>
          <a:xfrm>
            <a:off x="4099277" y="3202105"/>
            <a:ext cx="2405652" cy="369332"/>
          </a:xfrm>
          <a:prstGeom prst="rect">
            <a:avLst/>
          </a:prstGeom>
          <a:noFill/>
        </p:spPr>
        <p:txBody>
          <a:bodyPr wrap="square">
            <a:spAutoFit/>
          </a:bodyPr>
          <a:lstStyle/>
          <a:p>
            <a:pPr algn="ctr"/>
            <a:r>
              <a:rPr kumimoji="1" lang="en-US" altLang="ja-JP" b="1" dirty="0">
                <a:solidFill>
                  <a:srgbClr val="C00000"/>
                </a:solidFill>
                <a:latin typeface="Times New Roman" panose="02020603050405020304" pitchFamily="18" charset="0"/>
                <a:ea typeface="ＭＳ Ｐゴシック" panose="020B0600070205080204" pitchFamily="50" charset="-128"/>
                <a:cs typeface="Times New Roman" panose="02020603050405020304" pitchFamily="18" charset="0"/>
              </a:rPr>
              <a:t>Cryomodule</a:t>
            </a:r>
            <a:endParaRPr lang="ja-JP" altLang="en-US" b="1" dirty="0">
              <a:solidFill>
                <a:srgbClr val="C00000"/>
              </a:solidFill>
              <a:latin typeface="Times New Roman" panose="02020603050405020304" pitchFamily="18" charset="0"/>
              <a:cs typeface="Times New Roman" panose="02020603050405020304" pitchFamily="18" charset="0"/>
            </a:endParaRPr>
          </a:p>
        </p:txBody>
      </p:sp>
      <p:pic>
        <p:nvPicPr>
          <p:cNvPr id="5" name="図 6">
            <a:extLst>
              <a:ext uri="{FF2B5EF4-FFF2-40B4-BE49-F238E27FC236}">
                <a16:creationId xmlns:a16="http://schemas.microsoft.com/office/drawing/2014/main" id="{CFFE1248-0C53-C201-F941-799A7A59DAD1}"/>
              </a:ext>
            </a:extLst>
          </p:cNvPr>
          <p:cNvPicPr>
            <a:picLocks noChangeAspect="1"/>
          </p:cNvPicPr>
          <p:nvPr/>
        </p:nvPicPr>
        <p:blipFill>
          <a:blip r:embed="rId5" cstate="screen">
            <a:extLst>
              <a:ext uri="{28A0092B-C50C-407E-A947-70E740481C1C}">
                <a14:useLocalDpi xmlns:a14="http://schemas.microsoft.com/office/drawing/2010/main"/>
              </a:ext>
            </a:extLst>
          </a:blip>
          <a:stretch>
            <a:fillRect/>
          </a:stretch>
        </p:blipFill>
        <p:spPr>
          <a:xfrm>
            <a:off x="142724" y="4939173"/>
            <a:ext cx="2791967" cy="1823785"/>
          </a:xfrm>
          <a:prstGeom prst="rect">
            <a:avLst/>
          </a:prstGeom>
        </p:spPr>
      </p:pic>
      <p:pic>
        <p:nvPicPr>
          <p:cNvPr id="14" name="Picture 2" descr="C:\Users\dstorey\Desktop\New folder\phases.gif">
            <a:extLst>
              <a:ext uri="{FF2B5EF4-FFF2-40B4-BE49-F238E27FC236}">
                <a16:creationId xmlns:a16="http://schemas.microsoft.com/office/drawing/2014/main" id="{C484B36C-2B4E-E8F7-DDC7-C14A22BE2251}"/>
              </a:ext>
            </a:extLst>
          </p:cNvPr>
          <p:cNvPicPr>
            <a:picLocks noChangeAspect="1" noChangeArrowheads="1" noCrop="1"/>
          </p:cNvPicPr>
          <p:nvPr/>
        </p:nvPicPr>
        <p:blipFill>
          <a:blip r:embed="rId6" cstate="screen">
            <a:extLst>
              <a:ext uri="{28A0092B-C50C-407E-A947-70E740481C1C}">
                <a14:useLocalDpi xmlns:a14="http://schemas.microsoft.com/office/drawing/2010/main"/>
              </a:ext>
            </a:extLst>
          </a:blip>
          <a:srcRect/>
          <a:stretch>
            <a:fillRect/>
          </a:stretch>
        </p:blipFill>
        <p:spPr bwMode="auto">
          <a:xfrm>
            <a:off x="10048640" y="3424237"/>
            <a:ext cx="1801493" cy="113175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6" name="TextBox 15">
            <a:extLst>
              <a:ext uri="{FF2B5EF4-FFF2-40B4-BE49-F238E27FC236}">
                <a16:creationId xmlns:a16="http://schemas.microsoft.com/office/drawing/2014/main" id="{08B7ED2B-5FC6-6416-415A-AE80AC36E094}"/>
              </a:ext>
            </a:extLst>
          </p:cNvPr>
          <p:cNvSpPr txBox="1"/>
          <p:nvPr/>
        </p:nvSpPr>
        <p:spPr>
          <a:xfrm>
            <a:off x="8976794" y="3006248"/>
            <a:ext cx="2662673" cy="369332"/>
          </a:xfrm>
          <a:prstGeom prst="rect">
            <a:avLst/>
          </a:prstGeom>
          <a:noFill/>
        </p:spPr>
        <p:txBody>
          <a:bodyPr wrap="square">
            <a:spAutoFit/>
          </a:bodyPr>
          <a:lstStyle/>
          <a:p>
            <a:pPr marL="0" marR="0" lvl="0" indent="0" algn="l" defTabSz="457200" rtl="0" eaLnBrk="1" fontAlgn="auto" latinLnBrk="0" hangingPunct="1">
              <a:lnSpc>
                <a:spcPct val="100000"/>
              </a:lnSpc>
              <a:spcBef>
                <a:spcPts val="0"/>
              </a:spcBef>
              <a:spcAft>
                <a:spcPts val="0"/>
              </a:spcAft>
              <a:buClrTx/>
              <a:buSzTx/>
              <a:buFontTx/>
              <a:buNone/>
              <a:tabLst/>
              <a:defRPr/>
            </a:pPr>
            <a:r>
              <a:rPr kumimoji="1" lang="en-US" altLang="ja-JP" b="1" kern="1200" dirty="0">
                <a:solidFill>
                  <a:srgbClr val="C00000"/>
                </a:solidFill>
                <a:latin typeface="Times New Roman" panose="02020603050405020304" pitchFamily="18" charset="0"/>
                <a:ea typeface="Arial Unicode MS" panose="020B0604020202020204" pitchFamily="50" charset="-128"/>
                <a:cs typeface="+mn-cs"/>
              </a:rPr>
              <a:t>ILC </a:t>
            </a:r>
            <a:r>
              <a:rPr kumimoji="1" lang="en-US" altLang="ja-JP" b="1" i="0" u="none" strike="noStrike" kern="1200" cap="none" spc="0" normalizeH="0" baseline="0" noProof="0" dirty="0">
                <a:ln>
                  <a:noFill/>
                </a:ln>
                <a:solidFill>
                  <a:srgbClr val="C00000"/>
                </a:solidFill>
                <a:effectLst/>
                <a:uLnTx/>
                <a:uFillTx/>
                <a:latin typeface="Times New Roman" panose="02020603050405020304" pitchFamily="18" charset="0"/>
                <a:ea typeface="Arial Unicode MS" panose="020B0604020202020204" pitchFamily="50" charset="-128"/>
                <a:cs typeface="+mn-cs"/>
              </a:rPr>
              <a:t>crab cavity system</a:t>
            </a:r>
            <a:endParaRPr kumimoji="1" lang="en-US" altLang="ja-JP" b="1" dirty="0">
              <a:solidFill>
                <a:srgbClr val="C00000"/>
              </a:solidFill>
              <a:latin typeface="Times New Roman" panose="02020603050405020304" pitchFamily="18" charset="0"/>
              <a:ea typeface="Arial Unicode MS" panose="020B0604020202020204" pitchFamily="50" charset="-128"/>
            </a:endParaRPr>
          </a:p>
        </p:txBody>
      </p:sp>
      <p:pic>
        <p:nvPicPr>
          <p:cNvPr id="17" name="図 28" descr="座る, 写真, ウニ が含まれている画像&#10;&#10;自動的に生成された説明">
            <a:extLst>
              <a:ext uri="{FF2B5EF4-FFF2-40B4-BE49-F238E27FC236}">
                <a16:creationId xmlns:a16="http://schemas.microsoft.com/office/drawing/2014/main" id="{D2CE9315-E351-D456-0264-26779AF864AE}"/>
              </a:ext>
            </a:extLst>
          </p:cNvPr>
          <p:cNvPicPr>
            <a:picLocks noChangeAspect="1"/>
          </p:cNvPicPr>
          <p:nvPr/>
        </p:nvPicPr>
        <p:blipFill rotWithShape="1">
          <a:blip r:embed="rId7" cstate="screen">
            <a:extLst>
              <a:ext uri="{28A0092B-C50C-407E-A947-70E740481C1C}">
                <a14:useLocalDpi xmlns:a14="http://schemas.microsoft.com/office/drawing/2010/main"/>
              </a:ext>
            </a:extLst>
          </a:blip>
          <a:srcRect/>
          <a:stretch/>
        </p:blipFill>
        <p:spPr>
          <a:xfrm>
            <a:off x="2336652" y="4093307"/>
            <a:ext cx="626650" cy="544954"/>
          </a:xfrm>
          <a:prstGeom prst="rect">
            <a:avLst/>
          </a:prstGeom>
        </p:spPr>
      </p:pic>
      <p:sp>
        <p:nvSpPr>
          <p:cNvPr id="18" name="テキスト ボックス 29">
            <a:extLst>
              <a:ext uri="{FF2B5EF4-FFF2-40B4-BE49-F238E27FC236}">
                <a16:creationId xmlns:a16="http://schemas.microsoft.com/office/drawing/2014/main" id="{A6EC7490-0502-C506-48E3-D9D99568FDA0}"/>
              </a:ext>
            </a:extLst>
          </p:cNvPr>
          <p:cNvSpPr txBox="1"/>
          <p:nvPr/>
        </p:nvSpPr>
        <p:spPr>
          <a:xfrm>
            <a:off x="2097568" y="3624110"/>
            <a:ext cx="2540572" cy="461665"/>
          </a:xfrm>
          <a:prstGeom prst="rect">
            <a:avLst/>
          </a:prstGeom>
          <a:noFill/>
        </p:spPr>
        <p:txBody>
          <a:bodyPr wrap="square" rtlCol="0">
            <a:spAutoFit/>
          </a:bodyPr>
          <a:lstStyle/>
          <a:p>
            <a:pPr defTabSz="457200"/>
            <a:r>
              <a:rPr lang="en-US" altLang="ja-JP" sz="1200" dirty="0">
                <a:solidFill>
                  <a:prstClr val="black"/>
                </a:solidFill>
                <a:latin typeface="Times New Roman" panose="02020603050405020304" pitchFamily="18" charset="0"/>
                <a:cs typeface="Times New Roman" panose="02020603050405020304" pitchFamily="18" charset="0"/>
              </a:rPr>
              <a:t>Nb Fine Grain (FG) Disc</a:t>
            </a:r>
          </a:p>
          <a:p>
            <a:pPr defTabSz="457200"/>
            <a:r>
              <a:rPr kumimoji="0" lang="en-US" altLang="ja-JP" sz="1200" dirty="0">
                <a:solidFill>
                  <a:srgbClr val="0070C0"/>
                </a:solidFill>
                <a:latin typeface="Times New Roman" panose="02020603050405020304" pitchFamily="18" charset="0"/>
                <a:cs typeface="Times New Roman" panose="02020603050405020304" pitchFamily="18" charset="0"/>
              </a:rPr>
              <a:t>Grain Size:  50 - 100 um</a:t>
            </a:r>
            <a:endParaRPr lang="ja-JP" altLang="en-US" sz="1200" dirty="0">
              <a:solidFill>
                <a:srgbClr val="0070C0"/>
              </a:solidFill>
              <a:latin typeface="Times New Roman" panose="02020603050405020304" pitchFamily="18" charset="0"/>
              <a:cs typeface="Times New Roman" panose="02020603050405020304" pitchFamily="18" charset="0"/>
            </a:endParaRPr>
          </a:p>
        </p:txBody>
      </p:sp>
      <p:sp>
        <p:nvSpPr>
          <p:cNvPr id="19" name="テキスト ボックス 30">
            <a:extLst>
              <a:ext uri="{FF2B5EF4-FFF2-40B4-BE49-F238E27FC236}">
                <a16:creationId xmlns:a16="http://schemas.microsoft.com/office/drawing/2014/main" id="{D6E0B2AC-0064-9B6B-FBFA-8E1941344896}"/>
              </a:ext>
            </a:extLst>
          </p:cNvPr>
          <p:cNvSpPr txBox="1"/>
          <p:nvPr/>
        </p:nvSpPr>
        <p:spPr>
          <a:xfrm>
            <a:off x="2934015" y="4728378"/>
            <a:ext cx="1408547" cy="830997"/>
          </a:xfrm>
          <a:prstGeom prst="rect">
            <a:avLst/>
          </a:prstGeom>
          <a:noFill/>
        </p:spPr>
        <p:txBody>
          <a:bodyPr wrap="square" rtlCol="0">
            <a:spAutoFit/>
          </a:bodyPr>
          <a:lstStyle/>
          <a:p>
            <a:pPr defTabSz="457200"/>
            <a:r>
              <a:rPr kumimoji="0" lang="en-US" altLang="ja-JP" sz="1200" dirty="0">
                <a:solidFill>
                  <a:srgbClr val="00B050"/>
                </a:solidFill>
                <a:latin typeface="Times New Roman" panose="02020603050405020304" pitchFamily="18" charset="0"/>
                <a:cs typeface="Times New Roman" panose="02020603050405020304" pitchFamily="18" charset="0"/>
              </a:rPr>
              <a:t>A New Approach:</a:t>
            </a:r>
          </a:p>
          <a:p>
            <a:pPr defTabSz="457200"/>
            <a:r>
              <a:rPr kumimoji="0" lang="en-US" altLang="ja-JP" sz="1200" dirty="0">
                <a:solidFill>
                  <a:srgbClr val="FF0000"/>
                </a:solidFill>
                <a:latin typeface="Times New Roman" panose="02020603050405020304" pitchFamily="18" charset="0"/>
                <a:cs typeface="Times New Roman" panose="02020603050405020304" pitchFamily="18" charset="0"/>
              </a:rPr>
              <a:t>Nb Medium</a:t>
            </a:r>
            <a:r>
              <a:rPr lang="en-US" altLang="ja-JP" sz="1200" dirty="0">
                <a:solidFill>
                  <a:srgbClr val="FF0000"/>
                </a:solidFill>
                <a:latin typeface="Times New Roman" panose="02020603050405020304" pitchFamily="18" charset="0"/>
                <a:cs typeface="Times New Roman" panose="02020603050405020304" pitchFamily="18" charset="0"/>
              </a:rPr>
              <a:t> Grain (MG) Disc</a:t>
            </a:r>
          </a:p>
          <a:p>
            <a:pPr defTabSz="457200"/>
            <a:r>
              <a:rPr kumimoji="0" lang="en-US" altLang="ja-JP" sz="1200" dirty="0">
                <a:solidFill>
                  <a:srgbClr val="0070C0"/>
                </a:solidFill>
                <a:latin typeface="Times New Roman" panose="02020603050405020304" pitchFamily="18" charset="0"/>
                <a:cs typeface="Times New Roman" panose="02020603050405020304" pitchFamily="18" charset="0"/>
              </a:rPr>
              <a:t>Grain Size &lt; 1 mm</a:t>
            </a:r>
            <a:endParaRPr lang="ja-JP" altLang="en-US" sz="1200" dirty="0">
              <a:solidFill>
                <a:srgbClr val="0070C0"/>
              </a:solidFill>
              <a:latin typeface="Times New Roman" panose="02020603050405020304" pitchFamily="18" charset="0"/>
              <a:cs typeface="Times New Roman" panose="02020603050405020304" pitchFamily="18" charset="0"/>
            </a:endParaRPr>
          </a:p>
        </p:txBody>
      </p:sp>
      <p:pic>
        <p:nvPicPr>
          <p:cNvPr id="20" name="図 31">
            <a:extLst>
              <a:ext uri="{FF2B5EF4-FFF2-40B4-BE49-F238E27FC236}">
                <a16:creationId xmlns:a16="http://schemas.microsoft.com/office/drawing/2014/main" id="{7328867C-5129-A730-C3C3-35855099B4B5}"/>
              </a:ext>
            </a:extLst>
          </p:cNvPr>
          <p:cNvPicPr>
            <a:picLocks noChangeAspect="1"/>
          </p:cNvPicPr>
          <p:nvPr/>
        </p:nvPicPr>
        <p:blipFill>
          <a:blip r:embed="rId8" cstate="screen">
            <a:extLst>
              <a:ext uri="{28A0092B-C50C-407E-A947-70E740481C1C}">
                <a14:useLocalDpi xmlns:a14="http://schemas.microsoft.com/office/drawing/2010/main"/>
              </a:ext>
            </a:extLst>
          </a:blip>
          <a:stretch>
            <a:fillRect/>
          </a:stretch>
        </p:blipFill>
        <p:spPr>
          <a:xfrm>
            <a:off x="2903373" y="4280610"/>
            <a:ext cx="516014" cy="392821"/>
          </a:xfrm>
          <a:prstGeom prst="rect">
            <a:avLst/>
          </a:prstGeom>
          <a:ln>
            <a:solidFill>
              <a:srgbClr val="FF0000"/>
            </a:solidFill>
          </a:ln>
        </p:spPr>
      </p:pic>
      <p:pic>
        <p:nvPicPr>
          <p:cNvPr id="21" name="図 40" descr="図形, 円&#10;&#10;自動的に生成された説明">
            <a:extLst>
              <a:ext uri="{FF2B5EF4-FFF2-40B4-BE49-F238E27FC236}">
                <a16:creationId xmlns:a16="http://schemas.microsoft.com/office/drawing/2014/main" id="{19B3E79F-3CAB-1435-37E3-2A77649A7B0C}"/>
              </a:ext>
            </a:extLst>
          </p:cNvPr>
          <p:cNvPicPr>
            <a:picLocks noChangeAspect="1"/>
          </p:cNvPicPr>
          <p:nvPr/>
        </p:nvPicPr>
        <p:blipFill rotWithShape="1">
          <a:blip r:embed="rId9" cstate="screen">
            <a:extLst>
              <a:ext uri="{28A0092B-C50C-407E-A947-70E740481C1C}">
                <a14:useLocalDpi xmlns:a14="http://schemas.microsoft.com/office/drawing/2010/main"/>
              </a:ext>
            </a:extLst>
          </a:blip>
          <a:srcRect b="-460"/>
          <a:stretch/>
        </p:blipFill>
        <p:spPr>
          <a:xfrm>
            <a:off x="1494877" y="3584602"/>
            <a:ext cx="565001" cy="556380"/>
          </a:xfrm>
          <a:prstGeom prst="rect">
            <a:avLst/>
          </a:prstGeom>
        </p:spPr>
      </p:pic>
      <p:pic>
        <p:nvPicPr>
          <p:cNvPr id="22" name="Picture 21">
            <a:extLst>
              <a:ext uri="{FF2B5EF4-FFF2-40B4-BE49-F238E27FC236}">
                <a16:creationId xmlns:a16="http://schemas.microsoft.com/office/drawing/2014/main" id="{6F418545-4A32-0D00-6635-33875E6D7152}"/>
              </a:ext>
            </a:extLst>
          </p:cNvPr>
          <p:cNvPicPr>
            <a:picLocks noChangeAspect="1"/>
          </p:cNvPicPr>
          <p:nvPr/>
        </p:nvPicPr>
        <p:blipFill>
          <a:blip r:embed="rId10"/>
          <a:stretch>
            <a:fillRect/>
          </a:stretch>
        </p:blipFill>
        <p:spPr>
          <a:xfrm>
            <a:off x="4338118" y="4786429"/>
            <a:ext cx="1713656" cy="759749"/>
          </a:xfrm>
          <a:prstGeom prst="rect">
            <a:avLst/>
          </a:prstGeom>
        </p:spPr>
      </p:pic>
      <p:sp>
        <p:nvSpPr>
          <p:cNvPr id="24" name="TextBox 23">
            <a:extLst>
              <a:ext uri="{FF2B5EF4-FFF2-40B4-BE49-F238E27FC236}">
                <a16:creationId xmlns:a16="http://schemas.microsoft.com/office/drawing/2014/main" id="{1FBEA6E9-9E54-DDF7-B010-167F52A3AC42}"/>
              </a:ext>
            </a:extLst>
          </p:cNvPr>
          <p:cNvSpPr txBox="1"/>
          <p:nvPr/>
        </p:nvSpPr>
        <p:spPr>
          <a:xfrm>
            <a:off x="4323718" y="5625909"/>
            <a:ext cx="1408547" cy="830997"/>
          </a:xfrm>
          <a:prstGeom prst="rect">
            <a:avLst/>
          </a:prstGeom>
          <a:noFill/>
        </p:spPr>
        <p:txBody>
          <a:bodyPr wrap="square">
            <a:spAutoFit/>
          </a:bodyPr>
          <a:lstStyle/>
          <a:p>
            <a:r>
              <a:rPr lang="en-US" sz="1200" dirty="0"/>
              <a:t>Type-B CM has one unit of “SCQ + cold BPM” at the center position.</a:t>
            </a:r>
          </a:p>
        </p:txBody>
      </p:sp>
      <p:pic>
        <p:nvPicPr>
          <p:cNvPr id="25" name="Picture 24">
            <a:extLst>
              <a:ext uri="{FF2B5EF4-FFF2-40B4-BE49-F238E27FC236}">
                <a16:creationId xmlns:a16="http://schemas.microsoft.com/office/drawing/2014/main" id="{10545024-305C-1166-0FAD-8C6542088864}"/>
              </a:ext>
            </a:extLst>
          </p:cNvPr>
          <p:cNvPicPr>
            <a:picLocks noChangeAspect="1"/>
          </p:cNvPicPr>
          <p:nvPr/>
        </p:nvPicPr>
        <p:blipFill>
          <a:blip r:embed="rId11"/>
          <a:stretch>
            <a:fillRect/>
          </a:stretch>
        </p:blipFill>
        <p:spPr>
          <a:xfrm>
            <a:off x="6337680" y="3699067"/>
            <a:ext cx="1397000" cy="1917700"/>
          </a:xfrm>
          <a:prstGeom prst="rect">
            <a:avLst/>
          </a:prstGeom>
        </p:spPr>
      </p:pic>
      <p:sp>
        <p:nvSpPr>
          <p:cNvPr id="27" name="TextBox 26">
            <a:extLst>
              <a:ext uri="{FF2B5EF4-FFF2-40B4-BE49-F238E27FC236}">
                <a16:creationId xmlns:a16="http://schemas.microsoft.com/office/drawing/2014/main" id="{8E4E0AA5-ADAF-728C-B773-5576A3884042}"/>
              </a:ext>
            </a:extLst>
          </p:cNvPr>
          <p:cNvSpPr txBox="1"/>
          <p:nvPr/>
        </p:nvSpPr>
        <p:spPr>
          <a:xfrm>
            <a:off x="5882664" y="5690385"/>
            <a:ext cx="1878947" cy="830997"/>
          </a:xfrm>
          <a:prstGeom prst="rect">
            <a:avLst/>
          </a:prstGeom>
          <a:noFill/>
        </p:spPr>
        <p:txBody>
          <a:bodyPr wrap="square">
            <a:spAutoFit/>
          </a:bodyPr>
          <a:lstStyle/>
          <a:p>
            <a:r>
              <a:rPr lang="en-US" sz="1200" dirty="0"/>
              <a:t>CM design for ITN comprehensively includes the design for E-XFEL, LCLS-II and ILC/TDR</a:t>
            </a:r>
          </a:p>
        </p:txBody>
      </p:sp>
      <p:sp>
        <p:nvSpPr>
          <p:cNvPr id="28" name="Date Placeholder 27">
            <a:extLst>
              <a:ext uri="{FF2B5EF4-FFF2-40B4-BE49-F238E27FC236}">
                <a16:creationId xmlns:a16="http://schemas.microsoft.com/office/drawing/2014/main" id="{8666701E-3D98-1BC1-D12B-05008AA57C09}"/>
              </a:ext>
            </a:extLst>
          </p:cNvPr>
          <p:cNvSpPr>
            <a:spLocks noGrp="1"/>
          </p:cNvSpPr>
          <p:nvPr>
            <p:ph type="dt" sz="half" idx="10"/>
          </p:nvPr>
        </p:nvSpPr>
        <p:spPr>
          <a:xfrm>
            <a:off x="3442930" y="6536482"/>
            <a:ext cx="2841837" cy="364618"/>
          </a:xfrm>
        </p:spPr>
        <p:txBody>
          <a:bodyPr/>
          <a:lstStyle/>
          <a:p>
            <a:r>
              <a:rPr lang="fr-FR">
                <a:solidFill>
                  <a:prstClr val="white"/>
                </a:solidFill>
                <a:latin typeface="News Gothic MT"/>
              </a:rPr>
              <a:t>15 May 2025</a:t>
            </a:r>
            <a:endParaRPr lang="fr-FR" dirty="0">
              <a:solidFill>
                <a:prstClr val="white"/>
              </a:solidFill>
              <a:latin typeface="News Gothic MT"/>
            </a:endParaRPr>
          </a:p>
        </p:txBody>
      </p:sp>
      <p:pic>
        <p:nvPicPr>
          <p:cNvPr id="29" name="Picture 28">
            <a:extLst>
              <a:ext uri="{FF2B5EF4-FFF2-40B4-BE49-F238E27FC236}">
                <a16:creationId xmlns:a16="http://schemas.microsoft.com/office/drawing/2014/main" id="{6DCE3EA7-1602-41A8-02F5-1C50E4F9A58B}"/>
              </a:ext>
            </a:extLst>
          </p:cNvPr>
          <p:cNvPicPr>
            <a:picLocks noChangeAspect="1"/>
          </p:cNvPicPr>
          <p:nvPr/>
        </p:nvPicPr>
        <p:blipFill>
          <a:blip r:embed="rId12"/>
          <a:stretch>
            <a:fillRect/>
          </a:stretch>
        </p:blipFill>
        <p:spPr>
          <a:xfrm>
            <a:off x="8072370" y="3395710"/>
            <a:ext cx="1881277" cy="1058218"/>
          </a:xfrm>
          <a:prstGeom prst="rect">
            <a:avLst/>
          </a:prstGeom>
        </p:spPr>
      </p:pic>
      <p:pic>
        <p:nvPicPr>
          <p:cNvPr id="30" name="Picture 29">
            <a:extLst>
              <a:ext uri="{FF2B5EF4-FFF2-40B4-BE49-F238E27FC236}">
                <a16:creationId xmlns:a16="http://schemas.microsoft.com/office/drawing/2014/main" id="{B156486F-E25F-30A4-A947-6DD725CC7EFB}"/>
              </a:ext>
            </a:extLst>
          </p:cNvPr>
          <p:cNvPicPr>
            <a:picLocks noChangeAspect="1"/>
          </p:cNvPicPr>
          <p:nvPr/>
        </p:nvPicPr>
        <p:blipFill>
          <a:blip r:embed="rId13"/>
          <a:stretch>
            <a:fillRect/>
          </a:stretch>
        </p:blipFill>
        <p:spPr>
          <a:xfrm>
            <a:off x="8072370" y="4781917"/>
            <a:ext cx="3897644" cy="1623726"/>
          </a:xfrm>
          <a:prstGeom prst="rect">
            <a:avLst/>
          </a:prstGeom>
        </p:spPr>
      </p:pic>
      <p:sp>
        <p:nvSpPr>
          <p:cNvPr id="31" name="Rectangle 30">
            <a:extLst>
              <a:ext uri="{FF2B5EF4-FFF2-40B4-BE49-F238E27FC236}">
                <a16:creationId xmlns:a16="http://schemas.microsoft.com/office/drawing/2014/main" id="{08D66563-ABDE-590F-361C-43159E453354}"/>
              </a:ext>
            </a:extLst>
          </p:cNvPr>
          <p:cNvSpPr/>
          <p:nvPr/>
        </p:nvSpPr>
        <p:spPr>
          <a:xfrm>
            <a:off x="8072370" y="5616767"/>
            <a:ext cx="3917354" cy="234298"/>
          </a:xfrm>
          <a:prstGeom prst="rect">
            <a:avLst/>
          </a:prstGeom>
          <a:noFill/>
          <a:ln w="25400">
            <a:solidFill>
              <a:srgbClr val="C0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32" name="Rectangle 31">
            <a:extLst>
              <a:ext uri="{FF2B5EF4-FFF2-40B4-BE49-F238E27FC236}">
                <a16:creationId xmlns:a16="http://schemas.microsoft.com/office/drawing/2014/main" id="{85AD50D5-E455-D309-17E5-737DCABAA635}"/>
              </a:ext>
            </a:extLst>
          </p:cNvPr>
          <p:cNvSpPr/>
          <p:nvPr/>
        </p:nvSpPr>
        <p:spPr>
          <a:xfrm>
            <a:off x="8099301" y="6171345"/>
            <a:ext cx="3917354" cy="234298"/>
          </a:xfrm>
          <a:prstGeom prst="rect">
            <a:avLst/>
          </a:prstGeom>
          <a:noFill/>
          <a:ln w="25400">
            <a:solidFill>
              <a:srgbClr val="C0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1" name="TextBox 10">
            <a:extLst>
              <a:ext uri="{FF2B5EF4-FFF2-40B4-BE49-F238E27FC236}">
                <a16:creationId xmlns:a16="http://schemas.microsoft.com/office/drawing/2014/main" id="{C3E85900-C8F3-E6BD-7B37-A3D16564A475}"/>
              </a:ext>
            </a:extLst>
          </p:cNvPr>
          <p:cNvSpPr txBox="1"/>
          <p:nvPr/>
        </p:nvSpPr>
        <p:spPr>
          <a:xfrm>
            <a:off x="10679628" y="2052673"/>
            <a:ext cx="959839" cy="369332"/>
          </a:xfrm>
          <a:prstGeom prst="rect">
            <a:avLst/>
          </a:prstGeom>
          <a:solidFill>
            <a:schemeClr val="accent5">
              <a:lumMod val="20000"/>
              <a:lumOff val="80000"/>
            </a:schemeClr>
          </a:solidFill>
        </p:spPr>
        <p:txBody>
          <a:bodyPr wrap="square">
            <a:spAutoFit/>
          </a:bodyPr>
          <a:lstStyle/>
          <a:p>
            <a:r>
              <a:rPr lang="en-US" b="1" dirty="0" err="1">
                <a:solidFill>
                  <a:schemeClr val="accent5">
                    <a:lumMod val="50000"/>
                  </a:schemeClr>
                </a:solidFill>
              </a:rPr>
              <a:t>IJCLab</a:t>
            </a:r>
            <a:r>
              <a:rPr lang="en-US" b="1" dirty="0">
                <a:solidFill>
                  <a:schemeClr val="accent5">
                    <a:lumMod val="50000"/>
                  </a:schemeClr>
                </a:solidFill>
              </a:rPr>
              <a:t> </a:t>
            </a:r>
          </a:p>
        </p:txBody>
      </p:sp>
    </p:spTree>
    <p:extLst>
      <p:ext uri="{BB962C8B-B14F-4D97-AF65-F5344CB8AC3E}">
        <p14:creationId xmlns:p14="http://schemas.microsoft.com/office/powerpoint/2010/main" val="3420837006"/>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3" name="正方形/長方形 92"/>
          <p:cNvSpPr/>
          <p:nvPr/>
        </p:nvSpPr>
        <p:spPr>
          <a:xfrm>
            <a:off x="5276653" y="680058"/>
            <a:ext cx="3338939" cy="6168682"/>
          </a:xfrm>
          <a:prstGeom prst="rect">
            <a:avLst/>
          </a:prstGeom>
          <a:solidFill>
            <a:srgbClr val="E2F0D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sz="1797" dirty="0">
              <a:latin typeface="Arial Unicode MS" panose="020B0604020202020204" pitchFamily="50" charset="-128"/>
              <a:ea typeface="Arial Unicode MS" panose="020B0604020202020204" pitchFamily="50" charset="-128"/>
            </a:endParaRPr>
          </a:p>
        </p:txBody>
      </p:sp>
      <p:sp>
        <p:nvSpPr>
          <p:cNvPr id="3" name="正方形/長方形 2"/>
          <p:cNvSpPr/>
          <p:nvPr/>
        </p:nvSpPr>
        <p:spPr>
          <a:xfrm>
            <a:off x="1519799" y="683834"/>
            <a:ext cx="3680496" cy="6112113"/>
          </a:xfrm>
          <a:prstGeom prst="rect">
            <a:avLst/>
          </a:prstGeom>
          <a:solidFill>
            <a:srgbClr val="FFF2C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sz="1797" dirty="0">
              <a:latin typeface="Arial Unicode MS" panose="020B0604020202020204" pitchFamily="50" charset="-128"/>
              <a:ea typeface="Arial Unicode MS" panose="020B0604020202020204" pitchFamily="50" charset="-128"/>
            </a:endParaRPr>
          </a:p>
        </p:txBody>
      </p:sp>
      <p:sp>
        <p:nvSpPr>
          <p:cNvPr id="99" name="四角形: 角を丸くする 98">
            <a:extLst>
              <a:ext uri="{FF2B5EF4-FFF2-40B4-BE49-F238E27FC236}">
                <a16:creationId xmlns:a16="http://schemas.microsoft.com/office/drawing/2014/main" id="{666E71E6-05D0-4C6B-BD52-B025B2675F13}"/>
              </a:ext>
            </a:extLst>
          </p:cNvPr>
          <p:cNvSpPr/>
          <p:nvPr/>
        </p:nvSpPr>
        <p:spPr>
          <a:xfrm>
            <a:off x="8584910" y="746367"/>
            <a:ext cx="2012887" cy="6102108"/>
          </a:xfrm>
          <a:prstGeom prst="roundRect">
            <a:avLst/>
          </a:prstGeom>
          <a:solidFill>
            <a:schemeClr val="accent5">
              <a:lumMod val="20000"/>
              <a:lumOff val="80000"/>
            </a:schemeClr>
          </a:solidFill>
          <a:ln w="28575"/>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en-US" altLang="ja-JP" sz="13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3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3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3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3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3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3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3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3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3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3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3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3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3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3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3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3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3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398" dirty="0">
              <a:solidFill>
                <a:schemeClr val="tx1"/>
              </a:solidFill>
              <a:latin typeface="Arial Unicode MS" panose="020B0604020202020204" pitchFamily="50" charset="-128"/>
              <a:ea typeface="Arial Unicode MS" panose="020B0604020202020204" pitchFamily="50" charset="-128"/>
            </a:endParaRPr>
          </a:p>
          <a:p>
            <a:pPr algn="ctr"/>
            <a:endParaRPr kumimoji="1" lang="en-US" altLang="ja-JP" sz="1398" dirty="0">
              <a:solidFill>
                <a:schemeClr val="tx1"/>
              </a:solidFill>
              <a:latin typeface="Arial Unicode MS" panose="020B0604020202020204" pitchFamily="50" charset="-128"/>
              <a:ea typeface="Arial Unicode MS" panose="020B0604020202020204" pitchFamily="50" charset="-128"/>
            </a:endParaRPr>
          </a:p>
        </p:txBody>
      </p:sp>
      <p:sp>
        <p:nvSpPr>
          <p:cNvPr id="2" name="Title 1"/>
          <p:cNvSpPr>
            <a:spLocks noGrp="1"/>
          </p:cNvSpPr>
          <p:nvPr>
            <p:ph type="title"/>
          </p:nvPr>
        </p:nvSpPr>
        <p:spPr>
          <a:xfrm>
            <a:off x="1578800" y="52683"/>
            <a:ext cx="9012298" cy="619302"/>
          </a:xfrm>
          <a:solidFill>
            <a:srgbClr val="92D050"/>
          </a:solidFill>
        </p:spPr>
        <p:txBody>
          <a:bodyPr anchor="ctr">
            <a:noAutofit/>
          </a:bodyPr>
          <a:lstStyle/>
          <a:p>
            <a:r>
              <a:rPr lang="en-US" altLang="ja-JP" sz="3196" dirty="0"/>
              <a:t>   Progress in positron source</a:t>
            </a:r>
            <a:r>
              <a:rPr lang="ja-JP" altLang="en-US" sz="3196" dirty="0"/>
              <a:t>　　　　</a:t>
            </a:r>
            <a:endParaRPr lang="en-GB" sz="3196" dirty="0"/>
          </a:p>
        </p:txBody>
      </p:sp>
      <p:sp>
        <p:nvSpPr>
          <p:cNvPr id="11" name="スライド番号プレースホルダー 10"/>
          <p:cNvSpPr>
            <a:spLocks noGrp="1"/>
          </p:cNvSpPr>
          <p:nvPr>
            <p:ph type="sldNum" sz="quarter" idx="12"/>
          </p:nvPr>
        </p:nvSpPr>
        <p:spPr>
          <a:xfrm>
            <a:off x="8577516" y="6422694"/>
            <a:ext cx="1966742" cy="310680"/>
          </a:xfrm>
          <a:prstGeom prst="rect">
            <a:avLst/>
          </a:prstGeom>
        </p:spPr>
        <p:txBody>
          <a:bodyPr/>
          <a:lstStyle/>
          <a:p>
            <a:pPr algn="r"/>
            <a:fld id="{DC0A8B60-5C01-C045-B858-59631D469114}" type="slidenum">
              <a:rPr kumimoji="1" lang="ja-JP" altLang="en-US" smtClean="0"/>
              <a:pPr algn="r"/>
              <a:t>11</a:t>
            </a:fld>
            <a:endParaRPr kumimoji="1" lang="ja-JP" altLang="en-US" dirty="0"/>
          </a:p>
        </p:txBody>
      </p:sp>
      <p:sp>
        <p:nvSpPr>
          <p:cNvPr id="6" name="テキスト ボックス 5"/>
          <p:cNvSpPr txBox="1"/>
          <p:nvPr/>
        </p:nvSpPr>
        <p:spPr>
          <a:xfrm>
            <a:off x="3410349" y="311664"/>
            <a:ext cx="184474" cy="327967"/>
          </a:xfrm>
          <a:prstGeom prst="rect">
            <a:avLst/>
          </a:prstGeom>
          <a:noFill/>
        </p:spPr>
        <p:txBody>
          <a:bodyPr wrap="none" rtlCol="0">
            <a:spAutoFit/>
          </a:bodyPr>
          <a:lstStyle/>
          <a:p>
            <a:pPr defTabSz="388882"/>
            <a:endParaRPr lang="ja-JP" altLang="en-US" sz="1532" dirty="0">
              <a:solidFill>
                <a:prstClr val="black"/>
              </a:solidFill>
              <a:latin typeface="Arial Unicode MS" panose="020B0604020202020204" pitchFamily="50" charset="-128"/>
              <a:ea typeface="Arial Unicode MS" panose="020B0604020202020204" pitchFamily="50" charset="-128"/>
            </a:endParaRPr>
          </a:p>
        </p:txBody>
      </p:sp>
      <p:sp>
        <p:nvSpPr>
          <p:cNvPr id="16" name="テキスト ボックス 15">
            <a:extLst>
              <a:ext uri="{FF2B5EF4-FFF2-40B4-BE49-F238E27FC236}">
                <a16:creationId xmlns:a16="http://schemas.microsoft.com/office/drawing/2014/main" id="{0DC9E30C-45A0-4AF0-990D-AE90FD6F0847}"/>
              </a:ext>
            </a:extLst>
          </p:cNvPr>
          <p:cNvSpPr txBox="1"/>
          <p:nvPr/>
        </p:nvSpPr>
        <p:spPr>
          <a:xfrm>
            <a:off x="1806273" y="678260"/>
            <a:ext cx="3352707" cy="645433"/>
          </a:xfrm>
          <a:prstGeom prst="rect">
            <a:avLst/>
          </a:prstGeom>
          <a:solidFill>
            <a:schemeClr val="accent4">
              <a:lumMod val="20000"/>
              <a:lumOff val="80000"/>
            </a:schemeClr>
          </a:solidFill>
        </p:spPr>
        <p:txBody>
          <a:bodyPr wrap="square" rtlCol="0">
            <a:spAutoFit/>
          </a:bodyPr>
          <a:lstStyle/>
          <a:p>
            <a:pPr algn="ctr"/>
            <a:r>
              <a:rPr kumimoji="1" lang="ja-JP" altLang="en-US" sz="1797" dirty="0">
                <a:latin typeface="Arial Unicode MS" panose="020B0604020202020204" pitchFamily="50" charset="-128"/>
                <a:ea typeface="Arial Unicode MS" panose="020B0604020202020204" pitchFamily="50" charset="-128"/>
                <a:cs typeface="Arial Unicode MS" panose="020B0604020202020204" pitchFamily="50" charset="-128"/>
              </a:rPr>
              <a:t>～</a:t>
            </a:r>
            <a:r>
              <a:rPr kumimoji="1" lang="en-US" altLang="ja-JP" sz="1797" dirty="0">
                <a:latin typeface="Arial Unicode MS" panose="020B0604020202020204" pitchFamily="50" charset="-128"/>
                <a:ea typeface="Arial Unicode MS" panose="020B0604020202020204" pitchFamily="50" charset="-128"/>
                <a:cs typeface="Arial Unicode MS" panose="020B0604020202020204" pitchFamily="50" charset="-128"/>
              </a:rPr>
              <a:t>2017</a:t>
            </a:r>
            <a:r>
              <a:rPr kumimoji="1" lang="ja-JP" altLang="en-US" sz="1797" dirty="0">
                <a:latin typeface="Arial Unicode MS" panose="020B0604020202020204" pitchFamily="50" charset="-128"/>
                <a:ea typeface="Arial Unicode MS" panose="020B0604020202020204" pitchFamily="50" charset="-128"/>
                <a:cs typeface="Arial Unicode MS" panose="020B0604020202020204" pitchFamily="50" charset="-128"/>
              </a:rPr>
              <a:t>　</a:t>
            </a:r>
            <a:r>
              <a:rPr kumimoji="1" lang="en-US" altLang="ja-JP" sz="1598" b="1" dirty="0">
                <a:latin typeface="Arial Unicode MS" panose="020B0604020202020204" pitchFamily="50" charset="-128"/>
                <a:ea typeface="Arial Unicode MS" panose="020B0604020202020204" pitchFamily="50" charset="-128"/>
                <a:cs typeface="Arial Unicode MS" panose="020B0604020202020204" pitchFamily="50" charset="-128"/>
              </a:rPr>
              <a:t> technical design</a:t>
            </a:r>
          </a:p>
          <a:p>
            <a:pPr algn="ctr"/>
            <a:endParaRPr kumimoji="1" lang="ja-JP" altLang="en-US" sz="1797"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7" name="テキスト ボックス 16">
            <a:extLst>
              <a:ext uri="{FF2B5EF4-FFF2-40B4-BE49-F238E27FC236}">
                <a16:creationId xmlns:a16="http://schemas.microsoft.com/office/drawing/2014/main" id="{A6AC91CA-71AB-4657-A452-D06529BC8983}"/>
              </a:ext>
            </a:extLst>
          </p:cNvPr>
          <p:cNvSpPr txBox="1"/>
          <p:nvPr/>
        </p:nvSpPr>
        <p:spPr>
          <a:xfrm>
            <a:off x="5140049" y="690622"/>
            <a:ext cx="3463030" cy="368884"/>
          </a:xfrm>
          <a:prstGeom prst="rect">
            <a:avLst/>
          </a:prstGeom>
          <a:solidFill>
            <a:schemeClr val="accent6">
              <a:lumMod val="20000"/>
              <a:lumOff val="80000"/>
            </a:schemeClr>
          </a:solidFill>
          <a:ln>
            <a:solidFill>
              <a:schemeClr val="accent6">
                <a:lumMod val="20000"/>
                <a:lumOff val="80000"/>
              </a:schemeClr>
            </a:solidFill>
          </a:ln>
        </p:spPr>
        <p:txBody>
          <a:bodyPr wrap="square" rtlCol="0">
            <a:spAutoFit/>
          </a:bodyPr>
          <a:lstStyle/>
          <a:p>
            <a:r>
              <a:rPr kumimoji="1" lang="en-US" altLang="ja-JP" sz="1797" dirty="0">
                <a:latin typeface="Arial Unicode MS" panose="020B0604020202020204" pitchFamily="50" charset="-128"/>
                <a:ea typeface="Arial Unicode MS" panose="020B0604020202020204" pitchFamily="50" charset="-128"/>
                <a:cs typeface="Arial Unicode MS" panose="020B0604020202020204" pitchFamily="50" charset="-128"/>
              </a:rPr>
              <a:t>2018</a:t>
            </a:r>
            <a:r>
              <a:rPr kumimoji="1" lang="ja-JP" altLang="en-US" sz="1797">
                <a:latin typeface="Arial Unicode MS" panose="020B0604020202020204" pitchFamily="50" charset="-128"/>
                <a:ea typeface="Arial Unicode MS" panose="020B0604020202020204" pitchFamily="50" charset="-128"/>
                <a:cs typeface="Arial Unicode MS" panose="020B0604020202020204" pitchFamily="50" charset="-128"/>
              </a:rPr>
              <a:t>～</a:t>
            </a:r>
            <a:r>
              <a:rPr kumimoji="1" lang="en-US" altLang="ja-JP" sz="1797" dirty="0">
                <a:latin typeface="Arial Unicode MS" panose="020B0604020202020204" pitchFamily="50" charset="-128"/>
                <a:ea typeface="Arial Unicode MS" panose="020B0604020202020204" pitchFamily="50" charset="-128"/>
                <a:cs typeface="Arial Unicode MS" panose="020B0604020202020204" pitchFamily="50" charset="-128"/>
              </a:rPr>
              <a:t>2021 </a:t>
            </a:r>
            <a:r>
              <a:rPr kumimoji="1" lang="en-US" altLang="ja-JP" sz="1598" b="1" dirty="0">
                <a:latin typeface="Arial Unicode MS" panose="020B0604020202020204" pitchFamily="50" charset="-128"/>
                <a:ea typeface="Arial Unicode MS" panose="020B0604020202020204" pitchFamily="50" charset="-128"/>
                <a:cs typeface="Arial Unicode MS" panose="020B0604020202020204" pitchFamily="50" charset="-128"/>
              </a:rPr>
              <a:t>technical  verification</a:t>
            </a:r>
          </a:p>
        </p:txBody>
      </p:sp>
      <p:pic>
        <p:nvPicPr>
          <p:cNvPr id="55" name="図 54">
            <a:extLst>
              <a:ext uri="{FF2B5EF4-FFF2-40B4-BE49-F238E27FC236}">
                <a16:creationId xmlns:a16="http://schemas.microsoft.com/office/drawing/2014/main" id="{5150A5F5-58C9-4679-91DF-C7B3C0882EFB}"/>
              </a:ext>
            </a:extLst>
          </p:cNvPr>
          <p:cNvPicPr>
            <a:picLocks noChangeAspect="1"/>
          </p:cNvPicPr>
          <p:nvPr/>
        </p:nvPicPr>
        <p:blipFill rotWithShape="1">
          <a:blip r:embed="rId3" cstate="screen">
            <a:extLst>
              <a:ext uri="{28A0092B-C50C-407E-A947-70E740481C1C}">
                <a14:useLocalDpi xmlns:a14="http://schemas.microsoft.com/office/drawing/2010/main"/>
              </a:ext>
            </a:extLst>
          </a:blip>
          <a:srcRect/>
          <a:stretch/>
        </p:blipFill>
        <p:spPr>
          <a:xfrm>
            <a:off x="1692043" y="4489737"/>
            <a:ext cx="3372616" cy="916003"/>
          </a:xfrm>
          <a:prstGeom prst="rect">
            <a:avLst/>
          </a:prstGeom>
        </p:spPr>
      </p:pic>
      <p:pic>
        <p:nvPicPr>
          <p:cNvPr id="56" name="図 55">
            <a:extLst>
              <a:ext uri="{FF2B5EF4-FFF2-40B4-BE49-F238E27FC236}">
                <a16:creationId xmlns:a16="http://schemas.microsoft.com/office/drawing/2014/main" id="{30B07ABC-E796-42F6-9A53-A30A492CE711}"/>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1607401" y="1473016"/>
            <a:ext cx="3462068" cy="1037175"/>
          </a:xfrm>
          <a:prstGeom prst="rect">
            <a:avLst/>
          </a:prstGeom>
        </p:spPr>
      </p:pic>
      <p:sp>
        <p:nvSpPr>
          <p:cNvPr id="59" name="矢印: 右 58">
            <a:extLst>
              <a:ext uri="{FF2B5EF4-FFF2-40B4-BE49-F238E27FC236}">
                <a16:creationId xmlns:a16="http://schemas.microsoft.com/office/drawing/2014/main" id="{93CD6CAA-CDA9-4D97-B300-F560C297D172}"/>
              </a:ext>
            </a:extLst>
          </p:cNvPr>
          <p:cNvSpPr/>
          <p:nvPr/>
        </p:nvSpPr>
        <p:spPr>
          <a:xfrm>
            <a:off x="1479868" y="3984642"/>
            <a:ext cx="9064390" cy="636648"/>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sz="1797"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60" name="テキスト ボックス 59">
            <a:extLst>
              <a:ext uri="{FF2B5EF4-FFF2-40B4-BE49-F238E27FC236}">
                <a16:creationId xmlns:a16="http://schemas.microsoft.com/office/drawing/2014/main" id="{D1667583-A220-426E-AE67-8747DBDF323C}"/>
              </a:ext>
            </a:extLst>
          </p:cNvPr>
          <p:cNvSpPr txBox="1"/>
          <p:nvPr/>
        </p:nvSpPr>
        <p:spPr>
          <a:xfrm>
            <a:off x="1578800" y="4094460"/>
            <a:ext cx="8230029" cy="338084"/>
          </a:xfrm>
          <a:prstGeom prst="rect">
            <a:avLst/>
          </a:prstGeom>
          <a:noFill/>
          <a:ln>
            <a:noFill/>
          </a:ln>
        </p:spPr>
        <p:txBody>
          <a:bodyPr wrap="square" rtlCol="0">
            <a:spAutoFit/>
          </a:bodyPr>
          <a:lstStyle/>
          <a:p>
            <a:pPr algn="ctr"/>
            <a:r>
              <a:rPr kumimoji="1" lang="en-US" altLang="ja-JP" sz="1598" b="1" dirty="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 Alternative: Conventional e-Driven</a:t>
            </a:r>
            <a:endParaRPr kumimoji="1" lang="ja-JP" altLang="en-US" sz="1598" b="1" dirty="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endParaRPr>
          </a:p>
        </p:txBody>
      </p:sp>
      <p:pic>
        <p:nvPicPr>
          <p:cNvPr id="63" name="図 62">
            <a:extLst>
              <a:ext uri="{FF2B5EF4-FFF2-40B4-BE49-F238E27FC236}">
                <a16:creationId xmlns:a16="http://schemas.microsoft.com/office/drawing/2014/main" id="{3D88E43A-A8DE-418D-A418-FD360E36A7F4}"/>
              </a:ext>
            </a:extLst>
          </p:cNvPr>
          <p:cNvPicPr>
            <a:picLocks noChangeAspect="1"/>
          </p:cNvPicPr>
          <p:nvPr/>
        </p:nvPicPr>
        <p:blipFill rotWithShape="1">
          <a:blip r:embed="rId5" cstate="screen">
            <a:extLst>
              <a:ext uri="{28A0092B-C50C-407E-A947-70E740481C1C}">
                <a14:useLocalDpi xmlns:a14="http://schemas.microsoft.com/office/drawing/2010/main"/>
              </a:ext>
            </a:extLst>
          </a:blip>
          <a:srcRect/>
          <a:stretch/>
        </p:blipFill>
        <p:spPr>
          <a:xfrm>
            <a:off x="3257071" y="3448620"/>
            <a:ext cx="1892854" cy="533408"/>
          </a:xfrm>
          <a:prstGeom prst="rect">
            <a:avLst/>
          </a:prstGeom>
        </p:spPr>
      </p:pic>
      <p:sp>
        <p:nvSpPr>
          <p:cNvPr id="65" name="テキスト ボックス 64">
            <a:extLst>
              <a:ext uri="{FF2B5EF4-FFF2-40B4-BE49-F238E27FC236}">
                <a16:creationId xmlns:a16="http://schemas.microsoft.com/office/drawing/2014/main" id="{1F1B35AC-E690-4C12-AFED-3BF315C7350D}"/>
              </a:ext>
            </a:extLst>
          </p:cNvPr>
          <p:cNvSpPr txBox="1"/>
          <p:nvPr/>
        </p:nvSpPr>
        <p:spPr>
          <a:xfrm>
            <a:off x="3874577" y="2523465"/>
            <a:ext cx="1311382" cy="461024"/>
          </a:xfrm>
          <a:prstGeom prst="rect">
            <a:avLst/>
          </a:prstGeom>
          <a:noFill/>
        </p:spPr>
        <p:txBody>
          <a:bodyPr wrap="square" rtlCol="0">
            <a:spAutoFit/>
          </a:bodyPr>
          <a:lstStyle/>
          <a:p>
            <a:r>
              <a:rPr kumimoji="1" lang="en-US" altLang="ja-JP" sz="1198" dirty="0">
                <a:latin typeface="Arial Unicode MS" panose="020B0604020202020204" pitchFamily="50" charset="-128"/>
                <a:ea typeface="Arial Unicode MS" panose="020B0604020202020204" pitchFamily="50" charset="-128"/>
                <a:cs typeface="Arial Unicode MS" panose="020B0604020202020204" pitchFamily="50" charset="-128"/>
              </a:rPr>
              <a:t>Undulator </a:t>
            </a:r>
            <a:r>
              <a:rPr kumimoji="1" lang="en-US" altLang="ja-JP" sz="1198" dirty="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prototype</a:t>
            </a:r>
          </a:p>
        </p:txBody>
      </p:sp>
      <p:sp>
        <p:nvSpPr>
          <p:cNvPr id="66" name="テキスト ボックス 65">
            <a:extLst>
              <a:ext uri="{FF2B5EF4-FFF2-40B4-BE49-F238E27FC236}">
                <a16:creationId xmlns:a16="http://schemas.microsoft.com/office/drawing/2014/main" id="{1777E788-B452-4307-99D5-088A128E2B74}"/>
              </a:ext>
            </a:extLst>
          </p:cNvPr>
          <p:cNvSpPr txBox="1"/>
          <p:nvPr/>
        </p:nvSpPr>
        <p:spPr>
          <a:xfrm>
            <a:off x="3913663" y="3130924"/>
            <a:ext cx="1831939" cy="276614"/>
          </a:xfrm>
          <a:prstGeom prst="rect">
            <a:avLst/>
          </a:prstGeom>
          <a:noFill/>
        </p:spPr>
        <p:txBody>
          <a:bodyPr wrap="square" rtlCol="0">
            <a:spAutoFit/>
          </a:bodyPr>
          <a:lstStyle/>
          <a:p>
            <a:r>
              <a:rPr kumimoji="1" lang="en-US" altLang="ja-JP" sz="1198" dirty="0">
                <a:latin typeface="Arial Unicode MS" panose="020B0604020202020204" pitchFamily="50" charset="-128"/>
                <a:ea typeface="Arial Unicode MS" panose="020B0604020202020204" pitchFamily="50" charset="-128"/>
                <a:cs typeface="Arial Unicode MS" panose="020B0604020202020204" pitchFamily="50" charset="-128"/>
              </a:rPr>
              <a:t>Photon dump design</a:t>
            </a:r>
          </a:p>
        </p:txBody>
      </p:sp>
      <p:pic>
        <p:nvPicPr>
          <p:cNvPr id="67" name="図 66">
            <a:extLst>
              <a:ext uri="{FF2B5EF4-FFF2-40B4-BE49-F238E27FC236}">
                <a16:creationId xmlns:a16="http://schemas.microsoft.com/office/drawing/2014/main" id="{B8A4C44B-0B6B-47B7-AF9C-E84D82EA0CF7}"/>
              </a:ext>
            </a:extLst>
          </p:cNvPr>
          <p:cNvPicPr>
            <a:picLocks noChangeAspect="1"/>
          </p:cNvPicPr>
          <p:nvPr/>
        </p:nvPicPr>
        <p:blipFill rotWithShape="1">
          <a:blip r:embed="rId6" cstate="screen">
            <a:extLst>
              <a:ext uri="{28A0092B-C50C-407E-A947-70E740481C1C}">
                <a14:useLocalDpi xmlns:a14="http://schemas.microsoft.com/office/drawing/2010/main"/>
              </a:ext>
            </a:extLst>
          </a:blip>
          <a:srcRect b="12111"/>
          <a:stretch/>
        </p:blipFill>
        <p:spPr>
          <a:xfrm>
            <a:off x="2716007" y="5677900"/>
            <a:ext cx="994174" cy="1062357"/>
          </a:xfrm>
          <a:prstGeom prst="rect">
            <a:avLst/>
          </a:prstGeom>
        </p:spPr>
      </p:pic>
      <p:sp>
        <p:nvSpPr>
          <p:cNvPr id="68" name="テキスト ボックス 67">
            <a:extLst>
              <a:ext uri="{FF2B5EF4-FFF2-40B4-BE49-F238E27FC236}">
                <a16:creationId xmlns:a16="http://schemas.microsoft.com/office/drawing/2014/main" id="{6FB58030-B407-4231-B0B1-23ED330411AF}"/>
              </a:ext>
            </a:extLst>
          </p:cNvPr>
          <p:cNvSpPr txBox="1"/>
          <p:nvPr/>
        </p:nvSpPr>
        <p:spPr>
          <a:xfrm>
            <a:off x="2614305" y="5426242"/>
            <a:ext cx="1352736" cy="276614"/>
          </a:xfrm>
          <a:prstGeom prst="rect">
            <a:avLst/>
          </a:prstGeom>
          <a:noFill/>
        </p:spPr>
        <p:txBody>
          <a:bodyPr wrap="square" rtlCol="0">
            <a:spAutoFit/>
          </a:bodyPr>
          <a:lstStyle/>
          <a:p>
            <a:r>
              <a:rPr kumimoji="1" lang="en-US" altLang="ja-JP" sz="1198" dirty="0">
                <a:latin typeface="Arial Unicode MS" panose="020B0604020202020204" pitchFamily="50" charset="-128"/>
                <a:ea typeface="Arial Unicode MS" panose="020B0604020202020204" pitchFamily="50" charset="-128"/>
                <a:cs typeface="Arial Unicode MS" panose="020B0604020202020204" pitchFamily="50" charset="-128"/>
              </a:rPr>
              <a:t>Mag. focusing</a:t>
            </a:r>
            <a:endParaRPr kumimoji="1" lang="ja-JP" altLang="en-US" sz="1198"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70" name="テキスト ボックス 69">
            <a:extLst>
              <a:ext uri="{FF2B5EF4-FFF2-40B4-BE49-F238E27FC236}">
                <a16:creationId xmlns:a16="http://schemas.microsoft.com/office/drawing/2014/main" id="{F292B1F5-6B48-4338-BC9F-37C0F2B58DB8}"/>
              </a:ext>
            </a:extLst>
          </p:cNvPr>
          <p:cNvSpPr txBox="1"/>
          <p:nvPr/>
        </p:nvSpPr>
        <p:spPr>
          <a:xfrm>
            <a:off x="3730086" y="5426241"/>
            <a:ext cx="1638261" cy="276614"/>
          </a:xfrm>
          <a:prstGeom prst="rect">
            <a:avLst/>
          </a:prstGeom>
          <a:noFill/>
        </p:spPr>
        <p:txBody>
          <a:bodyPr wrap="square" rtlCol="0">
            <a:spAutoFit/>
          </a:bodyPr>
          <a:lstStyle/>
          <a:p>
            <a:r>
              <a:rPr kumimoji="1" lang="en-US" altLang="ja-JP" sz="1198" dirty="0" err="1">
                <a:latin typeface="Arial Unicode MS" panose="020B0604020202020204" pitchFamily="50" charset="-128"/>
                <a:ea typeface="Arial Unicode MS" panose="020B0604020202020204" pitchFamily="50" charset="-128"/>
                <a:cs typeface="Arial Unicode MS" panose="020B0604020202020204" pitchFamily="50" charset="-128"/>
              </a:rPr>
              <a:t>Paricle</a:t>
            </a:r>
            <a:r>
              <a:rPr kumimoji="1" lang="en-US" altLang="ja-JP" sz="1198" dirty="0">
                <a:latin typeface="Arial Unicode MS" panose="020B0604020202020204" pitchFamily="50" charset="-128"/>
                <a:ea typeface="Arial Unicode MS" panose="020B0604020202020204" pitchFamily="50" charset="-128"/>
                <a:cs typeface="Arial Unicode MS" panose="020B0604020202020204" pitchFamily="50" charset="-128"/>
              </a:rPr>
              <a:t> simulation</a:t>
            </a:r>
            <a:endParaRPr kumimoji="1" lang="ja-JP" altLang="en-US" sz="1198"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pic>
        <p:nvPicPr>
          <p:cNvPr id="73" name="図 72">
            <a:extLst>
              <a:ext uri="{FF2B5EF4-FFF2-40B4-BE49-F238E27FC236}">
                <a16:creationId xmlns:a16="http://schemas.microsoft.com/office/drawing/2014/main" id="{82F60142-EAF8-43EF-B6CD-9FC04D4B54F0}"/>
              </a:ext>
            </a:extLst>
          </p:cNvPr>
          <p:cNvPicPr>
            <a:picLocks noChangeAspect="1"/>
          </p:cNvPicPr>
          <p:nvPr/>
        </p:nvPicPr>
        <p:blipFill rotWithShape="1">
          <a:blip r:embed="rId7" cstate="screen">
            <a:extLst>
              <a:ext uri="{28A0092B-C50C-407E-A947-70E740481C1C}">
                <a14:useLocalDpi xmlns:a14="http://schemas.microsoft.com/office/drawing/2010/main"/>
              </a:ext>
            </a:extLst>
          </a:blip>
          <a:srcRect r="474" b="27250"/>
          <a:stretch/>
        </p:blipFill>
        <p:spPr>
          <a:xfrm>
            <a:off x="1548117" y="5994327"/>
            <a:ext cx="1062119" cy="696184"/>
          </a:xfrm>
          <a:prstGeom prst="rect">
            <a:avLst/>
          </a:prstGeom>
        </p:spPr>
      </p:pic>
      <p:sp>
        <p:nvSpPr>
          <p:cNvPr id="74" name="テキスト ボックス 73">
            <a:extLst>
              <a:ext uri="{FF2B5EF4-FFF2-40B4-BE49-F238E27FC236}">
                <a16:creationId xmlns:a16="http://schemas.microsoft.com/office/drawing/2014/main" id="{E8C2478A-51CF-45FE-9C53-18A544C26C7B}"/>
              </a:ext>
            </a:extLst>
          </p:cNvPr>
          <p:cNvSpPr txBox="1"/>
          <p:nvPr/>
        </p:nvSpPr>
        <p:spPr>
          <a:xfrm>
            <a:off x="1559731" y="5407882"/>
            <a:ext cx="1057899" cy="645433"/>
          </a:xfrm>
          <a:prstGeom prst="rect">
            <a:avLst/>
          </a:prstGeom>
          <a:noFill/>
        </p:spPr>
        <p:txBody>
          <a:bodyPr wrap="square" rtlCol="0">
            <a:spAutoFit/>
          </a:bodyPr>
          <a:lstStyle/>
          <a:p>
            <a:r>
              <a:rPr kumimoji="1" lang="ja-JP" altLang="en-US" sz="1198" dirty="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Target</a:t>
            </a:r>
            <a:r>
              <a:rPr kumimoji="1" lang="ja-JP" altLang="en-US" sz="1198" dirty="0">
                <a:latin typeface="Arial Unicode MS" panose="020B0604020202020204" pitchFamily="50" charset="-128"/>
                <a:ea typeface="Arial Unicode MS" panose="020B0604020202020204" pitchFamily="50" charset="-128"/>
                <a:cs typeface="Arial Unicode MS" panose="020B0604020202020204" pitchFamily="50" charset="-128"/>
              </a:rPr>
              <a:t> thermal simulation</a:t>
            </a:r>
          </a:p>
        </p:txBody>
      </p:sp>
      <p:pic>
        <p:nvPicPr>
          <p:cNvPr id="75" name="図 74">
            <a:extLst>
              <a:ext uri="{FF2B5EF4-FFF2-40B4-BE49-F238E27FC236}">
                <a16:creationId xmlns:a16="http://schemas.microsoft.com/office/drawing/2014/main" id="{B61CDC74-E6CB-4D3D-B966-5636BC148710}"/>
              </a:ext>
            </a:extLst>
          </p:cNvPr>
          <p:cNvPicPr>
            <a:picLocks noChangeAspect="1"/>
          </p:cNvPicPr>
          <p:nvPr/>
        </p:nvPicPr>
        <p:blipFill rotWithShape="1">
          <a:blip r:embed="rId8" cstate="screen">
            <a:extLst>
              <a:ext uri="{28A0092B-C50C-407E-A947-70E740481C1C}">
                <a14:useLocalDpi xmlns:a14="http://schemas.microsoft.com/office/drawing/2010/main"/>
              </a:ext>
            </a:extLst>
          </a:blip>
          <a:srcRect t="-893"/>
          <a:stretch/>
        </p:blipFill>
        <p:spPr>
          <a:xfrm>
            <a:off x="5348738" y="4516618"/>
            <a:ext cx="2157364" cy="1064426"/>
          </a:xfrm>
          <a:prstGeom prst="rect">
            <a:avLst/>
          </a:prstGeom>
        </p:spPr>
      </p:pic>
      <p:pic>
        <p:nvPicPr>
          <p:cNvPr id="76" name="図 75">
            <a:extLst>
              <a:ext uri="{FF2B5EF4-FFF2-40B4-BE49-F238E27FC236}">
                <a16:creationId xmlns:a16="http://schemas.microsoft.com/office/drawing/2014/main" id="{098BB6B9-BEDB-4090-8238-A4E6CAA35D47}"/>
              </a:ext>
            </a:extLst>
          </p:cNvPr>
          <p:cNvPicPr>
            <a:picLocks noChangeAspect="1"/>
          </p:cNvPicPr>
          <p:nvPr/>
        </p:nvPicPr>
        <p:blipFill>
          <a:blip r:embed="rId9" cstate="screen">
            <a:extLst>
              <a:ext uri="{28A0092B-C50C-407E-A947-70E740481C1C}">
                <a14:useLocalDpi xmlns:a14="http://schemas.microsoft.com/office/drawing/2010/main"/>
              </a:ext>
            </a:extLst>
          </a:blip>
          <a:stretch>
            <a:fillRect/>
          </a:stretch>
        </p:blipFill>
        <p:spPr>
          <a:xfrm>
            <a:off x="5394266" y="5469643"/>
            <a:ext cx="1810190" cy="1112325"/>
          </a:xfrm>
          <a:prstGeom prst="rect">
            <a:avLst/>
          </a:prstGeom>
        </p:spPr>
      </p:pic>
      <p:sp>
        <p:nvSpPr>
          <p:cNvPr id="77" name="テキスト ボックス 76">
            <a:extLst>
              <a:ext uri="{FF2B5EF4-FFF2-40B4-BE49-F238E27FC236}">
                <a16:creationId xmlns:a16="http://schemas.microsoft.com/office/drawing/2014/main" id="{5029AC7A-E46D-4C83-8FBB-55BC6F280C03}"/>
              </a:ext>
            </a:extLst>
          </p:cNvPr>
          <p:cNvSpPr txBox="1"/>
          <p:nvPr/>
        </p:nvSpPr>
        <p:spPr>
          <a:xfrm>
            <a:off x="7496558" y="4493860"/>
            <a:ext cx="1046466" cy="1014252"/>
          </a:xfrm>
          <a:prstGeom prst="rect">
            <a:avLst/>
          </a:prstGeom>
          <a:noFill/>
        </p:spPr>
        <p:txBody>
          <a:bodyPr wrap="square" rtlCol="0">
            <a:spAutoFit/>
          </a:bodyPr>
          <a:lstStyle/>
          <a:p>
            <a:r>
              <a:rPr kumimoji="1" lang="ja-JP" altLang="en-US" sz="1198" dirty="0">
                <a:latin typeface="Arial Unicode MS" panose="020B0604020202020204" pitchFamily="50" charset="-128"/>
                <a:ea typeface="Arial Unicode MS" panose="020B0604020202020204" pitchFamily="50" charset="-128"/>
                <a:cs typeface="Arial Unicode MS" panose="020B0604020202020204" pitchFamily="50" charset="-128"/>
              </a:rPr>
              <a:t>Target </a:t>
            </a:r>
            <a:r>
              <a:rPr kumimoji="1" lang="ja-JP" altLang="en-US" sz="1198" dirty="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Prototyping</a:t>
            </a:r>
          </a:p>
          <a:p>
            <a:r>
              <a:rPr kumimoji="1" lang="ja-JP" altLang="en-US" sz="1198" dirty="0">
                <a:latin typeface="Arial Unicode MS" panose="020B0604020202020204" pitchFamily="50" charset="-128"/>
                <a:ea typeface="Arial Unicode MS" panose="020B0604020202020204" pitchFamily="50" charset="-128"/>
                <a:cs typeface="Arial Unicode MS" panose="020B0604020202020204" pitchFamily="50" charset="-128"/>
              </a:rPr>
              <a:t>Vacuum characteristics Testing</a:t>
            </a:r>
          </a:p>
        </p:txBody>
      </p:sp>
      <p:pic>
        <p:nvPicPr>
          <p:cNvPr id="78" name="図 77">
            <a:extLst>
              <a:ext uri="{FF2B5EF4-FFF2-40B4-BE49-F238E27FC236}">
                <a16:creationId xmlns:a16="http://schemas.microsoft.com/office/drawing/2014/main" id="{C686A94E-FD5F-4127-ADB4-BC87FB4FC748}"/>
              </a:ext>
            </a:extLst>
          </p:cNvPr>
          <p:cNvPicPr>
            <a:picLocks noChangeAspect="1"/>
          </p:cNvPicPr>
          <p:nvPr/>
        </p:nvPicPr>
        <p:blipFill rotWithShape="1">
          <a:blip r:embed="rId10" cstate="screen">
            <a:extLst>
              <a:ext uri="{28A0092B-C50C-407E-A947-70E740481C1C}">
                <a14:useLocalDpi xmlns:a14="http://schemas.microsoft.com/office/drawing/2010/main"/>
              </a:ext>
            </a:extLst>
          </a:blip>
          <a:srcRect/>
          <a:stretch/>
        </p:blipFill>
        <p:spPr>
          <a:xfrm>
            <a:off x="7211851" y="5603802"/>
            <a:ext cx="1310266" cy="1210250"/>
          </a:xfrm>
          <a:prstGeom prst="rect">
            <a:avLst/>
          </a:prstGeom>
        </p:spPr>
      </p:pic>
      <p:sp>
        <p:nvSpPr>
          <p:cNvPr id="81" name="テキスト ボックス 80">
            <a:extLst>
              <a:ext uri="{FF2B5EF4-FFF2-40B4-BE49-F238E27FC236}">
                <a16:creationId xmlns:a16="http://schemas.microsoft.com/office/drawing/2014/main" id="{D0A02300-6B4E-4F40-BDE9-BC4E9A1897B5}"/>
              </a:ext>
            </a:extLst>
          </p:cNvPr>
          <p:cNvSpPr txBox="1"/>
          <p:nvPr/>
        </p:nvSpPr>
        <p:spPr>
          <a:xfrm>
            <a:off x="6944062" y="3010659"/>
            <a:ext cx="1766313" cy="1014060"/>
          </a:xfrm>
          <a:prstGeom prst="rect">
            <a:avLst/>
          </a:prstGeom>
          <a:noFill/>
        </p:spPr>
        <p:txBody>
          <a:bodyPr wrap="square" rtlCol="0">
            <a:spAutoFit/>
          </a:bodyPr>
          <a:lstStyle/>
          <a:p>
            <a:r>
              <a:rPr kumimoji="1" lang="ja-JP" altLang="en-US" sz="1198" dirty="0">
                <a:latin typeface="Arial Unicode MS" panose="020B0604020202020204" pitchFamily="50" charset="-128"/>
                <a:ea typeface="Arial Unicode MS" panose="020B0604020202020204" pitchFamily="50" charset="-128"/>
                <a:cs typeface="Arial Unicode MS" panose="020B0604020202020204" pitchFamily="50" charset="-128"/>
              </a:rPr>
              <a:t>Practical Operation of Superconducting </a:t>
            </a:r>
            <a:r>
              <a:rPr kumimoji="1" lang="ja-JP" altLang="en-US" sz="1198" dirty="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Helical Undulator  </a:t>
            </a:r>
            <a:r>
              <a:rPr kumimoji="1" lang="ja-JP" altLang="en-US" sz="1198">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(A</a:t>
            </a:r>
            <a:r>
              <a:rPr kumimoji="1" lang="en-US" altLang="ja-JP" sz="1198" dirty="0" err="1">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lternate</a:t>
            </a:r>
            <a:r>
              <a:rPr kumimoji="1" lang="en-US" altLang="ja-JP" sz="1198" dirty="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 </a:t>
            </a:r>
            <a:r>
              <a:rPr kumimoji="1" lang="ja-JP" altLang="en-US" sz="1198">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P</a:t>
            </a:r>
            <a:r>
              <a:rPr kumimoji="1" lang="en-US" altLang="ja-JP" sz="1198" dirty="0" err="1">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eriodic</a:t>
            </a:r>
            <a:r>
              <a:rPr kumimoji="1" lang="en-US" altLang="ja-JP" sz="1198" dirty="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 </a:t>
            </a:r>
            <a:r>
              <a:rPr kumimoji="1" lang="ja-JP" altLang="en-US" sz="1198">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S</a:t>
            </a:r>
            <a:r>
              <a:rPr kumimoji="1" lang="en-US" altLang="ja-JP" sz="1198" dirty="0" err="1">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tructure</a:t>
            </a:r>
            <a:r>
              <a:rPr kumimoji="1" lang="ja-JP" altLang="en-US" sz="1198">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a:t>
            </a:r>
            <a:endParaRPr kumimoji="1" lang="en-US" altLang="ja-JP" sz="1198" dirty="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endParaRPr>
          </a:p>
        </p:txBody>
      </p:sp>
      <p:pic>
        <p:nvPicPr>
          <p:cNvPr id="82" name="Image" descr="Image">
            <a:extLst>
              <a:ext uri="{FF2B5EF4-FFF2-40B4-BE49-F238E27FC236}">
                <a16:creationId xmlns:a16="http://schemas.microsoft.com/office/drawing/2014/main" id="{26A272AE-AC14-4789-BCC9-49D56A06E05B}"/>
              </a:ext>
            </a:extLst>
          </p:cNvPr>
          <p:cNvPicPr>
            <a:picLocks noChangeAspect="1"/>
          </p:cNvPicPr>
          <p:nvPr/>
        </p:nvPicPr>
        <p:blipFill rotWithShape="1">
          <a:blip r:embed="rId11" cstate="screen">
            <a:extLst>
              <a:ext uri="{28A0092B-C50C-407E-A947-70E740481C1C}">
                <a14:useLocalDpi xmlns:a14="http://schemas.microsoft.com/office/drawing/2010/main"/>
              </a:ext>
            </a:extLst>
          </a:blip>
          <a:srcRect/>
          <a:stretch/>
        </p:blipFill>
        <p:spPr>
          <a:xfrm>
            <a:off x="6337973" y="1547139"/>
            <a:ext cx="1957087" cy="1067717"/>
          </a:xfrm>
          <a:prstGeom prst="rect">
            <a:avLst/>
          </a:prstGeom>
          <a:ln w="12700">
            <a:miter lim="400000"/>
          </a:ln>
        </p:spPr>
      </p:pic>
      <p:sp>
        <p:nvSpPr>
          <p:cNvPr id="83" name="テキスト ボックス 82">
            <a:extLst>
              <a:ext uri="{FF2B5EF4-FFF2-40B4-BE49-F238E27FC236}">
                <a16:creationId xmlns:a16="http://schemas.microsoft.com/office/drawing/2014/main" id="{BA598E35-9DCE-4B96-8398-A87BC5079296}"/>
              </a:ext>
            </a:extLst>
          </p:cNvPr>
          <p:cNvSpPr txBox="1"/>
          <p:nvPr/>
        </p:nvSpPr>
        <p:spPr>
          <a:xfrm>
            <a:off x="5344278" y="1864594"/>
            <a:ext cx="1831939" cy="276614"/>
          </a:xfrm>
          <a:prstGeom prst="rect">
            <a:avLst/>
          </a:prstGeom>
          <a:noFill/>
        </p:spPr>
        <p:txBody>
          <a:bodyPr wrap="square" rtlCol="0">
            <a:spAutoFit/>
          </a:bodyPr>
          <a:lstStyle/>
          <a:p>
            <a:r>
              <a:rPr kumimoji="1" lang="en-US" altLang="ja-JP" sz="1198" dirty="0" err="1">
                <a:latin typeface="Arial Unicode MS" panose="020B0604020202020204" pitchFamily="50" charset="-128"/>
                <a:ea typeface="Arial Unicode MS" panose="020B0604020202020204" pitchFamily="50" charset="-128"/>
                <a:cs typeface="Arial Unicode MS" panose="020B0604020202020204" pitchFamily="50" charset="-128"/>
              </a:rPr>
              <a:t>Ti</a:t>
            </a:r>
            <a:r>
              <a:rPr kumimoji="1" lang="en-US" altLang="ja-JP" sz="1198" dirty="0">
                <a:latin typeface="Arial Unicode MS" panose="020B0604020202020204" pitchFamily="50" charset="-128"/>
                <a:ea typeface="Arial Unicode MS" panose="020B0604020202020204" pitchFamily="50" charset="-128"/>
                <a:cs typeface="Arial Unicode MS" panose="020B0604020202020204" pitchFamily="50" charset="-128"/>
              </a:rPr>
              <a:t> target </a:t>
            </a:r>
            <a:r>
              <a:rPr kumimoji="1" lang="en-US" altLang="ja-JP" sz="1198" dirty="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beam test</a:t>
            </a:r>
            <a:endParaRPr kumimoji="1" lang="ja-JP" altLang="en-US" sz="1198" dirty="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endParaRPr>
          </a:p>
        </p:txBody>
      </p:sp>
      <p:pic>
        <p:nvPicPr>
          <p:cNvPr id="85" name="図 84">
            <a:extLst>
              <a:ext uri="{FF2B5EF4-FFF2-40B4-BE49-F238E27FC236}">
                <a16:creationId xmlns:a16="http://schemas.microsoft.com/office/drawing/2014/main" id="{083AC974-ACBE-401C-9444-D236BB237F3B}"/>
              </a:ext>
            </a:extLst>
          </p:cNvPr>
          <p:cNvPicPr>
            <a:picLocks noChangeAspect="1"/>
          </p:cNvPicPr>
          <p:nvPr/>
        </p:nvPicPr>
        <p:blipFill>
          <a:blip r:embed="rId12" cstate="screen">
            <a:extLst>
              <a:ext uri="{28A0092B-C50C-407E-A947-70E740481C1C}">
                <a14:useLocalDpi xmlns:a14="http://schemas.microsoft.com/office/drawing/2010/main"/>
              </a:ext>
            </a:extLst>
          </a:blip>
          <a:stretch>
            <a:fillRect/>
          </a:stretch>
        </p:blipFill>
        <p:spPr>
          <a:xfrm>
            <a:off x="6721188" y="2698166"/>
            <a:ext cx="1870002" cy="370729"/>
          </a:xfrm>
          <a:prstGeom prst="rect">
            <a:avLst/>
          </a:prstGeom>
        </p:spPr>
      </p:pic>
      <p:sp>
        <p:nvSpPr>
          <p:cNvPr id="86" name="テキスト ボックス 85">
            <a:extLst>
              <a:ext uri="{FF2B5EF4-FFF2-40B4-BE49-F238E27FC236}">
                <a16:creationId xmlns:a16="http://schemas.microsoft.com/office/drawing/2014/main" id="{3C069BCC-9586-453A-B2B7-76536F6E1254}"/>
              </a:ext>
            </a:extLst>
          </p:cNvPr>
          <p:cNvSpPr txBox="1"/>
          <p:nvPr/>
        </p:nvSpPr>
        <p:spPr>
          <a:xfrm>
            <a:off x="5430831" y="3459480"/>
            <a:ext cx="1491690" cy="645369"/>
          </a:xfrm>
          <a:prstGeom prst="rect">
            <a:avLst/>
          </a:prstGeom>
          <a:noFill/>
        </p:spPr>
        <p:txBody>
          <a:bodyPr wrap="square">
            <a:spAutoFit/>
          </a:bodyPr>
          <a:lstStyle/>
          <a:p>
            <a:r>
              <a:rPr lang="en-US" altLang="ja-JP" sz="1198" dirty="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Long undulator</a:t>
            </a:r>
            <a:r>
              <a:rPr lang="en-US" altLang="ja-JP" sz="1198" dirty="0">
                <a:latin typeface="Arial Unicode MS" panose="020B0604020202020204" pitchFamily="50" charset="-128"/>
                <a:ea typeface="Arial Unicode MS" panose="020B0604020202020204" pitchFamily="50" charset="-128"/>
                <a:cs typeface="Arial Unicode MS" panose="020B0604020202020204" pitchFamily="50" charset="-128"/>
              </a:rPr>
              <a:t> operation at European XFEL</a:t>
            </a:r>
            <a:endParaRPr lang="ja-JP" altLang="en-US" sz="1198"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pic>
        <p:nvPicPr>
          <p:cNvPr id="87" name="図 86">
            <a:extLst>
              <a:ext uri="{FF2B5EF4-FFF2-40B4-BE49-F238E27FC236}">
                <a16:creationId xmlns:a16="http://schemas.microsoft.com/office/drawing/2014/main" id="{D5B45D16-73E3-41FC-9AD0-4212349C2295}"/>
              </a:ext>
            </a:extLst>
          </p:cNvPr>
          <p:cNvPicPr>
            <a:picLocks noChangeAspect="1"/>
          </p:cNvPicPr>
          <p:nvPr/>
        </p:nvPicPr>
        <p:blipFill rotWithShape="1">
          <a:blip r:embed="rId13" cstate="screen">
            <a:extLst>
              <a:ext uri="{28A0092B-C50C-407E-A947-70E740481C1C}">
                <a14:useLocalDpi xmlns:a14="http://schemas.microsoft.com/office/drawing/2010/main"/>
              </a:ext>
            </a:extLst>
          </a:blip>
          <a:srcRect/>
          <a:stretch/>
        </p:blipFill>
        <p:spPr>
          <a:xfrm>
            <a:off x="8677491" y="4663321"/>
            <a:ext cx="1276043" cy="1009233"/>
          </a:xfrm>
          <a:prstGeom prst="rect">
            <a:avLst/>
          </a:prstGeom>
        </p:spPr>
      </p:pic>
      <p:pic>
        <p:nvPicPr>
          <p:cNvPr id="89" name="Picture 2">
            <a:extLst>
              <a:ext uri="{FF2B5EF4-FFF2-40B4-BE49-F238E27FC236}">
                <a16:creationId xmlns:a16="http://schemas.microsoft.com/office/drawing/2014/main" id="{6B64CAE4-6CFA-48B6-9DCE-A1AE117DFAC2}"/>
              </a:ext>
            </a:extLst>
          </p:cNvPr>
          <p:cNvPicPr/>
          <p:nvPr/>
        </p:nvPicPr>
        <p:blipFill>
          <a:blip r:embed="rId14" cstate="screen">
            <a:lum/>
            <a:alphaModFix/>
            <a:extLst>
              <a:ext uri="{28A0092B-C50C-407E-A947-70E740481C1C}">
                <a14:useLocalDpi xmlns:a14="http://schemas.microsoft.com/office/drawing/2010/main"/>
              </a:ext>
            </a:extLst>
          </a:blip>
          <a:srcRect/>
          <a:stretch>
            <a:fillRect/>
          </a:stretch>
        </p:blipFill>
        <p:spPr>
          <a:xfrm>
            <a:off x="8685363" y="6016115"/>
            <a:ext cx="1114550" cy="738588"/>
          </a:xfrm>
          <a:prstGeom prst="rect">
            <a:avLst/>
          </a:prstGeom>
          <a:noFill/>
          <a:ln>
            <a:noFill/>
          </a:ln>
        </p:spPr>
      </p:pic>
      <p:pic>
        <p:nvPicPr>
          <p:cNvPr id="91" name="Picture 4" descr="Picture 4">
            <a:extLst>
              <a:ext uri="{FF2B5EF4-FFF2-40B4-BE49-F238E27FC236}">
                <a16:creationId xmlns:a16="http://schemas.microsoft.com/office/drawing/2014/main" id="{61AB1416-F201-40FF-9BB9-B38F221745C1}"/>
              </a:ext>
            </a:extLst>
          </p:cNvPr>
          <p:cNvPicPr>
            <a:picLocks noChangeAspect="1"/>
          </p:cNvPicPr>
          <p:nvPr/>
        </p:nvPicPr>
        <p:blipFill>
          <a:blip r:embed="rId15" cstate="screen">
            <a:extLst>
              <a:ext uri="{28A0092B-C50C-407E-A947-70E740481C1C}">
                <a14:useLocalDpi xmlns:a14="http://schemas.microsoft.com/office/drawing/2010/main"/>
              </a:ext>
            </a:extLst>
          </a:blip>
          <a:stretch>
            <a:fillRect/>
          </a:stretch>
        </p:blipFill>
        <p:spPr>
          <a:xfrm>
            <a:off x="8699493" y="1389422"/>
            <a:ext cx="1218711" cy="867803"/>
          </a:xfrm>
          <a:prstGeom prst="rect">
            <a:avLst/>
          </a:prstGeom>
          <a:ln w="12700">
            <a:miter lim="400000"/>
          </a:ln>
        </p:spPr>
      </p:pic>
      <p:pic>
        <p:nvPicPr>
          <p:cNvPr id="96" name="コンテンツ プレースホルダー 3">
            <a:extLst>
              <a:ext uri="{FF2B5EF4-FFF2-40B4-BE49-F238E27FC236}">
                <a16:creationId xmlns:a16="http://schemas.microsoft.com/office/drawing/2014/main" id="{5EE320ED-CE36-48BD-B16C-B7B36769D058}"/>
              </a:ext>
            </a:extLst>
          </p:cNvPr>
          <p:cNvPicPr>
            <a:picLocks noChangeAspect="1"/>
          </p:cNvPicPr>
          <p:nvPr/>
        </p:nvPicPr>
        <p:blipFill>
          <a:blip r:embed="rId16" cstate="screen">
            <a:extLst>
              <a:ext uri="{28A0092B-C50C-407E-A947-70E740481C1C}">
                <a14:useLocalDpi xmlns:a14="http://schemas.microsoft.com/office/drawing/2010/main"/>
              </a:ext>
            </a:extLst>
          </a:blip>
          <a:stretch>
            <a:fillRect/>
          </a:stretch>
        </p:blipFill>
        <p:spPr>
          <a:xfrm>
            <a:off x="9046738" y="3080495"/>
            <a:ext cx="821888" cy="730890"/>
          </a:xfrm>
          <a:prstGeom prst="rect">
            <a:avLst/>
          </a:prstGeom>
        </p:spPr>
      </p:pic>
      <p:pic>
        <p:nvPicPr>
          <p:cNvPr id="97" name="図 96">
            <a:extLst>
              <a:ext uri="{FF2B5EF4-FFF2-40B4-BE49-F238E27FC236}">
                <a16:creationId xmlns:a16="http://schemas.microsoft.com/office/drawing/2014/main" id="{E0BA8E6D-E6D7-4406-9B16-80C72EC90032}"/>
              </a:ext>
            </a:extLst>
          </p:cNvPr>
          <p:cNvPicPr>
            <a:picLocks noChangeAspect="1"/>
          </p:cNvPicPr>
          <p:nvPr/>
        </p:nvPicPr>
        <p:blipFill>
          <a:blip r:embed="rId17" cstate="screen">
            <a:extLst>
              <a:ext uri="{28A0092B-C50C-407E-A947-70E740481C1C}">
                <a14:useLocalDpi xmlns:a14="http://schemas.microsoft.com/office/drawing/2010/main"/>
              </a:ext>
            </a:extLst>
          </a:blip>
          <a:stretch>
            <a:fillRect/>
          </a:stretch>
        </p:blipFill>
        <p:spPr>
          <a:xfrm>
            <a:off x="8737855" y="3143167"/>
            <a:ext cx="155026" cy="632365"/>
          </a:xfrm>
          <a:prstGeom prst="rect">
            <a:avLst/>
          </a:prstGeom>
          <a:solidFill>
            <a:schemeClr val="bg1"/>
          </a:solidFill>
        </p:spPr>
      </p:pic>
      <p:sp>
        <p:nvSpPr>
          <p:cNvPr id="10" name="テキスト ボックス 9">
            <a:extLst>
              <a:ext uri="{FF2B5EF4-FFF2-40B4-BE49-F238E27FC236}">
                <a16:creationId xmlns:a16="http://schemas.microsoft.com/office/drawing/2014/main" id="{5FF9070D-2F58-4775-98D3-F8AA70C1D1AE}"/>
              </a:ext>
            </a:extLst>
          </p:cNvPr>
          <p:cNvSpPr txBox="1"/>
          <p:nvPr/>
        </p:nvSpPr>
        <p:spPr>
          <a:xfrm rot="16200000">
            <a:off x="-1244976" y="2992039"/>
            <a:ext cx="4049320" cy="830997"/>
          </a:xfrm>
          <a:prstGeom prst="rect">
            <a:avLst/>
          </a:prstGeom>
          <a:solidFill>
            <a:schemeClr val="bg2">
              <a:lumMod val="75000"/>
            </a:schemeClr>
          </a:solidFill>
          <a:ln>
            <a:noFill/>
          </a:ln>
        </p:spPr>
        <p:txBody>
          <a:bodyPr wrap="square" rtlCol="0">
            <a:spAutoFit/>
          </a:bodyPr>
          <a:lstStyle/>
          <a:p>
            <a:r>
              <a:rPr kumimoji="1" lang="en-US" altLang="ja-JP" sz="1600" dirty="0">
                <a:latin typeface="Arial Unicode MS" panose="020B0604020202020204" pitchFamily="50" charset="-128"/>
                <a:ea typeface="Arial Unicode MS" panose="020B0604020202020204" pitchFamily="50" charset="-128"/>
              </a:rPr>
              <a:t>Plan</a:t>
            </a:r>
            <a:r>
              <a:rPr kumimoji="1" lang="ja-JP" altLang="en-US" sz="1600" dirty="0">
                <a:latin typeface="Arial Unicode MS" panose="020B0604020202020204" pitchFamily="50" charset="-128"/>
                <a:ea typeface="Arial Unicode MS" panose="020B0604020202020204" pitchFamily="50" charset="-128"/>
              </a:rPr>
              <a:t> </a:t>
            </a:r>
            <a:r>
              <a:rPr kumimoji="1" lang="en-US" altLang="ja-JP" sz="1600" dirty="0">
                <a:latin typeface="Arial Unicode MS" panose="020B0604020202020204" pitchFamily="50" charset="-128"/>
                <a:ea typeface="Arial Unicode MS" panose="020B0604020202020204" pitchFamily="50" charset="-128"/>
              </a:rPr>
              <a:t>A:Undulator scheme</a:t>
            </a:r>
          </a:p>
          <a:p>
            <a:r>
              <a:rPr kumimoji="1" lang="en-US" altLang="ja-JP" sz="1600" dirty="0">
                <a:latin typeface="Arial Unicode MS" panose="020B0604020202020204" pitchFamily="50" charset="-128"/>
                <a:ea typeface="Arial Unicode MS" panose="020B0604020202020204" pitchFamily="50" charset="-128"/>
              </a:rPr>
              <a:t>Plan B:e-driven scheme (same tunnel)</a:t>
            </a:r>
          </a:p>
          <a:p>
            <a:r>
              <a:rPr kumimoji="1" lang="en-US" altLang="ja-JP" sz="1600" dirty="0">
                <a:latin typeface="Arial Unicode MS" panose="020B0604020202020204" pitchFamily="50" charset="-128"/>
                <a:ea typeface="Arial Unicode MS" panose="020B0604020202020204" pitchFamily="50" charset="-128"/>
              </a:rPr>
              <a:t>Plan C:e-driven scheme (extra tunnel)</a:t>
            </a:r>
          </a:p>
        </p:txBody>
      </p:sp>
      <p:pic>
        <p:nvPicPr>
          <p:cNvPr id="69" name="図 68">
            <a:extLst>
              <a:ext uri="{FF2B5EF4-FFF2-40B4-BE49-F238E27FC236}">
                <a16:creationId xmlns:a16="http://schemas.microsoft.com/office/drawing/2014/main" id="{92B56232-912A-45E3-9B8A-A6D9D242B5A8}"/>
              </a:ext>
            </a:extLst>
          </p:cNvPr>
          <p:cNvPicPr>
            <a:picLocks noChangeAspect="1"/>
          </p:cNvPicPr>
          <p:nvPr/>
        </p:nvPicPr>
        <p:blipFill>
          <a:blip r:embed="rId18" cstate="screen">
            <a:extLst>
              <a:ext uri="{28A0092B-C50C-407E-A947-70E740481C1C}">
                <a14:useLocalDpi xmlns:a14="http://schemas.microsoft.com/office/drawing/2010/main"/>
              </a:ext>
            </a:extLst>
          </a:blip>
          <a:stretch>
            <a:fillRect/>
          </a:stretch>
        </p:blipFill>
        <p:spPr>
          <a:xfrm>
            <a:off x="3864319" y="5650285"/>
            <a:ext cx="1179972" cy="1138060"/>
          </a:xfrm>
          <a:prstGeom prst="rect">
            <a:avLst/>
          </a:prstGeom>
        </p:spPr>
      </p:pic>
      <p:pic>
        <p:nvPicPr>
          <p:cNvPr id="64" name="図 63">
            <a:extLst>
              <a:ext uri="{FF2B5EF4-FFF2-40B4-BE49-F238E27FC236}">
                <a16:creationId xmlns:a16="http://schemas.microsoft.com/office/drawing/2014/main" id="{37C5B63C-229F-4654-81AE-01CFA73BAE2D}"/>
              </a:ext>
            </a:extLst>
          </p:cNvPr>
          <p:cNvPicPr>
            <a:picLocks noChangeAspect="1"/>
          </p:cNvPicPr>
          <p:nvPr/>
        </p:nvPicPr>
        <p:blipFill rotWithShape="1">
          <a:blip r:embed="rId19" cstate="screen">
            <a:extLst>
              <a:ext uri="{28A0092B-C50C-407E-A947-70E740481C1C}">
                <a14:useLocalDpi xmlns:a14="http://schemas.microsoft.com/office/drawing/2010/main"/>
              </a:ext>
            </a:extLst>
          </a:blip>
          <a:srcRect/>
          <a:stretch/>
        </p:blipFill>
        <p:spPr>
          <a:xfrm rot="5400000">
            <a:off x="3134817" y="2525692"/>
            <a:ext cx="936869" cy="734801"/>
          </a:xfrm>
          <a:prstGeom prst="rect">
            <a:avLst/>
          </a:prstGeom>
        </p:spPr>
      </p:pic>
      <p:pic>
        <p:nvPicPr>
          <p:cNvPr id="84" name="図 83">
            <a:extLst>
              <a:ext uri="{FF2B5EF4-FFF2-40B4-BE49-F238E27FC236}">
                <a16:creationId xmlns:a16="http://schemas.microsoft.com/office/drawing/2014/main" id="{4DB84752-B960-4FE2-A723-703F4FC75086}"/>
              </a:ext>
            </a:extLst>
          </p:cNvPr>
          <p:cNvPicPr>
            <a:picLocks noChangeAspect="1"/>
          </p:cNvPicPr>
          <p:nvPr/>
        </p:nvPicPr>
        <p:blipFill rotWithShape="1">
          <a:blip r:embed="rId20" cstate="screen">
            <a:extLst>
              <a:ext uri="{28A0092B-C50C-407E-A947-70E740481C1C}">
                <a14:useLocalDpi xmlns:a14="http://schemas.microsoft.com/office/drawing/2010/main"/>
              </a:ext>
            </a:extLst>
          </a:blip>
          <a:srcRect l="39373" t="25162" b="43557"/>
          <a:stretch/>
        </p:blipFill>
        <p:spPr>
          <a:xfrm>
            <a:off x="5431324" y="2719452"/>
            <a:ext cx="1400396" cy="774121"/>
          </a:xfrm>
          <a:prstGeom prst="rect">
            <a:avLst/>
          </a:prstGeom>
        </p:spPr>
      </p:pic>
      <p:sp>
        <p:nvSpPr>
          <p:cNvPr id="94" name="テキスト ボックス 93">
            <a:extLst>
              <a:ext uri="{FF2B5EF4-FFF2-40B4-BE49-F238E27FC236}">
                <a16:creationId xmlns:a16="http://schemas.microsoft.com/office/drawing/2014/main" id="{1777E788-B452-4307-99D5-088A128E2B74}"/>
              </a:ext>
            </a:extLst>
          </p:cNvPr>
          <p:cNvSpPr txBox="1"/>
          <p:nvPr/>
        </p:nvSpPr>
        <p:spPr>
          <a:xfrm>
            <a:off x="3930487" y="2172862"/>
            <a:ext cx="1831939" cy="276614"/>
          </a:xfrm>
          <a:prstGeom prst="rect">
            <a:avLst/>
          </a:prstGeom>
          <a:noFill/>
        </p:spPr>
        <p:txBody>
          <a:bodyPr wrap="square" rtlCol="0">
            <a:spAutoFit/>
          </a:bodyPr>
          <a:lstStyle/>
          <a:p>
            <a:r>
              <a:rPr kumimoji="1" lang="en-US" altLang="ja-JP" sz="1198" dirty="0">
                <a:latin typeface="Arial Unicode MS" panose="020B0604020202020204" pitchFamily="50" charset="-128"/>
                <a:ea typeface="Arial Unicode MS" panose="020B0604020202020204" pitchFamily="50" charset="-128"/>
                <a:cs typeface="Arial Unicode MS" panose="020B0604020202020204" pitchFamily="50" charset="-128"/>
              </a:rPr>
              <a:t>Optics design</a:t>
            </a:r>
          </a:p>
        </p:txBody>
      </p:sp>
      <p:sp>
        <p:nvSpPr>
          <p:cNvPr id="95" name="テキスト ボックス 94">
            <a:extLst>
              <a:ext uri="{FF2B5EF4-FFF2-40B4-BE49-F238E27FC236}">
                <a16:creationId xmlns:a16="http://schemas.microsoft.com/office/drawing/2014/main" id="{1777E788-B452-4307-99D5-088A128E2B74}"/>
              </a:ext>
            </a:extLst>
          </p:cNvPr>
          <p:cNvSpPr txBox="1"/>
          <p:nvPr/>
        </p:nvSpPr>
        <p:spPr>
          <a:xfrm>
            <a:off x="3319910" y="5110502"/>
            <a:ext cx="1831939" cy="276614"/>
          </a:xfrm>
          <a:prstGeom prst="rect">
            <a:avLst/>
          </a:prstGeom>
          <a:noFill/>
        </p:spPr>
        <p:txBody>
          <a:bodyPr wrap="square" rtlCol="0">
            <a:spAutoFit/>
          </a:bodyPr>
          <a:lstStyle/>
          <a:p>
            <a:r>
              <a:rPr kumimoji="1" lang="en-US" altLang="ja-JP" sz="1198" dirty="0">
                <a:latin typeface="Arial Unicode MS" panose="020B0604020202020204" pitchFamily="50" charset="-128"/>
                <a:ea typeface="Arial Unicode MS" panose="020B0604020202020204" pitchFamily="50" charset="-128"/>
                <a:cs typeface="Arial Unicode MS" panose="020B0604020202020204" pitchFamily="50" charset="-128"/>
              </a:rPr>
              <a:t>Optics design</a:t>
            </a:r>
          </a:p>
        </p:txBody>
      </p:sp>
      <p:sp>
        <p:nvSpPr>
          <p:cNvPr id="8" name="正方形/長方形 7">
            <a:extLst>
              <a:ext uri="{FF2B5EF4-FFF2-40B4-BE49-F238E27FC236}">
                <a16:creationId xmlns:a16="http://schemas.microsoft.com/office/drawing/2014/main" id="{32EF1048-1378-4173-858A-FEEC15231664}"/>
              </a:ext>
            </a:extLst>
          </p:cNvPr>
          <p:cNvSpPr/>
          <p:nvPr/>
        </p:nvSpPr>
        <p:spPr>
          <a:xfrm>
            <a:off x="10665303" y="1771291"/>
            <a:ext cx="444667" cy="3733460"/>
          </a:xfrm>
          <a:prstGeom prst="rect">
            <a:avLst/>
          </a:prstGeom>
          <a:solidFill>
            <a:schemeClr val="accent1">
              <a:lumMod val="40000"/>
              <a:lumOff val="6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sz="1797"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57" name="テキスト ボックス 56">
            <a:extLst>
              <a:ext uri="{FF2B5EF4-FFF2-40B4-BE49-F238E27FC236}">
                <a16:creationId xmlns:a16="http://schemas.microsoft.com/office/drawing/2014/main" id="{17A89F81-1F0E-4189-8DD2-04F60C1E8BA5}"/>
              </a:ext>
            </a:extLst>
          </p:cNvPr>
          <p:cNvSpPr txBox="1"/>
          <p:nvPr/>
        </p:nvSpPr>
        <p:spPr>
          <a:xfrm>
            <a:off x="8605641" y="2369067"/>
            <a:ext cx="1882816" cy="645369"/>
          </a:xfrm>
          <a:prstGeom prst="rect">
            <a:avLst/>
          </a:prstGeom>
          <a:solidFill>
            <a:schemeClr val="accent5">
              <a:lumMod val="60000"/>
              <a:lumOff val="40000"/>
            </a:schemeClr>
          </a:solidFill>
        </p:spPr>
        <p:txBody>
          <a:bodyPr wrap="square">
            <a:spAutoFit/>
          </a:bodyPr>
          <a:lstStyle/>
          <a:p>
            <a:r>
              <a:rPr kumimoji="1" lang="ja-JP" altLang="en-US" sz="1198" dirty="0">
                <a:latin typeface="Arial Unicode MS" panose="020B0604020202020204" pitchFamily="50" charset="-128"/>
                <a:ea typeface="Arial Unicode MS" panose="020B0604020202020204" pitchFamily="50" charset="-128"/>
                <a:cs typeface="Arial Unicode MS" panose="020B0604020202020204" pitchFamily="50" charset="-128"/>
              </a:rPr>
              <a:t>Next Step</a:t>
            </a:r>
            <a:r>
              <a:rPr kumimoji="1" lang="ja-JP" altLang="en-US" sz="1198">
                <a:latin typeface="Arial Unicode MS" panose="020B0604020202020204" pitchFamily="50" charset="-128"/>
                <a:ea typeface="Arial Unicode MS" panose="020B0604020202020204" pitchFamily="50" charset="-128"/>
                <a:cs typeface="Arial Unicode MS" panose="020B0604020202020204" pitchFamily="50" charset="-128"/>
              </a:rPr>
              <a:t>s</a:t>
            </a:r>
            <a:r>
              <a:rPr kumimoji="1" lang="en-US" altLang="ja-JP" sz="1198" dirty="0">
                <a:latin typeface="Arial Unicode MS" panose="020B0604020202020204" pitchFamily="50" charset="-128"/>
                <a:ea typeface="Arial Unicode MS" panose="020B0604020202020204" pitchFamily="50" charset="-128"/>
                <a:cs typeface="Arial Unicode MS" panose="020B0604020202020204" pitchFamily="50" charset="-128"/>
              </a:rPr>
              <a:t>: </a:t>
            </a:r>
            <a:r>
              <a:rPr kumimoji="1" lang="ja-JP" altLang="en-US" sz="1198">
                <a:latin typeface="Arial Unicode MS" panose="020B0604020202020204" pitchFamily="50" charset="-128"/>
                <a:ea typeface="Arial Unicode MS" panose="020B0604020202020204" pitchFamily="50" charset="-128"/>
                <a:cs typeface="Arial Unicode MS" panose="020B0604020202020204" pitchFamily="50" charset="-128"/>
              </a:rPr>
              <a:t>e</a:t>
            </a:r>
            <a:r>
              <a:rPr kumimoji="1" lang="ja-JP" altLang="en-US" sz="1198" dirty="0">
                <a:latin typeface="Arial Unicode MS" panose="020B0604020202020204" pitchFamily="50" charset="-128"/>
                <a:ea typeface="Arial Unicode MS" panose="020B0604020202020204" pitchFamily="50" charset="-128"/>
                <a:cs typeface="Arial Unicode MS" panose="020B0604020202020204" pitchFamily="50" charset="-128"/>
              </a:rPr>
              <a:t>valuate both </a:t>
            </a:r>
            <a:r>
              <a:rPr kumimoji="1" lang="en-US" altLang="ja-JP" sz="1198" dirty="0">
                <a:latin typeface="Arial Unicode MS" panose="020B0604020202020204" pitchFamily="50" charset="-128"/>
                <a:ea typeface="Arial Unicode MS" panose="020B0604020202020204" pitchFamily="50" charset="-128"/>
                <a:cs typeface="Arial Unicode MS" panose="020B0604020202020204" pitchFamily="50" charset="-128"/>
              </a:rPr>
              <a:t>schemes by </a:t>
            </a:r>
            <a:r>
              <a:rPr kumimoji="1" lang="ja-JP" altLang="en-US" sz="1198" dirty="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international cooperation</a:t>
            </a:r>
            <a:endParaRPr kumimoji="1" lang="en-US" altLang="ja-JP" sz="1198" dirty="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01" name="テキスト ボックス 100">
            <a:extLst>
              <a:ext uri="{FF2B5EF4-FFF2-40B4-BE49-F238E27FC236}">
                <a16:creationId xmlns:a16="http://schemas.microsoft.com/office/drawing/2014/main" id="{6EAE5A42-46A7-4EF1-B1AE-0E68A3CF6BB5}"/>
              </a:ext>
            </a:extLst>
          </p:cNvPr>
          <p:cNvSpPr txBox="1"/>
          <p:nvPr/>
        </p:nvSpPr>
        <p:spPr>
          <a:xfrm>
            <a:off x="7015554" y="5576015"/>
            <a:ext cx="948468" cy="461024"/>
          </a:xfrm>
          <a:prstGeom prst="rect">
            <a:avLst/>
          </a:prstGeom>
          <a:noFill/>
        </p:spPr>
        <p:txBody>
          <a:bodyPr wrap="square" rtlCol="0">
            <a:spAutoFit/>
          </a:bodyPr>
          <a:lstStyle/>
          <a:p>
            <a:r>
              <a:rPr kumimoji="1" lang="en-US" altLang="ja-JP" sz="1198" dirty="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Thermal analysis</a:t>
            </a:r>
            <a:endParaRPr kumimoji="1" lang="ja-JP" altLang="en-US" sz="1198" dirty="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02" name="テキスト ボックス 101">
            <a:extLst>
              <a:ext uri="{FF2B5EF4-FFF2-40B4-BE49-F238E27FC236}">
                <a16:creationId xmlns:a16="http://schemas.microsoft.com/office/drawing/2014/main" id="{45367FA1-BB56-4A8B-B2A4-D6A6DBF6693F}"/>
              </a:ext>
            </a:extLst>
          </p:cNvPr>
          <p:cNvSpPr txBox="1"/>
          <p:nvPr/>
        </p:nvSpPr>
        <p:spPr>
          <a:xfrm>
            <a:off x="5762425" y="5564782"/>
            <a:ext cx="1148147" cy="461024"/>
          </a:xfrm>
          <a:prstGeom prst="rect">
            <a:avLst/>
          </a:prstGeom>
          <a:noFill/>
        </p:spPr>
        <p:txBody>
          <a:bodyPr wrap="square" rtlCol="0">
            <a:spAutoFit/>
          </a:bodyPr>
          <a:lstStyle/>
          <a:p>
            <a:r>
              <a:rPr kumimoji="1" lang="en-US" altLang="ja-JP" sz="1198" dirty="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Loading</a:t>
            </a:r>
            <a:r>
              <a:rPr kumimoji="1" lang="en-US" altLang="ja-JP" sz="1198" dirty="0">
                <a:latin typeface="Arial Unicode MS" panose="020B0604020202020204" pitchFamily="50" charset="-128"/>
                <a:ea typeface="Arial Unicode MS" panose="020B0604020202020204" pitchFamily="50" charset="-128"/>
                <a:cs typeface="Arial Unicode MS" panose="020B0604020202020204" pitchFamily="50" charset="-128"/>
              </a:rPr>
              <a:t> compensation</a:t>
            </a:r>
            <a:endParaRPr kumimoji="1" lang="ja-JP" altLang="en-US" sz="1198"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03" name="テキスト ボックス 102">
            <a:extLst>
              <a:ext uri="{FF2B5EF4-FFF2-40B4-BE49-F238E27FC236}">
                <a16:creationId xmlns:a16="http://schemas.microsoft.com/office/drawing/2014/main" id="{1FB85635-0872-4754-A24A-889FB2260265}"/>
              </a:ext>
            </a:extLst>
          </p:cNvPr>
          <p:cNvSpPr txBox="1"/>
          <p:nvPr/>
        </p:nvSpPr>
        <p:spPr>
          <a:xfrm>
            <a:off x="8541827" y="2062215"/>
            <a:ext cx="1847686" cy="276614"/>
          </a:xfrm>
          <a:prstGeom prst="rect">
            <a:avLst/>
          </a:prstGeom>
          <a:noFill/>
        </p:spPr>
        <p:txBody>
          <a:bodyPr wrap="square" rtlCol="0">
            <a:spAutoFit/>
          </a:bodyPr>
          <a:lstStyle/>
          <a:p>
            <a:r>
              <a:rPr kumimoji="1" lang="en-US" altLang="ja-JP" sz="1198" dirty="0">
                <a:latin typeface="Arial Unicode MS" panose="020B0604020202020204" pitchFamily="50" charset="-128"/>
                <a:ea typeface="Arial Unicode MS" panose="020B0604020202020204" pitchFamily="50" charset="-128"/>
                <a:cs typeface="Arial Unicode MS" panose="020B0604020202020204" pitchFamily="50" charset="-128"/>
              </a:rPr>
              <a:t>Pulse solenoid design</a:t>
            </a:r>
            <a:endParaRPr kumimoji="1" lang="ja-JP" altLang="en-US" sz="1198"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04" name="テキスト ボックス 103">
            <a:extLst>
              <a:ext uri="{FF2B5EF4-FFF2-40B4-BE49-F238E27FC236}">
                <a16:creationId xmlns:a16="http://schemas.microsoft.com/office/drawing/2014/main" id="{8A4D873D-3B8A-47CB-B8CC-7005850AD183}"/>
              </a:ext>
            </a:extLst>
          </p:cNvPr>
          <p:cNvSpPr txBox="1"/>
          <p:nvPr/>
        </p:nvSpPr>
        <p:spPr>
          <a:xfrm>
            <a:off x="8584910" y="4655221"/>
            <a:ext cx="1831939" cy="276614"/>
          </a:xfrm>
          <a:prstGeom prst="rect">
            <a:avLst/>
          </a:prstGeom>
          <a:noFill/>
        </p:spPr>
        <p:txBody>
          <a:bodyPr wrap="square" rtlCol="0">
            <a:spAutoFit/>
          </a:bodyPr>
          <a:lstStyle/>
          <a:p>
            <a:r>
              <a:rPr kumimoji="1" lang="en-US" altLang="ja-JP" sz="1198" dirty="0">
                <a:latin typeface="Arial Unicode MS" panose="020B0604020202020204" pitchFamily="50" charset="-128"/>
                <a:ea typeface="Arial Unicode MS" panose="020B0604020202020204" pitchFamily="50" charset="-128"/>
                <a:cs typeface="Arial Unicode MS" panose="020B0604020202020204" pitchFamily="50" charset="-128"/>
              </a:rPr>
              <a:t>APS cavity </a:t>
            </a:r>
          </a:p>
        </p:txBody>
      </p:sp>
      <p:sp>
        <p:nvSpPr>
          <p:cNvPr id="105" name="テキスト ボックス 104">
            <a:extLst>
              <a:ext uri="{FF2B5EF4-FFF2-40B4-BE49-F238E27FC236}">
                <a16:creationId xmlns:a16="http://schemas.microsoft.com/office/drawing/2014/main" id="{AB3716EC-C243-4E54-9EA4-560C690CC381}"/>
              </a:ext>
            </a:extLst>
          </p:cNvPr>
          <p:cNvSpPr txBox="1"/>
          <p:nvPr/>
        </p:nvSpPr>
        <p:spPr>
          <a:xfrm>
            <a:off x="8629497" y="3752030"/>
            <a:ext cx="1631938" cy="276614"/>
          </a:xfrm>
          <a:prstGeom prst="rect">
            <a:avLst/>
          </a:prstGeom>
          <a:noFill/>
        </p:spPr>
        <p:txBody>
          <a:bodyPr wrap="square" rtlCol="0">
            <a:spAutoFit/>
          </a:bodyPr>
          <a:lstStyle/>
          <a:p>
            <a:r>
              <a:rPr kumimoji="1" lang="en-US" altLang="ja-JP" sz="1198" dirty="0">
                <a:latin typeface="Arial Unicode MS" panose="020B0604020202020204" pitchFamily="50" charset="-128"/>
                <a:ea typeface="Arial Unicode MS" panose="020B0604020202020204" pitchFamily="50" charset="-128"/>
                <a:cs typeface="Arial Unicode MS" panose="020B0604020202020204" pitchFamily="50" charset="-128"/>
              </a:rPr>
              <a:t>Target maintenance </a:t>
            </a:r>
          </a:p>
        </p:txBody>
      </p:sp>
      <p:sp>
        <p:nvSpPr>
          <p:cNvPr id="106" name="テキスト ボックス 105">
            <a:extLst>
              <a:ext uri="{FF2B5EF4-FFF2-40B4-BE49-F238E27FC236}">
                <a16:creationId xmlns:a16="http://schemas.microsoft.com/office/drawing/2014/main" id="{181CDC05-87AD-4A19-88AE-559AA52E061F}"/>
              </a:ext>
            </a:extLst>
          </p:cNvPr>
          <p:cNvSpPr txBox="1"/>
          <p:nvPr/>
        </p:nvSpPr>
        <p:spPr>
          <a:xfrm>
            <a:off x="8738725" y="5732091"/>
            <a:ext cx="1749732" cy="276614"/>
          </a:xfrm>
          <a:prstGeom prst="rect">
            <a:avLst/>
          </a:prstGeom>
          <a:noFill/>
        </p:spPr>
        <p:txBody>
          <a:bodyPr wrap="square" rtlCol="0">
            <a:spAutoFit/>
          </a:bodyPr>
          <a:lstStyle/>
          <a:p>
            <a:r>
              <a:rPr kumimoji="1" lang="en-US" altLang="ja-JP" sz="1198" dirty="0">
                <a:latin typeface="Arial Unicode MS" panose="020B0604020202020204" pitchFamily="50" charset="-128"/>
                <a:ea typeface="Arial Unicode MS" panose="020B0604020202020204" pitchFamily="50" charset="-128"/>
                <a:cs typeface="Arial Unicode MS" panose="020B0604020202020204" pitchFamily="50" charset="-128"/>
              </a:rPr>
              <a:t>RF</a:t>
            </a:r>
            <a:r>
              <a:rPr kumimoji="1" lang="ja-JP" altLang="en-US" sz="1198" dirty="0">
                <a:latin typeface="Arial Unicode MS" panose="020B0604020202020204" pitchFamily="50" charset="-128"/>
                <a:ea typeface="Arial Unicode MS" panose="020B0604020202020204" pitchFamily="50" charset="-128"/>
                <a:cs typeface="Arial Unicode MS" panose="020B0604020202020204" pitchFamily="50" charset="-128"/>
              </a:rPr>
              <a:t> </a:t>
            </a:r>
            <a:r>
              <a:rPr kumimoji="1" lang="en-US" altLang="ja-JP" sz="1198" dirty="0">
                <a:latin typeface="Arial Unicode MS" panose="020B0604020202020204" pitchFamily="50" charset="-128"/>
                <a:ea typeface="Arial Unicode MS" panose="020B0604020202020204" pitchFamily="50" charset="-128"/>
                <a:cs typeface="Arial Unicode MS" panose="020B0604020202020204" pitchFamily="50" charset="-128"/>
              </a:rPr>
              <a:t>stability test</a:t>
            </a:r>
          </a:p>
        </p:txBody>
      </p:sp>
      <p:sp>
        <p:nvSpPr>
          <p:cNvPr id="4" name="テキスト ボックス 3">
            <a:extLst>
              <a:ext uri="{FF2B5EF4-FFF2-40B4-BE49-F238E27FC236}">
                <a16:creationId xmlns:a16="http://schemas.microsoft.com/office/drawing/2014/main" id="{2D1B80F5-7E79-4BDA-AF3E-4C4AA4A6BF25}"/>
              </a:ext>
            </a:extLst>
          </p:cNvPr>
          <p:cNvSpPr txBox="1"/>
          <p:nvPr/>
        </p:nvSpPr>
        <p:spPr>
          <a:xfrm rot="5400000" flipV="1">
            <a:off x="9722818" y="3172490"/>
            <a:ext cx="2368143" cy="368884"/>
          </a:xfrm>
          <a:prstGeom prst="rect">
            <a:avLst/>
          </a:prstGeom>
          <a:noFill/>
        </p:spPr>
        <p:txBody>
          <a:bodyPr wrap="square" rtlCol="0">
            <a:spAutoFit/>
          </a:bodyPr>
          <a:lstStyle/>
          <a:p>
            <a:r>
              <a:rPr kumimoji="1" lang="en-US" altLang="ja-JP" sz="1797" dirty="0">
                <a:latin typeface="Arial Unicode MS" panose="020B0604020202020204" pitchFamily="50" charset="-128"/>
                <a:ea typeface="Arial Unicode MS" panose="020B0604020202020204" pitchFamily="50" charset="-128"/>
                <a:cs typeface="Arial Unicode MS" panose="020B0604020202020204" pitchFamily="50" charset="-128"/>
              </a:rPr>
              <a:t>Technology selection</a:t>
            </a:r>
            <a:endParaRPr kumimoji="1" lang="ja-JP" altLang="en-US" sz="1797"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pic>
        <p:nvPicPr>
          <p:cNvPr id="79" name="Picture 18">
            <a:extLst>
              <a:ext uri="{FF2B5EF4-FFF2-40B4-BE49-F238E27FC236}">
                <a16:creationId xmlns:a16="http://schemas.microsoft.com/office/drawing/2014/main" id="{E7306129-4C18-4BEF-8D64-46DEDE69BE08}"/>
              </a:ext>
            </a:extLst>
          </p:cNvPr>
          <p:cNvPicPr>
            <a:picLocks noChangeAspect="1" noChangeArrowheads="1"/>
          </p:cNvPicPr>
          <p:nvPr/>
        </p:nvPicPr>
        <p:blipFill>
          <a:blip r:embed="rId21">
            <a:extLst>
              <a:ext uri="{28A0092B-C50C-407E-A947-70E740481C1C}">
                <a14:useLocalDpi xmlns:a14="http://schemas.microsoft.com/office/drawing/2010/main" val="0"/>
              </a:ext>
            </a:extLst>
          </a:blip>
          <a:srcRect/>
          <a:stretch>
            <a:fillRect/>
          </a:stretch>
        </p:blipFill>
        <p:spPr bwMode="auto">
          <a:xfrm>
            <a:off x="1527080" y="2957062"/>
            <a:ext cx="1839683" cy="789710"/>
          </a:xfrm>
          <a:prstGeom prst="rect">
            <a:avLst/>
          </a:prstGeom>
          <a:noFill/>
          <a:ln>
            <a:noFill/>
          </a:ln>
          <a:effectLst>
            <a:outerShdw blurRad="50800" dist="50800" dir="5400000" algn="ctr" rotWithShape="0">
              <a:srgbClr val="000000">
                <a:alpha val="50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88" name="Picture 3">
            <a:extLst>
              <a:ext uri="{FF2B5EF4-FFF2-40B4-BE49-F238E27FC236}">
                <a16:creationId xmlns:a16="http://schemas.microsoft.com/office/drawing/2014/main" id="{68734EEB-B43F-439B-BFCF-D864279139B3}"/>
              </a:ext>
            </a:extLst>
          </p:cNvPr>
          <p:cNvPicPr>
            <a:picLocks noChangeAspect="1" noChangeArrowheads="1"/>
          </p:cNvPicPr>
          <p:nvPr/>
        </p:nvPicPr>
        <p:blipFill>
          <a:blip r:embed="rId22">
            <a:extLst>
              <a:ext uri="{28A0092B-C50C-407E-A947-70E740481C1C}">
                <a14:useLocalDpi xmlns:a14="http://schemas.microsoft.com/office/drawing/2010/main" val="0"/>
              </a:ext>
            </a:extLst>
          </a:blip>
          <a:srcRect/>
          <a:stretch>
            <a:fillRect/>
          </a:stretch>
        </p:blipFill>
        <p:spPr bwMode="auto">
          <a:xfrm>
            <a:off x="1529152" y="2379742"/>
            <a:ext cx="1112964" cy="748468"/>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72" name="テキスト ボックス 71">
            <a:extLst>
              <a:ext uri="{FF2B5EF4-FFF2-40B4-BE49-F238E27FC236}">
                <a16:creationId xmlns:a16="http://schemas.microsoft.com/office/drawing/2014/main" id="{CCB08F39-9ED9-4BF1-9D29-07B7A8FB04E5}"/>
              </a:ext>
            </a:extLst>
          </p:cNvPr>
          <p:cNvSpPr txBox="1"/>
          <p:nvPr/>
        </p:nvSpPr>
        <p:spPr>
          <a:xfrm>
            <a:off x="1494032" y="3524746"/>
            <a:ext cx="1563854" cy="645433"/>
          </a:xfrm>
          <a:prstGeom prst="rect">
            <a:avLst/>
          </a:prstGeom>
          <a:noFill/>
        </p:spPr>
        <p:txBody>
          <a:bodyPr wrap="square" rtlCol="0">
            <a:spAutoFit/>
          </a:bodyPr>
          <a:lstStyle/>
          <a:p>
            <a:r>
              <a:rPr kumimoji="1" lang="ja-JP" altLang="en-US" sz="1198" dirty="0">
                <a:latin typeface="Arial Unicode MS" panose="020B0604020202020204" pitchFamily="50" charset="-128"/>
                <a:ea typeface="Arial Unicode MS" panose="020B0604020202020204" pitchFamily="50" charset="-128"/>
                <a:cs typeface="Arial Unicode MS" panose="020B0604020202020204" pitchFamily="50" charset="-128"/>
              </a:rPr>
              <a:t>High-speed rotating positron target</a:t>
            </a:r>
            <a:r>
              <a:rPr kumimoji="1" lang="en-US" altLang="ja-JP" sz="1198" dirty="0">
                <a:latin typeface="Arial Unicode MS" panose="020B0604020202020204" pitchFamily="50" charset="-128"/>
                <a:ea typeface="Arial Unicode MS" panose="020B0604020202020204" pitchFamily="50" charset="-128"/>
                <a:cs typeface="Arial Unicode MS" panose="020B0604020202020204" pitchFamily="50" charset="-128"/>
              </a:rPr>
              <a:t>, </a:t>
            </a:r>
            <a:r>
              <a:rPr kumimoji="1" lang="ja-JP" altLang="en-US" sz="1198" dirty="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Technology Design</a:t>
            </a:r>
          </a:p>
        </p:txBody>
      </p:sp>
      <p:sp>
        <p:nvSpPr>
          <p:cNvPr id="80" name="テキスト ボックス 17">
            <a:extLst>
              <a:ext uri="{FF2B5EF4-FFF2-40B4-BE49-F238E27FC236}">
                <a16:creationId xmlns:a16="http://schemas.microsoft.com/office/drawing/2014/main" id="{72D791C3-DDAB-1145-B7DD-837B22A56B0E}"/>
              </a:ext>
            </a:extLst>
          </p:cNvPr>
          <p:cNvSpPr txBox="1"/>
          <p:nvPr/>
        </p:nvSpPr>
        <p:spPr>
          <a:xfrm>
            <a:off x="8603079" y="704336"/>
            <a:ext cx="2004441" cy="368819"/>
          </a:xfrm>
          <a:prstGeom prst="rect">
            <a:avLst/>
          </a:prstGeom>
          <a:solidFill>
            <a:schemeClr val="accent5">
              <a:lumMod val="20000"/>
              <a:lumOff val="80000"/>
            </a:schemeClr>
          </a:solidFill>
        </p:spPr>
        <p:txBody>
          <a:bodyPr wrap="square" rtlCol="0">
            <a:spAutoFit/>
          </a:bodyPr>
          <a:lstStyle/>
          <a:p>
            <a:pPr algn="ctr"/>
            <a:r>
              <a:rPr kumimoji="1" lang="en-US" altLang="ja-JP" sz="1797" dirty="0">
                <a:latin typeface="Arial Unicode MS" panose="020B0604020202020204" pitchFamily="50" charset="-128"/>
                <a:ea typeface="Arial Unicode MS" panose="020B0604020202020204" pitchFamily="50" charset="-128"/>
              </a:rPr>
              <a:t>Pre-lab</a:t>
            </a:r>
          </a:p>
        </p:txBody>
      </p:sp>
      <p:sp>
        <p:nvSpPr>
          <p:cNvPr id="58" name="矢印: 右 57">
            <a:extLst>
              <a:ext uri="{FF2B5EF4-FFF2-40B4-BE49-F238E27FC236}">
                <a16:creationId xmlns:a16="http://schemas.microsoft.com/office/drawing/2014/main" id="{B15BD176-2F3A-4827-A0BD-B4461B00F192}"/>
              </a:ext>
            </a:extLst>
          </p:cNvPr>
          <p:cNvSpPr/>
          <p:nvPr/>
        </p:nvSpPr>
        <p:spPr>
          <a:xfrm>
            <a:off x="1496751" y="918296"/>
            <a:ext cx="9047507" cy="688108"/>
          </a:xfrm>
          <a:prstGeom prst="rightArrow">
            <a:avLst/>
          </a:prstGeom>
          <a:ln>
            <a:solidFill>
              <a:schemeClr val="accent2"/>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sz="1797"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54" name="テキスト ボックス 53">
            <a:extLst>
              <a:ext uri="{FF2B5EF4-FFF2-40B4-BE49-F238E27FC236}">
                <a16:creationId xmlns:a16="http://schemas.microsoft.com/office/drawing/2014/main" id="{33B69287-7C8B-4D7F-AC74-469EBFD835F0}"/>
              </a:ext>
            </a:extLst>
          </p:cNvPr>
          <p:cNvSpPr txBox="1"/>
          <p:nvPr/>
        </p:nvSpPr>
        <p:spPr>
          <a:xfrm>
            <a:off x="989654" y="1077151"/>
            <a:ext cx="7868922" cy="338084"/>
          </a:xfrm>
          <a:prstGeom prst="rect">
            <a:avLst/>
          </a:prstGeom>
          <a:noFill/>
          <a:ln>
            <a:noFill/>
          </a:ln>
        </p:spPr>
        <p:txBody>
          <a:bodyPr wrap="square" rtlCol="0">
            <a:spAutoFit/>
          </a:bodyPr>
          <a:lstStyle/>
          <a:p>
            <a:pPr algn="ctr"/>
            <a:r>
              <a:rPr kumimoji="1" lang="en-US" altLang="ja-JP" sz="1598" b="1" dirty="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 Baseline </a:t>
            </a:r>
            <a:r>
              <a:rPr kumimoji="1" lang="ja-JP" altLang="en-US" sz="1598" b="1">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U</a:t>
            </a:r>
            <a:r>
              <a:rPr kumimoji="1" lang="ja-JP" altLang="en-US" sz="1598" b="1" dirty="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ndulator </a:t>
            </a:r>
            <a:r>
              <a:rPr kumimoji="1" lang="en-US" altLang="ja-JP" sz="1598" b="1" dirty="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scheme</a:t>
            </a:r>
            <a:r>
              <a:rPr kumimoji="1" lang="ja-JP" altLang="en-US" sz="1598" b="1" dirty="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 to obtain polarization</a:t>
            </a:r>
          </a:p>
        </p:txBody>
      </p:sp>
      <p:sp>
        <p:nvSpPr>
          <p:cNvPr id="9" name="Date Placeholder 8">
            <a:extLst>
              <a:ext uri="{FF2B5EF4-FFF2-40B4-BE49-F238E27FC236}">
                <a16:creationId xmlns:a16="http://schemas.microsoft.com/office/drawing/2014/main" id="{F9EB4991-C055-521F-74AB-D71C9B4E8252}"/>
              </a:ext>
            </a:extLst>
          </p:cNvPr>
          <p:cNvSpPr>
            <a:spLocks noGrp="1"/>
          </p:cNvSpPr>
          <p:nvPr>
            <p:ph type="dt" sz="half" idx="10"/>
          </p:nvPr>
        </p:nvSpPr>
        <p:spPr>
          <a:xfrm>
            <a:off x="4169836" y="6520989"/>
            <a:ext cx="2841837" cy="364618"/>
          </a:xfrm>
        </p:spPr>
        <p:txBody>
          <a:bodyPr/>
          <a:lstStyle/>
          <a:p>
            <a:r>
              <a:rPr lang="fr-FR">
                <a:solidFill>
                  <a:prstClr val="white"/>
                </a:solidFill>
                <a:latin typeface="News Gothic MT"/>
              </a:rPr>
              <a:t>15 May 2025</a:t>
            </a:r>
            <a:endParaRPr lang="fr-FR" dirty="0">
              <a:solidFill>
                <a:prstClr val="white"/>
              </a:solidFill>
              <a:latin typeface="News Gothic MT"/>
            </a:endParaRPr>
          </a:p>
        </p:txBody>
      </p:sp>
    </p:spTree>
    <p:extLst>
      <p:ext uri="{BB962C8B-B14F-4D97-AF65-F5344CB8AC3E}">
        <p14:creationId xmlns:p14="http://schemas.microsoft.com/office/powerpoint/2010/main" val="2394212816"/>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a:extLst>
              <a:ext uri="{FF2B5EF4-FFF2-40B4-BE49-F238E27FC236}">
                <a16:creationId xmlns:a16="http://schemas.microsoft.com/office/drawing/2014/main" id="{EBF69834-C3A1-B02E-849C-A91B98BB50ED}"/>
              </a:ext>
            </a:extLst>
          </p:cNvPr>
          <p:cNvSpPr>
            <a:spLocks noGrp="1"/>
          </p:cNvSpPr>
          <p:nvPr>
            <p:ph type="title"/>
          </p:nvPr>
        </p:nvSpPr>
        <p:spPr>
          <a:xfrm>
            <a:off x="3528513" y="160968"/>
            <a:ext cx="4937406" cy="638050"/>
          </a:xfrm>
          <a:solidFill>
            <a:srgbClr val="92D050"/>
          </a:solidFill>
        </p:spPr>
        <p:txBody>
          <a:bodyPr/>
          <a:lstStyle/>
          <a:p>
            <a:r>
              <a:rPr kumimoji="1" lang="en-US" altLang="ja-JP" sz="3200" dirty="0"/>
              <a:t>Sources</a:t>
            </a:r>
            <a:r>
              <a:rPr kumimoji="1" lang="ja-JP" altLang="en-US" sz="3200"/>
              <a:t> </a:t>
            </a:r>
            <a:r>
              <a:rPr kumimoji="1" lang="en-US" altLang="ja-JP" sz="3200" dirty="0"/>
              <a:t>R&amp;D items</a:t>
            </a:r>
            <a:endParaRPr kumimoji="1" lang="ja-JP" altLang="en-US" sz="3200" dirty="0"/>
          </a:p>
        </p:txBody>
      </p:sp>
      <p:sp>
        <p:nvSpPr>
          <p:cNvPr id="4" name="スライド番号プレースホルダー 3">
            <a:extLst>
              <a:ext uri="{FF2B5EF4-FFF2-40B4-BE49-F238E27FC236}">
                <a16:creationId xmlns:a16="http://schemas.microsoft.com/office/drawing/2014/main" id="{D8519502-E479-1875-5EB8-AEBC6C99BF66}"/>
              </a:ext>
            </a:extLst>
          </p:cNvPr>
          <p:cNvSpPr>
            <a:spLocks noGrp="1"/>
          </p:cNvSpPr>
          <p:nvPr>
            <p:ph type="sldNum" sz="quarter" idx="12"/>
          </p:nvPr>
        </p:nvSpPr>
        <p:spPr>
          <a:xfrm>
            <a:off x="10818936" y="6483857"/>
            <a:ext cx="1319424" cy="364618"/>
          </a:xfrm>
        </p:spPr>
        <p:txBody>
          <a:bodyPr/>
          <a:lstStyle/>
          <a:p>
            <a:fld id="{DED8F30D-D541-424C-94AB-D99F080AE047}" type="slidenum">
              <a:rPr kumimoji="1" lang="ja-JP" altLang="en-US" smtClean="0"/>
              <a:t>12</a:t>
            </a:fld>
            <a:endParaRPr kumimoji="1" lang="ja-JP" altLang="en-US"/>
          </a:p>
        </p:txBody>
      </p:sp>
      <p:sp>
        <p:nvSpPr>
          <p:cNvPr id="7" name="テキスト ボックス 6">
            <a:extLst>
              <a:ext uri="{FF2B5EF4-FFF2-40B4-BE49-F238E27FC236}">
                <a16:creationId xmlns:a16="http://schemas.microsoft.com/office/drawing/2014/main" id="{344D85A0-B4FD-71BC-B16B-18EE30D8C100}"/>
              </a:ext>
            </a:extLst>
          </p:cNvPr>
          <p:cNvSpPr txBox="1"/>
          <p:nvPr/>
        </p:nvSpPr>
        <p:spPr>
          <a:xfrm>
            <a:off x="537739" y="1122378"/>
            <a:ext cx="10472241" cy="1631216"/>
          </a:xfrm>
          <a:prstGeom prst="rect">
            <a:avLst/>
          </a:prstGeom>
          <a:noFill/>
        </p:spPr>
        <p:txBody>
          <a:bodyPr wrap="square">
            <a:spAutoFit/>
          </a:bodyPr>
          <a:lstStyle/>
          <a:p>
            <a:r>
              <a:rPr lang="en-US" altLang="ja-JP" sz="2000" b="1" dirty="0">
                <a:solidFill>
                  <a:srgbClr val="C00000"/>
                </a:solidFill>
                <a:latin typeface="Arial" panose="020B0604020202020204" pitchFamily="34" charset="0"/>
                <a:cs typeface="Arial" panose="020B0604020202020204" pitchFamily="34" charset="0"/>
              </a:rPr>
              <a:t>International Cooperation R&amp;D Items:</a:t>
            </a:r>
          </a:p>
          <a:p>
            <a:pPr marL="285350" indent="-285350">
              <a:buFont typeface="Arial" panose="020B0604020202020204" pitchFamily="34" charset="0"/>
              <a:buChar char="•"/>
            </a:pPr>
            <a:r>
              <a:rPr lang="en-US" altLang="ja-JP" sz="2000" b="1" dirty="0">
                <a:solidFill>
                  <a:srgbClr val="002060"/>
                </a:solidFill>
                <a:latin typeface="Arial" panose="020B0604020202020204" pitchFamily="34" charset="0"/>
                <a:cs typeface="Arial" panose="020B0604020202020204" pitchFamily="34" charset="0"/>
              </a:rPr>
              <a:t>Electron source </a:t>
            </a:r>
            <a:r>
              <a:rPr lang="en-US" altLang="ja-JP" sz="2000" dirty="0">
                <a:solidFill>
                  <a:srgbClr val="002060"/>
                </a:solidFill>
                <a:latin typeface="Arial" panose="020B0604020202020204" pitchFamily="34" charset="0"/>
                <a:cs typeface="Arial" panose="020B0604020202020204" pitchFamily="34" charset="0"/>
              </a:rPr>
              <a:t>including the recent developments</a:t>
            </a:r>
          </a:p>
          <a:p>
            <a:pPr marL="285350" indent="-285350">
              <a:buFont typeface="Arial" panose="020B0604020202020204" pitchFamily="34" charset="0"/>
              <a:buChar char="•"/>
            </a:pPr>
            <a:r>
              <a:rPr lang="en-US" altLang="ja-JP" sz="2000" dirty="0">
                <a:solidFill>
                  <a:srgbClr val="002060"/>
                </a:solidFill>
                <a:latin typeface="Arial" panose="020B0604020202020204" pitchFamily="34" charset="0"/>
                <a:cs typeface="Arial" panose="020B0604020202020204" pitchFamily="34" charset="0"/>
              </a:rPr>
              <a:t>Undulator positron scheme: </a:t>
            </a:r>
            <a:r>
              <a:rPr lang="en-US" altLang="ja-JP" sz="2000" b="1" dirty="0">
                <a:solidFill>
                  <a:srgbClr val="002060"/>
                </a:solidFill>
                <a:latin typeface="Arial" panose="020B0604020202020204" pitchFamily="34" charset="0"/>
                <a:cs typeface="Arial" panose="020B0604020202020204" pitchFamily="34" charset="0"/>
              </a:rPr>
              <a:t>rotating target, magnetic focusing</a:t>
            </a:r>
          </a:p>
          <a:p>
            <a:pPr marL="285350" indent="-285350">
              <a:buFont typeface="Arial" panose="020B0604020202020204" pitchFamily="34" charset="0"/>
              <a:buChar char="•"/>
            </a:pPr>
            <a:r>
              <a:rPr lang="en-US" altLang="ja-JP" sz="2000" dirty="0">
                <a:solidFill>
                  <a:srgbClr val="002060"/>
                </a:solidFill>
                <a:latin typeface="Arial" panose="020B0604020202020204" pitchFamily="34" charset="0"/>
                <a:cs typeface="Arial" panose="020B0604020202020204" pitchFamily="34" charset="0"/>
              </a:rPr>
              <a:t>Electron driven positron scheme: </a:t>
            </a:r>
            <a:r>
              <a:rPr lang="en-US" altLang="ja-JP" sz="2000" b="1" dirty="0">
                <a:solidFill>
                  <a:srgbClr val="002060"/>
                </a:solidFill>
                <a:latin typeface="Arial" panose="020B0604020202020204" pitchFamily="34" charset="0"/>
                <a:cs typeface="Arial" panose="020B0604020202020204" pitchFamily="34" charset="0"/>
              </a:rPr>
              <a:t>rotating target, magnetic focusing, capture cavity</a:t>
            </a:r>
          </a:p>
          <a:p>
            <a:pPr marL="285350" indent="-285350">
              <a:buFont typeface="Arial" panose="020B0604020202020204" pitchFamily="34" charset="0"/>
              <a:buChar char="•"/>
            </a:pPr>
            <a:r>
              <a:rPr lang="en-US" altLang="ja-JP" sz="2000" b="1" dirty="0">
                <a:solidFill>
                  <a:srgbClr val="002060"/>
                </a:solidFill>
                <a:latin typeface="Arial" panose="020B0604020202020204" pitchFamily="34" charset="0"/>
                <a:cs typeface="Arial" panose="020B0604020202020204" pitchFamily="34" charset="0"/>
              </a:rPr>
              <a:t>Target replacement</a:t>
            </a:r>
          </a:p>
        </p:txBody>
      </p:sp>
      <p:pic>
        <p:nvPicPr>
          <p:cNvPr id="8" name="図 7">
            <a:extLst>
              <a:ext uri="{FF2B5EF4-FFF2-40B4-BE49-F238E27FC236}">
                <a16:creationId xmlns:a16="http://schemas.microsoft.com/office/drawing/2014/main" id="{48FD336D-2AE5-F9B1-15BA-A11107845337}"/>
              </a:ext>
            </a:extLst>
          </p:cNvPr>
          <p:cNvPicPr>
            <a:picLocks noChangeAspect="1"/>
          </p:cNvPicPr>
          <p:nvPr/>
        </p:nvPicPr>
        <p:blipFill rotWithShape="1">
          <a:blip r:embed="rId3" cstate="screen">
            <a:extLst>
              <a:ext uri="{28A0092B-C50C-407E-A947-70E740481C1C}">
                <a14:useLocalDpi xmlns:a14="http://schemas.microsoft.com/office/drawing/2010/main"/>
              </a:ext>
            </a:extLst>
          </a:blip>
          <a:srcRect b="12111"/>
          <a:stretch/>
        </p:blipFill>
        <p:spPr>
          <a:xfrm>
            <a:off x="5692381" y="2566946"/>
            <a:ext cx="794538" cy="849029"/>
          </a:xfrm>
          <a:prstGeom prst="rect">
            <a:avLst/>
          </a:prstGeom>
        </p:spPr>
      </p:pic>
      <p:pic>
        <p:nvPicPr>
          <p:cNvPr id="9" name="図 8">
            <a:extLst>
              <a:ext uri="{FF2B5EF4-FFF2-40B4-BE49-F238E27FC236}">
                <a16:creationId xmlns:a16="http://schemas.microsoft.com/office/drawing/2014/main" id="{2004BF67-F8E9-68DC-D1C1-BE2A990C43A6}"/>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186901" y="5138364"/>
            <a:ext cx="2087802" cy="1361610"/>
          </a:xfrm>
          <a:prstGeom prst="rect">
            <a:avLst/>
          </a:prstGeom>
        </p:spPr>
      </p:pic>
      <p:sp>
        <p:nvSpPr>
          <p:cNvPr id="10" name="テキスト ボックス 9">
            <a:extLst>
              <a:ext uri="{FF2B5EF4-FFF2-40B4-BE49-F238E27FC236}">
                <a16:creationId xmlns:a16="http://schemas.microsoft.com/office/drawing/2014/main" id="{50AD5010-6E4D-4C53-B054-82236EB6E2AB}"/>
              </a:ext>
            </a:extLst>
          </p:cNvPr>
          <p:cNvSpPr txBox="1"/>
          <p:nvPr/>
        </p:nvSpPr>
        <p:spPr>
          <a:xfrm>
            <a:off x="144588" y="4704506"/>
            <a:ext cx="851515" cy="368884"/>
          </a:xfrm>
          <a:prstGeom prst="rect">
            <a:avLst/>
          </a:prstGeom>
          <a:noFill/>
        </p:spPr>
        <p:txBody>
          <a:bodyPr wrap="none" rtlCol="0">
            <a:spAutoFit/>
          </a:bodyPr>
          <a:lstStyle/>
          <a:p>
            <a:r>
              <a:rPr kumimoji="1" lang="en-US" altLang="ja-JP" sz="1797" b="1" dirty="0">
                <a:solidFill>
                  <a:srgbClr val="C00000"/>
                </a:solidFill>
              </a:rPr>
              <a:t>Target</a:t>
            </a:r>
            <a:endParaRPr kumimoji="1" lang="ja-JP" altLang="en-US" sz="1797" b="1" dirty="0">
              <a:solidFill>
                <a:srgbClr val="C00000"/>
              </a:solidFill>
            </a:endParaRPr>
          </a:p>
        </p:txBody>
      </p:sp>
      <p:sp>
        <p:nvSpPr>
          <p:cNvPr id="11" name="テキスト ボックス 10">
            <a:extLst>
              <a:ext uri="{FF2B5EF4-FFF2-40B4-BE49-F238E27FC236}">
                <a16:creationId xmlns:a16="http://schemas.microsoft.com/office/drawing/2014/main" id="{3B3AF8F5-37CD-880F-CA3A-B58163287363}"/>
              </a:ext>
            </a:extLst>
          </p:cNvPr>
          <p:cNvSpPr txBox="1"/>
          <p:nvPr/>
        </p:nvSpPr>
        <p:spPr>
          <a:xfrm>
            <a:off x="3764401" y="2548925"/>
            <a:ext cx="3237221" cy="369332"/>
          </a:xfrm>
          <a:prstGeom prst="rect">
            <a:avLst/>
          </a:prstGeom>
          <a:noFill/>
        </p:spPr>
        <p:txBody>
          <a:bodyPr wrap="square" rtlCol="0">
            <a:spAutoFit/>
          </a:bodyPr>
          <a:lstStyle/>
          <a:p>
            <a:r>
              <a:rPr kumimoji="1" lang="en-US" altLang="ja-JP" b="1" dirty="0">
                <a:solidFill>
                  <a:srgbClr val="C00000"/>
                </a:solidFill>
              </a:rPr>
              <a:t>Magnetic focusing</a:t>
            </a:r>
            <a:endParaRPr kumimoji="1" lang="ja-JP" altLang="en-US" b="1" dirty="0">
              <a:solidFill>
                <a:srgbClr val="C00000"/>
              </a:solidFill>
            </a:endParaRPr>
          </a:p>
        </p:txBody>
      </p:sp>
      <p:pic>
        <p:nvPicPr>
          <p:cNvPr id="14" name="Picture 13">
            <a:extLst>
              <a:ext uri="{FF2B5EF4-FFF2-40B4-BE49-F238E27FC236}">
                <a16:creationId xmlns:a16="http://schemas.microsoft.com/office/drawing/2014/main" id="{786754A5-AFF0-8874-6EF4-FD0E9208F09D}"/>
              </a:ext>
            </a:extLst>
          </p:cNvPr>
          <p:cNvPicPr>
            <a:picLocks noChangeAspect="1"/>
          </p:cNvPicPr>
          <p:nvPr/>
        </p:nvPicPr>
        <p:blipFill>
          <a:blip r:embed="rId5"/>
          <a:stretch>
            <a:fillRect/>
          </a:stretch>
        </p:blipFill>
        <p:spPr>
          <a:xfrm>
            <a:off x="210137" y="3151814"/>
            <a:ext cx="2870200" cy="774700"/>
          </a:xfrm>
          <a:prstGeom prst="rect">
            <a:avLst/>
          </a:prstGeom>
        </p:spPr>
      </p:pic>
      <p:sp>
        <p:nvSpPr>
          <p:cNvPr id="16" name="TextBox 15">
            <a:extLst>
              <a:ext uri="{FF2B5EF4-FFF2-40B4-BE49-F238E27FC236}">
                <a16:creationId xmlns:a16="http://schemas.microsoft.com/office/drawing/2014/main" id="{9ABB77BB-0176-F320-5EB3-C81CD48FCF01}"/>
              </a:ext>
            </a:extLst>
          </p:cNvPr>
          <p:cNvSpPr txBox="1"/>
          <p:nvPr/>
        </p:nvSpPr>
        <p:spPr>
          <a:xfrm>
            <a:off x="210137" y="4018815"/>
            <a:ext cx="3318376" cy="461665"/>
          </a:xfrm>
          <a:prstGeom prst="rect">
            <a:avLst/>
          </a:prstGeom>
          <a:noFill/>
        </p:spPr>
        <p:txBody>
          <a:bodyPr wrap="square">
            <a:spAutoFit/>
          </a:bodyPr>
          <a:lstStyle/>
          <a:p>
            <a:r>
              <a:rPr kumimoji="1" lang="en-US" altLang="ja-JP" sz="1200" dirty="0" err="1"/>
              <a:t>Photoguns</a:t>
            </a:r>
            <a:r>
              <a:rPr kumimoji="1" lang="en-US" altLang="ja-JP" sz="1200" dirty="0"/>
              <a:t> based on a compact insulator to reach high-voltage and free field emission</a:t>
            </a:r>
            <a:endParaRPr kumimoji="1" lang="ja-JP" altLang="en-US" sz="1200" dirty="0"/>
          </a:p>
        </p:txBody>
      </p:sp>
      <p:pic>
        <p:nvPicPr>
          <p:cNvPr id="18" name="Picture 17">
            <a:extLst>
              <a:ext uri="{FF2B5EF4-FFF2-40B4-BE49-F238E27FC236}">
                <a16:creationId xmlns:a16="http://schemas.microsoft.com/office/drawing/2014/main" id="{C9C71383-A210-CE8D-FBAA-116B49C69D8B}"/>
              </a:ext>
            </a:extLst>
          </p:cNvPr>
          <p:cNvPicPr>
            <a:picLocks noChangeAspect="1"/>
          </p:cNvPicPr>
          <p:nvPr/>
        </p:nvPicPr>
        <p:blipFill>
          <a:blip r:embed="rId6"/>
          <a:stretch>
            <a:fillRect/>
          </a:stretch>
        </p:blipFill>
        <p:spPr>
          <a:xfrm>
            <a:off x="2385874" y="5261582"/>
            <a:ext cx="1634665" cy="1199538"/>
          </a:xfrm>
          <a:prstGeom prst="rect">
            <a:avLst/>
          </a:prstGeom>
        </p:spPr>
      </p:pic>
      <p:sp>
        <p:nvSpPr>
          <p:cNvPr id="20" name="TextBox 19">
            <a:extLst>
              <a:ext uri="{FF2B5EF4-FFF2-40B4-BE49-F238E27FC236}">
                <a16:creationId xmlns:a16="http://schemas.microsoft.com/office/drawing/2014/main" id="{EFFCD87F-BD62-E12C-31F4-9944802F7619}"/>
              </a:ext>
            </a:extLst>
          </p:cNvPr>
          <p:cNvSpPr txBox="1"/>
          <p:nvPr/>
        </p:nvSpPr>
        <p:spPr>
          <a:xfrm>
            <a:off x="2429552" y="4728589"/>
            <a:ext cx="1353413" cy="277043"/>
          </a:xfrm>
          <a:prstGeom prst="rect">
            <a:avLst/>
          </a:prstGeom>
          <a:noFill/>
        </p:spPr>
        <p:txBody>
          <a:bodyPr wrap="square">
            <a:spAutoFit/>
          </a:bodyPr>
          <a:lstStyle/>
          <a:p>
            <a:r>
              <a:rPr lang="en-US" sz="1200" dirty="0"/>
              <a:t>Rotating Target</a:t>
            </a:r>
          </a:p>
        </p:txBody>
      </p:sp>
      <p:sp>
        <p:nvSpPr>
          <p:cNvPr id="21" name="テキスト ボックス 10">
            <a:extLst>
              <a:ext uri="{FF2B5EF4-FFF2-40B4-BE49-F238E27FC236}">
                <a16:creationId xmlns:a16="http://schemas.microsoft.com/office/drawing/2014/main" id="{C690FBFC-D76D-6C84-3652-21B47E430ED6}"/>
              </a:ext>
            </a:extLst>
          </p:cNvPr>
          <p:cNvSpPr txBox="1"/>
          <p:nvPr/>
        </p:nvSpPr>
        <p:spPr>
          <a:xfrm>
            <a:off x="210137" y="2768038"/>
            <a:ext cx="1947446" cy="369332"/>
          </a:xfrm>
          <a:prstGeom prst="rect">
            <a:avLst/>
          </a:prstGeom>
          <a:noFill/>
        </p:spPr>
        <p:txBody>
          <a:bodyPr wrap="square" rtlCol="0">
            <a:spAutoFit/>
          </a:bodyPr>
          <a:lstStyle/>
          <a:p>
            <a:r>
              <a:rPr kumimoji="1" lang="en-US" altLang="ja-JP" b="1" dirty="0">
                <a:solidFill>
                  <a:srgbClr val="C00000"/>
                </a:solidFill>
              </a:rPr>
              <a:t>Electron source</a:t>
            </a:r>
            <a:endParaRPr kumimoji="1" lang="ja-JP" altLang="en-US" b="1" dirty="0">
              <a:solidFill>
                <a:srgbClr val="C00000"/>
              </a:solidFill>
            </a:endParaRPr>
          </a:p>
        </p:txBody>
      </p:sp>
      <p:pic>
        <p:nvPicPr>
          <p:cNvPr id="22" name="Picture 21">
            <a:extLst>
              <a:ext uri="{FF2B5EF4-FFF2-40B4-BE49-F238E27FC236}">
                <a16:creationId xmlns:a16="http://schemas.microsoft.com/office/drawing/2014/main" id="{8DB755FC-F470-642D-991D-AF6AFBF8EA94}"/>
              </a:ext>
            </a:extLst>
          </p:cNvPr>
          <p:cNvPicPr>
            <a:picLocks noChangeAspect="1"/>
          </p:cNvPicPr>
          <p:nvPr/>
        </p:nvPicPr>
        <p:blipFill>
          <a:blip r:embed="rId7"/>
          <a:stretch>
            <a:fillRect/>
          </a:stretch>
        </p:blipFill>
        <p:spPr>
          <a:xfrm>
            <a:off x="4213635" y="5261583"/>
            <a:ext cx="1542955" cy="1157216"/>
          </a:xfrm>
          <a:prstGeom prst="rect">
            <a:avLst/>
          </a:prstGeom>
        </p:spPr>
      </p:pic>
      <p:sp>
        <p:nvSpPr>
          <p:cNvPr id="24" name="TextBox 23">
            <a:extLst>
              <a:ext uri="{FF2B5EF4-FFF2-40B4-BE49-F238E27FC236}">
                <a16:creationId xmlns:a16="http://schemas.microsoft.com/office/drawing/2014/main" id="{DED5C368-0392-A303-CDA8-E9B42D071175}"/>
              </a:ext>
            </a:extLst>
          </p:cNvPr>
          <p:cNvSpPr txBox="1"/>
          <p:nvPr/>
        </p:nvSpPr>
        <p:spPr>
          <a:xfrm>
            <a:off x="4213635" y="4984582"/>
            <a:ext cx="1947446" cy="276999"/>
          </a:xfrm>
          <a:prstGeom prst="rect">
            <a:avLst/>
          </a:prstGeom>
          <a:noFill/>
        </p:spPr>
        <p:txBody>
          <a:bodyPr wrap="square">
            <a:spAutoFit/>
          </a:bodyPr>
          <a:lstStyle/>
          <a:p>
            <a:r>
              <a:rPr lang="en-US" sz="1200" dirty="0"/>
              <a:t>e-driven scheme</a:t>
            </a:r>
          </a:p>
        </p:txBody>
      </p:sp>
      <p:sp>
        <p:nvSpPr>
          <p:cNvPr id="26" name="TextBox 25">
            <a:extLst>
              <a:ext uri="{FF2B5EF4-FFF2-40B4-BE49-F238E27FC236}">
                <a16:creationId xmlns:a16="http://schemas.microsoft.com/office/drawing/2014/main" id="{8A5F547C-6533-849C-E335-A8D767B5DCD4}"/>
              </a:ext>
            </a:extLst>
          </p:cNvPr>
          <p:cNvSpPr txBox="1"/>
          <p:nvPr/>
        </p:nvSpPr>
        <p:spPr>
          <a:xfrm>
            <a:off x="2543667" y="4984583"/>
            <a:ext cx="1887966" cy="276999"/>
          </a:xfrm>
          <a:prstGeom prst="rect">
            <a:avLst/>
          </a:prstGeom>
          <a:noFill/>
        </p:spPr>
        <p:txBody>
          <a:bodyPr wrap="square">
            <a:spAutoFit/>
          </a:bodyPr>
          <a:lstStyle/>
          <a:p>
            <a:r>
              <a:rPr lang="en-US" sz="1200" dirty="0"/>
              <a:t>undulator scheme</a:t>
            </a:r>
          </a:p>
        </p:txBody>
      </p:sp>
      <p:pic>
        <p:nvPicPr>
          <p:cNvPr id="27" name="Picture 26">
            <a:extLst>
              <a:ext uri="{FF2B5EF4-FFF2-40B4-BE49-F238E27FC236}">
                <a16:creationId xmlns:a16="http://schemas.microsoft.com/office/drawing/2014/main" id="{5ECAF884-5903-D1F4-BBAC-0D9C188F0D66}"/>
              </a:ext>
            </a:extLst>
          </p:cNvPr>
          <p:cNvPicPr>
            <a:picLocks noChangeAspect="1"/>
          </p:cNvPicPr>
          <p:nvPr/>
        </p:nvPicPr>
        <p:blipFill>
          <a:blip r:embed="rId8"/>
          <a:stretch>
            <a:fillRect/>
          </a:stretch>
        </p:blipFill>
        <p:spPr>
          <a:xfrm>
            <a:off x="3835150" y="2975039"/>
            <a:ext cx="1192966" cy="843029"/>
          </a:xfrm>
          <a:prstGeom prst="rect">
            <a:avLst/>
          </a:prstGeom>
        </p:spPr>
      </p:pic>
      <p:sp>
        <p:nvSpPr>
          <p:cNvPr id="29" name="TextBox 28">
            <a:extLst>
              <a:ext uri="{FF2B5EF4-FFF2-40B4-BE49-F238E27FC236}">
                <a16:creationId xmlns:a16="http://schemas.microsoft.com/office/drawing/2014/main" id="{CEE1EB50-9ADD-3F97-8741-892908B00865}"/>
              </a:ext>
            </a:extLst>
          </p:cNvPr>
          <p:cNvSpPr txBox="1"/>
          <p:nvPr/>
        </p:nvSpPr>
        <p:spPr>
          <a:xfrm>
            <a:off x="6470897" y="3322911"/>
            <a:ext cx="2154757" cy="276999"/>
          </a:xfrm>
          <a:prstGeom prst="rect">
            <a:avLst/>
          </a:prstGeom>
          <a:noFill/>
        </p:spPr>
        <p:txBody>
          <a:bodyPr wrap="square">
            <a:spAutoFit/>
          </a:bodyPr>
          <a:lstStyle/>
          <a:p>
            <a:r>
              <a:rPr lang="en-US" sz="1200" dirty="0"/>
              <a:t>Capture cavity (L-band)</a:t>
            </a:r>
          </a:p>
        </p:txBody>
      </p:sp>
      <p:pic>
        <p:nvPicPr>
          <p:cNvPr id="32" name="Picture 31">
            <a:extLst>
              <a:ext uri="{FF2B5EF4-FFF2-40B4-BE49-F238E27FC236}">
                <a16:creationId xmlns:a16="http://schemas.microsoft.com/office/drawing/2014/main" id="{2E8DA256-22A7-6A58-FD92-41BEF790EDAC}"/>
              </a:ext>
            </a:extLst>
          </p:cNvPr>
          <p:cNvPicPr>
            <a:picLocks noChangeAspect="1"/>
          </p:cNvPicPr>
          <p:nvPr/>
        </p:nvPicPr>
        <p:blipFill>
          <a:blip r:embed="rId9"/>
          <a:stretch>
            <a:fillRect/>
          </a:stretch>
        </p:blipFill>
        <p:spPr>
          <a:xfrm>
            <a:off x="9099707" y="3490437"/>
            <a:ext cx="2723064" cy="1926070"/>
          </a:xfrm>
          <a:prstGeom prst="rect">
            <a:avLst/>
          </a:prstGeom>
        </p:spPr>
      </p:pic>
      <p:sp>
        <p:nvSpPr>
          <p:cNvPr id="35" name="TextBox 34">
            <a:extLst>
              <a:ext uri="{FF2B5EF4-FFF2-40B4-BE49-F238E27FC236}">
                <a16:creationId xmlns:a16="http://schemas.microsoft.com/office/drawing/2014/main" id="{A6F25AE8-A43D-6962-9791-CE7F6A68CED1}"/>
              </a:ext>
            </a:extLst>
          </p:cNvPr>
          <p:cNvSpPr txBox="1"/>
          <p:nvPr/>
        </p:nvSpPr>
        <p:spPr>
          <a:xfrm>
            <a:off x="9032474" y="3158717"/>
            <a:ext cx="6136104" cy="276999"/>
          </a:xfrm>
          <a:prstGeom prst="rect">
            <a:avLst/>
          </a:prstGeom>
          <a:noFill/>
        </p:spPr>
        <p:txBody>
          <a:bodyPr wrap="square">
            <a:spAutoFit/>
          </a:bodyPr>
          <a:lstStyle/>
          <a:p>
            <a:r>
              <a:rPr lang="en-US" sz="1200" dirty="0"/>
              <a:t>Girder structure on rail</a:t>
            </a:r>
          </a:p>
        </p:txBody>
      </p:sp>
      <p:sp>
        <p:nvSpPr>
          <p:cNvPr id="37" name="TextBox 36">
            <a:extLst>
              <a:ext uri="{FF2B5EF4-FFF2-40B4-BE49-F238E27FC236}">
                <a16:creationId xmlns:a16="http://schemas.microsoft.com/office/drawing/2014/main" id="{827116CF-C575-0CF1-E429-2053C80FE671}"/>
              </a:ext>
            </a:extLst>
          </p:cNvPr>
          <p:cNvSpPr txBox="1"/>
          <p:nvPr/>
        </p:nvSpPr>
        <p:spPr>
          <a:xfrm>
            <a:off x="9032474" y="2583372"/>
            <a:ext cx="2481016" cy="369332"/>
          </a:xfrm>
          <a:prstGeom prst="rect">
            <a:avLst/>
          </a:prstGeom>
          <a:noFill/>
        </p:spPr>
        <p:txBody>
          <a:bodyPr wrap="square">
            <a:spAutoFit/>
          </a:bodyPr>
          <a:lstStyle/>
          <a:p>
            <a:r>
              <a:rPr lang="en-US" b="1" dirty="0">
                <a:solidFill>
                  <a:srgbClr val="C00000"/>
                </a:solidFill>
              </a:rPr>
              <a:t>Target replacement</a:t>
            </a:r>
          </a:p>
        </p:txBody>
      </p:sp>
      <p:pic>
        <p:nvPicPr>
          <p:cNvPr id="38" name="Picture 37">
            <a:extLst>
              <a:ext uri="{FF2B5EF4-FFF2-40B4-BE49-F238E27FC236}">
                <a16:creationId xmlns:a16="http://schemas.microsoft.com/office/drawing/2014/main" id="{EEB4204D-E1E4-5A2B-2FA2-8E95DECFF408}"/>
              </a:ext>
            </a:extLst>
          </p:cNvPr>
          <p:cNvPicPr>
            <a:picLocks noChangeAspect="1"/>
          </p:cNvPicPr>
          <p:nvPr/>
        </p:nvPicPr>
        <p:blipFill>
          <a:blip r:embed="rId10"/>
          <a:stretch>
            <a:fillRect/>
          </a:stretch>
        </p:blipFill>
        <p:spPr>
          <a:xfrm>
            <a:off x="5418914" y="3525563"/>
            <a:ext cx="2765296" cy="919078"/>
          </a:xfrm>
          <a:prstGeom prst="rect">
            <a:avLst/>
          </a:prstGeom>
        </p:spPr>
      </p:pic>
      <p:sp>
        <p:nvSpPr>
          <p:cNvPr id="40" name="TextBox 39">
            <a:extLst>
              <a:ext uri="{FF2B5EF4-FFF2-40B4-BE49-F238E27FC236}">
                <a16:creationId xmlns:a16="http://schemas.microsoft.com/office/drawing/2014/main" id="{B5906061-C557-089C-7FF3-5227C796201C}"/>
              </a:ext>
            </a:extLst>
          </p:cNvPr>
          <p:cNvSpPr txBox="1"/>
          <p:nvPr/>
        </p:nvSpPr>
        <p:spPr>
          <a:xfrm>
            <a:off x="4309089" y="4473600"/>
            <a:ext cx="2723064" cy="276999"/>
          </a:xfrm>
          <a:prstGeom prst="rect">
            <a:avLst/>
          </a:prstGeom>
          <a:noFill/>
        </p:spPr>
        <p:txBody>
          <a:bodyPr wrap="square">
            <a:spAutoFit/>
          </a:bodyPr>
          <a:lstStyle/>
          <a:p>
            <a:r>
              <a:rPr lang="en-US" sz="1200" dirty="0"/>
              <a:t>3D RF simulation of APS cavity at KEK</a:t>
            </a:r>
          </a:p>
        </p:txBody>
      </p:sp>
      <p:sp>
        <p:nvSpPr>
          <p:cNvPr id="44" name="TextBox 43">
            <a:extLst>
              <a:ext uri="{FF2B5EF4-FFF2-40B4-BE49-F238E27FC236}">
                <a16:creationId xmlns:a16="http://schemas.microsoft.com/office/drawing/2014/main" id="{71507ABE-EAAB-FC3E-ACD2-347BBE860A46}"/>
              </a:ext>
            </a:extLst>
          </p:cNvPr>
          <p:cNvSpPr txBox="1"/>
          <p:nvPr/>
        </p:nvSpPr>
        <p:spPr>
          <a:xfrm>
            <a:off x="3701965" y="3873435"/>
            <a:ext cx="1649247" cy="461665"/>
          </a:xfrm>
          <a:prstGeom prst="rect">
            <a:avLst/>
          </a:prstGeom>
          <a:noFill/>
        </p:spPr>
        <p:txBody>
          <a:bodyPr wrap="square">
            <a:spAutoFit/>
          </a:bodyPr>
          <a:lstStyle/>
          <a:p>
            <a:r>
              <a:rPr lang="en-US" sz="1200" dirty="0"/>
              <a:t>Flux concentrator for e-driven scheme</a:t>
            </a:r>
          </a:p>
        </p:txBody>
      </p:sp>
      <p:pic>
        <p:nvPicPr>
          <p:cNvPr id="45" name="Picture 44">
            <a:extLst>
              <a:ext uri="{FF2B5EF4-FFF2-40B4-BE49-F238E27FC236}">
                <a16:creationId xmlns:a16="http://schemas.microsoft.com/office/drawing/2014/main" id="{A148C70E-7E5D-5629-D469-EB4C64030F99}"/>
              </a:ext>
            </a:extLst>
          </p:cNvPr>
          <p:cNvPicPr>
            <a:picLocks noChangeAspect="1"/>
          </p:cNvPicPr>
          <p:nvPr/>
        </p:nvPicPr>
        <p:blipFill>
          <a:blip r:embed="rId11"/>
          <a:stretch>
            <a:fillRect/>
          </a:stretch>
        </p:blipFill>
        <p:spPr>
          <a:xfrm>
            <a:off x="11000461" y="5347704"/>
            <a:ext cx="807360" cy="711027"/>
          </a:xfrm>
          <a:prstGeom prst="rect">
            <a:avLst/>
          </a:prstGeom>
        </p:spPr>
      </p:pic>
      <p:pic>
        <p:nvPicPr>
          <p:cNvPr id="46" name="Picture 45">
            <a:extLst>
              <a:ext uri="{FF2B5EF4-FFF2-40B4-BE49-F238E27FC236}">
                <a16:creationId xmlns:a16="http://schemas.microsoft.com/office/drawing/2014/main" id="{08FA9D11-6B31-A415-8257-D996DE8590C7}"/>
              </a:ext>
            </a:extLst>
          </p:cNvPr>
          <p:cNvPicPr>
            <a:picLocks noChangeAspect="1"/>
          </p:cNvPicPr>
          <p:nvPr/>
        </p:nvPicPr>
        <p:blipFill>
          <a:blip r:embed="rId12"/>
          <a:stretch>
            <a:fillRect/>
          </a:stretch>
        </p:blipFill>
        <p:spPr>
          <a:xfrm>
            <a:off x="9276461" y="5525949"/>
            <a:ext cx="1048170" cy="823102"/>
          </a:xfrm>
          <a:prstGeom prst="rect">
            <a:avLst/>
          </a:prstGeom>
        </p:spPr>
      </p:pic>
      <p:pic>
        <p:nvPicPr>
          <p:cNvPr id="47" name="Picture 46">
            <a:extLst>
              <a:ext uri="{FF2B5EF4-FFF2-40B4-BE49-F238E27FC236}">
                <a16:creationId xmlns:a16="http://schemas.microsoft.com/office/drawing/2014/main" id="{BF859E20-DE02-F05B-BA66-3036D5BE95F4}"/>
              </a:ext>
            </a:extLst>
          </p:cNvPr>
          <p:cNvPicPr>
            <a:picLocks noChangeAspect="1"/>
          </p:cNvPicPr>
          <p:nvPr/>
        </p:nvPicPr>
        <p:blipFill>
          <a:blip r:embed="rId13"/>
          <a:stretch>
            <a:fillRect/>
          </a:stretch>
        </p:blipFill>
        <p:spPr>
          <a:xfrm>
            <a:off x="6824782" y="4888692"/>
            <a:ext cx="2310883" cy="1731406"/>
          </a:xfrm>
          <a:prstGeom prst="rect">
            <a:avLst/>
          </a:prstGeom>
        </p:spPr>
      </p:pic>
      <p:sp>
        <p:nvSpPr>
          <p:cNvPr id="49" name="TextBox 48">
            <a:extLst>
              <a:ext uri="{FF2B5EF4-FFF2-40B4-BE49-F238E27FC236}">
                <a16:creationId xmlns:a16="http://schemas.microsoft.com/office/drawing/2014/main" id="{508723C3-16C7-D7B4-D733-03BD9513B2F6}"/>
              </a:ext>
            </a:extLst>
          </p:cNvPr>
          <p:cNvSpPr txBox="1"/>
          <p:nvPr/>
        </p:nvSpPr>
        <p:spPr>
          <a:xfrm>
            <a:off x="7533282" y="4591348"/>
            <a:ext cx="2135270" cy="276999"/>
          </a:xfrm>
          <a:prstGeom prst="rect">
            <a:avLst/>
          </a:prstGeom>
          <a:noFill/>
        </p:spPr>
        <p:txBody>
          <a:bodyPr wrap="square">
            <a:spAutoFit/>
          </a:bodyPr>
          <a:lstStyle/>
          <a:p>
            <a:r>
              <a:rPr lang="en-US" sz="1200" dirty="0"/>
              <a:t>Test bench in KEK</a:t>
            </a:r>
          </a:p>
        </p:txBody>
      </p:sp>
      <p:sp>
        <p:nvSpPr>
          <p:cNvPr id="53" name="TextBox 52">
            <a:extLst>
              <a:ext uri="{FF2B5EF4-FFF2-40B4-BE49-F238E27FC236}">
                <a16:creationId xmlns:a16="http://schemas.microsoft.com/office/drawing/2014/main" id="{B851490F-BF29-B8CF-B877-4B2EFB949870}"/>
              </a:ext>
            </a:extLst>
          </p:cNvPr>
          <p:cNvSpPr txBox="1"/>
          <p:nvPr/>
        </p:nvSpPr>
        <p:spPr>
          <a:xfrm>
            <a:off x="10461239" y="6040462"/>
            <a:ext cx="1736216" cy="461665"/>
          </a:xfrm>
          <a:prstGeom prst="rect">
            <a:avLst/>
          </a:prstGeom>
          <a:noFill/>
        </p:spPr>
        <p:txBody>
          <a:bodyPr wrap="square">
            <a:spAutoFit/>
          </a:bodyPr>
          <a:lstStyle/>
          <a:p>
            <a:r>
              <a:rPr lang="en-US" sz="1200" dirty="0"/>
              <a:t>Automatic connection coupler</a:t>
            </a:r>
          </a:p>
        </p:txBody>
      </p:sp>
      <p:sp>
        <p:nvSpPr>
          <p:cNvPr id="55" name="TextBox 54">
            <a:extLst>
              <a:ext uri="{FF2B5EF4-FFF2-40B4-BE49-F238E27FC236}">
                <a16:creationId xmlns:a16="http://schemas.microsoft.com/office/drawing/2014/main" id="{1C2C5B77-63ED-19BD-3F30-05122D453F0F}"/>
              </a:ext>
            </a:extLst>
          </p:cNvPr>
          <p:cNvSpPr txBox="1"/>
          <p:nvPr/>
        </p:nvSpPr>
        <p:spPr>
          <a:xfrm>
            <a:off x="9232506" y="6352275"/>
            <a:ext cx="1567923" cy="276999"/>
          </a:xfrm>
          <a:prstGeom prst="rect">
            <a:avLst/>
          </a:prstGeom>
          <a:noFill/>
        </p:spPr>
        <p:txBody>
          <a:bodyPr wrap="square">
            <a:spAutoFit/>
          </a:bodyPr>
          <a:lstStyle/>
          <a:p>
            <a:r>
              <a:rPr lang="en-US" sz="1200" dirty="0"/>
              <a:t>Pillow sea</a:t>
            </a:r>
          </a:p>
        </p:txBody>
      </p:sp>
      <p:sp>
        <p:nvSpPr>
          <p:cNvPr id="57" name="Date Placeholder 56">
            <a:extLst>
              <a:ext uri="{FF2B5EF4-FFF2-40B4-BE49-F238E27FC236}">
                <a16:creationId xmlns:a16="http://schemas.microsoft.com/office/drawing/2014/main" id="{B22E2406-AD1C-2AD3-FA5F-7B16555844A4}"/>
              </a:ext>
            </a:extLst>
          </p:cNvPr>
          <p:cNvSpPr>
            <a:spLocks noGrp="1"/>
          </p:cNvSpPr>
          <p:nvPr>
            <p:ph type="dt" sz="half" idx="10"/>
          </p:nvPr>
        </p:nvSpPr>
        <p:spPr>
          <a:xfrm>
            <a:off x="3866001" y="6499974"/>
            <a:ext cx="2841837" cy="364618"/>
          </a:xfrm>
        </p:spPr>
        <p:txBody>
          <a:bodyPr/>
          <a:lstStyle/>
          <a:p>
            <a:r>
              <a:rPr lang="fr-FR">
                <a:solidFill>
                  <a:prstClr val="white"/>
                </a:solidFill>
                <a:latin typeface="News Gothic MT"/>
              </a:rPr>
              <a:t>15 May 2025</a:t>
            </a:r>
            <a:endParaRPr lang="fr-FR" dirty="0">
              <a:solidFill>
                <a:prstClr val="white"/>
              </a:solidFill>
              <a:latin typeface="News Gothic MT"/>
            </a:endParaRPr>
          </a:p>
        </p:txBody>
      </p:sp>
      <p:sp>
        <p:nvSpPr>
          <p:cNvPr id="3" name="TextBox 2">
            <a:extLst>
              <a:ext uri="{FF2B5EF4-FFF2-40B4-BE49-F238E27FC236}">
                <a16:creationId xmlns:a16="http://schemas.microsoft.com/office/drawing/2014/main" id="{751E75A5-ABF1-CE71-D679-24524D845C6F}"/>
              </a:ext>
            </a:extLst>
          </p:cNvPr>
          <p:cNvSpPr txBox="1"/>
          <p:nvPr/>
        </p:nvSpPr>
        <p:spPr>
          <a:xfrm>
            <a:off x="10923341" y="2000486"/>
            <a:ext cx="1011815" cy="369332"/>
          </a:xfrm>
          <a:prstGeom prst="rect">
            <a:avLst/>
          </a:prstGeom>
          <a:solidFill>
            <a:schemeClr val="accent5">
              <a:lumMod val="20000"/>
              <a:lumOff val="80000"/>
            </a:schemeClr>
          </a:solidFill>
        </p:spPr>
        <p:txBody>
          <a:bodyPr wrap="none" rtlCol="0">
            <a:spAutoFit/>
          </a:bodyPr>
          <a:lstStyle/>
          <a:p>
            <a:r>
              <a:rPr lang="en-US" b="1" dirty="0" err="1">
                <a:solidFill>
                  <a:schemeClr val="accent5">
                    <a:lumMod val="50000"/>
                  </a:schemeClr>
                </a:solidFill>
              </a:rPr>
              <a:t>IJCLab</a:t>
            </a:r>
            <a:r>
              <a:rPr lang="en-US" b="1" dirty="0">
                <a:solidFill>
                  <a:schemeClr val="accent5">
                    <a:lumMod val="50000"/>
                  </a:schemeClr>
                </a:solidFill>
              </a:rPr>
              <a:t> </a:t>
            </a:r>
          </a:p>
        </p:txBody>
      </p:sp>
    </p:spTree>
    <p:extLst>
      <p:ext uri="{BB962C8B-B14F-4D97-AF65-F5344CB8AC3E}">
        <p14:creationId xmlns:p14="http://schemas.microsoft.com/office/powerpoint/2010/main" val="1001844611"/>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 name="矢印: 右 21">
            <a:extLst>
              <a:ext uri="{FF2B5EF4-FFF2-40B4-BE49-F238E27FC236}">
                <a16:creationId xmlns:a16="http://schemas.microsoft.com/office/drawing/2014/main" id="{CC18455C-4422-4847-A39E-740729259C70}"/>
              </a:ext>
            </a:extLst>
          </p:cNvPr>
          <p:cNvSpPr/>
          <p:nvPr/>
        </p:nvSpPr>
        <p:spPr>
          <a:xfrm>
            <a:off x="1881605" y="1317411"/>
            <a:ext cx="7214611" cy="392683"/>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sz="1797" dirty="0">
              <a:latin typeface="Arial Unicode MS" panose="020B0604020202020204" pitchFamily="50" charset="-128"/>
              <a:ea typeface="Arial Unicode MS" panose="020B0604020202020204" pitchFamily="50" charset="-128"/>
            </a:endParaRPr>
          </a:p>
        </p:txBody>
      </p:sp>
      <p:sp>
        <p:nvSpPr>
          <p:cNvPr id="2" name="Title 1"/>
          <p:cNvSpPr>
            <a:spLocks noGrp="1"/>
          </p:cNvSpPr>
          <p:nvPr>
            <p:ph type="title"/>
          </p:nvPr>
        </p:nvSpPr>
        <p:spPr>
          <a:xfrm>
            <a:off x="1616989" y="0"/>
            <a:ext cx="9324814" cy="669866"/>
          </a:xfrm>
          <a:solidFill>
            <a:srgbClr val="92D050"/>
          </a:solidFill>
        </p:spPr>
        <p:txBody>
          <a:bodyPr anchor="ctr">
            <a:noAutofit/>
          </a:bodyPr>
          <a:lstStyle/>
          <a:p>
            <a:pPr algn="ctr"/>
            <a:r>
              <a:rPr lang="en-US" altLang="ja-JP" sz="3196" dirty="0"/>
              <a:t>Progress in Final Focus </a:t>
            </a:r>
            <a:endParaRPr lang="en-GB" sz="3196" dirty="0"/>
          </a:p>
        </p:txBody>
      </p:sp>
      <p:sp>
        <p:nvSpPr>
          <p:cNvPr id="11" name="スライド番号プレースホルダー 10"/>
          <p:cNvSpPr>
            <a:spLocks noGrp="1"/>
          </p:cNvSpPr>
          <p:nvPr>
            <p:ph type="sldNum" sz="quarter" idx="12"/>
          </p:nvPr>
        </p:nvSpPr>
        <p:spPr>
          <a:xfrm>
            <a:off x="10068454" y="6411564"/>
            <a:ext cx="1966742" cy="310680"/>
          </a:xfrm>
          <a:prstGeom prst="rect">
            <a:avLst/>
          </a:prstGeom>
        </p:spPr>
        <p:txBody>
          <a:bodyPr/>
          <a:lstStyle/>
          <a:p>
            <a:pPr algn="r"/>
            <a:fld id="{DC0A8B60-5C01-C045-B858-59631D469114}" type="slidenum">
              <a:rPr kumimoji="1" lang="ja-JP" altLang="en-US" smtClean="0"/>
              <a:pPr algn="r"/>
              <a:t>13</a:t>
            </a:fld>
            <a:endParaRPr kumimoji="1" lang="ja-JP" altLang="en-US" dirty="0"/>
          </a:p>
        </p:txBody>
      </p:sp>
      <p:sp>
        <p:nvSpPr>
          <p:cNvPr id="6" name="テキスト ボックス 5"/>
          <p:cNvSpPr txBox="1"/>
          <p:nvPr/>
        </p:nvSpPr>
        <p:spPr>
          <a:xfrm>
            <a:off x="3410349" y="311664"/>
            <a:ext cx="184474" cy="327967"/>
          </a:xfrm>
          <a:prstGeom prst="rect">
            <a:avLst/>
          </a:prstGeom>
          <a:noFill/>
        </p:spPr>
        <p:txBody>
          <a:bodyPr wrap="none" rtlCol="0">
            <a:spAutoFit/>
          </a:bodyPr>
          <a:lstStyle/>
          <a:p>
            <a:pPr defTabSz="388882"/>
            <a:endParaRPr lang="ja-JP" altLang="en-US" sz="1532" dirty="0">
              <a:solidFill>
                <a:prstClr val="black"/>
              </a:solidFill>
              <a:latin typeface="Arial Unicode MS" panose="020B0604020202020204" pitchFamily="50" charset="-128"/>
              <a:ea typeface="Arial Unicode MS" panose="020B0604020202020204" pitchFamily="50" charset="-128"/>
            </a:endParaRPr>
          </a:p>
        </p:txBody>
      </p:sp>
      <p:sp>
        <p:nvSpPr>
          <p:cNvPr id="5" name="四角形: 角を丸くする 4">
            <a:extLst>
              <a:ext uri="{FF2B5EF4-FFF2-40B4-BE49-F238E27FC236}">
                <a16:creationId xmlns:a16="http://schemas.microsoft.com/office/drawing/2014/main" id="{049E529C-D851-4372-AAF2-3CA52E02844E}"/>
              </a:ext>
            </a:extLst>
          </p:cNvPr>
          <p:cNvSpPr/>
          <p:nvPr/>
        </p:nvSpPr>
        <p:spPr>
          <a:xfrm>
            <a:off x="2356822" y="1164156"/>
            <a:ext cx="2423302" cy="597562"/>
          </a:xfrm>
          <a:prstGeom prst="roundRect">
            <a:avLst/>
          </a:prstGeom>
          <a:solidFill>
            <a:schemeClr val="accent4">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ja-JP" altLang="en-US" sz="1398" dirty="0">
                <a:solidFill>
                  <a:schemeClr val="tx1"/>
                </a:solidFill>
                <a:latin typeface="Arial Unicode MS" panose="020B0604020202020204" pitchFamily="50" charset="-128"/>
                <a:ea typeface="Arial Unicode MS" panose="020B0604020202020204" pitchFamily="50" charset="-128"/>
              </a:rPr>
              <a:t>Tech</a:t>
            </a:r>
            <a:r>
              <a:rPr kumimoji="1" lang="en-US" altLang="ja-JP" sz="1398" dirty="0">
                <a:solidFill>
                  <a:schemeClr val="tx1"/>
                </a:solidFill>
                <a:latin typeface="Arial Unicode MS" panose="020B0604020202020204" pitchFamily="50" charset="-128"/>
                <a:ea typeface="Arial Unicode MS" panose="020B0604020202020204" pitchFamily="50" charset="-128"/>
              </a:rPr>
              <a:t>.</a:t>
            </a:r>
            <a:r>
              <a:rPr kumimoji="1" lang="ja-JP" altLang="en-US" sz="1398" dirty="0">
                <a:solidFill>
                  <a:schemeClr val="tx1"/>
                </a:solidFill>
                <a:latin typeface="Arial Unicode MS" panose="020B0604020202020204" pitchFamily="50" charset="-128"/>
                <a:ea typeface="Arial Unicode MS" panose="020B0604020202020204" pitchFamily="50" charset="-128"/>
              </a:rPr>
              <a:t> design completed</a:t>
            </a:r>
          </a:p>
          <a:p>
            <a:pPr algn="ctr"/>
            <a:r>
              <a:rPr kumimoji="1" lang="en-US" altLang="ja-JP" sz="1398" dirty="0">
                <a:solidFill>
                  <a:schemeClr val="tx1"/>
                </a:solidFill>
                <a:latin typeface="Arial Unicode MS" panose="020B0604020202020204" pitchFamily="50" charset="-128"/>
                <a:ea typeface="Arial Unicode MS" panose="020B0604020202020204" pitchFamily="50" charset="-128"/>
              </a:rPr>
              <a:t>Spec. </a:t>
            </a:r>
            <a:r>
              <a:rPr kumimoji="1" lang="ja-JP" altLang="en-US" sz="1398" dirty="0">
                <a:solidFill>
                  <a:schemeClr val="tx1"/>
                </a:solidFill>
                <a:latin typeface="Arial Unicode MS" panose="020B0604020202020204" pitchFamily="50" charset="-128"/>
                <a:ea typeface="Arial Unicode MS" panose="020B0604020202020204" pitchFamily="50" charset="-128"/>
              </a:rPr>
              <a:t>almost achieved</a:t>
            </a:r>
          </a:p>
        </p:txBody>
      </p:sp>
      <p:sp>
        <p:nvSpPr>
          <p:cNvPr id="14" name="四角形: 角を丸くする 13">
            <a:extLst>
              <a:ext uri="{FF2B5EF4-FFF2-40B4-BE49-F238E27FC236}">
                <a16:creationId xmlns:a16="http://schemas.microsoft.com/office/drawing/2014/main" id="{1ADE5AE8-C6AD-4316-9EF0-4664CD14CA20}"/>
              </a:ext>
            </a:extLst>
          </p:cNvPr>
          <p:cNvSpPr/>
          <p:nvPr/>
        </p:nvSpPr>
        <p:spPr>
          <a:xfrm>
            <a:off x="9119611" y="1144965"/>
            <a:ext cx="1695022" cy="808975"/>
          </a:xfrm>
          <a:prstGeom prst="roundRect">
            <a:avLst/>
          </a:prstGeom>
          <a:solidFill>
            <a:schemeClr val="accent5">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ja-JP" altLang="en-US" sz="1198">
                <a:solidFill>
                  <a:schemeClr val="tx1"/>
                </a:solidFill>
                <a:latin typeface="Arial Unicode MS" panose="020B0604020202020204" pitchFamily="50" charset="-128"/>
                <a:ea typeface="Arial Unicode MS" panose="020B0604020202020204" pitchFamily="50" charset="-128"/>
              </a:rPr>
              <a:t>D</a:t>
            </a:r>
            <a:r>
              <a:rPr kumimoji="1" lang="ja-JP" altLang="en-US" sz="1198" dirty="0">
                <a:solidFill>
                  <a:schemeClr val="tx1"/>
                </a:solidFill>
                <a:latin typeface="Arial Unicode MS" panose="020B0604020202020204" pitchFamily="50" charset="-128"/>
                <a:ea typeface="Arial Unicode MS" panose="020B0604020202020204" pitchFamily="50" charset="-128"/>
              </a:rPr>
              <a:t>etailed design</a:t>
            </a:r>
          </a:p>
          <a:p>
            <a:pPr algn="ctr"/>
            <a:r>
              <a:rPr kumimoji="1" lang="ja-JP" altLang="en-US" sz="1198" dirty="0">
                <a:solidFill>
                  <a:schemeClr val="tx1"/>
                </a:solidFill>
                <a:latin typeface="Arial Unicode MS" panose="020B0604020202020204" pitchFamily="50" charset="-128"/>
                <a:ea typeface="Arial Unicode MS" panose="020B0604020202020204" pitchFamily="50" charset="-128"/>
              </a:rPr>
              <a:t>Stable operation demonstration</a:t>
            </a:r>
          </a:p>
        </p:txBody>
      </p:sp>
      <p:sp>
        <p:nvSpPr>
          <p:cNvPr id="16" name="テキスト ボックス 15">
            <a:extLst>
              <a:ext uri="{FF2B5EF4-FFF2-40B4-BE49-F238E27FC236}">
                <a16:creationId xmlns:a16="http://schemas.microsoft.com/office/drawing/2014/main" id="{0DC9E30C-45A0-4AF0-990D-AE90FD6F0847}"/>
              </a:ext>
            </a:extLst>
          </p:cNvPr>
          <p:cNvSpPr txBox="1"/>
          <p:nvPr/>
        </p:nvSpPr>
        <p:spPr>
          <a:xfrm>
            <a:off x="1616990" y="669866"/>
            <a:ext cx="4327117" cy="368819"/>
          </a:xfrm>
          <a:prstGeom prst="rect">
            <a:avLst/>
          </a:prstGeom>
          <a:solidFill>
            <a:schemeClr val="accent4">
              <a:lumMod val="20000"/>
              <a:lumOff val="80000"/>
            </a:schemeClr>
          </a:solidFill>
        </p:spPr>
        <p:txBody>
          <a:bodyPr wrap="square" rtlCol="0">
            <a:spAutoFit/>
          </a:bodyPr>
          <a:lstStyle/>
          <a:p>
            <a:pPr algn="ctr"/>
            <a:r>
              <a:rPr kumimoji="1" lang="ja-JP" altLang="en-US" sz="1797" dirty="0">
                <a:latin typeface="Arial Unicode MS" panose="020B0604020202020204" pitchFamily="50" charset="-128"/>
                <a:ea typeface="Arial Unicode MS" panose="020B0604020202020204" pitchFamily="50" charset="-128"/>
              </a:rPr>
              <a:t>～</a:t>
            </a:r>
            <a:r>
              <a:rPr kumimoji="1" lang="en-US" altLang="ja-JP" sz="1797" dirty="0">
                <a:latin typeface="Arial Unicode MS" panose="020B0604020202020204" pitchFamily="50" charset="-128"/>
                <a:ea typeface="Arial Unicode MS" panose="020B0604020202020204" pitchFamily="50" charset="-128"/>
              </a:rPr>
              <a:t>2017</a:t>
            </a:r>
            <a:endParaRPr kumimoji="1" lang="ja-JP" altLang="en-US" sz="1797" dirty="0">
              <a:latin typeface="Arial Unicode MS" panose="020B0604020202020204" pitchFamily="50" charset="-128"/>
              <a:ea typeface="Arial Unicode MS" panose="020B0604020202020204" pitchFamily="50" charset="-128"/>
            </a:endParaRPr>
          </a:p>
        </p:txBody>
      </p:sp>
      <p:sp>
        <p:nvSpPr>
          <p:cNvPr id="17" name="テキスト ボックス 16">
            <a:extLst>
              <a:ext uri="{FF2B5EF4-FFF2-40B4-BE49-F238E27FC236}">
                <a16:creationId xmlns:a16="http://schemas.microsoft.com/office/drawing/2014/main" id="{A6AC91CA-71AB-4657-A452-D06529BC8983}"/>
              </a:ext>
            </a:extLst>
          </p:cNvPr>
          <p:cNvSpPr txBox="1"/>
          <p:nvPr/>
        </p:nvSpPr>
        <p:spPr>
          <a:xfrm>
            <a:off x="6309429" y="696129"/>
            <a:ext cx="2786787" cy="368819"/>
          </a:xfrm>
          <a:prstGeom prst="rect">
            <a:avLst/>
          </a:prstGeom>
          <a:solidFill>
            <a:schemeClr val="accent6">
              <a:lumMod val="20000"/>
              <a:lumOff val="80000"/>
            </a:schemeClr>
          </a:solidFill>
        </p:spPr>
        <p:txBody>
          <a:bodyPr wrap="square" rtlCol="0">
            <a:spAutoFit/>
          </a:bodyPr>
          <a:lstStyle/>
          <a:p>
            <a:pPr algn="ctr"/>
            <a:r>
              <a:rPr kumimoji="1" lang="en-US" altLang="ja-JP" sz="1797" dirty="0">
                <a:latin typeface="Arial Unicode MS" panose="020B0604020202020204" pitchFamily="50" charset="-128"/>
                <a:ea typeface="Arial Unicode MS" panose="020B0604020202020204" pitchFamily="50" charset="-128"/>
              </a:rPr>
              <a:t>2018</a:t>
            </a:r>
            <a:r>
              <a:rPr kumimoji="1" lang="ja-JP" altLang="en-US" sz="1797" dirty="0">
                <a:latin typeface="Arial Unicode MS" panose="020B0604020202020204" pitchFamily="50" charset="-128"/>
                <a:ea typeface="Arial Unicode MS" panose="020B0604020202020204" pitchFamily="50" charset="-128"/>
              </a:rPr>
              <a:t>～</a:t>
            </a:r>
            <a:r>
              <a:rPr kumimoji="1" lang="en-US" altLang="ja-JP" sz="1797" dirty="0">
                <a:latin typeface="Arial Unicode MS" panose="020B0604020202020204" pitchFamily="50" charset="-128"/>
                <a:ea typeface="Arial Unicode MS" panose="020B0604020202020204" pitchFamily="50" charset="-128"/>
              </a:rPr>
              <a:t>2021</a:t>
            </a:r>
          </a:p>
        </p:txBody>
      </p:sp>
      <p:sp>
        <p:nvSpPr>
          <p:cNvPr id="18" name="テキスト ボックス 17">
            <a:extLst>
              <a:ext uri="{FF2B5EF4-FFF2-40B4-BE49-F238E27FC236}">
                <a16:creationId xmlns:a16="http://schemas.microsoft.com/office/drawing/2014/main" id="{F7DCA552-3377-4274-B255-E6FAB7A0D89F}"/>
              </a:ext>
            </a:extLst>
          </p:cNvPr>
          <p:cNvSpPr txBox="1"/>
          <p:nvPr/>
        </p:nvSpPr>
        <p:spPr>
          <a:xfrm>
            <a:off x="9096216" y="663941"/>
            <a:ext cx="1845587" cy="368819"/>
          </a:xfrm>
          <a:prstGeom prst="rect">
            <a:avLst/>
          </a:prstGeom>
          <a:solidFill>
            <a:schemeClr val="accent5">
              <a:lumMod val="20000"/>
              <a:lumOff val="80000"/>
            </a:schemeClr>
          </a:solidFill>
        </p:spPr>
        <p:txBody>
          <a:bodyPr wrap="square" rtlCol="0">
            <a:spAutoFit/>
          </a:bodyPr>
          <a:lstStyle/>
          <a:p>
            <a:pPr algn="ctr"/>
            <a:r>
              <a:rPr kumimoji="1" lang="en-US" altLang="ja-JP" sz="1797" dirty="0">
                <a:latin typeface="Arial Unicode MS" panose="020B0604020202020204" pitchFamily="50" charset="-128"/>
                <a:ea typeface="Arial Unicode MS" panose="020B0604020202020204" pitchFamily="50" charset="-128"/>
              </a:rPr>
              <a:t>Pre-lab</a:t>
            </a:r>
          </a:p>
        </p:txBody>
      </p:sp>
      <p:sp>
        <p:nvSpPr>
          <p:cNvPr id="48" name="四角形: 角を丸くする 47">
            <a:extLst>
              <a:ext uri="{FF2B5EF4-FFF2-40B4-BE49-F238E27FC236}">
                <a16:creationId xmlns:a16="http://schemas.microsoft.com/office/drawing/2014/main" id="{50E53195-53F9-471E-96EB-2FB7710C9446}"/>
              </a:ext>
            </a:extLst>
          </p:cNvPr>
          <p:cNvSpPr/>
          <p:nvPr/>
        </p:nvSpPr>
        <p:spPr>
          <a:xfrm>
            <a:off x="6309984" y="1269985"/>
            <a:ext cx="2255431" cy="455662"/>
          </a:xfrm>
          <a:prstGeom prst="roundRect">
            <a:avLst/>
          </a:prstGeom>
          <a:solidFill>
            <a:schemeClr val="accent6">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kumimoji="1" lang="en-US" altLang="ja-JP" sz="1398" dirty="0">
                <a:solidFill>
                  <a:schemeClr val="tx1"/>
                </a:solidFill>
                <a:latin typeface="Arial Unicode MS" panose="020B0604020202020204" pitchFamily="50" charset="-128"/>
                <a:ea typeface="Arial Unicode MS" panose="020B0604020202020204" pitchFamily="50" charset="-128"/>
              </a:rPr>
              <a:t>Wakefield effects</a:t>
            </a:r>
            <a:endParaRPr kumimoji="1" lang="ja-JP" altLang="en-US" sz="1398" dirty="0">
              <a:solidFill>
                <a:schemeClr val="tx1"/>
              </a:solidFill>
              <a:latin typeface="Arial Unicode MS" panose="020B0604020202020204" pitchFamily="50" charset="-128"/>
              <a:ea typeface="Arial Unicode MS" panose="020B0604020202020204" pitchFamily="50" charset="-128"/>
            </a:endParaRPr>
          </a:p>
        </p:txBody>
      </p:sp>
      <p:pic>
        <p:nvPicPr>
          <p:cNvPr id="55" name="Picture 23">
            <a:extLst>
              <a:ext uri="{FF2B5EF4-FFF2-40B4-BE49-F238E27FC236}">
                <a16:creationId xmlns:a16="http://schemas.microsoft.com/office/drawing/2014/main" id="{91488B67-7E64-4B9F-A23E-4D44C42FF155}"/>
              </a:ext>
            </a:extLst>
          </p:cNvPr>
          <p:cNvPicPr>
            <a:picLocks noChangeAspect="1" noChangeArrowheads="1"/>
          </p:cNvPicPr>
          <p:nvPr/>
        </p:nvPicPr>
        <p:blipFill>
          <a:blip r:embed="rId3" cstate="screen">
            <a:extLst>
              <a:ext uri="{28A0092B-C50C-407E-A947-70E740481C1C}">
                <a14:useLocalDpi xmlns:a14="http://schemas.microsoft.com/office/drawing/2010/main"/>
              </a:ext>
            </a:extLst>
          </a:blip>
          <a:stretch>
            <a:fillRect/>
          </a:stretch>
        </p:blipFill>
        <p:spPr bwMode="auto">
          <a:xfrm>
            <a:off x="2200953" y="1777875"/>
            <a:ext cx="2491609" cy="1453374"/>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grpSp>
        <p:nvGrpSpPr>
          <p:cNvPr id="56" name="グループ化 55">
            <a:extLst>
              <a:ext uri="{FF2B5EF4-FFF2-40B4-BE49-F238E27FC236}">
                <a16:creationId xmlns:a16="http://schemas.microsoft.com/office/drawing/2014/main" id="{7E9FDAC9-8DDE-4755-9BDC-44FEF0144D65}"/>
              </a:ext>
            </a:extLst>
          </p:cNvPr>
          <p:cNvGrpSpPr/>
          <p:nvPr/>
        </p:nvGrpSpPr>
        <p:grpSpPr>
          <a:xfrm>
            <a:off x="1616990" y="3114006"/>
            <a:ext cx="4072526" cy="1958973"/>
            <a:chOff x="5181983" y="5075353"/>
            <a:chExt cx="4208505" cy="1905000"/>
          </a:xfrm>
        </p:grpSpPr>
        <p:pic>
          <p:nvPicPr>
            <p:cNvPr id="57" name="Picture 2" descr="page23image8159440">
              <a:extLst>
                <a:ext uri="{FF2B5EF4-FFF2-40B4-BE49-F238E27FC236}">
                  <a16:creationId xmlns:a16="http://schemas.microsoft.com/office/drawing/2014/main" id="{36B0BDDB-4DDE-40E5-828B-260F7CF7C160}"/>
                </a:ext>
              </a:extLst>
            </p:cNvPr>
            <p:cNvPicPr>
              <a:picLocks noChangeAspect="1" noChangeArrowheads="1"/>
            </p:cNvPicPr>
            <p:nvPr/>
          </p:nvPicPr>
          <p:blipFill rotWithShape="1">
            <a:blip r:embed="rId4" cstate="screen">
              <a:extLst>
                <a:ext uri="{28A0092B-C50C-407E-A947-70E740481C1C}">
                  <a14:useLocalDpi xmlns:a14="http://schemas.microsoft.com/office/drawing/2010/main"/>
                </a:ext>
              </a:extLst>
            </a:blip>
            <a:srcRect/>
            <a:stretch/>
          </p:blipFill>
          <p:spPr bwMode="auto">
            <a:xfrm>
              <a:off x="5181983" y="5075353"/>
              <a:ext cx="4087741" cy="1905000"/>
            </a:xfrm>
            <a:prstGeom prst="rect">
              <a:avLst/>
            </a:prstGeom>
            <a:noFill/>
            <a:extLst>
              <a:ext uri="{909E8E84-426E-40DD-AFC4-6F175D3DCCD1}">
                <a14:hiddenFill xmlns:a14="http://schemas.microsoft.com/office/drawing/2010/main">
                  <a:solidFill>
                    <a:srgbClr val="FFFFFF"/>
                  </a:solidFill>
                </a14:hiddenFill>
              </a:ext>
            </a:extLst>
          </p:spPr>
        </p:pic>
        <p:sp>
          <p:nvSpPr>
            <p:cNvPr id="60" name="テキスト ボックス 59">
              <a:extLst>
                <a:ext uri="{FF2B5EF4-FFF2-40B4-BE49-F238E27FC236}">
                  <a16:creationId xmlns:a16="http://schemas.microsoft.com/office/drawing/2014/main" id="{38A27658-D10A-4DF0-A467-5206FCFE4B97}"/>
                </a:ext>
              </a:extLst>
            </p:cNvPr>
            <p:cNvSpPr txBox="1"/>
            <p:nvPr/>
          </p:nvSpPr>
          <p:spPr>
            <a:xfrm>
              <a:off x="5946517" y="5218099"/>
              <a:ext cx="3443971" cy="508098"/>
            </a:xfrm>
            <a:prstGeom prst="rect">
              <a:avLst/>
            </a:prstGeom>
            <a:solidFill>
              <a:schemeClr val="accent4">
                <a:lumMod val="20000"/>
                <a:lumOff val="80000"/>
              </a:schemeClr>
            </a:solidFill>
          </p:spPr>
          <p:txBody>
            <a:bodyPr wrap="square" rtlCol="0">
              <a:spAutoFit/>
            </a:bodyPr>
            <a:lstStyle/>
            <a:p>
              <a:r>
                <a:rPr kumimoji="1" lang="en-US" altLang="ja-JP" sz="1398" dirty="0">
                  <a:latin typeface="Arial Unicode MS" panose="020B0604020202020204" pitchFamily="50" charset="-128"/>
                  <a:ea typeface="Arial Unicode MS" panose="020B0604020202020204" pitchFamily="50" charset="-128"/>
                </a:rPr>
                <a:t>ATF: achieved </a:t>
              </a:r>
              <a:r>
                <a:rPr kumimoji="1" lang="en-US" altLang="ja-JP" sz="1398" dirty="0">
                  <a:solidFill>
                    <a:srgbClr val="FF0000"/>
                  </a:solidFill>
                  <a:latin typeface="Arial Unicode MS" panose="020B0604020202020204" pitchFamily="50" charset="-128"/>
                  <a:ea typeface="Arial Unicode MS" panose="020B0604020202020204" pitchFamily="50" charset="-128"/>
                </a:rPr>
                <a:t>41nm</a:t>
              </a:r>
              <a:r>
                <a:rPr kumimoji="1" lang="en-US" altLang="ja-JP" sz="1398" dirty="0">
                  <a:latin typeface="Arial Unicode MS" panose="020B0604020202020204" pitchFamily="50" charset="-128"/>
                  <a:ea typeface="Arial Unicode MS" panose="020B0604020202020204" pitchFamily="50" charset="-128"/>
                </a:rPr>
                <a:t> (2016)</a:t>
              </a:r>
            </a:p>
            <a:p>
              <a:r>
                <a:rPr kumimoji="1" lang="ja-JP" altLang="en-US" sz="1398" dirty="0">
                  <a:latin typeface="Arial Unicode MS" panose="020B0604020202020204" pitchFamily="50" charset="-128"/>
                  <a:ea typeface="Arial Unicode MS" panose="020B0604020202020204" pitchFamily="50" charset="-128"/>
                </a:rPr>
                <a:t>（</a:t>
              </a:r>
              <a:r>
                <a:rPr kumimoji="1" lang="en-US" altLang="ja-JP" sz="1398" dirty="0">
                  <a:latin typeface="Arial Unicode MS" panose="020B0604020202020204" pitchFamily="50" charset="-128"/>
                  <a:ea typeface="Arial Unicode MS" panose="020B0604020202020204" pitchFamily="50" charset="-128"/>
                </a:rPr>
                <a:t>37nm=ILC</a:t>
              </a:r>
              <a:r>
                <a:rPr kumimoji="1" lang="ja-JP" altLang="en-US" sz="1398" dirty="0">
                  <a:latin typeface="Arial Unicode MS" panose="020B0604020202020204" pitchFamily="50" charset="-128"/>
                  <a:ea typeface="Arial Unicode MS" panose="020B0604020202020204" pitchFamily="50" charset="-128"/>
                </a:rPr>
                <a:t>（</a:t>
              </a:r>
              <a:r>
                <a:rPr kumimoji="1" lang="en-US" altLang="ja-JP" sz="1398" dirty="0">
                  <a:latin typeface="Arial Unicode MS" panose="020B0604020202020204" pitchFamily="50" charset="-128"/>
                  <a:ea typeface="Arial Unicode MS" panose="020B0604020202020204" pitchFamily="50" charset="-128"/>
                </a:rPr>
                <a:t>7.7nm)</a:t>
              </a:r>
              <a:r>
                <a:rPr kumimoji="1" lang="ja-JP" altLang="en-US" sz="1398" dirty="0">
                  <a:latin typeface="Arial Unicode MS" panose="020B0604020202020204" pitchFamily="50" charset="-128"/>
                  <a:ea typeface="Arial Unicode MS" panose="020B0604020202020204" pitchFamily="50" charset="-128"/>
                </a:rPr>
                <a:t>）</a:t>
              </a:r>
              <a:endParaRPr kumimoji="1" lang="en-US" altLang="ja-JP" sz="1398" dirty="0">
                <a:latin typeface="Arial Unicode MS" panose="020B0604020202020204" pitchFamily="50" charset="-128"/>
                <a:ea typeface="Arial Unicode MS" panose="020B0604020202020204" pitchFamily="50" charset="-128"/>
              </a:endParaRPr>
            </a:p>
          </p:txBody>
        </p:sp>
      </p:grpSp>
      <p:pic>
        <p:nvPicPr>
          <p:cNvPr id="61" name="図 60">
            <a:extLst>
              <a:ext uri="{FF2B5EF4-FFF2-40B4-BE49-F238E27FC236}">
                <a16:creationId xmlns:a16="http://schemas.microsoft.com/office/drawing/2014/main" id="{87FD77FA-34DE-49CF-8B23-7CF043D19447}"/>
              </a:ext>
            </a:extLst>
          </p:cNvPr>
          <p:cNvPicPr>
            <a:picLocks noChangeAspect="1"/>
          </p:cNvPicPr>
          <p:nvPr/>
        </p:nvPicPr>
        <p:blipFill rotWithShape="1">
          <a:blip r:embed="rId5" cstate="screen">
            <a:extLst>
              <a:ext uri="{28A0092B-C50C-407E-A947-70E740481C1C}">
                <a14:useLocalDpi xmlns:a14="http://schemas.microsoft.com/office/drawing/2010/main"/>
              </a:ext>
            </a:extLst>
          </a:blip>
          <a:srcRect/>
          <a:stretch/>
        </p:blipFill>
        <p:spPr>
          <a:xfrm>
            <a:off x="1799464" y="4929268"/>
            <a:ext cx="2511304" cy="1607312"/>
          </a:xfrm>
          <a:prstGeom prst="rect">
            <a:avLst/>
          </a:prstGeom>
        </p:spPr>
      </p:pic>
      <p:sp>
        <p:nvSpPr>
          <p:cNvPr id="62" name="テキスト ボックス 61">
            <a:extLst>
              <a:ext uri="{FF2B5EF4-FFF2-40B4-BE49-F238E27FC236}">
                <a16:creationId xmlns:a16="http://schemas.microsoft.com/office/drawing/2014/main" id="{1EBE42D0-175C-4F10-B39D-BCD66EF26566}"/>
              </a:ext>
            </a:extLst>
          </p:cNvPr>
          <p:cNvSpPr txBox="1"/>
          <p:nvPr/>
        </p:nvSpPr>
        <p:spPr>
          <a:xfrm>
            <a:off x="4025688" y="5091425"/>
            <a:ext cx="1713525" cy="952782"/>
          </a:xfrm>
          <a:prstGeom prst="rect">
            <a:avLst/>
          </a:prstGeom>
          <a:solidFill>
            <a:schemeClr val="accent4">
              <a:lumMod val="20000"/>
              <a:lumOff val="80000"/>
            </a:schemeClr>
          </a:solidFill>
        </p:spPr>
        <p:txBody>
          <a:bodyPr wrap="square" rtlCol="0">
            <a:spAutoFit/>
          </a:bodyPr>
          <a:lstStyle/>
          <a:p>
            <a:r>
              <a:rPr kumimoji="1" lang="ja-JP" altLang="en-US" sz="1398" dirty="0">
                <a:latin typeface="Arial Unicode MS" panose="020B0604020202020204" pitchFamily="50" charset="-128"/>
                <a:ea typeface="Arial Unicode MS" panose="020B0604020202020204" pitchFamily="50" charset="-128"/>
              </a:rPr>
              <a:t>High-speed </a:t>
            </a:r>
            <a:r>
              <a:rPr kumimoji="1" lang="ja-JP" altLang="en-US" sz="1398" dirty="0">
                <a:solidFill>
                  <a:srgbClr val="FF0000"/>
                </a:solidFill>
                <a:latin typeface="Arial Unicode MS" panose="020B0604020202020204" pitchFamily="50" charset="-128"/>
                <a:ea typeface="Arial Unicode MS" panose="020B0604020202020204" pitchFamily="50" charset="-128"/>
              </a:rPr>
              <a:t>beam position control </a:t>
            </a:r>
            <a:r>
              <a:rPr kumimoji="1" lang="ja-JP" altLang="en-US" sz="1398" dirty="0">
                <a:latin typeface="Arial Unicode MS" panose="020B0604020202020204" pitchFamily="50" charset="-128"/>
                <a:ea typeface="Arial Unicode MS" panose="020B0604020202020204" pitchFamily="50" charset="-128"/>
              </a:rPr>
              <a:t>technology was also demonstrated.</a:t>
            </a:r>
          </a:p>
        </p:txBody>
      </p:sp>
      <p:pic>
        <p:nvPicPr>
          <p:cNvPr id="63" name="図 62" descr="グラフ&#10;&#10;自動的に生成された説明">
            <a:extLst>
              <a:ext uri="{FF2B5EF4-FFF2-40B4-BE49-F238E27FC236}">
                <a16:creationId xmlns:a16="http://schemas.microsoft.com/office/drawing/2014/main" id="{8CF33434-918B-4FAC-82FA-BFFFEA925C89}"/>
              </a:ext>
            </a:extLst>
          </p:cNvPr>
          <p:cNvPicPr>
            <a:picLocks noChangeAspect="1"/>
          </p:cNvPicPr>
          <p:nvPr/>
        </p:nvPicPr>
        <p:blipFill>
          <a:blip r:embed="rId6" cstate="screen">
            <a:extLst>
              <a:ext uri="{28A0092B-C50C-407E-A947-70E740481C1C}">
                <a14:useLocalDpi xmlns:a14="http://schemas.microsoft.com/office/drawing/2010/main"/>
              </a:ext>
            </a:extLst>
          </a:blip>
          <a:stretch>
            <a:fillRect/>
          </a:stretch>
        </p:blipFill>
        <p:spPr>
          <a:xfrm>
            <a:off x="6291627" y="1780629"/>
            <a:ext cx="2322141" cy="1741605"/>
          </a:xfrm>
          <a:prstGeom prst="rect">
            <a:avLst/>
          </a:prstGeom>
        </p:spPr>
      </p:pic>
      <p:sp>
        <p:nvSpPr>
          <p:cNvPr id="66" name="テキスト ボックス 65">
            <a:extLst>
              <a:ext uri="{FF2B5EF4-FFF2-40B4-BE49-F238E27FC236}">
                <a16:creationId xmlns:a16="http://schemas.microsoft.com/office/drawing/2014/main" id="{54665010-DEFF-47A0-A46F-42EE0A6C28F2}"/>
              </a:ext>
            </a:extLst>
          </p:cNvPr>
          <p:cNvSpPr txBox="1"/>
          <p:nvPr/>
        </p:nvSpPr>
        <p:spPr>
          <a:xfrm>
            <a:off x="5820615" y="4239213"/>
            <a:ext cx="3045330" cy="829843"/>
          </a:xfrm>
          <a:prstGeom prst="rect">
            <a:avLst/>
          </a:prstGeom>
          <a:solidFill>
            <a:schemeClr val="accent6">
              <a:lumMod val="20000"/>
              <a:lumOff val="80000"/>
            </a:schemeClr>
          </a:solidFill>
        </p:spPr>
        <p:txBody>
          <a:bodyPr wrap="square" rtlCol="0">
            <a:spAutoFit/>
          </a:bodyPr>
          <a:lstStyle/>
          <a:p>
            <a:r>
              <a:rPr kumimoji="1" lang="en-US" altLang="ja-JP" sz="1198" dirty="0">
                <a:latin typeface="Arial Unicode MS" panose="020B0604020202020204" pitchFamily="50" charset="-128"/>
                <a:ea typeface="Arial Unicode MS" panose="020B0604020202020204" pitchFamily="50" charset="-128"/>
              </a:rPr>
              <a:t>Wakefield effect was evaluated at ATF.</a:t>
            </a:r>
          </a:p>
          <a:p>
            <a:r>
              <a:rPr kumimoji="1" lang="en-US" altLang="ja-JP" sz="1198" dirty="0">
                <a:latin typeface="Arial Unicode MS" panose="020B0604020202020204" pitchFamily="50" charset="-128"/>
                <a:ea typeface="Arial Unicode MS" panose="020B0604020202020204" pitchFamily="50" charset="-128"/>
              </a:rPr>
              <a:t>-confirm </a:t>
            </a:r>
            <a:r>
              <a:rPr kumimoji="1" lang="en-US" altLang="ja-JP" sz="1198" dirty="0">
                <a:solidFill>
                  <a:srgbClr val="FF0000"/>
                </a:solidFill>
                <a:latin typeface="Arial Unicode MS" panose="020B0604020202020204" pitchFamily="50" charset="-128"/>
                <a:ea typeface="Arial Unicode MS" panose="020B0604020202020204" pitchFamily="50" charset="-128"/>
              </a:rPr>
              <a:t>no serious problem at ILC</a:t>
            </a:r>
          </a:p>
          <a:p>
            <a:r>
              <a:rPr kumimoji="1" lang="en-US" altLang="ja-JP" sz="1198" dirty="0">
                <a:latin typeface="Arial Unicode MS" panose="020B0604020202020204" pitchFamily="50" charset="-128"/>
                <a:ea typeface="Arial Unicode MS" panose="020B0604020202020204" pitchFamily="50" charset="-128"/>
              </a:rPr>
              <a:t>-demonstrate a technique to reduce the </a:t>
            </a:r>
            <a:r>
              <a:rPr kumimoji="1" lang="en-US" altLang="ja-JP" sz="1198" dirty="0" err="1">
                <a:latin typeface="Arial Unicode MS" panose="020B0604020202020204" pitchFamily="50" charset="-128"/>
                <a:ea typeface="Arial Unicode MS" panose="020B0604020202020204" pitchFamily="50" charset="-128"/>
              </a:rPr>
              <a:t>wakefield</a:t>
            </a:r>
            <a:r>
              <a:rPr kumimoji="1" lang="en-US" altLang="ja-JP" sz="1198" dirty="0">
                <a:latin typeface="Arial Unicode MS" panose="020B0604020202020204" pitchFamily="50" charset="-128"/>
                <a:ea typeface="Arial Unicode MS" panose="020B0604020202020204" pitchFamily="50" charset="-128"/>
              </a:rPr>
              <a:t> effect</a:t>
            </a:r>
          </a:p>
        </p:txBody>
      </p:sp>
      <p:sp>
        <p:nvSpPr>
          <p:cNvPr id="67" name="テキスト ボックス 66">
            <a:extLst>
              <a:ext uri="{FF2B5EF4-FFF2-40B4-BE49-F238E27FC236}">
                <a16:creationId xmlns:a16="http://schemas.microsoft.com/office/drawing/2014/main" id="{58409248-4B6A-4A47-AA2B-79C4DDA9B42F}"/>
              </a:ext>
            </a:extLst>
          </p:cNvPr>
          <p:cNvSpPr txBox="1"/>
          <p:nvPr/>
        </p:nvSpPr>
        <p:spPr>
          <a:xfrm>
            <a:off x="5789016" y="5126990"/>
            <a:ext cx="2986363" cy="1383071"/>
          </a:xfrm>
          <a:prstGeom prst="rect">
            <a:avLst/>
          </a:prstGeom>
          <a:solidFill>
            <a:schemeClr val="accent6">
              <a:lumMod val="20000"/>
              <a:lumOff val="80000"/>
            </a:schemeClr>
          </a:solidFill>
        </p:spPr>
        <p:txBody>
          <a:bodyPr wrap="square" rtlCol="0">
            <a:spAutoFit/>
          </a:bodyPr>
          <a:lstStyle/>
          <a:p>
            <a:r>
              <a:rPr kumimoji="1" lang="en-US" altLang="ja-JP" sz="1198" dirty="0">
                <a:solidFill>
                  <a:srgbClr val="FF0000"/>
                </a:solidFill>
                <a:latin typeface="Arial Unicode MS" panose="020B0604020202020204" pitchFamily="50" charset="-128"/>
                <a:ea typeface="Arial Unicode MS" panose="020B0604020202020204" pitchFamily="50" charset="-128"/>
              </a:rPr>
              <a:t>ATF International Review (Committee)</a:t>
            </a:r>
            <a:r>
              <a:rPr kumimoji="1" lang="ja-JP" altLang="en-US" sz="1198" dirty="0">
                <a:solidFill>
                  <a:srgbClr val="FF0000"/>
                </a:solidFill>
                <a:latin typeface="Arial Unicode MS" panose="020B0604020202020204" pitchFamily="50" charset="-128"/>
                <a:ea typeface="Arial Unicode MS" panose="020B0604020202020204" pitchFamily="50" charset="-128"/>
              </a:rPr>
              <a:t>*</a:t>
            </a:r>
            <a:endParaRPr kumimoji="1" lang="en-US" altLang="ja-JP" sz="1198" dirty="0">
              <a:solidFill>
                <a:srgbClr val="FF0000"/>
              </a:solidFill>
              <a:latin typeface="Arial Unicode MS" panose="020B0604020202020204" pitchFamily="50" charset="-128"/>
              <a:ea typeface="Arial Unicode MS" panose="020B0604020202020204" pitchFamily="50" charset="-128"/>
            </a:endParaRPr>
          </a:p>
          <a:p>
            <a:r>
              <a:rPr kumimoji="1" lang="en-US" altLang="ja-JP" sz="1198" dirty="0">
                <a:latin typeface="Arial Unicode MS" panose="020B0604020202020204" pitchFamily="50" charset="-128"/>
                <a:ea typeface="Arial Unicode MS" panose="020B0604020202020204" pitchFamily="50" charset="-128"/>
              </a:rPr>
              <a:t>-The committee </a:t>
            </a:r>
            <a:r>
              <a:rPr kumimoji="1" lang="en-US" altLang="ja-JP" sz="1198" dirty="0">
                <a:solidFill>
                  <a:srgbClr val="FF0000"/>
                </a:solidFill>
                <a:latin typeface="Arial Unicode MS" panose="020B0604020202020204" pitchFamily="50" charset="-128"/>
                <a:ea typeface="Arial Unicode MS" panose="020B0604020202020204" pitchFamily="50" charset="-128"/>
              </a:rPr>
              <a:t>highly evaluated </a:t>
            </a:r>
            <a:r>
              <a:rPr kumimoji="1" lang="en-US" altLang="ja-JP" sz="1198" dirty="0">
                <a:latin typeface="Arial Unicode MS" panose="020B0604020202020204" pitchFamily="50" charset="-128"/>
                <a:ea typeface="Arial Unicode MS" panose="020B0604020202020204" pitchFamily="50" charset="-128"/>
              </a:rPr>
              <a:t>the achievements of ATF so far.</a:t>
            </a:r>
          </a:p>
          <a:p>
            <a:r>
              <a:rPr kumimoji="1" lang="en-US" altLang="ja-JP" sz="1198" dirty="0">
                <a:latin typeface="Arial Unicode MS" panose="020B0604020202020204" pitchFamily="50" charset="-128"/>
                <a:ea typeface="Arial Unicode MS" panose="020B0604020202020204" pitchFamily="50" charset="-128"/>
              </a:rPr>
              <a:t>-The committee pointed out the importance of continuing research to contribute to the detailed design of the ILC final convergence.</a:t>
            </a:r>
            <a:endParaRPr kumimoji="1" lang="ja-JP" altLang="en-US" sz="1198" dirty="0">
              <a:latin typeface="Arial Unicode MS" panose="020B0604020202020204" pitchFamily="50" charset="-128"/>
              <a:ea typeface="Arial Unicode MS" panose="020B0604020202020204" pitchFamily="50" charset="-128"/>
            </a:endParaRPr>
          </a:p>
        </p:txBody>
      </p:sp>
      <p:pic>
        <p:nvPicPr>
          <p:cNvPr id="69" name="Picture 17">
            <a:extLst>
              <a:ext uri="{FF2B5EF4-FFF2-40B4-BE49-F238E27FC236}">
                <a16:creationId xmlns:a16="http://schemas.microsoft.com/office/drawing/2014/main" id="{6A3FDA50-BC86-4313-834A-511458449499}"/>
              </a:ext>
            </a:extLst>
          </p:cNvPr>
          <p:cNvPicPr>
            <a:picLocks noChangeAspect="1"/>
          </p:cNvPicPr>
          <p:nvPr/>
        </p:nvPicPr>
        <p:blipFill>
          <a:blip r:embed="rId7" cstate="screen">
            <a:extLst>
              <a:ext uri="{28A0092B-C50C-407E-A947-70E740481C1C}">
                <a14:useLocalDpi xmlns:a14="http://schemas.microsoft.com/office/drawing/2010/main"/>
              </a:ext>
            </a:extLst>
          </a:blip>
          <a:stretch>
            <a:fillRect/>
          </a:stretch>
        </p:blipFill>
        <p:spPr>
          <a:xfrm>
            <a:off x="9794770" y="4400684"/>
            <a:ext cx="971931" cy="744272"/>
          </a:xfrm>
          <a:prstGeom prst="rect">
            <a:avLst/>
          </a:prstGeom>
        </p:spPr>
      </p:pic>
      <p:pic>
        <p:nvPicPr>
          <p:cNvPr id="70" name="Picture 18">
            <a:extLst>
              <a:ext uri="{FF2B5EF4-FFF2-40B4-BE49-F238E27FC236}">
                <a16:creationId xmlns:a16="http://schemas.microsoft.com/office/drawing/2014/main" id="{58998C08-3038-424E-97D4-3C009919BCD2}"/>
              </a:ext>
            </a:extLst>
          </p:cNvPr>
          <p:cNvPicPr>
            <a:picLocks noChangeAspect="1"/>
          </p:cNvPicPr>
          <p:nvPr/>
        </p:nvPicPr>
        <p:blipFill>
          <a:blip r:embed="rId8" cstate="screen">
            <a:extLst>
              <a:ext uri="{28A0092B-C50C-407E-A947-70E740481C1C}">
                <a14:useLocalDpi xmlns:a14="http://schemas.microsoft.com/office/drawing/2010/main"/>
              </a:ext>
            </a:extLst>
          </a:blip>
          <a:stretch>
            <a:fillRect/>
          </a:stretch>
        </p:blipFill>
        <p:spPr>
          <a:xfrm>
            <a:off x="9122434" y="3625022"/>
            <a:ext cx="1344673" cy="799849"/>
          </a:xfrm>
          <a:prstGeom prst="rect">
            <a:avLst/>
          </a:prstGeom>
        </p:spPr>
      </p:pic>
      <p:sp>
        <p:nvSpPr>
          <p:cNvPr id="29" name="テキスト ボックス 28">
            <a:extLst>
              <a:ext uri="{FF2B5EF4-FFF2-40B4-BE49-F238E27FC236}">
                <a16:creationId xmlns:a16="http://schemas.microsoft.com/office/drawing/2014/main" id="{4A425AB2-EC18-4340-829B-7D773FB948D3}"/>
              </a:ext>
            </a:extLst>
          </p:cNvPr>
          <p:cNvSpPr txBox="1"/>
          <p:nvPr/>
        </p:nvSpPr>
        <p:spPr>
          <a:xfrm>
            <a:off x="5714307" y="6533526"/>
            <a:ext cx="2875899" cy="261247"/>
          </a:xfrm>
          <a:prstGeom prst="rect">
            <a:avLst/>
          </a:prstGeom>
          <a:noFill/>
        </p:spPr>
        <p:txBody>
          <a:bodyPr wrap="square">
            <a:spAutoFit/>
          </a:bodyPr>
          <a:lstStyle/>
          <a:p>
            <a:r>
              <a:rPr kumimoji="1" lang="ja-JP" altLang="en-US" sz="1049" b="1" baseline="30000" dirty="0">
                <a:latin typeface="Arial Unicode MS" panose="020B0604020202020204" pitchFamily="50" charset="-128"/>
                <a:ea typeface="Arial Unicode MS" panose="020B0604020202020204" pitchFamily="50" charset="-128"/>
              </a:rPr>
              <a:t>* </a:t>
            </a:r>
            <a:r>
              <a:rPr lang="ja-JP" altLang="en-US" sz="1049" dirty="0">
                <a:latin typeface="Arial Unicode MS" panose="020B0604020202020204" pitchFamily="50" charset="-128"/>
                <a:ea typeface="Arial Unicode MS" panose="020B0604020202020204" pitchFamily="50" charset="-128"/>
              </a:rPr>
              <a:t>https://agenda.linearcollider.org/event/8626/</a:t>
            </a:r>
          </a:p>
        </p:txBody>
      </p:sp>
      <p:pic>
        <p:nvPicPr>
          <p:cNvPr id="31" name="Picture 30">
            <a:extLst>
              <a:ext uri="{FF2B5EF4-FFF2-40B4-BE49-F238E27FC236}">
                <a16:creationId xmlns:a16="http://schemas.microsoft.com/office/drawing/2014/main" id="{D4AEABFA-A5B9-504C-A307-0900DA1C2FF5}"/>
              </a:ext>
            </a:extLst>
          </p:cNvPr>
          <p:cNvPicPr>
            <a:picLocks noChangeAspect="1"/>
          </p:cNvPicPr>
          <p:nvPr/>
        </p:nvPicPr>
        <p:blipFill>
          <a:blip r:embed="rId9"/>
          <a:stretch>
            <a:fillRect/>
          </a:stretch>
        </p:blipFill>
        <p:spPr>
          <a:xfrm>
            <a:off x="126698" y="5374995"/>
            <a:ext cx="1647864" cy="1033325"/>
          </a:xfrm>
          <a:prstGeom prst="rect">
            <a:avLst/>
          </a:prstGeom>
        </p:spPr>
      </p:pic>
      <p:sp>
        <p:nvSpPr>
          <p:cNvPr id="32" name="Rectangle 31">
            <a:extLst>
              <a:ext uri="{FF2B5EF4-FFF2-40B4-BE49-F238E27FC236}">
                <a16:creationId xmlns:a16="http://schemas.microsoft.com/office/drawing/2014/main" id="{922E2CC1-6F3A-0F49-AD65-C28B45C7F606}"/>
              </a:ext>
            </a:extLst>
          </p:cNvPr>
          <p:cNvSpPr/>
          <p:nvPr/>
        </p:nvSpPr>
        <p:spPr>
          <a:xfrm>
            <a:off x="45615" y="3990000"/>
            <a:ext cx="1571374" cy="1384995"/>
          </a:xfrm>
          <a:prstGeom prst="rect">
            <a:avLst/>
          </a:prstGeom>
          <a:solidFill>
            <a:schemeClr val="bg1"/>
          </a:solidFill>
        </p:spPr>
        <p:txBody>
          <a:bodyPr wrap="square">
            <a:spAutoFit/>
          </a:bodyPr>
          <a:lstStyle/>
          <a:p>
            <a:r>
              <a:rPr lang="en-US" sz="1400" dirty="0"/>
              <a:t>Distribution of bunch positions measured at IPB, with two-BPM FB oﬀ (green) and on (purple)</a:t>
            </a:r>
          </a:p>
        </p:txBody>
      </p:sp>
      <p:pic>
        <p:nvPicPr>
          <p:cNvPr id="33" name="Picture 32">
            <a:extLst>
              <a:ext uri="{FF2B5EF4-FFF2-40B4-BE49-F238E27FC236}">
                <a16:creationId xmlns:a16="http://schemas.microsoft.com/office/drawing/2014/main" id="{83BF5104-4E43-BB4F-8C29-DD3DAE4B3249}"/>
              </a:ext>
            </a:extLst>
          </p:cNvPr>
          <p:cNvPicPr>
            <a:picLocks noChangeAspect="1"/>
          </p:cNvPicPr>
          <p:nvPr/>
        </p:nvPicPr>
        <p:blipFill>
          <a:blip r:embed="rId10"/>
          <a:stretch>
            <a:fillRect/>
          </a:stretch>
        </p:blipFill>
        <p:spPr>
          <a:xfrm>
            <a:off x="80713" y="2956675"/>
            <a:ext cx="1292103" cy="985114"/>
          </a:xfrm>
          <a:prstGeom prst="rect">
            <a:avLst/>
          </a:prstGeom>
        </p:spPr>
      </p:pic>
      <p:sp>
        <p:nvSpPr>
          <p:cNvPr id="4" name="Rectangle 3">
            <a:extLst>
              <a:ext uri="{FF2B5EF4-FFF2-40B4-BE49-F238E27FC236}">
                <a16:creationId xmlns:a16="http://schemas.microsoft.com/office/drawing/2014/main" id="{6A9CF06C-AC38-3D43-B579-44C6BA1B6E2D}"/>
              </a:ext>
            </a:extLst>
          </p:cNvPr>
          <p:cNvSpPr/>
          <p:nvPr/>
        </p:nvSpPr>
        <p:spPr>
          <a:xfrm>
            <a:off x="2201727" y="6476891"/>
            <a:ext cx="1800493" cy="276679"/>
          </a:xfrm>
          <a:prstGeom prst="rect">
            <a:avLst/>
          </a:prstGeom>
        </p:spPr>
        <p:txBody>
          <a:bodyPr wrap="none">
            <a:spAutoFit/>
          </a:bodyPr>
          <a:lstStyle/>
          <a:p>
            <a:pPr lvl="0"/>
            <a:r>
              <a:rPr kumimoji="1" lang="en-US" altLang="ja-JP" sz="1198" dirty="0">
                <a:solidFill>
                  <a:prstClr val="black"/>
                </a:solidFill>
                <a:latin typeface="Arial Unicode MS" panose="020B0604020202020204" pitchFamily="50" charset="-128"/>
                <a:ea typeface="Arial Unicode MS" panose="020B0604020202020204" pitchFamily="50" charset="-128"/>
                <a:cs typeface="Arial Unicode MS" panose="020B0604020202020204" pitchFamily="50" charset="-128"/>
              </a:rPr>
              <a:t>FONT feedback system</a:t>
            </a:r>
            <a:endParaRPr kumimoji="1" lang="ja-JP" altLang="en-US" sz="1198" dirty="0">
              <a:solidFill>
                <a:prstClr val="black"/>
              </a:solidFill>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37" name="Rectangle 36">
            <a:extLst>
              <a:ext uri="{FF2B5EF4-FFF2-40B4-BE49-F238E27FC236}">
                <a16:creationId xmlns:a16="http://schemas.microsoft.com/office/drawing/2014/main" id="{26539C60-52F3-3243-B4F9-039BCFAE0FC1}"/>
              </a:ext>
            </a:extLst>
          </p:cNvPr>
          <p:cNvSpPr/>
          <p:nvPr/>
        </p:nvSpPr>
        <p:spPr>
          <a:xfrm>
            <a:off x="9215879" y="3233450"/>
            <a:ext cx="1793171" cy="307777"/>
          </a:xfrm>
          <a:prstGeom prst="rect">
            <a:avLst/>
          </a:prstGeom>
        </p:spPr>
        <p:txBody>
          <a:bodyPr wrap="square">
            <a:spAutoFit/>
          </a:bodyPr>
          <a:lstStyle/>
          <a:p>
            <a:r>
              <a:rPr lang="en-US" sz="1400" dirty="0">
                <a:latin typeface="Calibri" panose="020F0502020204030204" pitchFamily="34" charset="0"/>
                <a:ea typeface="MS PGothic" charset="0"/>
                <a:cs typeface="Calibri" panose="020F0502020204030204" pitchFamily="34" charset="0"/>
              </a:rPr>
              <a:t>Ultra low</a:t>
            </a:r>
            <a:r>
              <a:rPr lang="en-US" sz="1400" dirty="0">
                <a:latin typeface="Symbol" pitchFamily="2" charset="2"/>
                <a:ea typeface="MS PGothic" charset="0"/>
                <a:cs typeface="Calibri" panose="020F0502020204030204" pitchFamily="34" charset="0"/>
              </a:rPr>
              <a:t>-b</a:t>
            </a:r>
            <a:r>
              <a:rPr lang="en-US" sz="1400" baseline="30000" dirty="0">
                <a:latin typeface="Calibri" panose="020F0502020204030204" pitchFamily="34" charset="0"/>
                <a:ea typeface="MS PGothic" charset="0"/>
                <a:cs typeface="Calibri" panose="020F0502020204030204" pitchFamily="34" charset="0"/>
              </a:rPr>
              <a:t>*</a:t>
            </a:r>
            <a:r>
              <a:rPr lang="en-US" sz="1400" dirty="0">
                <a:latin typeface="Calibri" panose="020F0502020204030204" pitchFamily="34" charset="0"/>
                <a:ea typeface="MS PGothic" charset="0"/>
                <a:cs typeface="Calibri" panose="020F0502020204030204" pitchFamily="34" charset="0"/>
              </a:rPr>
              <a:t> studies</a:t>
            </a:r>
            <a:endParaRPr lang="en-US" sz="1400" dirty="0">
              <a:latin typeface="Calibri" panose="020F0502020204030204" pitchFamily="34" charset="0"/>
              <a:cs typeface="Calibri" panose="020F0502020204030204" pitchFamily="34" charset="0"/>
            </a:endParaRPr>
          </a:p>
        </p:txBody>
      </p:sp>
      <p:pic>
        <p:nvPicPr>
          <p:cNvPr id="38" name="Picture 37">
            <a:extLst>
              <a:ext uri="{FF2B5EF4-FFF2-40B4-BE49-F238E27FC236}">
                <a16:creationId xmlns:a16="http://schemas.microsoft.com/office/drawing/2014/main" id="{98EFAD5B-9827-B842-A368-8895F7A0184E}"/>
              </a:ext>
            </a:extLst>
          </p:cNvPr>
          <p:cNvPicPr>
            <a:picLocks noChangeAspect="1"/>
          </p:cNvPicPr>
          <p:nvPr/>
        </p:nvPicPr>
        <p:blipFill>
          <a:blip r:embed="rId11"/>
          <a:stretch>
            <a:fillRect/>
          </a:stretch>
        </p:blipFill>
        <p:spPr>
          <a:xfrm>
            <a:off x="8865945" y="2173035"/>
            <a:ext cx="3175320" cy="992902"/>
          </a:xfrm>
          <a:prstGeom prst="rect">
            <a:avLst/>
          </a:prstGeom>
        </p:spPr>
      </p:pic>
      <p:pic>
        <p:nvPicPr>
          <p:cNvPr id="39" name="Picture 38">
            <a:extLst>
              <a:ext uri="{FF2B5EF4-FFF2-40B4-BE49-F238E27FC236}">
                <a16:creationId xmlns:a16="http://schemas.microsoft.com/office/drawing/2014/main" id="{3613A1C7-AF3E-B241-B54B-EFDD34E0CA54}"/>
              </a:ext>
            </a:extLst>
          </p:cNvPr>
          <p:cNvPicPr>
            <a:picLocks noChangeAspect="1"/>
          </p:cNvPicPr>
          <p:nvPr/>
        </p:nvPicPr>
        <p:blipFill>
          <a:blip r:embed="rId12"/>
          <a:stretch>
            <a:fillRect/>
          </a:stretch>
        </p:blipFill>
        <p:spPr>
          <a:xfrm>
            <a:off x="10863613" y="3226555"/>
            <a:ext cx="848246" cy="629344"/>
          </a:xfrm>
          <a:prstGeom prst="rect">
            <a:avLst/>
          </a:prstGeom>
        </p:spPr>
      </p:pic>
      <p:pic>
        <p:nvPicPr>
          <p:cNvPr id="40" name="Picture 39">
            <a:extLst>
              <a:ext uri="{FF2B5EF4-FFF2-40B4-BE49-F238E27FC236}">
                <a16:creationId xmlns:a16="http://schemas.microsoft.com/office/drawing/2014/main" id="{80B9750F-6BF5-BF46-9B75-1BE8EEF8D6B6}"/>
              </a:ext>
            </a:extLst>
          </p:cNvPr>
          <p:cNvPicPr>
            <a:picLocks noChangeAspect="1"/>
          </p:cNvPicPr>
          <p:nvPr/>
        </p:nvPicPr>
        <p:blipFill>
          <a:blip r:embed="rId13"/>
          <a:stretch>
            <a:fillRect/>
          </a:stretch>
        </p:blipFill>
        <p:spPr>
          <a:xfrm>
            <a:off x="5946005" y="3518380"/>
            <a:ext cx="1236478" cy="642325"/>
          </a:xfrm>
          <a:prstGeom prst="rect">
            <a:avLst/>
          </a:prstGeom>
        </p:spPr>
      </p:pic>
      <p:sp>
        <p:nvSpPr>
          <p:cNvPr id="41" name="Rectangle 40">
            <a:extLst>
              <a:ext uri="{FF2B5EF4-FFF2-40B4-BE49-F238E27FC236}">
                <a16:creationId xmlns:a16="http://schemas.microsoft.com/office/drawing/2014/main" id="{E4A6E388-1C58-F842-B345-33AFBAB94B66}"/>
              </a:ext>
            </a:extLst>
          </p:cNvPr>
          <p:cNvSpPr/>
          <p:nvPr/>
        </p:nvSpPr>
        <p:spPr>
          <a:xfrm>
            <a:off x="7101685" y="3576314"/>
            <a:ext cx="1821740" cy="646331"/>
          </a:xfrm>
          <a:prstGeom prst="rect">
            <a:avLst/>
          </a:prstGeom>
        </p:spPr>
        <p:txBody>
          <a:bodyPr wrap="square">
            <a:spAutoFit/>
          </a:bodyPr>
          <a:lstStyle/>
          <a:p>
            <a:r>
              <a:rPr lang="en-US" sz="1200" dirty="0"/>
              <a:t>ATF2 </a:t>
            </a:r>
            <a:r>
              <a:rPr lang="en-US" sz="1200" dirty="0" err="1"/>
              <a:t>wakeﬁeld</a:t>
            </a:r>
            <a:r>
              <a:rPr lang="en-US" sz="1200" dirty="0"/>
              <a:t> knobs system be-tween BPM QD10BFF and QD10AFF</a:t>
            </a:r>
          </a:p>
        </p:txBody>
      </p:sp>
      <p:pic>
        <p:nvPicPr>
          <p:cNvPr id="42" name="Picture 41">
            <a:extLst>
              <a:ext uri="{FF2B5EF4-FFF2-40B4-BE49-F238E27FC236}">
                <a16:creationId xmlns:a16="http://schemas.microsoft.com/office/drawing/2014/main" id="{9A8119F2-4ECD-C64B-BE03-8086DAB506CC}"/>
              </a:ext>
            </a:extLst>
          </p:cNvPr>
          <p:cNvPicPr>
            <a:picLocks noChangeAspect="1"/>
          </p:cNvPicPr>
          <p:nvPr/>
        </p:nvPicPr>
        <p:blipFill>
          <a:blip r:embed="rId14"/>
          <a:stretch>
            <a:fillRect/>
          </a:stretch>
        </p:blipFill>
        <p:spPr>
          <a:xfrm>
            <a:off x="10666116" y="3871705"/>
            <a:ext cx="1369080" cy="1022205"/>
          </a:xfrm>
          <a:prstGeom prst="rect">
            <a:avLst/>
          </a:prstGeom>
        </p:spPr>
      </p:pic>
      <p:sp>
        <p:nvSpPr>
          <p:cNvPr id="71" name="テキスト ボックス 70">
            <a:extLst>
              <a:ext uri="{FF2B5EF4-FFF2-40B4-BE49-F238E27FC236}">
                <a16:creationId xmlns:a16="http://schemas.microsoft.com/office/drawing/2014/main" id="{F3C740DD-BC9E-4C49-8DBC-E64B3B7F4AC8}"/>
              </a:ext>
            </a:extLst>
          </p:cNvPr>
          <p:cNvSpPr txBox="1"/>
          <p:nvPr/>
        </p:nvSpPr>
        <p:spPr>
          <a:xfrm>
            <a:off x="8917901" y="5144956"/>
            <a:ext cx="3117295" cy="461024"/>
          </a:xfrm>
          <a:prstGeom prst="rect">
            <a:avLst/>
          </a:prstGeom>
          <a:solidFill>
            <a:schemeClr val="accent1">
              <a:lumMod val="20000"/>
              <a:lumOff val="80000"/>
            </a:schemeClr>
          </a:solidFill>
        </p:spPr>
        <p:txBody>
          <a:bodyPr wrap="square" rtlCol="0">
            <a:spAutoFit/>
          </a:bodyPr>
          <a:lstStyle/>
          <a:p>
            <a:r>
              <a:rPr kumimoji="1" lang="en-US" altLang="ja-JP" sz="1198" dirty="0">
                <a:latin typeface="Arial Unicode MS" panose="020B0604020202020204" pitchFamily="50" charset="-128"/>
                <a:ea typeface="Arial Unicode MS" panose="020B0604020202020204" pitchFamily="50" charset="-128"/>
              </a:rPr>
              <a:t>Modify the beam monitor system, etc. at ATF to demonstrate stable operation.</a:t>
            </a:r>
            <a:endParaRPr kumimoji="1" lang="ja-JP" altLang="en-US" sz="1198" dirty="0">
              <a:latin typeface="Arial Unicode MS" panose="020B0604020202020204" pitchFamily="50" charset="-128"/>
              <a:ea typeface="Arial Unicode MS" panose="020B0604020202020204" pitchFamily="50" charset="-128"/>
            </a:endParaRPr>
          </a:p>
        </p:txBody>
      </p:sp>
      <p:pic>
        <p:nvPicPr>
          <p:cNvPr id="8" name="Picture 7">
            <a:extLst>
              <a:ext uri="{FF2B5EF4-FFF2-40B4-BE49-F238E27FC236}">
                <a16:creationId xmlns:a16="http://schemas.microsoft.com/office/drawing/2014/main" id="{3284A403-FBB6-6018-9F3B-A11A0724D814}"/>
              </a:ext>
            </a:extLst>
          </p:cNvPr>
          <p:cNvPicPr>
            <a:picLocks noChangeAspect="1"/>
          </p:cNvPicPr>
          <p:nvPr/>
        </p:nvPicPr>
        <p:blipFill>
          <a:blip r:embed="rId15"/>
          <a:stretch>
            <a:fillRect/>
          </a:stretch>
        </p:blipFill>
        <p:spPr>
          <a:xfrm>
            <a:off x="9035720" y="5699494"/>
            <a:ext cx="2330343" cy="799849"/>
          </a:xfrm>
          <a:prstGeom prst="rect">
            <a:avLst/>
          </a:prstGeom>
        </p:spPr>
      </p:pic>
      <p:sp>
        <p:nvSpPr>
          <p:cNvPr id="10" name="TextBox 9">
            <a:extLst>
              <a:ext uri="{FF2B5EF4-FFF2-40B4-BE49-F238E27FC236}">
                <a16:creationId xmlns:a16="http://schemas.microsoft.com/office/drawing/2014/main" id="{DE94EEFF-F7ED-C75C-FCB7-FC211FFA6617}"/>
              </a:ext>
            </a:extLst>
          </p:cNvPr>
          <p:cNvSpPr txBox="1"/>
          <p:nvPr/>
        </p:nvSpPr>
        <p:spPr>
          <a:xfrm>
            <a:off x="9139011" y="6510061"/>
            <a:ext cx="2326563" cy="307777"/>
          </a:xfrm>
          <a:prstGeom prst="rect">
            <a:avLst/>
          </a:prstGeom>
          <a:noFill/>
        </p:spPr>
        <p:txBody>
          <a:bodyPr wrap="square">
            <a:spAutoFit/>
          </a:bodyPr>
          <a:lstStyle/>
          <a:p>
            <a:r>
              <a:rPr lang="en-US" sz="1400" dirty="0">
                <a:latin typeface="Calibri" panose="020F0502020204030204" pitchFamily="34" charset="0"/>
                <a:ea typeface="MS PGothic" charset="0"/>
                <a:cs typeface="Calibri" panose="020F0502020204030204" pitchFamily="34" charset="0"/>
              </a:rPr>
              <a:t>Final doublet optimization</a:t>
            </a:r>
            <a:endParaRPr lang="en-US" sz="1400" dirty="0">
              <a:latin typeface="Calibri" panose="020F0502020204030204" pitchFamily="34" charset="0"/>
              <a:cs typeface="Calibri" panose="020F0502020204030204" pitchFamily="34" charset="0"/>
            </a:endParaRPr>
          </a:p>
        </p:txBody>
      </p:sp>
      <p:sp>
        <p:nvSpPr>
          <p:cNvPr id="3" name="Date Placeholder 2">
            <a:extLst>
              <a:ext uri="{FF2B5EF4-FFF2-40B4-BE49-F238E27FC236}">
                <a16:creationId xmlns:a16="http://schemas.microsoft.com/office/drawing/2014/main" id="{71C9120B-54E4-2A8A-F039-A75F976E58D9}"/>
              </a:ext>
            </a:extLst>
          </p:cNvPr>
          <p:cNvSpPr>
            <a:spLocks noGrp="1"/>
          </p:cNvSpPr>
          <p:nvPr>
            <p:ph type="dt" sz="half" idx="10"/>
          </p:nvPr>
        </p:nvSpPr>
        <p:spPr/>
        <p:txBody>
          <a:bodyPr/>
          <a:lstStyle/>
          <a:p>
            <a:r>
              <a:rPr lang="fr-FR">
                <a:solidFill>
                  <a:prstClr val="white"/>
                </a:solidFill>
                <a:latin typeface="News Gothic MT"/>
              </a:rPr>
              <a:t>15 May 2025</a:t>
            </a:r>
          </a:p>
        </p:txBody>
      </p:sp>
    </p:spTree>
    <p:extLst>
      <p:ext uri="{BB962C8B-B14F-4D97-AF65-F5344CB8AC3E}">
        <p14:creationId xmlns:p14="http://schemas.microsoft.com/office/powerpoint/2010/main" val="3892740652"/>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a:extLst>
              <a:ext uri="{FF2B5EF4-FFF2-40B4-BE49-F238E27FC236}">
                <a16:creationId xmlns:a16="http://schemas.microsoft.com/office/drawing/2014/main" id="{EBF69834-C3A1-B02E-849C-A91B98BB50ED}"/>
              </a:ext>
            </a:extLst>
          </p:cNvPr>
          <p:cNvSpPr>
            <a:spLocks noGrp="1"/>
          </p:cNvSpPr>
          <p:nvPr>
            <p:ph type="title"/>
          </p:nvPr>
        </p:nvSpPr>
        <p:spPr>
          <a:xfrm>
            <a:off x="3478362" y="88301"/>
            <a:ext cx="5610569" cy="498208"/>
          </a:xfrm>
          <a:solidFill>
            <a:srgbClr val="92D050"/>
          </a:solidFill>
        </p:spPr>
        <p:txBody>
          <a:bodyPr/>
          <a:lstStyle/>
          <a:p>
            <a:r>
              <a:rPr kumimoji="1" lang="en-US" altLang="ja-JP" sz="3200" dirty="0"/>
              <a:t>Nanobeams R&amp;D items</a:t>
            </a:r>
            <a:endParaRPr kumimoji="1" lang="ja-JP" altLang="en-US" sz="3200" dirty="0"/>
          </a:p>
        </p:txBody>
      </p:sp>
      <p:sp>
        <p:nvSpPr>
          <p:cNvPr id="4" name="スライド番号プレースホルダー 3">
            <a:extLst>
              <a:ext uri="{FF2B5EF4-FFF2-40B4-BE49-F238E27FC236}">
                <a16:creationId xmlns:a16="http://schemas.microsoft.com/office/drawing/2014/main" id="{D8519502-E479-1875-5EB8-AEBC6C99BF66}"/>
              </a:ext>
            </a:extLst>
          </p:cNvPr>
          <p:cNvSpPr>
            <a:spLocks noGrp="1"/>
          </p:cNvSpPr>
          <p:nvPr>
            <p:ph type="sldNum" sz="quarter" idx="12"/>
          </p:nvPr>
        </p:nvSpPr>
        <p:spPr/>
        <p:txBody>
          <a:bodyPr/>
          <a:lstStyle/>
          <a:p>
            <a:fld id="{DED8F30D-D541-424C-94AB-D99F080AE047}" type="slidenum">
              <a:rPr kumimoji="1" lang="ja-JP" altLang="en-US" smtClean="0"/>
              <a:t>14</a:t>
            </a:fld>
            <a:endParaRPr kumimoji="1" lang="ja-JP" altLang="en-US"/>
          </a:p>
        </p:txBody>
      </p:sp>
      <p:sp>
        <p:nvSpPr>
          <p:cNvPr id="6" name="テキスト ボックス 5">
            <a:extLst>
              <a:ext uri="{FF2B5EF4-FFF2-40B4-BE49-F238E27FC236}">
                <a16:creationId xmlns:a16="http://schemas.microsoft.com/office/drawing/2014/main" id="{ED3B4C2B-E24D-E383-B45F-7625BB515693}"/>
              </a:ext>
            </a:extLst>
          </p:cNvPr>
          <p:cNvSpPr txBox="1"/>
          <p:nvPr/>
        </p:nvSpPr>
        <p:spPr>
          <a:xfrm>
            <a:off x="247419" y="703081"/>
            <a:ext cx="11744980" cy="2554545"/>
          </a:xfrm>
          <a:prstGeom prst="rect">
            <a:avLst/>
          </a:prstGeom>
          <a:noFill/>
        </p:spPr>
        <p:txBody>
          <a:bodyPr wrap="square">
            <a:spAutoFit/>
          </a:bodyPr>
          <a:lstStyle/>
          <a:p>
            <a:r>
              <a:rPr lang="ja-JP" altLang="en-US" sz="2000" b="1">
                <a:solidFill>
                  <a:srgbClr val="C00000"/>
                </a:solidFill>
                <a:latin typeface="Arial" panose="020B0604020202020204" pitchFamily="34" charset="0"/>
                <a:cs typeface="Arial" panose="020B0604020202020204" pitchFamily="34" charset="0"/>
              </a:rPr>
              <a:t>I</a:t>
            </a:r>
            <a:r>
              <a:rPr lang="ja-JP" altLang="en-US" sz="2000" b="1" dirty="0">
                <a:solidFill>
                  <a:srgbClr val="C00000"/>
                </a:solidFill>
                <a:latin typeface="Arial" panose="020B0604020202020204" pitchFamily="34" charset="0"/>
                <a:cs typeface="Arial" panose="020B0604020202020204" pitchFamily="34" charset="0"/>
              </a:rPr>
              <a:t>nternational Cooperation R&amp;D Ite</a:t>
            </a:r>
            <a:r>
              <a:rPr lang="ja-JP" altLang="en-US" sz="2000" b="1">
                <a:solidFill>
                  <a:srgbClr val="C00000"/>
                </a:solidFill>
                <a:latin typeface="Arial" panose="020B0604020202020204" pitchFamily="34" charset="0"/>
                <a:cs typeface="Arial" panose="020B0604020202020204" pitchFamily="34" charset="0"/>
              </a:rPr>
              <a:t>ms</a:t>
            </a:r>
            <a:r>
              <a:rPr lang="en-US" altLang="ja-JP" sz="2000" b="1" dirty="0">
                <a:solidFill>
                  <a:srgbClr val="C00000"/>
                </a:solidFill>
                <a:latin typeface="Arial" panose="020B0604020202020204" pitchFamily="34" charset="0"/>
                <a:cs typeface="Arial" panose="020B0604020202020204" pitchFamily="34" charset="0"/>
              </a:rPr>
              <a:t>:</a:t>
            </a:r>
          </a:p>
          <a:p>
            <a:pPr marL="285350" indent="-285350">
              <a:buFont typeface="Arial" panose="020B0604020202020204" pitchFamily="34" charset="0"/>
              <a:buChar char="•"/>
            </a:pPr>
            <a:r>
              <a:rPr lang="ja-JP" altLang="en-US" sz="2000">
                <a:solidFill>
                  <a:srgbClr val="002060"/>
                </a:solidFill>
                <a:latin typeface="Arial" panose="020B0604020202020204" pitchFamily="34" charset="0"/>
                <a:cs typeface="Arial" panose="020B0604020202020204" pitchFamily="34" charset="0"/>
              </a:rPr>
              <a:t>Optimization of </a:t>
            </a:r>
            <a:r>
              <a:rPr lang="ja-JP" altLang="en-US" sz="2000" b="1">
                <a:solidFill>
                  <a:srgbClr val="002060"/>
                </a:solidFill>
                <a:latin typeface="Arial" panose="020B0604020202020204" pitchFamily="34" charset="0"/>
                <a:cs typeface="Arial" panose="020B0604020202020204" pitchFamily="34" charset="0"/>
              </a:rPr>
              <a:t>damping ring design</a:t>
            </a:r>
            <a:r>
              <a:rPr lang="ja-JP" altLang="en-US" sz="2000">
                <a:solidFill>
                  <a:srgbClr val="002060"/>
                </a:solidFill>
                <a:latin typeface="Arial" panose="020B0604020202020204" pitchFamily="34" charset="0"/>
                <a:cs typeface="Arial" panose="020B0604020202020204" pitchFamily="34" charset="0"/>
              </a:rPr>
              <a:t>.</a:t>
            </a:r>
            <a:endParaRPr lang="en-US" altLang="ja-JP" sz="2000" dirty="0">
              <a:solidFill>
                <a:srgbClr val="002060"/>
              </a:solidFill>
              <a:latin typeface="Arial" panose="020B0604020202020204" pitchFamily="34" charset="0"/>
              <a:cs typeface="Arial" panose="020B0604020202020204" pitchFamily="34" charset="0"/>
            </a:endParaRPr>
          </a:p>
          <a:p>
            <a:pPr marL="285350" indent="-285350">
              <a:buFont typeface="Arial" panose="020B0604020202020204" pitchFamily="34" charset="0"/>
              <a:buChar char="•"/>
            </a:pPr>
            <a:r>
              <a:rPr lang="ja-JP" altLang="en-US" sz="2000">
                <a:solidFill>
                  <a:srgbClr val="002060"/>
                </a:solidFill>
                <a:latin typeface="Arial" panose="020B0604020202020204" pitchFamily="34" charset="0"/>
                <a:cs typeface="Arial" panose="020B0604020202020204" pitchFamily="34" charset="0"/>
              </a:rPr>
              <a:t>Advancement of </a:t>
            </a:r>
            <a:r>
              <a:rPr lang="ja-JP" altLang="en-US" sz="2000" b="1">
                <a:solidFill>
                  <a:srgbClr val="002060"/>
                </a:solidFill>
                <a:latin typeface="Arial" panose="020B0604020202020204" pitchFamily="34" charset="0"/>
                <a:cs typeface="Arial" panose="020B0604020202020204" pitchFamily="34" charset="0"/>
              </a:rPr>
              <a:t>high-speed beam injection/extraction </a:t>
            </a:r>
            <a:r>
              <a:rPr lang="ja-JP" altLang="en-US" sz="2000">
                <a:solidFill>
                  <a:srgbClr val="002060"/>
                </a:solidFill>
                <a:latin typeface="Arial" panose="020B0604020202020204" pitchFamily="34" charset="0"/>
                <a:cs typeface="Arial" panose="020B0604020202020204" pitchFamily="34" charset="0"/>
              </a:rPr>
              <a:t>technology (nanosecond beam control).</a:t>
            </a:r>
            <a:endParaRPr lang="en-US" altLang="ja-JP" sz="2000" b="1" dirty="0">
              <a:solidFill>
                <a:srgbClr val="002060"/>
              </a:solidFill>
              <a:latin typeface="Arial" panose="020B0604020202020204" pitchFamily="34" charset="0"/>
              <a:cs typeface="Arial" panose="020B0604020202020204" pitchFamily="34" charset="0"/>
            </a:endParaRPr>
          </a:p>
          <a:p>
            <a:pPr marL="285350" indent="-285350">
              <a:buFont typeface="Arial" panose="020B0604020202020204" pitchFamily="34" charset="0"/>
              <a:buChar char="•"/>
            </a:pPr>
            <a:r>
              <a:rPr lang="ja-JP" altLang="en-US" sz="2000" b="1">
                <a:solidFill>
                  <a:srgbClr val="002060"/>
                </a:solidFill>
                <a:latin typeface="Arial" panose="020B0604020202020204" pitchFamily="34" charset="0"/>
                <a:cs typeface="Arial" panose="020B0604020202020204" pitchFamily="34" charset="0"/>
              </a:rPr>
              <a:t>U</a:t>
            </a:r>
            <a:r>
              <a:rPr lang="ja-JP" altLang="en-US" sz="2000" b="1" dirty="0">
                <a:solidFill>
                  <a:srgbClr val="002060"/>
                </a:solidFill>
                <a:latin typeface="Arial" panose="020B0604020202020204" pitchFamily="34" charset="0"/>
                <a:cs typeface="Arial" panose="020B0604020202020204" pitchFamily="34" charset="0"/>
              </a:rPr>
              <a:t>pgrad</a:t>
            </a:r>
            <a:r>
              <a:rPr lang="en-US" altLang="ja-JP" sz="2000" b="1" dirty="0">
                <a:solidFill>
                  <a:srgbClr val="002060"/>
                </a:solidFill>
                <a:latin typeface="Arial" panose="020B0604020202020204" pitchFamily="34" charset="0"/>
                <a:cs typeface="Arial" panose="020B0604020202020204" pitchFamily="34" charset="0"/>
              </a:rPr>
              <a:t>e</a:t>
            </a:r>
            <a:r>
              <a:rPr lang="ja-JP" altLang="en-US" sz="2000" b="1" dirty="0">
                <a:solidFill>
                  <a:srgbClr val="002060"/>
                </a:solidFill>
                <a:latin typeface="Arial" panose="020B0604020202020204" pitchFamily="34" charset="0"/>
                <a:cs typeface="Arial" panose="020B0604020202020204" pitchFamily="34" charset="0"/>
              </a:rPr>
              <a:t> of beam diagnostics </a:t>
            </a:r>
            <a:r>
              <a:rPr lang="en-US" altLang="ja-JP" sz="2000" b="1" dirty="0">
                <a:solidFill>
                  <a:srgbClr val="002060"/>
                </a:solidFill>
                <a:latin typeface="Arial" panose="020B0604020202020204" pitchFamily="34" charset="0"/>
                <a:cs typeface="Arial" panose="020B0604020202020204" pitchFamily="34" charset="0"/>
              </a:rPr>
              <a:t>at ATF</a:t>
            </a:r>
            <a:r>
              <a:rPr lang="ja-JP" altLang="en-US" sz="2000" b="1" dirty="0">
                <a:solidFill>
                  <a:srgbClr val="002060"/>
                </a:solidFill>
                <a:latin typeface="Arial" panose="020B0604020202020204" pitchFamily="34" charset="0"/>
                <a:cs typeface="Arial" panose="020B0604020202020204" pitchFamily="34" charset="0"/>
              </a:rPr>
              <a:t> </a:t>
            </a:r>
            <a:r>
              <a:rPr lang="ja-JP" altLang="en-US" sz="2000" dirty="0">
                <a:solidFill>
                  <a:srgbClr val="002060"/>
                </a:solidFill>
                <a:latin typeface="Arial" panose="020B0604020202020204" pitchFamily="34" charset="0"/>
                <a:cs typeface="Arial" panose="020B0604020202020204" pitchFamily="34" charset="0"/>
              </a:rPr>
              <a:t>through </a:t>
            </a:r>
            <a:r>
              <a:rPr lang="en-US" altLang="ja-JP" sz="2000" dirty="0">
                <a:solidFill>
                  <a:srgbClr val="002060"/>
                </a:solidFill>
                <a:latin typeface="Arial" panose="020B0604020202020204" pitchFamily="34" charset="0"/>
                <a:cs typeface="Arial" panose="020B0604020202020204" pitchFamily="34" charset="0"/>
              </a:rPr>
              <a:t>in-kind </a:t>
            </a:r>
            <a:r>
              <a:rPr lang="ja-JP" altLang="en-US" sz="2000" dirty="0">
                <a:solidFill>
                  <a:srgbClr val="002060"/>
                </a:solidFill>
                <a:latin typeface="Arial" panose="020B0604020202020204" pitchFamily="34" charset="0"/>
                <a:cs typeface="Arial" panose="020B0604020202020204" pitchFamily="34" charset="0"/>
              </a:rPr>
              <a:t>contribution.</a:t>
            </a:r>
            <a:endParaRPr lang="en-US" altLang="ja-JP" sz="2000" dirty="0">
              <a:solidFill>
                <a:srgbClr val="002060"/>
              </a:solidFill>
              <a:latin typeface="Arial" panose="020B0604020202020204" pitchFamily="34" charset="0"/>
              <a:cs typeface="Arial" panose="020B0604020202020204" pitchFamily="34" charset="0"/>
            </a:endParaRPr>
          </a:p>
          <a:p>
            <a:pPr marL="285350" indent="-285350">
              <a:buFont typeface="Arial" panose="020B0604020202020204" pitchFamily="34" charset="0"/>
              <a:buChar char="•"/>
            </a:pPr>
            <a:r>
              <a:rPr lang="ja-JP" altLang="en-US" sz="2000" dirty="0">
                <a:solidFill>
                  <a:srgbClr val="002060"/>
                </a:solidFill>
                <a:latin typeface="Arial" panose="020B0604020202020204" pitchFamily="34" charset="0"/>
                <a:cs typeface="Arial" panose="020B0604020202020204" pitchFamily="34" charset="0"/>
              </a:rPr>
              <a:t>Establishment of nano-beam tuning technology utilizing ATF (including </a:t>
            </a:r>
            <a:r>
              <a:rPr lang="ja-JP" altLang="en-US" sz="2000" b="1" dirty="0">
                <a:solidFill>
                  <a:srgbClr val="002060"/>
                </a:solidFill>
                <a:latin typeface="Arial" panose="020B0604020202020204" pitchFamily="34" charset="0"/>
                <a:cs typeface="Arial" panose="020B0604020202020204" pitchFamily="34" charset="0"/>
              </a:rPr>
              <a:t>machine learning</a:t>
            </a:r>
            <a:r>
              <a:rPr lang="ja-JP" altLang="en-US" sz="2000" dirty="0">
                <a:solidFill>
                  <a:srgbClr val="002060"/>
                </a:solidFill>
                <a:latin typeface="Arial" panose="020B0604020202020204" pitchFamily="34" charset="0"/>
                <a:cs typeface="Arial" panose="020B0604020202020204" pitchFamily="34" charset="0"/>
              </a:rPr>
              <a:t>, etc.</a:t>
            </a:r>
            <a:r>
              <a:rPr lang="ja-JP" altLang="en-US" sz="2000">
                <a:solidFill>
                  <a:srgbClr val="002060"/>
                </a:solidFill>
                <a:latin typeface="Arial" panose="020B0604020202020204" pitchFamily="34" charset="0"/>
                <a:cs typeface="Arial" panose="020B0604020202020204" pitchFamily="34" charset="0"/>
              </a:rPr>
              <a:t>).</a:t>
            </a:r>
            <a:endParaRPr lang="en-US" altLang="ja-JP" sz="2000" dirty="0">
              <a:solidFill>
                <a:srgbClr val="002060"/>
              </a:solidFill>
              <a:latin typeface="Arial" panose="020B0604020202020204" pitchFamily="34" charset="0"/>
              <a:cs typeface="Arial" panose="020B0604020202020204" pitchFamily="34" charset="0"/>
            </a:endParaRPr>
          </a:p>
          <a:p>
            <a:pPr marL="285350" indent="-285350">
              <a:buFont typeface="Arial" panose="020B0604020202020204" pitchFamily="34" charset="0"/>
              <a:buChar char="•"/>
            </a:pPr>
            <a:r>
              <a:rPr lang="ja-JP" altLang="en-US" sz="2000" b="1">
                <a:solidFill>
                  <a:srgbClr val="002060"/>
                </a:solidFill>
                <a:latin typeface="Arial" panose="020B0604020202020204" pitchFamily="34" charset="0"/>
                <a:cs typeface="Arial" panose="020B0604020202020204" pitchFamily="34" charset="0"/>
              </a:rPr>
              <a:t>Vibration evaluation </a:t>
            </a:r>
            <a:r>
              <a:rPr lang="ja-JP" altLang="en-US" sz="2000">
                <a:solidFill>
                  <a:srgbClr val="002060"/>
                </a:solidFill>
                <a:latin typeface="Arial" panose="020B0604020202020204" pitchFamily="34" charset="0"/>
                <a:cs typeface="Arial" panose="020B0604020202020204" pitchFamily="34" charset="0"/>
              </a:rPr>
              <a:t>of final </a:t>
            </a:r>
            <a:r>
              <a:rPr lang="en-US" altLang="ja-JP" sz="2000" dirty="0">
                <a:solidFill>
                  <a:srgbClr val="002060"/>
                </a:solidFill>
                <a:latin typeface="Arial" panose="020B0604020202020204" pitchFamily="34" charset="0"/>
                <a:cs typeface="Arial" panose="020B0604020202020204" pitchFamily="34" charset="0"/>
              </a:rPr>
              <a:t>SC magnets.</a:t>
            </a:r>
          </a:p>
          <a:p>
            <a:pPr marL="285350" indent="-285350">
              <a:buFont typeface="Arial" panose="020B0604020202020204" pitchFamily="34" charset="0"/>
              <a:buChar char="•"/>
            </a:pPr>
            <a:r>
              <a:rPr lang="ja-JP" altLang="en-US" sz="2000" dirty="0">
                <a:solidFill>
                  <a:srgbClr val="002060"/>
                </a:solidFill>
                <a:latin typeface="Arial" panose="020B0604020202020204" pitchFamily="34" charset="0"/>
                <a:cs typeface="Arial" panose="020B0604020202020204" pitchFamily="34" charset="0"/>
              </a:rPr>
              <a:t>Establishment of megawatt-class </a:t>
            </a:r>
            <a:r>
              <a:rPr lang="ja-JP" altLang="en-US" sz="2000" b="1" dirty="0">
                <a:solidFill>
                  <a:srgbClr val="002060"/>
                </a:solidFill>
                <a:latin typeface="Arial" panose="020B0604020202020204" pitchFamily="34" charset="0"/>
                <a:cs typeface="Arial" panose="020B0604020202020204" pitchFamily="34" charset="0"/>
              </a:rPr>
              <a:t>beam </a:t>
            </a:r>
            <a:r>
              <a:rPr lang="en-US" altLang="ja-JP" sz="2000" b="1" dirty="0">
                <a:solidFill>
                  <a:srgbClr val="002060"/>
                </a:solidFill>
                <a:latin typeface="Arial" panose="020B0604020202020204" pitchFamily="34" charset="0"/>
                <a:cs typeface="Arial" panose="020B0604020202020204" pitchFamily="34" charset="0"/>
              </a:rPr>
              <a:t>dump</a:t>
            </a:r>
            <a:r>
              <a:rPr lang="ja-JP" altLang="en-US" sz="2000" b="1" dirty="0">
                <a:solidFill>
                  <a:srgbClr val="002060"/>
                </a:solidFill>
                <a:latin typeface="Arial" panose="020B0604020202020204" pitchFamily="34" charset="0"/>
                <a:cs typeface="Arial" panose="020B0604020202020204" pitchFamily="34" charset="0"/>
              </a:rPr>
              <a:t> technology </a:t>
            </a:r>
            <a:r>
              <a:rPr lang="ja-JP" altLang="en-US" sz="2000" dirty="0">
                <a:solidFill>
                  <a:srgbClr val="002060"/>
                </a:solidFill>
                <a:latin typeface="Arial" panose="020B0604020202020204" pitchFamily="34" charset="0"/>
                <a:cs typeface="Arial" panose="020B0604020202020204" pitchFamily="34" charset="0"/>
              </a:rPr>
              <a:t>(application to neutron target and beam dump</a:t>
            </a:r>
            <a:r>
              <a:rPr lang="ja-JP" altLang="en-US" sz="2000">
                <a:solidFill>
                  <a:srgbClr val="002060"/>
                </a:solidFill>
                <a:latin typeface="Arial" panose="020B0604020202020204" pitchFamily="34" charset="0"/>
                <a:cs typeface="Arial" panose="020B0604020202020204" pitchFamily="34" charset="0"/>
              </a:rPr>
              <a:t>).</a:t>
            </a:r>
            <a:endParaRPr lang="en-US" altLang="ja-JP" sz="2000" dirty="0">
              <a:solidFill>
                <a:srgbClr val="002060"/>
              </a:solidFill>
              <a:latin typeface="Arial" panose="020B0604020202020204" pitchFamily="34" charset="0"/>
              <a:cs typeface="Arial" panose="020B0604020202020204" pitchFamily="34" charset="0"/>
            </a:endParaRPr>
          </a:p>
        </p:txBody>
      </p:sp>
      <p:sp>
        <p:nvSpPr>
          <p:cNvPr id="8" name="テキスト ボックス 7">
            <a:extLst>
              <a:ext uri="{FF2B5EF4-FFF2-40B4-BE49-F238E27FC236}">
                <a16:creationId xmlns:a16="http://schemas.microsoft.com/office/drawing/2014/main" id="{1402978D-4CF6-88F8-9857-22F3761437CA}"/>
              </a:ext>
            </a:extLst>
          </p:cNvPr>
          <p:cNvSpPr txBox="1"/>
          <p:nvPr/>
        </p:nvSpPr>
        <p:spPr>
          <a:xfrm>
            <a:off x="325647" y="3767565"/>
            <a:ext cx="2156814" cy="369332"/>
          </a:xfrm>
          <a:prstGeom prst="rect">
            <a:avLst/>
          </a:prstGeom>
          <a:noFill/>
        </p:spPr>
        <p:txBody>
          <a:bodyPr wrap="square" rtlCol="0">
            <a:spAutoFit/>
          </a:bodyPr>
          <a:lstStyle/>
          <a:p>
            <a:r>
              <a:rPr kumimoji="1" lang="en-US" altLang="ja-JP" b="1" dirty="0">
                <a:solidFill>
                  <a:srgbClr val="C00000"/>
                </a:solidFill>
              </a:rPr>
              <a:t>KEK-ATF</a:t>
            </a:r>
            <a:endParaRPr kumimoji="1" lang="ja-JP" altLang="en-US" b="1" dirty="0">
              <a:solidFill>
                <a:srgbClr val="C00000"/>
              </a:solidFill>
            </a:endParaRPr>
          </a:p>
        </p:txBody>
      </p:sp>
      <p:sp>
        <p:nvSpPr>
          <p:cNvPr id="9" name="テキスト ボックス 8">
            <a:extLst>
              <a:ext uri="{FF2B5EF4-FFF2-40B4-BE49-F238E27FC236}">
                <a16:creationId xmlns:a16="http://schemas.microsoft.com/office/drawing/2014/main" id="{BEB6AC7B-6796-FBF2-1771-77E77A4471D6}"/>
              </a:ext>
            </a:extLst>
          </p:cNvPr>
          <p:cNvSpPr txBox="1"/>
          <p:nvPr/>
        </p:nvSpPr>
        <p:spPr>
          <a:xfrm>
            <a:off x="3673216" y="3801718"/>
            <a:ext cx="4120209" cy="369332"/>
          </a:xfrm>
          <a:prstGeom prst="rect">
            <a:avLst/>
          </a:prstGeom>
          <a:noFill/>
        </p:spPr>
        <p:txBody>
          <a:bodyPr wrap="square" rtlCol="0">
            <a:spAutoFit/>
          </a:bodyPr>
          <a:lstStyle/>
          <a:p>
            <a:r>
              <a:rPr kumimoji="1" lang="en-US" altLang="ja-JP" b="1" dirty="0">
                <a:solidFill>
                  <a:srgbClr val="C00000"/>
                </a:solidFill>
              </a:rPr>
              <a:t>Fast</a:t>
            </a:r>
            <a:r>
              <a:rPr kumimoji="1" lang="ja-JP" altLang="en-US" b="1" dirty="0">
                <a:solidFill>
                  <a:srgbClr val="C00000"/>
                </a:solidFill>
              </a:rPr>
              <a:t> </a:t>
            </a:r>
            <a:r>
              <a:rPr kumimoji="1" lang="en-US" altLang="ja-JP" b="1" dirty="0">
                <a:solidFill>
                  <a:srgbClr val="C00000"/>
                </a:solidFill>
              </a:rPr>
              <a:t>kicker</a:t>
            </a:r>
            <a:r>
              <a:rPr kumimoji="1" lang="ja-JP" altLang="en-US" b="1" dirty="0">
                <a:solidFill>
                  <a:srgbClr val="C00000"/>
                </a:solidFill>
              </a:rPr>
              <a:t> </a:t>
            </a:r>
            <a:r>
              <a:rPr kumimoji="1" lang="en-US" altLang="ja-JP" b="1" dirty="0">
                <a:solidFill>
                  <a:srgbClr val="C00000"/>
                </a:solidFill>
              </a:rPr>
              <a:t>(injection/extraction)</a:t>
            </a:r>
            <a:endParaRPr kumimoji="1" lang="ja-JP" altLang="en-US" b="1" dirty="0">
              <a:solidFill>
                <a:srgbClr val="C00000"/>
              </a:solidFill>
            </a:endParaRPr>
          </a:p>
        </p:txBody>
      </p:sp>
      <p:pic>
        <p:nvPicPr>
          <p:cNvPr id="5" name="図 4" descr="食品 が含まれている画像&#10;&#10;自動的に生成された説明">
            <a:extLst>
              <a:ext uri="{FF2B5EF4-FFF2-40B4-BE49-F238E27FC236}">
                <a16:creationId xmlns:a16="http://schemas.microsoft.com/office/drawing/2014/main" id="{7E86F613-CA7E-5E55-5391-94325D8CA49D}"/>
              </a:ext>
            </a:extLst>
          </p:cNvPr>
          <p:cNvPicPr>
            <a:picLocks noChangeAspect="1"/>
          </p:cNvPicPr>
          <p:nvPr/>
        </p:nvPicPr>
        <p:blipFill rotWithShape="1">
          <a:blip r:embed="rId3" cstate="screen">
            <a:extLst>
              <a:ext uri="{28A0092B-C50C-407E-A947-70E740481C1C}">
                <a14:useLocalDpi xmlns:a14="http://schemas.microsoft.com/office/drawing/2010/main"/>
              </a:ext>
            </a:extLst>
          </a:blip>
          <a:srcRect/>
          <a:stretch/>
        </p:blipFill>
        <p:spPr>
          <a:xfrm>
            <a:off x="10924322" y="0"/>
            <a:ext cx="1279458" cy="873280"/>
          </a:xfrm>
          <a:prstGeom prst="rect">
            <a:avLst/>
          </a:prstGeom>
        </p:spPr>
      </p:pic>
      <p:pic>
        <p:nvPicPr>
          <p:cNvPr id="18" name="図 20">
            <a:extLst>
              <a:ext uri="{FF2B5EF4-FFF2-40B4-BE49-F238E27FC236}">
                <a16:creationId xmlns:a16="http://schemas.microsoft.com/office/drawing/2014/main" id="{97C80E3E-77FE-8C2C-A0AE-9EC3D156C95C}"/>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6802269" y="5696230"/>
            <a:ext cx="657519" cy="1073630"/>
          </a:xfrm>
          <a:prstGeom prst="rect">
            <a:avLst/>
          </a:prstGeom>
        </p:spPr>
      </p:pic>
      <p:pic>
        <p:nvPicPr>
          <p:cNvPr id="19" name="図 15">
            <a:extLst>
              <a:ext uri="{FF2B5EF4-FFF2-40B4-BE49-F238E27FC236}">
                <a16:creationId xmlns:a16="http://schemas.microsoft.com/office/drawing/2014/main" id="{44B99925-1774-5C1B-6A8A-1D70265A04A7}"/>
              </a:ext>
            </a:extLst>
          </p:cNvPr>
          <p:cNvPicPr>
            <a:picLocks noChangeAspect="1"/>
          </p:cNvPicPr>
          <p:nvPr/>
        </p:nvPicPr>
        <p:blipFill>
          <a:blip r:embed="rId5" cstate="screen">
            <a:extLst>
              <a:ext uri="{28A0092B-C50C-407E-A947-70E740481C1C}">
                <a14:useLocalDpi xmlns:a14="http://schemas.microsoft.com/office/drawing/2010/main"/>
              </a:ext>
            </a:extLst>
          </a:blip>
          <a:stretch>
            <a:fillRect/>
          </a:stretch>
        </p:blipFill>
        <p:spPr>
          <a:xfrm>
            <a:off x="3853513" y="4411156"/>
            <a:ext cx="1518385" cy="1215942"/>
          </a:xfrm>
          <a:prstGeom prst="rect">
            <a:avLst/>
          </a:prstGeom>
        </p:spPr>
      </p:pic>
      <p:pic>
        <p:nvPicPr>
          <p:cNvPr id="20" name="図 16">
            <a:extLst>
              <a:ext uri="{FF2B5EF4-FFF2-40B4-BE49-F238E27FC236}">
                <a16:creationId xmlns:a16="http://schemas.microsoft.com/office/drawing/2014/main" id="{F33F58E5-D330-0382-FFFF-681894E2D367}"/>
              </a:ext>
            </a:extLst>
          </p:cNvPr>
          <p:cNvPicPr>
            <a:picLocks noChangeAspect="1"/>
          </p:cNvPicPr>
          <p:nvPr/>
        </p:nvPicPr>
        <p:blipFill>
          <a:blip r:embed="rId6" cstate="screen">
            <a:extLst>
              <a:ext uri="{28A0092B-C50C-407E-A947-70E740481C1C}">
                <a14:useLocalDpi xmlns:a14="http://schemas.microsoft.com/office/drawing/2010/main"/>
              </a:ext>
            </a:extLst>
          </a:blip>
          <a:stretch>
            <a:fillRect/>
          </a:stretch>
        </p:blipFill>
        <p:spPr>
          <a:xfrm>
            <a:off x="5452220" y="4524934"/>
            <a:ext cx="931205" cy="1092375"/>
          </a:xfrm>
          <a:prstGeom prst="rect">
            <a:avLst/>
          </a:prstGeom>
        </p:spPr>
      </p:pic>
      <p:pic>
        <p:nvPicPr>
          <p:cNvPr id="21" name="図 17">
            <a:extLst>
              <a:ext uri="{FF2B5EF4-FFF2-40B4-BE49-F238E27FC236}">
                <a16:creationId xmlns:a16="http://schemas.microsoft.com/office/drawing/2014/main" id="{1502FAA8-6F2B-A9F0-33CE-A9348B5C85B3}"/>
              </a:ext>
            </a:extLst>
          </p:cNvPr>
          <p:cNvPicPr>
            <a:picLocks noChangeAspect="1"/>
          </p:cNvPicPr>
          <p:nvPr/>
        </p:nvPicPr>
        <p:blipFill>
          <a:blip r:embed="rId7" cstate="screen">
            <a:extLst>
              <a:ext uri="{28A0092B-C50C-407E-A947-70E740481C1C}">
                <a14:useLocalDpi xmlns:a14="http://schemas.microsoft.com/office/drawing/2010/main"/>
              </a:ext>
            </a:extLst>
          </a:blip>
          <a:stretch>
            <a:fillRect/>
          </a:stretch>
        </p:blipFill>
        <p:spPr>
          <a:xfrm>
            <a:off x="6531717" y="4598894"/>
            <a:ext cx="765312" cy="1041854"/>
          </a:xfrm>
          <a:prstGeom prst="rect">
            <a:avLst/>
          </a:prstGeom>
        </p:spPr>
      </p:pic>
      <p:sp>
        <p:nvSpPr>
          <p:cNvPr id="22" name="テキスト ボックス 19">
            <a:extLst>
              <a:ext uri="{FF2B5EF4-FFF2-40B4-BE49-F238E27FC236}">
                <a16:creationId xmlns:a16="http://schemas.microsoft.com/office/drawing/2014/main" id="{9A969266-95ED-F44C-CA25-121DFC2F4068}"/>
              </a:ext>
            </a:extLst>
          </p:cNvPr>
          <p:cNvSpPr txBox="1"/>
          <p:nvPr/>
        </p:nvSpPr>
        <p:spPr>
          <a:xfrm>
            <a:off x="3785355" y="4110872"/>
            <a:ext cx="3262490" cy="461665"/>
          </a:xfrm>
          <a:prstGeom prst="rect">
            <a:avLst/>
          </a:prstGeom>
          <a:noFill/>
        </p:spPr>
        <p:txBody>
          <a:bodyPr wrap="square">
            <a:spAutoFit/>
          </a:bodyPr>
          <a:lstStyle/>
          <a:p>
            <a:r>
              <a:rPr lang="ja-JP" altLang="en-US" sz="1200" dirty="0"/>
              <a:t>Swap-out injection system planned at LB</a:t>
            </a:r>
            <a:r>
              <a:rPr lang="ja-JP" altLang="en-US" sz="1200"/>
              <a:t>NL</a:t>
            </a:r>
            <a:endParaRPr lang="en-US" sz="1200" dirty="0"/>
          </a:p>
          <a:p>
            <a:endParaRPr lang="ja-JP" altLang="en-US" sz="1200" dirty="0"/>
          </a:p>
        </p:txBody>
      </p:sp>
      <p:pic>
        <p:nvPicPr>
          <p:cNvPr id="23" name="図 21">
            <a:extLst>
              <a:ext uri="{FF2B5EF4-FFF2-40B4-BE49-F238E27FC236}">
                <a16:creationId xmlns:a16="http://schemas.microsoft.com/office/drawing/2014/main" id="{B747FB21-E457-F818-3794-3679AF1BD204}"/>
              </a:ext>
            </a:extLst>
          </p:cNvPr>
          <p:cNvPicPr>
            <a:picLocks noChangeAspect="1"/>
          </p:cNvPicPr>
          <p:nvPr/>
        </p:nvPicPr>
        <p:blipFill>
          <a:blip r:embed="rId8" cstate="screen">
            <a:extLst>
              <a:ext uri="{28A0092B-C50C-407E-A947-70E740481C1C}">
                <a14:useLocalDpi xmlns:a14="http://schemas.microsoft.com/office/drawing/2010/main"/>
              </a:ext>
            </a:extLst>
          </a:blip>
          <a:stretch>
            <a:fillRect/>
          </a:stretch>
        </p:blipFill>
        <p:spPr>
          <a:xfrm>
            <a:off x="3853513" y="5832685"/>
            <a:ext cx="2625422" cy="961261"/>
          </a:xfrm>
          <a:prstGeom prst="rect">
            <a:avLst/>
          </a:prstGeom>
        </p:spPr>
      </p:pic>
      <p:sp>
        <p:nvSpPr>
          <p:cNvPr id="24" name="テキスト ボックス 23">
            <a:extLst>
              <a:ext uri="{FF2B5EF4-FFF2-40B4-BE49-F238E27FC236}">
                <a16:creationId xmlns:a16="http://schemas.microsoft.com/office/drawing/2014/main" id="{79F30B77-2177-5EF1-D35E-1D4BCAC0DC4E}"/>
              </a:ext>
            </a:extLst>
          </p:cNvPr>
          <p:cNvSpPr txBox="1"/>
          <p:nvPr/>
        </p:nvSpPr>
        <p:spPr>
          <a:xfrm>
            <a:off x="3773190" y="5617310"/>
            <a:ext cx="3188381" cy="276999"/>
          </a:xfrm>
          <a:prstGeom prst="rect">
            <a:avLst/>
          </a:prstGeom>
          <a:noFill/>
        </p:spPr>
        <p:txBody>
          <a:bodyPr wrap="square">
            <a:spAutoFit/>
          </a:bodyPr>
          <a:lstStyle/>
          <a:p>
            <a:r>
              <a:rPr lang="ja-JP" altLang="en-US" sz="1200" dirty="0"/>
              <a:t>Beam injection/ex</a:t>
            </a:r>
            <a:r>
              <a:rPr lang="en-US" altLang="ja-JP" sz="1200" dirty="0"/>
              <a:t>traction</a:t>
            </a:r>
            <a:r>
              <a:rPr lang="ja-JP" altLang="en-US" sz="1200" dirty="0"/>
              <a:t> syst</a:t>
            </a:r>
            <a:r>
              <a:rPr lang="ja-JP" altLang="en-US" sz="1200"/>
              <a:t>em</a:t>
            </a:r>
            <a:r>
              <a:rPr lang="en-US" altLang="ja-JP" sz="1200" dirty="0"/>
              <a:t> for</a:t>
            </a:r>
            <a:r>
              <a:rPr lang="ja-JP" altLang="en-US" sz="1200"/>
              <a:t> </a:t>
            </a:r>
            <a:r>
              <a:rPr lang="ja-JP" altLang="en-US" sz="1200" dirty="0"/>
              <a:t>CLI</a:t>
            </a:r>
            <a:r>
              <a:rPr lang="ja-JP" altLang="en-US" sz="1200"/>
              <a:t>C </a:t>
            </a:r>
            <a:r>
              <a:rPr lang="en-US" altLang="ja-JP" sz="1200" dirty="0"/>
              <a:t>DR</a:t>
            </a:r>
            <a:endParaRPr lang="ja-JP" altLang="en-US" sz="1200" dirty="0"/>
          </a:p>
        </p:txBody>
      </p:sp>
      <p:pic>
        <p:nvPicPr>
          <p:cNvPr id="25" name="コンテンツ プレースホルダー 18">
            <a:extLst>
              <a:ext uri="{FF2B5EF4-FFF2-40B4-BE49-F238E27FC236}">
                <a16:creationId xmlns:a16="http://schemas.microsoft.com/office/drawing/2014/main" id="{5FE543CE-1D81-81D8-F224-626B839A6D86}"/>
              </a:ext>
            </a:extLst>
          </p:cNvPr>
          <p:cNvPicPr>
            <a:picLocks noChangeAspect="1"/>
          </p:cNvPicPr>
          <p:nvPr/>
        </p:nvPicPr>
        <p:blipFill rotWithShape="1">
          <a:blip r:embed="rId9" cstate="screen">
            <a:extLst>
              <a:ext uri="{28A0092B-C50C-407E-A947-70E740481C1C}">
                <a14:useLocalDpi xmlns:a14="http://schemas.microsoft.com/office/drawing/2010/main"/>
              </a:ext>
            </a:extLst>
          </a:blip>
          <a:srcRect r="-1"/>
          <a:stretch/>
        </p:blipFill>
        <p:spPr>
          <a:xfrm>
            <a:off x="84110" y="4048126"/>
            <a:ext cx="1625219" cy="1090426"/>
          </a:xfrm>
          <a:prstGeom prst="rect">
            <a:avLst/>
          </a:prstGeom>
        </p:spPr>
      </p:pic>
      <p:sp>
        <p:nvSpPr>
          <p:cNvPr id="26" name="テキスト ボックス 28">
            <a:extLst>
              <a:ext uri="{FF2B5EF4-FFF2-40B4-BE49-F238E27FC236}">
                <a16:creationId xmlns:a16="http://schemas.microsoft.com/office/drawing/2014/main" id="{9FD5B846-E269-ECF8-CC05-085188EEAEFA}"/>
              </a:ext>
            </a:extLst>
          </p:cNvPr>
          <p:cNvSpPr txBox="1"/>
          <p:nvPr/>
        </p:nvSpPr>
        <p:spPr>
          <a:xfrm>
            <a:off x="1854323" y="5755810"/>
            <a:ext cx="1686493" cy="1015663"/>
          </a:xfrm>
          <a:prstGeom prst="rect">
            <a:avLst/>
          </a:prstGeom>
          <a:noFill/>
        </p:spPr>
        <p:txBody>
          <a:bodyPr wrap="square">
            <a:spAutoFit/>
          </a:bodyPr>
          <a:lstStyle/>
          <a:p>
            <a:r>
              <a:rPr lang="en-US" altLang="ja-JP" sz="1200" dirty="0">
                <a:latin typeface="Times New Roman" panose="02020603050405020304" pitchFamily="18" charset="0"/>
                <a:cs typeface="Times New Roman" panose="02020603050405020304" pitchFamily="18" charset="0"/>
              </a:rPr>
              <a:t>Maximum search algorithms to be applied to beam tuning (Machine Learning)</a:t>
            </a:r>
          </a:p>
          <a:p>
            <a:pPr algn="ctr"/>
            <a:r>
              <a:rPr lang="en-US" altLang="ja-JP" sz="1200" i="1" dirty="0">
                <a:latin typeface="Times New Roman" panose="02020603050405020304" pitchFamily="18" charset="0"/>
                <a:cs typeface="Times New Roman" panose="02020603050405020304" pitchFamily="18" charset="0"/>
              </a:rPr>
              <a:t> </a:t>
            </a:r>
            <a:endParaRPr lang="ja-JP" altLang="en-US" sz="1200" i="1" dirty="0">
              <a:latin typeface="Times New Roman" panose="02020603050405020304" pitchFamily="18" charset="0"/>
              <a:cs typeface="Times New Roman" panose="02020603050405020304" pitchFamily="18" charset="0"/>
            </a:endParaRPr>
          </a:p>
        </p:txBody>
      </p:sp>
      <p:sp>
        <p:nvSpPr>
          <p:cNvPr id="27" name="テキスト ボックス 2">
            <a:extLst>
              <a:ext uri="{FF2B5EF4-FFF2-40B4-BE49-F238E27FC236}">
                <a16:creationId xmlns:a16="http://schemas.microsoft.com/office/drawing/2014/main" id="{45FA4334-C60C-732D-B113-E4B2DF2C5966}"/>
              </a:ext>
            </a:extLst>
          </p:cNvPr>
          <p:cNvSpPr txBox="1"/>
          <p:nvPr/>
        </p:nvSpPr>
        <p:spPr>
          <a:xfrm>
            <a:off x="84110" y="5194631"/>
            <a:ext cx="1532792" cy="276999"/>
          </a:xfrm>
          <a:prstGeom prst="rect">
            <a:avLst/>
          </a:prstGeom>
          <a:noFill/>
        </p:spPr>
        <p:txBody>
          <a:bodyPr wrap="none" rtlCol="0">
            <a:spAutoFit/>
          </a:bodyPr>
          <a:lstStyle/>
          <a:p>
            <a:r>
              <a:rPr kumimoji="1" lang="en-US" altLang="ja-JP" sz="1200" dirty="0"/>
              <a:t>Wakefield test station</a:t>
            </a:r>
            <a:endParaRPr kumimoji="1" lang="ja-JP" altLang="en-US" sz="1200" dirty="0"/>
          </a:p>
        </p:txBody>
      </p:sp>
      <p:pic>
        <p:nvPicPr>
          <p:cNvPr id="28" name="図 27" descr="グラフ&#10;&#10;自動的に生成された説明">
            <a:extLst>
              <a:ext uri="{FF2B5EF4-FFF2-40B4-BE49-F238E27FC236}">
                <a16:creationId xmlns:a16="http://schemas.microsoft.com/office/drawing/2014/main" id="{1FB80993-24F7-31BA-8752-3F8B3220EC09}"/>
              </a:ext>
            </a:extLst>
          </p:cNvPr>
          <p:cNvPicPr>
            <a:picLocks noChangeAspect="1"/>
          </p:cNvPicPr>
          <p:nvPr/>
        </p:nvPicPr>
        <p:blipFill>
          <a:blip r:embed="rId10" cstate="screen">
            <a:extLst>
              <a:ext uri="{28A0092B-C50C-407E-A947-70E740481C1C}">
                <a14:useLocalDpi xmlns:a14="http://schemas.microsoft.com/office/drawing/2010/main"/>
              </a:ext>
            </a:extLst>
          </a:blip>
          <a:stretch>
            <a:fillRect/>
          </a:stretch>
        </p:blipFill>
        <p:spPr>
          <a:xfrm>
            <a:off x="186901" y="5518511"/>
            <a:ext cx="1599632" cy="1199724"/>
          </a:xfrm>
          <a:prstGeom prst="rect">
            <a:avLst/>
          </a:prstGeom>
        </p:spPr>
      </p:pic>
      <p:pic>
        <p:nvPicPr>
          <p:cNvPr id="29" name="Picture 28">
            <a:extLst>
              <a:ext uri="{FF2B5EF4-FFF2-40B4-BE49-F238E27FC236}">
                <a16:creationId xmlns:a16="http://schemas.microsoft.com/office/drawing/2014/main" id="{59DCD824-473C-058A-D549-E05DB5703CB2}"/>
              </a:ext>
            </a:extLst>
          </p:cNvPr>
          <p:cNvPicPr>
            <a:picLocks noChangeAspect="1"/>
          </p:cNvPicPr>
          <p:nvPr/>
        </p:nvPicPr>
        <p:blipFill>
          <a:blip r:embed="rId11"/>
          <a:stretch>
            <a:fillRect/>
          </a:stretch>
        </p:blipFill>
        <p:spPr>
          <a:xfrm>
            <a:off x="1834374" y="4104158"/>
            <a:ext cx="1643988" cy="1015663"/>
          </a:xfrm>
          <a:prstGeom prst="rect">
            <a:avLst/>
          </a:prstGeom>
        </p:spPr>
      </p:pic>
      <p:sp>
        <p:nvSpPr>
          <p:cNvPr id="30" name="Rectangle 29">
            <a:extLst>
              <a:ext uri="{FF2B5EF4-FFF2-40B4-BE49-F238E27FC236}">
                <a16:creationId xmlns:a16="http://schemas.microsoft.com/office/drawing/2014/main" id="{533C277F-66BB-7635-6F5E-BC1A0F073213}"/>
              </a:ext>
            </a:extLst>
          </p:cNvPr>
          <p:cNvSpPr/>
          <p:nvPr/>
        </p:nvSpPr>
        <p:spPr>
          <a:xfrm>
            <a:off x="1647361" y="5175961"/>
            <a:ext cx="2009190" cy="276999"/>
          </a:xfrm>
          <a:prstGeom prst="rect">
            <a:avLst/>
          </a:prstGeom>
        </p:spPr>
        <p:txBody>
          <a:bodyPr wrap="square">
            <a:spAutoFit/>
          </a:bodyPr>
          <a:lstStyle/>
          <a:p>
            <a:r>
              <a:rPr lang="en-US" sz="1200" dirty="0">
                <a:latin typeface="Times New Roman" panose="02020603050405020304" pitchFamily="18" charset="0"/>
                <a:ea typeface="MS PGothic" charset="0"/>
                <a:cs typeface="Times New Roman" panose="02020603050405020304" pitchFamily="18" charset="0"/>
              </a:rPr>
              <a:t>Intensity dependence studies</a:t>
            </a:r>
            <a:endParaRPr lang="en-US" sz="1200" dirty="0">
              <a:latin typeface="Times New Roman" panose="02020603050405020304" pitchFamily="18" charset="0"/>
              <a:cs typeface="Times New Roman" panose="02020603050405020304" pitchFamily="18" charset="0"/>
            </a:endParaRPr>
          </a:p>
        </p:txBody>
      </p:sp>
      <p:sp>
        <p:nvSpPr>
          <p:cNvPr id="31" name="テキスト ボックス 7">
            <a:extLst>
              <a:ext uri="{FF2B5EF4-FFF2-40B4-BE49-F238E27FC236}">
                <a16:creationId xmlns:a16="http://schemas.microsoft.com/office/drawing/2014/main" id="{2D72F11A-7F64-A93A-3867-7E20B2BDFD66}"/>
              </a:ext>
            </a:extLst>
          </p:cNvPr>
          <p:cNvSpPr txBox="1"/>
          <p:nvPr/>
        </p:nvSpPr>
        <p:spPr>
          <a:xfrm>
            <a:off x="7097144" y="3895662"/>
            <a:ext cx="2956947" cy="461665"/>
          </a:xfrm>
          <a:prstGeom prst="rect">
            <a:avLst/>
          </a:prstGeom>
          <a:noFill/>
        </p:spPr>
        <p:txBody>
          <a:bodyPr wrap="square" rtlCol="0">
            <a:spAutoFit/>
          </a:bodyPr>
          <a:lstStyle/>
          <a:p>
            <a:pPr algn="ctr"/>
            <a:r>
              <a:rPr kumimoji="1" lang="en-US" altLang="ja-JP" sz="1200" dirty="0">
                <a:solidFill>
                  <a:schemeClr val="tx1"/>
                </a:solidFill>
                <a:latin typeface="Times New Roman" panose="02020603050405020304" pitchFamily="18" charset="0"/>
                <a:ea typeface="Arial Unicode MS" panose="020B0604020202020204" pitchFamily="50" charset="-128"/>
                <a:cs typeface="Times New Roman" panose="02020603050405020304" pitchFamily="18" charset="0"/>
              </a:rPr>
              <a:t>Prototype of ILC service cryostat</a:t>
            </a:r>
          </a:p>
          <a:p>
            <a:pPr algn="ctr"/>
            <a:r>
              <a:rPr kumimoji="1" lang="en-US" altLang="ja-JP" sz="1200" dirty="0">
                <a:solidFill>
                  <a:schemeClr val="tx1"/>
                </a:solidFill>
                <a:latin typeface="Times New Roman" panose="02020603050405020304" pitchFamily="18" charset="0"/>
                <a:ea typeface="Arial Unicode MS" panose="020B0604020202020204" pitchFamily="50" charset="-128"/>
                <a:cs typeface="Times New Roman" panose="02020603050405020304" pitchFamily="18" charset="0"/>
              </a:rPr>
              <a:t>( 2K cooling system ; BNL )</a:t>
            </a:r>
            <a:endParaRPr kumimoji="1" lang="ja-JP" altLang="en-US" sz="1200" dirty="0">
              <a:solidFill>
                <a:schemeClr val="tx1"/>
              </a:solidFill>
              <a:latin typeface="Times New Roman" panose="02020603050405020304" pitchFamily="18" charset="0"/>
              <a:ea typeface="Arial Unicode MS" panose="020B0604020202020204" pitchFamily="50" charset="-128"/>
              <a:cs typeface="Times New Roman" panose="02020603050405020304" pitchFamily="18" charset="0"/>
            </a:endParaRPr>
          </a:p>
        </p:txBody>
      </p:sp>
      <p:pic>
        <p:nvPicPr>
          <p:cNvPr id="32" name="図 3">
            <a:extLst>
              <a:ext uri="{FF2B5EF4-FFF2-40B4-BE49-F238E27FC236}">
                <a16:creationId xmlns:a16="http://schemas.microsoft.com/office/drawing/2014/main" id="{D4CCA121-3AC5-3609-88BC-D0BFF615C076}"/>
              </a:ext>
            </a:extLst>
          </p:cNvPr>
          <p:cNvPicPr>
            <a:picLocks noChangeAspect="1"/>
          </p:cNvPicPr>
          <p:nvPr/>
        </p:nvPicPr>
        <p:blipFill>
          <a:blip r:embed="rId12" cstate="screen">
            <a:extLst>
              <a:ext uri="{28A0092B-C50C-407E-A947-70E740481C1C}">
                <a14:useLocalDpi xmlns:a14="http://schemas.microsoft.com/office/drawing/2010/main"/>
              </a:ext>
            </a:extLst>
          </a:blip>
          <a:stretch>
            <a:fillRect/>
          </a:stretch>
        </p:blipFill>
        <p:spPr>
          <a:xfrm>
            <a:off x="7671460" y="4339088"/>
            <a:ext cx="1926312" cy="2442145"/>
          </a:xfrm>
          <a:prstGeom prst="rect">
            <a:avLst/>
          </a:prstGeom>
        </p:spPr>
      </p:pic>
      <p:sp>
        <p:nvSpPr>
          <p:cNvPr id="33" name="テキスト ボックス 8">
            <a:extLst>
              <a:ext uri="{FF2B5EF4-FFF2-40B4-BE49-F238E27FC236}">
                <a16:creationId xmlns:a16="http://schemas.microsoft.com/office/drawing/2014/main" id="{B7BBE606-24E7-ECA0-EB98-D71FC8F0CB55}"/>
              </a:ext>
            </a:extLst>
          </p:cNvPr>
          <p:cNvSpPr txBox="1"/>
          <p:nvPr/>
        </p:nvSpPr>
        <p:spPr>
          <a:xfrm>
            <a:off x="6518638" y="2891849"/>
            <a:ext cx="2943951" cy="369332"/>
          </a:xfrm>
          <a:prstGeom prst="rect">
            <a:avLst/>
          </a:prstGeom>
          <a:noFill/>
        </p:spPr>
        <p:txBody>
          <a:bodyPr wrap="square" rtlCol="0">
            <a:spAutoFit/>
          </a:bodyPr>
          <a:lstStyle/>
          <a:p>
            <a:r>
              <a:rPr kumimoji="1" lang="en-US" altLang="ja-JP" b="1" dirty="0">
                <a:solidFill>
                  <a:srgbClr val="C00000"/>
                </a:solidFill>
              </a:rPr>
              <a:t>Final doublet optimization</a:t>
            </a:r>
            <a:endParaRPr kumimoji="1" lang="ja-JP" altLang="en-US" b="1" dirty="0">
              <a:solidFill>
                <a:srgbClr val="C00000"/>
              </a:solidFill>
            </a:endParaRPr>
          </a:p>
        </p:txBody>
      </p:sp>
      <p:pic>
        <p:nvPicPr>
          <p:cNvPr id="34" name="Picture 33">
            <a:extLst>
              <a:ext uri="{FF2B5EF4-FFF2-40B4-BE49-F238E27FC236}">
                <a16:creationId xmlns:a16="http://schemas.microsoft.com/office/drawing/2014/main" id="{443F779C-E686-B8EB-44D5-895EE369CDC7}"/>
              </a:ext>
            </a:extLst>
          </p:cNvPr>
          <p:cNvPicPr>
            <a:picLocks noChangeAspect="1"/>
          </p:cNvPicPr>
          <p:nvPr/>
        </p:nvPicPr>
        <p:blipFill>
          <a:blip r:embed="rId13"/>
          <a:stretch>
            <a:fillRect/>
          </a:stretch>
        </p:blipFill>
        <p:spPr>
          <a:xfrm>
            <a:off x="7459788" y="3221049"/>
            <a:ext cx="1812241" cy="622020"/>
          </a:xfrm>
          <a:prstGeom prst="rect">
            <a:avLst/>
          </a:prstGeom>
        </p:spPr>
      </p:pic>
      <p:pic>
        <p:nvPicPr>
          <p:cNvPr id="35" name="図 9">
            <a:extLst>
              <a:ext uri="{FF2B5EF4-FFF2-40B4-BE49-F238E27FC236}">
                <a16:creationId xmlns:a16="http://schemas.microsoft.com/office/drawing/2014/main" id="{E9326347-9837-2A2B-6520-03E267B9D9F6}"/>
              </a:ext>
            </a:extLst>
          </p:cNvPr>
          <p:cNvPicPr>
            <a:picLocks noChangeAspect="1"/>
          </p:cNvPicPr>
          <p:nvPr/>
        </p:nvPicPr>
        <p:blipFill>
          <a:blip r:embed="rId14" cstate="screen">
            <a:extLst>
              <a:ext uri="{28A0092B-C50C-407E-A947-70E740481C1C}">
                <a14:useLocalDpi xmlns:a14="http://schemas.microsoft.com/office/drawing/2010/main"/>
              </a:ext>
            </a:extLst>
          </a:blip>
          <a:stretch>
            <a:fillRect/>
          </a:stretch>
        </p:blipFill>
        <p:spPr>
          <a:xfrm>
            <a:off x="9831955" y="5748660"/>
            <a:ext cx="1682039" cy="1021200"/>
          </a:xfrm>
          <a:prstGeom prst="rect">
            <a:avLst/>
          </a:prstGeom>
        </p:spPr>
      </p:pic>
      <p:pic>
        <p:nvPicPr>
          <p:cNvPr id="36" name="図 29">
            <a:extLst>
              <a:ext uri="{FF2B5EF4-FFF2-40B4-BE49-F238E27FC236}">
                <a16:creationId xmlns:a16="http://schemas.microsoft.com/office/drawing/2014/main" id="{1952172C-7258-D1F5-D8B4-46969138E1B9}"/>
              </a:ext>
            </a:extLst>
          </p:cNvPr>
          <p:cNvPicPr>
            <a:picLocks noChangeAspect="1"/>
          </p:cNvPicPr>
          <p:nvPr/>
        </p:nvPicPr>
        <p:blipFill rotWithShape="1">
          <a:blip r:embed="rId15" cstate="email">
            <a:extLst>
              <a:ext uri="{28A0092B-C50C-407E-A947-70E740481C1C}">
                <a14:useLocalDpi xmlns:a14="http://schemas.microsoft.com/office/drawing/2010/main"/>
              </a:ext>
            </a:extLst>
          </a:blip>
          <a:srcRect r="3869"/>
          <a:stretch/>
        </p:blipFill>
        <p:spPr>
          <a:xfrm>
            <a:off x="9730780" y="3297872"/>
            <a:ext cx="925035" cy="778771"/>
          </a:xfrm>
          <a:prstGeom prst="rect">
            <a:avLst/>
          </a:prstGeom>
        </p:spPr>
      </p:pic>
      <p:pic>
        <p:nvPicPr>
          <p:cNvPr id="37" name="図 30">
            <a:extLst>
              <a:ext uri="{FF2B5EF4-FFF2-40B4-BE49-F238E27FC236}">
                <a16:creationId xmlns:a16="http://schemas.microsoft.com/office/drawing/2014/main" id="{E37FA8A2-8DD7-53FB-300B-DE23F81DADFB}"/>
              </a:ext>
            </a:extLst>
          </p:cNvPr>
          <p:cNvPicPr>
            <a:picLocks noChangeAspect="1"/>
          </p:cNvPicPr>
          <p:nvPr/>
        </p:nvPicPr>
        <p:blipFill>
          <a:blip r:embed="rId16" cstate="email">
            <a:extLst>
              <a:ext uri="{28A0092B-C50C-407E-A947-70E740481C1C}">
                <a14:useLocalDpi xmlns:a14="http://schemas.microsoft.com/office/drawing/2010/main"/>
              </a:ext>
            </a:extLst>
          </a:blip>
          <a:stretch>
            <a:fillRect/>
          </a:stretch>
        </p:blipFill>
        <p:spPr>
          <a:xfrm>
            <a:off x="10556978" y="3769117"/>
            <a:ext cx="1261837" cy="778771"/>
          </a:xfrm>
          <a:prstGeom prst="rect">
            <a:avLst/>
          </a:prstGeom>
        </p:spPr>
      </p:pic>
      <p:sp>
        <p:nvSpPr>
          <p:cNvPr id="39" name="テキスト ボックス 31">
            <a:extLst>
              <a:ext uri="{FF2B5EF4-FFF2-40B4-BE49-F238E27FC236}">
                <a16:creationId xmlns:a16="http://schemas.microsoft.com/office/drawing/2014/main" id="{48981FA2-5BAC-381D-8C0F-F21CD10C248E}"/>
              </a:ext>
            </a:extLst>
          </p:cNvPr>
          <p:cNvSpPr txBox="1"/>
          <p:nvPr/>
        </p:nvSpPr>
        <p:spPr>
          <a:xfrm>
            <a:off x="10687450" y="3181367"/>
            <a:ext cx="1812241" cy="584775"/>
          </a:xfrm>
          <a:prstGeom prst="rect">
            <a:avLst/>
          </a:prstGeom>
          <a:noFill/>
        </p:spPr>
        <p:txBody>
          <a:bodyPr wrap="square" rtlCol="0">
            <a:spAutoFit/>
          </a:bodyPr>
          <a:lstStyle/>
          <a:p>
            <a:r>
              <a:rPr lang="en-US" sz="1200" dirty="0">
                <a:solidFill>
                  <a:schemeClr val="tx1"/>
                </a:solidFill>
              </a:rPr>
              <a:t>Vortex water flow</a:t>
            </a:r>
          </a:p>
          <a:p>
            <a:pPr>
              <a:buSzPct val="75000"/>
            </a:pPr>
            <a:r>
              <a:rPr lang="en-US" sz="1000" dirty="0">
                <a:solidFill>
                  <a:schemeClr val="tx1"/>
                </a:solidFill>
              </a:rPr>
              <a:t>17 MW at </a:t>
            </a:r>
            <a:r>
              <a:rPr lang="en-US" altLang="ja-JP" sz="1000" dirty="0">
                <a:solidFill>
                  <a:schemeClr val="tx1"/>
                </a:solidFill>
              </a:rPr>
              <a:t>500 GeV beam</a:t>
            </a:r>
            <a:endParaRPr lang="en-US" sz="1000" dirty="0">
              <a:solidFill>
                <a:schemeClr val="tx1"/>
              </a:solidFill>
            </a:endParaRPr>
          </a:p>
          <a:p>
            <a:pPr>
              <a:buSzPct val="75000"/>
            </a:pPr>
            <a:r>
              <a:rPr lang="en-US" sz="1000" dirty="0">
                <a:solidFill>
                  <a:schemeClr val="tx1"/>
                </a:solidFill>
              </a:rPr>
              <a:t>1 MPa to prevent boiling</a:t>
            </a:r>
          </a:p>
        </p:txBody>
      </p:sp>
      <p:pic>
        <p:nvPicPr>
          <p:cNvPr id="40" name="図 33">
            <a:extLst>
              <a:ext uri="{FF2B5EF4-FFF2-40B4-BE49-F238E27FC236}">
                <a16:creationId xmlns:a16="http://schemas.microsoft.com/office/drawing/2014/main" id="{C4F2A327-C41B-6BA7-1D42-12903E6FBCE3}"/>
              </a:ext>
            </a:extLst>
          </p:cNvPr>
          <p:cNvPicPr>
            <a:picLocks noChangeAspect="1"/>
          </p:cNvPicPr>
          <p:nvPr/>
        </p:nvPicPr>
        <p:blipFill>
          <a:blip r:embed="rId17">
            <a:extLst>
              <a:ext uri="{28A0092B-C50C-407E-A947-70E740481C1C}">
                <a14:useLocalDpi xmlns:a14="http://schemas.microsoft.com/office/drawing/2010/main"/>
              </a:ext>
            </a:extLst>
          </a:blip>
          <a:stretch>
            <a:fillRect/>
          </a:stretch>
        </p:blipFill>
        <p:spPr>
          <a:xfrm>
            <a:off x="11187897" y="4899875"/>
            <a:ext cx="811348" cy="774959"/>
          </a:xfrm>
          <a:prstGeom prst="rect">
            <a:avLst/>
          </a:prstGeom>
        </p:spPr>
      </p:pic>
      <p:sp>
        <p:nvSpPr>
          <p:cNvPr id="41" name="テキスト ボックス 36">
            <a:extLst>
              <a:ext uri="{FF2B5EF4-FFF2-40B4-BE49-F238E27FC236}">
                <a16:creationId xmlns:a16="http://schemas.microsoft.com/office/drawing/2014/main" id="{AEDE1218-61DB-9FAA-7733-47D4E1FA31C9}"/>
              </a:ext>
            </a:extLst>
          </p:cNvPr>
          <p:cNvSpPr txBox="1"/>
          <p:nvPr/>
        </p:nvSpPr>
        <p:spPr>
          <a:xfrm>
            <a:off x="10072651" y="4948122"/>
            <a:ext cx="1070199" cy="646331"/>
          </a:xfrm>
          <a:prstGeom prst="rect">
            <a:avLst/>
          </a:prstGeom>
          <a:noFill/>
        </p:spPr>
        <p:txBody>
          <a:bodyPr wrap="square" rtlCol="0">
            <a:spAutoFit/>
          </a:bodyPr>
          <a:lstStyle/>
          <a:p>
            <a:r>
              <a:rPr lang="en-US" altLang="ja-JP" sz="1200" dirty="0"/>
              <a:t>Beam window </a:t>
            </a:r>
            <a:r>
              <a:rPr lang="en-US" altLang="ja-JP" sz="1200" dirty="0" err="1"/>
              <a:t>Ti</a:t>
            </a:r>
            <a:r>
              <a:rPr lang="en-US" altLang="ja-JP" sz="1200" dirty="0"/>
              <a:t>-alloy</a:t>
            </a:r>
          </a:p>
          <a:p>
            <a:endParaRPr lang="en-US" altLang="ja-JP" sz="1200" dirty="0"/>
          </a:p>
        </p:txBody>
      </p:sp>
      <p:sp>
        <p:nvSpPr>
          <p:cNvPr id="43" name="TextBox 42">
            <a:extLst>
              <a:ext uri="{FF2B5EF4-FFF2-40B4-BE49-F238E27FC236}">
                <a16:creationId xmlns:a16="http://schemas.microsoft.com/office/drawing/2014/main" id="{F898B9E5-409A-116B-D915-64E83CB79F1C}"/>
              </a:ext>
            </a:extLst>
          </p:cNvPr>
          <p:cNvSpPr txBox="1"/>
          <p:nvPr/>
        </p:nvSpPr>
        <p:spPr>
          <a:xfrm>
            <a:off x="9766732" y="4543132"/>
            <a:ext cx="2482403" cy="276999"/>
          </a:xfrm>
          <a:prstGeom prst="rect">
            <a:avLst/>
          </a:prstGeom>
          <a:noFill/>
        </p:spPr>
        <p:txBody>
          <a:bodyPr wrap="square">
            <a:spAutoFit/>
          </a:bodyPr>
          <a:lstStyle/>
          <a:p>
            <a:r>
              <a:rPr lang="en-US" sz="1200" dirty="0"/>
              <a:t>1m-long x 2m(diameter) water</a:t>
            </a:r>
          </a:p>
        </p:txBody>
      </p:sp>
      <p:sp>
        <p:nvSpPr>
          <p:cNvPr id="47" name="TextBox 46">
            <a:extLst>
              <a:ext uri="{FF2B5EF4-FFF2-40B4-BE49-F238E27FC236}">
                <a16:creationId xmlns:a16="http://schemas.microsoft.com/office/drawing/2014/main" id="{280AA9D9-F92A-250E-FB58-37E80BEB28AE}"/>
              </a:ext>
            </a:extLst>
          </p:cNvPr>
          <p:cNvSpPr txBox="1"/>
          <p:nvPr/>
        </p:nvSpPr>
        <p:spPr>
          <a:xfrm>
            <a:off x="9831955" y="2846873"/>
            <a:ext cx="1812241" cy="369332"/>
          </a:xfrm>
          <a:prstGeom prst="rect">
            <a:avLst/>
          </a:prstGeom>
          <a:noFill/>
        </p:spPr>
        <p:txBody>
          <a:bodyPr wrap="square">
            <a:spAutoFit/>
          </a:bodyPr>
          <a:lstStyle/>
          <a:p>
            <a:r>
              <a:rPr kumimoji="1" lang="en-US" altLang="ja-JP" b="1" dirty="0">
                <a:solidFill>
                  <a:srgbClr val="C00000"/>
                </a:solidFill>
              </a:rPr>
              <a:t>Beam Dump</a:t>
            </a:r>
            <a:endParaRPr kumimoji="1" lang="ja-JP" altLang="en-US" b="1" dirty="0">
              <a:solidFill>
                <a:srgbClr val="C00000"/>
              </a:solidFill>
            </a:endParaRPr>
          </a:p>
        </p:txBody>
      </p:sp>
      <p:sp>
        <p:nvSpPr>
          <p:cNvPr id="3" name="Date Placeholder 2">
            <a:extLst>
              <a:ext uri="{FF2B5EF4-FFF2-40B4-BE49-F238E27FC236}">
                <a16:creationId xmlns:a16="http://schemas.microsoft.com/office/drawing/2014/main" id="{585AD820-DECE-56F4-09E5-8FDD7489F705}"/>
              </a:ext>
            </a:extLst>
          </p:cNvPr>
          <p:cNvSpPr>
            <a:spLocks noGrp="1"/>
          </p:cNvSpPr>
          <p:nvPr>
            <p:ph type="dt" sz="half" idx="10"/>
          </p:nvPr>
        </p:nvSpPr>
        <p:spPr/>
        <p:txBody>
          <a:bodyPr/>
          <a:lstStyle/>
          <a:p>
            <a:r>
              <a:rPr lang="fr-FR">
                <a:solidFill>
                  <a:prstClr val="white"/>
                </a:solidFill>
                <a:latin typeface="News Gothic MT"/>
              </a:rPr>
              <a:t>15 May 2025</a:t>
            </a:r>
          </a:p>
        </p:txBody>
      </p:sp>
      <p:sp>
        <p:nvSpPr>
          <p:cNvPr id="11" name="TextBox 10">
            <a:extLst>
              <a:ext uri="{FF2B5EF4-FFF2-40B4-BE49-F238E27FC236}">
                <a16:creationId xmlns:a16="http://schemas.microsoft.com/office/drawing/2014/main" id="{E6303BB6-C56D-90D0-AF4E-4B7D7287FD34}"/>
              </a:ext>
            </a:extLst>
          </p:cNvPr>
          <p:cNvSpPr txBox="1"/>
          <p:nvPr/>
        </p:nvSpPr>
        <p:spPr>
          <a:xfrm>
            <a:off x="1538666" y="3452919"/>
            <a:ext cx="971550" cy="369332"/>
          </a:xfrm>
          <a:prstGeom prst="rect">
            <a:avLst/>
          </a:prstGeom>
          <a:solidFill>
            <a:schemeClr val="accent5">
              <a:lumMod val="20000"/>
              <a:lumOff val="80000"/>
            </a:schemeClr>
          </a:solidFill>
        </p:spPr>
        <p:txBody>
          <a:bodyPr wrap="square">
            <a:spAutoFit/>
          </a:bodyPr>
          <a:lstStyle/>
          <a:p>
            <a:r>
              <a:rPr lang="en-US" b="1" dirty="0" err="1">
                <a:solidFill>
                  <a:schemeClr val="accent5">
                    <a:lumMod val="50000"/>
                  </a:schemeClr>
                </a:solidFill>
              </a:rPr>
              <a:t>IJCLab</a:t>
            </a:r>
            <a:r>
              <a:rPr lang="en-US" b="1" dirty="0">
                <a:solidFill>
                  <a:schemeClr val="accent5">
                    <a:lumMod val="50000"/>
                  </a:schemeClr>
                </a:solidFill>
              </a:rPr>
              <a:t> </a:t>
            </a:r>
          </a:p>
        </p:txBody>
      </p:sp>
    </p:spTree>
    <p:extLst>
      <p:ext uri="{BB962C8B-B14F-4D97-AF65-F5344CB8AC3E}">
        <p14:creationId xmlns:p14="http://schemas.microsoft.com/office/powerpoint/2010/main" val="3050696880"/>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4" name="Image 13" descr="CLIC_canvas_accelerator.jpg"/>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0" y="18840"/>
            <a:ext cx="12179300" cy="6848475"/>
          </a:xfrm>
          <a:prstGeom prst="rect">
            <a:avLst/>
          </a:prstGeom>
        </p:spPr>
      </p:pic>
      <p:sp>
        <p:nvSpPr>
          <p:cNvPr id="12" name="Rectangle 2"/>
          <p:cNvSpPr>
            <a:spLocks noGrp="1" noChangeArrowheads="1"/>
          </p:cNvSpPr>
          <p:nvPr>
            <p:ph type="title"/>
          </p:nvPr>
        </p:nvSpPr>
        <p:spPr>
          <a:xfrm>
            <a:off x="860182" y="1927381"/>
            <a:ext cx="10978817" cy="917956"/>
          </a:xfrm>
        </p:spPr>
        <p:txBody>
          <a:bodyPr lIns="0" tIns="0" rIns="0" bIns="0"/>
          <a:lstStyle/>
          <a:p>
            <a:pPr marL="193675" indent="-193675" algn="l" defTabSz="404813" eaLnBrk="1" hangingPunct="1">
              <a:tabLst>
                <a:tab pos="654050" algn="l"/>
                <a:tab pos="1311275" algn="l"/>
                <a:tab pos="1966913" algn="l"/>
                <a:tab pos="2624138" algn="l"/>
                <a:tab pos="3279775" algn="l"/>
                <a:tab pos="3937000" algn="l"/>
                <a:tab pos="4594225" algn="l"/>
                <a:tab pos="5249863" algn="l"/>
                <a:tab pos="5907088" algn="l"/>
              </a:tabLst>
            </a:pPr>
            <a:r>
              <a:rPr lang="en-GB" sz="4800" b="1" dirty="0">
                <a:ln w="900" cmpd="sng">
                  <a:solidFill>
                    <a:schemeClr val="accent1">
                      <a:satMod val="190000"/>
                      <a:alpha val="55000"/>
                    </a:schemeClr>
                  </a:solidFill>
                  <a:prstDash val="solid"/>
                </a:ln>
                <a:solidFill>
                  <a:schemeClr val="accent1">
                    <a:satMod val="200000"/>
                    <a:tint val="3000"/>
                  </a:schemeClr>
                </a:solidFill>
                <a:effectLst>
                  <a:innerShdw blurRad="101600" dist="76200" dir="5400000">
                    <a:schemeClr val="accent1">
                      <a:satMod val="190000"/>
                      <a:tint val="100000"/>
                      <a:alpha val="74000"/>
                    </a:schemeClr>
                  </a:innerShdw>
                </a:effectLst>
                <a:latin typeface="Arial" charset="0"/>
                <a:ea typeface="ＭＳ Ｐゴシック" charset="0"/>
                <a:cs typeface="ＭＳ Ｐゴシック" charset="0"/>
              </a:rPr>
              <a:t>CLIC</a:t>
            </a:r>
            <a:r>
              <a:rPr lang="en-GB" sz="4000" b="1" dirty="0">
                <a:ln w="900" cmpd="sng">
                  <a:solidFill>
                    <a:schemeClr val="accent1">
                      <a:satMod val="190000"/>
                      <a:alpha val="55000"/>
                    </a:schemeClr>
                  </a:solidFill>
                  <a:prstDash val="solid"/>
                </a:ln>
                <a:solidFill>
                  <a:schemeClr val="accent1">
                    <a:satMod val="200000"/>
                    <a:tint val="3000"/>
                  </a:schemeClr>
                </a:solidFill>
                <a:effectLst>
                  <a:innerShdw blurRad="101600" dist="76200" dir="5400000">
                    <a:schemeClr val="accent1">
                      <a:satMod val="190000"/>
                      <a:tint val="100000"/>
                      <a:alpha val="74000"/>
                    </a:schemeClr>
                  </a:innerShdw>
                </a:effectLst>
                <a:latin typeface="Arial" charset="0"/>
                <a:ea typeface="ＭＳ Ｐゴシック" charset="0"/>
                <a:cs typeface="ＭＳ Ｐゴシック" charset="0"/>
              </a:rPr>
              <a:t> accelerator: </a:t>
            </a:r>
            <a:r>
              <a:rPr lang="en-GB" sz="4000" dirty="0">
                <a:ln w="900" cmpd="sng">
                  <a:solidFill>
                    <a:schemeClr val="accent1">
                      <a:satMod val="190000"/>
                      <a:alpha val="55000"/>
                    </a:schemeClr>
                  </a:solidFill>
                  <a:prstDash val="solid"/>
                </a:ln>
                <a:solidFill>
                  <a:schemeClr val="accent1">
                    <a:satMod val="200000"/>
                    <a:tint val="3000"/>
                  </a:schemeClr>
                </a:solidFill>
                <a:effectLst>
                  <a:innerShdw blurRad="101600" dist="76200" dir="5400000">
                    <a:schemeClr val="accent1">
                      <a:satMod val="190000"/>
                      <a:tint val="100000"/>
                      <a:alpha val="74000"/>
                    </a:schemeClr>
                  </a:innerShdw>
                </a:effectLst>
                <a:latin typeface="Arial" charset="0"/>
                <a:ea typeface="ＭＳ Ｐゴシック" charset="0"/>
                <a:cs typeface="ＭＳ Ｐゴシック" charset="0"/>
              </a:rPr>
              <a:t>Technology update</a:t>
            </a:r>
            <a:endParaRPr lang="en-GB" sz="4000" b="1" dirty="0">
              <a:ln w="900" cmpd="sng">
                <a:solidFill>
                  <a:schemeClr val="accent1">
                    <a:satMod val="190000"/>
                    <a:alpha val="55000"/>
                  </a:schemeClr>
                </a:solidFill>
                <a:prstDash val="solid"/>
              </a:ln>
              <a:solidFill>
                <a:schemeClr val="accent1">
                  <a:satMod val="200000"/>
                  <a:tint val="3000"/>
                </a:schemeClr>
              </a:solidFill>
              <a:effectLst>
                <a:innerShdw blurRad="101600" dist="76200" dir="5400000">
                  <a:schemeClr val="accent1">
                    <a:satMod val="190000"/>
                    <a:tint val="100000"/>
                    <a:alpha val="74000"/>
                  </a:schemeClr>
                </a:innerShdw>
              </a:effectLst>
              <a:latin typeface="Arial" charset="0"/>
              <a:ea typeface="ＭＳ Ｐゴシック" charset="0"/>
              <a:cs typeface="ＭＳ Ｐゴシック" charset="0"/>
            </a:endParaRPr>
          </a:p>
        </p:txBody>
      </p:sp>
      <p:sp>
        <p:nvSpPr>
          <p:cNvPr id="10" name="Espace réservé de la date 9"/>
          <p:cNvSpPr>
            <a:spLocks noGrp="1"/>
          </p:cNvSpPr>
          <p:nvPr>
            <p:ph type="dt" sz="half" idx="10"/>
          </p:nvPr>
        </p:nvSpPr>
        <p:spPr>
          <a:xfrm>
            <a:off x="4533643" y="6483863"/>
            <a:ext cx="2841837" cy="364618"/>
          </a:xfrm>
        </p:spPr>
        <p:txBody>
          <a:bodyPr/>
          <a:lstStyle/>
          <a:p>
            <a:r>
              <a:rPr lang="fr-FR">
                <a:solidFill>
                  <a:prstClr val="white"/>
                </a:solidFill>
                <a:latin typeface="News Gothic MT"/>
              </a:rPr>
              <a:t>15 May 2025</a:t>
            </a:r>
            <a:endParaRPr lang="fr-FR" dirty="0">
              <a:solidFill>
                <a:prstClr val="white"/>
              </a:solidFill>
              <a:latin typeface="News Gothic MT"/>
            </a:endParaRPr>
          </a:p>
        </p:txBody>
      </p:sp>
      <p:sp>
        <p:nvSpPr>
          <p:cNvPr id="77828" name="Marcador de número de diapositiva 4"/>
          <p:cNvSpPr>
            <a:spLocks noGrp="1"/>
          </p:cNvSpPr>
          <p:nvPr>
            <p:ph type="sldNum" sz="quarter" idx="12"/>
          </p:nvPr>
        </p:nvSpPr>
        <p:spPr>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a:lstStyle>
            <a:lvl1pPr defTabSz="912813" eaLnBrk="0" hangingPunct="0">
              <a:defRPr sz="2400">
                <a:solidFill>
                  <a:schemeClr val="tx1"/>
                </a:solidFill>
                <a:latin typeface="Arial" charset="0"/>
                <a:ea typeface="MS PGothic" charset="0"/>
                <a:cs typeface="MS PGothic" charset="0"/>
              </a:defRPr>
            </a:lvl1pPr>
            <a:lvl2pPr marL="742950" indent="-285750" defTabSz="912813" eaLnBrk="0" hangingPunct="0">
              <a:defRPr sz="2400">
                <a:solidFill>
                  <a:schemeClr val="tx1"/>
                </a:solidFill>
                <a:latin typeface="Arial" charset="0"/>
                <a:ea typeface="MS PGothic" charset="0"/>
                <a:cs typeface="MS PGothic" charset="0"/>
              </a:defRPr>
            </a:lvl2pPr>
            <a:lvl3pPr marL="1143000" indent="-228600" defTabSz="912813" eaLnBrk="0" hangingPunct="0">
              <a:defRPr sz="2400">
                <a:solidFill>
                  <a:schemeClr val="tx1"/>
                </a:solidFill>
                <a:latin typeface="Arial" charset="0"/>
                <a:ea typeface="MS PGothic" charset="0"/>
                <a:cs typeface="MS PGothic" charset="0"/>
              </a:defRPr>
            </a:lvl3pPr>
            <a:lvl4pPr marL="1600200" indent="-228600" defTabSz="912813" eaLnBrk="0" hangingPunct="0">
              <a:defRPr sz="2400">
                <a:solidFill>
                  <a:schemeClr val="tx1"/>
                </a:solidFill>
                <a:latin typeface="Arial" charset="0"/>
                <a:ea typeface="MS PGothic" charset="0"/>
                <a:cs typeface="MS PGothic" charset="0"/>
              </a:defRPr>
            </a:lvl4pPr>
            <a:lvl5pPr marL="2057400" indent="-228600" defTabSz="912813" eaLnBrk="0" hangingPunct="0">
              <a:defRPr sz="2400">
                <a:solidFill>
                  <a:schemeClr val="tx1"/>
                </a:solidFill>
                <a:latin typeface="Arial" charset="0"/>
                <a:ea typeface="MS PGothic" charset="0"/>
                <a:cs typeface="MS PGothic" charset="0"/>
              </a:defRPr>
            </a:lvl5pPr>
            <a:lvl6pPr marL="2514600" indent="-228600" defTabSz="912813" eaLnBrk="0" fontAlgn="base" hangingPunct="0">
              <a:spcBef>
                <a:spcPct val="0"/>
              </a:spcBef>
              <a:spcAft>
                <a:spcPct val="0"/>
              </a:spcAft>
              <a:defRPr sz="2400">
                <a:solidFill>
                  <a:schemeClr val="tx1"/>
                </a:solidFill>
                <a:latin typeface="Arial" charset="0"/>
                <a:ea typeface="MS PGothic" charset="0"/>
                <a:cs typeface="MS PGothic" charset="0"/>
              </a:defRPr>
            </a:lvl6pPr>
            <a:lvl7pPr marL="2971800" indent="-228600" defTabSz="912813" eaLnBrk="0" fontAlgn="base" hangingPunct="0">
              <a:spcBef>
                <a:spcPct val="0"/>
              </a:spcBef>
              <a:spcAft>
                <a:spcPct val="0"/>
              </a:spcAft>
              <a:defRPr sz="2400">
                <a:solidFill>
                  <a:schemeClr val="tx1"/>
                </a:solidFill>
                <a:latin typeface="Arial" charset="0"/>
                <a:ea typeface="MS PGothic" charset="0"/>
                <a:cs typeface="MS PGothic" charset="0"/>
              </a:defRPr>
            </a:lvl7pPr>
            <a:lvl8pPr marL="3429000" indent="-228600" defTabSz="912813" eaLnBrk="0" fontAlgn="base" hangingPunct="0">
              <a:spcBef>
                <a:spcPct val="0"/>
              </a:spcBef>
              <a:spcAft>
                <a:spcPct val="0"/>
              </a:spcAft>
              <a:defRPr sz="2400">
                <a:solidFill>
                  <a:schemeClr val="tx1"/>
                </a:solidFill>
                <a:latin typeface="Arial" charset="0"/>
                <a:ea typeface="MS PGothic" charset="0"/>
                <a:cs typeface="MS PGothic" charset="0"/>
              </a:defRPr>
            </a:lvl8pPr>
            <a:lvl9pPr marL="3886200" indent="-228600" defTabSz="912813" eaLnBrk="0" fontAlgn="base" hangingPunct="0">
              <a:spcBef>
                <a:spcPct val="0"/>
              </a:spcBef>
              <a:spcAft>
                <a:spcPct val="0"/>
              </a:spcAft>
              <a:defRPr sz="2400">
                <a:solidFill>
                  <a:schemeClr val="tx1"/>
                </a:solidFill>
                <a:latin typeface="Arial" charset="0"/>
                <a:ea typeface="MS PGothic" charset="0"/>
                <a:cs typeface="MS PGothic" charset="0"/>
              </a:defRPr>
            </a:lvl9pPr>
          </a:lstStyle>
          <a:p>
            <a:pPr eaLnBrk="1" hangingPunct="1"/>
            <a:fld id="{DAFFEF00-D692-ED47-8DF7-5EFC23BFF1F3}" type="slidenum">
              <a:rPr lang="en-US" sz="1400">
                <a:solidFill>
                  <a:srgbClr val="336666"/>
                </a:solidFill>
              </a:rPr>
              <a:pPr eaLnBrk="1" hangingPunct="1"/>
              <a:t>15</a:t>
            </a:fld>
            <a:endParaRPr lang="en-US" sz="1400">
              <a:solidFill>
                <a:srgbClr val="336666"/>
              </a:solidFill>
            </a:endParaRPr>
          </a:p>
        </p:txBody>
      </p:sp>
      <p:pic>
        <p:nvPicPr>
          <p:cNvPr id="15" name="Image 14"/>
          <p:cNvPicPr>
            <a:picLocks noChangeAspect="1"/>
          </p:cNvPicPr>
          <p:nvPr/>
        </p:nvPicPr>
        <p:blipFill>
          <a:blip r:embed="rId4"/>
          <a:stretch>
            <a:fillRect/>
          </a:stretch>
        </p:blipFill>
        <p:spPr>
          <a:xfrm>
            <a:off x="10654817" y="158744"/>
            <a:ext cx="1184179" cy="1184179"/>
          </a:xfrm>
          <a:prstGeom prst="rect">
            <a:avLst/>
          </a:prstGeom>
        </p:spPr>
      </p:pic>
      <p:sp>
        <p:nvSpPr>
          <p:cNvPr id="4" name="Rectangle 3"/>
          <p:cNvSpPr/>
          <p:nvPr/>
        </p:nvSpPr>
        <p:spPr>
          <a:xfrm>
            <a:off x="292615" y="5805289"/>
            <a:ext cx="3788217" cy="461665"/>
          </a:xfrm>
          <a:prstGeom prst="rect">
            <a:avLst/>
          </a:prstGeom>
        </p:spPr>
        <p:txBody>
          <a:bodyPr wrap="none">
            <a:spAutoFit/>
          </a:bodyPr>
          <a:lstStyle/>
          <a:p>
            <a:r>
              <a:rPr lang="en-US" sz="2400" dirty="0">
                <a:solidFill>
                  <a:schemeClr val="bg1"/>
                </a:solidFill>
              </a:rPr>
              <a:t>http://</a:t>
            </a:r>
            <a:r>
              <a:rPr lang="en-US" sz="2400" dirty="0" err="1">
                <a:solidFill>
                  <a:schemeClr val="bg1"/>
                </a:solidFill>
              </a:rPr>
              <a:t>clic-study.web.cern.ch</a:t>
            </a:r>
            <a:r>
              <a:rPr lang="en-US" sz="2400" dirty="0">
                <a:solidFill>
                  <a:schemeClr val="bg1"/>
                </a:solidFill>
              </a:rPr>
              <a:t>/</a:t>
            </a:r>
            <a:endParaRPr lang="fr-FR" sz="2400" dirty="0">
              <a:solidFill>
                <a:schemeClr val="bg1"/>
              </a:solidFill>
            </a:endParaRPr>
          </a:p>
        </p:txBody>
      </p:sp>
      <p:pic>
        <p:nvPicPr>
          <p:cNvPr id="9" name="CLIC_SummaryYR2018_Cover_Size13.jpg" descr="CLIC_SummaryYR2018_Cover_Size13.jpg">
            <a:extLst>
              <a:ext uri="{FF2B5EF4-FFF2-40B4-BE49-F238E27FC236}">
                <a16:creationId xmlns:a16="http://schemas.microsoft.com/office/drawing/2014/main" id="{2AD027F8-3C2D-A243-9CD7-E9485546266B}"/>
              </a:ext>
            </a:extLst>
          </p:cNvPr>
          <p:cNvPicPr>
            <a:picLocks noChangeAspect="1"/>
          </p:cNvPicPr>
          <p:nvPr/>
        </p:nvPicPr>
        <p:blipFill>
          <a:blip r:embed="rId5" cstate="print">
            <a:extLst>
              <a:ext uri="{28A0092B-C50C-407E-A947-70E740481C1C}">
                <a14:useLocalDpi xmlns:a14="http://schemas.microsoft.com/office/drawing/2010/main"/>
              </a:ext>
            </a:extLst>
          </a:blip>
          <a:srcRect/>
          <a:stretch>
            <a:fillRect/>
          </a:stretch>
        </p:blipFill>
        <p:spPr>
          <a:xfrm>
            <a:off x="9993805" y="2973769"/>
            <a:ext cx="2185495" cy="2671269"/>
          </a:xfrm>
          <a:prstGeom prst="rect">
            <a:avLst/>
          </a:prstGeom>
          <a:ln w="12700">
            <a:miter lim="400000"/>
          </a:ln>
        </p:spPr>
      </p:pic>
    </p:spTree>
    <p:extLst>
      <p:ext uri="{BB962C8B-B14F-4D97-AF65-F5344CB8AC3E}">
        <p14:creationId xmlns:p14="http://schemas.microsoft.com/office/powerpoint/2010/main" val="62916437"/>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 name="derniere.pdf" descr="derniere.pdf">
            <a:extLst>
              <a:ext uri="{FF2B5EF4-FFF2-40B4-BE49-F238E27FC236}">
                <a16:creationId xmlns:a16="http://schemas.microsoft.com/office/drawing/2014/main" id="{37A97339-4B3D-A447-9C35-F3DA99FAE874}"/>
              </a:ext>
            </a:extLst>
          </p:cNvPr>
          <p:cNvPicPr>
            <a:picLocks noChangeAspect="1"/>
          </p:cNvPicPr>
          <p:nvPr/>
        </p:nvPicPr>
        <p:blipFill>
          <a:blip r:embed="rId3"/>
          <a:stretch>
            <a:fillRect/>
          </a:stretch>
        </p:blipFill>
        <p:spPr>
          <a:xfrm>
            <a:off x="7238801" y="682340"/>
            <a:ext cx="4847305" cy="2259846"/>
          </a:xfrm>
          <a:prstGeom prst="rect">
            <a:avLst/>
          </a:prstGeom>
          <a:ln w="12700">
            <a:miter lim="400000"/>
          </a:ln>
        </p:spPr>
      </p:pic>
      <p:pic>
        <p:nvPicPr>
          <p:cNvPr id="2" name="Picture 1">
            <a:extLst>
              <a:ext uri="{FF2B5EF4-FFF2-40B4-BE49-F238E27FC236}">
                <a16:creationId xmlns:a16="http://schemas.microsoft.com/office/drawing/2014/main" id="{CBC3487A-0F94-3747-AA40-E7707BFA4912}"/>
              </a:ext>
            </a:extLst>
          </p:cNvPr>
          <p:cNvPicPr>
            <a:picLocks noChangeAspect="1"/>
          </p:cNvPicPr>
          <p:nvPr/>
        </p:nvPicPr>
        <p:blipFill>
          <a:blip r:embed="rId4"/>
          <a:stretch>
            <a:fillRect/>
          </a:stretch>
        </p:blipFill>
        <p:spPr>
          <a:xfrm>
            <a:off x="7425573" y="3619373"/>
            <a:ext cx="4566825" cy="3207046"/>
          </a:xfrm>
          <a:prstGeom prst="rect">
            <a:avLst/>
          </a:prstGeom>
        </p:spPr>
      </p:pic>
      <p:sp>
        <p:nvSpPr>
          <p:cNvPr id="4" name="Date Placeholder 3">
            <a:extLst>
              <a:ext uri="{FF2B5EF4-FFF2-40B4-BE49-F238E27FC236}">
                <a16:creationId xmlns:a16="http://schemas.microsoft.com/office/drawing/2014/main" id="{293697D2-3BE4-EE45-8981-019EBA0F219B}"/>
              </a:ext>
            </a:extLst>
          </p:cNvPr>
          <p:cNvSpPr>
            <a:spLocks noGrp="1"/>
          </p:cNvSpPr>
          <p:nvPr>
            <p:ph type="dt" sz="half" idx="10"/>
          </p:nvPr>
        </p:nvSpPr>
        <p:spPr/>
        <p:txBody>
          <a:bodyPr/>
          <a:lstStyle/>
          <a:p>
            <a:r>
              <a:rPr lang="fr-FR">
                <a:solidFill>
                  <a:prstClr val="white"/>
                </a:solidFill>
                <a:latin typeface="News Gothic MT"/>
              </a:rPr>
              <a:t>15 May 2025</a:t>
            </a:r>
          </a:p>
        </p:txBody>
      </p:sp>
      <p:sp>
        <p:nvSpPr>
          <p:cNvPr id="6" name="Slide Number Placeholder 5">
            <a:extLst>
              <a:ext uri="{FF2B5EF4-FFF2-40B4-BE49-F238E27FC236}">
                <a16:creationId xmlns:a16="http://schemas.microsoft.com/office/drawing/2014/main" id="{C5F85252-0E81-5346-9D22-62EF8435A558}"/>
              </a:ext>
            </a:extLst>
          </p:cNvPr>
          <p:cNvSpPr>
            <a:spLocks noGrp="1"/>
          </p:cNvSpPr>
          <p:nvPr>
            <p:ph type="sldNum" sz="quarter" idx="12"/>
          </p:nvPr>
        </p:nvSpPr>
        <p:spPr/>
        <p:txBody>
          <a:bodyPr/>
          <a:lstStyle/>
          <a:p>
            <a:fld id="{617C510A-7687-CB44-A886-7EC5AB743307}" type="slidenum">
              <a:rPr lang="fr-FR" smtClean="0">
                <a:solidFill>
                  <a:prstClr val="white"/>
                </a:solidFill>
                <a:latin typeface="News Gothic MT"/>
              </a:rPr>
              <a:pPr/>
              <a:t>16</a:t>
            </a:fld>
            <a:endParaRPr lang="fr-FR">
              <a:solidFill>
                <a:prstClr val="white"/>
              </a:solidFill>
              <a:latin typeface="News Gothic MT"/>
            </a:endParaRPr>
          </a:p>
        </p:txBody>
      </p:sp>
      <p:pic>
        <p:nvPicPr>
          <p:cNvPr id="7" name="Picture 6">
            <a:extLst>
              <a:ext uri="{FF2B5EF4-FFF2-40B4-BE49-F238E27FC236}">
                <a16:creationId xmlns:a16="http://schemas.microsoft.com/office/drawing/2014/main" id="{52B6242E-FCD2-504D-81D7-3D7ECEE3D60B}"/>
              </a:ext>
            </a:extLst>
          </p:cNvPr>
          <p:cNvPicPr>
            <a:picLocks noChangeAspect="1"/>
          </p:cNvPicPr>
          <p:nvPr/>
        </p:nvPicPr>
        <p:blipFill>
          <a:blip r:embed="rId5"/>
          <a:stretch>
            <a:fillRect/>
          </a:stretch>
        </p:blipFill>
        <p:spPr>
          <a:xfrm>
            <a:off x="31218" y="764019"/>
            <a:ext cx="6696257" cy="3418280"/>
          </a:xfrm>
          <a:prstGeom prst="rect">
            <a:avLst/>
          </a:prstGeom>
        </p:spPr>
      </p:pic>
      <p:pic>
        <p:nvPicPr>
          <p:cNvPr id="8" name="Picture 7">
            <a:extLst>
              <a:ext uri="{FF2B5EF4-FFF2-40B4-BE49-F238E27FC236}">
                <a16:creationId xmlns:a16="http://schemas.microsoft.com/office/drawing/2014/main" id="{A41E31AA-FF39-FB47-9E8C-B284275941D8}"/>
              </a:ext>
            </a:extLst>
          </p:cNvPr>
          <p:cNvPicPr>
            <a:picLocks noChangeAspect="1"/>
          </p:cNvPicPr>
          <p:nvPr/>
        </p:nvPicPr>
        <p:blipFill>
          <a:blip r:embed="rId6"/>
          <a:stretch>
            <a:fillRect/>
          </a:stretch>
        </p:blipFill>
        <p:spPr>
          <a:xfrm>
            <a:off x="2889092" y="670513"/>
            <a:ext cx="3796474" cy="653747"/>
          </a:xfrm>
          <a:prstGeom prst="rect">
            <a:avLst/>
          </a:prstGeom>
          <a:noFill/>
          <a:ln>
            <a:noFill/>
          </a:ln>
        </p:spPr>
      </p:pic>
      <p:sp>
        <p:nvSpPr>
          <p:cNvPr id="10" name="Title 9">
            <a:extLst>
              <a:ext uri="{FF2B5EF4-FFF2-40B4-BE49-F238E27FC236}">
                <a16:creationId xmlns:a16="http://schemas.microsoft.com/office/drawing/2014/main" id="{17AFD2F9-7A87-AB4E-9A05-068A05142182}"/>
              </a:ext>
            </a:extLst>
          </p:cNvPr>
          <p:cNvSpPr>
            <a:spLocks noGrp="1"/>
          </p:cNvSpPr>
          <p:nvPr>
            <p:ph type="title"/>
          </p:nvPr>
        </p:nvSpPr>
        <p:spPr>
          <a:xfrm>
            <a:off x="1906643" y="23765"/>
            <a:ext cx="8914601" cy="584775"/>
          </a:xfrm>
          <a:prstGeom prst="rect">
            <a:avLst/>
          </a:prstGeom>
          <a:solidFill>
            <a:schemeClr val="accent4">
              <a:lumMod val="40000"/>
              <a:lumOff val="60000"/>
            </a:schemeClr>
          </a:solidFill>
        </p:spPr>
        <p:txBody>
          <a:bodyPr wrap="square">
            <a:spAutoFit/>
          </a:bodyPr>
          <a:lstStyle/>
          <a:p>
            <a:r>
              <a:rPr lang="en-GB" sz="3200" b="1" kern="1200" dirty="0">
                <a:solidFill>
                  <a:srgbClr val="2C7C9F"/>
                </a:solidFill>
                <a:latin typeface="Arial" charset="0"/>
                <a:ea typeface="ＭＳ Ｐゴシック" charset="0"/>
                <a:cs typeface="ＭＳ Ｐゴシック" charset="0"/>
              </a:rPr>
              <a:t>CLIC </a:t>
            </a:r>
            <a:r>
              <a:rPr lang="en-GB" sz="2800" b="1" kern="1200" dirty="0">
                <a:solidFill>
                  <a:srgbClr val="2C7C9F"/>
                </a:solidFill>
                <a:latin typeface="Arial" charset="0"/>
                <a:ea typeface="ＭＳ Ｐゴシック" charset="0"/>
                <a:cs typeface="ＭＳ Ｐゴシック" charset="0"/>
              </a:rPr>
              <a:t>parameters and beam accelerator sequence </a:t>
            </a:r>
            <a:endParaRPr lang="en-US" sz="2800" dirty="0"/>
          </a:p>
        </p:txBody>
      </p:sp>
      <p:pic>
        <p:nvPicPr>
          <p:cNvPr id="9" name="Picture 8">
            <a:extLst>
              <a:ext uri="{FF2B5EF4-FFF2-40B4-BE49-F238E27FC236}">
                <a16:creationId xmlns:a16="http://schemas.microsoft.com/office/drawing/2014/main" id="{0B6EABFF-A03B-044E-A127-A35A98862C42}"/>
              </a:ext>
            </a:extLst>
          </p:cNvPr>
          <p:cNvPicPr>
            <a:picLocks noChangeAspect="1"/>
          </p:cNvPicPr>
          <p:nvPr/>
        </p:nvPicPr>
        <p:blipFill>
          <a:blip r:embed="rId7"/>
          <a:stretch>
            <a:fillRect/>
          </a:stretch>
        </p:blipFill>
        <p:spPr>
          <a:xfrm>
            <a:off x="5991640" y="1520436"/>
            <a:ext cx="865622" cy="456608"/>
          </a:xfrm>
          <a:prstGeom prst="rect">
            <a:avLst/>
          </a:prstGeom>
        </p:spPr>
      </p:pic>
      <p:sp>
        <p:nvSpPr>
          <p:cNvPr id="12" name="Rectangle 11">
            <a:extLst>
              <a:ext uri="{FF2B5EF4-FFF2-40B4-BE49-F238E27FC236}">
                <a16:creationId xmlns:a16="http://schemas.microsoft.com/office/drawing/2014/main" id="{44FD3057-F589-8A41-A3BF-8768DBD2503A}"/>
              </a:ext>
            </a:extLst>
          </p:cNvPr>
          <p:cNvSpPr/>
          <p:nvPr/>
        </p:nvSpPr>
        <p:spPr>
          <a:xfrm>
            <a:off x="10135330" y="3634975"/>
            <a:ext cx="685914" cy="3207357"/>
          </a:xfrm>
          <a:prstGeom prst="rect">
            <a:avLst/>
          </a:prstGeom>
          <a:noFill/>
          <a:ln w="38100">
            <a:solidFill>
              <a:srgbClr val="C0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3" name="Rectangle 12">
            <a:extLst>
              <a:ext uri="{FF2B5EF4-FFF2-40B4-BE49-F238E27FC236}">
                <a16:creationId xmlns:a16="http://schemas.microsoft.com/office/drawing/2014/main" id="{CC10F061-415F-0B4C-A05E-B03C0AA52D58}"/>
              </a:ext>
            </a:extLst>
          </p:cNvPr>
          <p:cNvSpPr/>
          <p:nvPr/>
        </p:nvSpPr>
        <p:spPr>
          <a:xfrm>
            <a:off x="-164308" y="3587289"/>
            <a:ext cx="1627248" cy="523220"/>
          </a:xfrm>
          <a:prstGeom prst="rect">
            <a:avLst/>
          </a:prstGeom>
        </p:spPr>
        <p:txBody>
          <a:bodyPr wrap="square">
            <a:spAutoFit/>
          </a:bodyPr>
          <a:lstStyle/>
          <a:p>
            <a:pPr lvl="1"/>
            <a:r>
              <a:rPr lang="en-US" sz="1400" b="1" dirty="0">
                <a:solidFill>
                  <a:srgbClr val="C00000"/>
                </a:solidFill>
                <a:latin typeface="Times New Roman" panose="02020603050405020304" pitchFamily="18" charset="0"/>
                <a:ea typeface="MS PGothic" charset="0"/>
                <a:cs typeface="Times New Roman" panose="02020603050405020304" pitchFamily="18" charset="0"/>
              </a:rPr>
              <a:t>e- red</a:t>
            </a:r>
          </a:p>
          <a:p>
            <a:pPr lvl="1"/>
            <a:r>
              <a:rPr lang="en-US" sz="1400" b="1" dirty="0">
                <a:solidFill>
                  <a:srgbClr val="FFC000"/>
                </a:solidFill>
                <a:latin typeface="Times New Roman" panose="02020603050405020304" pitchFamily="18" charset="0"/>
                <a:ea typeface="MS PGothic" charset="0"/>
                <a:cs typeface="Times New Roman" panose="02020603050405020304" pitchFamily="18" charset="0"/>
              </a:rPr>
              <a:t>e+ yellow</a:t>
            </a:r>
            <a:r>
              <a:rPr lang="fr-FR" sz="1400" b="1" dirty="0">
                <a:solidFill>
                  <a:srgbClr val="FFC000"/>
                </a:solidFill>
                <a:latin typeface="Times New Roman" panose="02020603050405020304" pitchFamily="18" charset="0"/>
                <a:cs typeface="Times New Roman" panose="02020603050405020304" pitchFamily="18" charset="0"/>
              </a:rPr>
              <a:t> </a:t>
            </a:r>
          </a:p>
        </p:txBody>
      </p:sp>
      <p:pic>
        <p:nvPicPr>
          <p:cNvPr id="15" name="Picture 1">
            <a:extLst>
              <a:ext uri="{FF2B5EF4-FFF2-40B4-BE49-F238E27FC236}">
                <a16:creationId xmlns:a16="http://schemas.microsoft.com/office/drawing/2014/main" id="{5C6B25FF-C784-C541-B106-FA6F8A38B734}"/>
              </a:ext>
            </a:extLst>
          </p:cNvPr>
          <p:cNvPicPr>
            <a:picLocks noChangeAspect="1"/>
          </p:cNvPicPr>
          <p:nvPr/>
        </p:nvPicPr>
        <p:blipFill>
          <a:blip r:embed="rId8">
            <a:extLst>
              <a:ext uri="{28A0092B-C50C-407E-A947-70E740481C1C}">
                <a14:useLocalDpi xmlns:a14="http://schemas.microsoft.com/office/drawing/2010/main" val="0"/>
              </a:ext>
            </a:extLst>
          </a:blip>
          <a:srcRect/>
          <a:stretch>
            <a:fillRect/>
          </a:stretch>
        </p:blipFill>
        <p:spPr bwMode="auto">
          <a:xfrm>
            <a:off x="31218" y="4284969"/>
            <a:ext cx="3950213" cy="253707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aphicFrame>
        <p:nvGraphicFramePr>
          <p:cNvPr id="16" name="Object 1">
            <a:extLst>
              <a:ext uri="{FF2B5EF4-FFF2-40B4-BE49-F238E27FC236}">
                <a16:creationId xmlns:a16="http://schemas.microsoft.com/office/drawing/2014/main" id="{7613A8DD-40DE-C64D-A8CB-24DFF530D17D}"/>
              </a:ext>
            </a:extLst>
          </p:cNvPr>
          <p:cNvGraphicFramePr>
            <a:graphicFrameLocks noChangeAspect="1"/>
          </p:cNvGraphicFramePr>
          <p:nvPr/>
        </p:nvGraphicFramePr>
        <p:xfrm>
          <a:off x="4292733" y="4164444"/>
          <a:ext cx="3020714" cy="2565858"/>
        </p:xfrm>
        <a:graphic>
          <a:graphicData uri="http://schemas.openxmlformats.org/presentationml/2006/ole">
            <mc:AlternateContent xmlns:mc="http://schemas.openxmlformats.org/markup-compatibility/2006">
              <mc:Choice xmlns:v="urn:schemas-microsoft-com:vml" Requires="v">
                <p:oleObj name="Acrobat Document" r:id="rId9" imgW="3289300" imgH="2794000" progId="AcroExch.Document.2015">
                  <p:embed/>
                </p:oleObj>
              </mc:Choice>
              <mc:Fallback>
                <p:oleObj name="Acrobat Document" r:id="rId9" imgW="3289300" imgH="2794000" progId="AcroExch.Document.2015">
                  <p:embed/>
                  <p:pic>
                    <p:nvPicPr>
                      <p:cNvPr id="16" name="Object 1">
                        <a:extLst>
                          <a:ext uri="{FF2B5EF4-FFF2-40B4-BE49-F238E27FC236}">
                            <a16:creationId xmlns:a16="http://schemas.microsoft.com/office/drawing/2014/main" id="{7613A8DD-40DE-C64D-A8CB-24DFF530D17D}"/>
                          </a:ext>
                        </a:extLst>
                      </p:cNvPr>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4292733" y="4164444"/>
                        <a:ext cx="3020714" cy="2565858"/>
                      </a:xfrm>
                      <a:prstGeom prst="rect">
                        <a:avLst/>
                      </a:prstGeom>
                      <a:noFill/>
                      <a:ln>
                        <a:noFill/>
                      </a:ln>
                    </p:spPr>
                  </p:pic>
                </p:oleObj>
              </mc:Fallback>
            </mc:AlternateContent>
          </a:graphicData>
        </a:graphic>
      </p:graphicFrame>
      <p:pic>
        <p:nvPicPr>
          <p:cNvPr id="17" name="Picture 16">
            <a:extLst>
              <a:ext uri="{FF2B5EF4-FFF2-40B4-BE49-F238E27FC236}">
                <a16:creationId xmlns:a16="http://schemas.microsoft.com/office/drawing/2014/main" id="{0A6FBC59-2FEE-374E-8C62-0165CD52C0E5}"/>
              </a:ext>
            </a:extLst>
          </p:cNvPr>
          <p:cNvPicPr>
            <a:picLocks noChangeAspect="1"/>
          </p:cNvPicPr>
          <p:nvPr/>
        </p:nvPicPr>
        <p:blipFill>
          <a:blip r:embed="rId11" cstate="screen">
            <a:extLst>
              <a:ext uri="{28A0092B-C50C-407E-A947-70E740481C1C}">
                <a14:useLocalDpi xmlns:a14="http://schemas.microsoft.com/office/drawing/2010/main"/>
              </a:ext>
            </a:extLst>
          </a:blip>
          <a:stretch>
            <a:fillRect/>
          </a:stretch>
        </p:blipFill>
        <p:spPr>
          <a:xfrm>
            <a:off x="10209513" y="1936813"/>
            <a:ext cx="959693" cy="776451"/>
          </a:xfrm>
          <a:prstGeom prst="rect">
            <a:avLst/>
          </a:prstGeom>
        </p:spPr>
      </p:pic>
      <p:cxnSp>
        <p:nvCxnSpPr>
          <p:cNvPr id="20" name="直線矢印コネクタ 18">
            <a:extLst>
              <a:ext uri="{FF2B5EF4-FFF2-40B4-BE49-F238E27FC236}">
                <a16:creationId xmlns:a16="http://schemas.microsoft.com/office/drawing/2014/main" id="{EB05E6A1-F3C5-AE4E-85AA-B109A4AAC78F}"/>
              </a:ext>
            </a:extLst>
          </p:cNvPr>
          <p:cNvCxnSpPr>
            <a:cxnSpLocks/>
          </p:cNvCxnSpPr>
          <p:nvPr/>
        </p:nvCxnSpPr>
        <p:spPr>
          <a:xfrm flipV="1">
            <a:off x="3334827" y="2003250"/>
            <a:ext cx="3807667" cy="839332"/>
          </a:xfrm>
          <a:prstGeom prst="straightConnector1">
            <a:avLst/>
          </a:prstGeom>
          <a:ln w="38100">
            <a:solidFill>
              <a:srgbClr val="C00000"/>
            </a:solidFill>
            <a:tailEnd type="arrow"/>
          </a:ln>
        </p:spPr>
        <p:style>
          <a:lnRef idx="1">
            <a:schemeClr val="accent1"/>
          </a:lnRef>
          <a:fillRef idx="0">
            <a:schemeClr val="accent1"/>
          </a:fillRef>
          <a:effectRef idx="0">
            <a:schemeClr val="accent1"/>
          </a:effectRef>
          <a:fontRef idx="minor">
            <a:schemeClr val="tx1"/>
          </a:fontRef>
        </p:style>
      </p:cxnSp>
      <p:pic>
        <p:nvPicPr>
          <p:cNvPr id="18" name="Picture 17" descr="Picture1.jpg">
            <a:extLst>
              <a:ext uri="{FF2B5EF4-FFF2-40B4-BE49-F238E27FC236}">
                <a16:creationId xmlns:a16="http://schemas.microsoft.com/office/drawing/2014/main" id="{14C06AA3-C0BF-034C-8F88-0EC01013D77E}"/>
              </a:ext>
            </a:extLst>
          </p:cNvPr>
          <p:cNvPicPr>
            <a:picLocks noChangeAspect="1"/>
          </p:cNvPicPr>
          <p:nvPr/>
        </p:nvPicPr>
        <p:blipFill rotWithShape="1">
          <a:blip r:embed="rId12" cstate="screen">
            <a:extLst>
              <a:ext uri="{28A0092B-C50C-407E-A947-70E740481C1C}">
                <a14:useLocalDpi xmlns:a14="http://schemas.microsoft.com/office/drawing/2010/main"/>
              </a:ext>
            </a:extLst>
          </a:blip>
          <a:srcRect/>
          <a:stretch/>
        </p:blipFill>
        <p:spPr>
          <a:xfrm>
            <a:off x="11169206" y="1706671"/>
            <a:ext cx="1105787" cy="826297"/>
          </a:xfrm>
          <a:prstGeom prst="rect">
            <a:avLst/>
          </a:prstGeom>
        </p:spPr>
      </p:pic>
      <p:pic>
        <p:nvPicPr>
          <p:cNvPr id="3" name="Picture 2">
            <a:extLst>
              <a:ext uri="{FF2B5EF4-FFF2-40B4-BE49-F238E27FC236}">
                <a16:creationId xmlns:a16="http://schemas.microsoft.com/office/drawing/2014/main" id="{69FC86B3-A7DA-E525-E64C-8191D8281C23}"/>
              </a:ext>
            </a:extLst>
          </p:cNvPr>
          <p:cNvPicPr>
            <a:picLocks noChangeAspect="1"/>
          </p:cNvPicPr>
          <p:nvPr/>
        </p:nvPicPr>
        <p:blipFill>
          <a:blip r:embed="rId13"/>
          <a:stretch>
            <a:fillRect/>
          </a:stretch>
        </p:blipFill>
        <p:spPr>
          <a:xfrm>
            <a:off x="7404122" y="2432570"/>
            <a:ext cx="1784797" cy="1281898"/>
          </a:xfrm>
          <a:prstGeom prst="rect">
            <a:avLst/>
          </a:prstGeom>
        </p:spPr>
      </p:pic>
      <p:sp>
        <p:nvSpPr>
          <p:cNvPr id="22" name="TextBox 21">
            <a:extLst>
              <a:ext uri="{FF2B5EF4-FFF2-40B4-BE49-F238E27FC236}">
                <a16:creationId xmlns:a16="http://schemas.microsoft.com/office/drawing/2014/main" id="{2B104E2C-710E-A315-173A-6EFD77869608}"/>
              </a:ext>
            </a:extLst>
          </p:cNvPr>
          <p:cNvSpPr txBox="1"/>
          <p:nvPr/>
        </p:nvSpPr>
        <p:spPr>
          <a:xfrm>
            <a:off x="9279823" y="2867231"/>
            <a:ext cx="3082842" cy="523220"/>
          </a:xfrm>
          <a:prstGeom prst="rect">
            <a:avLst/>
          </a:prstGeom>
          <a:noFill/>
        </p:spPr>
        <p:txBody>
          <a:bodyPr wrap="square">
            <a:spAutoFit/>
          </a:bodyPr>
          <a:lstStyle/>
          <a:p>
            <a:r>
              <a:rPr lang="en-US" sz="1400" b="1" dirty="0">
                <a:solidFill>
                  <a:schemeClr val="tx2">
                    <a:lumMod val="90000"/>
                    <a:lumOff val="10000"/>
                  </a:schemeClr>
                </a:solidFill>
                <a:latin typeface="Arial" panose="020B0604020202020204" pitchFamily="34" charset="0"/>
                <a:cs typeface="Arial" panose="020B0604020202020204" pitchFamily="34" charset="0"/>
              </a:rPr>
              <a:t>Luminosity performance studies </a:t>
            </a:r>
            <a:r>
              <a:rPr lang="en-US" sz="1400" dirty="0">
                <a:solidFill>
                  <a:schemeClr val="tx2">
                    <a:lumMod val="90000"/>
                    <a:lumOff val="10000"/>
                  </a:schemeClr>
                </a:solidFill>
                <a:latin typeface="Arial" panose="020B0604020202020204" pitchFamily="34" charset="0"/>
                <a:cs typeface="Arial" panose="020B0604020202020204" pitchFamily="34" charset="0"/>
              </a:rPr>
              <a:t>(Z-pole and gamma-gamma)</a:t>
            </a:r>
            <a:endParaRPr lang="en-US" sz="1400" dirty="0"/>
          </a:p>
        </p:txBody>
      </p:sp>
    </p:spTree>
    <p:extLst>
      <p:ext uri="{BB962C8B-B14F-4D97-AF65-F5344CB8AC3E}">
        <p14:creationId xmlns:p14="http://schemas.microsoft.com/office/powerpoint/2010/main" val="3983247447"/>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5A8BB5B-B5E3-39CF-D193-AA8657C325F6}"/>
            </a:ext>
          </a:extLst>
        </p:cNvPr>
        <p:cNvGrpSpPr/>
        <p:nvPr/>
      </p:nvGrpSpPr>
      <p:grpSpPr>
        <a:xfrm>
          <a:off x="0" y="0"/>
          <a:ext cx="0" cy="0"/>
          <a:chOff x="0" y="0"/>
          <a:chExt cx="0" cy="0"/>
        </a:xfrm>
      </p:grpSpPr>
      <p:sp>
        <p:nvSpPr>
          <p:cNvPr id="5" name="Content Placeholder 2">
            <a:extLst>
              <a:ext uri="{FF2B5EF4-FFF2-40B4-BE49-F238E27FC236}">
                <a16:creationId xmlns:a16="http://schemas.microsoft.com/office/drawing/2014/main" id="{C064344E-7FF5-EAAD-4556-F57A404E7338}"/>
              </a:ext>
            </a:extLst>
          </p:cNvPr>
          <p:cNvSpPr txBox="1">
            <a:spLocks/>
          </p:cNvSpPr>
          <p:nvPr/>
        </p:nvSpPr>
        <p:spPr>
          <a:xfrm>
            <a:off x="205217" y="1307902"/>
            <a:ext cx="6034229" cy="5118389"/>
          </a:xfrm>
          <a:prstGeom prst="rect">
            <a:avLst/>
          </a:prstGeom>
        </p:spPr>
        <p:txBody>
          <a:bodyPr>
            <a:normAutofit fontScale="92500" lnSpcReduction="10000"/>
          </a:bodyPr>
          <a:lstStyle>
            <a:lvl1pPr marL="349250" indent="-349250" algn="l" defTabSz="914400" rtl="0" eaLnBrk="1" latinLnBrk="0" hangingPunct="1">
              <a:spcBef>
                <a:spcPts val="2000"/>
              </a:spcBef>
              <a:buClr>
                <a:schemeClr val="accent1">
                  <a:lumMod val="60000"/>
                  <a:lumOff val="40000"/>
                </a:schemeClr>
              </a:buClr>
              <a:buSzPct val="110000"/>
              <a:buFont typeface="Wingdings 2" pitchFamily="18" charset="2"/>
              <a:buChar char=""/>
              <a:defRPr sz="2400" kern="1200">
                <a:solidFill>
                  <a:schemeClr val="tx1">
                    <a:lumMod val="65000"/>
                    <a:lumOff val="35000"/>
                  </a:schemeClr>
                </a:solidFill>
                <a:latin typeface="Arial" panose="020B0604020202020204" pitchFamily="34" charset="0"/>
                <a:ea typeface="+mn-ea"/>
                <a:cs typeface="Arial" panose="020B0604020202020204" pitchFamily="34" charset="0"/>
              </a:defRPr>
            </a:lvl1pPr>
            <a:lvl2pPr marL="685800" indent="-336550" algn="l" defTabSz="914400" rtl="0" eaLnBrk="1" latinLnBrk="0" hangingPunct="1">
              <a:spcBef>
                <a:spcPts val="600"/>
              </a:spcBef>
              <a:buClr>
                <a:schemeClr val="accent1">
                  <a:lumMod val="75000"/>
                </a:schemeClr>
              </a:buClr>
              <a:buSzPct val="110000"/>
              <a:buFont typeface="Wingdings 2" pitchFamily="18" charset="2"/>
              <a:buChar char=""/>
              <a:defRPr sz="2200" kern="1200">
                <a:solidFill>
                  <a:schemeClr val="tx1">
                    <a:lumMod val="65000"/>
                    <a:lumOff val="35000"/>
                  </a:schemeClr>
                </a:solidFill>
                <a:latin typeface="Arial" panose="020B0604020202020204" pitchFamily="34" charset="0"/>
                <a:ea typeface="+mn-ea"/>
                <a:cs typeface="Arial" panose="020B0604020202020204" pitchFamily="34" charset="0"/>
              </a:defRPr>
            </a:lvl2pPr>
            <a:lvl3pPr marL="968375" indent="-282575" algn="l" defTabSz="914400" rtl="0" eaLnBrk="1" latinLnBrk="0" hangingPunct="1">
              <a:spcBef>
                <a:spcPts val="600"/>
              </a:spcBef>
              <a:buClr>
                <a:schemeClr val="accent1">
                  <a:lumMod val="60000"/>
                  <a:lumOff val="40000"/>
                </a:schemeClr>
              </a:buClr>
              <a:buSzPct val="110000"/>
              <a:buFont typeface="Wingdings 2" pitchFamily="18" charset="2"/>
              <a:buChar char=""/>
              <a:defRPr sz="2000" kern="1200">
                <a:solidFill>
                  <a:schemeClr val="tx1">
                    <a:lumMod val="65000"/>
                    <a:lumOff val="35000"/>
                  </a:schemeClr>
                </a:solidFill>
                <a:latin typeface="Arial" panose="020B0604020202020204" pitchFamily="34" charset="0"/>
                <a:ea typeface="+mn-ea"/>
                <a:cs typeface="Arial" panose="020B0604020202020204" pitchFamily="34" charset="0"/>
              </a:defRPr>
            </a:lvl3pPr>
            <a:lvl4pPr marL="1263650" indent="-295275" algn="l" defTabSz="914400" rtl="0" eaLnBrk="1" latinLnBrk="0" hangingPunct="1">
              <a:spcBef>
                <a:spcPts val="600"/>
              </a:spcBef>
              <a:buClr>
                <a:schemeClr val="accent1">
                  <a:lumMod val="75000"/>
                </a:schemeClr>
              </a:buClr>
              <a:buSzPct val="110000"/>
              <a:buFont typeface="Wingdings 2" pitchFamily="18" charset="2"/>
              <a:buChar char=""/>
              <a:defRPr sz="1800" kern="1200">
                <a:solidFill>
                  <a:schemeClr val="tx1">
                    <a:lumMod val="65000"/>
                    <a:lumOff val="35000"/>
                  </a:schemeClr>
                </a:solidFill>
                <a:latin typeface="Arial" panose="020B0604020202020204" pitchFamily="34" charset="0"/>
                <a:ea typeface="+mn-ea"/>
                <a:cs typeface="Arial" panose="020B0604020202020204" pitchFamily="34" charset="0"/>
              </a:defRPr>
            </a:lvl4pPr>
            <a:lvl5pPr marL="1546225" indent="-282575" algn="l" defTabSz="914400" rtl="0" eaLnBrk="1" latinLnBrk="0" hangingPunct="1">
              <a:spcBef>
                <a:spcPts val="600"/>
              </a:spcBef>
              <a:buClr>
                <a:schemeClr val="accent1">
                  <a:lumMod val="60000"/>
                  <a:lumOff val="40000"/>
                </a:schemeClr>
              </a:buClr>
              <a:buSzPct val="110000"/>
              <a:buFont typeface="Wingdings 2" pitchFamily="18" charset="2"/>
              <a:buChar char=""/>
              <a:defRPr sz="1800" kern="1200">
                <a:solidFill>
                  <a:schemeClr val="tx1">
                    <a:lumMod val="65000"/>
                    <a:lumOff val="35000"/>
                  </a:schemeClr>
                </a:solidFill>
                <a:latin typeface="Arial" panose="020B0604020202020204" pitchFamily="34" charset="0"/>
                <a:ea typeface="+mn-ea"/>
                <a:cs typeface="Arial" panose="020B0604020202020204" pitchFamily="34" charset="0"/>
              </a:defRPr>
            </a:lvl5pPr>
            <a:lvl6pPr marL="1828800" indent="-282575" algn="l" defTabSz="914400" rtl="0" eaLnBrk="1" latinLnBrk="0" hangingPunct="1">
              <a:spcBef>
                <a:spcPct val="20000"/>
              </a:spcBef>
              <a:buClr>
                <a:schemeClr val="accent2"/>
              </a:buClr>
              <a:buSzPct val="110000"/>
              <a:buFont typeface="Wingdings 2" pitchFamily="18" charset="2"/>
              <a:buChar char=""/>
              <a:defRPr lang="en-US" sz="1800" kern="1200" dirty="0" smtClean="0">
                <a:solidFill>
                  <a:schemeClr val="tx1">
                    <a:lumMod val="65000"/>
                    <a:lumOff val="35000"/>
                  </a:schemeClr>
                </a:solidFill>
                <a:latin typeface="+mn-lt"/>
                <a:ea typeface="+mn-ea"/>
                <a:cs typeface="+mn-cs"/>
              </a:defRPr>
            </a:lvl6pPr>
            <a:lvl7pPr marL="2117725" indent="-282575" algn="l" defTabSz="914400" rtl="0" eaLnBrk="1" latinLnBrk="0" hangingPunct="1">
              <a:spcBef>
                <a:spcPct val="20000"/>
              </a:spcBef>
              <a:buClr>
                <a:schemeClr val="accent1">
                  <a:lumMod val="60000"/>
                  <a:lumOff val="40000"/>
                </a:schemeClr>
              </a:buClr>
              <a:buSzPct val="110000"/>
              <a:buFont typeface="Wingdings 2" pitchFamily="18" charset="2"/>
              <a:buChar char=""/>
              <a:defRPr lang="en-US" sz="1800" kern="1200" dirty="0" smtClean="0">
                <a:solidFill>
                  <a:schemeClr val="tx1">
                    <a:lumMod val="65000"/>
                    <a:lumOff val="35000"/>
                  </a:schemeClr>
                </a:solidFill>
                <a:latin typeface="+mn-lt"/>
                <a:ea typeface="+mn-ea"/>
                <a:cs typeface="+mn-cs"/>
              </a:defRPr>
            </a:lvl7pPr>
            <a:lvl8pPr marL="2398713" indent="-282575" algn="l" defTabSz="914400" rtl="0" eaLnBrk="1" latinLnBrk="0" hangingPunct="1">
              <a:spcBef>
                <a:spcPct val="20000"/>
              </a:spcBef>
              <a:buClr>
                <a:schemeClr val="accent2"/>
              </a:buClr>
              <a:buSzPct val="110000"/>
              <a:buFont typeface="Wingdings 2" pitchFamily="18" charset="2"/>
              <a:buChar char=""/>
              <a:defRPr lang="en-US" sz="1800" kern="1200" dirty="0" smtClean="0">
                <a:solidFill>
                  <a:schemeClr val="tx1">
                    <a:lumMod val="65000"/>
                    <a:lumOff val="35000"/>
                  </a:schemeClr>
                </a:solidFill>
                <a:latin typeface="+mn-lt"/>
                <a:ea typeface="+mn-ea"/>
                <a:cs typeface="+mn-cs"/>
              </a:defRPr>
            </a:lvl8pPr>
            <a:lvl9pPr marL="2689225" indent="-282575" algn="l" defTabSz="914400" rtl="0" eaLnBrk="1" latinLnBrk="0" hangingPunct="1">
              <a:spcBef>
                <a:spcPct val="20000"/>
              </a:spcBef>
              <a:buClr>
                <a:schemeClr val="accent1">
                  <a:lumMod val="60000"/>
                  <a:lumOff val="40000"/>
                </a:schemeClr>
              </a:buClr>
              <a:buSzPct val="110000"/>
              <a:buFont typeface="Wingdings 2" pitchFamily="18" charset="2"/>
              <a:buChar char=""/>
              <a:defRPr lang="en-US" sz="1800" kern="1200" dirty="0">
                <a:solidFill>
                  <a:schemeClr val="tx1">
                    <a:lumMod val="65000"/>
                    <a:lumOff val="35000"/>
                  </a:schemeClr>
                </a:solidFill>
                <a:latin typeface="+mn-lt"/>
                <a:ea typeface="+mn-ea"/>
                <a:cs typeface="+mn-cs"/>
              </a:defRPr>
            </a:lvl9pPr>
          </a:lstStyle>
          <a:p>
            <a:pPr marL="177551" indent="-177551" defTabSz="228280">
              <a:spcBef>
                <a:spcPts val="799"/>
              </a:spcBef>
              <a:buClr>
                <a:srgbClr val="002060"/>
              </a:buClr>
              <a:buSzPct val="100000"/>
              <a:buFont typeface="Times"/>
              <a:buChar char="•"/>
              <a:defRPr sz="3200">
                <a:ln w="0" cap="flat">
                  <a:solidFill>
                    <a:srgbClr val="000000"/>
                  </a:solidFill>
                  <a:prstDash val="solid"/>
                  <a:miter lim="400000"/>
                </a:ln>
              </a:defRPr>
            </a:pPr>
            <a:r>
              <a:rPr lang="en-GB" sz="1800" b="1" dirty="0">
                <a:ln w="0" cap="flat">
                  <a:noFill/>
                  <a:prstDash val="solid"/>
                  <a:miter lim="400000"/>
                </a:ln>
                <a:solidFill>
                  <a:srgbClr val="002060"/>
                </a:solidFill>
              </a:rPr>
              <a:t>CLIC baseline </a:t>
            </a:r>
            <a:r>
              <a:rPr lang="en-GB" sz="1800" dirty="0">
                <a:ln w="0" cap="flat">
                  <a:noFill/>
                  <a:prstDash val="solid"/>
                  <a:miter lim="400000"/>
                </a:ln>
                <a:solidFill>
                  <a:srgbClr val="002060"/>
                </a:solidFill>
              </a:rPr>
              <a:t>– a </a:t>
            </a:r>
            <a:r>
              <a:rPr lang="en-GB" sz="1800" b="1" dirty="0">
                <a:ln w="0" cap="flat">
                  <a:noFill/>
                  <a:prstDash val="solid"/>
                  <a:miter lim="400000"/>
                </a:ln>
                <a:solidFill>
                  <a:srgbClr val="002060"/>
                </a:solidFill>
              </a:rPr>
              <a:t>drive-beam</a:t>
            </a:r>
            <a:r>
              <a:rPr lang="en-GB" sz="1800" dirty="0">
                <a:ln w="0" cap="flat">
                  <a:noFill/>
                  <a:prstDash val="solid"/>
                  <a:miter lim="400000"/>
                </a:ln>
                <a:solidFill>
                  <a:srgbClr val="002060"/>
                </a:solidFill>
              </a:rPr>
              <a:t> based machine with an initial stage at </a:t>
            </a:r>
            <a:r>
              <a:rPr lang="en-GB" sz="1800" b="1" dirty="0">
                <a:ln w="0" cap="flat">
                  <a:noFill/>
                  <a:prstDash val="solid"/>
                  <a:miter lim="400000"/>
                </a:ln>
                <a:solidFill>
                  <a:srgbClr val="002060"/>
                </a:solidFill>
              </a:rPr>
              <a:t>380 GeV</a:t>
            </a:r>
            <a:r>
              <a:rPr lang="en-GB" sz="1800" dirty="0">
                <a:ln w="0" cap="flat">
                  <a:noFill/>
                  <a:prstDash val="solid"/>
                  <a:miter lim="400000"/>
                </a:ln>
                <a:solidFill>
                  <a:srgbClr val="002060"/>
                </a:solidFill>
              </a:rPr>
              <a:t>. The main challenges:</a:t>
            </a:r>
          </a:p>
          <a:p>
            <a:pPr marL="514101" lvl="1" indent="-177551" defTabSz="228280">
              <a:spcBef>
                <a:spcPts val="799"/>
              </a:spcBef>
              <a:buClr>
                <a:srgbClr val="002060"/>
              </a:buClr>
              <a:buSzPct val="100000"/>
              <a:buFont typeface="Times"/>
              <a:buChar char="•"/>
              <a:defRPr sz="3200">
                <a:ln w="0" cap="flat">
                  <a:solidFill>
                    <a:srgbClr val="000000"/>
                  </a:solidFill>
                  <a:prstDash val="solid"/>
                  <a:miter lim="400000"/>
                </a:ln>
              </a:defRPr>
            </a:pPr>
            <a:r>
              <a:rPr lang="en-GB" sz="1700" dirty="0">
                <a:ln w="0" cap="flat">
                  <a:noFill/>
                  <a:prstDash val="solid"/>
                  <a:miter lim="400000"/>
                </a:ln>
                <a:solidFill>
                  <a:srgbClr val="002060"/>
                </a:solidFill>
              </a:rPr>
              <a:t>High-current drive beam bunched at 12 GHz</a:t>
            </a:r>
          </a:p>
          <a:p>
            <a:pPr marL="514101" lvl="1" indent="-177551" defTabSz="228280">
              <a:spcBef>
                <a:spcPts val="799"/>
              </a:spcBef>
              <a:buClr>
                <a:srgbClr val="002060"/>
              </a:buClr>
              <a:buSzPct val="100000"/>
              <a:buFont typeface="Times"/>
              <a:buChar char="•"/>
              <a:defRPr sz="3200">
                <a:ln w="0" cap="flat">
                  <a:solidFill>
                    <a:srgbClr val="000000"/>
                  </a:solidFill>
                  <a:prstDash val="solid"/>
                  <a:miter lim="400000"/>
                </a:ln>
              </a:defRPr>
            </a:pPr>
            <a:r>
              <a:rPr lang="en-GB" sz="1700" dirty="0">
                <a:ln w="0" cap="flat">
                  <a:noFill/>
                  <a:prstDash val="solid"/>
                  <a:miter lim="400000"/>
                </a:ln>
                <a:solidFill>
                  <a:srgbClr val="002060"/>
                </a:solidFill>
              </a:rPr>
              <a:t>Power transfer and main-beam acceleration, efficient RF power </a:t>
            </a:r>
          </a:p>
          <a:p>
            <a:pPr marL="514101" lvl="1" indent="-177551" defTabSz="228280">
              <a:spcBef>
                <a:spcPts val="799"/>
              </a:spcBef>
              <a:buClr>
                <a:srgbClr val="002060"/>
              </a:buClr>
              <a:buSzPct val="100000"/>
              <a:buFont typeface="Times"/>
              <a:buChar char="•"/>
              <a:defRPr sz="3200">
                <a:ln w="0" cap="flat">
                  <a:solidFill>
                    <a:srgbClr val="000000"/>
                  </a:solidFill>
                  <a:prstDash val="solid"/>
                  <a:miter lim="400000"/>
                </a:ln>
              </a:defRPr>
            </a:pPr>
            <a:r>
              <a:rPr lang="en-GB" sz="1700" dirty="0">
                <a:ln w="0" cap="flat">
                  <a:noFill/>
                  <a:prstDash val="solid"/>
                  <a:miter lim="400000"/>
                </a:ln>
                <a:solidFill>
                  <a:srgbClr val="002060"/>
                </a:solidFill>
              </a:rPr>
              <a:t>Towards 100 MV/m gradient in main-beam X-band cavities</a:t>
            </a:r>
          </a:p>
          <a:p>
            <a:pPr marL="514101" lvl="1" indent="-177551" defTabSz="228280">
              <a:spcBef>
                <a:spcPts val="799"/>
              </a:spcBef>
              <a:buClr>
                <a:srgbClr val="002060"/>
              </a:buClr>
              <a:buSzPct val="100000"/>
              <a:buFont typeface="Times"/>
              <a:buChar char="•"/>
              <a:defRPr sz="3200">
                <a:ln w="0" cap="flat">
                  <a:solidFill>
                    <a:srgbClr val="000000"/>
                  </a:solidFill>
                  <a:prstDash val="solid"/>
                  <a:miter lim="400000"/>
                </a:ln>
              </a:defRPr>
            </a:pPr>
            <a:r>
              <a:rPr lang="en-GB" sz="1700" dirty="0">
                <a:ln w="0" cap="flat">
                  <a:noFill/>
                  <a:prstDash val="solid"/>
                  <a:miter lim="400000"/>
                </a:ln>
                <a:solidFill>
                  <a:srgbClr val="002060"/>
                </a:solidFill>
              </a:rPr>
              <a:t>Alignment and stability (“nano-beams”)</a:t>
            </a:r>
          </a:p>
          <a:p>
            <a:pPr marL="177551" indent="-177551" defTabSz="228280">
              <a:spcBef>
                <a:spcPts val="799"/>
              </a:spcBef>
              <a:buClr>
                <a:srgbClr val="002060"/>
              </a:buClr>
              <a:buSzPct val="100000"/>
              <a:buFont typeface="Times"/>
              <a:buChar char="•"/>
              <a:defRPr sz="3200">
                <a:ln w="0" cap="flat">
                  <a:solidFill>
                    <a:srgbClr val="000000"/>
                  </a:solidFill>
                  <a:prstDash val="solid"/>
                  <a:miter lim="400000"/>
                </a:ln>
              </a:defRPr>
            </a:pPr>
            <a:r>
              <a:rPr lang="en-GB" sz="1800" b="1" dirty="0">
                <a:ln w="0" cap="flat">
                  <a:noFill/>
                  <a:prstDash val="solid"/>
                  <a:miter lim="400000"/>
                </a:ln>
                <a:solidFill>
                  <a:srgbClr val="002060"/>
                </a:solidFill>
              </a:rPr>
              <a:t>CLIC 380 GeV </a:t>
            </a:r>
            <a:r>
              <a:rPr lang="en-GB" sz="1800" dirty="0">
                <a:ln w="0" cap="flat">
                  <a:noFill/>
                  <a:prstDash val="solid"/>
                  <a:miter lim="400000"/>
                </a:ln>
                <a:solidFill>
                  <a:srgbClr val="002060"/>
                </a:solidFill>
              </a:rPr>
              <a:t>with </a:t>
            </a:r>
            <a:r>
              <a:rPr lang="en-GB" sz="1800" b="1" dirty="0">
                <a:ln w="0" cap="flat">
                  <a:noFill/>
                  <a:prstDash val="solid"/>
                  <a:miter lim="400000"/>
                </a:ln>
                <a:solidFill>
                  <a:srgbClr val="002060"/>
                </a:solidFill>
              </a:rPr>
              <a:t>X-band klystrons </a:t>
            </a:r>
            <a:r>
              <a:rPr lang="en-GB" sz="1800" dirty="0">
                <a:ln w="0" cap="flat">
                  <a:noFill/>
                  <a:prstDash val="solid"/>
                  <a:miter lim="400000"/>
                </a:ln>
                <a:solidFill>
                  <a:srgbClr val="002060"/>
                </a:solidFill>
              </a:rPr>
              <a:t>(larger tunnel, klystron design not optimized…)</a:t>
            </a:r>
          </a:p>
          <a:p>
            <a:pPr marL="177551" indent="-177551" defTabSz="228280">
              <a:spcBef>
                <a:spcPts val="799"/>
              </a:spcBef>
              <a:buClr>
                <a:srgbClr val="002060"/>
              </a:buClr>
              <a:buSzPct val="100000"/>
              <a:buFont typeface="Times"/>
              <a:buChar char="•"/>
              <a:defRPr sz="3200">
                <a:ln w="0" cap="flat">
                  <a:solidFill>
                    <a:srgbClr val="000000"/>
                  </a:solidFill>
                  <a:prstDash val="solid"/>
                  <a:miter lim="400000"/>
                </a:ln>
              </a:defRPr>
            </a:pPr>
            <a:r>
              <a:rPr lang="en-GB" sz="1800" dirty="0">
                <a:ln w="0" cap="flat">
                  <a:noFill/>
                  <a:prstDash val="solid"/>
                  <a:miter lim="400000"/>
                </a:ln>
                <a:solidFill>
                  <a:srgbClr val="002060"/>
                </a:solidFill>
              </a:rPr>
              <a:t>The CLIC Test Facility at CERN (</a:t>
            </a:r>
            <a:r>
              <a:rPr lang="en-GB" sz="1800" b="1" dirty="0">
                <a:ln w="0" cap="flat">
                  <a:noFill/>
                  <a:prstDash val="solid"/>
                  <a:miter lim="400000"/>
                </a:ln>
                <a:solidFill>
                  <a:srgbClr val="002060"/>
                </a:solidFill>
              </a:rPr>
              <a:t>CTF3</a:t>
            </a:r>
            <a:r>
              <a:rPr lang="en-GB" sz="1800" dirty="0">
                <a:ln w="0" cap="flat">
                  <a:noFill/>
                  <a:prstDash val="solid"/>
                  <a:miter lim="400000"/>
                </a:ln>
                <a:solidFill>
                  <a:srgbClr val="002060"/>
                </a:solidFill>
              </a:rPr>
              <a:t>) programme addressed all </a:t>
            </a:r>
            <a:r>
              <a:rPr lang="en-GB" sz="1800" b="1" dirty="0">
                <a:ln w="0" cap="flat">
                  <a:noFill/>
                  <a:prstDash val="solid"/>
                  <a:miter lim="400000"/>
                </a:ln>
                <a:solidFill>
                  <a:srgbClr val="002060"/>
                </a:solidFill>
              </a:rPr>
              <a:t>drive-beam</a:t>
            </a:r>
            <a:r>
              <a:rPr lang="en-GB" sz="1800" dirty="0">
                <a:ln w="0" cap="flat">
                  <a:noFill/>
                  <a:prstDash val="solid"/>
                  <a:miter lim="400000"/>
                </a:ln>
                <a:solidFill>
                  <a:srgbClr val="002060"/>
                </a:solidFill>
              </a:rPr>
              <a:t> production </a:t>
            </a:r>
            <a:r>
              <a:rPr lang="en-GB" sz="1800" b="1" dirty="0">
                <a:ln w="0" cap="flat">
                  <a:noFill/>
                  <a:prstDash val="solid"/>
                  <a:miter lim="400000"/>
                </a:ln>
                <a:solidFill>
                  <a:srgbClr val="002060"/>
                </a:solidFill>
              </a:rPr>
              <a:t>issues</a:t>
            </a:r>
          </a:p>
          <a:p>
            <a:pPr marL="177551" indent="-177551" defTabSz="228280">
              <a:spcBef>
                <a:spcPts val="799"/>
              </a:spcBef>
              <a:buClr>
                <a:srgbClr val="002060"/>
              </a:buClr>
              <a:buSzPct val="100000"/>
              <a:buFont typeface="Times"/>
              <a:buChar char="•"/>
              <a:defRPr sz="3200">
                <a:ln w="0" cap="flat">
                  <a:solidFill>
                    <a:srgbClr val="000000"/>
                  </a:solidFill>
                  <a:prstDash val="solid"/>
                  <a:miter lim="400000"/>
                </a:ln>
              </a:defRPr>
            </a:pPr>
            <a:r>
              <a:rPr lang="en-GB" sz="1800" dirty="0">
                <a:ln w="0" cap="flat">
                  <a:noFill/>
                  <a:prstDash val="solid"/>
                  <a:miter lim="400000"/>
                </a:ln>
                <a:solidFill>
                  <a:srgbClr val="002060"/>
                </a:solidFill>
              </a:rPr>
              <a:t>Other </a:t>
            </a:r>
            <a:r>
              <a:rPr lang="en-GB" sz="1800" b="1" dirty="0">
                <a:ln w="0" cap="flat">
                  <a:noFill/>
                  <a:prstDash val="solid"/>
                  <a:miter lim="400000"/>
                </a:ln>
                <a:solidFill>
                  <a:srgbClr val="002060"/>
                </a:solidFill>
              </a:rPr>
              <a:t>critical technical systems </a:t>
            </a:r>
            <a:r>
              <a:rPr lang="en-GB" sz="1800" dirty="0">
                <a:ln w="0" cap="flat">
                  <a:noFill/>
                  <a:prstDash val="solid"/>
                  <a:miter lim="400000"/>
                </a:ln>
                <a:solidFill>
                  <a:srgbClr val="002060"/>
                </a:solidFill>
              </a:rPr>
              <a:t>(alignment, damping rings, beam delivery, etc.) addressed via design and/or test-facility demonstrations</a:t>
            </a:r>
          </a:p>
          <a:p>
            <a:pPr marL="177551" indent="-177551" defTabSz="228280">
              <a:spcBef>
                <a:spcPts val="799"/>
              </a:spcBef>
              <a:buClr>
                <a:srgbClr val="002060"/>
              </a:buClr>
              <a:buSzPct val="100000"/>
              <a:buFont typeface="Times"/>
              <a:buChar char="•"/>
              <a:defRPr sz="3200">
                <a:ln w="0" cap="flat">
                  <a:solidFill>
                    <a:srgbClr val="000000"/>
                  </a:solidFill>
                  <a:prstDash val="solid"/>
                  <a:miter lim="400000"/>
                </a:ln>
              </a:defRPr>
            </a:pPr>
            <a:r>
              <a:rPr lang="en-GB" sz="1800" b="1" dirty="0">
                <a:ln w="0" cap="flat">
                  <a:noFill/>
                  <a:prstDash val="solid"/>
                  <a:miter lim="400000"/>
                </a:ln>
                <a:solidFill>
                  <a:srgbClr val="002060"/>
                </a:solidFill>
              </a:rPr>
              <a:t>X-band technology </a:t>
            </a:r>
            <a:r>
              <a:rPr lang="en-GB" sz="1800" dirty="0">
                <a:ln w="0" cap="flat">
                  <a:noFill/>
                  <a:prstDash val="solid"/>
                  <a:miter lim="400000"/>
                </a:ln>
                <a:solidFill>
                  <a:srgbClr val="002060"/>
                </a:solidFill>
              </a:rPr>
              <a:t>developed and verified with </a:t>
            </a:r>
            <a:r>
              <a:rPr lang="en-GB" sz="1800" b="1" dirty="0">
                <a:ln w="0" cap="flat">
                  <a:noFill/>
                  <a:prstDash val="solid"/>
                  <a:miter lim="400000"/>
                </a:ln>
                <a:solidFill>
                  <a:srgbClr val="002060"/>
                </a:solidFill>
              </a:rPr>
              <a:t>prototyping</a:t>
            </a:r>
            <a:r>
              <a:rPr lang="en-GB" sz="1800" dirty="0">
                <a:ln w="0" cap="flat">
                  <a:noFill/>
                  <a:prstDash val="solid"/>
                  <a:miter lim="400000"/>
                </a:ln>
                <a:solidFill>
                  <a:srgbClr val="002060"/>
                </a:solidFill>
              </a:rPr>
              <a:t>, </a:t>
            </a:r>
            <a:r>
              <a:rPr lang="en-GB" sz="1800" b="1" dirty="0">
                <a:ln w="0" cap="flat">
                  <a:noFill/>
                  <a:prstDash val="solid"/>
                  <a:miter lim="400000"/>
                </a:ln>
                <a:solidFill>
                  <a:srgbClr val="002060"/>
                </a:solidFill>
              </a:rPr>
              <a:t>test-stands</a:t>
            </a:r>
            <a:r>
              <a:rPr lang="en-GB" sz="1800" dirty="0">
                <a:ln w="0" cap="flat">
                  <a:noFill/>
                  <a:prstDash val="solid"/>
                  <a:miter lim="400000"/>
                </a:ln>
                <a:solidFill>
                  <a:srgbClr val="002060"/>
                </a:solidFill>
              </a:rPr>
              <a:t>, and use in </a:t>
            </a:r>
            <a:r>
              <a:rPr lang="en-GB" sz="1800" b="1" dirty="0">
                <a:ln w="0" cap="flat">
                  <a:noFill/>
                  <a:prstDash val="solid"/>
                  <a:miter lim="400000"/>
                </a:ln>
                <a:solidFill>
                  <a:srgbClr val="002060"/>
                </a:solidFill>
              </a:rPr>
              <a:t>smaller systems </a:t>
            </a:r>
            <a:r>
              <a:rPr lang="en-GB" sz="1800" dirty="0">
                <a:ln w="0" cap="flat">
                  <a:noFill/>
                  <a:prstDash val="solid"/>
                  <a:miter lim="400000"/>
                </a:ln>
                <a:solidFill>
                  <a:srgbClr val="002060"/>
                </a:solidFill>
              </a:rPr>
              <a:t>and </a:t>
            </a:r>
            <a:r>
              <a:rPr lang="en-GB" sz="1800" dirty="0" err="1">
                <a:ln w="0" cap="flat">
                  <a:noFill/>
                  <a:prstDash val="solid"/>
                  <a:miter lim="400000"/>
                </a:ln>
                <a:solidFill>
                  <a:srgbClr val="002060"/>
                </a:solidFill>
              </a:rPr>
              <a:t>linacs</a:t>
            </a:r>
            <a:r>
              <a:rPr lang="en-GB" sz="1800" dirty="0">
                <a:ln w="0" cap="flat">
                  <a:noFill/>
                  <a:prstDash val="solid"/>
                  <a:miter lim="400000"/>
                </a:ln>
                <a:solidFill>
                  <a:srgbClr val="002060"/>
                </a:solidFill>
              </a:rPr>
              <a:t> </a:t>
            </a:r>
          </a:p>
          <a:p>
            <a:endParaRPr lang="en-US" dirty="0"/>
          </a:p>
        </p:txBody>
      </p:sp>
      <p:sp>
        <p:nvSpPr>
          <p:cNvPr id="434" name="Slide Number Placeholder 2">
            <a:extLst>
              <a:ext uri="{FF2B5EF4-FFF2-40B4-BE49-F238E27FC236}">
                <a16:creationId xmlns:a16="http://schemas.microsoft.com/office/drawing/2014/main" id="{E932885B-4B0D-A27C-9D3D-E170D2B1434A}"/>
              </a:ext>
            </a:extLst>
          </p:cNvPr>
          <p:cNvSpPr txBox="1">
            <a:spLocks noGrp="1"/>
          </p:cNvSpPr>
          <p:nvPr>
            <p:ph type="sldNum" sz="quarter" idx="12"/>
          </p:nvPr>
        </p:nvSpPr>
        <p:spPr>
          <a:xfrm>
            <a:off x="10672975" y="6468530"/>
            <a:ext cx="1319424" cy="364618"/>
          </a:xfrm>
          <a:prstGeom prst="rect">
            <a:avLst/>
          </a:prstGeom>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a:lstStyle/>
          <a:p>
            <a:fld id="{86CB4B4D-7CA3-9044-876B-883B54F8677D}" type="slidenum">
              <a:rPr/>
              <a:t>17</a:t>
            </a:fld>
            <a:endParaRPr dirty="0"/>
          </a:p>
        </p:txBody>
      </p:sp>
      <p:pic>
        <p:nvPicPr>
          <p:cNvPr id="437" name="xband_2_photobyMatteoVolpi.jpg" descr="xband_2_photobyMatteoVolpi.jpg">
            <a:extLst>
              <a:ext uri="{FF2B5EF4-FFF2-40B4-BE49-F238E27FC236}">
                <a16:creationId xmlns:a16="http://schemas.microsoft.com/office/drawing/2014/main" id="{9C99C82B-4C11-A5DD-85E8-8197B0AD5923}"/>
              </a:ext>
            </a:extLst>
          </p:cNvPr>
          <p:cNvPicPr>
            <a:picLocks noChangeAspect="1"/>
          </p:cNvPicPr>
          <p:nvPr/>
        </p:nvPicPr>
        <p:blipFill>
          <a:blip r:embed="rId3" cstate="print">
            <a:extLst>
              <a:ext uri="{28A0092B-C50C-407E-A947-70E740481C1C}">
                <a14:useLocalDpi xmlns:a14="http://schemas.microsoft.com/office/drawing/2010/main"/>
              </a:ext>
            </a:extLst>
          </a:blip>
          <a:stretch>
            <a:fillRect/>
          </a:stretch>
        </p:blipFill>
        <p:spPr>
          <a:xfrm>
            <a:off x="6587427" y="2810625"/>
            <a:ext cx="1875545" cy="1356886"/>
          </a:xfrm>
          <a:prstGeom prst="rect">
            <a:avLst/>
          </a:prstGeom>
          <a:ln w="25400">
            <a:miter lim="400000"/>
          </a:ln>
          <a:effectLst>
            <a:outerShdw blurRad="355600" dist="177800" dir="5400000" rotWithShape="0">
              <a:srgbClr val="000000">
                <a:alpha val="0"/>
              </a:srgbClr>
            </a:outerShdw>
          </a:effectLst>
        </p:spPr>
      </p:pic>
      <p:pic>
        <p:nvPicPr>
          <p:cNvPr id="10" name="Picture 9" descr="ctf3_highres-2.pdf">
            <a:extLst>
              <a:ext uri="{FF2B5EF4-FFF2-40B4-BE49-F238E27FC236}">
                <a16:creationId xmlns:a16="http://schemas.microsoft.com/office/drawing/2014/main" id="{CF20140A-AB0D-2520-3F06-E80264141E39}"/>
              </a:ext>
            </a:extLst>
          </p:cNvPr>
          <p:cNvPicPr>
            <a:picLocks noChangeAspect="1"/>
          </p:cNvPicPr>
          <p:nvPr/>
        </p:nvPicPr>
        <p:blipFill rotWithShape="1">
          <a:blip r:embed="rId4" cstate="print">
            <a:extLst>
              <a:ext uri="{28A0092B-C50C-407E-A947-70E740481C1C}">
                <a14:useLocalDpi xmlns:a14="http://schemas.microsoft.com/office/drawing/2010/main"/>
              </a:ext>
            </a:extLst>
          </a:blip>
          <a:srcRect/>
          <a:stretch/>
        </p:blipFill>
        <p:spPr>
          <a:xfrm>
            <a:off x="10189255" y="1149551"/>
            <a:ext cx="1883048" cy="1373497"/>
          </a:xfrm>
          <a:prstGeom prst="rect">
            <a:avLst/>
          </a:prstGeom>
        </p:spPr>
      </p:pic>
      <p:pic>
        <p:nvPicPr>
          <p:cNvPr id="11" name="Picture 10">
            <a:extLst>
              <a:ext uri="{FF2B5EF4-FFF2-40B4-BE49-F238E27FC236}">
                <a16:creationId xmlns:a16="http://schemas.microsoft.com/office/drawing/2014/main" id="{0075668B-6245-CB90-4CDC-0F8C4F370D3F}"/>
              </a:ext>
            </a:extLst>
          </p:cNvPr>
          <p:cNvPicPr>
            <a:picLocks noChangeAspect="1"/>
          </p:cNvPicPr>
          <p:nvPr/>
        </p:nvPicPr>
        <p:blipFill rotWithShape="1">
          <a:blip r:embed="rId5" cstate="print">
            <a:extLst>
              <a:ext uri="{28A0092B-C50C-407E-A947-70E740481C1C}">
                <a14:useLocalDpi xmlns:a14="http://schemas.microsoft.com/office/drawing/2010/main"/>
              </a:ext>
            </a:extLst>
          </a:blip>
          <a:srcRect l="9749" t="70427" r="55434"/>
          <a:stretch/>
        </p:blipFill>
        <p:spPr>
          <a:xfrm>
            <a:off x="8076035" y="1115506"/>
            <a:ext cx="2025577" cy="1292731"/>
          </a:xfrm>
          <a:prstGeom prst="rect">
            <a:avLst/>
          </a:prstGeom>
          <a:solidFill>
            <a:schemeClr val="bg1"/>
          </a:solidFill>
        </p:spPr>
      </p:pic>
      <p:sp>
        <p:nvSpPr>
          <p:cNvPr id="13" name="TextBox 12">
            <a:extLst>
              <a:ext uri="{FF2B5EF4-FFF2-40B4-BE49-F238E27FC236}">
                <a16:creationId xmlns:a16="http://schemas.microsoft.com/office/drawing/2014/main" id="{4E53D067-AF93-2583-95A5-92BCCE1F273A}"/>
              </a:ext>
            </a:extLst>
          </p:cNvPr>
          <p:cNvSpPr txBox="1"/>
          <p:nvPr/>
        </p:nvSpPr>
        <p:spPr>
          <a:xfrm>
            <a:off x="7103683" y="4734509"/>
            <a:ext cx="1944704" cy="738664"/>
          </a:xfrm>
          <a:prstGeom prst="rect">
            <a:avLst/>
          </a:prstGeom>
          <a:noFill/>
        </p:spPr>
        <p:txBody>
          <a:bodyPr wrap="square" rtlCol="0">
            <a:spAutoFit/>
          </a:bodyPr>
          <a:lstStyle/>
          <a:p>
            <a:r>
              <a:rPr lang="en-US" sz="1400" dirty="0">
                <a:latin typeface="Times New Roman" panose="02020603050405020304" pitchFamily="18" charset="0"/>
                <a:cs typeface="Times New Roman" panose="02020603050405020304" pitchFamily="18" charset="0"/>
              </a:rPr>
              <a:t>Target and achieved emittance in existing and planned machines</a:t>
            </a:r>
          </a:p>
        </p:txBody>
      </p:sp>
      <p:pic>
        <p:nvPicPr>
          <p:cNvPr id="14" name="Picture 13" descr="PastedGraphic-2.pdf">
            <a:extLst>
              <a:ext uri="{FF2B5EF4-FFF2-40B4-BE49-F238E27FC236}">
                <a16:creationId xmlns:a16="http://schemas.microsoft.com/office/drawing/2014/main" id="{D6497B42-A481-2BD4-10D6-8C49D2836523}"/>
              </a:ext>
            </a:extLst>
          </p:cNvPr>
          <p:cNvPicPr>
            <a:picLocks noChangeAspect="1"/>
          </p:cNvPicPr>
          <p:nvPr/>
        </p:nvPicPr>
        <p:blipFill rotWithShape="1">
          <a:blip r:embed="rId6" cstate="print">
            <a:extLst>
              <a:ext uri="{28A0092B-C50C-407E-A947-70E740481C1C}">
                <a14:useLocalDpi xmlns:a14="http://schemas.microsoft.com/office/drawing/2010/main"/>
              </a:ext>
            </a:extLst>
          </a:blip>
          <a:srcRect l="2859" t="1828" r="1550" b="2598"/>
          <a:stretch/>
        </p:blipFill>
        <p:spPr>
          <a:xfrm>
            <a:off x="8889046" y="4626896"/>
            <a:ext cx="3090855" cy="1888963"/>
          </a:xfrm>
          <a:prstGeom prst="rect">
            <a:avLst/>
          </a:prstGeom>
        </p:spPr>
      </p:pic>
      <p:sp>
        <p:nvSpPr>
          <p:cNvPr id="2" name="Title 9">
            <a:extLst>
              <a:ext uri="{FF2B5EF4-FFF2-40B4-BE49-F238E27FC236}">
                <a16:creationId xmlns:a16="http://schemas.microsoft.com/office/drawing/2014/main" id="{F9B4CA70-DD8D-9622-92E0-00D4938F93FC}"/>
              </a:ext>
            </a:extLst>
          </p:cNvPr>
          <p:cNvSpPr txBox="1">
            <a:spLocks/>
          </p:cNvSpPr>
          <p:nvPr/>
        </p:nvSpPr>
        <p:spPr>
          <a:xfrm>
            <a:off x="2079523" y="285301"/>
            <a:ext cx="8593452" cy="584775"/>
          </a:xfrm>
          <a:prstGeom prst="rect">
            <a:avLst/>
          </a:prstGeom>
          <a:solidFill>
            <a:schemeClr val="accent4">
              <a:lumMod val="40000"/>
              <a:lumOff val="60000"/>
            </a:schemeClr>
          </a:solidFill>
        </p:spPr>
        <p:txBody>
          <a:bodyPr vert="horz" wrap="square" lIns="91440" tIns="45720" rIns="91440" bIns="45720" rtlCol="0" anchor="b" anchorCtr="0">
            <a:spAutoFit/>
          </a:bodyPr>
          <a:lstStyle>
            <a:lvl1pPr algn="ctr" defTabSz="914400" rtl="0" eaLnBrk="1" latinLnBrk="0" hangingPunct="1">
              <a:spcBef>
                <a:spcPct val="0"/>
              </a:spcBef>
              <a:buNone/>
              <a:defRPr sz="4600" b="1" kern="1200">
                <a:solidFill>
                  <a:schemeClr val="accent1"/>
                </a:solidFill>
                <a:effectLst/>
                <a:latin typeface="Arial" panose="020B0604020202020204" pitchFamily="34" charset="0"/>
                <a:ea typeface="+mj-ea"/>
                <a:cs typeface="Arial" panose="020B0604020202020204" pitchFamily="34" charset="0"/>
              </a:defRPr>
            </a:lvl1pPr>
          </a:lstStyle>
          <a:p>
            <a:r>
              <a:rPr lang="en-GB" sz="3200" dirty="0">
                <a:solidFill>
                  <a:srgbClr val="2C7C9F"/>
                </a:solidFill>
                <a:latin typeface="Arial" charset="0"/>
                <a:ea typeface="ＭＳ Ｐゴシック" charset="0"/>
                <a:cs typeface="ＭＳ Ｐゴシック" charset="0"/>
              </a:rPr>
              <a:t>CLIC accelerator challenges/technologies  </a:t>
            </a:r>
            <a:endParaRPr lang="en-US" sz="3200" dirty="0"/>
          </a:p>
        </p:txBody>
      </p:sp>
      <p:sp>
        <p:nvSpPr>
          <p:cNvPr id="4" name="TextBox 3">
            <a:extLst>
              <a:ext uri="{FF2B5EF4-FFF2-40B4-BE49-F238E27FC236}">
                <a16:creationId xmlns:a16="http://schemas.microsoft.com/office/drawing/2014/main" id="{F87B3A36-C19F-7ED3-54B1-6A17BC9C9E62}"/>
              </a:ext>
            </a:extLst>
          </p:cNvPr>
          <p:cNvSpPr txBox="1"/>
          <p:nvPr/>
        </p:nvSpPr>
        <p:spPr>
          <a:xfrm>
            <a:off x="9806857" y="869184"/>
            <a:ext cx="2180984" cy="307777"/>
          </a:xfrm>
          <a:prstGeom prst="rect">
            <a:avLst/>
          </a:prstGeom>
          <a:noFill/>
        </p:spPr>
        <p:txBody>
          <a:bodyPr wrap="square">
            <a:spAutoFit/>
          </a:bodyPr>
          <a:lstStyle/>
          <a:p>
            <a:pPr algn="ctr"/>
            <a:r>
              <a:rPr kumimoji="1" lang="en-US" altLang="ja-JP" sz="1400" dirty="0">
                <a:solidFill>
                  <a:schemeClr val="tx1"/>
                </a:solidFill>
                <a:latin typeface="Times New Roman" panose="02020603050405020304" pitchFamily="18" charset="0"/>
                <a:ea typeface="Arial Unicode MS" panose="020B0604020202020204" pitchFamily="50" charset="-128"/>
                <a:cs typeface="Times New Roman" panose="02020603050405020304" pitchFamily="18" charset="0"/>
              </a:rPr>
              <a:t>CTF3 facility</a:t>
            </a:r>
          </a:p>
        </p:txBody>
      </p:sp>
      <p:sp>
        <p:nvSpPr>
          <p:cNvPr id="7" name="TextBox 6">
            <a:extLst>
              <a:ext uri="{FF2B5EF4-FFF2-40B4-BE49-F238E27FC236}">
                <a16:creationId xmlns:a16="http://schemas.microsoft.com/office/drawing/2014/main" id="{1579235E-1991-E754-6AC6-08975F7D99B8}"/>
              </a:ext>
            </a:extLst>
          </p:cNvPr>
          <p:cNvSpPr txBox="1"/>
          <p:nvPr/>
        </p:nvSpPr>
        <p:spPr>
          <a:xfrm>
            <a:off x="6510528" y="2456730"/>
            <a:ext cx="1847088" cy="307777"/>
          </a:xfrm>
          <a:prstGeom prst="rect">
            <a:avLst/>
          </a:prstGeom>
          <a:noFill/>
        </p:spPr>
        <p:txBody>
          <a:bodyPr wrap="square">
            <a:spAutoFit/>
          </a:bodyPr>
          <a:lstStyle/>
          <a:p>
            <a:pPr algn="ctr"/>
            <a:r>
              <a:rPr kumimoji="1" lang="en-US" altLang="ja-JP" sz="1400" dirty="0" err="1">
                <a:solidFill>
                  <a:schemeClr val="tx1"/>
                </a:solidFill>
                <a:latin typeface="Times New Roman" panose="02020603050405020304" pitchFamily="18" charset="0"/>
                <a:ea typeface="Arial Unicode MS" panose="020B0604020202020204" pitchFamily="50" charset="-128"/>
                <a:cs typeface="Times New Roman" panose="02020603050405020304" pitchFamily="18" charset="0"/>
              </a:rPr>
              <a:t>XBox</a:t>
            </a:r>
            <a:r>
              <a:rPr kumimoji="1" lang="en-US" altLang="ja-JP" sz="1400" dirty="0">
                <a:solidFill>
                  <a:schemeClr val="tx1"/>
                </a:solidFill>
                <a:latin typeface="Times New Roman" panose="02020603050405020304" pitchFamily="18" charset="0"/>
                <a:ea typeface="Arial Unicode MS" panose="020B0604020202020204" pitchFamily="50" charset="-128"/>
                <a:cs typeface="Times New Roman" panose="02020603050405020304" pitchFamily="18" charset="0"/>
              </a:rPr>
              <a:t> facility  </a:t>
            </a:r>
          </a:p>
        </p:txBody>
      </p:sp>
      <p:pic>
        <p:nvPicPr>
          <p:cNvPr id="8" name="Picture 7" descr="Picture1.jpg">
            <a:extLst>
              <a:ext uri="{FF2B5EF4-FFF2-40B4-BE49-F238E27FC236}">
                <a16:creationId xmlns:a16="http://schemas.microsoft.com/office/drawing/2014/main" id="{DF8AB883-5166-8354-283B-3AA14CB0F226}"/>
              </a:ext>
            </a:extLst>
          </p:cNvPr>
          <p:cNvPicPr>
            <a:picLocks noChangeAspect="1"/>
          </p:cNvPicPr>
          <p:nvPr/>
        </p:nvPicPr>
        <p:blipFill rotWithShape="1">
          <a:blip r:embed="rId7" cstate="screen">
            <a:extLst>
              <a:ext uri="{28A0092B-C50C-407E-A947-70E740481C1C}">
                <a14:useLocalDpi xmlns:a14="http://schemas.microsoft.com/office/drawing/2010/main"/>
              </a:ext>
            </a:extLst>
          </a:blip>
          <a:srcRect/>
          <a:stretch/>
        </p:blipFill>
        <p:spPr>
          <a:xfrm>
            <a:off x="6567811" y="1042922"/>
            <a:ext cx="1431479" cy="1069670"/>
          </a:xfrm>
          <a:prstGeom prst="rect">
            <a:avLst/>
          </a:prstGeom>
        </p:spPr>
      </p:pic>
      <p:pic>
        <p:nvPicPr>
          <p:cNvPr id="9" name="图片 22">
            <a:extLst>
              <a:ext uri="{FF2B5EF4-FFF2-40B4-BE49-F238E27FC236}">
                <a16:creationId xmlns:a16="http://schemas.microsoft.com/office/drawing/2014/main" id="{D5FF69ED-65B5-E86C-7AEA-700AB7677DCE}"/>
              </a:ext>
            </a:extLst>
          </p:cNvPr>
          <p:cNvPicPr/>
          <p:nvPr/>
        </p:nvPicPr>
        <p:blipFill>
          <a:blip r:embed="rId8"/>
          <a:stretch>
            <a:fillRect/>
          </a:stretch>
        </p:blipFill>
        <p:spPr>
          <a:xfrm>
            <a:off x="10363200" y="2660180"/>
            <a:ext cx="1592170" cy="1356886"/>
          </a:xfrm>
          <a:prstGeom prst="rect">
            <a:avLst/>
          </a:prstGeom>
        </p:spPr>
      </p:pic>
      <p:pic>
        <p:nvPicPr>
          <p:cNvPr id="20" name="Picture 19">
            <a:extLst>
              <a:ext uri="{FF2B5EF4-FFF2-40B4-BE49-F238E27FC236}">
                <a16:creationId xmlns:a16="http://schemas.microsoft.com/office/drawing/2014/main" id="{0CF2F229-69AB-EE90-E60B-B2D0E709461B}"/>
              </a:ext>
            </a:extLst>
          </p:cNvPr>
          <p:cNvPicPr>
            <a:picLocks noChangeAspect="1"/>
          </p:cNvPicPr>
          <p:nvPr/>
        </p:nvPicPr>
        <p:blipFill>
          <a:blip r:embed="rId9"/>
          <a:stretch>
            <a:fillRect/>
          </a:stretch>
        </p:blipFill>
        <p:spPr>
          <a:xfrm>
            <a:off x="8990403" y="3459378"/>
            <a:ext cx="1362658" cy="1090126"/>
          </a:xfrm>
          <a:prstGeom prst="rect">
            <a:avLst/>
          </a:prstGeom>
        </p:spPr>
      </p:pic>
      <p:pic>
        <p:nvPicPr>
          <p:cNvPr id="21" name="Picture 20">
            <a:extLst>
              <a:ext uri="{FF2B5EF4-FFF2-40B4-BE49-F238E27FC236}">
                <a16:creationId xmlns:a16="http://schemas.microsoft.com/office/drawing/2014/main" id="{3442450A-E2B8-4193-9EEF-1DB3B164D33F}"/>
              </a:ext>
            </a:extLst>
          </p:cNvPr>
          <p:cNvPicPr>
            <a:picLocks noChangeAspect="1"/>
          </p:cNvPicPr>
          <p:nvPr/>
        </p:nvPicPr>
        <p:blipFill>
          <a:blip r:embed="rId10"/>
          <a:stretch>
            <a:fillRect/>
          </a:stretch>
        </p:blipFill>
        <p:spPr>
          <a:xfrm>
            <a:off x="8334814" y="3350313"/>
            <a:ext cx="653161" cy="1069670"/>
          </a:xfrm>
          <a:prstGeom prst="rect">
            <a:avLst/>
          </a:prstGeom>
        </p:spPr>
      </p:pic>
      <p:pic>
        <p:nvPicPr>
          <p:cNvPr id="23" name="Picture 22">
            <a:extLst>
              <a:ext uri="{FF2B5EF4-FFF2-40B4-BE49-F238E27FC236}">
                <a16:creationId xmlns:a16="http://schemas.microsoft.com/office/drawing/2014/main" id="{66272CAB-A552-0C76-6175-789261C16898}"/>
              </a:ext>
            </a:extLst>
          </p:cNvPr>
          <p:cNvPicPr>
            <a:picLocks noChangeAspect="1"/>
          </p:cNvPicPr>
          <p:nvPr/>
        </p:nvPicPr>
        <p:blipFill>
          <a:blip r:embed="rId11"/>
          <a:stretch>
            <a:fillRect/>
          </a:stretch>
        </p:blipFill>
        <p:spPr>
          <a:xfrm>
            <a:off x="8628698" y="2740483"/>
            <a:ext cx="1676400" cy="698500"/>
          </a:xfrm>
          <a:prstGeom prst="rect">
            <a:avLst/>
          </a:prstGeom>
        </p:spPr>
      </p:pic>
      <p:sp>
        <p:nvSpPr>
          <p:cNvPr id="24" name="Oval 23">
            <a:extLst>
              <a:ext uri="{FF2B5EF4-FFF2-40B4-BE49-F238E27FC236}">
                <a16:creationId xmlns:a16="http://schemas.microsoft.com/office/drawing/2014/main" id="{CA29E646-AD02-DEA7-6C34-EB31E4235BC0}"/>
              </a:ext>
            </a:extLst>
          </p:cNvPr>
          <p:cNvSpPr/>
          <p:nvPr/>
        </p:nvSpPr>
        <p:spPr>
          <a:xfrm flipH="1">
            <a:off x="10153179" y="5940969"/>
            <a:ext cx="399764" cy="144378"/>
          </a:xfrm>
          <a:prstGeom prst="ellipse">
            <a:avLst/>
          </a:prstGeom>
          <a:noFill/>
          <a:ln w="25400">
            <a:solidFill>
              <a:srgbClr val="C0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6" name="Date Placeholder 25">
            <a:extLst>
              <a:ext uri="{FF2B5EF4-FFF2-40B4-BE49-F238E27FC236}">
                <a16:creationId xmlns:a16="http://schemas.microsoft.com/office/drawing/2014/main" id="{5E31AAD7-FC11-EC81-3439-CB5B5CA255EA}"/>
              </a:ext>
            </a:extLst>
          </p:cNvPr>
          <p:cNvSpPr>
            <a:spLocks noGrp="1"/>
          </p:cNvSpPr>
          <p:nvPr>
            <p:ph type="dt" sz="half" idx="10"/>
          </p:nvPr>
        </p:nvSpPr>
        <p:spPr/>
        <p:txBody>
          <a:bodyPr/>
          <a:lstStyle/>
          <a:p>
            <a:r>
              <a:rPr lang="fr-FR">
                <a:solidFill>
                  <a:prstClr val="white"/>
                </a:solidFill>
                <a:latin typeface="News Gothic MT"/>
              </a:rPr>
              <a:t>15 May 2025</a:t>
            </a:r>
          </a:p>
        </p:txBody>
      </p:sp>
      <p:sp>
        <p:nvSpPr>
          <p:cNvPr id="12" name="TextBox 11">
            <a:extLst>
              <a:ext uri="{FF2B5EF4-FFF2-40B4-BE49-F238E27FC236}">
                <a16:creationId xmlns:a16="http://schemas.microsoft.com/office/drawing/2014/main" id="{98DC9B8D-A3CE-8304-6629-AA731D899CF7}"/>
              </a:ext>
            </a:extLst>
          </p:cNvPr>
          <p:cNvSpPr txBox="1"/>
          <p:nvPr/>
        </p:nvSpPr>
        <p:spPr>
          <a:xfrm>
            <a:off x="5860637" y="4549504"/>
            <a:ext cx="1028700" cy="369332"/>
          </a:xfrm>
          <a:prstGeom prst="rect">
            <a:avLst/>
          </a:prstGeom>
          <a:solidFill>
            <a:schemeClr val="accent5">
              <a:lumMod val="20000"/>
              <a:lumOff val="80000"/>
            </a:schemeClr>
          </a:solidFill>
        </p:spPr>
        <p:txBody>
          <a:bodyPr wrap="square">
            <a:spAutoFit/>
          </a:bodyPr>
          <a:lstStyle/>
          <a:p>
            <a:r>
              <a:rPr lang="en-US" b="1" dirty="0" err="1">
                <a:solidFill>
                  <a:schemeClr val="accent5">
                    <a:lumMod val="50000"/>
                  </a:schemeClr>
                </a:solidFill>
              </a:rPr>
              <a:t>IJCLab</a:t>
            </a:r>
            <a:r>
              <a:rPr lang="en-US" b="1" dirty="0">
                <a:solidFill>
                  <a:schemeClr val="accent5">
                    <a:lumMod val="50000"/>
                  </a:schemeClr>
                </a:solidFill>
              </a:rPr>
              <a:t> </a:t>
            </a:r>
          </a:p>
        </p:txBody>
      </p:sp>
    </p:spTree>
    <p:extLst>
      <p:ext uri="{BB962C8B-B14F-4D97-AF65-F5344CB8AC3E}">
        <p14:creationId xmlns:p14="http://schemas.microsoft.com/office/powerpoint/2010/main" val="2891853390"/>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Date Placeholder 3">
            <a:extLst>
              <a:ext uri="{FF2B5EF4-FFF2-40B4-BE49-F238E27FC236}">
                <a16:creationId xmlns:a16="http://schemas.microsoft.com/office/drawing/2014/main" id="{EC240B14-2422-2648-BB34-4C965A754CF8}"/>
              </a:ext>
            </a:extLst>
          </p:cNvPr>
          <p:cNvSpPr>
            <a:spLocks noGrp="1"/>
          </p:cNvSpPr>
          <p:nvPr>
            <p:ph type="dt" sz="half" idx="10"/>
          </p:nvPr>
        </p:nvSpPr>
        <p:spPr/>
        <p:txBody>
          <a:bodyPr/>
          <a:lstStyle/>
          <a:p>
            <a:r>
              <a:rPr lang="fr-FR">
                <a:solidFill>
                  <a:prstClr val="white"/>
                </a:solidFill>
                <a:latin typeface="News Gothic MT"/>
              </a:rPr>
              <a:t>15 May 2025</a:t>
            </a:r>
          </a:p>
        </p:txBody>
      </p:sp>
      <p:sp>
        <p:nvSpPr>
          <p:cNvPr id="6" name="Slide Number Placeholder 5">
            <a:extLst>
              <a:ext uri="{FF2B5EF4-FFF2-40B4-BE49-F238E27FC236}">
                <a16:creationId xmlns:a16="http://schemas.microsoft.com/office/drawing/2014/main" id="{777396DB-4FA1-F14C-9052-7F57F3F1AFCA}"/>
              </a:ext>
            </a:extLst>
          </p:cNvPr>
          <p:cNvSpPr>
            <a:spLocks noGrp="1"/>
          </p:cNvSpPr>
          <p:nvPr>
            <p:ph type="sldNum" sz="quarter" idx="12"/>
          </p:nvPr>
        </p:nvSpPr>
        <p:spPr/>
        <p:txBody>
          <a:bodyPr/>
          <a:lstStyle/>
          <a:p>
            <a:fld id="{617C510A-7687-CB44-A886-7EC5AB743307}" type="slidenum">
              <a:rPr lang="fr-FR" smtClean="0">
                <a:solidFill>
                  <a:prstClr val="white"/>
                </a:solidFill>
                <a:latin typeface="News Gothic MT"/>
              </a:rPr>
              <a:pPr/>
              <a:t>18</a:t>
            </a:fld>
            <a:endParaRPr lang="fr-FR">
              <a:solidFill>
                <a:prstClr val="white"/>
              </a:solidFill>
              <a:latin typeface="News Gothic MT"/>
            </a:endParaRPr>
          </a:p>
        </p:txBody>
      </p:sp>
      <p:pic>
        <p:nvPicPr>
          <p:cNvPr id="7" name="Picture 6">
            <a:extLst>
              <a:ext uri="{FF2B5EF4-FFF2-40B4-BE49-F238E27FC236}">
                <a16:creationId xmlns:a16="http://schemas.microsoft.com/office/drawing/2014/main" id="{1A3E2D49-6709-EF4E-B9AA-ED37E3B1D010}"/>
              </a:ext>
            </a:extLst>
          </p:cNvPr>
          <p:cNvPicPr>
            <a:picLocks noChangeAspect="1"/>
          </p:cNvPicPr>
          <p:nvPr/>
        </p:nvPicPr>
        <p:blipFill>
          <a:blip r:embed="rId3"/>
          <a:stretch>
            <a:fillRect/>
          </a:stretch>
        </p:blipFill>
        <p:spPr>
          <a:xfrm>
            <a:off x="37731" y="3194903"/>
            <a:ext cx="2993037" cy="2409649"/>
          </a:xfrm>
          <a:prstGeom prst="rect">
            <a:avLst/>
          </a:prstGeom>
        </p:spPr>
      </p:pic>
      <p:pic>
        <p:nvPicPr>
          <p:cNvPr id="8" name="Picture 7">
            <a:extLst>
              <a:ext uri="{FF2B5EF4-FFF2-40B4-BE49-F238E27FC236}">
                <a16:creationId xmlns:a16="http://schemas.microsoft.com/office/drawing/2014/main" id="{42BD91B3-B573-F34D-A748-C36876CDFBCB}"/>
              </a:ext>
            </a:extLst>
          </p:cNvPr>
          <p:cNvPicPr>
            <a:picLocks noChangeAspect="1"/>
          </p:cNvPicPr>
          <p:nvPr/>
        </p:nvPicPr>
        <p:blipFill>
          <a:blip r:embed="rId4"/>
          <a:stretch>
            <a:fillRect/>
          </a:stretch>
        </p:blipFill>
        <p:spPr>
          <a:xfrm>
            <a:off x="3209707" y="1448693"/>
            <a:ext cx="3259367" cy="3893485"/>
          </a:xfrm>
          <a:prstGeom prst="rect">
            <a:avLst/>
          </a:prstGeom>
        </p:spPr>
      </p:pic>
      <p:sp>
        <p:nvSpPr>
          <p:cNvPr id="9" name="TextBox 8">
            <a:extLst>
              <a:ext uri="{FF2B5EF4-FFF2-40B4-BE49-F238E27FC236}">
                <a16:creationId xmlns:a16="http://schemas.microsoft.com/office/drawing/2014/main" id="{FFA3D731-874C-374B-ACC4-BDA8D3A83696}"/>
              </a:ext>
            </a:extLst>
          </p:cNvPr>
          <p:cNvSpPr txBox="1"/>
          <p:nvPr/>
        </p:nvSpPr>
        <p:spPr>
          <a:xfrm>
            <a:off x="2999800" y="379749"/>
            <a:ext cx="6774741" cy="1312723"/>
          </a:xfrm>
          <a:prstGeom prst="rect">
            <a:avLst/>
          </a:prstGeom>
          <a:noFill/>
          <a:ln w="12700" cap="flat">
            <a:noFill/>
            <a:miter lim="400000"/>
          </a:ln>
          <a:effectLst/>
          <a:sp3d/>
        </p:spPr>
        <p:style>
          <a:lnRef idx="0">
            <a:scrgbClr r="0" g="0" b="0"/>
          </a:lnRef>
          <a:fillRef idx="0">
            <a:scrgbClr r="0" g="0" b="0"/>
          </a:fillRef>
          <a:effectRef idx="0">
            <a:scrgbClr r="0" g="0" b="0"/>
          </a:effectRef>
          <a:fontRef idx="none"/>
        </p:style>
        <p:txBody>
          <a:bodyPr rot="0" spcFirstLastPara="1" vertOverflow="overflow" horzOverflow="overflow" vert="horz" wrap="square" lIns="71338" tIns="71338" rIns="71338" bIns="71338" numCol="1" spcCol="38100" rtlCol="0" anchor="ctr">
            <a:spAutoFit/>
          </a:bodyPr>
          <a:lstStyle/>
          <a:p>
            <a:pPr defTabSz="820381" eaLnBrk="0">
              <a:defRPr/>
            </a:pPr>
            <a:endParaRPr lang="en-US" sz="1797" kern="1200" dirty="0">
              <a:latin typeface="Avenir Book"/>
              <a:ea typeface="Avenir Book"/>
              <a:cs typeface="Avenir Book"/>
              <a:sym typeface="Avenir Book"/>
            </a:endParaRPr>
          </a:p>
          <a:p>
            <a:pPr algn="ctr" defTabSz="820381" eaLnBrk="0">
              <a:defRPr/>
            </a:pPr>
            <a:r>
              <a:rPr lang="en-US" sz="2000" b="1" kern="1200" dirty="0">
                <a:solidFill>
                  <a:srgbClr val="C00000"/>
                </a:solidFill>
                <a:latin typeface="Arial" panose="020B0604020202020204" pitchFamily="34" charset="0"/>
                <a:ea typeface="Avenir Book"/>
                <a:cs typeface="Arial" panose="020B0604020202020204" pitchFamily="34" charset="0"/>
                <a:sym typeface="Avenir Book"/>
              </a:rPr>
              <a:t>CLIC Technical developments of key elements </a:t>
            </a:r>
          </a:p>
          <a:p>
            <a:pPr algn="ctr" defTabSz="820381" eaLnBrk="0">
              <a:defRPr/>
            </a:pPr>
            <a:r>
              <a:rPr lang="en-US" sz="2000" b="1" dirty="0">
                <a:solidFill>
                  <a:srgbClr val="002060"/>
                </a:solidFill>
                <a:latin typeface="Arial" panose="020B0604020202020204" pitchFamily="34" charset="0"/>
                <a:cs typeface="Arial" panose="020B0604020202020204" pitchFamily="34" charset="0"/>
              </a:rPr>
              <a:t>Extensive prototyping over the last ~5-10 years </a:t>
            </a:r>
          </a:p>
          <a:p>
            <a:pPr defTabSz="820381" eaLnBrk="0">
              <a:defRPr/>
            </a:pPr>
            <a:r>
              <a:rPr lang="en-US" sz="1797" b="1" kern="1200" dirty="0">
                <a:solidFill>
                  <a:srgbClr val="002060"/>
                </a:solidFill>
                <a:latin typeface="Arial" panose="020B0604020202020204" pitchFamily="34" charset="0"/>
                <a:ea typeface="Avenir Book"/>
                <a:cs typeface="Arial" panose="020B0604020202020204" pitchFamily="34" charset="0"/>
                <a:sym typeface="Avenir Book"/>
              </a:rPr>
              <a:t> </a:t>
            </a:r>
          </a:p>
        </p:txBody>
      </p:sp>
      <p:sp>
        <p:nvSpPr>
          <p:cNvPr id="10" name="Collaborations">
            <a:extLst>
              <a:ext uri="{FF2B5EF4-FFF2-40B4-BE49-F238E27FC236}">
                <a16:creationId xmlns:a16="http://schemas.microsoft.com/office/drawing/2014/main" id="{E40615C7-07E4-5F42-9F17-A4E410D748C6}"/>
              </a:ext>
            </a:extLst>
          </p:cNvPr>
          <p:cNvSpPr>
            <a:spLocks noGrp="1"/>
          </p:cNvSpPr>
          <p:nvPr>
            <p:ph type="title"/>
          </p:nvPr>
        </p:nvSpPr>
        <p:spPr>
          <a:xfrm>
            <a:off x="1992086" y="55930"/>
            <a:ext cx="8608361" cy="623934"/>
          </a:xfrm>
          <a:prstGeom prst="rect">
            <a:avLst/>
          </a:prstGeom>
          <a:solidFill>
            <a:schemeClr val="accent4">
              <a:lumMod val="40000"/>
              <a:lumOff val="60000"/>
            </a:schemeClr>
          </a:solidFill>
        </p:spPr>
        <p:txBody>
          <a:bodyPr/>
          <a:lstStyle>
            <a:lvl1pPr>
              <a:defRPr>
                <a:latin typeface="Avenir Light"/>
                <a:ea typeface="Avenir Light"/>
                <a:cs typeface="Avenir Light"/>
                <a:sym typeface="Avenir Light"/>
              </a:defRPr>
            </a:lvl1pPr>
          </a:lstStyle>
          <a:p>
            <a:r>
              <a:rPr lang="en-US" sz="3196" dirty="0">
                <a:latin typeface="Arial" panose="020B0604020202020204" pitchFamily="34" charset="0"/>
                <a:cs typeface="Arial" panose="020B0604020202020204" pitchFamily="34" charset="0"/>
              </a:rPr>
              <a:t>Examples of technical developments</a:t>
            </a:r>
            <a:endParaRPr sz="3196" dirty="0">
              <a:latin typeface="Arial" panose="020B0604020202020204" pitchFamily="34" charset="0"/>
              <a:cs typeface="Arial" panose="020B0604020202020204" pitchFamily="34" charset="0"/>
            </a:endParaRPr>
          </a:p>
        </p:txBody>
      </p:sp>
      <p:pic>
        <p:nvPicPr>
          <p:cNvPr id="11" name="Picture 10">
            <a:extLst>
              <a:ext uri="{FF2B5EF4-FFF2-40B4-BE49-F238E27FC236}">
                <a16:creationId xmlns:a16="http://schemas.microsoft.com/office/drawing/2014/main" id="{60E106A3-2CC6-3A4D-8FBF-A84744F4C981}"/>
              </a:ext>
            </a:extLst>
          </p:cNvPr>
          <p:cNvPicPr>
            <a:picLocks noChangeAspect="1"/>
          </p:cNvPicPr>
          <p:nvPr/>
        </p:nvPicPr>
        <p:blipFill>
          <a:blip r:embed="rId5"/>
          <a:stretch>
            <a:fillRect/>
          </a:stretch>
        </p:blipFill>
        <p:spPr>
          <a:xfrm>
            <a:off x="22033" y="1135831"/>
            <a:ext cx="2764755" cy="2079907"/>
          </a:xfrm>
          <a:prstGeom prst="rect">
            <a:avLst/>
          </a:prstGeom>
        </p:spPr>
      </p:pic>
      <p:pic>
        <p:nvPicPr>
          <p:cNvPr id="12" name="Picture 11">
            <a:extLst>
              <a:ext uri="{FF2B5EF4-FFF2-40B4-BE49-F238E27FC236}">
                <a16:creationId xmlns:a16="http://schemas.microsoft.com/office/drawing/2014/main" id="{8DF2BCD7-C733-FC45-9A43-51A8D9DCC934}"/>
              </a:ext>
            </a:extLst>
          </p:cNvPr>
          <p:cNvPicPr>
            <a:picLocks noChangeAspect="1"/>
          </p:cNvPicPr>
          <p:nvPr/>
        </p:nvPicPr>
        <p:blipFill>
          <a:blip r:embed="rId6"/>
          <a:stretch>
            <a:fillRect/>
          </a:stretch>
        </p:blipFill>
        <p:spPr>
          <a:xfrm>
            <a:off x="252462" y="5660888"/>
            <a:ext cx="4299320" cy="1230189"/>
          </a:xfrm>
          <a:prstGeom prst="rect">
            <a:avLst/>
          </a:prstGeom>
        </p:spPr>
      </p:pic>
      <p:pic>
        <p:nvPicPr>
          <p:cNvPr id="13" name="Picture 12">
            <a:extLst>
              <a:ext uri="{FF2B5EF4-FFF2-40B4-BE49-F238E27FC236}">
                <a16:creationId xmlns:a16="http://schemas.microsoft.com/office/drawing/2014/main" id="{4A703B77-B44B-4B41-A848-BE2076EEDF63}"/>
              </a:ext>
            </a:extLst>
          </p:cNvPr>
          <p:cNvPicPr>
            <a:picLocks noChangeAspect="1"/>
          </p:cNvPicPr>
          <p:nvPr/>
        </p:nvPicPr>
        <p:blipFill>
          <a:blip r:embed="rId7"/>
          <a:stretch>
            <a:fillRect/>
          </a:stretch>
        </p:blipFill>
        <p:spPr>
          <a:xfrm>
            <a:off x="6989549" y="3220414"/>
            <a:ext cx="2538343" cy="2522771"/>
          </a:xfrm>
          <a:prstGeom prst="rect">
            <a:avLst/>
          </a:prstGeom>
        </p:spPr>
      </p:pic>
      <p:pic>
        <p:nvPicPr>
          <p:cNvPr id="14" name="Picture 13">
            <a:extLst>
              <a:ext uri="{FF2B5EF4-FFF2-40B4-BE49-F238E27FC236}">
                <a16:creationId xmlns:a16="http://schemas.microsoft.com/office/drawing/2014/main" id="{A39273D8-43F8-8C4D-8F2F-5F2C28EC94C3}"/>
              </a:ext>
            </a:extLst>
          </p:cNvPr>
          <p:cNvPicPr>
            <a:picLocks noChangeAspect="1"/>
          </p:cNvPicPr>
          <p:nvPr/>
        </p:nvPicPr>
        <p:blipFill>
          <a:blip r:embed="rId8"/>
          <a:stretch>
            <a:fillRect/>
          </a:stretch>
        </p:blipFill>
        <p:spPr>
          <a:xfrm>
            <a:off x="8579128" y="1349505"/>
            <a:ext cx="3600172" cy="1760531"/>
          </a:xfrm>
          <a:prstGeom prst="rect">
            <a:avLst/>
          </a:prstGeom>
        </p:spPr>
      </p:pic>
      <p:pic>
        <p:nvPicPr>
          <p:cNvPr id="15" name="Picture 14">
            <a:extLst>
              <a:ext uri="{FF2B5EF4-FFF2-40B4-BE49-F238E27FC236}">
                <a16:creationId xmlns:a16="http://schemas.microsoft.com/office/drawing/2014/main" id="{F0925667-5D23-DB43-AAFE-555B0400A74E}"/>
              </a:ext>
            </a:extLst>
          </p:cNvPr>
          <p:cNvPicPr>
            <a:picLocks noChangeAspect="1"/>
          </p:cNvPicPr>
          <p:nvPr/>
        </p:nvPicPr>
        <p:blipFill>
          <a:blip r:embed="rId9"/>
          <a:stretch>
            <a:fillRect/>
          </a:stretch>
        </p:blipFill>
        <p:spPr>
          <a:xfrm>
            <a:off x="6191495" y="1505029"/>
            <a:ext cx="2067225" cy="1636025"/>
          </a:xfrm>
          <a:prstGeom prst="rect">
            <a:avLst/>
          </a:prstGeom>
        </p:spPr>
      </p:pic>
      <p:pic>
        <p:nvPicPr>
          <p:cNvPr id="17" name="Picture 16">
            <a:extLst>
              <a:ext uri="{FF2B5EF4-FFF2-40B4-BE49-F238E27FC236}">
                <a16:creationId xmlns:a16="http://schemas.microsoft.com/office/drawing/2014/main" id="{2EAE42A8-8DDD-954F-8F27-95E7EC1188DF}"/>
              </a:ext>
            </a:extLst>
          </p:cNvPr>
          <p:cNvPicPr>
            <a:picLocks noChangeAspect="1"/>
          </p:cNvPicPr>
          <p:nvPr/>
        </p:nvPicPr>
        <p:blipFill>
          <a:blip r:embed="rId10"/>
          <a:stretch>
            <a:fillRect/>
          </a:stretch>
        </p:blipFill>
        <p:spPr>
          <a:xfrm>
            <a:off x="5119248" y="5513003"/>
            <a:ext cx="4590545" cy="1294769"/>
          </a:xfrm>
          <a:prstGeom prst="rect">
            <a:avLst/>
          </a:prstGeom>
        </p:spPr>
      </p:pic>
      <p:pic>
        <p:nvPicPr>
          <p:cNvPr id="18" name="Picture 17">
            <a:extLst>
              <a:ext uri="{FF2B5EF4-FFF2-40B4-BE49-F238E27FC236}">
                <a16:creationId xmlns:a16="http://schemas.microsoft.com/office/drawing/2014/main" id="{83332657-7ACB-3143-A6EF-1D7E092F973F}"/>
              </a:ext>
            </a:extLst>
          </p:cNvPr>
          <p:cNvPicPr>
            <a:picLocks noChangeAspect="1"/>
          </p:cNvPicPr>
          <p:nvPr/>
        </p:nvPicPr>
        <p:blipFill>
          <a:blip r:embed="rId11"/>
          <a:stretch>
            <a:fillRect/>
          </a:stretch>
        </p:blipFill>
        <p:spPr>
          <a:xfrm>
            <a:off x="9684513" y="3327372"/>
            <a:ext cx="2444931" cy="1365637"/>
          </a:xfrm>
          <a:prstGeom prst="rect">
            <a:avLst/>
          </a:prstGeom>
        </p:spPr>
      </p:pic>
      <p:pic>
        <p:nvPicPr>
          <p:cNvPr id="19" name="Picture 18">
            <a:extLst>
              <a:ext uri="{FF2B5EF4-FFF2-40B4-BE49-F238E27FC236}">
                <a16:creationId xmlns:a16="http://schemas.microsoft.com/office/drawing/2014/main" id="{07464BBB-F925-024E-AF9F-3C0E9AA0271F}"/>
              </a:ext>
            </a:extLst>
          </p:cNvPr>
          <p:cNvPicPr>
            <a:picLocks noChangeAspect="1"/>
          </p:cNvPicPr>
          <p:nvPr/>
        </p:nvPicPr>
        <p:blipFill>
          <a:blip r:embed="rId12"/>
          <a:stretch>
            <a:fillRect/>
          </a:stretch>
        </p:blipFill>
        <p:spPr>
          <a:xfrm>
            <a:off x="10230268" y="4680181"/>
            <a:ext cx="1283746" cy="2210896"/>
          </a:xfrm>
          <a:prstGeom prst="rect">
            <a:avLst/>
          </a:prstGeom>
        </p:spPr>
      </p:pic>
    </p:spTree>
    <p:extLst>
      <p:ext uri="{BB962C8B-B14F-4D97-AF65-F5344CB8AC3E}">
        <p14:creationId xmlns:p14="http://schemas.microsoft.com/office/powerpoint/2010/main" val="820994243"/>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Date Placeholder 3">
            <a:extLst>
              <a:ext uri="{FF2B5EF4-FFF2-40B4-BE49-F238E27FC236}">
                <a16:creationId xmlns:a16="http://schemas.microsoft.com/office/drawing/2014/main" id="{C8342339-285A-5C4E-906D-B15C2C22D2FA}"/>
              </a:ext>
            </a:extLst>
          </p:cNvPr>
          <p:cNvSpPr>
            <a:spLocks noGrp="1"/>
          </p:cNvSpPr>
          <p:nvPr>
            <p:ph type="dt" sz="half" idx="10"/>
          </p:nvPr>
        </p:nvSpPr>
        <p:spPr/>
        <p:txBody>
          <a:bodyPr/>
          <a:lstStyle/>
          <a:p>
            <a:r>
              <a:rPr lang="fr-FR">
                <a:solidFill>
                  <a:prstClr val="white"/>
                </a:solidFill>
                <a:latin typeface="News Gothic MT"/>
              </a:rPr>
              <a:t>15 May 2025</a:t>
            </a:r>
          </a:p>
        </p:txBody>
      </p:sp>
      <p:sp>
        <p:nvSpPr>
          <p:cNvPr id="6" name="Slide Number Placeholder 5">
            <a:extLst>
              <a:ext uri="{FF2B5EF4-FFF2-40B4-BE49-F238E27FC236}">
                <a16:creationId xmlns:a16="http://schemas.microsoft.com/office/drawing/2014/main" id="{A3F023C6-EC0D-0540-B8FC-5AC3DE9821B5}"/>
              </a:ext>
            </a:extLst>
          </p:cNvPr>
          <p:cNvSpPr>
            <a:spLocks noGrp="1"/>
          </p:cNvSpPr>
          <p:nvPr>
            <p:ph type="sldNum" sz="quarter" idx="12"/>
          </p:nvPr>
        </p:nvSpPr>
        <p:spPr/>
        <p:txBody>
          <a:bodyPr/>
          <a:lstStyle/>
          <a:p>
            <a:fld id="{617C510A-7687-CB44-A886-7EC5AB743307}" type="slidenum">
              <a:rPr lang="fr-FR" smtClean="0">
                <a:solidFill>
                  <a:prstClr val="white"/>
                </a:solidFill>
                <a:latin typeface="News Gothic MT"/>
              </a:rPr>
              <a:pPr/>
              <a:t>19</a:t>
            </a:fld>
            <a:endParaRPr lang="fr-FR">
              <a:solidFill>
                <a:prstClr val="white"/>
              </a:solidFill>
              <a:latin typeface="News Gothic MT"/>
            </a:endParaRPr>
          </a:p>
        </p:txBody>
      </p:sp>
      <p:pic>
        <p:nvPicPr>
          <p:cNvPr id="9" name="Picture 8">
            <a:extLst>
              <a:ext uri="{FF2B5EF4-FFF2-40B4-BE49-F238E27FC236}">
                <a16:creationId xmlns:a16="http://schemas.microsoft.com/office/drawing/2014/main" id="{31CE06D5-B4E7-494D-A5BE-9E16A4B2C4D8}"/>
              </a:ext>
            </a:extLst>
          </p:cNvPr>
          <p:cNvPicPr/>
          <p:nvPr/>
        </p:nvPicPr>
        <p:blipFill>
          <a:blip r:embed="rId3"/>
          <a:stretch>
            <a:fillRect/>
          </a:stretch>
        </p:blipFill>
        <p:spPr>
          <a:xfrm>
            <a:off x="10174434" y="4403602"/>
            <a:ext cx="1952458" cy="1668869"/>
          </a:xfrm>
          <a:prstGeom prst="rect">
            <a:avLst/>
          </a:prstGeom>
        </p:spPr>
      </p:pic>
      <p:sp>
        <p:nvSpPr>
          <p:cNvPr id="10" name="Rectangle 9">
            <a:extLst>
              <a:ext uri="{FF2B5EF4-FFF2-40B4-BE49-F238E27FC236}">
                <a16:creationId xmlns:a16="http://schemas.microsoft.com/office/drawing/2014/main" id="{AE9ADBF2-DE82-E14D-8103-E788B7A86A33}"/>
              </a:ext>
            </a:extLst>
          </p:cNvPr>
          <p:cNvSpPr/>
          <p:nvPr/>
        </p:nvSpPr>
        <p:spPr>
          <a:xfrm>
            <a:off x="8116576" y="4335555"/>
            <a:ext cx="1985920" cy="2209964"/>
          </a:xfrm>
          <a:prstGeom prst="rect">
            <a:avLst/>
          </a:prstGeom>
        </p:spPr>
        <p:txBody>
          <a:bodyPr wrap="square">
            <a:spAutoFit/>
          </a:bodyPr>
          <a:lstStyle/>
          <a:p>
            <a:pPr algn="just">
              <a:lnSpc>
                <a:spcPct val="107000"/>
              </a:lnSpc>
            </a:pPr>
            <a:r>
              <a:rPr lang="en-GB" sz="1200" b="1" dirty="0" err="1">
                <a:latin typeface="Times New Roman" panose="02020603050405020304" pitchFamily="18" charset="0"/>
                <a:ea typeface="Calibri" panose="020F0502020204030204" pitchFamily="34" charset="0"/>
                <a:cs typeface="Times New Roman" panose="02020603050405020304" pitchFamily="18" charset="0"/>
              </a:rPr>
              <a:t>Drivebeam</a:t>
            </a:r>
            <a:r>
              <a:rPr lang="en-GB" sz="1200" b="1" dirty="0">
                <a:latin typeface="Times New Roman" panose="02020603050405020304" pitchFamily="18" charset="0"/>
                <a:ea typeface="Calibri" panose="020F0502020204030204" pitchFamily="34" charset="0"/>
                <a:cs typeface="Times New Roman" panose="02020603050405020304" pitchFamily="18" charset="0"/>
              </a:rPr>
              <a:t> klystron: </a:t>
            </a:r>
            <a:r>
              <a:rPr lang="en-GB" sz="1200" dirty="0">
                <a:latin typeface="Times New Roman" panose="02020603050405020304" pitchFamily="18" charset="0"/>
                <a:ea typeface="Calibri" panose="020F0502020204030204" pitchFamily="34" charset="0"/>
                <a:cs typeface="Times New Roman" panose="02020603050405020304" pitchFamily="18" charset="0"/>
              </a:rPr>
              <a:t>The klystron efficiency (circles) and the peak RF power (squares) simulated for the CLIC TS MBK (solid lines) and measured for the Canon MBK E37503 (dashed lines) vs total beam power. </a:t>
            </a:r>
            <a:r>
              <a:rPr lang="en-US" sz="1200" dirty="0">
                <a:latin typeface="Times New Roman" panose="02020603050405020304" pitchFamily="18" charset="0"/>
                <a:cs typeface="Times New Roman" panose="02020603050405020304" pitchFamily="18" charset="0"/>
                <a:hlinkClick r:id="rId4"/>
              </a:rPr>
              <a:t>https://ieeexplore.ieee.org/document/9115885</a:t>
            </a:r>
            <a:endParaRPr lang="en-GB" sz="1200" dirty="0">
              <a:latin typeface="Times New Roman" panose="02020603050405020304" pitchFamily="18" charset="0"/>
              <a:ea typeface="Calibri" panose="020F0502020204030204" pitchFamily="34" charset="0"/>
              <a:cs typeface="Times New Roman" panose="02020603050405020304" pitchFamily="18" charset="0"/>
            </a:endParaRPr>
          </a:p>
          <a:p>
            <a:pPr algn="just">
              <a:lnSpc>
                <a:spcPct val="107000"/>
              </a:lnSpc>
            </a:pPr>
            <a:endParaRPr lang="en-US" sz="899" dirty="0">
              <a:latin typeface="Calibri" panose="020F0502020204030204" pitchFamily="34" charset="0"/>
              <a:ea typeface="Calibri" panose="020F0502020204030204" pitchFamily="34" charset="0"/>
              <a:cs typeface="Times New Roman" panose="02020603050405020304" pitchFamily="18" charset="0"/>
            </a:endParaRPr>
          </a:p>
        </p:txBody>
      </p:sp>
      <p:sp>
        <p:nvSpPr>
          <p:cNvPr id="11" name="Rectangle 10">
            <a:extLst>
              <a:ext uri="{FF2B5EF4-FFF2-40B4-BE49-F238E27FC236}">
                <a16:creationId xmlns:a16="http://schemas.microsoft.com/office/drawing/2014/main" id="{2E2EE529-1633-D142-951E-DA08D12A80CD}"/>
              </a:ext>
            </a:extLst>
          </p:cNvPr>
          <p:cNvSpPr/>
          <p:nvPr/>
        </p:nvSpPr>
        <p:spPr>
          <a:xfrm>
            <a:off x="4045873" y="4313189"/>
            <a:ext cx="1533885" cy="1938992"/>
          </a:xfrm>
          <a:prstGeom prst="rect">
            <a:avLst/>
          </a:prstGeom>
        </p:spPr>
        <p:txBody>
          <a:bodyPr wrap="square">
            <a:spAutoFit/>
          </a:bodyPr>
          <a:lstStyle/>
          <a:p>
            <a:pPr lvl="0"/>
            <a:r>
              <a:rPr lang="en-GB" sz="1200" b="1" dirty="0">
                <a:latin typeface="Times New Roman" panose="02020603050405020304" pitchFamily="18" charset="0"/>
                <a:ea typeface="Calibri" panose="020F0502020204030204" pitchFamily="34" charset="0"/>
                <a:cs typeface="Times New Roman" panose="02020603050405020304" pitchFamily="18" charset="0"/>
              </a:rPr>
              <a:t>Industrial questionnaire: </a:t>
            </a:r>
          </a:p>
          <a:p>
            <a:pPr lvl="0"/>
            <a:r>
              <a:rPr lang="en-GB" sz="1200" dirty="0">
                <a:latin typeface="Times New Roman" panose="02020603050405020304" pitchFamily="18" charset="0"/>
                <a:ea typeface="Calibri" panose="020F0502020204030204" pitchFamily="34" charset="0"/>
                <a:cs typeface="Times New Roman" panose="02020603050405020304" pitchFamily="18" charset="0"/>
              </a:rPr>
              <a:t>Based on the companies feedback, the preparation phase to the mass production could take about five years. Capacity clearly available. </a:t>
            </a:r>
          </a:p>
        </p:txBody>
      </p:sp>
      <p:pic>
        <p:nvPicPr>
          <p:cNvPr id="12" name="Picture 11">
            <a:extLst>
              <a:ext uri="{FF2B5EF4-FFF2-40B4-BE49-F238E27FC236}">
                <a16:creationId xmlns:a16="http://schemas.microsoft.com/office/drawing/2014/main" id="{CD5EE872-3B37-7847-A37F-559655105F26}"/>
              </a:ext>
            </a:extLst>
          </p:cNvPr>
          <p:cNvPicPr>
            <a:picLocks noChangeAspect="1"/>
          </p:cNvPicPr>
          <p:nvPr/>
        </p:nvPicPr>
        <p:blipFill>
          <a:blip r:embed="rId5"/>
          <a:stretch>
            <a:fillRect/>
          </a:stretch>
        </p:blipFill>
        <p:spPr>
          <a:xfrm>
            <a:off x="5513642" y="4369967"/>
            <a:ext cx="2530996" cy="1906016"/>
          </a:xfrm>
          <a:prstGeom prst="rect">
            <a:avLst/>
          </a:prstGeom>
        </p:spPr>
      </p:pic>
      <p:sp>
        <p:nvSpPr>
          <p:cNvPr id="17" name="Rectangle 16">
            <a:extLst>
              <a:ext uri="{FF2B5EF4-FFF2-40B4-BE49-F238E27FC236}">
                <a16:creationId xmlns:a16="http://schemas.microsoft.com/office/drawing/2014/main" id="{10504679-F2DE-E740-84D0-9B1F26B7205F}"/>
              </a:ext>
            </a:extLst>
          </p:cNvPr>
          <p:cNvSpPr/>
          <p:nvPr/>
        </p:nvSpPr>
        <p:spPr>
          <a:xfrm>
            <a:off x="219638" y="845146"/>
            <a:ext cx="3768128" cy="2259080"/>
          </a:xfrm>
          <a:prstGeom prst="rect">
            <a:avLst/>
          </a:prstGeom>
        </p:spPr>
        <p:txBody>
          <a:bodyPr wrap="square">
            <a:spAutoFit/>
          </a:bodyPr>
          <a:lstStyle/>
          <a:p>
            <a:pPr marL="342900" lvl="0" indent="-342900" defTabSz="914400" hangingPunct="1">
              <a:lnSpc>
                <a:spcPct val="90000"/>
              </a:lnSpc>
              <a:spcBef>
                <a:spcPts val="600"/>
              </a:spcBef>
              <a:buClr>
                <a:srgbClr val="4F81BD"/>
              </a:buClr>
              <a:buSzPct val="100000"/>
              <a:buFont typeface="Wingdings" pitchFamily="2" charset="2"/>
              <a:buChar char="Ø"/>
              <a:defRPr sz="2900">
                <a:latin typeface="Arial"/>
                <a:ea typeface="Arial"/>
                <a:cs typeface="Arial"/>
                <a:sym typeface="Arial"/>
              </a:defRPr>
            </a:pPr>
            <a:r>
              <a:rPr lang="en-US" sz="1400" b="1" dirty="0">
                <a:solidFill>
                  <a:srgbClr val="1F497D"/>
                </a:solidFill>
                <a:latin typeface="Arial"/>
                <a:ea typeface="Arial"/>
                <a:cs typeface="Arial"/>
                <a:sym typeface="Arial"/>
              </a:rPr>
              <a:t>Fundamental process for high-fields and material dynamics</a:t>
            </a:r>
            <a:endParaRPr lang="en-US" sz="1400" dirty="0">
              <a:solidFill>
                <a:srgbClr val="1F497D"/>
              </a:solidFill>
              <a:latin typeface="Arial"/>
              <a:ea typeface="Arial"/>
              <a:cs typeface="Arial"/>
              <a:sym typeface="Arial"/>
            </a:endParaRPr>
          </a:p>
          <a:p>
            <a:pPr defTabSz="1828800" hangingPunct="1"/>
            <a:r>
              <a:rPr lang="en-US" sz="1400" dirty="0">
                <a:solidFill>
                  <a:schemeClr val="tx2">
                    <a:lumMod val="90000"/>
                    <a:lumOff val="10000"/>
                  </a:schemeClr>
                </a:solidFill>
                <a:latin typeface="Arial" panose="020B0604020202020204" pitchFamily="34" charset="0"/>
                <a:ea typeface="Arial"/>
                <a:cs typeface="Arial" panose="020B0604020202020204" pitchFamily="34" charset="0"/>
                <a:sym typeface="Arial"/>
              </a:rPr>
              <a:t>Structures and components  production program to study designs, operation, conditioning, manufacturing, industry qualification/experience. Understanding the limits by: </a:t>
            </a:r>
            <a:r>
              <a:rPr lang="en-US" sz="1400" kern="1200" dirty="0">
                <a:solidFill>
                  <a:schemeClr val="tx2">
                    <a:lumMod val="90000"/>
                    <a:lumOff val="10000"/>
                  </a:schemeClr>
                </a:solidFill>
                <a:latin typeface="Arial" panose="020B0604020202020204" pitchFamily="34" charset="0"/>
                <a:cs typeface="Arial" panose="020B0604020202020204" pitchFamily="34" charset="0"/>
              </a:rPr>
              <a:t>Field emission, Vacuum arcing  (breakdown) and Fatigue due to pulsed surface heating</a:t>
            </a:r>
          </a:p>
          <a:p>
            <a:pPr lvl="0" defTabSz="914400" hangingPunct="1">
              <a:lnSpc>
                <a:spcPct val="90000"/>
              </a:lnSpc>
              <a:spcBef>
                <a:spcPts val="600"/>
              </a:spcBef>
              <a:buClr>
                <a:srgbClr val="4F81BD"/>
              </a:buClr>
              <a:buSzPct val="100000"/>
              <a:defRPr sz="2900">
                <a:latin typeface="Arial"/>
                <a:ea typeface="Arial"/>
                <a:cs typeface="Arial"/>
                <a:sym typeface="Arial"/>
              </a:defRPr>
            </a:pPr>
            <a:endParaRPr lang="en-US" sz="1400" dirty="0">
              <a:solidFill>
                <a:srgbClr val="1F497D"/>
              </a:solidFill>
              <a:latin typeface="Arial"/>
              <a:ea typeface="Arial"/>
              <a:cs typeface="Arial"/>
              <a:sym typeface="Arial"/>
            </a:endParaRPr>
          </a:p>
        </p:txBody>
      </p:sp>
      <p:sp>
        <p:nvSpPr>
          <p:cNvPr id="30" name="Rectangle 29">
            <a:extLst>
              <a:ext uri="{FF2B5EF4-FFF2-40B4-BE49-F238E27FC236}">
                <a16:creationId xmlns:a16="http://schemas.microsoft.com/office/drawing/2014/main" id="{70A69404-7C8F-5D46-BB58-B8821B93F476}"/>
              </a:ext>
            </a:extLst>
          </p:cNvPr>
          <p:cNvSpPr/>
          <p:nvPr/>
        </p:nvSpPr>
        <p:spPr>
          <a:xfrm>
            <a:off x="3976844" y="988684"/>
            <a:ext cx="3962260" cy="932563"/>
          </a:xfrm>
          <a:prstGeom prst="rect">
            <a:avLst/>
          </a:prstGeom>
        </p:spPr>
        <p:txBody>
          <a:bodyPr wrap="square">
            <a:spAutoFit/>
          </a:bodyPr>
          <a:lstStyle/>
          <a:p>
            <a:pPr marL="342900" indent="-342900" defTabSz="914400" hangingPunct="1">
              <a:lnSpc>
                <a:spcPct val="90000"/>
              </a:lnSpc>
              <a:spcBef>
                <a:spcPts val="600"/>
              </a:spcBef>
              <a:buClr>
                <a:srgbClr val="4F81BD"/>
              </a:buClr>
              <a:buSzPct val="100000"/>
              <a:buFont typeface="Wingdings" pitchFamily="2" charset="2"/>
              <a:buChar char="Ø"/>
              <a:defRPr sz="2900">
                <a:latin typeface="Arial"/>
                <a:ea typeface="Arial"/>
                <a:cs typeface="Arial"/>
                <a:sym typeface="Arial"/>
              </a:defRPr>
            </a:pPr>
            <a:r>
              <a:rPr lang="en-US" sz="1400" b="1" kern="1200" dirty="0">
                <a:solidFill>
                  <a:schemeClr val="tx2">
                    <a:lumMod val="90000"/>
                    <a:lumOff val="10000"/>
                  </a:schemeClr>
                </a:solidFill>
                <a:latin typeface="Arial" panose="020B0604020202020204" pitchFamily="34" charset="0"/>
                <a:cs typeface="Arial" panose="020B0604020202020204" pitchFamily="34" charset="0"/>
              </a:rPr>
              <a:t>X band RF structures fabrication:</a:t>
            </a:r>
          </a:p>
          <a:p>
            <a:pPr defTabSz="1828800" hangingPunct="1"/>
            <a:r>
              <a:rPr lang="en-US" sz="1400" kern="1200" dirty="0">
                <a:solidFill>
                  <a:schemeClr val="tx2">
                    <a:lumMod val="90000"/>
                    <a:lumOff val="10000"/>
                  </a:schemeClr>
                </a:solidFill>
                <a:latin typeface="Arial" panose="020B0604020202020204" pitchFamily="34" charset="0"/>
                <a:cs typeface="Arial" panose="020B0604020202020204" pitchFamily="34" charset="0"/>
              </a:rPr>
              <a:t>Processes, Developments (rectangular disks, brazing, halves), Fabrication capacity </a:t>
            </a:r>
          </a:p>
          <a:p>
            <a:pPr defTabSz="1828800" hangingPunct="1"/>
            <a:r>
              <a:rPr lang="en-US" sz="1400" kern="1200" dirty="0">
                <a:solidFill>
                  <a:schemeClr val="tx2">
                    <a:lumMod val="90000"/>
                    <a:lumOff val="10000"/>
                  </a:schemeClr>
                </a:solidFill>
                <a:latin typeface="Arial" panose="020B0604020202020204" pitchFamily="34" charset="0"/>
                <a:cs typeface="Arial" panose="020B0604020202020204" pitchFamily="34" charset="0"/>
              </a:rPr>
              <a:t> and Components for system.</a:t>
            </a:r>
          </a:p>
        </p:txBody>
      </p:sp>
      <p:pic>
        <p:nvPicPr>
          <p:cNvPr id="31" name="Picture 30">
            <a:extLst>
              <a:ext uri="{FF2B5EF4-FFF2-40B4-BE49-F238E27FC236}">
                <a16:creationId xmlns:a16="http://schemas.microsoft.com/office/drawing/2014/main" id="{5F91C901-899B-E64A-AE0B-4EBC638E72BD}"/>
              </a:ext>
            </a:extLst>
          </p:cNvPr>
          <p:cNvPicPr>
            <a:picLocks noChangeAspect="1"/>
          </p:cNvPicPr>
          <p:nvPr/>
        </p:nvPicPr>
        <p:blipFill>
          <a:blip r:embed="rId6" cstate="screen">
            <a:extLst>
              <a:ext uri="{28A0092B-C50C-407E-A947-70E740481C1C}">
                <a14:useLocalDpi xmlns:a14="http://schemas.microsoft.com/office/drawing/2010/main"/>
              </a:ext>
            </a:extLst>
          </a:blip>
          <a:stretch>
            <a:fillRect/>
          </a:stretch>
        </p:blipFill>
        <p:spPr>
          <a:xfrm>
            <a:off x="3976113" y="1859564"/>
            <a:ext cx="4051788" cy="2279131"/>
          </a:xfrm>
          <a:prstGeom prst="rect">
            <a:avLst/>
          </a:prstGeom>
          <a:ln>
            <a:solidFill>
              <a:schemeClr val="bg1">
                <a:lumMod val="75000"/>
              </a:schemeClr>
            </a:solidFill>
          </a:ln>
        </p:spPr>
      </p:pic>
      <p:sp>
        <p:nvSpPr>
          <p:cNvPr id="33" name="Rectangle 32">
            <a:extLst>
              <a:ext uri="{FF2B5EF4-FFF2-40B4-BE49-F238E27FC236}">
                <a16:creationId xmlns:a16="http://schemas.microsoft.com/office/drawing/2014/main" id="{367D4BE9-51E9-8040-99F6-EA3CD0464D9B}"/>
              </a:ext>
            </a:extLst>
          </p:cNvPr>
          <p:cNvSpPr/>
          <p:nvPr/>
        </p:nvSpPr>
        <p:spPr>
          <a:xfrm>
            <a:off x="7883855" y="931306"/>
            <a:ext cx="3765690" cy="717119"/>
          </a:xfrm>
          <a:prstGeom prst="rect">
            <a:avLst/>
          </a:prstGeom>
        </p:spPr>
        <p:txBody>
          <a:bodyPr wrap="square">
            <a:spAutoFit/>
          </a:bodyPr>
          <a:lstStyle/>
          <a:p>
            <a:pPr marL="342900" lvl="0" indent="-342900" defTabSz="914400" hangingPunct="1">
              <a:lnSpc>
                <a:spcPct val="90000"/>
              </a:lnSpc>
              <a:spcBef>
                <a:spcPts val="600"/>
              </a:spcBef>
              <a:buClr>
                <a:srgbClr val="4F81BD"/>
              </a:buClr>
              <a:buSzPct val="100000"/>
              <a:buFont typeface="Wingdings" pitchFamily="2" charset="2"/>
              <a:buChar char="Ø"/>
              <a:defRPr sz="2900">
                <a:latin typeface="Arial"/>
                <a:ea typeface="Arial"/>
                <a:cs typeface="Arial"/>
                <a:sym typeface="Arial"/>
              </a:defRPr>
            </a:pPr>
            <a:r>
              <a:rPr lang="en-US" sz="1400" b="1" kern="1200" dirty="0">
                <a:solidFill>
                  <a:srgbClr val="09213B">
                    <a:lumMod val="90000"/>
                    <a:lumOff val="10000"/>
                  </a:srgbClr>
                </a:solidFill>
                <a:latin typeface="Arial" panose="020B0604020202020204" pitchFamily="34" charset="0"/>
                <a:cs typeface="Arial" panose="020B0604020202020204" pitchFamily="34" charset="0"/>
                <a:sym typeface="Arial"/>
              </a:rPr>
              <a:t>High Efficiency Klystrons:</a:t>
            </a:r>
          </a:p>
          <a:p>
            <a:pPr defTabSz="1828800" hangingPunct="1"/>
            <a:r>
              <a:rPr lang="en-US" sz="1400" kern="1200" dirty="0">
                <a:solidFill>
                  <a:srgbClr val="09213B">
                    <a:lumMod val="90000"/>
                    <a:lumOff val="10000"/>
                  </a:srgbClr>
                </a:solidFill>
                <a:latin typeface="Arial" panose="020B0604020202020204" pitchFamily="34" charset="0"/>
                <a:cs typeface="Arial" panose="020B0604020202020204" pitchFamily="34" charset="0"/>
              </a:rPr>
              <a:t>for  LHC, CLIC, FCC-</a:t>
            </a:r>
            <a:r>
              <a:rPr lang="en-US" sz="1400" kern="1200" dirty="0" err="1">
                <a:solidFill>
                  <a:srgbClr val="09213B">
                    <a:lumMod val="90000"/>
                    <a:lumOff val="10000"/>
                  </a:srgbClr>
                </a:solidFill>
                <a:latin typeface="Arial" panose="020B0604020202020204" pitchFamily="34" charset="0"/>
                <a:cs typeface="Arial" panose="020B0604020202020204" pitchFamily="34" charset="0"/>
              </a:rPr>
              <a:t>ee</a:t>
            </a:r>
            <a:r>
              <a:rPr lang="en-US" sz="1400" kern="1200" dirty="0">
                <a:solidFill>
                  <a:srgbClr val="09213B">
                    <a:lumMod val="90000"/>
                    <a:lumOff val="10000"/>
                  </a:srgbClr>
                </a:solidFill>
                <a:latin typeface="Arial" panose="020B0604020202020204" pitchFamily="34" charset="0"/>
                <a:cs typeface="Arial" panose="020B0604020202020204" pitchFamily="34" charset="0"/>
              </a:rPr>
              <a:t> and ILC. For CLIC, this includes the L-band and X-band sources</a:t>
            </a:r>
            <a:endParaRPr lang="en-US" dirty="0"/>
          </a:p>
        </p:txBody>
      </p:sp>
      <p:pic>
        <p:nvPicPr>
          <p:cNvPr id="35" name="Picture 34">
            <a:extLst>
              <a:ext uri="{FF2B5EF4-FFF2-40B4-BE49-F238E27FC236}">
                <a16:creationId xmlns:a16="http://schemas.microsoft.com/office/drawing/2014/main" id="{85B9E1F1-D267-1547-9831-A9733E0F77FA}"/>
              </a:ext>
            </a:extLst>
          </p:cNvPr>
          <p:cNvPicPr>
            <a:picLocks noChangeAspect="1"/>
          </p:cNvPicPr>
          <p:nvPr/>
        </p:nvPicPr>
        <p:blipFill>
          <a:blip r:embed="rId7"/>
          <a:stretch>
            <a:fillRect/>
          </a:stretch>
        </p:blipFill>
        <p:spPr>
          <a:xfrm>
            <a:off x="8044638" y="1743868"/>
            <a:ext cx="4054819" cy="2439862"/>
          </a:xfrm>
          <a:prstGeom prst="rect">
            <a:avLst/>
          </a:prstGeom>
        </p:spPr>
      </p:pic>
      <p:pic>
        <p:nvPicPr>
          <p:cNvPr id="21" name="Picture 20">
            <a:extLst>
              <a:ext uri="{FF2B5EF4-FFF2-40B4-BE49-F238E27FC236}">
                <a16:creationId xmlns:a16="http://schemas.microsoft.com/office/drawing/2014/main" id="{00360285-1776-0E44-9199-2D473F9424AA}"/>
              </a:ext>
            </a:extLst>
          </p:cNvPr>
          <p:cNvPicPr>
            <a:picLocks noChangeAspect="1"/>
          </p:cNvPicPr>
          <p:nvPr/>
        </p:nvPicPr>
        <p:blipFill>
          <a:blip r:embed="rId8"/>
          <a:stretch>
            <a:fillRect/>
          </a:stretch>
        </p:blipFill>
        <p:spPr>
          <a:xfrm>
            <a:off x="0" y="2750465"/>
            <a:ext cx="4186989" cy="2092068"/>
          </a:xfrm>
          <a:prstGeom prst="rect">
            <a:avLst/>
          </a:prstGeom>
          <a:ln>
            <a:noFill/>
          </a:ln>
        </p:spPr>
      </p:pic>
      <p:pic>
        <p:nvPicPr>
          <p:cNvPr id="23" name="Picture 22" descr="industrialisation3.png">
            <a:extLst>
              <a:ext uri="{FF2B5EF4-FFF2-40B4-BE49-F238E27FC236}">
                <a16:creationId xmlns:a16="http://schemas.microsoft.com/office/drawing/2014/main" id="{4EF6923B-C938-7245-83C7-C868EA071B53}"/>
              </a:ext>
            </a:extLst>
          </p:cNvPr>
          <p:cNvPicPr>
            <a:picLocks noChangeAspect="1"/>
          </p:cNvPicPr>
          <p:nvPr/>
        </p:nvPicPr>
        <p:blipFill rotWithShape="1">
          <a:blip r:embed="rId9" cstate="screen">
            <a:extLst>
              <a:ext uri="{28A0092B-C50C-407E-A947-70E740481C1C}">
                <a14:useLocalDpi xmlns:a14="http://schemas.microsoft.com/office/drawing/2010/main"/>
              </a:ext>
            </a:extLst>
          </a:blip>
          <a:srcRect/>
          <a:stretch/>
        </p:blipFill>
        <p:spPr>
          <a:xfrm>
            <a:off x="2747239" y="5762310"/>
            <a:ext cx="1223790" cy="969231"/>
          </a:xfrm>
          <a:prstGeom prst="rect">
            <a:avLst/>
          </a:prstGeom>
        </p:spPr>
      </p:pic>
      <p:pic>
        <p:nvPicPr>
          <p:cNvPr id="25" name="Picture 24">
            <a:extLst>
              <a:ext uri="{FF2B5EF4-FFF2-40B4-BE49-F238E27FC236}">
                <a16:creationId xmlns:a16="http://schemas.microsoft.com/office/drawing/2014/main" id="{B101F817-8B97-F943-9B39-A153127E04C7}"/>
              </a:ext>
            </a:extLst>
          </p:cNvPr>
          <p:cNvPicPr>
            <a:picLocks noChangeAspect="1"/>
          </p:cNvPicPr>
          <p:nvPr/>
        </p:nvPicPr>
        <p:blipFill>
          <a:blip r:embed="rId10"/>
          <a:stretch>
            <a:fillRect/>
          </a:stretch>
        </p:blipFill>
        <p:spPr>
          <a:xfrm>
            <a:off x="17880" y="4842533"/>
            <a:ext cx="2548857" cy="1989900"/>
          </a:xfrm>
          <a:prstGeom prst="rect">
            <a:avLst/>
          </a:prstGeom>
        </p:spPr>
      </p:pic>
      <p:pic>
        <p:nvPicPr>
          <p:cNvPr id="16" name="Picture 2">
            <a:extLst>
              <a:ext uri="{FF2B5EF4-FFF2-40B4-BE49-F238E27FC236}">
                <a16:creationId xmlns:a16="http://schemas.microsoft.com/office/drawing/2014/main" id="{CB35FAD8-EE1E-DD46-ADC8-B609DC9A4BB8}"/>
              </a:ext>
            </a:extLst>
          </p:cNvPr>
          <p:cNvPicPr>
            <a:picLocks noChangeAspect="1" noChangeArrowheads="1"/>
          </p:cNvPicPr>
          <p:nvPr/>
        </p:nvPicPr>
        <p:blipFill>
          <a:blip r:embed="rId11">
            <a:extLst>
              <a:ext uri="{28A0092B-C50C-407E-A947-70E740481C1C}">
                <a14:useLocalDpi xmlns:a14="http://schemas.microsoft.com/office/drawing/2010/main"/>
              </a:ext>
            </a:extLst>
          </a:blip>
          <a:srcRect/>
          <a:stretch>
            <a:fillRect/>
          </a:stretch>
        </p:blipFill>
        <p:spPr bwMode="auto">
          <a:xfrm>
            <a:off x="2114475" y="4978788"/>
            <a:ext cx="542513" cy="50357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6" name="Picture 25">
            <a:extLst>
              <a:ext uri="{FF2B5EF4-FFF2-40B4-BE49-F238E27FC236}">
                <a16:creationId xmlns:a16="http://schemas.microsoft.com/office/drawing/2014/main" id="{D9A76737-3144-4E4E-8C9E-147704BD2FEB}"/>
              </a:ext>
            </a:extLst>
          </p:cNvPr>
          <p:cNvPicPr>
            <a:picLocks noChangeAspect="1"/>
          </p:cNvPicPr>
          <p:nvPr/>
        </p:nvPicPr>
        <p:blipFill>
          <a:blip r:embed="rId12"/>
          <a:stretch>
            <a:fillRect/>
          </a:stretch>
        </p:blipFill>
        <p:spPr>
          <a:xfrm>
            <a:off x="2747239" y="4985834"/>
            <a:ext cx="1008217" cy="613697"/>
          </a:xfrm>
          <a:prstGeom prst="rect">
            <a:avLst/>
          </a:prstGeom>
        </p:spPr>
      </p:pic>
      <p:sp>
        <p:nvSpPr>
          <p:cNvPr id="27" name="Title 1">
            <a:extLst>
              <a:ext uri="{FF2B5EF4-FFF2-40B4-BE49-F238E27FC236}">
                <a16:creationId xmlns:a16="http://schemas.microsoft.com/office/drawing/2014/main" id="{D928737D-CBCD-2C44-8E05-69EAE7642BD4}"/>
              </a:ext>
            </a:extLst>
          </p:cNvPr>
          <p:cNvSpPr txBox="1">
            <a:spLocks/>
          </p:cNvSpPr>
          <p:nvPr/>
        </p:nvSpPr>
        <p:spPr>
          <a:xfrm>
            <a:off x="2093494" y="137405"/>
            <a:ext cx="8551749" cy="608363"/>
          </a:xfrm>
          <a:prstGeom prst="rect">
            <a:avLst/>
          </a:prstGeom>
          <a:solidFill>
            <a:schemeClr val="accent4">
              <a:lumMod val="40000"/>
              <a:lumOff val="60000"/>
            </a:schemeClr>
          </a:solidFill>
        </p:spPr>
        <p:txBody>
          <a:bodyPr vert="horz" lIns="91440" tIns="45720" rIns="91440" bIns="45720" rtlCol="0" anchor="b" anchorCtr="0">
            <a:noAutofit/>
          </a:bodyPr>
          <a:lstStyle>
            <a:lvl1pPr algn="ctr" defTabSz="914400" rtl="0" eaLnBrk="1" latinLnBrk="0" hangingPunct="1">
              <a:spcBef>
                <a:spcPct val="0"/>
              </a:spcBef>
              <a:buNone/>
              <a:defRPr sz="4600" b="1" kern="1200">
                <a:solidFill>
                  <a:schemeClr val="accent1"/>
                </a:solidFill>
                <a:effectLst/>
                <a:latin typeface="Arial" panose="020B0604020202020204" pitchFamily="34" charset="0"/>
                <a:ea typeface="+mj-ea"/>
                <a:cs typeface="Arial" panose="020B0604020202020204" pitchFamily="34" charset="0"/>
              </a:defRPr>
            </a:lvl1pPr>
          </a:lstStyle>
          <a:p>
            <a:r>
              <a:rPr lang="en-US" sz="3196" dirty="0"/>
              <a:t> Progress in X-band Technical Systems</a:t>
            </a:r>
          </a:p>
        </p:txBody>
      </p:sp>
      <p:sp>
        <p:nvSpPr>
          <p:cNvPr id="32" name="TextBox 31">
            <a:extLst>
              <a:ext uri="{FF2B5EF4-FFF2-40B4-BE49-F238E27FC236}">
                <a16:creationId xmlns:a16="http://schemas.microsoft.com/office/drawing/2014/main" id="{79158965-2A19-B54C-9D22-AD7912563895}"/>
              </a:ext>
            </a:extLst>
          </p:cNvPr>
          <p:cNvSpPr txBox="1"/>
          <p:nvPr/>
        </p:nvSpPr>
        <p:spPr>
          <a:xfrm>
            <a:off x="8116576" y="6423592"/>
            <a:ext cx="3764520" cy="287478"/>
          </a:xfrm>
          <a:prstGeom prst="rect">
            <a:avLst/>
          </a:prstGeom>
          <a:noFill/>
          <a:ln w="12700" cap="flat">
            <a:noFill/>
            <a:miter lim="400000"/>
          </a:ln>
          <a:effectLst/>
          <a:sp3d/>
        </p:spPr>
        <p:style>
          <a:lnRef idx="0">
            <a:scrgbClr r="0" g="0" b="0"/>
          </a:lnRef>
          <a:fillRef idx="0">
            <a:scrgbClr r="0" g="0" b="0"/>
          </a:fillRef>
          <a:effectRef idx="0">
            <a:scrgbClr r="0" g="0" b="0"/>
          </a:effectRef>
          <a:fontRef idx="none"/>
        </p:style>
        <p:txBody>
          <a:bodyPr rot="0" spcFirstLastPara="1" vertOverflow="overflow" horzOverflow="overflow" vert="horz" wrap="square" lIns="35669" tIns="35669" rIns="35669" bIns="35669" numCol="1" spcCol="38100" rtlCol="0" anchor="ctr">
            <a:spAutoFit/>
          </a:bodyPr>
          <a:lstStyle/>
          <a:p>
            <a:pPr defTabSz="410191">
              <a:defRPr/>
            </a:pPr>
            <a:r>
              <a:rPr lang="en-US" sz="1400" dirty="0">
                <a:solidFill>
                  <a:srgbClr val="C00000"/>
                </a:solidFill>
                <a:latin typeface="Times New Roman" panose="02020603050405020304" pitchFamily="18" charset="0"/>
                <a:cs typeface="Times New Roman" panose="02020603050405020304" pitchFamily="18" charset="0"/>
                <a:sym typeface="Avenir Book"/>
              </a:rPr>
              <a:t>EU projects: ARIES, I-FAST, new TNA </a:t>
            </a:r>
          </a:p>
        </p:txBody>
      </p:sp>
    </p:spTree>
    <p:extLst>
      <p:ext uri="{BB962C8B-B14F-4D97-AF65-F5344CB8AC3E}">
        <p14:creationId xmlns:p14="http://schemas.microsoft.com/office/powerpoint/2010/main" val="1563771427"/>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5C27143-A719-A47E-0FC4-4E039E7706BA}"/>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2964E2B3-6593-BB5C-A602-6514289B9156}"/>
              </a:ext>
            </a:extLst>
          </p:cNvPr>
          <p:cNvSpPr>
            <a:spLocks noGrp="1"/>
          </p:cNvSpPr>
          <p:nvPr>
            <p:ph idx="1"/>
          </p:nvPr>
        </p:nvSpPr>
        <p:spPr/>
        <p:txBody>
          <a:bodyPr/>
          <a:lstStyle/>
          <a:p>
            <a:endParaRPr lang="en-US"/>
          </a:p>
        </p:txBody>
      </p:sp>
      <p:sp>
        <p:nvSpPr>
          <p:cNvPr id="4" name="Date Placeholder 3">
            <a:extLst>
              <a:ext uri="{FF2B5EF4-FFF2-40B4-BE49-F238E27FC236}">
                <a16:creationId xmlns:a16="http://schemas.microsoft.com/office/drawing/2014/main" id="{2A458717-0CBC-1D10-4BC1-CED6DBFD9EAD}"/>
              </a:ext>
            </a:extLst>
          </p:cNvPr>
          <p:cNvSpPr>
            <a:spLocks noGrp="1"/>
          </p:cNvSpPr>
          <p:nvPr>
            <p:ph type="dt" sz="half" idx="10"/>
          </p:nvPr>
        </p:nvSpPr>
        <p:spPr/>
        <p:txBody>
          <a:bodyPr/>
          <a:lstStyle/>
          <a:p>
            <a:r>
              <a:rPr lang="fr-FR">
                <a:solidFill>
                  <a:prstClr val="white"/>
                </a:solidFill>
                <a:latin typeface="News Gothic MT"/>
              </a:rPr>
              <a:t>15 May 2025</a:t>
            </a:r>
          </a:p>
        </p:txBody>
      </p:sp>
      <p:sp>
        <p:nvSpPr>
          <p:cNvPr id="6" name="Slide Number Placeholder 5">
            <a:extLst>
              <a:ext uri="{FF2B5EF4-FFF2-40B4-BE49-F238E27FC236}">
                <a16:creationId xmlns:a16="http://schemas.microsoft.com/office/drawing/2014/main" id="{3C873499-F906-9792-FB6A-791D31DC8873}"/>
              </a:ext>
            </a:extLst>
          </p:cNvPr>
          <p:cNvSpPr>
            <a:spLocks noGrp="1"/>
          </p:cNvSpPr>
          <p:nvPr>
            <p:ph type="sldNum" sz="quarter" idx="12"/>
          </p:nvPr>
        </p:nvSpPr>
        <p:spPr/>
        <p:txBody>
          <a:bodyPr/>
          <a:lstStyle/>
          <a:p>
            <a:fld id="{617C510A-7687-CB44-A886-7EC5AB743307}" type="slidenum">
              <a:rPr lang="fr-FR" smtClean="0">
                <a:solidFill>
                  <a:prstClr val="white"/>
                </a:solidFill>
                <a:latin typeface="News Gothic MT"/>
              </a:rPr>
              <a:pPr/>
              <a:t>20</a:t>
            </a:fld>
            <a:endParaRPr lang="fr-FR">
              <a:solidFill>
                <a:prstClr val="white"/>
              </a:solidFill>
              <a:latin typeface="News Gothic MT"/>
            </a:endParaRPr>
          </a:p>
        </p:txBody>
      </p:sp>
      <p:pic>
        <p:nvPicPr>
          <p:cNvPr id="9" name="Picture 8">
            <a:extLst>
              <a:ext uri="{FF2B5EF4-FFF2-40B4-BE49-F238E27FC236}">
                <a16:creationId xmlns:a16="http://schemas.microsoft.com/office/drawing/2014/main" id="{28ED94CA-EE04-13C9-3557-6669EAA36370}"/>
              </a:ext>
            </a:extLst>
          </p:cNvPr>
          <p:cNvPicPr>
            <a:picLocks noChangeAspect="1"/>
          </p:cNvPicPr>
          <p:nvPr/>
        </p:nvPicPr>
        <p:blipFill>
          <a:blip r:embed="rId3"/>
          <a:stretch>
            <a:fillRect/>
          </a:stretch>
        </p:blipFill>
        <p:spPr>
          <a:xfrm>
            <a:off x="0" y="0"/>
            <a:ext cx="12179300" cy="6887420"/>
          </a:xfrm>
          <a:prstGeom prst="rect">
            <a:avLst/>
          </a:prstGeom>
        </p:spPr>
      </p:pic>
      <p:sp>
        <p:nvSpPr>
          <p:cNvPr id="8" name="Rectangle 2">
            <a:extLst>
              <a:ext uri="{FF2B5EF4-FFF2-40B4-BE49-F238E27FC236}">
                <a16:creationId xmlns:a16="http://schemas.microsoft.com/office/drawing/2014/main" id="{54139A3A-3ADC-256C-F132-2A1D781FD4D9}"/>
              </a:ext>
            </a:extLst>
          </p:cNvPr>
          <p:cNvSpPr txBox="1">
            <a:spLocks noChangeArrowheads="1"/>
          </p:cNvSpPr>
          <p:nvPr/>
        </p:nvSpPr>
        <p:spPr>
          <a:xfrm>
            <a:off x="416426" y="2669277"/>
            <a:ext cx="11762874" cy="917956"/>
          </a:xfrm>
          <a:prstGeom prst="rect">
            <a:avLst/>
          </a:prstGeom>
        </p:spPr>
        <p:txBody>
          <a:bodyPr vert="horz" lIns="0" tIns="0" rIns="0" bIns="0" rtlCol="0" anchor="b" anchorCtr="0">
            <a:noAutofit/>
          </a:bodyPr>
          <a:lstStyle>
            <a:lvl1pPr algn="ctr" defTabSz="914400" rtl="0" eaLnBrk="1" latinLnBrk="0" hangingPunct="1">
              <a:spcBef>
                <a:spcPct val="0"/>
              </a:spcBef>
              <a:buNone/>
              <a:defRPr sz="4600" b="1" kern="1200">
                <a:solidFill>
                  <a:schemeClr val="accent1"/>
                </a:solidFill>
                <a:effectLst/>
                <a:latin typeface="Arial" panose="020B0604020202020204" pitchFamily="34" charset="0"/>
                <a:ea typeface="+mj-ea"/>
                <a:cs typeface="Arial" panose="020B0604020202020204" pitchFamily="34" charset="0"/>
              </a:defRPr>
            </a:lvl1pPr>
          </a:lstStyle>
          <a:p>
            <a:pPr marL="193675" indent="-193675" algn="l" defTabSz="404813">
              <a:tabLst>
                <a:tab pos="654050" algn="l"/>
                <a:tab pos="1311275" algn="l"/>
                <a:tab pos="1966913" algn="l"/>
                <a:tab pos="2624138" algn="l"/>
                <a:tab pos="3279775" algn="l"/>
                <a:tab pos="3937000" algn="l"/>
                <a:tab pos="4594225" algn="l"/>
                <a:tab pos="5249863" algn="l"/>
                <a:tab pos="5907088" algn="l"/>
              </a:tabLst>
            </a:pPr>
            <a:r>
              <a:rPr lang="en-GB" sz="4400" dirty="0">
                <a:ln w="900" cmpd="sng">
                  <a:solidFill>
                    <a:schemeClr val="accent1">
                      <a:satMod val="190000"/>
                      <a:alpha val="55000"/>
                    </a:schemeClr>
                  </a:solidFill>
                  <a:prstDash val="solid"/>
                </a:ln>
                <a:solidFill>
                  <a:schemeClr val="accent1">
                    <a:satMod val="200000"/>
                    <a:tint val="3000"/>
                  </a:schemeClr>
                </a:solidFill>
                <a:effectLst>
                  <a:innerShdw blurRad="101600" dist="76200" dir="5400000">
                    <a:schemeClr val="accent1">
                      <a:satMod val="190000"/>
                      <a:tint val="100000"/>
                      <a:alpha val="74000"/>
                    </a:schemeClr>
                  </a:innerShdw>
                </a:effectLst>
                <a:latin typeface="Arial" charset="0"/>
                <a:ea typeface="ＭＳ Ｐゴシック" charset="0"/>
                <a:cs typeface="ＭＳ Ｐゴシック" charset="0"/>
              </a:rPr>
              <a:t>Cool Copper Collider: Technology updates</a:t>
            </a:r>
          </a:p>
        </p:txBody>
      </p:sp>
    </p:spTree>
    <p:extLst>
      <p:ext uri="{BB962C8B-B14F-4D97-AF65-F5344CB8AC3E}">
        <p14:creationId xmlns:p14="http://schemas.microsoft.com/office/powerpoint/2010/main" val="98765801"/>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Date Placeholder 3">
            <a:extLst>
              <a:ext uri="{FF2B5EF4-FFF2-40B4-BE49-F238E27FC236}">
                <a16:creationId xmlns:a16="http://schemas.microsoft.com/office/drawing/2014/main" id="{C6977E63-32EC-FD20-246C-A5D970538D11}"/>
              </a:ext>
            </a:extLst>
          </p:cNvPr>
          <p:cNvSpPr>
            <a:spLocks noGrp="1"/>
          </p:cNvSpPr>
          <p:nvPr>
            <p:ph type="dt" sz="half" idx="10"/>
          </p:nvPr>
        </p:nvSpPr>
        <p:spPr/>
        <p:txBody>
          <a:bodyPr/>
          <a:lstStyle/>
          <a:p>
            <a:r>
              <a:rPr lang="fr-FR">
                <a:solidFill>
                  <a:prstClr val="white"/>
                </a:solidFill>
                <a:latin typeface="News Gothic MT"/>
              </a:rPr>
              <a:t>15 May 2025</a:t>
            </a:r>
          </a:p>
        </p:txBody>
      </p:sp>
      <p:sp>
        <p:nvSpPr>
          <p:cNvPr id="6" name="Slide Number Placeholder 5">
            <a:extLst>
              <a:ext uri="{FF2B5EF4-FFF2-40B4-BE49-F238E27FC236}">
                <a16:creationId xmlns:a16="http://schemas.microsoft.com/office/drawing/2014/main" id="{83A8D1D0-21CA-3C4F-51E9-97DD6891F6AE}"/>
              </a:ext>
            </a:extLst>
          </p:cNvPr>
          <p:cNvSpPr>
            <a:spLocks noGrp="1"/>
          </p:cNvSpPr>
          <p:nvPr>
            <p:ph type="sldNum" sz="quarter" idx="12"/>
          </p:nvPr>
        </p:nvSpPr>
        <p:spPr/>
        <p:txBody>
          <a:bodyPr/>
          <a:lstStyle/>
          <a:p>
            <a:fld id="{617C510A-7687-CB44-A886-7EC5AB743307}" type="slidenum">
              <a:rPr lang="fr-FR" smtClean="0">
                <a:solidFill>
                  <a:prstClr val="white"/>
                </a:solidFill>
                <a:latin typeface="News Gothic MT"/>
              </a:rPr>
              <a:pPr/>
              <a:t>21</a:t>
            </a:fld>
            <a:endParaRPr lang="fr-FR">
              <a:solidFill>
                <a:prstClr val="white"/>
              </a:solidFill>
              <a:latin typeface="News Gothic MT"/>
            </a:endParaRPr>
          </a:p>
        </p:txBody>
      </p:sp>
      <p:pic>
        <p:nvPicPr>
          <p:cNvPr id="9" name="Picture 8">
            <a:extLst>
              <a:ext uri="{FF2B5EF4-FFF2-40B4-BE49-F238E27FC236}">
                <a16:creationId xmlns:a16="http://schemas.microsoft.com/office/drawing/2014/main" id="{05C61E27-BE56-ADDE-4069-04DCB9A3E79F}"/>
              </a:ext>
            </a:extLst>
          </p:cNvPr>
          <p:cNvPicPr>
            <a:picLocks noChangeAspect="1"/>
          </p:cNvPicPr>
          <p:nvPr/>
        </p:nvPicPr>
        <p:blipFill>
          <a:blip r:embed="rId2"/>
          <a:stretch>
            <a:fillRect/>
          </a:stretch>
        </p:blipFill>
        <p:spPr>
          <a:xfrm>
            <a:off x="7179085" y="4485282"/>
            <a:ext cx="2349500" cy="2146300"/>
          </a:xfrm>
          <a:prstGeom prst="rect">
            <a:avLst/>
          </a:prstGeom>
        </p:spPr>
      </p:pic>
      <p:sp>
        <p:nvSpPr>
          <p:cNvPr id="11" name="TextBox 10">
            <a:extLst>
              <a:ext uri="{FF2B5EF4-FFF2-40B4-BE49-F238E27FC236}">
                <a16:creationId xmlns:a16="http://schemas.microsoft.com/office/drawing/2014/main" id="{2F5B76E9-C99B-6162-832A-281C7E91D4F6}"/>
              </a:ext>
            </a:extLst>
          </p:cNvPr>
          <p:cNvSpPr txBox="1"/>
          <p:nvPr/>
        </p:nvSpPr>
        <p:spPr>
          <a:xfrm>
            <a:off x="9640469" y="5142934"/>
            <a:ext cx="2250008" cy="830997"/>
          </a:xfrm>
          <a:prstGeom prst="rect">
            <a:avLst/>
          </a:prstGeom>
          <a:noFill/>
        </p:spPr>
        <p:txBody>
          <a:bodyPr wrap="square">
            <a:spAutoFit/>
          </a:bodyPr>
          <a:lstStyle/>
          <a:p>
            <a:r>
              <a:rPr lang="en-US" sz="1600" dirty="0"/>
              <a:t>Exceeding Gradients and Pulse Lengths Required for C</a:t>
            </a:r>
            <a:r>
              <a:rPr lang="en-US" sz="1600" baseline="30000" dirty="0"/>
              <a:t>3</a:t>
            </a:r>
            <a:endParaRPr lang="en-US" sz="1600" dirty="0"/>
          </a:p>
        </p:txBody>
      </p:sp>
      <p:pic>
        <p:nvPicPr>
          <p:cNvPr id="12" name="Google Shape;832;p23">
            <a:extLst>
              <a:ext uri="{FF2B5EF4-FFF2-40B4-BE49-F238E27FC236}">
                <a16:creationId xmlns:a16="http://schemas.microsoft.com/office/drawing/2014/main" id="{A7C602D1-534A-EF78-E0F8-9AAD5274B3EF}"/>
              </a:ext>
            </a:extLst>
          </p:cNvPr>
          <p:cNvPicPr preferRelativeResize="0"/>
          <p:nvPr/>
        </p:nvPicPr>
        <p:blipFill rotWithShape="1">
          <a:blip r:embed="rId3">
            <a:alphaModFix/>
          </a:blip>
          <a:srcRect/>
          <a:stretch/>
        </p:blipFill>
        <p:spPr>
          <a:xfrm>
            <a:off x="5970396" y="1481992"/>
            <a:ext cx="2863717" cy="2039604"/>
          </a:xfrm>
          <a:prstGeom prst="rect">
            <a:avLst/>
          </a:prstGeom>
          <a:noFill/>
          <a:ln>
            <a:noFill/>
          </a:ln>
        </p:spPr>
      </p:pic>
      <p:sp>
        <p:nvSpPr>
          <p:cNvPr id="13" name="Title 9">
            <a:extLst>
              <a:ext uri="{FF2B5EF4-FFF2-40B4-BE49-F238E27FC236}">
                <a16:creationId xmlns:a16="http://schemas.microsoft.com/office/drawing/2014/main" id="{CED6EBDB-CAC6-BDF8-345E-F899DFD7F2C1}"/>
              </a:ext>
            </a:extLst>
          </p:cNvPr>
          <p:cNvSpPr>
            <a:spLocks noGrp="1"/>
          </p:cNvSpPr>
          <p:nvPr>
            <p:ph type="title"/>
          </p:nvPr>
        </p:nvSpPr>
        <p:spPr>
          <a:xfrm>
            <a:off x="2715958" y="216893"/>
            <a:ext cx="7298279" cy="584775"/>
          </a:xfrm>
          <a:prstGeom prst="rect">
            <a:avLst/>
          </a:prstGeom>
          <a:solidFill>
            <a:schemeClr val="tx2">
              <a:lumMod val="10000"/>
              <a:lumOff val="90000"/>
            </a:schemeClr>
          </a:solidFill>
        </p:spPr>
        <p:txBody>
          <a:bodyPr wrap="square">
            <a:spAutoFit/>
          </a:bodyPr>
          <a:lstStyle/>
          <a:p>
            <a:r>
              <a:rPr lang="en-GB" sz="3200" b="1" kern="1200" dirty="0">
                <a:solidFill>
                  <a:srgbClr val="2C7C9F"/>
                </a:solidFill>
                <a:latin typeface="Arial" charset="0"/>
                <a:ea typeface="ＭＳ Ｐゴシック" charset="0"/>
                <a:cs typeface="ＭＳ Ｐゴシック" charset="0"/>
              </a:rPr>
              <a:t>C</a:t>
            </a:r>
            <a:r>
              <a:rPr lang="en-GB" sz="3200" b="1" kern="1200" baseline="30000" dirty="0">
                <a:solidFill>
                  <a:srgbClr val="2C7C9F"/>
                </a:solidFill>
                <a:latin typeface="Arial" charset="0"/>
                <a:ea typeface="ＭＳ Ｐゴシック" charset="0"/>
                <a:cs typeface="ＭＳ Ｐゴシック" charset="0"/>
              </a:rPr>
              <a:t>3</a:t>
            </a:r>
            <a:r>
              <a:rPr lang="en-GB" sz="3200" b="1" kern="1200" dirty="0">
                <a:solidFill>
                  <a:srgbClr val="2C7C9F"/>
                </a:solidFill>
                <a:latin typeface="Arial" charset="0"/>
                <a:ea typeface="ＭＳ Ｐゴシック" charset="0"/>
                <a:cs typeface="ＭＳ Ｐゴシック" charset="0"/>
              </a:rPr>
              <a:t> </a:t>
            </a:r>
            <a:r>
              <a:rPr lang="en-GB" sz="2800" dirty="0">
                <a:solidFill>
                  <a:srgbClr val="2C7C9F"/>
                </a:solidFill>
                <a:latin typeface="Arial" charset="0"/>
                <a:ea typeface="ＭＳ Ｐゴシック" charset="0"/>
                <a:cs typeface="ＭＳ Ｐゴシック" charset="0"/>
              </a:rPr>
              <a:t>RF technology</a:t>
            </a:r>
            <a:r>
              <a:rPr lang="en-GB" sz="2800" b="1" kern="1200" dirty="0">
                <a:solidFill>
                  <a:srgbClr val="2C7C9F"/>
                </a:solidFill>
                <a:latin typeface="Arial" charset="0"/>
                <a:ea typeface="ＭＳ Ｐゴシック" charset="0"/>
                <a:cs typeface="ＭＳ Ｐゴシック" charset="0"/>
              </a:rPr>
              <a:t> </a:t>
            </a:r>
            <a:endParaRPr lang="en-US" sz="2800" dirty="0"/>
          </a:p>
        </p:txBody>
      </p:sp>
      <p:sp>
        <p:nvSpPr>
          <p:cNvPr id="14" name="object 2">
            <a:extLst>
              <a:ext uri="{FF2B5EF4-FFF2-40B4-BE49-F238E27FC236}">
                <a16:creationId xmlns:a16="http://schemas.microsoft.com/office/drawing/2014/main" id="{6B1DFF0E-D094-B7C4-825C-8911F49ECAB8}"/>
              </a:ext>
            </a:extLst>
          </p:cNvPr>
          <p:cNvSpPr txBox="1">
            <a:spLocks/>
          </p:cNvSpPr>
          <p:nvPr/>
        </p:nvSpPr>
        <p:spPr>
          <a:xfrm>
            <a:off x="-60541" y="5683784"/>
            <a:ext cx="5824016" cy="293029"/>
          </a:xfrm>
          <a:prstGeom prst="rect">
            <a:avLst/>
          </a:prstGeom>
        </p:spPr>
        <p:txBody>
          <a:bodyPr vert="horz" wrap="square" lIns="0" tIns="15875" rIns="0" bIns="0" rtlCol="0" anchor="b" anchorCtr="0">
            <a:spAutoFit/>
          </a:bodyPr>
          <a:lstStyle>
            <a:lvl1pPr algn="ctr" defTabSz="914400" rtl="0" eaLnBrk="1" latinLnBrk="0" hangingPunct="1">
              <a:spcBef>
                <a:spcPct val="0"/>
              </a:spcBef>
              <a:buNone/>
              <a:defRPr sz="4600" b="1" kern="1200">
                <a:solidFill>
                  <a:schemeClr val="accent1"/>
                </a:solidFill>
                <a:effectLst/>
                <a:latin typeface="Arial" panose="020B0604020202020204" pitchFamily="34" charset="0"/>
                <a:ea typeface="+mj-ea"/>
                <a:cs typeface="Arial" panose="020B0604020202020204" pitchFamily="34" charset="0"/>
              </a:defRPr>
            </a:lvl1pPr>
          </a:lstStyle>
          <a:p>
            <a:pPr marL="38100">
              <a:spcBef>
                <a:spcPts val="125"/>
              </a:spcBef>
            </a:pPr>
            <a:r>
              <a:rPr lang="en-GB" sz="1800" b="0" dirty="0">
                <a:solidFill>
                  <a:schemeClr val="tx1"/>
                </a:solidFill>
                <a:latin typeface="Times New Roman" panose="02020603050405020304" pitchFamily="18" charset="0"/>
                <a:cs typeface="Times New Roman" panose="02020603050405020304" pitchFamily="18" charset="0"/>
              </a:rPr>
              <a:t>Quarter</a:t>
            </a:r>
            <a:r>
              <a:rPr lang="en-GB" sz="1800" b="0" spc="-15" dirty="0">
                <a:solidFill>
                  <a:schemeClr val="tx1"/>
                </a:solidFill>
                <a:latin typeface="Times New Roman" panose="02020603050405020304" pitchFamily="18" charset="0"/>
                <a:cs typeface="Times New Roman" panose="02020603050405020304" pitchFamily="18" charset="0"/>
              </a:rPr>
              <a:t> </a:t>
            </a:r>
            <a:r>
              <a:rPr lang="en-GB" sz="1800" b="0" spc="-10" dirty="0">
                <a:solidFill>
                  <a:schemeClr val="tx1"/>
                </a:solidFill>
                <a:latin typeface="Times New Roman" panose="02020603050405020304" pitchFamily="18" charset="0"/>
                <a:cs typeface="Times New Roman" panose="02020603050405020304" pitchFamily="18" charset="0"/>
              </a:rPr>
              <a:t>cryomodule</a:t>
            </a:r>
          </a:p>
        </p:txBody>
      </p:sp>
      <p:pic>
        <p:nvPicPr>
          <p:cNvPr id="15" name="object 3">
            <a:extLst>
              <a:ext uri="{FF2B5EF4-FFF2-40B4-BE49-F238E27FC236}">
                <a16:creationId xmlns:a16="http://schemas.microsoft.com/office/drawing/2014/main" id="{5AD56BD0-D2C6-4023-326A-6024CA03277F}"/>
              </a:ext>
            </a:extLst>
          </p:cNvPr>
          <p:cNvPicPr/>
          <p:nvPr/>
        </p:nvPicPr>
        <p:blipFill>
          <a:blip r:embed="rId4" cstate="print"/>
          <a:stretch>
            <a:fillRect/>
          </a:stretch>
        </p:blipFill>
        <p:spPr>
          <a:xfrm>
            <a:off x="3875947" y="4883327"/>
            <a:ext cx="2601759" cy="1574965"/>
          </a:xfrm>
          <a:prstGeom prst="rect">
            <a:avLst/>
          </a:prstGeom>
        </p:spPr>
      </p:pic>
      <p:sp>
        <p:nvSpPr>
          <p:cNvPr id="18" name="Google Shape;858;p25">
            <a:extLst>
              <a:ext uri="{FF2B5EF4-FFF2-40B4-BE49-F238E27FC236}">
                <a16:creationId xmlns:a16="http://schemas.microsoft.com/office/drawing/2014/main" id="{DA4DFF84-45BA-6CA4-D72C-F61AB45F7474}"/>
              </a:ext>
            </a:extLst>
          </p:cNvPr>
          <p:cNvSpPr txBox="1">
            <a:spLocks/>
          </p:cNvSpPr>
          <p:nvPr/>
        </p:nvSpPr>
        <p:spPr>
          <a:xfrm>
            <a:off x="467794" y="987708"/>
            <a:ext cx="5492450" cy="2299849"/>
          </a:xfrm>
          <a:prstGeom prst="rect">
            <a:avLst/>
          </a:prstGeom>
          <a:noFill/>
          <a:ln>
            <a:noFill/>
          </a:ln>
        </p:spPr>
        <p:txBody>
          <a:bodyPr spcFirstLastPara="1" wrap="square" lIns="0" tIns="45700" rIns="91425" bIns="45700" anchor="t" anchorCtr="0">
            <a:noAutofit/>
          </a:bodyPr>
          <a:lstStyle>
            <a:lvl1pPr marL="349250" indent="-349250" algn="l" defTabSz="914400" rtl="0" eaLnBrk="1" latinLnBrk="0" hangingPunct="1">
              <a:spcBef>
                <a:spcPts val="2000"/>
              </a:spcBef>
              <a:buClr>
                <a:schemeClr val="accent1">
                  <a:lumMod val="60000"/>
                  <a:lumOff val="40000"/>
                </a:schemeClr>
              </a:buClr>
              <a:buSzPct val="110000"/>
              <a:buFont typeface="Wingdings 2" pitchFamily="18" charset="2"/>
              <a:buChar char=""/>
              <a:defRPr sz="2400" kern="1200">
                <a:solidFill>
                  <a:schemeClr val="tx1">
                    <a:lumMod val="65000"/>
                    <a:lumOff val="35000"/>
                  </a:schemeClr>
                </a:solidFill>
                <a:latin typeface="Arial" panose="020B0604020202020204" pitchFamily="34" charset="0"/>
                <a:ea typeface="+mn-ea"/>
                <a:cs typeface="Arial" panose="020B0604020202020204" pitchFamily="34" charset="0"/>
              </a:defRPr>
            </a:lvl1pPr>
            <a:lvl2pPr marL="685800" indent="-336550" algn="l" defTabSz="914400" rtl="0" eaLnBrk="1" latinLnBrk="0" hangingPunct="1">
              <a:spcBef>
                <a:spcPts val="600"/>
              </a:spcBef>
              <a:buClr>
                <a:schemeClr val="accent1">
                  <a:lumMod val="75000"/>
                </a:schemeClr>
              </a:buClr>
              <a:buSzPct val="110000"/>
              <a:buFont typeface="Wingdings 2" pitchFamily="18" charset="2"/>
              <a:buChar char=""/>
              <a:defRPr sz="2200" kern="1200">
                <a:solidFill>
                  <a:schemeClr val="tx1">
                    <a:lumMod val="65000"/>
                    <a:lumOff val="35000"/>
                  </a:schemeClr>
                </a:solidFill>
                <a:latin typeface="Arial" panose="020B0604020202020204" pitchFamily="34" charset="0"/>
                <a:ea typeface="+mn-ea"/>
                <a:cs typeface="Arial" panose="020B0604020202020204" pitchFamily="34" charset="0"/>
              </a:defRPr>
            </a:lvl2pPr>
            <a:lvl3pPr marL="968375" indent="-282575" algn="l" defTabSz="914400" rtl="0" eaLnBrk="1" latinLnBrk="0" hangingPunct="1">
              <a:spcBef>
                <a:spcPts val="600"/>
              </a:spcBef>
              <a:buClr>
                <a:schemeClr val="accent1">
                  <a:lumMod val="60000"/>
                  <a:lumOff val="40000"/>
                </a:schemeClr>
              </a:buClr>
              <a:buSzPct val="110000"/>
              <a:buFont typeface="Wingdings 2" pitchFamily="18" charset="2"/>
              <a:buChar char=""/>
              <a:defRPr sz="2000" kern="1200">
                <a:solidFill>
                  <a:schemeClr val="tx1">
                    <a:lumMod val="65000"/>
                    <a:lumOff val="35000"/>
                  </a:schemeClr>
                </a:solidFill>
                <a:latin typeface="Arial" panose="020B0604020202020204" pitchFamily="34" charset="0"/>
                <a:ea typeface="+mn-ea"/>
                <a:cs typeface="Arial" panose="020B0604020202020204" pitchFamily="34" charset="0"/>
              </a:defRPr>
            </a:lvl3pPr>
            <a:lvl4pPr marL="1263650" indent="-295275" algn="l" defTabSz="914400" rtl="0" eaLnBrk="1" latinLnBrk="0" hangingPunct="1">
              <a:spcBef>
                <a:spcPts val="600"/>
              </a:spcBef>
              <a:buClr>
                <a:schemeClr val="accent1">
                  <a:lumMod val="75000"/>
                </a:schemeClr>
              </a:buClr>
              <a:buSzPct val="110000"/>
              <a:buFont typeface="Wingdings 2" pitchFamily="18" charset="2"/>
              <a:buChar char=""/>
              <a:defRPr sz="1800" kern="1200">
                <a:solidFill>
                  <a:schemeClr val="tx1">
                    <a:lumMod val="65000"/>
                    <a:lumOff val="35000"/>
                  </a:schemeClr>
                </a:solidFill>
                <a:latin typeface="Arial" panose="020B0604020202020204" pitchFamily="34" charset="0"/>
                <a:ea typeface="+mn-ea"/>
                <a:cs typeface="Arial" panose="020B0604020202020204" pitchFamily="34" charset="0"/>
              </a:defRPr>
            </a:lvl4pPr>
            <a:lvl5pPr marL="1546225" indent="-282575" algn="l" defTabSz="914400" rtl="0" eaLnBrk="1" latinLnBrk="0" hangingPunct="1">
              <a:spcBef>
                <a:spcPts val="600"/>
              </a:spcBef>
              <a:buClr>
                <a:schemeClr val="accent1">
                  <a:lumMod val="60000"/>
                  <a:lumOff val="40000"/>
                </a:schemeClr>
              </a:buClr>
              <a:buSzPct val="110000"/>
              <a:buFont typeface="Wingdings 2" pitchFamily="18" charset="2"/>
              <a:buChar char=""/>
              <a:defRPr sz="1800" kern="1200">
                <a:solidFill>
                  <a:schemeClr val="tx1">
                    <a:lumMod val="65000"/>
                    <a:lumOff val="35000"/>
                  </a:schemeClr>
                </a:solidFill>
                <a:latin typeface="Arial" panose="020B0604020202020204" pitchFamily="34" charset="0"/>
                <a:ea typeface="+mn-ea"/>
                <a:cs typeface="Arial" panose="020B0604020202020204" pitchFamily="34" charset="0"/>
              </a:defRPr>
            </a:lvl5pPr>
            <a:lvl6pPr marL="1828800" indent="-282575" algn="l" defTabSz="914400" rtl="0" eaLnBrk="1" latinLnBrk="0" hangingPunct="1">
              <a:spcBef>
                <a:spcPct val="20000"/>
              </a:spcBef>
              <a:buClr>
                <a:schemeClr val="accent2"/>
              </a:buClr>
              <a:buSzPct val="110000"/>
              <a:buFont typeface="Wingdings 2" pitchFamily="18" charset="2"/>
              <a:buChar char=""/>
              <a:defRPr lang="en-US" sz="1800" kern="1200" dirty="0" smtClean="0">
                <a:solidFill>
                  <a:schemeClr val="tx1">
                    <a:lumMod val="65000"/>
                    <a:lumOff val="35000"/>
                  </a:schemeClr>
                </a:solidFill>
                <a:latin typeface="+mn-lt"/>
                <a:ea typeface="+mn-ea"/>
                <a:cs typeface="+mn-cs"/>
              </a:defRPr>
            </a:lvl6pPr>
            <a:lvl7pPr marL="2117725" indent="-282575" algn="l" defTabSz="914400" rtl="0" eaLnBrk="1" latinLnBrk="0" hangingPunct="1">
              <a:spcBef>
                <a:spcPct val="20000"/>
              </a:spcBef>
              <a:buClr>
                <a:schemeClr val="accent1">
                  <a:lumMod val="60000"/>
                  <a:lumOff val="40000"/>
                </a:schemeClr>
              </a:buClr>
              <a:buSzPct val="110000"/>
              <a:buFont typeface="Wingdings 2" pitchFamily="18" charset="2"/>
              <a:buChar char=""/>
              <a:defRPr lang="en-US" sz="1800" kern="1200" dirty="0" smtClean="0">
                <a:solidFill>
                  <a:schemeClr val="tx1">
                    <a:lumMod val="65000"/>
                    <a:lumOff val="35000"/>
                  </a:schemeClr>
                </a:solidFill>
                <a:latin typeface="+mn-lt"/>
                <a:ea typeface="+mn-ea"/>
                <a:cs typeface="+mn-cs"/>
              </a:defRPr>
            </a:lvl7pPr>
            <a:lvl8pPr marL="2398713" indent="-282575" algn="l" defTabSz="914400" rtl="0" eaLnBrk="1" latinLnBrk="0" hangingPunct="1">
              <a:spcBef>
                <a:spcPct val="20000"/>
              </a:spcBef>
              <a:buClr>
                <a:schemeClr val="accent2"/>
              </a:buClr>
              <a:buSzPct val="110000"/>
              <a:buFont typeface="Wingdings 2" pitchFamily="18" charset="2"/>
              <a:buChar char=""/>
              <a:defRPr lang="en-US" sz="1800" kern="1200" dirty="0" smtClean="0">
                <a:solidFill>
                  <a:schemeClr val="tx1">
                    <a:lumMod val="65000"/>
                    <a:lumOff val="35000"/>
                  </a:schemeClr>
                </a:solidFill>
                <a:latin typeface="+mn-lt"/>
                <a:ea typeface="+mn-ea"/>
                <a:cs typeface="+mn-cs"/>
              </a:defRPr>
            </a:lvl8pPr>
            <a:lvl9pPr marL="2689225" indent="-282575" algn="l" defTabSz="914400" rtl="0" eaLnBrk="1" latinLnBrk="0" hangingPunct="1">
              <a:spcBef>
                <a:spcPct val="20000"/>
              </a:spcBef>
              <a:buClr>
                <a:schemeClr val="accent1">
                  <a:lumMod val="60000"/>
                  <a:lumOff val="40000"/>
                </a:schemeClr>
              </a:buClr>
              <a:buSzPct val="110000"/>
              <a:buFont typeface="Wingdings 2" pitchFamily="18" charset="2"/>
              <a:buChar char=""/>
              <a:defRPr lang="en-US" sz="1800" kern="1200" dirty="0">
                <a:solidFill>
                  <a:schemeClr val="tx1">
                    <a:lumMod val="65000"/>
                    <a:lumOff val="35000"/>
                  </a:schemeClr>
                </a:solidFill>
                <a:latin typeface="+mn-lt"/>
                <a:ea typeface="+mn-ea"/>
                <a:cs typeface="+mn-cs"/>
              </a:defRPr>
            </a:lvl9pPr>
          </a:lstStyle>
          <a:p>
            <a:pPr marL="0" indent="0">
              <a:lnSpc>
                <a:spcPct val="115000"/>
              </a:lnSpc>
              <a:spcBef>
                <a:spcPts val="0"/>
              </a:spcBef>
              <a:buClr>
                <a:schemeClr val="dk1"/>
              </a:buClr>
              <a:buSzPts val="1100"/>
              <a:buFont typeface="Arial"/>
              <a:buNone/>
            </a:pPr>
            <a:r>
              <a:rPr lang="en-US" sz="1800" dirty="0">
                <a:solidFill>
                  <a:srgbClr val="002060"/>
                </a:solidFill>
              </a:rPr>
              <a:t>C</a:t>
            </a:r>
            <a:r>
              <a:rPr lang="en-US" sz="1800" baseline="30000" dirty="0">
                <a:solidFill>
                  <a:srgbClr val="002060"/>
                </a:solidFill>
              </a:rPr>
              <a:t>3</a:t>
            </a:r>
            <a:r>
              <a:rPr lang="en-US" sz="1800" dirty="0">
                <a:solidFill>
                  <a:srgbClr val="002060"/>
                </a:solidFill>
              </a:rPr>
              <a:t> is based on a new RF technology</a:t>
            </a:r>
          </a:p>
          <a:p>
            <a:pPr marL="457200" indent="-336550">
              <a:lnSpc>
                <a:spcPct val="115000"/>
              </a:lnSpc>
              <a:spcBef>
                <a:spcPts val="0"/>
              </a:spcBef>
              <a:buSzPts val="1700"/>
              <a:buFont typeface="Wingdings 2" pitchFamily="18" charset="2"/>
              <a:buChar char="●"/>
            </a:pPr>
            <a:r>
              <a:rPr lang="en-US" sz="1600" dirty="0">
                <a:solidFill>
                  <a:srgbClr val="002060"/>
                </a:solidFill>
              </a:rPr>
              <a:t>Dramatically improving efficiency and breakdown rate</a:t>
            </a:r>
          </a:p>
          <a:p>
            <a:pPr marL="0" indent="0">
              <a:lnSpc>
                <a:spcPct val="115000"/>
              </a:lnSpc>
              <a:spcBef>
                <a:spcPts val="0"/>
              </a:spcBef>
              <a:buClr>
                <a:schemeClr val="dk1"/>
              </a:buClr>
              <a:buSzPts val="1100"/>
              <a:buFont typeface="Arial"/>
              <a:buNone/>
            </a:pPr>
            <a:r>
              <a:rPr lang="en-US" sz="1800" dirty="0">
                <a:solidFill>
                  <a:srgbClr val="002060"/>
                </a:solidFill>
              </a:rPr>
              <a:t>Distributed power to each cavity from a common RF manifold</a:t>
            </a:r>
          </a:p>
          <a:p>
            <a:pPr marL="0" indent="0">
              <a:lnSpc>
                <a:spcPct val="115000"/>
              </a:lnSpc>
              <a:spcBef>
                <a:spcPts val="0"/>
              </a:spcBef>
              <a:buClr>
                <a:schemeClr val="dk1"/>
              </a:buClr>
              <a:buSzPts val="1100"/>
              <a:buFont typeface="Arial"/>
              <a:buNone/>
            </a:pPr>
            <a:r>
              <a:rPr lang="en-US" sz="1800" dirty="0">
                <a:solidFill>
                  <a:srgbClr val="002060"/>
                </a:solidFill>
              </a:rPr>
              <a:t>Operation at cryogenic temperatures (LN</a:t>
            </a:r>
            <a:r>
              <a:rPr lang="en-US" sz="1800" baseline="-25000" dirty="0">
                <a:solidFill>
                  <a:srgbClr val="002060"/>
                </a:solidFill>
              </a:rPr>
              <a:t>2</a:t>
            </a:r>
            <a:r>
              <a:rPr lang="en-US" sz="1800" dirty="0">
                <a:solidFill>
                  <a:srgbClr val="002060"/>
                </a:solidFill>
              </a:rPr>
              <a:t> ~80-K)</a:t>
            </a:r>
          </a:p>
          <a:p>
            <a:pPr marL="0" indent="0">
              <a:lnSpc>
                <a:spcPct val="115000"/>
              </a:lnSpc>
              <a:spcBef>
                <a:spcPts val="0"/>
              </a:spcBef>
              <a:buClr>
                <a:schemeClr val="dk1"/>
              </a:buClr>
              <a:buSzPts val="1100"/>
              <a:buFont typeface="Arial"/>
              <a:buNone/>
            </a:pPr>
            <a:r>
              <a:rPr lang="en-US" sz="1800" dirty="0">
                <a:solidFill>
                  <a:srgbClr val="002060"/>
                </a:solidFill>
              </a:rPr>
              <a:t>Potential for High gradient: 155 MeV/m</a:t>
            </a:r>
          </a:p>
          <a:p>
            <a:pPr marL="0" indent="0">
              <a:lnSpc>
                <a:spcPct val="115000"/>
              </a:lnSpc>
              <a:spcBef>
                <a:spcPts val="0"/>
              </a:spcBef>
              <a:buClr>
                <a:schemeClr val="dk1"/>
              </a:buClr>
              <a:buSzPts val="1100"/>
              <a:buFont typeface="Arial"/>
              <a:buNone/>
            </a:pPr>
            <a:r>
              <a:rPr lang="en-US" sz="1800" dirty="0">
                <a:solidFill>
                  <a:srgbClr val="002060"/>
                </a:solidFill>
              </a:rPr>
              <a:t>Scalable to multi-TeV operation</a:t>
            </a:r>
          </a:p>
          <a:p>
            <a:pPr marL="0" indent="0">
              <a:lnSpc>
                <a:spcPct val="115000"/>
              </a:lnSpc>
              <a:spcBef>
                <a:spcPts val="0"/>
              </a:spcBef>
              <a:buSzPts val="1600"/>
              <a:buFont typeface="Wingdings 2" pitchFamily="18" charset="2"/>
              <a:buNone/>
            </a:pPr>
            <a:endParaRPr lang="en-US" sz="1700" dirty="0"/>
          </a:p>
        </p:txBody>
      </p:sp>
      <p:pic>
        <p:nvPicPr>
          <p:cNvPr id="20" name="Google Shape;863;p25">
            <a:extLst>
              <a:ext uri="{FF2B5EF4-FFF2-40B4-BE49-F238E27FC236}">
                <a16:creationId xmlns:a16="http://schemas.microsoft.com/office/drawing/2014/main" id="{9D46C9EA-1D43-7D6A-3985-D5ADEEF22D3A}"/>
              </a:ext>
            </a:extLst>
          </p:cNvPr>
          <p:cNvPicPr preferRelativeResize="0"/>
          <p:nvPr/>
        </p:nvPicPr>
        <p:blipFill rotWithShape="1">
          <a:blip r:embed="rId5">
            <a:alphaModFix/>
          </a:blip>
          <a:srcRect/>
          <a:stretch/>
        </p:blipFill>
        <p:spPr>
          <a:xfrm>
            <a:off x="351969" y="3840426"/>
            <a:ext cx="4453658" cy="1622354"/>
          </a:xfrm>
          <a:prstGeom prst="rect">
            <a:avLst/>
          </a:prstGeom>
          <a:noFill/>
          <a:ln>
            <a:noFill/>
          </a:ln>
        </p:spPr>
      </p:pic>
      <p:sp>
        <p:nvSpPr>
          <p:cNvPr id="21" name="Google Shape;866;p25">
            <a:extLst>
              <a:ext uri="{FF2B5EF4-FFF2-40B4-BE49-F238E27FC236}">
                <a16:creationId xmlns:a16="http://schemas.microsoft.com/office/drawing/2014/main" id="{B30C3522-496F-38AF-577B-35799ACE2F38}"/>
              </a:ext>
            </a:extLst>
          </p:cNvPr>
          <p:cNvSpPr txBox="1"/>
          <p:nvPr/>
        </p:nvSpPr>
        <p:spPr>
          <a:xfrm>
            <a:off x="-701415" y="3472907"/>
            <a:ext cx="5373300" cy="477000"/>
          </a:xfrm>
          <a:prstGeom prst="rect">
            <a:avLst/>
          </a:prstGeom>
          <a:noFill/>
          <a:ln>
            <a:noFill/>
          </a:ln>
        </p:spPr>
        <p:txBody>
          <a:bodyPr spcFirstLastPara="1" wrap="square" lIns="91425" tIns="91425" rIns="91425" bIns="91425" anchor="t" anchorCtr="0">
            <a:spAutoFit/>
          </a:bodyPr>
          <a:lstStyle/>
          <a:p>
            <a:pPr marL="0" marR="0" lvl="0" indent="0" algn="ctr" rtl="0">
              <a:lnSpc>
                <a:spcPct val="100000"/>
              </a:lnSpc>
              <a:spcBef>
                <a:spcPts val="0"/>
              </a:spcBef>
              <a:spcAft>
                <a:spcPts val="0"/>
              </a:spcAft>
              <a:buClr>
                <a:srgbClr val="000000"/>
              </a:buClr>
              <a:buSzPts val="1900"/>
              <a:buFont typeface="Arial"/>
              <a:buNone/>
            </a:pPr>
            <a:r>
              <a:rPr lang="en-US" i="0" u="none" strike="noStrike" cap="none" dirty="0">
                <a:solidFill>
                  <a:srgbClr val="000000"/>
                </a:solidFill>
                <a:latin typeface="Times New Roman" panose="02020603050405020304" pitchFamily="18" charset="0"/>
                <a:ea typeface="Lato"/>
                <a:cs typeface="Times New Roman" panose="02020603050405020304" pitchFamily="18" charset="0"/>
                <a:sym typeface="Lato"/>
              </a:rPr>
              <a:t>C</a:t>
            </a:r>
            <a:r>
              <a:rPr lang="en-US" i="0" u="none" strike="noStrike" cap="none" baseline="30000" dirty="0">
                <a:solidFill>
                  <a:srgbClr val="000000"/>
                </a:solidFill>
                <a:latin typeface="Times New Roman" panose="02020603050405020304" pitchFamily="18" charset="0"/>
                <a:ea typeface="Lato"/>
                <a:cs typeface="Times New Roman" panose="02020603050405020304" pitchFamily="18" charset="0"/>
                <a:sym typeface="Lato"/>
              </a:rPr>
              <a:t>3</a:t>
            </a:r>
            <a:r>
              <a:rPr lang="en-US" i="0" u="none" strike="noStrike" cap="none" dirty="0">
                <a:solidFill>
                  <a:srgbClr val="000000"/>
                </a:solidFill>
                <a:latin typeface="Times New Roman" panose="02020603050405020304" pitchFamily="18" charset="0"/>
                <a:ea typeface="Lato"/>
                <a:cs typeface="Times New Roman" panose="02020603050405020304" pitchFamily="18" charset="0"/>
                <a:sym typeface="Lato"/>
              </a:rPr>
              <a:t> Prototype One Meter Structure</a:t>
            </a:r>
            <a:endParaRPr i="0" u="none" strike="noStrike" cap="none" dirty="0">
              <a:solidFill>
                <a:srgbClr val="000000"/>
              </a:solidFill>
              <a:latin typeface="Times New Roman" panose="02020603050405020304" pitchFamily="18" charset="0"/>
              <a:ea typeface="Lato"/>
              <a:cs typeface="Times New Roman" panose="02020603050405020304" pitchFamily="18" charset="0"/>
              <a:sym typeface="Lato"/>
            </a:endParaRPr>
          </a:p>
        </p:txBody>
      </p:sp>
      <p:sp>
        <p:nvSpPr>
          <p:cNvPr id="22" name="Google Shape;867;p25">
            <a:extLst>
              <a:ext uri="{FF2B5EF4-FFF2-40B4-BE49-F238E27FC236}">
                <a16:creationId xmlns:a16="http://schemas.microsoft.com/office/drawing/2014/main" id="{0AD667DD-650C-CFA5-73EF-0ED938E21843}"/>
              </a:ext>
            </a:extLst>
          </p:cNvPr>
          <p:cNvSpPr txBox="1"/>
          <p:nvPr/>
        </p:nvSpPr>
        <p:spPr>
          <a:xfrm>
            <a:off x="5453728" y="4060567"/>
            <a:ext cx="4221831" cy="430857"/>
          </a:xfrm>
          <a:prstGeom prst="rect">
            <a:avLst/>
          </a:prstGeom>
          <a:noFill/>
          <a:ln>
            <a:noFill/>
          </a:ln>
        </p:spPr>
        <p:txBody>
          <a:bodyPr spcFirstLastPara="1" wrap="square" lIns="91425" tIns="91425" rIns="91425" bIns="91425" anchor="t" anchorCtr="0">
            <a:spAutoFit/>
          </a:bodyPr>
          <a:lstStyle/>
          <a:p>
            <a:pPr marL="0" marR="0" lvl="0" indent="0" algn="ctr" rtl="0">
              <a:lnSpc>
                <a:spcPct val="100000"/>
              </a:lnSpc>
              <a:spcBef>
                <a:spcPts val="0"/>
              </a:spcBef>
              <a:spcAft>
                <a:spcPts val="0"/>
              </a:spcAft>
              <a:buClr>
                <a:srgbClr val="000000"/>
              </a:buClr>
              <a:buSzPts val="1900"/>
              <a:buFont typeface="Arial"/>
              <a:buNone/>
            </a:pPr>
            <a:r>
              <a:rPr lang="en-US" sz="1600" i="0" u="none" strike="noStrike" cap="none" dirty="0">
                <a:solidFill>
                  <a:srgbClr val="000000"/>
                </a:solidFill>
                <a:latin typeface="Times New Roman" panose="02020603050405020304" pitchFamily="18" charset="0"/>
                <a:ea typeface="Lato"/>
                <a:cs typeface="Times New Roman" panose="02020603050405020304" pitchFamily="18" charset="0"/>
                <a:sym typeface="Lato"/>
              </a:rPr>
              <a:t>High power Test at </a:t>
            </a:r>
            <a:r>
              <a:rPr lang="en-US" sz="1600" i="0" u="none" strike="noStrike" cap="none" dirty="0" err="1">
                <a:solidFill>
                  <a:srgbClr val="000000"/>
                </a:solidFill>
                <a:latin typeface="Times New Roman" panose="02020603050405020304" pitchFamily="18" charset="0"/>
                <a:ea typeface="Lato"/>
                <a:cs typeface="Times New Roman" panose="02020603050405020304" pitchFamily="18" charset="0"/>
                <a:sym typeface="Lato"/>
              </a:rPr>
              <a:t>Radiabeam</a:t>
            </a:r>
            <a:endParaRPr sz="1600" i="0" u="none" strike="noStrike" cap="none" dirty="0">
              <a:solidFill>
                <a:srgbClr val="000000"/>
              </a:solidFill>
              <a:latin typeface="Times New Roman" panose="02020603050405020304" pitchFamily="18" charset="0"/>
              <a:ea typeface="Lato"/>
              <a:cs typeface="Times New Roman" panose="02020603050405020304" pitchFamily="18" charset="0"/>
              <a:sym typeface="Lato"/>
            </a:endParaRPr>
          </a:p>
        </p:txBody>
      </p:sp>
      <p:pic>
        <p:nvPicPr>
          <p:cNvPr id="25" name="Google Shape;1032;p35" descr="A machine with pipes and wires&#10;&#10;Description automatically generated">
            <a:extLst>
              <a:ext uri="{FF2B5EF4-FFF2-40B4-BE49-F238E27FC236}">
                <a16:creationId xmlns:a16="http://schemas.microsoft.com/office/drawing/2014/main" id="{4E0E895F-17A1-7093-08E3-9D05ED627773}"/>
              </a:ext>
            </a:extLst>
          </p:cNvPr>
          <p:cNvPicPr preferRelativeResize="0"/>
          <p:nvPr/>
        </p:nvPicPr>
        <p:blipFill rotWithShape="1">
          <a:blip r:embed="rId6">
            <a:alphaModFix/>
          </a:blip>
          <a:srcRect/>
          <a:stretch/>
        </p:blipFill>
        <p:spPr>
          <a:xfrm>
            <a:off x="9169043" y="1096682"/>
            <a:ext cx="2658288" cy="3821930"/>
          </a:xfrm>
          <a:prstGeom prst="rect">
            <a:avLst/>
          </a:prstGeom>
          <a:noFill/>
          <a:ln>
            <a:noFill/>
          </a:ln>
        </p:spPr>
      </p:pic>
    </p:spTree>
    <p:extLst>
      <p:ext uri="{BB962C8B-B14F-4D97-AF65-F5344CB8AC3E}">
        <p14:creationId xmlns:p14="http://schemas.microsoft.com/office/powerpoint/2010/main" val="4199534213"/>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Date Placeholder 3">
            <a:extLst>
              <a:ext uri="{FF2B5EF4-FFF2-40B4-BE49-F238E27FC236}">
                <a16:creationId xmlns:a16="http://schemas.microsoft.com/office/drawing/2014/main" id="{EA673A68-584A-BBAC-60E5-1A40B1EB9ECC}"/>
              </a:ext>
            </a:extLst>
          </p:cNvPr>
          <p:cNvSpPr>
            <a:spLocks noGrp="1"/>
          </p:cNvSpPr>
          <p:nvPr>
            <p:ph type="dt" sz="half" idx="10"/>
          </p:nvPr>
        </p:nvSpPr>
        <p:spPr/>
        <p:txBody>
          <a:bodyPr/>
          <a:lstStyle/>
          <a:p>
            <a:r>
              <a:rPr lang="fr-FR">
                <a:solidFill>
                  <a:prstClr val="white"/>
                </a:solidFill>
                <a:latin typeface="News Gothic MT"/>
              </a:rPr>
              <a:t>15 May 2025</a:t>
            </a:r>
          </a:p>
        </p:txBody>
      </p:sp>
      <p:sp>
        <p:nvSpPr>
          <p:cNvPr id="6" name="Slide Number Placeholder 5">
            <a:extLst>
              <a:ext uri="{FF2B5EF4-FFF2-40B4-BE49-F238E27FC236}">
                <a16:creationId xmlns:a16="http://schemas.microsoft.com/office/drawing/2014/main" id="{DAC597F6-D00F-7CEC-E900-C606F8FECD45}"/>
              </a:ext>
            </a:extLst>
          </p:cNvPr>
          <p:cNvSpPr>
            <a:spLocks noGrp="1"/>
          </p:cNvSpPr>
          <p:nvPr>
            <p:ph type="sldNum" sz="quarter" idx="12"/>
          </p:nvPr>
        </p:nvSpPr>
        <p:spPr/>
        <p:txBody>
          <a:bodyPr/>
          <a:lstStyle/>
          <a:p>
            <a:fld id="{617C510A-7687-CB44-A886-7EC5AB743307}" type="slidenum">
              <a:rPr lang="fr-FR" smtClean="0">
                <a:solidFill>
                  <a:prstClr val="white"/>
                </a:solidFill>
                <a:latin typeface="News Gothic MT"/>
              </a:rPr>
              <a:pPr/>
              <a:t>22</a:t>
            </a:fld>
            <a:endParaRPr lang="fr-FR">
              <a:solidFill>
                <a:prstClr val="white"/>
              </a:solidFill>
              <a:latin typeface="News Gothic MT"/>
            </a:endParaRPr>
          </a:p>
        </p:txBody>
      </p:sp>
      <p:sp>
        <p:nvSpPr>
          <p:cNvPr id="14" name="Title 9">
            <a:extLst>
              <a:ext uri="{FF2B5EF4-FFF2-40B4-BE49-F238E27FC236}">
                <a16:creationId xmlns:a16="http://schemas.microsoft.com/office/drawing/2014/main" id="{F91C42E8-BDC0-A4DA-6B28-8D11EC26CCCA}"/>
              </a:ext>
            </a:extLst>
          </p:cNvPr>
          <p:cNvSpPr txBox="1">
            <a:spLocks/>
          </p:cNvSpPr>
          <p:nvPr/>
        </p:nvSpPr>
        <p:spPr>
          <a:xfrm>
            <a:off x="2144040" y="129236"/>
            <a:ext cx="9536283" cy="584775"/>
          </a:xfrm>
          <a:prstGeom prst="rect">
            <a:avLst/>
          </a:prstGeom>
          <a:solidFill>
            <a:schemeClr val="tx2">
              <a:lumMod val="10000"/>
              <a:lumOff val="90000"/>
            </a:schemeClr>
          </a:solidFill>
        </p:spPr>
        <p:txBody>
          <a:bodyPr vert="horz" wrap="square" lIns="91440" tIns="45720" rIns="91440" bIns="45720" rtlCol="0" anchor="b" anchorCtr="0">
            <a:spAutoFit/>
          </a:bodyPr>
          <a:lstStyle>
            <a:lvl1pPr algn="ctr" defTabSz="914400" rtl="0" eaLnBrk="1" latinLnBrk="0" hangingPunct="1">
              <a:spcBef>
                <a:spcPct val="0"/>
              </a:spcBef>
              <a:buNone/>
              <a:defRPr sz="4600" b="1" kern="1200">
                <a:solidFill>
                  <a:schemeClr val="accent1"/>
                </a:solidFill>
                <a:effectLst/>
                <a:latin typeface="Arial" panose="020B0604020202020204" pitchFamily="34" charset="0"/>
                <a:ea typeface="+mj-ea"/>
                <a:cs typeface="Arial" panose="020B0604020202020204" pitchFamily="34" charset="0"/>
              </a:defRPr>
            </a:lvl1pPr>
          </a:lstStyle>
          <a:p>
            <a:r>
              <a:rPr lang="en-GB" sz="3200" dirty="0">
                <a:solidFill>
                  <a:srgbClr val="2C7C9F"/>
                </a:solidFill>
                <a:latin typeface="Arial" charset="0"/>
                <a:ea typeface="ＭＳ Ｐゴシック" charset="0"/>
                <a:cs typeface="ＭＳ Ｐゴシック" charset="0"/>
              </a:rPr>
              <a:t>C</a:t>
            </a:r>
            <a:r>
              <a:rPr lang="en-GB" sz="3200" baseline="30000" dirty="0">
                <a:solidFill>
                  <a:srgbClr val="2C7C9F"/>
                </a:solidFill>
                <a:latin typeface="Arial" charset="0"/>
                <a:ea typeface="ＭＳ Ｐゴシック" charset="0"/>
                <a:cs typeface="ＭＳ Ｐゴシック" charset="0"/>
              </a:rPr>
              <a:t>3</a:t>
            </a:r>
            <a:r>
              <a:rPr lang="en-GB" sz="3200" dirty="0">
                <a:solidFill>
                  <a:srgbClr val="2C7C9F"/>
                </a:solidFill>
                <a:latin typeface="Arial" charset="0"/>
                <a:ea typeface="ＭＳ Ｐゴシック" charset="0"/>
                <a:cs typeface="ＭＳ Ｐゴシック" charset="0"/>
              </a:rPr>
              <a:t> </a:t>
            </a:r>
            <a:r>
              <a:rPr lang="en-GB" sz="2800" dirty="0">
                <a:solidFill>
                  <a:srgbClr val="2C7C9F"/>
                </a:solidFill>
                <a:latin typeface="Arial" charset="0"/>
                <a:ea typeface="ＭＳ Ｐゴシック" charset="0"/>
                <a:cs typeface="ＭＳ Ｐゴシック" charset="0"/>
              </a:rPr>
              <a:t>Accelerator complex and performances </a:t>
            </a:r>
            <a:endParaRPr lang="en-US" sz="2800" dirty="0"/>
          </a:p>
        </p:txBody>
      </p:sp>
      <p:pic>
        <p:nvPicPr>
          <p:cNvPr id="16" name="Google Shape;577;p69">
            <a:extLst>
              <a:ext uri="{FF2B5EF4-FFF2-40B4-BE49-F238E27FC236}">
                <a16:creationId xmlns:a16="http://schemas.microsoft.com/office/drawing/2014/main" id="{E83DD77F-8B0A-84C8-C58D-FA6C04EAADF5}"/>
              </a:ext>
            </a:extLst>
          </p:cNvPr>
          <p:cNvPicPr preferRelativeResize="0"/>
          <p:nvPr/>
        </p:nvPicPr>
        <p:blipFill>
          <a:blip r:embed="rId2" cstate="screen">
            <a:alphaModFix/>
            <a:extLst>
              <a:ext uri="{28A0092B-C50C-407E-A947-70E740481C1C}">
                <a14:useLocalDpi xmlns:a14="http://schemas.microsoft.com/office/drawing/2010/main"/>
              </a:ext>
            </a:extLst>
          </a:blip>
          <a:stretch>
            <a:fillRect/>
          </a:stretch>
        </p:blipFill>
        <p:spPr>
          <a:xfrm>
            <a:off x="7154306" y="773367"/>
            <a:ext cx="4835418" cy="2609697"/>
          </a:xfrm>
          <a:prstGeom prst="rect">
            <a:avLst/>
          </a:prstGeom>
          <a:noFill/>
          <a:ln>
            <a:noFill/>
          </a:ln>
        </p:spPr>
      </p:pic>
      <p:sp>
        <p:nvSpPr>
          <p:cNvPr id="19" name="Google Shape;891;p27">
            <a:extLst>
              <a:ext uri="{FF2B5EF4-FFF2-40B4-BE49-F238E27FC236}">
                <a16:creationId xmlns:a16="http://schemas.microsoft.com/office/drawing/2014/main" id="{6E9F381B-6A15-92EF-5707-8E37E86855D5}"/>
              </a:ext>
            </a:extLst>
          </p:cNvPr>
          <p:cNvSpPr txBox="1">
            <a:spLocks/>
          </p:cNvSpPr>
          <p:nvPr/>
        </p:nvSpPr>
        <p:spPr>
          <a:xfrm>
            <a:off x="189576" y="862682"/>
            <a:ext cx="6964730" cy="2260609"/>
          </a:xfrm>
          <a:prstGeom prst="rect">
            <a:avLst/>
          </a:prstGeom>
          <a:noFill/>
          <a:ln>
            <a:noFill/>
          </a:ln>
        </p:spPr>
        <p:txBody>
          <a:bodyPr spcFirstLastPara="1" wrap="square" lIns="0" tIns="45700" rIns="91425" bIns="45700" anchor="t" anchorCtr="0">
            <a:noAutofit/>
          </a:bodyPr>
          <a:lstStyle>
            <a:lvl1pPr marL="349250" indent="-349250" algn="l" defTabSz="914400" rtl="0" eaLnBrk="1" latinLnBrk="0" hangingPunct="1">
              <a:spcBef>
                <a:spcPts val="2000"/>
              </a:spcBef>
              <a:buClr>
                <a:schemeClr val="accent1">
                  <a:lumMod val="60000"/>
                  <a:lumOff val="40000"/>
                </a:schemeClr>
              </a:buClr>
              <a:buSzPct val="110000"/>
              <a:buFont typeface="Wingdings 2" pitchFamily="18" charset="2"/>
              <a:buChar char=""/>
              <a:defRPr sz="2400" kern="1200">
                <a:solidFill>
                  <a:schemeClr val="tx1">
                    <a:lumMod val="65000"/>
                    <a:lumOff val="35000"/>
                  </a:schemeClr>
                </a:solidFill>
                <a:latin typeface="Arial" panose="020B0604020202020204" pitchFamily="34" charset="0"/>
                <a:ea typeface="+mn-ea"/>
                <a:cs typeface="Arial" panose="020B0604020202020204" pitchFamily="34" charset="0"/>
              </a:defRPr>
            </a:lvl1pPr>
            <a:lvl2pPr marL="685800" indent="-336550" algn="l" defTabSz="914400" rtl="0" eaLnBrk="1" latinLnBrk="0" hangingPunct="1">
              <a:spcBef>
                <a:spcPts val="600"/>
              </a:spcBef>
              <a:buClr>
                <a:schemeClr val="accent1">
                  <a:lumMod val="75000"/>
                </a:schemeClr>
              </a:buClr>
              <a:buSzPct val="110000"/>
              <a:buFont typeface="Wingdings 2" pitchFamily="18" charset="2"/>
              <a:buChar char=""/>
              <a:defRPr sz="2200" kern="1200">
                <a:solidFill>
                  <a:schemeClr val="tx1">
                    <a:lumMod val="65000"/>
                    <a:lumOff val="35000"/>
                  </a:schemeClr>
                </a:solidFill>
                <a:latin typeface="Arial" panose="020B0604020202020204" pitchFamily="34" charset="0"/>
                <a:ea typeface="+mn-ea"/>
                <a:cs typeface="Arial" panose="020B0604020202020204" pitchFamily="34" charset="0"/>
              </a:defRPr>
            </a:lvl2pPr>
            <a:lvl3pPr marL="968375" indent="-282575" algn="l" defTabSz="914400" rtl="0" eaLnBrk="1" latinLnBrk="0" hangingPunct="1">
              <a:spcBef>
                <a:spcPts val="600"/>
              </a:spcBef>
              <a:buClr>
                <a:schemeClr val="accent1">
                  <a:lumMod val="60000"/>
                  <a:lumOff val="40000"/>
                </a:schemeClr>
              </a:buClr>
              <a:buSzPct val="110000"/>
              <a:buFont typeface="Wingdings 2" pitchFamily="18" charset="2"/>
              <a:buChar char=""/>
              <a:defRPr sz="2000" kern="1200">
                <a:solidFill>
                  <a:schemeClr val="tx1">
                    <a:lumMod val="65000"/>
                    <a:lumOff val="35000"/>
                  </a:schemeClr>
                </a:solidFill>
                <a:latin typeface="Arial" panose="020B0604020202020204" pitchFamily="34" charset="0"/>
                <a:ea typeface="+mn-ea"/>
                <a:cs typeface="Arial" panose="020B0604020202020204" pitchFamily="34" charset="0"/>
              </a:defRPr>
            </a:lvl3pPr>
            <a:lvl4pPr marL="1263650" indent="-295275" algn="l" defTabSz="914400" rtl="0" eaLnBrk="1" latinLnBrk="0" hangingPunct="1">
              <a:spcBef>
                <a:spcPts val="600"/>
              </a:spcBef>
              <a:buClr>
                <a:schemeClr val="accent1">
                  <a:lumMod val="75000"/>
                </a:schemeClr>
              </a:buClr>
              <a:buSzPct val="110000"/>
              <a:buFont typeface="Wingdings 2" pitchFamily="18" charset="2"/>
              <a:buChar char=""/>
              <a:defRPr sz="1800" kern="1200">
                <a:solidFill>
                  <a:schemeClr val="tx1">
                    <a:lumMod val="65000"/>
                    <a:lumOff val="35000"/>
                  </a:schemeClr>
                </a:solidFill>
                <a:latin typeface="Arial" panose="020B0604020202020204" pitchFamily="34" charset="0"/>
                <a:ea typeface="+mn-ea"/>
                <a:cs typeface="Arial" panose="020B0604020202020204" pitchFamily="34" charset="0"/>
              </a:defRPr>
            </a:lvl4pPr>
            <a:lvl5pPr marL="1546225" indent="-282575" algn="l" defTabSz="914400" rtl="0" eaLnBrk="1" latinLnBrk="0" hangingPunct="1">
              <a:spcBef>
                <a:spcPts val="600"/>
              </a:spcBef>
              <a:buClr>
                <a:schemeClr val="accent1">
                  <a:lumMod val="60000"/>
                  <a:lumOff val="40000"/>
                </a:schemeClr>
              </a:buClr>
              <a:buSzPct val="110000"/>
              <a:buFont typeface="Wingdings 2" pitchFamily="18" charset="2"/>
              <a:buChar char=""/>
              <a:defRPr sz="1800" kern="1200">
                <a:solidFill>
                  <a:schemeClr val="tx1">
                    <a:lumMod val="65000"/>
                    <a:lumOff val="35000"/>
                  </a:schemeClr>
                </a:solidFill>
                <a:latin typeface="Arial" panose="020B0604020202020204" pitchFamily="34" charset="0"/>
                <a:ea typeface="+mn-ea"/>
                <a:cs typeface="Arial" panose="020B0604020202020204" pitchFamily="34" charset="0"/>
              </a:defRPr>
            </a:lvl5pPr>
            <a:lvl6pPr marL="1828800" indent="-282575" algn="l" defTabSz="914400" rtl="0" eaLnBrk="1" latinLnBrk="0" hangingPunct="1">
              <a:spcBef>
                <a:spcPct val="20000"/>
              </a:spcBef>
              <a:buClr>
                <a:schemeClr val="accent2"/>
              </a:buClr>
              <a:buSzPct val="110000"/>
              <a:buFont typeface="Wingdings 2" pitchFamily="18" charset="2"/>
              <a:buChar char=""/>
              <a:defRPr lang="en-US" sz="1800" kern="1200" dirty="0" smtClean="0">
                <a:solidFill>
                  <a:schemeClr val="tx1">
                    <a:lumMod val="65000"/>
                    <a:lumOff val="35000"/>
                  </a:schemeClr>
                </a:solidFill>
                <a:latin typeface="+mn-lt"/>
                <a:ea typeface="+mn-ea"/>
                <a:cs typeface="+mn-cs"/>
              </a:defRPr>
            </a:lvl6pPr>
            <a:lvl7pPr marL="2117725" indent="-282575" algn="l" defTabSz="914400" rtl="0" eaLnBrk="1" latinLnBrk="0" hangingPunct="1">
              <a:spcBef>
                <a:spcPct val="20000"/>
              </a:spcBef>
              <a:buClr>
                <a:schemeClr val="accent1">
                  <a:lumMod val="60000"/>
                  <a:lumOff val="40000"/>
                </a:schemeClr>
              </a:buClr>
              <a:buSzPct val="110000"/>
              <a:buFont typeface="Wingdings 2" pitchFamily="18" charset="2"/>
              <a:buChar char=""/>
              <a:defRPr lang="en-US" sz="1800" kern="1200" dirty="0" smtClean="0">
                <a:solidFill>
                  <a:schemeClr val="tx1">
                    <a:lumMod val="65000"/>
                    <a:lumOff val="35000"/>
                  </a:schemeClr>
                </a:solidFill>
                <a:latin typeface="+mn-lt"/>
                <a:ea typeface="+mn-ea"/>
                <a:cs typeface="+mn-cs"/>
              </a:defRPr>
            </a:lvl7pPr>
            <a:lvl8pPr marL="2398713" indent="-282575" algn="l" defTabSz="914400" rtl="0" eaLnBrk="1" latinLnBrk="0" hangingPunct="1">
              <a:spcBef>
                <a:spcPct val="20000"/>
              </a:spcBef>
              <a:buClr>
                <a:schemeClr val="accent2"/>
              </a:buClr>
              <a:buSzPct val="110000"/>
              <a:buFont typeface="Wingdings 2" pitchFamily="18" charset="2"/>
              <a:buChar char=""/>
              <a:defRPr lang="en-US" sz="1800" kern="1200" dirty="0" smtClean="0">
                <a:solidFill>
                  <a:schemeClr val="tx1">
                    <a:lumMod val="65000"/>
                    <a:lumOff val="35000"/>
                  </a:schemeClr>
                </a:solidFill>
                <a:latin typeface="+mn-lt"/>
                <a:ea typeface="+mn-ea"/>
                <a:cs typeface="+mn-cs"/>
              </a:defRPr>
            </a:lvl8pPr>
            <a:lvl9pPr marL="2689225" indent="-282575" algn="l" defTabSz="914400" rtl="0" eaLnBrk="1" latinLnBrk="0" hangingPunct="1">
              <a:spcBef>
                <a:spcPct val="20000"/>
              </a:spcBef>
              <a:buClr>
                <a:schemeClr val="accent1">
                  <a:lumMod val="60000"/>
                  <a:lumOff val="40000"/>
                </a:schemeClr>
              </a:buClr>
              <a:buSzPct val="110000"/>
              <a:buFont typeface="Wingdings 2" pitchFamily="18" charset="2"/>
              <a:buChar char=""/>
              <a:defRPr lang="en-US" sz="1800" kern="1200" dirty="0">
                <a:solidFill>
                  <a:schemeClr val="tx1">
                    <a:lumMod val="65000"/>
                    <a:lumOff val="35000"/>
                  </a:schemeClr>
                </a:solidFill>
                <a:latin typeface="+mn-lt"/>
                <a:ea typeface="+mn-ea"/>
                <a:cs typeface="+mn-cs"/>
              </a:defRPr>
            </a:lvl9pPr>
          </a:lstStyle>
          <a:p>
            <a:pPr marL="0" indent="0">
              <a:lnSpc>
                <a:spcPct val="115000"/>
              </a:lnSpc>
              <a:spcBef>
                <a:spcPts val="0"/>
              </a:spcBef>
              <a:buSzPts val="1600"/>
              <a:buFont typeface="Wingdings 2" pitchFamily="18" charset="2"/>
              <a:buNone/>
            </a:pPr>
            <a:r>
              <a:rPr lang="en-US" sz="1800" dirty="0">
                <a:solidFill>
                  <a:srgbClr val="002060"/>
                </a:solidFill>
              </a:rPr>
              <a:t>8 km footprint for 250/550 GeV </a:t>
            </a:r>
            <a:r>
              <a:rPr lang="en-US" sz="1800" dirty="0" err="1">
                <a:solidFill>
                  <a:srgbClr val="002060"/>
                </a:solidFill>
              </a:rPr>
              <a:t>CoM</a:t>
            </a:r>
            <a:r>
              <a:rPr lang="en-US" sz="1800" dirty="0">
                <a:solidFill>
                  <a:srgbClr val="002060"/>
                </a:solidFill>
              </a:rPr>
              <a:t> ⟹ 70/120 MeV/m</a:t>
            </a:r>
          </a:p>
          <a:p>
            <a:pPr marL="457200" indent="-355600">
              <a:lnSpc>
                <a:spcPct val="115000"/>
              </a:lnSpc>
              <a:spcBef>
                <a:spcPts val="0"/>
              </a:spcBef>
              <a:buSzPts val="2000"/>
              <a:buFont typeface="Wingdings 2" pitchFamily="18" charset="2"/>
              <a:buChar char="●"/>
            </a:pPr>
            <a:r>
              <a:rPr lang="en-US" sz="1600" dirty="0">
                <a:solidFill>
                  <a:srgbClr val="002060"/>
                </a:solidFill>
              </a:rPr>
              <a:t>7 km footprint at 155 MeV/m for 550 GeV </a:t>
            </a:r>
            <a:r>
              <a:rPr lang="en-US" sz="1600" dirty="0" err="1">
                <a:solidFill>
                  <a:srgbClr val="002060"/>
                </a:solidFill>
              </a:rPr>
              <a:t>CoM</a:t>
            </a:r>
            <a:r>
              <a:rPr lang="en-US" sz="1600" dirty="0">
                <a:solidFill>
                  <a:srgbClr val="002060"/>
                </a:solidFill>
              </a:rPr>
              <a:t> – present Fermilab site</a:t>
            </a:r>
          </a:p>
          <a:p>
            <a:pPr marL="0" indent="0">
              <a:lnSpc>
                <a:spcPct val="115000"/>
              </a:lnSpc>
              <a:spcBef>
                <a:spcPts val="0"/>
              </a:spcBef>
              <a:buSzPts val="1600"/>
              <a:buFont typeface="Wingdings 2" pitchFamily="18" charset="2"/>
              <a:buNone/>
            </a:pPr>
            <a:r>
              <a:rPr lang="en-US" sz="1800" dirty="0">
                <a:solidFill>
                  <a:srgbClr val="002060"/>
                </a:solidFill>
              </a:rPr>
              <a:t>Large portions of accelerator complex are compatible between LC technologies </a:t>
            </a:r>
          </a:p>
          <a:p>
            <a:pPr marL="457200" indent="-355600">
              <a:lnSpc>
                <a:spcPct val="115000"/>
              </a:lnSpc>
              <a:spcBef>
                <a:spcPts val="0"/>
              </a:spcBef>
              <a:buSzPts val="2000"/>
              <a:buFont typeface="Wingdings 2" pitchFamily="18" charset="2"/>
              <a:buChar char="●"/>
            </a:pPr>
            <a:r>
              <a:rPr lang="en-US" sz="1600" dirty="0">
                <a:solidFill>
                  <a:srgbClr val="002060"/>
                </a:solidFill>
              </a:rPr>
              <a:t>Beam delivery and IP modified from ILC (1.5 km for 550 GeV </a:t>
            </a:r>
            <a:r>
              <a:rPr lang="en-US" sz="1600" dirty="0" err="1">
                <a:solidFill>
                  <a:srgbClr val="002060"/>
                </a:solidFill>
              </a:rPr>
              <a:t>CoM</a:t>
            </a:r>
            <a:r>
              <a:rPr lang="en-US" sz="1600" dirty="0">
                <a:solidFill>
                  <a:srgbClr val="002060"/>
                </a:solidFill>
              </a:rPr>
              <a:t>)</a:t>
            </a:r>
          </a:p>
          <a:p>
            <a:pPr marL="457200" indent="-355600">
              <a:lnSpc>
                <a:spcPct val="115000"/>
              </a:lnSpc>
              <a:spcBef>
                <a:spcPts val="0"/>
              </a:spcBef>
              <a:buSzPts val="2000"/>
              <a:buFont typeface="Wingdings 2" pitchFamily="18" charset="2"/>
              <a:buChar char="●"/>
            </a:pPr>
            <a:r>
              <a:rPr lang="en-US" sz="1600" dirty="0">
                <a:solidFill>
                  <a:srgbClr val="002060"/>
                </a:solidFill>
              </a:rPr>
              <a:t>Damping rings and injectors to be optimized with CLIC as baseline</a:t>
            </a:r>
          </a:p>
          <a:p>
            <a:pPr marL="457200" indent="-355600">
              <a:lnSpc>
                <a:spcPct val="115000"/>
              </a:lnSpc>
              <a:spcBef>
                <a:spcPts val="0"/>
              </a:spcBef>
              <a:buSzPts val="2000"/>
              <a:buFont typeface="Wingdings 2" pitchFamily="18" charset="2"/>
              <a:buChar char="●"/>
            </a:pPr>
            <a:r>
              <a:rPr lang="en-US" sz="1600" dirty="0">
                <a:solidFill>
                  <a:srgbClr val="002060"/>
                </a:solidFill>
              </a:rPr>
              <a:t>Costing studies use LC estimates as inputs</a:t>
            </a:r>
          </a:p>
          <a:p>
            <a:pPr marL="0" indent="0">
              <a:lnSpc>
                <a:spcPct val="115000"/>
              </a:lnSpc>
              <a:spcBef>
                <a:spcPts val="0"/>
              </a:spcBef>
              <a:buSzPts val="1600"/>
              <a:buFont typeface="Wingdings 2" pitchFamily="18" charset="2"/>
              <a:buNone/>
            </a:pPr>
            <a:endParaRPr lang="en-US" sz="1600" dirty="0"/>
          </a:p>
          <a:p>
            <a:pPr marL="0" indent="0">
              <a:lnSpc>
                <a:spcPct val="115000"/>
              </a:lnSpc>
              <a:spcBef>
                <a:spcPts val="0"/>
              </a:spcBef>
              <a:buSzPts val="1600"/>
              <a:buFont typeface="Wingdings 2" pitchFamily="18" charset="2"/>
              <a:buNone/>
            </a:pPr>
            <a:endParaRPr lang="en-US" sz="1800" dirty="0"/>
          </a:p>
        </p:txBody>
      </p:sp>
      <p:pic>
        <p:nvPicPr>
          <p:cNvPr id="20" name="Google Shape;893;p27">
            <a:extLst>
              <a:ext uri="{FF2B5EF4-FFF2-40B4-BE49-F238E27FC236}">
                <a16:creationId xmlns:a16="http://schemas.microsoft.com/office/drawing/2014/main" id="{FFF0964B-45B9-C07B-B125-588C4C8CC93A}"/>
              </a:ext>
            </a:extLst>
          </p:cNvPr>
          <p:cNvPicPr preferRelativeResize="0"/>
          <p:nvPr/>
        </p:nvPicPr>
        <p:blipFill rotWithShape="1">
          <a:blip r:embed="rId3">
            <a:alphaModFix/>
          </a:blip>
          <a:srcRect/>
          <a:stretch/>
        </p:blipFill>
        <p:spPr>
          <a:xfrm>
            <a:off x="7127724" y="3910232"/>
            <a:ext cx="5051576" cy="2442400"/>
          </a:xfrm>
          <a:prstGeom prst="rect">
            <a:avLst/>
          </a:prstGeom>
          <a:noFill/>
          <a:ln>
            <a:noFill/>
          </a:ln>
        </p:spPr>
      </p:pic>
      <p:sp>
        <p:nvSpPr>
          <p:cNvPr id="21" name="Google Shape;895;p27">
            <a:extLst>
              <a:ext uri="{FF2B5EF4-FFF2-40B4-BE49-F238E27FC236}">
                <a16:creationId xmlns:a16="http://schemas.microsoft.com/office/drawing/2014/main" id="{A1F8C0FB-5BF0-988D-295E-9BDB9996ED4C}"/>
              </a:ext>
            </a:extLst>
          </p:cNvPr>
          <p:cNvSpPr txBox="1"/>
          <p:nvPr/>
        </p:nvSpPr>
        <p:spPr>
          <a:xfrm>
            <a:off x="6524015" y="3431098"/>
            <a:ext cx="6096000" cy="431100"/>
          </a:xfrm>
          <a:prstGeom prst="rect">
            <a:avLst/>
          </a:prstGeom>
          <a:noFill/>
          <a:ln>
            <a:noFill/>
          </a:ln>
        </p:spPr>
        <p:txBody>
          <a:bodyPr spcFirstLastPara="1" wrap="square" lIns="91425" tIns="91425" rIns="91425" bIns="91425" anchor="t" anchorCtr="0">
            <a:spAutoFit/>
          </a:bodyPr>
          <a:lstStyle/>
          <a:p>
            <a:pPr marL="0" marR="0" lvl="0" indent="0" algn="ctr" rtl="0">
              <a:lnSpc>
                <a:spcPct val="100000"/>
              </a:lnSpc>
              <a:spcBef>
                <a:spcPts val="0"/>
              </a:spcBef>
              <a:spcAft>
                <a:spcPts val="0"/>
              </a:spcAft>
              <a:buClr>
                <a:srgbClr val="000000"/>
              </a:buClr>
              <a:buSzPts val="1600"/>
              <a:buFont typeface="Arial"/>
              <a:buNone/>
            </a:pPr>
            <a:r>
              <a:rPr lang="en-US" sz="1600" u="none" strike="noStrike" cap="none" dirty="0">
                <a:solidFill>
                  <a:srgbClr val="000000"/>
                </a:solidFill>
                <a:latin typeface="Times New Roman" panose="02020603050405020304" pitchFamily="18" charset="0"/>
                <a:ea typeface="Lato" panose="020F0502020204030203" pitchFamily="34" charset="0"/>
                <a:cs typeface="Times New Roman" panose="02020603050405020304" pitchFamily="18" charset="0"/>
                <a:sym typeface="Arial"/>
              </a:rPr>
              <a:t>C</a:t>
            </a:r>
            <a:r>
              <a:rPr lang="en-US" sz="1600" u="none" strike="noStrike" cap="none" baseline="30000" dirty="0">
                <a:solidFill>
                  <a:srgbClr val="000000"/>
                </a:solidFill>
                <a:latin typeface="Times New Roman" panose="02020603050405020304" pitchFamily="18" charset="0"/>
                <a:ea typeface="Lato" panose="020F0502020204030203" pitchFamily="34" charset="0"/>
                <a:cs typeface="Times New Roman" panose="02020603050405020304" pitchFamily="18" charset="0"/>
                <a:sym typeface="Arial"/>
              </a:rPr>
              <a:t>3</a:t>
            </a:r>
            <a:r>
              <a:rPr lang="en-US" sz="1600" baseline="30000" dirty="0">
                <a:latin typeface="Times New Roman" panose="02020603050405020304" pitchFamily="18" charset="0"/>
                <a:ea typeface="Lato" panose="020F0502020204030203" pitchFamily="34" charset="0"/>
                <a:cs typeface="Times New Roman" panose="02020603050405020304" pitchFamily="18" charset="0"/>
                <a:sym typeface="Arial"/>
              </a:rPr>
              <a:t> </a:t>
            </a:r>
            <a:r>
              <a:rPr lang="en-US" sz="1600" u="none" strike="noStrike" cap="none" dirty="0">
                <a:solidFill>
                  <a:srgbClr val="000000"/>
                </a:solidFill>
                <a:latin typeface="Times New Roman" panose="02020603050405020304" pitchFamily="18" charset="0"/>
                <a:ea typeface="Lato" panose="020F0502020204030203" pitchFamily="34" charset="0"/>
                <a:cs typeface="Times New Roman" panose="02020603050405020304" pitchFamily="18" charset="0"/>
                <a:sym typeface="Arial"/>
              </a:rPr>
              <a:t>Beam Delivery System (Adapted from ILC/NLC)</a:t>
            </a:r>
            <a:endParaRPr sz="1600" u="none" strike="noStrike" cap="none" dirty="0">
              <a:solidFill>
                <a:srgbClr val="000000"/>
              </a:solidFill>
              <a:latin typeface="Times New Roman" panose="02020603050405020304" pitchFamily="18" charset="0"/>
              <a:ea typeface="Lato" panose="020F0502020204030203" pitchFamily="34" charset="0"/>
              <a:cs typeface="Times New Roman" panose="02020603050405020304" pitchFamily="18" charset="0"/>
              <a:sym typeface="Arial"/>
            </a:endParaRPr>
          </a:p>
        </p:txBody>
      </p:sp>
      <p:sp>
        <p:nvSpPr>
          <p:cNvPr id="22" name="Google Shape;896;p27">
            <a:extLst>
              <a:ext uri="{FF2B5EF4-FFF2-40B4-BE49-F238E27FC236}">
                <a16:creationId xmlns:a16="http://schemas.microsoft.com/office/drawing/2014/main" id="{DF25C73B-AB11-DBFF-4BA8-A8F6CB828D9C}"/>
              </a:ext>
            </a:extLst>
          </p:cNvPr>
          <p:cNvSpPr txBox="1"/>
          <p:nvPr/>
        </p:nvSpPr>
        <p:spPr>
          <a:xfrm>
            <a:off x="167971" y="3112927"/>
            <a:ext cx="3888900" cy="431100"/>
          </a:xfrm>
          <a:prstGeom prst="rect">
            <a:avLst/>
          </a:prstGeom>
          <a:noFill/>
          <a:ln>
            <a:noFill/>
          </a:ln>
        </p:spPr>
        <p:txBody>
          <a:bodyPr spcFirstLastPara="1" wrap="square" lIns="91425" tIns="91425" rIns="91425" bIns="91425" anchor="t" anchorCtr="0">
            <a:spAutoFit/>
          </a:bodyPr>
          <a:lstStyle/>
          <a:p>
            <a:pPr marL="0" marR="0" lvl="0" indent="0" algn="ctr" rtl="0">
              <a:lnSpc>
                <a:spcPct val="100000"/>
              </a:lnSpc>
              <a:spcBef>
                <a:spcPts val="0"/>
              </a:spcBef>
              <a:spcAft>
                <a:spcPts val="0"/>
              </a:spcAft>
              <a:buClr>
                <a:srgbClr val="000000"/>
              </a:buClr>
              <a:buSzPts val="1600"/>
              <a:buFont typeface="Arial"/>
              <a:buNone/>
            </a:pPr>
            <a:r>
              <a:rPr lang="en-US" sz="1600" u="none" strike="noStrike" cap="none" dirty="0">
                <a:solidFill>
                  <a:srgbClr val="000000"/>
                </a:solidFill>
                <a:latin typeface="Times New Roman" panose="02020603050405020304" pitchFamily="18" charset="0"/>
                <a:ea typeface="Lato" panose="020F0502020204030203" pitchFamily="34" charset="0"/>
                <a:cs typeface="Times New Roman" panose="02020603050405020304" pitchFamily="18" charset="0"/>
                <a:sym typeface="Arial"/>
              </a:rPr>
              <a:t>C</a:t>
            </a:r>
            <a:r>
              <a:rPr lang="en-US" sz="1600" u="none" strike="noStrike" cap="none" baseline="30000" dirty="0">
                <a:solidFill>
                  <a:srgbClr val="000000"/>
                </a:solidFill>
                <a:latin typeface="Times New Roman" panose="02020603050405020304" pitchFamily="18" charset="0"/>
                <a:ea typeface="Lato" panose="020F0502020204030203" pitchFamily="34" charset="0"/>
                <a:cs typeface="Times New Roman" panose="02020603050405020304" pitchFamily="18" charset="0"/>
                <a:sym typeface="Arial"/>
              </a:rPr>
              <a:t>3</a:t>
            </a:r>
            <a:r>
              <a:rPr lang="en-US" sz="1600" u="none" strike="noStrike" cap="none" dirty="0">
                <a:solidFill>
                  <a:srgbClr val="000000"/>
                </a:solidFill>
                <a:latin typeface="Times New Roman" panose="02020603050405020304" pitchFamily="18" charset="0"/>
                <a:ea typeface="Lato" panose="020F0502020204030203" pitchFamily="34" charset="0"/>
                <a:cs typeface="Times New Roman" panose="02020603050405020304" pitchFamily="18" charset="0"/>
                <a:sym typeface="Arial"/>
              </a:rPr>
              <a:t> - 8 km Footprint for 250/550 GeV</a:t>
            </a:r>
            <a:endParaRPr sz="1600" u="none" strike="noStrike" cap="none" dirty="0">
              <a:solidFill>
                <a:srgbClr val="000000"/>
              </a:solidFill>
              <a:latin typeface="Times New Roman" panose="02020603050405020304" pitchFamily="18" charset="0"/>
              <a:ea typeface="Lato" panose="020F0502020204030203" pitchFamily="34" charset="0"/>
              <a:cs typeface="Times New Roman" panose="02020603050405020304" pitchFamily="18" charset="0"/>
              <a:sym typeface="Arial"/>
            </a:endParaRPr>
          </a:p>
        </p:txBody>
      </p:sp>
      <p:pic>
        <p:nvPicPr>
          <p:cNvPr id="23" name="Google Shape;897;p27">
            <a:extLst>
              <a:ext uri="{FF2B5EF4-FFF2-40B4-BE49-F238E27FC236}">
                <a16:creationId xmlns:a16="http://schemas.microsoft.com/office/drawing/2014/main" id="{16762515-5090-3E6C-6EDA-2D464885DEBD}"/>
              </a:ext>
            </a:extLst>
          </p:cNvPr>
          <p:cNvPicPr preferRelativeResize="0"/>
          <p:nvPr/>
        </p:nvPicPr>
        <p:blipFill rotWithShape="1">
          <a:blip r:embed="rId4" cstate="screen">
            <a:alphaModFix/>
            <a:extLst>
              <a:ext uri="{28A0092B-C50C-407E-A947-70E740481C1C}">
                <a14:useLocalDpi xmlns:a14="http://schemas.microsoft.com/office/drawing/2010/main"/>
              </a:ext>
            </a:extLst>
          </a:blip>
          <a:srcRect/>
          <a:stretch/>
        </p:blipFill>
        <p:spPr>
          <a:xfrm>
            <a:off x="253748" y="3476635"/>
            <a:ext cx="6493722" cy="2179002"/>
          </a:xfrm>
          <a:prstGeom prst="rect">
            <a:avLst/>
          </a:prstGeom>
          <a:noFill/>
          <a:ln>
            <a:noFill/>
          </a:ln>
        </p:spPr>
      </p:pic>
      <p:cxnSp>
        <p:nvCxnSpPr>
          <p:cNvPr id="24" name="直線矢印コネクタ 18">
            <a:extLst>
              <a:ext uri="{FF2B5EF4-FFF2-40B4-BE49-F238E27FC236}">
                <a16:creationId xmlns:a16="http://schemas.microsoft.com/office/drawing/2014/main" id="{31CEB783-E5AE-15C9-0EFC-49CC3C5B8D70}"/>
              </a:ext>
            </a:extLst>
          </p:cNvPr>
          <p:cNvCxnSpPr>
            <a:cxnSpLocks/>
          </p:cNvCxnSpPr>
          <p:nvPr/>
        </p:nvCxnSpPr>
        <p:spPr>
          <a:xfrm flipV="1">
            <a:off x="3671941" y="3735547"/>
            <a:ext cx="3627761" cy="620637"/>
          </a:xfrm>
          <a:prstGeom prst="straightConnector1">
            <a:avLst/>
          </a:prstGeom>
          <a:ln w="38100">
            <a:solidFill>
              <a:srgbClr val="C00000"/>
            </a:solidFill>
            <a:tailEnd type="arrow"/>
          </a:ln>
        </p:spPr>
        <p:style>
          <a:lnRef idx="1">
            <a:schemeClr val="accent1"/>
          </a:lnRef>
          <a:fillRef idx="0">
            <a:schemeClr val="accent1"/>
          </a:fillRef>
          <a:effectRef idx="0">
            <a:schemeClr val="accent1"/>
          </a:effectRef>
          <a:fontRef idx="minor">
            <a:schemeClr val="tx1"/>
          </a:fontRef>
        </p:style>
      </p:cxnSp>
      <p:pic>
        <p:nvPicPr>
          <p:cNvPr id="31" name="Google Shape;1186;p114">
            <a:extLst>
              <a:ext uri="{FF2B5EF4-FFF2-40B4-BE49-F238E27FC236}">
                <a16:creationId xmlns:a16="http://schemas.microsoft.com/office/drawing/2014/main" id="{A98CA543-6BB7-478F-F7FC-D53D7613DC6D}"/>
              </a:ext>
            </a:extLst>
          </p:cNvPr>
          <p:cNvPicPr preferRelativeResize="0"/>
          <p:nvPr/>
        </p:nvPicPr>
        <p:blipFill>
          <a:blip r:embed="rId5" cstate="screen">
            <a:alphaModFix/>
            <a:extLst>
              <a:ext uri="{28A0092B-C50C-407E-A947-70E740481C1C}">
                <a14:useLocalDpi xmlns:a14="http://schemas.microsoft.com/office/drawing/2010/main"/>
              </a:ext>
            </a:extLst>
          </a:blip>
          <a:stretch>
            <a:fillRect/>
          </a:stretch>
        </p:blipFill>
        <p:spPr>
          <a:xfrm>
            <a:off x="272926" y="5305623"/>
            <a:ext cx="2459173" cy="1474109"/>
          </a:xfrm>
          <a:prstGeom prst="rect">
            <a:avLst/>
          </a:prstGeom>
          <a:noFill/>
          <a:ln>
            <a:noFill/>
          </a:ln>
        </p:spPr>
      </p:pic>
      <p:sp>
        <p:nvSpPr>
          <p:cNvPr id="32" name="Google Shape;1187;p114">
            <a:extLst>
              <a:ext uri="{FF2B5EF4-FFF2-40B4-BE49-F238E27FC236}">
                <a16:creationId xmlns:a16="http://schemas.microsoft.com/office/drawing/2014/main" id="{529FD49B-29B7-7AE8-E177-A3437DAC4DA7}"/>
              </a:ext>
            </a:extLst>
          </p:cNvPr>
          <p:cNvSpPr txBox="1"/>
          <p:nvPr/>
        </p:nvSpPr>
        <p:spPr>
          <a:xfrm>
            <a:off x="2732099" y="5721293"/>
            <a:ext cx="2736950" cy="677078"/>
          </a:xfrm>
          <a:prstGeom prst="rect">
            <a:avLst/>
          </a:prstGeom>
          <a:noFill/>
          <a:ln>
            <a:noFill/>
          </a:ln>
        </p:spPr>
        <p:txBody>
          <a:bodyPr spcFirstLastPara="1" wrap="square" lIns="91425" tIns="91425" rIns="91425" bIns="91425" anchor="t" anchorCtr="0">
            <a:spAutoFit/>
          </a:bodyPr>
          <a:lstStyle/>
          <a:p>
            <a:pPr marL="0" lvl="0" indent="0" algn="ctr" rtl="0">
              <a:spcBef>
                <a:spcPts val="0"/>
              </a:spcBef>
              <a:spcAft>
                <a:spcPts val="0"/>
              </a:spcAft>
              <a:buNone/>
            </a:pPr>
            <a:r>
              <a:rPr lang="en-US" sz="1600" dirty="0"/>
              <a:t>Cryomodule Unit - 9 m </a:t>
            </a:r>
            <a:endParaRPr sz="1600" dirty="0"/>
          </a:p>
          <a:p>
            <a:pPr marL="0" lvl="0" indent="0" algn="ctr" rtl="0">
              <a:spcBef>
                <a:spcPts val="0"/>
              </a:spcBef>
              <a:spcAft>
                <a:spcPts val="0"/>
              </a:spcAft>
              <a:buNone/>
            </a:pPr>
            <a:r>
              <a:rPr lang="en-US" sz="1600" dirty="0"/>
              <a:t>(630 MeV/1 GeV )</a:t>
            </a:r>
            <a:endParaRPr sz="1600" dirty="0"/>
          </a:p>
        </p:txBody>
      </p:sp>
    </p:spTree>
    <p:extLst>
      <p:ext uri="{BB962C8B-B14F-4D97-AF65-F5344CB8AC3E}">
        <p14:creationId xmlns:p14="http://schemas.microsoft.com/office/powerpoint/2010/main" val="928673469"/>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Date Placeholder 3">
            <a:extLst>
              <a:ext uri="{FF2B5EF4-FFF2-40B4-BE49-F238E27FC236}">
                <a16:creationId xmlns:a16="http://schemas.microsoft.com/office/drawing/2014/main" id="{E2E60AB0-6B1B-5A61-5522-6E1E91A1D526}"/>
              </a:ext>
            </a:extLst>
          </p:cNvPr>
          <p:cNvSpPr>
            <a:spLocks noGrp="1"/>
          </p:cNvSpPr>
          <p:nvPr>
            <p:ph type="dt" sz="half" idx="10"/>
          </p:nvPr>
        </p:nvSpPr>
        <p:spPr/>
        <p:txBody>
          <a:bodyPr/>
          <a:lstStyle/>
          <a:p>
            <a:r>
              <a:rPr lang="fr-FR">
                <a:solidFill>
                  <a:prstClr val="white"/>
                </a:solidFill>
                <a:latin typeface="News Gothic MT"/>
              </a:rPr>
              <a:t>15 May 2025</a:t>
            </a:r>
          </a:p>
        </p:txBody>
      </p:sp>
      <p:sp>
        <p:nvSpPr>
          <p:cNvPr id="6" name="Slide Number Placeholder 5">
            <a:extLst>
              <a:ext uri="{FF2B5EF4-FFF2-40B4-BE49-F238E27FC236}">
                <a16:creationId xmlns:a16="http://schemas.microsoft.com/office/drawing/2014/main" id="{925F9CE2-9F71-64DC-71DF-5259A2508C70}"/>
              </a:ext>
            </a:extLst>
          </p:cNvPr>
          <p:cNvSpPr>
            <a:spLocks noGrp="1"/>
          </p:cNvSpPr>
          <p:nvPr>
            <p:ph type="sldNum" sz="quarter" idx="12"/>
          </p:nvPr>
        </p:nvSpPr>
        <p:spPr/>
        <p:txBody>
          <a:bodyPr/>
          <a:lstStyle/>
          <a:p>
            <a:fld id="{617C510A-7687-CB44-A886-7EC5AB743307}" type="slidenum">
              <a:rPr lang="fr-FR" smtClean="0">
                <a:solidFill>
                  <a:prstClr val="white"/>
                </a:solidFill>
                <a:latin typeface="News Gothic MT"/>
              </a:rPr>
              <a:pPr/>
              <a:t>23</a:t>
            </a:fld>
            <a:endParaRPr lang="fr-FR">
              <a:solidFill>
                <a:prstClr val="white"/>
              </a:solidFill>
              <a:latin typeface="News Gothic MT"/>
            </a:endParaRPr>
          </a:p>
        </p:txBody>
      </p:sp>
      <p:pic>
        <p:nvPicPr>
          <p:cNvPr id="7" name="Google Shape;583;p70">
            <a:extLst>
              <a:ext uri="{FF2B5EF4-FFF2-40B4-BE49-F238E27FC236}">
                <a16:creationId xmlns:a16="http://schemas.microsoft.com/office/drawing/2014/main" id="{3015D7D0-F03A-8EC8-E999-3AE5957C55AF}"/>
              </a:ext>
            </a:extLst>
          </p:cNvPr>
          <p:cNvPicPr preferRelativeResize="0"/>
          <p:nvPr/>
        </p:nvPicPr>
        <p:blipFill rotWithShape="1">
          <a:blip r:embed="rId2">
            <a:alphaModFix/>
          </a:blip>
          <a:srcRect/>
          <a:stretch/>
        </p:blipFill>
        <p:spPr>
          <a:xfrm>
            <a:off x="1516505" y="748452"/>
            <a:ext cx="9866576" cy="5892149"/>
          </a:xfrm>
          <a:prstGeom prst="rect">
            <a:avLst/>
          </a:prstGeom>
          <a:noFill/>
          <a:ln>
            <a:noFill/>
          </a:ln>
        </p:spPr>
      </p:pic>
      <p:sp>
        <p:nvSpPr>
          <p:cNvPr id="8" name="Google Shape;584;p70">
            <a:extLst>
              <a:ext uri="{FF2B5EF4-FFF2-40B4-BE49-F238E27FC236}">
                <a16:creationId xmlns:a16="http://schemas.microsoft.com/office/drawing/2014/main" id="{FBD935E2-76D6-863B-ABB9-F22A78A9D8F9}"/>
              </a:ext>
            </a:extLst>
          </p:cNvPr>
          <p:cNvSpPr txBox="1">
            <a:spLocks/>
          </p:cNvSpPr>
          <p:nvPr/>
        </p:nvSpPr>
        <p:spPr>
          <a:xfrm>
            <a:off x="1925961" y="207874"/>
            <a:ext cx="7992954" cy="604685"/>
          </a:xfrm>
          <a:prstGeom prst="rect">
            <a:avLst/>
          </a:prstGeom>
          <a:solidFill>
            <a:schemeClr val="tx2">
              <a:lumMod val="10000"/>
              <a:lumOff val="90000"/>
            </a:schemeClr>
          </a:solidFill>
          <a:ln>
            <a:noFill/>
          </a:ln>
        </p:spPr>
        <p:txBody>
          <a:bodyPr spcFirstLastPara="1" vert="horz" wrap="square" lIns="0" tIns="45700" rIns="91433" bIns="45700" rtlCol="0" anchor="b" anchorCtr="0">
            <a:noAutofit/>
          </a:bodyPr>
          <a:lstStyle>
            <a:lvl1pPr algn="ctr" defTabSz="914400" rtl="0" eaLnBrk="1" latinLnBrk="0" hangingPunct="1">
              <a:spcBef>
                <a:spcPct val="0"/>
              </a:spcBef>
              <a:buNone/>
              <a:defRPr sz="4600" b="1" kern="1200">
                <a:solidFill>
                  <a:schemeClr val="accent1"/>
                </a:solidFill>
                <a:effectLst/>
                <a:latin typeface="Arial" panose="020B0604020202020204" pitchFamily="34" charset="0"/>
                <a:ea typeface="+mj-ea"/>
                <a:cs typeface="Arial" panose="020B0604020202020204" pitchFamily="34" charset="0"/>
              </a:defRPr>
            </a:lvl1pPr>
          </a:lstStyle>
          <a:p>
            <a:pPr>
              <a:buSzPts val="2400"/>
            </a:pPr>
            <a:r>
              <a:rPr lang="en-GB" sz="2800" dirty="0"/>
              <a:t>The Complete C</a:t>
            </a:r>
            <a:r>
              <a:rPr lang="en-GB" sz="2800" baseline="30000" dirty="0"/>
              <a:t>3</a:t>
            </a:r>
            <a:r>
              <a:rPr lang="en-GB" sz="2800" dirty="0"/>
              <a:t> Demonstrator</a:t>
            </a:r>
          </a:p>
        </p:txBody>
      </p:sp>
      <p:sp>
        <p:nvSpPr>
          <p:cNvPr id="9" name="Google Shape;586;p70">
            <a:extLst>
              <a:ext uri="{FF2B5EF4-FFF2-40B4-BE49-F238E27FC236}">
                <a16:creationId xmlns:a16="http://schemas.microsoft.com/office/drawing/2014/main" id="{993B194C-6C01-CD76-3F99-1598B54E4F67}"/>
              </a:ext>
            </a:extLst>
          </p:cNvPr>
          <p:cNvSpPr txBox="1">
            <a:spLocks/>
          </p:cNvSpPr>
          <p:nvPr/>
        </p:nvSpPr>
        <p:spPr>
          <a:xfrm>
            <a:off x="518698" y="4227474"/>
            <a:ext cx="10553600" cy="1984000"/>
          </a:xfrm>
          <a:prstGeom prst="rect">
            <a:avLst/>
          </a:prstGeom>
          <a:noFill/>
          <a:ln>
            <a:noFill/>
          </a:ln>
        </p:spPr>
        <p:txBody>
          <a:bodyPr spcFirstLastPara="1" wrap="square" lIns="0" tIns="45700" rIns="91433" bIns="45700" anchor="t" anchorCtr="0">
            <a:noAutofit/>
          </a:bodyPr>
          <a:lstStyle>
            <a:lvl1pPr marL="349250" indent="-349250" algn="l" defTabSz="914400" rtl="0" eaLnBrk="1" latinLnBrk="0" hangingPunct="1">
              <a:spcBef>
                <a:spcPts val="2000"/>
              </a:spcBef>
              <a:buClr>
                <a:schemeClr val="accent1">
                  <a:lumMod val="60000"/>
                  <a:lumOff val="40000"/>
                </a:schemeClr>
              </a:buClr>
              <a:buSzPct val="110000"/>
              <a:buFont typeface="Wingdings 2" pitchFamily="18" charset="2"/>
              <a:buChar char=""/>
              <a:defRPr sz="2400" kern="1200">
                <a:solidFill>
                  <a:schemeClr val="tx1">
                    <a:lumMod val="65000"/>
                    <a:lumOff val="35000"/>
                  </a:schemeClr>
                </a:solidFill>
                <a:latin typeface="Arial" panose="020B0604020202020204" pitchFamily="34" charset="0"/>
                <a:ea typeface="+mn-ea"/>
                <a:cs typeface="Arial" panose="020B0604020202020204" pitchFamily="34" charset="0"/>
              </a:defRPr>
            </a:lvl1pPr>
            <a:lvl2pPr marL="685800" indent="-336550" algn="l" defTabSz="914400" rtl="0" eaLnBrk="1" latinLnBrk="0" hangingPunct="1">
              <a:spcBef>
                <a:spcPts val="600"/>
              </a:spcBef>
              <a:buClr>
                <a:schemeClr val="accent1">
                  <a:lumMod val="75000"/>
                </a:schemeClr>
              </a:buClr>
              <a:buSzPct val="110000"/>
              <a:buFont typeface="Wingdings 2" pitchFamily="18" charset="2"/>
              <a:buChar char=""/>
              <a:defRPr sz="2200" kern="1200">
                <a:solidFill>
                  <a:schemeClr val="tx1">
                    <a:lumMod val="65000"/>
                    <a:lumOff val="35000"/>
                  </a:schemeClr>
                </a:solidFill>
                <a:latin typeface="Arial" panose="020B0604020202020204" pitchFamily="34" charset="0"/>
                <a:ea typeface="+mn-ea"/>
                <a:cs typeface="Arial" panose="020B0604020202020204" pitchFamily="34" charset="0"/>
              </a:defRPr>
            </a:lvl2pPr>
            <a:lvl3pPr marL="968375" indent="-282575" algn="l" defTabSz="914400" rtl="0" eaLnBrk="1" latinLnBrk="0" hangingPunct="1">
              <a:spcBef>
                <a:spcPts val="600"/>
              </a:spcBef>
              <a:buClr>
                <a:schemeClr val="accent1">
                  <a:lumMod val="60000"/>
                  <a:lumOff val="40000"/>
                </a:schemeClr>
              </a:buClr>
              <a:buSzPct val="110000"/>
              <a:buFont typeface="Wingdings 2" pitchFamily="18" charset="2"/>
              <a:buChar char=""/>
              <a:defRPr sz="2000" kern="1200">
                <a:solidFill>
                  <a:schemeClr val="tx1">
                    <a:lumMod val="65000"/>
                    <a:lumOff val="35000"/>
                  </a:schemeClr>
                </a:solidFill>
                <a:latin typeface="Arial" panose="020B0604020202020204" pitchFamily="34" charset="0"/>
                <a:ea typeface="+mn-ea"/>
                <a:cs typeface="Arial" panose="020B0604020202020204" pitchFamily="34" charset="0"/>
              </a:defRPr>
            </a:lvl3pPr>
            <a:lvl4pPr marL="1263650" indent="-295275" algn="l" defTabSz="914400" rtl="0" eaLnBrk="1" latinLnBrk="0" hangingPunct="1">
              <a:spcBef>
                <a:spcPts val="600"/>
              </a:spcBef>
              <a:buClr>
                <a:schemeClr val="accent1">
                  <a:lumMod val="75000"/>
                </a:schemeClr>
              </a:buClr>
              <a:buSzPct val="110000"/>
              <a:buFont typeface="Wingdings 2" pitchFamily="18" charset="2"/>
              <a:buChar char=""/>
              <a:defRPr sz="1800" kern="1200">
                <a:solidFill>
                  <a:schemeClr val="tx1">
                    <a:lumMod val="65000"/>
                    <a:lumOff val="35000"/>
                  </a:schemeClr>
                </a:solidFill>
                <a:latin typeface="Arial" panose="020B0604020202020204" pitchFamily="34" charset="0"/>
                <a:ea typeface="+mn-ea"/>
                <a:cs typeface="Arial" panose="020B0604020202020204" pitchFamily="34" charset="0"/>
              </a:defRPr>
            </a:lvl4pPr>
            <a:lvl5pPr marL="1546225" indent="-282575" algn="l" defTabSz="914400" rtl="0" eaLnBrk="1" latinLnBrk="0" hangingPunct="1">
              <a:spcBef>
                <a:spcPts val="600"/>
              </a:spcBef>
              <a:buClr>
                <a:schemeClr val="accent1">
                  <a:lumMod val="60000"/>
                  <a:lumOff val="40000"/>
                </a:schemeClr>
              </a:buClr>
              <a:buSzPct val="110000"/>
              <a:buFont typeface="Wingdings 2" pitchFamily="18" charset="2"/>
              <a:buChar char=""/>
              <a:defRPr sz="1800" kern="1200">
                <a:solidFill>
                  <a:schemeClr val="tx1">
                    <a:lumMod val="65000"/>
                    <a:lumOff val="35000"/>
                  </a:schemeClr>
                </a:solidFill>
                <a:latin typeface="Arial" panose="020B0604020202020204" pitchFamily="34" charset="0"/>
                <a:ea typeface="+mn-ea"/>
                <a:cs typeface="Arial" panose="020B0604020202020204" pitchFamily="34" charset="0"/>
              </a:defRPr>
            </a:lvl5pPr>
            <a:lvl6pPr marL="1828800" indent="-282575" algn="l" defTabSz="914400" rtl="0" eaLnBrk="1" latinLnBrk="0" hangingPunct="1">
              <a:spcBef>
                <a:spcPct val="20000"/>
              </a:spcBef>
              <a:buClr>
                <a:schemeClr val="accent2"/>
              </a:buClr>
              <a:buSzPct val="110000"/>
              <a:buFont typeface="Wingdings 2" pitchFamily="18" charset="2"/>
              <a:buChar char=""/>
              <a:defRPr lang="en-US" sz="1800" kern="1200" dirty="0" smtClean="0">
                <a:solidFill>
                  <a:schemeClr val="tx1">
                    <a:lumMod val="65000"/>
                    <a:lumOff val="35000"/>
                  </a:schemeClr>
                </a:solidFill>
                <a:latin typeface="+mn-lt"/>
                <a:ea typeface="+mn-ea"/>
                <a:cs typeface="+mn-cs"/>
              </a:defRPr>
            </a:lvl6pPr>
            <a:lvl7pPr marL="2117725" indent="-282575" algn="l" defTabSz="914400" rtl="0" eaLnBrk="1" latinLnBrk="0" hangingPunct="1">
              <a:spcBef>
                <a:spcPct val="20000"/>
              </a:spcBef>
              <a:buClr>
                <a:schemeClr val="accent1">
                  <a:lumMod val="60000"/>
                  <a:lumOff val="40000"/>
                </a:schemeClr>
              </a:buClr>
              <a:buSzPct val="110000"/>
              <a:buFont typeface="Wingdings 2" pitchFamily="18" charset="2"/>
              <a:buChar char=""/>
              <a:defRPr lang="en-US" sz="1800" kern="1200" dirty="0" smtClean="0">
                <a:solidFill>
                  <a:schemeClr val="tx1">
                    <a:lumMod val="65000"/>
                    <a:lumOff val="35000"/>
                  </a:schemeClr>
                </a:solidFill>
                <a:latin typeface="+mn-lt"/>
                <a:ea typeface="+mn-ea"/>
                <a:cs typeface="+mn-cs"/>
              </a:defRPr>
            </a:lvl7pPr>
            <a:lvl8pPr marL="2398713" indent="-282575" algn="l" defTabSz="914400" rtl="0" eaLnBrk="1" latinLnBrk="0" hangingPunct="1">
              <a:spcBef>
                <a:spcPct val="20000"/>
              </a:spcBef>
              <a:buClr>
                <a:schemeClr val="accent2"/>
              </a:buClr>
              <a:buSzPct val="110000"/>
              <a:buFont typeface="Wingdings 2" pitchFamily="18" charset="2"/>
              <a:buChar char=""/>
              <a:defRPr lang="en-US" sz="1800" kern="1200" dirty="0" smtClean="0">
                <a:solidFill>
                  <a:schemeClr val="tx1">
                    <a:lumMod val="65000"/>
                    <a:lumOff val="35000"/>
                  </a:schemeClr>
                </a:solidFill>
                <a:latin typeface="+mn-lt"/>
                <a:ea typeface="+mn-ea"/>
                <a:cs typeface="+mn-cs"/>
              </a:defRPr>
            </a:lvl8pPr>
            <a:lvl9pPr marL="2689225" indent="-282575" algn="l" defTabSz="914400" rtl="0" eaLnBrk="1" latinLnBrk="0" hangingPunct="1">
              <a:spcBef>
                <a:spcPct val="20000"/>
              </a:spcBef>
              <a:buClr>
                <a:schemeClr val="accent1">
                  <a:lumMod val="60000"/>
                  <a:lumOff val="40000"/>
                </a:schemeClr>
              </a:buClr>
              <a:buSzPct val="110000"/>
              <a:buFont typeface="Wingdings 2" pitchFamily="18" charset="2"/>
              <a:buChar char=""/>
              <a:defRPr lang="en-US" sz="1800" kern="1200" dirty="0">
                <a:solidFill>
                  <a:schemeClr val="tx1">
                    <a:lumMod val="65000"/>
                    <a:lumOff val="35000"/>
                  </a:schemeClr>
                </a:solidFill>
                <a:latin typeface="+mn-lt"/>
                <a:ea typeface="+mn-ea"/>
                <a:cs typeface="+mn-cs"/>
              </a:defRPr>
            </a:lvl9pPr>
          </a:lstStyle>
          <a:p>
            <a:pPr>
              <a:spcBef>
                <a:spcPts val="0"/>
              </a:spcBef>
              <a:buClr>
                <a:schemeClr val="bg2">
                  <a:lumMod val="50000"/>
                </a:schemeClr>
              </a:buClr>
              <a:buSzPct val="75000"/>
            </a:pPr>
            <a:r>
              <a:rPr lang="en-GB" sz="1800" dirty="0">
                <a:solidFill>
                  <a:srgbClr val="002060"/>
                </a:solidFill>
              </a:rPr>
              <a:t>Demonstrate fully engineered cryomodule</a:t>
            </a:r>
          </a:p>
          <a:p>
            <a:pPr>
              <a:spcBef>
                <a:spcPts val="0"/>
              </a:spcBef>
              <a:buClr>
                <a:schemeClr val="bg2">
                  <a:lumMod val="50000"/>
                </a:schemeClr>
              </a:buClr>
              <a:buSzPct val="75000"/>
            </a:pPr>
            <a:r>
              <a:rPr lang="en-GB" sz="1800" dirty="0">
                <a:solidFill>
                  <a:srgbClr val="002060"/>
                </a:solidFill>
              </a:rPr>
              <a:t>~50 m scale facility</a:t>
            </a:r>
          </a:p>
          <a:p>
            <a:pPr>
              <a:spcBef>
                <a:spcPts val="0"/>
              </a:spcBef>
              <a:buClr>
                <a:schemeClr val="bg2">
                  <a:lumMod val="50000"/>
                </a:schemeClr>
              </a:buClr>
              <a:buSzPct val="75000"/>
            </a:pPr>
            <a:r>
              <a:rPr lang="en-GB" sz="1800" dirty="0">
                <a:solidFill>
                  <a:srgbClr val="002060"/>
                </a:solidFill>
              </a:rPr>
              <a:t>3 GeV energy reach</a:t>
            </a:r>
          </a:p>
          <a:p>
            <a:pPr>
              <a:spcBef>
                <a:spcPts val="0"/>
              </a:spcBef>
              <a:buClr>
                <a:schemeClr val="bg2">
                  <a:lumMod val="50000"/>
                </a:schemeClr>
              </a:buClr>
              <a:buSzPct val="75000"/>
            </a:pPr>
            <a:r>
              <a:rPr lang="en-GB" sz="1800" b="1" dirty="0">
                <a:solidFill>
                  <a:srgbClr val="002060"/>
                </a:solidFill>
              </a:rPr>
              <a:t>Answer technical questions needed for CDR</a:t>
            </a:r>
          </a:p>
        </p:txBody>
      </p:sp>
    </p:spTree>
    <p:extLst>
      <p:ext uri="{BB962C8B-B14F-4D97-AF65-F5344CB8AC3E}">
        <p14:creationId xmlns:p14="http://schemas.microsoft.com/office/powerpoint/2010/main" val="1364499535"/>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Content Placeholder 6">
            <a:extLst>
              <a:ext uri="{FF2B5EF4-FFF2-40B4-BE49-F238E27FC236}">
                <a16:creationId xmlns:a16="http://schemas.microsoft.com/office/drawing/2014/main" id="{B04D5B37-A642-B78C-217A-E2E7EF605EDF}"/>
              </a:ext>
            </a:extLst>
          </p:cNvPr>
          <p:cNvPicPr>
            <a:picLocks noGrp="1" noChangeAspect="1"/>
          </p:cNvPicPr>
          <p:nvPr>
            <p:ph idx="1"/>
          </p:nvPr>
        </p:nvPicPr>
        <p:blipFill>
          <a:blip r:embed="rId3"/>
          <a:stretch>
            <a:fillRect/>
          </a:stretch>
        </p:blipFill>
        <p:spPr>
          <a:xfrm>
            <a:off x="634816" y="984097"/>
            <a:ext cx="5120360" cy="2705518"/>
          </a:xfrm>
          <a:prstGeom prst="rect">
            <a:avLst/>
          </a:prstGeom>
        </p:spPr>
      </p:pic>
      <p:sp>
        <p:nvSpPr>
          <p:cNvPr id="4" name="Date Placeholder 3">
            <a:extLst>
              <a:ext uri="{FF2B5EF4-FFF2-40B4-BE49-F238E27FC236}">
                <a16:creationId xmlns:a16="http://schemas.microsoft.com/office/drawing/2014/main" id="{7D82FFCF-C47D-FEB4-4103-B4124D0B5FF6}"/>
              </a:ext>
            </a:extLst>
          </p:cNvPr>
          <p:cNvSpPr>
            <a:spLocks noGrp="1"/>
          </p:cNvSpPr>
          <p:nvPr>
            <p:ph type="dt" sz="half" idx="10"/>
          </p:nvPr>
        </p:nvSpPr>
        <p:spPr/>
        <p:txBody>
          <a:bodyPr/>
          <a:lstStyle/>
          <a:p>
            <a:r>
              <a:rPr lang="fr-FR">
                <a:solidFill>
                  <a:prstClr val="white"/>
                </a:solidFill>
                <a:latin typeface="News Gothic MT"/>
              </a:rPr>
              <a:t>15 May 2025</a:t>
            </a:r>
          </a:p>
        </p:txBody>
      </p:sp>
      <p:sp>
        <p:nvSpPr>
          <p:cNvPr id="6" name="Slide Number Placeholder 5">
            <a:extLst>
              <a:ext uri="{FF2B5EF4-FFF2-40B4-BE49-F238E27FC236}">
                <a16:creationId xmlns:a16="http://schemas.microsoft.com/office/drawing/2014/main" id="{509BEF23-56B8-BFB8-3BEF-048795D15633}"/>
              </a:ext>
            </a:extLst>
          </p:cNvPr>
          <p:cNvSpPr>
            <a:spLocks noGrp="1"/>
          </p:cNvSpPr>
          <p:nvPr>
            <p:ph type="sldNum" sz="quarter" idx="12"/>
          </p:nvPr>
        </p:nvSpPr>
        <p:spPr/>
        <p:txBody>
          <a:bodyPr/>
          <a:lstStyle/>
          <a:p>
            <a:fld id="{617C510A-7687-CB44-A886-7EC5AB743307}" type="slidenum">
              <a:rPr lang="fr-FR" smtClean="0">
                <a:solidFill>
                  <a:prstClr val="white"/>
                </a:solidFill>
                <a:latin typeface="News Gothic MT"/>
              </a:rPr>
              <a:pPr/>
              <a:t>24</a:t>
            </a:fld>
            <a:endParaRPr lang="fr-FR">
              <a:solidFill>
                <a:prstClr val="white"/>
              </a:solidFill>
              <a:latin typeface="News Gothic MT"/>
            </a:endParaRPr>
          </a:p>
        </p:txBody>
      </p:sp>
      <p:pic>
        <p:nvPicPr>
          <p:cNvPr id="8" name="Picture 7">
            <a:extLst>
              <a:ext uri="{FF2B5EF4-FFF2-40B4-BE49-F238E27FC236}">
                <a16:creationId xmlns:a16="http://schemas.microsoft.com/office/drawing/2014/main" id="{ECA1AEF7-A394-9C4C-4D0A-3233DBF5DC12}"/>
              </a:ext>
            </a:extLst>
          </p:cNvPr>
          <p:cNvPicPr>
            <a:picLocks noChangeAspect="1"/>
          </p:cNvPicPr>
          <p:nvPr/>
        </p:nvPicPr>
        <p:blipFill>
          <a:blip r:embed="rId4"/>
          <a:stretch>
            <a:fillRect/>
          </a:stretch>
        </p:blipFill>
        <p:spPr>
          <a:xfrm>
            <a:off x="6086366" y="1135603"/>
            <a:ext cx="5289390" cy="2716744"/>
          </a:xfrm>
          <a:prstGeom prst="rect">
            <a:avLst/>
          </a:prstGeom>
        </p:spPr>
      </p:pic>
      <p:pic>
        <p:nvPicPr>
          <p:cNvPr id="9" name="Picture 8">
            <a:extLst>
              <a:ext uri="{FF2B5EF4-FFF2-40B4-BE49-F238E27FC236}">
                <a16:creationId xmlns:a16="http://schemas.microsoft.com/office/drawing/2014/main" id="{0096135D-3D1B-5369-94E7-8E7145878AC4}"/>
              </a:ext>
            </a:extLst>
          </p:cNvPr>
          <p:cNvPicPr>
            <a:picLocks noChangeAspect="1"/>
          </p:cNvPicPr>
          <p:nvPr/>
        </p:nvPicPr>
        <p:blipFill>
          <a:blip r:embed="rId5"/>
          <a:stretch>
            <a:fillRect/>
          </a:stretch>
        </p:blipFill>
        <p:spPr>
          <a:xfrm>
            <a:off x="465786" y="3932572"/>
            <a:ext cx="5289390" cy="2432636"/>
          </a:xfrm>
          <a:prstGeom prst="rect">
            <a:avLst/>
          </a:prstGeom>
        </p:spPr>
      </p:pic>
      <p:pic>
        <p:nvPicPr>
          <p:cNvPr id="10" name="Picture 9">
            <a:extLst>
              <a:ext uri="{FF2B5EF4-FFF2-40B4-BE49-F238E27FC236}">
                <a16:creationId xmlns:a16="http://schemas.microsoft.com/office/drawing/2014/main" id="{CEDE280C-13BE-A3FB-41A9-F57ED5882C54}"/>
              </a:ext>
            </a:extLst>
          </p:cNvPr>
          <p:cNvPicPr>
            <a:picLocks noChangeAspect="1"/>
          </p:cNvPicPr>
          <p:nvPr/>
        </p:nvPicPr>
        <p:blipFill>
          <a:blip r:embed="rId6"/>
          <a:stretch>
            <a:fillRect/>
          </a:stretch>
        </p:blipFill>
        <p:spPr>
          <a:xfrm>
            <a:off x="6170881" y="3816807"/>
            <a:ext cx="5120360" cy="2519432"/>
          </a:xfrm>
          <a:prstGeom prst="rect">
            <a:avLst/>
          </a:prstGeom>
        </p:spPr>
      </p:pic>
      <p:sp>
        <p:nvSpPr>
          <p:cNvPr id="11" name="Google Shape;584;p70">
            <a:extLst>
              <a:ext uri="{FF2B5EF4-FFF2-40B4-BE49-F238E27FC236}">
                <a16:creationId xmlns:a16="http://schemas.microsoft.com/office/drawing/2014/main" id="{7D9FE3E4-20A4-1517-F52E-29F09AD79F79}"/>
              </a:ext>
            </a:extLst>
          </p:cNvPr>
          <p:cNvSpPr txBox="1">
            <a:spLocks noGrp="1"/>
          </p:cNvSpPr>
          <p:nvPr>
            <p:ph type="title"/>
          </p:nvPr>
        </p:nvSpPr>
        <p:spPr>
          <a:xfrm>
            <a:off x="2400170" y="289738"/>
            <a:ext cx="7637480" cy="605621"/>
          </a:xfrm>
          <a:prstGeom prst="rect">
            <a:avLst/>
          </a:prstGeom>
          <a:solidFill>
            <a:schemeClr val="tx2">
              <a:lumMod val="10000"/>
              <a:lumOff val="90000"/>
            </a:schemeClr>
          </a:solidFill>
          <a:ln>
            <a:noFill/>
          </a:ln>
        </p:spPr>
        <p:txBody>
          <a:bodyPr spcFirstLastPara="1" vert="horz" wrap="square" lIns="0" tIns="45700" rIns="91433" bIns="45700" rtlCol="0" anchor="b" anchorCtr="0">
            <a:noAutofit/>
          </a:bodyPr>
          <a:lstStyle>
            <a:lvl1pPr algn="ctr" defTabSz="914400" rtl="0" eaLnBrk="1" latinLnBrk="0" hangingPunct="1">
              <a:spcBef>
                <a:spcPct val="0"/>
              </a:spcBef>
              <a:buNone/>
              <a:defRPr sz="4600" b="1" kern="1200">
                <a:solidFill>
                  <a:schemeClr val="accent1"/>
                </a:solidFill>
                <a:effectLst/>
                <a:latin typeface="Arial" panose="020B0604020202020204" pitchFamily="34" charset="0"/>
                <a:ea typeface="+mj-ea"/>
                <a:cs typeface="Arial" panose="020B0604020202020204" pitchFamily="34" charset="0"/>
              </a:defRPr>
            </a:lvl1pPr>
          </a:lstStyle>
          <a:p>
            <a:pPr>
              <a:buSzPts val="2400"/>
            </a:pPr>
            <a:r>
              <a:rPr lang="en-GB" sz="2800" dirty="0"/>
              <a:t>C</a:t>
            </a:r>
            <a:r>
              <a:rPr lang="en-GB" sz="2800" baseline="30000" dirty="0"/>
              <a:t>3</a:t>
            </a:r>
            <a:r>
              <a:rPr lang="en-GB" sz="2800" dirty="0"/>
              <a:t> R&amp;D programme</a:t>
            </a:r>
          </a:p>
        </p:txBody>
      </p:sp>
    </p:spTree>
    <p:extLst>
      <p:ext uri="{BB962C8B-B14F-4D97-AF65-F5344CB8AC3E}">
        <p14:creationId xmlns:p14="http://schemas.microsoft.com/office/powerpoint/2010/main" val="1043592085"/>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Date Placeholder 3">
            <a:extLst>
              <a:ext uri="{FF2B5EF4-FFF2-40B4-BE49-F238E27FC236}">
                <a16:creationId xmlns:a16="http://schemas.microsoft.com/office/drawing/2014/main" id="{8288041C-1705-0E2F-11EB-3EB2C2C4DF02}"/>
              </a:ext>
            </a:extLst>
          </p:cNvPr>
          <p:cNvSpPr>
            <a:spLocks noGrp="1"/>
          </p:cNvSpPr>
          <p:nvPr>
            <p:ph type="dt" sz="half" idx="10"/>
          </p:nvPr>
        </p:nvSpPr>
        <p:spPr/>
        <p:txBody>
          <a:bodyPr/>
          <a:lstStyle/>
          <a:p>
            <a:r>
              <a:rPr lang="fr-FR">
                <a:solidFill>
                  <a:prstClr val="white"/>
                </a:solidFill>
                <a:latin typeface="News Gothic MT"/>
              </a:rPr>
              <a:t>15 May 2025</a:t>
            </a:r>
          </a:p>
        </p:txBody>
      </p:sp>
      <p:sp>
        <p:nvSpPr>
          <p:cNvPr id="6" name="Slide Number Placeholder 5">
            <a:extLst>
              <a:ext uri="{FF2B5EF4-FFF2-40B4-BE49-F238E27FC236}">
                <a16:creationId xmlns:a16="http://schemas.microsoft.com/office/drawing/2014/main" id="{946C6DC6-8323-C27A-2DCB-3419055E0909}"/>
              </a:ext>
            </a:extLst>
          </p:cNvPr>
          <p:cNvSpPr>
            <a:spLocks noGrp="1"/>
          </p:cNvSpPr>
          <p:nvPr>
            <p:ph type="sldNum" sz="quarter" idx="12"/>
          </p:nvPr>
        </p:nvSpPr>
        <p:spPr/>
        <p:txBody>
          <a:bodyPr/>
          <a:lstStyle/>
          <a:p>
            <a:fld id="{617C510A-7687-CB44-A886-7EC5AB743307}" type="slidenum">
              <a:rPr lang="fr-FR" smtClean="0">
                <a:solidFill>
                  <a:prstClr val="white"/>
                </a:solidFill>
                <a:latin typeface="News Gothic MT"/>
              </a:rPr>
              <a:pPr/>
              <a:t>25</a:t>
            </a:fld>
            <a:endParaRPr lang="fr-FR">
              <a:solidFill>
                <a:prstClr val="white"/>
              </a:solidFill>
              <a:latin typeface="News Gothic MT"/>
            </a:endParaRPr>
          </a:p>
        </p:txBody>
      </p:sp>
      <p:pic>
        <p:nvPicPr>
          <p:cNvPr id="10" name="Content Placeholder 9">
            <a:extLst>
              <a:ext uri="{FF2B5EF4-FFF2-40B4-BE49-F238E27FC236}">
                <a16:creationId xmlns:a16="http://schemas.microsoft.com/office/drawing/2014/main" id="{11B91B1E-DF0A-D896-4A5F-97F475FCCF57}"/>
              </a:ext>
            </a:extLst>
          </p:cNvPr>
          <p:cNvPicPr>
            <a:picLocks noGrp="1" noChangeAspect="1"/>
          </p:cNvPicPr>
          <p:nvPr>
            <p:ph idx="1"/>
          </p:nvPr>
        </p:nvPicPr>
        <p:blipFill>
          <a:blip r:embed="rId2"/>
          <a:stretch>
            <a:fillRect/>
          </a:stretch>
        </p:blipFill>
        <p:spPr>
          <a:xfrm>
            <a:off x="1176357" y="1379613"/>
            <a:ext cx="8642741" cy="4525852"/>
          </a:xfrm>
          <a:prstGeom prst="rect">
            <a:avLst/>
          </a:prstGeom>
        </p:spPr>
      </p:pic>
      <p:sp>
        <p:nvSpPr>
          <p:cNvPr id="3" name="TextBox 2">
            <a:extLst>
              <a:ext uri="{FF2B5EF4-FFF2-40B4-BE49-F238E27FC236}">
                <a16:creationId xmlns:a16="http://schemas.microsoft.com/office/drawing/2014/main" id="{8B23740A-825F-1CDC-84EE-7803A064E6C4}"/>
              </a:ext>
            </a:extLst>
          </p:cNvPr>
          <p:cNvSpPr txBox="1"/>
          <p:nvPr/>
        </p:nvSpPr>
        <p:spPr>
          <a:xfrm>
            <a:off x="2365201" y="278002"/>
            <a:ext cx="5243912" cy="523220"/>
          </a:xfrm>
          <a:prstGeom prst="rect">
            <a:avLst/>
          </a:prstGeom>
          <a:solidFill>
            <a:schemeClr val="accent6">
              <a:lumMod val="20000"/>
              <a:lumOff val="80000"/>
            </a:schemeClr>
          </a:solidFill>
        </p:spPr>
        <p:txBody>
          <a:bodyPr wrap="square">
            <a:spAutoFit/>
          </a:bodyPr>
          <a:lstStyle/>
          <a:p>
            <a:pPr algn="ctr"/>
            <a:r>
              <a:rPr kumimoji="0" lang="en-US" sz="2800" b="1" i="0" u="none" strike="noStrike" kern="1200" cap="none" spc="0" normalizeH="0" baseline="0" noProof="0" dirty="0">
                <a:ln>
                  <a:noFill/>
                </a:ln>
                <a:solidFill>
                  <a:srgbClr val="2C7C9F">
                    <a:lumMod val="75000"/>
                  </a:srgbClr>
                </a:solidFill>
                <a:effectLst/>
                <a:uLnTx/>
                <a:uFillTx/>
                <a:latin typeface="Arial" panose="020B0604020202020204" pitchFamily="34" charset="0"/>
                <a:ea typeface="+mj-ea"/>
                <a:cs typeface="Arial" panose="020B0604020202020204" pitchFamily="34" charset="0"/>
              </a:rPr>
              <a:t>The LCF@CERN </a:t>
            </a:r>
          </a:p>
        </p:txBody>
      </p:sp>
      <p:sp>
        <p:nvSpPr>
          <p:cNvPr id="5" name="フッター プレースホルダー 2">
            <a:extLst>
              <a:ext uri="{FF2B5EF4-FFF2-40B4-BE49-F238E27FC236}">
                <a16:creationId xmlns:a16="http://schemas.microsoft.com/office/drawing/2014/main" id="{06828C1C-EF13-30A2-DB71-D9D0E6D1A177}"/>
              </a:ext>
            </a:extLst>
          </p:cNvPr>
          <p:cNvSpPr txBox="1">
            <a:spLocks/>
          </p:cNvSpPr>
          <p:nvPr/>
        </p:nvSpPr>
        <p:spPr>
          <a:xfrm>
            <a:off x="4294969" y="5095963"/>
            <a:ext cx="7037718" cy="1180020"/>
          </a:xfrm>
          <a:prstGeom prst="rect">
            <a:avLst/>
          </a:prstGeom>
          <a:solidFill>
            <a:schemeClr val="bg1"/>
          </a:solidFill>
        </p:spPr>
        <p:txBody>
          <a:bodyPr vert="horz" lIns="91440" tIns="45720" rIns="91440" bIns="45720" rtlCol="0" anchor="ctr"/>
          <a:lstStyle>
            <a:def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defPPr>
            <a:lvl1pPr marL="0" marR="0" indent="0" algn="l" defTabSz="457200" rtl="0" fontAlgn="auto" latinLnBrk="0" hangingPunct="0">
              <a:lnSpc>
                <a:spcPct val="100000"/>
              </a:lnSpc>
              <a:spcBef>
                <a:spcPts val="0"/>
              </a:spcBef>
              <a:spcAft>
                <a:spcPts val="0"/>
              </a:spcAft>
              <a:buClrTx/>
              <a:buSzTx/>
              <a:buFontTx/>
              <a:buNone/>
              <a:tabLst/>
              <a:defRPr kumimoji="0" sz="1200" b="0" i="0" u="none" strike="noStrike" cap="none" spc="0" normalizeH="0" baseline="0">
                <a:ln>
                  <a:noFill/>
                </a:ln>
                <a:solidFill>
                  <a:schemeClr val="bg1"/>
                </a:solidFill>
                <a:effectLst/>
                <a:uFillTx/>
                <a:latin typeface="Times New Roman"/>
                <a:ea typeface="Times New Roman"/>
                <a:cs typeface="Times New Roman"/>
                <a:sym typeface="Times New Roman"/>
              </a:defRPr>
            </a:lvl1pPr>
            <a:lvl2pPr marL="0" marR="0" indent="4572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2pPr>
            <a:lvl3pPr marL="0" marR="0" indent="9144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3pPr>
            <a:lvl4pPr marL="0" marR="0" indent="13716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4pPr>
            <a:lvl5pPr marL="0" marR="0" indent="18288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5pPr>
            <a:lvl6pPr marL="0" marR="0" indent="22860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6pPr>
            <a:lvl7pPr marL="0" marR="0" indent="27432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7pPr>
            <a:lvl8pPr marL="0" marR="0" indent="32004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8pPr>
            <a:lvl9pPr marL="0" marR="0" indent="36576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9pPr>
          </a:lstStyle>
          <a:p>
            <a:pPr algn="ctr"/>
            <a:r>
              <a:rPr kumimoji="1" lang="en-US" altLang="ja-JP" sz="2800" b="1" dirty="0">
                <a:solidFill>
                  <a:srgbClr val="C00000"/>
                </a:solidFill>
                <a:latin typeface="Arial" panose="020B0604020202020204" pitchFamily="34" charset="0"/>
                <a:cs typeface="Arial" panose="020B0604020202020204" pitchFamily="34" charset="0"/>
              </a:rPr>
              <a:t>Much more than shipping ILC @ CERN</a:t>
            </a:r>
          </a:p>
        </p:txBody>
      </p:sp>
    </p:spTree>
    <p:extLst>
      <p:ext uri="{BB962C8B-B14F-4D97-AF65-F5344CB8AC3E}">
        <p14:creationId xmlns:p14="http://schemas.microsoft.com/office/powerpoint/2010/main" val="3236323935"/>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5D7DF641-F675-0480-36E9-74ADB3145FF9}"/>
            </a:ext>
          </a:extLst>
        </p:cNvPr>
        <p:cNvGrpSpPr/>
        <p:nvPr/>
      </p:nvGrpSpPr>
      <p:grpSpPr>
        <a:xfrm>
          <a:off x="0" y="0"/>
          <a:ext cx="0" cy="0"/>
          <a:chOff x="0" y="0"/>
          <a:chExt cx="0" cy="0"/>
        </a:xfrm>
      </p:grpSpPr>
      <p:sp>
        <p:nvSpPr>
          <p:cNvPr id="2" name="Date Placeholder 1">
            <a:extLst>
              <a:ext uri="{FF2B5EF4-FFF2-40B4-BE49-F238E27FC236}">
                <a16:creationId xmlns:a16="http://schemas.microsoft.com/office/drawing/2014/main" id="{E5BB4B6F-AA8A-B224-59A4-4803B30BA682}"/>
              </a:ext>
            </a:extLst>
          </p:cNvPr>
          <p:cNvSpPr>
            <a:spLocks noGrp="1"/>
          </p:cNvSpPr>
          <p:nvPr>
            <p:ph type="dt" sz="half" idx="2"/>
          </p:nvPr>
        </p:nvSpPr>
        <p:spPr>
          <a:xfrm>
            <a:off x="4015425" y="6429717"/>
            <a:ext cx="2841837" cy="364618"/>
          </a:xfrm>
          <a:prstGeom prst="rect">
            <a:avLst/>
          </a:prstGeom>
        </p:spPr>
        <p:txBody>
          <a:bodyPr vert="horz" lIns="91440" tIns="45720" rIns="91440" bIns="45720" rtlCol="0" anchor="ctr"/>
          <a:lstStyle>
            <a:def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defPPr>
            <a:lvl1pPr marL="0" marR="0" indent="0" algn="r" defTabSz="457200" rtl="0" fontAlgn="auto" latinLnBrk="0" hangingPunct="0">
              <a:lnSpc>
                <a:spcPct val="100000"/>
              </a:lnSpc>
              <a:spcBef>
                <a:spcPts val="0"/>
              </a:spcBef>
              <a:spcAft>
                <a:spcPts val="0"/>
              </a:spcAft>
              <a:buClrTx/>
              <a:buSzTx/>
              <a:buFontTx/>
              <a:buNone/>
              <a:tabLst/>
              <a:defRPr kumimoji="0" sz="1200" b="0" i="0" u="none" strike="noStrike" cap="none" spc="0" normalizeH="0" baseline="0">
                <a:ln>
                  <a:noFill/>
                </a:ln>
                <a:solidFill>
                  <a:schemeClr val="bg1"/>
                </a:solidFill>
                <a:effectLst/>
                <a:uFillTx/>
                <a:latin typeface="Times New Roman"/>
                <a:ea typeface="Times New Roman"/>
                <a:cs typeface="Times New Roman"/>
                <a:sym typeface="Times New Roman"/>
              </a:defRPr>
            </a:lvl1pPr>
            <a:lvl2pPr marL="0" marR="0" indent="4572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2pPr>
            <a:lvl3pPr marL="0" marR="0" indent="9144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3pPr>
            <a:lvl4pPr marL="0" marR="0" indent="13716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4pPr>
            <a:lvl5pPr marL="0" marR="0" indent="18288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5pPr>
            <a:lvl6pPr marL="0" marR="0" indent="22860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6pPr>
            <a:lvl7pPr marL="0" marR="0" indent="27432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7pPr>
            <a:lvl8pPr marL="0" marR="0" indent="32004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8pPr>
            <a:lvl9pPr marL="0" marR="0" indent="36576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9pPr>
          </a:lstStyle>
          <a:p>
            <a:r>
              <a:rPr lang="fr-FR" kern="1200">
                <a:solidFill>
                  <a:prstClr val="white"/>
                </a:solidFill>
                <a:latin typeface="News Gothic MT"/>
                <a:ea typeface="+mn-ea"/>
                <a:cs typeface="+mn-cs"/>
              </a:rPr>
              <a:t>15 May 2025</a:t>
            </a:r>
            <a:endParaRPr lang="fr-FR">
              <a:solidFill>
                <a:prstClr val="white"/>
              </a:solidFill>
              <a:latin typeface="News Gothic MT"/>
            </a:endParaRPr>
          </a:p>
        </p:txBody>
      </p:sp>
      <p:sp>
        <p:nvSpPr>
          <p:cNvPr id="4" name="Slide Number Placeholder 3">
            <a:extLst>
              <a:ext uri="{FF2B5EF4-FFF2-40B4-BE49-F238E27FC236}">
                <a16:creationId xmlns:a16="http://schemas.microsoft.com/office/drawing/2014/main" id="{B82AC9AB-CAA7-9B59-7346-939072E76FAB}"/>
              </a:ext>
            </a:extLst>
          </p:cNvPr>
          <p:cNvSpPr>
            <a:spLocks noGrp="1"/>
          </p:cNvSpPr>
          <p:nvPr>
            <p:ph type="sldNum" sz="quarter" idx="12"/>
          </p:nvPr>
        </p:nvSpPr>
        <p:spPr/>
        <p:txBody>
          <a:bodyPr/>
          <a:lstStyle/>
          <a:p>
            <a:fld id="{617C510A-7687-CB44-A886-7EC5AB743307}" type="slidenum">
              <a:rPr lang="fr-FR" smtClean="0">
                <a:solidFill>
                  <a:prstClr val="white"/>
                </a:solidFill>
                <a:latin typeface="News Gothic MT"/>
              </a:rPr>
              <a:pPr/>
              <a:t>26</a:t>
            </a:fld>
            <a:endParaRPr lang="fr-FR">
              <a:solidFill>
                <a:prstClr val="white"/>
              </a:solidFill>
              <a:latin typeface="News Gothic MT"/>
            </a:endParaRPr>
          </a:p>
        </p:txBody>
      </p:sp>
      <p:sp>
        <p:nvSpPr>
          <p:cNvPr id="7" name="TextBox 6">
            <a:extLst>
              <a:ext uri="{FF2B5EF4-FFF2-40B4-BE49-F238E27FC236}">
                <a16:creationId xmlns:a16="http://schemas.microsoft.com/office/drawing/2014/main" id="{908C1F06-2168-3C7F-81D0-10AD2C58A694}"/>
              </a:ext>
            </a:extLst>
          </p:cNvPr>
          <p:cNvSpPr txBox="1"/>
          <p:nvPr/>
        </p:nvSpPr>
        <p:spPr>
          <a:xfrm>
            <a:off x="2523729" y="355552"/>
            <a:ext cx="5243912" cy="523220"/>
          </a:xfrm>
          <a:prstGeom prst="rect">
            <a:avLst/>
          </a:prstGeom>
          <a:solidFill>
            <a:schemeClr val="accent6">
              <a:lumMod val="20000"/>
              <a:lumOff val="80000"/>
            </a:schemeClr>
          </a:solidFill>
        </p:spPr>
        <p:txBody>
          <a:bodyPr wrap="square">
            <a:spAutoFit/>
          </a:bodyPr>
          <a:lstStyle/>
          <a:p>
            <a:pPr algn="ctr"/>
            <a:r>
              <a:rPr kumimoji="0" lang="en-US" sz="2800" b="1" i="0" u="none" strike="noStrike" kern="1200" cap="none" spc="0" normalizeH="0" baseline="0" noProof="0" dirty="0">
                <a:ln>
                  <a:noFill/>
                </a:ln>
                <a:solidFill>
                  <a:srgbClr val="2C7C9F">
                    <a:lumMod val="75000"/>
                  </a:srgbClr>
                </a:solidFill>
                <a:effectLst/>
                <a:uLnTx/>
                <a:uFillTx/>
                <a:latin typeface="Arial" panose="020B0604020202020204" pitchFamily="34" charset="0"/>
                <a:ea typeface="+mj-ea"/>
                <a:cs typeface="Arial" panose="020B0604020202020204" pitchFamily="34" charset="0"/>
              </a:rPr>
              <a:t>The LCF @ CERN  </a:t>
            </a:r>
            <a:r>
              <a:rPr lang="en-US" sz="2800" b="1" kern="1200" dirty="0">
                <a:solidFill>
                  <a:srgbClr val="2C7C9F">
                    <a:lumMod val="75000"/>
                  </a:srgbClr>
                </a:solidFill>
                <a:latin typeface="Arial" panose="020B0604020202020204" pitchFamily="34" charset="0"/>
                <a:ea typeface="+mj-ea"/>
                <a:cs typeface="Arial" panose="020B0604020202020204" pitchFamily="34" charset="0"/>
              </a:rPr>
              <a:t>roadmap</a:t>
            </a:r>
            <a:endParaRPr kumimoji="0" lang="en-US" sz="2800" b="1" i="0" u="none" strike="noStrike" kern="1200" cap="none" spc="0" normalizeH="0" baseline="0" noProof="0" dirty="0">
              <a:ln>
                <a:noFill/>
              </a:ln>
              <a:solidFill>
                <a:srgbClr val="2C7C9F">
                  <a:lumMod val="75000"/>
                </a:srgbClr>
              </a:solidFill>
              <a:effectLst/>
              <a:uLnTx/>
              <a:uFillTx/>
              <a:latin typeface="Arial" panose="020B0604020202020204" pitchFamily="34" charset="0"/>
              <a:ea typeface="+mj-ea"/>
              <a:cs typeface="Arial" panose="020B0604020202020204" pitchFamily="34" charset="0"/>
            </a:endParaRPr>
          </a:p>
        </p:txBody>
      </p:sp>
      <p:sp>
        <p:nvSpPr>
          <p:cNvPr id="11" name="TextBox 10">
            <a:extLst>
              <a:ext uri="{FF2B5EF4-FFF2-40B4-BE49-F238E27FC236}">
                <a16:creationId xmlns:a16="http://schemas.microsoft.com/office/drawing/2014/main" id="{5AE8CCCC-3B74-00FA-9B90-E172FE420198}"/>
              </a:ext>
            </a:extLst>
          </p:cNvPr>
          <p:cNvSpPr txBox="1"/>
          <p:nvPr/>
        </p:nvSpPr>
        <p:spPr>
          <a:xfrm>
            <a:off x="420139" y="1062317"/>
            <a:ext cx="11228861" cy="1077218"/>
          </a:xfrm>
          <a:prstGeom prst="rect">
            <a:avLst/>
          </a:prstGeom>
          <a:noFill/>
        </p:spPr>
        <p:txBody>
          <a:bodyPr wrap="square">
            <a:spAutoFit/>
          </a:bodyPr>
          <a:lstStyle/>
          <a:p>
            <a:pPr algn="just"/>
            <a:r>
              <a:rPr lang="en-GB" sz="1600" dirty="0">
                <a:solidFill>
                  <a:schemeClr val="tx2">
                    <a:lumMod val="90000"/>
                    <a:lumOff val="10000"/>
                  </a:schemeClr>
                </a:solidFill>
                <a:effectLst/>
                <a:latin typeface="Arial" panose="020B0604020202020204" pitchFamily="34" charset="0"/>
                <a:cs typeface="Arial" panose="020B0604020202020204" pitchFamily="34" charset="0"/>
              </a:rPr>
              <a:t>Basic assumption is to provide a </a:t>
            </a:r>
            <a:r>
              <a:rPr lang="en-GB" sz="1600" b="1" dirty="0">
                <a:solidFill>
                  <a:schemeClr val="tx2">
                    <a:lumMod val="90000"/>
                    <a:lumOff val="10000"/>
                  </a:schemeClr>
                </a:solidFill>
                <a:effectLst/>
                <a:latin typeface="Arial" panose="020B0604020202020204" pitchFamily="34" charset="0"/>
                <a:cs typeface="Arial" panose="020B0604020202020204" pitchFamily="34" charset="0"/>
              </a:rPr>
              <a:t>scenario</a:t>
            </a:r>
            <a:r>
              <a:rPr lang="en-GB" sz="1600" dirty="0">
                <a:solidFill>
                  <a:schemeClr val="tx2">
                    <a:lumMod val="90000"/>
                    <a:lumOff val="10000"/>
                  </a:schemeClr>
                </a:solidFill>
                <a:effectLst/>
                <a:latin typeface="Arial" panose="020B0604020202020204" pitchFamily="34" charset="0"/>
                <a:cs typeface="Arial" panose="020B0604020202020204" pitchFamily="34" charset="0"/>
              </a:rPr>
              <a:t> that can </a:t>
            </a:r>
            <a:r>
              <a:rPr lang="en-GB" sz="1600" b="1" dirty="0">
                <a:solidFill>
                  <a:schemeClr val="tx2">
                    <a:lumMod val="90000"/>
                    <a:lumOff val="10000"/>
                  </a:schemeClr>
                </a:solidFill>
                <a:effectLst/>
                <a:latin typeface="Arial" panose="020B0604020202020204" pitchFamily="34" charset="0"/>
                <a:cs typeface="Arial" panose="020B0604020202020204" pitchFamily="34" charset="0"/>
              </a:rPr>
              <a:t>start</a:t>
            </a:r>
            <a:r>
              <a:rPr lang="en-GB" sz="1600" dirty="0">
                <a:solidFill>
                  <a:schemeClr val="tx2">
                    <a:lumMod val="90000"/>
                    <a:lumOff val="10000"/>
                  </a:schemeClr>
                </a:solidFill>
                <a:effectLst/>
                <a:latin typeface="Arial" panose="020B0604020202020204" pitchFamily="34" charset="0"/>
                <a:cs typeface="Arial" panose="020B0604020202020204" pitchFamily="34" charset="0"/>
              </a:rPr>
              <a:t> </a:t>
            </a:r>
            <a:r>
              <a:rPr lang="en-GB" sz="1600" b="1" dirty="0">
                <a:solidFill>
                  <a:schemeClr val="tx2">
                    <a:lumMod val="90000"/>
                    <a:lumOff val="10000"/>
                  </a:schemeClr>
                </a:solidFill>
                <a:effectLst/>
                <a:latin typeface="Arial" panose="020B0604020202020204" pitchFamily="34" charset="0"/>
                <a:cs typeface="Arial" panose="020B0604020202020204" pitchFamily="34" charset="0"/>
              </a:rPr>
              <a:t>“now” </a:t>
            </a:r>
            <a:r>
              <a:rPr lang="en-GB" sz="1600" dirty="0">
                <a:solidFill>
                  <a:schemeClr val="tx2">
                    <a:lumMod val="90000"/>
                    <a:lumOff val="10000"/>
                  </a:schemeClr>
                </a:solidFill>
                <a:effectLst/>
                <a:latin typeface="Arial" panose="020B0604020202020204" pitchFamily="34" charset="0"/>
                <a:cs typeface="Arial" panose="020B0604020202020204" pitchFamily="34" charset="0"/>
              </a:rPr>
              <a:t>and that can be </a:t>
            </a:r>
            <a:r>
              <a:rPr lang="en-GB" sz="1600" b="1" dirty="0">
                <a:solidFill>
                  <a:schemeClr val="tx2">
                    <a:lumMod val="90000"/>
                    <a:lumOff val="10000"/>
                  </a:schemeClr>
                </a:solidFill>
                <a:effectLst/>
                <a:latin typeface="Arial" panose="020B0604020202020204" pitchFamily="34" charset="0"/>
                <a:cs typeface="Arial" panose="020B0604020202020204" pitchFamily="34" charset="0"/>
              </a:rPr>
              <a:t>progressively upgraded </a:t>
            </a:r>
            <a:r>
              <a:rPr lang="en-GB" sz="1600" dirty="0">
                <a:solidFill>
                  <a:schemeClr val="tx2">
                    <a:lumMod val="90000"/>
                    <a:lumOff val="10000"/>
                  </a:schemeClr>
                </a:solidFill>
                <a:effectLst/>
                <a:latin typeface="Arial" panose="020B0604020202020204" pitchFamily="34" charset="0"/>
                <a:cs typeface="Arial" panose="020B0604020202020204" pitchFamily="34" charset="0"/>
              </a:rPr>
              <a:t>to cover the physics needs and/or to be able to react on “surprises”. The guiding line should be to avoid as much as possible major civil construction for the upgrades. </a:t>
            </a:r>
            <a:r>
              <a:rPr lang="en-GB" sz="1600" b="1" dirty="0">
                <a:solidFill>
                  <a:schemeClr val="tx2">
                    <a:lumMod val="90000"/>
                    <a:lumOff val="10000"/>
                  </a:schemeClr>
                </a:solidFill>
                <a:effectLst/>
                <a:latin typeface="Arial" panose="020B0604020202020204" pitchFamily="34" charset="0"/>
                <a:cs typeface="Arial" panose="020B0604020202020204" pitchFamily="34" charset="0"/>
              </a:rPr>
              <a:t>Upgrades</a:t>
            </a:r>
            <a:r>
              <a:rPr lang="en-GB" sz="1600" dirty="0">
                <a:solidFill>
                  <a:schemeClr val="tx2">
                    <a:lumMod val="90000"/>
                    <a:lumOff val="10000"/>
                  </a:schemeClr>
                </a:solidFill>
                <a:effectLst/>
                <a:latin typeface="Arial" panose="020B0604020202020204" pitchFamily="34" charset="0"/>
                <a:cs typeface="Arial" panose="020B0604020202020204" pitchFamily="34" charset="0"/>
              </a:rPr>
              <a:t> should </a:t>
            </a:r>
            <a:r>
              <a:rPr lang="en-GB" sz="1600" b="1" dirty="0">
                <a:solidFill>
                  <a:schemeClr val="tx2">
                    <a:lumMod val="90000"/>
                    <a:lumOff val="10000"/>
                  </a:schemeClr>
                </a:solidFill>
                <a:effectLst/>
                <a:latin typeface="Arial" panose="020B0604020202020204" pitchFamily="34" charset="0"/>
                <a:cs typeface="Arial" panose="020B0604020202020204" pitchFamily="34" charset="0"/>
              </a:rPr>
              <a:t>benefit from technology updates </a:t>
            </a:r>
            <a:r>
              <a:rPr lang="en-GB" sz="1600" dirty="0">
                <a:solidFill>
                  <a:schemeClr val="tx2">
                    <a:lumMod val="90000"/>
                    <a:lumOff val="10000"/>
                  </a:schemeClr>
                </a:solidFill>
                <a:effectLst/>
                <a:latin typeface="Arial" panose="020B0604020202020204" pitchFamily="34" charset="0"/>
                <a:cs typeface="Arial" panose="020B0604020202020204" pitchFamily="34" charset="0"/>
              </a:rPr>
              <a:t>with</a:t>
            </a:r>
            <a:r>
              <a:rPr lang="en-GB" sz="1600" dirty="0">
                <a:solidFill>
                  <a:schemeClr val="tx2">
                    <a:lumMod val="90000"/>
                    <a:lumOff val="10000"/>
                  </a:schemeClr>
                </a:solidFill>
                <a:latin typeface="Arial" panose="020B0604020202020204" pitchFamily="34" charset="0"/>
                <a:cs typeface="Arial" panose="020B0604020202020204" pitchFamily="34" charset="0"/>
              </a:rPr>
              <a:t> </a:t>
            </a:r>
            <a:r>
              <a:rPr lang="en-GB" sz="1600" dirty="0">
                <a:solidFill>
                  <a:schemeClr val="tx2">
                    <a:lumMod val="90000"/>
                    <a:lumOff val="10000"/>
                  </a:schemeClr>
                </a:solidFill>
                <a:effectLst/>
                <a:latin typeface="Arial" panose="020B0604020202020204" pitchFamily="34" charset="0"/>
                <a:cs typeface="Arial" panose="020B0604020202020204" pitchFamily="34" charset="0"/>
              </a:rPr>
              <a:t>the aim that the LC project benefits but also drives the innovation.</a:t>
            </a:r>
          </a:p>
        </p:txBody>
      </p:sp>
      <p:sp>
        <p:nvSpPr>
          <p:cNvPr id="15" name="TextBox 14">
            <a:extLst>
              <a:ext uri="{FF2B5EF4-FFF2-40B4-BE49-F238E27FC236}">
                <a16:creationId xmlns:a16="http://schemas.microsoft.com/office/drawing/2014/main" id="{41B4973D-C4BB-4D8A-8199-73ED65EDB660}"/>
              </a:ext>
            </a:extLst>
          </p:cNvPr>
          <p:cNvSpPr txBox="1"/>
          <p:nvPr/>
        </p:nvSpPr>
        <p:spPr>
          <a:xfrm>
            <a:off x="420139" y="2353328"/>
            <a:ext cx="11228860" cy="3616375"/>
          </a:xfrm>
          <a:prstGeom prst="rect">
            <a:avLst/>
          </a:prstGeom>
          <a:noFill/>
        </p:spPr>
        <p:txBody>
          <a:bodyPr wrap="square" rtlCol="0">
            <a:spAutoFit/>
          </a:bodyPr>
          <a:lstStyle/>
          <a:p>
            <a:pPr marL="285750" indent="-285750" algn="just">
              <a:buFont typeface="Arial" panose="020B0604020202020204" pitchFamily="34" charset="0"/>
              <a:buChar char="•"/>
            </a:pPr>
            <a:r>
              <a:rPr lang="en-US" sz="1600" dirty="0">
                <a:solidFill>
                  <a:schemeClr val="tx2">
                    <a:lumMod val="90000"/>
                    <a:lumOff val="10000"/>
                  </a:schemeClr>
                </a:solidFill>
                <a:latin typeface="Arial" panose="020B0604020202020204" pitchFamily="34" charset="0"/>
                <a:cs typeface="Arial" panose="020B0604020202020204" pitchFamily="34" charset="0"/>
              </a:rPr>
              <a:t>The first step is construction of </a:t>
            </a:r>
            <a:r>
              <a:rPr lang="en-US" sz="1600" b="1" dirty="0">
                <a:solidFill>
                  <a:schemeClr val="tx2">
                    <a:lumMod val="90000"/>
                    <a:lumOff val="10000"/>
                  </a:schemeClr>
                </a:solidFill>
                <a:latin typeface="Arial" panose="020B0604020202020204" pitchFamily="34" charset="0"/>
                <a:cs typeface="Arial" panose="020B0604020202020204" pitchFamily="34" charset="0"/>
              </a:rPr>
              <a:t>250 GeV ILC </a:t>
            </a:r>
            <a:r>
              <a:rPr lang="en-US" sz="1600" dirty="0">
                <a:solidFill>
                  <a:schemeClr val="tx2">
                    <a:lumMod val="90000"/>
                    <a:lumOff val="10000"/>
                  </a:schemeClr>
                </a:solidFill>
                <a:latin typeface="Arial" panose="020B0604020202020204" pitchFamily="34" charset="0"/>
                <a:cs typeface="Arial" panose="020B0604020202020204" pitchFamily="34" charset="0"/>
              </a:rPr>
              <a:t>at CERN. This requires a </a:t>
            </a:r>
            <a:r>
              <a:rPr lang="en-US" sz="1600" b="1" dirty="0">
                <a:solidFill>
                  <a:schemeClr val="tx2">
                    <a:lumMod val="90000"/>
                    <a:lumOff val="10000"/>
                  </a:schemeClr>
                </a:solidFill>
                <a:latin typeface="Arial" panose="020B0604020202020204" pitchFamily="34" charset="0"/>
                <a:cs typeface="Arial" panose="020B0604020202020204" pitchFamily="34" charset="0"/>
              </a:rPr>
              <a:t>33.5 Km tunnel in the CERN area</a:t>
            </a:r>
            <a:r>
              <a:rPr lang="en-US" sz="1600" dirty="0">
                <a:solidFill>
                  <a:schemeClr val="tx2">
                    <a:lumMod val="90000"/>
                    <a:lumOff val="10000"/>
                  </a:schemeClr>
                </a:solidFill>
                <a:latin typeface="Arial" panose="020B0604020202020204" pitchFamily="34" charset="0"/>
                <a:cs typeface="Arial" panose="020B0604020202020204" pitchFamily="34" charset="0"/>
              </a:rPr>
              <a:t>, a first implementation already studied by CLIC project, with </a:t>
            </a:r>
            <a:r>
              <a:rPr lang="en-US" sz="1600" b="1" dirty="0">
                <a:solidFill>
                  <a:schemeClr val="tx2">
                    <a:lumMod val="90000"/>
                    <a:lumOff val="10000"/>
                  </a:schemeClr>
                </a:solidFill>
                <a:latin typeface="Arial" panose="020B0604020202020204" pitchFamily="34" charset="0"/>
                <a:cs typeface="Arial" panose="020B0604020202020204" pitchFamily="34" charset="0"/>
              </a:rPr>
              <a:t>2 IRs </a:t>
            </a:r>
            <a:r>
              <a:rPr lang="en-US" sz="1600" dirty="0">
                <a:solidFill>
                  <a:schemeClr val="tx2">
                    <a:lumMod val="90000"/>
                    <a:lumOff val="10000"/>
                  </a:schemeClr>
                </a:solidFill>
                <a:latin typeface="Arial" panose="020B0604020202020204" pitchFamily="34" charset="0"/>
                <a:cs typeface="Arial" panose="020B0604020202020204" pitchFamily="34" charset="0"/>
              </a:rPr>
              <a:t>sharing Luminosity.</a:t>
            </a:r>
          </a:p>
          <a:p>
            <a:pPr marL="285750" indent="-285750" algn="just">
              <a:buFont typeface="Arial" panose="020B0604020202020204" pitchFamily="34" charset="0"/>
              <a:buChar char="•"/>
            </a:pPr>
            <a:r>
              <a:rPr lang="en-US" sz="1600" dirty="0">
                <a:solidFill>
                  <a:schemeClr val="tx2">
                    <a:lumMod val="90000"/>
                    <a:lumOff val="10000"/>
                  </a:schemeClr>
                </a:solidFill>
                <a:latin typeface="Arial" panose="020B0604020202020204" pitchFamily="34" charset="0"/>
                <a:cs typeface="Arial" panose="020B0604020202020204" pitchFamily="34" charset="0"/>
              </a:rPr>
              <a:t>After 10 years construction and 10 years data taking at at 250 GeV, the </a:t>
            </a:r>
            <a:r>
              <a:rPr lang="en-US" sz="1600" b="1" dirty="0">
                <a:solidFill>
                  <a:schemeClr val="tx2">
                    <a:lumMod val="90000"/>
                    <a:lumOff val="10000"/>
                  </a:schemeClr>
                </a:solidFill>
                <a:latin typeface="Arial" panose="020B0604020202020204" pitchFamily="34" charset="0"/>
                <a:cs typeface="Arial" panose="020B0604020202020204" pitchFamily="34" charset="0"/>
              </a:rPr>
              <a:t>accelerator will be upgraded in stages</a:t>
            </a:r>
            <a:r>
              <a:rPr lang="en-US" sz="1600" dirty="0">
                <a:solidFill>
                  <a:schemeClr val="tx2">
                    <a:lumMod val="90000"/>
                    <a:lumOff val="10000"/>
                  </a:schemeClr>
                </a:solidFill>
                <a:latin typeface="Arial" panose="020B0604020202020204" pitchFamily="34" charset="0"/>
                <a:cs typeface="Arial" panose="020B0604020202020204" pitchFamily="34" charset="0"/>
              </a:rPr>
              <a:t> with more advanced technologies to achieve higher-energies ( 500 GeV – 1 TeV) or higher-luminosities as:</a:t>
            </a:r>
            <a:endParaRPr kumimoji="0" lang="en-GB" sz="17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endParaRPr>
          </a:p>
          <a:p>
            <a:pPr marL="968375" marR="0" lvl="2" indent="-282575" algn="just" defTabSz="914400" rtl="0" eaLnBrk="1" fontAlgn="auto" latinLnBrk="0" hangingPunct="1">
              <a:lnSpc>
                <a:spcPct val="100000"/>
              </a:lnSpc>
              <a:spcBef>
                <a:spcPts val="600"/>
              </a:spcBef>
              <a:spcAft>
                <a:spcPts val="0"/>
              </a:spcAft>
              <a:buClr>
                <a:srgbClr val="2C7C9F">
                  <a:lumMod val="60000"/>
                  <a:lumOff val="40000"/>
                </a:srgbClr>
              </a:buClr>
              <a:buSzPct val="110000"/>
              <a:buFont typeface="Wingdings 2" pitchFamily="18" charset="2"/>
              <a:buChar char=""/>
              <a:tabLst/>
              <a:defRPr/>
            </a:pPr>
            <a:r>
              <a:rPr lang="en-GB" sz="1500" kern="1200" dirty="0">
                <a:solidFill>
                  <a:srgbClr val="09213B">
                    <a:lumMod val="90000"/>
                    <a:lumOff val="10000"/>
                  </a:srgbClr>
                </a:solidFill>
                <a:latin typeface="Arial" panose="020B0604020202020204" pitchFamily="34" charset="0"/>
                <a:ea typeface="+mn-ea"/>
                <a:cs typeface="Arial" panose="020B0604020202020204" pitchFamily="34" charset="0"/>
              </a:rPr>
              <a:t>Higher-gradient SRF, </a:t>
            </a:r>
            <a:r>
              <a:rPr kumimoji="0" lang="en-GB" sz="1500" b="0" i="0" u="none" strike="noStrike" kern="1200" cap="none" spc="0" normalizeH="0" baseline="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rPr>
              <a:t>NCRF CLIC or</a:t>
            </a:r>
            <a:r>
              <a:rPr lang="en-GB" sz="1500" kern="1200" dirty="0">
                <a:solidFill>
                  <a:srgbClr val="09213B">
                    <a:lumMod val="90000"/>
                    <a:lumOff val="10000"/>
                  </a:srgbClr>
                </a:solidFill>
                <a:latin typeface="Arial" panose="020B0604020202020204" pitchFamily="34" charset="0"/>
                <a:ea typeface="+mn-ea"/>
                <a:cs typeface="Arial" panose="020B0604020202020204" pitchFamily="34" charset="0"/>
              </a:rPr>
              <a:t> Cool Copper C</a:t>
            </a:r>
            <a:r>
              <a:rPr lang="en-GB" sz="1500" kern="1200" baseline="30000" dirty="0">
                <a:solidFill>
                  <a:srgbClr val="09213B">
                    <a:lumMod val="90000"/>
                    <a:lumOff val="10000"/>
                  </a:srgbClr>
                </a:solidFill>
                <a:latin typeface="Arial" panose="020B0604020202020204" pitchFamily="34" charset="0"/>
                <a:ea typeface="+mn-ea"/>
                <a:cs typeface="Arial" panose="020B0604020202020204" pitchFamily="34" charset="0"/>
              </a:rPr>
              <a:t>3</a:t>
            </a:r>
            <a:endParaRPr kumimoji="0" lang="en-GB" sz="1500" b="0" i="0" u="none" strike="noStrike" kern="1200" cap="none" spc="0" normalizeH="0" baseline="30000" noProof="0" dirty="0">
              <a:ln>
                <a:noFill/>
              </a:ln>
              <a:solidFill>
                <a:srgbClr val="09213B">
                  <a:lumMod val="90000"/>
                  <a:lumOff val="10000"/>
                </a:srgbClr>
              </a:solidFill>
              <a:effectLst/>
              <a:uLnTx/>
              <a:uFillTx/>
              <a:latin typeface="Arial" panose="020B0604020202020204" pitchFamily="34" charset="0"/>
              <a:ea typeface="+mn-ea"/>
              <a:cs typeface="Arial" panose="020B0604020202020204" pitchFamily="34" charset="0"/>
            </a:endParaRPr>
          </a:p>
          <a:p>
            <a:pPr marL="968375" marR="0" lvl="2" indent="-282575" algn="just" defTabSz="914400" rtl="0" eaLnBrk="1" fontAlgn="auto" latinLnBrk="0" hangingPunct="1">
              <a:lnSpc>
                <a:spcPct val="100000"/>
              </a:lnSpc>
              <a:spcBef>
                <a:spcPts val="600"/>
              </a:spcBef>
              <a:spcAft>
                <a:spcPts val="0"/>
              </a:spcAft>
              <a:buClr>
                <a:srgbClr val="2C7C9F">
                  <a:lumMod val="60000"/>
                  <a:lumOff val="40000"/>
                </a:srgbClr>
              </a:buClr>
              <a:buSzPct val="110000"/>
              <a:buFont typeface="Wingdings 2" pitchFamily="18" charset="2"/>
              <a:buChar char=""/>
              <a:tabLst/>
              <a:defRPr/>
            </a:pPr>
            <a:r>
              <a:rPr lang="en-GB" sz="1500" kern="1200" dirty="0">
                <a:solidFill>
                  <a:srgbClr val="09213B">
                    <a:lumMod val="90000"/>
                    <a:lumOff val="10000"/>
                  </a:srgbClr>
                </a:solidFill>
                <a:latin typeface="Arial" panose="020B0604020202020204" pitchFamily="34" charset="0"/>
                <a:ea typeface="+mn-ea"/>
                <a:cs typeface="Arial" panose="020B0604020202020204" pitchFamily="34" charset="0"/>
              </a:rPr>
              <a:t>ERLs</a:t>
            </a:r>
          </a:p>
          <a:p>
            <a:pPr marL="968375" marR="0" lvl="2" indent="-282575" algn="just" defTabSz="914400" rtl="0" eaLnBrk="1" fontAlgn="auto" latinLnBrk="0" hangingPunct="1">
              <a:lnSpc>
                <a:spcPct val="100000"/>
              </a:lnSpc>
              <a:spcBef>
                <a:spcPts val="600"/>
              </a:spcBef>
              <a:spcAft>
                <a:spcPts val="0"/>
              </a:spcAft>
              <a:buClr>
                <a:srgbClr val="2C7C9F">
                  <a:lumMod val="60000"/>
                  <a:lumOff val="40000"/>
                </a:srgbClr>
              </a:buClr>
              <a:buSzPct val="110000"/>
              <a:buFont typeface="Wingdings 2" pitchFamily="18" charset="2"/>
              <a:buChar char=""/>
              <a:tabLst/>
              <a:defRPr/>
            </a:pPr>
            <a:r>
              <a:rPr lang="en-GB" sz="1500" kern="1200" dirty="0">
                <a:solidFill>
                  <a:srgbClr val="09213B">
                    <a:lumMod val="90000"/>
                    <a:lumOff val="10000"/>
                  </a:srgbClr>
                </a:solidFill>
                <a:latin typeface="Arial" panose="020B0604020202020204" pitchFamily="34" charset="0"/>
                <a:ea typeface="+mn-ea"/>
                <a:cs typeface="Arial" panose="020B0604020202020204" pitchFamily="34" charset="0"/>
              </a:rPr>
              <a:t>Plasma </a:t>
            </a:r>
            <a:r>
              <a:rPr lang="en-GB" sz="1500" kern="1200" dirty="0" err="1">
                <a:solidFill>
                  <a:srgbClr val="09213B">
                    <a:lumMod val="90000"/>
                    <a:lumOff val="10000"/>
                  </a:srgbClr>
                </a:solidFill>
                <a:latin typeface="Arial" panose="020B0604020202020204" pitchFamily="34" charset="0"/>
                <a:ea typeface="+mn-ea"/>
                <a:cs typeface="Arial" panose="020B0604020202020204" pitchFamily="34" charset="0"/>
              </a:rPr>
              <a:t>wakefield</a:t>
            </a:r>
            <a:endParaRPr lang="en-GB" sz="1500" kern="1200" dirty="0">
              <a:solidFill>
                <a:srgbClr val="09213B">
                  <a:lumMod val="90000"/>
                  <a:lumOff val="10000"/>
                </a:srgbClr>
              </a:solidFill>
              <a:latin typeface="Arial" panose="020B0604020202020204" pitchFamily="34" charset="0"/>
              <a:ea typeface="+mn-ea"/>
              <a:cs typeface="Arial" panose="020B0604020202020204" pitchFamily="34" charset="0"/>
            </a:endParaRPr>
          </a:p>
          <a:p>
            <a:pPr marL="968375" marR="0" lvl="2" indent="-282575" algn="just" defTabSz="914400" rtl="0" eaLnBrk="1" fontAlgn="auto" latinLnBrk="0" hangingPunct="1">
              <a:lnSpc>
                <a:spcPct val="100000"/>
              </a:lnSpc>
              <a:spcBef>
                <a:spcPts val="600"/>
              </a:spcBef>
              <a:spcAft>
                <a:spcPts val="0"/>
              </a:spcAft>
              <a:buClr>
                <a:srgbClr val="2C7C9F">
                  <a:lumMod val="60000"/>
                  <a:lumOff val="40000"/>
                </a:srgbClr>
              </a:buClr>
              <a:buSzPct val="110000"/>
              <a:buFont typeface="Wingdings 2" pitchFamily="18" charset="2"/>
              <a:buChar char=""/>
              <a:tabLst/>
              <a:defRPr/>
            </a:pPr>
            <a:r>
              <a:rPr lang="en-GB" sz="1500" kern="1200" dirty="0">
                <a:solidFill>
                  <a:srgbClr val="09213B">
                    <a:lumMod val="90000"/>
                    <a:lumOff val="10000"/>
                  </a:srgbClr>
                </a:solidFill>
                <a:latin typeface="Symbol" pitchFamily="2" charset="2"/>
                <a:ea typeface="+mn-ea"/>
                <a:cs typeface="Arial" panose="020B0604020202020204" pitchFamily="34" charset="0"/>
              </a:rPr>
              <a:t>gg</a:t>
            </a:r>
            <a:r>
              <a:rPr lang="en-GB" sz="1500" kern="1200" dirty="0">
                <a:solidFill>
                  <a:srgbClr val="09213B">
                    <a:lumMod val="90000"/>
                    <a:lumOff val="10000"/>
                  </a:srgbClr>
                </a:solidFill>
                <a:latin typeface="Arial" panose="020B0604020202020204" pitchFamily="34" charset="0"/>
                <a:ea typeface="+mn-ea"/>
                <a:cs typeface="Arial" panose="020B0604020202020204" pitchFamily="34" charset="0"/>
              </a:rPr>
              <a:t> collider (optical or XFEL lasers)</a:t>
            </a:r>
          </a:p>
          <a:p>
            <a:pPr marL="968375" marR="0" lvl="2" indent="-282575" algn="just" defTabSz="914400" rtl="0" eaLnBrk="1" fontAlgn="auto" latinLnBrk="0" hangingPunct="1">
              <a:lnSpc>
                <a:spcPct val="100000"/>
              </a:lnSpc>
              <a:spcBef>
                <a:spcPts val="600"/>
              </a:spcBef>
              <a:spcAft>
                <a:spcPts val="0"/>
              </a:spcAft>
              <a:buClr>
                <a:srgbClr val="2C7C9F">
                  <a:lumMod val="60000"/>
                  <a:lumOff val="40000"/>
                </a:srgbClr>
              </a:buClr>
              <a:buSzPct val="110000"/>
              <a:buFont typeface="Wingdings 2" pitchFamily="18" charset="2"/>
              <a:buChar char=""/>
              <a:tabLst/>
              <a:defRPr/>
            </a:pPr>
            <a:r>
              <a:rPr lang="en-GB" sz="1500" kern="1200" dirty="0">
                <a:solidFill>
                  <a:srgbClr val="09213B">
                    <a:lumMod val="90000"/>
                    <a:lumOff val="10000"/>
                  </a:srgbClr>
                </a:solidFill>
                <a:latin typeface="Arial" panose="020B0604020202020204" pitchFamily="34" charset="0"/>
                <a:ea typeface="+mn-ea"/>
                <a:cs typeface="Arial" panose="020B0604020202020204" pitchFamily="34" charset="0"/>
              </a:rPr>
              <a:t>.....</a:t>
            </a:r>
            <a:endParaRPr lang="en-GB" sz="1600" dirty="0"/>
          </a:p>
          <a:p>
            <a:pPr marL="285750" indent="-285750" algn="just">
              <a:buFont typeface="Arial" panose="020B0604020202020204" pitchFamily="34" charset="0"/>
              <a:buChar char="•"/>
            </a:pPr>
            <a:r>
              <a:rPr lang="en-GB" sz="1600" kern="1200" dirty="0">
                <a:solidFill>
                  <a:srgbClr val="09213B">
                    <a:lumMod val="90000"/>
                    <a:lumOff val="10000"/>
                  </a:srgbClr>
                </a:solidFill>
                <a:latin typeface="Arial" panose="020B0604020202020204" pitchFamily="34" charset="0"/>
                <a:ea typeface="+mn-ea"/>
                <a:cs typeface="Arial" panose="020B0604020202020204" pitchFamily="34" charset="0"/>
              </a:rPr>
              <a:t>Upgrades have to be understanded like: we have a tunnel with an ILC machine available and we need R&amp;D to see how the new technologies can fit in such a facility, where DRs exists, tunnel diameter is fixed and a cryo-system is available.</a:t>
            </a:r>
          </a:p>
          <a:p>
            <a:pPr marL="285750" indent="-285750" algn="just">
              <a:buFont typeface="Arial" panose="020B0604020202020204" pitchFamily="34" charset="0"/>
              <a:buChar char="•"/>
            </a:pPr>
            <a:r>
              <a:rPr lang="en-GB" sz="1600" kern="1200" dirty="0">
                <a:solidFill>
                  <a:srgbClr val="09213B">
                    <a:lumMod val="90000"/>
                    <a:lumOff val="10000"/>
                  </a:srgbClr>
                </a:solidFill>
                <a:latin typeface="Arial" panose="020B0604020202020204" pitchFamily="34" charset="0"/>
                <a:ea typeface="+mn-ea"/>
                <a:cs typeface="Arial" panose="020B0604020202020204" pitchFamily="34" charset="0"/>
              </a:rPr>
              <a:t>In later stages the 2IRs can be used by sharing luminosity by running parallel programs at higher and lower energy as a testbed for technology development.</a:t>
            </a:r>
            <a:endParaRPr lang="en-US" sz="1600" dirty="0">
              <a:solidFill>
                <a:schemeClr val="tx2">
                  <a:lumMod val="90000"/>
                  <a:lumOff val="10000"/>
                </a:schemeClr>
              </a:solidFill>
              <a:latin typeface="Arial" panose="020B0604020202020204" pitchFamily="34" charset="0"/>
              <a:cs typeface="Arial" panose="020B0604020202020204" pitchFamily="34" charset="0"/>
            </a:endParaRPr>
          </a:p>
        </p:txBody>
      </p:sp>
      <p:pic>
        <p:nvPicPr>
          <p:cNvPr id="6" name="Google Shape;778;p19">
            <a:extLst>
              <a:ext uri="{FF2B5EF4-FFF2-40B4-BE49-F238E27FC236}">
                <a16:creationId xmlns:a16="http://schemas.microsoft.com/office/drawing/2014/main" id="{55A8727F-9F47-5BA3-4D3E-A029A175C462}"/>
              </a:ext>
            </a:extLst>
          </p:cNvPr>
          <p:cNvPicPr preferRelativeResize="0"/>
          <p:nvPr/>
        </p:nvPicPr>
        <p:blipFill rotWithShape="1">
          <a:blip r:embed="rId3">
            <a:alphaModFix/>
          </a:blip>
          <a:srcRect/>
          <a:stretch/>
        </p:blipFill>
        <p:spPr>
          <a:xfrm>
            <a:off x="6302221" y="3452515"/>
            <a:ext cx="2930839" cy="278054"/>
          </a:xfrm>
          <a:prstGeom prst="rect">
            <a:avLst/>
          </a:prstGeom>
          <a:noFill/>
          <a:ln>
            <a:noFill/>
          </a:ln>
        </p:spPr>
      </p:pic>
      <p:pic>
        <p:nvPicPr>
          <p:cNvPr id="14" name="Picture 13">
            <a:extLst>
              <a:ext uri="{FF2B5EF4-FFF2-40B4-BE49-F238E27FC236}">
                <a16:creationId xmlns:a16="http://schemas.microsoft.com/office/drawing/2014/main" id="{DB11DEAB-5468-89F0-0845-132CB69D59BA}"/>
              </a:ext>
            </a:extLst>
          </p:cNvPr>
          <p:cNvPicPr>
            <a:picLocks noChangeAspect="1"/>
          </p:cNvPicPr>
          <p:nvPr/>
        </p:nvPicPr>
        <p:blipFill>
          <a:blip r:embed="rId4"/>
          <a:stretch>
            <a:fillRect/>
          </a:stretch>
        </p:blipFill>
        <p:spPr>
          <a:xfrm>
            <a:off x="8766520" y="4239530"/>
            <a:ext cx="2882479" cy="535445"/>
          </a:xfrm>
          <a:prstGeom prst="rect">
            <a:avLst/>
          </a:prstGeom>
          <a:solidFill>
            <a:schemeClr val="bg1"/>
          </a:solidFill>
        </p:spPr>
      </p:pic>
      <p:pic>
        <p:nvPicPr>
          <p:cNvPr id="13" name="Picture 12" descr="A close-up of a document&#10;&#10;Description automatically generated">
            <a:extLst>
              <a:ext uri="{FF2B5EF4-FFF2-40B4-BE49-F238E27FC236}">
                <a16:creationId xmlns:a16="http://schemas.microsoft.com/office/drawing/2014/main" id="{B28766B5-CB44-1BF1-42D1-0DF6E7291C28}"/>
              </a:ext>
            </a:extLst>
          </p:cNvPr>
          <p:cNvPicPr>
            <a:picLocks noChangeAspect="1"/>
          </p:cNvPicPr>
          <p:nvPr/>
        </p:nvPicPr>
        <p:blipFill>
          <a:blip r:embed="rId5"/>
          <a:stretch>
            <a:fillRect/>
          </a:stretch>
        </p:blipFill>
        <p:spPr>
          <a:xfrm>
            <a:off x="6381840" y="3819354"/>
            <a:ext cx="3187294" cy="474106"/>
          </a:xfrm>
          <a:prstGeom prst="rect">
            <a:avLst/>
          </a:prstGeom>
        </p:spPr>
      </p:pic>
      <p:pic>
        <p:nvPicPr>
          <p:cNvPr id="17" name="pasted-movie.png" descr="pasted-movie.png">
            <a:extLst>
              <a:ext uri="{FF2B5EF4-FFF2-40B4-BE49-F238E27FC236}">
                <a16:creationId xmlns:a16="http://schemas.microsoft.com/office/drawing/2014/main" id="{09B07BAD-3C53-4E04-D4F8-7384E6E82930}"/>
              </a:ext>
            </a:extLst>
          </p:cNvPr>
          <p:cNvPicPr>
            <a:picLocks noChangeAspect="1"/>
          </p:cNvPicPr>
          <p:nvPr/>
        </p:nvPicPr>
        <p:blipFill>
          <a:blip r:embed="rId6"/>
          <a:stretch>
            <a:fillRect/>
          </a:stretch>
        </p:blipFill>
        <p:spPr>
          <a:xfrm>
            <a:off x="4708574" y="4272449"/>
            <a:ext cx="1593647" cy="520445"/>
          </a:xfrm>
          <a:prstGeom prst="rect">
            <a:avLst/>
          </a:prstGeom>
          <a:ln w="12700">
            <a:miter lim="400000"/>
          </a:ln>
        </p:spPr>
      </p:pic>
      <p:sp>
        <p:nvSpPr>
          <p:cNvPr id="18" name="TextBox 17">
            <a:extLst>
              <a:ext uri="{FF2B5EF4-FFF2-40B4-BE49-F238E27FC236}">
                <a16:creationId xmlns:a16="http://schemas.microsoft.com/office/drawing/2014/main" id="{405721D9-B6A3-FF18-F747-185D039C47D8}"/>
              </a:ext>
            </a:extLst>
          </p:cNvPr>
          <p:cNvSpPr txBox="1"/>
          <p:nvPr/>
        </p:nvSpPr>
        <p:spPr>
          <a:xfrm>
            <a:off x="2523728" y="385640"/>
            <a:ext cx="5243912" cy="523220"/>
          </a:xfrm>
          <a:prstGeom prst="rect">
            <a:avLst/>
          </a:prstGeom>
          <a:solidFill>
            <a:schemeClr val="accent6">
              <a:lumMod val="20000"/>
              <a:lumOff val="80000"/>
            </a:schemeClr>
          </a:solidFill>
        </p:spPr>
        <p:txBody>
          <a:bodyPr wrap="square">
            <a:spAutoFit/>
          </a:bodyPr>
          <a:lstStyle/>
          <a:p>
            <a:pPr algn="ctr"/>
            <a:r>
              <a:rPr kumimoji="0" lang="en-US" sz="2800" b="1" i="0" u="none" strike="noStrike" kern="1200" cap="none" spc="0" normalizeH="0" baseline="0" noProof="0" dirty="0">
                <a:ln>
                  <a:noFill/>
                </a:ln>
                <a:solidFill>
                  <a:srgbClr val="2C7C9F">
                    <a:lumMod val="75000"/>
                  </a:srgbClr>
                </a:solidFill>
                <a:effectLst/>
                <a:uLnTx/>
                <a:uFillTx/>
                <a:latin typeface="Arial" panose="020B0604020202020204" pitchFamily="34" charset="0"/>
                <a:ea typeface="+mj-ea"/>
                <a:cs typeface="Arial" panose="020B0604020202020204" pitchFamily="34" charset="0"/>
              </a:rPr>
              <a:t>The LCF@CERN  </a:t>
            </a:r>
            <a:r>
              <a:rPr lang="en-US" sz="2800" b="1" kern="1200" dirty="0">
                <a:solidFill>
                  <a:srgbClr val="2C7C9F">
                    <a:lumMod val="75000"/>
                  </a:srgbClr>
                </a:solidFill>
                <a:latin typeface="Arial" panose="020B0604020202020204" pitchFamily="34" charset="0"/>
                <a:ea typeface="+mj-ea"/>
                <a:cs typeface="Arial" panose="020B0604020202020204" pitchFamily="34" charset="0"/>
              </a:rPr>
              <a:t>roadmap</a:t>
            </a:r>
            <a:endParaRPr kumimoji="0" lang="en-US" sz="2800" b="1" i="0" u="none" strike="noStrike" kern="1200" cap="none" spc="0" normalizeH="0" baseline="0" noProof="0" dirty="0">
              <a:ln>
                <a:noFill/>
              </a:ln>
              <a:solidFill>
                <a:srgbClr val="2C7C9F">
                  <a:lumMod val="75000"/>
                </a:srgbClr>
              </a:solidFill>
              <a:effectLst/>
              <a:uLnTx/>
              <a:uFillTx/>
              <a:latin typeface="Arial" panose="020B0604020202020204" pitchFamily="34" charset="0"/>
              <a:ea typeface="+mj-ea"/>
              <a:cs typeface="Arial" panose="020B0604020202020204" pitchFamily="34" charset="0"/>
            </a:endParaRPr>
          </a:p>
        </p:txBody>
      </p:sp>
    </p:spTree>
    <p:extLst>
      <p:ext uri="{BB962C8B-B14F-4D97-AF65-F5344CB8AC3E}">
        <p14:creationId xmlns:p14="http://schemas.microsoft.com/office/powerpoint/2010/main" val="1024263551"/>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Date Placeholder 3">
            <a:extLst>
              <a:ext uri="{FF2B5EF4-FFF2-40B4-BE49-F238E27FC236}">
                <a16:creationId xmlns:a16="http://schemas.microsoft.com/office/drawing/2014/main" id="{905ACDF1-A517-7620-AAEF-3AF54A2D50B4}"/>
              </a:ext>
            </a:extLst>
          </p:cNvPr>
          <p:cNvSpPr>
            <a:spLocks noGrp="1"/>
          </p:cNvSpPr>
          <p:nvPr>
            <p:ph type="dt" sz="half" idx="10"/>
          </p:nvPr>
        </p:nvSpPr>
        <p:spPr/>
        <p:txBody>
          <a:bodyPr/>
          <a:lstStyle/>
          <a:p>
            <a:r>
              <a:rPr lang="fr-FR">
                <a:solidFill>
                  <a:prstClr val="white"/>
                </a:solidFill>
                <a:latin typeface="News Gothic MT"/>
              </a:rPr>
              <a:t>15 May 2025</a:t>
            </a:r>
            <a:endParaRPr lang="fr-FR" dirty="0">
              <a:solidFill>
                <a:prstClr val="white"/>
              </a:solidFill>
              <a:latin typeface="News Gothic MT"/>
            </a:endParaRPr>
          </a:p>
        </p:txBody>
      </p:sp>
      <p:sp>
        <p:nvSpPr>
          <p:cNvPr id="5" name="Slide Number Placeholder 4">
            <a:extLst>
              <a:ext uri="{FF2B5EF4-FFF2-40B4-BE49-F238E27FC236}">
                <a16:creationId xmlns:a16="http://schemas.microsoft.com/office/drawing/2014/main" id="{D026CDC1-56A2-AF6D-A6CD-4CAFF2EBE1FE}"/>
              </a:ext>
            </a:extLst>
          </p:cNvPr>
          <p:cNvSpPr>
            <a:spLocks noGrp="1"/>
          </p:cNvSpPr>
          <p:nvPr>
            <p:ph type="sldNum" sz="quarter" idx="12"/>
          </p:nvPr>
        </p:nvSpPr>
        <p:spPr/>
        <p:txBody>
          <a:bodyPr/>
          <a:lstStyle/>
          <a:p>
            <a:fld id="{617C510A-7687-CB44-A886-7EC5AB743307}" type="slidenum">
              <a:rPr lang="fr-FR" smtClean="0">
                <a:solidFill>
                  <a:prstClr val="white"/>
                </a:solidFill>
                <a:latin typeface="News Gothic MT"/>
              </a:rPr>
              <a:pPr/>
              <a:t>27</a:t>
            </a:fld>
            <a:endParaRPr lang="fr-FR">
              <a:solidFill>
                <a:prstClr val="white"/>
              </a:solidFill>
              <a:latin typeface="News Gothic MT"/>
            </a:endParaRPr>
          </a:p>
        </p:txBody>
      </p:sp>
      <p:pic>
        <p:nvPicPr>
          <p:cNvPr id="6" name="Picture 5">
            <a:extLst>
              <a:ext uri="{FF2B5EF4-FFF2-40B4-BE49-F238E27FC236}">
                <a16:creationId xmlns:a16="http://schemas.microsoft.com/office/drawing/2014/main" id="{8872EBF9-0AD0-0061-3DE8-C248177FA843}"/>
              </a:ext>
            </a:extLst>
          </p:cNvPr>
          <p:cNvPicPr>
            <a:picLocks noChangeAspect="1"/>
          </p:cNvPicPr>
          <p:nvPr/>
        </p:nvPicPr>
        <p:blipFill>
          <a:blip r:embed="rId3"/>
          <a:srcRect l="2737" t="13214" b="4460"/>
          <a:stretch/>
        </p:blipFill>
        <p:spPr>
          <a:xfrm>
            <a:off x="153041" y="1215101"/>
            <a:ext cx="7847537" cy="3785937"/>
          </a:xfrm>
          <a:prstGeom prst="rect">
            <a:avLst/>
          </a:prstGeom>
        </p:spPr>
      </p:pic>
      <p:sp>
        <p:nvSpPr>
          <p:cNvPr id="8" name="TextBox 7">
            <a:extLst>
              <a:ext uri="{FF2B5EF4-FFF2-40B4-BE49-F238E27FC236}">
                <a16:creationId xmlns:a16="http://schemas.microsoft.com/office/drawing/2014/main" id="{DC34DAA9-123E-BB2A-B1A3-93255153D1BD}"/>
              </a:ext>
            </a:extLst>
          </p:cNvPr>
          <p:cNvSpPr txBox="1"/>
          <p:nvPr/>
        </p:nvSpPr>
        <p:spPr>
          <a:xfrm>
            <a:off x="3004176" y="402154"/>
            <a:ext cx="5243912" cy="523220"/>
          </a:xfrm>
          <a:prstGeom prst="rect">
            <a:avLst/>
          </a:prstGeom>
          <a:solidFill>
            <a:schemeClr val="accent6">
              <a:lumMod val="20000"/>
              <a:lumOff val="80000"/>
            </a:schemeClr>
          </a:solidFill>
        </p:spPr>
        <p:txBody>
          <a:bodyPr wrap="square">
            <a:spAutoFit/>
          </a:bodyPr>
          <a:lstStyle/>
          <a:p>
            <a:pPr algn="ctr"/>
            <a:r>
              <a:rPr kumimoji="0" lang="en-US" sz="2800" b="1" i="0" u="none" strike="noStrike" kern="1200" cap="none" spc="0" normalizeH="0" baseline="0" noProof="0" dirty="0">
                <a:ln>
                  <a:noFill/>
                </a:ln>
                <a:solidFill>
                  <a:srgbClr val="2C7C9F">
                    <a:lumMod val="75000"/>
                  </a:srgbClr>
                </a:solidFill>
                <a:effectLst/>
                <a:uLnTx/>
                <a:uFillTx/>
                <a:latin typeface="Arial" panose="020B0604020202020204" pitchFamily="34" charset="0"/>
                <a:ea typeface="+mj-ea"/>
                <a:cs typeface="Arial" panose="020B0604020202020204" pitchFamily="34" charset="0"/>
              </a:rPr>
              <a:t>The LCF@CERN  baseline</a:t>
            </a:r>
          </a:p>
        </p:txBody>
      </p:sp>
      <p:grpSp>
        <p:nvGrpSpPr>
          <p:cNvPr id="9" name="Group">
            <a:extLst>
              <a:ext uri="{FF2B5EF4-FFF2-40B4-BE49-F238E27FC236}">
                <a16:creationId xmlns:a16="http://schemas.microsoft.com/office/drawing/2014/main" id="{432BA8FA-4EE5-F03B-0403-138FF714C675}"/>
              </a:ext>
            </a:extLst>
          </p:cNvPr>
          <p:cNvGrpSpPr/>
          <p:nvPr/>
        </p:nvGrpSpPr>
        <p:grpSpPr>
          <a:xfrm>
            <a:off x="8248088" y="4068802"/>
            <a:ext cx="3669216" cy="2415055"/>
            <a:chOff x="0" y="0"/>
            <a:chExt cx="4512373" cy="2910502"/>
          </a:xfrm>
        </p:grpSpPr>
        <p:pic>
          <p:nvPicPr>
            <p:cNvPr id="10" name="Image" descr="Image">
              <a:extLst>
                <a:ext uri="{FF2B5EF4-FFF2-40B4-BE49-F238E27FC236}">
                  <a16:creationId xmlns:a16="http://schemas.microsoft.com/office/drawing/2014/main" id="{7D6B82AC-D425-EE61-11F9-844FBA8819FD}"/>
                </a:ext>
              </a:extLst>
            </p:cNvPr>
            <p:cNvPicPr>
              <a:picLocks noChangeAspect="1"/>
            </p:cNvPicPr>
            <p:nvPr/>
          </p:nvPicPr>
          <p:blipFill>
            <a:blip r:embed="rId4"/>
            <a:stretch>
              <a:fillRect/>
            </a:stretch>
          </p:blipFill>
          <p:spPr>
            <a:xfrm>
              <a:off x="0" y="0"/>
              <a:ext cx="4365207" cy="2910502"/>
            </a:xfrm>
            <a:prstGeom prst="rect">
              <a:avLst/>
            </a:prstGeom>
            <a:ln w="12700" cap="flat">
              <a:noFill/>
              <a:miter lim="400000"/>
            </a:ln>
            <a:effectLst/>
          </p:spPr>
        </p:pic>
        <p:sp>
          <p:nvSpPr>
            <p:cNvPr id="11" name="Star">
              <a:extLst>
                <a:ext uri="{FF2B5EF4-FFF2-40B4-BE49-F238E27FC236}">
                  <a16:creationId xmlns:a16="http://schemas.microsoft.com/office/drawing/2014/main" id="{E7126F5A-C0CB-4F50-ABEC-5D83809F1BAF}"/>
                </a:ext>
              </a:extLst>
            </p:cNvPr>
            <p:cNvSpPr/>
            <p:nvPr/>
          </p:nvSpPr>
          <p:spPr>
            <a:xfrm>
              <a:off x="3020502" y="1594854"/>
              <a:ext cx="473498" cy="452391"/>
            </a:xfrm>
            <a:prstGeom prst="star5">
              <a:avLst>
                <a:gd name="adj" fmla="val 19100"/>
                <a:gd name="hf" fmla="val 105146"/>
                <a:gd name="vf" fmla="val 110557"/>
              </a:avLst>
            </a:prstGeom>
            <a:solidFill>
              <a:srgbClr val="588425"/>
            </a:solidFill>
            <a:ln w="12700" cap="flat">
              <a:noFill/>
              <a:miter lim="400000"/>
            </a:ln>
            <a:effectLst/>
          </p:spPr>
          <p:txBody>
            <a:bodyPr wrap="square" lIns="45656" tIns="45656" rIns="45656" bIns="45656" numCol="1" anchor="ctr">
              <a:noAutofit/>
            </a:bodyPr>
            <a:lstStyle/>
            <a:p>
              <a:endParaRPr sz="1797"/>
            </a:p>
          </p:txBody>
        </p:sp>
        <p:sp>
          <p:nvSpPr>
            <p:cNvPr id="12" name="ILC spec">
              <a:extLst>
                <a:ext uri="{FF2B5EF4-FFF2-40B4-BE49-F238E27FC236}">
                  <a16:creationId xmlns:a16="http://schemas.microsoft.com/office/drawing/2014/main" id="{1A789FD1-A953-D494-C82C-DD41D554C332}"/>
                </a:ext>
              </a:extLst>
            </p:cNvPr>
            <p:cNvSpPr txBox="1"/>
            <p:nvPr/>
          </p:nvSpPr>
          <p:spPr>
            <a:xfrm>
              <a:off x="1919290" y="1506815"/>
              <a:ext cx="983601" cy="368882"/>
            </a:xfrm>
            <a:prstGeom prst="rect">
              <a:avLst/>
            </a:prstGeom>
            <a:noFill/>
            <a:ln w="12700" cap="flat">
              <a:noFill/>
              <a:miter lim="400000"/>
            </a:ln>
            <a:effectLst/>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wrap="none" lIns="45656" tIns="45656" rIns="45656" bIns="45656" numCol="1" anchor="t">
              <a:spAutoFit/>
            </a:bodyPr>
            <a:lstStyle>
              <a:lvl1pPr>
                <a:defRPr b="1">
                  <a:solidFill>
                    <a:srgbClr val="588425"/>
                  </a:solidFill>
                </a:defRPr>
              </a:lvl1pPr>
            </a:lstStyle>
            <a:p>
              <a:r>
                <a:rPr sz="1797" dirty="0"/>
                <a:t>ILC spec</a:t>
              </a:r>
            </a:p>
          </p:txBody>
        </p:sp>
        <p:sp>
          <p:nvSpPr>
            <p:cNvPr id="13" name="Star">
              <a:extLst>
                <a:ext uri="{FF2B5EF4-FFF2-40B4-BE49-F238E27FC236}">
                  <a16:creationId xmlns:a16="http://schemas.microsoft.com/office/drawing/2014/main" id="{EB5093B5-B10D-F554-B753-E41A4719436A}"/>
                </a:ext>
              </a:extLst>
            </p:cNvPr>
            <p:cNvSpPr/>
            <p:nvPr/>
          </p:nvSpPr>
          <p:spPr>
            <a:xfrm>
              <a:off x="3042781" y="866633"/>
              <a:ext cx="473499" cy="452391"/>
            </a:xfrm>
            <a:prstGeom prst="star5">
              <a:avLst>
                <a:gd name="adj" fmla="val 19100"/>
                <a:gd name="hf" fmla="val 105146"/>
                <a:gd name="vf" fmla="val 110557"/>
              </a:avLst>
            </a:prstGeom>
            <a:solidFill>
              <a:srgbClr val="FF2F92"/>
            </a:solidFill>
            <a:ln w="12700" cap="flat">
              <a:noFill/>
              <a:miter lim="400000"/>
            </a:ln>
            <a:effectLst/>
          </p:spPr>
          <p:txBody>
            <a:bodyPr wrap="square" lIns="45656" tIns="45656" rIns="45656" bIns="45656" numCol="1" anchor="ctr">
              <a:noAutofit/>
            </a:bodyPr>
            <a:lstStyle/>
            <a:p>
              <a:endParaRPr sz="1797"/>
            </a:p>
          </p:txBody>
        </p:sp>
        <p:sp>
          <p:nvSpPr>
            <p:cNvPr id="14" name="LCF spec">
              <a:extLst>
                <a:ext uri="{FF2B5EF4-FFF2-40B4-BE49-F238E27FC236}">
                  <a16:creationId xmlns:a16="http://schemas.microsoft.com/office/drawing/2014/main" id="{DA4D0194-32A1-AC0B-EF93-F76DAAA7A810}"/>
                </a:ext>
              </a:extLst>
            </p:cNvPr>
            <p:cNvSpPr txBox="1"/>
            <p:nvPr/>
          </p:nvSpPr>
          <p:spPr>
            <a:xfrm>
              <a:off x="3477476" y="1057850"/>
              <a:ext cx="1034897" cy="368882"/>
            </a:xfrm>
            <a:prstGeom prst="rect">
              <a:avLst/>
            </a:prstGeom>
            <a:noFill/>
            <a:ln w="12700" cap="flat">
              <a:noFill/>
              <a:miter lim="400000"/>
            </a:ln>
            <a:effectLst/>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wrap="none" lIns="45656" tIns="45656" rIns="45656" bIns="45656" numCol="1" anchor="t">
              <a:spAutoFit/>
            </a:bodyPr>
            <a:lstStyle>
              <a:lvl1pPr>
                <a:defRPr b="1">
                  <a:solidFill>
                    <a:srgbClr val="FF2F92"/>
                  </a:solidFill>
                </a:defRPr>
              </a:lvl1pPr>
            </a:lstStyle>
            <a:p>
              <a:r>
                <a:rPr sz="1797"/>
                <a:t>LCF spec</a:t>
              </a:r>
            </a:p>
          </p:txBody>
        </p:sp>
      </p:grpSp>
      <p:pic>
        <p:nvPicPr>
          <p:cNvPr id="15" name="LCF_footprint.pdf" descr="LCF_footprint.pdf">
            <a:extLst>
              <a:ext uri="{FF2B5EF4-FFF2-40B4-BE49-F238E27FC236}">
                <a16:creationId xmlns:a16="http://schemas.microsoft.com/office/drawing/2014/main" id="{91538E77-33F7-265D-B276-CDEAF8A89026}"/>
              </a:ext>
            </a:extLst>
          </p:cNvPr>
          <p:cNvPicPr>
            <a:picLocks noChangeAspect="1"/>
          </p:cNvPicPr>
          <p:nvPr/>
        </p:nvPicPr>
        <p:blipFill>
          <a:blip r:embed="rId5"/>
          <a:stretch>
            <a:fillRect/>
          </a:stretch>
        </p:blipFill>
        <p:spPr>
          <a:xfrm>
            <a:off x="8000578" y="1086563"/>
            <a:ext cx="3669217" cy="2774365"/>
          </a:xfrm>
          <a:prstGeom prst="rect">
            <a:avLst/>
          </a:prstGeom>
          <a:ln w="12700">
            <a:miter lim="400000"/>
          </a:ln>
        </p:spPr>
      </p:pic>
      <p:pic>
        <p:nvPicPr>
          <p:cNvPr id="17" name="Picture 16">
            <a:extLst>
              <a:ext uri="{FF2B5EF4-FFF2-40B4-BE49-F238E27FC236}">
                <a16:creationId xmlns:a16="http://schemas.microsoft.com/office/drawing/2014/main" id="{49B40423-3E02-8DBC-52C5-8127AEA44CF6}"/>
              </a:ext>
            </a:extLst>
          </p:cNvPr>
          <p:cNvPicPr>
            <a:picLocks noChangeAspect="1"/>
          </p:cNvPicPr>
          <p:nvPr/>
        </p:nvPicPr>
        <p:blipFill>
          <a:blip r:embed="rId6"/>
          <a:stretch>
            <a:fillRect/>
          </a:stretch>
        </p:blipFill>
        <p:spPr>
          <a:xfrm>
            <a:off x="3004176" y="5290893"/>
            <a:ext cx="4220584" cy="1444955"/>
          </a:xfrm>
          <a:prstGeom prst="rect">
            <a:avLst/>
          </a:prstGeom>
        </p:spPr>
      </p:pic>
      <p:sp>
        <p:nvSpPr>
          <p:cNvPr id="2" name="Rectangle 1">
            <a:extLst>
              <a:ext uri="{FF2B5EF4-FFF2-40B4-BE49-F238E27FC236}">
                <a16:creationId xmlns:a16="http://schemas.microsoft.com/office/drawing/2014/main" id="{12B15D60-A481-746F-221C-96EB50AB3530}"/>
              </a:ext>
            </a:extLst>
          </p:cNvPr>
          <p:cNvSpPr/>
          <p:nvPr/>
        </p:nvSpPr>
        <p:spPr>
          <a:xfrm>
            <a:off x="5729288" y="1086563"/>
            <a:ext cx="2000250" cy="3914475"/>
          </a:xfrm>
          <a:prstGeom prst="rect">
            <a:avLst/>
          </a:prstGeom>
          <a:noFill/>
          <a:ln w="38100">
            <a:solidFill>
              <a:schemeClr val="accent6"/>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7" name="Straight Arrow Connector 6">
            <a:extLst>
              <a:ext uri="{FF2B5EF4-FFF2-40B4-BE49-F238E27FC236}">
                <a16:creationId xmlns:a16="http://schemas.microsoft.com/office/drawing/2014/main" id="{E7A9C3E6-8359-387D-B150-A7F647122DF2}"/>
              </a:ext>
            </a:extLst>
          </p:cNvPr>
          <p:cNvCxnSpPr>
            <a:cxnSpLocks/>
          </p:cNvCxnSpPr>
          <p:nvPr/>
        </p:nvCxnSpPr>
        <p:spPr>
          <a:xfrm>
            <a:off x="7224760" y="3424237"/>
            <a:ext cx="3448215" cy="1522340"/>
          </a:xfrm>
          <a:prstGeom prst="straightConnector1">
            <a:avLst/>
          </a:prstGeom>
          <a:ln cmpd="sng">
            <a:solidFill>
              <a:schemeClr val="accent6"/>
            </a:solidFill>
            <a:tailEnd type="triangle"/>
          </a:ln>
        </p:spPr>
        <p:style>
          <a:lnRef idx="2">
            <a:schemeClr val="accent1"/>
          </a:lnRef>
          <a:fillRef idx="0">
            <a:schemeClr val="accent1"/>
          </a:fillRef>
          <a:effectRef idx="1">
            <a:schemeClr val="accent1"/>
          </a:effectRef>
          <a:fontRef idx="minor">
            <a:schemeClr val="tx1"/>
          </a:fontRef>
        </p:style>
      </p:cxnSp>
      <p:cxnSp>
        <p:nvCxnSpPr>
          <p:cNvPr id="18" name="Straight Arrow Connector 17">
            <a:extLst>
              <a:ext uri="{FF2B5EF4-FFF2-40B4-BE49-F238E27FC236}">
                <a16:creationId xmlns:a16="http://schemas.microsoft.com/office/drawing/2014/main" id="{1DE09090-B90A-0023-3619-2A384B4CEC0E}"/>
              </a:ext>
            </a:extLst>
          </p:cNvPr>
          <p:cNvCxnSpPr>
            <a:cxnSpLocks/>
          </p:cNvCxnSpPr>
          <p:nvPr/>
        </p:nvCxnSpPr>
        <p:spPr>
          <a:xfrm flipH="1">
            <a:off x="4178723" y="2324612"/>
            <a:ext cx="1910927" cy="3437300"/>
          </a:xfrm>
          <a:prstGeom prst="straightConnector1">
            <a:avLst/>
          </a:prstGeom>
          <a:ln cmpd="sng">
            <a:solidFill>
              <a:schemeClr val="accent6"/>
            </a:solidFill>
            <a:tailEnd type="triangle"/>
          </a:ln>
        </p:spPr>
        <p:style>
          <a:lnRef idx="2">
            <a:schemeClr val="accent1"/>
          </a:lnRef>
          <a:fillRef idx="0">
            <a:schemeClr val="accent1"/>
          </a:fillRef>
          <a:effectRef idx="1">
            <a:schemeClr val="accent1"/>
          </a:effectRef>
          <a:fontRef idx="minor">
            <a:schemeClr val="tx1"/>
          </a:fontRef>
        </p:style>
      </p:cxnSp>
      <p:cxnSp>
        <p:nvCxnSpPr>
          <p:cNvPr id="21" name="Straight Arrow Connector 20">
            <a:extLst>
              <a:ext uri="{FF2B5EF4-FFF2-40B4-BE49-F238E27FC236}">
                <a16:creationId xmlns:a16="http://schemas.microsoft.com/office/drawing/2014/main" id="{4271B09B-75FE-3BF4-318F-6A965134F105}"/>
              </a:ext>
            </a:extLst>
          </p:cNvPr>
          <p:cNvCxnSpPr>
            <a:cxnSpLocks/>
          </p:cNvCxnSpPr>
          <p:nvPr/>
        </p:nvCxnSpPr>
        <p:spPr>
          <a:xfrm flipV="1">
            <a:off x="7377160" y="2500313"/>
            <a:ext cx="1375706" cy="2100262"/>
          </a:xfrm>
          <a:prstGeom prst="straightConnector1">
            <a:avLst/>
          </a:prstGeom>
          <a:ln cmpd="sng">
            <a:solidFill>
              <a:schemeClr val="accent6"/>
            </a:solidFill>
            <a:tailEnd type="triangle"/>
          </a:ln>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47929014"/>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E760354-377D-9CFE-A97B-3FBF1EF885F9}"/>
            </a:ext>
          </a:extLst>
        </p:cNvPr>
        <p:cNvGrpSpPr/>
        <p:nvPr/>
      </p:nvGrpSpPr>
      <p:grpSpPr>
        <a:xfrm>
          <a:off x="0" y="0"/>
          <a:ext cx="0" cy="0"/>
          <a:chOff x="0" y="0"/>
          <a:chExt cx="0" cy="0"/>
        </a:xfrm>
      </p:grpSpPr>
      <p:sp>
        <p:nvSpPr>
          <p:cNvPr id="2" name="Slide Number Placeholder 1">
            <a:extLst>
              <a:ext uri="{FF2B5EF4-FFF2-40B4-BE49-F238E27FC236}">
                <a16:creationId xmlns:a16="http://schemas.microsoft.com/office/drawing/2014/main" id="{AEDE468A-7E7F-99B0-342C-0926737300A5}"/>
              </a:ext>
            </a:extLst>
          </p:cNvPr>
          <p:cNvSpPr>
            <a:spLocks noGrp="1"/>
          </p:cNvSpPr>
          <p:nvPr>
            <p:ph type="sldNum" sz="quarter" idx="12"/>
          </p:nvPr>
        </p:nvSpPr>
        <p:spPr/>
        <p:txBody>
          <a:bodyPr/>
          <a:lstStyle/>
          <a:p>
            <a:fld id="{617C510A-7687-CB44-A886-7EC5AB743307}" type="slidenum">
              <a:rPr lang="fr-FR" smtClean="0">
                <a:solidFill>
                  <a:prstClr val="white"/>
                </a:solidFill>
                <a:latin typeface="News Gothic MT"/>
              </a:rPr>
              <a:pPr/>
              <a:t>28</a:t>
            </a:fld>
            <a:endParaRPr lang="fr-FR">
              <a:solidFill>
                <a:prstClr val="white"/>
              </a:solidFill>
              <a:latin typeface="News Gothic MT"/>
            </a:endParaRPr>
          </a:p>
        </p:txBody>
      </p:sp>
      <p:sp>
        <p:nvSpPr>
          <p:cNvPr id="3" name="Date Placeholder 2">
            <a:extLst>
              <a:ext uri="{FF2B5EF4-FFF2-40B4-BE49-F238E27FC236}">
                <a16:creationId xmlns:a16="http://schemas.microsoft.com/office/drawing/2014/main" id="{C6C59E6D-97F0-EC28-A579-DAC9F1DE97CB}"/>
              </a:ext>
            </a:extLst>
          </p:cNvPr>
          <p:cNvSpPr>
            <a:spLocks noGrp="1"/>
          </p:cNvSpPr>
          <p:nvPr>
            <p:ph type="dt" sz="half" idx="2"/>
          </p:nvPr>
        </p:nvSpPr>
        <p:spPr>
          <a:xfrm>
            <a:off x="4015425" y="6429717"/>
            <a:ext cx="2841837" cy="364618"/>
          </a:xfrm>
          <a:prstGeom prst="rect">
            <a:avLst/>
          </a:prstGeom>
        </p:spPr>
        <p:txBody>
          <a:bodyPr vert="horz" lIns="91440" tIns="45720" rIns="91440" bIns="45720" rtlCol="0" anchor="ctr"/>
          <a:lstStyle>
            <a:def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defPPr>
            <a:lvl1pPr marL="0" marR="0" indent="0" algn="r" defTabSz="457200" rtl="0" fontAlgn="auto" latinLnBrk="0" hangingPunct="0">
              <a:lnSpc>
                <a:spcPct val="100000"/>
              </a:lnSpc>
              <a:spcBef>
                <a:spcPts val="0"/>
              </a:spcBef>
              <a:spcAft>
                <a:spcPts val="0"/>
              </a:spcAft>
              <a:buClrTx/>
              <a:buSzTx/>
              <a:buFontTx/>
              <a:buNone/>
              <a:tabLst/>
              <a:defRPr kumimoji="0" sz="1200" b="0" i="0" u="none" strike="noStrike" cap="none" spc="0" normalizeH="0" baseline="0">
                <a:ln>
                  <a:noFill/>
                </a:ln>
                <a:solidFill>
                  <a:schemeClr val="bg1"/>
                </a:solidFill>
                <a:effectLst/>
                <a:uFillTx/>
                <a:latin typeface="Times New Roman"/>
                <a:ea typeface="Times New Roman"/>
                <a:cs typeface="Times New Roman"/>
                <a:sym typeface="Times New Roman"/>
              </a:defRPr>
            </a:lvl1pPr>
            <a:lvl2pPr marL="0" marR="0" indent="4572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2pPr>
            <a:lvl3pPr marL="0" marR="0" indent="9144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3pPr>
            <a:lvl4pPr marL="0" marR="0" indent="13716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4pPr>
            <a:lvl5pPr marL="0" marR="0" indent="18288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5pPr>
            <a:lvl6pPr marL="0" marR="0" indent="22860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6pPr>
            <a:lvl7pPr marL="0" marR="0" indent="27432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7pPr>
            <a:lvl8pPr marL="0" marR="0" indent="32004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8pPr>
            <a:lvl9pPr marL="0" marR="0" indent="36576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9pPr>
          </a:lstStyle>
          <a:p>
            <a:pPr hangingPunct="1"/>
            <a:r>
              <a:rPr lang="fr-FR" kern="1200">
                <a:solidFill>
                  <a:prstClr val="white"/>
                </a:solidFill>
                <a:latin typeface="News Gothic MT"/>
                <a:ea typeface="+mn-ea"/>
                <a:cs typeface="+mn-cs"/>
              </a:rPr>
              <a:t>15 May 2025</a:t>
            </a:r>
          </a:p>
        </p:txBody>
      </p:sp>
      <p:sp>
        <p:nvSpPr>
          <p:cNvPr id="8" name="TextBox 7">
            <a:extLst>
              <a:ext uri="{FF2B5EF4-FFF2-40B4-BE49-F238E27FC236}">
                <a16:creationId xmlns:a16="http://schemas.microsoft.com/office/drawing/2014/main" id="{FD55AE3E-D4CB-89BC-0F10-7EE67034806F}"/>
              </a:ext>
            </a:extLst>
          </p:cNvPr>
          <p:cNvSpPr txBox="1"/>
          <p:nvPr/>
        </p:nvSpPr>
        <p:spPr>
          <a:xfrm>
            <a:off x="2756848" y="155915"/>
            <a:ext cx="8125821" cy="954107"/>
          </a:xfrm>
          <a:prstGeom prst="rect">
            <a:avLst/>
          </a:prstGeom>
          <a:noFill/>
        </p:spPr>
        <p:txBody>
          <a:bodyPr wrap="square">
            <a:spAutoFit/>
          </a:bodyPr>
          <a:lstStyle/>
          <a:p>
            <a:pPr marL="0" marR="0" lvl="0" indent="0" algn="l" defTabSz="457200" rtl="0" eaLnBrk="1" fontAlgn="auto" latinLnBrk="0" hangingPunct="0">
              <a:lnSpc>
                <a:spcPct val="100000"/>
              </a:lnSpc>
              <a:spcBef>
                <a:spcPts val="0"/>
              </a:spcBef>
              <a:spcAft>
                <a:spcPts val="0"/>
              </a:spcAft>
              <a:buClrTx/>
              <a:buSzTx/>
              <a:buFontTx/>
              <a:buNone/>
              <a:tabLst/>
              <a:defRPr/>
            </a:pPr>
            <a:endParaRPr kumimoji="0" lang="en-US" sz="2800" b="1" i="0" u="none" strike="noStrike" kern="1200" cap="none" spc="0" normalizeH="0" baseline="0" noProof="0" dirty="0">
              <a:ln>
                <a:noFill/>
              </a:ln>
              <a:solidFill>
                <a:srgbClr val="2C7C9F">
                  <a:lumMod val="75000"/>
                </a:srgbClr>
              </a:solidFill>
              <a:effectLst/>
              <a:uLnTx/>
              <a:uFillTx/>
              <a:latin typeface="Arial" panose="020B0604020202020204" pitchFamily="34" charset="0"/>
              <a:ea typeface="+mj-ea"/>
              <a:cs typeface="Arial" panose="020B0604020202020204" pitchFamily="34" charset="0"/>
              <a:sym typeface="Times New Roman"/>
            </a:endParaRPr>
          </a:p>
          <a:p>
            <a:pPr marL="0" marR="0" lvl="0" indent="0" algn="l" defTabSz="457200" rtl="0" eaLnBrk="1" fontAlgn="auto" latinLnBrk="0" hangingPunct="0">
              <a:lnSpc>
                <a:spcPct val="100000"/>
              </a:lnSpc>
              <a:spcBef>
                <a:spcPts val="0"/>
              </a:spcBef>
              <a:spcAft>
                <a:spcPts val="0"/>
              </a:spcAft>
              <a:buClrTx/>
              <a:buSzTx/>
              <a:buFontTx/>
              <a:buNone/>
              <a:tabLst/>
              <a:defRPr/>
            </a:pPr>
            <a:endParaRPr kumimoji="0" lang="en-US" sz="2800" b="1" i="0" u="none" strike="noStrike" kern="1200" cap="none" spc="0" normalizeH="0" baseline="0" noProof="0" dirty="0">
              <a:ln>
                <a:noFill/>
              </a:ln>
              <a:solidFill>
                <a:srgbClr val="2C7C9F">
                  <a:lumMod val="75000"/>
                </a:srgbClr>
              </a:solidFill>
              <a:effectLst/>
              <a:uLnTx/>
              <a:uFillTx/>
              <a:latin typeface="Arial" panose="020B0604020202020204" pitchFamily="34" charset="0"/>
              <a:ea typeface="+mj-ea"/>
              <a:cs typeface="Arial" panose="020B0604020202020204" pitchFamily="34" charset="0"/>
              <a:sym typeface="Times New Roman"/>
            </a:endParaRPr>
          </a:p>
        </p:txBody>
      </p:sp>
      <p:sp>
        <p:nvSpPr>
          <p:cNvPr id="10" name="TextBox 9">
            <a:extLst>
              <a:ext uri="{FF2B5EF4-FFF2-40B4-BE49-F238E27FC236}">
                <a16:creationId xmlns:a16="http://schemas.microsoft.com/office/drawing/2014/main" id="{89F08665-E388-2978-6AAB-F25626A289E7}"/>
              </a:ext>
            </a:extLst>
          </p:cNvPr>
          <p:cNvSpPr txBox="1"/>
          <p:nvPr/>
        </p:nvSpPr>
        <p:spPr>
          <a:xfrm>
            <a:off x="4443413" y="915248"/>
            <a:ext cx="7369188" cy="5078313"/>
          </a:xfrm>
          <a:prstGeom prst="rect">
            <a:avLst/>
          </a:prstGeom>
          <a:noFill/>
        </p:spPr>
        <p:txBody>
          <a:bodyPr wrap="square">
            <a:spAutoFit/>
          </a:bodyPr>
          <a:lstStyle/>
          <a:p>
            <a:pPr algn="just"/>
            <a:r>
              <a:rPr lang="en-US" dirty="0">
                <a:solidFill>
                  <a:schemeClr val="tx2">
                    <a:lumMod val="90000"/>
                    <a:lumOff val="10000"/>
                  </a:schemeClr>
                </a:solidFill>
                <a:latin typeface="Arial" panose="020B0604020202020204" pitchFamily="34" charset="0"/>
                <a:cs typeface="Arial" panose="020B0604020202020204" pitchFamily="34" charset="0"/>
              </a:rPr>
              <a:t>The </a:t>
            </a:r>
            <a:r>
              <a:rPr lang="en-US" b="1" dirty="0">
                <a:solidFill>
                  <a:schemeClr val="tx2">
                    <a:lumMod val="90000"/>
                    <a:lumOff val="10000"/>
                  </a:schemeClr>
                </a:solidFill>
                <a:latin typeface="Arial" panose="020B0604020202020204" pitchFamily="34" charset="0"/>
                <a:cs typeface="Arial" panose="020B0604020202020204" pitchFamily="34" charset="0"/>
              </a:rPr>
              <a:t>current baseline ILC BDS at 250 GeV </a:t>
            </a:r>
            <a:r>
              <a:rPr lang="en-US" dirty="0">
                <a:solidFill>
                  <a:schemeClr val="tx2">
                    <a:lumMod val="90000"/>
                    <a:lumOff val="10000"/>
                  </a:schemeClr>
                </a:solidFill>
                <a:latin typeface="Arial" panose="020B0604020202020204" pitchFamily="34" charset="0"/>
                <a:cs typeface="Arial" panose="020B0604020202020204" pitchFamily="34" charset="0"/>
              </a:rPr>
              <a:t>(BDS-250) has been designed to be scaled until 1 TeV (BDS-1000), keeping the </a:t>
            </a:r>
            <a:r>
              <a:rPr lang="en-US" b="1" dirty="0">
                <a:solidFill>
                  <a:schemeClr val="tx2">
                    <a:lumMod val="90000"/>
                    <a:lumOff val="10000"/>
                  </a:schemeClr>
                </a:solidFill>
                <a:latin typeface="Arial" panose="020B0604020202020204" pitchFamily="34" charset="0"/>
                <a:cs typeface="Arial" panose="020B0604020202020204" pitchFamily="34" charset="0"/>
              </a:rPr>
              <a:t>same geometry</a:t>
            </a:r>
            <a:r>
              <a:rPr lang="en-US" dirty="0">
                <a:solidFill>
                  <a:schemeClr val="tx2">
                    <a:lumMod val="90000"/>
                    <a:lumOff val="10000"/>
                  </a:schemeClr>
                </a:solidFill>
                <a:latin typeface="Arial" panose="020B0604020202020204" pitchFamily="34" charset="0"/>
                <a:cs typeface="Arial" panose="020B0604020202020204" pitchFamily="34" charset="0"/>
              </a:rPr>
              <a:t>. The total length is around 2400 m with a crossing angle of 14 </a:t>
            </a:r>
            <a:r>
              <a:rPr lang="en-US" dirty="0" err="1">
                <a:solidFill>
                  <a:schemeClr val="tx2">
                    <a:lumMod val="90000"/>
                    <a:lumOff val="10000"/>
                  </a:schemeClr>
                </a:solidFill>
                <a:latin typeface="Arial" panose="020B0604020202020204" pitchFamily="34" charset="0"/>
                <a:cs typeface="Arial" panose="020B0604020202020204" pitchFamily="34" charset="0"/>
              </a:rPr>
              <a:t>mrad</a:t>
            </a:r>
            <a:r>
              <a:rPr lang="en-US" dirty="0">
                <a:solidFill>
                  <a:schemeClr val="tx2">
                    <a:lumMod val="90000"/>
                    <a:lumOff val="10000"/>
                  </a:schemeClr>
                </a:solidFill>
                <a:latin typeface="Arial" panose="020B0604020202020204" pitchFamily="34" charset="0"/>
                <a:cs typeface="Arial" panose="020B0604020202020204" pitchFamily="34" charset="0"/>
              </a:rPr>
              <a:t>. </a:t>
            </a:r>
          </a:p>
          <a:p>
            <a:pPr algn="just"/>
            <a:endParaRPr lang="en-US" dirty="0">
              <a:solidFill>
                <a:schemeClr val="tx2">
                  <a:lumMod val="90000"/>
                  <a:lumOff val="10000"/>
                </a:schemeClr>
              </a:solidFill>
              <a:latin typeface="Arial" panose="020B0604020202020204" pitchFamily="34" charset="0"/>
              <a:cs typeface="Arial" panose="020B0604020202020204" pitchFamily="34" charset="0"/>
            </a:endParaRPr>
          </a:p>
          <a:p>
            <a:pPr algn="just"/>
            <a:r>
              <a:rPr lang="en-US" dirty="0">
                <a:solidFill>
                  <a:schemeClr val="tx2">
                    <a:lumMod val="90000"/>
                    <a:lumOff val="10000"/>
                  </a:schemeClr>
                </a:solidFill>
                <a:latin typeface="Arial" panose="020B0604020202020204" pitchFamily="34" charset="0"/>
                <a:cs typeface="Arial" panose="020B0604020202020204" pitchFamily="34" charset="0"/>
              </a:rPr>
              <a:t>The optics has been designed taking as starting point the BDS-250 magnet configuration. The </a:t>
            </a:r>
            <a:r>
              <a:rPr lang="en-US" b="1" dirty="0">
                <a:solidFill>
                  <a:schemeClr val="tx2">
                    <a:lumMod val="90000"/>
                    <a:lumOff val="10000"/>
                  </a:schemeClr>
                </a:solidFill>
                <a:latin typeface="Arial" panose="020B0604020202020204" pitchFamily="34" charset="0"/>
                <a:cs typeface="Arial" panose="020B0604020202020204" pitchFamily="34" charset="0"/>
              </a:rPr>
              <a:t>BDS-500</a:t>
            </a:r>
            <a:r>
              <a:rPr lang="en-US" dirty="0">
                <a:solidFill>
                  <a:schemeClr val="tx2">
                    <a:lumMod val="90000"/>
                    <a:lumOff val="10000"/>
                  </a:schemeClr>
                </a:solidFill>
                <a:latin typeface="Arial" panose="020B0604020202020204" pitchFamily="34" charset="0"/>
                <a:cs typeface="Arial" panose="020B0604020202020204" pitchFamily="34" charset="0"/>
              </a:rPr>
              <a:t> optics has been matched with the same magnet configuration. The field strength of the Final Doublet (FD) quadrupoles (QD0, QF1) for the BDS-250 is half of the BDS-500. </a:t>
            </a:r>
          </a:p>
          <a:p>
            <a:pPr algn="just"/>
            <a:endParaRPr lang="en-US" dirty="0">
              <a:solidFill>
                <a:schemeClr val="tx2">
                  <a:lumMod val="90000"/>
                  <a:lumOff val="10000"/>
                </a:schemeClr>
              </a:solidFill>
              <a:latin typeface="Arial" panose="020B0604020202020204" pitchFamily="34" charset="0"/>
              <a:cs typeface="Arial" panose="020B0604020202020204" pitchFamily="34" charset="0"/>
            </a:endParaRPr>
          </a:p>
          <a:p>
            <a:pPr algn="just"/>
            <a:r>
              <a:rPr lang="en-US" dirty="0">
                <a:solidFill>
                  <a:schemeClr val="tx2">
                    <a:lumMod val="90000"/>
                    <a:lumOff val="10000"/>
                  </a:schemeClr>
                </a:solidFill>
                <a:latin typeface="Arial" panose="020B0604020202020204" pitchFamily="34" charset="0"/>
                <a:cs typeface="Arial" panose="020B0604020202020204" pitchFamily="34" charset="0"/>
              </a:rPr>
              <a:t>The </a:t>
            </a:r>
            <a:r>
              <a:rPr lang="en-US" b="1" dirty="0">
                <a:solidFill>
                  <a:schemeClr val="tx2">
                    <a:lumMod val="90000"/>
                    <a:lumOff val="10000"/>
                  </a:schemeClr>
                </a:solidFill>
                <a:latin typeface="Arial" panose="020B0604020202020204" pitchFamily="34" charset="0"/>
                <a:cs typeface="Arial" panose="020B0604020202020204" pitchFamily="34" charset="0"/>
              </a:rPr>
              <a:t>BDS-1000 needs some additional magnets</a:t>
            </a:r>
            <a:r>
              <a:rPr lang="en-US" dirty="0">
                <a:solidFill>
                  <a:schemeClr val="tx2">
                    <a:lumMod val="90000"/>
                    <a:lumOff val="10000"/>
                  </a:schemeClr>
                </a:solidFill>
                <a:latin typeface="Arial" panose="020B0604020202020204" pitchFamily="34" charset="0"/>
                <a:cs typeface="Arial" panose="020B0604020202020204" pitchFamily="34" charset="0"/>
              </a:rPr>
              <a:t>, in dedicated locations that are free magnet areas for the lower energy operation modes.</a:t>
            </a:r>
          </a:p>
          <a:p>
            <a:pPr algn="just"/>
            <a:endParaRPr lang="en-US" dirty="0">
              <a:solidFill>
                <a:schemeClr val="tx2">
                  <a:lumMod val="90000"/>
                  <a:lumOff val="10000"/>
                </a:schemeClr>
              </a:solidFill>
              <a:latin typeface="Arial" panose="020B0604020202020204" pitchFamily="34" charset="0"/>
              <a:cs typeface="Arial" panose="020B0604020202020204" pitchFamily="34" charset="0"/>
            </a:endParaRPr>
          </a:p>
          <a:p>
            <a:pPr algn="just"/>
            <a:r>
              <a:rPr lang="en-US" dirty="0">
                <a:solidFill>
                  <a:schemeClr val="tx2">
                    <a:lumMod val="90000"/>
                    <a:lumOff val="10000"/>
                  </a:schemeClr>
                </a:solidFill>
                <a:latin typeface="Arial" panose="020B0604020202020204" pitchFamily="34" charset="0"/>
                <a:cs typeface="Arial" panose="020B0604020202020204" pitchFamily="34" charset="0"/>
              </a:rPr>
              <a:t>The performance and tolerances optimization, including different bending magnets strengths compatible for all the energies, collimation depths and different possible beamline geometries between others, are ongoing. </a:t>
            </a:r>
          </a:p>
        </p:txBody>
      </p:sp>
      <p:pic>
        <p:nvPicPr>
          <p:cNvPr id="11" name="Picture 10">
            <a:extLst>
              <a:ext uri="{FF2B5EF4-FFF2-40B4-BE49-F238E27FC236}">
                <a16:creationId xmlns:a16="http://schemas.microsoft.com/office/drawing/2014/main" id="{14DBE2A2-EA03-E220-4A88-CF0241433ECA}"/>
              </a:ext>
            </a:extLst>
          </p:cNvPr>
          <p:cNvPicPr>
            <a:picLocks noChangeAspect="1"/>
          </p:cNvPicPr>
          <p:nvPr/>
        </p:nvPicPr>
        <p:blipFill>
          <a:blip r:embed="rId2"/>
          <a:stretch>
            <a:fillRect/>
          </a:stretch>
        </p:blipFill>
        <p:spPr>
          <a:xfrm>
            <a:off x="192715" y="1204989"/>
            <a:ext cx="3828523" cy="2543233"/>
          </a:xfrm>
          <a:prstGeom prst="rect">
            <a:avLst/>
          </a:prstGeom>
        </p:spPr>
      </p:pic>
      <p:pic>
        <p:nvPicPr>
          <p:cNvPr id="13" name="object 3">
            <a:extLst>
              <a:ext uri="{FF2B5EF4-FFF2-40B4-BE49-F238E27FC236}">
                <a16:creationId xmlns:a16="http://schemas.microsoft.com/office/drawing/2014/main" id="{0F5B2602-EAE4-9E46-866C-B415F8CD5A0B}"/>
              </a:ext>
            </a:extLst>
          </p:cNvPr>
          <p:cNvPicPr/>
          <p:nvPr/>
        </p:nvPicPr>
        <p:blipFill>
          <a:blip r:embed="rId3" cstate="print"/>
          <a:stretch>
            <a:fillRect/>
          </a:stretch>
        </p:blipFill>
        <p:spPr>
          <a:xfrm>
            <a:off x="119261" y="4051538"/>
            <a:ext cx="3975432" cy="2743164"/>
          </a:xfrm>
          <a:prstGeom prst="rect">
            <a:avLst/>
          </a:prstGeom>
        </p:spPr>
      </p:pic>
      <p:sp>
        <p:nvSpPr>
          <p:cNvPr id="17" name="TextBox 16">
            <a:extLst>
              <a:ext uri="{FF2B5EF4-FFF2-40B4-BE49-F238E27FC236}">
                <a16:creationId xmlns:a16="http://schemas.microsoft.com/office/drawing/2014/main" id="{D539C1F9-A257-C6F6-4622-6A19E35A1F99}"/>
              </a:ext>
            </a:extLst>
          </p:cNvPr>
          <p:cNvSpPr txBox="1"/>
          <p:nvPr/>
        </p:nvSpPr>
        <p:spPr>
          <a:xfrm>
            <a:off x="192715" y="848412"/>
            <a:ext cx="3975432" cy="276999"/>
          </a:xfrm>
          <a:prstGeom prst="rect">
            <a:avLst/>
          </a:prstGeom>
          <a:noFill/>
        </p:spPr>
        <p:txBody>
          <a:bodyPr wrap="square">
            <a:spAutoFit/>
          </a:bodyPr>
          <a:lstStyle/>
          <a:p>
            <a:r>
              <a:rPr lang="en-GB" sz="1200" i="1" dirty="0">
                <a:effectLst/>
                <a:latin typeface="Times New Roman" panose="02020603050405020304" pitchFamily="18" charset="0"/>
                <a:cs typeface="Times New Roman" panose="02020603050405020304" pitchFamily="18" charset="0"/>
              </a:rPr>
              <a:t>BDS for 250 GeV with half-</a:t>
            </a:r>
            <a:r>
              <a:rPr lang="en-GB" sz="1200" i="1" dirty="0" err="1">
                <a:effectLst/>
                <a:latin typeface="Times New Roman" panose="02020603050405020304" pitchFamily="18" charset="0"/>
                <a:cs typeface="Times New Roman" panose="02020603050405020304" pitchFamily="18" charset="0"/>
              </a:rPr>
              <a:t>lenght</a:t>
            </a:r>
            <a:r>
              <a:rPr lang="en-GB" sz="1200" i="1" dirty="0">
                <a:effectLst/>
                <a:latin typeface="Times New Roman" panose="02020603050405020304" pitchFamily="18" charset="0"/>
                <a:cs typeface="Times New Roman" panose="02020603050405020304" pitchFamily="18" charset="0"/>
              </a:rPr>
              <a:t> FD (</a:t>
            </a:r>
            <a:r>
              <a:rPr lang="en-GB" sz="1200" i="1" dirty="0" err="1">
                <a:effectLst/>
                <a:latin typeface="Symbol" pitchFamily="2" charset="2"/>
                <a:cs typeface="Times New Roman" panose="02020603050405020304" pitchFamily="18" charset="0"/>
              </a:rPr>
              <a:t>b</a:t>
            </a:r>
            <a:r>
              <a:rPr lang="en-GB" sz="1200" i="1" baseline="-25000" dirty="0" err="1">
                <a:effectLst/>
                <a:latin typeface="Times New Roman" panose="02020603050405020304" pitchFamily="18" charset="0"/>
                <a:cs typeface="Times New Roman" panose="02020603050405020304" pitchFamily="18" charset="0"/>
              </a:rPr>
              <a:t>x,y</a:t>
            </a:r>
            <a:r>
              <a:rPr lang="en-GB" sz="1200" i="1" dirty="0">
                <a:effectLst/>
                <a:latin typeface="Times New Roman" panose="02020603050405020304" pitchFamily="18" charset="0"/>
                <a:cs typeface="Times New Roman" panose="02020603050405020304" pitchFamily="18" charset="0"/>
              </a:rPr>
              <a:t>* = 13 / 0.41 mm</a:t>
            </a:r>
            <a:r>
              <a:rPr lang="en-GB" sz="1200" i="1" dirty="0">
                <a:latin typeface="Times New Roman" panose="02020603050405020304" pitchFamily="18" charset="0"/>
                <a:cs typeface="Times New Roman" panose="02020603050405020304" pitchFamily="18" charset="0"/>
              </a:rPr>
              <a:t>)</a:t>
            </a:r>
            <a:endParaRPr lang="en-GB" sz="1200" dirty="0">
              <a:effectLst/>
              <a:latin typeface="Times New Roman" panose="02020603050405020304" pitchFamily="18" charset="0"/>
              <a:cs typeface="Times New Roman" panose="02020603050405020304" pitchFamily="18" charset="0"/>
            </a:endParaRPr>
          </a:p>
        </p:txBody>
      </p:sp>
      <p:sp>
        <p:nvSpPr>
          <p:cNvPr id="19" name="TextBox 18">
            <a:extLst>
              <a:ext uri="{FF2B5EF4-FFF2-40B4-BE49-F238E27FC236}">
                <a16:creationId xmlns:a16="http://schemas.microsoft.com/office/drawing/2014/main" id="{CDEB0B70-415A-1D43-BD11-C4431DEBC92D}"/>
              </a:ext>
            </a:extLst>
          </p:cNvPr>
          <p:cNvSpPr txBox="1"/>
          <p:nvPr/>
        </p:nvSpPr>
        <p:spPr>
          <a:xfrm>
            <a:off x="119261" y="3769116"/>
            <a:ext cx="6429374" cy="276999"/>
          </a:xfrm>
          <a:prstGeom prst="rect">
            <a:avLst/>
          </a:prstGeom>
          <a:noFill/>
        </p:spPr>
        <p:txBody>
          <a:bodyPr wrap="square">
            <a:spAutoFit/>
          </a:bodyPr>
          <a:lstStyle/>
          <a:p>
            <a:pPr marL="0" marR="0" lvl="0" indent="0" algn="l" defTabSz="457200" rtl="0" eaLnBrk="1" fontAlgn="auto" latinLnBrk="0" hangingPunct="0">
              <a:lnSpc>
                <a:spcPct val="100000"/>
              </a:lnSpc>
              <a:spcBef>
                <a:spcPts val="0"/>
              </a:spcBef>
              <a:spcAft>
                <a:spcPts val="0"/>
              </a:spcAft>
              <a:buClrTx/>
              <a:buSzTx/>
              <a:buFontTx/>
              <a:buNone/>
              <a:tabLst/>
              <a:defRPr/>
            </a:pPr>
            <a:r>
              <a:rPr kumimoji="0" lang="en-GB" sz="1200" b="0" i="1" u="none" strike="noStrike" kern="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sym typeface="Times New Roman"/>
              </a:rPr>
              <a:t>BDS for 500 GeV (</a:t>
            </a:r>
            <a:r>
              <a:rPr kumimoji="0" lang="en-GB" sz="1200" b="0" i="1" u="none" strike="noStrike" kern="0" cap="none" spc="0" normalizeH="0" baseline="0" noProof="0" dirty="0" err="1">
                <a:ln>
                  <a:noFill/>
                </a:ln>
                <a:solidFill>
                  <a:srgbClr val="000000"/>
                </a:solidFill>
                <a:effectLst/>
                <a:uLnTx/>
                <a:uFillTx/>
                <a:latin typeface="Symbol" pitchFamily="2" charset="2"/>
                <a:cs typeface="Times New Roman" panose="02020603050405020304" pitchFamily="18" charset="0"/>
                <a:sym typeface="Times New Roman"/>
              </a:rPr>
              <a:t>b</a:t>
            </a:r>
            <a:r>
              <a:rPr kumimoji="0" lang="en-GB" sz="1200" b="0" i="1" u="none" strike="noStrike" kern="0" cap="none" spc="0" normalizeH="0" baseline="-25000" noProof="0" dirty="0" err="1">
                <a:ln>
                  <a:noFill/>
                </a:ln>
                <a:solidFill>
                  <a:srgbClr val="000000"/>
                </a:solidFill>
                <a:effectLst/>
                <a:uLnTx/>
                <a:uFillTx/>
                <a:latin typeface="Times New Roman" panose="02020603050405020304" pitchFamily="18" charset="0"/>
                <a:cs typeface="Times New Roman" panose="02020603050405020304" pitchFamily="18" charset="0"/>
                <a:sym typeface="Times New Roman"/>
              </a:rPr>
              <a:t>x,y</a:t>
            </a:r>
            <a:r>
              <a:rPr kumimoji="0" lang="en-GB" sz="1200" b="0" i="1" u="none" strike="noStrike" kern="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sym typeface="Times New Roman"/>
              </a:rPr>
              <a:t>* = 11 / 0.48 mm)</a:t>
            </a:r>
            <a:endParaRPr kumimoji="0" lang="en-GB" sz="1200" b="0" i="0" u="none" strike="noStrike" kern="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sym typeface="Times New Roman"/>
            </a:endParaRPr>
          </a:p>
        </p:txBody>
      </p:sp>
      <p:sp>
        <p:nvSpPr>
          <p:cNvPr id="4" name="TextBox 3">
            <a:extLst>
              <a:ext uri="{FF2B5EF4-FFF2-40B4-BE49-F238E27FC236}">
                <a16:creationId xmlns:a16="http://schemas.microsoft.com/office/drawing/2014/main" id="{A2354363-9015-9FAE-0245-B3FE60B5A181}"/>
              </a:ext>
            </a:extLst>
          </p:cNvPr>
          <p:cNvSpPr txBox="1"/>
          <p:nvPr/>
        </p:nvSpPr>
        <p:spPr>
          <a:xfrm>
            <a:off x="3241439" y="240554"/>
            <a:ext cx="7231645" cy="523220"/>
          </a:xfrm>
          <a:prstGeom prst="rect">
            <a:avLst/>
          </a:prstGeom>
          <a:solidFill>
            <a:schemeClr val="accent6">
              <a:lumMod val="20000"/>
              <a:lumOff val="80000"/>
            </a:schemeClr>
          </a:solidFill>
        </p:spPr>
        <p:txBody>
          <a:bodyPr wrap="square">
            <a:spAutoFit/>
          </a:bodyPr>
          <a:lstStyle/>
          <a:p>
            <a:pPr algn="ctr"/>
            <a:r>
              <a:rPr kumimoji="0" lang="en-US" sz="2800" b="1" i="0" u="none" strike="noStrike" kern="1200" cap="none" spc="0" normalizeH="0" baseline="0" noProof="0" dirty="0">
                <a:ln>
                  <a:noFill/>
                </a:ln>
                <a:solidFill>
                  <a:srgbClr val="2C7C9F">
                    <a:lumMod val="75000"/>
                  </a:srgbClr>
                </a:solidFill>
                <a:effectLst/>
                <a:uLnTx/>
                <a:uFillTx/>
                <a:latin typeface="Arial" panose="020B0604020202020204" pitchFamily="34" charset="0"/>
                <a:ea typeface="+mj-ea"/>
                <a:cs typeface="Arial" panose="020B0604020202020204" pitchFamily="34" charset="0"/>
                <a:sym typeface="Times New Roman"/>
              </a:rPr>
              <a:t>BDS baseline and the energy upgrades</a:t>
            </a:r>
          </a:p>
        </p:txBody>
      </p:sp>
    </p:spTree>
    <p:extLst>
      <p:ext uri="{BB962C8B-B14F-4D97-AF65-F5344CB8AC3E}">
        <p14:creationId xmlns:p14="http://schemas.microsoft.com/office/powerpoint/2010/main" val="2489586514"/>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C9D46E3-8108-531E-83FC-65EAB2D1BA3F}"/>
            </a:ext>
          </a:extLst>
        </p:cNvPr>
        <p:cNvGrpSpPr/>
        <p:nvPr/>
      </p:nvGrpSpPr>
      <p:grpSpPr>
        <a:xfrm>
          <a:off x="0" y="0"/>
          <a:ext cx="0" cy="0"/>
          <a:chOff x="0" y="0"/>
          <a:chExt cx="0" cy="0"/>
        </a:xfrm>
      </p:grpSpPr>
      <p:sp>
        <p:nvSpPr>
          <p:cNvPr id="2" name="Slide Number Placeholder 1">
            <a:extLst>
              <a:ext uri="{FF2B5EF4-FFF2-40B4-BE49-F238E27FC236}">
                <a16:creationId xmlns:a16="http://schemas.microsoft.com/office/drawing/2014/main" id="{2BC120B0-CB29-97D2-C350-7F7CC7B2B9A7}"/>
              </a:ext>
            </a:extLst>
          </p:cNvPr>
          <p:cNvSpPr>
            <a:spLocks noGrp="1"/>
          </p:cNvSpPr>
          <p:nvPr>
            <p:ph type="sldNum" sz="quarter" idx="12"/>
          </p:nvPr>
        </p:nvSpPr>
        <p:spPr/>
        <p:txBody>
          <a:bodyPr/>
          <a:lstStyle/>
          <a:p>
            <a:fld id="{617C510A-7687-CB44-A886-7EC5AB743307}" type="slidenum">
              <a:rPr lang="fr-FR" smtClean="0">
                <a:solidFill>
                  <a:prstClr val="white"/>
                </a:solidFill>
                <a:latin typeface="News Gothic MT"/>
              </a:rPr>
              <a:pPr/>
              <a:t>29</a:t>
            </a:fld>
            <a:endParaRPr lang="fr-FR">
              <a:solidFill>
                <a:prstClr val="white"/>
              </a:solidFill>
              <a:latin typeface="News Gothic MT"/>
            </a:endParaRPr>
          </a:p>
        </p:txBody>
      </p:sp>
      <p:sp>
        <p:nvSpPr>
          <p:cNvPr id="3" name="Date Placeholder 2">
            <a:extLst>
              <a:ext uri="{FF2B5EF4-FFF2-40B4-BE49-F238E27FC236}">
                <a16:creationId xmlns:a16="http://schemas.microsoft.com/office/drawing/2014/main" id="{2F01EF28-9D2E-4C3E-D8EE-EACD2F5280E3}"/>
              </a:ext>
            </a:extLst>
          </p:cNvPr>
          <p:cNvSpPr>
            <a:spLocks noGrp="1"/>
          </p:cNvSpPr>
          <p:nvPr>
            <p:ph type="dt" sz="half" idx="2"/>
          </p:nvPr>
        </p:nvSpPr>
        <p:spPr>
          <a:xfrm>
            <a:off x="4015425" y="6429717"/>
            <a:ext cx="2841837" cy="364618"/>
          </a:xfrm>
          <a:prstGeom prst="rect">
            <a:avLst/>
          </a:prstGeom>
        </p:spPr>
        <p:txBody>
          <a:bodyPr vert="horz" lIns="91440" tIns="45720" rIns="91440" bIns="45720" rtlCol="0" anchor="ctr"/>
          <a:lstStyle>
            <a:def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defPPr>
            <a:lvl1pPr marL="0" marR="0" indent="0" algn="r" defTabSz="457200" rtl="0" fontAlgn="auto" latinLnBrk="0" hangingPunct="0">
              <a:lnSpc>
                <a:spcPct val="100000"/>
              </a:lnSpc>
              <a:spcBef>
                <a:spcPts val="0"/>
              </a:spcBef>
              <a:spcAft>
                <a:spcPts val="0"/>
              </a:spcAft>
              <a:buClrTx/>
              <a:buSzTx/>
              <a:buFontTx/>
              <a:buNone/>
              <a:tabLst/>
              <a:defRPr kumimoji="0" sz="1200" b="0" i="0" u="none" strike="noStrike" cap="none" spc="0" normalizeH="0" baseline="0">
                <a:ln>
                  <a:noFill/>
                </a:ln>
                <a:solidFill>
                  <a:schemeClr val="bg1"/>
                </a:solidFill>
                <a:effectLst/>
                <a:uFillTx/>
                <a:latin typeface="Times New Roman"/>
                <a:ea typeface="Times New Roman"/>
                <a:cs typeface="Times New Roman"/>
                <a:sym typeface="Times New Roman"/>
              </a:defRPr>
            </a:lvl1pPr>
            <a:lvl2pPr marL="0" marR="0" indent="4572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2pPr>
            <a:lvl3pPr marL="0" marR="0" indent="9144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3pPr>
            <a:lvl4pPr marL="0" marR="0" indent="13716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4pPr>
            <a:lvl5pPr marL="0" marR="0" indent="18288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5pPr>
            <a:lvl6pPr marL="0" marR="0" indent="22860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6pPr>
            <a:lvl7pPr marL="0" marR="0" indent="27432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7pPr>
            <a:lvl8pPr marL="0" marR="0" indent="32004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8pPr>
            <a:lvl9pPr marL="0" marR="0" indent="36576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9pPr>
          </a:lstStyle>
          <a:p>
            <a:pPr hangingPunct="1"/>
            <a:r>
              <a:rPr lang="fr-FR" kern="1200">
                <a:solidFill>
                  <a:prstClr val="white"/>
                </a:solidFill>
                <a:latin typeface="News Gothic MT"/>
                <a:ea typeface="+mn-ea"/>
                <a:cs typeface="+mn-cs"/>
              </a:rPr>
              <a:t>15 May 2025</a:t>
            </a:r>
          </a:p>
        </p:txBody>
      </p:sp>
      <p:sp>
        <p:nvSpPr>
          <p:cNvPr id="4" name="Footer Placeholder 3">
            <a:extLst>
              <a:ext uri="{FF2B5EF4-FFF2-40B4-BE49-F238E27FC236}">
                <a16:creationId xmlns:a16="http://schemas.microsoft.com/office/drawing/2014/main" id="{5DC2E72B-E243-68F7-8C94-871EA8FA4870}"/>
              </a:ext>
            </a:extLst>
          </p:cNvPr>
          <p:cNvSpPr>
            <a:spLocks noGrp="1"/>
          </p:cNvSpPr>
          <p:nvPr>
            <p:ph type="ftr" sz="quarter" idx="3"/>
          </p:nvPr>
        </p:nvSpPr>
        <p:spPr>
          <a:xfrm>
            <a:off x="189576" y="6429717"/>
            <a:ext cx="6447864" cy="364618"/>
          </a:xfrm>
          <a:prstGeom prst="rect">
            <a:avLst/>
          </a:prstGeom>
        </p:spPr>
        <p:txBody>
          <a:bodyPr vert="horz" lIns="91440" tIns="45720" rIns="91440" bIns="45720" rtlCol="0" anchor="ctr"/>
          <a:lstStyle>
            <a:def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defPPr>
            <a:lvl1pPr marL="0" marR="0" indent="0" algn="l" defTabSz="457200" rtl="0" fontAlgn="auto" latinLnBrk="0" hangingPunct="0">
              <a:lnSpc>
                <a:spcPct val="100000"/>
              </a:lnSpc>
              <a:spcBef>
                <a:spcPts val="0"/>
              </a:spcBef>
              <a:spcAft>
                <a:spcPts val="0"/>
              </a:spcAft>
              <a:buClrTx/>
              <a:buSzTx/>
              <a:buFontTx/>
              <a:buNone/>
              <a:tabLst/>
              <a:defRPr kumimoji="0" sz="1200" b="0" i="0" u="none" strike="noStrike" cap="none" spc="0" normalizeH="0" baseline="0">
                <a:ln>
                  <a:noFill/>
                </a:ln>
                <a:solidFill>
                  <a:schemeClr val="bg1"/>
                </a:solidFill>
                <a:effectLst/>
                <a:uFillTx/>
                <a:latin typeface="Times New Roman"/>
                <a:ea typeface="Times New Roman"/>
                <a:cs typeface="Times New Roman"/>
                <a:sym typeface="Times New Roman"/>
              </a:defRPr>
            </a:lvl1pPr>
            <a:lvl2pPr marL="0" marR="0" indent="4572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2pPr>
            <a:lvl3pPr marL="0" marR="0" indent="9144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3pPr>
            <a:lvl4pPr marL="0" marR="0" indent="13716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4pPr>
            <a:lvl5pPr marL="0" marR="0" indent="18288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5pPr>
            <a:lvl6pPr marL="0" marR="0" indent="22860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6pPr>
            <a:lvl7pPr marL="0" marR="0" indent="27432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7pPr>
            <a:lvl8pPr marL="0" marR="0" indent="32004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8pPr>
            <a:lvl9pPr marL="0" marR="0" indent="36576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9pPr>
          </a:lstStyle>
          <a:p>
            <a:pPr hangingPunct="1"/>
            <a:r>
              <a:rPr lang="en-US" kern="1200">
                <a:solidFill>
                  <a:prstClr val="white"/>
                </a:solidFill>
                <a:latin typeface="News Gothic MT"/>
                <a:ea typeface="+mn-ea"/>
                <a:cs typeface="+mn-cs"/>
              </a:rPr>
              <a:t>LC Vision Community</a:t>
            </a:r>
            <a:endParaRPr lang="fr-FR" kern="1200">
              <a:solidFill>
                <a:prstClr val="white"/>
              </a:solidFill>
              <a:latin typeface="News Gothic MT"/>
              <a:ea typeface="+mn-ea"/>
              <a:cs typeface="+mn-cs"/>
            </a:endParaRPr>
          </a:p>
        </p:txBody>
      </p:sp>
      <p:sp>
        <p:nvSpPr>
          <p:cNvPr id="12" name="Title 1">
            <a:extLst>
              <a:ext uri="{FF2B5EF4-FFF2-40B4-BE49-F238E27FC236}">
                <a16:creationId xmlns:a16="http://schemas.microsoft.com/office/drawing/2014/main" id="{79A88ED6-93DE-70F4-C31E-5437C0782B98}"/>
              </a:ext>
            </a:extLst>
          </p:cNvPr>
          <p:cNvSpPr txBox="1">
            <a:spLocks/>
          </p:cNvSpPr>
          <p:nvPr/>
        </p:nvSpPr>
        <p:spPr>
          <a:xfrm>
            <a:off x="2790071" y="241734"/>
            <a:ext cx="5223163" cy="608250"/>
          </a:xfrm>
          <a:prstGeom prst="rect">
            <a:avLst/>
          </a:prstGeom>
          <a:solidFill>
            <a:schemeClr val="accent6">
              <a:lumMod val="20000"/>
              <a:lumOff val="80000"/>
            </a:schemeClr>
          </a:solidFill>
        </p:spPr>
        <p:txBody>
          <a:bodyPr/>
          <a:lstStyle>
            <a:lvl1pPr algn="ctr" defTabSz="914400" rtl="0" eaLnBrk="1" latinLnBrk="0" hangingPunct="1">
              <a:spcBef>
                <a:spcPct val="0"/>
              </a:spcBef>
              <a:buNone/>
              <a:defRPr sz="4600" b="1" kern="1200">
                <a:solidFill>
                  <a:schemeClr val="accent1"/>
                </a:solidFill>
                <a:effectLst/>
                <a:latin typeface="Arial" panose="020B0604020202020204" pitchFamily="34" charset="0"/>
                <a:ea typeface="+mj-ea"/>
                <a:cs typeface="Arial" panose="020B0604020202020204" pitchFamily="34" charset="0"/>
              </a:defRPr>
            </a:lvl1pPr>
          </a:lstStyle>
          <a:p>
            <a:r>
              <a:rPr lang="en-US" sz="2800" dirty="0"/>
              <a:t>LCF@CERN with</a:t>
            </a:r>
            <a:r>
              <a:rPr lang="en-ES" sz="2800"/>
              <a:t> 2 I</a:t>
            </a:r>
            <a:r>
              <a:rPr lang="en-GB" sz="2800" dirty="0"/>
              <a:t>Ps</a:t>
            </a:r>
            <a:endParaRPr lang="en-ES" sz="2800"/>
          </a:p>
        </p:txBody>
      </p:sp>
      <p:pic>
        <p:nvPicPr>
          <p:cNvPr id="5" name="Picture 4">
            <a:extLst>
              <a:ext uri="{FF2B5EF4-FFF2-40B4-BE49-F238E27FC236}">
                <a16:creationId xmlns:a16="http://schemas.microsoft.com/office/drawing/2014/main" id="{7EEF61BC-5C28-D543-9E27-40FA746268B0}"/>
              </a:ext>
            </a:extLst>
          </p:cNvPr>
          <p:cNvPicPr>
            <a:picLocks noChangeAspect="1"/>
          </p:cNvPicPr>
          <p:nvPr/>
        </p:nvPicPr>
        <p:blipFill>
          <a:blip r:embed="rId3"/>
          <a:stretch>
            <a:fillRect/>
          </a:stretch>
        </p:blipFill>
        <p:spPr>
          <a:xfrm>
            <a:off x="413872" y="1997650"/>
            <a:ext cx="5087375" cy="1741709"/>
          </a:xfrm>
          <a:prstGeom prst="rect">
            <a:avLst/>
          </a:prstGeom>
        </p:spPr>
      </p:pic>
      <p:pic>
        <p:nvPicPr>
          <p:cNvPr id="6" name="Picture 5">
            <a:extLst>
              <a:ext uri="{FF2B5EF4-FFF2-40B4-BE49-F238E27FC236}">
                <a16:creationId xmlns:a16="http://schemas.microsoft.com/office/drawing/2014/main" id="{136AE52F-B7EE-EB8F-116D-758FDA6C7EA6}"/>
              </a:ext>
            </a:extLst>
          </p:cNvPr>
          <p:cNvPicPr>
            <a:picLocks noChangeAspect="1"/>
          </p:cNvPicPr>
          <p:nvPr/>
        </p:nvPicPr>
        <p:blipFill>
          <a:blip r:embed="rId4"/>
          <a:stretch>
            <a:fillRect/>
          </a:stretch>
        </p:blipFill>
        <p:spPr>
          <a:xfrm>
            <a:off x="6306175" y="1777127"/>
            <a:ext cx="3414118" cy="2374496"/>
          </a:xfrm>
          <a:prstGeom prst="rect">
            <a:avLst/>
          </a:prstGeom>
        </p:spPr>
      </p:pic>
      <p:sp>
        <p:nvSpPr>
          <p:cNvPr id="8" name="TextBox 7">
            <a:extLst>
              <a:ext uri="{FF2B5EF4-FFF2-40B4-BE49-F238E27FC236}">
                <a16:creationId xmlns:a16="http://schemas.microsoft.com/office/drawing/2014/main" id="{4BFF3040-EAC6-C8A4-0EFB-9F2C636C584A}"/>
              </a:ext>
            </a:extLst>
          </p:cNvPr>
          <p:cNvSpPr txBox="1"/>
          <p:nvPr/>
        </p:nvSpPr>
        <p:spPr>
          <a:xfrm>
            <a:off x="189576" y="2060277"/>
            <a:ext cx="1515952" cy="646331"/>
          </a:xfrm>
          <a:prstGeom prst="rect">
            <a:avLst/>
          </a:prstGeom>
          <a:noFill/>
        </p:spPr>
        <p:txBody>
          <a:bodyPr wrap="square">
            <a:spAutoFit/>
          </a:bodyPr>
          <a:lstStyle/>
          <a:p>
            <a:r>
              <a:rPr lang="en-GB" sz="1200" dirty="0">
                <a:effectLst/>
                <a:latin typeface="Times New Roman" panose="02020603050405020304" pitchFamily="18" charset="0"/>
                <a:cs typeface="Times New Roman" panose="02020603050405020304" pitchFamily="18" charset="0"/>
              </a:rPr>
              <a:t>Layout of the two IRs with 20 and 2 </a:t>
            </a:r>
            <a:r>
              <a:rPr lang="en-GB" sz="1200" dirty="0" err="1">
                <a:effectLst/>
                <a:latin typeface="Times New Roman" panose="02020603050405020304" pitchFamily="18" charset="0"/>
                <a:cs typeface="Times New Roman" panose="02020603050405020304" pitchFamily="18" charset="0"/>
              </a:rPr>
              <a:t>mrad</a:t>
            </a:r>
            <a:r>
              <a:rPr lang="en-GB" sz="1200" dirty="0">
                <a:effectLst/>
                <a:latin typeface="Times New Roman" panose="02020603050405020304" pitchFamily="18" charset="0"/>
                <a:cs typeface="Times New Roman" panose="02020603050405020304" pitchFamily="18" charset="0"/>
              </a:rPr>
              <a:t> crossing angle</a:t>
            </a:r>
          </a:p>
        </p:txBody>
      </p:sp>
      <p:sp>
        <p:nvSpPr>
          <p:cNvPr id="11" name="TextBox 10">
            <a:extLst>
              <a:ext uri="{FF2B5EF4-FFF2-40B4-BE49-F238E27FC236}">
                <a16:creationId xmlns:a16="http://schemas.microsoft.com/office/drawing/2014/main" id="{51ADE6EB-7159-6F72-4667-3FE94C59E642}"/>
              </a:ext>
            </a:extLst>
          </p:cNvPr>
          <p:cNvSpPr txBox="1"/>
          <p:nvPr/>
        </p:nvSpPr>
        <p:spPr>
          <a:xfrm>
            <a:off x="9475840" y="1907616"/>
            <a:ext cx="2394269" cy="461665"/>
          </a:xfrm>
          <a:prstGeom prst="rect">
            <a:avLst/>
          </a:prstGeom>
          <a:noFill/>
        </p:spPr>
        <p:txBody>
          <a:bodyPr wrap="square">
            <a:spAutoFit/>
          </a:bodyPr>
          <a:lstStyle/>
          <a:p>
            <a:r>
              <a:rPr lang="en-GB" sz="1200" dirty="0">
                <a:effectLst/>
                <a:latin typeface="Times New Roman" panose="02020603050405020304" pitchFamily="18" charset="0"/>
                <a:cs typeface="Times New Roman" panose="02020603050405020304" pitchFamily="18" charset="0"/>
              </a:rPr>
              <a:t>Layout of the BDS section after the Main </a:t>
            </a:r>
            <a:r>
              <a:rPr lang="en-GB" sz="1200" dirty="0" err="1">
                <a:effectLst/>
                <a:latin typeface="Times New Roman" panose="02020603050405020304" pitchFamily="18" charset="0"/>
                <a:cs typeface="Times New Roman" panose="02020603050405020304" pitchFamily="18" charset="0"/>
              </a:rPr>
              <a:t>Linac</a:t>
            </a:r>
            <a:r>
              <a:rPr lang="en-GB" sz="1200" dirty="0">
                <a:effectLst/>
                <a:latin typeface="Times New Roman" panose="02020603050405020304" pitchFamily="18" charset="0"/>
                <a:cs typeface="Times New Roman" panose="02020603050405020304" pitchFamily="18" charset="0"/>
              </a:rPr>
              <a:t> and the FF section</a:t>
            </a:r>
          </a:p>
        </p:txBody>
      </p:sp>
      <p:sp>
        <p:nvSpPr>
          <p:cNvPr id="14" name="TextBox 13">
            <a:extLst>
              <a:ext uri="{FF2B5EF4-FFF2-40B4-BE49-F238E27FC236}">
                <a16:creationId xmlns:a16="http://schemas.microsoft.com/office/drawing/2014/main" id="{58685184-30F1-99B0-7C3B-6E673BE86364}"/>
              </a:ext>
            </a:extLst>
          </p:cNvPr>
          <p:cNvSpPr txBox="1"/>
          <p:nvPr/>
        </p:nvSpPr>
        <p:spPr>
          <a:xfrm>
            <a:off x="386426" y="990390"/>
            <a:ext cx="11605973" cy="923330"/>
          </a:xfrm>
          <a:prstGeom prst="rect">
            <a:avLst/>
          </a:prstGeom>
          <a:noFill/>
        </p:spPr>
        <p:txBody>
          <a:bodyPr wrap="square">
            <a:spAutoFit/>
          </a:bodyPr>
          <a:lstStyle/>
          <a:p>
            <a:pPr algn="just"/>
            <a:r>
              <a:rPr lang="en-GB" dirty="0">
                <a:solidFill>
                  <a:schemeClr val="tx2">
                    <a:lumMod val="90000"/>
                    <a:lumOff val="10000"/>
                  </a:schemeClr>
                </a:solidFill>
                <a:effectLst/>
                <a:latin typeface="Arial" panose="020B0604020202020204" pitchFamily="34" charset="0"/>
                <a:cs typeface="Arial" panose="020B0604020202020204" pitchFamily="34" charset="0"/>
              </a:rPr>
              <a:t>In the </a:t>
            </a:r>
            <a:r>
              <a:rPr lang="en-GB" b="1" dirty="0">
                <a:solidFill>
                  <a:schemeClr val="tx2">
                    <a:lumMod val="90000"/>
                    <a:lumOff val="10000"/>
                  </a:schemeClr>
                </a:solidFill>
                <a:effectLst/>
                <a:latin typeface="Arial" panose="020B0604020202020204" pitchFamily="34" charset="0"/>
                <a:cs typeface="Arial" panose="020B0604020202020204" pitchFamily="34" charset="0"/>
              </a:rPr>
              <a:t>ILC Baseline Conceptual Design</a:t>
            </a:r>
            <a:r>
              <a:rPr lang="en-GB" dirty="0">
                <a:solidFill>
                  <a:schemeClr val="tx2">
                    <a:lumMod val="90000"/>
                    <a:lumOff val="10000"/>
                  </a:schemeClr>
                </a:solidFill>
                <a:effectLst/>
                <a:latin typeface="Arial" panose="020B0604020202020204" pitchFamily="34" charset="0"/>
                <a:cs typeface="Arial" panose="020B0604020202020204" pitchFamily="34" charset="0"/>
              </a:rPr>
              <a:t>, the ILC was designed with 2 BDS sections and </a:t>
            </a:r>
            <a:r>
              <a:rPr lang="en-GB" b="1" dirty="0">
                <a:solidFill>
                  <a:schemeClr val="tx2">
                    <a:lumMod val="90000"/>
                    <a:lumOff val="10000"/>
                  </a:schemeClr>
                </a:solidFill>
                <a:effectLst/>
                <a:latin typeface="Arial" panose="020B0604020202020204" pitchFamily="34" charset="0"/>
                <a:cs typeface="Arial" panose="020B0604020202020204" pitchFamily="34" charset="0"/>
              </a:rPr>
              <a:t>two independent IRs </a:t>
            </a:r>
            <a:r>
              <a:rPr lang="en-GB" dirty="0">
                <a:solidFill>
                  <a:schemeClr val="tx2">
                    <a:lumMod val="90000"/>
                    <a:lumOff val="10000"/>
                  </a:schemeClr>
                </a:solidFill>
                <a:effectLst/>
                <a:latin typeface="Arial" panose="020B0604020202020204" pitchFamily="34" charset="0"/>
                <a:cs typeface="Arial" panose="020B0604020202020204" pitchFamily="34" charset="0"/>
              </a:rPr>
              <a:t>with </a:t>
            </a:r>
            <a:r>
              <a:rPr lang="en-GB" b="1" dirty="0">
                <a:solidFill>
                  <a:schemeClr val="tx2">
                    <a:lumMod val="90000"/>
                    <a:lumOff val="10000"/>
                  </a:schemeClr>
                </a:solidFill>
                <a:effectLst/>
                <a:latin typeface="Arial" panose="020B0604020202020204" pitchFamily="34" charset="0"/>
                <a:cs typeface="Arial" panose="020B0604020202020204" pitchFamily="34" charset="0"/>
              </a:rPr>
              <a:t>20</a:t>
            </a:r>
            <a:r>
              <a:rPr lang="en-GB" dirty="0">
                <a:solidFill>
                  <a:schemeClr val="tx2">
                    <a:lumMod val="90000"/>
                    <a:lumOff val="10000"/>
                  </a:schemeClr>
                </a:solidFill>
                <a:effectLst/>
                <a:latin typeface="Arial" panose="020B0604020202020204" pitchFamily="34" charset="0"/>
                <a:cs typeface="Arial" panose="020B0604020202020204" pitchFamily="34" charset="0"/>
              </a:rPr>
              <a:t> and </a:t>
            </a:r>
            <a:r>
              <a:rPr lang="en-GB" b="1" dirty="0">
                <a:solidFill>
                  <a:schemeClr val="tx2">
                    <a:lumMod val="90000"/>
                    <a:lumOff val="10000"/>
                  </a:schemeClr>
                </a:solidFill>
                <a:effectLst/>
                <a:latin typeface="Arial" panose="020B0604020202020204" pitchFamily="34" charset="0"/>
                <a:cs typeface="Arial" panose="020B0604020202020204" pitchFamily="34" charset="0"/>
              </a:rPr>
              <a:t>2</a:t>
            </a:r>
            <a:r>
              <a:rPr lang="en-GB" dirty="0">
                <a:solidFill>
                  <a:schemeClr val="tx2">
                    <a:lumMod val="90000"/>
                    <a:lumOff val="10000"/>
                  </a:schemeClr>
                </a:solidFill>
                <a:effectLst/>
                <a:latin typeface="Arial" panose="020B0604020202020204" pitchFamily="34" charset="0"/>
                <a:cs typeface="Arial" panose="020B0604020202020204" pitchFamily="34" charset="0"/>
              </a:rPr>
              <a:t> </a:t>
            </a:r>
            <a:r>
              <a:rPr lang="en-GB" dirty="0" err="1">
                <a:solidFill>
                  <a:schemeClr val="tx2">
                    <a:lumMod val="90000"/>
                    <a:lumOff val="10000"/>
                  </a:schemeClr>
                </a:solidFill>
                <a:effectLst/>
                <a:latin typeface="Arial" panose="020B0604020202020204" pitchFamily="34" charset="0"/>
                <a:cs typeface="Arial" panose="020B0604020202020204" pitchFamily="34" charset="0"/>
              </a:rPr>
              <a:t>mrad</a:t>
            </a:r>
            <a:r>
              <a:rPr lang="en-GB" dirty="0">
                <a:solidFill>
                  <a:schemeClr val="tx2">
                    <a:lumMod val="90000"/>
                    <a:lumOff val="10000"/>
                  </a:schemeClr>
                </a:solidFill>
                <a:effectLst/>
                <a:latin typeface="Arial" panose="020B0604020202020204" pitchFamily="34" charset="0"/>
                <a:cs typeface="Arial" panose="020B0604020202020204" pitchFamily="34" charset="0"/>
              </a:rPr>
              <a:t>. At that time others schemes were under study, including one of 14 </a:t>
            </a:r>
            <a:r>
              <a:rPr lang="en-GB" dirty="0" err="1">
                <a:solidFill>
                  <a:schemeClr val="tx2">
                    <a:lumMod val="90000"/>
                    <a:lumOff val="10000"/>
                  </a:schemeClr>
                </a:solidFill>
                <a:effectLst/>
                <a:latin typeface="Arial" panose="020B0604020202020204" pitchFamily="34" charset="0"/>
                <a:cs typeface="Arial" panose="020B0604020202020204" pitchFamily="34" charset="0"/>
              </a:rPr>
              <a:t>mrad</a:t>
            </a:r>
            <a:r>
              <a:rPr lang="en-GB" dirty="0">
                <a:solidFill>
                  <a:schemeClr val="tx2">
                    <a:lumMod val="90000"/>
                    <a:lumOff val="10000"/>
                  </a:schemeClr>
                </a:solidFill>
                <a:latin typeface="Arial" panose="020B0604020202020204" pitchFamily="34" charset="0"/>
                <a:cs typeface="Arial" panose="020B0604020202020204" pitchFamily="34" charset="0"/>
              </a:rPr>
              <a:t> </a:t>
            </a:r>
            <a:r>
              <a:rPr lang="en-GB" dirty="0">
                <a:solidFill>
                  <a:schemeClr val="tx2">
                    <a:lumMod val="90000"/>
                    <a:lumOff val="10000"/>
                  </a:schemeClr>
                </a:solidFill>
                <a:effectLst/>
                <a:latin typeface="Arial" panose="020B0604020202020204" pitchFamily="34" charset="0"/>
                <a:cs typeface="Arial" panose="020B0604020202020204" pitchFamily="34" charset="0"/>
              </a:rPr>
              <a:t>and a head-on scheme.</a:t>
            </a:r>
          </a:p>
        </p:txBody>
      </p:sp>
      <p:sp>
        <p:nvSpPr>
          <p:cNvPr id="7" name="TextBox 6">
            <a:extLst>
              <a:ext uri="{FF2B5EF4-FFF2-40B4-BE49-F238E27FC236}">
                <a16:creationId xmlns:a16="http://schemas.microsoft.com/office/drawing/2014/main" id="{0E723601-9F02-2F2B-BB7F-C1B46411805D}"/>
              </a:ext>
            </a:extLst>
          </p:cNvPr>
          <p:cNvSpPr txBox="1"/>
          <p:nvPr/>
        </p:nvSpPr>
        <p:spPr>
          <a:xfrm>
            <a:off x="366699" y="4110355"/>
            <a:ext cx="11509481" cy="646331"/>
          </a:xfrm>
          <a:prstGeom prst="rect">
            <a:avLst/>
          </a:prstGeom>
          <a:noFill/>
        </p:spPr>
        <p:txBody>
          <a:bodyPr wrap="square">
            <a:spAutoFit/>
          </a:bodyPr>
          <a:lstStyle/>
          <a:p>
            <a:pPr algn="just"/>
            <a:r>
              <a:rPr lang="en-GB" dirty="0">
                <a:solidFill>
                  <a:schemeClr val="tx2">
                    <a:lumMod val="90000"/>
                    <a:lumOff val="10000"/>
                  </a:schemeClr>
                </a:solidFill>
                <a:effectLst/>
                <a:latin typeface="Arial" panose="020B0604020202020204" pitchFamily="34" charset="0"/>
                <a:cs typeface="Arial" panose="020B0604020202020204" pitchFamily="34" charset="0"/>
              </a:rPr>
              <a:t>A detailed study of dual BDS serving </a:t>
            </a:r>
            <a:r>
              <a:rPr lang="en-GB" b="1" dirty="0">
                <a:solidFill>
                  <a:schemeClr val="tx2">
                    <a:lumMod val="90000"/>
                    <a:lumOff val="10000"/>
                  </a:schemeClr>
                </a:solidFill>
                <a:effectLst/>
                <a:latin typeface="Arial" panose="020B0604020202020204" pitchFamily="34" charset="0"/>
                <a:cs typeface="Arial" panose="020B0604020202020204" pitchFamily="34" charset="0"/>
              </a:rPr>
              <a:t>2 IPs </a:t>
            </a:r>
            <a:r>
              <a:rPr lang="en-GB" dirty="0">
                <a:solidFill>
                  <a:schemeClr val="tx2">
                    <a:lumMod val="90000"/>
                    <a:lumOff val="10000"/>
                  </a:schemeClr>
                </a:solidFill>
                <a:effectLst/>
                <a:latin typeface="Arial" panose="020B0604020202020204" pitchFamily="34" charset="0"/>
                <a:cs typeface="Arial" panose="020B0604020202020204" pitchFamily="34" charset="0"/>
              </a:rPr>
              <a:t>has been realized in the framework of the </a:t>
            </a:r>
            <a:r>
              <a:rPr lang="en-GB" b="1" dirty="0">
                <a:solidFill>
                  <a:schemeClr val="tx2">
                    <a:lumMod val="90000"/>
                    <a:lumOff val="10000"/>
                  </a:schemeClr>
                </a:solidFill>
                <a:effectLst/>
                <a:latin typeface="Arial" panose="020B0604020202020204" pitchFamily="34" charset="0"/>
                <a:cs typeface="Arial" panose="020B0604020202020204" pitchFamily="34" charset="0"/>
              </a:rPr>
              <a:t>CLIC</a:t>
            </a:r>
            <a:r>
              <a:rPr lang="en-GB" dirty="0">
                <a:solidFill>
                  <a:schemeClr val="tx2">
                    <a:lumMod val="90000"/>
                    <a:lumOff val="10000"/>
                  </a:schemeClr>
                </a:solidFill>
                <a:effectLst/>
                <a:latin typeface="Arial" panose="020B0604020202020204" pitchFamily="34" charset="0"/>
                <a:cs typeface="Arial" panose="020B0604020202020204" pitchFamily="34" charset="0"/>
              </a:rPr>
              <a:t> project, this work could be taken as reference for future studies (PhD V. Cilento </a:t>
            </a:r>
            <a:r>
              <a:rPr lang="en-GB" dirty="0" err="1">
                <a:solidFill>
                  <a:schemeClr val="tx2">
                    <a:lumMod val="90000"/>
                    <a:lumOff val="10000"/>
                  </a:schemeClr>
                </a:solidFill>
                <a:effectLst/>
                <a:latin typeface="Arial" panose="020B0604020202020204" pitchFamily="34" charset="0"/>
                <a:cs typeface="Arial" panose="020B0604020202020204" pitchFamily="34" charset="0"/>
              </a:rPr>
              <a:t>UPSay</a:t>
            </a:r>
            <a:r>
              <a:rPr lang="en-GB" dirty="0">
                <a:solidFill>
                  <a:schemeClr val="tx2">
                    <a:lumMod val="90000"/>
                    <a:lumOff val="10000"/>
                  </a:schemeClr>
                </a:solidFill>
                <a:effectLst/>
                <a:latin typeface="Arial" panose="020B0604020202020204" pitchFamily="34" charset="0"/>
                <a:cs typeface="Arial" panose="020B0604020202020204" pitchFamily="34" charset="0"/>
              </a:rPr>
              <a:t>)</a:t>
            </a:r>
            <a:endParaRPr kumimoji="0" lang="en-GB" u="none" strike="noStrike" kern="1200" cap="none" spc="0" normalizeH="0" baseline="0" noProof="0" dirty="0">
              <a:ln>
                <a:noFill/>
              </a:ln>
              <a:solidFill>
                <a:schemeClr val="tx2">
                  <a:lumMod val="90000"/>
                  <a:lumOff val="10000"/>
                </a:schemeClr>
              </a:solidFill>
              <a:effectLst/>
              <a:uLnTx/>
              <a:uFillTx/>
              <a:latin typeface="Arial" panose="020B0604020202020204" pitchFamily="34" charset="0"/>
              <a:ea typeface="+mn-ea"/>
              <a:cs typeface="Arial" panose="020B0604020202020204" pitchFamily="34" charset="0"/>
            </a:endParaRPr>
          </a:p>
        </p:txBody>
      </p:sp>
      <p:pic>
        <p:nvPicPr>
          <p:cNvPr id="9" name="Picture 8">
            <a:extLst>
              <a:ext uri="{FF2B5EF4-FFF2-40B4-BE49-F238E27FC236}">
                <a16:creationId xmlns:a16="http://schemas.microsoft.com/office/drawing/2014/main" id="{BDE51D9A-9064-D481-0E00-B2A204AE45AD}"/>
              </a:ext>
            </a:extLst>
          </p:cNvPr>
          <p:cNvPicPr>
            <a:picLocks noChangeAspect="1"/>
          </p:cNvPicPr>
          <p:nvPr/>
        </p:nvPicPr>
        <p:blipFill>
          <a:blip r:embed="rId5"/>
          <a:stretch>
            <a:fillRect/>
          </a:stretch>
        </p:blipFill>
        <p:spPr>
          <a:xfrm>
            <a:off x="106974" y="5028323"/>
            <a:ext cx="5079263" cy="1743365"/>
          </a:xfrm>
          <a:prstGeom prst="rect">
            <a:avLst/>
          </a:prstGeom>
        </p:spPr>
      </p:pic>
      <p:pic>
        <p:nvPicPr>
          <p:cNvPr id="10" name="Picture 9">
            <a:extLst>
              <a:ext uri="{FF2B5EF4-FFF2-40B4-BE49-F238E27FC236}">
                <a16:creationId xmlns:a16="http://schemas.microsoft.com/office/drawing/2014/main" id="{8F0EF0E3-1D06-00BD-8B07-BE555E7BD356}"/>
              </a:ext>
            </a:extLst>
          </p:cNvPr>
          <p:cNvPicPr>
            <a:picLocks noChangeAspect="1"/>
          </p:cNvPicPr>
          <p:nvPr/>
        </p:nvPicPr>
        <p:blipFill>
          <a:blip r:embed="rId6"/>
          <a:stretch>
            <a:fillRect/>
          </a:stretch>
        </p:blipFill>
        <p:spPr>
          <a:xfrm>
            <a:off x="5635563" y="5035083"/>
            <a:ext cx="5079264" cy="1736605"/>
          </a:xfrm>
          <a:prstGeom prst="rect">
            <a:avLst/>
          </a:prstGeom>
        </p:spPr>
      </p:pic>
      <p:sp>
        <p:nvSpPr>
          <p:cNvPr id="13" name="TextBox 12">
            <a:extLst>
              <a:ext uri="{FF2B5EF4-FFF2-40B4-BE49-F238E27FC236}">
                <a16:creationId xmlns:a16="http://schemas.microsoft.com/office/drawing/2014/main" id="{3DDF69D7-5E44-EE90-3DC3-F52D4BF773A7}"/>
              </a:ext>
            </a:extLst>
          </p:cNvPr>
          <p:cNvSpPr txBox="1"/>
          <p:nvPr/>
        </p:nvSpPr>
        <p:spPr>
          <a:xfrm>
            <a:off x="1622442" y="5112253"/>
            <a:ext cx="2335257" cy="646331"/>
          </a:xfrm>
          <a:prstGeom prst="rect">
            <a:avLst/>
          </a:prstGeom>
          <a:noFill/>
        </p:spPr>
        <p:txBody>
          <a:bodyPr wrap="square">
            <a:spAutoFit/>
          </a:bodyPr>
          <a:lstStyle/>
          <a:p>
            <a:pPr algn="ctr"/>
            <a:r>
              <a:rPr lang="en-GB" sz="1200" dirty="0">
                <a:effectLst/>
                <a:latin typeface="Times New Roman" panose="02020603050405020304" pitchFamily="18" charset="0"/>
                <a:cs typeface="Times New Roman" panose="02020603050405020304" pitchFamily="18" charset="0"/>
              </a:rPr>
              <a:t>Layout of the two IRs at 380 GeV with 16.5 and 20 </a:t>
            </a:r>
            <a:r>
              <a:rPr lang="en-GB" sz="1200" dirty="0" err="1">
                <a:effectLst/>
                <a:latin typeface="Times New Roman" panose="02020603050405020304" pitchFamily="18" charset="0"/>
                <a:cs typeface="Times New Roman" panose="02020603050405020304" pitchFamily="18" charset="0"/>
              </a:rPr>
              <a:t>mrad</a:t>
            </a:r>
            <a:r>
              <a:rPr lang="en-GB" sz="1200" dirty="0">
                <a:latin typeface="Times New Roman" panose="02020603050405020304" pitchFamily="18" charset="0"/>
                <a:cs typeface="Times New Roman" panose="02020603050405020304" pitchFamily="18" charset="0"/>
              </a:rPr>
              <a:t> </a:t>
            </a:r>
            <a:r>
              <a:rPr lang="en-GB" sz="1200" dirty="0">
                <a:effectLst/>
                <a:latin typeface="Times New Roman" panose="02020603050405020304" pitchFamily="18" charset="0"/>
                <a:cs typeface="Times New Roman" panose="02020603050405020304" pitchFamily="18" charset="0"/>
              </a:rPr>
              <a:t>crossing angle</a:t>
            </a:r>
            <a:endParaRPr lang="en-US" sz="1200" dirty="0">
              <a:latin typeface="Times New Roman" panose="02020603050405020304" pitchFamily="18" charset="0"/>
              <a:cs typeface="Times New Roman" panose="02020603050405020304" pitchFamily="18" charset="0"/>
            </a:endParaRPr>
          </a:p>
        </p:txBody>
      </p:sp>
      <p:sp>
        <p:nvSpPr>
          <p:cNvPr id="15" name="TextBox 14">
            <a:extLst>
              <a:ext uri="{FF2B5EF4-FFF2-40B4-BE49-F238E27FC236}">
                <a16:creationId xmlns:a16="http://schemas.microsoft.com/office/drawing/2014/main" id="{3655EED0-CB7B-EEC6-AB39-3F11CA6EF709}"/>
              </a:ext>
            </a:extLst>
          </p:cNvPr>
          <p:cNvSpPr txBox="1"/>
          <p:nvPr/>
        </p:nvSpPr>
        <p:spPr>
          <a:xfrm>
            <a:off x="6978732" y="5073317"/>
            <a:ext cx="2557785" cy="461665"/>
          </a:xfrm>
          <a:prstGeom prst="rect">
            <a:avLst/>
          </a:prstGeom>
          <a:noFill/>
        </p:spPr>
        <p:txBody>
          <a:bodyPr wrap="square">
            <a:spAutoFit/>
          </a:bodyPr>
          <a:lstStyle/>
          <a:p>
            <a:r>
              <a:rPr lang="en-GB" sz="1200" dirty="0">
                <a:effectLst/>
                <a:latin typeface="Times New Roman" panose="02020603050405020304" pitchFamily="18" charset="0"/>
                <a:cs typeface="Times New Roman" panose="02020603050405020304" pitchFamily="18" charset="0"/>
              </a:rPr>
              <a:t>Layout of the two IRs at 3 TeV with 20 and 25.5 </a:t>
            </a:r>
            <a:r>
              <a:rPr lang="en-GB" sz="1200" dirty="0" err="1">
                <a:effectLst/>
                <a:latin typeface="Times New Roman" panose="02020603050405020304" pitchFamily="18" charset="0"/>
                <a:cs typeface="Times New Roman" panose="02020603050405020304" pitchFamily="18" charset="0"/>
              </a:rPr>
              <a:t>mrad</a:t>
            </a:r>
            <a:r>
              <a:rPr lang="en-GB" sz="1200" dirty="0">
                <a:effectLst/>
                <a:latin typeface="Times New Roman" panose="02020603050405020304" pitchFamily="18" charset="0"/>
                <a:cs typeface="Times New Roman" panose="02020603050405020304" pitchFamily="18" charset="0"/>
              </a:rPr>
              <a:t> crossing angle</a:t>
            </a:r>
            <a:endParaRPr lang="en-US" sz="1200" dirty="0">
              <a:latin typeface="Times New Roman" panose="02020603050405020304" pitchFamily="18" charset="0"/>
              <a:cs typeface="Times New Roman" panose="02020603050405020304" pitchFamily="18" charset="0"/>
            </a:endParaRPr>
          </a:p>
        </p:txBody>
      </p:sp>
      <p:sp>
        <p:nvSpPr>
          <p:cNvPr id="16" name="TextBox 15">
            <a:extLst>
              <a:ext uri="{FF2B5EF4-FFF2-40B4-BE49-F238E27FC236}">
                <a16:creationId xmlns:a16="http://schemas.microsoft.com/office/drawing/2014/main" id="{B6CC1930-F311-A81E-F11E-24BBEDE44734}"/>
              </a:ext>
            </a:extLst>
          </p:cNvPr>
          <p:cNvSpPr txBox="1"/>
          <p:nvPr/>
        </p:nvSpPr>
        <p:spPr>
          <a:xfrm>
            <a:off x="7743274" y="4425588"/>
            <a:ext cx="1028700" cy="369332"/>
          </a:xfrm>
          <a:prstGeom prst="rect">
            <a:avLst/>
          </a:prstGeom>
          <a:solidFill>
            <a:schemeClr val="accent5">
              <a:lumMod val="20000"/>
              <a:lumOff val="80000"/>
            </a:schemeClr>
          </a:solidFill>
        </p:spPr>
        <p:txBody>
          <a:bodyPr wrap="square">
            <a:spAutoFit/>
          </a:bodyPr>
          <a:lstStyle/>
          <a:p>
            <a:r>
              <a:rPr lang="en-US" b="1" dirty="0" err="1">
                <a:solidFill>
                  <a:schemeClr val="accent5">
                    <a:lumMod val="50000"/>
                  </a:schemeClr>
                </a:solidFill>
              </a:rPr>
              <a:t>IJCLab</a:t>
            </a:r>
            <a:r>
              <a:rPr lang="en-US" b="1" dirty="0">
                <a:solidFill>
                  <a:schemeClr val="accent5">
                    <a:lumMod val="50000"/>
                  </a:schemeClr>
                </a:solidFill>
              </a:rPr>
              <a:t> </a:t>
            </a:r>
          </a:p>
        </p:txBody>
      </p:sp>
    </p:spTree>
    <p:extLst>
      <p:ext uri="{BB962C8B-B14F-4D97-AF65-F5344CB8AC3E}">
        <p14:creationId xmlns:p14="http://schemas.microsoft.com/office/powerpoint/2010/main" val="2687580159"/>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61" name="Slide Number"/>
          <p:cNvSpPr txBox="1">
            <a:spLocks noGrp="1"/>
          </p:cNvSpPr>
          <p:nvPr>
            <p:ph type="sldNum" sz="quarter" idx="2"/>
          </p:nvPr>
        </p:nvSpPr>
        <p:spPr>
          <a:xfrm>
            <a:off x="11547083" y="6390422"/>
            <a:ext cx="210177" cy="197110"/>
          </a:xfrm>
          <a:prstGeom prst="rect">
            <a:avLst/>
          </a:prstGeom>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a:lstStyle>
            <a:lvl1pPr>
              <a:defRPr sz="1398"/>
            </a:lvl1pPr>
          </a:lstStyle>
          <a:p>
            <a:fld id="{86CB4B4D-7CA3-9044-876B-883B54F8677D}" type="slidenum">
              <a:rPr/>
              <a:t>30</a:t>
            </a:fld>
            <a:endParaRPr/>
          </a:p>
        </p:txBody>
      </p:sp>
      <p:sp>
        <p:nvSpPr>
          <p:cNvPr id="362" name="Energy Upgrades beyond 550 GeV"/>
          <p:cNvSpPr txBox="1">
            <a:spLocks noGrp="1"/>
          </p:cNvSpPr>
          <p:nvPr>
            <p:ph type="title"/>
          </p:nvPr>
        </p:nvSpPr>
        <p:spPr>
          <a:xfrm>
            <a:off x="2538867" y="249682"/>
            <a:ext cx="7948080" cy="554299"/>
          </a:xfrm>
          <a:prstGeom prst="rect">
            <a:avLst/>
          </a:prstGeom>
          <a:solidFill>
            <a:schemeClr val="accent6">
              <a:lumMod val="20000"/>
              <a:lumOff val="80000"/>
            </a:schemeClr>
          </a:solidFill>
        </p:spPr>
        <p:txBody>
          <a:bodyPr/>
          <a:lstStyle>
            <a:lvl1pPr>
              <a:defRPr sz="3200"/>
            </a:lvl1pPr>
          </a:lstStyle>
          <a:p>
            <a:r>
              <a:rPr dirty="0">
                <a:solidFill>
                  <a:schemeClr val="accent1">
                    <a:lumMod val="75000"/>
                  </a:schemeClr>
                </a:solidFill>
              </a:rPr>
              <a:t>Energy Upgrades beyond 550 GeV</a:t>
            </a:r>
          </a:p>
        </p:txBody>
      </p:sp>
      <p:sp>
        <p:nvSpPr>
          <p:cNvPr id="363" name="1 TeV and beyond"/>
          <p:cNvSpPr txBox="1">
            <a:spLocks noGrp="1"/>
          </p:cNvSpPr>
          <p:nvPr>
            <p:ph type="body" sz="quarter" idx="1"/>
          </p:nvPr>
        </p:nvSpPr>
        <p:spPr>
          <a:xfrm>
            <a:off x="393084" y="950052"/>
            <a:ext cx="11364176" cy="450472"/>
          </a:xfrm>
          <a:prstGeom prst="rect">
            <a:avLst/>
          </a:prstGeom>
        </p:spPr>
        <p:txBody>
          <a:bodyPr>
            <a:normAutofit lnSpcReduction="10000"/>
          </a:bodyPr>
          <a:lstStyle/>
          <a:p>
            <a:r>
              <a:rPr dirty="0">
                <a:solidFill>
                  <a:srgbClr val="C00000"/>
                </a:solidFill>
              </a:rPr>
              <a:t>1 TeV and beyond</a:t>
            </a:r>
          </a:p>
        </p:txBody>
      </p:sp>
      <p:sp>
        <p:nvSpPr>
          <p:cNvPr id="364" name="Textplatzhalter 7"/>
          <p:cNvSpPr txBox="1"/>
          <p:nvPr/>
        </p:nvSpPr>
        <p:spPr>
          <a:xfrm>
            <a:off x="291291" y="1522529"/>
            <a:ext cx="7150071" cy="4953757"/>
          </a:xfrm>
          <a:prstGeom prst="rect">
            <a:avLst/>
          </a:prstGeom>
          <a:ln w="12700">
            <a:miter lim="400000"/>
          </a:ln>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lIns="0" tIns="0" rIns="0" bIns="0">
            <a:normAutofit/>
          </a:bodyPr>
          <a:lstStyle/>
          <a:p>
            <a:pPr marL="218667" indent="-218667" defTabSz="830939">
              <a:spcBef>
                <a:spcPts val="499"/>
              </a:spcBef>
              <a:buSzPct val="100000"/>
              <a:buChar char="•"/>
              <a:tabLst>
                <a:tab pos="317056" algn="l"/>
              </a:tabLst>
              <a:defRPr sz="1820" b="1"/>
            </a:pPr>
            <a:r>
              <a:rPr sz="2000" dirty="0">
                <a:solidFill>
                  <a:srgbClr val="002060"/>
                </a:solidFill>
                <a:latin typeface="Arial" panose="020B0604020202020204" pitchFamily="34" charset="0"/>
                <a:cs typeface="Arial" panose="020B0604020202020204" pitchFamily="34" charset="0"/>
              </a:rPr>
              <a:t>Philosophy: prioritize</a:t>
            </a:r>
          </a:p>
          <a:p>
            <a:pPr marL="564892" lvl="1" indent="-218667" defTabSz="830939">
              <a:spcBef>
                <a:spcPts val="499"/>
              </a:spcBef>
              <a:buSzPct val="100000"/>
              <a:buChar char="•"/>
              <a:tabLst>
                <a:tab pos="317056" algn="l"/>
              </a:tabLst>
              <a:defRPr sz="1820"/>
            </a:pPr>
            <a:r>
              <a:rPr sz="2000" b="1" dirty="0">
                <a:solidFill>
                  <a:srgbClr val="002060"/>
                </a:solidFill>
                <a:latin typeface="Arial" panose="020B0604020202020204" pitchFamily="34" charset="0"/>
                <a:cs typeface="Arial" panose="020B0604020202020204" pitchFamily="34" charset="0"/>
              </a:rPr>
              <a:t>advanced technologies</a:t>
            </a:r>
            <a:r>
              <a:rPr sz="2000" dirty="0">
                <a:solidFill>
                  <a:srgbClr val="002060"/>
                </a:solidFill>
                <a:latin typeface="Arial" panose="020B0604020202020204" pitchFamily="34" charset="0"/>
                <a:cs typeface="Arial" panose="020B0604020202020204" pitchFamily="34" charset="0"/>
              </a:rPr>
              <a:t> over more civil construction</a:t>
            </a:r>
          </a:p>
          <a:p>
            <a:pPr marL="564892" lvl="1" indent="-218667" defTabSz="830939">
              <a:spcBef>
                <a:spcPts val="499"/>
              </a:spcBef>
              <a:buSzPct val="100000"/>
              <a:buChar char="•"/>
              <a:tabLst>
                <a:tab pos="317056" algn="l"/>
              </a:tabLst>
              <a:defRPr sz="1820"/>
            </a:pPr>
            <a:r>
              <a:rPr sz="2000" b="1" dirty="0">
                <a:solidFill>
                  <a:srgbClr val="002060"/>
                </a:solidFill>
                <a:latin typeface="Arial" panose="020B0604020202020204" pitchFamily="34" charset="0"/>
                <a:cs typeface="Arial" panose="020B0604020202020204" pitchFamily="34" charset="0"/>
              </a:rPr>
              <a:t>flexibility</a:t>
            </a:r>
            <a:r>
              <a:rPr sz="2000" dirty="0">
                <a:solidFill>
                  <a:srgbClr val="002060"/>
                </a:solidFill>
                <a:latin typeface="Arial" panose="020B0604020202020204" pitchFamily="34" charset="0"/>
                <a:cs typeface="Arial" panose="020B0604020202020204" pitchFamily="34" charset="0"/>
              </a:rPr>
              <a:t> over a fixed future: </a:t>
            </a:r>
            <a:br>
              <a:rPr sz="2000" dirty="0">
                <a:solidFill>
                  <a:srgbClr val="002060"/>
                </a:solidFill>
                <a:latin typeface="Arial" panose="020B0604020202020204" pitchFamily="34" charset="0"/>
                <a:cs typeface="Arial" panose="020B0604020202020204" pitchFamily="34" charset="0"/>
              </a:rPr>
            </a:br>
            <a:r>
              <a:rPr sz="2000" dirty="0">
                <a:solidFill>
                  <a:srgbClr val="002060"/>
                </a:solidFill>
                <a:latin typeface="Arial" panose="020B0604020202020204" pitchFamily="34" charset="0"/>
                <a:cs typeface="Arial" panose="020B0604020202020204" pitchFamily="34" charset="0"/>
              </a:rPr>
              <a:t>choices should be made later depending on scientific and technological developments - or even revolutions</a:t>
            </a:r>
          </a:p>
          <a:p>
            <a:pPr marL="218667" indent="-218667" defTabSz="830939">
              <a:spcBef>
                <a:spcPts val="499"/>
              </a:spcBef>
              <a:buSzPct val="100000"/>
              <a:buChar char="•"/>
              <a:tabLst>
                <a:tab pos="317056" algn="l"/>
              </a:tabLst>
              <a:defRPr sz="1820"/>
            </a:pPr>
            <a:r>
              <a:rPr sz="2000" dirty="0">
                <a:solidFill>
                  <a:srgbClr val="002060"/>
                </a:solidFill>
                <a:latin typeface="Arial" panose="020B0604020202020204" pitchFamily="34" charset="0"/>
                <a:cs typeface="Arial" panose="020B0604020202020204" pitchFamily="34" charset="0"/>
              </a:rPr>
              <a:t>replacing the linacs,  re-using as much as possible from initial machine (DRs, BDS, …)</a:t>
            </a:r>
          </a:p>
          <a:p>
            <a:pPr marL="218667" indent="-218667" defTabSz="830939">
              <a:spcBef>
                <a:spcPts val="499"/>
              </a:spcBef>
              <a:buSzPct val="100000"/>
              <a:buChar char="•"/>
              <a:tabLst>
                <a:tab pos="317056" algn="l"/>
              </a:tabLst>
              <a:defRPr sz="1820"/>
            </a:pPr>
            <a:r>
              <a:rPr sz="2000" dirty="0">
                <a:solidFill>
                  <a:srgbClr val="002060"/>
                </a:solidFill>
                <a:latin typeface="Arial" panose="020B0604020202020204" pitchFamily="34" charset="0"/>
                <a:cs typeface="Arial" panose="020B0604020202020204" pitchFamily="34" charset="0"/>
              </a:rPr>
              <a:t>Example options:</a:t>
            </a:r>
          </a:p>
          <a:p>
            <a:pPr marL="564892" lvl="1" indent="-218667" defTabSz="830939">
              <a:spcBef>
                <a:spcPts val="499"/>
              </a:spcBef>
              <a:buSzPct val="100000"/>
              <a:buChar char="•"/>
              <a:tabLst>
                <a:tab pos="317056" algn="l"/>
              </a:tabLst>
              <a:defRPr sz="1820"/>
            </a:pPr>
            <a:r>
              <a:rPr sz="2000" b="1" dirty="0">
                <a:solidFill>
                  <a:srgbClr val="002060"/>
                </a:solidFill>
                <a:latin typeface="Arial" panose="020B0604020202020204" pitchFamily="34" charset="0"/>
                <a:cs typeface="Arial" panose="020B0604020202020204" pitchFamily="34" charset="0"/>
              </a:rPr>
              <a:t>CLIC technology:</a:t>
            </a:r>
            <a:r>
              <a:rPr sz="2000" dirty="0">
                <a:solidFill>
                  <a:srgbClr val="002060"/>
                </a:solidFill>
                <a:latin typeface="Arial" panose="020B0604020202020204" pitchFamily="34" charset="0"/>
                <a:cs typeface="Arial" panose="020B0604020202020204" pitchFamily="34" charset="0"/>
              </a:rPr>
              <a:t> 72-100 MV/m warm copper cavities, klystron-driven </a:t>
            </a:r>
            <a:r>
              <a:rPr sz="2000" b="1" dirty="0">
                <a:solidFill>
                  <a:srgbClr val="002060"/>
                </a:solidFill>
                <a:latin typeface="Arial" panose="020B0604020202020204" pitchFamily="34" charset="0"/>
                <a:cs typeface="Arial" panose="020B0604020202020204" pitchFamily="34" charset="0"/>
              </a:rPr>
              <a:t>=&gt; 1.5 - 2 TeV</a:t>
            </a:r>
          </a:p>
          <a:p>
            <a:pPr marL="545013" lvl="1" indent="-198788" defTabSz="830939">
              <a:spcBef>
                <a:spcPts val="499"/>
              </a:spcBef>
              <a:buSzPct val="100000"/>
              <a:buChar char="•"/>
              <a:tabLst>
                <a:tab pos="317056" algn="l"/>
              </a:tabLst>
              <a:defRPr sz="1820"/>
            </a:pPr>
            <a:r>
              <a:rPr sz="2000" b="1" dirty="0">
                <a:solidFill>
                  <a:srgbClr val="002060"/>
                </a:solidFill>
                <a:latin typeface="Arial" panose="020B0604020202020204" pitchFamily="34" charset="0"/>
                <a:cs typeface="Arial" panose="020B0604020202020204" pitchFamily="34" charset="0"/>
              </a:rPr>
              <a:t>C3 technology:</a:t>
            </a:r>
            <a:r>
              <a:rPr sz="2000" dirty="0">
                <a:solidFill>
                  <a:srgbClr val="002060"/>
                </a:solidFill>
                <a:latin typeface="Arial" panose="020B0604020202020204" pitchFamily="34" charset="0"/>
                <a:cs typeface="Arial" panose="020B0604020202020204" pitchFamily="34" charset="0"/>
              </a:rPr>
              <a:t> up to 150 MV/m cool copper cavities </a:t>
            </a:r>
            <a:br>
              <a:rPr sz="2000" dirty="0">
                <a:solidFill>
                  <a:srgbClr val="002060"/>
                </a:solidFill>
                <a:latin typeface="Arial" panose="020B0604020202020204" pitchFamily="34" charset="0"/>
                <a:cs typeface="Arial" panose="020B0604020202020204" pitchFamily="34" charset="0"/>
              </a:rPr>
            </a:br>
            <a:r>
              <a:rPr sz="2000" b="1" dirty="0">
                <a:solidFill>
                  <a:srgbClr val="002060"/>
                </a:solidFill>
                <a:latin typeface="Arial" panose="020B0604020202020204" pitchFamily="34" charset="0"/>
                <a:cs typeface="Arial" panose="020B0604020202020204" pitchFamily="34" charset="0"/>
              </a:rPr>
              <a:t>=&gt; 1.5…3 TeV</a:t>
            </a:r>
          </a:p>
          <a:p>
            <a:pPr marL="545013" lvl="1" indent="-198788" defTabSz="830939">
              <a:spcBef>
                <a:spcPts val="499"/>
              </a:spcBef>
              <a:buSzPct val="100000"/>
              <a:buChar char="•"/>
              <a:tabLst>
                <a:tab pos="317056" algn="l"/>
              </a:tabLst>
              <a:defRPr sz="1820"/>
            </a:pPr>
            <a:r>
              <a:rPr lang="en-US" sz="2000" b="1" dirty="0">
                <a:solidFill>
                  <a:srgbClr val="002060"/>
                </a:solidFill>
                <a:latin typeface="Arial" panose="020B0604020202020204" pitchFamily="34" charset="0"/>
                <a:cs typeface="Arial" panose="020B0604020202020204" pitchFamily="34" charset="0"/>
              </a:rPr>
              <a:t>Others HG SCRF</a:t>
            </a:r>
            <a:endParaRPr sz="2000" b="1" dirty="0">
              <a:solidFill>
                <a:srgbClr val="002060"/>
              </a:solidFill>
              <a:latin typeface="Arial" panose="020B0604020202020204" pitchFamily="34" charset="0"/>
              <a:cs typeface="Arial" panose="020B0604020202020204" pitchFamily="34" charset="0"/>
            </a:endParaRPr>
          </a:p>
        </p:txBody>
      </p:sp>
      <p:grpSp>
        <p:nvGrpSpPr>
          <p:cNvPr id="367" name="Group"/>
          <p:cNvGrpSpPr/>
          <p:nvPr/>
        </p:nvGrpSpPr>
        <p:grpSpPr>
          <a:xfrm>
            <a:off x="7942071" y="1003462"/>
            <a:ext cx="4237229" cy="2674153"/>
            <a:chOff x="0" y="0"/>
            <a:chExt cx="4555721" cy="2965583"/>
          </a:xfrm>
        </p:grpSpPr>
        <p:pic>
          <p:nvPicPr>
            <p:cNvPr id="365" name="pasted-movie.png" descr="pasted-movie.png"/>
            <p:cNvPicPr>
              <a:picLocks noChangeAspect="1"/>
            </p:cNvPicPr>
            <p:nvPr/>
          </p:nvPicPr>
          <p:blipFill>
            <a:blip r:embed="rId2"/>
            <a:stretch>
              <a:fillRect/>
            </a:stretch>
          </p:blipFill>
          <p:spPr>
            <a:xfrm>
              <a:off x="0" y="0"/>
              <a:ext cx="3750087" cy="2240425"/>
            </a:xfrm>
            <a:prstGeom prst="rect">
              <a:avLst/>
            </a:prstGeom>
            <a:ln w="12700" cap="flat">
              <a:noFill/>
              <a:miter lim="400000"/>
            </a:ln>
            <a:effectLst/>
          </p:spPr>
        </p:pic>
        <p:pic>
          <p:nvPicPr>
            <p:cNvPr id="366" name="pasted-movie.png" descr="pasted-movie.png"/>
            <p:cNvPicPr>
              <a:picLocks noChangeAspect="1"/>
            </p:cNvPicPr>
            <p:nvPr/>
          </p:nvPicPr>
          <p:blipFill>
            <a:blip r:embed="rId3"/>
            <a:stretch>
              <a:fillRect/>
            </a:stretch>
          </p:blipFill>
          <p:spPr>
            <a:xfrm>
              <a:off x="2651418" y="1275705"/>
              <a:ext cx="1904304" cy="1689879"/>
            </a:xfrm>
            <a:prstGeom prst="rect">
              <a:avLst/>
            </a:prstGeom>
            <a:ln w="12700" cap="flat">
              <a:noFill/>
              <a:miter lim="400000"/>
            </a:ln>
            <a:effectLst/>
          </p:spPr>
        </p:pic>
      </p:grpSp>
      <p:pic>
        <p:nvPicPr>
          <p:cNvPr id="368" name="pasted-movie.png" descr="pasted-movie.png"/>
          <p:cNvPicPr>
            <a:picLocks noChangeAspect="1"/>
          </p:cNvPicPr>
          <p:nvPr/>
        </p:nvPicPr>
        <p:blipFill>
          <a:blip r:embed="rId4"/>
          <a:stretch>
            <a:fillRect/>
          </a:stretch>
        </p:blipFill>
        <p:spPr>
          <a:xfrm>
            <a:off x="7633581" y="3424237"/>
            <a:ext cx="3718070" cy="1150342"/>
          </a:xfrm>
          <a:prstGeom prst="rect">
            <a:avLst/>
          </a:prstGeom>
          <a:ln w="12700">
            <a:miter lim="400000"/>
          </a:ln>
        </p:spPr>
      </p:pic>
      <p:pic>
        <p:nvPicPr>
          <p:cNvPr id="369" name="Image" descr="Image"/>
          <p:cNvPicPr>
            <a:picLocks noChangeAspect="1"/>
          </p:cNvPicPr>
          <p:nvPr/>
        </p:nvPicPr>
        <p:blipFill>
          <a:blip r:embed="rId5"/>
          <a:stretch>
            <a:fillRect/>
          </a:stretch>
        </p:blipFill>
        <p:spPr>
          <a:xfrm>
            <a:off x="9711650" y="4552049"/>
            <a:ext cx="2372255" cy="1791296"/>
          </a:xfrm>
          <a:prstGeom prst="rect">
            <a:avLst/>
          </a:prstGeom>
          <a:ln w="12700">
            <a:miter lim="400000"/>
          </a:ln>
        </p:spPr>
      </p:pic>
      <p:pic>
        <p:nvPicPr>
          <p:cNvPr id="370" name="pasted-movie.png" descr="pasted-movie.png"/>
          <p:cNvPicPr>
            <a:picLocks noChangeAspect="1"/>
          </p:cNvPicPr>
          <p:nvPr/>
        </p:nvPicPr>
        <p:blipFill>
          <a:blip r:embed="rId6"/>
          <a:stretch>
            <a:fillRect/>
          </a:stretch>
        </p:blipFill>
        <p:spPr>
          <a:xfrm>
            <a:off x="7219071" y="5171122"/>
            <a:ext cx="2541536" cy="1578833"/>
          </a:xfrm>
          <a:prstGeom prst="rect">
            <a:avLst/>
          </a:prstGeom>
          <a:ln w="12700">
            <a:miter lim="400000"/>
          </a:ln>
        </p:spPr>
      </p:pic>
    </p:spTree>
    <p:extLst>
      <p:ext uri="{BB962C8B-B14F-4D97-AF65-F5344CB8AC3E}">
        <p14:creationId xmlns:p14="http://schemas.microsoft.com/office/powerpoint/2010/main" val="1581120827"/>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a:extLst>
              <a:ext uri="{FF2B5EF4-FFF2-40B4-BE49-F238E27FC236}">
                <a16:creationId xmlns:a16="http://schemas.microsoft.com/office/drawing/2014/main" id="{DE2CF633-CC4D-913B-274A-C0BC96EEC9C0}"/>
              </a:ext>
            </a:extLst>
          </p:cNvPr>
          <p:cNvSpPr>
            <a:spLocks noGrp="1"/>
          </p:cNvSpPr>
          <p:nvPr>
            <p:ph type="sldNum" sz="quarter" idx="12"/>
          </p:nvPr>
        </p:nvSpPr>
        <p:spPr/>
        <p:txBody>
          <a:bodyPr/>
          <a:lstStyle/>
          <a:p>
            <a:fld id="{617C510A-7687-CB44-A886-7EC5AB743307}" type="slidenum">
              <a:rPr lang="fr-FR" smtClean="0">
                <a:solidFill>
                  <a:prstClr val="white"/>
                </a:solidFill>
                <a:latin typeface="News Gothic MT"/>
              </a:rPr>
              <a:pPr/>
              <a:t>31</a:t>
            </a:fld>
            <a:endParaRPr lang="fr-FR">
              <a:solidFill>
                <a:prstClr val="white"/>
              </a:solidFill>
              <a:latin typeface="News Gothic MT"/>
            </a:endParaRPr>
          </a:p>
        </p:txBody>
      </p:sp>
      <p:sp>
        <p:nvSpPr>
          <p:cNvPr id="16" name="タイトル 1">
            <a:extLst>
              <a:ext uri="{FF2B5EF4-FFF2-40B4-BE49-F238E27FC236}">
                <a16:creationId xmlns:a16="http://schemas.microsoft.com/office/drawing/2014/main" id="{F0B418B6-B232-D5F1-7933-1BDE338082E4}"/>
              </a:ext>
            </a:extLst>
          </p:cNvPr>
          <p:cNvSpPr txBox="1">
            <a:spLocks/>
          </p:cNvSpPr>
          <p:nvPr/>
        </p:nvSpPr>
        <p:spPr>
          <a:xfrm>
            <a:off x="2721601" y="89769"/>
            <a:ext cx="7245359" cy="557887"/>
          </a:xfrm>
          <a:prstGeom prst="rect">
            <a:avLst/>
          </a:prstGeom>
          <a:solidFill>
            <a:schemeClr val="accent6">
              <a:lumMod val="20000"/>
              <a:lumOff val="80000"/>
            </a:schemeClr>
          </a:solidFill>
        </p:spPr>
        <p:txBody>
          <a:bodyPr vert="horz" lIns="91313" tIns="45657" rIns="91313" bIns="45657" rtlCol="0" anchor="ctr">
            <a:noAutofit/>
          </a:bodyPr>
          <a:lstStyle>
            <a:lvl1pPr algn="l" defTabSz="914400" rtl="0" eaLnBrk="1" latinLnBrk="0" hangingPunct="1">
              <a:lnSpc>
                <a:spcPct val="90000"/>
              </a:lnSpc>
              <a:spcBef>
                <a:spcPct val="0"/>
              </a:spcBef>
              <a:buNone/>
              <a:defRPr kumimoji="1" sz="4400" kern="1200">
                <a:solidFill>
                  <a:schemeClr val="tx1"/>
                </a:solidFill>
                <a:latin typeface="+mj-lt"/>
                <a:ea typeface="ＭＳ Ｐゴシック" panose="020B0600070205080204" pitchFamily="50" charset="-128"/>
                <a:cs typeface="+mj-cs"/>
              </a:defRPr>
            </a:lvl1pPr>
          </a:lstStyle>
          <a:p>
            <a:pPr algn="ctr"/>
            <a:r>
              <a:rPr lang="en-US" altLang="ja-JP" sz="3200" b="1" dirty="0">
                <a:solidFill>
                  <a:schemeClr val="accent1"/>
                </a:solidFill>
                <a:latin typeface="Arial" panose="020B0604020202020204" pitchFamily="34" charset="0"/>
                <a:ea typeface="Arial Unicode MS" panose="020B0604020202020204"/>
                <a:cs typeface="Arial" panose="020B0604020202020204" pitchFamily="34" charset="0"/>
              </a:rPr>
              <a:t>Boosting the Energy: HG SCRF</a:t>
            </a:r>
            <a:endParaRPr lang="ja-JP" altLang="en-US" sz="3200" b="1" dirty="0">
              <a:solidFill>
                <a:schemeClr val="accent1"/>
              </a:solidFill>
              <a:latin typeface="Arial" panose="020B0604020202020204" pitchFamily="34" charset="0"/>
              <a:ea typeface="Arial Unicode MS" panose="020B0604020202020204"/>
              <a:cs typeface="Arial" panose="020B0604020202020204" pitchFamily="34" charset="0"/>
            </a:endParaRPr>
          </a:p>
        </p:txBody>
      </p:sp>
      <p:pic>
        <p:nvPicPr>
          <p:cNvPr id="25" name="Picture 24">
            <a:extLst>
              <a:ext uri="{FF2B5EF4-FFF2-40B4-BE49-F238E27FC236}">
                <a16:creationId xmlns:a16="http://schemas.microsoft.com/office/drawing/2014/main" id="{ED92A390-DA12-F6E9-9AFB-E1E0F00C9CAC}"/>
              </a:ext>
            </a:extLst>
          </p:cNvPr>
          <p:cNvPicPr>
            <a:picLocks noChangeAspect="1"/>
          </p:cNvPicPr>
          <p:nvPr/>
        </p:nvPicPr>
        <p:blipFill>
          <a:blip r:embed="rId3"/>
          <a:stretch>
            <a:fillRect/>
          </a:stretch>
        </p:blipFill>
        <p:spPr>
          <a:xfrm>
            <a:off x="114903" y="788389"/>
            <a:ext cx="5554377" cy="2782058"/>
          </a:xfrm>
          <a:prstGeom prst="rect">
            <a:avLst/>
          </a:prstGeom>
        </p:spPr>
      </p:pic>
      <p:pic>
        <p:nvPicPr>
          <p:cNvPr id="26" name="Picture 25">
            <a:extLst>
              <a:ext uri="{FF2B5EF4-FFF2-40B4-BE49-F238E27FC236}">
                <a16:creationId xmlns:a16="http://schemas.microsoft.com/office/drawing/2014/main" id="{8A032F5A-C322-BD27-6098-D1E162651A00}"/>
              </a:ext>
            </a:extLst>
          </p:cNvPr>
          <p:cNvPicPr>
            <a:picLocks noChangeAspect="1"/>
          </p:cNvPicPr>
          <p:nvPr/>
        </p:nvPicPr>
        <p:blipFill>
          <a:blip r:embed="rId4"/>
          <a:stretch>
            <a:fillRect/>
          </a:stretch>
        </p:blipFill>
        <p:spPr>
          <a:xfrm>
            <a:off x="5941354" y="788389"/>
            <a:ext cx="5941354" cy="2984500"/>
          </a:xfrm>
          <a:prstGeom prst="rect">
            <a:avLst/>
          </a:prstGeom>
        </p:spPr>
      </p:pic>
      <p:pic>
        <p:nvPicPr>
          <p:cNvPr id="27" name="Picture 26">
            <a:extLst>
              <a:ext uri="{FF2B5EF4-FFF2-40B4-BE49-F238E27FC236}">
                <a16:creationId xmlns:a16="http://schemas.microsoft.com/office/drawing/2014/main" id="{C5C98509-CA29-794B-1516-AF6947053783}"/>
              </a:ext>
            </a:extLst>
          </p:cNvPr>
          <p:cNvPicPr>
            <a:picLocks noChangeAspect="1"/>
          </p:cNvPicPr>
          <p:nvPr/>
        </p:nvPicPr>
        <p:blipFill>
          <a:blip r:embed="rId5"/>
          <a:stretch>
            <a:fillRect/>
          </a:stretch>
        </p:blipFill>
        <p:spPr>
          <a:xfrm>
            <a:off x="114903" y="3506126"/>
            <a:ext cx="5554377" cy="3196412"/>
          </a:xfrm>
          <a:prstGeom prst="rect">
            <a:avLst/>
          </a:prstGeom>
        </p:spPr>
      </p:pic>
      <p:pic>
        <p:nvPicPr>
          <p:cNvPr id="28" name="Picture 27">
            <a:extLst>
              <a:ext uri="{FF2B5EF4-FFF2-40B4-BE49-F238E27FC236}">
                <a16:creationId xmlns:a16="http://schemas.microsoft.com/office/drawing/2014/main" id="{37A71BBE-8F10-7FBA-82E0-AF6F8DBA4A16}"/>
              </a:ext>
            </a:extLst>
          </p:cNvPr>
          <p:cNvPicPr>
            <a:picLocks noChangeAspect="1"/>
          </p:cNvPicPr>
          <p:nvPr/>
        </p:nvPicPr>
        <p:blipFill>
          <a:blip r:embed="rId6"/>
          <a:stretch>
            <a:fillRect/>
          </a:stretch>
        </p:blipFill>
        <p:spPr>
          <a:xfrm>
            <a:off x="6010324" y="3797892"/>
            <a:ext cx="5941354" cy="2960814"/>
          </a:xfrm>
          <a:prstGeom prst="rect">
            <a:avLst/>
          </a:prstGeom>
        </p:spPr>
      </p:pic>
      <p:sp>
        <p:nvSpPr>
          <p:cNvPr id="2" name="TextBox 1">
            <a:extLst>
              <a:ext uri="{FF2B5EF4-FFF2-40B4-BE49-F238E27FC236}">
                <a16:creationId xmlns:a16="http://schemas.microsoft.com/office/drawing/2014/main" id="{A87349A9-C224-AC23-7503-6EAF52C2F559}"/>
              </a:ext>
            </a:extLst>
          </p:cNvPr>
          <p:cNvSpPr txBox="1"/>
          <p:nvPr/>
        </p:nvSpPr>
        <p:spPr>
          <a:xfrm>
            <a:off x="3549316" y="3201115"/>
            <a:ext cx="1028700" cy="369332"/>
          </a:xfrm>
          <a:prstGeom prst="rect">
            <a:avLst/>
          </a:prstGeom>
          <a:solidFill>
            <a:schemeClr val="accent5">
              <a:lumMod val="20000"/>
              <a:lumOff val="80000"/>
            </a:schemeClr>
          </a:solidFill>
        </p:spPr>
        <p:txBody>
          <a:bodyPr wrap="square">
            <a:spAutoFit/>
          </a:bodyPr>
          <a:lstStyle/>
          <a:p>
            <a:r>
              <a:rPr lang="en-US" b="1" dirty="0" err="1">
                <a:solidFill>
                  <a:schemeClr val="accent5">
                    <a:lumMod val="50000"/>
                  </a:schemeClr>
                </a:solidFill>
              </a:rPr>
              <a:t>IJCLab</a:t>
            </a:r>
            <a:r>
              <a:rPr lang="en-US" b="1" dirty="0">
                <a:solidFill>
                  <a:schemeClr val="accent5">
                    <a:lumMod val="50000"/>
                  </a:schemeClr>
                </a:solidFill>
              </a:rPr>
              <a:t> </a:t>
            </a:r>
          </a:p>
        </p:txBody>
      </p:sp>
    </p:spTree>
    <p:extLst>
      <p:ext uri="{BB962C8B-B14F-4D97-AF65-F5344CB8AC3E}">
        <p14:creationId xmlns:p14="http://schemas.microsoft.com/office/powerpoint/2010/main" val="3328876376"/>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07F90FD9-9AE7-847A-EFE0-F8E3E5BC086E}"/>
            </a:ext>
          </a:extLst>
        </p:cNvPr>
        <p:cNvGrpSpPr/>
        <p:nvPr/>
      </p:nvGrpSpPr>
      <p:grpSpPr>
        <a:xfrm>
          <a:off x="0" y="0"/>
          <a:ext cx="0" cy="0"/>
          <a:chOff x="0" y="0"/>
          <a:chExt cx="0" cy="0"/>
        </a:xfrm>
      </p:grpSpPr>
      <p:sp>
        <p:nvSpPr>
          <p:cNvPr id="4" name="Slide Number Placeholder 3">
            <a:extLst>
              <a:ext uri="{FF2B5EF4-FFF2-40B4-BE49-F238E27FC236}">
                <a16:creationId xmlns:a16="http://schemas.microsoft.com/office/drawing/2014/main" id="{0534C26A-54A4-393C-FDE3-3F1A9E429BA1}"/>
              </a:ext>
            </a:extLst>
          </p:cNvPr>
          <p:cNvSpPr>
            <a:spLocks noGrp="1"/>
          </p:cNvSpPr>
          <p:nvPr>
            <p:ph type="sldNum" sz="quarter" idx="12"/>
          </p:nvPr>
        </p:nvSpPr>
        <p:spPr/>
        <p:txBody>
          <a:bodyPr/>
          <a:lstStyle/>
          <a:p>
            <a:fld id="{617C510A-7687-CB44-A886-7EC5AB743307}" type="slidenum">
              <a:rPr lang="fr-FR" smtClean="0">
                <a:solidFill>
                  <a:prstClr val="white"/>
                </a:solidFill>
                <a:latin typeface="News Gothic MT"/>
              </a:rPr>
              <a:pPr/>
              <a:t>32</a:t>
            </a:fld>
            <a:endParaRPr lang="fr-FR">
              <a:solidFill>
                <a:prstClr val="white"/>
              </a:solidFill>
              <a:latin typeface="News Gothic MT"/>
            </a:endParaRPr>
          </a:p>
        </p:txBody>
      </p:sp>
      <p:sp>
        <p:nvSpPr>
          <p:cNvPr id="8" name="タイトル 1">
            <a:extLst>
              <a:ext uri="{FF2B5EF4-FFF2-40B4-BE49-F238E27FC236}">
                <a16:creationId xmlns:a16="http://schemas.microsoft.com/office/drawing/2014/main" id="{24CDE481-55BF-FBCF-3B2E-D8D409434545}"/>
              </a:ext>
            </a:extLst>
          </p:cNvPr>
          <p:cNvSpPr txBox="1">
            <a:spLocks/>
          </p:cNvSpPr>
          <p:nvPr/>
        </p:nvSpPr>
        <p:spPr>
          <a:xfrm>
            <a:off x="2781482" y="278684"/>
            <a:ext cx="7564326" cy="393000"/>
          </a:xfrm>
          <a:prstGeom prst="rect">
            <a:avLst/>
          </a:prstGeom>
          <a:solidFill>
            <a:schemeClr val="accent6">
              <a:lumMod val="20000"/>
              <a:lumOff val="80000"/>
            </a:schemeClr>
          </a:solidFill>
        </p:spPr>
        <p:txBody>
          <a:bodyPr vert="horz" lIns="91313" tIns="45657" rIns="91313" bIns="45657" rtlCol="0" anchor="ctr">
            <a:noAutofit/>
          </a:bodyPr>
          <a:lstStyle>
            <a:lvl1pPr algn="l" defTabSz="914400" rtl="0" eaLnBrk="1" latinLnBrk="0" hangingPunct="1">
              <a:lnSpc>
                <a:spcPct val="90000"/>
              </a:lnSpc>
              <a:spcBef>
                <a:spcPct val="0"/>
              </a:spcBef>
              <a:buNone/>
              <a:defRPr kumimoji="1" sz="4400" kern="1200">
                <a:solidFill>
                  <a:schemeClr val="tx1"/>
                </a:solidFill>
                <a:latin typeface="+mj-lt"/>
                <a:ea typeface="ＭＳ Ｐゴシック" panose="020B0600070205080204" pitchFamily="50" charset="-128"/>
                <a:cs typeface="+mj-cs"/>
              </a:defRPr>
            </a:lvl1pPr>
          </a:lstStyle>
          <a:p>
            <a:pPr algn="ctr"/>
            <a:r>
              <a:rPr lang="en-US" altLang="ja-JP" sz="3200" b="1" dirty="0">
                <a:solidFill>
                  <a:schemeClr val="accent1"/>
                </a:solidFill>
                <a:latin typeface="Arial" panose="020B0604020202020204" pitchFamily="34" charset="0"/>
                <a:ea typeface="Arial Unicode MS" panose="020B0604020202020204"/>
                <a:cs typeface="Arial" panose="020B0604020202020204" pitchFamily="34" charset="0"/>
              </a:rPr>
              <a:t>Boosting the Luminosity: ERLs</a:t>
            </a:r>
            <a:endParaRPr lang="ja-JP" altLang="en-US" sz="3200" b="1" dirty="0">
              <a:solidFill>
                <a:schemeClr val="accent1"/>
              </a:solidFill>
              <a:latin typeface="Arial" panose="020B0604020202020204" pitchFamily="34" charset="0"/>
              <a:ea typeface="Arial Unicode MS" panose="020B0604020202020204"/>
              <a:cs typeface="Arial" panose="020B0604020202020204" pitchFamily="34" charset="0"/>
            </a:endParaRPr>
          </a:p>
        </p:txBody>
      </p:sp>
      <p:sp>
        <p:nvSpPr>
          <p:cNvPr id="13" name="TextBox 12">
            <a:extLst>
              <a:ext uri="{FF2B5EF4-FFF2-40B4-BE49-F238E27FC236}">
                <a16:creationId xmlns:a16="http://schemas.microsoft.com/office/drawing/2014/main" id="{84750AB5-6BB4-42EF-E6AD-35771166F6A4}"/>
              </a:ext>
            </a:extLst>
          </p:cNvPr>
          <p:cNvSpPr txBox="1"/>
          <p:nvPr/>
        </p:nvSpPr>
        <p:spPr>
          <a:xfrm>
            <a:off x="294589" y="679423"/>
            <a:ext cx="11311257" cy="1456809"/>
          </a:xfrm>
          <a:prstGeom prst="rect">
            <a:avLst/>
          </a:prstGeom>
          <a:noFill/>
        </p:spPr>
        <p:txBody>
          <a:bodyPr wrap="square">
            <a:spAutoFit/>
          </a:bodyPr>
          <a:lstStyle/>
          <a:p>
            <a:pPr>
              <a:buNone/>
            </a:pPr>
            <a:endParaRPr lang="en-GB" dirty="0">
              <a:effectLst/>
              <a:latin typeface="Helvetica" pitchFamily="2" charset="0"/>
            </a:endParaRPr>
          </a:p>
          <a:p>
            <a:pPr>
              <a:buNone/>
            </a:pPr>
            <a:r>
              <a:rPr lang="en-GB" sz="1600" b="1" dirty="0">
                <a:solidFill>
                  <a:srgbClr val="002060"/>
                </a:solidFill>
                <a:latin typeface="Arial" panose="020B0604020202020204" pitchFamily="34" charset="0"/>
                <a:cs typeface="Arial" panose="020B0604020202020204" pitchFamily="34" charset="0"/>
              </a:rPr>
              <a:t>LCs</a:t>
            </a:r>
            <a:r>
              <a:rPr lang="en-GB" sz="1600" dirty="0">
                <a:solidFill>
                  <a:srgbClr val="002060"/>
                </a:solidFill>
                <a:latin typeface="Arial" panose="020B0604020202020204" pitchFamily="34" charset="0"/>
                <a:cs typeface="Arial" panose="020B0604020202020204" pitchFamily="34" charset="0"/>
              </a:rPr>
              <a:t> with </a:t>
            </a:r>
            <a:r>
              <a:rPr lang="en-GB" sz="1600" b="1" dirty="0">
                <a:solidFill>
                  <a:srgbClr val="002060"/>
                </a:solidFill>
                <a:latin typeface="Arial" panose="020B0604020202020204" pitchFamily="34" charset="0"/>
                <a:cs typeface="Arial" panose="020B0604020202020204" pitchFamily="34" charset="0"/>
              </a:rPr>
              <a:t>energy recovery </a:t>
            </a:r>
            <a:r>
              <a:rPr lang="en-GB" sz="1600" dirty="0">
                <a:solidFill>
                  <a:srgbClr val="002060"/>
                </a:solidFill>
                <a:latin typeface="Arial" panose="020B0604020202020204" pitchFamily="34" charset="0"/>
                <a:cs typeface="Arial" panose="020B0604020202020204" pitchFamily="34" charset="0"/>
              </a:rPr>
              <a:t>potential </a:t>
            </a:r>
            <a:r>
              <a:rPr lang="en-GB" sz="1600" dirty="0">
                <a:solidFill>
                  <a:srgbClr val="002060"/>
                </a:solidFill>
                <a:effectLst/>
                <a:latin typeface="Arial" panose="020B0604020202020204" pitchFamily="34" charset="0"/>
                <a:cs typeface="Arial" panose="020B0604020202020204" pitchFamily="34" charset="0"/>
              </a:rPr>
              <a:t>reach </a:t>
            </a:r>
            <a:r>
              <a:rPr lang="en-GB" sz="1600" b="1" dirty="0">
                <a:solidFill>
                  <a:srgbClr val="002060"/>
                </a:solidFill>
                <a:effectLst/>
                <a:latin typeface="Arial" panose="020B0604020202020204" pitchFamily="34" charset="0"/>
                <a:cs typeface="Arial" panose="020B0604020202020204" pitchFamily="34" charset="0"/>
              </a:rPr>
              <a:t>luminosities 2 orders of magnitude </a:t>
            </a:r>
            <a:r>
              <a:rPr lang="en-GB" sz="1600" dirty="0">
                <a:solidFill>
                  <a:srgbClr val="002060"/>
                </a:solidFill>
                <a:effectLst/>
                <a:latin typeface="Arial" panose="020B0604020202020204" pitchFamily="34" charset="0"/>
                <a:cs typeface="Arial" panose="020B0604020202020204" pitchFamily="34" charset="0"/>
              </a:rPr>
              <a:t>higher than ILC. Two</a:t>
            </a:r>
            <a:r>
              <a:rPr lang="en-GB" sz="1600" dirty="0">
                <a:solidFill>
                  <a:srgbClr val="002060"/>
                </a:solidFill>
                <a:latin typeface="Arial" panose="020B0604020202020204" pitchFamily="34" charset="0"/>
                <a:cs typeface="Arial" panose="020B0604020202020204" pitchFamily="34" charset="0"/>
              </a:rPr>
              <a:t> </a:t>
            </a:r>
            <a:r>
              <a:rPr lang="en-GB" sz="1600" dirty="0">
                <a:solidFill>
                  <a:srgbClr val="002060"/>
                </a:solidFill>
                <a:effectLst/>
                <a:latin typeface="Arial" panose="020B0604020202020204" pitchFamily="34" charset="0"/>
                <a:cs typeface="Arial" panose="020B0604020202020204" pitchFamily="34" charset="0"/>
              </a:rPr>
              <a:t>different concepts of </a:t>
            </a:r>
            <a:r>
              <a:rPr lang="en-GB" sz="1600" dirty="0">
                <a:solidFill>
                  <a:srgbClr val="002060"/>
                </a:solidFill>
                <a:latin typeface="Arial" panose="020B0604020202020204" pitchFamily="34" charset="0"/>
                <a:cs typeface="Arial" panose="020B0604020202020204" pitchFamily="34" charset="0"/>
              </a:rPr>
              <a:t>LC </a:t>
            </a:r>
            <a:r>
              <a:rPr lang="en-GB" sz="1600" dirty="0">
                <a:solidFill>
                  <a:srgbClr val="002060"/>
                </a:solidFill>
                <a:effectLst/>
                <a:latin typeface="Arial" panose="020B0604020202020204" pitchFamily="34" charset="0"/>
                <a:cs typeface="Arial" panose="020B0604020202020204" pitchFamily="34" charset="0"/>
              </a:rPr>
              <a:t>with energy recovery:</a:t>
            </a:r>
          </a:p>
          <a:p>
            <a:pPr marL="285750" indent="-285750">
              <a:spcBef>
                <a:spcPts val="750"/>
              </a:spcBef>
              <a:buFont typeface="Arial" panose="020B0604020202020204" pitchFamily="34" charset="0"/>
              <a:buChar char="•"/>
            </a:pPr>
            <a:r>
              <a:rPr lang="en-GB" sz="1600" dirty="0">
                <a:solidFill>
                  <a:srgbClr val="002060"/>
                </a:solidFill>
                <a:effectLst/>
                <a:latin typeface="Arial" panose="020B0604020202020204" pitchFamily="34" charset="0"/>
                <a:cs typeface="Arial" panose="020B0604020202020204" pitchFamily="34" charset="0"/>
              </a:rPr>
              <a:t>After the IP, the beams are </a:t>
            </a:r>
            <a:r>
              <a:rPr lang="en-GB" sz="1600" b="1" dirty="0">
                <a:solidFill>
                  <a:srgbClr val="002060"/>
                </a:solidFill>
                <a:effectLst/>
                <a:latin typeface="Arial" panose="020B0604020202020204" pitchFamily="34" charset="0"/>
                <a:cs typeface="Arial" panose="020B0604020202020204" pitchFamily="34" charset="0"/>
              </a:rPr>
              <a:t>decelerated </a:t>
            </a:r>
            <a:r>
              <a:rPr lang="en-GB" sz="1600" dirty="0">
                <a:solidFill>
                  <a:srgbClr val="002060"/>
                </a:solidFill>
                <a:effectLst/>
                <a:latin typeface="Arial" panose="020B0604020202020204" pitchFamily="34" charset="0"/>
                <a:cs typeface="Arial" panose="020B0604020202020204" pitchFamily="34" charset="0"/>
              </a:rPr>
              <a:t>and </a:t>
            </a:r>
            <a:r>
              <a:rPr lang="en-GB" sz="1600" b="1" dirty="0">
                <a:solidFill>
                  <a:srgbClr val="002060"/>
                </a:solidFill>
                <a:effectLst/>
                <a:latin typeface="Arial" panose="020B0604020202020204" pitchFamily="34" charset="0"/>
                <a:cs typeface="Arial" panose="020B0604020202020204" pitchFamily="34" charset="0"/>
              </a:rPr>
              <a:t>stored in damping rings </a:t>
            </a:r>
            <a:r>
              <a:rPr lang="en-GB" sz="1600" dirty="0">
                <a:solidFill>
                  <a:srgbClr val="002060"/>
                </a:solidFill>
                <a:effectLst/>
                <a:latin typeface="Arial" panose="020B0604020202020204" pitchFamily="34" charset="0"/>
                <a:cs typeface="Arial" panose="020B0604020202020204" pitchFamily="34" charset="0"/>
              </a:rPr>
              <a:t>until the beam properties (emittance, energy spread, etc) are restored. Then, accelerated again</a:t>
            </a:r>
            <a:r>
              <a:rPr lang="en-GB" sz="1600" dirty="0">
                <a:solidFill>
                  <a:srgbClr val="002060"/>
                </a:solidFill>
                <a:latin typeface="Arial" panose="020B0604020202020204" pitchFamily="34" charset="0"/>
                <a:cs typeface="Arial" panose="020B0604020202020204" pitchFamily="34" charset="0"/>
              </a:rPr>
              <a:t> (</a:t>
            </a:r>
            <a:r>
              <a:rPr lang="en-GB" sz="1600" dirty="0" err="1">
                <a:solidFill>
                  <a:srgbClr val="002060"/>
                </a:solidFill>
                <a:effectLst/>
                <a:latin typeface="Arial" panose="020B0604020202020204" pitchFamily="34" charset="0"/>
                <a:cs typeface="Arial" panose="020B0604020202020204" pitchFamily="34" charset="0"/>
              </a:rPr>
              <a:t>ReLiC</a:t>
            </a:r>
            <a:r>
              <a:rPr lang="en-GB" sz="1600" dirty="0">
                <a:solidFill>
                  <a:srgbClr val="002060"/>
                </a:solidFill>
                <a:effectLst/>
                <a:latin typeface="Arial" panose="020B0604020202020204" pitchFamily="34" charset="0"/>
                <a:cs typeface="Arial" panose="020B0604020202020204" pitchFamily="34" charset="0"/>
              </a:rPr>
              <a:t>, CLERC</a:t>
            </a:r>
            <a:r>
              <a:rPr lang="en-GB" sz="1600" dirty="0">
                <a:solidFill>
                  <a:srgbClr val="002060"/>
                </a:solidFill>
                <a:latin typeface="Arial" panose="020B0604020202020204" pitchFamily="34" charset="0"/>
                <a:cs typeface="Arial" panose="020B0604020202020204" pitchFamily="34" charset="0"/>
              </a:rPr>
              <a:t>...)</a:t>
            </a:r>
            <a:endParaRPr lang="en-GB" sz="1600" dirty="0">
              <a:solidFill>
                <a:srgbClr val="002060"/>
              </a:solidFill>
              <a:effectLst/>
              <a:latin typeface="Arial" panose="020B0604020202020204" pitchFamily="34" charset="0"/>
              <a:cs typeface="Arial" panose="020B0604020202020204" pitchFamily="34" charset="0"/>
            </a:endParaRPr>
          </a:p>
        </p:txBody>
      </p:sp>
      <p:sp>
        <p:nvSpPr>
          <p:cNvPr id="5" name="TextBox 4">
            <a:extLst>
              <a:ext uri="{FF2B5EF4-FFF2-40B4-BE49-F238E27FC236}">
                <a16:creationId xmlns:a16="http://schemas.microsoft.com/office/drawing/2014/main" id="{7A2CB40A-79E8-0C23-9FF5-55A99C368D53}"/>
              </a:ext>
            </a:extLst>
          </p:cNvPr>
          <p:cNvSpPr txBox="1"/>
          <p:nvPr/>
        </p:nvSpPr>
        <p:spPr>
          <a:xfrm>
            <a:off x="289377" y="2130447"/>
            <a:ext cx="8085074" cy="307777"/>
          </a:xfrm>
          <a:prstGeom prst="rect">
            <a:avLst/>
          </a:prstGeom>
          <a:noFill/>
        </p:spPr>
        <p:txBody>
          <a:bodyPr wrap="square">
            <a:spAutoFit/>
          </a:bodyPr>
          <a:lstStyle/>
          <a:p>
            <a:r>
              <a:rPr lang="en-US" sz="1400" dirty="0">
                <a:solidFill>
                  <a:srgbClr val="C00000"/>
                </a:solidFill>
                <a:latin typeface="Arial" panose="020B0604020202020204" pitchFamily="34" charset="0"/>
                <a:cs typeface="Arial" panose="020B0604020202020204" pitchFamily="34" charset="0"/>
              </a:rPr>
              <a:t>polarized </a:t>
            </a:r>
            <a:r>
              <a:rPr lang="en-US" sz="1400" dirty="0" err="1">
                <a:solidFill>
                  <a:srgbClr val="C00000"/>
                </a:solidFill>
                <a:latin typeface="Arial" panose="020B0604020202020204" pitchFamily="34" charset="0"/>
                <a:cs typeface="Arial" panose="020B0604020202020204" pitchFamily="34" charset="0"/>
              </a:rPr>
              <a:t>e+e</a:t>
            </a:r>
            <a:r>
              <a:rPr lang="en-US" sz="1400" dirty="0">
                <a:solidFill>
                  <a:srgbClr val="C00000"/>
                </a:solidFill>
                <a:latin typeface="Arial" panose="020B0604020202020204" pitchFamily="34" charset="0"/>
                <a:cs typeface="Arial" panose="020B0604020202020204" pitchFamily="34" charset="0"/>
              </a:rPr>
              <a:t>- Recycling Linear Collider with high-energy, high luminosity reach (</a:t>
            </a:r>
            <a:r>
              <a:rPr lang="en-US" sz="1400" dirty="0" err="1">
                <a:solidFill>
                  <a:srgbClr val="C00000"/>
                </a:solidFill>
                <a:latin typeface="Arial" panose="020B0604020202020204" pitchFamily="34" charset="0"/>
                <a:cs typeface="Arial" panose="020B0604020202020204" pitchFamily="34" charset="0"/>
              </a:rPr>
              <a:t>ReLiC</a:t>
            </a:r>
            <a:r>
              <a:rPr lang="en-US" sz="1400" dirty="0">
                <a:solidFill>
                  <a:srgbClr val="C00000"/>
                </a:solidFill>
                <a:latin typeface="Arial" panose="020B0604020202020204" pitchFamily="34" charset="0"/>
                <a:cs typeface="Arial" panose="020B0604020202020204" pitchFamily="34" charset="0"/>
              </a:rPr>
              <a:t>)</a:t>
            </a:r>
          </a:p>
        </p:txBody>
      </p:sp>
      <p:pic>
        <p:nvPicPr>
          <p:cNvPr id="6" name="Picture 5">
            <a:extLst>
              <a:ext uri="{FF2B5EF4-FFF2-40B4-BE49-F238E27FC236}">
                <a16:creationId xmlns:a16="http://schemas.microsoft.com/office/drawing/2014/main" id="{975F6032-25C5-670D-B6B3-F3A80C202FC2}"/>
              </a:ext>
            </a:extLst>
          </p:cNvPr>
          <p:cNvPicPr>
            <a:picLocks noChangeAspect="1"/>
          </p:cNvPicPr>
          <p:nvPr/>
        </p:nvPicPr>
        <p:blipFill>
          <a:blip r:embed="rId3"/>
          <a:stretch>
            <a:fillRect/>
          </a:stretch>
        </p:blipFill>
        <p:spPr>
          <a:xfrm>
            <a:off x="115781" y="2467801"/>
            <a:ext cx="6447864" cy="1223984"/>
          </a:xfrm>
          <a:prstGeom prst="rect">
            <a:avLst/>
          </a:prstGeom>
        </p:spPr>
      </p:pic>
      <p:pic>
        <p:nvPicPr>
          <p:cNvPr id="10" name="Picture 9">
            <a:extLst>
              <a:ext uri="{FF2B5EF4-FFF2-40B4-BE49-F238E27FC236}">
                <a16:creationId xmlns:a16="http://schemas.microsoft.com/office/drawing/2014/main" id="{47F9369D-A07C-60C3-A952-19AB2B422547}"/>
              </a:ext>
            </a:extLst>
          </p:cNvPr>
          <p:cNvPicPr>
            <a:picLocks noChangeAspect="1"/>
          </p:cNvPicPr>
          <p:nvPr/>
        </p:nvPicPr>
        <p:blipFill>
          <a:blip r:embed="rId4"/>
          <a:stretch>
            <a:fillRect/>
          </a:stretch>
        </p:blipFill>
        <p:spPr>
          <a:xfrm>
            <a:off x="8103822" y="1886160"/>
            <a:ext cx="1003081" cy="1397148"/>
          </a:xfrm>
          <a:prstGeom prst="rect">
            <a:avLst/>
          </a:prstGeom>
        </p:spPr>
      </p:pic>
      <p:pic>
        <p:nvPicPr>
          <p:cNvPr id="12" name="Picture 11">
            <a:extLst>
              <a:ext uri="{FF2B5EF4-FFF2-40B4-BE49-F238E27FC236}">
                <a16:creationId xmlns:a16="http://schemas.microsoft.com/office/drawing/2014/main" id="{5C4C7A01-C87B-0CB3-EE75-D6A05F45BD83}"/>
              </a:ext>
            </a:extLst>
          </p:cNvPr>
          <p:cNvPicPr>
            <a:picLocks noChangeAspect="1"/>
          </p:cNvPicPr>
          <p:nvPr/>
        </p:nvPicPr>
        <p:blipFill>
          <a:blip r:embed="rId5"/>
          <a:stretch>
            <a:fillRect/>
          </a:stretch>
        </p:blipFill>
        <p:spPr>
          <a:xfrm>
            <a:off x="9203935" y="1854016"/>
            <a:ext cx="2772406" cy="1837769"/>
          </a:xfrm>
          <a:prstGeom prst="rect">
            <a:avLst/>
          </a:prstGeom>
        </p:spPr>
      </p:pic>
      <p:sp>
        <p:nvSpPr>
          <p:cNvPr id="14" name="TextBox 13">
            <a:extLst>
              <a:ext uri="{FF2B5EF4-FFF2-40B4-BE49-F238E27FC236}">
                <a16:creationId xmlns:a16="http://schemas.microsoft.com/office/drawing/2014/main" id="{E7813526-90A1-B492-2A15-5B5CB86BAAF8}"/>
              </a:ext>
            </a:extLst>
          </p:cNvPr>
          <p:cNvSpPr txBox="1"/>
          <p:nvPr/>
        </p:nvSpPr>
        <p:spPr>
          <a:xfrm>
            <a:off x="7150291" y="2569544"/>
            <a:ext cx="1169682" cy="461665"/>
          </a:xfrm>
          <a:prstGeom prst="rect">
            <a:avLst/>
          </a:prstGeom>
          <a:noFill/>
        </p:spPr>
        <p:txBody>
          <a:bodyPr wrap="square">
            <a:spAutoFit/>
          </a:bodyPr>
          <a:lstStyle/>
          <a:p>
            <a:pPr marL="0" indent="0">
              <a:buFontTx/>
              <a:buNone/>
            </a:pPr>
            <a:r>
              <a:rPr lang="en-US" sz="1200" dirty="0"/>
              <a:t>1.5 GHz SRF, Q &gt; 10</a:t>
            </a:r>
            <a:r>
              <a:rPr lang="en-US" sz="1200" baseline="30000" dirty="0"/>
              <a:t>11</a:t>
            </a:r>
            <a:r>
              <a:rPr lang="en-US" sz="1200" dirty="0"/>
              <a:t> , 1.5 K</a:t>
            </a:r>
          </a:p>
        </p:txBody>
      </p:sp>
      <p:sp>
        <p:nvSpPr>
          <p:cNvPr id="17" name="TextBox 16">
            <a:extLst>
              <a:ext uri="{FF2B5EF4-FFF2-40B4-BE49-F238E27FC236}">
                <a16:creationId xmlns:a16="http://schemas.microsoft.com/office/drawing/2014/main" id="{C826641F-E7A6-6800-D193-02FBA793E1CA}"/>
              </a:ext>
            </a:extLst>
          </p:cNvPr>
          <p:cNvSpPr txBox="1"/>
          <p:nvPr/>
        </p:nvSpPr>
        <p:spPr>
          <a:xfrm>
            <a:off x="294589" y="3725521"/>
            <a:ext cx="11437336" cy="584775"/>
          </a:xfrm>
          <a:prstGeom prst="rect">
            <a:avLst/>
          </a:prstGeom>
          <a:noFill/>
        </p:spPr>
        <p:txBody>
          <a:bodyPr wrap="square">
            <a:spAutoFit/>
          </a:bodyPr>
          <a:lstStyle/>
          <a:p>
            <a:pPr marL="285750" marR="0" lvl="0" indent="-285750" algn="l" defTabSz="457200" rtl="0" eaLnBrk="1" fontAlgn="auto" latinLnBrk="0" hangingPunct="0">
              <a:lnSpc>
                <a:spcPct val="100000"/>
              </a:lnSpc>
              <a:spcBef>
                <a:spcPts val="750"/>
              </a:spcBef>
              <a:spcAft>
                <a:spcPts val="0"/>
              </a:spcAft>
              <a:buClrTx/>
              <a:buSzTx/>
              <a:buFont typeface="Arial" panose="020B0604020202020204" pitchFamily="34" charset="0"/>
              <a:buChar char="•"/>
              <a:tabLst/>
              <a:defRPr/>
            </a:pPr>
            <a:r>
              <a:rPr kumimoji="0" lang="en-GB" sz="1600" b="0" i="0" u="none" strike="noStrike" kern="0" cap="none" spc="0" normalizeH="0" baseline="0" noProof="0" dirty="0">
                <a:ln>
                  <a:noFill/>
                </a:ln>
                <a:solidFill>
                  <a:srgbClr val="002060"/>
                </a:solidFill>
                <a:effectLst/>
                <a:uLnTx/>
                <a:uFillTx/>
                <a:latin typeface="Arial" panose="020B0604020202020204" pitchFamily="34" charset="0"/>
                <a:cs typeface="Arial" panose="020B0604020202020204" pitchFamily="34" charset="0"/>
                <a:sym typeface="Times New Roman"/>
              </a:rPr>
              <a:t>After IP, the beams are </a:t>
            </a:r>
            <a:r>
              <a:rPr kumimoji="0" lang="en-GB" sz="1600" b="1" i="0" u="none" strike="noStrike" kern="0" cap="none" spc="0" normalizeH="0" baseline="0" noProof="0" dirty="0">
                <a:ln>
                  <a:noFill/>
                </a:ln>
                <a:solidFill>
                  <a:srgbClr val="002060"/>
                </a:solidFill>
                <a:effectLst/>
                <a:uLnTx/>
                <a:uFillTx/>
                <a:latin typeface="Arial" panose="020B0604020202020204" pitchFamily="34" charset="0"/>
                <a:cs typeface="Arial" panose="020B0604020202020204" pitchFamily="34" charset="0"/>
                <a:sym typeface="Times New Roman"/>
              </a:rPr>
              <a:t>decelerate</a:t>
            </a:r>
            <a:r>
              <a:rPr kumimoji="0" lang="en-GB" sz="1600" b="0" i="0" u="none" strike="noStrike" kern="0" cap="none" spc="0" normalizeH="0" baseline="0" noProof="0" dirty="0">
                <a:ln>
                  <a:noFill/>
                </a:ln>
                <a:solidFill>
                  <a:srgbClr val="002060"/>
                </a:solidFill>
                <a:effectLst/>
                <a:uLnTx/>
                <a:uFillTx/>
                <a:latin typeface="Arial" panose="020B0604020202020204" pitchFamily="34" charset="0"/>
                <a:cs typeface="Arial" panose="020B0604020202020204" pitchFamily="34" charset="0"/>
                <a:sym typeface="Times New Roman"/>
              </a:rPr>
              <a:t>d and weakly </a:t>
            </a:r>
            <a:r>
              <a:rPr kumimoji="0" lang="en-GB" sz="1600" b="1" i="0" u="none" strike="noStrike" kern="0" cap="none" spc="0" normalizeH="0" baseline="0" noProof="0" dirty="0">
                <a:ln>
                  <a:noFill/>
                </a:ln>
                <a:solidFill>
                  <a:srgbClr val="002060"/>
                </a:solidFill>
                <a:effectLst/>
                <a:uLnTx/>
                <a:uFillTx/>
                <a:latin typeface="Arial" panose="020B0604020202020204" pitchFamily="34" charset="0"/>
                <a:cs typeface="Arial" panose="020B0604020202020204" pitchFamily="34" charset="0"/>
                <a:sym typeface="Times New Roman"/>
              </a:rPr>
              <a:t>damped by wigglers </a:t>
            </a:r>
            <a:r>
              <a:rPr kumimoji="0" lang="en-GB" sz="1600" b="0" i="0" u="none" strike="noStrike" kern="0" cap="none" spc="0" normalizeH="0" baseline="0" noProof="0" dirty="0">
                <a:ln>
                  <a:noFill/>
                </a:ln>
                <a:solidFill>
                  <a:srgbClr val="002060"/>
                </a:solidFill>
                <a:effectLst/>
                <a:uLnTx/>
                <a:uFillTx/>
                <a:latin typeface="Arial" panose="020B0604020202020204" pitchFamily="34" charset="0"/>
                <a:cs typeface="Arial" panose="020B0604020202020204" pitchFamily="34" charset="0"/>
                <a:sym typeface="Times New Roman"/>
              </a:rPr>
              <a:t>(single pass). Then, accelerated again (ERLC, Ghost Collider)</a:t>
            </a:r>
          </a:p>
        </p:txBody>
      </p:sp>
      <p:pic>
        <p:nvPicPr>
          <p:cNvPr id="22" name="Picture 21">
            <a:extLst>
              <a:ext uri="{FF2B5EF4-FFF2-40B4-BE49-F238E27FC236}">
                <a16:creationId xmlns:a16="http://schemas.microsoft.com/office/drawing/2014/main" id="{D5919C5F-1450-6B84-3231-4B6DF1F53187}"/>
              </a:ext>
            </a:extLst>
          </p:cNvPr>
          <p:cNvPicPr>
            <a:picLocks noChangeAspect="1"/>
          </p:cNvPicPr>
          <p:nvPr/>
        </p:nvPicPr>
        <p:blipFill>
          <a:blip r:embed="rId6"/>
          <a:stretch>
            <a:fillRect/>
          </a:stretch>
        </p:blipFill>
        <p:spPr>
          <a:xfrm>
            <a:off x="606759" y="4376460"/>
            <a:ext cx="3441419" cy="2207271"/>
          </a:xfrm>
          <a:prstGeom prst="rect">
            <a:avLst/>
          </a:prstGeom>
        </p:spPr>
      </p:pic>
      <p:pic>
        <p:nvPicPr>
          <p:cNvPr id="23" name="Picture 22">
            <a:extLst>
              <a:ext uri="{FF2B5EF4-FFF2-40B4-BE49-F238E27FC236}">
                <a16:creationId xmlns:a16="http://schemas.microsoft.com/office/drawing/2014/main" id="{C414BDBE-7BFA-14C8-6717-C91057E4685C}"/>
              </a:ext>
            </a:extLst>
          </p:cNvPr>
          <p:cNvPicPr>
            <a:picLocks noChangeAspect="1"/>
          </p:cNvPicPr>
          <p:nvPr/>
        </p:nvPicPr>
        <p:blipFill>
          <a:blip r:embed="rId7"/>
          <a:stretch>
            <a:fillRect/>
          </a:stretch>
        </p:blipFill>
        <p:spPr>
          <a:xfrm>
            <a:off x="4754411" y="4204885"/>
            <a:ext cx="2857222" cy="2445011"/>
          </a:xfrm>
          <a:prstGeom prst="rect">
            <a:avLst/>
          </a:prstGeom>
        </p:spPr>
      </p:pic>
      <p:pic>
        <p:nvPicPr>
          <p:cNvPr id="24" name="Picture 23">
            <a:extLst>
              <a:ext uri="{FF2B5EF4-FFF2-40B4-BE49-F238E27FC236}">
                <a16:creationId xmlns:a16="http://schemas.microsoft.com/office/drawing/2014/main" id="{90E7D57B-D43A-B76C-CA42-27E6044484F7}"/>
              </a:ext>
            </a:extLst>
          </p:cNvPr>
          <p:cNvPicPr>
            <a:picLocks noChangeAspect="1"/>
          </p:cNvPicPr>
          <p:nvPr/>
        </p:nvPicPr>
        <p:blipFill>
          <a:blip r:embed="rId8"/>
          <a:stretch>
            <a:fillRect/>
          </a:stretch>
        </p:blipFill>
        <p:spPr>
          <a:xfrm>
            <a:off x="7801768" y="4133999"/>
            <a:ext cx="3589486" cy="2539978"/>
          </a:xfrm>
          <a:prstGeom prst="rect">
            <a:avLst/>
          </a:prstGeom>
        </p:spPr>
      </p:pic>
      <p:sp>
        <p:nvSpPr>
          <p:cNvPr id="2" name="TextBox 1">
            <a:extLst>
              <a:ext uri="{FF2B5EF4-FFF2-40B4-BE49-F238E27FC236}">
                <a16:creationId xmlns:a16="http://schemas.microsoft.com/office/drawing/2014/main" id="{B5BEE5E0-D79F-01A8-35BE-DFBC801B4EB0}"/>
              </a:ext>
            </a:extLst>
          </p:cNvPr>
          <p:cNvSpPr txBox="1"/>
          <p:nvPr/>
        </p:nvSpPr>
        <p:spPr>
          <a:xfrm>
            <a:off x="10818337" y="243927"/>
            <a:ext cx="1028700" cy="369332"/>
          </a:xfrm>
          <a:prstGeom prst="rect">
            <a:avLst/>
          </a:prstGeom>
          <a:solidFill>
            <a:schemeClr val="accent5">
              <a:lumMod val="20000"/>
              <a:lumOff val="80000"/>
            </a:schemeClr>
          </a:solidFill>
        </p:spPr>
        <p:txBody>
          <a:bodyPr wrap="square">
            <a:spAutoFit/>
          </a:bodyPr>
          <a:lstStyle/>
          <a:p>
            <a:r>
              <a:rPr lang="en-US" b="1" dirty="0" err="1">
                <a:solidFill>
                  <a:schemeClr val="accent5">
                    <a:lumMod val="50000"/>
                  </a:schemeClr>
                </a:solidFill>
              </a:rPr>
              <a:t>IJCLab</a:t>
            </a:r>
            <a:r>
              <a:rPr lang="en-US" b="1" dirty="0">
                <a:solidFill>
                  <a:schemeClr val="accent5">
                    <a:lumMod val="50000"/>
                  </a:schemeClr>
                </a:solidFill>
              </a:rPr>
              <a:t> </a:t>
            </a:r>
          </a:p>
        </p:txBody>
      </p:sp>
    </p:spTree>
    <p:extLst>
      <p:ext uri="{BB962C8B-B14F-4D97-AF65-F5344CB8AC3E}">
        <p14:creationId xmlns:p14="http://schemas.microsoft.com/office/powerpoint/2010/main" val="1261679411"/>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3" name="Slide Number"/>
          <p:cNvSpPr txBox="1">
            <a:spLocks noGrp="1"/>
          </p:cNvSpPr>
          <p:nvPr>
            <p:ph type="sldNum" sz="quarter" idx="2"/>
          </p:nvPr>
        </p:nvSpPr>
        <p:spPr>
          <a:xfrm>
            <a:off x="11547083" y="6390422"/>
            <a:ext cx="210177" cy="197110"/>
          </a:xfrm>
          <a:prstGeom prst="rect">
            <a:avLst/>
          </a:prstGeom>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a:lstStyle>
            <a:lvl1pPr>
              <a:defRPr sz="1398"/>
            </a:lvl1pPr>
          </a:lstStyle>
          <a:p>
            <a:fld id="{86CB4B4D-7CA3-9044-876B-883B54F8677D}" type="slidenum">
              <a:rPr/>
              <a:t>33</a:t>
            </a:fld>
            <a:endParaRPr/>
          </a:p>
        </p:txBody>
      </p:sp>
      <p:sp>
        <p:nvSpPr>
          <p:cNvPr id="375" name="Photon Collider / higher luminosity / towards 10 TeV"/>
          <p:cNvSpPr txBox="1">
            <a:spLocks noGrp="1"/>
          </p:cNvSpPr>
          <p:nvPr>
            <p:ph type="body" sz="quarter" idx="1"/>
          </p:nvPr>
        </p:nvSpPr>
        <p:spPr>
          <a:xfrm>
            <a:off x="392124" y="1169459"/>
            <a:ext cx="11364176" cy="450472"/>
          </a:xfrm>
          <a:prstGeom prst="rect">
            <a:avLst/>
          </a:prstGeom>
        </p:spPr>
        <p:txBody>
          <a:bodyPr>
            <a:normAutofit/>
          </a:bodyPr>
          <a:lstStyle>
            <a:lvl1pPr>
              <a:defRPr>
                <a:solidFill>
                  <a:srgbClr val="FF2F92"/>
                </a:solidFill>
              </a:defRPr>
            </a:lvl1pPr>
          </a:lstStyle>
          <a:p>
            <a:r>
              <a:rPr sz="2000" dirty="0">
                <a:solidFill>
                  <a:srgbClr val="C00000"/>
                </a:solidFill>
              </a:rPr>
              <a:t>Photon Collider</a:t>
            </a:r>
          </a:p>
        </p:txBody>
      </p:sp>
      <p:pic>
        <p:nvPicPr>
          <p:cNvPr id="376" name="pasted-movie.png" descr="pasted-movie.png"/>
          <p:cNvPicPr>
            <a:picLocks noChangeAspect="1"/>
          </p:cNvPicPr>
          <p:nvPr/>
        </p:nvPicPr>
        <p:blipFill>
          <a:blip r:embed="rId2"/>
          <a:stretch>
            <a:fillRect/>
          </a:stretch>
        </p:blipFill>
        <p:spPr>
          <a:xfrm>
            <a:off x="1911112" y="1619931"/>
            <a:ext cx="8357075" cy="2729212"/>
          </a:xfrm>
          <a:prstGeom prst="rect">
            <a:avLst/>
          </a:prstGeom>
          <a:ln w="12700">
            <a:miter lim="400000"/>
          </a:ln>
        </p:spPr>
      </p:pic>
      <p:sp>
        <p:nvSpPr>
          <p:cNvPr id="377" name="Textplatzhalter 7"/>
          <p:cNvSpPr txBox="1"/>
          <p:nvPr/>
        </p:nvSpPr>
        <p:spPr>
          <a:xfrm>
            <a:off x="592945" y="4511132"/>
            <a:ext cx="10954138" cy="1434823"/>
          </a:xfrm>
          <a:prstGeom prst="rect">
            <a:avLst/>
          </a:prstGeom>
          <a:ln w="12700">
            <a:miter lim="400000"/>
          </a:ln>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lIns="0" tIns="0" rIns="0" bIns="0">
            <a:normAutofit/>
          </a:bodyPr>
          <a:lstStyle/>
          <a:p>
            <a:pPr marL="595931" lvl="1" indent="-230683" defTabSz="876594">
              <a:spcBef>
                <a:spcPts val="499"/>
              </a:spcBef>
              <a:buSzPct val="100000"/>
              <a:buChar char="•"/>
              <a:tabLst>
                <a:tab pos="329738" algn="l"/>
              </a:tabLst>
              <a:defRPr sz="1919"/>
            </a:pPr>
            <a:r>
              <a:rPr sz="2000" dirty="0">
                <a:solidFill>
                  <a:srgbClr val="002060"/>
                </a:solidFill>
                <a:latin typeface="Arial" panose="020B0604020202020204" pitchFamily="34" charset="0"/>
                <a:cs typeface="Arial" panose="020B0604020202020204" pitchFamily="34" charset="0"/>
              </a:rPr>
              <a:t>complementary physics case, e.g. self-coupling in 𝛾𝛾 -&gt; HH with different BSM behavior than </a:t>
            </a:r>
            <a:r>
              <a:rPr sz="2000" dirty="0" err="1">
                <a:solidFill>
                  <a:srgbClr val="002060"/>
                </a:solidFill>
                <a:latin typeface="Arial" panose="020B0604020202020204" pitchFamily="34" charset="0"/>
                <a:cs typeface="Arial" panose="020B0604020202020204" pitchFamily="34" charset="0"/>
              </a:rPr>
              <a:t>e+e</a:t>
            </a:r>
            <a:r>
              <a:rPr sz="2000" dirty="0">
                <a:solidFill>
                  <a:srgbClr val="002060"/>
                </a:solidFill>
                <a:latin typeface="Arial" panose="020B0604020202020204" pitchFamily="34" charset="0"/>
                <a:cs typeface="Arial" panose="020B0604020202020204" pitchFamily="34" charset="0"/>
              </a:rPr>
              <a:t>- / pp</a:t>
            </a:r>
          </a:p>
          <a:p>
            <a:pPr marL="595931" lvl="1" indent="-230683" defTabSz="876594">
              <a:spcBef>
                <a:spcPts val="499"/>
              </a:spcBef>
              <a:buSzPct val="100000"/>
              <a:buChar char="•"/>
              <a:tabLst>
                <a:tab pos="329738" algn="l"/>
              </a:tabLst>
              <a:defRPr sz="1919"/>
            </a:pPr>
            <a:r>
              <a:rPr sz="2000" dirty="0">
                <a:solidFill>
                  <a:srgbClr val="002060"/>
                </a:solidFill>
                <a:latin typeface="Arial" panose="020B0604020202020204" pitchFamily="34" charset="0"/>
                <a:cs typeface="Arial" panose="020B0604020202020204" pitchFamily="34" charset="0"/>
              </a:rPr>
              <a:t>install in one </a:t>
            </a:r>
            <a:r>
              <a:rPr lang="en-US" sz="2000" dirty="0">
                <a:solidFill>
                  <a:srgbClr val="002060"/>
                </a:solidFill>
                <a:latin typeface="Arial" panose="020B0604020202020204" pitchFamily="34" charset="0"/>
                <a:cs typeface="Arial" panose="020B0604020202020204" pitchFamily="34" charset="0"/>
              </a:rPr>
              <a:t> of the </a:t>
            </a:r>
            <a:r>
              <a:rPr sz="2000" dirty="0">
                <a:solidFill>
                  <a:srgbClr val="002060"/>
                </a:solidFill>
                <a:latin typeface="Arial" panose="020B0604020202020204" pitchFamily="34" charset="0"/>
                <a:cs typeface="Arial" panose="020B0604020202020204" pitchFamily="34" charset="0"/>
              </a:rPr>
              <a:t>IP</a:t>
            </a:r>
            <a:r>
              <a:rPr lang="en-US" sz="2000" dirty="0">
                <a:solidFill>
                  <a:srgbClr val="002060"/>
                </a:solidFill>
                <a:latin typeface="Arial" panose="020B0604020202020204" pitchFamily="34" charset="0"/>
                <a:cs typeface="Arial" panose="020B0604020202020204" pitchFamily="34" charset="0"/>
              </a:rPr>
              <a:t>s</a:t>
            </a:r>
            <a:r>
              <a:rPr sz="2000" dirty="0">
                <a:solidFill>
                  <a:srgbClr val="002060"/>
                </a:solidFill>
                <a:latin typeface="Arial" panose="020B0604020202020204" pitchFamily="34" charset="0"/>
                <a:cs typeface="Arial" panose="020B0604020202020204" pitchFamily="34" charset="0"/>
              </a:rPr>
              <a:t> </a:t>
            </a:r>
          </a:p>
          <a:p>
            <a:pPr marL="595931" lvl="1" indent="-230683" defTabSz="876594">
              <a:spcBef>
                <a:spcPts val="499"/>
              </a:spcBef>
              <a:buSzPct val="100000"/>
              <a:buChar char="•"/>
              <a:tabLst>
                <a:tab pos="329738" algn="l"/>
              </a:tabLst>
              <a:defRPr sz="1919"/>
            </a:pPr>
            <a:r>
              <a:rPr sz="2000" dirty="0">
                <a:solidFill>
                  <a:srgbClr val="002060"/>
                </a:solidFill>
                <a:latin typeface="Arial" panose="020B0604020202020204" pitchFamily="34" charset="0"/>
                <a:cs typeface="Arial" panose="020B0604020202020204" pitchFamily="34" charset="0"/>
              </a:rPr>
              <a:t>either classic way with optical lasers</a:t>
            </a:r>
            <a:r>
              <a:rPr lang="en-US" sz="2000" dirty="0">
                <a:solidFill>
                  <a:srgbClr val="002060"/>
                </a:solidFill>
                <a:latin typeface="Arial" panose="020B0604020202020204" pitchFamily="34" charset="0"/>
                <a:cs typeface="Arial" panose="020B0604020202020204" pitchFamily="34" charset="0"/>
              </a:rPr>
              <a:t> </a:t>
            </a:r>
            <a:r>
              <a:rPr sz="2000" dirty="0">
                <a:solidFill>
                  <a:srgbClr val="002060"/>
                </a:solidFill>
                <a:latin typeface="Arial" panose="020B0604020202020204" pitchFamily="34" charset="0"/>
                <a:cs typeface="Arial" panose="020B0604020202020204" pitchFamily="34" charset="0"/>
              </a:rPr>
              <a:t>or XCC-like with X-ray lasers</a:t>
            </a:r>
          </a:p>
        </p:txBody>
      </p:sp>
      <p:sp>
        <p:nvSpPr>
          <p:cNvPr id="8" name="タイトル 1">
            <a:extLst>
              <a:ext uri="{FF2B5EF4-FFF2-40B4-BE49-F238E27FC236}">
                <a16:creationId xmlns:a16="http://schemas.microsoft.com/office/drawing/2014/main" id="{557B2168-C947-C0C1-D027-F945A8DBA34C}"/>
              </a:ext>
            </a:extLst>
          </p:cNvPr>
          <p:cNvSpPr txBox="1">
            <a:spLocks noGrp="1"/>
          </p:cNvSpPr>
          <p:nvPr>
            <p:ph type="title"/>
          </p:nvPr>
        </p:nvSpPr>
        <p:spPr>
          <a:xfrm>
            <a:off x="3127550" y="337767"/>
            <a:ext cx="6455362" cy="450471"/>
          </a:xfrm>
          <a:prstGeom prst="rect">
            <a:avLst/>
          </a:prstGeom>
          <a:solidFill>
            <a:schemeClr val="accent6">
              <a:lumMod val="20000"/>
              <a:lumOff val="80000"/>
            </a:schemeClr>
          </a:solidFill>
        </p:spPr>
        <p:txBody>
          <a:bodyPr vert="horz" lIns="91313" tIns="45657" rIns="91313" bIns="45657" rtlCol="0" anchor="ctr">
            <a:noAutofit/>
          </a:bodyPr>
          <a:lstStyle>
            <a:lvl1pPr algn="l" defTabSz="914400" rtl="0" eaLnBrk="1" latinLnBrk="0" hangingPunct="1">
              <a:lnSpc>
                <a:spcPct val="90000"/>
              </a:lnSpc>
              <a:spcBef>
                <a:spcPct val="0"/>
              </a:spcBef>
              <a:buNone/>
              <a:defRPr kumimoji="1" sz="4400" kern="1200">
                <a:solidFill>
                  <a:schemeClr val="tx1"/>
                </a:solidFill>
                <a:latin typeface="+mj-lt"/>
                <a:ea typeface="ＭＳ Ｐゴシック" panose="020B0600070205080204" pitchFamily="50" charset="-128"/>
                <a:cs typeface="+mj-cs"/>
              </a:defRPr>
            </a:lvl1pPr>
          </a:lstStyle>
          <a:p>
            <a:pPr algn="ctr"/>
            <a:r>
              <a:rPr kumimoji="0" lang="en-GB" sz="2996" b="1" i="0" u="none" strike="noStrike" kern="1200" cap="none" spc="0" normalizeH="0" baseline="0" noProof="0" dirty="0">
                <a:ln>
                  <a:noFill/>
                </a:ln>
                <a:solidFill>
                  <a:schemeClr val="accent1"/>
                </a:solidFill>
                <a:effectLst/>
                <a:uLnTx/>
                <a:uFillTx/>
                <a:latin typeface="Arial" panose="020B0604020202020204" pitchFamily="34" charset="0"/>
                <a:ea typeface="+mj-ea"/>
                <a:cs typeface="Arial" panose="020B0604020202020204" pitchFamily="34" charset="0"/>
              </a:rPr>
              <a:t>Additional Upgrade Paths</a:t>
            </a:r>
            <a:endParaRPr lang="ja-JP" altLang="en-US" sz="3200" b="1" dirty="0">
              <a:solidFill>
                <a:schemeClr val="accent1"/>
              </a:solidFill>
              <a:latin typeface="Arial" panose="020B0604020202020204" pitchFamily="34" charset="0"/>
              <a:ea typeface="Arial Unicode MS" panose="020B0604020202020204"/>
              <a:cs typeface="Arial" panose="020B0604020202020204" pitchFamily="34" charset="0"/>
            </a:endParaRPr>
          </a:p>
        </p:txBody>
      </p:sp>
      <p:sp>
        <p:nvSpPr>
          <p:cNvPr id="3" name="TextBox 2">
            <a:extLst>
              <a:ext uri="{FF2B5EF4-FFF2-40B4-BE49-F238E27FC236}">
                <a16:creationId xmlns:a16="http://schemas.microsoft.com/office/drawing/2014/main" id="{CB276F41-72AE-9437-B4DA-F5B72BE5AD93}"/>
              </a:ext>
            </a:extLst>
          </p:cNvPr>
          <p:cNvSpPr txBox="1"/>
          <p:nvPr/>
        </p:nvSpPr>
        <p:spPr>
          <a:xfrm>
            <a:off x="1056486" y="1875844"/>
            <a:ext cx="2572539" cy="276999"/>
          </a:xfrm>
          <a:prstGeom prst="rect">
            <a:avLst/>
          </a:prstGeom>
          <a:noFill/>
        </p:spPr>
        <p:txBody>
          <a:bodyPr wrap="square">
            <a:spAutoFit/>
          </a:bodyPr>
          <a:lstStyle/>
          <a:p>
            <a:pPr marL="0" marR="0" lvl="0" indent="0" algn="l" defTabSz="457200" rtl="0" eaLnBrk="1" fontAlgn="auto" latinLnBrk="0" hangingPunct="0">
              <a:lnSpc>
                <a:spcPct val="100000"/>
              </a:lnSpc>
              <a:spcBef>
                <a:spcPts val="0"/>
              </a:spcBef>
              <a:spcAft>
                <a:spcPts val="0"/>
              </a:spcAft>
              <a:buClrTx/>
              <a:buSzTx/>
              <a:buFontTx/>
              <a:buNone/>
              <a:tabLst/>
              <a:defRPr/>
            </a:pPr>
            <a:r>
              <a:rPr kumimoji="0" lang="en-GB" sz="1200" b="0" i="0" u="none" strike="noStrike" kern="0" cap="none" spc="0" normalizeH="0" baseline="0" noProof="0" dirty="0">
                <a:ln>
                  <a:noFill/>
                </a:ln>
                <a:solidFill>
                  <a:srgbClr val="000000"/>
                </a:solidFill>
                <a:effectLst/>
                <a:uLnTx/>
                <a:uFillTx/>
                <a:latin typeface="Times New Roman" panose="02020603050405020304" pitchFamily="18" charset="0"/>
                <a:cs typeface="Times New Roman" panose="02020603050405020304" pitchFamily="18" charset="0"/>
                <a:sym typeface="Times New Roman"/>
              </a:rPr>
              <a:t>Layout of the XCC photon collider</a:t>
            </a:r>
          </a:p>
        </p:txBody>
      </p:sp>
    </p:spTree>
    <p:extLst>
      <p:ext uri="{BB962C8B-B14F-4D97-AF65-F5344CB8AC3E}">
        <p14:creationId xmlns:p14="http://schemas.microsoft.com/office/powerpoint/2010/main" val="2878248884"/>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Footer Placeholder 2">
            <a:extLst>
              <a:ext uri="{FF2B5EF4-FFF2-40B4-BE49-F238E27FC236}">
                <a16:creationId xmlns:a16="http://schemas.microsoft.com/office/drawing/2014/main" id="{D001B83D-CBFD-DD2F-3660-F430EEEFE44D}"/>
              </a:ext>
            </a:extLst>
          </p:cNvPr>
          <p:cNvSpPr>
            <a:spLocks noGrp="1"/>
          </p:cNvSpPr>
          <p:nvPr>
            <p:ph type="ftr" sz="quarter" idx="11"/>
          </p:nvPr>
        </p:nvSpPr>
        <p:spPr>
          <a:xfrm>
            <a:off x="189576" y="6429717"/>
            <a:ext cx="6447864" cy="364618"/>
          </a:xfrm>
          <a:prstGeom prst="rect">
            <a:avLst/>
          </a:prstGeom>
        </p:spPr>
        <p:txBody>
          <a:bodyPr vert="horz" lIns="91440" tIns="45720" rIns="91440" bIns="45720" rtlCol="0" anchor="ctr"/>
          <a:lstStyle>
            <a:def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defPPr>
            <a:lvl1pPr marL="0" marR="0" indent="0" algn="l" defTabSz="457200" rtl="0" fontAlgn="auto" latinLnBrk="0" hangingPunct="0">
              <a:lnSpc>
                <a:spcPct val="100000"/>
              </a:lnSpc>
              <a:spcBef>
                <a:spcPts val="0"/>
              </a:spcBef>
              <a:spcAft>
                <a:spcPts val="0"/>
              </a:spcAft>
              <a:buClrTx/>
              <a:buSzTx/>
              <a:buFontTx/>
              <a:buNone/>
              <a:tabLst/>
              <a:defRPr kumimoji="0" sz="1200" b="0" i="0" u="none" strike="noStrike" cap="none" spc="0" normalizeH="0" baseline="0">
                <a:ln>
                  <a:noFill/>
                </a:ln>
                <a:solidFill>
                  <a:schemeClr val="bg1"/>
                </a:solidFill>
                <a:effectLst/>
                <a:uFillTx/>
                <a:latin typeface="Times New Roman"/>
                <a:ea typeface="Times New Roman"/>
                <a:cs typeface="Times New Roman"/>
                <a:sym typeface="Times New Roman"/>
              </a:defRPr>
            </a:lvl1pPr>
            <a:lvl2pPr marL="0" marR="0" indent="4572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2pPr>
            <a:lvl3pPr marL="0" marR="0" indent="9144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3pPr>
            <a:lvl4pPr marL="0" marR="0" indent="13716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4pPr>
            <a:lvl5pPr marL="0" marR="0" indent="18288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5pPr>
            <a:lvl6pPr marL="0" marR="0" indent="22860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6pPr>
            <a:lvl7pPr marL="0" marR="0" indent="27432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7pPr>
            <a:lvl8pPr marL="0" marR="0" indent="32004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8pPr>
            <a:lvl9pPr marL="0" marR="0" indent="36576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9pPr>
          </a:lstStyle>
          <a:p>
            <a:r>
              <a:rPr lang="fr-FR">
                <a:solidFill>
                  <a:prstClr val="white"/>
                </a:solidFill>
                <a:latin typeface="News Gothic MT"/>
              </a:rPr>
              <a:t>RF - LPA SCIPAC</a:t>
            </a:r>
          </a:p>
        </p:txBody>
      </p:sp>
      <p:sp>
        <p:nvSpPr>
          <p:cNvPr id="4" name="Slide Number Placeholder 3">
            <a:extLst>
              <a:ext uri="{FF2B5EF4-FFF2-40B4-BE49-F238E27FC236}">
                <a16:creationId xmlns:a16="http://schemas.microsoft.com/office/drawing/2014/main" id="{1066A114-2CEE-9199-5764-B87E128B1473}"/>
              </a:ext>
            </a:extLst>
          </p:cNvPr>
          <p:cNvSpPr>
            <a:spLocks noGrp="1"/>
          </p:cNvSpPr>
          <p:nvPr>
            <p:ph type="sldNum" sz="quarter" idx="12"/>
          </p:nvPr>
        </p:nvSpPr>
        <p:spPr>
          <a:xfrm>
            <a:off x="10842388" y="6483857"/>
            <a:ext cx="1319424" cy="364618"/>
          </a:xfrm>
        </p:spPr>
        <p:txBody>
          <a:bodyPr/>
          <a:lstStyle/>
          <a:p>
            <a:fld id="{617C510A-7687-CB44-A886-7EC5AB743307}" type="slidenum">
              <a:rPr lang="fr-FR" smtClean="0">
                <a:solidFill>
                  <a:prstClr val="white"/>
                </a:solidFill>
                <a:latin typeface="News Gothic MT"/>
              </a:rPr>
              <a:pPr/>
              <a:t>34</a:t>
            </a:fld>
            <a:endParaRPr lang="fr-FR" dirty="0">
              <a:solidFill>
                <a:prstClr val="white"/>
              </a:solidFill>
              <a:latin typeface="News Gothic MT"/>
            </a:endParaRPr>
          </a:p>
        </p:txBody>
      </p:sp>
      <p:sp>
        <p:nvSpPr>
          <p:cNvPr id="7" name="TextBox 6">
            <a:extLst>
              <a:ext uri="{FF2B5EF4-FFF2-40B4-BE49-F238E27FC236}">
                <a16:creationId xmlns:a16="http://schemas.microsoft.com/office/drawing/2014/main" id="{67B48237-7893-940C-6B47-52608516E206}"/>
              </a:ext>
            </a:extLst>
          </p:cNvPr>
          <p:cNvSpPr txBox="1"/>
          <p:nvPr/>
        </p:nvSpPr>
        <p:spPr>
          <a:xfrm>
            <a:off x="189576" y="2313362"/>
            <a:ext cx="4228937" cy="4216539"/>
          </a:xfrm>
          <a:prstGeom prst="rect">
            <a:avLst/>
          </a:prstGeom>
          <a:noFill/>
        </p:spPr>
        <p:txBody>
          <a:bodyPr wrap="square">
            <a:spAutoFit/>
          </a:bodyPr>
          <a:lstStyle/>
          <a:p>
            <a:pPr marL="285750" indent="-285750">
              <a:buFont typeface="Wingdings" pitchFamily="2" charset="2"/>
              <a:buChar char="§"/>
            </a:pPr>
            <a:r>
              <a:rPr lang="en-US" dirty="0">
                <a:solidFill>
                  <a:srgbClr val="002060"/>
                </a:solidFill>
                <a:latin typeface="Arial" panose="020B0604020202020204" pitchFamily="34" charset="0"/>
                <a:cs typeface="Arial" panose="020B0604020202020204" pitchFamily="34" charset="0"/>
              </a:rPr>
              <a:t>The basic idea is – there are enough problems with a </a:t>
            </a:r>
            <a:r>
              <a:rPr lang="en-US" b="1" dirty="0">
                <a:solidFill>
                  <a:srgbClr val="002060"/>
                </a:solidFill>
                <a:latin typeface="Arial" panose="020B0604020202020204" pitchFamily="34" charset="0"/>
                <a:cs typeface="Arial" panose="020B0604020202020204" pitchFamily="34" charset="0"/>
              </a:rPr>
              <a:t>PWFA e</a:t>
            </a:r>
            <a:r>
              <a:rPr lang="en-US" b="1" baseline="30000" dirty="0">
                <a:solidFill>
                  <a:srgbClr val="002060"/>
                </a:solidFill>
                <a:latin typeface="Arial" panose="020B0604020202020204" pitchFamily="34" charset="0"/>
                <a:cs typeface="Arial" panose="020B0604020202020204" pitchFamily="34" charset="0"/>
              </a:rPr>
              <a:t>-</a:t>
            </a:r>
            <a:r>
              <a:rPr lang="en-US" b="1" dirty="0">
                <a:solidFill>
                  <a:srgbClr val="002060"/>
                </a:solidFill>
                <a:latin typeface="Arial" panose="020B0604020202020204" pitchFamily="34" charset="0"/>
                <a:cs typeface="Arial" panose="020B0604020202020204" pitchFamily="34" charset="0"/>
              </a:rPr>
              <a:t> </a:t>
            </a:r>
            <a:r>
              <a:rPr lang="en-US" dirty="0">
                <a:solidFill>
                  <a:srgbClr val="002060"/>
                </a:solidFill>
                <a:latin typeface="Arial" panose="020B0604020202020204" pitchFamily="34" charset="0"/>
                <a:cs typeface="Arial" panose="020B0604020202020204" pitchFamily="34" charset="0"/>
              </a:rPr>
              <a:t>accelerator; e+ is even more difficult. Bypass this for </a:t>
            </a:r>
            <a:r>
              <a:rPr lang="en-US" dirty="0" err="1">
                <a:solidFill>
                  <a:srgbClr val="002060"/>
                </a:solidFill>
                <a:latin typeface="Arial" panose="020B0604020202020204" pitchFamily="34" charset="0"/>
                <a:cs typeface="Arial" panose="020B0604020202020204" pitchFamily="34" charset="0"/>
              </a:rPr>
              <a:t>e</a:t>
            </a:r>
            <a:r>
              <a:rPr lang="en-US" baseline="30000" dirty="0" err="1">
                <a:solidFill>
                  <a:srgbClr val="002060"/>
                </a:solidFill>
                <a:latin typeface="Arial" panose="020B0604020202020204" pitchFamily="34" charset="0"/>
                <a:cs typeface="Arial" panose="020B0604020202020204" pitchFamily="34" charset="0"/>
              </a:rPr>
              <a:t>+</a:t>
            </a:r>
            <a:r>
              <a:rPr lang="en-US" dirty="0" err="1">
                <a:solidFill>
                  <a:srgbClr val="002060"/>
                </a:solidFill>
                <a:latin typeface="Arial" panose="020B0604020202020204" pitchFamily="34" charset="0"/>
                <a:cs typeface="Arial" panose="020B0604020202020204" pitchFamily="34" charset="0"/>
              </a:rPr>
              <a:t>e</a:t>
            </a:r>
            <a:r>
              <a:rPr lang="en-US" baseline="30000" dirty="0">
                <a:solidFill>
                  <a:srgbClr val="002060"/>
                </a:solidFill>
                <a:latin typeface="Arial" panose="020B0604020202020204" pitchFamily="34" charset="0"/>
                <a:cs typeface="Arial" panose="020B0604020202020204" pitchFamily="34" charset="0"/>
              </a:rPr>
              <a:t>-</a:t>
            </a:r>
            <a:r>
              <a:rPr lang="en-US" dirty="0">
                <a:solidFill>
                  <a:srgbClr val="002060"/>
                </a:solidFill>
                <a:latin typeface="Arial" panose="020B0604020202020204" pitchFamily="34" charset="0"/>
                <a:cs typeface="Arial" panose="020B0604020202020204" pitchFamily="34" charset="0"/>
              </a:rPr>
              <a:t> collider by using </a:t>
            </a:r>
            <a:r>
              <a:rPr lang="en-US" b="1" dirty="0">
                <a:solidFill>
                  <a:srgbClr val="002060"/>
                </a:solidFill>
                <a:latin typeface="Arial" panose="020B0604020202020204" pitchFamily="34" charset="0"/>
                <a:cs typeface="Arial" panose="020B0604020202020204" pitchFamily="34" charset="0"/>
              </a:rPr>
              <a:t>conventional </a:t>
            </a:r>
            <a:r>
              <a:rPr lang="en-US" b="1" dirty="0" err="1">
                <a:solidFill>
                  <a:srgbClr val="002060"/>
                </a:solidFill>
                <a:latin typeface="Arial" panose="020B0604020202020204" pitchFamily="34" charset="0"/>
                <a:cs typeface="Arial" panose="020B0604020202020204" pitchFamily="34" charset="0"/>
              </a:rPr>
              <a:t>linac</a:t>
            </a:r>
            <a:r>
              <a:rPr lang="en-US" dirty="0">
                <a:solidFill>
                  <a:srgbClr val="002060"/>
                </a:solidFill>
                <a:latin typeface="Arial" panose="020B0604020202020204" pitchFamily="34" charset="0"/>
                <a:cs typeface="Arial" panose="020B0604020202020204" pitchFamily="34" charset="0"/>
              </a:rPr>
              <a:t> for </a:t>
            </a:r>
            <a:r>
              <a:rPr lang="en-US" b="1" dirty="0">
                <a:solidFill>
                  <a:srgbClr val="002060"/>
                </a:solidFill>
                <a:latin typeface="Arial" panose="020B0604020202020204" pitchFamily="34" charset="0"/>
                <a:cs typeface="Arial" panose="020B0604020202020204" pitchFamily="34" charset="0"/>
              </a:rPr>
              <a:t>e</a:t>
            </a:r>
            <a:r>
              <a:rPr lang="en-US" b="1" baseline="30000" dirty="0">
                <a:solidFill>
                  <a:srgbClr val="002060"/>
                </a:solidFill>
                <a:latin typeface="Arial" panose="020B0604020202020204" pitchFamily="34" charset="0"/>
                <a:cs typeface="Arial" panose="020B0604020202020204" pitchFamily="34" charset="0"/>
              </a:rPr>
              <a:t>+</a:t>
            </a:r>
            <a:r>
              <a:rPr lang="en-US" dirty="0">
                <a:solidFill>
                  <a:srgbClr val="002060"/>
                </a:solidFill>
                <a:latin typeface="Arial" panose="020B0604020202020204" pitchFamily="34" charset="0"/>
                <a:cs typeface="Arial" panose="020B0604020202020204" pitchFamily="34" charset="0"/>
              </a:rPr>
              <a:t>.</a:t>
            </a:r>
          </a:p>
          <a:p>
            <a:pPr marL="285750" indent="-285750">
              <a:buFont typeface="Wingdings" pitchFamily="2" charset="2"/>
              <a:buChar char="§"/>
            </a:pPr>
            <a:r>
              <a:rPr lang="en-US" dirty="0">
                <a:solidFill>
                  <a:srgbClr val="002060"/>
                </a:solidFill>
                <a:latin typeface="Arial" panose="020B0604020202020204" pitchFamily="34" charset="0"/>
                <a:cs typeface="Arial" panose="020B0604020202020204" pitchFamily="34" charset="0"/>
              </a:rPr>
              <a:t>For this to be attractive </a:t>
            </a:r>
            <a:r>
              <a:rPr lang="en-US" b="1" dirty="0">
                <a:solidFill>
                  <a:srgbClr val="002060"/>
                </a:solidFill>
                <a:latin typeface="Arial" panose="020B0604020202020204" pitchFamily="34" charset="0"/>
                <a:cs typeface="Arial" panose="020B0604020202020204" pitchFamily="34" charset="0"/>
              </a:rPr>
              <a:t>financially</a:t>
            </a:r>
            <a:r>
              <a:rPr lang="en-US" dirty="0">
                <a:solidFill>
                  <a:srgbClr val="002060"/>
                </a:solidFill>
                <a:latin typeface="Arial" panose="020B0604020202020204" pitchFamily="34" charset="0"/>
                <a:cs typeface="Arial" panose="020B0604020202020204" pitchFamily="34" charset="0"/>
              </a:rPr>
              <a:t>, conventional </a:t>
            </a:r>
            <a:r>
              <a:rPr lang="en-US" b="1" dirty="0" err="1">
                <a:solidFill>
                  <a:srgbClr val="002060"/>
                </a:solidFill>
                <a:latin typeface="Arial" panose="020B0604020202020204" pitchFamily="34" charset="0"/>
                <a:cs typeface="Arial" panose="020B0604020202020204" pitchFamily="34" charset="0"/>
              </a:rPr>
              <a:t>linac</a:t>
            </a:r>
            <a:r>
              <a:rPr lang="en-US" dirty="0">
                <a:solidFill>
                  <a:srgbClr val="002060"/>
                </a:solidFill>
                <a:latin typeface="Arial" panose="020B0604020202020204" pitchFamily="34" charset="0"/>
                <a:cs typeface="Arial" panose="020B0604020202020204" pitchFamily="34" charset="0"/>
              </a:rPr>
              <a:t> must be </a:t>
            </a:r>
            <a:r>
              <a:rPr lang="en-US" b="1" dirty="0">
                <a:solidFill>
                  <a:srgbClr val="002060"/>
                </a:solidFill>
                <a:latin typeface="Arial" panose="020B0604020202020204" pitchFamily="34" charset="0"/>
                <a:cs typeface="Arial" panose="020B0604020202020204" pitchFamily="34" charset="0"/>
              </a:rPr>
              <a:t>low energy </a:t>
            </a:r>
            <a:r>
              <a:rPr lang="en-US" dirty="0">
                <a:solidFill>
                  <a:srgbClr val="002060"/>
                </a:solidFill>
                <a:latin typeface="Arial" panose="020B0604020202020204" pitchFamily="34" charset="0"/>
                <a:cs typeface="Arial" panose="020B0604020202020204" pitchFamily="34" charset="0"/>
              </a:rPr>
              <a:t>=&gt; asymmetric energy machine.</a:t>
            </a:r>
          </a:p>
          <a:p>
            <a:pPr marL="285750" indent="-285750">
              <a:buFont typeface="Wingdings" pitchFamily="2" charset="2"/>
              <a:buChar char="§"/>
            </a:pPr>
            <a:r>
              <a:rPr lang="en-US" dirty="0">
                <a:solidFill>
                  <a:srgbClr val="002060"/>
                </a:solidFill>
                <a:latin typeface="Arial" panose="020B0604020202020204" pitchFamily="34" charset="0"/>
                <a:cs typeface="Arial" panose="020B0604020202020204" pitchFamily="34" charset="0"/>
              </a:rPr>
              <a:t>This requirement led to (at least for us) unexpected directions – the </a:t>
            </a:r>
            <a:r>
              <a:rPr lang="en-US" b="1" dirty="0">
                <a:solidFill>
                  <a:srgbClr val="002060"/>
                </a:solidFill>
                <a:latin typeface="Arial" panose="020B0604020202020204" pitchFamily="34" charset="0"/>
                <a:cs typeface="Arial" panose="020B0604020202020204" pitchFamily="34" charset="0"/>
              </a:rPr>
              <a:t>more asymmetric </a:t>
            </a:r>
            <a:r>
              <a:rPr lang="en-US" dirty="0">
                <a:solidFill>
                  <a:srgbClr val="002060"/>
                </a:solidFill>
                <a:latin typeface="Arial" panose="020B0604020202020204" pitchFamily="34" charset="0"/>
                <a:cs typeface="Arial" panose="020B0604020202020204" pitchFamily="34" charset="0"/>
              </a:rPr>
              <a:t>the machine became, </a:t>
            </a:r>
            <a:r>
              <a:rPr lang="en-US" b="1" dirty="0">
                <a:solidFill>
                  <a:srgbClr val="002060"/>
                </a:solidFill>
                <a:latin typeface="Arial" panose="020B0604020202020204" pitchFamily="34" charset="0"/>
                <a:cs typeface="Arial" panose="020B0604020202020204" pitchFamily="34" charset="0"/>
              </a:rPr>
              <a:t>the better!</a:t>
            </a:r>
          </a:p>
          <a:p>
            <a:pPr marL="285750" indent="-285750">
              <a:buFont typeface="Wingdings" pitchFamily="2" charset="2"/>
              <a:buChar char="§"/>
            </a:pPr>
            <a:endParaRPr lang="en-US" sz="1600" dirty="0">
              <a:solidFill>
                <a:srgbClr val="002060"/>
              </a:solidFill>
              <a:latin typeface="Arial" panose="020B0604020202020204" pitchFamily="34" charset="0"/>
              <a:cs typeface="Arial" panose="020B0604020202020204" pitchFamily="34" charset="0"/>
            </a:endParaRPr>
          </a:p>
          <a:p>
            <a:pPr marL="285750" indent="-285750">
              <a:buFont typeface="Wingdings" pitchFamily="2" charset="2"/>
              <a:buChar char="§"/>
            </a:pPr>
            <a:endParaRPr lang="en-US" dirty="0">
              <a:solidFill>
                <a:srgbClr val="002060"/>
              </a:solidFill>
              <a:latin typeface="Arial" panose="020B0604020202020204" pitchFamily="34" charset="0"/>
              <a:cs typeface="Arial" panose="020B0604020202020204" pitchFamily="34" charset="0"/>
            </a:endParaRPr>
          </a:p>
        </p:txBody>
      </p:sp>
      <p:sp>
        <p:nvSpPr>
          <p:cNvPr id="10" name="タイトル 1">
            <a:extLst>
              <a:ext uri="{FF2B5EF4-FFF2-40B4-BE49-F238E27FC236}">
                <a16:creationId xmlns:a16="http://schemas.microsoft.com/office/drawing/2014/main" id="{D4AFF243-7D94-38F0-2209-2E4350E1ECD6}"/>
              </a:ext>
            </a:extLst>
          </p:cNvPr>
          <p:cNvSpPr txBox="1">
            <a:spLocks/>
          </p:cNvSpPr>
          <p:nvPr/>
        </p:nvSpPr>
        <p:spPr>
          <a:xfrm>
            <a:off x="2998978" y="133908"/>
            <a:ext cx="6181344" cy="369332"/>
          </a:xfrm>
          <a:prstGeom prst="rect">
            <a:avLst/>
          </a:prstGeom>
          <a:solidFill>
            <a:schemeClr val="accent6">
              <a:lumMod val="20000"/>
              <a:lumOff val="80000"/>
            </a:schemeClr>
          </a:solidFill>
        </p:spPr>
        <p:txBody>
          <a:bodyPr vert="horz" lIns="91313" tIns="45657" rIns="91313" bIns="45657" rtlCol="0" anchor="ctr">
            <a:noAutofit/>
          </a:bodyPr>
          <a:lstStyle>
            <a:lvl1pPr algn="l" defTabSz="914400" rtl="0" eaLnBrk="1" latinLnBrk="0" hangingPunct="1">
              <a:lnSpc>
                <a:spcPct val="90000"/>
              </a:lnSpc>
              <a:spcBef>
                <a:spcPct val="0"/>
              </a:spcBef>
              <a:buNone/>
              <a:defRPr kumimoji="1" sz="4400" kern="1200">
                <a:solidFill>
                  <a:schemeClr val="tx1"/>
                </a:solidFill>
                <a:latin typeface="+mj-lt"/>
                <a:ea typeface="ＭＳ Ｐゴシック" panose="020B0600070205080204" pitchFamily="50" charset="-128"/>
                <a:cs typeface="+mj-cs"/>
              </a:defRPr>
            </a:lvl1pPr>
          </a:lstStyle>
          <a:p>
            <a:pPr algn="ctr"/>
            <a:r>
              <a:rPr kumimoji="0" lang="en-GB" sz="2996" b="1" i="0" u="none" strike="noStrike" kern="1200" cap="none" spc="0" normalizeH="0" baseline="0" noProof="0" dirty="0">
                <a:ln>
                  <a:noFill/>
                </a:ln>
                <a:solidFill>
                  <a:schemeClr val="accent1"/>
                </a:solidFill>
                <a:effectLst/>
                <a:uLnTx/>
                <a:uFillTx/>
                <a:latin typeface="Arial" panose="020B0604020202020204" pitchFamily="34" charset="0"/>
                <a:ea typeface="+mj-ea"/>
                <a:cs typeface="Arial" panose="020B0604020202020204" pitchFamily="34" charset="0"/>
              </a:rPr>
              <a:t>Additional Upgrade Paths</a:t>
            </a:r>
            <a:endParaRPr lang="ja-JP" altLang="en-US" sz="3200" b="1" dirty="0">
              <a:solidFill>
                <a:schemeClr val="accent1"/>
              </a:solidFill>
              <a:latin typeface="Arial" panose="020B0604020202020204" pitchFamily="34" charset="0"/>
              <a:ea typeface="Arial Unicode MS" panose="020B0604020202020204"/>
              <a:cs typeface="Arial" panose="020B0604020202020204" pitchFamily="34" charset="0"/>
            </a:endParaRPr>
          </a:p>
        </p:txBody>
      </p:sp>
      <p:pic>
        <p:nvPicPr>
          <p:cNvPr id="12" name="Picture 11" descr="A close-up of a document&#10;&#10;Description automatically generated">
            <a:extLst>
              <a:ext uri="{FF2B5EF4-FFF2-40B4-BE49-F238E27FC236}">
                <a16:creationId xmlns:a16="http://schemas.microsoft.com/office/drawing/2014/main" id="{2904F2DB-9AC1-45DB-7A6B-3D348ADF5609}"/>
              </a:ext>
            </a:extLst>
          </p:cNvPr>
          <p:cNvPicPr>
            <a:picLocks noChangeAspect="1"/>
          </p:cNvPicPr>
          <p:nvPr/>
        </p:nvPicPr>
        <p:blipFill>
          <a:blip r:embed="rId3"/>
          <a:stretch>
            <a:fillRect/>
          </a:stretch>
        </p:blipFill>
        <p:spPr>
          <a:xfrm>
            <a:off x="519830" y="876829"/>
            <a:ext cx="10101992" cy="1367459"/>
          </a:xfrm>
          <a:prstGeom prst="rect">
            <a:avLst/>
          </a:prstGeom>
        </p:spPr>
      </p:pic>
      <p:pic>
        <p:nvPicPr>
          <p:cNvPr id="13" name="Picture 12" descr="A white paper with black text&#10;&#10;Description automatically generated">
            <a:extLst>
              <a:ext uri="{FF2B5EF4-FFF2-40B4-BE49-F238E27FC236}">
                <a16:creationId xmlns:a16="http://schemas.microsoft.com/office/drawing/2014/main" id="{F7186BDE-D229-80C4-66C3-3DD5D3C21375}"/>
              </a:ext>
            </a:extLst>
          </p:cNvPr>
          <p:cNvPicPr>
            <a:picLocks noChangeAspect="1"/>
          </p:cNvPicPr>
          <p:nvPr/>
        </p:nvPicPr>
        <p:blipFill>
          <a:blip r:embed="rId4"/>
          <a:stretch>
            <a:fillRect/>
          </a:stretch>
        </p:blipFill>
        <p:spPr>
          <a:xfrm>
            <a:off x="4595414" y="2727263"/>
            <a:ext cx="7199921" cy="3988281"/>
          </a:xfrm>
          <a:prstGeom prst="rect">
            <a:avLst/>
          </a:prstGeom>
        </p:spPr>
      </p:pic>
      <p:sp>
        <p:nvSpPr>
          <p:cNvPr id="15" name="TextBox 14">
            <a:extLst>
              <a:ext uri="{FF2B5EF4-FFF2-40B4-BE49-F238E27FC236}">
                <a16:creationId xmlns:a16="http://schemas.microsoft.com/office/drawing/2014/main" id="{7244BD21-BE35-1361-E3FB-4E35F0FE21AD}"/>
              </a:ext>
            </a:extLst>
          </p:cNvPr>
          <p:cNvSpPr txBox="1"/>
          <p:nvPr/>
        </p:nvSpPr>
        <p:spPr>
          <a:xfrm>
            <a:off x="4886361" y="2313362"/>
            <a:ext cx="6102926" cy="369332"/>
          </a:xfrm>
          <a:prstGeom prst="rect">
            <a:avLst/>
          </a:prstGeom>
          <a:noFill/>
        </p:spPr>
        <p:txBody>
          <a:bodyPr wrap="square">
            <a:spAutoFit/>
          </a:bodyPr>
          <a:lstStyle/>
          <a:p>
            <a:r>
              <a:rPr lang="en-US" dirty="0"/>
              <a:t>HALHF Status</a:t>
            </a:r>
          </a:p>
        </p:txBody>
      </p:sp>
      <p:sp>
        <p:nvSpPr>
          <p:cNvPr id="8" name="TextBox 7">
            <a:extLst>
              <a:ext uri="{FF2B5EF4-FFF2-40B4-BE49-F238E27FC236}">
                <a16:creationId xmlns:a16="http://schemas.microsoft.com/office/drawing/2014/main" id="{003493D3-0B68-A372-F979-9654EBD1C4F0}"/>
              </a:ext>
            </a:extLst>
          </p:cNvPr>
          <p:cNvSpPr txBox="1"/>
          <p:nvPr/>
        </p:nvSpPr>
        <p:spPr>
          <a:xfrm>
            <a:off x="1909590" y="691370"/>
            <a:ext cx="7067065" cy="369332"/>
          </a:xfrm>
          <a:prstGeom prst="rect">
            <a:avLst/>
          </a:prstGeom>
          <a:noFill/>
        </p:spPr>
        <p:txBody>
          <a:bodyPr wrap="square" rtlCol="0">
            <a:spAutoFit/>
          </a:bodyPr>
          <a:lstStyle/>
          <a:p>
            <a:r>
              <a:rPr lang="en-US" b="1" dirty="0">
                <a:solidFill>
                  <a:srgbClr val="C00000"/>
                </a:solidFill>
                <a:latin typeface="Arial" panose="020B0604020202020204" pitchFamily="34" charset="0"/>
                <a:cs typeface="Arial" panose="020B0604020202020204" pitchFamily="34" charset="0"/>
              </a:rPr>
              <a:t>Hybrid Asymmetric Linear Higgs Factory (HALHF)</a:t>
            </a:r>
          </a:p>
        </p:txBody>
      </p:sp>
      <p:pic>
        <p:nvPicPr>
          <p:cNvPr id="11" name="Picture 10" descr="A logo with text and arrows&#10;&#10;Description automatically generated with medium confidence">
            <a:extLst>
              <a:ext uri="{FF2B5EF4-FFF2-40B4-BE49-F238E27FC236}">
                <a16:creationId xmlns:a16="http://schemas.microsoft.com/office/drawing/2014/main" id="{3F74482C-103F-C3CB-8362-786D5D3D2C4E}"/>
              </a:ext>
            </a:extLst>
          </p:cNvPr>
          <p:cNvPicPr>
            <a:picLocks noChangeAspect="1"/>
          </p:cNvPicPr>
          <p:nvPr/>
        </p:nvPicPr>
        <p:blipFill>
          <a:blip r:embed="rId5"/>
          <a:stretch>
            <a:fillRect/>
          </a:stretch>
        </p:blipFill>
        <p:spPr>
          <a:xfrm>
            <a:off x="9856933" y="648338"/>
            <a:ext cx="1645167" cy="708962"/>
          </a:xfrm>
          <a:prstGeom prst="rect">
            <a:avLst/>
          </a:prstGeom>
        </p:spPr>
      </p:pic>
    </p:spTree>
    <p:extLst>
      <p:ext uri="{BB962C8B-B14F-4D97-AF65-F5344CB8AC3E}">
        <p14:creationId xmlns:p14="http://schemas.microsoft.com/office/powerpoint/2010/main" val="4242230133"/>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08EC5A6C-22E1-603F-3504-0FE425030700}"/>
            </a:ext>
          </a:extLst>
        </p:cNvPr>
        <p:cNvGrpSpPr/>
        <p:nvPr/>
      </p:nvGrpSpPr>
      <p:grpSpPr>
        <a:xfrm>
          <a:off x="0" y="0"/>
          <a:ext cx="0" cy="0"/>
          <a:chOff x="0" y="0"/>
          <a:chExt cx="0" cy="0"/>
        </a:xfrm>
      </p:grpSpPr>
      <p:sp>
        <p:nvSpPr>
          <p:cNvPr id="77828" name="Marcador de número de diapositiva 4">
            <a:extLst>
              <a:ext uri="{FF2B5EF4-FFF2-40B4-BE49-F238E27FC236}">
                <a16:creationId xmlns:a16="http://schemas.microsoft.com/office/drawing/2014/main" id="{DEEF28AE-AF27-0847-F57C-E4C9F1E1C3A3}"/>
              </a:ext>
            </a:extLst>
          </p:cNvPr>
          <p:cNvSpPr>
            <a:spLocks noGrp="1"/>
          </p:cNvSpPr>
          <p:nvPr>
            <p:ph type="sldNum" sz="quarter" idx="12"/>
          </p:nvPr>
        </p:nvSpPr>
        <p:spPr>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a:lstStyle>
            <a:lvl1pPr defTabSz="912813" eaLnBrk="0" hangingPunct="0">
              <a:defRPr sz="2400">
                <a:solidFill>
                  <a:schemeClr val="tx1"/>
                </a:solidFill>
                <a:latin typeface="Arial" charset="0"/>
                <a:ea typeface="MS PGothic" charset="0"/>
                <a:cs typeface="MS PGothic" charset="0"/>
              </a:defRPr>
            </a:lvl1pPr>
            <a:lvl2pPr marL="742950" indent="-285750" defTabSz="912813" eaLnBrk="0" hangingPunct="0">
              <a:defRPr sz="2400">
                <a:solidFill>
                  <a:schemeClr val="tx1"/>
                </a:solidFill>
                <a:latin typeface="Arial" charset="0"/>
                <a:ea typeface="MS PGothic" charset="0"/>
                <a:cs typeface="MS PGothic" charset="0"/>
              </a:defRPr>
            </a:lvl2pPr>
            <a:lvl3pPr marL="1143000" indent="-228600" defTabSz="912813" eaLnBrk="0" hangingPunct="0">
              <a:defRPr sz="2400">
                <a:solidFill>
                  <a:schemeClr val="tx1"/>
                </a:solidFill>
                <a:latin typeface="Arial" charset="0"/>
                <a:ea typeface="MS PGothic" charset="0"/>
                <a:cs typeface="MS PGothic" charset="0"/>
              </a:defRPr>
            </a:lvl3pPr>
            <a:lvl4pPr marL="1600200" indent="-228600" defTabSz="912813" eaLnBrk="0" hangingPunct="0">
              <a:defRPr sz="2400">
                <a:solidFill>
                  <a:schemeClr val="tx1"/>
                </a:solidFill>
                <a:latin typeface="Arial" charset="0"/>
                <a:ea typeface="MS PGothic" charset="0"/>
                <a:cs typeface="MS PGothic" charset="0"/>
              </a:defRPr>
            </a:lvl4pPr>
            <a:lvl5pPr marL="2057400" indent="-228600" defTabSz="912813" eaLnBrk="0" hangingPunct="0">
              <a:defRPr sz="2400">
                <a:solidFill>
                  <a:schemeClr val="tx1"/>
                </a:solidFill>
                <a:latin typeface="Arial" charset="0"/>
                <a:ea typeface="MS PGothic" charset="0"/>
                <a:cs typeface="MS PGothic" charset="0"/>
              </a:defRPr>
            </a:lvl5pPr>
            <a:lvl6pPr marL="2514600" indent="-228600" defTabSz="912813" eaLnBrk="0" fontAlgn="base" hangingPunct="0">
              <a:spcBef>
                <a:spcPct val="0"/>
              </a:spcBef>
              <a:spcAft>
                <a:spcPct val="0"/>
              </a:spcAft>
              <a:defRPr sz="2400">
                <a:solidFill>
                  <a:schemeClr val="tx1"/>
                </a:solidFill>
                <a:latin typeface="Arial" charset="0"/>
                <a:ea typeface="MS PGothic" charset="0"/>
                <a:cs typeface="MS PGothic" charset="0"/>
              </a:defRPr>
            </a:lvl6pPr>
            <a:lvl7pPr marL="2971800" indent="-228600" defTabSz="912813" eaLnBrk="0" fontAlgn="base" hangingPunct="0">
              <a:spcBef>
                <a:spcPct val="0"/>
              </a:spcBef>
              <a:spcAft>
                <a:spcPct val="0"/>
              </a:spcAft>
              <a:defRPr sz="2400">
                <a:solidFill>
                  <a:schemeClr val="tx1"/>
                </a:solidFill>
                <a:latin typeface="Arial" charset="0"/>
                <a:ea typeface="MS PGothic" charset="0"/>
                <a:cs typeface="MS PGothic" charset="0"/>
              </a:defRPr>
            </a:lvl7pPr>
            <a:lvl8pPr marL="3429000" indent="-228600" defTabSz="912813" eaLnBrk="0" fontAlgn="base" hangingPunct="0">
              <a:spcBef>
                <a:spcPct val="0"/>
              </a:spcBef>
              <a:spcAft>
                <a:spcPct val="0"/>
              </a:spcAft>
              <a:defRPr sz="2400">
                <a:solidFill>
                  <a:schemeClr val="tx1"/>
                </a:solidFill>
                <a:latin typeface="Arial" charset="0"/>
                <a:ea typeface="MS PGothic" charset="0"/>
                <a:cs typeface="MS PGothic" charset="0"/>
              </a:defRPr>
            </a:lvl8pPr>
            <a:lvl9pPr marL="3886200" indent="-228600" defTabSz="912813" eaLnBrk="0" fontAlgn="base" hangingPunct="0">
              <a:spcBef>
                <a:spcPct val="0"/>
              </a:spcBef>
              <a:spcAft>
                <a:spcPct val="0"/>
              </a:spcAft>
              <a:defRPr sz="2400">
                <a:solidFill>
                  <a:schemeClr val="tx1"/>
                </a:solidFill>
                <a:latin typeface="Arial" charset="0"/>
                <a:ea typeface="MS PGothic" charset="0"/>
                <a:cs typeface="MS PGothic" charset="0"/>
              </a:defRPr>
            </a:lvl9pPr>
          </a:lstStyle>
          <a:p>
            <a:pPr eaLnBrk="1" hangingPunct="1"/>
            <a:fld id="{DAFFEF00-D692-ED47-8DF7-5EFC23BFF1F3}" type="slidenum">
              <a:rPr lang="en-US" sz="1400">
                <a:solidFill>
                  <a:schemeClr val="bg1"/>
                </a:solidFill>
              </a:rPr>
              <a:pPr eaLnBrk="1" hangingPunct="1"/>
              <a:t>35</a:t>
            </a:fld>
            <a:endParaRPr lang="en-US" sz="1400" dirty="0">
              <a:solidFill>
                <a:schemeClr val="bg1"/>
              </a:solidFill>
            </a:endParaRPr>
          </a:p>
        </p:txBody>
      </p:sp>
      <p:pic>
        <p:nvPicPr>
          <p:cNvPr id="6" name="Image 77830">
            <a:extLst>
              <a:ext uri="{FF2B5EF4-FFF2-40B4-BE49-F238E27FC236}">
                <a16:creationId xmlns:a16="http://schemas.microsoft.com/office/drawing/2014/main" id="{9C1DA4E6-C343-6EAB-F44B-DB7E34E9E766}"/>
              </a:ext>
            </a:extLst>
          </p:cNvPr>
          <p:cNvPicPr>
            <a:picLocks noChangeAspect="1"/>
          </p:cNvPicPr>
          <p:nvPr/>
        </p:nvPicPr>
        <p:blipFill>
          <a:blip r:embed="rId3"/>
          <a:stretch>
            <a:fillRect/>
          </a:stretch>
        </p:blipFill>
        <p:spPr>
          <a:xfrm>
            <a:off x="-26651" y="1920916"/>
            <a:ext cx="4083581" cy="978664"/>
          </a:xfrm>
          <a:prstGeom prst="rect">
            <a:avLst/>
          </a:prstGeom>
        </p:spPr>
      </p:pic>
      <p:pic>
        <p:nvPicPr>
          <p:cNvPr id="7" name="Picture 6">
            <a:extLst>
              <a:ext uri="{FF2B5EF4-FFF2-40B4-BE49-F238E27FC236}">
                <a16:creationId xmlns:a16="http://schemas.microsoft.com/office/drawing/2014/main" id="{088A2F4C-4284-24BA-6750-9C11B83BF16A}"/>
              </a:ext>
            </a:extLst>
          </p:cNvPr>
          <p:cNvPicPr>
            <a:picLocks noChangeAspect="1"/>
          </p:cNvPicPr>
          <p:nvPr/>
        </p:nvPicPr>
        <p:blipFill>
          <a:blip r:embed="rId4"/>
          <a:stretch>
            <a:fillRect/>
          </a:stretch>
        </p:blipFill>
        <p:spPr>
          <a:xfrm>
            <a:off x="0" y="14415"/>
            <a:ext cx="1625672" cy="1147172"/>
          </a:xfrm>
          <a:prstGeom prst="rect">
            <a:avLst/>
          </a:prstGeom>
        </p:spPr>
      </p:pic>
      <p:pic>
        <p:nvPicPr>
          <p:cNvPr id="8" name="Picture 7">
            <a:extLst>
              <a:ext uri="{FF2B5EF4-FFF2-40B4-BE49-F238E27FC236}">
                <a16:creationId xmlns:a16="http://schemas.microsoft.com/office/drawing/2014/main" id="{96F88ABA-5AC9-6448-B831-52F4A9F4740C}"/>
              </a:ext>
            </a:extLst>
          </p:cNvPr>
          <p:cNvPicPr>
            <a:picLocks noChangeAspect="1"/>
          </p:cNvPicPr>
          <p:nvPr/>
        </p:nvPicPr>
        <p:blipFill>
          <a:blip r:embed="rId5"/>
          <a:stretch>
            <a:fillRect/>
          </a:stretch>
        </p:blipFill>
        <p:spPr>
          <a:xfrm rot="10800000">
            <a:off x="256298" y="2001565"/>
            <a:ext cx="1043551" cy="380059"/>
          </a:xfrm>
          <a:prstGeom prst="rect">
            <a:avLst/>
          </a:prstGeom>
        </p:spPr>
      </p:pic>
      <p:pic>
        <p:nvPicPr>
          <p:cNvPr id="15" name="Image 2" descr="X-Band.png">
            <a:extLst>
              <a:ext uri="{FF2B5EF4-FFF2-40B4-BE49-F238E27FC236}">
                <a16:creationId xmlns:a16="http://schemas.microsoft.com/office/drawing/2014/main" id="{7388E61E-9A57-885E-D294-A7E68FBCCDFC}"/>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55554" y="2637002"/>
            <a:ext cx="1043551" cy="504256"/>
          </a:xfrm>
          <a:prstGeom prst="rect">
            <a:avLst/>
          </a:prstGeom>
        </p:spPr>
      </p:pic>
      <p:pic>
        <p:nvPicPr>
          <p:cNvPr id="16" name="Image 14">
            <a:extLst>
              <a:ext uri="{FF2B5EF4-FFF2-40B4-BE49-F238E27FC236}">
                <a16:creationId xmlns:a16="http://schemas.microsoft.com/office/drawing/2014/main" id="{ABBED303-FEA0-3D1F-1901-D4914C926727}"/>
              </a:ext>
            </a:extLst>
          </p:cNvPr>
          <p:cNvPicPr>
            <a:picLocks noChangeAspect="1"/>
          </p:cNvPicPr>
          <p:nvPr/>
        </p:nvPicPr>
        <p:blipFill>
          <a:blip r:embed="rId7"/>
          <a:stretch>
            <a:fillRect/>
          </a:stretch>
        </p:blipFill>
        <p:spPr>
          <a:xfrm>
            <a:off x="1676563" y="1833449"/>
            <a:ext cx="517294" cy="517294"/>
          </a:xfrm>
          <a:prstGeom prst="rect">
            <a:avLst/>
          </a:prstGeom>
        </p:spPr>
      </p:pic>
      <p:pic>
        <p:nvPicPr>
          <p:cNvPr id="26" name="Image 77831">
            <a:extLst>
              <a:ext uri="{FF2B5EF4-FFF2-40B4-BE49-F238E27FC236}">
                <a16:creationId xmlns:a16="http://schemas.microsoft.com/office/drawing/2014/main" id="{098D0606-3137-4F1B-45BD-ACB37445D49A}"/>
              </a:ext>
            </a:extLst>
          </p:cNvPr>
          <p:cNvPicPr>
            <a:picLocks noChangeAspect="1"/>
          </p:cNvPicPr>
          <p:nvPr/>
        </p:nvPicPr>
        <p:blipFill>
          <a:blip r:embed="rId8"/>
          <a:stretch>
            <a:fillRect/>
          </a:stretch>
        </p:blipFill>
        <p:spPr>
          <a:xfrm>
            <a:off x="828908" y="26484"/>
            <a:ext cx="1695311" cy="1792724"/>
          </a:xfrm>
          <a:prstGeom prst="rect">
            <a:avLst/>
          </a:prstGeom>
        </p:spPr>
      </p:pic>
      <p:pic>
        <p:nvPicPr>
          <p:cNvPr id="27" name="Picture 2" descr="GDE-logo_transparent_bg.png">
            <a:extLst>
              <a:ext uri="{FF2B5EF4-FFF2-40B4-BE49-F238E27FC236}">
                <a16:creationId xmlns:a16="http://schemas.microsoft.com/office/drawing/2014/main" id="{E5F75729-FE07-317C-B9DF-7C563CFB791F}"/>
              </a:ext>
            </a:extLst>
          </p:cNvPr>
          <p:cNvPicPr>
            <a:picLocks noChangeAspect="1"/>
          </p:cNvPicPr>
          <p:nvPr/>
        </p:nvPicPr>
        <p:blipFill>
          <a:blip r:embed="rId9">
            <a:extLst>
              <a:ext uri="{28A0092B-C50C-407E-A947-70E740481C1C}">
                <a14:useLocalDpi xmlns:a14="http://schemas.microsoft.com/office/drawing/2010/main" val="0"/>
              </a:ext>
            </a:extLst>
          </a:blip>
          <a:srcRect/>
          <a:stretch>
            <a:fillRect/>
          </a:stretch>
        </p:blipFill>
        <p:spPr bwMode="auto">
          <a:xfrm>
            <a:off x="1108200" y="52080"/>
            <a:ext cx="473555" cy="30973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9" name="Image 77823">
            <a:extLst>
              <a:ext uri="{FF2B5EF4-FFF2-40B4-BE49-F238E27FC236}">
                <a16:creationId xmlns:a16="http://schemas.microsoft.com/office/drawing/2014/main" id="{FFCB8311-F926-1DCB-9C47-3C4ADAB3988C}"/>
              </a:ext>
            </a:extLst>
          </p:cNvPr>
          <p:cNvPicPr>
            <a:picLocks noChangeAspect="1"/>
          </p:cNvPicPr>
          <p:nvPr/>
        </p:nvPicPr>
        <p:blipFill>
          <a:blip r:embed="rId10"/>
          <a:stretch>
            <a:fillRect/>
          </a:stretch>
        </p:blipFill>
        <p:spPr>
          <a:xfrm rot="5400000">
            <a:off x="317720" y="738687"/>
            <a:ext cx="619279" cy="1230752"/>
          </a:xfrm>
          <a:prstGeom prst="rect">
            <a:avLst/>
          </a:prstGeom>
        </p:spPr>
      </p:pic>
      <p:pic>
        <p:nvPicPr>
          <p:cNvPr id="3" name="Google Shape;567;p68">
            <a:extLst>
              <a:ext uri="{FF2B5EF4-FFF2-40B4-BE49-F238E27FC236}">
                <a16:creationId xmlns:a16="http://schemas.microsoft.com/office/drawing/2014/main" id="{BC286E7C-8801-8C72-FEF8-B426EB02EC2B}"/>
              </a:ext>
            </a:extLst>
          </p:cNvPr>
          <p:cNvPicPr preferRelativeResize="0"/>
          <p:nvPr/>
        </p:nvPicPr>
        <p:blipFill rotWithShape="1">
          <a:blip r:embed="rId11">
            <a:alphaModFix/>
          </a:blip>
          <a:srcRect/>
          <a:stretch/>
        </p:blipFill>
        <p:spPr>
          <a:xfrm>
            <a:off x="2635301" y="81228"/>
            <a:ext cx="3790567" cy="1266527"/>
          </a:xfrm>
          <a:prstGeom prst="rect">
            <a:avLst/>
          </a:prstGeom>
          <a:noFill/>
          <a:ln>
            <a:noFill/>
          </a:ln>
        </p:spPr>
      </p:pic>
      <p:pic>
        <p:nvPicPr>
          <p:cNvPr id="20" name="Google Shape;122;p4">
            <a:extLst>
              <a:ext uri="{FF2B5EF4-FFF2-40B4-BE49-F238E27FC236}">
                <a16:creationId xmlns:a16="http://schemas.microsoft.com/office/drawing/2014/main" id="{3F546B56-1928-C4CF-8EF8-33858E8F8775}"/>
              </a:ext>
            </a:extLst>
          </p:cNvPr>
          <p:cNvPicPr preferRelativeResize="0"/>
          <p:nvPr/>
        </p:nvPicPr>
        <p:blipFill rotWithShape="1">
          <a:blip r:embed="rId12">
            <a:alphaModFix/>
          </a:blip>
          <a:srcRect b="19865"/>
          <a:stretch/>
        </p:blipFill>
        <p:spPr>
          <a:xfrm>
            <a:off x="2772499" y="1046762"/>
            <a:ext cx="482530" cy="643976"/>
          </a:xfrm>
          <a:prstGeom prst="rect">
            <a:avLst/>
          </a:prstGeom>
          <a:noFill/>
          <a:ln>
            <a:noFill/>
          </a:ln>
        </p:spPr>
      </p:pic>
      <p:pic>
        <p:nvPicPr>
          <p:cNvPr id="21" name="Google Shape;123;p4">
            <a:extLst>
              <a:ext uri="{FF2B5EF4-FFF2-40B4-BE49-F238E27FC236}">
                <a16:creationId xmlns:a16="http://schemas.microsoft.com/office/drawing/2014/main" id="{F6BB2230-6E45-C081-18A2-52115227D0BB}"/>
              </a:ext>
            </a:extLst>
          </p:cNvPr>
          <p:cNvPicPr preferRelativeResize="0"/>
          <p:nvPr/>
        </p:nvPicPr>
        <p:blipFill rotWithShape="1">
          <a:blip r:embed="rId13">
            <a:alphaModFix/>
          </a:blip>
          <a:srcRect/>
          <a:stretch/>
        </p:blipFill>
        <p:spPr>
          <a:xfrm>
            <a:off x="3303334" y="1102360"/>
            <a:ext cx="1330938" cy="649083"/>
          </a:xfrm>
          <a:prstGeom prst="rect">
            <a:avLst/>
          </a:prstGeom>
          <a:noFill/>
          <a:ln>
            <a:noFill/>
          </a:ln>
        </p:spPr>
      </p:pic>
      <p:pic>
        <p:nvPicPr>
          <p:cNvPr id="25" name="Picture 24">
            <a:extLst>
              <a:ext uri="{FF2B5EF4-FFF2-40B4-BE49-F238E27FC236}">
                <a16:creationId xmlns:a16="http://schemas.microsoft.com/office/drawing/2014/main" id="{ED132283-5704-DAB3-D38E-DE625B465640}"/>
              </a:ext>
            </a:extLst>
          </p:cNvPr>
          <p:cNvPicPr>
            <a:picLocks noChangeAspect="1"/>
          </p:cNvPicPr>
          <p:nvPr/>
        </p:nvPicPr>
        <p:blipFill>
          <a:blip r:embed="rId14"/>
          <a:stretch>
            <a:fillRect/>
          </a:stretch>
        </p:blipFill>
        <p:spPr>
          <a:xfrm>
            <a:off x="2094588" y="1734954"/>
            <a:ext cx="1217982" cy="276076"/>
          </a:xfrm>
          <a:prstGeom prst="rect">
            <a:avLst/>
          </a:prstGeom>
        </p:spPr>
      </p:pic>
      <p:pic>
        <p:nvPicPr>
          <p:cNvPr id="28" name="Image 4" descr="CCsup5_09_11.jpg">
            <a:extLst>
              <a:ext uri="{FF2B5EF4-FFF2-40B4-BE49-F238E27FC236}">
                <a16:creationId xmlns:a16="http://schemas.microsoft.com/office/drawing/2014/main" id="{89FBFD89-C2C8-2409-3DF8-DE6F2BA26520}"/>
              </a:ext>
            </a:extLst>
          </p:cNvPr>
          <p:cNvPicPr>
            <a:picLocks noChangeAspect="1"/>
          </p:cNvPicPr>
          <p:nvPr/>
        </p:nvPicPr>
        <p:blipFill>
          <a:blip r:embed="rId15">
            <a:extLst>
              <a:ext uri="{28A0092B-C50C-407E-A947-70E740481C1C}">
                <a14:useLocalDpi xmlns:a14="http://schemas.microsoft.com/office/drawing/2010/main" val="0"/>
              </a:ext>
            </a:extLst>
          </a:blip>
          <a:stretch>
            <a:fillRect/>
          </a:stretch>
        </p:blipFill>
        <p:spPr>
          <a:xfrm>
            <a:off x="836189" y="1413388"/>
            <a:ext cx="1217981" cy="365267"/>
          </a:xfrm>
          <a:prstGeom prst="rect">
            <a:avLst/>
          </a:prstGeom>
        </p:spPr>
      </p:pic>
      <p:pic>
        <p:nvPicPr>
          <p:cNvPr id="5" name="Google Shape;96;p2">
            <a:extLst>
              <a:ext uri="{FF2B5EF4-FFF2-40B4-BE49-F238E27FC236}">
                <a16:creationId xmlns:a16="http://schemas.microsoft.com/office/drawing/2014/main" id="{D4C82247-BECF-6E9E-9C85-8EBE737B6A00}"/>
              </a:ext>
            </a:extLst>
          </p:cNvPr>
          <p:cNvPicPr preferRelativeResize="0"/>
          <p:nvPr/>
        </p:nvPicPr>
        <p:blipFill rotWithShape="1">
          <a:blip r:embed="rId16">
            <a:alphaModFix/>
          </a:blip>
          <a:srcRect/>
          <a:stretch/>
        </p:blipFill>
        <p:spPr>
          <a:xfrm>
            <a:off x="6039102" y="27444"/>
            <a:ext cx="655512" cy="668732"/>
          </a:xfrm>
          <a:prstGeom prst="rect">
            <a:avLst/>
          </a:prstGeom>
          <a:noFill/>
          <a:ln>
            <a:noFill/>
          </a:ln>
        </p:spPr>
      </p:pic>
      <p:pic>
        <p:nvPicPr>
          <p:cNvPr id="41" name="Picture 40" descr="A close-up of a document&#10;&#10;Description automatically generated">
            <a:extLst>
              <a:ext uri="{FF2B5EF4-FFF2-40B4-BE49-F238E27FC236}">
                <a16:creationId xmlns:a16="http://schemas.microsoft.com/office/drawing/2014/main" id="{E71AB13B-2F50-C3E4-9D38-EA0B8055F601}"/>
              </a:ext>
            </a:extLst>
          </p:cNvPr>
          <p:cNvPicPr>
            <a:picLocks noChangeAspect="1"/>
          </p:cNvPicPr>
          <p:nvPr/>
        </p:nvPicPr>
        <p:blipFill>
          <a:blip r:embed="rId17"/>
          <a:stretch>
            <a:fillRect/>
          </a:stretch>
        </p:blipFill>
        <p:spPr>
          <a:xfrm>
            <a:off x="6750586" y="298304"/>
            <a:ext cx="4809947" cy="545335"/>
          </a:xfrm>
          <a:prstGeom prst="rect">
            <a:avLst/>
          </a:prstGeom>
        </p:spPr>
      </p:pic>
      <p:pic>
        <p:nvPicPr>
          <p:cNvPr id="2" name="LCV_title.pdf" descr="LCV_title.pdf">
            <a:extLst>
              <a:ext uri="{FF2B5EF4-FFF2-40B4-BE49-F238E27FC236}">
                <a16:creationId xmlns:a16="http://schemas.microsoft.com/office/drawing/2014/main" id="{11E30A08-7282-7057-4BCE-46533103E198}"/>
              </a:ext>
            </a:extLst>
          </p:cNvPr>
          <p:cNvPicPr>
            <a:picLocks noChangeAspect="1"/>
          </p:cNvPicPr>
          <p:nvPr/>
        </p:nvPicPr>
        <p:blipFill>
          <a:blip r:embed="rId18"/>
          <a:srcRect/>
          <a:stretch>
            <a:fillRect/>
          </a:stretch>
        </p:blipFill>
        <p:spPr>
          <a:xfrm>
            <a:off x="4301581" y="1273505"/>
            <a:ext cx="3443883" cy="2055391"/>
          </a:xfrm>
          <a:prstGeom prst="rect">
            <a:avLst/>
          </a:prstGeom>
          <a:ln w="38100">
            <a:solidFill>
              <a:srgbClr val="C00000"/>
            </a:solidFill>
            <a:miter lim="400000"/>
          </a:ln>
        </p:spPr>
      </p:pic>
      <p:pic>
        <p:nvPicPr>
          <p:cNvPr id="36" name="Picture 35">
            <a:extLst>
              <a:ext uri="{FF2B5EF4-FFF2-40B4-BE49-F238E27FC236}">
                <a16:creationId xmlns:a16="http://schemas.microsoft.com/office/drawing/2014/main" id="{C6391C66-9051-9E19-0C41-A7EC70F303A5}"/>
              </a:ext>
            </a:extLst>
          </p:cNvPr>
          <p:cNvPicPr>
            <a:picLocks noChangeAspect="1"/>
          </p:cNvPicPr>
          <p:nvPr/>
        </p:nvPicPr>
        <p:blipFill>
          <a:blip r:embed="rId19">
            <a:extLst>
              <a:ext uri="{28A0092B-C50C-407E-A947-70E740481C1C}">
                <a14:useLocalDpi xmlns:a14="http://schemas.microsoft.com/office/drawing/2010/main" val="0"/>
              </a:ext>
            </a:extLst>
          </a:blip>
          <a:stretch>
            <a:fillRect/>
          </a:stretch>
        </p:blipFill>
        <p:spPr>
          <a:xfrm>
            <a:off x="10834176" y="107156"/>
            <a:ext cx="1071418" cy="433794"/>
          </a:xfrm>
          <a:prstGeom prst="rect">
            <a:avLst/>
          </a:prstGeom>
        </p:spPr>
      </p:pic>
      <p:sp>
        <p:nvSpPr>
          <p:cNvPr id="43" name="Date Placeholder 42">
            <a:extLst>
              <a:ext uri="{FF2B5EF4-FFF2-40B4-BE49-F238E27FC236}">
                <a16:creationId xmlns:a16="http://schemas.microsoft.com/office/drawing/2014/main" id="{8DA07823-4150-1E75-DFCC-233BB4F3BE80}"/>
              </a:ext>
            </a:extLst>
          </p:cNvPr>
          <p:cNvSpPr>
            <a:spLocks noGrp="1"/>
          </p:cNvSpPr>
          <p:nvPr>
            <p:ph type="dt" sz="half" idx="10"/>
          </p:nvPr>
        </p:nvSpPr>
        <p:spPr/>
        <p:txBody>
          <a:bodyPr/>
          <a:lstStyle/>
          <a:p>
            <a:r>
              <a:rPr lang="fr-FR">
                <a:solidFill>
                  <a:prstClr val="white"/>
                </a:solidFill>
                <a:latin typeface="News Gothic MT"/>
              </a:rPr>
              <a:t>15 May 2025</a:t>
            </a:r>
            <a:endParaRPr lang="fr-FR" dirty="0">
              <a:solidFill>
                <a:prstClr val="white"/>
              </a:solidFill>
              <a:latin typeface="News Gothic MT"/>
            </a:endParaRPr>
          </a:p>
        </p:txBody>
      </p:sp>
      <p:pic>
        <p:nvPicPr>
          <p:cNvPr id="4" name="Picture 3">
            <a:extLst>
              <a:ext uri="{FF2B5EF4-FFF2-40B4-BE49-F238E27FC236}">
                <a16:creationId xmlns:a16="http://schemas.microsoft.com/office/drawing/2014/main" id="{1109E6C1-B20E-5A73-9438-423FCB4097D6}"/>
              </a:ext>
            </a:extLst>
          </p:cNvPr>
          <p:cNvPicPr>
            <a:picLocks noChangeAspect="1"/>
          </p:cNvPicPr>
          <p:nvPr/>
        </p:nvPicPr>
        <p:blipFill>
          <a:blip r:embed="rId20"/>
          <a:stretch>
            <a:fillRect/>
          </a:stretch>
        </p:blipFill>
        <p:spPr>
          <a:xfrm>
            <a:off x="7784257" y="969420"/>
            <a:ext cx="4254235" cy="756670"/>
          </a:xfrm>
          <a:prstGeom prst="rect">
            <a:avLst/>
          </a:prstGeom>
        </p:spPr>
      </p:pic>
      <p:pic>
        <p:nvPicPr>
          <p:cNvPr id="10" name="Picture 9">
            <a:extLst>
              <a:ext uri="{FF2B5EF4-FFF2-40B4-BE49-F238E27FC236}">
                <a16:creationId xmlns:a16="http://schemas.microsoft.com/office/drawing/2014/main" id="{10054FF7-5FED-23E7-3BDD-F4D03FFDAF4E}"/>
              </a:ext>
            </a:extLst>
          </p:cNvPr>
          <p:cNvPicPr>
            <a:picLocks noChangeAspect="1"/>
          </p:cNvPicPr>
          <p:nvPr/>
        </p:nvPicPr>
        <p:blipFill>
          <a:blip r:embed="rId21"/>
          <a:stretch>
            <a:fillRect/>
          </a:stretch>
        </p:blipFill>
        <p:spPr>
          <a:xfrm>
            <a:off x="7815495" y="1750174"/>
            <a:ext cx="4222997" cy="797166"/>
          </a:xfrm>
          <a:prstGeom prst="rect">
            <a:avLst/>
          </a:prstGeom>
        </p:spPr>
      </p:pic>
      <p:pic>
        <p:nvPicPr>
          <p:cNvPr id="11" name="pasted-movie.png" descr="pasted-movie.png">
            <a:extLst>
              <a:ext uri="{FF2B5EF4-FFF2-40B4-BE49-F238E27FC236}">
                <a16:creationId xmlns:a16="http://schemas.microsoft.com/office/drawing/2014/main" id="{15B87DC9-FA11-E0BC-4F8E-028BEFD26362}"/>
              </a:ext>
            </a:extLst>
          </p:cNvPr>
          <p:cNvPicPr>
            <a:picLocks noChangeAspect="1"/>
          </p:cNvPicPr>
          <p:nvPr/>
        </p:nvPicPr>
        <p:blipFill>
          <a:blip r:embed="rId22"/>
          <a:stretch>
            <a:fillRect/>
          </a:stretch>
        </p:blipFill>
        <p:spPr>
          <a:xfrm>
            <a:off x="7990115" y="2484387"/>
            <a:ext cx="2497539" cy="815634"/>
          </a:xfrm>
          <a:prstGeom prst="rect">
            <a:avLst/>
          </a:prstGeom>
          <a:ln w="12700">
            <a:miter lim="400000"/>
          </a:ln>
        </p:spPr>
      </p:pic>
      <p:sp>
        <p:nvSpPr>
          <p:cNvPr id="12" name="Title 11">
            <a:extLst>
              <a:ext uri="{FF2B5EF4-FFF2-40B4-BE49-F238E27FC236}">
                <a16:creationId xmlns:a16="http://schemas.microsoft.com/office/drawing/2014/main" id="{DDFC54E0-70FA-02DB-2F71-686880E357D5}"/>
              </a:ext>
            </a:extLst>
          </p:cNvPr>
          <p:cNvSpPr>
            <a:spLocks noGrp="1"/>
          </p:cNvSpPr>
          <p:nvPr>
            <p:ph type="title"/>
          </p:nvPr>
        </p:nvSpPr>
        <p:spPr/>
        <p:txBody>
          <a:bodyPr/>
          <a:lstStyle/>
          <a:p>
            <a:endParaRPr lang="en-US"/>
          </a:p>
        </p:txBody>
      </p:sp>
      <p:sp>
        <p:nvSpPr>
          <p:cNvPr id="13" name="Flecha a la derecha con muesca 18">
            <a:extLst>
              <a:ext uri="{FF2B5EF4-FFF2-40B4-BE49-F238E27FC236}">
                <a16:creationId xmlns:a16="http://schemas.microsoft.com/office/drawing/2014/main" id="{A51078C1-282C-A9DE-EF08-3E38C5C8012A}"/>
              </a:ext>
            </a:extLst>
          </p:cNvPr>
          <p:cNvSpPr/>
          <p:nvPr/>
        </p:nvSpPr>
        <p:spPr bwMode="auto">
          <a:xfrm>
            <a:off x="778074" y="2842263"/>
            <a:ext cx="11401226" cy="2677223"/>
          </a:xfrm>
          <a:prstGeom prst="notchedRightArrow">
            <a:avLst/>
          </a:prstGeom>
          <a:solidFill>
            <a:schemeClr val="accent1"/>
          </a:solid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defTabSz="914400" fontAlgn="base" hangingPunct="1">
              <a:spcBef>
                <a:spcPct val="0"/>
              </a:spcBef>
              <a:spcAft>
                <a:spcPct val="0"/>
              </a:spcAft>
            </a:pPr>
            <a:endParaRPr lang="es-ES" sz="800" b="1" kern="1200" dirty="0">
              <a:solidFill>
                <a:prstClr val="black"/>
              </a:solidFill>
              <a:latin typeface="Arial" charset="0"/>
            </a:endParaRPr>
          </a:p>
        </p:txBody>
      </p:sp>
      <p:sp>
        <p:nvSpPr>
          <p:cNvPr id="14" name="Rectangle 2">
            <a:extLst>
              <a:ext uri="{FF2B5EF4-FFF2-40B4-BE49-F238E27FC236}">
                <a16:creationId xmlns:a16="http://schemas.microsoft.com/office/drawing/2014/main" id="{D68FEB44-41A0-9FE4-F0DE-FC29E50BC558}"/>
              </a:ext>
            </a:extLst>
          </p:cNvPr>
          <p:cNvSpPr txBox="1">
            <a:spLocks noChangeArrowheads="1"/>
          </p:cNvSpPr>
          <p:nvPr/>
        </p:nvSpPr>
        <p:spPr>
          <a:xfrm>
            <a:off x="2253574" y="3736742"/>
            <a:ext cx="6691828" cy="787949"/>
          </a:xfrm>
          <a:prstGeom prst="rect">
            <a:avLst/>
          </a:prstGeom>
        </p:spPr>
        <p:txBody>
          <a:bodyPr vert="horz" lIns="0" tIns="0" rIns="0" bIns="0" rtlCol="0" anchor="b" anchorCtr="0">
            <a:noAutofit/>
          </a:bodyPr>
          <a:lstStyle>
            <a:lvl1pPr algn="ctr" defTabSz="914400" rtl="0" eaLnBrk="1" latinLnBrk="0" hangingPunct="1">
              <a:spcBef>
                <a:spcPct val="0"/>
              </a:spcBef>
              <a:buNone/>
              <a:defRPr sz="4600" b="1" kern="1200">
                <a:solidFill>
                  <a:schemeClr val="accent1"/>
                </a:solidFill>
                <a:effectLst/>
                <a:latin typeface="Arial" panose="020B0604020202020204" pitchFamily="34" charset="0"/>
                <a:ea typeface="+mj-ea"/>
                <a:cs typeface="Arial" panose="020B0604020202020204" pitchFamily="34" charset="0"/>
              </a:defRPr>
            </a:lvl1pPr>
          </a:lstStyle>
          <a:p>
            <a:pPr marL="193675" indent="-193675" defTabSz="404813">
              <a:tabLst>
                <a:tab pos="654050" algn="l"/>
                <a:tab pos="1311275" algn="l"/>
                <a:tab pos="1966913" algn="l"/>
                <a:tab pos="2624138" algn="l"/>
                <a:tab pos="3279775" algn="l"/>
                <a:tab pos="3937000" algn="l"/>
                <a:tab pos="4594225" algn="l"/>
                <a:tab pos="5249863" algn="l"/>
                <a:tab pos="5907088" algn="l"/>
              </a:tabLst>
            </a:pPr>
            <a:r>
              <a:rPr lang="en-GB" sz="4000">
                <a:ln w="900" cmpd="sng">
                  <a:solidFill>
                    <a:schemeClr val="accent1">
                      <a:satMod val="190000"/>
                      <a:alpha val="55000"/>
                    </a:schemeClr>
                  </a:solidFill>
                  <a:prstDash val="solid"/>
                </a:ln>
                <a:solidFill>
                  <a:schemeClr val="accent1">
                    <a:satMod val="200000"/>
                    <a:tint val="3000"/>
                  </a:schemeClr>
                </a:solidFill>
                <a:effectLst>
                  <a:innerShdw blurRad="101600" dist="76200" dir="5400000">
                    <a:schemeClr val="accent1">
                      <a:satMod val="190000"/>
                      <a:tint val="100000"/>
                      <a:alpha val="74000"/>
                    </a:schemeClr>
                  </a:innerShdw>
                </a:effectLst>
                <a:latin typeface="Arial" charset="0"/>
                <a:ea typeface="ＭＳ Ｐゴシック" charset="0"/>
                <a:cs typeface="ＭＳ Ｐゴシック" charset="0"/>
              </a:rPr>
              <a:t>Thanks for your attention</a:t>
            </a:r>
            <a:endParaRPr lang="en-GB" sz="4000" dirty="0">
              <a:ln w="900" cmpd="sng">
                <a:solidFill>
                  <a:schemeClr val="accent1">
                    <a:satMod val="190000"/>
                    <a:alpha val="55000"/>
                  </a:schemeClr>
                </a:solidFill>
                <a:prstDash val="solid"/>
              </a:ln>
              <a:solidFill>
                <a:schemeClr val="accent1">
                  <a:satMod val="200000"/>
                  <a:tint val="3000"/>
                </a:schemeClr>
              </a:solidFill>
              <a:effectLst>
                <a:innerShdw blurRad="101600" dist="76200" dir="5400000">
                  <a:schemeClr val="accent1">
                    <a:satMod val="190000"/>
                    <a:tint val="100000"/>
                    <a:alpha val="74000"/>
                  </a:schemeClr>
                </a:innerShdw>
              </a:effectLst>
              <a:latin typeface="Arial" charset="0"/>
              <a:ea typeface="ＭＳ Ｐゴシック" charset="0"/>
              <a:cs typeface="ＭＳ Ｐゴシック" charset="0"/>
            </a:endParaRPr>
          </a:p>
        </p:txBody>
      </p:sp>
    </p:spTree>
    <p:extLst>
      <p:ext uri="{BB962C8B-B14F-4D97-AF65-F5344CB8AC3E}">
        <p14:creationId xmlns:p14="http://schemas.microsoft.com/office/powerpoint/2010/main" val="4015967302"/>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timing>
    <p:tnLst>
      <p:par>
        <p:cTn id="1" dur="indefinite" restart="never" nodeType="tmRoot">
          <p:childTnLst>
            <p:seq concurrent="1" nextAc="seek">
              <p:cTn id="2" dur="0" nodeType="mainSeq"/>
              <p:prevCondLst>
                <p:cond evt="onPrev" delay="0">
                  <p:tgtEl>
                    <p:sldTgt/>
                  </p:tgtEl>
                </p:cond>
              </p:prevCondLst>
              <p:nextCondLst>
                <p:cond evt="onNext" delay="0">
                  <p:tgtEl>
                    <p:sldTgt/>
                  </p:tgtEl>
                </p:cond>
              </p:nextCondLst>
            </p:seq>
          </p:childTnLst>
        </p:cTn>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1" name="Picture 20">
            <a:extLst>
              <a:ext uri="{FF2B5EF4-FFF2-40B4-BE49-F238E27FC236}">
                <a16:creationId xmlns:a16="http://schemas.microsoft.com/office/drawing/2014/main" id="{FA4837DE-AB70-4EBB-244B-B62589BFC3C7}"/>
              </a:ext>
            </a:extLst>
          </p:cNvPr>
          <p:cNvPicPr>
            <a:picLocks noChangeAspect="1"/>
          </p:cNvPicPr>
          <p:nvPr/>
        </p:nvPicPr>
        <p:blipFill>
          <a:blip r:embed="rId2"/>
          <a:stretch>
            <a:fillRect/>
          </a:stretch>
        </p:blipFill>
        <p:spPr>
          <a:xfrm>
            <a:off x="995823" y="1097610"/>
            <a:ext cx="9492204" cy="5324312"/>
          </a:xfrm>
          <a:prstGeom prst="rect">
            <a:avLst/>
          </a:prstGeom>
        </p:spPr>
      </p:pic>
      <p:sp>
        <p:nvSpPr>
          <p:cNvPr id="4" name="Date Placeholder 3">
            <a:extLst>
              <a:ext uri="{FF2B5EF4-FFF2-40B4-BE49-F238E27FC236}">
                <a16:creationId xmlns:a16="http://schemas.microsoft.com/office/drawing/2014/main" id="{D489EABE-8230-73AC-EAEB-2FD376A7A641}"/>
              </a:ext>
            </a:extLst>
          </p:cNvPr>
          <p:cNvSpPr>
            <a:spLocks noGrp="1"/>
          </p:cNvSpPr>
          <p:nvPr>
            <p:ph type="dt" sz="half" idx="10"/>
          </p:nvPr>
        </p:nvSpPr>
        <p:spPr/>
        <p:txBody>
          <a:bodyPr/>
          <a:lstStyle/>
          <a:p>
            <a:r>
              <a:rPr lang="fr-FR">
                <a:solidFill>
                  <a:prstClr val="white"/>
                </a:solidFill>
                <a:latin typeface="News Gothic MT"/>
              </a:rPr>
              <a:t>15 May 2025</a:t>
            </a:r>
          </a:p>
        </p:txBody>
      </p:sp>
      <p:sp>
        <p:nvSpPr>
          <p:cNvPr id="6" name="Slide Number Placeholder 5">
            <a:extLst>
              <a:ext uri="{FF2B5EF4-FFF2-40B4-BE49-F238E27FC236}">
                <a16:creationId xmlns:a16="http://schemas.microsoft.com/office/drawing/2014/main" id="{293F5B1F-CECD-F449-2283-3B9546FA5BF2}"/>
              </a:ext>
            </a:extLst>
          </p:cNvPr>
          <p:cNvSpPr>
            <a:spLocks noGrp="1"/>
          </p:cNvSpPr>
          <p:nvPr>
            <p:ph type="sldNum" sz="quarter" idx="12"/>
          </p:nvPr>
        </p:nvSpPr>
        <p:spPr/>
        <p:txBody>
          <a:bodyPr/>
          <a:lstStyle/>
          <a:p>
            <a:fld id="{617C510A-7687-CB44-A886-7EC5AB743307}" type="slidenum">
              <a:rPr lang="fr-FR" smtClean="0">
                <a:solidFill>
                  <a:prstClr val="white"/>
                </a:solidFill>
                <a:latin typeface="News Gothic MT"/>
              </a:rPr>
              <a:pPr/>
              <a:t>36</a:t>
            </a:fld>
            <a:endParaRPr lang="fr-FR">
              <a:solidFill>
                <a:prstClr val="white"/>
              </a:solidFill>
              <a:latin typeface="News Gothic MT"/>
            </a:endParaRPr>
          </a:p>
        </p:txBody>
      </p:sp>
      <p:sp>
        <p:nvSpPr>
          <p:cNvPr id="10" name="TextBox 9">
            <a:extLst>
              <a:ext uri="{FF2B5EF4-FFF2-40B4-BE49-F238E27FC236}">
                <a16:creationId xmlns:a16="http://schemas.microsoft.com/office/drawing/2014/main" id="{90F68547-E0B7-FC8C-6F91-A65C5E339F52}"/>
              </a:ext>
            </a:extLst>
          </p:cNvPr>
          <p:cNvSpPr txBox="1"/>
          <p:nvPr/>
        </p:nvSpPr>
        <p:spPr>
          <a:xfrm>
            <a:off x="2091403" y="292706"/>
            <a:ext cx="9092074" cy="584775"/>
          </a:xfrm>
          <a:prstGeom prst="rect">
            <a:avLst/>
          </a:prstGeom>
          <a:noFill/>
        </p:spPr>
        <p:txBody>
          <a:bodyPr wrap="square">
            <a:spAutoFit/>
          </a:bodyPr>
          <a:lstStyle/>
          <a:p>
            <a:r>
              <a:rPr kumimoji="0" lang="en-US" sz="3200" b="1" i="0" u="none" strike="noStrike" kern="1200" cap="none" spc="0" normalizeH="0" baseline="0" noProof="0" dirty="0">
                <a:ln>
                  <a:noFill/>
                </a:ln>
                <a:solidFill>
                  <a:schemeClr val="accent1">
                    <a:lumMod val="75000"/>
                  </a:schemeClr>
                </a:solidFill>
                <a:effectLst/>
                <a:uLnTx/>
                <a:uFillTx/>
                <a:latin typeface="Arial" panose="020B0604020202020204" pitchFamily="34" charset="0"/>
                <a:ea typeface="+mn-ea"/>
                <a:cs typeface="Arial" panose="020B0604020202020204" pitchFamily="34" charset="0"/>
              </a:rPr>
              <a:t>Timeline for European Strategy Update 2026</a:t>
            </a:r>
            <a:endParaRPr lang="en-US" sz="3200" b="1" dirty="0">
              <a:solidFill>
                <a:schemeClr val="accent1">
                  <a:lumMod val="75000"/>
                </a:schemeClr>
              </a:solidFill>
            </a:endParaRPr>
          </a:p>
        </p:txBody>
      </p:sp>
      <p:cxnSp>
        <p:nvCxnSpPr>
          <p:cNvPr id="3" name="Straight Connector 2">
            <a:extLst>
              <a:ext uri="{FF2B5EF4-FFF2-40B4-BE49-F238E27FC236}">
                <a16:creationId xmlns:a16="http://schemas.microsoft.com/office/drawing/2014/main" id="{9DC47F8E-FD7C-E3CD-B145-23FD6DEF29B9}"/>
              </a:ext>
            </a:extLst>
          </p:cNvPr>
          <p:cNvCxnSpPr>
            <a:cxnSpLocks/>
          </p:cNvCxnSpPr>
          <p:nvPr/>
        </p:nvCxnSpPr>
        <p:spPr>
          <a:xfrm>
            <a:off x="6021917" y="2184396"/>
            <a:ext cx="0" cy="3725333"/>
          </a:xfrm>
          <a:prstGeom prst="line">
            <a:avLst/>
          </a:prstGeom>
          <a:ln w="38100" cmpd="sng">
            <a:solidFill>
              <a:srgbClr val="C00000"/>
            </a:solidFill>
          </a:ln>
        </p:spPr>
        <p:style>
          <a:lnRef idx="2">
            <a:schemeClr val="accent1"/>
          </a:lnRef>
          <a:fillRef idx="0">
            <a:schemeClr val="accent1"/>
          </a:fillRef>
          <a:effectRef idx="1">
            <a:schemeClr val="accent1"/>
          </a:effectRef>
          <a:fontRef idx="minor">
            <a:schemeClr val="tx1"/>
          </a:fontRef>
        </p:style>
      </p:cxnSp>
      <p:sp>
        <p:nvSpPr>
          <p:cNvPr id="14" name="TextBox 13">
            <a:extLst>
              <a:ext uri="{FF2B5EF4-FFF2-40B4-BE49-F238E27FC236}">
                <a16:creationId xmlns:a16="http://schemas.microsoft.com/office/drawing/2014/main" id="{8A53A584-DCAF-F3C9-B75B-3E5E8B93B372}"/>
              </a:ext>
            </a:extLst>
          </p:cNvPr>
          <p:cNvSpPr txBox="1"/>
          <p:nvPr/>
        </p:nvSpPr>
        <p:spPr>
          <a:xfrm>
            <a:off x="6194727" y="2508339"/>
            <a:ext cx="1787669" cy="369332"/>
          </a:xfrm>
          <a:prstGeom prst="rect">
            <a:avLst/>
          </a:prstGeom>
          <a:noFill/>
        </p:spPr>
        <p:txBody>
          <a:bodyPr wrap="none" rtlCol="0">
            <a:spAutoFit/>
          </a:bodyPr>
          <a:lstStyle/>
          <a:p>
            <a:r>
              <a:rPr lang="en-US" b="1" dirty="0">
                <a:solidFill>
                  <a:srgbClr val="C00000"/>
                </a:solidFill>
                <a:latin typeface="Arial" panose="020B0604020202020204" pitchFamily="34" charset="0"/>
                <a:cs typeface="Arial" panose="020B0604020202020204" pitchFamily="34" charset="0"/>
              </a:rPr>
              <a:t>We are here !!!</a:t>
            </a:r>
          </a:p>
        </p:txBody>
      </p:sp>
      <p:sp>
        <p:nvSpPr>
          <p:cNvPr id="22" name="TextBox 21">
            <a:extLst>
              <a:ext uri="{FF2B5EF4-FFF2-40B4-BE49-F238E27FC236}">
                <a16:creationId xmlns:a16="http://schemas.microsoft.com/office/drawing/2014/main" id="{7E8EDECB-FF8B-5291-3238-9295D3113E77}"/>
              </a:ext>
            </a:extLst>
          </p:cNvPr>
          <p:cNvSpPr txBox="1"/>
          <p:nvPr/>
        </p:nvSpPr>
        <p:spPr>
          <a:xfrm>
            <a:off x="1156529" y="878846"/>
            <a:ext cx="9677448" cy="483209"/>
          </a:xfrm>
          <a:prstGeom prst="rect">
            <a:avLst/>
          </a:prstGeom>
          <a:solidFill>
            <a:srgbClr val="FFFFFF"/>
          </a:solidFill>
        </p:spPr>
        <p:txBody>
          <a:bodyPr wrap="square" rtlCol="0">
            <a:spAutoFit/>
          </a:bodyPr>
          <a:lstStyle/>
          <a:p>
            <a:pPr marL="0" marR="0" lvl="0" indent="0" defTabSz="914400" eaLnBrk="1" fontAlgn="auto" latinLnBrk="0" hangingPunct="1">
              <a:lnSpc>
                <a:spcPts val="3700"/>
              </a:lnSpc>
              <a:spcBef>
                <a:spcPts val="0"/>
              </a:spcBef>
              <a:spcAft>
                <a:spcPts val="0"/>
              </a:spcAft>
              <a:buClrTx/>
              <a:buSzTx/>
              <a:buFontTx/>
              <a:buNone/>
              <a:tabLst/>
              <a:defRPr/>
            </a:pPr>
            <a:r>
              <a:rPr kumimoji="0" lang="en-US" sz="1200" b="0" i="0" u="none" strike="noStrike" kern="1200" cap="none" spc="0" normalizeH="0" baseline="0" noProof="0" dirty="0">
                <a:ln>
                  <a:noFill/>
                </a:ln>
                <a:solidFill>
                  <a:srgbClr val="0000FF"/>
                </a:solidFill>
                <a:effectLst/>
                <a:uLnTx/>
                <a:uFillTx/>
                <a:latin typeface="Arial"/>
                <a:ea typeface="+mn-ea"/>
                <a:cs typeface="+mn-cs"/>
              </a:rPr>
              <a:t>June 2024: appointment of Strategy Secretary, Strategy Secretariat and European Strategy Group (ESG) by CERN Council</a:t>
            </a:r>
          </a:p>
        </p:txBody>
      </p:sp>
    </p:spTree>
    <p:extLst>
      <p:ext uri="{BB962C8B-B14F-4D97-AF65-F5344CB8AC3E}">
        <p14:creationId xmlns:p14="http://schemas.microsoft.com/office/powerpoint/2010/main" val="2592175012"/>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 name="Picture 18">
            <a:extLst>
              <a:ext uri="{FF2B5EF4-FFF2-40B4-BE49-F238E27FC236}">
                <a16:creationId xmlns:a16="http://schemas.microsoft.com/office/drawing/2014/main" id="{48B2B454-B97D-FDDF-00C8-70DBB3659856}"/>
              </a:ext>
            </a:extLst>
          </p:cNvPr>
          <p:cNvPicPr>
            <a:picLocks noChangeAspect="1"/>
          </p:cNvPicPr>
          <p:nvPr/>
        </p:nvPicPr>
        <p:blipFill>
          <a:blip r:embed="rId2"/>
          <a:stretch>
            <a:fillRect/>
          </a:stretch>
        </p:blipFill>
        <p:spPr>
          <a:xfrm>
            <a:off x="8652281" y="4545277"/>
            <a:ext cx="2817772" cy="1641047"/>
          </a:xfrm>
          <a:prstGeom prst="rect">
            <a:avLst/>
          </a:prstGeom>
        </p:spPr>
      </p:pic>
      <p:pic>
        <p:nvPicPr>
          <p:cNvPr id="15" name="Picture 14">
            <a:extLst>
              <a:ext uri="{FF2B5EF4-FFF2-40B4-BE49-F238E27FC236}">
                <a16:creationId xmlns:a16="http://schemas.microsoft.com/office/drawing/2014/main" id="{8B5D0696-3E77-6235-9185-2A4990D3B4A6}"/>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652281" y="4318744"/>
            <a:ext cx="2817772" cy="1441559"/>
          </a:xfrm>
          <a:prstGeom prst="rect">
            <a:avLst/>
          </a:prstGeom>
        </p:spPr>
      </p:pic>
      <p:sp>
        <p:nvSpPr>
          <p:cNvPr id="2" name="Slide Number Placeholder 1">
            <a:extLst>
              <a:ext uri="{FF2B5EF4-FFF2-40B4-BE49-F238E27FC236}">
                <a16:creationId xmlns:a16="http://schemas.microsoft.com/office/drawing/2014/main" id="{05AF6A98-1110-BDED-F41F-EF3E4D31DB4C}"/>
              </a:ext>
            </a:extLst>
          </p:cNvPr>
          <p:cNvSpPr>
            <a:spLocks noGrp="1"/>
          </p:cNvSpPr>
          <p:nvPr>
            <p:ph type="sldNum" sz="quarter" idx="12"/>
          </p:nvPr>
        </p:nvSpPr>
        <p:spPr/>
        <p:txBody>
          <a:bodyPr/>
          <a:lstStyle/>
          <a:p>
            <a:fld id="{617C510A-7687-CB44-A886-7EC5AB743307}" type="slidenum">
              <a:rPr lang="fr-FR" smtClean="0">
                <a:solidFill>
                  <a:prstClr val="white"/>
                </a:solidFill>
                <a:latin typeface="News Gothic MT"/>
              </a:rPr>
              <a:pPr/>
              <a:t>37</a:t>
            </a:fld>
            <a:endParaRPr lang="fr-FR">
              <a:solidFill>
                <a:prstClr val="white"/>
              </a:solidFill>
              <a:latin typeface="News Gothic MT"/>
            </a:endParaRPr>
          </a:p>
        </p:txBody>
      </p:sp>
      <p:sp>
        <p:nvSpPr>
          <p:cNvPr id="3" name="Date Placeholder 2">
            <a:extLst>
              <a:ext uri="{FF2B5EF4-FFF2-40B4-BE49-F238E27FC236}">
                <a16:creationId xmlns:a16="http://schemas.microsoft.com/office/drawing/2014/main" id="{D9B5B6F6-2BF7-2F69-28D7-F06F4A3581D1}"/>
              </a:ext>
            </a:extLst>
          </p:cNvPr>
          <p:cNvSpPr>
            <a:spLocks noGrp="1"/>
          </p:cNvSpPr>
          <p:nvPr>
            <p:ph type="dt" sz="half" idx="2"/>
          </p:nvPr>
        </p:nvSpPr>
        <p:spPr>
          <a:xfrm>
            <a:off x="4015425" y="6429717"/>
            <a:ext cx="2841837" cy="364618"/>
          </a:xfrm>
          <a:prstGeom prst="rect">
            <a:avLst/>
          </a:prstGeom>
        </p:spPr>
        <p:txBody>
          <a:bodyPr vert="horz" lIns="91440" tIns="45720" rIns="91440" bIns="45720" rtlCol="0" anchor="ctr"/>
          <a:lstStyle>
            <a:def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defPPr>
            <a:lvl1pPr marL="0" marR="0" indent="0" algn="r" defTabSz="457200" rtl="0" fontAlgn="auto" latinLnBrk="0" hangingPunct="0">
              <a:lnSpc>
                <a:spcPct val="100000"/>
              </a:lnSpc>
              <a:spcBef>
                <a:spcPts val="0"/>
              </a:spcBef>
              <a:spcAft>
                <a:spcPts val="0"/>
              </a:spcAft>
              <a:buClrTx/>
              <a:buSzTx/>
              <a:buFontTx/>
              <a:buNone/>
              <a:tabLst/>
              <a:defRPr kumimoji="0" sz="1200" b="0" i="0" u="none" strike="noStrike" cap="none" spc="0" normalizeH="0" baseline="0">
                <a:ln>
                  <a:noFill/>
                </a:ln>
                <a:solidFill>
                  <a:schemeClr val="bg1"/>
                </a:solidFill>
                <a:effectLst/>
                <a:uFillTx/>
                <a:latin typeface="Times New Roman"/>
                <a:ea typeface="Times New Roman"/>
                <a:cs typeface="Times New Roman"/>
                <a:sym typeface="Times New Roman"/>
              </a:defRPr>
            </a:lvl1pPr>
            <a:lvl2pPr marL="0" marR="0" indent="4572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2pPr>
            <a:lvl3pPr marL="0" marR="0" indent="9144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3pPr>
            <a:lvl4pPr marL="0" marR="0" indent="13716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4pPr>
            <a:lvl5pPr marL="0" marR="0" indent="18288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5pPr>
            <a:lvl6pPr marL="0" marR="0" indent="22860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6pPr>
            <a:lvl7pPr marL="0" marR="0" indent="27432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7pPr>
            <a:lvl8pPr marL="0" marR="0" indent="32004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8pPr>
            <a:lvl9pPr marL="0" marR="0" indent="36576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9pPr>
          </a:lstStyle>
          <a:p>
            <a:pPr hangingPunct="1"/>
            <a:r>
              <a:rPr lang="fr-FR" kern="1200">
                <a:solidFill>
                  <a:prstClr val="white"/>
                </a:solidFill>
                <a:latin typeface="News Gothic MT"/>
                <a:ea typeface="+mn-ea"/>
                <a:cs typeface="+mn-cs"/>
              </a:rPr>
              <a:t>15 May 2025</a:t>
            </a:r>
          </a:p>
        </p:txBody>
      </p:sp>
      <p:sp>
        <p:nvSpPr>
          <p:cNvPr id="4" name="Footer Placeholder 3">
            <a:extLst>
              <a:ext uri="{FF2B5EF4-FFF2-40B4-BE49-F238E27FC236}">
                <a16:creationId xmlns:a16="http://schemas.microsoft.com/office/drawing/2014/main" id="{D6F9C03B-5F8D-894C-5633-5CCEFB7140A6}"/>
              </a:ext>
            </a:extLst>
          </p:cNvPr>
          <p:cNvSpPr>
            <a:spLocks noGrp="1"/>
          </p:cNvSpPr>
          <p:nvPr>
            <p:ph type="ftr" sz="quarter" idx="3"/>
          </p:nvPr>
        </p:nvSpPr>
        <p:spPr>
          <a:xfrm>
            <a:off x="189576" y="6429717"/>
            <a:ext cx="6447864" cy="364618"/>
          </a:xfrm>
          <a:prstGeom prst="rect">
            <a:avLst/>
          </a:prstGeom>
        </p:spPr>
        <p:txBody>
          <a:bodyPr vert="horz" lIns="91440" tIns="45720" rIns="91440" bIns="45720" rtlCol="0" anchor="ctr"/>
          <a:lstStyle>
            <a:def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defPPr>
            <a:lvl1pPr marL="0" marR="0" indent="0" algn="l" defTabSz="457200" rtl="0" fontAlgn="auto" latinLnBrk="0" hangingPunct="0">
              <a:lnSpc>
                <a:spcPct val="100000"/>
              </a:lnSpc>
              <a:spcBef>
                <a:spcPts val="0"/>
              </a:spcBef>
              <a:spcAft>
                <a:spcPts val="0"/>
              </a:spcAft>
              <a:buClrTx/>
              <a:buSzTx/>
              <a:buFontTx/>
              <a:buNone/>
              <a:tabLst/>
              <a:defRPr kumimoji="0" sz="1200" b="0" i="0" u="none" strike="noStrike" cap="none" spc="0" normalizeH="0" baseline="0">
                <a:ln>
                  <a:noFill/>
                </a:ln>
                <a:solidFill>
                  <a:schemeClr val="bg1"/>
                </a:solidFill>
                <a:effectLst/>
                <a:uFillTx/>
                <a:latin typeface="Times New Roman"/>
                <a:ea typeface="Times New Roman"/>
                <a:cs typeface="Times New Roman"/>
                <a:sym typeface="Times New Roman"/>
              </a:defRPr>
            </a:lvl1pPr>
            <a:lvl2pPr marL="0" marR="0" indent="4572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2pPr>
            <a:lvl3pPr marL="0" marR="0" indent="9144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3pPr>
            <a:lvl4pPr marL="0" marR="0" indent="13716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4pPr>
            <a:lvl5pPr marL="0" marR="0" indent="18288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5pPr>
            <a:lvl6pPr marL="0" marR="0" indent="22860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6pPr>
            <a:lvl7pPr marL="0" marR="0" indent="27432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7pPr>
            <a:lvl8pPr marL="0" marR="0" indent="32004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8pPr>
            <a:lvl9pPr marL="0" marR="0" indent="36576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9pPr>
          </a:lstStyle>
          <a:p>
            <a:pPr hangingPunct="1"/>
            <a:r>
              <a:rPr lang="en-US" kern="1200">
                <a:solidFill>
                  <a:prstClr val="white"/>
                </a:solidFill>
                <a:latin typeface="News Gothic MT"/>
                <a:ea typeface="+mn-ea"/>
                <a:cs typeface="+mn-cs"/>
              </a:rPr>
              <a:t>LC Vision Community</a:t>
            </a:r>
            <a:endParaRPr lang="fr-FR" kern="1200">
              <a:solidFill>
                <a:prstClr val="white"/>
              </a:solidFill>
              <a:latin typeface="News Gothic MT"/>
              <a:ea typeface="+mn-ea"/>
              <a:cs typeface="+mn-cs"/>
            </a:endParaRPr>
          </a:p>
        </p:txBody>
      </p:sp>
      <p:sp>
        <p:nvSpPr>
          <p:cNvPr id="7" name="TextBox 6">
            <a:extLst>
              <a:ext uri="{FF2B5EF4-FFF2-40B4-BE49-F238E27FC236}">
                <a16:creationId xmlns:a16="http://schemas.microsoft.com/office/drawing/2014/main" id="{6A25BCEC-4C25-18FF-5C10-75A0C8BC7009}"/>
              </a:ext>
            </a:extLst>
          </p:cNvPr>
          <p:cNvSpPr txBox="1"/>
          <p:nvPr/>
        </p:nvSpPr>
        <p:spPr>
          <a:xfrm>
            <a:off x="3030103" y="223901"/>
            <a:ext cx="4928035" cy="2246769"/>
          </a:xfrm>
          <a:prstGeom prst="rect">
            <a:avLst/>
          </a:prstGeom>
          <a:noFill/>
        </p:spPr>
        <p:txBody>
          <a:bodyPr wrap="square">
            <a:spAutoFit/>
          </a:bodyPr>
          <a:lstStyle/>
          <a:p>
            <a:pPr marL="0" marR="0" lvl="0" indent="0" algn="l" defTabSz="457200" rtl="0" eaLnBrk="1" fontAlgn="auto" latinLnBrk="0" hangingPunct="0">
              <a:lnSpc>
                <a:spcPct val="100000"/>
              </a:lnSpc>
              <a:spcBef>
                <a:spcPts val="0"/>
              </a:spcBef>
              <a:spcAft>
                <a:spcPts val="0"/>
              </a:spcAft>
              <a:buClrTx/>
              <a:buSzTx/>
              <a:buFontTx/>
              <a:buNone/>
              <a:tabLst/>
              <a:defRPr/>
            </a:pPr>
            <a:r>
              <a:rPr kumimoji="0" lang="en-US" sz="2800" b="1" i="0" u="none" strike="noStrike" kern="1200" cap="none" spc="0" normalizeH="0" baseline="0" noProof="0" dirty="0">
                <a:ln>
                  <a:noFill/>
                </a:ln>
                <a:solidFill>
                  <a:srgbClr val="2C7C9F">
                    <a:lumMod val="75000"/>
                  </a:srgbClr>
                </a:solidFill>
                <a:effectLst/>
                <a:uLnTx/>
                <a:uFillTx/>
                <a:latin typeface="Arial" panose="020B0604020202020204" pitchFamily="34" charset="0"/>
                <a:ea typeface="+mj-ea"/>
                <a:cs typeface="Arial" panose="020B0604020202020204" pitchFamily="34" charset="0"/>
                <a:sym typeface="Times New Roman"/>
              </a:rPr>
              <a:t>The crossing angle choice</a:t>
            </a:r>
          </a:p>
          <a:p>
            <a:pPr marL="0" marR="0" lvl="0" indent="0" algn="l" defTabSz="457200" rtl="0" eaLnBrk="1" fontAlgn="auto" latinLnBrk="0" hangingPunct="0">
              <a:lnSpc>
                <a:spcPct val="100000"/>
              </a:lnSpc>
              <a:spcBef>
                <a:spcPts val="0"/>
              </a:spcBef>
              <a:spcAft>
                <a:spcPts val="0"/>
              </a:spcAft>
              <a:buClrTx/>
              <a:buSzTx/>
              <a:buFontTx/>
              <a:buNone/>
              <a:tabLst/>
              <a:defRPr/>
            </a:pPr>
            <a:endParaRPr kumimoji="0" lang="en-US" sz="2800" b="1" i="0" u="none" strike="noStrike" kern="1200" cap="none" spc="0" normalizeH="0" baseline="0" noProof="0" dirty="0">
              <a:ln>
                <a:noFill/>
              </a:ln>
              <a:solidFill>
                <a:srgbClr val="2C7C9F">
                  <a:lumMod val="75000"/>
                </a:srgbClr>
              </a:solidFill>
              <a:effectLst/>
              <a:uLnTx/>
              <a:uFillTx/>
              <a:latin typeface="Arial" panose="020B0604020202020204" pitchFamily="34" charset="0"/>
              <a:ea typeface="+mj-ea"/>
              <a:cs typeface="Arial" panose="020B0604020202020204" pitchFamily="34" charset="0"/>
              <a:sym typeface="Times New Roman"/>
            </a:endParaRPr>
          </a:p>
          <a:p>
            <a:pPr marL="0" marR="0" lvl="0" indent="0" algn="l" defTabSz="457200" rtl="0" eaLnBrk="1" fontAlgn="auto" latinLnBrk="0" hangingPunct="0">
              <a:lnSpc>
                <a:spcPct val="100000"/>
              </a:lnSpc>
              <a:spcBef>
                <a:spcPts val="0"/>
              </a:spcBef>
              <a:spcAft>
                <a:spcPts val="0"/>
              </a:spcAft>
              <a:buClrTx/>
              <a:buSzTx/>
              <a:buFontTx/>
              <a:buNone/>
              <a:tabLst/>
              <a:defRPr/>
            </a:pPr>
            <a:endParaRPr kumimoji="0" lang="en-US" sz="2800" b="1" i="0" u="none" strike="noStrike" kern="1200" cap="none" spc="0" normalizeH="0" baseline="0" noProof="0" dirty="0">
              <a:ln>
                <a:noFill/>
              </a:ln>
              <a:solidFill>
                <a:srgbClr val="2C7C9F">
                  <a:lumMod val="75000"/>
                </a:srgbClr>
              </a:solidFill>
              <a:effectLst/>
              <a:uLnTx/>
              <a:uFillTx/>
              <a:latin typeface="Arial" panose="020B0604020202020204" pitchFamily="34" charset="0"/>
              <a:ea typeface="+mj-ea"/>
              <a:cs typeface="Arial" panose="020B0604020202020204" pitchFamily="34" charset="0"/>
              <a:sym typeface="Times New Roman"/>
            </a:endParaRPr>
          </a:p>
          <a:p>
            <a:pPr marL="0" marR="0" lvl="0" indent="0" algn="l" defTabSz="457200" rtl="0" eaLnBrk="1" fontAlgn="auto" latinLnBrk="0" hangingPunct="0">
              <a:lnSpc>
                <a:spcPct val="100000"/>
              </a:lnSpc>
              <a:spcBef>
                <a:spcPts val="0"/>
              </a:spcBef>
              <a:spcAft>
                <a:spcPts val="0"/>
              </a:spcAft>
              <a:buClrTx/>
              <a:buSzTx/>
              <a:buFontTx/>
              <a:buNone/>
              <a:tabLst/>
              <a:defRPr/>
            </a:pPr>
            <a:endParaRPr kumimoji="0" lang="en-US" sz="2800" b="1" i="0" u="none" strike="noStrike" kern="1200" cap="none" spc="0" normalizeH="0" baseline="0" noProof="0" dirty="0">
              <a:ln>
                <a:noFill/>
              </a:ln>
              <a:solidFill>
                <a:srgbClr val="2C7C9F">
                  <a:lumMod val="75000"/>
                </a:srgbClr>
              </a:solidFill>
              <a:effectLst/>
              <a:uLnTx/>
              <a:uFillTx/>
              <a:latin typeface="Arial" panose="020B0604020202020204" pitchFamily="34" charset="0"/>
              <a:ea typeface="+mj-ea"/>
              <a:cs typeface="Arial" panose="020B0604020202020204" pitchFamily="34" charset="0"/>
              <a:sym typeface="Times New Roman"/>
            </a:endParaRPr>
          </a:p>
          <a:p>
            <a:pPr marL="0" marR="0" lvl="0" indent="0" algn="l" defTabSz="457200" rtl="0" eaLnBrk="1" fontAlgn="auto" latinLnBrk="0" hangingPunct="0">
              <a:lnSpc>
                <a:spcPct val="100000"/>
              </a:lnSpc>
              <a:spcBef>
                <a:spcPts val="0"/>
              </a:spcBef>
              <a:spcAft>
                <a:spcPts val="0"/>
              </a:spcAft>
              <a:buClrTx/>
              <a:buSzTx/>
              <a:buFontTx/>
              <a:buNone/>
              <a:tabLst/>
              <a:defRPr/>
            </a:pPr>
            <a:endParaRPr kumimoji="0" lang="en-US" sz="2800" b="1" i="0" u="none" strike="noStrike" kern="1200" cap="none" spc="0" normalizeH="0" baseline="0" noProof="0" dirty="0">
              <a:ln>
                <a:noFill/>
              </a:ln>
              <a:solidFill>
                <a:srgbClr val="2C7C9F">
                  <a:lumMod val="75000"/>
                </a:srgbClr>
              </a:solidFill>
              <a:effectLst/>
              <a:uLnTx/>
              <a:uFillTx/>
              <a:latin typeface="Arial" panose="020B0604020202020204" pitchFamily="34" charset="0"/>
              <a:ea typeface="+mj-ea"/>
              <a:cs typeface="Arial" panose="020B0604020202020204" pitchFamily="34" charset="0"/>
              <a:sym typeface="Times New Roman"/>
            </a:endParaRPr>
          </a:p>
        </p:txBody>
      </p:sp>
      <p:sp>
        <p:nvSpPr>
          <p:cNvPr id="9" name="TextBox 8">
            <a:extLst>
              <a:ext uri="{FF2B5EF4-FFF2-40B4-BE49-F238E27FC236}">
                <a16:creationId xmlns:a16="http://schemas.microsoft.com/office/drawing/2014/main" id="{3D152637-3E0F-F556-5FC4-26965E090AD0}"/>
              </a:ext>
            </a:extLst>
          </p:cNvPr>
          <p:cNvSpPr txBox="1"/>
          <p:nvPr/>
        </p:nvSpPr>
        <p:spPr>
          <a:xfrm>
            <a:off x="352406" y="885621"/>
            <a:ext cx="11060709" cy="923330"/>
          </a:xfrm>
          <a:prstGeom prst="rect">
            <a:avLst/>
          </a:prstGeom>
          <a:noFill/>
        </p:spPr>
        <p:txBody>
          <a:bodyPr wrap="square">
            <a:spAutoFit/>
          </a:bodyPr>
          <a:lstStyle/>
          <a:p>
            <a:pPr algn="ctr"/>
            <a:r>
              <a:rPr lang="en-GB" dirty="0">
                <a:solidFill>
                  <a:schemeClr val="tx2">
                    <a:lumMod val="90000"/>
                    <a:lumOff val="10000"/>
                  </a:schemeClr>
                </a:solidFill>
                <a:effectLst/>
                <a:latin typeface="Arial" panose="020B0604020202020204" pitchFamily="34" charset="0"/>
                <a:cs typeface="Arial" panose="020B0604020202020204" pitchFamily="34" charset="0"/>
              </a:rPr>
              <a:t>The </a:t>
            </a:r>
            <a:r>
              <a:rPr lang="en-GB" b="1" dirty="0">
                <a:solidFill>
                  <a:schemeClr val="tx2">
                    <a:lumMod val="90000"/>
                    <a:lumOff val="10000"/>
                  </a:schemeClr>
                </a:solidFill>
                <a:effectLst/>
                <a:latin typeface="Arial" panose="020B0604020202020204" pitchFamily="34" charset="0"/>
                <a:cs typeface="Arial" panose="020B0604020202020204" pitchFamily="34" charset="0"/>
              </a:rPr>
              <a:t>long ILC inter-bunch spacing </a:t>
            </a:r>
            <a:r>
              <a:rPr lang="en-GB" dirty="0">
                <a:solidFill>
                  <a:schemeClr val="tx2">
                    <a:lumMod val="90000"/>
                    <a:lumOff val="10000"/>
                  </a:schemeClr>
                </a:solidFill>
                <a:effectLst/>
                <a:latin typeface="Arial" panose="020B0604020202020204" pitchFamily="34" charset="0"/>
                <a:cs typeface="Arial" panose="020B0604020202020204" pitchFamily="34" charset="0"/>
              </a:rPr>
              <a:t>of 554 ns (366 ns for upgrade luminosity), gives the possibility of having a </a:t>
            </a:r>
            <a:r>
              <a:rPr lang="en-GB" b="1" dirty="0">
                <a:solidFill>
                  <a:schemeClr val="tx2">
                    <a:lumMod val="90000"/>
                    <a:lumOff val="10000"/>
                  </a:schemeClr>
                </a:solidFill>
                <a:effectLst/>
                <a:latin typeface="Arial" panose="020B0604020202020204" pitchFamily="34" charset="0"/>
                <a:cs typeface="Arial" panose="020B0604020202020204" pitchFamily="34" charset="0"/>
              </a:rPr>
              <a:t>large range of crossing angle configurations </a:t>
            </a:r>
            <a:r>
              <a:rPr lang="en-GB" dirty="0">
                <a:solidFill>
                  <a:schemeClr val="tx2">
                    <a:lumMod val="90000"/>
                    <a:lumOff val="10000"/>
                  </a:schemeClr>
                </a:solidFill>
                <a:effectLst/>
                <a:latin typeface="Arial" panose="020B0604020202020204" pitchFamily="34" charset="0"/>
                <a:cs typeface="Arial" panose="020B0604020202020204" pitchFamily="34" charset="0"/>
              </a:rPr>
              <a:t>from large (20 </a:t>
            </a:r>
            <a:r>
              <a:rPr lang="en-GB" dirty="0" err="1">
                <a:solidFill>
                  <a:schemeClr val="tx2">
                    <a:lumMod val="90000"/>
                    <a:lumOff val="10000"/>
                  </a:schemeClr>
                </a:solidFill>
                <a:effectLst/>
                <a:latin typeface="Arial" panose="020B0604020202020204" pitchFamily="34" charset="0"/>
                <a:cs typeface="Arial" panose="020B0604020202020204" pitchFamily="34" charset="0"/>
              </a:rPr>
              <a:t>mrad</a:t>
            </a:r>
            <a:r>
              <a:rPr lang="en-GB" dirty="0">
                <a:solidFill>
                  <a:schemeClr val="tx2">
                    <a:lumMod val="90000"/>
                    <a:lumOff val="10000"/>
                  </a:schemeClr>
                </a:solidFill>
                <a:effectLst/>
                <a:latin typeface="Arial" panose="020B0604020202020204" pitchFamily="34" charset="0"/>
                <a:cs typeface="Arial" panose="020B0604020202020204" pitchFamily="34" charset="0"/>
              </a:rPr>
              <a:t>) to quasi head-on (2 </a:t>
            </a:r>
            <a:r>
              <a:rPr lang="en-GB" dirty="0" err="1">
                <a:solidFill>
                  <a:schemeClr val="tx2">
                    <a:lumMod val="90000"/>
                    <a:lumOff val="10000"/>
                  </a:schemeClr>
                </a:solidFill>
                <a:effectLst/>
                <a:latin typeface="Arial" panose="020B0604020202020204" pitchFamily="34" charset="0"/>
                <a:cs typeface="Arial" panose="020B0604020202020204" pitchFamily="34" charset="0"/>
              </a:rPr>
              <a:t>mrad</a:t>
            </a:r>
            <a:r>
              <a:rPr lang="en-GB" dirty="0">
                <a:solidFill>
                  <a:schemeClr val="tx2">
                    <a:lumMod val="90000"/>
                    <a:lumOff val="10000"/>
                  </a:schemeClr>
                </a:solidFill>
                <a:effectLst/>
                <a:latin typeface="Arial" panose="020B0604020202020204" pitchFamily="34" charset="0"/>
                <a:cs typeface="Arial" panose="020B0604020202020204" pitchFamily="34" charset="0"/>
              </a:rPr>
              <a:t>).</a:t>
            </a:r>
          </a:p>
          <a:p>
            <a:pPr algn="ctr"/>
            <a:endParaRPr lang="en-GB" dirty="0">
              <a:solidFill>
                <a:schemeClr val="tx2">
                  <a:lumMod val="90000"/>
                  <a:lumOff val="10000"/>
                </a:schemeClr>
              </a:solidFill>
              <a:effectLst/>
              <a:latin typeface="Arial" panose="020B0604020202020204" pitchFamily="34" charset="0"/>
              <a:cs typeface="Arial" panose="020B0604020202020204" pitchFamily="34" charset="0"/>
            </a:endParaRPr>
          </a:p>
        </p:txBody>
      </p:sp>
      <p:sp>
        <p:nvSpPr>
          <p:cNvPr id="13" name="TextBox 12">
            <a:extLst>
              <a:ext uri="{FF2B5EF4-FFF2-40B4-BE49-F238E27FC236}">
                <a16:creationId xmlns:a16="http://schemas.microsoft.com/office/drawing/2014/main" id="{0B6643F5-8C52-4214-3841-F127123165E7}"/>
              </a:ext>
            </a:extLst>
          </p:cNvPr>
          <p:cNvSpPr txBox="1"/>
          <p:nvPr/>
        </p:nvSpPr>
        <p:spPr>
          <a:xfrm>
            <a:off x="498308" y="1895641"/>
            <a:ext cx="7459830" cy="4247317"/>
          </a:xfrm>
          <a:prstGeom prst="rect">
            <a:avLst/>
          </a:prstGeom>
          <a:noFill/>
        </p:spPr>
        <p:txBody>
          <a:bodyPr wrap="square">
            <a:spAutoFit/>
          </a:bodyPr>
          <a:lstStyle/>
          <a:p>
            <a:pPr marL="285750" indent="-285750" algn="just">
              <a:buFont typeface="Arial" panose="020B0604020202020204" pitchFamily="34" charset="0"/>
              <a:buChar char="•"/>
            </a:pPr>
            <a:r>
              <a:rPr lang="en-GB" b="1" dirty="0">
                <a:solidFill>
                  <a:schemeClr val="tx2">
                    <a:lumMod val="90000"/>
                    <a:lumOff val="10000"/>
                  </a:schemeClr>
                </a:solidFill>
                <a:effectLst/>
                <a:latin typeface="Arial" panose="020B0604020202020204" pitchFamily="34" charset="0"/>
                <a:cs typeface="Arial" panose="020B0604020202020204" pitchFamily="34" charset="0"/>
              </a:rPr>
              <a:t>Larger crossing angle </a:t>
            </a:r>
            <a:r>
              <a:rPr lang="en-GB" dirty="0">
                <a:solidFill>
                  <a:schemeClr val="tx2">
                    <a:lumMod val="90000"/>
                    <a:lumOff val="10000"/>
                  </a:schemeClr>
                </a:solidFill>
                <a:effectLst/>
                <a:latin typeface="Arial" panose="020B0604020202020204" pitchFamily="34" charset="0"/>
                <a:cs typeface="Arial" panose="020B0604020202020204" pitchFamily="34" charset="0"/>
              </a:rPr>
              <a:t>separate the incoming beam from spent beam, with no shared FF magnets. This separation facilitate the beam optics for the spent beam extraction line at the expense of some detector hermeticity in the forward region and the more complex tracking calibration procedures. In addition</a:t>
            </a:r>
            <a:r>
              <a:rPr lang="en-GB" dirty="0">
                <a:solidFill>
                  <a:schemeClr val="tx2">
                    <a:lumMod val="90000"/>
                    <a:lumOff val="10000"/>
                  </a:schemeClr>
                </a:solidFill>
                <a:latin typeface="Arial" panose="020B0604020202020204" pitchFamily="34" charset="0"/>
                <a:cs typeface="Arial" panose="020B0604020202020204" pitchFamily="34" charset="0"/>
              </a:rPr>
              <a:t>, larger cr</a:t>
            </a:r>
            <a:r>
              <a:rPr lang="en-GB" dirty="0">
                <a:solidFill>
                  <a:schemeClr val="tx2">
                    <a:lumMod val="90000"/>
                    <a:lumOff val="10000"/>
                  </a:schemeClr>
                </a:solidFill>
                <a:effectLst/>
                <a:latin typeface="Arial" panose="020B0604020202020204" pitchFamily="34" charset="0"/>
                <a:cs typeface="Arial" panose="020B0604020202020204" pitchFamily="34" charset="0"/>
              </a:rPr>
              <a:t>ossing angles are more reliant on a Crab Cavity (CC) system, which rotates the bunches, in order to maximize their overlap and hence the luminosity.</a:t>
            </a:r>
          </a:p>
          <a:p>
            <a:pPr marL="285750" indent="-285750" algn="just">
              <a:buFont typeface="Arial" panose="020B0604020202020204" pitchFamily="34" charset="0"/>
              <a:buChar char="•"/>
            </a:pPr>
            <a:endParaRPr lang="en-GB" dirty="0">
              <a:solidFill>
                <a:schemeClr val="tx2">
                  <a:lumMod val="90000"/>
                  <a:lumOff val="10000"/>
                </a:schemeClr>
              </a:solidFill>
              <a:effectLst/>
              <a:latin typeface="Arial" panose="020B0604020202020204" pitchFamily="34" charset="0"/>
              <a:cs typeface="Arial" panose="020B0604020202020204" pitchFamily="34" charset="0"/>
            </a:endParaRPr>
          </a:p>
          <a:p>
            <a:pPr marL="285750" indent="-285750" algn="just">
              <a:buFont typeface="Arial" panose="020B0604020202020204" pitchFamily="34" charset="0"/>
              <a:buChar char="•"/>
            </a:pPr>
            <a:r>
              <a:rPr lang="en-GB" b="1" dirty="0">
                <a:solidFill>
                  <a:schemeClr val="tx2">
                    <a:lumMod val="90000"/>
                    <a:lumOff val="10000"/>
                  </a:schemeClr>
                </a:solidFill>
                <a:effectLst/>
                <a:latin typeface="Arial" panose="020B0604020202020204" pitchFamily="34" charset="0"/>
                <a:cs typeface="Arial" panose="020B0604020202020204" pitchFamily="34" charset="0"/>
              </a:rPr>
              <a:t>Small crossing angles</a:t>
            </a:r>
            <a:r>
              <a:rPr lang="en-GB" dirty="0">
                <a:solidFill>
                  <a:schemeClr val="tx2">
                    <a:lumMod val="90000"/>
                    <a:lumOff val="10000"/>
                  </a:schemeClr>
                </a:solidFill>
                <a:effectLst/>
                <a:latin typeface="Arial" panose="020B0604020202020204" pitchFamily="34" charset="0"/>
                <a:cs typeface="Arial" panose="020B0604020202020204" pitchFamily="34" charset="0"/>
              </a:rPr>
              <a:t> are generally favoured from the point of view of detector hermeticity and are less reliant on the CC system. However, the fact that the incoming and outgoing beams must to share the inner most magnets reduces significantly the design flexibility that has to deal with the reduction of the backgrounds and the minimisation of energy losses in the critical elements.</a:t>
            </a:r>
          </a:p>
        </p:txBody>
      </p:sp>
      <p:pic>
        <p:nvPicPr>
          <p:cNvPr id="16" name="Picture 15">
            <a:extLst>
              <a:ext uri="{FF2B5EF4-FFF2-40B4-BE49-F238E27FC236}">
                <a16:creationId xmlns:a16="http://schemas.microsoft.com/office/drawing/2014/main" id="{BB8CEA4A-E3A5-3F75-5D9D-D3B17B70C9AF}"/>
              </a:ext>
            </a:extLst>
          </p:cNvPr>
          <p:cNvPicPr>
            <a:picLocks noChangeAspect="1"/>
          </p:cNvPicPr>
          <p:nvPr/>
        </p:nvPicPr>
        <p:blipFill>
          <a:blip r:embed="rId4"/>
          <a:stretch>
            <a:fillRect/>
          </a:stretch>
        </p:blipFill>
        <p:spPr>
          <a:xfrm>
            <a:off x="8244034" y="2035484"/>
            <a:ext cx="3169081" cy="1928426"/>
          </a:xfrm>
          <a:prstGeom prst="rect">
            <a:avLst/>
          </a:prstGeom>
        </p:spPr>
      </p:pic>
    </p:spTree>
    <p:extLst>
      <p:ext uri="{BB962C8B-B14F-4D97-AF65-F5344CB8AC3E}">
        <p14:creationId xmlns:p14="http://schemas.microsoft.com/office/powerpoint/2010/main" val="4294638100"/>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FBA1D9A-585C-1041-464C-F88C826582B7}"/>
              </a:ext>
            </a:extLst>
          </p:cNvPr>
          <p:cNvSpPr>
            <a:spLocks noGrp="1"/>
          </p:cNvSpPr>
          <p:nvPr>
            <p:ph type="title"/>
          </p:nvPr>
        </p:nvSpPr>
        <p:spPr>
          <a:xfrm>
            <a:off x="3478068" y="205628"/>
            <a:ext cx="5223163" cy="608250"/>
          </a:xfrm>
        </p:spPr>
        <p:txBody>
          <a:bodyPr/>
          <a:lstStyle/>
          <a:p>
            <a:r>
              <a:rPr lang="en-ES" sz="2800"/>
              <a:t>ILC</a:t>
            </a:r>
            <a:r>
              <a:rPr lang="en-US" sz="2800" dirty="0"/>
              <a:t>@CERN with </a:t>
            </a:r>
            <a:r>
              <a:rPr lang="en-ES" sz="2800"/>
              <a:t>2 I</a:t>
            </a:r>
            <a:r>
              <a:rPr lang="en-GB" sz="2800" dirty="0"/>
              <a:t>Ps  (I)</a:t>
            </a:r>
            <a:endParaRPr lang="en-ES" sz="2800"/>
          </a:p>
        </p:txBody>
      </p:sp>
      <p:sp>
        <p:nvSpPr>
          <p:cNvPr id="3" name="Content Placeholder 2">
            <a:extLst>
              <a:ext uri="{FF2B5EF4-FFF2-40B4-BE49-F238E27FC236}">
                <a16:creationId xmlns:a16="http://schemas.microsoft.com/office/drawing/2014/main" id="{2BB59EF8-5E5C-8758-ADAA-A1D66182D5A0}"/>
              </a:ext>
            </a:extLst>
          </p:cNvPr>
          <p:cNvSpPr>
            <a:spLocks noGrp="1"/>
          </p:cNvSpPr>
          <p:nvPr>
            <p:ph idx="1"/>
          </p:nvPr>
        </p:nvSpPr>
        <p:spPr>
          <a:xfrm>
            <a:off x="359555" y="2170226"/>
            <a:ext cx="11353851" cy="5308371"/>
          </a:xfrm>
        </p:spPr>
        <p:txBody>
          <a:bodyPr>
            <a:normAutofit/>
          </a:bodyPr>
          <a:lstStyle/>
          <a:p>
            <a:pPr lvl="1"/>
            <a:endParaRPr lang="en-GB" sz="1800" dirty="0"/>
          </a:p>
          <a:p>
            <a:pPr lvl="1"/>
            <a:r>
              <a:rPr lang="en-GB" sz="1800" dirty="0"/>
              <a:t> In the case of </a:t>
            </a:r>
            <a:r>
              <a:rPr lang="en-GB" sz="1800" b="1" dirty="0"/>
              <a:t>2 IPs </a:t>
            </a:r>
            <a:r>
              <a:rPr lang="en-GB" sz="1800" dirty="0"/>
              <a:t>only </a:t>
            </a:r>
            <a:r>
              <a:rPr lang="en-GB" sz="1800" b="1" dirty="0"/>
              <a:t>baseline operation</a:t>
            </a:r>
            <a:r>
              <a:rPr lang="en-GB" sz="1800" dirty="0"/>
              <a:t> will be used (baseline 554 ns bunch separation / high-</a:t>
            </a:r>
            <a:r>
              <a:rPr lang="en-GB" sz="1800" dirty="0" err="1"/>
              <a:t>lumi</a:t>
            </a:r>
            <a:r>
              <a:rPr lang="en-GB" sz="1800" dirty="0"/>
              <a:t> 366 ns). </a:t>
            </a:r>
          </a:p>
          <a:p>
            <a:pPr lvl="1"/>
            <a:r>
              <a:rPr lang="en-GB" sz="1800" dirty="0"/>
              <a:t>Concerning the crossing angle, options including a </a:t>
            </a:r>
            <a:r>
              <a:rPr lang="en-GB" sz="1800" b="1" dirty="0"/>
              <a:t>“quasi-head on” </a:t>
            </a:r>
            <a:r>
              <a:rPr lang="en-GB" sz="1800" dirty="0"/>
              <a:t>(2 </a:t>
            </a:r>
            <a:r>
              <a:rPr lang="en-GB" sz="1800" dirty="0" err="1"/>
              <a:t>mrad</a:t>
            </a:r>
            <a:r>
              <a:rPr lang="en-GB" sz="1800" dirty="0"/>
              <a:t>) are </a:t>
            </a:r>
            <a:r>
              <a:rPr lang="en-GB" sz="1800" b="1" dirty="0"/>
              <a:t>very difficult</a:t>
            </a:r>
            <a:r>
              <a:rPr lang="en-GB" sz="1800" dirty="0"/>
              <a:t> to implement  from the outgoing beams.</a:t>
            </a:r>
          </a:p>
          <a:p>
            <a:pPr lvl="1"/>
            <a:r>
              <a:rPr lang="en-GB" sz="1800" dirty="0"/>
              <a:t>Options for </a:t>
            </a:r>
            <a:r>
              <a:rPr lang="en-GB" sz="1800" b="1" dirty="0"/>
              <a:t>different longitudinal positions</a:t>
            </a:r>
            <a:r>
              <a:rPr lang="en-GB" sz="1800" dirty="0"/>
              <a:t> for the </a:t>
            </a:r>
            <a:r>
              <a:rPr lang="en-GB" sz="1800" b="1" dirty="0"/>
              <a:t>2 IPs</a:t>
            </a:r>
            <a:r>
              <a:rPr lang="en-GB" sz="1800" dirty="0"/>
              <a:t>, indeed they the advantage of allowing less separation between the 2 detectors will have </a:t>
            </a:r>
            <a:r>
              <a:rPr lang="en-GB" sz="1800" b="1" dirty="0"/>
              <a:t>timing issues </a:t>
            </a:r>
            <a:r>
              <a:rPr lang="en-GB" sz="1800" dirty="0"/>
              <a:t>due to the different lengths for the BDSs, implementation will be complex (for instance, the length has to be half-integer of the DR length).</a:t>
            </a:r>
          </a:p>
          <a:p>
            <a:pPr lvl="1"/>
            <a:r>
              <a:rPr lang="en-GB" sz="1800" dirty="0"/>
              <a:t>In the </a:t>
            </a:r>
            <a:r>
              <a:rPr lang="en-GB" sz="1800" b="1" dirty="0"/>
              <a:t>same longitudinal position </a:t>
            </a:r>
            <a:r>
              <a:rPr lang="en-GB" sz="1800" dirty="0"/>
              <a:t>for the 2 IPs, an optimization of the 2 IPs cavern have to be performed to provide a minimum distance of 30 m between two detectors.</a:t>
            </a:r>
          </a:p>
          <a:p>
            <a:pPr lvl="1"/>
            <a:r>
              <a:rPr lang="en-GB" sz="1800" dirty="0"/>
              <a:t>The </a:t>
            </a:r>
            <a:r>
              <a:rPr lang="en-GB" sz="1800" b="1" dirty="0"/>
              <a:t>beam dumps </a:t>
            </a:r>
            <a:r>
              <a:rPr lang="en-GB" sz="1800" dirty="0"/>
              <a:t>have to be reconfigured and special attention has to be paid to the photon dump location. In particular, the photon dump location at the </a:t>
            </a:r>
            <a:r>
              <a:rPr lang="en-GB" sz="1800" dirty="0" err="1"/>
              <a:t>center</a:t>
            </a:r>
            <a:r>
              <a:rPr lang="en-GB" sz="1800" dirty="0"/>
              <a:t> (between two tilted beams) becomes a critical issue in the case of the undulator positron source.</a:t>
            </a:r>
          </a:p>
          <a:p>
            <a:pPr lvl="1"/>
            <a:endParaRPr lang="en-GB" sz="1800" dirty="0"/>
          </a:p>
          <a:p>
            <a:pPr lvl="1"/>
            <a:endParaRPr lang="en-GB" sz="1800" dirty="0"/>
          </a:p>
          <a:p>
            <a:pPr marL="349250" lvl="1" indent="0">
              <a:buNone/>
            </a:pPr>
            <a:endParaRPr lang="en-GB" sz="1800" dirty="0"/>
          </a:p>
          <a:p>
            <a:pPr lvl="1"/>
            <a:endParaRPr lang="en-GB" sz="1800" dirty="0"/>
          </a:p>
        </p:txBody>
      </p:sp>
      <p:sp>
        <p:nvSpPr>
          <p:cNvPr id="4" name="Slide Number Placeholder 3">
            <a:extLst>
              <a:ext uri="{FF2B5EF4-FFF2-40B4-BE49-F238E27FC236}">
                <a16:creationId xmlns:a16="http://schemas.microsoft.com/office/drawing/2014/main" id="{28500290-844B-59F7-1C90-AE18D182B936}"/>
              </a:ext>
            </a:extLst>
          </p:cNvPr>
          <p:cNvSpPr>
            <a:spLocks noGrp="1"/>
          </p:cNvSpPr>
          <p:nvPr>
            <p:ph type="sldNum" sz="quarter" idx="12"/>
          </p:nvPr>
        </p:nvSpPr>
        <p:spPr/>
        <p:txBody>
          <a:bodyPr/>
          <a:lstStyle/>
          <a:p>
            <a:fld id="{617C510A-7687-CB44-A886-7EC5AB743307}" type="slidenum">
              <a:rPr lang="fr-FR" smtClean="0">
                <a:solidFill>
                  <a:prstClr val="white"/>
                </a:solidFill>
                <a:latin typeface="News Gothic MT"/>
              </a:rPr>
              <a:pPr/>
              <a:t>38</a:t>
            </a:fld>
            <a:endParaRPr lang="fr-FR">
              <a:solidFill>
                <a:prstClr val="white"/>
              </a:solidFill>
              <a:latin typeface="News Gothic MT"/>
            </a:endParaRPr>
          </a:p>
        </p:txBody>
      </p:sp>
      <p:sp>
        <p:nvSpPr>
          <p:cNvPr id="5" name="Date Placeholder 4">
            <a:extLst>
              <a:ext uri="{FF2B5EF4-FFF2-40B4-BE49-F238E27FC236}">
                <a16:creationId xmlns:a16="http://schemas.microsoft.com/office/drawing/2014/main" id="{2D8C81A6-4239-70B6-2C56-B37A3B00B4D4}"/>
              </a:ext>
            </a:extLst>
          </p:cNvPr>
          <p:cNvSpPr>
            <a:spLocks noGrp="1"/>
          </p:cNvSpPr>
          <p:nvPr>
            <p:ph type="dt" sz="half" idx="2"/>
          </p:nvPr>
        </p:nvSpPr>
        <p:spPr>
          <a:xfrm>
            <a:off x="4015425" y="6429717"/>
            <a:ext cx="2841837" cy="364618"/>
          </a:xfrm>
          <a:prstGeom prst="rect">
            <a:avLst/>
          </a:prstGeom>
        </p:spPr>
        <p:txBody>
          <a:bodyPr vert="horz" lIns="91440" tIns="45720" rIns="91440" bIns="45720" rtlCol="0" anchor="ctr"/>
          <a:lstStyle>
            <a:def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defPPr>
            <a:lvl1pPr marL="0" marR="0" indent="0" algn="r" defTabSz="457200" rtl="0" fontAlgn="auto" latinLnBrk="0" hangingPunct="0">
              <a:lnSpc>
                <a:spcPct val="100000"/>
              </a:lnSpc>
              <a:spcBef>
                <a:spcPts val="0"/>
              </a:spcBef>
              <a:spcAft>
                <a:spcPts val="0"/>
              </a:spcAft>
              <a:buClrTx/>
              <a:buSzTx/>
              <a:buFontTx/>
              <a:buNone/>
              <a:tabLst/>
              <a:defRPr kumimoji="0" sz="1200" b="0" i="0" u="none" strike="noStrike" cap="none" spc="0" normalizeH="0" baseline="0">
                <a:ln>
                  <a:noFill/>
                </a:ln>
                <a:solidFill>
                  <a:schemeClr val="bg1"/>
                </a:solidFill>
                <a:effectLst/>
                <a:uFillTx/>
                <a:latin typeface="Times New Roman"/>
                <a:ea typeface="Times New Roman"/>
                <a:cs typeface="Times New Roman"/>
                <a:sym typeface="Times New Roman"/>
              </a:defRPr>
            </a:lvl1pPr>
            <a:lvl2pPr marL="0" marR="0" indent="4572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2pPr>
            <a:lvl3pPr marL="0" marR="0" indent="9144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3pPr>
            <a:lvl4pPr marL="0" marR="0" indent="13716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4pPr>
            <a:lvl5pPr marL="0" marR="0" indent="18288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5pPr>
            <a:lvl6pPr marL="0" marR="0" indent="22860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6pPr>
            <a:lvl7pPr marL="0" marR="0" indent="27432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7pPr>
            <a:lvl8pPr marL="0" marR="0" indent="32004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8pPr>
            <a:lvl9pPr marL="0" marR="0" indent="36576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9pPr>
          </a:lstStyle>
          <a:p>
            <a:pPr hangingPunct="1"/>
            <a:r>
              <a:rPr lang="fr-FR" kern="1200">
                <a:solidFill>
                  <a:prstClr val="white"/>
                </a:solidFill>
                <a:latin typeface="News Gothic MT"/>
                <a:ea typeface="+mn-ea"/>
                <a:cs typeface="+mn-cs"/>
              </a:rPr>
              <a:t>15 May 2025</a:t>
            </a:r>
          </a:p>
        </p:txBody>
      </p:sp>
      <p:sp>
        <p:nvSpPr>
          <p:cNvPr id="7" name="TextBox 6">
            <a:extLst>
              <a:ext uri="{FF2B5EF4-FFF2-40B4-BE49-F238E27FC236}">
                <a16:creationId xmlns:a16="http://schemas.microsoft.com/office/drawing/2014/main" id="{66855B7E-B7EE-BF6B-8D14-EC0E45953F04}"/>
              </a:ext>
            </a:extLst>
          </p:cNvPr>
          <p:cNvSpPr txBox="1"/>
          <p:nvPr/>
        </p:nvSpPr>
        <p:spPr>
          <a:xfrm>
            <a:off x="253218" y="965041"/>
            <a:ext cx="11460188" cy="1477328"/>
          </a:xfrm>
          <a:prstGeom prst="rect">
            <a:avLst/>
          </a:prstGeom>
          <a:noFill/>
        </p:spPr>
        <p:txBody>
          <a:bodyPr wrap="square">
            <a:spAutoFit/>
          </a:bodyPr>
          <a:lstStyle/>
          <a:p>
            <a:pPr algn="just"/>
            <a:r>
              <a:rPr lang="en-GB" dirty="0">
                <a:solidFill>
                  <a:schemeClr val="tx2">
                    <a:lumMod val="90000"/>
                    <a:lumOff val="10000"/>
                  </a:schemeClr>
                </a:solidFill>
                <a:effectLst/>
                <a:latin typeface="Arial" panose="020B0604020202020204" pitchFamily="34" charset="0"/>
                <a:cs typeface="Arial" panose="020B0604020202020204" pitchFamily="34" charset="0"/>
              </a:rPr>
              <a:t>The angle choice has</a:t>
            </a:r>
            <a:r>
              <a:rPr lang="en-GB" dirty="0">
                <a:solidFill>
                  <a:schemeClr val="tx2">
                    <a:lumMod val="90000"/>
                    <a:lumOff val="10000"/>
                  </a:schemeClr>
                </a:solidFill>
                <a:latin typeface="Arial" panose="020B0604020202020204" pitchFamily="34" charset="0"/>
                <a:cs typeface="Arial" panose="020B0604020202020204" pitchFamily="34" charset="0"/>
              </a:rPr>
              <a:t> </a:t>
            </a:r>
            <a:r>
              <a:rPr lang="en-GB" dirty="0">
                <a:solidFill>
                  <a:schemeClr val="tx2">
                    <a:lumMod val="90000"/>
                    <a:lumOff val="10000"/>
                  </a:schemeClr>
                </a:solidFill>
                <a:effectLst/>
                <a:latin typeface="Arial" panose="020B0604020202020204" pitchFamily="34" charset="0"/>
                <a:cs typeface="Arial" panose="020B0604020202020204" pitchFamily="34" charset="0"/>
              </a:rPr>
              <a:t>not been determined, but in principle the 2 angles will be different to have physics complementarity between</a:t>
            </a:r>
            <a:r>
              <a:rPr lang="en-GB" dirty="0">
                <a:solidFill>
                  <a:schemeClr val="tx2">
                    <a:lumMod val="90000"/>
                    <a:lumOff val="10000"/>
                  </a:schemeClr>
                </a:solidFill>
                <a:latin typeface="Arial" panose="020B0604020202020204" pitchFamily="34" charset="0"/>
                <a:cs typeface="Arial" panose="020B0604020202020204" pitchFamily="34" charset="0"/>
              </a:rPr>
              <a:t> </a:t>
            </a:r>
            <a:r>
              <a:rPr lang="en-GB" dirty="0">
                <a:solidFill>
                  <a:schemeClr val="tx2">
                    <a:lumMod val="90000"/>
                    <a:lumOff val="10000"/>
                  </a:schemeClr>
                </a:solidFill>
                <a:effectLst/>
                <a:latin typeface="Arial" panose="020B0604020202020204" pitchFamily="34" charset="0"/>
                <a:cs typeface="Arial" panose="020B0604020202020204" pitchFamily="34" charset="0"/>
              </a:rPr>
              <a:t>he two detectors. Preliminary design studies and CFS cost with 20 </a:t>
            </a:r>
            <a:r>
              <a:rPr lang="en-GB" dirty="0" err="1">
                <a:solidFill>
                  <a:schemeClr val="tx2">
                    <a:lumMod val="90000"/>
                    <a:lumOff val="10000"/>
                  </a:schemeClr>
                </a:solidFill>
                <a:effectLst/>
                <a:latin typeface="Arial" panose="020B0604020202020204" pitchFamily="34" charset="0"/>
                <a:cs typeface="Arial" panose="020B0604020202020204" pitchFamily="34" charset="0"/>
              </a:rPr>
              <a:t>mrad</a:t>
            </a:r>
            <a:r>
              <a:rPr lang="en-GB" dirty="0">
                <a:solidFill>
                  <a:schemeClr val="tx2">
                    <a:lumMod val="90000"/>
                    <a:lumOff val="10000"/>
                  </a:schemeClr>
                </a:solidFill>
                <a:effectLst/>
                <a:latin typeface="Arial" panose="020B0604020202020204" pitchFamily="34" charset="0"/>
                <a:cs typeface="Arial" panose="020B0604020202020204" pitchFamily="34" charset="0"/>
              </a:rPr>
              <a:t> between the MLs,</a:t>
            </a:r>
            <a:r>
              <a:rPr lang="en-GB" dirty="0">
                <a:solidFill>
                  <a:schemeClr val="tx2">
                    <a:lumMod val="90000"/>
                    <a:lumOff val="10000"/>
                  </a:schemeClr>
                </a:solidFill>
                <a:latin typeface="Arial" panose="020B0604020202020204" pitchFamily="34" charset="0"/>
                <a:cs typeface="Arial" panose="020B0604020202020204" pitchFamily="34" charset="0"/>
              </a:rPr>
              <a:t> </a:t>
            </a:r>
            <a:r>
              <a:rPr lang="en-GB" dirty="0">
                <a:solidFill>
                  <a:schemeClr val="tx2">
                    <a:lumMod val="90000"/>
                    <a:lumOff val="10000"/>
                  </a:schemeClr>
                </a:solidFill>
                <a:effectLst/>
                <a:latin typeface="Arial" panose="020B0604020202020204" pitchFamily="34" charset="0"/>
                <a:cs typeface="Arial" panose="020B0604020202020204" pitchFamily="34" charset="0"/>
              </a:rPr>
              <a:t>and with </a:t>
            </a:r>
            <a:r>
              <a:rPr lang="en-GB" b="1" dirty="0">
                <a:solidFill>
                  <a:schemeClr val="tx2">
                    <a:lumMod val="90000"/>
                    <a:lumOff val="10000"/>
                  </a:schemeClr>
                </a:solidFill>
                <a:effectLst/>
                <a:latin typeface="Arial" panose="020B0604020202020204" pitchFamily="34" charset="0"/>
                <a:cs typeface="Arial" panose="020B0604020202020204" pitchFamily="34" charset="0"/>
              </a:rPr>
              <a:t>2 IPs </a:t>
            </a:r>
            <a:r>
              <a:rPr lang="en-GB" dirty="0">
                <a:solidFill>
                  <a:schemeClr val="tx2">
                    <a:lumMod val="90000"/>
                    <a:lumOff val="10000"/>
                  </a:schemeClr>
                </a:solidFill>
                <a:effectLst/>
                <a:latin typeface="Arial" panose="020B0604020202020204" pitchFamily="34" charset="0"/>
                <a:cs typeface="Arial" panose="020B0604020202020204" pitchFamily="34" charset="0"/>
              </a:rPr>
              <a:t>with </a:t>
            </a:r>
            <a:r>
              <a:rPr lang="en-GB" b="1" dirty="0">
                <a:solidFill>
                  <a:schemeClr val="tx2">
                    <a:lumMod val="90000"/>
                    <a:lumOff val="10000"/>
                  </a:schemeClr>
                </a:solidFill>
                <a:effectLst/>
                <a:latin typeface="Arial" panose="020B0604020202020204" pitchFamily="34" charset="0"/>
                <a:cs typeface="Arial" panose="020B0604020202020204" pitchFamily="34" charset="0"/>
              </a:rPr>
              <a:t>14 </a:t>
            </a:r>
            <a:r>
              <a:rPr lang="en-GB" b="1" dirty="0">
                <a:solidFill>
                  <a:schemeClr val="tx2">
                    <a:lumMod val="90000"/>
                    <a:lumOff val="10000"/>
                  </a:schemeClr>
                </a:solidFill>
                <a:latin typeface="Arial" panose="020B0604020202020204" pitchFamily="34" charset="0"/>
                <a:cs typeface="Arial" panose="020B0604020202020204" pitchFamily="34" charset="0"/>
              </a:rPr>
              <a:t>/ </a:t>
            </a:r>
            <a:r>
              <a:rPr lang="en-GB" b="1" dirty="0">
                <a:solidFill>
                  <a:schemeClr val="tx2">
                    <a:lumMod val="90000"/>
                    <a:lumOff val="10000"/>
                  </a:schemeClr>
                </a:solidFill>
                <a:effectLst/>
                <a:latin typeface="Arial" panose="020B0604020202020204" pitchFamily="34" charset="0"/>
                <a:cs typeface="Arial" panose="020B0604020202020204" pitchFamily="34" charset="0"/>
              </a:rPr>
              <a:t>26 </a:t>
            </a:r>
            <a:r>
              <a:rPr lang="en-GB" b="1" dirty="0" err="1">
                <a:solidFill>
                  <a:schemeClr val="tx2">
                    <a:lumMod val="90000"/>
                    <a:lumOff val="10000"/>
                  </a:schemeClr>
                </a:solidFill>
                <a:effectLst/>
                <a:latin typeface="Arial" panose="020B0604020202020204" pitchFamily="34" charset="0"/>
                <a:cs typeface="Arial" panose="020B0604020202020204" pitchFamily="34" charset="0"/>
              </a:rPr>
              <a:t>mrad</a:t>
            </a:r>
            <a:r>
              <a:rPr lang="en-GB" b="1" dirty="0">
                <a:solidFill>
                  <a:schemeClr val="tx2">
                    <a:lumMod val="90000"/>
                    <a:lumOff val="10000"/>
                  </a:schemeClr>
                </a:solidFill>
                <a:effectLst/>
                <a:latin typeface="Arial" panose="020B0604020202020204" pitchFamily="34" charset="0"/>
                <a:cs typeface="Arial" panose="020B0604020202020204" pitchFamily="34" charset="0"/>
              </a:rPr>
              <a:t> </a:t>
            </a:r>
            <a:r>
              <a:rPr lang="en-GB" dirty="0">
                <a:solidFill>
                  <a:schemeClr val="tx2">
                    <a:lumMod val="90000"/>
                    <a:lumOff val="10000"/>
                  </a:schemeClr>
                </a:solidFill>
                <a:effectLst/>
                <a:latin typeface="Arial" panose="020B0604020202020204" pitchFamily="34" charset="0"/>
                <a:cs typeface="Arial" panose="020B0604020202020204" pitchFamily="34" charset="0"/>
              </a:rPr>
              <a:t>crossing angle with the two detectors in the same longitudinal position,</a:t>
            </a:r>
            <a:r>
              <a:rPr lang="en-GB" dirty="0">
                <a:solidFill>
                  <a:schemeClr val="tx2">
                    <a:lumMod val="90000"/>
                    <a:lumOff val="10000"/>
                  </a:schemeClr>
                </a:solidFill>
                <a:latin typeface="Arial" panose="020B0604020202020204" pitchFamily="34" charset="0"/>
                <a:cs typeface="Arial" panose="020B0604020202020204" pitchFamily="34" charset="0"/>
              </a:rPr>
              <a:t> </a:t>
            </a:r>
            <a:r>
              <a:rPr lang="en-GB" dirty="0">
                <a:solidFill>
                  <a:schemeClr val="tx2">
                    <a:lumMod val="90000"/>
                    <a:lumOff val="10000"/>
                  </a:schemeClr>
                </a:solidFill>
                <a:effectLst/>
                <a:latin typeface="Arial" panose="020B0604020202020204" pitchFamily="34" charset="0"/>
                <a:cs typeface="Arial" panose="020B0604020202020204" pitchFamily="34" charset="0"/>
              </a:rPr>
              <a:t>are being performed but not detailed design of the optics is being planned. Discussions are ongoing to found</a:t>
            </a:r>
            <a:r>
              <a:rPr lang="en-GB" dirty="0">
                <a:solidFill>
                  <a:schemeClr val="tx2">
                    <a:lumMod val="90000"/>
                    <a:lumOff val="10000"/>
                  </a:schemeClr>
                </a:solidFill>
                <a:latin typeface="Arial" panose="020B0604020202020204" pitchFamily="34" charset="0"/>
                <a:cs typeface="Arial" panose="020B0604020202020204" pitchFamily="34" charset="0"/>
              </a:rPr>
              <a:t> </a:t>
            </a:r>
            <a:r>
              <a:rPr lang="en-GB" dirty="0">
                <a:solidFill>
                  <a:schemeClr val="tx2">
                    <a:lumMod val="90000"/>
                    <a:lumOff val="10000"/>
                  </a:schemeClr>
                </a:solidFill>
                <a:effectLst/>
                <a:latin typeface="Arial" panose="020B0604020202020204" pitchFamily="34" charset="0"/>
                <a:cs typeface="Arial" panose="020B0604020202020204" pitchFamily="34" charset="0"/>
              </a:rPr>
              <a:t>an optimal solution; some issues have been identified:</a:t>
            </a:r>
          </a:p>
        </p:txBody>
      </p:sp>
    </p:spTree>
    <p:extLst>
      <p:ext uri="{BB962C8B-B14F-4D97-AF65-F5344CB8AC3E}">
        <p14:creationId xmlns:p14="http://schemas.microsoft.com/office/powerpoint/2010/main" val="4156286603"/>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3F46B549-8416-17A1-E6B5-521EF6C16729}"/>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8CD3E445-817E-6EC6-EBD6-680B0139840D}"/>
              </a:ext>
            </a:extLst>
          </p:cNvPr>
          <p:cNvSpPr>
            <a:spLocks noGrp="1"/>
          </p:cNvSpPr>
          <p:nvPr>
            <p:ph type="title"/>
          </p:nvPr>
        </p:nvSpPr>
        <p:spPr>
          <a:xfrm>
            <a:off x="3478068" y="205628"/>
            <a:ext cx="5223163" cy="608250"/>
          </a:xfrm>
        </p:spPr>
        <p:txBody>
          <a:bodyPr/>
          <a:lstStyle/>
          <a:p>
            <a:r>
              <a:rPr lang="en-ES" sz="2800"/>
              <a:t>ILC</a:t>
            </a:r>
            <a:r>
              <a:rPr lang="en-US" sz="2800" dirty="0"/>
              <a:t>@CERN with </a:t>
            </a:r>
            <a:r>
              <a:rPr lang="en-ES" sz="2800"/>
              <a:t>2 I</a:t>
            </a:r>
            <a:r>
              <a:rPr lang="en-GB" sz="2800" dirty="0"/>
              <a:t>Ps  (II)</a:t>
            </a:r>
            <a:endParaRPr lang="en-ES" sz="2800"/>
          </a:p>
        </p:txBody>
      </p:sp>
      <p:sp>
        <p:nvSpPr>
          <p:cNvPr id="3" name="Content Placeholder 2">
            <a:extLst>
              <a:ext uri="{FF2B5EF4-FFF2-40B4-BE49-F238E27FC236}">
                <a16:creationId xmlns:a16="http://schemas.microsoft.com/office/drawing/2014/main" id="{F0C50C99-2AAF-7D9B-B042-7C2F9C868352}"/>
              </a:ext>
            </a:extLst>
          </p:cNvPr>
          <p:cNvSpPr>
            <a:spLocks noGrp="1"/>
          </p:cNvSpPr>
          <p:nvPr>
            <p:ph idx="1"/>
          </p:nvPr>
        </p:nvSpPr>
        <p:spPr>
          <a:xfrm>
            <a:off x="445991" y="967612"/>
            <a:ext cx="11426922" cy="5308371"/>
          </a:xfrm>
        </p:spPr>
        <p:txBody>
          <a:bodyPr>
            <a:normAutofit/>
          </a:bodyPr>
          <a:lstStyle/>
          <a:p>
            <a:pPr lvl="1"/>
            <a:endParaRPr lang="en-GB" sz="1800" dirty="0"/>
          </a:p>
          <a:p>
            <a:pPr lvl="1"/>
            <a:r>
              <a:rPr lang="en-GB" sz="1800" dirty="0"/>
              <a:t>The </a:t>
            </a:r>
            <a:r>
              <a:rPr lang="en-GB" sz="1800" b="1" dirty="0"/>
              <a:t>angle between the MLs </a:t>
            </a:r>
            <a:r>
              <a:rPr lang="en-GB" sz="1800" dirty="0"/>
              <a:t>has to be optimized to minimize the SR generated by the bending magnets of the BDS separation region, taking into account the 2 IPs crossing angle choice.</a:t>
            </a:r>
          </a:p>
          <a:p>
            <a:pPr lvl="1"/>
            <a:r>
              <a:rPr lang="en-GB" sz="1800" dirty="0"/>
              <a:t>The idea of having parallel MLs is also being considered and this option could be better for the future implementation of an upgrade by means of ERLs, nevertheless the impact of the increase of total length and the SR losses in the splitting section should be considered.</a:t>
            </a:r>
          </a:p>
          <a:p>
            <a:pPr lvl="1"/>
            <a:r>
              <a:rPr lang="en-GB" sz="1800" dirty="0"/>
              <a:t>The </a:t>
            </a:r>
            <a:r>
              <a:rPr lang="en-GB" sz="1800" b="1" dirty="0"/>
              <a:t>split location of the BDSs </a:t>
            </a:r>
            <a:r>
              <a:rPr lang="en-GB" sz="1800" dirty="0"/>
              <a:t>has to studied in detail, as well as the split magnet technology for the high-energy upgrades.</a:t>
            </a:r>
          </a:p>
          <a:p>
            <a:pPr lvl="1"/>
            <a:r>
              <a:rPr lang="en-GB" sz="1800" dirty="0"/>
              <a:t>Compatibility with a possible future </a:t>
            </a:r>
            <a:r>
              <a:rPr lang="en-GB" sz="1800" b="1" dirty="0">
                <a:latin typeface="Symbol" pitchFamily="2" charset="2"/>
              </a:rPr>
              <a:t>gg </a:t>
            </a:r>
            <a:r>
              <a:rPr lang="en-GB" sz="1800" b="1" dirty="0"/>
              <a:t>collision </a:t>
            </a:r>
            <a:r>
              <a:rPr lang="en-GB" sz="1800" dirty="0"/>
              <a:t>mode have to be evaluated, with both optical lasers or FEL options. Options with XFEL lasers are optimal when the crossing angle is "quasi-head on" contrary to the optical ones.</a:t>
            </a:r>
          </a:p>
          <a:p>
            <a:pPr lvl="1"/>
            <a:r>
              <a:rPr lang="en-GB" sz="1800" dirty="0"/>
              <a:t>....</a:t>
            </a:r>
          </a:p>
          <a:p>
            <a:pPr lvl="1"/>
            <a:endParaRPr lang="en-GB" sz="1800" dirty="0"/>
          </a:p>
          <a:p>
            <a:pPr marL="349250" lvl="1" indent="0">
              <a:buNone/>
            </a:pPr>
            <a:endParaRPr lang="en-GB" sz="1800" dirty="0"/>
          </a:p>
          <a:p>
            <a:pPr lvl="1"/>
            <a:endParaRPr lang="en-GB" sz="1800" dirty="0"/>
          </a:p>
        </p:txBody>
      </p:sp>
      <p:sp>
        <p:nvSpPr>
          <p:cNvPr id="4" name="Slide Number Placeholder 3">
            <a:extLst>
              <a:ext uri="{FF2B5EF4-FFF2-40B4-BE49-F238E27FC236}">
                <a16:creationId xmlns:a16="http://schemas.microsoft.com/office/drawing/2014/main" id="{D1449474-012F-6178-01A4-2F7C49E2021A}"/>
              </a:ext>
            </a:extLst>
          </p:cNvPr>
          <p:cNvSpPr>
            <a:spLocks noGrp="1"/>
          </p:cNvSpPr>
          <p:nvPr>
            <p:ph type="sldNum" sz="quarter" idx="12"/>
          </p:nvPr>
        </p:nvSpPr>
        <p:spPr/>
        <p:txBody>
          <a:bodyPr/>
          <a:lstStyle/>
          <a:p>
            <a:fld id="{617C510A-7687-CB44-A886-7EC5AB743307}" type="slidenum">
              <a:rPr lang="fr-FR" smtClean="0">
                <a:solidFill>
                  <a:prstClr val="white"/>
                </a:solidFill>
                <a:latin typeface="News Gothic MT"/>
              </a:rPr>
              <a:pPr/>
              <a:t>39</a:t>
            </a:fld>
            <a:endParaRPr lang="fr-FR">
              <a:solidFill>
                <a:prstClr val="white"/>
              </a:solidFill>
              <a:latin typeface="News Gothic MT"/>
            </a:endParaRPr>
          </a:p>
        </p:txBody>
      </p:sp>
      <p:sp>
        <p:nvSpPr>
          <p:cNvPr id="5" name="Date Placeholder 4">
            <a:extLst>
              <a:ext uri="{FF2B5EF4-FFF2-40B4-BE49-F238E27FC236}">
                <a16:creationId xmlns:a16="http://schemas.microsoft.com/office/drawing/2014/main" id="{8CFBC8EC-9CE8-7876-6A11-80C99CDE31C1}"/>
              </a:ext>
            </a:extLst>
          </p:cNvPr>
          <p:cNvSpPr>
            <a:spLocks noGrp="1"/>
          </p:cNvSpPr>
          <p:nvPr>
            <p:ph type="dt" sz="half" idx="2"/>
          </p:nvPr>
        </p:nvSpPr>
        <p:spPr>
          <a:xfrm>
            <a:off x="4015425" y="6429717"/>
            <a:ext cx="2841837" cy="364618"/>
          </a:xfrm>
          <a:prstGeom prst="rect">
            <a:avLst/>
          </a:prstGeom>
        </p:spPr>
        <p:txBody>
          <a:bodyPr vert="horz" lIns="91440" tIns="45720" rIns="91440" bIns="45720" rtlCol="0" anchor="ctr"/>
          <a:lstStyle>
            <a:def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defPPr>
            <a:lvl1pPr marL="0" marR="0" indent="0" algn="r" defTabSz="457200" rtl="0" fontAlgn="auto" latinLnBrk="0" hangingPunct="0">
              <a:lnSpc>
                <a:spcPct val="100000"/>
              </a:lnSpc>
              <a:spcBef>
                <a:spcPts val="0"/>
              </a:spcBef>
              <a:spcAft>
                <a:spcPts val="0"/>
              </a:spcAft>
              <a:buClrTx/>
              <a:buSzTx/>
              <a:buFontTx/>
              <a:buNone/>
              <a:tabLst/>
              <a:defRPr kumimoji="0" sz="1200" b="0" i="0" u="none" strike="noStrike" cap="none" spc="0" normalizeH="0" baseline="0">
                <a:ln>
                  <a:noFill/>
                </a:ln>
                <a:solidFill>
                  <a:schemeClr val="bg1"/>
                </a:solidFill>
                <a:effectLst/>
                <a:uFillTx/>
                <a:latin typeface="Times New Roman"/>
                <a:ea typeface="Times New Roman"/>
                <a:cs typeface="Times New Roman"/>
                <a:sym typeface="Times New Roman"/>
              </a:defRPr>
            </a:lvl1pPr>
            <a:lvl2pPr marL="0" marR="0" indent="4572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2pPr>
            <a:lvl3pPr marL="0" marR="0" indent="9144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3pPr>
            <a:lvl4pPr marL="0" marR="0" indent="13716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4pPr>
            <a:lvl5pPr marL="0" marR="0" indent="18288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5pPr>
            <a:lvl6pPr marL="0" marR="0" indent="22860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6pPr>
            <a:lvl7pPr marL="0" marR="0" indent="27432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7pPr>
            <a:lvl8pPr marL="0" marR="0" indent="32004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8pPr>
            <a:lvl9pPr marL="0" marR="0" indent="36576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9pPr>
          </a:lstStyle>
          <a:p>
            <a:pPr hangingPunct="1"/>
            <a:r>
              <a:rPr lang="fr-FR" kern="1200">
                <a:solidFill>
                  <a:prstClr val="white"/>
                </a:solidFill>
                <a:latin typeface="News Gothic MT"/>
                <a:ea typeface="+mn-ea"/>
                <a:cs typeface="+mn-cs"/>
              </a:rPr>
              <a:t>15 May 2025</a:t>
            </a:r>
          </a:p>
        </p:txBody>
      </p:sp>
      <p:sp>
        <p:nvSpPr>
          <p:cNvPr id="6" name="Footer Placeholder 5">
            <a:extLst>
              <a:ext uri="{FF2B5EF4-FFF2-40B4-BE49-F238E27FC236}">
                <a16:creationId xmlns:a16="http://schemas.microsoft.com/office/drawing/2014/main" id="{B102E19C-806B-EEE8-6312-B3D40A93CAF0}"/>
              </a:ext>
            </a:extLst>
          </p:cNvPr>
          <p:cNvSpPr>
            <a:spLocks noGrp="1"/>
          </p:cNvSpPr>
          <p:nvPr>
            <p:ph type="ftr" sz="quarter" idx="3"/>
          </p:nvPr>
        </p:nvSpPr>
        <p:spPr>
          <a:xfrm>
            <a:off x="189576" y="6429717"/>
            <a:ext cx="6447864" cy="364618"/>
          </a:xfrm>
          <a:prstGeom prst="rect">
            <a:avLst/>
          </a:prstGeom>
        </p:spPr>
        <p:txBody>
          <a:bodyPr vert="horz" lIns="91440" tIns="45720" rIns="91440" bIns="45720" rtlCol="0" anchor="ctr"/>
          <a:lstStyle>
            <a:def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defPPr>
            <a:lvl1pPr marL="0" marR="0" indent="0" algn="l" defTabSz="457200" rtl="0" fontAlgn="auto" latinLnBrk="0" hangingPunct="0">
              <a:lnSpc>
                <a:spcPct val="100000"/>
              </a:lnSpc>
              <a:spcBef>
                <a:spcPts val="0"/>
              </a:spcBef>
              <a:spcAft>
                <a:spcPts val="0"/>
              </a:spcAft>
              <a:buClrTx/>
              <a:buSzTx/>
              <a:buFontTx/>
              <a:buNone/>
              <a:tabLst/>
              <a:defRPr kumimoji="0" sz="1200" b="0" i="0" u="none" strike="noStrike" cap="none" spc="0" normalizeH="0" baseline="0">
                <a:ln>
                  <a:noFill/>
                </a:ln>
                <a:solidFill>
                  <a:schemeClr val="bg1"/>
                </a:solidFill>
                <a:effectLst/>
                <a:uFillTx/>
                <a:latin typeface="Times New Roman"/>
                <a:ea typeface="Times New Roman"/>
                <a:cs typeface="Times New Roman"/>
                <a:sym typeface="Times New Roman"/>
              </a:defRPr>
            </a:lvl1pPr>
            <a:lvl2pPr marL="0" marR="0" indent="4572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2pPr>
            <a:lvl3pPr marL="0" marR="0" indent="9144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3pPr>
            <a:lvl4pPr marL="0" marR="0" indent="13716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4pPr>
            <a:lvl5pPr marL="0" marR="0" indent="18288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5pPr>
            <a:lvl6pPr marL="0" marR="0" indent="22860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6pPr>
            <a:lvl7pPr marL="0" marR="0" indent="27432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7pPr>
            <a:lvl8pPr marL="0" marR="0" indent="32004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8pPr>
            <a:lvl9pPr marL="0" marR="0" indent="365760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lvl9pPr>
          </a:lstStyle>
          <a:p>
            <a:pPr hangingPunct="1"/>
            <a:r>
              <a:rPr lang="en-US" kern="1200">
                <a:solidFill>
                  <a:prstClr val="white"/>
                </a:solidFill>
                <a:latin typeface="News Gothic MT"/>
                <a:ea typeface="+mn-ea"/>
                <a:cs typeface="+mn-cs"/>
              </a:rPr>
              <a:t>LC Vision Community</a:t>
            </a:r>
            <a:endParaRPr lang="fr-FR" kern="1200">
              <a:solidFill>
                <a:prstClr val="white"/>
              </a:solidFill>
              <a:latin typeface="News Gothic MT"/>
              <a:ea typeface="+mn-ea"/>
              <a:cs typeface="+mn-cs"/>
            </a:endParaRPr>
          </a:p>
        </p:txBody>
      </p:sp>
    </p:spTree>
    <p:extLst>
      <p:ext uri="{BB962C8B-B14F-4D97-AF65-F5344CB8AC3E}">
        <p14:creationId xmlns:p14="http://schemas.microsoft.com/office/powerpoint/2010/main" val="1883412312"/>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7E971248-4A98-5077-59CD-3EE392ED9B85}"/>
            </a:ext>
          </a:extLst>
        </p:cNvPr>
        <p:cNvGrpSpPr/>
        <p:nvPr/>
      </p:nvGrpSpPr>
      <p:grpSpPr>
        <a:xfrm>
          <a:off x="0" y="0"/>
          <a:ext cx="0" cy="0"/>
          <a:chOff x="0" y="0"/>
          <a:chExt cx="0" cy="0"/>
        </a:xfrm>
      </p:grpSpPr>
      <p:sp>
        <p:nvSpPr>
          <p:cNvPr id="4" name="Date Placeholder 3">
            <a:extLst>
              <a:ext uri="{FF2B5EF4-FFF2-40B4-BE49-F238E27FC236}">
                <a16:creationId xmlns:a16="http://schemas.microsoft.com/office/drawing/2014/main" id="{3AC931F2-74F9-3827-8E2F-C9751137BC96}"/>
              </a:ext>
            </a:extLst>
          </p:cNvPr>
          <p:cNvSpPr>
            <a:spLocks noGrp="1"/>
          </p:cNvSpPr>
          <p:nvPr>
            <p:ph type="dt" sz="half" idx="10"/>
          </p:nvPr>
        </p:nvSpPr>
        <p:spPr/>
        <p:txBody>
          <a:bodyPr/>
          <a:lstStyle/>
          <a:p>
            <a:r>
              <a:rPr lang="fr-FR">
                <a:solidFill>
                  <a:prstClr val="white"/>
                </a:solidFill>
                <a:latin typeface="News Gothic MT"/>
              </a:rPr>
              <a:t>15 May 2025</a:t>
            </a:r>
            <a:endParaRPr lang="fr-FR" dirty="0">
              <a:solidFill>
                <a:prstClr val="white"/>
              </a:solidFill>
              <a:latin typeface="News Gothic MT"/>
            </a:endParaRPr>
          </a:p>
        </p:txBody>
      </p:sp>
      <p:sp>
        <p:nvSpPr>
          <p:cNvPr id="5" name="Slide Number Placeholder 4">
            <a:extLst>
              <a:ext uri="{FF2B5EF4-FFF2-40B4-BE49-F238E27FC236}">
                <a16:creationId xmlns:a16="http://schemas.microsoft.com/office/drawing/2014/main" id="{BAE7AD5F-0922-431C-5C38-3311947E71DC}"/>
              </a:ext>
            </a:extLst>
          </p:cNvPr>
          <p:cNvSpPr>
            <a:spLocks noGrp="1"/>
          </p:cNvSpPr>
          <p:nvPr>
            <p:ph type="sldNum" sz="quarter" idx="12"/>
          </p:nvPr>
        </p:nvSpPr>
        <p:spPr/>
        <p:txBody>
          <a:bodyPr/>
          <a:lstStyle/>
          <a:p>
            <a:fld id="{617C510A-7687-CB44-A886-7EC5AB743307}" type="slidenum">
              <a:rPr lang="fr-FR" smtClean="0">
                <a:solidFill>
                  <a:prstClr val="white"/>
                </a:solidFill>
                <a:latin typeface="News Gothic MT"/>
              </a:rPr>
              <a:pPr/>
              <a:t>40</a:t>
            </a:fld>
            <a:endParaRPr lang="fr-FR">
              <a:solidFill>
                <a:prstClr val="white"/>
              </a:solidFill>
              <a:latin typeface="News Gothic MT"/>
            </a:endParaRPr>
          </a:p>
        </p:txBody>
      </p:sp>
      <p:pic>
        <p:nvPicPr>
          <p:cNvPr id="6" name="Google Shape;1185;p114">
            <a:extLst>
              <a:ext uri="{FF2B5EF4-FFF2-40B4-BE49-F238E27FC236}">
                <a16:creationId xmlns:a16="http://schemas.microsoft.com/office/drawing/2014/main" id="{CF492912-9AFA-5A3C-2CD4-4D43CA000C4D}"/>
              </a:ext>
            </a:extLst>
          </p:cNvPr>
          <p:cNvPicPr preferRelativeResize="0"/>
          <p:nvPr/>
        </p:nvPicPr>
        <p:blipFill>
          <a:blip r:embed="rId2">
            <a:alphaModFix/>
          </a:blip>
          <a:stretch>
            <a:fillRect/>
          </a:stretch>
        </p:blipFill>
        <p:spPr>
          <a:xfrm>
            <a:off x="4661677" y="1263860"/>
            <a:ext cx="2549404" cy="2434608"/>
          </a:xfrm>
          <a:prstGeom prst="rect">
            <a:avLst/>
          </a:prstGeom>
          <a:noFill/>
          <a:ln>
            <a:noFill/>
          </a:ln>
        </p:spPr>
      </p:pic>
      <p:pic>
        <p:nvPicPr>
          <p:cNvPr id="7" name="Google Shape;1186;p114">
            <a:extLst>
              <a:ext uri="{FF2B5EF4-FFF2-40B4-BE49-F238E27FC236}">
                <a16:creationId xmlns:a16="http://schemas.microsoft.com/office/drawing/2014/main" id="{541A9154-D50B-74B0-A0B0-0735AA4EDBC8}"/>
              </a:ext>
            </a:extLst>
          </p:cNvPr>
          <p:cNvPicPr preferRelativeResize="0"/>
          <p:nvPr/>
        </p:nvPicPr>
        <p:blipFill>
          <a:blip r:embed="rId3" cstate="screen">
            <a:alphaModFix/>
            <a:extLst>
              <a:ext uri="{28A0092B-C50C-407E-A947-70E740481C1C}">
                <a14:useLocalDpi xmlns:a14="http://schemas.microsoft.com/office/drawing/2010/main"/>
              </a:ext>
            </a:extLst>
          </a:blip>
          <a:stretch>
            <a:fillRect/>
          </a:stretch>
        </p:blipFill>
        <p:spPr>
          <a:xfrm>
            <a:off x="7795948" y="1810205"/>
            <a:ext cx="3278433" cy="2004451"/>
          </a:xfrm>
          <a:prstGeom prst="rect">
            <a:avLst/>
          </a:prstGeom>
          <a:noFill/>
          <a:ln>
            <a:noFill/>
          </a:ln>
        </p:spPr>
      </p:pic>
      <p:sp>
        <p:nvSpPr>
          <p:cNvPr id="8" name="Google Shape;1187;p114">
            <a:extLst>
              <a:ext uri="{FF2B5EF4-FFF2-40B4-BE49-F238E27FC236}">
                <a16:creationId xmlns:a16="http://schemas.microsoft.com/office/drawing/2014/main" id="{534B910D-7583-88F6-A864-84DEA5878FFC}"/>
              </a:ext>
            </a:extLst>
          </p:cNvPr>
          <p:cNvSpPr txBox="1"/>
          <p:nvPr/>
        </p:nvSpPr>
        <p:spPr>
          <a:xfrm>
            <a:off x="9401016" y="3404110"/>
            <a:ext cx="2995833" cy="736711"/>
          </a:xfrm>
          <a:prstGeom prst="rect">
            <a:avLst/>
          </a:prstGeom>
          <a:noFill/>
          <a:ln>
            <a:noFill/>
          </a:ln>
        </p:spPr>
        <p:txBody>
          <a:bodyPr spcFirstLastPara="1" wrap="square" lIns="91298" tIns="91298" rIns="91298" bIns="91298" anchor="t" anchorCtr="0">
            <a:spAutoFit/>
          </a:bodyPr>
          <a:lstStyle/>
          <a:p>
            <a:pPr algn="ctr"/>
            <a:r>
              <a:rPr lang="en-US" sz="1797" dirty="0"/>
              <a:t>Cryomodule Unit - 9 m </a:t>
            </a:r>
            <a:endParaRPr sz="1797" dirty="0"/>
          </a:p>
          <a:p>
            <a:pPr algn="ctr"/>
            <a:r>
              <a:rPr lang="en-US" sz="1797" dirty="0"/>
              <a:t>(630 MeV/1 GeV )</a:t>
            </a:r>
            <a:endParaRPr sz="1797" dirty="0"/>
          </a:p>
        </p:txBody>
      </p:sp>
      <p:pic>
        <p:nvPicPr>
          <p:cNvPr id="9" name="Picture 8">
            <a:extLst>
              <a:ext uri="{FF2B5EF4-FFF2-40B4-BE49-F238E27FC236}">
                <a16:creationId xmlns:a16="http://schemas.microsoft.com/office/drawing/2014/main" id="{62E82DAB-B278-0ECA-B0D6-DBC27B157683}"/>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231188" y="1670976"/>
            <a:ext cx="4429736" cy="3506522"/>
          </a:xfrm>
          <a:prstGeom prst="rect">
            <a:avLst/>
          </a:prstGeom>
        </p:spPr>
      </p:pic>
      <p:sp>
        <p:nvSpPr>
          <p:cNvPr id="10" name="Google Shape;1184;p114">
            <a:extLst>
              <a:ext uri="{FF2B5EF4-FFF2-40B4-BE49-F238E27FC236}">
                <a16:creationId xmlns:a16="http://schemas.microsoft.com/office/drawing/2014/main" id="{0A0D55BE-E29D-9690-20FD-40F59A2A8F9A}"/>
              </a:ext>
            </a:extLst>
          </p:cNvPr>
          <p:cNvSpPr txBox="1"/>
          <p:nvPr/>
        </p:nvSpPr>
        <p:spPr>
          <a:xfrm>
            <a:off x="948139" y="5093070"/>
            <a:ext cx="2995833" cy="737607"/>
          </a:xfrm>
          <a:prstGeom prst="rect">
            <a:avLst/>
          </a:prstGeom>
          <a:noFill/>
          <a:ln>
            <a:noFill/>
          </a:ln>
        </p:spPr>
        <p:txBody>
          <a:bodyPr spcFirstLastPara="1" wrap="square" lIns="91298" tIns="91298" rIns="91298" bIns="91298" anchor="t" anchorCtr="0">
            <a:spAutoFit/>
          </a:bodyPr>
          <a:lstStyle/>
          <a:p>
            <a:pPr algn="ctr"/>
            <a:r>
              <a:rPr lang="en-US" sz="1797" b="1" dirty="0"/>
              <a:t>ILC</a:t>
            </a:r>
          </a:p>
          <a:p>
            <a:pPr algn="ctr"/>
            <a:r>
              <a:rPr lang="en-US" sz="1797" b="1" dirty="0"/>
              <a:t>Usable Tunnel Width - 11 m</a:t>
            </a:r>
            <a:endParaRPr sz="1797" b="1" dirty="0"/>
          </a:p>
        </p:txBody>
      </p:sp>
      <p:sp>
        <p:nvSpPr>
          <p:cNvPr id="11" name="Google Shape;1184;p114">
            <a:extLst>
              <a:ext uri="{FF2B5EF4-FFF2-40B4-BE49-F238E27FC236}">
                <a16:creationId xmlns:a16="http://schemas.microsoft.com/office/drawing/2014/main" id="{B31208F9-2F39-C504-C738-F57CD209B244}"/>
              </a:ext>
            </a:extLst>
          </p:cNvPr>
          <p:cNvSpPr txBox="1"/>
          <p:nvPr/>
        </p:nvSpPr>
        <p:spPr>
          <a:xfrm>
            <a:off x="5896673" y="1365301"/>
            <a:ext cx="5002259" cy="460930"/>
          </a:xfrm>
          <a:prstGeom prst="rect">
            <a:avLst/>
          </a:prstGeom>
          <a:noFill/>
          <a:ln>
            <a:noFill/>
          </a:ln>
        </p:spPr>
        <p:txBody>
          <a:bodyPr spcFirstLastPara="1" wrap="square" lIns="91298" tIns="91298" rIns="91298" bIns="91298" anchor="t" anchorCtr="0">
            <a:spAutoFit/>
          </a:bodyPr>
          <a:lstStyle/>
          <a:p>
            <a:pPr algn="ctr"/>
            <a:r>
              <a:rPr lang="en-US" sz="1797" dirty="0"/>
              <a:t>C</a:t>
            </a:r>
            <a:r>
              <a:rPr lang="en-US" sz="1797" baseline="30000" dirty="0"/>
              <a:t>3 </a:t>
            </a:r>
            <a:r>
              <a:rPr lang="en-US" sz="1797" dirty="0"/>
              <a:t>Usable Tunnel Width - 9.5 m</a:t>
            </a:r>
            <a:endParaRPr sz="1797" dirty="0"/>
          </a:p>
        </p:txBody>
      </p:sp>
      <p:pic>
        <p:nvPicPr>
          <p:cNvPr id="12" name="Picture 11" descr="A diagram of a room with blueprints&#10;&#10;Description automatically generated">
            <a:extLst>
              <a:ext uri="{FF2B5EF4-FFF2-40B4-BE49-F238E27FC236}">
                <a16:creationId xmlns:a16="http://schemas.microsoft.com/office/drawing/2014/main" id="{811269EF-CEB5-7405-5743-B2728C966799}"/>
              </a:ext>
            </a:extLst>
          </p:cNvPr>
          <p:cNvPicPr>
            <a:picLocks noChangeAspect="1"/>
          </p:cNvPicPr>
          <p:nvPr/>
        </p:nvPicPr>
        <p:blipFill>
          <a:blip r:embed="rId5" cstate="screen">
            <a:extLst>
              <a:ext uri="{28A0092B-C50C-407E-A947-70E740481C1C}">
                <a14:useLocalDpi xmlns:a14="http://schemas.microsoft.com/office/drawing/2010/main"/>
              </a:ext>
            </a:extLst>
          </a:blip>
          <a:stretch>
            <a:fillRect/>
          </a:stretch>
        </p:blipFill>
        <p:spPr>
          <a:xfrm>
            <a:off x="4836373" y="4014629"/>
            <a:ext cx="2841837" cy="2279658"/>
          </a:xfrm>
          <a:prstGeom prst="rect">
            <a:avLst/>
          </a:prstGeom>
        </p:spPr>
      </p:pic>
      <p:sp>
        <p:nvSpPr>
          <p:cNvPr id="14" name="TextBox 13">
            <a:extLst>
              <a:ext uri="{FF2B5EF4-FFF2-40B4-BE49-F238E27FC236}">
                <a16:creationId xmlns:a16="http://schemas.microsoft.com/office/drawing/2014/main" id="{7CCDBA5C-B633-A0B1-CA46-C8DEF59BD723}"/>
              </a:ext>
            </a:extLst>
          </p:cNvPr>
          <p:cNvSpPr txBox="1"/>
          <p:nvPr/>
        </p:nvSpPr>
        <p:spPr>
          <a:xfrm>
            <a:off x="7845390" y="4706025"/>
            <a:ext cx="3887977" cy="1754326"/>
          </a:xfrm>
          <a:prstGeom prst="rect">
            <a:avLst/>
          </a:prstGeom>
          <a:noFill/>
        </p:spPr>
        <p:txBody>
          <a:bodyPr wrap="square">
            <a:spAutoFit/>
          </a:bodyPr>
          <a:lstStyle/>
          <a:p>
            <a:r>
              <a:rPr lang="en-US" dirty="0"/>
              <a:t>CLIC modules operate at 100 MeV/m and fit easily in ILC main linac tunnel, but  additional drive beam turnaround one possible complication.</a:t>
            </a:r>
          </a:p>
          <a:p>
            <a:endParaRPr lang="en-US" dirty="0"/>
          </a:p>
          <a:p>
            <a:endParaRPr lang="en-US" dirty="0"/>
          </a:p>
        </p:txBody>
      </p:sp>
      <p:sp>
        <p:nvSpPr>
          <p:cNvPr id="16" name="TextBox 15">
            <a:extLst>
              <a:ext uri="{FF2B5EF4-FFF2-40B4-BE49-F238E27FC236}">
                <a16:creationId xmlns:a16="http://schemas.microsoft.com/office/drawing/2014/main" id="{57E6C43E-5CB7-085A-7112-CEB434A3C93D}"/>
              </a:ext>
            </a:extLst>
          </p:cNvPr>
          <p:cNvSpPr txBox="1"/>
          <p:nvPr/>
        </p:nvSpPr>
        <p:spPr>
          <a:xfrm>
            <a:off x="36572" y="834442"/>
            <a:ext cx="8080475" cy="400110"/>
          </a:xfrm>
          <a:prstGeom prst="rect">
            <a:avLst/>
          </a:prstGeom>
          <a:noFill/>
        </p:spPr>
        <p:txBody>
          <a:bodyPr wrap="square">
            <a:spAutoFit/>
          </a:bodyPr>
          <a:lstStyle/>
          <a:p>
            <a:r>
              <a:rPr lang="en-US" sz="2000" dirty="0">
                <a:solidFill>
                  <a:srgbClr val="002060"/>
                </a:solidFill>
                <a:latin typeface="Arial" panose="020B0604020202020204" pitchFamily="34" charset="0"/>
                <a:cs typeface="Arial" panose="020B0604020202020204" pitchFamily="34" charset="0"/>
              </a:rPr>
              <a:t>ILC provides a large tunnel suitable for multiple technologies</a:t>
            </a:r>
          </a:p>
        </p:txBody>
      </p:sp>
      <p:sp>
        <p:nvSpPr>
          <p:cNvPr id="17" name="Title 1">
            <a:extLst>
              <a:ext uri="{FF2B5EF4-FFF2-40B4-BE49-F238E27FC236}">
                <a16:creationId xmlns:a16="http://schemas.microsoft.com/office/drawing/2014/main" id="{0DAB5C07-762D-EA02-6AE7-4DEE12F71691}"/>
              </a:ext>
            </a:extLst>
          </p:cNvPr>
          <p:cNvSpPr txBox="1">
            <a:spLocks/>
          </p:cNvSpPr>
          <p:nvPr/>
        </p:nvSpPr>
        <p:spPr>
          <a:xfrm>
            <a:off x="2120467" y="169807"/>
            <a:ext cx="6950382" cy="542315"/>
          </a:xfrm>
          <a:prstGeom prst="rect">
            <a:avLst/>
          </a:prstGeom>
          <a:solidFill>
            <a:schemeClr val="accent6">
              <a:lumMod val="20000"/>
              <a:lumOff val="80000"/>
            </a:schemeClr>
          </a:solidFill>
        </p:spPr>
        <p:txBody>
          <a:bodyPr/>
          <a:lstStyle>
            <a:lvl1pPr algn="ctr" defTabSz="914400" rtl="0" eaLnBrk="1" latinLnBrk="0" hangingPunct="1">
              <a:spcBef>
                <a:spcPct val="0"/>
              </a:spcBef>
              <a:buNone/>
              <a:defRPr sz="4600" b="1" kern="1200">
                <a:solidFill>
                  <a:schemeClr val="accent1"/>
                </a:solidFill>
                <a:effectLst/>
                <a:latin typeface="Arial" panose="020B0604020202020204" pitchFamily="34" charset="0"/>
                <a:ea typeface="+mj-ea"/>
                <a:cs typeface="Arial" panose="020B0604020202020204" pitchFamily="34" charset="0"/>
              </a:defRPr>
            </a:lvl1pPr>
          </a:lstStyle>
          <a:p>
            <a:r>
              <a:rPr lang="en-US" sz="2800" dirty="0"/>
              <a:t>LCF @ CERN CFS: tunnels</a:t>
            </a:r>
            <a:endParaRPr lang="en-ES" sz="2800"/>
          </a:p>
        </p:txBody>
      </p:sp>
    </p:spTree>
    <p:extLst>
      <p:ext uri="{BB962C8B-B14F-4D97-AF65-F5344CB8AC3E}">
        <p14:creationId xmlns:p14="http://schemas.microsoft.com/office/powerpoint/2010/main" val="1909463559"/>
      </p:ext>
    </p:extLst>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2" name="Slide Number"/>
          <p:cNvSpPr txBox="1">
            <a:spLocks noGrp="1"/>
          </p:cNvSpPr>
          <p:nvPr>
            <p:ph type="sldNum" sz="quarter" idx="2"/>
          </p:nvPr>
        </p:nvSpPr>
        <p:spPr>
          <a:xfrm>
            <a:off x="11547083" y="6390422"/>
            <a:ext cx="210177" cy="197110"/>
          </a:xfrm>
          <a:prstGeom prst="rect">
            <a:avLst/>
          </a:prstGeom>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a:lstStyle>
            <a:lvl1pPr>
              <a:defRPr sz="1398"/>
            </a:lvl1pPr>
          </a:lstStyle>
          <a:p>
            <a:fld id="{86CB4B4D-7CA3-9044-876B-883B54F8677D}" type="slidenum">
              <a:rPr/>
              <a:t>41</a:t>
            </a:fld>
            <a:endParaRPr/>
          </a:p>
        </p:txBody>
      </p:sp>
      <p:sp>
        <p:nvSpPr>
          <p:cNvPr id="383" name="The Linear Collider Facility @ CERN and beyond"/>
          <p:cNvSpPr txBox="1">
            <a:spLocks noGrp="1"/>
          </p:cNvSpPr>
          <p:nvPr>
            <p:ph type="title"/>
          </p:nvPr>
        </p:nvSpPr>
        <p:spPr>
          <a:prstGeom prst="rect">
            <a:avLst/>
          </a:prstGeom>
        </p:spPr>
        <p:txBody>
          <a:bodyPr/>
          <a:lstStyle>
            <a:lvl1pPr>
              <a:defRPr sz="3200"/>
            </a:lvl1pPr>
          </a:lstStyle>
          <a:p>
            <a:r>
              <a:rPr dirty="0"/>
              <a:t>The L</a:t>
            </a:r>
            <a:r>
              <a:rPr lang="en-US" dirty="0"/>
              <a:t>CF</a:t>
            </a:r>
            <a:r>
              <a:rPr dirty="0"/>
              <a:t> @ CERN and beyond</a:t>
            </a:r>
          </a:p>
        </p:txBody>
      </p:sp>
      <p:sp>
        <p:nvSpPr>
          <p:cNvPr id="384" name="General considerations"/>
          <p:cNvSpPr txBox="1">
            <a:spLocks noGrp="1"/>
          </p:cNvSpPr>
          <p:nvPr>
            <p:ph type="body" sz="quarter" idx="1"/>
          </p:nvPr>
        </p:nvSpPr>
        <p:spPr>
          <a:prstGeom prst="rect">
            <a:avLst/>
          </a:prstGeom>
        </p:spPr>
        <p:txBody>
          <a:bodyPr>
            <a:normAutofit lnSpcReduction="10000"/>
          </a:bodyPr>
          <a:lstStyle>
            <a:lvl1pPr>
              <a:defRPr>
                <a:solidFill>
                  <a:srgbClr val="FF2F92"/>
                </a:solidFill>
              </a:defRPr>
            </a:lvl1pPr>
          </a:lstStyle>
          <a:p>
            <a:r>
              <a:t>General considerations</a:t>
            </a:r>
          </a:p>
        </p:txBody>
      </p:sp>
      <p:sp>
        <p:nvSpPr>
          <p:cNvPr id="385" name="Textplatzhalter 7"/>
          <p:cNvSpPr txBox="1"/>
          <p:nvPr/>
        </p:nvSpPr>
        <p:spPr>
          <a:xfrm>
            <a:off x="384770" y="1199691"/>
            <a:ext cx="11409761" cy="4953758"/>
          </a:xfrm>
          <a:prstGeom prst="rect">
            <a:avLst/>
          </a:prstGeom>
          <a:ln w="12700">
            <a:miter lim="400000"/>
          </a:ln>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lIns="0" tIns="0" rIns="0" bIns="0">
            <a:normAutofit/>
          </a:bodyPr>
          <a:lstStyle/>
          <a:p>
            <a:pPr marL="230683" indent="-230683" defTabSz="876594">
              <a:spcBef>
                <a:spcPts val="499"/>
              </a:spcBef>
              <a:buSzPct val="100000"/>
              <a:buChar char="•"/>
              <a:tabLst>
                <a:tab pos="329738" algn="l"/>
              </a:tabLst>
              <a:defRPr sz="1919" b="1"/>
            </a:pPr>
            <a:r>
              <a:rPr sz="1916"/>
              <a:t>Robust planning:</a:t>
            </a:r>
          </a:p>
          <a:p>
            <a:pPr marL="595931" lvl="1" indent="-230683" defTabSz="876594">
              <a:spcBef>
                <a:spcPts val="499"/>
              </a:spcBef>
              <a:buSzPct val="100000"/>
              <a:buChar char="•"/>
              <a:tabLst>
                <a:tab pos="329738" algn="l"/>
              </a:tabLst>
              <a:defRPr sz="1919"/>
            </a:pPr>
            <a:r>
              <a:rPr sz="1916"/>
              <a:t>costs (construction and operation), CFS design, environmental impact etc assessed in a consistent way between all projects proposed for CERN</a:t>
            </a:r>
          </a:p>
          <a:p>
            <a:pPr marL="595931" lvl="1" indent="-230683" defTabSz="876594">
              <a:spcBef>
                <a:spcPts val="499"/>
              </a:spcBef>
              <a:buSzPct val="100000"/>
              <a:buChar char="•"/>
              <a:tabLst>
                <a:tab pos="329738" algn="l"/>
              </a:tabLst>
              <a:defRPr sz="1919"/>
            </a:pPr>
            <a:r>
              <a:rPr sz="1916"/>
              <a:t>accelerator cost well known thanks to the 2024 update of the ILC costing, to a large extent based on new quotes from industry </a:t>
            </a:r>
          </a:p>
          <a:p>
            <a:pPr marL="230683" indent="-230683" defTabSz="876594">
              <a:spcBef>
                <a:spcPts val="499"/>
              </a:spcBef>
              <a:buSzPct val="100000"/>
              <a:buChar char="•"/>
              <a:tabLst>
                <a:tab pos="329738" algn="l"/>
              </a:tabLst>
              <a:defRPr sz="1919" b="1"/>
            </a:pPr>
            <a:r>
              <a:rPr sz="1916"/>
              <a:t>Timing is important:</a:t>
            </a:r>
          </a:p>
          <a:p>
            <a:pPr marL="595931" lvl="1" indent="-230683" defTabSz="876594">
              <a:spcBef>
                <a:spcPts val="499"/>
              </a:spcBef>
              <a:buSzPct val="100000"/>
              <a:buChar char="•"/>
              <a:tabLst>
                <a:tab pos="329738" algn="l"/>
              </a:tabLst>
              <a:defRPr sz="1919"/>
            </a:pPr>
            <a:r>
              <a:rPr sz="1916"/>
              <a:t>current young researchers are key to both the HL-LHC program and the future Higgs factory</a:t>
            </a:r>
          </a:p>
          <a:p>
            <a:pPr marL="595931" lvl="1" indent="-230683" defTabSz="876594">
              <a:spcBef>
                <a:spcPts val="499"/>
              </a:spcBef>
              <a:buSzPct val="100000"/>
              <a:buChar char="•"/>
              <a:tabLst>
                <a:tab pos="329738" algn="l"/>
              </a:tabLst>
              <a:defRPr sz="1919"/>
            </a:pPr>
            <a:r>
              <a:rPr sz="1916"/>
              <a:t>prolonged uncertainly or delays in decision making discourage ECRs =&gt; loss of talent</a:t>
            </a:r>
          </a:p>
          <a:p>
            <a:pPr marL="595931" lvl="1" indent="-230683" defTabSz="876594">
              <a:spcBef>
                <a:spcPts val="499"/>
              </a:spcBef>
              <a:buSzPct val="100000"/>
              <a:buChar char="•"/>
              <a:tabLst>
                <a:tab pos="329738" algn="l"/>
              </a:tabLst>
              <a:defRPr sz="1919"/>
            </a:pPr>
            <a:r>
              <a:rPr sz="1916"/>
              <a:t>clear and timely transition from HL-LHC to next collider will provide long-term research opportunities </a:t>
            </a:r>
          </a:p>
          <a:p>
            <a:pPr marL="230683" indent="-230683" defTabSz="876594">
              <a:spcBef>
                <a:spcPts val="499"/>
              </a:spcBef>
              <a:buSzPct val="100000"/>
              <a:buChar char="•"/>
              <a:tabLst>
                <a:tab pos="329738" algn="l"/>
              </a:tabLst>
              <a:defRPr sz="1919" b="1"/>
            </a:pPr>
            <a:r>
              <a:rPr sz="1916"/>
              <a:t>Higgs factory and intensified R&amp;D:</a:t>
            </a:r>
          </a:p>
          <a:p>
            <a:pPr marL="595931" lvl="1" indent="-230683" defTabSz="876594">
              <a:spcBef>
                <a:spcPts val="499"/>
              </a:spcBef>
              <a:buSzPct val="100000"/>
              <a:buChar char="•"/>
              <a:tabLst>
                <a:tab pos="329738" algn="l"/>
              </a:tabLst>
              <a:defRPr sz="1919"/>
            </a:pPr>
            <a:r>
              <a:rPr sz="1916"/>
              <a:t>eventually, we need to explore the 10-TeV pCoM energy scale</a:t>
            </a:r>
          </a:p>
          <a:p>
            <a:pPr marL="595931" lvl="1" indent="-230683" defTabSz="876594">
              <a:spcBef>
                <a:spcPts val="499"/>
              </a:spcBef>
              <a:buSzPct val="100000"/>
              <a:buChar char="•"/>
              <a:tabLst>
                <a:tab pos="329738" algn="l"/>
              </a:tabLst>
              <a:defRPr sz="1919"/>
            </a:pPr>
            <a:r>
              <a:rPr sz="1916"/>
              <a:t>we don’t have an affordable technology today</a:t>
            </a:r>
          </a:p>
          <a:p>
            <a:pPr marL="595931" lvl="1" indent="-230683" defTabSz="876594">
              <a:spcBef>
                <a:spcPts val="499"/>
              </a:spcBef>
              <a:buSzPct val="100000"/>
              <a:buChar char="•"/>
              <a:tabLst>
                <a:tab pos="329738" algn="l"/>
              </a:tabLst>
              <a:defRPr sz="1919"/>
            </a:pPr>
            <a:r>
              <a:rPr sz="1916"/>
              <a:t>all routes (pp = HFM;  𝜇𝜇 = cooling;  ee/𝛾𝛾 = PWA) need expensive R&amp;D and demonstrators</a:t>
            </a:r>
          </a:p>
          <a:p>
            <a:pPr marL="595931" lvl="1" indent="-230683" defTabSz="876594">
              <a:spcBef>
                <a:spcPts val="499"/>
              </a:spcBef>
              <a:buSzPct val="100000"/>
              <a:buChar char="•"/>
              <a:tabLst>
                <a:tab pos="329738" algn="l"/>
              </a:tabLst>
              <a:defRPr sz="1919"/>
            </a:pPr>
            <a:r>
              <a:rPr sz="1916"/>
              <a:t>costs need to be shared globally, a staged and flexible Higgs factory aligns best with R&amp;D needs</a:t>
            </a:r>
          </a:p>
        </p:txBody>
      </p:sp>
    </p:spTree>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87" name="Slide Number"/>
          <p:cNvSpPr txBox="1">
            <a:spLocks noGrp="1"/>
          </p:cNvSpPr>
          <p:nvPr>
            <p:ph type="sldNum" sz="quarter" idx="2"/>
          </p:nvPr>
        </p:nvSpPr>
        <p:spPr>
          <a:xfrm>
            <a:off x="11547083" y="6390422"/>
            <a:ext cx="210177" cy="197110"/>
          </a:xfrm>
          <a:prstGeom prst="rect">
            <a:avLst/>
          </a:prstGeom>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a:lstStyle>
            <a:lvl1pPr>
              <a:defRPr sz="1398"/>
            </a:lvl1pPr>
          </a:lstStyle>
          <a:p>
            <a:fld id="{86CB4B4D-7CA3-9044-876B-883B54F8677D}" type="slidenum">
              <a:rPr/>
              <a:t>42</a:t>
            </a:fld>
            <a:endParaRPr/>
          </a:p>
        </p:txBody>
      </p:sp>
      <p:sp>
        <p:nvSpPr>
          <p:cNvPr id="388" name="Next Steps towards a Linear Collider Facility @ CERN"/>
          <p:cNvSpPr txBox="1">
            <a:spLocks noGrp="1"/>
          </p:cNvSpPr>
          <p:nvPr>
            <p:ph type="title"/>
          </p:nvPr>
        </p:nvSpPr>
        <p:spPr>
          <a:xfrm>
            <a:off x="1457567" y="244555"/>
            <a:ext cx="11364176" cy="450471"/>
          </a:xfrm>
          <a:prstGeom prst="rect">
            <a:avLst/>
          </a:prstGeom>
        </p:spPr>
        <p:txBody>
          <a:bodyPr/>
          <a:lstStyle>
            <a:lvl1pPr>
              <a:defRPr sz="3200"/>
            </a:lvl1pPr>
          </a:lstStyle>
          <a:p>
            <a:r>
              <a:rPr dirty="0"/>
              <a:t>Next Steps towards a L</a:t>
            </a:r>
            <a:r>
              <a:rPr lang="en-US" dirty="0"/>
              <a:t>CF</a:t>
            </a:r>
            <a:r>
              <a:rPr dirty="0"/>
              <a:t> @ CERN</a:t>
            </a:r>
          </a:p>
        </p:txBody>
      </p:sp>
      <p:sp>
        <p:nvSpPr>
          <p:cNvPr id="389" name="Short-term investment needed"/>
          <p:cNvSpPr txBox="1">
            <a:spLocks noGrp="1"/>
          </p:cNvSpPr>
          <p:nvPr>
            <p:ph type="body" sz="quarter" idx="1"/>
          </p:nvPr>
        </p:nvSpPr>
        <p:spPr>
          <a:prstGeom prst="rect">
            <a:avLst/>
          </a:prstGeom>
        </p:spPr>
        <p:txBody>
          <a:bodyPr>
            <a:normAutofit lnSpcReduction="10000"/>
          </a:bodyPr>
          <a:lstStyle>
            <a:lvl1pPr>
              <a:defRPr>
                <a:solidFill>
                  <a:srgbClr val="FF2F92"/>
                </a:solidFill>
              </a:defRPr>
            </a:lvl1pPr>
          </a:lstStyle>
          <a:p>
            <a:r>
              <a:t>Short-term investment needed</a:t>
            </a:r>
          </a:p>
        </p:txBody>
      </p:sp>
      <p:sp>
        <p:nvSpPr>
          <p:cNvPr id="390" name="Textplatzhalter 7"/>
          <p:cNvSpPr txBox="1"/>
          <p:nvPr/>
        </p:nvSpPr>
        <p:spPr>
          <a:xfrm>
            <a:off x="384770" y="1199691"/>
            <a:ext cx="11409761" cy="4953758"/>
          </a:xfrm>
          <a:prstGeom prst="rect">
            <a:avLst/>
          </a:prstGeom>
          <a:ln w="12700">
            <a:miter lim="400000"/>
          </a:ln>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lIns="0" tIns="0" rIns="0" bIns="0">
            <a:normAutofit/>
          </a:bodyPr>
          <a:lstStyle/>
          <a:p>
            <a:pPr marL="197041" indent="-197041" defTabSz="748758">
              <a:spcBef>
                <a:spcPts val="399"/>
              </a:spcBef>
              <a:buSzPct val="100000"/>
              <a:buChar char="•"/>
              <a:tabLst>
                <a:tab pos="279009" algn="l"/>
              </a:tabLst>
              <a:defRPr sz="1640" b="1"/>
            </a:pPr>
            <a:r>
              <a:rPr sz="1638"/>
              <a:t>project implementation: 6-year preparatory period</a:t>
            </a:r>
          </a:p>
          <a:p>
            <a:pPr marL="509023" lvl="1" indent="-197041" defTabSz="748758">
              <a:spcBef>
                <a:spcPts val="399"/>
              </a:spcBef>
              <a:buSzPct val="100000"/>
              <a:buChar char="•"/>
              <a:tabLst>
                <a:tab pos="279009" algn="l"/>
              </a:tabLst>
              <a:defRPr sz="1640"/>
            </a:pPr>
            <a:r>
              <a:rPr sz="1638"/>
              <a:t>ideally starting after conclusion of EPPSU in mid-2026</a:t>
            </a:r>
          </a:p>
          <a:p>
            <a:pPr marL="509023" lvl="1" indent="-197041" defTabSz="748758">
              <a:spcBef>
                <a:spcPts val="399"/>
              </a:spcBef>
              <a:buSzPct val="100000"/>
              <a:buChar char="•"/>
              <a:tabLst>
                <a:tab pos="279009" algn="l"/>
              </a:tabLst>
              <a:defRPr sz="1640"/>
            </a:pPr>
            <a:r>
              <a:rPr sz="1638"/>
              <a:t>split in two 3-year phases</a:t>
            </a:r>
          </a:p>
          <a:p>
            <a:pPr marL="509023" lvl="1" indent="-197041" defTabSz="748758">
              <a:spcBef>
                <a:spcPts val="399"/>
              </a:spcBef>
              <a:buSzPct val="100000"/>
              <a:buChar char="•"/>
              <a:tabLst>
                <a:tab pos="279009" algn="l"/>
              </a:tabLst>
              <a:defRPr sz="1640"/>
            </a:pPr>
            <a:r>
              <a:rPr sz="1638"/>
              <a:t>prior to construction start in 2032</a:t>
            </a:r>
          </a:p>
          <a:p>
            <a:pPr marL="197041" indent="-197041" defTabSz="748758">
              <a:spcBef>
                <a:spcPts val="399"/>
              </a:spcBef>
              <a:buSzPct val="100000"/>
              <a:buChar char="•"/>
              <a:tabLst>
                <a:tab pos="279009" algn="l"/>
              </a:tabLst>
              <a:defRPr sz="1640" b="1"/>
            </a:pPr>
            <a:r>
              <a:rPr sz="1638"/>
              <a:t>Phase 1 (~35 MCHF + 180FTEy)</a:t>
            </a:r>
          </a:p>
          <a:p>
            <a:pPr marL="509023" lvl="1" indent="-197041" defTabSz="748758">
              <a:spcBef>
                <a:spcPts val="399"/>
              </a:spcBef>
              <a:buSzPct val="100000"/>
              <a:buChar char="•"/>
              <a:tabLst>
                <a:tab pos="279009" algn="l"/>
              </a:tabLst>
              <a:defRPr sz="1640"/>
            </a:pPr>
            <a:r>
              <a:rPr sz="1638"/>
              <a:t>in parallel to ILC Technology Network</a:t>
            </a:r>
          </a:p>
          <a:p>
            <a:pPr marL="509023" lvl="1" indent="-197041" defTabSz="748758">
              <a:spcBef>
                <a:spcPts val="399"/>
              </a:spcBef>
              <a:buSzPct val="100000"/>
              <a:buChar char="•"/>
              <a:tabLst>
                <a:tab pos="279009" algn="l"/>
              </a:tabLst>
              <a:defRPr sz="1640"/>
            </a:pPr>
            <a:r>
              <a:rPr sz="1638"/>
              <a:t>placement study at CERN, review with stakeholders (local region / host states / ..)</a:t>
            </a:r>
          </a:p>
          <a:p>
            <a:pPr marL="509023" lvl="1" indent="-197041" defTabSz="748758">
              <a:spcBef>
                <a:spcPts val="399"/>
              </a:spcBef>
              <a:buSzPct val="100000"/>
              <a:buChar char="•"/>
              <a:tabLst>
                <a:tab pos="279009" algn="l"/>
              </a:tabLst>
              <a:defRPr sz="1640"/>
            </a:pPr>
            <a:r>
              <a:rPr sz="1638"/>
              <a:t>design and technical studies to determine and confirm the LCF parameters</a:t>
            </a:r>
          </a:p>
          <a:p>
            <a:pPr marL="509023" lvl="1" indent="-197041" defTabSz="748758">
              <a:spcBef>
                <a:spcPts val="399"/>
              </a:spcBef>
              <a:buSzPct val="100000"/>
              <a:buChar char="•"/>
              <a:tabLst>
                <a:tab pos="279009" algn="l"/>
              </a:tabLst>
              <a:defRPr sz="1640"/>
            </a:pPr>
            <a:r>
              <a:rPr sz="1638"/>
              <a:t>moderate investment from CERN, could be pursued in even parallel to FCC</a:t>
            </a:r>
          </a:p>
          <a:p>
            <a:pPr marL="197041" indent="-197041" defTabSz="748758">
              <a:spcBef>
                <a:spcPts val="399"/>
              </a:spcBef>
              <a:buSzPct val="100000"/>
              <a:buChar char="•"/>
              <a:tabLst>
                <a:tab pos="279009" algn="l"/>
              </a:tabLst>
              <a:defRPr sz="1640" b="1"/>
            </a:pPr>
            <a:r>
              <a:rPr sz="1638"/>
              <a:t>Phase 2  (~120 MCHF + 420 FTEy)</a:t>
            </a:r>
          </a:p>
          <a:p>
            <a:pPr marL="509023" lvl="1" indent="-197041" defTabSz="748758">
              <a:spcBef>
                <a:spcPts val="399"/>
              </a:spcBef>
              <a:buSzPct val="100000"/>
              <a:buChar char="•"/>
              <a:tabLst>
                <a:tab pos="279009" algn="l"/>
              </a:tabLst>
              <a:defRPr sz="1640"/>
            </a:pPr>
            <a:r>
              <a:rPr sz="1638"/>
              <a:t>only after decision to go ahead with LCF </a:t>
            </a:r>
          </a:p>
          <a:p>
            <a:pPr marL="509023" lvl="1" indent="-197041" defTabSz="748758">
              <a:spcBef>
                <a:spcPts val="399"/>
              </a:spcBef>
              <a:buSzPct val="100000"/>
              <a:buChar char="•"/>
              <a:tabLst>
                <a:tab pos="279009" algn="l"/>
              </a:tabLst>
              <a:defRPr sz="1640"/>
            </a:pPr>
            <a:r>
              <a:rPr sz="1638"/>
              <a:t>pre-series production</a:t>
            </a:r>
          </a:p>
          <a:p>
            <a:pPr marL="509023" lvl="1" indent="-197041" defTabSz="748758">
              <a:spcBef>
                <a:spcPts val="399"/>
              </a:spcBef>
              <a:buSzPct val="100000"/>
              <a:buChar char="•"/>
              <a:tabLst>
                <a:tab pos="279009" algn="l"/>
              </a:tabLst>
              <a:defRPr sz="1640"/>
            </a:pPr>
            <a:r>
              <a:rPr sz="1638"/>
              <a:t>engineering design</a:t>
            </a:r>
          </a:p>
          <a:p>
            <a:pPr marL="509023" lvl="1" indent="-197041" defTabSz="748758">
              <a:spcBef>
                <a:spcPts val="399"/>
              </a:spcBef>
              <a:buSzPct val="100000"/>
              <a:buChar char="•"/>
              <a:tabLst>
                <a:tab pos="279009" algn="l"/>
              </a:tabLst>
              <a:defRPr sz="1640"/>
            </a:pPr>
            <a:r>
              <a:rPr sz="1638"/>
              <a:t>more substancial investment by CERN</a:t>
            </a:r>
          </a:p>
          <a:p>
            <a:pPr marL="197041" indent="-197041" defTabSz="748758">
              <a:spcBef>
                <a:spcPts val="399"/>
              </a:spcBef>
              <a:buSzPct val="100000"/>
              <a:buChar char="•"/>
              <a:tabLst>
                <a:tab pos="279009" algn="l"/>
              </a:tabLst>
              <a:defRPr sz="1640" b="1"/>
            </a:pPr>
            <a:r>
              <a:rPr sz="1638"/>
              <a:t>world-wide expertise in SCRF-based XFELs and ILC R&amp;D =&gt; significant contributions from outside CERN?</a:t>
            </a:r>
          </a:p>
          <a:p>
            <a:pPr marL="197041" indent="-197041" defTabSz="748758">
              <a:spcBef>
                <a:spcPts val="399"/>
              </a:spcBef>
              <a:buSzPct val="100000"/>
              <a:buChar char="•"/>
              <a:tabLst>
                <a:tab pos="279009" algn="l"/>
              </a:tabLst>
              <a:defRPr sz="1640" b="1"/>
            </a:pPr>
            <a:r>
              <a:rPr sz="1638"/>
              <a:t>in parallel: set-up detector collaborations, build on exiting concepts, but embrace new ideas</a:t>
            </a:r>
          </a:p>
        </p:txBody>
      </p:sp>
      <p:sp>
        <p:nvSpPr>
          <p:cNvPr id="391" name="=&gt; ready for construction start in 2032"/>
          <p:cNvSpPr txBox="1"/>
          <p:nvPr/>
        </p:nvSpPr>
        <p:spPr>
          <a:xfrm>
            <a:off x="5538565" y="4743256"/>
            <a:ext cx="5560755" cy="563026"/>
          </a:xfrm>
          <a:prstGeom prst="rect">
            <a:avLst/>
          </a:prstGeom>
          <a:solidFill>
            <a:srgbClr val="FFFB00"/>
          </a:solidFill>
          <a:ln w="38100">
            <a:solidFill>
              <a:srgbClr val="FF2600"/>
            </a:solidFill>
            <a:miter lim="400000"/>
          </a:ln>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lIns="126824" tIns="126824" rIns="126824" bIns="126824" anchor="ctr">
            <a:spAutoFit/>
          </a:bodyPr>
          <a:lstStyle>
            <a:lvl1pPr algn="ctr" defTabSz="412750">
              <a:defRPr sz="2000" b="1">
                <a:latin typeface="Helvetica Neue"/>
                <a:ea typeface="Helvetica Neue"/>
                <a:cs typeface="Helvetica Neue"/>
                <a:sym typeface="Helvetica Neue"/>
              </a:defRPr>
            </a:lvl1pPr>
          </a:lstStyle>
          <a:p>
            <a:r>
              <a:rPr sz="1997"/>
              <a:t>=&gt; ready for construction start in 2032</a:t>
            </a:r>
          </a:p>
        </p:txBody>
      </p:sp>
    </p:spTree>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iterate>
                                    <p:tmAbs val="0"/>
                                  </p:iterate>
                                  <p:childTnLst>
                                    <p:set>
                                      <p:cBhvr>
                                        <p:cTn id="6" fill="hold"/>
                                        <p:tgtEl>
                                          <p:spTgt spid="39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91" grpId="0" animBg="1" advAuto="0"/>
    </p:bld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3" name="Slide Number"/>
          <p:cNvSpPr txBox="1">
            <a:spLocks noGrp="1"/>
          </p:cNvSpPr>
          <p:nvPr>
            <p:ph type="sldNum" sz="quarter" idx="2"/>
          </p:nvPr>
        </p:nvSpPr>
        <p:spPr>
          <a:xfrm>
            <a:off x="11547083" y="6390422"/>
            <a:ext cx="210177" cy="197110"/>
          </a:xfrm>
          <a:prstGeom prst="rect">
            <a:avLst/>
          </a:prstGeom>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a:lstStyle>
            <a:lvl1pPr>
              <a:defRPr sz="1398"/>
            </a:lvl1pPr>
          </a:lstStyle>
          <a:p>
            <a:fld id="{86CB4B4D-7CA3-9044-876B-883B54F8677D}" type="slidenum">
              <a:rPr/>
              <a:t>43</a:t>
            </a:fld>
            <a:endParaRPr/>
          </a:p>
        </p:txBody>
      </p:sp>
      <p:sp>
        <p:nvSpPr>
          <p:cNvPr id="394" name="Strategic Considerations"/>
          <p:cNvSpPr txBox="1">
            <a:spLocks noGrp="1"/>
          </p:cNvSpPr>
          <p:nvPr>
            <p:ph type="title"/>
          </p:nvPr>
        </p:nvSpPr>
        <p:spPr>
          <a:prstGeom prst="rect">
            <a:avLst/>
          </a:prstGeom>
        </p:spPr>
        <p:txBody>
          <a:bodyPr/>
          <a:lstStyle>
            <a:lvl1pPr>
              <a:defRPr sz="3200"/>
            </a:lvl1pPr>
          </a:lstStyle>
          <a:p>
            <a:r>
              <a:t>Strategic Considerations</a:t>
            </a:r>
          </a:p>
        </p:txBody>
      </p:sp>
      <p:sp>
        <p:nvSpPr>
          <p:cNvPr id="395" name="Resources &amp; competition"/>
          <p:cNvSpPr txBox="1">
            <a:spLocks noGrp="1"/>
          </p:cNvSpPr>
          <p:nvPr>
            <p:ph type="body" sz="quarter" idx="1"/>
          </p:nvPr>
        </p:nvSpPr>
        <p:spPr>
          <a:prstGeom prst="rect">
            <a:avLst/>
          </a:prstGeom>
        </p:spPr>
        <p:txBody>
          <a:bodyPr>
            <a:normAutofit lnSpcReduction="10000"/>
          </a:bodyPr>
          <a:lstStyle>
            <a:lvl1pPr>
              <a:defRPr>
                <a:solidFill>
                  <a:srgbClr val="FF2F92"/>
                </a:solidFill>
              </a:defRPr>
            </a:lvl1pPr>
          </a:lstStyle>
          <a:p>
            <a:r>
              <a:t>Resources &amp; competition </a:t>
            </a:r>
          </a:p>
        </p:txBody>
      </p:sp>
      <p:sp>
        <p:nvSpPr>
          <p:cNvPr id="396" name="Textplatzhalter 7"/>
          <p:cNvSpPr txBox="1"/>
          <p:nvPr/>
        </p:nvSpPr>
        <p:spPr>
          <a:xfrm>
            <a:off x="384770" y="1283602"/>
            <a:ext cx="11409761" cy="4869847"/>
          </a:xfrm>
          <a:prstGeom prst="rect">
            <a:avLst/>
          </a:prstGeom>
          <a:ln w="12700">
            <a:miter lim="400000"/>
          </a:ln>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lIns="0" tIns="0" rIns="0" bIns="0">
            <a:normAutofit lnSpcReduction="10000"/>
          </a:bodyPr>
          <a:lstStyle/>
          <a:p>
            <a:pPr marL="240294" indent="-240294" defTabSz="913120">
              <a:spcBef>
                <a:spcPts val="599"/>
              </a:spcBef>
              <a:buSzPct val="100000"/>
              <a:buChar char="•"/>
              <a:tabLst>
                <a:tab pos="355102" algn="l"/>
              </a:tabLst>
              <a:defRPr sz="2000" b="1"/>
            </a:pPr>
            <a:r>
              <a:rPr sz="1997"/>
              <a:t>with ~8 BCHF, the LCF is affordable for CERN without major external contributions</a:t>
            </a:r>
          </a:p>
          <a:p>
            <a:pPr marL="620761" lvl="1" indent="-240294" defTabSz="913120">
              <a:spcBef>
                <a:spcPts val="599"/>
              </a:spcBef>
              <a:buSzPct val="100000"/>
              <a:buChar char="•"/>
              <a:tabLst>
                <a:tab pos="355102" algn="l"/>
              </a:tabLst>
              <a:defRPr sz="2000"/>
            </a:pPr>
            <a:r>
              <a:rPr sz="1997"/>
              <a:t>CERN council could decide for this project without a (potentially lengthy) period of international negociations</a:t>
            </a:r>
          </a:p>
          <a:p>
            <a:pPr marL="620761" lvl="1" indent="-240294" defTabSz="913120">
              <a:spcBef>
                <a:spcPts val="599"/>
              </a:spcBef>
              <a:buSzPct val="100000"/>
              <a:buChar char="•"/>
              <a:tabLst>
                <a:tab pos="355102" algn="l"/>
              </a:tabLst>
              <a:defRPr sz="2000"/>
            </a:pPr>
            <a:r>
              <a:rPr sz="1997"/>
              <a:t>fast &amp; robust way forward </a:t>
            </a:r>
          </a:p>
          <a:p>
            <a:pPr defTabSz="913120">
              <a:spcBef>
                <a:spcPts val="599"/>
              </a:spcBef>
              <a:tabLst>
                <a:tab pos="355102" algn="l"/>
              </a:tabLst>
              <a:defRPr sz="2000"/>
            </a:pPr>
            <a:endParaRPr sz="1997"/>
          </a:p>
          <a:p>
            <a:pPr marL="240294" indent="-240294" defTabSz="913120">
              <a:spcBef>
                <a:spcPts val="599"/>
              </a:spcBef>
              <a:buSzPct val="100000"/>
              <a:buChar char="•"/>
              <a:tabLst>
                <a:tab pos="355102" algn="l"/>
              </a:tabLst>
              <a:defRPr sz="2000" b="1"/>
            </a:pPr>
            <a:r>
              <a:rPr sz="1997"/>
              <a:t>nevertheless excellent opportunities for additional contributions </a:t>
            </a:r>
          </a:p>
          <a:p>
            <a:pPr marL="620761" lvl="1" indent="-240294" defTabSz="913120">
              <a:spcBef>
                <a:spcPts val="599"/>
              </a:spcBef>
              <a:buSzPct val="100000"/>
              <a:buChar char="•"/>
              <a:tabLst>
                <a:tab pos="355102" algn="l"/>
              </a:tabLst>
              <a:defRPr sz="2000" b="1">
                <a:solidFill>
                  <a:srgbClr val="FF2F92"/>
                </a:solidFill>
              </a:defRPr>
            </a:pPr>
            <a:r>
              <a:rPr sz="1997"/>
              <a:t>e.g. lumi-upgrade (2x for ~0.8 BCHF)</a:t>
            </a:r>
          </a:p>
          <a:p>
            <a:pPr marL="620761" lvl="1" indent="-240294" defTabSz="913120">
              <a:spcBef>
                <a:spcPts val="599"/>
              </a:spcBef>
              <a:buSzPct val="100000"/>
              <a:buChar char="•"/>
              <a:tabLst>
                <a:tab pos="355102" algn="l"/>
              </a:tabLst>
              <a:defRPr sz="2000" b="1"/>
            </a:pPr>
            <a:r>
              <a:rPr sz="1997"/>
              <a:t>contributions of </a:t>
            </a:r>
            <a:r>
              <a:rPr sz="1997">
                <a:solidFill>
                  <a:srgbClr val="548121"/>
                </a:solidFill>
              </a:rPr>
              <a:t>more SCRF cryomodules to reach higher energies faster</a:t>
            </a:r>
            <a:r>
              <a:rPr sz="1997"/>
              <a:t> can be incorporated anytime - either “cash” - or in-kind (more attractive for local industry etc)  </a:t>
            </a:r>
          </a:p>
          <a:p>
            <a:pPr marL="620761" lvl="1" indent="-240294" defTabSz="913120">
              <a:spcBef>
                <a:spcPts val="599"/>
              </a:spcBef>
              <a:buSzPct val="100000"/>
              <a:buChar char="•"/>
              <a:tabLst>
                <a:tab pos="355102" algn="l"/>
              </a:tabLst>
              <a:defRPr sz="2000" b="1"/>
            </a:pPr>
            <a:r>
              <a:rPr sz="1997"/>
              <a:t>but start of project independent of these under CERN council’s control</a:t>
            </a:r>
            <a:br>
              <a:rPr sz="1997"/>
            </a:br>
            <a:endParaRPr sz="1997"/>
          </a:p>
          <a:p>
            <a:pPr marL="240294" indent="-240294" defTabSz="913120">
              <a:spcBef>
                <a:spcPts val="599"/>
              </a:spcBef>
              <a:buSzPct val="100000"/>
              <a:buChar char="•"/>
              <a:tabLst>
                <a:tab pos="355102" algn="l"/>
              </a:tabLst>
              <a:defRPr sz="2000" b="1"/>
            </a:pPr>
            <a:r>
              <a:rPr sz="1997"/>
              <a:t>scientific flexibility</a:t>
            </a:r>
          </a:p>
          <a:p>
            <a:pPr marL="620761" lvl="1" indent="-240294" defTabSz="913120">
              <a:spcBef>
                <a:spcPts val="599"/>
              </a:spcBef>
              <a:buSzPct val="100000"/>
              <a:buChar char="•"/>
              <a:tabLst>
                <a:tab pos="355102" algn="l"/>
              </a:tabLst>
              <a:defRPr sz="2000">
                <a:solidFill>
                  <a:srgbClr val="FF2F92"/>
                </a:solidFill>
              </a:defRPr>
            </a:pPr>
            <a:r>
              <a:rPr sz="1997"/>
              <a:t>should scientifc developments point to going to higher ECM faster - e.g. LHC discovery or competition at low energies  -  </a:t>
            </a:r>
            <a:r>
              <a:rPr sz="1997" b="1"/>
              <a:t>this can be done any time</a:t>
            </a:r>
            <a:r>
              <a:rPr sz="1997"/>
              <a:t>, depending on resources</a:t>
            </a:r>
          </a:p>
        </p:txBody>
      </p:sp>
    </p:spTree>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0" name="Slide Number"/>
          <p:cNvSpPr txBox="1">
            <a:spLocks noGrp="1"/>
          </p:cNvSpPr>
          <p:nvPr>
            <p:ph type="sldNum" sz="quarter" idx="2"/>
          </p:nvPr>
        </p:nvSpPr>
        <p:spPr>
          <a:xfrm>
            <a:off x="11547083" y="6390422"/>
            <a:ext cx="210177" cy="197110"/>
          </a:xfrm>
          <a:prstGeom prst="rect">
            <a:avLst/>
          </a:prstGeom>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a:lstStyle>
            <a:lvl1pPr>
              <a:defRPr sz="1398"/>
            </a:lvl1pPr>
          </a:lstStyle>
          <a:p>
            <a:fld id="{86CB4B4D-7CA3-9044-876B-883B54F8677D}" type="slidenum">
              <a:rPr/>
              <a:t>44</a:t>
            </a:fld>
            <a:endParaRPr/>
          </a:p>
        </p:txBody>
      </p:sp>
      <p:sp>
        <p:nvSpPr>
          <p:cNvPr id="401" name="Conclusions"/>
          <p:cNvSpPr txBox="1">
            <a:spLocks noGrp="1"/>
          </p:cNvSpPr>
          <p:nvPr>
            <p:ph type="title"/>
          </p:nvPr>
        </p:nvSpPr>
        <p:spPr>
          <a:prstGeom prst="rect">
            <a:avLst/>
          </a:prstGeom>
        </p:spPr>
        <p:txBody>
          <a:bodyPr/>
          <a:lstStyle>
            <a:lvl1pPr>
              <a:defRPr sz="3200"/>
            </a:lvl1pPr>
          </a:lstStyle>
          <a:p>
            <a:r>
              <a:t>Conclusions</a:t>
            </a:r>
          </a:p>
        </p:txBody>
      </p:sp>
      <p:sp>
        <p:nvSpPr>
          <p:cNvPr id="402" name="As submitted on March 31"/>
          <p:cNvSpPr txBox="1">
            <a:spLocks noGrp="1"/>
          </p:cNvSpPr>
          <p:nvPr>
            <p:ph type="body" sz="quarter" idx="1"/>
          </p:nvPr>
        </p:nvSpPr>
        <p:spPr>
          <a:prstGeom prst="rect">
            <a:avLst/>
          </a:prstGeom>
        </p:spPr>
        <p:txBody>
          <a:bodyPr>
            <a:normAutofit lnSpcReduction="10000"/>
          </a:bodyPr>
          <a:lstStyle/>
          <a:p>
            <a:r>
              <a:t>As submitted on March 31</a:t>
            </a:r>
          </a:p>
        </p:txBody>
      </p:sp>
      <p:sp>
        <p:nvSpPr>
          <p:cNvPr id="403" name="Textplatzhalter 7"/>
          <p:cNvSpPr txBox="1"/>
          <p:nvPr/>
        </p:nvSpPr>
        <p:spPr>
          <a:xfrm>
            <a:off x="384770" y="1199691"/>
            <a:ext cx="11163132" cy="4953758"/>
          </a:xfrm>
          <a:prstGeom prst="rect">
            <a:avLst/>
          </a:prstGeom>
          <a:ln w="12700">
            <a:miter lim="400000"/>
          </a:ln>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lIns="0" tIns="0" rIns="0" bIns="0">
            <a:normAutofit/>
          </a:bodyPr>
          <a:lstStyle/>
          <a:p>
            <a:pPr marL="233085" indent="-233085" defTabSz="885726">
              <a:spcBef>
                <a:spcPts val="499"/>
              </a:spcBef>
              <a:buSzPct val="100000"/>
              <a:buChar char="•"/>
              <a:tabLst>
                <a:tab pos="342420" algn="l"/>
              </a:tabLst>
              <a:defRPr sz="2134" b="1"/>
            </a:pPr>
            <a:r>
              <a:rPr sz="2131"/>
              <a:t>we need a new e+e- collider to study the Higgs - now</a:t>
            </a:r>
          </a:p>
          <a:p>
            <a:pPr marL="233085" indent="-233085" defTabSz="885726">
              <a:spcBef>
                <a:spcPts val="499"/>
              </a:spcBef>
              <a:buSzPct val="100000"/>
              <a:buChar char="•"/>
              <a:tabLst>
                <a:tab pos="342420" algn="l"/>
              </a:tabLst>
              <a:defRPr sz="2134"/>
            </a:pPr>
            <a:r>
              <a:rPr sz="2131"/>
              <a:t>a </a:t>
            </a:r>
            <a:r>
              <a:rPr sz="2131" b="1"/>
              <a:t>Linear Collider has decisive physics advantages: polarisation &amp; high-energy reach</a:t>
            </a:r>
          </a:p>
          <a:p>
            <a:pPr marL="602138" lvl="1" indent="-233085" defTabSz="885726">
              <a:spcBef>
                <a:spcPts val="499"/>
              </a:spcBef>
              <a:buSzPct val="100000"/>
              <a:buChar char="•"/>
              <a:tabLst>
                <a:tab pos="342420" algn="l"/>
              </a:tabLst>
              <a:defRPr sz="2134"/>
            </a:pPr>
            <a:r>
              <a:rPr sz="2131"/>
              <a:t>required to do the full Higgs and Top program</a:t>
            </a:r>
          </a:p>
          <a:p>
            <a:pPr marL="602138" lvl="1" indent="-233085" defTabSz="885726">
              <a:spcBef>
                <a:spcPts val="499"/>
              </a:spcBef>
              <a:buSzPct val="100000"/>
              <a:buChar char="•"/>
              <a:tabLst>
                <a:tab pos="342420" algn="l"/>
              </a:tabLst>
              <a:defRPr sz="2134"/>
            </a:pPr>
            <a:r>
              <a:rPr sz="2131"/>
              <a:t>with sufficient redundancies and complementarities to truely enable discovery via precision measurements</a:t>
            </a:r>
          </a:p>
          <a:p>
            <a:pPr marL="602138" lvl="1" indent="-233085" defTabSz="885726">
              <a:spcBef>
                <a:spcPts val="499"/>
              </a:spcBef>
              <a:buSzPct val="100000"/>
              <a:buChar char="•"/>
              <a:tabLst>
                <a:tab pos="342420" algn="l"/>
              </a:tabLst>
              <a:defRPr sz="2134"/>
            </a:pPr>
            <a:r>
              <a:rPr sz="2131"/>
              <a:t>supports </a:t>
            </a:r>
            <a:r>
              <a:rPr sz="2131" b="1"/>
              <a:t>flexible upgrades with advanced accelerator technologies</a:t>
            </a:r>
          </a:p>
          <a:p>
            <a:pPr marL="233085" indent="-233085" defTabSz="885726">
              <a:spcBef>
                <a:spcPts val="499"/>
              </a:spcBef>
              <a:buSzPct val="100000"/>
              <a:buChar char="•"/>
              <a:tabLst>
                <a:tab pos="342420" algn="l"/>
              </a:tabLst>
              <a:defRPr sz="2134"/>
            </a:pPr>
            <a:r>
              <a:rPr sz="2131"/>
              <a:t>a well-understood technology and a staged approach allows a fast start</a:t>
            </a:r>
          </a:p>
          <a:p>
            <a:pPr marL="233085" indent="-233085" defTabSz="885726">
              <a:spcBef>
                <a:spcPts val="499"/>
              </a:spcBef>
              <a:buSzPct val="100000"/>
              <a:buChar char="•"/>
              <a:tabLst>
                <a:tab pos="342420" algn="l"/>
              </a:tabLst>
              <a:defRPr sz="2134"/>
            </a:pPr>
            <a:r>
              <a:rPr sz="2131" b="1"/>
              <a:t>a Higgs factory must not saturate our field</a:t>
            </a:r>
            <a:r>
              <a:rPr sz="2131"/>
              <a:t> - but stay affordable, in parallel to HL-LHC, SuperKEKB, smaller experiments - and R&amp;D towards the 10-TeV pCoM scale</a:t>
            </a:r>
          </a:p>
          <a:p>
            <a:pPr marL="233085" indent="-233085" defTabSz="885726">
              <a:spcBef>
                <a:spcPts val="499"/>
              </a:spcBef>
              <a:buSzPct val="100000"/>
              <a:buChar char="•"/>
              <a:tabLst>
                <a:tab pos="342420" algn="l"/>
              </a:tabLst>
              <a:defRPr sz="2134"/>
            </a:pPr>
            <a:r>
              <a:rPr sz="2131"/>
              <a:t>the EPPSU shall determine the next flagship collider project for CERN</a:t>
            </a:r>
          </a:p>
          <a:p>
            <a:pPr marL="233085" indent="-233085" defTabSz="885726">
              <a:spcBef>
                <a:spcPts val="499"/>
              </a:spcBef>
              <a:buSzPct val="100000"/>
              <a:buChar char="•"/>
              <a:tabLst>
                <a:tab pos="342420" algn="l"/>
              </a:tabLst>
              <a:defRPr sz="2134" b="1"/>
            </a:pPr>
            <a:r>
              <a:rPr sz="2131"/>
              <a:t>LCVision team</a:t>
            </a:r>
          </a:p>
          <a:p>
            <a:pPr marL="602138" lvl="1" indent="-233085" defTabSz="885726">
              <a:spcBef>
                <a:spcPts val="499"/>
              </a:spcBef>
              <a:buSzPct val="100000"/>
              <a:buChar char="•"/>
              <a:tabLst>
                <a:tab pos="342420" algn="l"/>
              </a:tabLst>
              <a:defRPr sz="2134" b="1">
                <a:solidFill>
                  <a:srgbClr val="548121"/>
                </a:solidFill>
              </a:defRPr>
            </a:pPr>
            <a:r>
              <a:rPr sz="2131"/>
              <a:t>contributed the physics and technology case for Linear Colliders in general </a:t>
            </a:r>
          </a:p>
          <a:p>
            <a:pPr marL="602138" lvl="1" indent="-233085" defTabSz="885726">
              <a:spcBef>
                <a:spcPts val="499"/>
              </a:spcBef>
              <a:buSzPct val="100000"/>
              <a:buChar char="•"/>
              <a:tabLst>
                <a:tab pos="342420" algn="l"/>
              </a:tabLst>
              <a:defRPr sz="2134" b="1">
                <a:solidFill>
                  <a:srgbClr val="FF2F92"/>
                </a:solidFill>
              </a:defRPr>
            </a:pPr>
            <a:r>
              <a:rPr sz="2131"/>
              <a:t>and proposed a Linear Collider Facility @ CERN as the next flagship project</a:t>
            </a:r>
          </a:p>
        </p:txBody>
      </p:sp>
    </p:spTree>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4" name="Slide Number"/>
          <p:cNvSpPr txBox="1">
            <a:spLocks noGrp="1"/>
          </p:cNvSpPr>
          <p:nvPr>
            <p:ph type="sldNum" sz="quarter" idx="2"/>
          </p:nvPr>
        </p:nvSpPr>
        <p:spPr>
          <a:xfrm>
            <a:off x="11368982" y="6390423"/>
            <a:ext cx="317745" cy="368372"/>
          </a:xfrm>
          <a:prstGeom prst="rect">
            <a:avLst/>
          </a:prstGeom>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a:lstStyle/>
          <a:p>
            <a:fld id="{86CB4B4D-7CA3-9044-876B-883B54F8677D}" type="slidenum">
              <a:rPr/>
              <a:t>45</a:t>
            </a:fld>
            <a:endParaRPr/>
          </a:p>
        </p:txBody>
      </p:sp>
      <p:sp>
        <p:nvSpPr>
          <p:cNvPr id="165" name="LCVision EPPSU documents"/>
          <p:cNvSpPr txBox="1">
            <a:spLocks noGrp="1"/>
          </p:cNvSpPr>
          <p:nvPr>
            <p:ph type="title"/>
          </p:nvPr>
        </p:nvSpPr>
        <p:spPr>
          <a:prstGeom prst="rect">
            <a:avLst/>
          </a:prstGeom>
        </p:spPr>
        <p:txBody>
          <a:bodyPr/>
          <a:lstStyle/>
          <a:p>
            <a:r>
              <a:t>LCVision EPPSU documents</a:t>
            </a:r>
          </a:p>
        </p:txBody>
      </p:sp>
      <p:pic>
        <p:nvPicPr>
          <p:cNvPr id="166" name="Google Shape;55;p13" descr="Google Shape;55;p13"/>
          <p:cNvPicPr>
            <a:picLocks noChangeAspect="1"/>
          </p:cNvPicPr>
          <p:nvPr/>
        </p:nvPicPr>
        <p:blipFill>
          <a:blip r:embed="rId2"/>
          <a:stretch>
            <a:fillRect/>
          </a:stretch>
        </p:blipFill>
        <p:spPr>
          <a:xfrm>
            <a:off x="211269" y="806386"/>
            <a:ext cx="7631338" cy="5087559"/>
          </a:xfrm>
          <a:prstGeom prst="rect">
            <a:avLst/>
          </a:prstGeom>
          <a:ln w="12700">
            <a:miter lim="400000"/>
          </a:ln>
        </p:spPr>
      </p:pic>
      <p:sp>
        <p:nvSpPr>
          <p:cNvPr id="167" name="Google Shape;57;p13"/>
          <p:cNvSpPr txBox="1"/>
          <p:nvPr/>
        </p:nvSpPr>
        <p:spPr>
          <a:xfrm>
            <a:off x="2470763" y="3335971"/>
            <a:ext cx="3218325" cy="982578"/>
          </a:xfrm>
          <a:prstGeom prst="rect">
            <a:avLst/>
          </a:prstGeom>
          <a:solidFill>
            <a:srgbClr val="FFFFFF"/>
          </a:solidFill>
          <a:ln w="12700">
            <a:miter lim="400000"/>
          </a:ln>
          <a:effectLst>
            <a:outerShdw blurRad="76200" dist="25400" dir="5400000" rotWithShape="0">
              <a:srgbClr val="000000">
                <a:alpha val="50000"/>
              </a:srgbClr>
            </a:outerShdw>
          </a:effectLst>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lIns="121730" tIns="121730" rIns="121730" bIns="121730">
            <a:spAutoFit/>
          </a:bodyPr>
          <a:lstStyle>
            <a:lvl1pPr algn="ctr" defTabSz="1219200">
              <a:defRPr sz="2400">
                <a:solidFill>
                  <a:srgbClr val="595959"/>
                </a:solidFill>
              </a:defRPr>
            </a:lvl1pPr>
          </a:lstStyle>
          <a:p>
            <a:r>
              <a:rPr sz="2397"/>
              <a:t>LC Physics Case &amp; long-term vision</a:t>
            </a:r>
          </a:p>
        </p:txBody>
      </p:sp>
      <p:sp>
        <p:nvSpPr>
          <p:cNvPr id="168" name="Google Shape;58;p13"/>
          <p:cNvSpPr txBox="1"/>
          <p:nvPr/>
        </p:nvSpPr>
        <p:spPr>
          <a:xfrm>
            <a:off x="2470763" y="4327085"/>
            <a:ext cx="3218325" cy="614208"/>
          </a:xfrm>
          <a:prstGeom prst="rect">
            <a:avLst/>
          </a:prstGeom>
          <a:solidFill>
            <a:srgbClr val="FFFFFF"/>
          </a:solidFill>
          <a:ln w="12700">
            <a:miter lim="400000"/>
          </a:ln>
          <a:effectLst>
            <a:outerShdw blurRad="76200" dist="25400" dir="5400000" rotWithShape="0">
              <a:srgbClr val="000000">
                <a:alpha val="50000"/>
              </a:srgbClr>
            </a:outerShdw>
          </a:effectLst>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lIns="121730" tIns="121730" rIns="121730" bIns="121730">
            <a:spAutoFit/>
          </a:bodyPr>
          <a:lstStyle>
            <a:lvl1pPr algn="ctr" defTabSz="1219200">
              <a:defRPr sz="2400">
                <a:solidFill>
                  <a:srgbClr val="595959"/>
                </a:solidFill>
              </a:defRPr>
            </a:lvl1pPr>
          </a:lstStyle>
          <a:p>
            <a:r>
              <a:rPr sz="2397"/>
              <a:t>LCF @ CERN </a:t>
            </a:r>
          </a:p>
        </p:txBody>
      </p:sp>
      <p:sp>
        <p:nvSpPr>
          <p:cNvPr id="169" name="Google Shape;62;p13"/>
          <p:cNvSpPr txBox="1"/>
          <p:nvPr/>
        </p:nvSpPr>
        <p:spPr>
          <a:xfrm>
            <a:off x="8630483" y="2217689"/>
            <a:ext cx="3218325" cy="614208"/>
          </a:xfrm>
          <a:prstGeom prst="rect">
            <a:avLst/>
          </a:prstGeom>
          <a:solidFill>
            <a:srgbClr val="FFFFFF"/>
          </a:solidFill>
          <a:ln w="12700">
            <a:miter lim="400000"/>
          </a:ln>
          <a:effectLst>
            <a:outerShdw blurRad="76200" dist="25400" dir="5400000" rotWithShape="0">
              <a:srgbClr val="000000">
                <a:alpha val="50000"/>
              </a:srgbClr>
            </a:outerShdw>
          </a:effectLst>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lIns="121730" tIns="121730" rIns="121730" bIns="121730">
            <a:spAutoFit/>
          </a:bodyPr>
          <a:lstStyle/>
          <a:p>
            <a:pPr algn="ctr" defTabSz="1217493">
              <a:defRPr sz="2400">
                <a:solidFill>
                  <a:srgbClr val="595959"/>
                </a:solidFill>
              </a:defRPr>
            </a:pPr>
            <a:r>
              <a:rPr sz="2397"/>
              <a:t>C</a:t>
            </a:r>
            <a:r>
              <a:rPr sz="2397" baseline="30500"/>
              <a:t>3</a:t>
            </a:r>
          </a:p>
        </p:txBody>
      </p:sp>
      <p:sp>
        <p:nvSpPr>
          <p:cNvPr id="170" name="Google Shape;64;p13"/>
          <p:cNvSpPr txBox="1"/>
          <p:nvPr/>
        </p:nvSpPr>
        <p:spPr>
          <a:xfrm>
            <a:off x="8640918" y="3322664"/>
            <a:ext cx="3218325" cy="614208"/>
          </a:xfrm>
          <a:prstGeom prst="rect">
            <a:avLst/>
          </a:prstGeom>
          <a:solidFill>
            <a:srgbClr val="FFFFFF"/>
          </a:solidFill>
          <a:ln w="12700">
            <a:miter lim="400000"/>
          </a:ln>
          <a:effectLst>
            <a:outerShdw blurRad="76200" dist="25400" dir="5400000" rotWithShape="0">
              <a:srgbClr val="000000">
                <a:alpha val="50000"/>
              </a:srgbClr>
            </a:outerShdw>
          </a:effectLst>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lIns="121730" tIns="121730" rIns="121730" bIns="121730">
            <a:spAutoFit/>
          </a:bodyPr>
          <a:lstStyle>
            <a:lvl1pPr algn="ctr" defTabSz="1219200">
              <a:defRPr sz="2400">
                <a:solidFill>
                  <a:srgbClr val="595959"/>
                </a:solidFill>
              </a:defRPr>
            </a:lvl1pPr>
          </a:lstStyle>
          <a:p>
            <a:r>
              <a:rPr sz="2397"/>
              <a:t>HALHF</a:t>
            </a:r>
          </a:p>
        </p:txBody>
      </p:sp>
      <p:sp>
        <p:nvSpPr>
          <p:cNvPr id="171" name="Google Shape;65;p13"/>
          <p:cNvSpPr txBox="1"/>
          <p:nvPr/>
        </p:nvSpPr>
        <p:spPr>
          <a:xfrm>
            <a:off x="8653600" y="4481376"/>
            <a:ext cx="3218325" cy="614208"/>
          </a:xfrm>
          <a:prstGeom prst="rect">
            <a:avLst/>
          </a:prstGeom>
          <a:solidFill>
            <a:srgbClr val="FFFFFF"/>
          </a:solidFill>
          <a:ln w="12700">
            <a:miter lim="400000"/>
          </a:ln>
          <a:effectLst>
            <a:outerShdw blurRad="76200" dist="25400" dir="5400000" rotWithShape="0">
              <a:srgbClr val="000000">
                <a:alpha val="50000"/>
              </a:srgbClr>
            </a:outerShdw>
          </a:effectLst>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lIns="121730" tIns="121730" rIns="121730" bIns="121730">
            <a:spAutoFit/>
          </a:bodyPr>
          <a:lstStyle>
            <a:lvl1pPr algn="ctr" defTabSz="1219200">
              <a:defRPr sz="2400">
                <a:solidFill>
                  <a:srgbClr val="595959"/>
                </a:solidFill>
              </a:defRPr>
            </a:lvl1pPr>
          </a:lstStyle>
          <a:p>
            <a:r>
              <a:rPr sz="2397"/>
              <a:t>10 TeV Wakefield</a:t>
            </a:r>
          </a:p>
        </p:txBody>
      </p:sp>
      <p:sp>
        <p:nvSpPr>
          <p:cNvPr id="172" name="Google Shape;68;p13"/>
          <p:cNvSpPr txBox="1"/>
          <p:nvPr/>
        </p:nvSpPr>
        <p:spPr>
          <a:xfrm>
            <a:off x="6501983" y="2703387"/>
            <a:ext cx="1708824" cy="798169"/>
          </a:xfrm>
          <a:prstGeom prst="rect">
            <a:avLst/>
          </a:prstGeom>
          <a:solidFill>
            <a:srgbClr val="FFFFFF"/>
          </a:solidFill>
          <a:ln w="12700">
            <a:miter lim="400000"/>
          </a:ln>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lIns="121730" tIns="121730" rIns="121730" bIns="121730">
            <a:spAutoFit/>
          </a:bodyPr>
          <a:lstStyle>
            <a:lvl1pPr defTabSz="1219200">
              <a:defRPr>
                <a:solidFill>
                  <a:srgbClr val="CC0000"/>
                </a:solidFill>
              </a:defRPr>
            </a:lvl1pPr>
          </a:lstStyle>
          <a:p>
            <a:r>
              <a:rPr sz="1797"/>
              <a:t>Technologies and upgrades</a:t>
            </a:r>
          </a:p>
        </p:txBody>
      </p:sp>
      <p:sp>
        <p:nvSpPr>
          <p:cNvPr id="173" name="Google Shape;61;p13"/>
          <p:cNvSpPr txBox="1"/>
          <p:nvPr/>
        </p:nvSpPr>
        <p:spPr>
          <a:xfrm>
            <a:off x="8630483" y="1109301"/>
            <a:ext cx="3218325" cy="614208"/>
          </a:xfrm>
          <a:prstGeom prst="rect">
            <a:avLst/>
          </a:prstGeom>
          <a:solidFill>
            <a:srgbClr val="FFFFFF"/>
          </a:solidFill>
          <a:ln w="12700">
            <a:miter lim="400000"/>
          </a:ln>
          <a:effectLst>
            <a:outerShdw blurRad="76200" dist="25400" dir="5400000" rotWithShape="0">
              <a:srgbClr val="000000">
                <a:alpha val="50000"/>
              </a:srgbClr>
            </a:outerShdw>
          </a:effectLst>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lIns="121730" tIns="121730" rIns="121730" bIns="121730">
            <a:spAutoFit/>
          </a:bodyPr>
          <a:lstStyle>
            <a:lvl1pPr algn="ctr" defTabSz="1219200">
              <a:defRPr sz="2400">
                <a:solidFill>
                  <a:srgbClr val="595959"/>
                </a:solidFill>
              </a:defRPr>
            </a:lvl1pPr>
          </a:lstStyle>
          <a:p>
            <a:r>
              <a:rPr sz="2397"/>
              <a:t>CLIC at CERN</a:t>
            </a:r>
          </a:p>
        </p:txBody>
      </p:sp>
      <p:sp>
        <p:nvSpPr>
          <p:cNvPr id="174" name="Google Shape;67;p13"/>
          <p:cNvSpPr/>
          <p:nvPr/>
        </p:nvSpPr>
        <p:spPr>
          <a:xfrm flipH="1">
            <a:off x="5377591" y="3414870"/>
            <a:ext cx="2717434" cy="479703"/>
          </a:xfrm>
          <a:prstGeom prst="line">
            <a:avLst/>
          </a:prstGeom>
          <a:ln w="38100">
            <a:solidFill>
              <a:srgbClr val="CC0000"/>
            </a:solidFill>
            <a:tailEnd type="triangle"/>
          </a:ln>
        </p:spPr>
        <p:txBody>
          <a:bodyPr lIns="60874" tIns="60874" rIns="60874" bIns="60874"/>
          <a:lstStyle/>
          <a:p>
            <a:pPr defTabSz="1217493"/>
            <a:endParaRPr sz="1797"/>
          </a:p>
        </p:txBody>
      </p:sp>
      <p:sp>
        <p:nvSpPr>
          <p:cNvPr id="175" name="Google Shape;66;p13"/>
          <p:cNvSpPr/>
          <p:nvPr/>
        </p:nvSpPr>
        <p:spPr>
          <a:xfrm>
            <a:off x="8075226" y="252108"/>
            <a:ext cx="464555" cy="6328123"/>
          </a:xfrm>
          <a:custGeom>
            <a:avLst/>
            <a:gdLst/>
            <a:ahLst/>
            <a:cxnLst>
              <a:cxn ang="0">
                <a:pos x="wd2" y="hd2"/>
              </a:cxn>
              <a:cxn ang="5400000">
                <a:pos x="wd2" y="hd2"/>
              </a:cxn>
              <a:cxn ang="10800000">
                <a:pos x="wd2" y="hd2"/>
              </a:cxn>
              <a:cxn ang="16200000">
                <a:pos x="wd2" y="hd2"/>
              </a:cxn>
            </a:cxnLst>
            <a:rect l="0" t="0" r="r" b="b"/>
            <a:pathLst>
              <a:path w="21600" h="21600" extrusionOk="0">
                <a:moveTo>
                  <a:pt x="21600" y="21600"/>
                </a:moveTo>
                <a:cubicBezTo>
                  <a:pt x="15635" y="21600"/>
                  <a:pt x="10800" y="21245"/>
                  <a:pt x="10800" y="20807"/>
                </a:cubicBezTo>
                <a:lnTo>
                  <a:pt x="10800" y="11593"/>
                </a:lnTo>
                <a:cubicBezTo>
                  <a:pt x="10800" y="11155"/>
                  <a:pt x="5965" y="10800"/>
                  <a:pt x="0" y="10800"/>
                </a:cubicBezTo>
                <a:cubicBezTo>
                  <a:pt x="5965" y="10800"/>
                  <a:pt x="10800" y="10445"/>
                  <a:pt x="10800" y="10007"/>
                </a:cubicBezTo>
                <a:lnTo>
                  <a:pt x="10800" y="793"/>
                </a:lnTo>
                <a:cubicBezTo>
                  <a:pt x="10800" y="355"/>
                  <a:pt x="15635" y="0"/>
                  <a:pt x="21600" y="0"/>
                </a:cubicBezTo>
              </a:path>
            </a:pathLst>
          </a:custGeom>
          <a:ln w="38100">
            <a:solidFill>
              <a:srgbClr val="CC0000"/>
            </a:solidFill>
          </a:ln>
        </p:spPr>
        <p:txBody>
          <a:bodyPr lIns="60874" tIns="60874" rIns="60874" bIns="60874" anchor="ctr"/>
          <a:lstStyle/>
          <a:p>
            <a:pPr algn="ctr" defTabSz="1217493"/>
            <a:endParaRPr sz="1797"/>
          </a:p>
        </p:txBody>
      </p:sp>
      <p:sp>
        <p:nvSpPr>
          <p:cNvPr id="176" name="Google Shape;61;p13"/>
          <p:cNvSpPr txBox="1"/>
          <p:nvPr/>
        </p:nvSpPr>
        <p:spPr>
          <a:xfrm>
            <a:off x="8691648" y="5678653"/>
            <a:ext cx="3218325" cy="614208"/>
          </a:xfrm>
          <a:prstGeom prst="rect">
            <a:avLst/>
          </a:prstGeom>
          <a:solidFill>
            <a:srgbClr val="FFFFFF"/>
          </a:solidFill>
          <a:ln w="12700">
            <a:miter lim="400000"/>
          </a:ln>
          <a:effectLst>
            <a:outerShdw blurRad="76200" dist="25400" dir="5400000" rotWithShape="0">
              <a:srgbClr val="000000">
                <a:alpha val="50000"/>
              </a:srgbClr>
            </a:outerShdw>
          </a:effectLst>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lIns="121730" tIns="121730" rIns="121730" bIns="121730">
            <a:spAutoFit/>
          </a:bodyPr>
          <a:lstStyle>
            <a:lvl1pPr algn="ctr" defTabSz="1219200">
              <a:defRPr sz="2400">
                <a:solidFill>
                  <a:srgbClr val="595959"/>
                </a:solidFill>
              </a:defRPr>
            </a:lvl1pPr>
          </a:lstStyle>
          <a:p>
            <a:r>
              <a:rPr sz="2397"/>
              <a:t>Beyond Collider</a:t>
            </a:r>
          </a:p>
        </p:txBody>
      </p:sp>
      <p:sp>
        <p:nvSpPr>
          <p:cNvPr id="177" name="Google Shape;61;p13"/>
          <p:cNvSpPr txBox="1"/>
          <p:nvPr/>
        </p:nvSpPr>
        <p:spPr>
          <a:xfrm>
            <a:off x="8640918" y="221542"/>
            <a:ext cx="3218325" cy="614208"/>
          </a:xfrm>
          <a:prstGeom prst="rect">
            <a:avLst/>
          </a:prstGeom>
          <a:solidFill>
            <a:srgbClr val="FFFFFF"/>
          </a:solidFill>
          <a:ln w="12700">
            <a:miter lim="400000"/>
          </a:ln>
          <a:effectLst>
            <a:outerShdw blurRad="76200" dist="25400" dir="5400000" rotWithShape="0">
              <a:srgbClr val="000000">
                <a:alpha val="50000"/>
              </a:srgbClr>
            </a:outerShdw>
          </a:effectLst>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lIns="121730" tIns="121730" rIns="121730" bIns="121730">
            <a:spAutoFit/>
          </a:bodyPr>
          <a:lstStyle>
            <a:lvl1pPr algn="ctr" defTabSz="1219200">
              <a:defRPr sz="2400">
                <a:solidFill>
                  <a:srgbClr val="595959"/>
                </a:solidFill>
              </a:defRPr>
            </a:lvl1pPr>
          </a:lstStyle>
          <a:p>
            <a:r>
              <a:rPr sz="2397"/>
              <a:t>ILC in Japan (IDT)</a:t>
            </a:r>
          </a:p>
        </p:txBody>
      </p:sp>
      <p:sp>
        <p:nvSpPr>
          <p:cNvPr id="178" name="Google Shape;69;p13"/>
          <p:cNvSpPr txBox="1"/>
          <p:nvPr/>
        </p:nvSpPr>
        <p:spPr>
          <a:xfrm>
            <a:off x="354944" y="3596143"/>
            <a:ext cx="2422224" cy="798169"/>
          </a:xfrm>
          <a:prstGeom prst="rect">
            <a:avLst/>
          </a:prstGeom>
          <a:ln w="12700">
            <a:miter lim="400000"/>
          </a:ln>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lIns="121730" tIns="121730" rIns="121730" bIns="121730">
            <a:spAutoFit/>
          </a:bodyPr>
          <a:lstStyle/>
          <a:p>
            <a:pPr defTabSz="1217493">
              <a:defRPr>
                <a:solidFill>
                  <a:srgbClr val="1155CC"/>
                </a:solidFill>
              </a:defRPr>
            </a:pPr>
            <a:r>
              <a:rPr sz="1797"/>
              <a:t>arxiv paper &amp; </a:t>
            </a:r>
            <a:br>
              <a:rPr sz="1797"/>
            </a:br>
            <a:r>
              <a:rPr sz="1797"/>
              <a:t>EPPSU submission</a:t>
            </a:r>
          </a:p>
        </p:txBody>
      </p:sp>
      <p:sp>
        <p:nvSpPr>
          <p:cNvPr id="179" name="Google Shape;70;p13"/>
          <p:cNvSpPr/>
          <p:nvPr/>
        </p:nvSpPr>
        <p:spPr>
          <a:xfrm>
            <a:off x="2061932" y="3803861"/>
            <a:ext cx="666685" cy="1"/>
          </a:xfrm>
          <a:prstGeom prst="line">
            <a:avLst/>
          </a:prstGeom>
          <a:ln w="38100">
            <a:solidFill>
              <a:srgbClr val="1155CC"/>
            </a:solidFill>
            <a:tailEnd type="triangle"/>
          </a:ln>
        </p:spPr>
        <p:txBody>
          <a:bodyPr lIns="60874" tIns="60874" rIns="60874" bIns="60874"/>
          <a:lstStyle/>
          <a:p>
            <a:pPr defTabSz="1217493"/>
            <a:endParaRPr sz="1797"/>
          </a:p>
        </p:txBody>
      </p:sp>
      <p:sp>
        <p:nvSpPr>
          <p:cNvPr id="180" name="Google Shape;69;p13"/>
          <p:cNvSpPr txBox="1"/>
          <p:nvPr/>
        </p:nvSpPr>
        <p:spPr>
          <a:xfrm>
            <a:off x="207415" y="4863129"/>
            <a:ext cx="2422224" cy="798169"/>
          </a:xfrm>
          <a:prstGeom prst="rect">
            <a:avLst/>
          </a:prstGeom>
          <a:ln w="12700">
            <a:miter lim="400000"/>
          </a:ln>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lIns="121730" tIns="121730" rIns="121730" bIns="121730">
            <a:spAutoFit/>
          </a:bodyPr>
          <a:lstStyle>
            <a:lvl1pPr defTabSz="1219200">
              <a:defRPr>
                <a:solidFill>
                  <a:srgbClr val="1155CC"/>
                </a:solidFill>
              </a:defRPr>
            </a:lvl1pPr>
          </a:lstStyle>
          <a:p>
            <a:r>
              <a:rPr sz="1797"/>
              <a:t>EPPSU submission &amp; back-up document</a:t>
            </a:r>
          </a:p>
        </p:txBody>
      </p:sp>
      <p:sp>
        <p:nvSpPr>
          <p:cNvPr id="181" name="Google Shape;70;p13"/>
          <p:cNvSpPr/>
          <p:nvPr/>
        </p:nvSpPr>
        <p:spPr>
          <a:xfrm flipV="1">
            <a:off x="2144926" y="4726570"/>
            <a:ext cx="659459" cy="262414"/>
          </a:xfrm>
          <a:prstGeom prst="line">
            <a:avLst/>
          </a:prstGeom>
          <a:ln w="38100">
            <a:solidFill>
              <a:srgbClr val="1155CC"/>
            </a:solidFill>
            <a:tailEnd type="triangle"/>
          </a:ln>
        </p:spPr>
        <p:txBody>
          <a:bodyPr lIns="60874" tIns="60874" rIns="60874" bIns="60874"/>
          <a:lstStyle/>
          <a:p>
            <a:pPr defTabSz="1217493"/>
            <a:endParaRPr sz="1797"/>
          </a:p>
        </p:txBody>
      </p:sp>
      <p:pic>
        <p:nvPicPr>
          <p:cNvPr id="182" name="pasted-movie.png" descr="pasted-movie.png"/>
          <p:cNvPicPr>
            <a:picLocks noChangeAspect="1"/>
          </p:cNvPicPr>
          <p:nvPr/>
        </p:nvPicPr>
        <p:blipFill>
          <a:blip r:embed="rId3"/>
          <a:stretch>
            <a:fillRect/>
          </a:stretch>
        </p:blipFill>
        <p:spPr>
          <a:xfrm>
            <a:off x="2974336" y="2113196"/>
            <a:ext cx="2105204" cy="644199"/>
          </a:xfrm>
          <a:prstGeom prst="rect">
            <a:avLst/>
          </a:prstGeom>
          <a:ln w="12700">
            <a:miter lim="400000"/>
          </a:ln>
        </p:spPr>
      </p:pic>
      <p:sp>
        <p:nvSpPr>
          <p:cNvPr id="183" name="arxiv:2504.01434"/>
          <p:cNvSpPr txBox="1"/>
          <p:nvPr/>
        </p:nvSpPr>
        <p:spPr>
          <a:xfrm>
            <a:off x="9768321" y="4940459"/>
            <a:ext cx="1724995" cy="368372"/>
          </a:xfrm>
          <a:prstGeom prst="rect">
            <a:avLst/>
          </a:prstGeom>
          <a:solidFill>
            <a:srgbClr val="FFFB00"/>
          </a:solidFill>
          <a:ln w="12700">
            <a:miter lim="400000"/>
          </a:ln>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wrap="none" lIns="45656" rIns="45656">
            <a:spAutoFit/>
          </a:bodyPr>
          <a:lstStyle>
            <a:lvl1pPr>
              <a:defRPr u="sng">
                <a:uFill>
                  <a:solidFill>
                    <a:srgbClr val="000000"/>
                  </a:solidFill>
                </a:uFill>
                <a:hlinkClick r:id="" action="ppaction://noaction"/>
              </a:defRPr>
            </a:lvl1pPr>
          </a:lstStyle>
          <a:p>
            <a:pPr>
              <a:defRPr u="none">
                <a:uFillTx/>
              </a:defRPr>
            </a:pPr>
            <a:r>
              <a:rPr sz="1797"/>
              <a:t>arxiv:2504.01434</a:t>
            </a:r>
          </a:p>
        </p:txBody>
      </p:sp>
      <p:sp>
        <p:nvSpPr>
          <p:cNvPr id="184" name="arxiv:2503.24049"/>
          <p:cNvSpPr txBox="1"/>
          <p:nvPr/>
        </p:nvSpPr>
        <p:spPr>
          <a:xfrm>
            <a:off x="5416718" y="4455266"/>
            <a:ext cx="1724995" cy="368372"/>
          </a:xfrm>
          <a:prstGeom prst="rect">
            <a:avLst/>
          </a:prstGeom>
          <a:solidFill>
            <a:srgbClr val="FFFB00"/>
          </a:solidFill>
          <a:ln w="12700">
            <a:miter lim="400000"/>
          </a:ln>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wrap="none" lIns="45656" rIns="45656">
            <a:spAutoFit/>
          </a:bodyPr>
          <a:lstStyle>
            <a:lvl1pPr>
              <a:defRPr u="sng">
                <a:uFill>
                  <a:solidFill>
                    <a:srgbClr val="000000"/>
                  </a:solidFill>
                </a:uFill>
                <a:hlinkClick r:id="" action="ppaction://noaction"/>
              </a:defRPr>
            </a:lvl1pPr>
          </a:lstStyle>
          <a:p>
            <a:pPr>
              <a:defRPr u="none">
                <a:uFillTx/>
              </a:defRPr>
            </a:pPr>
            <a:r>
              <a:rPr sz="1797"/>
              <a:t>arxiv:2503.24049</a:t>
            </a:r>
          </a:p>
        </p:txBody>
      </p:sp>
      <p:sp>
        <p:nvSpPr>
          <p:cNvPr id="185" name="arxiv:2503.24168"/>
          <p:cNvSpPr txBox="1"/>
          <p:nvPr/>
        </p:nvSpPr>
        <p:spPr>
          <a:xfrm>
            <a:off x="8173917" y="1540053"/>
            <a:ext cx="1724995" cy="368372"/>
          </a:xfrm>
          <a:prstGeom prst="rect">
            <a:avLst/>
          </a:prstGeom>
          <a:solidFill>
            <a:srgbClr val="FFFB00"/>
          </a:solidFill>
          <a:ln w="12700">
            <a:miter lim="400000"/>
          </a:ln>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wrap="none" lIns="45656" rIns="45656">
            <a:spAutoFit/>
          </a:bodyPr>
          <a:lstStyle>
            <a:lvl1pPr>
              <a:defRPr u="sng">
                <a:uFill>
                  <a:solidFill>
                    <a:srgbClr val="000000"/>
                  </a:solidFill>
                </a:uFill>
                <a:hlinkClick r:id="" action="ppaction://noaction"/>
              </a:defRPr>
            </a:lvl1pPr>
          </a:lstStyle>
          <a:p>
            <a:pPr>
              <a:defRPr u="none">
                <a:uFillTx/>
              </a:defRPr>
            </a:pPr>
            <a:r>
              <a:rPr sz="1797"/>
              <a:t>arxiv:2503.24168</a:t>
            </a:r>
          </a:p>
        </p:txBody>
      </p:sp>
      <p:sp>
        <p:nvSpPr>
          <p:cNvPr id="186" name="arxiv:2503.23489"/>
          <p:cNvSpPr txBox="1"/>
          <p:nvPr/>
        </p:nvSpPr>
        <p:spPr>
          <a:xfrm>
            <a:off x="8173917" y="3732168"/>
            <a:ext cx="1724995" cy="368372"/>
          </a:xfrm>
          <a:prstGeom prst="rect">
            <a:avLst/>
          </a:prstGeom>
          <a:solidFill>
            <a:srgbClr val="FFFB00"/>
          </a:solidFill>
          <a:ln w="12700">
            <a:miter lim="400000"/>
          </a:ln>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wrap="none" lIns="45656" rIns="45656">
            <a:spAutoFit/>
          </a:bodyPr>
          <a:lstStyle>
            <a:lvl1pPr>
              <a:defRPr u="sng">
                <a:uFill>
                  <a:solidFill>
                    <a:srgbClr val="000000"/>
                  </a:solidFill>
                </a:uFill>
                <a:hlinkClick r:id="" action="ppaction://noaction"/>
              </a:defRPr>
            </a:lvl1pPr>
          </a:lstStyle>
          <a:p>
            <a:pPr>
              <a:defRPr u="none">
                <a:uFillTx/>
              </a:defRPr>
            </a:pPr>
            <a:r>
              <a:rPr sz="1797"/>
              <a:t>arxiv:2503.23489</a:t>
            </a:r>
          </a:p>
        </p:txBody>
      </p:sp>
      <p:sp>
        <p:nvSpPr>
          <p:cNvPr id="187" name="arxiv:2503.21857"/>
          <p:cNvSpPr txBox="1"/>
          <p:nvPr/>
        </p:nvSpPr>
        <p:spPr>
          <a:xfrm>
            <a:off x="10127001" y="1540053"/>
            <a:ext cx="1724995" cy="368372"/>
          </a:xfrm>
          <a:prstGeom prst="rect">
            <a:avLst/>
          </a:prstGeom>
          <a:solidFill>
            <a:srgbClr val="FFFB00"/>
          </a:solidFill>
          <a:ln w="12700">
            <a:miter lim="400000"/>
          </a:ln>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wrap="none" lIns="45656" rIns="45656">
            <a:spAutoFit/>
          </a:bodyPr>
          <a:lstStyle>
            <a:lvl1pPr>
              <a:defRPr u="sng">
                <a:uFill>
                  <a:solidFill>
                    <a:srgbClr val="000000"/>
                  </a:solidFill>
                </a:uFill>
                <a:hlinkClick r:id="" action="ppaction://noaction"/>
              </a:defRPr>
            </a:lvl1pPr>
          </a:lstStyle>
          <a:p>
            <a:pPr>
              <a:defRPr u="none">
                <a:uFillTx/>
              </a:defRPr>
            </a:pPr>
            <a:r>
              <a:rPr sz="1797"/>
              <a:t>arxiv:2503.21857</a:t>
            </a:r>
          </a:p>
        </p:txBody>
      </p:sp>
      <p:sp>
        <p:nvSpPr>
          <p:cNvPr id="188" name="arxiv:2503.20214"/>
          <p:cNvSpPr txBox="1"/>
          <p:nvPr/>
        </p:nvSpPr>
        <p:spPr>
          <a:xfrm>
            <a:off x="7859507" y="4940459"/>
            <a:ext cx="1724995" cy="368372"/>
          </a:xfrm>
          <a:prstGeom prst="rect">
            <a:avLst/>
          </a:prstGeom>
          <a:solidFill>
            <a:srgbClr val="FFFB00"/>
          </a:solidFill>
          <a:ln w="12700">
            <a:miter lim="400000"/>
          </a:ln>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wrap="none" lIns="45656" rIns="45656">
            <a:spAutoFit/>
          </a:bodyPr>
          <a:lstStyle>
            <a:lvl1pPr>
              <a:defRPr u="sng">
                <a:uFill>
                  <a:solidFill>
                    <a:srgbClr val="000000"/>
                  </a:solidFill>
                </a:uFill>
                <a:hlinkClick r:id="" action="ppaction://noaction"/>
              </a:defRPr>
            </a:lvl1pPr>
          </a:lstStyle>
          <a:p>
            <a:pPr>
              <a:defRPr u="none">
                <a:uFillTx/>
              </a:defRPr>
            </a:pPr>
            <a:r>
              <a:rPr sz="1797"/>
              <a:t>arxiv:2503.20214</a:t>
            </a:r>
          </a:p>
        </p:txBody>
      </p:sp>
      <p:sp>
        <p:nvSpPr>
          <p:cNvPr id="189" name="arxiv:2503.19880"/>
          <p:cNvSpPr txBox="1"/>
          <p:nvPr/>
        </p:nvSpPr>
        <p:spPr>
          <a:xfrm>
            <a:off x="10239644" y="3777974"/>
            <a:ext cx="1724995" cy="368372"/>
          </a:xfrm>
          <a:prstGeom prst="rect">
            <a:avLst/>
          </a:prstGeom>
          <a:solidFill>
            <a:srgbClr val="FFFB00"/>
          </a:solidFill>
          <a:ln w="12700">
            <a:miter lim="400000"/>
          </a:ln>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wrap="none" lIns="45656" rIns="45656">
            <a:spAutoFit/>
          </a:bodyPr>
          <a:lstStyle>
            <a:lvl1pPr>
              <a:defRPr u="sng">
                <a:uFill>
                  <a:solidFill>
                    <a:srgbClr val="000000"/>
                  </a:solidFill>
                </a:uFill>
                <a:hlinkClick r:id="" action="ppaction://noaction"/>
              </a:defRPr>
            </a:lvl1pPr>
          </a:lstStyle>
          <a:p>
            <a:pPr>
              <a:defRPr u="none">
                <a:uFillTx/>
              </a:defRPr>
            </a:pPr>
            <a:r>
              <a:rPr sz="1797"/>
              <a:t>arxiv:2503.19880</a:t>
            </a:r>
          </a:p>
        </p:txBody>
      </p:sp>
      <p:sp>
        <p:nvSpPr>
          <p:cNvPr id="190" name="arxiv:2503.19983"/>
          <p:cNvSpPr txBox="1"/>
          <p:nvPr/>
        </p:nvSpPr>
        <p:spPr>
          <a:xfrm>
            <a:off x="4666509" y="3175076"/>
            <a:ext cx="1724995" cy="368372"/>
          </a:xfrm>
          <a:prstGeom prst="rect">
            <a:avLst/>
          </a:prstGeom>
          <a:solidFill>
            <a:srgbClr val="FFFB00"/>
          </a:solidFill>
          <a:ln w="12700">
            <a:miter lim="400000"/>
          </a:ln>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wrap="none" lIns="45656" rIns="45656">
            <a:spAutoFit/>
          </a:bodyPr>
          <a:lstStyle>
            <a:lvl1pPr>
              <a:defRPr u="sng">
                <a:uFill>
                  <a:solidFill>
                    <a:srgbClr val="000000"/>
                  </a:solidFill>
                </a:uFill>
                <a:hlinkClick r:id="" action="ppaction://noaction"/>
              </a:defRPr>
            </a:lvl1pPr>
          </a:lstStyle>
          <a:p>
            <a:pPr>
              <a:defRPr u="none">
                <a:uFillTx/>
              </a:defRPr>
            </a:pPr>
            <a:r>
              <a:rPr sz="1797"/>
              <a:t>arxiv:2503.19983</a:t>
            </a:r>
          </a:p>
        </p:txBody>
      </p:sp>
      <p:sp>
        <p:nvSpPr>
          <p:cNvPr id="191" name="arxiv:2503.20829"/>
          <p:cNvSpPr txBox="1"/>
          <p:nvPr/>
        </p:nvSpPr>
        <p:spPr>
          <a:xfrm>
            <a:off x="10349077" y="2547737"/>
            <a:ext cx="1724995" cy="368372"/>
          </a:xfrm>
          <a:prstGeom prst="rect">
            <a:avLst/>
          </a:prstGeom>
          <a:solidFill>
            <a:srgbClr val="FFFB00"/>
          </a:solidFill>
          <a:ln w="12700">
            <a:miter lim="400000"/>
          </a:ln>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wrap="none" lIns="45656" rIns="45656">
            <a:spAutoFit/>
          </a:bodyPr>
          <a:lstStyle>
            <a:lvl1pPr>
              <a:defRPr u="sng">
                <a:uFill>
                  <a:solidFill>
                    <a:srgbClr val="000000"/>
                  </a:solidFill>
                </a:uFill>
                <a:hlinkClick r:id="" action="ppaction://noaction"/>
              </a:defRPr>
            </a:lvl1pPr>
          </a:lstStyle>
          <a:p>
            <a:pPr>
              <a:defRPr u="none">
                <a:uFillTx/>
              </a:defRPr>
            </a:pPr>
            <a:r>
              <a:rPr sz="1797"/>
              <a:t>arxiv:2503.20829</a:t>
            </a:r>
          </a:p>
        </p:txBody>
      </p:sp>
      <p:sp>
        <p:nvSpPr>
          <p:cNvPr id="192" name="arxiv:2504.XXX"/>
          <p:cNvSpPr txBox="1"/>
          <p:nvPr/>
        </p:nvSpPr>
        <p:spPr>
          <a:xfrm>
            <a:off x="7273469" y="629647"/>
            <a:ext cx="1648158" cy="368372"/>
          </a:xfrm>
          <a:prstGeom prst="rect">
            <a:avLst/>
          </a:prstGeom>
          <a:solidFill>
            <a:srgbClr val="FFFB00"/>
          </a:solidFill>
          <a:ln w="12700">
            <a:miter lim="400000"/>
          </a:ln>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wrap="none" lIns="45656" rIns="45656">
            <a:spAutoFit/>
          </a:bodyPr>
          <a:lstStyle/>
          <a:p>
            <a:r>
              <a:rPr sz="1797"/>
              <a:t>arxiv:2504.XXX</a:t>
            </a:r>
          </a:p>
        </p:txBody>
      </p:sp>
      <p:sp>
        <p:nvSpPr>
          <p:cNvPr id="193" name="https://cds.cern.ch/record/2927631"/>
          <p:cNvSpPr txBox="1"/>
          <p:nvPr/>
        </p:nvSpPr>
        <p:spPr>
          <a:xfrm>
            <a:off x="7793447" y="6108954"/>
            <a:ext cx="3293756" cy="368372"/>
          </a:xfrm>
          <a:prstGeom prst="rect">
            <a:avLst/>
          </a:prstGeom>
          <a:solidFill>
            <a:srgbClr val="FFFB00"/>
          </a:solidFill>
          <a:ln w="12700">
            <a:miter lim="400000"/>
          </a:ln>
          <a:extLst>
            <a:ext uri="{C572A759-6A51-4108-AA02-DFA0A04FC94B}">
              <ma14:wrappingTextBoxFlag xmlns="" xmlns:m="http://schemas.openxmlformats.org/officeDocument/2006/math" xmlns:a14="http://schemas.microsoft.com/office/drawing/2010/main" xmlns:ma14="http://schemas.microsoft.com/office/mac/drawingml/2011/main" val="1"/>
            </a:ext>
          </a:extLst>
        </p:spPr>
        <p:txBody>
          <a:bodyPr wrap="none" lIns="45656" rIns="45656">
            <a:spAutoFit/>
          </a:bodyPr>
          <a:lstStyle>
            <a:lvl1pPr>
              <a:defRPr u="sng">
                <a:uFill>
                  <a:solidFill>
                    <a:srgbClr val="000000"/>
                  </a:solidFill>
                </a:uFill>
                <a:hlinkClick r:id="" action="ppaction://noaction"/>
              </a:defRPr>
            </a:lvl1pPr>
          </a:lstStyle>
          <a:p>
            <a:pPr>
              <a:defRPr u="none">
                <a:uFillTx/>
              </a:defRPr>
            </a:pPr>
            <a:r>
              <a:rPr sz="1797"/>
              <a:t>https://cds.cern.ch/record/2927631</a:t>
            </a:r>
          </a:p>
        </p:txBody>
      </p:sp>
      <p:sp>
        <p:nvSpPr>
          <p:cNvPr id="194" name="… and relation to other inputs"/>
          <p:cNvSpPr txBox="1">
            <a:spLocks noGrp="1"/>
          </p:cNvSpPr>
          <p:nvPr>
            <p:ph type="body" sz="quarter" idx="1"/>
          </p:nvPr>
        </p:nvSpPr>
        <p:spPr>
          <a:prstGeom prst="rect">
            <a:avLst/>
          </a:prstGeom>
        </p:spPr>
        <p:txBody>
          <a:bodyPr>
            <a:normAutofit lnSpcReduction="10000"/>
          </a:bodyPr>
          <a:lstStyle/>
          <a:p>
            <a:r>
              <a:t>… and relation to other inputs</a:t>
            </a:r>
          </a:p>
        </p:txBody>
      </p:sp>
    </p:spTree>
  </p:cSld>
  <p:clrMapOvr>
    <a:masterClrMapping/>
  </p:clrMapOvr>
  <mc:AlternateContent xmlns:mc="http://schemas.openxmlformats.org/markup-compatibility/2006" xmlns:p14="http://schemas.microsoft.com/office/powerpoint/2010/main">
    <mc:Choice Requires="p14">
      <p:transition spd="med" advClick="0">
        <p14:prism isContent="1"/>
      </p:transition>
    </mc:Choice>
    <mc:Fallback xmlns="">
      <p:transition spd="med" advClick="0">
        <p:fade/>
      </p:transition>
    </mc:Fallback>
  </mc:AlternateContent>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Brise">
  <a:themeElements>
    <a:clrScheme name="Brise">
      <a:dk1>
        <a:sysClr val="windowText" lastClr="000000"/>
      </a:dk1>
      <a:lt1>
        <a:sysClr val="window" lastClr="FFFFFF"/>
      </a:lt1>
      <a:dk2>
        <a:srgbClr val="09213B"/>
      </a:dk2>
      <a:lt2>
        <a:srgbClr val="D5EDF4"/>
      </a:lt2>
      <a:accent1>
        <a:srgbClr val="2C7C9F"/>
      </a:accent1>
      <a:accent2>
        <a:srgbClr val="244A58"/>
      </a:accent2>
      <a:accent3>
        <a:srgbClr val="E2751D"/>
      </a:accent3>
      <a:accent4>
        <a:srgbClr val="FFB400"/>
      </a:accent4>
      <a:accent5>
        <a:srgbClr val="7EB606"/>
      </a:accent5>
      <a:accent6>
        <a:srgbClr val="C00000"/>
      </a:accent6>
      <a:hlink>
        <a:srgbClr val="7030A0"/>
      </a:hlink>
      <a:folHlink>
        <a:srgbClr val="00B0F0"/>
      </a:folHlink>
    </a:clrScheme>
    <a:fontScheme name="Brise">
      <a:majorFont>
        <a:latin typeface="News Gothic MT"/>
        <a:ea typeface=""/>
        <a:cs typeface=""/>
        <a:font script="Jpan" typeface="ＭＳ Ｐゴシック"/>
      </a:majorFont>
      <a:minorFont>
        <a:latin typeface="News Gothic MT"/>
        <a:ea typeface=""/>
        <a:cs typeface=""/>
        <a:font script="Jpan" typeface="ＭＳ Ｐゴシック"/>
      </a:minorFont>
    </a:fontScheme>
    <a:fmtScheme name="Brise">
      <a:fillStyleLst>
        <a:solidFill>
          <a:schemeClr val="phClr"/>
        </a:solidFill>
        <a:gradFill rotWithShape="1">
          <a:gsLst>
            <a:gs pos="31000">
              <a:schemeClr val="phClr">
                <a:tint val="100000"/>
                <a:shade val="100000"/>
                <a:satMod val="120000"/>
              </a:schemeClr>
            </a:gs>
            <a:gs pos="100000">
              <a:schemeClr val="phClr">
                <a:tint val="50000"/>
                <a:satMod val="150000"/>
              </a:schemeClr>
            </a:gs>
          </a:gsLst>
          <a:lin ang="5400000" scaled="1"/>
        </a:gradFill>
        <a:gradFill rotWithShape="1">
          <a:gsLst>
            <a:gs pos="0">
              <a:schemeClr val="phClr">
                <a:shade val="100000"/>
                <a:satMod val="120000"/>
              </a:schemeClr>
            </a:gs>
            <a:gs pos="69000">
              <a:schemeClr val="phClr">
                <a:tint val="80000"/>
                <a:shade val="100000"/>
                <a:satMod val="150000"/>
              </a:schemeClr>
            </a:gs>
            <a:gs pos="100000">
              <a:schemeClr val="phClr">
                <a:tint val="50000"/>
                <a:shade val="100000"/>
                <a:satMod val="150000"/>
              </a:schemeClr>
            </a:gs>
          </a:gsLst>
          <a:path path="circle">
            <a:fillToRect l="100000" t="100000" r="100000" b="100000"/>
          </a:path>
        </a:gradFill>
      </a:fillStyleLst>
      <a:lnStyleLst>
        <a:ln w="12700" cap="flat" cmpd="sng" algn="ctr">
          <a:solidFill>
            <a:schemeClr val="phClr">
              <a:shade val="95000"/>
              <a:satMod val="105000"/>
            </a:schemeClr>
          </a:solidFill>
          <a:prstDash val="solid"/>
        </a:ln>
        <a:ln w="25400" cap="flat" cmpd="dbl" algn="ctr">
          <a:solidFill>
            <a:schemeClr val="phClr"/>
          </a:solidFill>
          <a:prstDash val="solid"/>
        </a:ln>
        <a:ln w="31750" cap="flat" cmpd="dbl" algn="ctr">
          <a:solidFill>
            <a:schemeClr val="phClr"/>
          </a:solidFill>
          <a:prstDash val="solid"/>
        </a:ln>
      </a:lnStyleLst>
      <a:effectStyleLst>
        <a:effectStyle>
          <a:effectLst/>
        </a:effectStyle>
        <a:effectStyle>
          <a:effectLst>
            <a:outerShdw blurRad="63500" dist="25400" dir="5400000" sx="101000" sy="101000" rotWithShape="0">
              <a:srgbClr val="000000">
                <a:alpha val="40000"/>
              </a:srgbClr>
            </a:outerShdw>
          </a:effectLst>
        </a:effectStyle>
        <a:effectStyle>
          <a:effectLst>
            <a:innerShdw blurRad="127000" dist="25400" dir="13500000">
              <a:srgbClr val="C0C0C0">
                <a:alpha val="75000"/>
              </a:srgbClr>
            </a:innerShdw>
            <a:outerShdw blurRad="88900" dist="25400" dir="5400000" sx="102000" sy="102000" algn="ctr" rotWithShape="0">
              <a:srgbClr val="C0C0C0">
                <a:alpha val="40000"/>
              </a:srgbClr>
            </a:outerShdw>
          </a:effectLst>
          <a:scene3d>
            <a:camera prst="perspectiveLeft" fov="300000"/>
            <a:lightRig rig="soft" dir="l">
              <a:rot lat="0" lon="0" rev="4200000"/>
            </a:lightRig>
          </a:scene3d>
          <a:sp3d extrusionH="38100" prstMaterial="powder">
            <a:bevelT w="50800" h="88900" prst="convex"/>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blipFill rotWithShape="1">
          <a:blip xmlns:r="http://schemas.openxmlformats.org/officeDocument/2006/relationships" r:embed="rId1">
            <a:duotone>
              <a:schemeClr val="phClr">
                <a:shade val="40000"/>
                <a:satMod val="400000"/>
              </a:schemeClr>
              <a:schemeClr val="phClr">
                <a:tint val="10000"/>
                <a:satMod val="200000"/>
              </a:schemeClr>
            </a:duotone>
          </a:blip>
          <a:stretch/>
        </a:blipFill>
      </a:bgFillStyleLst>
    </a:fmtScheme>
  </a:themeElements>
  <a:objectDefaults>
    <a:spDef>
      <a:spPr/>
      <a:bodyPr rtlCol="0" anchor="ctr"/>
      <a:lstStyle>
        <a:defPPr algn="ctr">
          <a:defRPr/>
        </a:defP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NewsPrint">
  <a:themeElements>
    <a:clrScheme name="NewsPrint">
      <a:dk1>
        <a:srgbClr val="000000"/>
      </a:dk1>
      <a:lt1>
        <a:srgbClr val="FFFFFF"/>
      </a:lt1>
      <a:dk2>
        <a:srgbClr val="A7A7A7"/>
      </a:dk2>
      <a:lt2>
        <a:srgbClr val="535353"/>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FF00FF"/>
      </a:folHlink>
    </a:clrScheme>
    <a:fontScheme name="NewsPrint">
      <a:majorFont>
        <a:latin typeface="Helvetica"/>
        <a:ea typeface="Helvetica"/>
        <a:cs typeface="Helvetica"/>
      </a:majorFont>
      <a:minorFont>
        <a:latin typeface="Calibri"/>
        <a:ea typeface="Calibri"/>
        <a:cs typeface="Calibri"/>
      </a:minorFont>
    </a:fontScheme>
    <a:fmtScheme name="NewsPrint">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29999"/>
              </a:schemeClr>
            </a:gs>
            <a:gs pos="100000">
              <a:schemeClr val="phClr">
                <a:tint val="50000"/>
                <a:shade val="100000"/>
                <a:satMod val="350000"/>
              </a:schemeClr>
            </a:gs>
          </a:gsLst>
          <a:lin ang="16200000" scaled="0"/>
        </a:gradFill>
      </a:fillStyleLst>
      <a:lnStyleLst>
        <a:ln w="9525" cap="flat" cmpd="sng" algn="ctr">
          <a:solidFill>
            <a:schemeClr val="phClr">
              <a:shade val="95000"/>
              <a:satMod val="104999"/>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38100" dist="38100" dir="5400000" rotWithShape="0">
              <a:srgbClr val="000000">
                <a:alpha val="35000"/>
              </a:srgbClr>
            </a:outerShdw>
          </a:effectLst>
        </a:effectStyle>
        <a:effectStyle>
          <a:effectLst>
            <a:outerShdw blurRad="38100" dist="38100" dir="5400000" rotWithShape="0">
              <a:srgbClr val="000000">
                <a:alpha val="35000"/>
              </a:srgbClr>
            </a:outerShdw>
          </a:effectLst>
        </a:effectStyle>
        <a:effectStyle>
          <a:effectLst>
            <a:outerShdw blurRad="50800" dist="12700" dir="5280000" rotWithShape="0">
              <a:srgbClr val="000000">
                <a:alpha val="40000"/>
              </a:srgbClr>
            </a:outerShdw>
          </a:effectLst>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solidFill>
          <a:srgbClr val="FFFFFF"/>
        </a:solidFill>
        <a:ln w="22225" cap="flat">
          <a:solidFill>
            <a:schemeClr val="accent1"/>
          </a:solidFill>
          <a:prstDash val="solid"/>
          <a:round/>
        </a:ln>
        <a:effectLst>
          <a:outerShdw blurRad="38100" dist="38100" dir="5400000" rotWithShape="0">
            <a:srgbClr val="000000">
              <a:alpha val="35000"/>
            </a:srgbClr>
          </a:outerShdw>
        </a:effectLst>
        <a:sp3d/>
      </a:spPr>
      <a:bodyPr rot="0" spcFirstLastPara="1" vertOverflow="overflow" horzOverflow="overflow" vert="horz" wrap="square" lIns="45719" tIns="45719" rIns="45719" bIns="45719" numCol="1" spcCol="38100" rtlCol="0" anchor="ctr">
        <a:spAutoFit/>
      </a:bodyPr>
      <a:lstStyle>
        <a:defPPr marL="0" marR="0" indent="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defPPr>
        <a:lvl1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9pPr>
      </a:lstStyle>
      <a:style>
        <a:lnRef idx="0">
          <a:scrgbClr r="0" g="0" b="0"/>
        </a:lnRef>
        <a:fillRef idx="0">
          <a:scrgbClr r="0" g="0" b="0"/>
        </a:fillRef>
        <a:effectRef idx="0">
          <a:scrgbClr r="0" g="0" b="0"/>
        </a:effectRef>
        <a:fontRef idx="none"/>
      </a:style>
    </a:spDef>
    <a:lnDef>
      <a:spPr>
        <a:noFill/>
        <a:ln w="22225" cap="flat">
          <a:solidFill>
            <a:schemeClr val="accent1"/>
          </a:solidFill>
          <a:prstDash val="solid"/>
          <a:round/>
        </a:ln>
        <a:effectLst>
          <a:outerShdw blurRad="50800" dist="12700" dir="5280000" rotWithShape="0">
            <a:srgbClr val="000000">
              <a:alpha val="40000"/>
            </a:srgbClr>
          </a:outerShdw>
        </a:effectLst>
        <a:sp3d/>
      </a:spPr>
      <a:bodyPr rot="0" spcFirstLastPara="1" vertOverflow="overflow" horzOverflow="overflow" vert="horz" wrap="square" lIns="91439" tIns="45719" rIns="91439" bIns="45719" numCol="1" spcCol="38100" rtlCol="0" anchor="t">
        <a:noAutofit/>
      </a:bodyPr>
      <a:lstStyle>
        <a:def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defPPr>
        <a:lvl1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9pPr>
      </a:lstStyle>
      <a:style>
        <a:lnRef idx="0">
          <a:scrgbClr r="0" g="0" b="0"/>
        </a:lnRef>
        <a:fillRef idx="0">
          <a:scrgbClr r="0" g="0" b="0"/>
        </a:fillRef>
        <a:effectRef idx="0">
          <a:scrgbClr r="0" g="0" b="0"/>
        </a:effectRef>
        <a:fontRef idx="none"/>
      </a:style>
    </a:lnDef>
    <a:txDef>
      <a:spPr>
        <a:noFill/>
        <a:ln w="12700" cap="flat">
          <a:noFill/>
          <a:miter lim="400000"/>
        </a:ln>
        <a:effectLst/>
        <a:sp3d/>
      </a:spPr>
      <a:bodyPr rot="0" spcFirstLastPara="1" vertOverflow="overflow" horzOverflow="overflow" vert="horz" wrap="square" lIns="45719" tIns="45719" rIns="45719" bIns="45719" numCol="1" spcCol="38100" rtlCol="0" anchor="t">
        <a:spAutoFit/>
      </a:bodyPr>
      <a:lstStyle>
        <a:defPPr marL="0" marR="0" indent="0" algn="l" defTabSz="457200" rtl="0" fontAlgn="auto" latinLnBrk="0"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latin typeface="Times New Roman"/>
            <a:ea typeface="Times New Roman"/>
            <a:cs typeface="Times New Roman"/>
            <a:sym typeface="Times New Roman"/>
          </a:defRPr>
        </a:defPPr>
        <a:lvl1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9pPr>
      </a:lstStyle>
      <a:style>
        <a:lnRef idx="0">
          <a:scrgbClr r="0" g="0" b="0"/>
        </a:lnRef>
        <a:fillRef idx="0">
          <a:scrgbClr r="0" g="0" b="0"/>
        </a:fillRef>
        <a:effectRef idx="0">
          <a:scrgbClr r="0" g="0" b="0"/>
        </a:effectRef>
        <a:fontRef idx="none"/>
      </a:style>
    </a:txDef>
  </a:objectDefaults>
  <a:extraClrSchemeLst/>
</a:theme>
</file>

<file path=ppt/theme/theme3.xml><?xml version="1.0" encoding="utf-8"?>
<a:theme xmlns:a="http://schemas.openxmlformats.org/drawingml/2006/main" name="Thème Office">
  <a:themeElements>
    <a:clrScheme name="Bureau">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Bureau">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Bureau">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otalTime>27832</TotalTime>
  <Words>10196</Words>
  <Application>Microsoft Macintosh PowerPoint</Application>
  <PresentationFormat>Custom</PresentationFormat>
  <Paragraphs>891</Paragraphs>
  <Slides>45</Slides>
  <Notes>28</Notes>
  <HiddenSlides>0</HiddenSlides>
  <MMClips>0</MMClips>
  <ScaleCrop>false</ScaleCrop>
  <HeadingPairs>
    <vt:vector size="8" baseType="variant">
      <vt:variant>
        <vt:lpstr>Fonts Used</vt:lpstr>
      </vt:variant>
      <vt:variant>
        <vt:i4>15</vt:i4>
      </vt:variant>
      <vt:variant>
        <vt:lpstr>Theme</vt:lpstr>
      </vt:variant>
      <vt:variant>
        <vt:i4>1</vt:i4>
      </vt:variant>
      <vt:variant>
        <vt:lpstr>Embedded OLE Servers</vt:lpstr>
      </vt:variant>
      <vt:variant>
        <vt:i4>1</vt:i4>
      </vt:variant>
      <vt:variant>
        <vt:lpstr>Slide Titles</vt:lpstr>
      </vt:variant>
      <vt:variant>
        <vt:i4>45</vt:i4>
      </vt:variant>
    </vt:vector>
  </HeadingPairs>
  <TitlesOfParts>
    <vt:vector size="62" baseType="lpstr">
      <vt:lpstr>Arial Unicode MS</vt:lpstr>
      <vt:lpstr>MS PGothic</vt:lpstr>
      <vt:lpstr>Abadi MT Condensed Light</vt:lpstr>
      <vt:lpstr>Arial</vt:lpstr>
      <vt:lpstr>Avenir</vt:lpstr>
      <vt:lpstr>Avenir Book</vt:lpstr>
      <vt:lpstr>Calibri</vt:lpstr>
      <vt:lpstr>Helvetica</vt:lpstr>
      <vt:lpstr>Lucida Grande</vt:lpstr>
      <vt:lpstr>News Gothic MT</vt:lpstr>
      <vt:lpstr>Symbol</vt:lpstr>
      <vt:lpstr>Times</vt:lpstr>
      <vt:lpstr>Times New Roman</vt:lpstr>
      <vt:lpstr>Wingdings</vt:lpstr>
      <vt:lpstr>Wingdings 2</vt:lpstr>
      <vt:lpstr>Brise</vt:lpstr>
      <vt:lpstr>Acrobat Document</vt:lpstr>
      <vt:lpstr>Linear Collider Facility @ CERN:                                          Accelerator aspects</vt:lpstr>
      <vt:lpstr>Outline</vt:lpstr>
      <vt:lpstr>PowerPoint Presentation</vt:lpstr>
      <vt:lpstr>PowerPoint Presentation</vt:lpstr>
      <vt:lpstr>PowerPoint Presentation</vt:lpstr>
      <vt:lpstr>LCs Accelerator Challenges and Key Technologies</vt:lpstr>
      <vt:lpstr>ILC accelerator: Technology updates</vt:lpstr>
      <vt:lpstr>PowerPoint Presentation</vt:lpstr>
      <vt:lpstr>Progress in SRF</vt:lpstr>
      <vt:lpstr>SRF R&amp;D items</vt:lpstr>
      <vt:lpstr>   Progress in positron source　　　　</vt:lpstr>
      <vt:lpstr>Sources R&amp;D items</vt:lpstr>
      <vt:lpstr>Progress in Final Focus </vt:lpstr>
      <vt:lpstr>Nanobeams R&amp;D items</vt:lpstr>
      <vt:lpstr>CLIC accelerator: Technology update</vt:lpstr>
      <vt:lpstr>CLIC parameters and beam accelerator sequence </vt:lpstr>
      <vt:lpstr>PowerPoint Presentation</vt:lpstr>
      <vt:lpstr>Examples of technical developments</vt:lpstr>
      <vt:lpstr>PowerPoint Presentation</vt:lpstr>
      <vt:lpstr>PowerPoint Presentation</vt:lpstr>
      <vt:lpstr>C3 RF technology </vt:lpstr>
      <vt:lpstr>PowerPoint Presentation</vt:lpstr>
      <vt:lpstr>PowerPoint Presentation</vt:lpstr>
      <vt:lpstr>C3 R&amp;D programme</vt:lpstr>
      <vt:lpstr>PowerPoint Presentation</vt:lpstr>
      <vt:lpstr>PowerPoint Presentation</vt:lpstr>
      <vt:lpstr>PowerPoint Presentation</vt:lpstr>
      <vt:lpstr>PowerPoint Presentation</vt:lpstr>
      <vt:lpstr>PowerPoint Presentation</vt:lpstr>
      <vt:lpstr>Energy Upgrades beyond 550 GeV</vt:lpstr>
      <vt:lpstr>PowerPoint Presentation</vt:lpstr>
      <vt:lpstr>PowerPoint Presentation</vt:lpstr>
      <vt:lpstr>Additional Upgrade Paths</vt:lpstr>
      <vt:lpstr>PowerPoint Presentation</vt:lpstr>
      <vt:lpstr>PowerPoint Presentation</vt:lpstr>
      <vt:lpstr>PowerPoint Presentation</vt:lpstr>
      <vt:lpstr>PowerPoint Presentation</vt:lpstr>
      <vt:lpstr>ILC@CERN with 2 IPs  (I)</vt:lpstr>
      <vt:lpstr>ILC@CERN with 2 IPs  (II)</vt:lpstr>
      <vt:lpstr>PowerPoint Presentation</vt:lpstr>
      <vt:lpstr>The LCF @ CERN and beyond</vt:lpstr>
      <vt:lpstr>Next Steps towards a LCF @ CERN</vt:lpstr>
      <vt:lpstr>Strategic Considerations</vt:lpstr>
      <vt:lpstr>Conclusions</vt:lpstr>
      <vt:lpstr>LCVision EPPSU documents</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Présentation PowerPoint</dc:title>
  <cp:lastModifiedBy>Microsoft Office User</cp:lastModifiedBy>
  <cp:revision>720</cp:revision>
  <cp:lastPrinted>2021-07-27T14:22:25Z</cp:lastPrinted>
  <dcterms:modified xsi:type="dcterms:W3CDTF">2025-05-15T08:15:36Z</dcterms:modified>
</cp:coreProperties>
</file>