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jpeg" ContentType="image/jpeg"/>
  <Default Extension="jpg" ContentType="image/jpeg"/>
  <Default Extension="mp4" ContentType="video/mp4"/>
  <Default Extension="png" ContentType="image/png"/>
  <Default Extension="rels" ContentType="application/vnd.openxmlformats-package.relationships+xml"/>
  <Default Extension="vml" ContentType="application/vnd.openxmlformats-officedocument.vmlDrawing"/>
  <Default Extension="wmf" ContentType="image/x-wmf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68" r:id="rId2"/>
    <p:sldId id="264" r:id="rId3"/>
    <p:sldId id="262" r:id="rId4"/>
    <p:sldId id="256" r:id="rId5"/>
    <p:sldId id="258" r:id="rId6"/>
    <p:sldId id="263" r:id="rId7"/>
    <p:sldId id="267" r:id="rId8"/>
    <p:sldId id="266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0000"/>
    <a:srgbClr val="FF80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>
        <p:scale>
          <a:sx n="100" d="100"/>
          <a:sy n="100" d="100"/>
        </p:scale>
        <p:origin x="954" y="23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heme" Target="theme/theme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viewProps" Target="viewProps.xml"/><Relationship Id="rId5" Type="http://schemas.openxmlformats.org/officeDocument/2006/relationships/slide" Target="slides/slide4.xml"/><Relationship Id="rId10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/Relationships>
</file>

<file path=ppt/drawings/_rels/vmlDrawing1.vml.rels><?xml version="1.0" encoding="UTF-8" standalone="yes"?>
<Relationships xmlns="http://schemas.openxmlformats.org/package/2006/relationships"><Relationship Id="rId2" Type="http://schemas.openxmlformats.org/officeDocument/2006/relationships/image" Target="../media/image9.wmf"/><Relationship Id="rId1" Type="http://schemas.openxmlformats.org/officeDocument/2006/relationships/image" Target="../media/image8.wmf"/></Relationships>
</file>

<file path=ppt/drawings/_rels/vmlDrawing2.vml.rels><?xml version="1.0" encoding="UTF-8" standalone="yes"?>
<Relationships xmlns="http://schemas.openxmlformats.org/package/2006/relationships"><Relationship Id="rId3" Type="http://schemas.openxmlformats.org/officeDocument/2006/relationships/image" Target="../media/image15.wmf"/><Relationship Id="rId2" Type="http://schemas.openxmlformats.org/officeDocument/2006/relationships/image" Target="../media/image14.wmf"/><Relationship Id="rId1" Type="http://schemas.openxmlformats.org/officeDocument/2006/relationships/image" Target="../media/image13.wmf"/><Relationship Id="rId4" Type="http://schemas.openxmlformats.org/officeDocument/2006/relationships/image" Target="../media/image16.emf"/></Relationships>
</file>

<file path=ppt/drawings/_rels/vmlDrawing3.vml.rels><?xml version="1.0" encoding="UTF-8" standalone="yes"?>
<Relationships xmlns="http://schemas.openxmlformats.org/package/2006/relationships"><Relationship Id="rId3" Type="http://schemas.openxmlformats.org/officeDocument/2006/relationships/image" Target="../media/image21.wmf"/><Relationship Id="rId2" Type="http://schemas.openxmlformats.org/officeDocument/2006/relationships/image" Target="../media/image20.wmf"/><Relationship Id="rId1" Type="http://schemas.openxmlformats.org/officeDocument/2006/relationships/image" Target="../media/image19.wmf"/></Relationships>
</file>

<file path=ppt/drawings/_rels/vmlDrawing4.vml.rels><?xml version="1.0" encoding="UTF-8" standalone="yes"?>
<Relationships xmlns="http://schemas.openxmlformats.org/package/2006/relationships"><Relationship Id="rId3" Type="http://schemas.openxmlformats.org/officeDocument/2006/relationships/image" Target="../media/image28.wmf"/><Relationship Id="rId2" Type="http://schemas.openxmlformats.org/officeDocument/2006/relationships/image" Target="../media/image27.wmf"/><Relationship Id="rId1" Type="http://schemas.openxmlformats.org/officeDocument/2006/relationships/image" Target="../media/image26.wmf"/><Relationship Id="rId6" Type="http://schemas.openxmlformats.org/officeDocument/2006/relationships/image" Target="../media/image31.wmf"/><Relationship Id="rId5" Type="http://schemas.openxmlformats.org/officeDocument/2006/relationships/image" Target="../media/image30.wmf"/><Relationship Id="rId4" Type="http://schemas.openxmlformats.org/officeDocument/2006/relationships/image" Target="../media/image29.wmf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33.wmf"/></Relationships>
</file>

<file path=ppt/drawings/_rels/vmlDrawing6.vml.rels><?xml version="1.0" encoding="UTF-8" standalone="yes"?>
<Relationships xmlns="http://schemas.openxmlformats.org/package/2006/relationships"><Relationship Id="rId3" Type="http://schemas.openxmlformats.org/officeDocument/2006/relationships/image" Target="../media/image39.wmf"/><Relationship Id="rId2" Type="http://schemas.openxmlformats.org/officeDocument/2006/relationships/image" Target="../media/image38.wmf"/><Relationship Id="rId1" Type="http://schemas.openxmlformats.org/officeDocument/2006/relationships/image" Target="../media/image37.wmf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e de titr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97B4A478-FB98-4BDD-935A-42483E39CC31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Sous-titre 2">
            <a:extLst>
              <a:ext uri="{FF2B5EF4-FFF2-40B4-BE49-F238E27FC236}">
                <a16:creationId xmlns:a16="http://schemas.microsoft.com/office/drawing/2014/main" id="{D6914E48-EA92-4189-99D0-9769F08E5772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fr-FR"/>
              <a:t>Modifiez le style des sous-titres du masque</a:t>
            </a:r>
            <a:endParaRPr lang="en-US"/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DF402A7E-D1F1-4B38-A4A2-EF30A826BC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51B3F1E5-3173-4E7E-9A18-247960D4182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3F50C00F-7EDA-45E5-8BC3-F43A6C180C5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192900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378DAA7B-3F71-40B5-8ECB-AB089D627E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D4127654-8680-4E45-893C-EF37AEE83AB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295D2860-309C-41DF-AE56-340776BAD64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62A85413-082A-4096-BF76-58CBCD89A5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DDD06178-7759-405F-86E2-EB02214BAE7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500677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Titre de sec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F4755A51-CC01-48D0-AA36-AB4B847AB6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D65B0F15-22CA-4885-9517-2492898CA63F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460FFDFB-A533-492A-B375-3B596600F90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FF09B37F-6D4B-430F-AE11-E79A5A2372E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1A88BCF3-EA45-40FC-B2E3-AA9C80FF775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226484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eux contenu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8B63F1EE-2431-4869-80D7-36036C3084A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ABC8F885-7757-4E47-9F9C-5E0767831B4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A4A320CA-9196-4228-8E03-03D6612246E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4951EB21-AEE8-4AF2-82B2-28638C87922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B8AE31DC-8F53-43F0-B160-83848DEFED2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E2451442-CA68-4BA0-8047-6AE4EE9EBA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37075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a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A9EA12C7-7EDC-4E2C-B21F-A6D50EC5118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E6608632-0667-41CB-B68C-E24310796494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4" name="Espace réservé du contenu 3">
            <a:extLst>
              <a:ext uri="{FF2B5EF4-FFF2-40B4-BE49-F238E27FC236}">
                <a16:creationId xmlns:a16="http://schemas.microsoft.com/office/drawing/2014/main" id="{4CA8983A-CD6A-484C-886C-E53FBA799EAD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5" name="Espace réservé du texte 4">
            <a:extLst>
              <a:ext uri="{FF2B5EF4-FFF2-40B4-BE49-F238E27FC236}">
                <a16:creationId xmlns:a16="http://schemas.microsoft.com/office/drawing/2014/main" id="{8CCC50CA-1431-429B-B626-E101BB63A4F8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6" name="Espace réservé du contenu 5">
            <a:extLst>
              <a:ext uri="{FF2B5EF4-FFF2-40B4-BE49-F238E27FC236}">
                <a16:creationId xmlns:a16="http://schemas.microsoft.com/office/drawing/2014/main" id="{00E1BDF3-E2FE-4BDA-AA61-E33FA44D4920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7" name="Espace réservé de la date 6">
            <a:extLst>
              <a:ext uri="{FF2B5EF4-FFF2-40B4-BE49-F238E27FC236}">
                <a16:creationId xmlns:a16="http://schemas.microsoft.com/office/drawing/2014/main" id="{A6D2DD91-4A42-4F70-A3A0-AFA9E2BA4F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8" name="Espace réservé du pied de page 7">
            <a:extLst>
              <a:ext uri="{FF2B5EF4-FFF2-40B4-BE49-F238E27FC236}">
                <a16:creationId xmlns:a16="http://schemas.microsoft.com/office/drawing/2014/main" id="{0632CE7A-00C0-4044-B556-5579B8FC6A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Espace réservé du numéro de diapositive 8">
            <a:extLst>
              <a:ext uri="{FF2B5EF4-FFF2-40B4-BE49-F238E27FC236}">
                <a16:creationId xmlns:a16="http://schemas.microsoft.com/office/drawing/2014/main" id="{E685157A-0506-4CC8-9C66-10A4A37D45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470307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re seu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5772ACF9-AFB9-4941-8099-7AF47176B4A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6BBC1E5B-0A4A-4055-80AD-9ACB66F0AED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DA512827-48A9-4DD9-B860-9AF6B3EDE71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BCA49EC8-EC49-459C-A5AC-8DAA7D8DDB8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4220176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a date 1">
            <a:extLst>
              <a:ext uri="{FF2B5EF4-FFF2-40B4-BE49-F238E27FC236}">
                <a16:creationId xmlns:a16="http://schemas.microsoft.com/office/drawing/2014/main" id="{17B40650-A604-4E79-BEF6-148A6765C9D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3" name="Espace réservé du pied de page 2">
            <a:extLst>
              <a:ext uri="{FF2B5EF4-FFF2-40B4-BE49-F238E27FC236}">
                <a16:creationId xmlns:a16="http://schemas.microsoft.com/office/drawing/2014/main" id="{50C1CA86-3012-4F46-ACC2-08F62C7E174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Espace réservé du numéro de diapositive 3">
            <a:extLst>
              <a:ext uri="{FF2B5EF4-FFF2-40B4-BE49-F238E27FC236}">
                <a16:creationId xmlns:a16="http://schemas.microsoft.com/office/drawing/2014/main" id="{0E502E45-A6D4-4BF7-8DFC-82ED53E52F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4003603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4CAD1A6F-ADB5-4FC3-A345-34E767362DE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contenu 2">
            <a:extLst>
              <a:ext uri="{FF2B5EF4-FFF2-40B4-BE49-F238E27FC236}">
                <a16:creationId xmlns:a16="http://schemas.microsoft.com/office/drawing/2014/main" id="{521C2026-61EA-44C4-9794-7A25BC08F0A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u texte 3">
            <a:extLst>
              <a:ext uri="{FF2B5EF4-FFF2-40B4-BE49-F238E27FC236}">
                <a16:creationId xmlns:a16="http://schemas.microsoft.com/office/drawing/2014/main" id="{1D6056B4-98D8-47D6-9A22-8B7883B5D296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A107F2A2-C717-4271-BF3F-1C6D7AC3910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F205A9BD-A493-4FEF-878A-A61E7DFFC86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5D220E27-EC56-4941-9912-2BF42926291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167939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age avec légen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E9D12B64-AEA0-4869-8089-C69B9E1702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pour une image  2">
            <a:extLst>
              <a:ext uri="{FF2B5EF4-FFF2-40B4-BE49-F238E27FC236}">
                <a16:creationId xmlns:a16="http://schemas.microsoft.com/office/drawing/2014/main" id="{3A59704D-EB1A-4BB8-BD51-941F92903D42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Espace réservé du texte 3">
            <a:extLst>
              <a:ext uri="{FF2B5EF4-FFF2-40B4-BE49-F238E27FC236}">
                <a16:creationId xmlns:a16="http://schemas.microsoft.com/office/drawing/2014/main" id="{0FD2BCEC-7C8F-487C-9DC1-111D65FD97FD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fr-FR"/>
              <a:t>Cliquez pour modifier les styles du texte du masque</a:t>
            </a:r>
          </a:p>
        </p:txBody>
      </p:sp>
      <p:sp>
        <p:nvSpPr>
          <p:cNvPr id="5" name="Espace réservé de la date 4">
            <a:extLst>
              <a:ext uri="{FF2B5EF4-FFF2-40B4-BE49-F238E27FC236}">
                <a16:creationId xmlns:a16="http://schemas.microsoft.com/office/drawing/2014/main" id="{847D85A6-D734-4EBC-85FA-E8BEE86749E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6" name="Espace réservé du pied de page 5">
            <a:extLst>
              <a:ext uri="{FF2B5EF4-FFF2-40B4-BE49-F238E27FC236}">
                <a16:creationId xmlns:a16="http://schemas.microsoft.com/office/drawing/2014/main" id="{3B9174BC-1F0F-409E-9DA9-B99CFCAC693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Espace réservé du numéro de diapositive 6">
            <a:extLst>
              <a:ext uri="{FF2B5EF4-FFF2-40B4-BE49-F238E27FC236}">
                <a16:creationId xmlns:a16="http://schemas.microsoft.com/office/drawing/2014/main" id="{D81204AA-99AA-4CEC-A4D8-F776708E8AF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5939040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re et texte vertic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0BEA0338-60CC-4AFC-A426-3396163A694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vertical 2">
            <a:extLst>
              <a:ext uri="{FF2B5EF4-FFF2-40B4-BE49-F238E27FC236}">
                <a16:creationId xmlns:a16="http://schemas.microsoft.com/office/drawing/2014/main" id="{E6DECB82-64AB-4932-AC47-6D5EB3DA4D7F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985556F9-BD2B-4ACF-9D17-46D38F68B3A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FF7DCF68-5A9A-4914-B0F2-A5FE00B2B02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45044342-8353-4E1E-8662-7E825286495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434977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re vertical et tex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vertical 1">
            <a:extLst>
              <a:ext uri="{FF2B5EF4-FFF2-40B4-BE49-F238E27FC236}">
                <a16:creationId xmlns:a16="http://schemas.microsoft.com/office/drawing/2014/main" id="{E4752AF2-77B5-4127-BC9A-1F7481522E0B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vertical 2">
            <a:extLst>
              <a:ext uri="{FF2B5EF4-FFF2-40B4-BE49-F238E27FC236}">
                <a16:creationId xmlns:a16="http://schemas.microsoft.com/office/drawing/2014/main" id="{D1BC96F2-9AEA-4CF4-83E9-2010F4A0D67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3AC95FC0-8BC0-4D83-8142-C2A9C7923F8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0E1CCDAE-C8B8-42A5-9A02-82682E34A6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51C75C13-DDCF-4CFF-B17F-6AC58B3CA7A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75278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>
            <a:extLst>
              <a:ext uri="{FF2B5EF4-FFF2-40B4-BE49-F238E27FC236}">
                <a16:creationId xmlns:a16="http://schemas.microsoft.com/office/drawing/2014/main" id="{D41355A7-4D02-4DD8-BB29-73AF426DA91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Modifiez le style du titre</a:t>
            </a:r>
            <a:endParaRPr lang="en-US"/>
          </a:p>
        </p:txBody>
      </p:sp>
      <p:sp>
        <p:nvSpPr>
          <p:cNvPr id="3" name="Espace réservé du texte 2">
            <a:extLst>
              <a:ext uri="{FF2B5EF4-FFF2-40B4-BE49-F238E27FC236}">
                <a16:creationId xmlns:a16="http://schemas.microsoft.com/office/drawing/2014/main" id="{A4A26334-4E54-4DD3-A6C6-AC941467DB6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  <a:endParaRPr lang="en-US"/>
          </a:p>
        </p:txBody>
      </p:sp>
      <p:sp>
        <p:nvSpPr>
          <p:cNvPr id="4" name="Espace réservé de la date 3">
            <a:extLst>
              <a:ext uri="{FF2B5EF4-FFF2-40B4-BE49-F238E27FC236}">
                <a16:creationId xmlns:a16="http://schemas.microsoft.com/office/drawing/2014/main" id="{FC6B3B7B-F73E-4328-84B9-8104EE9DFD7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40741F-5849-4DCC-9D0B-ECE3AABC88FC}" type="datetimeFigureOut">
              <a:rPr lang="en-US" smtClean="0"/>
              <a:t>4/14/2025</a:t>
            </a:fld>
            <a:endParaRPr lang="en-US"/>
          </a:p>
        </p:txBody>
      </p:sp>
      <p:sp>
        <p:nvSpPr>
          <p:cNvPr id="5" name="Espace réservé du pied de page 4">
            <a:extLst>
              <a:ext uri="{FF2B5EF4-FFF2-40B4-BE49-F238E27FC236}">
                <a16:creationId xmlns:a16="http://schemas.microsoft.com/office/drawing/2014/main" id="{3E98334A-AAD5-44CF-8E7F-9079EA6FFA0E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Espace réservé du numéro de diapositive 5">
            <a:extLst>
              <a:ext uri="{FF2B5EF4-FFF2-40B4-BE49-F238E27FC236}">
                <a16:creationId xmlns:a16="http://schemas.microsoft.com/office/drawing/2014/main" id="{1DD68217-04B2-4CF2-946E-8D32F625D65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F29234B-F23E-42F8-95A1-87247B8AC10D}" type="slidenum">
              <a:rPr lang="en-US" smtClean="0"/>
              <a:t>‹N°›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5625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g"/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4.jpg"/><Relationship Id="rId4" Type="http://schemas.openxmlformats.org/officeDocument/2006/relationships/image" Target="../media/image3.jp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7.png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2.bin"/><Relationship Id="rId3" Type="http://schemas.openxmlformats.org/officeDocument/2006/relationships/image" Target="../media/image10.png"/><Relationship Id="rId7" Type="http://schemas.openxmlformats.org/officeDocument/2006/relationships/image" Target="../media/image8.wmf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1.vml"/><Relationship Id="rId6" Type="http://schemas.openxmlformats.org/officeDocument/2006/relationships/oleObject" Target="../embeddings/oleObject1.bin"/><Relationship Id="rId5" Type="http://schemas.openxmlformats.org/officeDocument/2006/relationships/image" Target="../media/image12.png"/><Relationship Id="rId4" Type="http://schemas.openxmlformats.org/officeDocument/2006/relationships/image" Target="../media/image11.png"/><Relationship Id="rId9" Type="http://schemas.openxmlformats.org/officeDocument/2006/relationships/image" Target="../media/image9.wmf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png"/><Relationship Id="rId3" Type="http://schemas.openxmlformats.org/officeDocument/2006/relationships/oleObject" Target="../embeddings/oleObject3.bin"/><Relationship Id="rId7" Type="http://schemas.openxmlformats.org/officeDocument/2006/relationships/image" Target="../media/image14.wmf"/><Relationship Id="rId12" Type="http://schemas.openxmlformats.org/officeDocument/2006/relationships/image" Target="../media/image16.emf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2.vml"/><Relationship Id="rId6" Type="http://schemas.openxmlformats.org/officeDocument/2006/relationships/oleObject" Target="../embeddings/oleObject4.bin"/><Relationship Id="rId11" Type="http://schemas.openxmlformats.org/officeDocument/2006/relationships/oleObject" Target="../embeddings/oleObject6.bin"/><Relationship Id="rId5" Type="http://schemas.openxmlformats.org/officeDocument/2006/relationships/image" Target="../media/image17.png"/><Relationship Id="rId10" Type="http://schemas.openxmlformats.org/officeDocument/2006/relationships/image" Target="../media/image15.wmf"/><Relationship Id="rId4" Type="http://schemas.openxmlformats.org/officeDocument/2006/relationships/image" Target="../media/image13.wmf"/><Relationship Id="rId9" Type="http://schemas.openxmlformats.org/officeDocument/2006/relationships/oleObject" Target="../embeddings/oleObject5.bin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8.bin"/><Relationship Id="rId3" Type="http://schemas.openxmlformats.org/officeDocument/2006/relationships/image" Target="../media/image22.png"/><Relationship Id="rId7" Type="http://schemas.openxmlformats.org/officeDocument/2006/relationships/image" Target="../media/image19.wmf"/><Relationship Id="rId12" Type="http://schemas.openxmlformats.org/officeDocument/2006/relationships/image" Target="../media/image25.png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3.vml"/><Relationship Id="rId6" Type="http://schemas.openxmlformats.org/officeDocument/2006/relationships/oleObject" Target="../embeddings/oleObject7.bin"/><Relationship Id="rId11" Type="http://schemas.openxmlformats.org/officeDocument/2006/relationships/image" Target="../media/image21.wmf"/><Relationship Id="rId5" Type="http://schemas.openxmlformats.org/officeDocument/2006/relationships/image" Target="../media/image24.png"/><Relationship Id="rId10" Type="http://schemas.openxmlformats.org/officeDocument/2006/relationships/oleObject" Target="../embeddings/oleObject9.bin"/><Relationship Id="rId4" Type="http://schemas.openxmlformats.org/officeDocument/2006/relationships/image" Target="../media/image23.png"/><Relationship Id="rId9" Type="http://schemas.openxmlformats.org/officeDocument/2006/relationships/image" Target="../media/image20.wmf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oleObject" Target="../embeddings/oleObject12.bin"/><Relationship Id="rId13" Type="http://schemas.openxmlformats.org/officeDocument/2006/relationships/image" Target="../media/image30.wmf"/><Relationship Id="rId3" Type="http://schemas.openxmlformats.org/officeDocument/2006/relationships/oleObject" Target="../embeddings/oleObject10.bin"/><Relationship Id="rId7" Type="http://schemas.openxmlformats.org/officeDocument/2006/relationships/image" Target="../media/image32.png"/><Relationship Id="rId12" Type="http://schemas.openxmlformats.org/officeDocument/2006/relationships/oleObject" Target="../embeddings/oleObject14.bin"/><Relationship Id="rId2" Type="http://schemas.openxmlformats.org/officeDocument/2006/relationships/slideLayout" Target="../slideLayouts/slideLayout1.xml"/><Relationship Id="rId1" Type="http://schemas.openxmlformats.org/officeDocument/2006/relationships/vmlDrawing" Target="../drawings/vmlDrawing4.vml"/><Relationship Id="rId6" Type="http://schemas.openxmlformats.org/officeDocument/2006/relationships/image" Target="../media/image27.wmf"/><Relationship Id="rId11" Type="http://schemas.openxmlformats.org/officeDocument/2006/relationships/image" Target="../media/image29.wmf"/><Relationship Id="rId5" Type="http://schemas.openxmlformats.org/officeDocument/2006/relationships/oleObject" Target="../embeddings/oleObject11.bin"/><Relationship Id="rId15" Type="http://schemas.openxmlformats.org/officeDocument/2006/relationships/image" Target="../media/image31.wmf"/><Relationship Id="rId10" Type="http://schemas.openxmlformats.org/officeDocument/2006/relationships/oleObject" Target="../embeddings/oleObject13.bin"/><Relationship Id="rId4" Type="http://schemas.openxmlformats.org/officeDocument/2006/relationships/image" Target="../media/image26.wmf"/><Relationship Id="rId9" Type="http://schemas.openxmlformats.org/officeDocument/2006/relationships/image" Target="../media/image28.wmf"/><Relationship Id="rId14" Type="http://schemas.openxmlformats.org/officeDocument/2006/relationships/oleObject" Target="../embeddings/oleObject15.bin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png"/><Relationship Id="rId3" Type="http://schemas.openxmlformats.org/officeDocument/2006/relationships/video" Target="../media/media1.mp4"/><Relationship Id="rId7" Type="http://schemas.openxmlformats.org/officeDocument/2006/relationships/image" Target="../media/image33.wmf"/><Relationship Id="rId2" Type="http://schemas.microsoft.com/office/2007/relationships/media" Target="../media/media1.mp4"/><Relationship Id="rId1" Type="http://schemas.openxmlformats.org/officeDocument/2006/relationships/vmlDrawing" Target="../drawings/vmlDrawing5.vml"/><Relationship Id="rId6" Type="http://schemas.openxmlformats.org/officeDocument/2006/relationships/oleObject" Target="../embeddings/oleObject16.bin"/><Relationship Id="rId5" Type="http://schemas.openxmlformats.org/officeDocument/2006/relationships/image" Target="../media/image34.png"/><Relationship Id="rId4" Type="http://schemas.openxmlformats.org/officeDocument/2006/relationships/slideLayout" Target="../slideLayouts/slideLayout1.xml"/><Relationship Id="rId9" Type="http://schemas.openxmlformats.org/officeDocument/2006/relationships/image" Target="../media/image36.png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45.png"/><Relationship Id="rId13" Type="http://schemas.openxmlformats.org/officeDocument/2006/relationships/image" Target="../media/image38.wmf"/><Relationship Id="rId3" Type="http://schemas.openxmlformats.org/officeDocument/2006/relationships/image" Target="../media/image40.png"/><Relationship Id="rId7" Type="http://schemas.openxmlformats.org/officeDocument/2006/relationships/image" Target="../media/image44.png"/><Relationship Id="rId12" Type="http://schemas.openxmlformats.org/officeDocument/2006/relationships/oleObject" Target="../embeddings/oleObject18.bin"/><Relationship Id="rId2" Type="http://schemas.openxmlformats.org/officeDocument/2006/relationships/slideLayout" Target="../slideLayouts/slideLayout2.xml"/><Relationship Id="rId1" Type="http://schemas.openxmlformats.org/officeDocument/2006/relationships/vmlDrawing" Target="../drawings/vmlDrawing6.vml"/><Relationship Id="rId6" Type="http://schemas.openxmlformats.org/officeDocument/2006/relationships/image" Target="../media/image43.png"/><Relationship Id="rId11" Type="http://schemas.openxmlformats.org/officeDocument/2006/relationships/image" Target="../media/image46.png"/><Relationship Id="rId5" Type="http://schemas.openxmlformats.org/officeDocument/2006/relationships/image" Target="../media/image42.png"/><Relationship Id="rId15" Type="http://schemas.openxmlformats.org/officeDocument/2006/relationships/image" Target="../media/image39.wmf"/><Relationship Id="rId10" Type="http://schemas.openxmlformats.org/officeDocument/2006/relationships/image" Target="../media/image37.wmf"/><Relationship Id="rId4" Type="http://schemas.openxmlformats.org/officeDocument/2006/relationships/image" Target="../media/image41.png"/><Relationship Id="rId9" Type="http://schemas.openxmlformats.org/officeDocument/2006/relationships/oleObject" Target="../embeddings/oleObject17.bin"/><Relationship Id="rId14" Type="http://schemas.openxmlformats.org/officeDocument/2006/relationships/oleObject" Target="../embeddings/oleObject19.bin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06803721-6281-4346-9475-1F7AEF2A218F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90282" y="279682"/>
            <a:ext cx="10325753" cy="664202"/>
          </a:xfrm>
        </p:spPr>
        <p:txBody>
          <a:bodyPr>
            <a:noAutofit/>
          </a:bodyPr>
          <a:lstStyle/>
          <a:p>
            <a:r>
              <a:rPr lang="en-US" sz="4000" dirty="0"/>
              <a:t>Can we explain this X-rays beam displacement?</a:t>
            </a:r>
          </a:p>
        </p:txBody>
      </p:sp>
      <p:pic>
        <p:nvPicPr>
          <p:cNvPr id="4" name="Image 3">
            <a:extLst>
              <a:ext uri="{FF2B5EF4-FFF2-40B4-BE49-F238E27FC236}">
                <a16:creationId xmlns:a16="http://schemas.microsoft.com/office/drawing/2014/main" id="{3701F6F6-B863-49F6-A25E-1014219C731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8482" y="2523642"/>
            <a:ext cx="8065827" cy="1066330"/>
          </a:xfrm>
          <a:prstGeom prst="rect">
            <a:avLst/>
          </a:prstGeom>
        </p:spPr>
      </p:pic>
      <p:pic>
        <p:nvPicPr>
          <p:cNvPr id="5" name="Image 4">
            <a:extLst>
              <a:ext uri="{FF2B5EF4-FFF2-40B4-BE49-F238E27FC236}">
                <a16:creationId xmlns:a16="http://schemas.microsoft.com/office/drawing/2014/main" id="{286F0097-B366-4066-B175-548D5AC2149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8482" y="3704379"/>
            <a:ext cx="8065827" cy="1066330"/>
          </a:xfrm>
          <a:prstGeom prst="rect">
            <a:avLst/>
          </a:prstGeom>
        </p:spPr>
      </p:pic>
      <p:pic>
        <p:nvPicPr>
          <p:cNvPr id="6" name="Image 5">
            <a:extLst>
              <a:ext uri="{FF2B5EF4-FFF2-40B4-BE49-F238E27FC236}">
                <a16:creationId xmlns:a16="http://schemas.microsoft.com/office/drawing/2014/main" id="{2D4F0A9F-328F-40D4-AD16-C9EFCE6A27AA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8481" y="1342901"/>
            <a:ext cx="8065827" cy="1066330"/>
          </a:xfrm>
          <a:prstGeom prst="rect">
            <a:avLst/>
          </a:prstGeom>
        </p:spPr>
      </p:pic>
      <p:pic>
        <p:nvPicPr>
          <p:cNvPr id="7" name="Image 6">
            <a:extLst>
              <a:ext uri="{FF2B5EF4-FFF2-40B4-BE49-F238E27FC236}">
                <a16:creationId xmlns:a16="http://schemas.microsoft.com/office/drawing/2014/main" id="{20DC515B-196E-4F6D-A4FA-60271CCCA719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58480" y="4894081"/>
            <a:ext cx="8065827" cy="1066330"/>
          </a:xfrm>
          <a:prstGeom prst="rect">
            <a:avLst/>
          </a:prstGeom>
        </p:spPr>
      </p:pic>
      <p:sp>
        <p:nvSpPr>
          <p:cNvPr id="8" name="ZoneTexte 7">
            <a:extLst>
              <a:ext uri="{FF2B5EF4-FFF2-40B4-BE49-F238E27FC236}">
                <a16:creationId xmlns:a16="http://schemas.microsoft.com/office/drawing/2014/main" id="{1E0E8D7B-14D5-4EAB-93AD-D2B5EC3F61BB}"/>
              </a:ext>
            </a:extLst>
          </p:cNvPr>
          <p:cNvSpPr txBox="1"/>
          <p:nvPr/>
        </p:nvSpPr>
        <p:spPr>
          <a:xfrm>
            <a:off x="9624307" y="1640881"/>
            <a:ext cx="13917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Phase = 115°</a:t>
            </a:r>
          </a:p>
        </p:txBody>
      </p:sp>
      <p:sp>
        <p:nvSpPr>
          <p:cNvPr id="9" name="ZoneTexte 8">
            <a:extLst>
              <a:ext uri="{FF2B5EF4-FFF2-40B4-BE49-F238E27FC236}">
                <a16:creationId xmlns:a16="http://schemas.microsoft.com/office/drawing/2014/main" id="{CB9A00DC-9957-43E4-8660-6C688AB17A1A}"/>
              </a:ext>
            </a:extLst>
          </p:cNvPr>
          <p:cNvSpPr txBox="1"/>
          <p:nvPr/>
        </p:nvSpPr>
        <p:spPr>
          <a:xfrm>
            <a:off x="9624307" y="2872141"/>
            <a:ext cx="13917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Phase = 154°</a:t>
            </a:r>
          </a:p>
        </p:txBody>
      </p:sp>
      <p:sp>
        <p:nvSpPr>
          <p:cNvPr id="10" name="ZoneTexte 9">
            <a:extLst>
              <a:ext uri="{FF2B5EF4-FFF2-40B4-BE49-F238E27FC236}">
                <a16:creationId xmlns:a16="http://schemas.microsoft.com/office/drawing/2014/main" id="{C813E885-69E2-4424-B384-01D7EDD244A0}"/>
              </a:ext>
            </a:extLst>
          </p:cNvPr>
          <p:cNvSpPr txBox="1"/>
          <p:nvPr/>
        </p:nvSpPr>
        <p:spPr>
          <a:xfrm>
            <a:off x="9624307" y="4052878"/>
            <a:ext cx="13917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Phase = 181°</a:t>
            </a:r>
          </a:p>
        </p:txBody>
      </p:sp>
      <p:sp>
        <p:nvSpPr>
          <p:cNvPr id="11" name="ZoneTexte 10">
            <a:extLst>
              <a:ext uri="{FF2B5EF4-FFF2-40B4-BE49-F238E27FC236}">
                <a16:creationId xmlns:a16="http://schemas.microsoft.com/office/drawing/2014/main" id="{088F4843-AC14-41E7-BB12-C1BD1DE95A98}"/>
              </a:ext>
            </a:extLst>
          </p:cNvPr>
          <p:cNvSpPr txBox="1"/>
          <p:nvPr/>
        </p:nvSpPr>
        <p:spPr>
          <a:xfrm>
            <a:off x="9624307" y="5242580"/>
            <a:ext cx="139172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Phase = 198°</a:t>
            </a:r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8D3613D5-860F-4803-B179-81C7846CF04A}"/>
              </a:ext>
            </a:extLst>
          </p:cNvPr>
          <p:cNvSpPr txBox="1"/>
          <p:nvPr/>
        </p:nvSpPr>
        <p:spPr>
          <a:xfrm>
            <a:off x="0" y="6393653"/>
            <a:ext cx="81846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Measurements of the X-ray beam centroid displacement (from Kevin </a:t>
            </a:r>
            <a:r>
              <a:rPr lang="en-US" dirty="0" err="1"/>
              <a:t>Dupraz</a:t>
            </a:r>
            <a:r>
              <a:rPr lang="en-US" dirty="0"/>
              <a:t> slides):</a:t>
            </a:r>
          </a:p>
        </p:txBody>
      </p:sp>
    </p:spTree>
    <p:extLst>
      <p:ext uri="{BB962C8B-B14F-4D97-AF65-F5344CB8AC3E}">
        <p14:creationId xmlns:p14="http://schemas.microsoft.com/office/powerpoint/2010/main" val="40259031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5" name="Groupe 14">
            <a:extLst>
              <a:ext uri="{FF2B5EF4-FFF2-40B4-BE49-F238E27FC236}">
                <a16:creationId xmlns:a16="http://schemas.microsoft.com/office/drawing/2014/main" id="{6C6BF04E-5DF3-48F5-A08C-77A8BA93D2DD}"/>
              </a:ext>
            </a:extLst>
          </p:cNvPr>
          <p:cNvGrpSpPr/>
          <p:nvPr/>
        </p:nvGrpSpPr>
        <p:grpSpPr>
          <a:xfrm>
            <a:off x="-1" y="1"/>
            <a:ext cx="12192002" cy="6857998"/>
            <a:chOff x="-1" y="1"/>
            <a:chExt cx="12192002" cy="6857998"/>
          </a:xfrm>
        </p:grpSpPr>
        <p:grpSp>
          <p:nvGrpSpPr>
            <p:cNvPr id="12" name="Groupe 11">
              <a:extLst>
                <a:ext uri="{FF2B5EF4-FFF2-40B4-BE49-F238E27FC236}">
                  <a16:creationId xmlns:a16="http://schemas.microsoft.com/office/drawing/2014/main" id="{72D32865-09EC-48EE-898B-576789F61437}"/>
                </a:ext>
              </a:extLst>
            </p:cNvPr>
            <p:cNvGrpSpPr/>
            <p:nvPr/>
          </p:nvGrpSpPr>
          <p:grpSpPr>
            <a:xfrm>
              <a:off x="-1" y="1"/>
              <a:ext cx="12192002" cy="6857998"/>
              <a:chOff x="-1" y="1"/>
              <a:chExt cx="12192002" cy="6857998"/>
            </a:xfrm>
          </p:grpSpPr>
          <p:pic>
            <p:nvPicPr>
              <p:cNvPr id="4" name="Image 3">
                <a:extLst>
                  <a:ext uri="{FF2B5EF4-FFF2-40B4-BE49-F238E27FC236}">
                    <a16:creationId xmlns:a16="http://schemas.microsoft.com/office/drawing/2014/main" id="{6B243307-EFB2-4771-9910-8533606140E3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2"/>
              <a:stretch>
                <a:fillRect/>
              </a:stretch>
            </p:blipFill>
            <p:spPr>
              <a:xfrm>
                <a:off x="0" y="136525"/>
                <a:ext cx="12192000" cy="6540499"/>
              </a:xfrm>
              <a:prstGeom prst="rect">
                <a:avLst/>
              </a:prstGeom>
            </p:spPr>
          </p:pic>
          <p:pic>
            <p:nvPicPr>
              <p:cNvPr id="5" name="Image 4">
                <a:extLst>
                  <a:ext uri="{FF2B5EF4-FFF2-40B4-BE49-F238E27FC236}">
                    <a16:creationId xmlns:a16="http://schemas.microsoft.com/office/drawing/2014/main" id="{4A486B5B-23C8-4805-B7D4-3C018E81F8EF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3"/>
              <a:stretch>
                <a:fillRect/>
              </a:stretch>
            </p:blipFill>
            <p:spPr>
              <a:xfrm rot="16200000">
                <a:off x="7224823" y="-1128823"/>
                <a:ext cx="622300" cy="2879947"/>
              </a:xfrm>
              <a:prstGeom prst="rect">
                <a:avLst/>
              </a:prstGeom>
            </p:spPr>
          </p:pic>
          <p:pic>
            <p:nvPicPr>
              <p:cNvPr id="6" name="Image 5">
                <a:extLst>
                  <a:ext uri="{FF2B5EF4-FFF2-40B4-BE49-F238E27FC236}">
                    <a16:creationId xmlns:a16="http://schemas.microsoft.com/office/drawing/2014/main" id="{E7A03E7C-4FDF-4678-84D6-90D6A6538F99}"/>
                  </a:ext>
                </a:extLst>
              </p:cNvPr>
              <p:cNvPicPr>
                <a:picLocks noChangeAspect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 rot="16200000">
                <a:off x="10939463" y="-841374"/>
                <a:ext cx="314325" cy="2190750"/>
              </a:xfrm>
              <a:prstGeom prst="rect">
                <a:avLst/>
              </a:prstGeom>
            </p:spPr>
          </p:pic>
          <p:sp>
            <p:nvSpPr>
              <p:cNvPr id="7" name="Rectangle 6">
                <a:extLst>
                  <a:ext uri="{FF2B5EF4-FFF2-40B4-BE49-F238E27FC236}">
                    <a16:creationId xmlns:a16="http://schemas.microsoft.com/office/drawing/2014/main" id="{6ADF6F22-F12B-445E-90BC-B514BFD810E5}"/>
                  </a:ext>
                </a:extLst>
              </p:cNvPr>
              <p:cNvSpPr/>
              <p:nvPr/>
            </p:nvSpPr>
            <p:spPr>
              <a:xfrm>
                <a:off x="10534650" y="2038350"/>
                <a:ext cx="1657350" cy="4775199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" name="Rectangle 7">
                <a:extLst>
                  <a:ext uri="{FF2B5EF4-FFF2-40B4-BE49-F238E27FC236}">
                    <a16:creationId xmlns:a16="http://schemas.microsoft.com/office/drawing/2014/main" id="{496DA515-4DB3-42C4-8CBC-30BFE0C29525}"/>
                  </a:ext>
                </a:extLst>
              </p:cNvPr>
              <p:cNvSpPr/>
              <p:nvPr/>
            </p:nvSpPr>
            <p:spPr>
              <a:xfrm>
                <a:off x="11363325" y="1609725"/>
                <a:ext cx="762000" cy="4775199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4F3E7693-7CAF-4E08-9134-4F3DDCD21115}"/>
                  </a:ext>
                </a:extLst>
              </p:cNvPr>
              <p:cNvSpPr/>
              <p:nvPr/>
            </p:nvSpPr>
            <p:spPr>
              <a:xfrm>
                <a:off x="0" y="2514600"/>
                <a:ext cx="1657350" cy="4343399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  <p:sp>
            <p:nvSpPr>
              <p:cNvPr id="10" name="ZoneTexte 9">
                <a:extLst>
                  <a:ext uri="{FF2B5EF4-FFF2-40B4-BE49-F238E27FC236}">
                    <a16:creationId xmlns:a16="http://schemas.microsoft.com/office/drawing/2014/main" id="{C060D314-2C47-47D8-AD03-4D37580CE773}"/>
                  </a:ext>
                </a:extLst>
              </p:cNvPr>
              <p:cNvSpPr txBox="1"/>
              <p:nvPr/>
            </p:nvSpPr>
            <p:spPr>
              <a:xfrm>
                <a:off x="-1" y="1802368"/>
                <a:ext cx="767069" cy="369332"/>
              </a:xfrm>
              <a:prstGeom prst="rect">
                <a:avLst/>
              </a:prstGeom>
              <a:solidFill>
                <a:schemeClr val="bg1"/>
              </a:solidFill>
            </p:spPr>
            <p:txBody>
              <a:bodyPr wrap="none" rtlCol="0">
                <a:spAutoFit/>
              </a:bodyPr>
              <a:lstStyle/>
              <a:p>
                <a:r>
                  <a:rPr lang="fr-FR" b="1" dirty="0">
                    <a:solidFill>
                      <a:srgbClr val="FF8000"/>
                    </a:solidFill>
                  </a:rPr>
                  <a:t>X-rays</a:t>
                </a:r>
                <a:endParaRPr lang="en-US" b="1" dirty="0">
                  <a:solidFill>
                    <a:srgbClr val="FF8000"/>
                  </a:solidFill>
                </a:endParaRPr>
              </a:p>
            </p:txBody>
          </p:sp>
          <p:sp>
            <p:nvSpPr>
              <p:cNvPr id="11" name="Rectangle 10">
                <a:extLst>
                  <a:ext uri="{FF2B5EF4-FFF2-40B4-BE49-F238E27FC236}">
                    <a16:creationId xmlns:a16="http://schemas.microsoft.com/office/drawing/2014/main" id="{428D6370-B7E5-4D88-BF57-14741AB92BCB}"/>
                  </a:ext>
                </a:extLst>
              </p:cNvPr>
              <p:cNvSpPr/>
              <p:nvPr/>
            </p:nvSpPr>
            <p:spPr>
              <a:xfrm>
                <a:off x="0" y="2171700"/>
                <a:ext cx="307334" cy="1170543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 dirty="0"/>
              </a:p>
            </p:txBody>
          </p:sp>
        </p:grpSp>
        <p:sp>
          <p:nvSpPr>
            <p:cNvPr id="13" name="ZoneTexte 12">
              <a:extLst>
                <a:ext uri="{FF2B5EF4-FFF2-40B4-BE49-F238E27FC236}">
                  <a16:creationId xmlns:a16="http://schemas.microsoft.com/office/drawing/2014/main" id="{FFE78AFD-82D6-4FAF-B456-D2A9D124419A}"/>
                </a:ext>
              </a:extLst>
            </p:cNvPr>
            <p:cNvSpPr txBox="1"/>
            <p:nvPr/>
          </p:nvSpPr>
          <p:spPr>
            <a:xfrm>
              <a:off x="153667" y="69335"/>
              <a:ext cx="4113690" cy="369332"/>
            </a:xfrm>
            <a:prstGeom prst="rect">
              <a:avLst/>
            </a:prstGeom>
            <a:solidFill>
              <a:schemeClr val="bg1"/>
            </a:solidFill>
          </p:spPr>
          <p:txBody>
            <a:bodyPr wrap="none" rtlCol="0">
              <a:spAutoFit/>
            </a:bodyPr>
            <a:lstStyle/>
            <a:p>
              <a:r>
                <a:rPr lang="en-US" dirty="0"/>
                <a:t>Electron and laser beams paths schematic</a:t>
              </a:r>
            </a:p>
          </p:txBody>
        </p:sp>
        <p:sp>
          <p:nvSpPr>
            <p:cNvPr id="14" name="Rectangle 13">
              <a:extLst>
                <a:ext uri="{FF2B5EF4-FFF2-40B4-BE49-F238E27FC236}">
                  <a16:creationId xmlns:a16="http://schemas.microsoft.com/office/drawing/2014/main" id="{FCF47A40-5F33-4A99-B815-E4591E356AF3}"/>
                </a:ext>
              </a:extLst>
            </p:cNvPr>
            <p:cNvSpPr/>
            <p:nvPr/>
          </p:nvSpPr>
          <p:spPr>
            <a:xfrm>
              <a:off x="481317" y="816492"/>
              <a:ext cx="307334" cy="469384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sp>
        <p:nvSpPr>
          <p:cNvPr id="2" name="ZoneTexte 1">
            <a:extLst>
              <a:ext uri="{FF2B5EF4-FFF2-40B4-BE49-F238E27FC236}">
                <a16:creationId xmlns:a16="http://schemas.microsoft.com/office/drawing/2014/main" id="{13154C0A-629E-420E-BE52-F59CA2ED9712}"/>
              </a:ext>
            </a:extLst>
          </p:cNvPr>
          <p:cNvSpPr txBox="1"/>
          <p:nvPr/>
        </p:nvSpPr>
        <p:spPr>
          <a:xfrm>
            <a:off x="9420432" y="3120161"/>
            <a:ext cx="2228436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The X-rays are going in the same direction than electrons @ IP.</a:t>
            </a:r>
          </a:p>
          <a:p>
            <a:endParaRPr lang="en-US" dirty="0"/>
          </a:p>
          <a:p>
            <a:r>
              <a:rPr lang="en-US" dirty="0"/>
              <a:t>Normally, it should be a straight line @ IP.</a:t>
            </a:r>
          </a:p>
        </p:txBody>
      </p:sp>
    </p:spTree>
    <p:extLst>
      <p:ext uri="{BB962C8B-B14F-4D97-AF65-F5344CB8AC3E}">
        <p14:creationId xmlns:p14="http://schemas.microsoft.com/office/powerpoint/2010/main" val="111108210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7" name="Groupe 16">
            <a:extLst>
              <a:ext uri="{FF2B5EF4-FFF2-40B4-BE49-F238E27FC236}">
                <a16:creationId xmlns:a16="http://schemas.microsoft.com/office/drawing/2014/main" id="{6596860D-CC32-427C-BECB-03661EEA3BE4}"/>
              </a:ext>
            </a:extLst>
          </p:cNvPr>
          <p:cNvGrpSpPr/>
          <p:nvPr/>
        </p:nvGrpSpPr>
        <p:grpSpPr>
          <a:xfrm rot="20295315">
            <a:off x="2721424" y="2214599"/>
            <a:ext cx="3732152" cy="3278242"/>
            <a:chOff x="2458371" y="1778449"/>
            <a:chExt cx="3732152" cy="3278242"/>
          </a:xfrm>
        </p:grpSpPr>
        <p:pic>
          <p:nvPicPr>
            <p:cNvPr id="5" name="Picture 14">
              <a:extLst>
                <a:ext uri="{FF2B5EF4-FFF2-40B4-BE49-F238E27FC236}">
                  <a16:creationId xmlns:a16="http://schemas.microsoft.com/office/drawing/2014/main" id="{00000000-0008-0000-0100-00000F000000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 l="21047" r="10817"/>
            <a:stretch/>
          </p:blipFill>
          <p:spPr>
            <a:xfrm>
              <a:off x="2593168" y="2460150"/>
              <a:ext cx="3113151" cy="1048860"/>
            </a:xfrm>
            <a:prstGeom prst="rect">
              <a:avLst/>
            </a:prstGeom>
          </p:spPr>
        </p:pic>
        <p:pic>
          <p:nvPicPr>
            <p:cNvPr id="15" name="Image 14">
              <a:extLst>
                <a:ext uri="{FF2B5EF4-FFF2-40B4-BE49-F238E27FC236}">
                  <a16:creationId xmlns:a16="http://schemas.microsoft.com/office/drawing/2014/main" id="{2A07D2AC-2C6A-40D8-ABC0-DEE413F05441}"/>
                </a:ext>
              </a:extLst>
            </p:cNvPr>
            <p:cNvPicPr>
              <a:picLocks noChangeAspect="1"/>
            </p:cNvPicPr>
            <p:nvPr/>
          </p:nvPicPr>
          <p:blipFill>
            <a:blip r:embed="rId4">
              <a:clrChange>
                <a:clrFrom>
                  <a:srgbClr val="FFFFFF"/>
                </a:clrFrom>
                <a:clrTo>
                  <a:srgbClr val="FFFFFF">
                    <a:alpha val="0"/>
                  </a:srgbClr>
                </a:clrTo>
              </a:clrChange>
            </a:blip>
            <a:stretch>
              <a:fillRect/>
            </a:stretch>
          </p:blipFill>
          <p:spPr>
            <a:xfrm>
              <a:off x="2458371" y="1778449"/>
              <a:ext cx="3732152" cy="3278242"/>
            </a:xfrm>
            <a:prstGeom prst="rect">
              <a:avLst/>
            </a:prstGeom>
          </p:spPr>
        </p:pic>
      </p:grpSp>
      <p:pic>
        <p:nvPicPr>
          <p:cNvPr id="19" name="Picture 14">
            <a:extLst>
              <a:ext uri="{FF2B5EF4-FFF2-40B4-BE49-F238E27FC236}">
                <a16:creationId xmlns:a16="http://schemas.microsoft.com/office/drawing/2014/main" id="{88FDCC9D-905C-4BD8-9926-3177A8AA5E9F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569" r="11729"/>
          <a:stretch/>
        </p:blipFill>
        <p:spPr>
          <a:xfrm rot="1136478">
            <a:off x="5424494" y="2954811"/>
            <a:ext cx="3047594" cy="1048860"/>
          </a:xfrm>
          <a:prstGeom prst="rect">
            <a:avLst/>
          </a:prstGeom>
        </p:spPr>
      </p:pic>
      <p:cxnSp>
        <p:nvCxnSpPr>
          <p:cNvPr id="26" name="Connecteur droit 25">
            <a:extLst>
              <a:ext uri="{FF2B5EF4-FFF2-40B4-BE49-F238E27FC236}">
                <a16:creationId xmlns:a16="http://schemas.microsoft.com/office/drawing/2014/main" id="{74113EA5-5B4D-4BAE-A32D-B3AA89F602F1}"/>
              </a:ext>
            </a:extLst>
          </p:cNvPr>
          <p:cNvCxnSpPr>
            <a:cxnSpLocks/>
          </p:cNvCxnSpPr>
          <p:nvPr/>
        </p:nvCxnSpPr>
        <p:spPr>
          <a:xfrm rot="15315">
            <a:off x="4983846" y="3059031"/>
            <a:ext cx="1310400" cy="0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" name="Image 19">
            <a:extLst>
              <a:ext uri="{FF2B5EF4-FFF2-40B4-BE49-F238E27FC236}">
                <a16:creationId xmlns:a16="http://schemas.microsoft.com/office/drawing/2014/main" id="{AA48BEC7-D0E2-4354-9E75-6EA85A486C7B}"/>
              </a:ext>
            </a:extLst>
          </p:cNvPr>
          <p:cNvPicPr>
            <a:picLocks noChangeAspect="1"/>
          </p:cNvPicPr>
          <p:nvPr/>
        </p:nvPicPr>
        <p:blipFill>
          <a:blip r:embed="rId4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</a:blip>
          <a:stretch>
            <a:fillRect/>
          </a:stretch>
        </p:blipFill>
        <p:spPr>
          <a:xfrm rot="1136478">
            <a:off x="5115347" y="2309268"/>
            <a:ext cx="3732152" cy="3278242"/>
          </a:xfrm>
          <a:prstGeom prst="rect">
            <a:avLst/>
          </a:prstGeom>
        </p:spPr>
      </p:pic>
      <p:pic>
        <p:nvPicPr>
          <p:cNvPr id="9" name="Picture 5">
            <a:extLst>
              <a:ext uri="{FF2B5EF4-FFF2-40B4-BE49-F238E27FC236}">
                <a16:creationId xmlns:a16="http://schemas.microsoft.com/office/drawing/2014/main" id="{00000000-0008-0000-0100-000006000000}"/>
              </a:ext>
            </a:extLst>
          </p:cNvPr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903566" y="3118005"/>
            <a:ext cx="495300" cy="1566101"/>
          </a:xfrm>
          <a:prstGeom prst="rect">
            <a:avLst/>
          </a:prstGeom>
        </p:spPr>
      </p:pic>
      <p:sp>
        <p:nvSpPr>
          <p:cNvPr id="2" name="Arc 1">
            <a:extLst>
              <a:ext uri="{FF2B5EF4-FFF2-40B4-BE49-F238E27FC236}">
                <a16:creationId xmlns:a16="http://schemas.microsoft.com/office/drawing/2014/main" id="{C3C12A24-DD5D-4970-B1D1-E537F29CFAC2}"/>
              </a:ext>
            </a:extLst>
          </p:cNvPr>
          <p:cNvSpPr/>
          <p:nvPr/>
        </p:nvSpPr>
        <p:spPr>
          <a:xfrm>
            <a:off x="3225800" y="3005312"/>
            <a:ext cx="4857750" cy="2266924"/>
          </a:xfrm>
          <a:prstGeom prst="arc">
            <a:avLst>
              <a:gd name="adj1" fmla="val 11609194"/>
              <a:gd name="adj2" fmla="val 20668815"/>
            </a:avLst>
          </a:prstGeom>
          <a:ln w="28575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3" name="Connecteur droit avec flèche 12">
            <a:extLst>
              <a:ext uri="{FF2B5EF4-FFF2-40B4-BE49-F238E27FC236}">
                <a16:creationId xmlns:a16="http://schemas.microsoft.com/office/drawing/2014/main" id="{D4A24B4A-48D7-4249-A7CD-085024150B7C}"/>
              </a:ext>
            </a:extLst>
          </p:cNvPr>
          <p:cNvCxnSpPr>
            <a:cxnSpLocks/>
          </p:cNvCxnSpPr>
          <p:nvPr/>
        </p:nvCxnSpPr>
        <p:spPr>
          <a:xfrm flipH="1" flipV="1">
            <a:off x="4982048" y="2194114"/>
            <a:ext cx="1312192" cy="2"/>
          </a:xfrm>
          <a:prstGeom prst="straightConnector1">
            <a:avLst/>
          </a:prstGeom>
          <a:ln w="28575">
            <a:solidFill>
              <a:schemeClr val="tx1"/>
            </a:solidFill>
            <a:headEnd type="triangle"/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" name="ZoneTexte 13">
            <a:extLst>
              <a:ext uri="{FF2B5EF4-FFF2-40B4-BE49-F238E27FC236}">
                <a16:creationId xmlns:a16="http://schemas.microsoft.com/office/drawing/2014/main" id="{6D289EFE-57AA-427B-B781-284C26C1BA18}"/>
              </a:ext>
            </a:extLst>
          </p:cNvPr>
          <p:cNvSpPr txBox="1"/>
          <p:nvPr/>
        </p:nvSpPr>
        <p:spPr>
          <a:xfrm>
            <a:off x="5141553" y="1760290"/>
            <a:ext cx="102624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/>
              <a:t>~200mm</a:t>
            </a:r>
          </a:p>
        </p:txBody>
      </p:sp>
      <p:cxnSp>
        <p:nvCxnSpPr>
          <p:cNvPr id="7" name="Connecteur droit 6">
            <a:extLst>
              <a:ext uri="{FF2B5EF4-FFF2-40B4-BE49-F238E27FC236}">
                <a16:creationId xmlns:a16="http://schemas.microsoft.com/office/drawing/2014/main" id="{5ADA15B5-7A65-4EFF-9020-8F8A8693B6B4}"/>
              </a:ext>
            </a:extLst>
          </p:cNvPr>
          <p:cNvCxnSpPr>
            <a:cxnSpLocks/>
          </p:cNvCxnSpPr>
          <p:nvPr/>
        </p:nvCxnSpPr>
        <p:spPr>
          <a:xfrm flipV="1">
            <a:off x="4983852" y="1845540"/>
            <a:ext cx="0" cy="1159772"/>
          </a:xfrm>
          <a:prstGeom prst="line">
            <a:avLst/>
          </a:prstGeom>
          <a:ln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8" name="Connecteur droit 17">
            <a:extLst>
              <a:ext uri="{FF2B5EF4-FFF2-40B4-BE49-F238E27FC236}">
                <a16:creationId xmlns:a16="http://schemas.microsoft.com/office/drawing/2014/main" id="{C8AF025B-8226-4BDD-B88E-0C09757ADBB3}"/>
              </a:ext>
            </a:extLst>
          </p:cNvPr>
          <p:cNvCxnSpPr>
            <a:cxnSpLocks/>
          </p:cNvCxnSpPr>
          <p:nvPr/>
        </p:nvCxnSpPr>
        <p:spPr>
          <a:xfrm flipV="1">
            <a:off x="6262356" y="1869333"/>
            <a:ext cx="0" cy="1159772"/>
          </a:xfrm>
          <a:prstGeom prst="line">
            <a:avLst/>
          </a:prstGeom>
          <a:ln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ZoneTexte 10">
            <a:extLst>
              <a:ext uri="{FF2B5EF4-FFF2-40B4-BE49-F238E27FC236}">
                <a16:creationId xmlns:a16="http://schemas.microsoft.com/office/drawing/2014/main" id="{B6E6AEE0-D2F6-42ED-9B69-969F9FE68E6C}"/>
              </a:ext>
            </a:extLst>
          </p:cNvPr>
          <p:cNvSpPr txBox="1"/>
          <p:nvPr/>
        </p:nvSpPr>
        <p:spPr>
          <a:xfrm>
            <a:off x="270633" y="225759"/>
            <a:ext cx="6740371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A more realistic electron beam path: Geometry of the dipoles at the IP</a:t>
            </a:r>
            <a:br>
              <a:rPr lang="en-US" dirty="0"/>
            </a:br>
            <a:r>
              <a:rPr lang="en-US" dirty="0"/>
              <a:t>and measured field map.</a:t>
            </a:r>
          </a:p>
        </p:txBody>
      </p:sp>
      <p:graphicFrame>
        <p:nvGraphicFramePr>
          <p:cNvPr id="23" name="Objet 22">
            <a:extLst>
              <a:ext uri="{FF2B5EF4-FFF2-40B4-BE49-F238E27FC236}">
                <a16:creationId xmlns:a16="http://schemas.microsoft.com/office/drawing/2014/main" id="{DCC7F378-D21B-4BEF-94DA-CEBCDD3019B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408205025"/>
              </p:ext>
            </p:extLst>
          </p:nvPr>
        </p:nvGraphicFramePr>
        <p:xfrm>
          <a:off x="4917353" y="6202285"/>
          <a:ext cx="542925" cy="3619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7" name="Equation" r:id="rId6" imgW="380880" imgH="253800" progId="Equation.DSMT4">
                  <p:embed/>
                </p:oleObj>
              </mc:Choice>
              <mc:Fallback>
                <p:oleObj name="Equation" r:id="rId6" imgW="380880" imgH="25380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7"/>
                      <a:stretch>
                        <a:fillRect/>
                      </a:stretch>
                    </p:blipFill>
                    <p:spPr>
                      <a:xfrm>
                        <a:off x="4917353" y="6202285"/>
                        <a:ext cx="542925" cy="3619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cxnSp>
        <p:nvCxnSpPr>
          <p:cNvPr id="25" name="Connecteur droit avec flèche 24">
            <a:extLst>
              <a:ext uri="{FF2B5EF4-FFF2-40B4-BE49-F238E27FC236}">
                <a16:creationId xmlns:a16="http://schemas.microsoft.com/office/drawing/2014/main" id="{564F33C4-B812-4E69-A609-CC7AFEBC7176}"/>
              </a:ext>
            </a:extLst>
          </p:cNvPr>
          <p:cNvCxnSpPr/>
          <p:nvPr/>
        </p:nvCxnSpPr>
        <p:spPr>
          <a:xfrm>
            <a:off x="2103925" y="5832141"/>
            <a:ext cx="6997411" cy="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ZoneTexte 26">
            <a:extLst>
              <a:ext uri="{FF2B5EF4-FFF2-40B4-BE49-F238E27FC236}">
                <a16:creationId xmlns:a16="http://schemas.microsoft.com/office/drawing/2014/main" id="{09D934BD-6285-45A5-B208-F4D69AA97DEA}"/>
              </a:ext>
            </a:extLst>
          </p:cNvPr>
          <p:cNvSpPr txBox="1"/>
          <p:nvPr/>
        </p:nvSpPr>
        <p:spPr>
          <a:xfrm>
            <a:off x="9092839" y="5735150"/>
            <a:ext cx="27603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z</a:t>
            </a:r>
            <a:endParaRPr lang="en-US" dirty="0"/>
          </a:p>
        </p:txBody>
      </p:sp>
      <p:cxnSp>
        <p:nvCxnSpPr>
          <p:cNvPr id="29" name="Connecteur droit avec flèche 28">
            <a:extLst>
              <a:ext uri="{FF2B5EF4-FFF2-40B4-BE49-F238E27FC236}">
                <a16:creationId xmlns:a16="http://schemas.microsoft.com/office/drawing/2014/main" id="{C513654D-E442-4289-9126-80C55702654F}"/>
              </a:ext>
            </a:extLst>
          </p:cNvPr>
          <p:cNvCxnSpPr>
            <a:cxnSpLocks/>
          </p:cNvCxnSpPr>
          <p:nvPr/>
        </p:nvCxnSpPr>
        <p:spPr>
          <a:xfrm flipV="1">
            <a:off x="2314394" y="1223332"/>
            <a:ext cx="0" cy="4663121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2" name="ZoneTexte 31">
            <a:extLst>
              <a:ext uri="{FF2B5EF4-FFF2-40B4-BE49-F238E27FC236}">
                <a16:creationId xmlns:a16="http://schemas.microsoft.com/office/drawing/2014/main" id="{C2ECF382-E1AE-4DC3-8225-743EF0A23D14}"/>
              </a:ext>
            </a:extLst>
          </p:cNvPr>
          <p:cNvSpPr txBox="1"/>
          <p:nvPr/>
        </p:nvSpPr>
        <p:spPr>
          <a:xfrm>
            <a:off x="1989469" y="1001458"/>
            <a:ext cx="284052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x</a:t>
            </a:r>
            <a:endParaRPr lang="en-US" dirty="0"/>
          </a:p>
        </p:txBody>
      </p:sp>
      <p:sp>
        <p:nvSpPr>
          <p:cNvPr id="35" name="Ellipse 34">
            <a:extLst>
              <a:ext uri="{FF2B5EF4-FFF2-40B4-BE49-F238E27FC236}">
                <a16:creationId xmlns:a16="http://schemas.microsoft.com/office/drawing/2014/main" id="{8A39E69D-9040-4E15-A9A6-F6B75E0AC02C}"/>
              </a:ext>
            </a:extLst>
          </p:cNvPr>
          <p:cNvSpPr/>
          <p:nvPr/>
        </p:nvSpPr>
        <p:spPr>
          <a:xfrm>
            <a:off x="5626294" y="2962652"/>
            <a:ext cx="72000" cy="72000"/>
          </a:xfrm>
          <a:prstGeom prst="ellipse">
            <a:avLst/>
          </a:prstGeom>
          <a:solidFill>
            <a:srgbClr val="FF0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ZoneTexte 35">
            <a:extLst>
              <a:ext uri="{FF2B5EF4-FFF2-40B4-BE49-F238E27FC236}">
                <a16:creationId xmlns:a16="http://schemas.microsoft.com/office/drawing/2014/main" id="{6669BEF0-336C-47D1-B0C7-3B3DE923786A}"/>
              </a:ext>
            </a:extLst>
          </p:cNvPr>
          <p:cNvSpPr txBox="1"/>
          <p:nvPr/>
        </p:nvSpPr>
        <p:spPr>
          <a:xfrm>
            <a:off x="2605953" y="6195015"/>
            <a:ext cx="234730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Trajectory of electrons:</a:t>
            </a:r>
          </a:p>
        </p:txBody>
      </p:sp>
      <p:sp>
        <p:nvSpPr>
          <p:cNvPr id="37" name="ZoneTexte 36">
            <a:extLst>
              <a:ext uri="{FF2B5EF4-FFF2-40B4-BE49-F238E27FC236}">
                <a16:creationId xmlns:a16="http://schemas.microsoft.com/office/drawing/2014/main" id="{72D9AEAC-F821-40D0-BC1E-5B3928A49A2E}"/>
              </a:ext>
            </a:extLst>
          </p:cNvPr>
          <p:cNvSpPr txBox="1"/>
          <p:nvPr/>
        </p:nvSpPr>
        <p:spPr>
          <a:xfrm>
            <a:off x="5642509" y="6183340"/>
            <a:ext cx="162544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=&gt; Local angle :</a:t>
            </a:r>
            <a:endParaRPr lang="en-US" dirty="0"/>
          </a:p>
        </p:txBody>
      </p:sp>
      <p:graphicFrame>
        <p:nvGraphicFramePr>
          <p:cNvPr id="38" name="Objet 37">
            <a:extLst>
              <a:ext uri="{FF2B5EF4-FFF2-40B4-BE49-F238E27FC236}">
                <a16:creationId xmlns:a16="http://schemas.microsoft.com/office/drawing/2014/main" id="{63D01DD7-8D56-4336-A9C7-441AFC6394D1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046646129"/>
              </p:ext>
            </p:extLst>
          </p:nvPr>
        </p:nvGraphicFramePr>
        <p:xfrm>
          <a:off x="7238278" y="6091160"/>
          <a:ext cx="1665288" cy="53975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1228" name="Equation" r:id="rId8" imgW="1295280" imgH="419040" progId="Equation.DSMT4">
                  <p:embed/>
                </p:oleObj>
              </mc:Choice>
              <mc:Fallback>
                <p:oleObj name="Equation" r:id="rId8" imgW="1295280" imgH="41904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7238278" y="6091160"/>
                        <a:ext cx="1665288" cy="53975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1130186336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oneTexte 3">
            <a:extLst>
              <a:ext uri="{FF2B5EF4-FFF2-40B4-BE49-F238E27FC236}">
                <a16:creationId xmlns:a16="http://schemas.microsoft.com/office/drawing/2014/main" id="{D599F8B6-65E4-403F-902A-0144B7D588E0}"/>
              </a:ext>
            </a:extLst>
          </p:cNvPr>
          <p:cNvSpPr txBox="1"/>
          <p:nvPr/>
        </p:nvSpPr>
        <p:spPr>
          <a:xfrm>
            <a:off x="173182" y="340013"/>
            <a:ext cx="834318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Electrons beam tangent angle with the map field (from Viktor </a:t>
            </a:r>
            <a:r>
              <a:rPr lang="en-US" dirty="0" err="1"/>
              <a:t>Mytrochenko</a:t>
            </a:r>
            <a:r>
              <a:rPr lang="en-US" dirty="0"/>
              <a:t> simulation):</a:t>
            </a:r>
          </a:p>
        </p:txBody>
      </p:sp>
      <p:graphicFrame>
        <p:nvGraphicFramePr>
          <p:cNvPr id="8" name="Objet 7">
            <a:extLst>
              <a:ext uri="{FF2B5EF4-FFF2-40B4-BE49-F238E27FC236}">
                <a16:creationId xmlns:a16="http://schemas.microsoft.com/office/drawing/2014/main" id="{30AD69AE-55BD-4EA7-A3EA-A35DBBDEDD5A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58883331"/>
              </p:ext>
            </p:extLst>
          </p:nvPr>
        </p:nvGraphicFramePr>
        <p:xfrm>
          <a:off x="7209046" y="5175281"/>
          <a:ext cx="2663825" cy="5095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07" name="Equation" r:id="rId3" imgW="1460160" imgH="279360" progId="Equation.DSMT4">
                  <p:embed/>
                </p:oleObj>
              </mc:Choice>
              <mc:Fallback>
                <p:oleObj name="Equation" r:id="rId3" imgW="1460160" imgH="279360" progId="Equation.DSMT4">
                  <p:embed/>
                  <p:pic>
                    <p:nvPicPr>
                      <p:cNvPr id="7" name="Objet 6">
                        <a:extLst>
                          <a:ext uri="{FF2B5EF4-FFF2-40B4-BE49-F238E27FC236}">
                            <a16:creationId xmlns:a16="http://schemas.microsoft.com/office/drawing/2014/main" id="{CCBEB79C-C913-49AB-8D31-05FDFA69D09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7209046" y="5175281"/>
                        <a:ext cx="2663825" cy="5095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11" name="Groupe 10">
            <a:extLst>
              <a:ext uri="{FF2B5EF4-FFF2-40B4-BE49-F238E27FC236}">
                <a16:creationId xmlns:a16="http://schemas.microsoft.com/office/drawing/2014/main" id="{F92C899B-D977-4F18-A295-EA19029A14C4}"/>
              </a:ext>
            </a:extLst>
          </p:cNvPr>
          <p:cNvGrpSpPr/>
          <p:nvPr/>
        </p:nvGrpSpPr>
        <p:grpSpPr>
          <a:xfrm>
            <a:off x="171450" y="1104900"/>
            <a:ext cx="5346929" cy="3929384"/>
            <a:chOff x="171450" y="1104900"/>
            <a:chExt cx="5346929" cy="3929384"/>
          </a:xfrm>
        </p:grpSpPr>
        <p:pic>
          <p:nvPicPr>
            <p:cNvPr id="5" name="Image 4">
              <a:extLst>
                <a:ext uri="{FF2B5EF4-FFF2-40B4-BE49-F238E27FC236}">
                  <a16:creationId xmlns:a16="http://schemas.microsoft.com/office/drawing/2014/main" id="{9668B795-5EE7-4197-9685-718D339B0F64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381000" y="1231116"/>
              <a:ext cx="5070891" cy="3803168"/>
            </a:xfrm>
            <a:prstGeom prst="rect">
              <a:avLst/>
            </a:prstGeom>
          </p:spPr>
        </p:pic>
        <p:graphicFrame>
          <p:nvGraphicFramePr>
            <p:cNvPr id="7" name="Objet 6">
              <a:extLst>
                <a:ext uri="{FF2B5EF4-FFF2-40B4-BE49-F238E27FC236}">
                  <a16:creationId xmlns:a16="http://schemas.microsoft.com/office/drawing/2014/main" id="{CCBEB79C-C913-49AB-8D31-05FDFA69D096}"/>
                </a:ext>
              </a:extLst>
            </p:cNvPr>
            <p:cNvGraphicFramePr>
              <a:graphicFrameLocks noChangeAspect="1"/>
            </p:cNvGraphicFramePr>
            <p:nvPr>
              <p:extLst>
                <p:ext uri="{D42A27DB-BD31-4B8C-83A1-F6EECF244321}">
                  <p14:modId xmlns:p14="http://schemas.microsoft.com/office/powerpoint/2010/main" val="393611825"/>
                </p:ext>
              </p:extLst>
            </p:nvPr>
          </p:nvGraphicFramePr>
          <p:xfrm>
            <a:off x="171450" y="1104900"/>
            <a:ext cx="622300" cy="415925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2308" name="Equation" r:id="rId6" imgW="380880" imgH="253800" progId="Equation.DSMT4">
                    <p:embed/>
                  </p:oleObj>
                </mc:Choice>
                <mc:Fallback>
                  <p:oleObj name="Equation" r:id="rId6" imgW="380880" imgH="253800" progId="Equation.DSMT4">
                    <p:embed/>
                    <p:pic>
                      <p:nvPicPr>
                        <p:cNvPr id="0" name=""/>
                        <p:cNvPicPr/>
                        <p:nvPr/>
                      </p:nvPicPr>
                      <p:blipFill>
                        <a:blip r:embed="rId7"/>
                        <a:stretch>
                          <a:fillRect/>
                        </a:stretch>
                      </p:blipFill>
                      <p:spPr>
                        <a:xfrm>
                          <a:off x="171450" y="1104900"/>
                          <a:ext cx="622300" cy="415925"/>
                        </a:xfrm>
                        <a:prstGeom prst="rect">
                          <a:avLst/>
                        </a:prstGeom>
                      </p:spPr>
                    </p:pic>
                  </p:oleObj>
                </mc:Fallback>
              </mc:AlternateContent>
            </a:graphicData>
          </a:graphic>
        </p:graphicFrame>
        <p:cxnSp>
          <p:nvCxnSpPr>
            <p:cNvPr id="6" name="Connecteur droit avec flèche 5">
              <a:extLst>
                <a:ext uri="{FF2B5EF4-FFF2-40B4-BE49-F238E27FC236}">
                  <a16:creationId xmlns:a16="http://schemas.microsoft.com/office/drawing/2014/main" id="{F09A55B0-BB57-4669-9855-2DFBE181D95D}"/>
                </a:ext>
              </a:extLst>
            </p:cNvPr>
            <p:cNvCxnSpPr/>
            <p:nvPr/>
          </p:nvCxnSpPr>
          <p:spPr>
            <a:xfrm>
              <a:off x="3524250" y="4610100"/>
              <a:ext cx="1752600" cy="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sp>
          <p:nvSpPr>
            <p:cNvPr id="9" name="ZoneTexte 8">
              <a:extLst>
                <a:ext uri="{FF2B5EF4-FFF2-40B4-BE49-F238E27FC236}">
                  <a16:creationId xmlns:a16="http://schemas.microsoft.com/office/drawing/2014/main" id="{65312626-269C-4AF6-8D64-6B022A103DB5}"/>
                </a:ext>
              </a:extLst>
            </p:cNvPr>
            <p:cNvSpPr txBox="1"/>
            <p:nvPr/>
          </p:nvSpPr>
          <p:spPr>
            <a:xfrm>
              <a:off x="5242341" y="4648019"/>
              <a:ext cx="276038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/>
                <a:t>z</a:t>
              </a:r>
              <a:endParaRPr lang="en-US" dirty="0"/>
            </a:p>
          </p:txBody>
        </p:sp>
        <p:cxnSp>
          <p:nvCxnSpPr>
            <p:cNvPr id="14" name="Connecteur droit avec flèche 13">
              <a:extLst>
                <a:ext uri="{FF2B5EF4-FFF2-40B4-BE49-F238E27FC236}">
                  <a16:creationId xmlns:a16="http://schemas.microsoft.com/office/drawing/2014/main" id="{D311F10D-01DF-4187-89B4-095DDE779519}"/>
                </a:ext>
              </a:extLst>
            </p:cNvPr>
            <p:cNvCxnSpPr>
              <a:cxnSpLocks/>
            </p:cNvCxnSpPr>
            <p:nvPr/>
          </p:nvCxnSpPr>
          <p:spPr>
            <a:xfrm flipV="1">
              <a:off x="1038225" y="1231116"/>
              <a:ext cx="0" cy="1333500"/>
            </a:xfrm>
            <a:prstGeom prst="straightConnector1">
              <a:avLst/>
            </a:prstGeom>
            <a:ln>
              <a:solidFill>
                <a:schemeClr val="tx1"/>
              </a:solidFill>
              <a:tailEnd type="triangle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2" name="Groupe 21">
            <a:extLst>
              <a:ext uri="{FF2B5EF4-FFF2-40B4-BE49-F238E27FC236}">
                <a16:creationId xmlns:a16="http://schemas.microsoft.com/office/drawing/2014/main" id="{08F97CFD-82E6-4F77-8DA9-D04C2E0A21F4}"/>
              </a:ext>
            </a:extLst>
          </p:cNvPr>
          <p:cNvGrpSpPr/>
          <p:nvPr/>
        </p:nvGrpSpPr>
        <p:grpSpPr>
          <a:xfrm>
            <a:off x="5451892" y="1080995"/>
            <a:ext cx="6178134" cy="3953289"/>
            <a:chOff x="5451892" y="1080995"/>
            <a:chExt cx="6178134" cy="3953289"/>
          </a:xfrm>
        </p:grpSpPr>
        <p:grpSp>
          <p:nvGrpSpPr>
            <p:cNvPr id="13" name="Groupe 12">
              <a:extLst>
                <a:ext uri="{FF2B5EF4-FFF2-40B4-BE49-F238E27FC236}">
                  <a16:creationId xmlns:a16="http://schemas.microsoft.com/office/drawing/2014/main" id="{86498CC4-47FF-466D-8507-C196FF324049}"/>
                </a:ext>
              </a:extLst>
            </p:cNvPr>
            <p:cNvGrpSpPr/>
            <p:nvPr/>
          </p:nvGrpSpPr>
          <p:grpSpPr>
            <a:xfrm>
              <a:off x="5451892" y="1080995"/>
              <a:ext cx="6178134" cy="3953289"/>
              <a:chOff x="5451892" y="1080995"/>
              <a:chExt cx="6178134" cy="3953289"/>
            </a:xfrm>
          </p:grpSpPr>
          <p:grpSp>
            <p:nvGrpSpPr>
              <p:cNvPr id="2" name="Groupe 1">
                <a:extLst>
                  <a:ext uri="{FF2B5EF4-FFF2-40B4-BE49-F238E27FC236}">
                    <a16:creationId xmlns:a16="http://schemas.microsoft.com/office/drawing/2014/main" id="{EE8235B3-A4CB-4ACF-B828-A37BE828EA1D}"/>
                  </a:ext>
                </a:extLst>
              </p:cNvPr>
              <p:cNvGrpSpPr/>
              <p:nvPr/>
            </p:nvGrpSpPr>
            <p:grpSpPr>
              <a:xfrm>
                <a:off x="5451892" y="1237282"/>
                <a:ext cx="6178134" cy="3751427"/>
                <a:chOff x="5451892" y="1237282"/>
                <a:chExt cx="6178134" cy="3751427"/>
              </a:xfrm>
            </p:grpSpPr>
            <p:pic>
              <p:nvPicPr>
                <p:cNvPr id="29" name="Image 28">
                  <a:extLst>
                    <a:ext uri="{FF2B5EF4-FFF2-40B4-BE49-F238E27FC236}">
                      <a16:creationId xmlns:a16="http://schemas.microsoft.com/office/drawing/2014/main" id="{6CA55528-941B-446D-B06C-E65F63B42FF1}"/>
                    </a:ext>
                  </a:extLst>
                </p:cNvPr>
                <p:cNvPicPr>
                  <a:picLocks noChangeAspect="1"/>
                </p:cNvPicPr>
                <p:nvPr/>
              </p:nvPicPr>
              <p:blipFill>
                <a:blip r:embed="rId8"/>
                <a:stretch>
                  <a:fillRect/>
                </a:stretch>
              </p:blipFill>
              <p:spPr>
                <a:xfrm>
                  <a:off x="5451892" y="1237282"/>
                  <a:ext cx="6178134" cy="3751427"/>
                </a:xfrm>
                <a:prstGeom prst="rect">
                  <a:avLst/>
                </a:prstGeom>
              </p:spPr>
            </p:pic>
            <p:cxnSp>
              <p:nvCxnSpPr>
                <p:cNvPr id="16" name="Connecteur droit avec flèche 15">
                  <a:extLst>
                    <a:ext uri="{FF2B5EF4-FFF2-40B4-BE49-F238E27FC236}">
                      <a16:creationId xmlns:a16="http://schemas.microsoft.com/office/drawing/2014/main" id="{4EB8A093-312C-4BD7-AA59-2AA76BBFE0B7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V="1">
                  <a:off x="7686675" y="3409950"/>
                  <a:ext cx="376238" cy="202406"/>
                </a:xfrm>
                <a:prstGeom prst="straightConnector1">
                  <a:avLst/>
                </a:prstGeom>
                <a:ln>
                  <a:solidFill>
                    <a:schemeClr val="tx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  <p:cxnSp>
              <p:nvCxnSpPr>
                <p:cNvPr id="19" name="Connecteur droit avec flèche 18">
                  <a:extLst>
                    <a:ext uri="{FF2B5EF4-FFF2-40B4-BE49-F238E27FC236}">
                      <a16:creationId xmlns:a16="http://schemas.microsoft.com/office/drawing/2014/main" id="{9474AE64-AE4D-4BB7-AEF9-81B39D99D66E}"/>
                    </a:ext>
                  </a:extLst>
                </p:cNvPr>
                <p:cNvCxnSpPr>
                  <a:cxnSpLocks/>
                </p:cNvCxnSpPr>
                <p:nvPr/>
              </p:nvCxnSpPr>
              <p:spPr>
                <a:xfrm flipH="1" flipV="1">
                  <a:off x="8889078" y="3068546"/>
                  <a:ext cx="310148" cy="18255"/>
                </a:xfrm>
                <a:prstGeom prst="straightConnector1">
                  <a:avLst/>
                </a:prstGeom>
                <a:ln>
                  <a:solidFill>
                    <a:schemeClr val="accent1"/>
                  </a:solidFill>
                  <a:tailEnd type="triangle"/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</p:cxnSp>
          </p:grpSp>
          <p:sp>
            <p:nvSpPr>
              <p:cNvPr id="33" name="ZoneTexte 32">
                <a:extLst>
                  <a:ext uri="{FF2B5EF4-FFF2-40B4-BE49-F238E27FC236}">
                    <a16:creationId xmlns:a16="http://schemas.microsoft.com/office/drawing/2014/main" id="{4F999698-3318-47B6-A067-174D00913C2B}"/>
                  </a:ext>
                </a:extLst>
              </p:cNvPr>
              <p:cNvSpPr txBox="1"/>
              <p:nvPr/>
            </p:nvSpPr>
            <p:spPr>
              <a:xfrm>
                <a:off x="10178474" y="3141821"/>
                <a:ext cx="832279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fr-FR" dirty="0">
                    <a:solidFill>
                      <a:srgbClr val="FF0000"/>
                    </a:solidFill>
                  </a:rPr>
                  <a:t>R ~ 3m</a:t>
                </a:r>
                <a:endParaRPr lang="en-US" dirty="0">
                  <a:solidFill>
                    <a:srgbClr val="FF0000"/>
                  </a:solidFill>
                </a:endParaRPr>
              </a:p>
            </p:txBody>
          </p:sp>
          <p:cxnSp>
            <p:nvCxnSpPr>
              <p:cNvPr id="17" name="Connecteur droit avec flèche 16">
                <a:extLst>
                  <a:ext uri="{FF2B5EF4-FFF2-40B4-BE49-F238E27FC236}">
                    <a16:creationId xmlns:a16="http://schemas.microsoft.com/office/drawing/2014/main" id="{232498D5-8728-4B94-9C9B-2A6548FC3DFB}"/>
                  </a:ext>
                </a:extLst>
              </p:cNvPr>
              <p:cNvCxnSpPr/>
              <p:nvPr/>
            </p:nvCxnSpPr>
            <p:spPr>
              <a:xfrm>
                <a:off x="9591675" y="4572000"/>
                <a:ext cx="1752600" cy="0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18" name="ZoneTexte 17">
                <a:extLst>
                  <a:ext uri="{FF2B5EF4-FFF2-40B4-BE49-F238E27FC236}">
                    <a16:creationId xmlns:a16="http://schemas.microsoft.com/office/drawing/2014/main" id="{9A5C8EAF-AF0E-408C-85D1-0C95B25CEA8F}"/>
                  </a:ext>
                </a:extLst>
              </p:cNvPr>
              <p:cNvSpPr txBox="1"/>
              <p:nvPr/>
            </p:nvSpPr>
            <p:spPr>
              <a:xfrm>
                <a:off x="11206256" y="4664952"/>
                <a:ext cx="276038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fr-FR" dirty="0"/>
                  <a:t>z</a:t>
                </a:r>
                <a:endParaRPr lang="en-US" dirty="0"/>
              </a:p>
            </p:txBody>
          </p:sp>
          <p:cxnSp>
            <p:nvCxnSpPr>
              <p:cNvPr id="20" name="Connecteur droit avec flèche 19">
                <a:extLst>
                  <a:ext uri="{FF2B5EF4-FFF2-40B4-BE49-F238E27FC236}">
                    <a16:creationId xmlns:a16="http://schemas.microsoft.com/office/drawing/2014/main" id="{AE54B6FF-9489-4DEB-9E0A-266368EB4F3E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6248400" y="1266105"/>
                <a:ext cx="0" cy="1333500"/>
              </a:xfrm>
              <a:prstGeom prst="straightConnector1">
                <a:avLst/>
              </a:prstGeom>
              <a:ln>
                <a:solidFill>
                  <a:schemeClr val="tx1"/>
                </a:solidFill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aphicFrame>
            <p:nvGraphicFramePr>
              <p:cNvPr id="12" name="Objet 11">
                <a:extLst>
                  <a:ext uri="{FF2B5EF4-FFF2-40B4-BE49-F238E27FC236}">
                    <a16:creationId xmlns:a16="http://schemas.microsoft.com/office/drawing/2014/main" id="{9C90F690-2E93-4BB7-AA43-226A3A47596E}"/>
                  </a:ext>
                </a:extLst>
              </p:cNvPr>
              <p:cNvGraphicFramePr>
                <a:graphicFrameLocks noChangeAspect="1"/>
              </p:cNvGraphicFramePr>
              <p:nvPr>
                <p:extLst>
                  <p:ext uri="{D42A27DB-BD31-4B8C-83A1-F6EECF244321}">
                    <p14:modId xmlns:p14="http://schemas.microsoft.com/office/powerpoint/2010/main" val="1620261852"/>
                  </p:ext>
                </p:extLst>
              </p:nvPr>
            </p:nvGraphicFramePr>
            <p:xfrm>
              <a:off x="5495719" y="1080995"/>
              <a:ext cx="560242" cy="430955"/>
            </p:xfrm>
            <a:graphic>
              <a:graphicData uri="http://schemas.openxmlformats.org/presentationml/2006/ole">
                <mc:AlternateContent xmlns:mc="http://schemas.openxmlformats.org/markup-compatibility/2006">
                  <mc:Choice xmlns:v="urn:schemas-microsoft-com:vml" Requires="v">
                    <p:oleObj spid="_x0000_s2309" name="Equation" r:id="rId9" imgW="330120" imgH="253800" progId="Equation.DSMT4">
                      <p:embed/>
                    </p:oleObj>
                  </mc:Choice>
                  <mc:Fallback>
                    <p:oleObj name="Equation" r:id="rId9" imgW="330120" imgH="253800" progId="Equation.DSMT4">
                      <p:embed/>
                      <p:pic>
                        <p:nvPicPr>
                          <p:cNvPr id="0" name=""/>
                          <p:cNvPicPr/>
                          <p:nvPr/>
                        </p:nvPicPr>
                        <p:blipFill>
                          <a:blip r:embed="rId10"/>
                          <a:stretch>
                            <a:fillRect/>
                          </a:stretch>
                        </p:blipFill>
                        <p:spPr>
                          <a:xfrm>
                            <a:off x="5495719" y="1080995"/>
                            <a:ext cx="560242" cy="430955"/>
                          </a:xfrm>
                          <a:prstGeom prst="rect">
                            <a:avLst/>
                          </a:prstGeom>
                        </p:spPr>
                      </p:pic>
                    </p:oleObj>
                  </mc:Fallback>
                </mc:AlternateContent>
              </a:graphicData>
            </a:graphic>
          </p:graphicFrame>
        </p:grpSp>
        <p:sp>
          <p:nvSpPr>
            <p:cNvPr id="15" name="Ellipse 14">
              <a:extLst>
                <a:ext uri="{FF2B5EF4-FFF2-40B4-BE49-F238E27FC236}">
                  <a16:creationId xmlns:a16="http://schemas.microsoft.com/office/drawing/2014/main" id="{DDA47E32-3C60-4EE3-A25C-385EFC782078}"/>
                </a:ext>
              </a:extLst>
            </p:cNvPr>
            <p:cNvSpPr/>
            <p:nvPr/>
          </p:nvSpPr>
          <p:spPr>
            <a:xfrm>
              <a:off x="8705287" y="3003458"/>
              <a:ext cx="72000" cy="73025"/>
            </a:xfrm>
            <a:prstGeom prst="ellipse">
              <a:avLst/>
            </a:prstGeom>
            <a:solidFill>
              <a:srgbClr val="FF0000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ZoneTexte 20">
              <a:extLst>
                <a:ext uri="{FF2B5EF4-FFF2-40B4-BE49-F238E27FC236}">
                  <a16:creationId xmlns:a16="http://schemas.microsoft.com/office/drawing/2014/main" id="{3ED3E9E9-B1D6-4D90-A813-5DA3A7DC65E4}"/>
                </a:ext>
              </a:extLst>
            </p:cNvPr>
            <p:cNvSpPr txBox="1"/>
            <p:nvPr/>
          </p:nvSpPr>
          <p:spPr>
            <a:xfrm>
              <a:off x="8540959" y="2536806"/>
              <a:ext cx="360996" cy="369332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fr-FR" dirty="0">
                  <a:solidFill>
                    <a:srgbClr val="FF0000"/>
                  </a:solidFill>
                </a:rPr>
                <a:t>IP</a:t>
              </a:r>
              <a:endParaRPr lang="en-US" dirty="0">
                <a:solidFill>
                  <a:srgbClr val="FF0000"/>
                </a:solidFill>
              </a:endParaRPr>
            </a:p>
          </p:txBody>
        </p:sp>
      </p:grpSp>
      <p:sp>
        <p:nvSpPr>
          <p:cNvPr id="3" name="ZoneTexte 2">
            <a:extLst>
              <a:ext uri="{FF2B5EF4-FFF2-40B4-BE49-F238E27FC236}">
                <a16:creationId xmlns:a16="http://schemas.microsoft.com/office/drawing/2014/main" id="{621404DB-C5AB-4487-9D8A-82E968DA194E}"/>
              </a:ext>
            </a:extLst>
          </p:cNvPr>
          <p:cNvSpPr txBox="1"/>
          <p:nvPr/>
        </p:nvSpPr>
        <p:spPr>
          <a:xfrm>
            <a:off x="1319705" y="943530"/>
            <a:ext cx="351897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From measured magnetic field map</a:t>
            </a:r>
          </a:p>
        </p:txBody>
      </p:sp>
      <p:graphicFrame>
        <p:nvGraphicFramePr>
          <p:cNvPr id="10" name="Objet 9">
            <a:extLst>
              <a:ext uri="{FF2B5EF4-FFF2-40B4-BE49-F238E27FC236}">
                <a16:creationId xmlns:a16="http://schemas.microsoft.com/office/drawing/2014/main" id="{DF5E4578-1278-4607-9063-205D3682125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453922640"/>
              </p:ext>
            </p:extLst>
          </p:nvPr>
        </p:nvGraphicFramePr>
        <p:xfrm>
          <a:off x="2094017" y="5160500"/>
          <a:ext cx="1970351" cy="639236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2310" name="Equation" r:id="rId11" imgW="1664404" imgH="539659" progId="Equation.DSMT4">
                  <p:embed/>
                </p:oleObj>
              </mc:Choice>
              <mc:Fallback>
                <p:oleObj name="Equation" r:id="rId11" imgW="1664404" imgH="539659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2"/>
                      <a:stretch>
                        <a:fillRect/>
                      </a:stretch>
                    </p:blipFill>
                    <p:spPr>
                      <a:xfrm>
                        <a:off x="2094017" y="5160500"/>
                        <a:ext cx="1970351" cy="639236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305776180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>
            <a:extLst>
              <a:ext uri="{FF2B5EF4-FFF2-40B4-BE49-F238E27FC236}">
                <a16:creationId xmlns:a16="http://schemas.microsoft.com/office/drawing/2014/main" id="{040806CC-BB09-4671-B8EC-EDE2D9230B9D}"/>
              </a:ext>
            </a:extLst>
          </p:cNvPr>
          <p:cNvPicPr preferRelativeResize="0">
            <a:picLocks/>
          </p:cNvPicPr>
          <p:nvPr/>
        </p:nvPicPr>
        <p:blipFill>
          <a:blip r:embed="rId3">
            <a:clrChange>
              <a:clrFrom>
                <a:srgbClr val="FFFFFF"/>
              </a:clrFrom>
              <a:clrTo>
                <a:srgbClr val="FFFFFF">
                  <a:alpha val="0"/>
                </a:srgbClr>
              </a:clrTo>
            </a:clrChang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7227" y="1203500"/>
            <a:ext cx="3132000" cy="1800000"/>
          </a:xfrm>
          <a:prstGeom prst="rect">
            <a:avLst/>
          </a:prstGeom>
        </p:spPr>
      </p:pic>
      <p:pic>
        <p:nvPicPr>
          <p:cNvPr id="9" name="Image 8">
            <a:extLst>
              <a:ext uri="{FF2B5EF4-FFF2-40B4-BE49-F238E27FC236}">
                <a16:creationId xmlns:a16="http://schemas.microsoft.com/office/drawing/2014/main" id="{F2559610-0EEE-4699-B4BA-77C17198F82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746888" y="1203500"/>
            <a:ext cx="3138469" cy="1800000"/>
          </a:xfrm>
          <a:prstGeom prst="rect">
            <a:avLst/>
          </a:prstGeom>
        </p:spPr>
      </p:pic>
      <p:pic>
        <p:nvPicPr>
          <p:cNvPr id="11" name="Image 10">
            <a:extLst>
              <a:ext uri="{FF2B5EF4-FFF2-40B4-BE49-F238E27FC236}">
                <a16:creationId xmlns:a16="http://schemas.microsoft.com/office/drawing/2014/main" id="{57A0AE50-8F2F-4341-813B-2CA810197B8A}"/>
              </a:ext>
            </a:extLst>
          </p:cNvPr>
          <p:cNvPicPr preferRelativeResize="0">
            <a:picLocks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73018" y="1203500"/>
            <a:ext cx="3132000" cy="1800000"/>
          </a:xfrm>
          <a:prstGeom prst="rect">
            <a:avLst/>
          </a:prstGeom>
        </p:spPr>
      </p:pic>
      <p:sp>
        <p:nvSpPr>
          <p:cNvPr id="16" name="ZoneTexte 15">
            <a:extLst>
              <a:ext uri="{FF2B5EF4-FFF2-40B4-BE49-F238E27FC236}">
                <a16:creationId xmlns:a16="http://schemas.microsoft.com/office/drawing/2014/main" id="{CDAF0F3D-13AD-4A65-A333-F14EB03F4F7E}"/>
              </a:ext>
            </a:extLst>
          </p:cNvPr>
          <p:cNvSpPr txBox="1"/>
          <p:nvPr/>
        </p:nvSpPr>
        <p:spPr>
          <a:xfrm>
            <a:off x="173182" y="340013"/>
            <a:ext cx="81846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Measurements of the X-ray beam centroid displacement (from Kevin </a:t>
            </a:r>
            <a:r>
              <a:rPr lang="en-US" dirty="0" err="1"/>
              <a:t>Dupraz</a:t>
            </a:r>
            <a:r>
              <a:rPr lang="en-US" dirty="0"/>
              <a:t> slides):</a:t>
            </a:r>
          </a:p>
        </p:txBody>
      </p:sp>
      <p:graphicFrame>
        <p:nvGraphicFramePr>
          <p:cNvPr id="55" name="Objet 54">
            <a:extLst>
              <a:ext uri="{FF2B5EF4-FFF2-40B4-BE49-F238E27FC236}">
                <a16:creationId xmlns:a16="http://schemas.microsoft.com/office/drawing/2014/main" id="{D7D28C36-4E14-46D6-88C8-6BA3A253AC2D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048380374"/>
              </p:ext>
            </p:extLst>
          </p:nvPr>
        </p:nvGraphicFramePr>
        <p:xfrm>
          <a:off x="5041473" y="3157302"/>
          <a:ext cx="1047750" cy="9096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46" name="Equation" r:id="rId6" imgW="774360" imgH="672840" progId="Equation.DSMT4">
                  <p:embed/>
                </p:oleObj>
              </mc:Choice>
              <mc:Fallback>
                <p:oleObj name="Equation" r:id="rId6" imgW="774360" imgH="67284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7"/>
                      <a:stretch>
                        <a:fillRect/>
                      </a:stretch>
                    </p:blipFill>
                    <p:spPr>
                      <a:xfrm>
                        <a:off x="5041473" y="3157302"/>
                        <a:ext cx="1047750" cy="9096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56" name="ZoneTexte 55">
            <a:extLst>
              <a:ext uri="{FF2B5EF4-FFF2-40B4-BE49-F238E27FC236}">
                <a16:creationId xmlns:a16="http://schemas.microsoft.com/office/drawing/2014/main" id="{68111F9F-CC18-4E47-A977-86E911DCDC75}"/>
              </a:ext>
            </a:extLst>
          </p:cNvPr>
          <p:cNvSpPr txBox="1"/>
          <p:nvPr/>
        </p:nvSpPr>
        <p:spPr>
          <a:xfrm>
            <a:off x="4191271" y="889157"/>
            <a:ext cx="222214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/>
              <a:t>Max flux =&gt; reference</a:t>
            </a:r>
          </a:p>
        </p:txBody>
      </p:sp>
      <p:graphicFrame>
        <p:nvGraphicFramePr>
          <p:cNvPr id="58" name="Objet 57">
            <a:extLst>
              <a:ext uri="{FF2B5EF4-FFF2-40B4-BE49-F238E27FC236}">
                <a16:creationId xmlns:a16="http://schemas.microsoft.com/office/drawing/2014/main" id="{31EADE73-F58F-4B79-81B0-B94F3E244CB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170174813"/>
              </p:ext>
            </p:extLst>
          </p:nvPr>
        </p:nvGraphicFramePr>
        <p:xfrm>
          <a:off x="1318786" y="3219215"/>
          <a:ext cx="2690812" cy="9064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47" name="Equation" r:id="rId8" imgW="1993680" imgH="672840" progId="Equation.DSMT4">
                  <p:embed/>
                </p:oleObj>
              </mc:Choice>
              <mc:Fallback>
                <p:oleObj name="Equation" r:id="rId8" imgW="1993680" imgH="67284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1318786" y="3219215"/>
                        <a:ext cx="2690812" cy="906462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1" name="Objet 60">
            <a:extLst>
              <a:ext uri="{FF2B5EF4-FFF2-40B4-BE49-F238E27FC236}">
                <a16:creationId xmlns:a16="http://schemas.microsoft.com/office/drawing/2014/main" id="{C4BDC10D-34FC-4DB5-9799-100309BB8087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4189602082"/>
              </p:ext>
            </p:extLst>
          </p:nvPr>
        </p:nvGraphicFramePr>
        <p:xfrm>
          <a:off x="6959173" y="3131902"/>
          <a:ext cx="2562225" cy="90963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4448" name="Equation" r:id="rId10" imgW="1892160" imgH="672840" progId="Equation.DSMT4">
                  <p:embed/>
                </p:oleObj>
              </mc:Choice>
              <mc:Fallback>
                <p:oleObj name="Equation" r:id="rId10" imgW="1892160" imgH="672840" progId="Equation.DSMT4">
                  <p:embed/>
                  <p:pic>
                    <p:nvPicPr>
                      <p:cNvPr id="55" name="Objet 54">
                        <a:extLst>
                          <a:ext uri="{FF2B5EF4-FFF2-40B4-BE49-F238E27FC236}">
                            <a16:creationId xmlns:a16="http://schemas.microsoft.com/office/drawing/2014/main" id="{D7D28C36-4E14-46D6-88C8-6BA3A253AC2D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1"/>
                      <a:stretch>
                        <a:fillRect/>
                      </a:stretch>
                    </p:blipFill>
                    <p:spPr>
                      <a:xfrm>
                        <a:off x="6959173" y="3131902"/>
                        <a:ext cx="2562225" cy="90963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pSp>
        <p:nvGrpSpPr>
          <p:cNvPr id="4" name="Groupe 3">
            <a:extLst>
              <a:ext uri="{FF2B5EF4-FFF2-40B4-BE49-F238E27FC236}">
                <a16:creationId xmlns:a16="http://schemas.microsoft.com/office/drawing/2014/main" id="{CA892634-FEDA-4F82-9EF0-90F212E050EE}"/>
              </a:ext>
            </a:extLst>
          </p:cNvPr>
          <p:cNvGrpSpPr/>
          <p:nvPr/>
        </p:nvGrpSpPr>
        <p:grpSpPr>
          <a:xfrm>
            <a:off x="3389034" y="4336001"/>
            <a:ext cx="4862523" cy="2389373"/>
            <a:chOff x="376226" y="4297176"/>
            <a:chExt cx="4862523" cy="2389373"/>
          </a:xfrm>
        </p:grpSpPr>
        <p:pic>
          <p:nvPicPr>
            <p:cNvPr id="13" name="Image 12">
              <a:extLst>
                <a:ext uri="{FF2B5EF4-FFF2-40B4-BE49-F238E27FC236}">
                  <a16:creationId xmlns:a16="http://schemas.microsoft.com/office/drawing/2014/main" id="{FD40F4B5-A7B5-484D-AB5E-EA96F569BD33}"/>
                </a:ext>
              </a:extLst>
            </p:cNvPr>
            <p:cNvPicPr>
              <a:picLocks noChangeAspect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376226" y="4297176"/>
              <a:ext cx="4862523" cy="2389373"/>
            </a:xfrm>
            <a:prstGeom prst="rect">
              <a:avLst/>
            </a:prstGeom>
          </p:spPr>
        </p:pic>
        <p:sp>
          <p:nvSpPr>
            <p:cNvPr id="15" name="ZoneTexte 14">
              <a:extLst>
                <a:ext uri="{FF2B5EF4-FFF2-40B4-BE49-F238E27FC236}">
                  <a16:creationId xmlns:a16="http://schemas.microsoft.com/office/drawing/2014/main" id="{74E658EB-C040-4269-B5AA-9CA86C4B50EB}"/>
                </a:ext>
              </a:extLst>
            </p:cNvPr>
            <p:cNvSpPr txBox="1"/>
            <p:nvPr/>
          </p:nvSpPr>
          <p:spPr>
            <a:xfrm>
              <a:off x="1065524" y="4564709"/>
              <a:ext cx="3317255" cy="30777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400" dirty="0"/>
                <a:t>Position of beam @ 10m vs delay (e-/laser)</a:t>
              </a:r>
            </a:p>
          </p:txBody>
        </p:sp>
        <p:sp>
          <p:nvSpPr>
            <p:cNvPr id="2" name="Ellipse 1">
              <a:extLst>
                <a:ext uri="{FF2B5EF4-FFF2-40B4-BE49-F238E27FC236}">
                  <a16:creationId xmlns:a16="http://schemas.microsoft.com/office/drawing/2014/main" id="{18EDB536-41A5-41A8-99FE-D3562CB6B5F1}"/>
                </a:ext>
              </a:extLst>
            </p:cNvPr>
            <p:cNvSpPr/>
            <p:nvPr/>
          </p:nvSpPr>
          <p:spPr>
            <a:xfrm>
              <a:off x="4654577" y="4526526"/>
              <a:ext cx="147221" cy="148086"/>
            </a:xfrm>
            <a:prstGeom prst="ellipse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7" name="Ellipse 16">
              <a:extLst>
                <a:ext uri="{FF2B5EF4-FFF2-40B4-BE49-F238E27FC236}">
                  <a16:creationId xmlns:a16="http://schemas.microsoft.com/office/drawing/2014/main" id="{77DFE22D-1DA3-4DFA-929F-B8F4C9546DCC}"/>
                </a:ext>
              </a:extLst>
            </p:cNvPr>
            <p:cNvSpPr/>
            <p:nvPr/>
          </p:nvSpPr>
          <p:spPr>
            <a:xfrm>
              <a:off x="3946365" y="5347633"/>
              <a:ext cx="147221" cy="148086"/>
            </a:xfrm>
            <a:prstGeom prst="ellipse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Ellipse 17">
              <a:extLst>
                <a:ext uri="{FF2B5EF4-FFF2-40B4-BE49-F238E27FC236}">
                  <a16:creationId xmlns:a16="http://schemas.microsoft.com/office/drawing/2014/main" id="{B5E78BCB-0368-44C5-99DF-CAEEB29B4909}"/>
                </a:ext>
              </a:extLst>
            </p:cNvPr>
            <p:cNvSpPr/>
            <p:nvPr/>
          </p:nvSpPr>
          <p:spPr>
            <a:xfrm>
              <a:off x="2816779" y="6009903"/>
              <a:ext cx="147221" cy="148086"/>
            </a:xfrm>
            <a:prstGeom prst="ellipse">
              <a:avLst/>
            </a:prstGeom>
            <a:noFill/>
            <a:ln>
              <a:solidFill>
                <a:srgbClr val="FF0000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6" name="ZoneTexte 5">
            <a:extLst>
              <a:ext uri="{FF2B5EF4-FFF2-40B4-BE49-F238E27FC236}">
                <a16:creationId xmlns:a16="http://schemas.microsoft.com/office/drawing/2014/main" id="{613E12A5-C03F-4108-81B2-082E45FC700B}"/>
              </a:ext>
            </a:extLst>
          </p:cNvPr>
          <p:cNvSpPr txBox="1"/>
          <p:nvPr/>
        </p:nvSpPr>
        <p:spPr>
          <a:xfrm>
            <a:off x="10022628" y="3244334"/>
            <a:ext cx="1701171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=&gt; 76µrad / mm</a:t>
            </a:r>
            <a:endParaRPr lang="en-US" dirty="0"/>
          </a:p>
        </p:txBody>
      </p:sp>
      <p:cxnSp>
        <p:nvCxnSpPr>
          <p:cNvPr id="10" name="Connecteur droit 9">
            <a:extLst>
              <a:ext uri="{FF2B5EF4-FFF2-40B4-BE49-F238E27FC236}">
                <a16:creationId xmlns:a16="http://schemas.microsoft.com/office/drawing/2014/main" id="{8DEB6A52-B309-4BAF-9B51-E3C635FC0CB0}"/>
              </a:ext>
            </a:extLst>
          </p:cNvPr>
          <p:cNvCxnSpPr>
            <a:cxnSpLocks/>
          </p:cNvCxnSpPr>
          <p:nvPr/>
        </p:nvCxnSpPr>
        <p:spPr>
          <a:xfrm>
            <a:off x="10648950" y="3157302"/>
            <a:ext cx="828675" cy="515144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Connecteur droit 13">
            <a:extLst>
              <a:ext uri="{FF2B5EF4-FFF2-40B4-BE49-F238E27FC236}">
                <a16:creationId xmlns:a16="http://schemas.microsoft.com/office/drawing/2014/main" id="{568DB07A-486B-4C4E-98C1-3DCD157B079C}"/>
              </a:ext>
            </a:extLst>
          </p:cNvPr>
          <p:cNvCxnSpPr>
            <a:cxnSpLocks/>
          </p:cNvCxnSpPr>
          <p:nvPr/>
        </p:nvCxnSpPr>
        <p:spPr>
          <a:xfrm flipV="1">
            <a:off x="10574968" y="3131902"/>
            <a:ext cx="902657" cy="540544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10798194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oneTexte 3">
            <a:extLst>
              <a:ext uri="{FF2B5EF4-FFF2-40B4-BE49-F238E27FC236}">
                <a16:creationId xmlns:a16="http://schemas.microsoft.com/office/drawing/2014/main" id="{D599F8B6-65E4-403F-902A-0144B7D588E0}"/>
              </a:ext>
            </a:extLst>
          </p:cNvPr>
          <p:cNvSpPr txBox="1"/>
          <p:nvPr/>
        </p:nvSpPr>
        <p:spPr>
          <a:xfrm>
            <a:off x="173182" y="172522"/>
            <a:ext cx="758252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0</a:t>
            </a:r>
            <a:r>
              <a:rPr lang="en-US" baseline="30000" dirty="0"/>
              <a:t>th</a:t>
            </a:r>
            <a:r>
              <a:rPr lang="en-US" dirty="0"/>
              <a:t> order model for the effect of a phase scan on the X rays beam displacement:</a:t>
            </a:r>
          </a:p>
        </p:txBody>
      </p:sp>
      <p:graphicFrame>
        <p:nvGraphicFramePr>
          <p:cNvPr id="66" name="Objet 65">
            <a:extLst>
              <a:ext uri="{FF2B5EF4-FFF2-40B4-BE49-F238E27FC236}">
                <a16:creationId xmlns:a16="http://schemas.microsoft.com/office/drawing/2014/main" id="{FD5EBBB3-24ED-4FB6-8558-1069ED347BD9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37883598"/>
              </p:ext>
            </p:extLst>
          </p:nvPr>
        </p:nvGraphicFramePr>
        <p:xfrm>
          <a:off x="236538" y="4745038"/>
          <a:ext cx="2125662" cy="800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38" name="Equation" r:id="rId3" imgW="1752480" imgH="660240" progId="Equation.DSMT4">
                  <p:embed/>
                </p:oleObj>
              </mc:Choice>
              <mc:Fallback>
                <p:oleObj name="Equation" r:id="rId3" imgW="1752480" imgH="66024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4"/>
                      <a:stretch>
                        <a:fillRect/>
                      </a:stretch>
                    </p:blipFill>
                    <p:spPr>
                      <a:xfrm>
                        <a:off x="236538" y="4745038"/>
                        <a:ext cx="2125662" cy="800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67" name="Objet 66">
            <a:extLst>
              <a:ext uri="{FF2B5EF4-FFF2-40B4-BE49-F238E27FC236}">
                <a16:creationId xmlns:a16="http://schemas.microsoft.com/office/drawing/2014/main" id="{AA12BD14-351E-444E-9FA2-2EC019F934DE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1741449175"/>
              </p:ext>
            </p:extLst>
          </p:nvPr>
        </p:nvGraphicFramePr>
        <p:xfrm>
          <a:off x="214313" y="5743575"/>
          <a:ext cx="2728912" cy="863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39" name="Equation" r:id="rId5" imgW="2247840" imgH="711000" progId="Equation.DSMT4">
                  <p:embed/>
                </p:oleObj>
              </mc:Choice>
              <mc:Fallback>
                <p:oleObj name="Equation" r:id="rId5" imgW="2247840" imgH="711000" progId="Equation.DSMT4">
                  <p:embed/>
                  <p:pic>
                    <p:nvPicPr>
                      <p:cNvPr id="66" name="Objet 65">
                        <a:extLst>
                          <a:ext uri="{FF2B5EF4-FFF2-40B4-BE49-F238E27FC236}">
                            <a16:creationId xmlns:a16="http://schemas.microsoft.com/office/drawing/2014/main" id="{FD5EBBB3-24ED-4FB6-8558-1069ED347BD9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6"/>
                      <a:stretch>
                        <a:fillRect/>
                      </a:stretch>
                    </p:blipFill>
                    <p:spPr>
                      <a:xfrm>
                        <a:off x="214313" y="5743575"/>
                        <a:ext cx="2728912" cy="8636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72" name="Tableau 72">
            <a:extLst>
              <a:ext uri="{FF2B5EF4-FFF2-40B4-BE49-F238E27FC236}">
                <a16:creationId xmlns:a16="http://schemas.microsoft.com/office/drawing/2014/main" id="{A62204F4-49C0-445A-8DC6-CEA2A3C56644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23274756"/>
              </p:ext>
            </p:extLst>
          </p:nvPr>
        </p:nvGraphicFramePr>
        <p:xfrm>
          <a:off x="7500938" y="1842044"/>
          <a:ext cx="3554332" cy="96744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30707">
                  <a:extLst>
                    <a:ext uri="{9D8B030D-6E8A-4147-A177-3AD203B41FA5}">
                      <a16:colId xmlns:a16="http://schemas.microsoft.com/office/drawing/2014/main" val="3493411033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4186247334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1167578224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3417620752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dx (mm)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-26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+31</a:t>
                      </a:r>
                      <a:endParaRPr lang="en-US" sz="1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74914288"/>
                  </a:ext>
                </a:extLst>
              </a:tr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a (µm)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-155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180</a:t>
                      </a:r>
                      <a:endParaRPr lang="en-US" sz="1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967181705"/>
                  </a:ext>
                </a:extLst>
              </a:tr>
              <a:tr h="357844"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P/P0 (%)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28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100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44</a:t>
                      </a:r>
                      <a:endParaRPr lang="en-US" sz="1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78726892"/>
                  </a:ext>
                </a:extLst>
              </a:tr>
            </a:tbl>
          </a:graphicData>
        </a:graphic>
      </p:graphicFrame>
      <p:pic>
        <p:nvPicPr>
          <p:cNvPr id="73" name="Image 72">
            <a:extLst>
              <a:ext uri="{FF2B5EF4-FFF2-40B4-BE49-F238E27FC236}">
                <a16:creationId xmlns:a16="http://schemas.microsoft.com/office/drawing/2014/main" id="{FD2798E6-0EE8-4AB0-A1AA-7B069A3F3205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6562165" y="3288101"/>
            <a:ext cx="5305509" cy="3155198"/>
          </a:xfrm>
          <a:prstGeom prst="rect">
            <a:avLst/>
          </a:prstGeom>
        </p:spPr>
      </p:pic>
      <p:graphicFrame>
        <p:nvGraphicFramePr>
          <p:cNvPr id="74" name="Objet 73">
            <a:extLst>
              <a:ext uri="{FF2B5EF4-FFF2-40B4-BE49-F238E27FC236}">
                <a16:creationId xmlns:a16="http://schemas.microsoft.com/office/drawing/2014/main" id="{7AB46F4C-8F14-4C32-BF8C-1724EE548A3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993747583"/>
              </p:ext>
            </p:extLst>
          </p:nvPr>
        </p:nvGraphicFramePr>
        <p:xfrm>
          <a:off x="7500938" y="3724275"/>
          <a:ext cx="1252537" cy="3683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3340" name="Equation" r:id="rId8" imgW="774360" imgH="228600" progId="Equation.DSMT4">
                  <p:embed/>
                </p:oleObj>
              </mc:Choice>
              <mc:Fallback>
                <p:oleObj name="Equation" r:id="rId8" imgW="774360" imgH="22860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9"/>
                      <a:stretch>
                        <a:fillRect/>
                      </a:stretch>
                    </p:blipFill>
                    <p:spPr>
                      <a:xfrm>
                        <a:off x="7500938" y="3724275"/>
                        <a:ext cx="1252537" cy="3683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sp>
        <p:nvSpPr>
          <p:cNvPr id="8" name="ZoneTexte 7">
            <a:extLst>
              <a:ext uri="{FF2B5EF4-FFF2-40B4-BE49-F238E27FC236}">
                <a16:creationId xmlns:a16="http://schemas.microsoft.com/office/drawing/2014/main" id="{E9EEC470-1F46-409D-BE34-F37209F8130C}"/>
              </a:ext>
            </a:extLst>
          </p:cNvPr>
          <p:cNvSpPr txBox="1"/>
          <p:nvPr/>
        </p:nvSpPr>
        <p:spPr>
          <a:xfrm>
            <a:off x="173182" y="4304597"/>
            <a:ext cx="140615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Small angles:</a:t>
            </a:r>
          </a:p>
        </p:txBody>
      </p:sp>
      <p:cxnSp>
        <p:nvCxnSpPr>
          <p:cNvPr id="10" name="Connecteur droit avec flèche 9">
            <a:extLst>
              <a:ext uri="{FF2B5EF4-FFF2-40B4-BE49-F238E27FC236}">
                <a16:creationId xmlns:a16="http://schemas.microsoft.com/office/drawing/2014/main" id="{1F58374D-7E2F-4FA3-A747-F34EBF44DE3F}"/>
              </a:ext>
            </a:extLst>
          </p:cNvPr>
          <p:cNvCxnSpPr/>
          <p:nvPr/>
        </p:nvCxnSpPr>
        <p:spPr>
          <a:xfrm>
            <a:off x="7306236" y="6085119"/>
            <a:ext cx="4579368" cy="0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1" name="ZoneTexte 10">
            <a:extLst>
              <a:ext uri="{FF2B5EF4-FFF2-40B4-BE49-F238E27FC236}">
                <a16:creationId xmlns:a16="http://schemas.microsoft.com/office/drawing/2014/main" id="{208BCB6B-42C9-4C89-8F4B-BDBD5F6C51EB}"/>
              </a:ext>
            </a:extLst>
          </p:cNvPr>
          <p:cNvSpPr txBox="1"/>
          <p:nvPr/>
        </p:nvSpPr>
        <p:spPr>
          <a:xfrm>
            <a:off x="11399150" y="6237233"/>
            <a:ext cx="800219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a (µm)</a:t>
            </a:r>
            <a:endParaRPr lang="en-US" dirty="0"/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F74BC5CA-4C36-478C-B0BC-40C620389702}"/>
              </a:ext>
            </a:extLst>
          </p:cNvPr>
          <p:cNvSpPr txBox="1"/>
          <p:nvPr/>
        </p:nvSpPr>
        <p:spPr>
          <a:xfrm>
            <a:off x="6553201" y="3003177"/>
            <a:ext cx="616515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fr-FR" dirty="0"/>
              <a:t>P/P0</a:t>
            </a:r>
            <a:endParaRPr lang="en-US" dirty="0"/>
          </a:p>
        </p:txBody>
      </p:sp>
      <p:cxnSp>
        <p:nvCxnSpPr>
          <p:cNvPr id="14" name="Connecteur droit avec flèche 13">
            <a:extLst>
              <a:ext uri="{FF2B5EF4-FFF2-40B4-BE49-F238E27FC236}">
                <a16:creationId xmlns:a16="http://schemas.microsoft.com/office/drawing/2014/main" id="{87CC2D16-2176-4AD3-9A0B-E33DCCD010E3}"/>
              </a:ext>
            </a:extLst>
          </p:cNvPr>
          <p:cNvCxnSpPr/>
          <p:nvPr/>
        </p:nvCxnSpPr>
        <p:spPr>
          <a:xfrm flipV="1">
            <a:off x="7249762" y="3187843"/>
            <a:ext cx="0" cy="2491969"/>
          </a:xfrm>
          <a:prstGeom prst="straightConnector1">
            <a:avLst/>
          </a:prstGeom>
          <a:ln>
            <a:solidFill>
              <a:schemeClr val="tx1"/>
            </a:solidFill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5" name="Groupe 14">
            <a:extLst>
              <a:ext uri="{FF2B5EF4-FFF2-40B4-BE49-F238E27FC236}">
                <a16:creationId xmlns:a16="http://schemas.microsoft.com/office/drawing/2014/main" id="{5235027C-A63E-4865-AE1B-57C3CA8E693D}"/>
              </a:ext>
            </a:extLst>
          </p:cNvPr>
          <p:cNvGrpSpPr/>
          <p:nvPr/>
        </p:nvGrpSpPr>
        <p:grpSpPr>
          <a:xfrm>
            <a:off x="680535" y="541854"/>
            <a:ext cx="5881630" cy="4306371"/>
            <a:chOff x="2805170" y="737962"/>
            <a:chExt cx="5881630" cy="5030826"/>
          </a:xfrm>
        </p:grpSpPr>
        <p:grpSp>
          <p:nvGrpSpPr>
            <p:cNvPr id="16" name="Groupe 15">
              <a:extLst>
                <a:ext uri="{FF2B5EF4-FFF2-40B4-BE49-F238E27FC236}">
                  <a16:creationId xmlns:a16="http://schemas.microsoft.com/office/drawing/2014/main" id="{90D3BBCE-E337-469E-817A-DD65795D3643}"/>
                </a:ext>
              </a:extLst>
            </p:cNvPr>
            <p:cNvGrpSpPr/>
            <p:nvPr/>
          </p:nvGrpSpPr>
          <p:grpSpPr>
            <a:xfrm>
              <a:off x="2805170" y="737962"/>
              <a:ext cx="5881630" cy="5030826"/>
              <a:chOff x="5655947" y="1293774"/>
              <a:chExt cx="5881630" cy="5030826"/>
            </a:xfrm>
          </p:grpSpPr>
          <p:grpSp>
            <p:nvGrpSpPr>
              <p:cNvPr id="18" name="Groupe 17">
                <a:extLst>
                  <a:ext uri="{FF2B5EF4-FFF2-40B4-BE49-F238E27FC236}">
                    <a16:creationId xmlns:a16="http://schemas.microsoft.com/office/drawing/2014/main" id="{EFFAEDF5-07AF-405F-85C2-97C0459A0730}"/>
                  </a:ext>
                </a:extLst>
              </p:cNvPr>
              <p:cNvGrpSpPr/>
              <p:nvPr/>
            </p:nvGrpSpPr>
            <p:grpSpPr>
              <a:xfrm>
                <a:off x="6427694" y="3012141"/>
                <a:ext cx="4805082" cy="3312459"/>
                <a:chOff x="6427694" y="3012141"/>
                <a:chExt cx="4805082" cy="3312459"/>
              </a:xfrm>
            </p:grpSpPr>
            <p:sp>
              <p:nvSpPr>
                <p:cNvPr id="40" name="Arc 39">
                  <a:extLst>
                    <a:ext uri="{FF2B5EF4-FFF2-40B4-BE49-F238E27FC236}">
                      <a16:creationId xmlns:a16="http://schemas.microsoft.com/office/drawing/2014/main" id="{52E8664C-631A-4836-B1F9-C53A0511296F}"/>
                    </a:ext>
                  </a:extLst>
                </p:cNvPr>
                <p:cNvSpPr/>
                <p:nvPr/>
              </p:nvSpPr>
              <p:spPr>
                <a:xfrm>
                  <a:off x="6427694" y="3012141"/>
                  <a:ext cx="4805082" cy="2895600"/>
                </a:xfrm>
                <a:prstGeom prst="arc">
                  <a:avLst>
                    <a:gd name="adj1" fmla="val 12685774"/>
                    <a:gd name="adj2" fmla="val 20144765"/>
                  </a:avLst>
                </a:prstGeom>
                <a:noFill/>
                <a:ln w="28575">
                  <a:solidFill>
                    <a:srgbClr val="FF0000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41" name="Arc 40">
                  <a:extLst>
                    <a:ext uri="{FF2B5EF4-FFF2-40B4-BE49-F238E27FC236}">
                      <a16:creationId xmlns:a16="http://schemas.microsoft.com/office/drawing/2014/main" id="{121DBDB1-3114-4626-BD6C-EA11EB0EE78A}"/>
                    </a:ext>
                  </a:extLst>
                </p:cNvPr>
                <p:cNvSpPr/>
                <p:nvPr/>
              </p:nvSpPr>
              <p:spPr>
                <a:xfrm>
                  <a:off x="6427694" y="3429000"/>
                  <a:ext cx="4805082" cy="2895600"/>
                </a:xfrm>
                <a:prstGeom prst="arc">
                  <a:avLst>
                    <a:gd name="adj1" fmla="val 12685774"/>
                    <a:gd name="adj2" fmla="val 20144765"/>
                  </a:avLst>
                </a:prstGeom>
                <a:noFill/>
                <a:ln w="28575">
                  <a:solidFill>
                    <a:srgbClr val="FF0000"/>
                  </a:solidFill>
                </a:ln>
              </p:spPr>
              <p:style>
                <a:lnRef idx="1">
                  <a:schemeClr val="accent1"/>
                </a:lnRef>
                <a:fillRef idx="0">
                  <a:schemeClr val="accent1"/>
                </a:fillRef>
                <a:effectRef idx="0">
                  <a:schemeClr val="accent1"/>
                </a:effectRef>
                <a:fontRef idx="minor">
                  <a:schemeClr val="tx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cxnSp>
            <p:nvCxnSpPr>
              <p:cNvPr id="19" name="Connecteur droit 18">
                <a:extLst>
                  <a:ext uri="{FF2B5EF4-FFF2-40B4-BE49-F238E27FC236}">
                    <a16:creationId xmlns:a16="http://schemas.microsoft.com/office/drawing/2014/main" id="{F85E2867-6F65-43B7-BF8F-A227BF00A07D}"/>
                  </a:ext>
                </a:extLst>
              </p:cNvPr>
              <p:cNvCxnSpPr/>
              <p:nvPr/>
            </p:nvCxnSpPr>
            <p:spPr>
              <a:xfrm flipV="1">
                <a:off x="6795247" y="1887070"/>
                <a:ext cx="3801036" cy="3083859"/>
              </a:xfrm>
              <a:prstGeom prst="line">
                <a:avLst/>
              </a:prstGeom>
              <a:ln w="28575">
                <a:solidFill>
                  <a:schemeClr val="tx1"/>
                </a:solidFill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0" name="Connecteur droit avec flèche 19">
                <a:extLst>
                  <a:ext uri="{FF2B5EF4-FFF2-40B4-BE49-F238E27FC236}">
                    <a16:creationId xmlns:a16="http://schemas.microsoft.com/office/drawing/2014/main" id="{6AB17871-106C-4E6C-88A1-73452913D095}"/>
                  </a:ext>
                </a:extLst>
              </p:cNvPr>
              <p:cNvCxnSpPr/>
              <p:nvPr/>
            </p:nvCxnSpPr>
            <p:spPr>
              <a:xfrm flipV="1">
                <a:off x="6096000" y="1604682"/>
                <a:ext cx="0" cy="4016189"/>
              </a:xfrm>
              <a:prstGeom prst="straightConnector1">
                <a:avLst/>
              </a:prstGeom>
              <a:ln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1" name="Connecteur droit 20">
                <a:extLst>
                  <a:ext uri="{FF2B5EF4-FFF2-40B4-BE49-F238E27FC236}">
                    <a16:creationId xmlns:a16="http://schemas.microsoft.com/office/drawing/2014/main" id="{F1FD89F6-DD63-41BC-BA86-630088613E22}"/>
                  </a:ext>
                </a:extLst>
              </p:cNvPr>
              <p:cNvCxnSpPr>
                <a:cxnSpLocks/>
              </p:cNvCxnSpPr>
              <p:nvPr/>
            </p:nvCxnSpPr>
            <p:spPr>
              <a:xfrm>
                <a:off x="8695765" y="3447129"/>
                <a:ext cx="143436" cy="2317177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2" name="Connecteur droit 21">
                <a:extLst>
                  <a:ext uri="{FF2B5EF4-FFF2-40B4-BE49-F238E27FC236}">
                    <a16:creationId xmlns:a16="http://schemas.microsoft.com/office/drawing/2014/main" id="{F2D50AE2-CE78-491D-95BA-0CC789BFA822}"/>
                  </a:ext>
                </a:extLst>
              </p:cNvPr>
              <p:cNvCxnSpPr>
                <a:cxnSpLocks/>
              </p:cNvCxnSpPr>
              <p:nvPr/>
            </p:nvCxnSpPr>
            <p:spPr>
              <a:xfrm flipH="1">
                <a:off x="8982635" y="3012141"/>
                <a:ext cx="188259" cy="2752165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3" name="Arc 22">
                <a:extLst>
                  <a:ext uri="{FF2B5EF4-FFF2-40B4-BE49-F238E27FC236}">
                    <a16:creationId xmlns:a16="http://schemas.microsoft.com/office/drawing/2014/main" id="{2AB7DB7A-ECC2-4911-9E84-BB238E7B00B6}"/>
                  </a:ext>
                </a:extLst>
              </p:cNvPr>
              <p:cNvSpPr/>
              <p:nvPr/>
            </p:nvSpPr>
            <p:spPr>
              <a:xfrm rot="18627638">
                <a:off x="8535597" y="3890554"/>
                <a:ext cx="858213" cy="914400"/>
              </a:xfrm>
              <a:prstGeom prst="arc">
                <a:avLst>
                  <a:gd name="adj1" fmla="val 18880165"/>
                  <a:gd name="adj2" fmla="val 20397245"/>
                </a:avLst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24" name="Arc 23">
                <a:extLst>
                  <a:ext uri="{FF2B5EF4-FFF2-40B4-BE49-F238E27FC236}">
                    <a16:creationId xmlns:a16="http://schemas.microsoft.com/office/drawing/2014/main" id="{C89DBF2D-3E07-4CBC-992B-D42FAC5C82A0}"/>
                  </a:ext>
                </a:extLst>
              </p:cNvPr>
              <p:cNvSpPr/>
              <p:nvPr/>
            </p:nvSpPr>
            <p:spPr>
              <a:xfrm>
                <a:off x="6445625" y="3227295"/>
                <a:ext cx="4805082" cy="2895600"/>
              </a:xfrm>
              <a:prstGeom prst="arc">
                <a:avLst>
                  <a:gd name="adj1" fmla="val 12685774"/>
                  <a:gd name="adj2" fmla="val 20144765"/>
                </a:avLst>
              </a:prstGeom>
              <a:noFill/>
              <a:ln w="28575">
                <a:solidFill>
                  <a:srgbClr val="FF0000"/>
                </a:solidFill>
                <a:prstDash val="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cxnSp>
            <p:nvCxnSpPr>
              <p:cNvPr id="25" name="Connecteur droit 24">
                <a:extLst>
                  <a:ext uri="{FF2B5EF4-FFF2-40B4-BE49-F238E27FC236}">
                    <a16:creationId xmlns:a16="http://schemas.microsoft.com/office/drawing/2014/main" id="{F2CE6C92-15DD-4364-A265-D3C461FC3C36}"/>
                  </a:ext>
                </a:extLst>
              </p:cNvPr>
              <p:cNvCxnSpPr/>
              <p:nvPr/>
            </p:nvCxnSpPr>
            <p:spPr>
              <a:xfrm flipH="1">
                <a:off x="6015318" y="3227295"/>
                <a:ext cx="2949385" cy="0"/>
              </a:xfrm>
              <a:prstGeom prst="line">
                <a:avLst/>
              </a:prstGeom>
              <a:ln>
                <a:prstDash val="lgDash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6" name="Connecteur droit 25">
                <a:extLst>
                  <a:ext uri="{FF2B5EF4-FFF2-40B4-BE49-F238E27FC236}">
                    <a16:creationId xmlns:a16="http://schemas.microsoft.com/office/drawing/2014/main" id="{21D19930-DDB1-4C7A-A724-585AC8869730}"/>
                  </a:ext>
                </a:extLst>
              </p:cNvPr>
              <p:cNvCxnSpPr/>
              <p:nvPr/>
            </p:nvCxnSpPr>
            <p:spPr>
              <a:xfrm flipH="1" flipV="1">
                <a:off x="6096000" y="2814918"/>
                <a:ext cx="3074894" cy="197223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cxnSp>
            <p:nvCxnSpPr>
              <p:cNvPr id="27" name="Connecteur droit 26">
                <a:extLst>
                  <a:ext uri="{FF2B5EF4-FFF2-40B4-BE49-F238E27FC236}">
                    <a16:creationId xmlns:a16="http://schemas.microsoft.com/office/drawing/2014/main" id="{9C4BF194-7592-4B34-ACC5-6726D02C67F9}"/>
                  </a:ext>
                </a:extLst>
              </p:cNvPr>
              <p:cNvCxnSpPr/>
              <p:nvPr/>
            </p:nvCxnSpPr>
            <p:spPr>
              <a:xfrm flipH="1">
                <a:off x="6078069" y="3442450"/>
                <a:ext cx="2617696" cy="188255"/>
              </a:xfrm>
              <a:prstGeom prst="line">
                <a:avLst/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sp>
            <p:nvSpPr>
              <p:cNvPr id="28" name="ZoneTexte 27">
                <a:extLst>
                  <a:ext uri="{FF2B5EF4-FFF2-40B4-BE49-F238E27FC236}">
                    <a16:creationId xmlns:a16="http://schemas.microsoft.com/office/drawing/2014/main" id="{2CE2B59D-0A21-4B72-9B2F-7A547728E038}"/>
                  </a:ext>
                </a:extLst>
              </p:cNvPr>
              <p:cNvSpPr txBox="1"/>
              <p:nvPr/>
            </p:nvSpPr>
            <p:spPr>
              <a:xfrm>
                <a:off x="5783790" y="3066393"/>
                <a:ext cx="301686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fr-FR" dirty="0"/>
                  <a:t>0</a:t>
                </a:r>
                <a:endParaRPr lang="en-US" dirty="0"/>
              </a:p>
            </p:txBody>
          </p:sp>
          <p:sp>
            <p:nvSpPr>
              <p:cNvPr id="29" name="ZoneTexte 28">
                <a:extLst>
                  <a:ext uri="{FF2B5EF4-FFF2-40B4-BE49-F238E27FC236}">
                    <a16:creationId xmlns:a16="http://schemas.microsoft.com/office/drawing/2014/main" id="{B39ECBE6-CCB7-4296-8CFB-B9E36A65D8D9}"/>
                  </a:ext>
                </a:extLst>
              </p:cNvPr>
              <p:cNvSpPr txBox="1"/>
              <p:nvPr/>
            </p:nvSpPr>
            <p:spPr>
              <a:xfrm>
                <a:off x="6985717" y="2893984"/>
                <a:ext cx="282450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fr-FR" dirty="0"/>
                  <a:t>L</a:t>
                </a:r>
                <a:endParaRPr lang="en-US" dirty="0"/>
              </a:p>
            </p:txBody>
          </p:sp>
          <p:sp>
            <p:nvSpPr>
              <p:cNvPr id="30" name="ZoneTexte 29">
                <a:extLst>
                  <a:ext uri="{FF2B5EF4-FFF2-40B4-BE49-F238E27FC236}">
                    <a16:creationId xmlns:a16="http://schemas.microsoft.com/office/drawing/2014/main" id="{146CF02C-5E25-47A2-AC02-1AA0B7DE3B72}"/>
                  </a:ext>
                </a:extLst>
              </p:cNvPr>
              <p:cNvSpPr txBox="1"/>
              <p:nvPr/>
            </p:nvSpPr>
            <p:spPr>
              <a:xfrm>
                <a:off x="5655947" y="1293774"/>
                <a:ext cx="400944" cy="369332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fr-FR" dirty="0" err="1"/>
                  <a:t>xd</a:t>
                </a:r>
                <a:endParaRPr lang="en-US" dirty="0"/>
              </a:p>
            </p:txBody>
          </p:sp>
          <p:sp>
            <p:nvSpPr>
              <p:cNvPr id="31" name="ZoneTexte 30">
                <a:extLst>
                  <a:ext uri="{FF2B5EF4-FFF2-40B4-BE49-F238E27FC236}">
                    <a16:creationId xmlns:a16="http://schemas.microsoft.com/office/drawing/2014/main" id="{EFC21AAD-2D08-43C2-A103-01E1F52CB7EA}"/>
                  </a:ext>
                </a:extLst>
              </p:cNvPr>
              <p:cNvSpPr txBox="1"/>
              <p:nvPr/>
            </p:nvSpPr>
            <p:spPr>
              <a:xfrm>
                <a:off x="9335036" y="1478440"/>
                <a:ext cx="1543821" cy="307777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dirty="0"/>
                  <a:t>Photon beam path</a:t>
                </a:r>
              </a:p>
            </p:txBody>
          </p:sp>
          <p:sp>
            <p:nvSpPr>
              <p:cNvPr id="32" name="ZoneTexte 31">
                <a:extLst>
                  <a:ext uri="{FF2B5EF4-FFF2-40B4-BE49-F238E27FC236}">
                    <a16:creationId xmlns:a16="http://schemas.microsoft.com/office/drawing/2014/main" id="{43DC7098-9816-4EF6-8B04-05B39B3D8E74}"/>
                  </a:ext>
                </a:extLst>
              </p:cNvPr>
              <p:cNvSpPr txBox="1"/>
              <p:nvPr/>
            </p:nvSpPr>
            <p:spPr>
              <a:xfrm>
                <a:off x="9849038" y="4013083"/>
                <a:ext cx="1688539" cy="523220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1400" dirty="0">
                    <a:solidFill>
                      <a:srgbClr val="FF0000"/>
                    </a:solidFill>
                  </a:rPr>
                  <a:t>Electrons beam path</a:t>
                </a:r>
                <a:br>
                  <a:rPr lang="en-US" sz="1400" dirty="0">
                    <a:solidFill>
                      <a:srgbClr val="FF0000"/>
                    </a:solidFill>
                  </a:rPr>
                </a:br>
                <a:r>
                  <a:rPr lang="en-US" sz="1400" dirty="0">
                    <a:solidFill>
                      <a:srgbClr val="FF0000"/>
                    </a:solidFill>
                  </a:rPr>
                  <a:t>ROC : R</a:t>
                </a:r>
              </a:p>
            </p:txBody>
          </p:sp>
          <p:sp>
            <p:nvSpPr>
              <p:cNvPr id="33" name="Arc 32">
                <a:extLst>
                  <a:ext uri="{FF2B5EF4-FFF2-40B4-BE49-F238E27FC236}">
                    <a16:creationId xmlns:a16="http://schemas.microsoft.com/office/drawing/2014/main" id="{89725CC9-74C6-4571-B780-C5EAF6629B7F}"/>
                  </a:ext>
                </a:extLst>
              </p:cNvPr>
              <p:cNvSpPr/>
              <p:nvPr/>
            </p:nvSpPr>
            <p:spPr>
              <a:xfrm rot="1177176">
                <a:off x="8798761" y="2654416"/>
                <a:ext cx="858213" cy="914400"/>
              </a:xfrm>
              <a:prstGeom prst="arc">
                <a:avLst>
                  <a:gd name="adj1" fmla="val 17425775"/>
                  <a:gd name="adj2" fmla="val 20598294"/>
                </a:avLst>
              </a:prstGeom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cxnSp>
            <p:nvCxnSpPr>
              <p:cNvPr id="34" name="Connecteur droit avec flèche 33">
                <a:extLst>
                  <a:ext uri="{FF2B5EF4-FFF2-40B4-BE49-F238E27FC236}">
                    <a16:creationId xmlns:a16="http://schemas.microsoft.com/office/drawing/2014/main" id="{7B5A1688-401E-4C2A-BB37-5BC35F620B79}"/>
                  </a:ext>
                </a:extLst>
              </p:cNvPr>
              <p:cNvCxnSpPr>
                <a:cxnSpLocks/>
              </p:cNvCxnSpPr>
              <p:nvPr/>
            </p:nvCxnSpPr>
            <p:spPr>
              <a:xfrm flipV="1">
                <a:off x="9785577" y="3117134"/>
                <a:ext cx="33298" cy="204299"/>
              </a:xfrm>
              <a:prstGeom prst="straightConnector1">
                <a:avLst/>
              </a:prstGeom>
              <a:ln>
                <a:tailEnd type="triangle"/>
              </a:ln>
            </p:spPr>
            <p:style>
              <a:lnRef idx="1">
                <a:schemeClr val="accent1"/>
              </a:lnRef>
              <a:fillRef idx="0">
                <a:schemeClr val="accent1"/>
              </a:fillRef>
              <a:effectRef idx="0">
                <a:schemeClr val="accent1"/>
              </a:effectRef>
              <a:fontRef idx="minor">
                <a:schemeClr val="tx1"/>
              </a:fontRef>
            </p:style>
          </p:cxnSp>
          <p:graphicFrame>
            <p:nvGraphicFramePr>
              <p:cNvPr id="35" name="Objet 34">
                <a:extLst>
                  <a:ext uri="{FF2B5EF4-FFF2-40B4-BE49-F238E27FC236}">
                    <a16:creationId xmlns:a16="http://schemas.microsoft.com/office/drawing/2014/main" id="{AC5102F9-A1C5-4859-B32B-9342207045A9}"/>
                  </a:ext>
                </a:extLst>
              </p:cNvPr>
              <p:cNvGraphicFramePr>
                <a:graphicFrameLocks noChangeAspect="1"/>
              </p:cNvGraphicFramePr>
              <p:nvPr>
                <p:extLst>
                  <p:ext uri="{D42A27DB-BD31-4B8C-83A1-F6EECF244321}">
                    <p14:modId xmlns:p14="http://schemas.microsoft.com/office/powerpoint/2010/main" val="1928577337"/>
                  </p:ext>
                </p:extLst>
              </p:nvPr>
            </p:nvGraphicFramePr>
            <p:xfrm>
              <a:off x="8946777" y="3939989"/>
              <a:ext cx="152400" cy="139700"/>
            </p:xfrm>
            <a:graphic>
              <a:graphicData uri="http://schemas.openxmlformats.org/presentationml/2006/ole">
                <mc:AlternateContent xmlns:mc="http://schemas.openxmlformats.org/markup-compatibility/2006">
                  <mc:Choice xmlns:v="urn:schemas-microsoft-com:vml" Requires="v">
                    <p:oleObj spid="_x0000_s3341" name="Equation" r:id="rId10" imgW="152280" imgH="139680" progId="Equation.DSMT4">
                      <p:embed/>
                    </p:oleObj>
                  </mc:Choice>
                  <mc:Fallback>
                    <p:oleObj name="Equation" r:id="rId10" imgW="152280" imgH="139680" progId="Equation.DSMT4">
                      <p:embed/>
                      <p:pic>
                        <p:nvPicPr>
                          <p:cNvPr id="34" name="Objet 33">
                            <a:extLst>
                              <a:ext uri="{FF2B5EF4-FFF2-40B4-BE49-F238E27FC236}">
                                <a16:creationId xmlns:a16="http://schemas.microsoft.com/office/drawing/2014/main" id="{62D4E697-4B78-4401-B87A-C56EA3F135D0}"/>
                              </a:ext>
                            </a:extLst>
                          </p:cNvPr>
                          <p:cNvPicPr/>
                          <p:nvPr/>
                        </p:nvPicPr>
                        <p:blipFill>
                          <a:blip r:embed="rId11"/>
                          <a:stretch>
                            <a:fillRect/>
                          </a:stretch>
                        </p:blipFill>
                        <p:spPr>
                          <a:xfrm>
                            <a:off x="8946777" y="3939989"/>
                            <a:ext cx="152400" cy="139700"/>
                          </a:xfrm>
                          <a:prstGeom prst="rect">
                            <a:avLst/>
                          </a:prstGeom>
                        </p:spPr>
                      </p:pic>
                    </p:oleObj>
                  </mc:Fallback>
                </mc:AlternateContent>
              </a:graphicData>
            </a:graphic>
          </p:graphicFrame>
          <p:graphicFrame>
            <p:nvGraphicFramePr>
              <p:cNvPr id="36" name="Objet 35">
                <a:extLst>
                  <a:ext uri="{FF2B5EF4-FFF2-40B4-BE49-F238E27FC236}">
                    <a16:creationId xmlns:a16="http://schemas.microsoft.com/office/drawing/2014/main" id="{F5FEB942-645A-45FC-AC04-8C85A2EDA9B4}"/>
                  </a:ext>
                </a:extLst>
              </p:cNvPr>
              <p:cNvGraphicFramePr>
                <a:graphicFrameLocks noChangeAspect="1"/>
              </p:cNvGraphicFramePr>
              <p:nvPr>
                <p:extLst>
                  <p:ext uri="{D42A27DB-BD31-4B8C-83A1-F6EECF244321}">
                    <p14:modId xmlns:p14="http://schemas.microsoft.com/office/powerpoint/2010/main" val="1382352292"/>
                  </p:ext>
                </p:extLst>
              </p:nvPr>
            </p:nvGraphicFramePr>
            <p:xfrm>
              <a:off x="9672638" y="2809875"/>
              <a:ext cx="127000" cy="177800"/>
            </p:xfrm>
            <a:graphic>
              <a:graphicData uri="http://schemas.openxmlformats.org/presentationml/2006/ole">
                <mc:AlternateContent xmlns:mc="http://schemas.openxmlformats.org/markup-compatibility/2006">
                  <mc:Choice xmlns:v="urn:schemas-microsoft-com:vml" Requires="v">
                    <p:oleObj spid="_x0000_s3342" name="Equation" r:id="rId12" imgW="126720" imgH="177480" progId="Equation.DSMT4">
                      <p:embed/>
                    </p:oleObj>
                  </mc:Choice>
                  <mc:Fallback>
                    <p:oleObj name="Equation" r:id="rId12" imgW="126720" imgH="177480" progId="Equation.DSMT4">
                      <p:embed/>
                      <p:pic>
                        <p:nvPicPr>
                          <p:cNvPr id="35" name="Objet 34">
                            <a:extLst>
                              <a:ext uri="{FF2B5EF4-FFF2-40B4-BE49-F238E27FC236}">
                                <a16:creationId xmlns:a16="http://schemas.microsoft.com/office/drawing/2014/main" id="{837C8ABE-837D-4955-8660-040B5B972F6C}"/>
                              </a:ext>
                            </a:extLst>
                          </p:cNvPr>
                          <p:cNvPicPr/>
                          <p:nvPr/>
                        </p:nvPicPr>
                        <p:blipFill>
                          <a:blip r:embed="rId13"/>
                          <a:stretch>
                            <a:fillRect/>
                          </a:stretch>
                        </p:blipFill>
                        <p:spPr>
                          <a:xfrm>
                            <a:off x="9672638" y="2809875"/>
                            <a:ext cx="127000" cy="177800"/>
                          </a:xfrm>
                          <a:prstGeom prst="rect">
                            <a:avLst/>
                          </a:prstGeom>
                        </p:spPr>
                      </p:pic>
                    </p:oleObj>
                  </mc:Fallback>
                </mc:AlternateContent>
              </a:graphicData>
            </a:graphic>
          </p:graphicFrame>
          <p:sp>
            <p:nvSpPr>
              <p:cNvPr id="37" name="ZoneTexte 36">
                <a:extLst>
                  <a:ext uri="{FF2B5EF4-FFF2-40B4-BE49-F238E27FC236}">
                    <a16:creationId xmlns:a16="http://schemas.microsoft.com/office/drawing/2014/main" id="{AE0E687F-0C85-4FB1-AB3E-25721CB4455C}"/>
                  </a:ext>
                </a:extLst>
              </p:cNvPr>
              <p:cNvSpPr txBox="1"/>
              <p:nvPr/>
            </p:nvSpPr>
            <p:spPr>
              <a:xfrm>
                <a:off x="8498124" y="4648534"/>
                <a:ext cx="309700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fr-FR" dirty="0"/>
                  <a:t>R</a:t>
                </a:r>
                <a:endParaRPr lang="en-US" dirty="0"/>
              </a:p>
            </p:txBody>
          </p:sp>
          <p:sp>
            <p:nvSpPr>
              <p:cNvPr id="38" name="ZoneTexte 37">
                <a:extLst>
                  <a:ext uri="{FF2B5EF4-FFF2-40B4-BE49-F238E27FC236}">
                    <a16:creationId xmlns:a16="http://schemas.microsoft.com/office/drawing/2014/main" id="{A61DA01C-D324-4079-AA0A-74CB1C03A064}"/>
                  </a:ext>
                </a:extLst>
              </p:cNvPr>
              <p:cNvSpPr txBox="1"/>
              <p:nvPr/>
            </p:nvSpPr>
            <p:spPr>
              <a:xfrm>
                <a:off x="9837717" y="3085236"/>
                <a:ext cx="295274" cy="369332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fr-FR" dirty="0"/>
                  <a:t>a</a:t>
                </a:r>
                <a:endParaRPr lang="en-US" dirty="0"/>
              </a:p>
            </p:txBody>
          </p:sp>
          <p:graphicFrame>
            <p:nvGraphicFramePr>
              <p:cNvPr id="39" name="Objet 38">
                <a:extLst>
                  <a:ext uri="{FF2B5EF4-FFF2-40B4-BE49-F238E27FC236}">
                    <a16:creationId xmlns:a16="http://schemas.microsoft.com/office/drawing/2014/main" id="{A1193BA4-EDB0-4F65-A71D-A13B2686257B}"/>
                  </a:ext>
                </a:extLst>
              </p:cNvPr>
              <p:cNvGraphicFramePr>
                <a:graphicFrameLocks noChangeAspect="1"/>
              </p:cNvGraphicFramePr>
              <p:nvPr>
                <p:extLst>
                  <p:ext uri="{D42A27DB-BD31-4B8C-83A1-F6EECF244321}">
                    <p14:modId xmlns:p14="http://schemas.microsoft.com/office/powerpoint/2010/main" val="3516433677"/>
                  </p:ext>
                </p:extLst>
              </p:nvPr>
            </p:nvGraphicFramePr>
            <p:xfrm>
              <a:off x="8751515" y="3475225"/>
              <a:ext cx="330200" cy="177800"/>
            </p:xfrm>
            <a:graphic>
              <a:graphicData uri="http://schemas.openxmlformats.org/presentationml/2006/ole">
                <mc:AlternateContent xmlns:mc="http://schemas.openxmlformats.org/markup-compatibility/2006">
                  <mc:Choice xmlns:v="urn:schemas-microsoft-com:vml" Requires="v">
                    <p:oleObj spid="_x0000_s3343" name="Equation" r:id="rId14" imgW="330120" imgH="177480" progId="Equation.DSMT4">
                      <p:embed/>
                    </p:oleObj>
                  </mc:Choice>
                  <mc:Fallback>
                    <p:oleObj name="Equation" r:id="rId14" imgW="330120" imgH="177480" progId="Equation.DSMT4">
                      <p:embed/>
                      <p:pic>
                        <p:nvPicPr>
                          <p:cNvPr id="38" name="Objet 37">
                            <a:extLst>
                              <a:ext uri="{FF2B5EF4-FFF2-40B4-BE49-F238E27FC236}">
                                <a16:creationId xmlns:a16="http://schemas.microsoft.com/office/drawing/2014/main" id="{0E1BECE6-8FCD-483F-990A-7530B2098B37}"/>
                              </a:ext>
                            </a:extLst>
                          </p:cNvPr>
                          <p:cNvPicPr/>
                          <p:nvPr/>
                        </p:nvPicPr>
                        <p:blipFill>
                          <a:blip r:embed="rId15"/>
                          <a:stretch>
                            <a:fillRect/>
                          </a:stretch>
                        </p:blipFill>
                        <p:spPr>
                          <a:xfrm>
                            <a:off x="8751515" y="3475225"/>
                            <a:ext cx="330200" cy="177800"/>
                          </a:xfrm>
                          <a:prstGeom prst="rect">
                            <a:avLst/>
                          </a:prstGeom>
                        </p:spPr>
                      </p:pic>
                    </p:oleObj>
                  </mc:Fallback>
                </mc:AlternateContent>
              </a:graphicData>
            </a:graphic>
          </p:graphicFrame>
        </p:grpSp>
        <p:cxnSp>
          <p:nvCxnSpPr>
            <p:cNvPr id="17" name="Connecteur droit 16">
              <a:extLst>
                <a:ext uri="{FF2B5EF4-FFF2-40B4-BE49-F238E27FC236}">
                  <a16:creationId xmlns:a16="http://schemas.microsoft.com/office/drawing/2014/main" id="{55C7A8EE-D158-4817-B34B-9844F45E2D7C}"/>
                </a:ext>
              </a:extLst>
            </p:cNvPr>
            <p:cNvCxnSpPr>
              <a:cxnSpLocks/>
            </p:cNvCxnSpPr>
            <p:nvPr/>
          </p:nvCxnSpPr>
          <p:spPr>
            <a:xfrm flipH="1">
              <a:off x="6060141" y="2671482"/>
              <a:ext cx="13505" cy="2537012"/>
            </a:xfrm>
            <a:prstGeom prst="line">
              <a:avLst/>
            </a:prstGeom>
            <a:ln>
              <a:prstDash val="lgDash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" name="Ellipse 2">
            <a:extLst>
              <a:ext uri="{FF2B5EF4-FFF2-40B4-BE49-F238E27FC236}">
                <a16:creationId xmlns:a16="http://schemas.microsoft.com/office/drawing/2014/main" id="{C993A48D-15FC-463A-959E-78724DDF0DE6}"/>
              </a:ext>
            </a:extLst>
          </p:cNvPr>
          <p:cNvSpPr/>
          <p:nvPr/>
        </p:nvSpPr>
        <p:spPr>
          <a:xfrm>
            <a:off x="3403071" y="2044108"/>
            <a:ext cx="1120224" cy="294279"/>
          </a:xfrm>
          <a:prstGeom prst="ellipse">
            <a:avLst/>
          </a:prstGeom>
          <a:solidFill>
            <a:srgbClr val="FF0000">
              <a:alpha val="16078"/>
            </a:srgbClr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2" name="Ellipse 41">
            <a:extLst>
              <a:ext uri="{FF2B5EF4-FFF2-40B4-BE49-F238E27FC236}">
                <a16:creationId xmlns:a16="http://schemas.microsoft.com/office/drawing/2014/main" id="{B985EDBD-21F7-4F12-83B1-BEE3C60B7F6F}"/>
              </a:ext>
            </a:extLst>
          </p:cNvPr>
          <p:cNvSpPr/>
          <p:nvPr/>
        </p:nvSpPr>
        <p:spPr>
          <a:xfrm rot="19475406">
            <a:off x="4148420" y="1950636"/>
            <a:ext cx="218167" cy="102751"/>
          </a:xfrm>
          <a:prstGeom prst="ellipse">
            <a:avLst/>
          </a:prstGeom>
          <a:solidFill>
            <a:schemeClr val="tx1">
              <a:alpha val="16078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3" name="Ellipse 42">
            <a:extLst>
              <a:ext uri="{FF2B5EF4-FFF2-40B4-BE49-F238E27FC236}">
                <a16:creationId xmlns:a16="http://schemas.microsoft.com/office/drawing/2014/main" id="{AB5FBA05-5AB9-4AF6-94C4-F74A7FE9C58B}"/>
              </a:ext>
            </a:extLst>
          </p:cNvPr>
          <p:cNvSpPr/>
          <p:nvPr/>
        </p:nvSpPr>
        <p:spPr>
          <a:xfrm rot="19475406">
            <a:off x="3882675" y="2132572"/>
            <a:ext cx="218167" cy="102751"/>
          </a:xfrm>
          <a:prstGeom prst="ellipse">
            <a:avLst/>
          </a:prstGeom>
          <a:solidFill>
            <a:schemeClr val="tx1">
              <a:alpha val="16078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4" name="Ellipse 43">
            <a:extLst>
              <a:ext uri="{FF2B5EF4-FFF2-40B4-BE49-F238E27FC236}">
                <a16:creationId xmlns:a16="http://schemas.microsoft.com/office/drawing/2014/main" id="{C6AFE82D-BBED-4900-9FEA-DD8D841ECF31}"/>
              </a:ext>
            </a:extLst>
          </p:cNvPr>
          <p:cNvSpPr/>
          <p:nvPr/>
        </p:nvSpPr>
        <p:spPr>
          <a:xfrm rot="19475406">
            <a:off x="3594888" y="2340440"/>
            <a:ext cx="218167" cy="102751"/>
          </a:xfrm>
          <a:prstGeom prst="ellipse">
            <a:avLst/>
          </a:prstGeom>
          <a:solidFill>
            <a:schemeClr val="tx1">
              <a:alpha val="16078"/>
            </a:schemeClr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5799572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oneTexte 3">
            <a:extLst>
              <a:ext uri="{FF2B5EF4-FFF2-40B4-BE49-F238E27FC236}">
                <a16:creationId xmlns:a16="http://schemas.microsoft.com/office/drawing/2014/main" id="{D599F8B6-65E4-403F-902A-0144B7D588E0}"/>
              </a:ext>
            </a:extLst>
          </p:cNvPr>
          <p:cNvSpPr txBox="1"/>
          <p:nvPr/>
        </p:nvSpPr>
        <p:spPr>
          <a:xfrm>
            <a:off x="173182" y="172522"/>
            <a:ext cx="801027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1</a:t>
            </a:r>
            <a:r>
              <a:rPr lang="en-US" baseline="30000" dirty="0"/>
              <a:t>st</a:t>
            </a:r>
            <a:r>
              <a:rPr lang="en-US" dirty="0"/>
              <a:t> order simulation for the effect of a phase scan on the X rays beam displacement:</a:t>
            </a:r>
          </a:p>
        </p:txBody>
      </p:sp>
      <p:graphicFrame>
        <p:nvGraphicFramePr>
          <p:cNvPr id="14" name="Tableau 72">
            <a:extLst>
              <a:ext uri="{FF2B5EF4-FFF2-40B4-BE49-F238E27FC236}">
                <a16:creationId xmlns:a16="http://schemas.microsoft.com/office/drawing/2014/main" id="{60890BDE-F822-4368-AAA2-F5AEAE4C98BB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304383843"/>
              </p:ext>
            </p:extLst>
          </p:nvPr>
        </p:nvGraphicFramePr>
        <p:xfrm>
          <a:off x="4629120" y="1248351"/>
          <a:ext cx="3554332" cy="66264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30707">
                  <a:extLst>
                    <a:ext uri="{9D8B030D-6E8A-4147-A177-3AD203B41FA5}">
                      <a16:colId xmlns:a16="http://schemas.microsoft.com/office/drawing/2014/main" val="3493411033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4186247334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1167578224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3417620752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dx (mm)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-22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+23</a:t>
                      </a:r>
                      <a:endParaRPr lang="en-US" sz="1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74914288"/>
                  </a:ext>
                </a:extLst>
              </a:tr>
              <a:tr h="357844"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P/P0 (%)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29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106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44</a:t>
                      </a:r>
                      <a:endParaRPr lang="en-US" sz="1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78726892"/>
                  </a:ext>
                </a:extLst>
              </a:tr>
            </a:tbl>
          </a:graphicData>
        </a:graphic>
      </p:graphicFrame>
      <p:graphicFrame>
        <p:nvGraphicFramePr>
          <p:cNvPr id="15" name="Tableau 72">
            <a:extLst>
              <a:ext uri="{FF2B5EF4-FFF2-40B4-BE49-F238E27FC236}">
                <a16:creationId xmlns:a16="http://schemas.microsoft.com/office/drawing/2014/main" id="{29490611-7342-46EE-9F27-96753A53CF30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427567802"/>
              </p:ext>
            </p:extLst>
          </p:nvPr>
        </p:nvGraphicFramePr>
        <p:xfrm>
          <a:off x="406113" y="1199558"/>
          <a:ext cx="3554332" cy="662644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830707">
                  <a:extLst>
                    <a:ext uri="{9D8B030D-6E8A-4147-A177-3AD203B41FA5}">
                      <a16:colId xmlns:a16="http://schemas.microsoft.com/office/drawing/2014/main" val="3493411033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4186247334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1167578224"/>
                    </a:ext>
                  </a:extLst>
                </a:gridCol>
                <a:gridCol w="907875">
                  <a:extLst>
                    <a:ext uri="{9D8B030D-6E8A-4147-A177-3AD203B41FA5}">
                      <a16:colId xmlns:a16="http://schemas.microsoft.com/office/drawing/2014/main" val="3417620752"/>
                    </a:ext>
                  </a:extLst>
                </a:gridCol>
              </a:tblGrid>
              <a:tr h="0"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dx (mm)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-26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+31</a:t>
                      </a:r>
                      <a:endParaRPr lang="en-US" sz="1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74914288"/>
                  </a:ext>
                </a:extLst>
              </a:tr>
              <a:tr h="357844"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P/P0 (%)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28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100</a:t>
                      </a:r>
                      <a:endParaRPr lang="en-US" sz="14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fr-FR" sz="1400" dirty="0"/>
                        <a:t>44</a:t>
                      </a:r>
                      <a:endParaRPr lang="en-US" sz="1400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978726892"/>
                  </a:ext>
                </a:extLst>
              </a:tr>
            </a:tbl>
          </a:graphicData>
        </a:graphic>
      </p:graphicFrame>
      <p:sp>
        <p:nvSpPr>
          <p:cNvPr id="8" name="ZoneTexte 7">
            <a:extLst>
              <a:ext uri="{FF2B5EF4-FFF2-40B4-BE49-F238E27FC236}">
                <a16:creationId xmlns:a16="http://schemas.microsoft.com/office/drawing/2014/main" id="{1C5EE30A-7AA0-424C-BEC7-A2936AA0E890}"/>
              </a:ext>
            </a:extLst>
          </p:cNvPr>
          <p:cNvSpPr txBox="1"/>
          <p:nvPr/>
        </p:nvSpPr>
        <p:spPr>
          <a:xfrm>
            <a:off x="336769" y="771932"/>
            <a:ext cx="119635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Measured:</a:t>
            </a:r>
          </a:p>
        </p:txBody>
      </p:sp>
      <p:sp>
        <p:nvSpPr>
          <p:cNvPr id="17" name="ZoneTexte 16">
            <a:extLst>
              <a:ext uri="{FF2B5EF4-FFF2-40B4-BE49-F238E27FC236}">
                <a16:creationId xmlns:a16="http://schemas.microsoft.com/office/drawing/2014/main" id="{EA2AE821-EB34-490F-822B-F8BB1E50E838}"/>
              </a:ext>
            </a:extLst>
          </p:cNvPr>
          <p:cNvSpPr txBox="1"/>
          <p:nvPr/>
        </p:nvSpPr>
        <p:spPr>
          <a:xfrm>
            <a:off x="4635577" y="683570"/>
            <a:ext cx="124694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Simulation:</a:t>
            </a:r>
          </a:p>
        </p:txBody>
      </p:sp>
      <p:sp>
        <p:nvSpPr>
          <p:cNvPr id="9" name="ZoneTexte 8">
            <a:extLst>
              <a:ext uri="{FF2B5EF4-FFF2-40B4-BE49-F238E27FC236}">
                <a16:creationId xmlns:a16="http://schemas.microsoft.com/office/drawing/2014/main" id="{C2DB03A7-8852-493C-9765-CACCD814BCF1}"/>
              </a:ext>
            </a:extLst>
          </p:cNvPr>
          <p:cNvSpPr txBox="1"/>
          <p:nvPr/>
        </p:nvSpPr>
        <p:spPr>
          <a:xfrm>
            <a:off x="6901697" y="5920204"/>
            <a:ext cx="4679117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Conclusion: X-rays beam displacement seems fully compatible with the beam path simulation.</a:t>
            </a:r>
          </a:p>
        </p:txBody>
      </p:sp>
      <p:grpSp>
        <p:nvGrpSpPr>
          <p:cNvPr id="12" name="Groupe 11">
            <a:extLst>
              <a:ext uri="{FF2B5EF4-FFF2-40B4-BE49-F238E27FC236}">
                <a16:creationId xmlns:a16="http://schemas.microsoft.com/office/drawing/2014/main" id="{189EB7A6-16A7-446F-BB8F-E34F14A8979A}"/>
              </a:ext>
            </a:extLst>
          </p:cNvPr>
          <p:cNvGrpSpPr/>
          <p:nvPr/>
        </p:nvGrpSpPr>
        <p:grpSpPr>
          <a:xfrm>
            <a:off x="8464488" y="541854"/>
            <a:ext cx="3554330" cy="1835161"/>
            <a:chOff x="6813320" y="522399"/>
            <a:chExt cx="4048376" cy="2160000"/>
          </a:xfrm>
        </p:grpSpPr>
        <p:pic>
          <p:nvPicPr>
            <p:cNvPr id="2" name="Image 1">
              <a:extLst>
                <a:ext uri="{FF2B5EF4-FFF2-40B4-BE49-F238E27FC236}">
                  <a16:creationId xmlns:a16="http://schemas.microsoft.com/office/drawing/2014/main" id="{C502A59E-8D1C-459A-8453-64CDC50D5A63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6813320" y="522399"/>
              <a:ext cx="4048376" cy="2160000"/>
            </a:xfrm>
            <a:prstGeom prst="rect">
              <a:avLst/>
            </a:prstGeom>
          </p:spPr>
        </p:pic>
        <p:graphicFrame>
          <p:nvGraphicFramePr>
            <p:cNvPr id="10" name="Objet 9">
              <a:extLst>
                <a:ext uri="{FF2B5EF4-FFF2-40B4-BE49-F238E27FC236}">
                  <a16:creationId xmlns:a16="http://schemas.microsoft.com/office/drawing/2014/main" id="{4109688A-7EF8-42D6-86F6-793C0F5D2833}"/>
                </a:ext>
              </a:extLst>
            </p:cNvPr>
            <p:cNvGraphicFramePr>
              <a:graphicFrameLocks noChangeAspect="1"/>
            </p:cNvGraphicFramePr>
            <p:nvPr>
              <p:extLst>
                <p:ext uri="{D42A27DB-BD31-4B8C-83A1-F6EECF244321}">
                  <p14:modId xmlns:p14="http://schemas.microsoft.com/office/powerpoint/2010/main" val="640009614"/>
                </p:ext>
              </p:extLst>
            </p:nvPr>
          </p:nvGraphicFramePr>
          <p:xfrm>
            <a:off x="9266841" y="819566"/>
            <a:ext cx="1158624" cy="341889"/>
          </p:xfrm>
          <a:graphic>
            <a:graphicData uri="http://schemas.openxmlformats.org/presentationml/2006/ole">
              <mc:AlternateContent xmlns:mc="http://schemas.openxmlformats.org/markup-compatibility/2006">
                <mc:Choice xmlns:v="urn:schemas-microsoft-com:vml" Requires="v">
                  <p:oleObj spid="_x0000_s6176" name="Equation" r:id="rId6" imgW="774360" imgH="228600" progId="Equation.DSMT4">
                    <p:embed/>
                  </p:oleObj>
                </mc:Choice>
                <mc:Fallback>
                  <p:oleObj name="Equation" r:id="rId6" imgW="774360" imgH="228600" progId="Equation.DSMT4">
                    <p:embed/>
                    <p:pic>
                      <p:nvPicPr>
                        <p:cNvPr id="0" name=""/>
                        <p:cNvPicPr/>
                        <p:nvPr/>
                      </p:nvPicPr>
                      <p:blipFill>
                        <a:blip r:embed="rId7"/>
                        <a:stretch>
                          <a:fillRect/>
                        </a:stretch>
                      </p:blipFill>
                      <p:spPr>
                        <a:xfrm>
                          <a:off x="9266841" y="819566"/>
                          <a:ext cx="1158624" cy="341889"/>
                        </a:xfrm>
                        <a:prstGeom prst="rect">
                          <a:avLst/>
                        </a:prstGeom>
                      </p:spPr>
                    </p:pic>
                  </p:oleObj>
                </mc:Fallback>
              </mc:AlternateContent>
            </a:graphicData>
          </a:graphic>
        </p:graphicFrame>
      </p:grpSp>
      <p:pic>
        <p:nvPicPr>
          <p:cNvPr id="11" name="mon_film">
            <a:hlinkClick r:id="" action="ppaction://media"/>
            <a:extLst>
              <a:ext uri="{FF2B5EF4-FFF2-40B4-BE49-F238E27FC236}">
                <a16:creationId xmlns:a16="http://schemas.microsoft.com/office/drawing/2014/main" id="{A9590242-4721-4E05-98AD-60822FA0DA77}"/>
              </a:ext>
            </a:extLst>
          </p:cNvPr>
          <p:cNvPicPr>
            <a:picLocks noChangeAspect="1"/>
          </p:cNvPicPr>
          <p:nvPr>
            <a:vide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406113" y="2143125"/>
            <a:ext cx="6039814" cy="4167587"/>
          </a:xfrm>
          <a:prstGeom prst="rect">
            <a:avLst/>
          </a:prstGeom>
        </p:spPr>
      </p:pic>
      <p:pic>
        <p:nvPicPr>
          <p:cNvPr id="3" name="Image 2">
            <a:extLst>
              <a:ext uri="{FF2B5EF4-FFF2-40B4-BE49-F238E27FC236}">
                <a16:creationId xmlns:a16="http://schemas.microsoft.com/office/drawing/2014/main" id="{818998B0-408A-4E44-B3A7-5A6C31B90D20}"/>
              </a:ext>
            </a:extLst>
          </p:cNvPr>
          <p:cNvPicPr>
            <a:picLocks noChangeAspect="1"/>
          </p:cNvPicPr>
          <p:nvPr/>
        </p:nvPicPr>
        <p:blipFill>
          <a:blip r:embed="rId9"/>
          <a:stretch>
            <a:fillRect/>
          </a:stretch>
        </p:blipFill>
        <p:spPr>
          <a:xfrm>
            <a:off x="6631541" y="3320804"/>
            <a:ext cx="4679117" cy="2489174"/>
          </a:xfrm>
          <a:prstGeom prst="rect">
            <a:avLst/>
          </a:prstGeom>
        </p:spPr>
      </p:pic>
      <p:sp>
        <p:nvSpPr>
          <p:cNvPr id="16" name="ZoneTexte 15">
            <a:extLst>
              <a:ext uri="{FF2B5EF4-FFF2-40B4-BE49-F238E27FC236}">
                <a16:creationId xmlns:a16="http://schemas.microsoft.com/office/drawing/2014/main" id="{B2AC6362-76A8-46C4-B06A-45299E584C14}"/>
              </a:ext>
            </a:extLst>
          </p:cNvPr>
          <p:cNvSpPr txBox="1"/>
          <p:nvPr/>
        </p:nvSpPr>
        <p:spPr>
          <a:xfrm>
            <a:off x="6631541" y="2096257"/>
            <a:ext cx="2905125" cy="116955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400" dirty="0"/>
              <a:t>Depends</a:t>
            </a:r>
            <a:r>
              <a:rPr lang="fr-FR" sz="1400" dirty="0"/>
              <a:t> on:</a:t>
            </a:r>
          </a:p>
          <a:p>
            <a:r>
              <a:rPr lang="fr-FR" sz="1400" dirty="0"/>
              <a:t>- Real IP center position</a:t>
            </a:r>
            <a:br>
              <a:rPr lang="fr-FR" sz="1400" dirty="0"/>
            </a:br>
            <a:r>
              <a:rPr lang="fr-FR" sz="1400" dirty="0"/>
              <a:t>- Real </a:t>
            </a:r>
            <a:r>
              <a:rPr lang="en-US" sz="1400" dirty="0"/>
              <a:t>delay</a:t>
            </a:r>
            <a:r>
              <a:rPr lang="fr-FR" sz="1400" dirty="0"/>
              <a:t> offset</a:t>
            </a:r>
          </a:p>
          <a:p>
            <a:r>
              <a:rPr lang="en-US" sz="1400" dirty="0"/>
              <a:t>- Real beam shapes</a:t>
            </a:r>
            <a:br>
              <a:rPr lang="en-US" sz="1400" dirty="0"/>
            </a:br>
            <a:r>
              <a:rPr lang="en-US" sz="1400" dirty="0"/>
              <a:t>- Real beam path shape</a:t>
            </a:r>
          </a:p>
        </p:txBody>
      </p:sp>
    </p:spTree>
    <p:extLst>
      <p:ext uri="{BB962C8B-B14F-4D97-AF65-F5344CB8AC3E}">
        <p14:creationId xmlns:p14="http://schemas.microsoft.com/office/powerpoint/2010/main" val="17394255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3366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11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1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11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1"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ZoneTexte 3">
            <a:extLst>
              <a:ext uri="{FF2B5EF4-FFF2-40B4-BE49-F238E27FC236}">
                <a16:creationId xmlns:a16="http://schemas.microsoft.com/office/drawing/2014/main" id="{94FFD41D-00EA-4C22-9659-78B241ACD43E}"/>
              </a:ext>
            </a:extLst>
          </p:cNvPr>
          <p:cNvSpPr txBox="1"/>
          <p:nvPr/>
        </p:nvSpPr>
        <p:spPr>
          <a:xfrm>
            <a:off x="4148595" y="268801"/>
            <a:ext cx="428540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/>
              <a:t>Long-term Fabry-Perot cavity misalignment:</a:t>
            </a:r>
          </a:p>
        </p:txBody>
      </p:sp>
      <p:grpSp>
        <p:nvGrpSpPr>
          <p:cNvPr id="8" name="Groupe 7">
            <a:extLst>
              <a:ext uri="{FF2B5EF4-FFF2-40B4-BE49-F238E27FC236}">
                <a16:creationId xmlns:a16="http://schemas.microsoft.com/office/drawing/2014/main" id="{106DE403-8116-47AC-BC26-FE985D920C3B}"/>
              </a:ext>
            </a:extLst>
          </p:cNvPr>
          <p:cNvGrpSpPr/>
          <p:nvPr/>
        </p:nvGrpSpPr>
        <p:grpSpPr>
          <a:xfrm>
            <a:off x="257175" y="797957"/>
            <a:ext cx="3562350" cy="945402"/>
            <a:chOff x="447675" y="780369"/>
            <a:chExt cx="3562350" cy="945402"/>
          </a:xfrm>
        </p:grpSpPr>
        <p:pic>
          <p:nvPicPr>
            <p:cNvPr id="5" name="Image 4">
              <a:extLst>
                <a:ext uri="{FF2B5EF4-FFF2-40B4-BE49-F238E27FC236}">
                  <a16:creationId xmlns:a16="http://schemas.microsoft.com/office/drawing/2014/main" id="{6F1BAB2E-756B-4EE3-8882-EF126BFBB40A}"/>
                </a:ext>
              </a:extLst>
            </p:cNvPr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447675" y="780369"/>
              <a:ext cx="3562350" cy="502510"/>
            </a:xfrm>
            <a:prstGeom prst="rect">
              <a:avLst/>
            </a:prstGeom>
          </p:spPr>
        </p:pic>
        <p:pic>
          <p:nvPicPr>
            <p:cNvPr id="6" name="Image 5">
              <a:extLst>
                <a:ext uri="{FF2B5EF4-FFF2-40B4-BE49-F238E27FC236}">
                  <a16:creationId xmlns:a16="http://schemas.microsoft.com/office/drawing/2014/main" id="{328F3F77-C367-4464-92A4-8ED073EF8A67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654844" y="1167289"/>
              <a:ext cx="3148013" cy="281195"/>
            </a:xfrm>
            <a:prstGeom prst="rect">
              <a:avLst/>
            </a:prstGeom>
          </p:spPr>
        </p:pic>
        <p:pic>
          <p:nvPicPr>
            <p:cNvPr id="7" name="Image 6">
              <a:extLst>
                <a:ext uri="{FF2B5EF4-FFF2-40B4-BE49-F238E27FC236}">
                  <a16:creationId xmlns:a16="http://schemas.microsoft.com/office/drawing/2014/main" id="{FAD1D8D4-0DA2-4CBB-8E6F-EFEEC2E5A424}"/>
                </a:ext>
              </a:extLst>
            </p:cNvPr>
            <p:cNvPicPr>
              <a:picLocks noChangeAspect="1"/>
            </p:cNvPicPr>
            <p:nvPr/>
          </p:nvPicPr>
          <p:blipFill>
            <a:blip r:embed="rId5"/>
            <a:stretch>
              <a:fillRect/>
            </a:stretch>
          </p:blipFill>
          <p:spPr>
            <a:xfrm>
              <a:off x="534997" y="1499527"/>
              <a:ext cx="3387707" cy="226244"/>
            </a:xfrm>
            <a:prstGeom prst="rect">
              <a:avLst/>
            </a:prstGeom>
          </p:spPr>
        </p:pic>
      </p:grpSp>
      <p:pic>
        <p:nvPicPr>
          <p:cNvPr id="9" name="Image 8">
            <a:extLst>
              <a:ext uri="{FF2B5EF4-FFF2-40B4-BE49-F238E27FC236}">
                <a16:creationId xmlns:a16="http://schemas.microsoft.com/office/drawing/2014/main" id="{7709322E-5187-4D5C-9A16-6E39B88338B3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1799440" y="1794402"/>
            <a:ext cx="1190625" cy="504825"/>
          </a:xfrm>
          <a:prstGeom prst="rect">
            <a:avLst/>
          </a:prstGeom>
        </p:spPr>
      </p:pic>
      <p:sp>
        <p:nvSpPr>
          <p:cNvPr id="10" name="ZoneTexte 9">
            <a:extLst>
              <a:ext uri="{FF2B5EF4-FFF2-40B4-BE49-F238E27FC236}">
                <a16:creationId xmlns:a16="http://schemas.microsoft.com/office/drawing/2014/main" id="{8F3F5358-64D5-435E-9CE5-4394EA491D63}"/>
              </a:ext>
            </a:extLst>
          </p:cNvPr>
          <p:cNvSpPr txBox="1"/>
          <p:nvPr/>
        </p:nvSpPr>
        <p:spPr>
          <a:xfrm>
            <a:off x="262750" y="1862149"/>
            <a:ext cx="1691617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/>
              <a:t>Power coupling:</a:t>
            </a:r>
          </a:p>
        </p:txBody>
      </p:sp>
      <p:pic>
        <p:nvPicPr>
          <p:cNvPr id="11" name="Image 10">
            <a:extLst>
              <a:ext uri="{FF2B5EF4-FFF2-40B4-BE49-F238E27FC236}">
                <a16:creationId xmlns:a16="http://schemas.microsoft.com/office/drawing/2014/main" id="{2B6169C0-2876-4C3D-B292-E69D88AB1CC3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b="8228"/>
          <a:stretch/>
        </p:blipFill>
        <p:spPr>
          <a:xfrm>
            <a:off x="7165587" y="2461643"/>
            <a:ext cx="2190750" cy="716780"/>
          </a:xfrm>
          <a:prstGeom prst="rect">
            <a:avLst/>
          </a:prstGeom>
        </p:spPr>
      </p:pic>
      <p:pic>
        <p:nvPicPr>
          <p:cNvPr id="12" name="Image 11">
            <a:extLst>
              <a:ext uri="{FF2B5EF4-FFF2-40B4-BE49-F238E27FC236}">
                <a16:creationId xmlns:a16="http://schemas.microsoft.com/office/drawing/2014/main" id="{B71F9FD7-F8D5-48C1-AA54-68C4F39783A4}"/>
              </a:ext>
            </a:extLst>
          </p:cNvPr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7079862" y="1874020"/>
            <a:ext cx="2362200" cy="476250"/>
          </a:xfrm>
          <a:prstGeom prst="rect">
            <a:avLst/>
          </a:prstGeom>
        </p:spPr>
      </p:pic>
      <p:graphicFrame>
        <p:nvGraphicFramePr>
          <p:cNvPr id="13" name="Objet 12">
            <a:extLst>
              <a:ext uri="{FF2B5EF4-FFF2-40B4-BE49-F238E27FC236}">
                <a16:creationId xmlns:a16="http://schemas.microsoft.com/office/drawing/2014/main" id="{121E15F8-845E-4572-8D57-672070B55A46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147427422"/>
              </p:ext>
            </p:extLst>
          </p:nvPr>
        </p:nvGraphicFramePr>
        <p:xfrm>
          <a:off x="7165587" y="3345681"/>
          <a:ext cx="2536825" cy="23241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343" name="Equation" r:id="rId9" imgW="1752480" imgH="1600200" progId="Equation.DSMT4">
                  <p:embed/>
                </p:oleObj>
              </mc:Choice>
              <mc:Fallback>
                <p:oleObj name="Equation" r:id="rId9" imgW="1752480" imgH="1600200" progId="Equation.DSMT4">
                  <p:embed/>
                  <p:pic>
                    <p:nvPicPr>
                      <p:cNvPr id="0" name=""/>
                      <p:cNvPicPr/>
                      <p:nvPr/>
                    </p:nvPicPr>
                    <p:blipFill>
                      <a:blip r:embed="rId10"/>
                      <a:stretch>
                        <a:fillRect/>
                      </a:stretch>
                    </p:blipFill>
                    <p:spPr>
                      <a:xfrm>
                        <a:off x="7165587" y="3345681"/>
                        <a:ext cx="2536825" cy="23241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14" name="Image 13">
            <a:extLst>
              <a:ext uri="{FF2B5EF4-FFF2-40B4-BE49-F238E27FC236}">
                <a16:creationId xmlns:a16="http://schemas.microsoft.com/office/drawing/2014/main" id="{7B863991-1486-4D72-8E0C-77565FFDAD56}"/>
              </a:ext>
            </a:extLst>
          </p:cNvPr>
          <p:cNvPicPr>
            <a:picLocks noChangeAspect="1"/>
          </p:cNvPicPr>
          <p:nvPr/>
        </p:nvPicPr>
        <p:blipFill rotWithShape="1">
          <a:blip r:embed="rId11"/>
          <a:srcRect b="5619"/>
          <a:stretch/>
        </p:blipFill>
        <p:spPr>
          <a:xfrm>
            <a:off x="316247" y="2350270"/>
            <a:ext cx="4533900" cy="764128"/>
          </a:xfrm>
          <a:prstGeom prst="rect">
            <a:avLst/>
          </a:prstGeom>
        </p:spPr>
      </p:pic>
      <p:graphicFrame>
        <p:nvGraphicFramePr>
          <p:cNvPr id="15" name="Objet 14">
            <a:extLst>
              <a:ext uri="{FF2B5EF4-FFF2-40B4-BE49-F238E27FC236}">
                <a16:creationId xmlns:a16="http://schemas.microsoft.com/office/drawing/2014/main" id="{93E28CB3-DC69-415A-88B1-06CA91CC86BE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364147985"/>
              </p:ext>
            </p:extLst>
          </p:nvPr>
        </p:nvGraphicFramePr>
        <p:xfrm>
          <a:off x="350053" y="3295511"/>
          <a:ext cx="2903537" cy="992188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344" name="Equation" r:id="rId12" imgW="2006280" imgH="685800" progId="Equation.DSMT4">
                  <p:embed/>
                </p:oleObj>
              </mc:Choice>
              <mc:Fallback>
                <p:oleObj name="Equation" r:id="rId12" imgW="2006280" imgH="685800" progId="Equation.DSMT4">
                  <p:embed/>
                  <p:pic>
                    <p:nvPicPr>
                      <p:cNvPr id="13" name="Objet 12">
                        <a:extLst>
                          <a:ext uri="{FF2B5EF4-FFF2-40B4-BE49-F238E27FC236}">
                            <a16:creationId xmlns:a16="http://schemas.microsoft.com/office/drawing/2014/main" id="{121E15F8-845E-4572-8D57-672070B55A46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3"/>
                      <a:stretch>
                        <a:fillRect/>
                      </a:stretch>
                    </p:blipFill>
                    <p:spPr>
                      <a:xfrm>
                        <a:off x="350053" y="3295511"/>
                        <a:ext cx="2903537" cy="992188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  <p:graphicFrame>
        <p:nvGraphicFramePr>
          <p:cNvPr id="16" name="Objet 15">
            <a:extLst>
              <a:ext uri="{FF2B5EF4-FFF2-40B4-BE49-F238E27FC236}">
                <a16:creationId xmlns:a16="http://schemas.microsoft.com/office/drawing/2014/main" id="{B54A6EA0-1A7D-4EC7-BBC2-FC233242DFAC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940153765"/>
              </p:ext>
            </p:extLst>
          </p:nvPr>
        </p:nvGraphicFramePr>
        <p:xfrm>
          <a:off x="315922" y="4350285"/>
          <a:ext cx="2003425" cy="990600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spid="_x0000_s5345" name="Equation" r:id="rId14" imgW="1384200" imgH="685800" progId="Equation.DSMT4">
                  <p:embed/>
                </p:oleObj>
              </mc:Choice>
              <mc:Fallback>
                <p:oleObj name="Equation" r:id="rId14" imgW="1384200" imgH="685800" progId="Equation.DSMT4">
                  <p:embed/>
                  <p:pic>
                    <p:nvPicPr>
                      <p:cNvPr id="15" name="Objet 14">
                        <a:extLst>
                          <a:ext uri="{FF2B5EF4-FFF2-40B4-BE49-F238E27FC236}">
                            <a16:creationId xmlns:a16="http://schemas.microsoft.com/office/drawing/2014/main" id="{93E28CB3-DC69-415A-88B1-06CA91CC86BE}"/>
                          </a:ext>
                        </a:extLst>
                      </p:cNvPr>
                      <p:cNvPicPr/>
                      <p:nvPr/>
                    </p:nvPicPr>
                    <p:blipFill>
                      <a:blip r:embed="rId15"/>
                      <a:stretch>
                        <a:fillRect/>
                      </a:stretch>
                    </p:blipFill>
                    <p:spPr>
                      <a:xfrm>
                        <a:off x="315922" y="4350285"/>
                        <a:ext cx="2003425" cy="990600"/>
                      </a:xfrm>
                      <a:prstGeom prst="rect">
                        <a:avLst/>
                      </a:prstGeom>
                    </p:spPr>
                  </p:pic>
                </p:oleObj>
              </mc:Fallback>
            </mc:AlternateContent>
          </a:graphicData>
        </a:graphic>
      </p:graphicFrame>
    </p:spTree>
    <p:extLst>
      <p:ext uri="{BB962C8B-B14F-4D97-AF65-F5344CB8AC3E}">
        <p14:creationId xmlns:p14="http://schemas.microsoft.com/office/powerpoint/2010/main" val="8893045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1921</TotalTime>
  <Words>322</Words>
  <Application>Microsoft Office PowerPoint</Application>
  <PresentationFormat>Grand écran</PresentationFormat>
  <Paragraphs>75</Paragraphs>
  <Slides>8</Slides>
  <Notes>0</Notes>
  <HiddenSlides>0</HiddenSlides>
  <MMClips>1</MMClips>
  <ScaleCrop>false</ScaleCrop>
  <HeadingPairs>
    <vt:vector size="8" baseType="variant">
      <vt:variant>
        <vt:lpstr>Polices utilisées</vt:lpstr>
      </vt:variant>
      <vt:variant>
        <vt:i4>3</vt:i4>
      </vt:variant>
      <vt:variant>
        <vt:lpstr>Thème</vt:lpstr>
      </vt:variant>
      <vt:variant>
        <vt:i4>1</vt:i4>
      </vt:variant>
      <vt:variant>
        <vt:lpstr>Serveurs OLE incorporés</vt:lpstr>
      </vt:variant>
      <vt:variant>
        <vt:i4>2</vt:i4>
      </vt:variant>
      <vt:variant>
        <vt:lpstr>Titres des diapositives</vt:lpstr>
      </vt:variant>
      <vt:variant>
        <vt:i4>8</vt:i4>
      </vt:variant>
    </vt:vector>
  </HeadingPairs>
  <TitlesOfParts>
    <vt:vector size="14" baseType="lpstr">
      <vt:lpstr>Arial</vt:lpstr>
      <vt:lpstr>Calibri</vt:lpstr>
      <vt:lpstr>Calibri Light</vt:lpstr>
      <vt:lpstr>Thème Office</vt:lpstr>
      <vt:lpstr>Equation</vt:lpstr>
      <vt:lpstr>MathType 7.0 Equation</vt:lpstr>
      <vt:lpstr>Can we explain this X-rays beam displacement?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geometry</dc:title>
  <dc:creator>Chiche Ronic</dc:creator>
  <cp:lastModifiedBy>Chiche Ronic</cp:lastModifiedBy>
  <cp:revision>105</cp:revision>
  <dcterms:created xsi:type="dcterms:W3CDTF">2025-04-10T07:11:00Z</dcterms:created>
  <dcterms:modified xsi:type="dcterms:W3CDTF">2025-04-14T08:03:10Z</dcterms:modified>
</cp:coreProperties>
</file>