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701" r:id="rId2"/>
  </p:sldMasterIdLst>
  <p:notesMasterIdLst>
    <p:notesMasterId r:id="rId37"/>
  </p:notesMasterIdLst>
  <p:handoutMasterIdLst>
    <p:handoutMasterId r:id="rId38"/>
  </p:handoutMasterIdLst>
  <p:sldIdLst>
    <p:sldId id="390" r:id="rId3"/>
    <p:sldId id="433" r:id="rId4"/>
    <p:sldId id="408" r:id="rId5"/>
    <p:sldId id="465" r:id="rId6"/>
    <p:sldId id="439" r:id="rId7"/>
    <p:sldId id="459" r:id="rId8"/>
    <p:sldId id="469" r:id="rId9"/>
    <p:sldId id="470" r:id="rId10"/>
    <p:sldId id="447" r:id="rId11"/>
    <p:sldId id="464" r:id="rId12"/>
    <p:sldId id="441" r:id="rId13"/>
    <p:sldId id="444" r:id="rId14"/>
    <p:sldId id="443" r:id="rId15"/>
    <p:sldId id="445" r:id="rId16"/>
    <p:sldId id="446" r:id="rId17"/>
    <p:sldId id="448" r:id="rId18"/>
    <p:sldId id="449" r:id="rId19"/>
    <p:sldId id="450" r:id="rId20"/>
    <p:sldId id="463" r:id="rId21"/>
    <p:sldId id="474" r:id="rId22"/>
    <p:sldId id="475" r:id="rId23"/>
    <p:sldId id="481" r:id="rId24"/>
    <p:sldId id="476" r:id="rId25"/>
    <p:sldId id="484" r:id="rId26"/>
    <p:sldId id="478" r:id="rId27"/>
    <p:sldId id="482" r:id="rId28"/>
    <p:sldId id="483" r:id="rId29"/>
    <p:sldId id="485" r:id="rId30"/>
    <p:sldId id="477" r:id="rId31"/>
    <p:sldId id="473" r:id="rId32"/>
    <p:sldId id="451" r:id="rId33"/>
    <p:sldId id="458" r:id="rId34"/>
    <p:sldId id="468" r:id="rId35"/>
    <p:sldId id="466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7B9338-85C9-8594-9E47-F5EF40F5260D}" name="Harold  BZYL" initials="HB" userId="S::harold.bzyl@CNRSDR4.onmicrosoft.com::ac6485a0-ee91-4d51-b378-a6848ba7af3b" providerId="AD"/>
  <p188:author id="{0D44B186-307E-4AD4-FCD9-42AEB076EFC9}" name="Jean-Michel Horodynski" initials="JH" userId="5c715a0f8bf77b2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87"/>
    <a:srgbClr val="9AE2FF"/>
    <a:srgbClr val="CDD7DC"/>
    <a:srgbClr val="6941EB"/>
    <a:srgbClr val="11284B"/>
    <a:srgbClr val="FFEB6E"/>
    <a:srgbClr val="8296A5"/>
    <a:srgbClr val="000000"/>
    <a:srgbClr val="FFFFFF"/>
    <a:srgbClr val="FFB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2" autoAdjust="0"/>
    <p:restoredTop sz="86569" autoAdjust="0"/>
  </p:normalViewPr>
  <p:slideViewPr>
    <p:cSldViewPr showGuides="1">
      <p:cViewPr varScale="1">
        <p:scale>
          <a:sx n="79" d="100"/>
          <a:sy n="79" d="100"/>
        </p:scale>
        <p:origin x="3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2648" y="19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6856D-A6F5-864E-B894-C06B40E71D62}" type="datetimeFigureOut">
              <a:rPr lang="fr-FR" smtClean="0">
                <a:latin typeface="Arial" panose="020B0604020202020204" pitchFamily="34" charset="0"/>
              </a:rPr>
              <a:t>19/11/2025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7DFC18-3D3E-A041-A3F3-D294B7D0CEC9}" type="datetimeFigureOut">
              <a:rPr lang="fr-FR" smtClean="0"/>
              <a:pPr/>
              <a:t>19/11/2025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198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73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86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237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066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158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EDD12-1CEE-4A30-AB28-A2F5A0E66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CA8541-C31E-777E-35FB-D452D2DBC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CE7D18B-C539-ADCE-B9C6-590DDB5D6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8F5C86-B82D-61DC-10E6-AE990D397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103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25B69-7CC8-C638-C4BD-7C19412EE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70ADE6-2876-7D7F-B838-AE41060EF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25A7F2D-A15B-DC93-095D-AC0EDEF7F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EF54A6-FFFD-4422-D375-654500FD1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233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0BFE8-B7F4-9552-6CDF-F614FA4C2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A52B09-0B5C-3B50-6FE9-9D1B7788C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46FD7E-2087-A450-BF7A-73510EE57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0A366A-7515-5522-1DA8-A4E641406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115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C4EDF-8491-9048-4065-1DC232775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0038E5-5D03-E9DD-980D-1F5DB0B7B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2A56F4-D4BD-226E-B1FE-E7E940ABA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A2F401-2902-BE1B-4B73-F4219B862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245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DCBFD-0846-5008-8B2C-DA7FD229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8CA9BF-E28D-94C6-DE5C-CEEDFC13E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9C6B4D-6B27-B04F-5808-8A57825EC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278893-3077-360F-444D-755931A8E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433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627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4E2A1-A0EF-6E5B-844A-36546DD1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9706E1-6DF4-82AC-14D1-40CD66F500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5937C6-09A7-F1ED-C475-129A57756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012E03-F8A6-B22D-46EF-34B1237C5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269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9E5D5-3B3E-09C7-A3D8-DA61F649A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7EA5317-4A3A-F15A-B3E8-3A9E8853C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12EB052-DE21-A7B6-7B03-CCA2BE5A2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3D42F-D7E0-C12A-D2F2-A02C35191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521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467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742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7915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44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78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7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28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93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060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0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4B4F27B-09DD-AF97-AFB6-C2F00C74B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F55A71F-6B9C-E8D9-6B4E-844CD2C6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/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19/11/2025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5CA1DBB-A8B1-5E5C-B650-A8BDB4975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859A047-36DB-A826-109A-1597E2492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C49267D-13DD-51A2-701E-D4ABC69163E7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  <a:t>‹N°›</a:t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2A3BBBA-BE0C-4144-EE3E-6508402B9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696B6B3D-3C2C-7E46-393C-E713ADFE7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DD54A2B-2650-D070-4575-3801BBC2ED9D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777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52F0032-4F3D-B893-5B5A-CB5DB0B9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57D0E84-04ED-EDDA-B42A-506F13DA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03C71A5-6321-FE30-29A6-4B185406FF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760DAB-596C-3421-9734-598CEB6003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99A6B2A-98EC-B4C2-A033-3F03A2907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9265F8B-52C7-4329-E09E-76B2CDFE2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28E351-2498-7473-8821-92115616C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F55A71F-6B9C-E8D9-6B4E-844CD2C6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/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19/11/2025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20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628773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9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CE6195-A31B-255A-E751-5ECC8035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19/11/2025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99639132-6E78-1DF0-8CD0-B00CAB1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5DECDA9-73C4-DF2B-6707-1083ADE43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/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>
            <a:extLst>
              <a:ext uri="{FF2B5EF4-FFF2-40B4-BE49-F238E27FC236}">
                <a16:creationId xmlns:a16="http://schemas.microsoft.com/office/drawing/2014/main" id="{A20B5E05-96BC-6F23-E4E7-B5BCC045C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19/11/2025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99639132-6E78-1DF0-8CD0-B00CAB1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5DECDA9-73C4-DF2B-6707-1083ADE43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/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8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F9B1C5-83B3-F822-0594-EA9E32D2B8D7}"/>
              </a:ext>
            </a:extLst>
          </p:cNvPr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F10A617-A8B7-1F89-4AEA-6893D2814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40295F2-3CBA-0088-CBC2-AC1E75852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109EFE1D-BACF-65DD-CA28-B0250B6B1A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3B00144-1958-E96E-40C2-1CCEB3C84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B58ECF5F-128A-9FC3-058D-5634554C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29610" t="25925" r="17900" b="34347"/>
          <a:stretch/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AC4F9010-C209-8B30-2F7C-5D82D6381726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>
            <a:extLst>
              <a:ext uri="{FF2B5EF4-FFF2-40B4-BE49-F238E27FC236}">
                <a16:creationId xmlns:a16="http://schemas.microsoft.com/office/drawing/2014/main" id="{F0D3B102-DE52-3FFC-11AF-F86707354388}"/>
              </a:ext>
            </a:extLst>
          </p:cNvPr>
          <p:cNvSpPr txBox="1">
            <a:spLocks/>
          </p:cNvSpPr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19/11/2025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AC26C599-7A09-3F7B-957B-85A71283CAA5}"/>
              </a:ext>
            </a:extLst>
          </p:cNvPr>
          <p:cNvSpPr txBox="1">
            <a:spLocks/>
          </p:cNvSpPr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6B9E32B2-B7E0-05F4-BCDA-CDC20DFC1FBB}"/>
              </a:ext>
            </a:extLst>
          </p:cNvPr>
          <p:cNvSpPr txBox="1">
            <a:spLocks/>
          </p:cNvSpPr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8" r:id="rId2"/>
    <p:sldLayoutId id="2147483684" r:id="rId3"/>
    <p:sldLayoutId id="2147483699" r:id="rId4"/>
    <p:sldLayoutId id="2147483693" r:id="rId5"/>
    <p:sldLayoutId id="2147483704" r:id="rId6"/>
    <p:sldLayoutId id="2147483705" r:id="rId7"/>
    <p:sldLayoutId id="2147483706" r:id="rId8"/>
    <p:sldLayoutId id="2147483707" r:id="rId9"/>
    <p:sldLayoutId id="2147483653" r:id="rId10"/>
    <p:sldLayoutId id="2147483696" r:id="rId11"/>
    <p:sldLayoutId id="2147483665" r:id="rId12"/>
    <p:sldLayoutId id="2147483654" r:id="rId13"/>
    <p:sldLayoutId id="2147483661" r:id="rId14"/>
    <p:sldLayoutId id="2147483695" r:id="rId15"/>
    <p:sldLayoutId id="2147483676" r:id="rId16"/>
    <p:sldLayoutId id="2147483659" r:id="rId17"/>
    <p:sldLayoutId id="2147483666" r:id="rId18"/>
    <p:sldLayoutId id="2147483697" r:id="rId19"/>
    <p:sldLayoutId id="214748370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1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tags" Target="../tags/tag34.xml"/><Relationship Id="rId39" Type="http://schemas.openxmlformats.org/officeDocument/2006/relationships/image" Target="../media/image17.png"/><Relationship Id="rId21" Type="http://schemas.openxmlformats.org/officeDocument/2006/relationships/tags" Target="../tags/tag29.xml"/><Relationship Id="rId34" Type="http://schemas.openxmlformats.org/officeDocument/2006/relationships/tags" Target="../tags/tag42.xml"/><Relationship Id="rId42" Type="http://schemas.microsoft.com/office/2007/relationships/hdphoto" Target="../media/hdphoto2.wdp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29" Type="http://schemas.openxmlformats.org/officeDocument/2006/relationships/tags" Target="../tags/tag37.xml"/><Relationship Id="rId41" Type="http://schemas.openxmlformats.org/officeDocument/2006/relationships/image" Target="../media/image18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tags" Target="../tags/tag40.xml"/><Relationship Id="rId37" Type="http://schemas.openxmlformats.org/officeDocument/2006/relationships/notesSlide" Target="../notesSlides/notesSlide7.xml"/><Relationship Id="rId40" Type="http://schemas.microsoft.com/office/2007/relationships/hdphoto" Target="../media/hdphoto1.wdp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slideLayout" Target="../slideLayouts/slideLayout16.xml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31" Type="http://schemas.openxmlformats.org/officeDocument/2006/relationships/tags" Target="../tags/tag39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tags" Target="../tags/tag43.xml"/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tags" Target="../tags/tag41.xml"/><Relationship Id="rId38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tags" Target="../tags/tag69.xml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34" Type="http://schemas.openxmlformats.org/officeDocument/2006/relationships/notesSlide" Target="../notesSlides/notesSlide8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slideLayout" Target="../slideLayouts/slideLayout16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tags" Target="../tags/tag72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tags" Target="../tags/tag75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tags" Target="../tags/tag71.xml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tags" Target="../tags/tag74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tags" Target="../tags/tag70.xml"/><Relationship Id="rId30" Type="http://schemas.openxmlformats.org/officeDocument/2006/relationships/tags" Target="../tags/tag73.xml"/><Relationship Id="rId35" Type="http://schemas.openxmlformats.org/officeDocument/2006/relationships/image" Target="../media/image14.png"/><Relationship Id="rId8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notesSlide" Target="../notesSlides/notesSlide10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22.png"/><Relationship Id="rId2" Type="http://schemas.openxmlformats.org/officeDocument/2006/relationships/tags" Target="../tags/tag77.xml"/><Relationship Id="rId16" Type="http://schemas.openxmlformats.org/officeDocument/2006/relationships/image" Target="../media/image21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image" Target="../media/image20.png"/><Relationship Id="rId10" Type="http://schemas.openxmlformats.org/officeDocument/2006/relationships/tags" Target="../tags/tag85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3" Type="http://schemas.openxmlformats.org/officeDocument/2006/relationships/image" Target="../media/image14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microsoft.com/office/2007/relationships/hdphoto" Target="../media/hdphoto3.wdp"/><Relationship Id="rId10" Type="http://schemas.openxmlformats.org/officeDocument/2006/relationships/image" Target="../media/image40.tiff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notesSlide" Target="../notesSlides/notesSlide19.xml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34" Type="http://schemas.openxmlformats.org/officeDocument/2006/relationships/image" Target="../media/image54.emf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slideLayout" Target="../slideLayouts/slideLayout16.xml"/><Relationship Id="rId33" Type="http://schemas.openxmlformats.org/officeDocument/2006/relationships/image" Target="../media/image53.png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29" Type="http://schemas.openxmlformats.org/officeDocument/2006/relationships/image" Target="../media/image49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tags" Target="../tags/tag110.xml"/><Relationship Id="rId32" Type="http://schemas.openxmlformats.org/officeDocument/2006/relationships/image" Target="../media/image52.png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tags" Target="../tags/tag109.xml"/><Relationship Id="rId28" Type="http://schemas.openxmlformats.org/officeDocument/2006/relationships/image" Target="../media/image48.png"/><Relationship Id="rId36" Type="http://schemas.openxmlformats.org/officeDocument/2006/relationships/image" Target="../media/image56.emf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31" Type="http://schemas.openxmlformats.org/officeDocument/2006/relationships/image" Target="../media/image51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Relationship Id="rId27" Type="http://schemas.openxmlformats.org/officeDocument/2006/relationships/image" Target="../media/image14.png"/><Relationship Id="rId30" Type="http://schemas.openxmlformats.org/officeDocument/2006/relationships/image" Target="../media/image50.png"/><Relationship Id="rId35" Type="http://schemas.openxmlformats.org/officeDocument/2006/relationships/image" Target="../media/image55.emf"/><Relationship Id="rId8" Type="http://schemas.openxmlformats.org/officeDocument/2006/relationships/tags" Target="../tags/tag9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image" Target="../media/image60.png"/><Relationship Id="rId3" Type="http://schemas.openxmlformats.org/officeDocument/2006/relationships/tags" Target="../tags/tag113.xml"/><Relationship Id="rId21" Type="http://schemas.openxmlformats.org/officeDocument/2006/relationships/notesSlide" Target="../notesSlides/notesSlide20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image" Target="../media/image59.png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slideLayout" Target="../slideLayouts/slideLayout16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58.pn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57.png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4.png"/><Relationship Id="rId27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14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Harold.bzyl@cnrs.f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6B04651-F74F-D636-0A85-78461DF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6480695" cy="1296180"/>
          </a:xfrm>
        </p:spPr>
        <p:txBody>
          <a:bodyPr/>
          <a:lstStyle/>
          <a:p>
            <a:r>
              <a:rPr lang="fr-FR" dirty="0"/>
              <a:t>Les Journées Online 2025</a:t>
            </a:r>
          </a:p>
        </p:txBody>
      </p:sp>
      <p:pic>
        <p:nvPicPr>
          <p:cNvPr id="5" name="Image 4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3A9D45C-C6A3-7DF1-EEE5-D721EF0C0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90" y="908650"/>
            <a:ext cx="1376609" cy="1296181"/>
          </a:xfrm>
          <a:prstGeom prst="rect">
            <a:avLst/>
          </a:prstGeom>
        </p:spPr>
      </p:pic>
      <p:sp>
        <p:nvSpPr>
          <p:cNvPr id="6" name="Sous-titre 5">
            <a:extLst>
              <a:ext uri="{FF2B5EF4-FFF2-40B4-BE49-F238E27FC236}">
                <a16:creationId xmlns:a16="http://schemas.microsoft.com/office/drawing/2014/main" id="{B46DF901-7522-776C-8289-4F47B22E8CD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6768736" cy="859998"/>
          </a:xfrm>
        </p:spPr>
        <p:txBody>
          <a:bodyPr>
            <a:normAutofit/>
          </a:bodyPr>
          <a:lstStyle/>
          <a:p>
            <a:r>
              <a:rPr lang="fr-FR" sz="2800" dirty="0"/>
              <a:t>Réglementation &amp; Automate de sécurité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E6B677-2199-EDA9-2BDE-7B3EF6D7C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660" y="5517290"/>
            <a:ext cx="1089192" cy="108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1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5F324B-5231-53E7-5AB9-A030AA43F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2900648"/>
            <a:ext cx="9217076" cy="1231106"/>
          </a:xfrm>
        </p:spPr>
        <p:txBody>
          <a:bodyPr/>
          <a:lstStyle/>
          <a:p>
            <a:r>
              <a:rPr lang="fr-FR" sz="2800" dirty="0"/>
              <a:t>PROCESSUS DE MISE EN OEUVRE</a:t>
            </a:r>
          </a:p>
          <a:p>
            <a:endParaRPr lang="fr-FR" dirty="0"/>
          </a:p>
        </p:txBody>
      </p:sp>
      <p:pic>
        <p:nvPicPr>
          <p:cNvPr id="4" name="Image 3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CC19332-00C1-1ACA-ADA6-A8BD0F51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4D7043-23BB-8B38-E685-8F8333B30933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172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487531"/>
          </a:xfrm>
        </p:spPr>
        <p:txBody>
          <a:bodyPr/>
          <a:lstStyle/>
          <a:p>
            <a:r>
              <a:rPr lang="fr-FR" sz="3200" dirty="0"/>
              <a:t>Réduire le risque initial à un risque résiduel acceptable</a:t>
            </a:r>
          </a:p>
          <a:p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5300" y="6309400"/>
            <a:ext cx="504070" cy="4746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30A986-2ABE-8CEC-AAC5-74EC86FE8F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4762" b="97070" l="16505" r="80971"/>
                    </a14:imgEffect>
                  </a14:imgLayer>
                </a14:imgProps>
              </a:ext>
            </a:extLst>
          </a:blip>
          <a:srcRect l="15940" r="18003"/>
          <a:stretch/>
        </p:blipFill>
        <p:spPr>
          <a:xfrm>
            <a:off x="9892212" y="4308266"/>
            <a:ext cx="2180617" cy="1749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32E7F6-0B14-2491-FDE6-DAB5D366E0F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24324" y="1733698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A9CD61-5328-6DFC-2E51-77D15BDD93A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89246" y="1733698"/>
            <a:ext cx="2016896" cy="36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E2822-096E-5213-8C94-23938E353D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56964" y="1733698"/>
            <a:ext cx="1872208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Construction sûre</a:t>
            </a:r>
          </a:p>
        </p:txBody>
      </p:sp>
      <p:sp>
        <p:nvSpPr>
          <p:cNvPr id="10" name="Double flèche horizontale 12">
            <a:extLst>
              <a:ext uri="{FF2B5EF4-FFF2-40B4-BE49-F238E27FC236}">
                <a16:creationId xmlns:a16="http://schemas.microsoft.com/office/drawing/2014/main" id="{9FFBA3DE-62B4-2051-04DC-F6C63714FAF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43590" y="2381770"/>
            <a:ext cx="5498956" cy="360040"/>
          </a:xfrm>
          <a:prstGeom prst="leftRightArrow">
            <a:avLst>
              <a:gd name="adj1" fmla="val 100000"/>
              <a:gd name="adj2" fmla="val 9045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Le risque est-il réduit à une valeur raisonnable?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2416E-18D7-D8FB-4FCD-8590826B075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29246" y="3026752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69CBCB-CA11-A280-5F75-61B00DB6308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89246" y="3026752"/>
            <a:ext cx="1911344" cy="36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A8D710-1F01-2DCB-F8DC-01B72FB5E6A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851413" y="3026752"/>
            <a:ext cx="208331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Mesures techniques</a:t>
            </a:r>
          </a:p>
        </p:txBody>
      </p:sp>
      <p:sp>
        <p:nvSpPr>
          <p:cNvPr id="16" name="Double flèche horizontale 16">
            <a:extLst>
              <a:ext uri="{FF2B5EF4-FFF2-40B4-BE49-F238E27FC236}">
                <a16:creationId xmlns:a16="http://schemas.microsoft.com/office/drawing/2014/main" id="{1F643F98-5FD2-2289-A3F0-472AE9A7BAE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143590" y="3674824"/>
            <a:ext cx="5498956" cy="360040"/>
          </a:xfrm>
          <a:prstGeom prst="leftRightArrow">
            <a:avLst>
              <a:gd name="adj1" fmla="val 100000"/>
              <a:gd name="adj2" fmla="val 9045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Le risque est-il réduit à une valeur raisonnable?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6BBD66-847F-04CF-B8E9-1AF10B440BD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624324" y="4387155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B2983F-EBA8-382B-5865-7DA915E4655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989246" y="4387155"/>
            <a:ext cx="414386" cy="36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8E600F-81F2-E5E7-6583-02AF4803FF4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354454" y="4387155"/>
            <a:ext cx="5077228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Informations des utilisateurs sur les risques résiduels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6727ABC-4996-F9C2-5AA0-E3F87D174F4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5868479" y="2093698"/>
            <a:ext cx="0" cy="28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45E2DDD-698E-E223-EDAE-2CA460826F4D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5868479" y="2741810"/>
            <a:ext cx="0" cy="284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DC22820-F4DF-F699-A12B-DAF91D1BDB6C}"/>
              </a:ext>
            </a:extLst>
          </p:cNvPr>
          <p:cNvCxnSpPr>
            <a:cxnSpLocks/>
            <a:endCxn id="16" idx="1"/>
          </p:cNvCxnSpPr>
          <p:nvPr>
            <p:custDataLst>
              <p:tags r:id="rId15"/>
            </p:custDataLst>
          </p:nvPr>
        </p:nvCxnSpPr>
        <p:spPr>
          <a:xfrm>
            <a:off x="5893068" y="3386752"/>
            <a:ext cx="0" cy="28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0B929B8-5B8B-629C-9505-208E92A383A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9047380" y="5511937"/>
            <a:ext cx="1080120" cy="5682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0456B9-80BD-D611-E6F1-CAE1737DFF5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707284" y="3658561"/>
            <a:ext cx="323364" cy="1518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Oui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15BB25-494A-C9C4-0540-4C7376D877E2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731386" y="2780910"/>
            <a:ext cx="323364" cy="151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/>
              <a:t>Non</a:t>
            </a:r>
          </a:p>
        </p:txBody>
      </p:sp>
      <p:sp>
        <p:nvSpPr>
          <p:cNvPr id="26" name="Double flèche horizontale 24">
            <a:extLst>
              <a:ext uri="{FF2B5EF4-FFF2-40B4-BE49-F238E27FC236}">
                <a16:creationId xmlns:a16="http://schemas.microsoft.com/office/drawing/2014/main" id="{65096E0F-9680-0D29-CF1F-96B20DE3DF1E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3143590" y="5151897"/>
            <a:ext cx="5498956" cy="360040"/>
          </a:xfrm>
          <a:prstGeom prst="leftRightArrow">
            <a:avLst>
              <a:gd name="adj1" fmla="val 100000"/>
              <a:gd name="adj2" fmla="val 9045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Le risque est-il réduit à une valeur raisonnable?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7D8F98D-6A87-9A62-F415-4FA33CD13D79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>
            <a:off x="5868479" y="4034864"/>
            <a:ext cx="0" cy="352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4B84A1C-F69E-821F-B0F2-8AE8C38D70E8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5868479" y="4747155"/>
            <a:ext cx="0" cy="404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8FD0C82-D7C6-E39F-A615-B92DCCE6CDC0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5731386" y="4132567"/>
            <a:ext cx="323364" cy="151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/>
              <a:t>Non</a:t>
            </a:r>
          </a:p>
        </p:txBody>
      </p:sp>
      <p:cxnSp>
        <p:nvCxnSpPr>
          <p:cNvPr id="30" name="Connecteur en angle 27">
            <a:extLst>
              <a:ext uri="{FF2B5EF4-FFF2-40B4-BE49-F238E27FC236}">
                <a16:creationId xmlns:a16="http://schemas.microsoft.com/office/drawing/2014/main" id="{5D481A55-669C-2E54-CE4B-8965D24B6BDD}"/>
              </a:ext>
            </a:extLst>
          </p:cNvPr>
          <p:cNvCxnSpPr>
            <a:cxnSpLocks/>
            <a:stCxn id="10" idx="7"/>
            <a:endCxn id="23" idx="0"/>
          </p:cNvCxnSpPr>
          <p:nvPr>
            <p:custDataLst>
              <p:tags r:id="rId23"/>
            </p:custDataLst>
          </p:nvPr>
        </p:nvCxnSpPr>
        <p:spPr>
          <a:xfrm>
            <a:off x="8642546" y="2561790"/>
            <a:ext cx="944894" cy="295014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E6761B8-0BC9-6FB2-4797-7A56F5311C22}"/>
              </a:ext>
            </a:extLst>
          </p:cNvPr>
          <p:cNvCxnSpPr>
            <a:cxnSpLocks/>
            <a:stCxn id="16" idx="7"/>
          </p:cNvCxnSpPr>
          <p:nvPr>
            <p:custDataLst>
              <p:tags r:id="rId24"/>
            </p:custDataLst>
          </p:nvPr>
        </p:nvCxnSpPr>
        <p:spPr>
          <a:xfrm>
            <a:off x="8642546" y="3854844"/>
            <a:ext cx="9448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6796C0C-2568-DE25-424A-79AA939A2EC2}"/>
              </a:ext>
            </a:extLst>
          </p:cNvPr>
          <p:cNvCxnSpPr>
            <a:cxnSpLocks/>
            <a:stCxn id="26" idx="7"/>
          </p:cNvCxnSpPr>
          <p:nvPr>
            <p:custDataLst>
              <p:tags r:id="rId25"/>
            </p:custDataLst>
          </p:nvPr>
        </p:nvCxnSpPr>
        <p:spPr>
          <a:xfrm>
            <a:off x="8642546" y="5331917"/>
            <a:ext cx="9448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7D5A8FE-ED3E-D648-9243-9AC4194DCAE1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8713437" y="5154007"/>
            <a:ext cx="323364" cy="1518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Oui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C5953F-DAF9-E5D5-5693-2B3ECCD6465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8709008" y="2321030"/>
            <a:ext cx="323364" cy="1518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Oui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CDF3480-F22D-0723-B7A2-C69E06543C75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22681" r="74818"/>
                    </a14:imgEffect>
                  </a14:imgLayer>
                </a14:imgProps>
              </a:ext>
            </a:extLst>
          </a:blip>
          <a:srcRect l="16164" r="18665"/>
          <a:stretch/>
        </p:blipFill>
        <p:spPr>
          <a:xfrm>
            <a:off x="9763274" y="1052670"/>
            <a:ext cx="2428726" cy="1976540"/>
          </a:xfrm>
          <a:prstGeom prst="rect">
            <a:avLst/>
          </a:prstGeom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318C3D4E-5453-66DE-C8D5-5B8A4FA0992E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5353008" y="1112967"/>
            <a:ext cx="1080120" cy="3616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Début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8B8CE1C-50AD-0775-AC7E-2697E65F60F1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5893068" y="1474621"/>
            <a:ext cx="0" cy="259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èche vers le bas 43">
            <a:extLst>
              <a:ext uri="{FF2B5EF4-FFF2-40B4-BE49-F238E27FC236}">
                <a16:creationId xmlns:a16="http://schemas.microsoft.com/office/drawing/2014/main" id="{10DB1B48-9C2A-F282-5D0F-BAE4C0743552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0329180" y="3022817"/>
            <a:ext cx="544144" cy="123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591FD4-0830-D14F-79A5-87ECA7F47B60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4228304" y="5796074"/>
            <a:ext cx="3329528" cy="36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Nouvelle appréciation du risque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B69712C-40EC-4E2A-E5D2-262263AEC36A}"/>
              </a:ext>
            </a:extLst>
          </p:cNvPr>
          <p:cNvCxnSpPr>
            <a:cxnSpLocks/>
          </p:cNvCxnSpPr>
          <p:nvPr>
            <p:custDataLst>
              <p:tags r:id="rId33"/>
            </p:custDataLst>
          </p:nvPr>
        </p:nvCxnSpPr>
        <p:spPr>
          <a:xfrm>
            <a:off x="5868479" y="5511937"/>
            <a:ext cx="0" cy="28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D0F8822-82F4-005A-6F55-07E10DC6B985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5731386" y="5578102"/>
            <a:ext cx="323364" cy="151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000" dirty="0"/>
              <a:t>Non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CE4F7C-75A9-0764-45EC-4D40DC694AE9}"/>
              </a:ext>
            </a:extLst>
          </p:cNvPr>
          <p:cNvSpPr/>
          <p:nvPr/>
        </p:nvSpPr>
        <p:spPr>
          <a:xfrm rot="5400000">
            <a:off x="847470" y="934922"/>
            <a:ext cx="556415" cy="136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Risque initial</a:t>
            </a:r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06A20FE8-9DBC-2432-1D57-6DB4CA98BB62}"/>
              </a:ext>
            </a:extLst>
          </p:cNvPr>
          <p:cNvSpPr/>
          <p:nvPr/>
        </p:nvSpPr>
        <p:spPr>
          <a:xfrm rot="5400000">
            <a:off x="-413967" y="2945239"/>
            <a:ext cx="3116588" cy="1368000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C47234D-0436-3ADF-9F8B-16BBDAC5E83F}"/>
              </a:ext>
            </a:extLst>
          </p:cNvPr>
          <p:cNvCxnSpPr>
            <a:cxnSpLocks/>
          </p:cNvCxnSpPr>
          <p:nvPr/>
        </p:nvCxnSpPr>
        <p:spPr>
          <a:xfrm rot="5400000">
            <a:off x="1360427" y="1037956"/>
            <a:ext cx="0" cy="18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46FC113-F708-1F44-7387-A79FC084F190}"/>
              </a:ext>
            </a:extLst>
          </p:cNvPr>
          <p:cNvCxnSpPr/>
          <p:nvPr/>
        </p:nvCxnSpPr>
        <p:spPr>
          <a:xfrm>
            <a:off x="4094365" y="4164250"/>
            <a:ext cx="0" cy="144016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18A044D-343B-1AA5-684F-9B3D1798ABD2}"/>
              </a:ext>
            </a:extLst>
          </p:cNvPr>
          <p:cNvCxnSpPr>
            <a:cxnSpLocks/>
          </p:cNvCxnSpPr>
          <p:nvPr/>
        </p:nvCxnSpPr>
        <p:spPr>
          <a:xfrm rot="5400000">
            <a:off x="1339671" y="3785364"/>
            <a:ext cx="0" cy="18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AE5A3976-19A7-2FCC-D922-F76357197786}"/>
              </a:ext>
            </a:extLst>
          </p:cNvPr>
          <p:cNvSpPr/>
          <p:nvPr/>
        </p:nvSpPr>
        <p:spPr>
          <a:xfrm>
            <a:off x="801007" y="4774929"/>
            <a:ext cx="1107859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fr-FR" b="1" dirty="0"/>
              <a:t>Risque résiduel acceptable</a:t>
            </a:r>
          </a:p>
        </p:txBody>
      </p:sp>
      <p:sp>
        <p:nvSpPr>
          <p:cNvPr id="46" name="Flèche droite 18">
            <a:extLst>
              <a:ext uri="{FF2B5EF4-FFF2-40B4-BE49-F238E27FC236}">
                <a16:creationId xmlns:a16="http://schemas.microsoft.com/office/drawing/2014/main" id="{56857BC5-EBDC-F80D-7880-349FF8F36D48}"/>
              </a:ext>
            </a:extLst>
          </p:cNvPr>
          <p:cNvSpPr/>
          <p:nvPr/>
        </p:nvSpPr>
        <p:spPr>
          <a:xfrm rot="5400000">
            <a:off x="-1313893" y="3089222"/>
            <a:ext cx="3116588" cy="360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Réduction des risques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A53901-1124-AAB2-78F2-9C5CC3D61E73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067E85D-5C32-E04F-9945-4BDB08181369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2158536" y="6193924"/>
            <a:ext cx="3678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méthode en 3 étapes de la norme EN ISO 12100</a:t>
            </a:r>
          </a:p>
        </p:txBody>
      </p:sp>
    </p:spTree>
    <p:extLst>
      <p:ext uri="{BB962C8B-B14F-4D97-AF65-F5344CB8AC3E}">
        <p14:creationId xmlns:p14="http://schemas.microsoft.com/office/powerpoint/2010/main" val="236765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496498"/>
          </a:xfrm>
        </p:spPr>
        <p:txBody>
          <a:bodyPr/>
          <a:lstStyle/>
          <a:p>
            <a:r>
              <a:rPr lang="fr-FR" sz="2000" dirty="0">
                <a:solidFill>
                  <a:srgbClr val="00B0F0"/>
                </a:solidFill>
              </a:rPr>
              <a:t>Déterminer un niveau de sécurité</a:t>
            </a:r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55300" y="6309400"/>
            <a:ext cx="504070" cy="474620"/>
          </a:xfrm>
          <a:prstGeom prst="rect">
            <a:avLst/>
          </a:prstGeom>
        </p:spPr>
      </p:pic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D2F4EDCC-70DE-9DCE-EA58-604E428F2F3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99320" y="1124680"/>
            <a:ext cx="7273010" cy="11430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Déterminer un niveau de sécurité par rapport au(x) risque(s) initiale(s).</a:t>
            </a:r>
          </a:p>
          <a:p>
            <a:endParaRPr lang="fr-FR" dirty="0"/>
          </a:p>
          <a:p>
            <a:r>
              <a:rPr lang="fr-FR" dirty="0"/>
              <a:t>Deux normes peuvent rentrées en ligne de compte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56037C3-6039-381A-8777-D13D3E02E37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357422" y="836712"/>
            <a:ext cx="3571900" cy="3571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F11DD-63A7-FE60-6FD2-5905B84812C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9661" y="1916832"/>
            <a:ext cx="1800200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ISO 13849-1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EF17F-D5FA-5AA2-6BD6-3A2AFE0E506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220072" y="1950520"/>
            <a:ext cx="1800200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CEI 62061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4A2789-4236-A48E-F172-339FBC89C12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5656" y="2558064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Niveaux de performances requis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E2A6DC-1C1B-762F-823C-87B3152F595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564669" y="2996952"/>
            <a:ext cx="432048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 err="1"/>
              <a:t>PLa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19EC7-EBAF-5F39-A0DF-1929F972175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57096" y="2996952"/>
            <a:ext cx="432048" cy="2880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 err="1"/>
              <a:t>PLb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93E076-6EEE-C701-9FF4-CEB676AC4BA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743409" y="2996952"/>
            <a:ext cx="432048" cy="288032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 err="1"/>
              <a:t>PLc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061965-326A-CFBF-2DAE-FA6FB31CC08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329722" y="2996952"/>
            <a:ext cx="432048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 err="1"/>
              <a:t>PLd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3142E-3701-E72F-40CF-C5EEF316632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916035" y="2996952"/>
            <a:ext cx="432048" cy="2880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 err="1"/>
              <a:t>PLe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9D74808-6991-B0D5-8535-5F837D2E0A6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148064" y="2552328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Niveau d’intégrité de sécurité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BC9E29-766D-9D71-6180-1C203A61188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220072" y="2991216"/>
            <a:ext cx="504056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/>
              <a:t>SIL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1D530B-FE16-9EC5-EE1A-2B0AA4B73669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796136" y="2991216"/>
            <a:ext cx="504056" cy="2880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/>
              <a:t>SIL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E70C3A-25FA-FA8C-820C-D27941B788C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372200" y="2991216"/>
            <a:ext cx="504056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/>
              <a:t>SIL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A4D9E2-62FE-D6B8-1667-365642953773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140048" y="5147900"/>
            <a:ext cx="1800200" cy="10174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400" dirty="0"/>
              <a:t>-Soins nécessaires</a:t>
            </a:r>
          </a:p>
          <a:p>
            <a:r>
              <a:rPr lang="fr-FR" sz="1400" dirty="0"/>
              <a:t>-Probabilité négligeable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F0C0C-157E-4A75-4457-83476FAEC6C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140048" y="4790312"/>
            <a:ext cx="1800200" cy="2948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Risque minimal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781907-B43E-3AEC-EC72-3F479F8C6EB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250696" y="5807672"/>
            <a:ext cx="432048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 err="1"/>
              <a:t>PLa</a:t>
            </a:r>
            <a:endParaRPr lang="fr-FR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877C5C-2933-AB4E-7EB9-5596EC4FAD4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3077812" y="4790312"/>
            <a:ext cx="1800200" cy="13749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400" dirty="0"/>
              <a:t>-Traitement médical nécessaire</a:t>
            </a:r>
          </a:p>
          <a:p>
            <a:r>
              <a:rPr lang="fr-FR" sz="1400" dirty="0"/>
              <a:t>-Probabilité d’apparition faible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8FADAF-9108-15A0-638B-104CA95E7BA3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3077812" y="4430272"/>
            <a:ext cx="1800200" cy="2948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Risque Faible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BF1D3E-22E6-2647-3B1F-A3D418675890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193356" y="5806693"/>
            <a:ext cx="432048" cy="2880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 err="1"/>
              <a:t>PLb</a:t>
            </a:r>
            <a:endParaRPr lang="fr-FR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1CF551-AD5F-81D5-4BCF-D7402BC40B93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3745510" y="5800844"/>
            <a:ext cx="432048" cy="288032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 err="1"/>
              <a:t>PLc</a:t>
            </a:r>
            <a:endParaRPr lang="fr-FR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713FF3-2C2D-A476-CB29-9500D5140F9D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4297664" y="5807672"/>
            <a:ext cx="504056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/>
              <a:t>SIL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A27D3F-F4D0-F250-70DE-F8947064BB7D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5015576" y="4422084"/>
            <a:ext cx="1800200" cy="174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400" dirty="0"/>
              <a:t>-Blessures légères à graves</a:t>
            </a:r>
          </a:p>
          <a:p>
            <a:r>
              <a:rPr lang="fr-FR" sz="1400" dirty="0"/>
              <a:t>-Probabilité d’apparition moyenne</a:t>
            </a:r>
          </a:p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34008B-49A6-F78F-C261-A5A5E666F929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5010500" y="4064496"/>
            <a:ext cx="1800200" cy="2948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Risque moyen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4789C5-DD16-CEB6-64AB-4387B2480F3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5141490" y="5795108"/>
            <a:ext cx="432048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 err="1"/>
              <a:t>PLd</a:t>
            </a:r>
            <a:endParaRPr lang="fr-FR" sz="1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5DF37A-27EE-7933-692A-72C9EA8B9A7D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5682169" y="5801936"/>
            <a:ext cx="504056" cy="2880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/>
              <a:t>SIL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D33E0D-79EC-4620-A464-764B7599C86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6948264" y="4064496"/>
            <a:ext cx="1800200" cy="21008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400" dirty="0"/>
              <a:t>-Blessures graves à mortelles</a:t>
            </a:r>
          </a:p>
          <a:p>
            <a:r>
              <a:rPr lang="fr-FR" sz="1400" dirty="0"/>
              <a:t>-probabilité d’apparition élevée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C959ED-CB27-B9F6-8843-767A6A5CF7F2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6943188" y="3711296"/>
            <a:ext cx="1800200" cy="29487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Risque élevé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5FC783-62C5-5EBD-B2E5-96D354FE9960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7033787" y="5795108"/>
            <a:ext cx="432048" cy="2880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 err="1"/>
              <a:t>PLe</a:t>
            </a:r>
            <a:endParaRPr lang="fr-FR" sz="1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18748-5A71-1F58-08F0-9AA863596292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7584764" y="5801936"/>
            <a:ext cx="504056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/>
              <a:t>SIL 3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D546754-4DCE-3CF4-4DD4-AF729A783648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943188" y="6172160"/>
            <a:ext cx="1837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Redondant + Autocontrôle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F845D92-B7FE-77D1-D88E-341F30AA8A87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436096" y="6172160"/>
            <a:ext cx="868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Redondant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EDB10C7-81CE-4712-ED52-65434C8787D4}"/>
              </a:ext>
            </a:extLst>
          </p:cNvPr>
          <p:cNvSpPr txBox="1"/>
          <p:nvPr/>
        </p:nvSpPr>
        <p:spPr>
          <a:xfrm>
            <a:off x="7611181" y="1417697"/>
            <a:ext cx="495221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Probabilité de défaillance dangereuse par heure (PFHD) [1/h]</a:t>
            </a:r>
          </a:p>
          <a:p>
            <a:r>
              <a:rPr lang="fr-FR" sz="1400" dirty="0"/>
              <a:t>SIL 3	&gt;= 10 E-8 à &lt; 10 E-7</a:t>
            </a:r>
          </a:p>
          <a:p>
            <a:r>
              <a:rPr lang="fr-FR" sz="1400" dirty="0"/>
              <a:t>SIL 2	&gt;= 10 E-7 à &lt; 10 E-6</a:t>
            </a:r>
          </a:p>
          <a:p>
            <a:r>
              <a:rPr lang="fr-FR" sz="1400" dirty="0"/>
              <a:t>SIL 1	&gt;= 10 E-6 à &lt; 10 E-5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85A36E3-9BB4-3D5D-F767-2F99978029B0}"/>
              </a:ext>
            </a:extLst>
          </p:cNvPr>
          <p:cNvSpPr txBox="1"/>
          <p:nvPr/>
        </p:nvSpPr>
        <p:spPr>
          <a:xfrm>
            <a:off x="5148064" y="3335108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Processus industriels, automatisation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B255311-1BF3-73FB-49D3-BF7213A77B1F}"/>
              </a:ext>
            </a:extLst>
          </p:cNvPr>
          <p:cNvSpPr txBox="1"/>
          <p:nvPr/>
        </p:nvSpPr>
        <p:spPr>
          <a:xfrm>
            <a:off x="1529661" y="333510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Machines et robotique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8AB442-5D49-1252-2BA2-91C048295433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577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554736"/>
          </a:xfrm>
        </p:spPr>
        <p:txBody>
          <a:bodyPr/>
          <a:lstStyle/>
          <a:p>
            <a:r>
              <a:rPr lang="fr-FR" sz="3600" dirty="0"/>
              <a:t>Méthode d’estimation du risque</a:t>
            </a:r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0" y="6309400"/>
            <a:ext cx="504070" cy="474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DAC4E2-7D76-06D2-597D-AAD9D1041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490" y="1030986"/>
            <a:ext cx="6244113" cy="5321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78A91E-D471-FD0F-BAFC-B61D9374F434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183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/>
              <a:t>La réalisation</a:t>
            </a:r>
          </a:p>
          <a:p>
            <a:endParaRPr lang="fr-FR" sz="3600" dirty="0"/>
          </a:p>
          <a:p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300" y="6309400"/>
            <a:ext cx="504070" cy="474620"/>
          </a:xfrm>
          <a:prstGeom prst="rect">
            <a:avLst/>
          </a:prstGeom>
        </p:spPr>
      </p:pic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C942B98C-92DA-A9DE-6CAE-FF124AC5EB5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000470" y="1428736"/>
            <a:ext cx="6215106" cy="1574336"/>
          </a:xfrm>
          <a:prstGeom prst="rect">
            <a:avLst/>
          </a:prstGeom>
        </p:spPr>
        <p:txBody>
          <a:bodyPr wrap="square" lIns="0" tIns="0" rIns="0" bIns="0">
            <a:normAutofit fontScale="92500"/>
          </a:bodyPr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Le système de sécurité est le résultat de l’appréciation du risque de la machine à l’aide de la norme EN ISO 12100, en tenant compte le cas échéant des normes de type C applicables.</a:t>
            </a:r>
          </a:p>
          <a:p>
            <a:endParaRPr lang="fr-FR" dirty="0"/>
          </a:p>
          <a:p>
            <a:r>
              <a:rPr lang="fr-FR" dirty="0"/>
              <a:t> </a:t>
            </a:r>
          </a:p>
          <a:p>
            <a:r>
              <a:rPr lang="fr-FR" sz="1100" dirty="0"/>
              <a:t>Exemple de système de sécurité: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54E9AFB9-CEB5-440D-E973-A8A9D16F153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000470" y="1071546"/>
            <a:ext cx="3571900" cy="3571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3BA9D8-3684-3589-FC99-07B78BF591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/>
          <a:srcRect b="24656"/>
          <a:stretch/>
        </p:blipFill>
        <p:spPr>
          <a:xfrm>
            <a:off x="1677111" y="4602740"/>
            <a:ext cx="1829932" cy="15121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07DA51-D53A-7728-A571-D5EDB8003FE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405049" y="4611112"/>
            <a:ext cx="1371600" cy="1495425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BB31094-047E-5B80-689F-839FC767C8D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541708" y="3979700"/>
            <a:ext cx="1555358" cy="2300828"/>
            <a:chOff x="6081597" y="3145948"/>
            <a:chExt cx="1555358" cy="23008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D0B7FB-EDD5-BD90-3078-DD7DE0F5FD61}"/>
                </a:ext>
              </a:extLst>
            </p:cNvPr>
            <p:cNvSpPr/>
            <p:nvPr/>
          </p:nvSpPr>
          <p:spPr>
            <a:xfrm>
              <a:off x="6085276" y="3145948"/>
              <a:ext cx="1548000" cy="3837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/>
                <a:t>Réaction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074FB70-F8D4-D6E7-3E9D-58D453B1F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33468" t="43065" r="55901" b="12342"/>
            <a:stretch/>
          </p:blipFill>
          <p:spPr>
            <a:xfrm>
              <a:off x="6081597" y="3603368"/>
              <a:ext cx="1555358" cy="1843408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3CB2155-DBB9-132A-D51D-1FA4272C7933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815026" y="3979700"/>
            <a:ext cx="1555358" cy="2329620"/>
            <a:chOff x="2171978" y="3145948"/>
            <a:chExt cx="1555358" cy="2329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ACBED4-DBC1-DE2E-4F62-852A3D67B7E7}"/>
                </a:ext>
              </a:extLst>
            </p:cNvPr>
            <p:cNvSpPr/>
            <p:nvPr/>
          </p:nvSpPr>
          <p:spPr>
            <a:xfrm>
              <a:off x="2175657" y="3145948"/>
              <a:ext cx="1548000" cy="3837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/>
                <a:t>Détection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8CAC93D-FFC8-9FCD-6A57-A91A9BDE1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906" t="42706" r="83463" b="11308"/>
            <a:stretch/>
          </p:blipFill>
          <p:spPr>
            <a:xfrm>
              <a:off x="2171978" y="3574576"/>
              <a:ext cx="1555358" cy="1900992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068D056-06BB-5CC9-A2F9-FC4AD2EC7C85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678367" y="3979700"/>
            <a:ext cx="1555358" cy="2300828"/>
            <a:chOff x="4047952" y="3145948"/>
            <a:chExt cx="1555358" cy="230082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98335D-C4D6-B8DC-C219-4ED63C7C603C}"/>
                </a:ext>
              </a:extLst>
            </p:cNvPr>
            <p:cNvSpPr/>
            <p:nvPr/>
          </p:nvSpPr>
          <p:spPr>
            <a:xfrm>
              <a:off x="4051631" y="3145948"/>
              <a:ext cx="1548000" cy="3837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/>
                <a:t>Analyse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405E099-2D69-ACC4-E06C-AD281706D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687" t="42915" r="69682" b="12492"/>
            <a:stretch/>
          </p:blipFill>
          <p:spPr>
            <a:xfrm>
              <a:off x="4047952" y="3603368"/>
              <a:ext cx="1555358" cy="184340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8AB6402-B5C3-8C38-B1BC-FFB899C6073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703371" y="4171594"/>
            <a:ext cx="1796313" cy="383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Porte de protection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CEFBD4-0A9E-0491-A7A9-A9BD6A52DC2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405050" y="4197339"/>
            <a:ext cx="1371600" cy="383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Entraînement</a:t>
            </a:r>
          </a:p>
        </p:txBody>
      </p:sp>
      <p:sp>
        <p:nvSpPr>
          <p:cNvPr id="19" name="Forme libre 23">
            <a:extLst>
              <a:ext uri="{FF2B5EF4-FFF2-40B4-BE49-F238E27FC236}">
                <a16:creationId xmlns:a16="http://schemas.microsoft.com/office/drawing/2014/main" id="{E2203D7E-D4F7-87CF-A15B-5C012B49B47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706979" y="3640183"/>
            <a:ext cx="5503818" cy="531223"/>
          </a:xfrm>
          <a:custGeom>
            <a:avLst/>
            <a:gdLst>
              <a:gd name="connsiteX0" fmla="*/ 0 w 5503818"/>
              <a:gd name="connsiteY0" fmla="*/ 531223 h 531223"/>
              <a:gd name="connsiteX1" fmla="*/ 0 w 5503818"/>
              <a:gd name="connsiteY1" fmla="*/ 8708 h 531223"/>
              <a:gd name="connsiteX2" fmla="*/ 5503818 w 5503818"/>
              <a:gd name="connsiteY2" fmla="*/ 0 h 531223"/>
              <a:gd name="connsiteX3" fmla="*/ 5503818 w 5503818"/>
              <a:gd name="connsiteY3" fmla="*/ 505097 h 53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3818" h="531223">
                <a:moveTo>
                  <a:pt x="0" y="531223"/>
                </a:moveTo>
                <a:lnTo>
                  <a:pt x="0" y="8708"/>
                </a:lnTo>
                <a:lnTo>
                  <a:pt x="5503818" y="0"/>
                </a:lnTo>
                <a:lnTo>
                  <a:pt x="5503818" y="505097"/>
                </a:lnTo>
              </a:path>
            </a:pathLst>
          </a:cu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DA55DC-941F-E19F-85D1-B7AE289BEDB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557889" y="3451132"/>
            <a:ext cx="1796313" cy="383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Système de sécurité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BF9DA7-0773-AC7A-47F3-EAAA6F31247A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565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800"/>
              <a:t>CARACTERISTIQUES REQUISES </a:t>
            </a:r>
            <a:r>
              <a:rPr lang="fr-FR" sz="2800" dirty="0"/>
              <a:t>POUR LES PROTECTEURS ET DISPOSITIFS DE PROTECTION</a:t>
            </a:r>
          </a:p>
          <a:p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0" y="6309400"/>
            <a:ext cx="504070" cy="4746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852C09-3AB2-D3F4-D37E-0BE467A03418}"/>
              </a:ext>
            </a:extLst>
          </p:cNvPr>
          <p:cNvSpPr/>
          <p:nvPr/>
        </p:nvSpPr>
        <p:spPr>
          <a:xfrm>
            <a:off x="394232" y="1478371"/>
            <a:ext cx="112191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A171C"/>
                </a:solidFill>
                <a:effectLst/>
                <a:uLnTx/>
                <a:uFillTx/>
                <a:latin typeface="EUAlbertina-Bold"/>
                <a:ea typeface="+mn-ea"/>
                <a:cs typeface="+mn-cs"/>
              </a:rPr>
              <a:t>Dans le cadre de la mise en œuvre de la directive machine 2006/42/CE, le fabricant de machine ou l’exploitant doit respecter les exigences liées à la directive. Notamment, concernant la santé et la sécurité.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A171C"/>
              </a:solidFill>
              <a:effectLst/>
              <a:uLnTx/>
              <a:uFillTx/>
              <a:latin typeface="EUAlbertina-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1C1493-197D-9F5A-DABF-CF4D1C063D8D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FECB5B-09AA-6810-DA09-6D9346FCA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24" y="2136076"/>
            <a:ext cx="5878626" cy="43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sz="3600" dirty="0"/>
          </a:p>
          <a:p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0" y="6309400"/>
            <a:ext cx="504070" cy="474620"/>
          </a:xfrm>
          <a:prstGeom prst="rect">
            <a:avLst/>
          </a:prstGeom>
        </p:spPr>
      </p:pic>
      <p:sp>
        <p:nvSpPr>
          <p:cNvPr id="6" name="CasellaDiTesto 7">
            <a:extLst>
              <a:ext uri="{FF2B5EF4-FFF2-40B4-BE49-F238E27FC236}">
                <a16:creationId xmlns:a16="http://schemas.microsoft.com/office/drawing/2014/main" id="{08E1AC56-08AE-B8CF-D97F-3BF51275F73B}"/>
              </a:ext>
            </a:extLst>
          </p:cNvPr>
          <p:cNvSpPr txBox="1"/>
          <p:nvPr/>
        </p:nvSpPr>
        <p:spPr>
          <a:xfrm>
            <a:off x="127264" y="89118"/>
            <a:ext cx="1103653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ISO 14119: </a:t>
            </a:r>
            <a:r>
              <a:rPr lang="fr-FR" b="1" dirty="0"/>
              <a:t>Sécurité des machines - Dispositifs de verrouillage associés à des protecteurs - Principes de conception et de choix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Spécifications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interrupteurs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magnétiques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codés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 defTabSz="457200">
              <a:defRPr/>
            </a:pP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équivalent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DD047B82-C4EF-BD69-24D8-985943394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324" y="3573020"/>
            <a:ext cx="1973355" cy="2575067"/>
          </a:xfrm>
          <a:prstGeom prst="rect">
            <a:avLst/>
          </a:prstGeom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869138C9-2635-A555-C935-43FE454E5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169" y="3573020"/>
            <a:ext cx="2925282" cy="2591525"/>
          </a:xfrm>
          <a:prstGeom prst="rect">
            <a:avLst/>
          </a:prstGeom>
        </p:spPr>
      </p:pic>
      <p:pic>
        <p:nvPicPr>
          <p:cNvPr id="9" name="Immagine 10">
            <a:extLst>
              <a:ext uri="{FF2B5EF4-FFF2-40B4-BE49-F238E27FC236}">
                <a16:creationId xmlns:a16="http://schemas.microsoft.com/office/drawing/2014/main" id="{5AA1ACB3-4321-3365-76F2-879B4EDDC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69" y="3501010"/>
            <a:ext cx="3183959" cy="2718975"/>
          </a:xfrm>
          <a:prstGeom prst="rect">
            <a:avLst/>
          </a:prstGeom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C4A30021-AA65-AEFD-E614-7710473CC5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36" y="1765335"/>
            <a:ext cx="794491" cy="1055184"/>
          </a:xfrm>
          <a:prstGeom prst="rect">
            <a:avLst/>
          </a:prstGeom>
        </p:spPr>
      </p:pic>
      <p:pic>
        <p:nvPicPr>
          <p:cNvPr id="11" name="Picture 6" descr="Risultati immagini per freccia">
            <a:extLst>
              <a:ext uri="{FF2B5EF4-FFF2-40B4-BE49-F238E27FC236}">
                <a16:creationId xmlns:a16="http://schemas.microsoft.com/office/drawing/2014/main" id="{D3A41B87-0F5A-F57F-A970-16A2E664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8008">
            <a:off x="5814640" y="2433051"/>
            <a:ext cx="2729578" cy="7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isultati immagini per freccia">
            <a:extLst>
              <a:ext uri="{FF2B5EF4-FFF2-40B4-BE49-F238E27FC236}">
                <a16:creationId xmlns:a16="http://schemas.microsoft.com/office/drawing/2014/main" id="{B175016D-718A-C1E0-5803-E9BF109A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6725" flipV="1">
            <a:off x="2755423" y="2256233"/>
            <a:ext cx="2568198" cy="10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isultati immagini per freccia">
            <a:extLst>
              <a:ext uri="{FF2B5EF4-FFF2-40B4-BE49-F238E27FC236}">
                <a16:creationId xmlns:a16="http://schemas.microsoft.com/office/drawing/2014/main" id="{8572E5CA-B992-F94A-9979-2BDCDFE4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85161">
            <a:off x="4964789" y="2463249"/>
            <a:ext cx="1610995" cy="7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1">
            <a:extLst>
              <a:ext uri="{FF2B5EF4-FFF2-40B4-BE49-F238E27FC236}">
                <a16:creationId xmlns:a16="http://schemas.microsoft.com/office/drawing/2014/main" id="{310A96B2-4BD7-3DF4-CA50-C633AFED489D}"/>
              </a:ext>
            </a:extLst>
          </p:cNvPr>
          <p:cNvSpPr txBox="1"/>
          <p:nvPr/>
        </p:nvSpPr>
        <p:spPr>
          <a:xfrm>
            <a:off x="172179" y="5897214"/>
            <a:ext cx="39911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Montage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position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cachée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asellaDiTesto 12">
            <a:extLst>
              <a:ext uri="{FF2B5EF4-FFF2-40B4-BE49-F238E27FC236}">
                <a16:creationId xmlns:a16="http://schemas.microsoft.com/office/drawing/2014/main" id="{0D9279DA-C5E2-C5BB-4CEE-5C6F8C940842}"/>
              </a:ext>
            </a:extLst>
          </p:cNvPr>
          <p:cNvSpPr txBox="1"/>
          <p:nvPr/>
        </p:nvSpPr>
        <p:spPr>
          <a:xfrm>
            <a:off x="4360052" y="5949350"/>
            <a:ext cx="29080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Obstacle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DBC29E68-7584-56B3-6BEB-00A54C1A25A2}"/>
              </a:ext>
            </a:extLst>
          </p:cNvPr>
          <p:cNvSpPr txBox="1"/>
          <p:nvPr/>
        </p:nvSpPr>
        <p:spPr>
          <a:xfrm>
            <a:off x="7661632" y="5949350"/>
            <a:ext cx="38344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Montage hors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portée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6" descr="Risultati immagini per freccia">
            <a:extLst>
              <a:ext uri="{FF2B5EF4-FFF2-40B4-BE49-F238E27FC236}">
                <a16:creationId xmlns:a16="http://schemas.microsoft.com/office/drawing/2014/main" id="{2DFBD380-E609-B9EF-30A4-196B8228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108">
            <a:off x="6609284" y="1684119"/>
            <a:ext cx="3160973" cy="101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isultati immagini per X no">
            <a:extLst>
              <a:ext uri="{FF2B5EF4-FFF2-40B4-BE49-F238E27FC236}">
                <a16:creationId xmlns:a16="http://schemas.microsoft.com/office/drawing/2014/main" id="{2A2C4688-B327-E3A4-529F-5EC2F5B86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t="10228" r="10948" b="18777"/>
          <a:stretch/>
        </p:blipFill>
        <p:spPr bwMode="auto">
          <a:xfrm rot="20858649">
            <a:off x="9740947" y="1635024"/>
            <a:ext cx="2034722" cy="13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6">
            <a:extLst>
              <a:ext uri="{FF2B5EF4-FFF2-40B4-BE49-F238E27FC236}">
                <a16:creationId xmlns:a16="http://schemas.microsoft.com/office/drawing/2014/main" id="{FC88A129-48FE-612E-EBFD-F0A87EAB90D3}"/>
              </a:ext>
            </a:extLst>
          </p:cNvPr>
          <p:cNvSpPr txBox="1"/>
          <p:nvPr/>
        </p:nvSpPr>
        <p:spPr>
          <a:xfrm>
            <a:off x="10287967" y="4725180"/>
            <a:ext cx="132618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e.g.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plus 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270cm</a:t>
            </a:r>
          </a:p>
        </p:txBody>
      </p:sp>
      <p:cxnSp>
        <p:nvCxnSpPr>
          <p:cNvPr id="20" name="Connettore 2 17">
            <a:extLst>
              <a:ext uri="{FF2B5EF4-FFF2-40B4-BE49-F238E27FC236}">
                <a16:creationId xmlns:a16="http://schemas.microsoft.com/office/drawing/2014/main" id="{2FF1270D-E3AC-F80C-7B3D-13EE58448B4C}"/>
              </a:ext>
            </a:extLst>
          </p:cNvPr>
          <p:cNvCxnSpPr/>
          <p:nvPr/>
        </p:nvCxnSpPr>
        <p:spPr>
          <a:xfrm>
            <a:off x="10203679" y="4509150"/>
            <a:ext cx="0" cy="127760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1">
            <a:extLst>
              <a:ext uri="{FF2B5EF4-FFF2-40B4-BE49-F238E27FC236}">
                <a16:creationId xmlns:a16="http://schemas.microsoft.com/office/drawing/2014/main" id="{5FBBE2C4-451A-976C-2580-93B9830BF0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" r="45115" b="29805"/>
          <a:stretch/>
        </p:blipFill>
        <p:spPr>
          <a:xfrm>
            <a:off x="10297480" y="278659"/>
            <a:ext cx="1267487" cy="3100173"/>
          </a:xfrm>
          <a:prstGeom prst="rect">
            <a:avLst/>
          </a:prstGeom>
        </p:spPr>
      </p:pic>
      <p:pic>
        <p:nvPicPr>
          <p:cNvPr id="22" name="Immagine 2">
            <a:extLst>
              <a:ext uri="{FF2B5EF4-FFF2-40B4-BE49-F238E27FC236}">
                <a16:creationId xmlns:a16="http://schemas.microsoft.com/office/drawing/2014/main" id="{827CD4F9-F2DB-7247-246D-A4149DF51DB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3" y="1971191"/>
            <a:ext cx="848577" cy="11540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634328-0B83-CF85-0A75-2DA18D3FC6D7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929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BAD550-DC20-7F17-7A2A-EEF7551B5AE4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graphicFrame>
        <p:nvGraphicFramePr>
          <p:cNvPr id="4" name="Segnaposto contenuto 4">
            <a:extLst>
              <a:ext uri="{FF2B5EF4-FFF2-40B4-BE49-F238E27FC236}">
                <a16:creationId xmlns:a16="http://schemas.microsoft.com/office/drawing/2014/main" id="{C5E98F85-E2AC-DBFA-8E4B-68573C8F9F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638050"/>
              </p:ext>
            </p:extLst>
          </p:nvPr>
        </p:nvGraphicFramePr>
        <p:xfrm>
          <a:off x="2090153" y="824800"/>
          <a:ext cx="9213964" cy="5762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09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292125771"/>
                    </a:ext>
                  </a:extLst>
                </a:gridCol>
                <a:gridCol w="1666975">
                  <a:extLst>
                    <a:ext uri="{9D8B030D-6E8A-4147-A177-3AD203B41FA5}">
                      <a16:colId xmlns:a16="http://schemas.microsoft.com/office/drawing/2014/main" val="1450993773"/>
                    </a:ext>
                  </a:extLst>
                </a:gridCol>
                <a:gridCol w="1814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endParaRPr lang="it-IT" sz="2000" b="1" i="0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Type 1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b="1" kern="1200" dirty="0">
                        <a:solidFill>
                          <a:schemeClr val="tx1"/>
                        </a:solidFill>
                        <a:latin typeface="Agency FB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500" b="1" kern="120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Type 2 et Type 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937083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/>
                      <a:r>
                        <a:rPr lang="it-IT" sz="20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Principes et mesures pour éviter le contournement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Interrupteur</a:t>
                      </a:r>
                      <a:r>
                        <a:rPr lang="en-GB" sz="1200" dirty="0"/>
                        <a:t> de </a:t>
                      </a:r>
                      <a:r>
                        <a:rPr lang="en-GB" sz="1200" dirty="0" err="1"/>
                        <a:t>sécurité</a:t>
                      </a:r>
                      <a:r>
                        <a:rPr lang="en-GB" sz="1200" dirty="0"/>
                        <a:t> à came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   </a:t>
                      </a:r>
                      <a:r>
                        <a:rPr lang="en-GB" sz="1200" dirty="0" err="1"/>
                        <a:t>Interrupteur</a:t>
                      </a:r>
                      <a:r>
                        <a:rPr lang="en-GB" sz="1200" dirty="0"/>
                        <a:t> de </a:t>
                      </a:r>
                      <a:r>
                        <a:rPr lang="en-GB" sz="1200" dirty="0" err="1"/>
                        <a:t>sécurité</a:t>
                      </a:r>
                      <a:r>
                        <a:rPr lang="en-GB" sz="1200" dirty="0"/>
                        <a:t> à </a:t>
                      </a:r>
                      <a:r>
                        <a:rPr lang="en-GB" sz="1200" dirty="0" err="1"/>
                        <a:t>charnière</a:t>
                      </a:r>
                      <a:endParaRPr lang="en-GB" sz="1200" dirty="0"/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b="1" kern="1200" dirty="0">
                        <a:solidFill>
                          <a:schemeClr val="tx1"/>
                        </a:solidFill>
                        <a:latin typeface="Agency FB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Actionneur</a:t>
                      </a:r>
                      <a:r>
                        <a:rPr lang="en-GB" sz="1200" dirty="0"/>
                        <a:t> à </a:t>
                      </a:r>
                      <a:r>
                        <a:rPr lang="en-GB" sz="1200" dirty="0" err="1"/>
                        <a:t>niveau</a:t>
                      </a:r>
                      <a:r>
                        <a:rPr lang="en-GB" sz="1200" dirty="0"/>
                        <a:t> de codification </a:t>
                      </a:r>
                      <a:r>
                        <a:rPr lang="en-GB" sz="1200" dirty="0" err="1"/>
                        <a:t>faible</a:t>
                      </a:r>
                      <a:r>
                        <a:rPr lang="en-GB" sz="1200" dirty="0"/>
                        <a:t>/</a:t>
                      </a:r>
                      <a:r>
                        <a:rPr lang="en-GB" sz="1200" dirty="0" err="1"/>
                        <a:t>moyen</a:t>
                      </a:r>
                      <a:endParaRPr lang="en-GB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Actionneur</a:t>
                      </a:r>
                      <a:r>
                        <a:rPr lang="en-GB" sz="1200" dirty="0"/>
                        <a:t> à </a:t>
                      </a:r>
                      <a:r>
                        <a:rPr lang="en-GB" sz="1200" dirty="0" err="1"/>
                        <a:t>niveau</a:t>
                      </a:r>
                      <a:r>
                        <a:rPr lang="en-GB" sz="1200" dirty="0"/>
                        <a:t> de codification </a:t>
                      </a:r>
                      <a:r>
                        <a:rPr lang="en-GB" sz="1200" dirty="0" err="1"/>
                        <a:t>élevé</a:t>
                      </a:r>
                      <a:endParaRPr lang="en-GB" sz="1200" dirty="0"/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4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it-IT" sz="1200" b="1" kern="1200" dirty="0">
                        <a:solidFill>
                          <a:schemeClr val="tx1"/>
                        </a:solidFill>
                        <a:latin typeface="Agency FB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b="1" kern="1200" dirty="0">
                        <a:solidFill>
                          <a:schemeClr val="tx1"/>
                        </a:solidFill>
                        <a:latin typeface="Agency FB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512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Montage hors de portée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X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X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>
                        <a:solidFill>
                          <a:srgbClr val="FF33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Obstacle physique, écran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dirty="0">
                        <a:solidFill>
                          <a:srgbClr val="FF33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Montage en position cachée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Test du circuit de commande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0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Fixation non-amovible du dispositif de l’actionneur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Fixation non-amovible du dispositif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it-IT" sz="16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M</a:t>
                      </a:r>
                      <a:endParaRPr lang="en-GB" sz="16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Fixation non-amovible de l’actionneur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it-IT" sz="16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M</a:t>
                      </a:r>
                      <a:endParaRPr lang="en-GB" sz="16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b="1" i="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Dispositif d’interverrouillage supplémentaire et vérification de la plausibilité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>
                        <a:solidFill>
                          <a:schemeClr val="tx1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CasellaDiTesto 7">
            <a:extLst>
              <a:ext uri="{FF2B5EF4-FFF2-40B4-BE49-F238E27FC236}">
                <a16:creationId xmlns:a16="http://schemas.microsoft.com/office/drawing/2014/main" id="{1896D971-268F-CEC8-5A8A-540F5AC67EE7}"/>
              </a:ext>
            </a:extLst>
          </p:cNvPr>
          <p:cNvSpPr txBox="1"/>
          <p:nvPr/>
        </p:nvSpPr>
        <p:spPr>
          <a:xfrm>
            <a:off x="0" y="4869200"/>
            <a:ext cx="1991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R: Mesure recommandée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M: Mesure obligatoire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X: Obligation d‘appliquer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au moins une mesure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E60EBF6-4184-06B5-B117-2F3A012E791F}"/>
              </a:ext>
            </a:extLst>
          </p:cNvPr>
          <p:cNvSpPr txBox="1">
            <a:spLocks/>
          </p:cNvSpPr>
          <p:nvPr/>
        </p:nvSpPr>
        <p:spPr bwMode="auto">
          <a:xfrm>
            <a:off x="2452716" y="108480"/>
            <a:ext cx="8229600" cy="4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EN ISO 14119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: Quelles contraintes de montage ?</a:t>
            </a: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683BF183-3B8D-D716-F5D9-2C5A97D1C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t="46199" r="41600" b="22357"/>
          <a:stretch/>
        </p:blipFill>
        <p:spPr>
          <a:xfrm>
            <a:off x="4204428" y="1816368"/>
            <a:ext cx="557193" cy="1042900"/>
          </a:xfrm>
          <a:prstGeom prst="rect">
            <a:avLst/>
          </a:prstGeom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850EC0E6-A24C-3CEE-91D6-AB8F8308DC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 t="51175" r="40381" b="22919"/>
          <a:stretch/>
        </p:blipFill>
        <p:spPr>
          <a:xfrm>
            <a:off x="5351463" y="1999445"/>
            <a:ext cx="640963" cy="8785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92E451-4628-F432-9B47-C266370716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6" t="39464" r="31093" b="18680"/>
          <a:stretch/>
        </p:blipFill>
        <p:spPr>
          <a:xfrm>
            <a:off x="6227036" y="1823749"/>
            <a:ext cx="531671" cy="10946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FD7EB13-976B-1AAC-7B94-4F4B82C96F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5" t="28764" r="34903" b="21277"/>
          <a:stretch/>
        </p:blipFill>
        <p:spPr>
          <a:xfrm>
            <a:off x="9471051" y="1636299"/>
            <a:ext cx="691199" cy="1425600"/>
          </a:xfrm>
          <a:prstGeom prst="rect">
            <a:avLst/>
          </a:prstGeom>
        </p:spPr>
      </p:pic>
      <p:pic>
        <p:nvPicPr>
          <p:cNvPr id="11" name="Immagine 12">
            <a:extLst>
              <a:ext uri="{FF2B5EF4-FFF2-40B4-BE49-F238E27FC236}">
                <a16:creationId xmlns:a16="http://schemas.microsoft.com/office/drawing/2014/main" id="{5618AE66-2B22-DC6C-3CA4-2B108E3047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t="38450" r="31100" b="22700"/>
          <a:stretch/>
        </p:blipFill>
        <p:spPr>
          <a:xfrm>
            <a:off x="8156415" y="1919834"/>
            <a:ext cx="748738" cy="1065513"/>
          </a:xfrm>
          <a:prstGeom prst="rect">
            <a:avLst/>
          </a:prstGeom>
        </p:spPr>
      </p:pic>
      <p:pic>
        <p:nvPicPr>
          <p:cNvPr id="12" name="Immagine 14">
            <a:extLst>
              <a:ext uri="{FF2B5EF4-FFF2-40B4-BE49-F238E27FC236}">
                <a16:creationId xmlns:a16="http://schemas.microsoft.com/office/drawing/2014/main" id="{416756A3-4091-6D34-6ECF-FEAB199BEF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40550" r="17451" b="32150"/>
          <a:stretch/>
        </p:blipFill>
        <p:spPr>
          <a:xfrm>
            <a:off x="8598331" y="2434143"/>
            <a:ext cx="860250" cy="545524"/>
          </a:xfrm>
          <a:prstGeom prst="rect">
            <a:avLst/>
          </a:prstGeom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88B3CDC3-E04D-4B5C-8D9C-C1885B6CFC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633" y="1730472"/>
            <a:ext cx="677411" cy="6774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C63E40-8DAC-F74C-6DF5-7B740ADBED9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9026" y="2094035"/>
            <a:ext cx="585595" cy="7417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AA65F8-08D1-485F-13D1-C86955294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9753" y="1733410"/>
            <a:ext cx="461969" cy="12752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2EE4BD2-11E5-8670-DE82-E429F46BC2F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2665" y="1863278"/>
            <a:ext cx="436594" cy="11523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549B71-1870-5E56-7093-30FEC0A977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49" b="89796" l="9722" r="93056">
                        <a14:foregroundMark x1="34325" y1="90051" x2="34325" y2="90051"/>
                        <a14:foregroundMark x1="68849" y1="83418" x2="68849" y2="83418"/>
                        <a14:foregroundMark x1="83532" y1="28061" x2="83532" y2="28061"/>
                        <a14:foregroundMark x1="64484" y1="35714" x2="64484" y2="35714"/>
                        <a14:foregroundMark x1="48214" y1="44133" x2="48214" y2="44133"/>
                        <a14:foregroundMark x1="48413" y1="44388" x2="48413" y2="44388"/>
                        <a14:foregroundMark x1="93056" y1="36480" x2="93056" y2="36480"/>
                        <a14:foregroundMark x1="55556" y1="17092" x2="55556" y2="17092"/>
                        <a14:foregroundMark x1="64484" y1="75765" x2="64484" y2="75765"/>
                        <a14:foregroundMark x1="55159" y1="87500" x2="55159" y2="87500"/>
                        <a14:foregroundMark x1="56151" y1="87500" x2="56151" y2="87500"/>
                        <a14:foregroundMark x1="9722" y1="52806" x2="9722" y2="528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0941" y="2449297"/>
            <a:ext cx="721865" cy="5614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9B116D7-2B34-3AD6-2417-1C1ADE158CE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589" y="1863278"/>
            <a:ext cx="637648" cy="10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5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625DC7DD-9B9C-89AB-BCF9-EDAC7E44D3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5" r="2236" b="21201"/>
          <a:stretch/>
        </p:blipFill>
        <p:spPr>
          <a:xfrm>
            <a:off x="0" y="1512364"/>
            <a:ext cx="12134771" cy="37888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619E1E-7E39-F3A1-F87F-F87F696891A7}"/>
              </a:ext>
            </a:extLst>
          </p:cNvPr>
          <p:cNvSpPr txBox="1"/>
          <p:nvPr/>
        </p:nvSpPr>
        <p:spPr>
          <a:xfrm>
            <a:off x="561326" y="530126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Rivetage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5217F2-4FA2-89E2-2BC6-46D3743B7116}"/>
              </a:ext>
            </a:extLst>
          </p:cNvPr>
          <p:cNvSpPr txBox="1"/>
          <p:nvPr/>
        </p:nvSpPr>
        <p:spPr>
          <a:xfrm>
            <a:off x="2279470" y="5301260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Vis à sens unique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E0F943-A2C0-F48F-04F8-D0F3D3FE28DC}"/>
              </a:ext>
            </a:extLst>
          </p:cNvPr>
          <p:cNvSpPr txBox="1"/>
          <p:nvPr/>
        </p:nvSpPr>
        <p:spPr>
          <a:xfrm>
            <a:off x="5176685" y="53012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Soudage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12E340-1A91-15C9-6E41-DDFBB42EF522}"/>
              </a:ext>
            </a:extLst>
          </p:cNvPr>
          <p:cNvSpPr txBox="1"/>
          <p:nvPr/>
        </p:nvSpPr>
        <p:spPr>
          <a:xfrm>
            <a:off x="7536200" y="530126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14D4D4-B3C9-B622-7503-C16E367086A6}"/>
              </a:ext>
            </a:extLst>
          </p:cNvPr>
          <p:cNvSpPr txBox="1"/>
          <p:nvPr/>
        </p:nvSpPr>
        <p:spPr>
          <a:xfrm>
            <a:off x="9531975" y="5301260"/>
            <a:ext cx="2495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capuchons de sécurité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85C511-F34C-4A66-6C17-A69C5E70D259}"/>
              </a:ext>
            </a:extLst>
          </p:cNvPr>
          <p:cNvSpPr txBox="1"/>
          <p:nvPr/>
        </p:nvSpPr>
        <p:spPr>
          <a:xfrm>
            <a:off x="1775400" y="2420860"/>
            <a:ext cx="5688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Example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C3CEDB-AD4D-B969-F7E4-4ED763109AA3}"/>
              </a:ext>
            </a:extLst>
          </p:cNvPr>
          <p:cNvSpPr/>
          <p:nvPr/>
        </p:nvSpPr>
        <p:spPr>
          <a:xfrm>
            <a:off x="9840520" y="2060810"/>
            <a:ext cx="1872055" cy="79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5D2FFF-26D3-C38A-A43C-3E0DC19946B8}"/>
              </a:ext>
            </a:extLst>
          </p:cNvPr>
          <p:cNvSpPr/>
          <p:nvPr/>
        </p:nvSpPr>
        <p:spPr>
          <a:xfrm>
            <a:off x="-24850" y="1008294"/>
            <a:ext cx="1512210" cy="504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1036114"/>
          </a:xfrm>
        </p:spPr>
        <p:txBody>
          <a:bodyPr/>
          <a:lstStyle/>
          <a:p>
            <a:r>
              <a:rPr lang="fr-FR" sz="3200" dirty="0"/>
              <a:t>EN ISO 14119: mise en échec des dispositifs de verrouillage</a:t>
            </a:r>
          </a:p>
          <a:p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C7AE7-4527-6CC7-8A4F-75C8CF74F006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415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5F324B-5231-53E7-5AB9-A030AA43F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05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2900648"/>
            <a:ext cx="9217076" cy="1231106"/>
          </a:xfrm>
        </p:spPr>
        <p:txBody>
          <a:bodyPr/>
          <a:lstStyle/>
          <a:p>
            <a:r>
              <a:rPr lang="fr-FR" sz="2800" dirty="0"/>
              <a:t>Automate de sécurité</a:t>
            </a:r>
          </a:p>
          <a:p>
            <a:endParaRPr lang="fr-FR" dirty="0"/>
          </a:p>
        </p:txBody>
      </p:sp>
      <p:pic>
        <p:nvPicPr>
          <p:cNvPr id="4" name="Image 3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CC19332-00C1-1ACA-ADA6-A8BD0F51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A155A7-9EAE-6E06-69D2-EF7B8647FAC0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07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5F324B-5231-53E7-5AB9-A030AA43F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2900648"/>
            <a:ext cx="9217076" cy="1231106"/>
          </a:xfrm>
        </p:spPr>
        <p:txBody>
          <a:bodyPr/>
          <a:lstStyle/>
          <a:p>
            <a:r>
              <a:rPr lang="fr-FR" sz="2800" dirty="0"/>
              <a:t>LES DOMAINES DE COMPETENCES DE L’IRSD</a:t>
            </a:r>
          </a:p>
          <a:p>
            <a:endParaRPr lang="fr-FR" dirty="0"/>
          </a:p>
        </p:txBody>
      </p:sp>
      <p:pic>
        <p:nvPicPr>
          <p:cNvPr id="4" name="Image 3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CC19332-00C1-1ACA-ADA6-A8BD0F51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E22C15-6B3E-F10E-15AC-6E63DE80296E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813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3D311-8E41-BF80-5991-41F0B46A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1AE4060C-9490-7D1C-7B42-B47498C9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D04D115-F740-9116-156F-28772FC03C4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Qu’est‑ce qu’un automate de sécurité ?</a:t>
            </a:r>
            <a:endParaRPr lang="fr-FR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A99C01-8CE5-D1F8-D708-7EE6E05A69AD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1139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 automate de sécurité (</a:t>
            </a:r>
            <a:r>
              <a:rPr lang="fr-FR" dirty="0" err="1"/>
              <a:t>Safety</a:t>
            </a:r>
            <a:r>
              <a:rPr lang="fr-FR" dirty="0"/>
              <a:t> PLC) est un contrôleur industriel conçu pour gérer les fonctions liées à la sécurité.</a:t>
            </a:r>
          </a:p>
          <a:p>
            <a:pPr lvl="1"/>
            <a:r>
              <a:rPr lang="fr-FR" dirty="0"/>
              <a:t>Sa priorité : protéger les personnes et les machines.</a:t>
            </a:r>
          </a:p>
          <a:p>
            <a:pPr lvl="1"/>
            <a:r>
              <a:rPr lang="fr-FR" dirty="0"/>
              <a:t>Surveiller en permanence les équipements.</a:t>
            </a:r>
          </a:p>
          <a:p>
            <a:pPr lvl="1"/>
            <a:r>
              <a:rPr lang="fr-FR" dirty="0"/>
              <a:t>Mettre l’installation en sécurité en cas de danger.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024E56-3A15-E0AE-AACC-CF4324DA2A8B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853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24D6A-6FEF-291F-915E-432144537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1363959F-F99C-7BAE-C8B5-43DF24233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CAC12C-870C-BA46-EB97-547C34DD500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053548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Pourquoi utilise‑t‑on un automate de sécurité 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EA62D2-E0CC-F040-6C81-104FFD0A7E50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Les risques industriels nécessitent des systèmes fiables.</a:t>
            </a:r>
          </a:p>
          <a:p>
            <a:pPr lvl="1"/>
            <a:r>
              <a:rPr lang="fr-FR" dirty="0"/>
              <a:t>Limiter les accidents du travail.</a:t>
            </a:r>
          </a:p>
          <a:p>
            <a:pPr lvl="1"/>
            <a:r>
              <a:rPr lang="fr-FR" dirty="0"/>
              <a:t>Arrêter automatiquement une machine si une anomalie est détectée.</a:t>
            </a:r>
          </a:p>
          <a:p>
            <a:pPr lvl="1"/>
            <a:r>
              <a:rPr lang="fr-FR" dirty="0"/>
              <a:t>Garantir la conformité aux normes de sécurité (IEC 61508, ISO 13849,…).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B61B0-421B-A369-768D-D3C6207776BF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532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E1375-5507-B58E-3BAA-E3B2FC432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4CBF9B32-3D57-BCE5-49C2-0C42F931F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19260F-733B-8368-BB24-750E29121ED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Caractéristiques d’un automate de sécurité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C942CA-B0F3-BF62-7C98-0777D3759A7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Il se distingue d’un automate classique par :</a:t>
            </a:r>
          </a:p>
          <a:p>
            <a:pPr lvl="1"/>
            <a:r>
              <a:rPr lang="fr-FR" dirty="0"/>
              <a:t>Une architecture redondante.</a:t>
            </a:r>
          </a:p>
          <a:p>
            <a:pPr lvl="1"/>
            <a:r>
              <a:rPr lang="fr-FR" dirty="0"/>
              <a:t>Un diagnostic et permanent de tous les composants.</a:t>
            </a:r>
          </a:p>
          <a:p>
            <a:pPr lvl="1"/>
            <a:r>
              <a:rPr lang="fr-FR" dirty="0"/>
              <a:t>Des entrées/sorties de sécurité (catégories certifiées).</a:t>
            </a:r>
          </a:p>
          <a:p>
            <a:pPr lvl="1"/>
            <a:r>
              <a:rPr lang="fr-FR" dirty="0"/>
              <a:t>Une validation stricte du programme (logiciel certifié).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FA6CAC-2587-09BF-F419-5C09D59EC3E6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761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33A6-CE6A-0FFB-198A-5839A21F7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9236D437-E7B4-FE27-BE15-D731A6B21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2A39DE-E8F4-FEC9-6EE6-C9B91EF1F2AA}"/>
              </a:ext>
            </a:extLst>
          </p:cNvPr>
          <p:cNvSpPr/>
          <p:nvPr/>
        </p:nvSpPr>
        <p:spPr>
          <a:xfrm>
            <a:off x="9840520" y="2060810"/>
            <a:ext cx="1872055" cy="79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09D91-5CF9-DFD8-5B6D-32C5AA3A4D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Applications typiques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6B2EBD-31B0-E0BC-95EE-8410F2851652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Les automates de sécurité sont utilisés pour gérer :</a:t>
            </a:r>
          </a:p>
          <a:p>
            <a:pPr lvl="1"/>
            <a:r>
              <a:rPr lang="fr-FR" dirty="0"/>
              <a:t>Les arrêts d’urgence (E‑Stop).</a:t>
            </a:r>
          </a:p>
          <a:p>
            <a:pPr lvl="1"/>
            <a:r>
              <a:rPr lang="fr-FR" dirty="0"/>
              <a:t>Les portes </a:t>
            </a:r>
            <a:r>
              <a:rPr lang="fr-FR" dirty="0" err="1"/>
              <a:t>interverrouillées</a:t>
            </a:r>
            <a:r>
              <a:rPr lang="fr-FR" dirty="0"/>
              <a:t> (accès zones dangereuses).</a:t>
            </a:r>
          </a:p>
          <a:p>
            <a:pPr lvl="1"/>
            <a:r>
              <a:rPr lang="fr-FR" dirty="0"/>
              <a:t>Les barrières immatérielles.</a:t>
            </a:r>
          </a:p>
          <a:p>
            <a:pPr lvl="1"/>
            <a:r>
              <a:rPr lang="fr-FR" dirty="0"/>
              <a:t>Les zones de tir ou machines dangereuses.</a:t>
            </a:r>
          </a:p>
          <a:p>
            <a:pPr lvl="1"/>
            <a:r>
              <a:rPr lang="fr-FR" dirty="0"/>
              <a:t>Les systèmes complexes : robots, presses, machine outils, processus industriels, accélérateurs de particules, installation laser….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C9845-9789-0F2D-6321-8772751F39EA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557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93CD7A-B437-5C7D-2713-DD3C599A53CC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CC2451-D4C4-3774-16B0-7A2F3296B73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95126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langages de programmation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1213F6-FA80-B66D-DF39-5236567BC37A}"/>
              </a:ext>
            </a:extLst>
          </p:cNvPr>
          <p:cNvSpPr txBox="1"/>
          <p:nvPr/>
        </p:nvSpPr>
        <p:spPr>
          <a:xfrm>
            <a:off x="335200" y="1052670"/>
            <a:ext cx="1108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automates de sécurité Siemens (gamme </a:t>
            </a:r>
            <a:r>
              <a:rPr lang="fr-FR" b="1" dirty="0"/>
              <a:t>S7-1200F</a:t>
            </a:r>
            <a:r>
              <a:rPr lang="fr-FR" dirty="0"/>
              <a:t>, </a:t>
            </a:r>
            <a:r>
              <a:rPr lang="fr-FR" b="1" dirty="0"/>
              <a:t>S7-1500F</a:t>
            </a:r>
            <a:r>
              <a:rPr lang="fr-FR" dirty="0"/>
              <a:t>, </a:t>
            </a:r>
            <a:r>
              <a:rPr lang="fr-FR" b="1" dirty="0"/>
              <a:t>ET200SP F-CPU</a:t>
            </a:r>
            <a:r>
              <a:rPr lang="fr-FR" dirty="0"/>
              <a:t>, etc.) utilisent </a:t>
            </a:r>
            <a:r>
              <a:rPr lang="fr-FR" b="1" dirty="0"/>
              <a:t>les mêmes langages de programmation que les automates standards Siemens</a:t>
            </a:r>
            <a:r>
              <a:rPr lang="fr-FR" dirty="0"/>
              <a:t>, mais </a:t>
            </a:r>
            <a:r>
              <a:rPr lang="fr-FR" b="1" dirty="0"/>
              <a:t>avec des blocs et instructions certifiés </a:t>
            </a:r>
            <a:r>
              <a:rPr lang="fr-FR" b="1" dirty="0" err="1"/>
              <a:t>Safety</a:t>
            </a:r>
            <a:r>
              <a:rPr lang="fr-FR" b="1" dirty="0"/>
              <a:t> (F-FB, F-FC, F-I/O)</a:t>
            </a:r>
            <a:r>
              <a:rPr lang="fr-FR" dirty="0"/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8484D71-8B33-8A0A-807A-2FD0E3094C6A}"/>
              </a:ext>
            </a:extLst>
          </p:cNvPr>
          <p:cNvSpPr txBox="1"/>
          <p:nvPr/>
        </p:nvSpPr>
        <p:spPr>
          <a:xfrm>
            <a:off x="673230" y="1988800"/>
            <a:ext cx="571081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200" b="1" dirty="0"/>
              <a:t>Langages de programmation </a:t>
            </a:r>
            <a:r>
              <a:rPr lang="fr-FR" sz="1200" b="1" dirty="0" err="1"/>
              <a:t>Safety</a:t>
            </a:r>
            <a:r>
              <a:rPr lang="fr-FR" sz="1200" b="1" dirty="0"/>
              <a:t> Siemens (TIA Portal)</a:t>
            </a:r>
          </a:p>
          <a:p>
            <a:pPr>
              <a:buNone/>
            </a:pPr>
            <a:r>
              <a:rPr lang="fr-FR" sz="1200" b="1" dirty="0"/>
              <a:t>1. F-LAD (Ladder </a:t>
            </a:r>
            <a:r>
              <a:rPr lang="fr-FR" sz="1200" b="1" dirty="0" err="1"/>
              <a:t>Safety</a:t>
            </a:r>
            <a:r>
              <a:rPr lang="fr-FR" sz="1200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Le langage le plus utilisé pour la sécurité.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Représentation à contacts (échelle), très adaptée au câblage logique sécurité.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Utilisé pour programmer E-Stop, portes, barrières, </a:t>
            </a:r>
            <a:r>
              <a:rPr lang="fr-FR" sz="1200" dirty="0" err="1"/>
              <a:t>muting</a:t>
            </a:r>
            <a:r>
              <a:rPr lang="fr-FR" sz="1200" dirty="0"/>
              <a:t>, interlocks, etc.</a:t>
            </a:r>
          </a:p>
          <a:p>
            <a:pPr>
              <a:buNone/>
            </a:pPr>
            <a:r>
              <a:rPr lang="fr-FR" sz="1200" b="1" dirty="0"/>
              <a:t>2. F-FBD (</a:t>
            </a:r>
            <a:r>
              <a:rPr lang="fr-FR" sz="1200" b="1" dirty="0" err="1"/>
              <a:t>Function</a:t>
            </a:r>
            <a:r>
              <a:rPr lang="fr-FR" sz="1200" b="1" dirty="0"/>
              <a:t> Block Diagram </a:t>
            </a:r>
            <a:r>
              <a:rPr lang="fr-FR" sz="1200" b="1" dirty="0" err="1"/>
              <a:t>Safety</a:t>
            </a:r>
            <a:r>
              <a:rPr lang="fr-FR" sz="1200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Langage graphique basé sur des blocs fonctionnels.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Très utilisé pour les fonctions complexes ou les bibliothèques Siemens (F_FB).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Souvent plus lisible pour la logique combinatoire.</a:t>
            </a:r>
          </a:p>
          <a:p>
            <a:pPr>
              <a:buNone/>
            </a:pPr>
            <a:r>
              <a:rPr lang="fr-FR" sz="1200" b="1" dirty="0"/>
              <a:t>3. F-ST (</a:t>
            </a:r>
            <a:r>
              <a:rPr lang="fr-FR" sz="1200" b="1" dirty="0" err="1"/>
              <a:t>Structured</a:t>
            </a:r>
            <a:r>
              <a:rPr lang="fr-FR" sz="1200" b="1" dirty="0"/>
              <a:t> </a:t>
            </a:r>
            <a:r>
              <a:rPr lang="fr-FR" sz="1200" b="1" dirty="0" err="1"/>
              <a:t>Text</a:t>
            </a:r>
            <a:r>
              <a:rPr lang="fr-FR" sz="1200" b="1" dirty="0"/>
              <a:t> </a:t>
            </a:r>
            <a:r>
              <a:rPr lang="fr-FR" sz="1200" b="1" dirty="0" err="1"/>
              <a:t>Safety</a:t>
            </a:r>
            <a:r>
              <a:rPr lang="fr-FR" sz="1200" b="1" dirty="0"/>
              <a:t>) — uniquement S7-1500F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Langage textuel avancé (VBA/Pascal-like).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Disponible pour les CPU F haut de gamme (S7-1500F).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Très pratique pour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/>
              <a:t>automates complexes,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/>
              <a:t>boucles,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/>
              <a:t>structures,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/>
              <a:t>gestion d'états </a:t>
            </a:r>
            <a:r>
              <a:rPr lang="fr-FR" sz="1200" dirty="0" err="1"/>
              <a:t>Safety</a:t>
            </a:r>
            <a:r>
              <a:rPr lang="fr-FR" sz="1200" dirty="0"/>
              <a:t>.</a:t>
            </a:r>
          </a:p>
          <a:p>
            <a:pPr>
              <a:buNone/>
            </a:pPr>
            <a:r>
              <a:rPr lang="fr-FR" sz="1200" b="1" dirty="0"/>
              <a:t>❗ Langages non disponibles en </a:t>
            </a:r>
            <a:r>
              <a:rPr lang="fr-FR" sz="1200" b="1" dirty="0" err="1"/>
              <a:t>Safety</a:t>
            </a:r>
            <a:endParaRPr lang="fr-FR" sz="1200" b="1" dirty="0"/>
          </a:p>
          <a:p>
            <a:pPr>
              <a:buNone/>
            </a:pPr>
            <a:r>
              <a:rPr lang="fr-FR" sz="1200" dirty="0"/>
              <a:t>Ces langages existent pour le standard Siemens, mais </a:t>
            </a:r>
            <a:r>
              <a:rPr lang="fr-FR" sz="1200" b="1" dirty="0"/>
              <a:t>PAS </a:t>
            </a:r>
          </a:p>
          <a:p>
            <a:pPr>
              <a:buNone/>
            </a:pPr>
            <a:r>
              <a:rPr lang="fr-FR" sz="1200" b="1" dirty="0"/>
              <a:t>pour la programmation </a:t>
            </a:r>
            <a:r>
              <a:rPr lang="fr-FR" sz="1200" b="1" dirty="0" err="1"/>
              <a:t>Safety</a:t>
            </a:r>
            <a:r>
              <a:rPr lang="fr-FR" sz="1200" dirty="0"/>
              <a:t>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SCL (hors </a:t>
            </a:r>
            <a:r>
              <a:rPr lang="fr-FR" sz="1200" dirty="0" err="1"/>
              <a:t>Safety</a:t>
            </a:r>
            <a:r>
              <a:rPr lang="fr-FR" sz="1200" dirty="0"/>
              <a:t> sauf sur 1500F avec F-ST)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Graph (pas de version </a:t>
            </a:r>
            <a:r>
              <a:rPr lang="fr-FR" sz="1200" dirty="0" err="1"/>
              <a:t>Safety</a:t>
            </a:r>
            <a:r>
              <a:rPr lang="fr-FR" sz="12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STL (non autorisé en </a:t>
            </a:r>
            <a:r>
              <a:rPr lang="fr-FR" sz="1200" dirty="0" err="1"/>
              <a:t>Safety</a:t>
            </a:r>
            <a:r>
              <a:rPr lang="fr-FR" sz="1200" dirty="0"/>
              <a:t>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E5F910C-20D8-63BF-ED08-935D7F4B8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30" y="2411700"/>
            <a:ext cx="4636340" cy="163601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E66BEAA-00A8-3CC2-D854-50323302669A}"/>
              </a:ext>
            </a:extLst>
          </p:cNvPr>
          <p:cNvSpPr txBox="1"/>
          <p:nvPr/>
        </p:nvSpPr>
        <p:spPr>
          <a:xfrm>
            <a:off x="7147882" y="1984862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En résumé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C11E61-BE7D-D103-6AC0-7FC884E2473C}"/>
              </a:ext>
            </a:extLst>
          </p:cNvPr>
          <p:cNvSpPr txBox="1"/>
          <p:nvPr/>
        </p:nvSpPr>
        <p:spPr>
          <a:xfrm>
            <a:off x="7102052" y="4342805"/>
            <a:ext cx="45664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Important</a:t>
            </a:r>
          </a:p>
          <a:p>
            <a:r>
              <a:rPr lang="fr-FR" sz="1100" dirty="0"/>
              <a:t>La programmation </a:t>
            </a:r>
            <a:r>
              <a:rPr lang="fr-FR" sz="1100" dirty="0" err="1"/>
              <a:t>Safety</a:t>
            </a:r>
            <a:r>
              <a:rPr lang="fr-FR" sz="1100" dirty="0"/>
              <a:t> nécessite un </a:t>
            </a:r>
            <a:r>
              <a:rPr lang="fr-FR" sz="1100" b="1" dirty="0"/>
              <a:t>mot de passe F</a:t>
            </a:r>
            <a:r>
              <a:rPr lang="fr-FR" sz="1100" dirty="0"/>
              <a:t> et une </a:t>
            </a:r>
            <a:r>
              <a:rPr lang="fr-FR" sz="1100" b="1" dirty="0"/>
              <a:t>compilation F spécifique</a:t>
            </a:r>
            <a:r>
              <a:rPr lang="fr-FR" sz="1100" dirty="0"/>
              <a:t>.</a:t>
            </a:r>
          </a:p>
          <a:p>
            <a:r>
              <a:rPr lang="fr-FR" sz="1100" dirty="0"/>
              <a:t>Les blocs </a:t>
            </a:r>
            <a:r>
              <a:rPr lang="fr-FR" sz="1100" dirty="0" err="1"/>
              <a:t>Safety</a:t>
            </a:r>
            <a:r>
              <a:rPr lang="fr-FR" sz="1100" dirty="0"/>
              <a:t> sont certifiés (F-FB, F-FCT) et impossibles à modifier.</a:t>
            </a:r>
          </a:p>
          <a:p>
            <a:r>
              <a:rPr lang="fr-FR" sz="1100" dirty="0"/>
              <a:t>La communication </a:t>
            </a:r>
            <a:r>
              <a:rPr lang="fr-FR" sz="1100" dirty="0" err="1"/>
              <a:t>Safety</a:t>
            </a:r>
            <a:r>
              <a:rPr lang="fr-FR" sz="1100" dirty="0"/>
              <a:t> se fait via </a:t>
            </a:r>
            <a:r>
              <a:rPr lang="fr-FR" sz="1100" b="1" dirty="0" err="1"/>
              <a:t>PROFIsafe</a:t>
            </a:r>
            <a:r>
              <a:rPr lang="fr-FR" sz="1100" dirty="0"/>
              <a:t>.</a:t>
            </a:r>
          </a:p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068267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4F07B-9124-1C14-9D25-2DF04200A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6C0D5F37-BE64-CC1E-DA56-1E8E22CE05D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7D7EC-07AC-43F5-A9BC-72347A74B13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06795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Exemple voie d’entrée F: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0258CB-3992-EEBD-C55D-5822F414018F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69293D4-A981-D28F-6D3F-EC3903246B9B}"/>
              </a:ext>
            </a:extLst>
          </p:cNvPr>
          <p:cNvGrpSpPr/>
          <p:nvPr/>
        </p:nvGrpSpPr>
        <p:grpSpPr>
          <a:xfrm>
            <a:off x="6456050" y="1077390"/>
            <a:ext cx="6514426" cy="5291854"/>
            <a:chOff x="263190" y="980660"/>
            <a:chExt cx="6514426" cy="529185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36BA8C5-B035-539D-81DB-0F8BEE89AF0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263190" y="2653411"/>
              <a:ext cx="2850568" cy="361910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45E2641-735E-0C34-44FD-01072117ADAB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263190" y="980660"/>
              <a:ext cx="2850568" cy="165783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AB4EF92-8DEF-94A3-2162-3D3D21865A72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3537256" y="1058262"/>
              <a:ext cx="2270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Activation de la détection d'un court-circuit en fonction du module F pour lesquelles l'alimentation interne des capteurs est réglée.</a:t>
              </a: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DBF081F2-8537-5F8D-6915-3FC7D57079CF}"/>
                </a:ext>
              </a:extLst>
            </p:cNvPr>
            <p:cNvCxnSpPr>
              <a:stCxn id="7" idx="1"/>
            </p:cNvCxnSpPr>
            <p:nvPr>
              <p:custDataLst>
                <p:tags r:id="rId12"/>
              </p:custDataLst>
            </p:nvPr>
          </p:nvCxnSpPr>
          <p:spPr>
            <a:xfrm flipH="1">
              <a:off x="2681710" y="1498408"/>
              <a:ext cx="855546" cy="4274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53527B3-E14A-504B-5180-F6B44B66D76C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3537256" y="2154058"/>
              <a:ext cx="32403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Exploitation des capteurs:</a:t>
              </a:r>
            </a:p>
            <a:p>
              <a:r>
                <a:rPr lang="fr-FR" sz="1000" dirty="0"/>
                <a:t>-Monocanal</a:t>
              </a:r>
            </a:p>
            <a:p>
              <a:r>
                <a:rPr lang="fr-FR" sz="1000" dirty="0"/>
                <a:t>-Double canal (équivalant, </a:t>
              </a:r>
              <a:r>
                <a:rPr lang="fr-FR" sz="1000" dirty="0" err="1"/>
                <a:t>antivalant</a:t>
              </a:r>
              <a:r>
                <a:rPr lang="fr-FR" sz="1000" dirty="0"/>
                <a:t>)</a:t>
              </a:r>
            </a:p>
            <a:p>
              <a:endParaRPr lang="fr-FR" sz="1000" dirty="0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E79AFE44-3412-D523-E4C5-05EECD428A94}"/>
                </a:ext>
              </a:extLst>
            </p:cNvPr>
            <p:cNvCxnSpPr>
              <a:cxnSpLocks/>
              <a:stCxn id="9" idx="1"/>
            </p:cNvCxnSpPr>
            <p:nvPr>
              <p:custDataLst>
                <p:tags r:id="rId14"/>
              </p:custDataLst>
            </p:nvPr>
          </p:nvCxnSpPr>
          <p:spPr>
            <a:xfrm flipH="1">
              <a:off x="2825726" y="2508001"/>
              <a:ext cx="711530" cy="510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A368DD2-2F89-6E64-EB6F-1FA9ACDDAE98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3537256" y="3005960"/>
              <a:ext cx="32403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Temps de discordance maximum autorisé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6BEFB3D2-12BD-8853-0E5E-2D01CFEB7C34}"/>
                </a:ext>
              </a:extLst>
            </p:cNvPr>
            <p:cNvCxnSpPr>
              <a:cxnSpLocks/>
              <a:stCxn id="11" idx="1"/>
            </p:cNvCxnSpPr>
            <p:nvPr>
              <p:custDataLst>
                <p:tags r:id="rId16"/>
              </p:custDataLst>
            </p:nvPr>
          </p:nvCxnSpPr>
          <p:spPr>
            <a:xfrm flipH="1">
              <a:off x="2753718" y="3129071"/>
              <a:ext cx="783538" cy="236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456728B-06F7-1C08-DF1C-52F2E5780AD2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3537256" y="2726639"/>
              <a:ext cx="32403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Comportement de discordance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51BF2A7B-7C17-ECAD-090E-64A1412553BF}"/>
                </a:ext>
              </a:extLst>
            </p:cNvPr>
            <p:cNvCxnSpPr>
              <a:cxnSpLocks/>
              <a:stCxn id="14" idx="1"/>
            </p:cNvCxnSpPr>
            <p:nvPr>
              <p:custDataLst>
                <p:tags r:id="rId18"/>
              </p:custDataLst>
            </p:nvPr>
          </p:nvCxnSpPr>
          <p:spPr>
            <a:xfrm flipH="1">
              <a:off x="2753718" y="2849750"/>
              <a:ext cx="783538" cy="3722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DE4DE27-81DD-4DCC-A0FD-4719D6B07663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3537256" y="3366000"/>
              <a:ext cx="2486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Réintégration après une erreur de discordance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94F77068-57EA-4C86-A024-A361657B2DDF}"/>
                </a:ext>
              </a:extLst>
            </p:cNvPr>
            <p:cNvCxnSpPr>
              <a:cxnSpLocks/>
              <a:stCxn id="16" idx="1"/>
            </p:cNvCxnSpPr>
            <p:nvPr>
              <p:custDataLst>
                <p:tags r:id="rId20"/>
              </p:custDataLst>
            </p:nvPr>
          </p:nvCxnSpPr>
          <p:spPr>
            <a:xfrm flipH="1">
              <a:off x="2825726" y="3566055"/>
              <a:ext cx="711530" cy="159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E2981D7-B6E5-B692-1B36-BB4407319AF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3537256" y="3748106"/>
              <a:ext cx="32403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 Alimentation des capteurs:</a:t>
              </a:r>
            </a:p>
            <a:p>
              <a:r>
                <a:rPr lang="fr-FR" sz="1000" dirty="0"/>
                <a:t>-alimentés via le module de sécurité VS</a:t>
              </a:r>
            </a:p>
            <a:p>
              <a:r>
                <a:rPr lang="fr-FR" sz="1000" dirty="0"/>
                <a:t>-alimentation Externe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3D5F740-287F-1EB9-35BD-5A726E636B9A}"/>
                </a:ext>
              </a:extLst>
            </p:cNvPr>
            <p:cNvCxnSpPr>
              <a:cxnSpLocks/>
              <a:stCxn id="18" idx="1"/>
            </p:cNvCxnSpPr>
            <p:nvPr>
              <p:custDataLst>
                <p:tags r:id="rId22"/>
              </p:custDataLst>
            </p:nvPr>
          </p:nvCxnSpPr>
          <p:spPr>
            <a:xfrm flipH="1">
              <a:off x="2825726" y="4025105"/>
              <a:ext cx="711530" cy="204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B28CAF3-476B-25E1-5774-9498A0BDBFF3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3537256" y="4339851"/>
              <a:ext cx="32403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Paramètre un retard à l’entrée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A0F191D3-3A97-2090-1A20-E12C2043EBEE}"/>
                </a:ext>
              </a:extLst>
            </p:cNvPr>
            <p:cNvCxnSpPr>
              <a:cxnSpLocks/>
              <a:stCxn id="20" idx="1"/>
            </p:cNvCxnSpPr>
            <p:nvPr>
              <p:custDataLst>
                <p:tags r:id="rId24"/>
              </p:custDataLst>
            </p:nvPr>
          </p:nvCxnSpPr>
          <p:spPr>
            <a:xfrm flipH="1" flipV="1">
              <a:off x="2897734" y="4374112"/>
              <a:ext cx="639522" cy="88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C02CF96-617B-B98D-121D-5C78F59170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337487" y="1399019"/>
            <a:ext cx="1263015" cy="571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45D357B-F856-97A1-7F30-7ABD458CB3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71933" y="1349688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Un capteur raccordé sur 1 voie,</a:t>
            </a:r>
          </a:p>
          <a:p>
            <a:r>
              <a:rPr lang="fr-FR" sz="1000" dirty="0"/>
              <a:t>alimentation interne du capteur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FB346F-6344-3863-DB76-31D73C43EF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734995" y="2213808"/>
            <a:ext cx="1866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Un capteur raccordé sur 1 voie,</a:t>
            </a:r>
          </a:p>
          <a:p>
            <a:r>
              <a:rPr lang="fr-FR" sz="1000" dirty="0"/>
              <a:t>alimentation externe du capteur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AE5CB8B-7879-D04B-CB97-F700CF23374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361091" y="2304762"/>
            <a:ext cx="1245870" cy="54292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D05A44-0394-D738-30ED-C7C796E3C0D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06267" y="3779456"/>
            <a:ext cx="20764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Raccordement d'un capteur à deux voies de manière équivalente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931FE02-2F25-7A1E-E30F-F819BC0DCE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37487" y="3621831"/>
            <a:ext cx="1668780" cy="9486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3EE7D0-7F65-8769-C8E2-6647D560450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012104" y="5014717"/>
            <a:ext cx="19056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Raccordement d'un capteur à deux voies de manière </a:t>
            </a:r>
            <a:r>
              <a:rPr lang="fr-FR" sz="1000" dirty="0" err="1"/>
              <a:t>antivalente</a:t>
            </a:r>
            <a:endParaRPr lang="fr-FR" sz="1000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F888380-F614-A9E0-2D70-BE13163D56C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337487" y="4914318"/>
            <a:ext cx="1531620" cy="90868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432E0F09-A83A-7493-F7FF-EA3101AE7FA4}"/>
              </a:ext>
            </a:extLst>
          </p:cNvPr>
          <p:cNvSpPr txBox="1"/>
          <p:nvPr/>
        </p:nvSpPr>
        <p:spPr>
          <a:xfrm>
            <a:off x="263190" y="896450"/>
            <a:ext cx="3951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Mode de sécurité SIL3/Cat.3/</a:t>
            </a:r>
            <a:r>
              <a:rPr lang="fr-FR" sz="1400" dirty="0" err="1"/>
              <a:t>PLd</a:t>
            </a:r>
            <a:endParaRPr lang="fr-FR" sz="1400" dirty="0"/>
          </a:p>
          <a:p>
            <a:r>
              <a:rPr lang="fr-FR" sz="1400" dirty="0"/>
              <a:t>raccordement d'un capteur sur 1 voie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F8AE65D-7FDF-843B-87F4-99FD3010825E}"/>
              </a:ext>
            </a:extLst>
          </p:cNvPr>
          <p:cNvSpPr txBox="1"/>
          <p:nvPr/>
        </p:nvSpPr>
        <p:spPr>
          <a:xfrm>
            <a:off x="308171" y="3068950"/>
            <a:ext cx="2976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Mode de sécurité SIL3/Cat.3/</a:t>
            </a:r>
            <a:r>
              <a:rPr lang="fr-FR" sz="1200" dirty="0" err="1"/>
              <a:t>Ple</a:t>
            </a:r>
            <a:endParaRPr lang="fr-FR" sz="1200" dirty="0"/>
          </a:p>
          <a:p>
            <a:r>
              <a:rPr lang="fr-FR" sz="1200" dirty="0"/>
              <a:t>raccordement d'un capteur à deux voies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8F01F11-43E1-C5E0-3BCB-0782674E9B0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14326" y="3535496"/>
            <a:ext cx="1645176" cy="97339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F26F0C2-B4F7-F6A3-39FE-9210BC0B004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14326" y="4888895"/>
            <a:ext cx="1488806" cy="908685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2107BDB1-5C1F-7F79-CF5A-D679888C226B}"/>
              </a:ext>
            </a:extLst>
          </p:cNvPr>
          <p:cNvSpPr txBox="1"/>
          <p:nvPr/>
        </p:nvSpPr>
        <p:spPr>
          <a:xfrm>
            <a:off x="337487" y="4568642"/>
            <a:ext cx="20764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alimentation interne du capteur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E926D83-3582-449C-BF87-3B7FC6F8F5FF}"/>
              </a:ext>
            </a:extLst>
          </p:cNvPr>
          <p:cNvSpPr txBox="1"/>
          <p:nvPr/>
        </p:nvSpPr>
        <p:spPr>
          <a:xfrm>
            <a:off x="4130266" y="4553253"/>
            <a:ext cx="22779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0" i="0" u="none" strike="noStrike" baseline="0" dirty="0">
                <a:latin typeface="ArialUnicodeMS"/>
              </a:rPr>
              <a:t>alimentation externe du capteur</a:t>
            </a:r>
            <a:endParaRPr lang="fr-FR" sz="11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5F74B1A-4A77-022A-7A18-A8CB44FAE536}"/>
              </a:ext>
            </a:extLst>
          </p:cNvPr>
          <p:cNvSpPr txBox="1"/>
          <p:nvPr/>
        </p:nvSpPr>
        <p:spPr>
          <a:xfrm>
            <a:off x="2678894" y="6115452"/>
            <a:ext cx="34891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1" i="0" u="none" strike="noStrike" baseline="0" dirty="0">
                <a:latin typeface="ArialUnicodeMS"/>
              </a:rPr>
              <a:t>Pour atteindre la classe de sécurité avec ces câblages, vous devez utiliser </a:t>
            </a:r>
            <a:r>
              <a:rPr lang="fr-FR" sz="1000" b="1" dirty="0">
                <a:latin typeface="ArialUnicodeMS"/>
              </a:rPr>
              <a:t>des</a:t>
            </a:r>
            <a:endParaRPr lang="fr-FR" sz="1000" b="1" i="0" u="none" strike="noStrike" baseline="0" dirty="0">
              <a:latin typeface="ArialUnicodeMS"/>
            </a:endParaRPr>
          </a:p>
          <a:p>
            <a:pPr algn="l"/>
            <a:r>
              <a:rPr lang="fr-FR" sz="1000" b="1" i="0" u="none" strike="noStrike" baseline="0" dirty="0">
                <a:latin typeface="ArialUnicodeMS"/>
              </a:rPr>
              <a:t>capteurs de la catégorie correspondante.</a:t>
            </a:r>
            <a:endParaRPr lang="fr-FR" b="1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969F1B53-CD4D-834F-3C99-FAC5A4FCF6A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14024" y="6116323"/>
            <a:ext cx="577341" cy="4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55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DC8C7-06F2-B577-0BAE-185DB78D6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D4564AF5-9802-491B-4E41-6348C7B4D9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ED6AF-26E3-F1C7-BF80-80DBBE2225E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06795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Exemple voie de sortie F: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B3D188-D7B2-524C-0471-8197FE181297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CB2A0D6E-4682-E4A2-E856-5F6A297C96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71097" y="4062775"/>
            <a:ext cx="1540669" cy="100488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2952206-88A4-4737-E91B-EB945DCF5A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5859" y="5026353"/>
            <a:ext cx="27598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Branchement de 2 relais sur une sortie TOR de sécurité. Tenir compte des conditions suivantes : </a:t>
            </a:r>
          </a:p>
          <a:p>
            <a:r>
              <a:rPr lang="fr-FR" sz="1000" dirty="0"/>
              <a:t>●      Potentiel de référence identique </a:t>
            </a:r>
          </a:p>
          <a:p>
            <a:r>
              <a:rPr lang="fr-FR" sz="1000" dirty="0"/>
              <a:t>●      Les contacts de travail des deux relais doivent être branchés en série. Avec ce branchement, vous atteignez SIL3/Cat.4/</a:t>
            </a:r>
            <a:r>
              <a:rPr lang="fr-FR" sz="1000" dirty="0" err="1"/>
              <a:t>PLe</a:t>
            </a:r>
            <a:r>
              <a:rPr lang="fr-FR" sz="1000" dirty="0"/>
              <a:t> (relecture de l'état du processus requise).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A3D5D9A-7942-5BE2-CBAD-6D3E67A66FC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071650" y="4371123"/>
            <a:ext cx="1540669" cy="762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E29E064-3DEF-93A7-934D-3FF145178D4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64330" y="3571830"/>
            <a:ext cx="1925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raccordement de charges à L+ et M sur chaque sortie TOR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9078D0D-1FC9-3BC2-BF20-1E3EBA8411A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00321" y="3780147"/>
            <a:ext cx="1935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raccordement de 2 charges en parallèle sur une sortie TOR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B6BC87-421F-0221-E132-A80BB45AC5F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99642" y="5293737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Pour maîtriser les </a:t>
            </a:r>
            <a:r>
              <a:rPr lang="fr-FR" sz="1000" dirty="0" err="1"/>
              <a:t>court-circuits</a:t>
            </a:r>
            <a:r>
              <a:rPr lang="fr-FR" sz="1000" dirty="0"/>
              <a:t> transversaux entre les commutateurs P et M d'une sortie TOR de sécurité, nous vous recommandons la variante de câblage suivante : Ce branchement vous permet d'atteindre la classe SIL3/Cat.4/</a:t>
            </a:r>
            <a:r>
              <a:rPr lang="fr-FR" sz="1000" dirty="0" err="1"/>
              <a:t>PLe</a:t>
            </a:r>
            <a:r>
              <a:rPr lang="fr-FR" sz="1000" dirty="0"/>
              <a:t>.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9073CB6-D16C-B298-01DA-B89D6F3857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655800" y="1307396"/>
            <a:ext cx="2851200" cy="190558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F07158F-6FF3-444F-09CF-41DC3B40FAD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274523" y="688672"/>
            <a:ext cx="324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Temps de test maximal:</a:t>
            </a:r>
          </a:p>
          <a:p>
            <a:r>
              <a:rPr lang="fr-FR" sz="1000" dirty="0"/>
              <a:t>Ce paramètre permet de définir la durée pendant laquelle les tests ont lieu dans le module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30F4B27-FBA8-5836-BD9A-CC434E25788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256300" y="185132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activation le traitement des signaux dans le programme de sécurité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1F44FA0-CDC6-837B-075C-B217C8A3890F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 flipH="1">
            <a:off x="7057000" y="997863"/>
            <a:ext cx="1199300" cy="713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1DDA2E3-330F-1197-E0E6-626260D8E638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7547121" y="2028994"/>
            <a:ext cx="709179" cy="329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7D79BAB-B772-3A7E-5DC6-2D89E583DEFF}"/>
              </a:ext>
            </a:extLst>
          </p:cNvPr>
          <p:cNvCxnSpPr>
            <a:cxnSpLocks/>
            <a:stCxn id="51" idx="1"/>
          </p:cNvCxnSpPr>
          <p:nvPr>
            <p:custDataLst>
              <p:tags r:id="rId12"/>
            </p:custDataLst>
          </p:nvPr>
        </p:nvCxnSpPr>
        <p:spPr>
          <a:xfrm flipH="1" flipV="1">
            <a:off x="7569637" y="2974524"/>
            <a:ext cx="686663" cy="938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6C56C9C-33DF-1156-DD75-D639DF90FA3F}"/>
              </a:ext>
            </a:extLst>
          </p:cNvPr>
          <p:cNvCxnSpPr>
            <a:cxnSpLocks/>
            <a:stCxn id="52" idx="1"/>
          </p:cNvCxnSpPr>
          <p:nvPr>
            <p:custDataLst>
              <p:tags r:id="rId13"/>
            </p:custDataLst>
          </p:nvPr>
        </p:nvCxnSpPr>
        <p:spPr>
          <a:xfrm flipH="1" flipV="1">
            <a:off x="7569637" y="3129180"/>
            <a:ext cx="704886" cy="1726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8D06DEE-D1EB-0912-81C4-E0DFA0ED80E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195746" y="2394697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  <a:r>
              <a:rPr lang="fr-FR" sz="1000" dirty="0"/>
              <a:t>Temps de relecture Maximum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8F3AC3-5267-F860-635A-95EFF377D89E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274523" y="3021171"/>
            <a:ext cx="30814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Temps de relecture maximal du test de commutation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3C15AB6-D03C-E393-B363-3B233046DD69}"/>
              </a:ext>
            </a:extLst>
          </p:cNvPr>
          <p:cNvCxnSpPr>
            <a:cxnSpLocks/>
            <a:stCxn id="38" idx="1"/>
          </p:cNvCxnSpPr>
          <p:nvPr>
            <p:custDataLst>
              <p:tags r:id="rId16"/>
            </p:custDataLst>
          </p:nvPr>
        </p:nvCxnSpPr>
        <p:spPr>
          <a:xfrm flipH="1" flipV="1">
            <a:off x="7569637" y="2789272"/>
            <a:ext cx="704886" cy="355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5F62B4F7-70CF-3B4B-FBFA-7F928C1EE7F2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H="1" flipV="1">
            <a:off x="7569637" y="2539390"/>
            <a:ext cx="652515" cy="66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ADC605BF-31E3-F643-1242-712ACDA8394A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256300" y="3558804"/>
            <a:ext cx="3551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Test avec activation de la sortie</a:t>
            </a:r>
          </a:p>
          <a:p>
            <a:r>
              <a:rPr lang="fr-FR" sz="1000" dirty="0"/>
              <a:t>La voie de sortie est alors brièvement activée (= "période d'activation") et relue. Un actionneur possédant une inertie suffisante ne réagit pas et reste inactivé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312ADE5-9FBE-59E9-AF94-01394D63DB6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274523" y="4578762"/>
            <a:ext cx="35511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Diagnostic : Rupture de fil</a:t>
            </a:r>
          </a:p>
          <a:p>
            <a:r>
              <a:rPr lang="fr-FR" sz="1000" dirty="0"/>
              <a:t>Une surveillance de rupture de fil sert à la surveillance de la liaison de la voie de sortie à l'actionneur.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E3919F5D-B3AE-8576-C9F0-5AFA250AA86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0400" y="1124680"/>
            <a:ext cx="1482762" cy="646332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EA144620-89CC-B0AD-92F6-6F09110B880A}"/>
              </a:ext>
            </a:extLst>
          </p:cNvPr>
          <p:cNvSpPr txBox="1"/>
          <p:nvPr/>
        </p:nvSpPr>
        <p:spPr>
          <a:xfrm>
            <a:off x="164330" y="865007"/>
            <a:ext cx="3240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ArialUnicodeMS"/>
              </a:rPr>
              <a:t>R</a:t>
            </a:r>
            <a:r>
              <a:rPr lang="fr-FR" sz="1200" b="0" i="0" u="none" strike="noStrike" baseline="0" dirty="0">
                <a:latin typeface="ArialUnicodeMS"/>
              </a:rPr>
              <a:t>accordement d'une charge par </a:t>
            </a:r>
            <a:r>
              <a:rPr lang="fr-FR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sortie</a:t>
            </a:r>
            <a:r>
              <a:rPr lang="fr-FR" sz="1200" b="0" i="0" u="none" strike="noStrike" baseline="0" dirty="0">
                <a:latin typeface="ArialUnicodeMS"/>
              </a:rPr>
              <a:t> TOR</a:t>
            </a:r>
            <a:endParaRPr lang="fr-FR" sz="1200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601CCF5-402E-3907-0E95-91B07C8AC48A}"/>
              </a:ext>
            </a:extLst>
          </p:cNvPr>
          <p:cNvSpPr txBox="1"/>
          <p:nvPr/>
        </p:nvSpPr>
        <p:spPr>
          <a:xfrm>
            <a:off x="139639" y="1780483"/>
            <a:ext cx="40325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Chacune sortie TOR de sécurité est constituée d'un commutateur P DQ-</a:t>
            </a:r>
            <a:r>
              <a:rPr lang="fr-FR" sz="1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fr-FR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et d'un</a:t>
            </a:r>
          </a:p>
          <a:p>
            <a:pPr algn="l"/>
            <a:r>
              <a:rPr lang="fr-FR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commutateur M DQ-Mn. Vous connectez la charge entre les commutateurs P et M. Pour</a:t>
            </a:r>
          </a:p>
          <a:p>
            <a:pPr algn="l"/>
            <a:r>
              <a:rPr lang="fr-FR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appliquer la tension à la charge, les deux commutateurs sont toujours activés. Ce</a:t>
            </a:r>
          </a:p>
          <a:p>
            <a:pPr algn="l"/>
            <a:r>
              <a:rPr lang="fr-FR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branchement vous permet d'atteindre la classe SIL3/Cat.4/</a:t>
            </a:r>
            <a:r>
              <a:rPr lang="fr-FR" sz="1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PLe</a:t>
            </a:r>
            <a:r>
              <a:rPr lang="fr-FR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143A34E-0450-BDEB-AA9C-43B4C8C0E13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1097" y="3020373"/>
            <a:ext cx="577341" cy="48111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1E6BD78-6672-A1A9-C42E-B397E3DA3276}"/>
              </a:ext>
            </a:extLst>
          </p:cNvPr>
          <p:cNvSpPr txBox="1"/>
          <p:nvPr/>
        </p:nvSpPr>
        <p:spPr>
          <a:xfrm>
            <a:off x="955267" y="2960687"/>
            <a:ext cx="3860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1" i="0" u="none" strike="noStrike" baseline="0" dirty="0">
                <a:latin typeface="ArialUnicodeMS"/>
              </a:rPr>
              <a:t>Pour atteindre la classe de sécurité SIL3/Cat.4/</a:t>
            </a:r>
            <a:r>
              <a:rPr lang="fr-FR" sz="1000" b="1" i="0" u="none" strike="noStrike" baseline="0" dirty="0" err="1">
                <a:latin typeface="ArialUnicodeMS"/>
              </a:rPr>
              <a:t>PLe</a:t>
            </a:r>
            <a:r>
              <a:rPr lang="fr-FR" sz="1000" b="1" i="0" u="none" strike="noStrike" baseline="0" dirty="0">
                <a:latin typeface="ArialUnicodeMS"/>
              </a:rPr>
              <a:t> avec ce câblage, vous devez utiliser un</a:t>
            </a:r>
          </a:p>
          <a:p>
            <a:pPr algn="l"/>
            <a:r>
              <a:rPr lang="fr-FR" sz="1000" b="1" i="0" u="none" strike="noStrike" baseline="0" dirty="0">
                <a:latin typeface="ArialUnicodeMS"/>
              </a:rPr>
              <a:t>actionneur de la catégorie correspondante, p. ex. selon CEI 60947.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61300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3A2921-2049-F8F4-51F0-430A5161F143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E4CCFA-CA74-9470-10EA-11F71F342DF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06795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Exemples de blocs spécifiques: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7F0853-C67D-38DC-4FF5-D6ED8FA6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00" y="1721932"/>
            <a:ext cx="3553838" cy="127500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560ECA2-437D-5B79-9541-8F81CEA12C04}"/>
              </a:ext>
            </a:extLst>
          </p:cNvPr>
          <p:cNvSpPr txBox="1"/>
          <p:nvPr/>
        </p:nvSpPr>
        <p:spPr>
          <a:xfrm>
            <a:off x="4295750" y="1685522"/>
            <a:ext cx="6096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i="0" u="none" strike="noStrike" baseline="0" dirty="0">
                <a:solidFill>
                  <a:srgbClr val="221F1F"/>
                </a:solidFill>
                <a:latin typeface="Arial" panose="020B0604020202020204" pitchFamily="34" charset="0"/>
              </a:rPr>
              <a:t>Il existe 3 catégories de fonctions d'arrêt : </a:t>
            </a:r>
            <a:endParaRPr lang="fr-FR" sz="11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100" b="1" i="0" u="none" strike="noStrike" baseline="0" dirty="0">
                <a:solidFill>
                  <a:srgbClr val="221F1F"/>
                </a:solidFill>
                <a:latin typeface="Arial" panose="020B0604020202020204" pitchFamily="34" charset="0"/>
              </a:rPr>
              <a:t>Catégorie d'arrêt 0 </a:t>
            </a:r>
            <a:r>
              <a:rPr lang="fr-FR" sz="1100" b="0" i="0" u="none" strike="noStrike" baseline="0" dirty="0">
                <a:solidFill>
                  <a:srgbClr val="221F1F"/>
                </a:solidFill>
                <a:latin typeface="Arial" panose="020B0604020202020204" pitchFamily="34" charset="0"/>
              </a:rPr>
              <a:t>: Arrêt par coupure immédiate de l'alimentation en énergie des entraînements de la machine. </a:t>
            </a:r>
            <a:endParaRPr lang="fr-FR" sz="11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100" b="1" i="0" u="none" strike="noStrike" baseline="0" dirty="0">
                <a:solidFill>
                  <a:srgbClr val="221F1F"/>
                </a:solidFill>
                <a:latin typeface="Arial" panose="020B0604020202020204" pitchFamily="34" charset="0"/>
              </a:rPr>
              <a:t>Catégorie d'arrêt 1 </a:t>
            </a:r>
            <a:r>
              <a:rPr lang="fr-FR" sz="1100" b="0" i="0" u="none" strike="noStrike" baseline="0" dirty="0">
                <a:solidFill>
                  <a:srgbClr val="221F1F"/>
                </a:solidFill>
                <a:latin typeface="Arial" panose="020B0604020202020204" pitchFamily="34" charset="0"/>
              </a:rPr>
              <a:t>: Arrêt retardé (temporisé), l'alimentation en énergie des entraînements de la machine étant maintenue jusqu'à l'arrêt et ensuite interrompue lorsque l'arrêt a été atteint. </a:t>
            </a:r>
            <a:endParaRPr lang="fr-FR" sz="11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876DFE1-6841-BB43-F861-7A6587A1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0" y="3529502"/>
            <a:ext cx="3416239" cy="200398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03ACF6-3F08-7154-4995-70386A925C3A}"/>
              </a:ext>
            </a:extLst>
          </p:cNvPr>
          <p:cNvSpPr txBox="1"/>
          <p:nvPr/>
        </p:nvSpPr>
        <p:spPr>
          <a:xfrm>
            <a:off x="4285642" y="3668629"/>
            <a:ext cx="609600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Ce bloc d'application de sécurité réalise une surveillance de boucles de retour.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Pour cela, il doit être vérifié si l'état du signal de la sortie Q coïncide avec l’état de signal inversé de l’entrée de lecture de retour FEEDBACK.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 sortie Q est mise à 1 aussitôt que l'entrée ON = 1. La condition est que l’entrée de lecture de retour FEEDBACK = 1 et qu'aucune erreur de lecture de retour ne soit enregistrée.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 sortie Q est remise à 0 aussitôt que l'entrée ON = 0 ou lorsqu'une erreur de lecture de retour est reconnue.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Une erreur de lecture de retour (ERROR = 1) est reconnue lorsque l'état de signal inversé de l'entrée de lecture de retour FEEDBACK (de la sortie Q) ne suit pas l'état de signal de la sortie Q durant le temps de lecture de retour FDB_TIME maximum toléré. L'erreur de lecture de retour est enregistrée.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Si une discordance entre l'entrée de lecture de retour FEEDBACK et la sortie Q est détectée après une erreur de lecture de retour, l'erreur de lecture de retour est acquittée en fonction du paramétrage de ACK_NEC :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● si ACK_NEC = 0, l'acquittement est automatique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● si ACK_NEC = 1, vous devez acquitter l'erreur de lecture de retour sur un front montant de l'entrée ACK.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 sortie ACK_REQ = 1 signale la nécessité d'un acquittement utilisateur sur l'entrée ACK pour acquitter l'erreur de lecture de retour. Lorsque l'acquittement a été réalisé, le bloc d'application F remet ACK_REQ à 0. </a:t>
            </a:r>
          </a:p>
          <a:p>
            <a:r>
              <a:rPr lang="fr-FR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Afin qu'aucune erreur de lecture de retour ne soit détectée lors d'une passivation de la périphérie F commandée par la sortie Q et qu'aucun acquittement </a:t>
            </a:r>
            <a:endParaRPr lang="fr-FR" sz="10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018A60-2E81-7BB0-FBA3-043E0AA1F146}"/>
              </a:ext>
            </a:extLst>
          </p:cNvPr>
          <p:cNvSpPr txBox="1"/>
          <p:nvPr/>
        </p:nvSpPr>
        <p:spPr>
          <a:xfrm>
            <a:off x="314869" y="1184349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Arrêt d’urgence jusqu’à la catégorie 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2FB28D-4A65-C0F8-E546-C23C55C423F1}"/>
              </a:ext>
            </a:extLst>
          </p:cNvPr>
          <p:cNvSpPr txBox="1"/>
          <p:nvPr/>
        </p:nvSpPr>
        <p:spPr>
          <a:xfrm>
            <a:off x="305305" y="3059668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Surveillance de boucles de retour</a:t>
            </a:r>
          </a:p>
        </p:txBody>
      </p:sp>
    </p:spTree>
    <p:extLst>
      <p:ext uri="{BB962C8B-B14F-4D97-AF65-F5344CB8AC3E}">
        <p14:creationId xmlns:p14="http://schemas.microsoft.com/office/powerpoint/2010/main" val="3002168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7071B-D0DB-6A23-A453-D77128EAA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397ED2-ABF2-1F4C-C7F1-C95F0C648862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D7250-1972-27E8-514B-C64EAD6907B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06795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Exemples de blocs spécifiques: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1DCD6E-7243-F835-3824-25E6ACB1B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89" y="908650"/>
            <a:ext cx="6398738" cy="59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0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26162-43E7-7154-1339-B209F2157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BFC7790-3A6E-D895-D036-BEB6695F8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744770-65EA-736A-3B5D-9FC95FA7E336}"/>
              </a:ext>
            </a:extLst>
          </p:cNvPr>
          <p:cNvSpPr/>
          <p:nvPr/>
        </p:nvSpPr>
        <p:spPr>
          <a:xfrm>
            <a:off x="9840520" y="2060810"/>
            <a:ext cx="1872055" cy="79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4B31C-A079-642A-D8E0-4283C6C147B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Exemples de constructeurs d'automates sécurité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65900F-5071-11CA-B2D5-1A7FFDD7EA07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Plusieurs fabricants proposent des solutions certifiées :</a:t>
            </a:r>
          </a:p>
          <a:p>
            <a:pPr lvl="1"/>
            <a:r>
              <a:rPr lang="fr-FR" dirty="0"/>
              <a:t>Siemens S7‑F (</a:t>
            </a:r>
            <a:r>
              <a:rPr lang="fr-FR" dirty="0" err="1"/>
              <a:t>FailSafe</a:t>
            </a:r>
            <a:r>
              <a:rPr lang="fr-FR" dirty="0"/>
              <a:t>).</a:t>
            </a:r>
          </a:p>
          <a:p>
            <a:pPr lvl="1"/>
            <a:r>
              <a:rPr lang="fr-FR" dirty="0"/>
              <a:t>Schneider M580 </a:t>
            </a:r>
            <a:r>
              <a:rPr lang="fr-FR" dirty="0" err="1"/>
              <a:t>Safety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Pilz</a:t>
            </a:r>
            <a:r>
              <a:rPr lang="fr-FR" dirty="0"/>
              <a:t> PSS (spécialisé sécurité).</a:t>
            </a:r>
          </a:p>
          <a:p>
            <a:pPr lvl="1"/>
            <a:r>
              <a:rPr lang="fr-FR" dirty="0"/>
              <a:t>Rockwell </a:t>
            </a:r>
            <a:r>
              <a:rPr lang="fr-FR" dirty="0" err="1"/>
              <a:t>GuardLogix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Wago</a:t>
            </a:r>
            <a:r>
              <a:rPr lang="pl-PL" dirty="0"/>
              <a:t> I/O System 750</a:t>
            </a:r>
            <a:endParaRPr lang="fr-FR" dirty="0"/>
          </a:p>
          <a:p>
            <a:pPr lvl="1"/>
            <a:r>
              <a:rPr lang="fr-FR" dirty="0"/>
              <a:t>...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AFD4-2163-AF01-60D6-9618E49C8EA1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742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600" dirty="0"/>
              <a:t>LES DOMAINES DE COMPETENCES DE L’IRSD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5CF2D4-3373-9BA3-8F30-0C7C86A9B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517" y="980660"/>
            <a:ext cx="11233150" cy="692497"/>
          </a:xfrm>
        </p:spPr>
        <p:txBody>
          <a:bodyPr/>
          <a:lstStyle/>
          <a:p>
            <a:r>
              <a:rPr lang="fr-FR" sz="2400" b="0" i="0" u="none" strike="noStrike" baseline="0" dirty="0">
                <a:solidFill>
                  <a:srgbClr val="23373B"/>
                </a:solidFill>
                <a:latin typeface="cmsy10" panose="020B0500000000000000" pitchFamily="34" charset="0"/>
              </a:rPr>
              <a:t> </a:t>
            </a:r>
            <a:r>
              <a:rPr lang="fr-FR" sz="2400" b="0" i="0" u="none" strike="noStrike" baseline="0" dirty="0">
                <a:solidFill>
                  <a:srgbClr val="23373B"/>
                </a:solidFill>
                <a:latin typeface="LMSans10-Regular"/>
              </a:rPr>
              <a:t>UAR3364 - </a:t>
            </a:r>
            <a:r>
              <a:rPr lang="fr-FR" sz="2400" dirty="0">
                <a:solidFill>
                  <a:srgbClr val="23373B"/>
                </a:solidFill>
                <a:latin typeface="LMSans10-Regular"/>
              </a:rPr>
              <a:t>CNRS</a:t>
            </a:r>
            <a:r>
              <a:rPr lang="fr-FR" sz="2400" b="0" i="0" u="none" strike="noStrike" baseline="0" dirty="0">
                <a:solidFill>
                  <a:srgbClr val="23373B"/>
                </a:solidFill>
                <a:latin typeface="LMSans10-Regular"/>
              </a:rPr>
              <a:t> Physique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4BDC30-F0F1-4D54-01AB-233212F598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517" y="1412720"/>
            <a:ext cx="11222058" cy="3830952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800" b="0" i="0" u="none" strike="noStrike" baseline="0" dirty="0">
                <a:solidFill>
                  <a:srgbClr val="23373B"/>
                </a:solidFill>
                <a:latin typeface="cmsy10" panose="020B0500000000000000" pitchFamily="34" charset="0"/>
              </a:rPr>
              <a:t> </a:t>
            </a:r>
            <a:r>
              <a:rPr lang="fr-FR" sz="1800" b="0" i="0" u="none" strike="noStrike" baseline="0" dirty="0">
                <a:solidFill>
                  <a:srgbClr val="23373B"/>
                </a:solidFill>
                <a:latin typeface="LMSans10-Regular"/>
              </a:rPr>
              <a:t>Unité d’expertise dans les domaines de la prévention des risques et la protection de l’environnement pour les activités nucléaires</a:t>
            </a:r>
          </a:p>
          <a:p>
            <a:pPr marL="1005750" lvl="2"/>
            <a:r>
              <a:rPr lang="fr-FR" sz="1600" b="0" i="0" u="none" strike="noStrike" baseline="0" dirty="0">
                <a:solidFill>
                  <a:srgbClr val="23373B"/>
                </a:solidFill>
                <a:latin typeface="LMSans9-Regular"/>
              </a:rPr>
              <a:t>Radioprotection</a:t>
            </a:r>
            <a:endParaRPr lang="fr-FR" sz="1600" b="0" dirty="0">
              <a:solidFill>
                <a:srgbClr val="23373B"/>
              </a:solidFill>
              <a:latin typeface="LMSans9-Regular"/>
            </a:endParaRPr>
          </a:p>
          <a:p>
            <a:pPr marL="1005750" lvl="2"/>
            <a:r>
              <a:rPr lang="fr-FR" sz="1600" b="0" i="0" u="none" strike="noStrike" baseline="0" dirty="0">
                <a:solidFill>
                  <a:srgbClr val="23373B"/>
                </a:solidFill>
                <a:latin typeface="LMSans9-Regular"/>
              </a:rPr>
              <a:t>Gestion des risques</a:t>
            </a:r>
          </a:p>
          <a:p>
            <a:pPr marL="1005750" lvl="2"/>
            <a:r>
              <a:rPr lang="fr-FR" sz="1600" b="0" i="0" u="none" strike="noStrike" baseline="0" dirty="0">
                <a:solidFill>
                  <a:srgbClr val="23373B"/>
                </a:solidFill>
                <a:latin typeface="LMSans9-Regular"/>
              </a:rPr>
              <a:t>Sûreté machine</a:t>
            </a:r>
          </a:p>
          <a:p>
            <a:pPr marL="1005750" lvl="2"/>
            <a:r>
              <a:rPr lang="fr-FR" sz="1600" b="0" i="0" u="none" strike="noStrike" baseline="0" dirty="0">
                <a:solidFill>
                  <a:srgbClr val="23373B"/>
                </a:solidFill>
                <a:latin typeface="LMSans9-Regular"/>
              </a:rPr>
              <a:t>Démantèlement</a:t>
            </a:r>
            <a:endParaRPr lang="fr-FR" sz="1600" b="0" dirty="0">
              <a:solidFill>
                <a:srgbClr val="23373B"/>
              </a:solidFill>
              <a:latin typeface="LMSans9-Regular"/>
            </a:endParaRPr>
          </a:p>
          <a:p>
            <a:pPr marL="1005750" lvl="2"/>
            <a:r>
              <a:rPr lang="fr-FR" sz="1600" b="0" i="0" u="none" strike="noStrike" baseline="0" dirty="0">
                <a:solidFill>
                  <a:srgbClr val="23373B"/>
                </a:solidFill>
                <a:latin typeface="LMSans9-Regular"/>
              </a:rPr>
              <a:t>Gestion des déchets radioactifs</a:t>
            </a:r>
          </a:p>
          <a:p>
            <a:pPr marL="1005750" lvl="2"/>
            <a:r>
              <a:rPr lang="fr-FR" sz="1600" b="0" i="0" u="none" strike="noStrike" baseline="0" dirty="0">
                <a:solidFill>
                  <a:srgbClr val="23373B"/>
                </a:solidFill>
                <a:latin typeface="LMSans9-Regular"/>
              </a:rPr>
              <a:t>Protection de l’environnement</a:t>
            </a:r>
          </a:p>
          <a:p>
            <a:pPr algn="l"/>
            <a:endParaRPr lang="fr-FR" sz="1800" b="0" i="0" u="none" strike="noStrike" baseline="0" dirty="0">
              <a:solidFill>
                <a:srgbClr val="23373B"/>
              </a:solidFill>
              <a:latin typeface="LMSans9-Regular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800" b="0" i="0" u="none" strike="noStrike" baseline="0" dirty="0">
                <a:solidFill>
                  <a:srgbClr val="23373B"/>
                </a:solidFill>
                <a:latin typeface="LMSans10-Regular"/>
              </a:rPr>
              <a:t>Mission : proposer des collaborations/prestations </a:t>
            </a:r>
            <a:r>
              <a:rPr lang="fr-FR" sz="1800" b="0" i="0" u="none" strike="noStrike" baseline="0" dirty="0">
                <a:solidFill>
                  <a:srgbClr val="23373B"/>
                </a:solidFill>
                <a:latin typeface="LMSans10-Bold"/>
              </a:rPr>
              <a:t>clefs en mains, globales </a:t>
            </a:r>
            <a:r>
              <a:rPr lang="fr-FR" sz="1800" b="0" i="0" u="none" strike="noStrike" baseline="0" dirty="0">
                <a:solidFill>
                  <a:srgbClr val="23373B"/>
                </a:solidFill>
                <a:latin typeface="LMSans10-Regular"/>
              </a:rPr>
              <a:t>et à un haut</a:t>
            </a:r>
            <a:r>
              <a:rPr lang="fr-FR" sz="1800" b="0" dirty="0">
                <a:solidFill>
                  <a:srgbClr val="23373B"/>
                </a:solidFill>
                <a:latin typeface="LMSans10-Regular"/>
              </a:rPr>
              <a:t> </a:t>
            </a:r>
            <a:r>
              <a:rPr lang="fr-FR" sz="1800" b="0" i="0" u="none" strike="noStrike" baseline="0" dirty="0">
                <a:solidFill>
                  <a:srgbClr val="23373B"/>
                </a:solidFill>
                <a:latin typeface="LMSans10-Regular"/>
              </a:rPr>
              <a:t>niveau d’expertises pour les laboratoires de recherche CNRS et extérieurs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800" b="0" dirty="0">
                <a:solidFill>
                  <a:srgbClr val="23373B"/>
                </a:solidFill>
                <a:latin typeface="LMSans10-Regular"/>
              </a:rPr>
              <a:t>Organisme de formation PCR</a:t>
            </a:r>
            <a:endParaRPr lang="fr-FR" sz="1800" b="0" i="0" u="none" strike="noStrike" baseline="0" dirty="0">
              <a:solidFill>
                <a:srgbClr val="23373B"/>
              </a:solidFill>
              <a:latin typeface="LMSans10-Regular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800" b="0" i="0" u="none" strike="noStrike" baseline="0" dirty="0">
                <a:solidFill>
                  <a:srgbClr val="23373B"/>
                </a:solidFill>
                <a:latin typeface="LMSans10-Regular"/>
              </a:rPr>
              <a:t>Certification OCR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800" b="0" i="0" u="none" strike="noStrike" baseline="0" dirty="0">
                <a:solidFill>
                  <a:srgbClr val="23373B"/>
                </a:solidFill>
                <a:latin typeface="LMSans10-Regular"/>
              </a:rPr>
              <a:t>SMQ certifié ISO9001v2015</a:t>
            </a:r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2DAC8DF-E021-F435-BB44-CF0E07647FC2}"/>
              </a:ext>
            </a:extLst>
          </p:cNvPr>
          <p:cNvSpPr/>
          <p:nvPr/>
        </p:nvSpPr>
        <p:spPr>
          <a:xfrm>
            <a:off x="4584032" y="4358188"/>
            <a:ext cx="2232310" cy="6924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EXPERTISE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23A888A-446C-AFA4-611B-D32920D8C3A0}"/>
              </a:ext>
            </a:extLst>
          </p:cNvPr>
          <p:cNvSpPr/>
          <p:nvPr/>
        </p:nvSpPr>
        <p:spPr>
          <a:xfrm>
            <a:off x="803507" y="5353147"/>
            <a:ext cx="1908265" cy="692497"/>
          </a:xfrm>
          <a:prstGeom prst="roundRect">
            <a:avLst/>
          </a:prstGeom>
          <a:solidFill>
            <a:srgbClr val="9AE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Sureté Machine</a:t>
            </a:r>
          </a:p>
          <a:p>
            <a:pPr algn="ctr"/>
            <a:r>
              <a:rPr lang="fr-FR" dirty="0"/>
              <a:t>(PSS)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7CF0A85-A7BC-30D8-077E-36091BC1630B}"/>
              </a:ext>
            </a:extLst>
          </p:cNvPr>
          <p:cNvSpPr/>
          <p:nvPr/>
        </p:nvSpPr>
        <p:spPr>
          <a:xfrm>
            <a:off x="2855792" y="5353147"/>
            <a:ext cx="1656230" cy="805291"/>
          </a:xfrm>
          <a:prstGeom prst="roundRect">
            <a:avLst/>
          </a:prstGeom>
          <a:solidFill>
            <a:srgbClr val="9AE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Gestion des déchets radioactifs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4C56DE-8B41-6AB5-C2CF-62881C05566E}"/>
              </a:ext>
            </a:extLst>
          </p:cNvPr>
          <p:cNvSpPr/>
          <p:nvPr/>
        </p:nvSpPr>
        <p:spPr>
          <a:xfrm>
            <a:off x="4670753" y="5353146"/>
            <a:ext cx="2049495" cy="805291"/>
          </a:xfrm>
          <a:prstGeom prst="roundRect">
            <a:avLst/>
          </a:prstGeom>
          <a:solidFill>
            <a:srgbClr val="9AE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Démantèlement d’installations nucléaires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1B97018-AD94-EECB-0F19-9705B715F8F6}"/>
              </a:ext>
            </a:extLst>
          </p:cNvPr>
          <p:cNvSpPr/>
          <p:nvPr/>
        </p:nvSpPr>
        <p:spPr>
          <a:xfrm>
            <a:off x="6878979" y="5360089"/>
            <a:ext cx="2049495" cy="805291"/>
          </a:xfrm>
          <a:prstGeom prst="roundRect">
            <a:avLst/>
          </a:prstGeom>
          <a:solidFill>
            <a:srgbClr val="9AE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Protection de l’environnement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F59FAA1-757A-5638-02EB-D61AD265F3D3}"/>
              </a:ext>
            </a:extLst>
          </p:cNvPr>
          <p:cNvSpPr/>
          <p:nvPr/>
        </p:nvSpPr>
        <p:spPr>
          <a:xfrm>
            <a:off x="9087205" y="5360089"/>
            <a:ext cx="2049495" cy="805291"/>
          </a:xfrm>
          <a:prstGeom prst="roundRect">
            <a:avLst/>
          </a:prstGeom>
          <a:solidFill>
            <a:srgbClr val="9AE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Radioprotection prévention des risques</a:t>
            </a: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5932FC26-35B6-DE63-648E-2F65446C9B42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rot="5400000">
            <a:off x="3577683" y="3230643"/>
            <a:ext cx="302462" cy="3942547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0F76040A-08B0-08B6-D0BF-821CDF119737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rot="5400000">
            <a:off x="4540816" y="4193776"/>
            <a:ext cx="302462" cy="2016280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B9FD948D-F6FD-45EA-95F9-955923079F8E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rot="5400000">
            <a:off x="5546614" y="5199572"/>
            <a:ext cx="302461" cy="4686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4F5C21E8-3138-2F7C-92FD-D9B80F2854FF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rot="16200000" flipH="1">
            <a:off x="6647255" y="4103617"/>
            <a:ext cx="309404" cy="2203540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C7CE7317-2DCB-AC7A-8662-CAC33DBF9959}"/>
              </a:ext>
            </a:extLst>
          </p:cNvPr>
          <p:cNvCxnSpPr>
            <a:stCxn id="6" idx="2"/>
            <a:endCxn id="11" idx="0"/>
          </p:cNvCxnSpPr>
          <p:nvPr/>
        </p:nvCxnSpPr>
        <p:spPr>
          <a:xfrm rot="16200000" flipH="1">
            <a:off x="7751368" y="2999504"/>
            <a:ext cx="309404" cy="4411766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62817-C848-360E-9CC2-9F734066AA3B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111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5F324B-5231-53E7-5AB9-A030AA43F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06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2900648"/>
            <a:ext cx="9217076" cy="1231106"/>
          </a:xfrm>
        </p:spPr>
        <p:txBody>
          <a:bodyPr/>
          <a:lstStyle/>
          <a:p>
            <a:r>
              <a:rPr lang="fr-FR" sz="2800" dirty="0"/>
              <a:t>EXEMPLE DE RÉALISATION</a:t>
            </a:r>
          </a:p>
          <a:p>
            <a:endParaRPr lang="fr-FR" dirty="0"/>
          </a:p>
        </p:txBody>
      </p:sp>
      <p:pic>
        <p:nvPicPr>
          <p:cNvPr id="4" name="Image 3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CC19332-00C1-1ACA-ADA6-A8BD0F51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909F51-4021-C0FB-FA61-A8500204D5A5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636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600" dirty="0"/>
              <a:t>EXEMPLE DE REALISATION: </a:t>
            </a:r>
            <a:r>
              <a:rPr lang="fr-FR" sz="3600" dirty="0" err="1"/>
              <a:t>ThomX</a:t>
            </a:r>
            <a:endParaRPr lang="fr-FR" sz="3600" dirty="0"/>
          </a:p>
          <a:p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30136BF-7A5A-50CD-ABEF-2A222FD68689}"/>
              </a:ext>
            </a:extLst>
          </p:cNvPr>
          <p:cNvSpPr txBox="1"/>
          <p:nvPr/>
        </p:nvSpPr>
        <p:spPr>
          <a:xfrm>
            <a:off x="551230" y="1001377"/>
            <a:ext cx="1154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Prestation fournie par l’</a:t>
            </a:r>
            <a:r>
              <a:rPr lang="fr-FR" dirty="0" err="1"/>
              <a:t>iRSD</a:t>
            </a:r>
            <a:r>
              <a:rPr lang="fr-FR" dirty="0"/>
              <a:t>: fourniture du CCTP, suivi du chantier, programmation de l’automate, Maintenance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6B407C-A671-4FC7-4C6B-9A18A4048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80" y="4077090"/>
            <a:ext cx="3675779" cy="20768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C61587-2A4E-49FD-3A51-201E6769438C}"/>
              </a:ext>
            </a:extLst>
          </p:cNvPr>
          <p:cNvSpPr txBox="1"/>
          <p:nvPr/>
        </p:nvSpPr>
        <p:spPr>
          <a:xfrm>
            <a:off x="263191" y="1830321"/>
            <a:ext cx="38165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ThomX</a:t>
            </a:r>
            <a:r>
              <a:rPr lang="fr-FR" sz="1400" dirty="0"/>
              <a:t> a pour objectif la création d’une source de rayons X compacte de 45 keV. Son fonctionnement réside sur l’effet Compton (création de rayons X par interaction entre un faisceau d’électrons et une source laser (puissance sortie ampli 100w) amplifié par une cavité Fabry-Pérot). Son utilisation est envisagée pour des applications médicales, ainsi que pour des analyses sur les matériaux ou les œuvres d’art.</a:t>
            </a:r>
          </a:p>
        </p:txBody>
      </p:sp>
      <p:pic>
        <p:nvPicPr>
          <p:cNvPr id="8" name="Image 7" descr="Une image contenant intérieur, machine, ingénierie, fils électriques&#10;&#10;Description générée automatiquement">
            <a:extLst>
              <a:ext uri="{FF2B5EF4-FFF2-40B4-BE49-F238E27FC236}">
                <a16:creationId xmlns:a16="http://schemas.microsoft.com/office/drawing/2014/main" id="{C4096411-4EDA-4B9A-85FF-AC7C30409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81348" y="1930756"/>
            <a:ext cx="2562361" cy="1442265"/>
          </a:xfrm>
          <a:prstGeom prst="rect">
            <a:avLst/>
          </a:prstGeom>
        </p:spPr>
      </p:pic>
      <p:pic>
        <p:nvPicPr>
          <p:cNvPr id="10" name="Image 9" descr="Une image contenant texte, intérieur, Électroménager, mur&#10;&#10;Description générée automatiquement">
            <a:extLst>
              <a:ext uri="{FF2B5EF4-FFF2-40B4-BE49-F238E27FC236}">
                <a16:creationId xmlns:a16="http://schemas.microsoft.com/office/drawing/2014/main" id="{CB9F03A6-9FC2-324E-5C06-C8DD3ED7FB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63" t="11985" r="3809" b="22004"/>
          <a:stretch/>
        </p:blipFill>
        <p:spPr>
          <a:xfrm rot="5400000">
            <a:off x="6973255" y="1929925"/>
            <a:ext cx="2564024" cy="1442265"/>
          </a:xfrm>
          <a:prstGeom prst="rect">
            <a:avLst/>
          </a:prstGeom>
        </p:spPr>
      </p:pic>
      <p:pic>
        <p:nvPicPr>
          <p:cNvPr id="12" name="Image 11" descr="Une image contenant texte, mur, intérieur, plafond&#10;&#10;Description générée automatiquement">
            <a:extLst>
              <a:ext uri="{FF2B5EF4-FFF2-40B4-BE49-F238E27FC236}">
                <a16:creationId xmlns:a16="http://schemas.microsoft.com/office/drawing/2014/main" id="{18D251FF-91FE-DBF1-B3E4-A4A65B4F1A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50" t="37402" r="20229" b="38801"/>
          <a:stretch/>
        </p:blipFill>
        <p:spPr>
          <a:xfrm rot="5400000">
            <a:off x="3771313" y="2277612"/>
            <a:ext cx="2584870" cy="793879"/>
          </a:xfrm>
          <a:prstGeom prst="rect">
            <a:avLst/>
          </a:prstGeom>
        </p:spPr>
      </p:pic>
      <p:pic>
        <p:nvPicPr>
          <p:cNvPr id="14" name="Image 13" descr="Une image contenant intérieur, machine, mur, panneau de contrôle&#10;&#10;Description générée automatiquement">
            <a:extLst>
              <a:ext uri="{FF2B5EF4-FFF2-40B4-BE49-F238E27FC236}">
                <a16:creationId xmlns:a16="http://schemas.microsoft.com/office/drawing/2014/main" id="{19A85DED-7465-5553-1636-F654551805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01" t="19659" r="24796" b="14299"/>
          <a:stretch/>
        </p:blipFill>
        <p:spPr>
          <a:xfrm>
            <a:off x="9878595" y="1402962"/>
            <a:ext cx="2122225" cy="2564025"/>
          </a:xfrm>
          <a:prstGeom prst="rect">
            <a:avLst/>
          </a:prstGeom>
        </p:spPr>
      </p:pic>
      <p:pic>
        <p:nvPicPr>
          <p:cNvPr id="16" name="Image 15" descr="Une image contenant texte, tableau blanc, capture d’écran, ordinateur&#10;&#10;Description générée automatiquement">
            <a:extLst>
              <a:ext uri="{FF2B5EF4-FFF2-40B4-BE49-F238E27FC236}">
                <a16:creationId xmlns:a16="http://schemas.microsoft.com/office/drawing/2014/main" id="{9A96D0AE-0014-8453-5122-0446743475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6808" y="4034320"/>
            <a:ext cx="3535736" cy="2016280"/>
          </a:xfrm>
          <a:prstGeom prst="rect">
            <a:avLst/>
          </a:prstGeom>
        </p:spPr>
      </p:pic>
      <p:pic>
        <p:nvPicPr>
          <p:cNvPr id="18" name="Image 17" descr="Une image contenant texte, capture d’écran, Police, logiciel&#10;&#10;Description générée automatiquement">
            <a:extLst>
              <a:ext uri="{FF2B5EF4-FFF2-40B4-BE49-F238E27FC236}">
                <a16:creationId xmlns:a16="http://schemas.microsoft.com/office/drawing/2014/main" id="{FE1A67C5-14EB-E972-71A5-F9CA6B769B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3459" y="4034320"/>
            <a:ext cx="3608785" cy="2016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4725EA-E734-26E0-A677-FAAF9F59E8EF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315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600" dirty="0"/>
              <a:t>EXEMPLE DE REALISATION: </a:t>
            </a:r>
            <a:r>
              <a:rPr lang="fr-FR" sz="3600" dirty="0" err="1"/>
              <a:t>Luli</a:t>
            </a:r>
            <a:r>
              <a:rPr lang="fr-FR" sz="3600" dirty="0"/>
              <a:t> 2000</a:t>
            </a:r>
          </a:p>
          <a:p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87188B-7E5A-7574-08A2-8F017EB14912}"/>
              </a:ext>
            </a:extLst>
          </p:cNvPr>
          <p:cNvSpPr txBox="1"/>
          <p:nvPr/>
        </p:nvSpPr>
        <p:spPr>
          <a:xfrm>
            <a:off x="551230" y="1001377"/>
            <a:ext cx="828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Prestation fournie par l’</a:t>
            </a:r>
            <a:r>
              <a:rPr lang="fr-FR" dirty="0" err="1"/>
              <a:t>iRSD</a:t>
            </a:r>
            <a:r>
              <a:rPr lang="fr-FR" dirty="0"/>
              <a:t>: Etude, schéma de câblage, câblage des armoires</a:t>
            </a:r>
          </a:p>
        </p:txBody>
      </p:sp>
      <p:pic>
        <p:nvPicPr>
          <p:cNvPr id="6" name="Image 5" descr="Une image contenant texte, intérieur, ordinateur, Appareils électroniques&#10;&#10;Description générée automatiquement">
            <a:extLst>
              <a:ext uri="{FF2B5EF4-FFF2-40B4-BE49-F238E27FC236}">
                <a16:creationId xmlns:a16="http://schemas.microsoft.com/office/drawing/2014/main" id="{1088165E-ADD7-19A9-E0CE-064B24F94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22301" y="2863202"/>
            <a:ext cx="4661624" cy="2176785"/>
          </a:xfrm>
          <a:prstGeom prst="rect">
            <a:avLst/>
          </a:prstGeom>
        </p:spPr>
      </p:pic>
      <p:pic>
        <p:nvPicPr>
          <p:cNvPr id="8" name="Image 7" descr="Une image contenant texte, bâtiment, fenêtre, magasin&#10;&#10;Description générée automatiquement">
            <a:extLst>
              <a:ext uri="{FF2B5EF4-FFF2-40B4-BE49-F238E27FC236}">
                <a16:creationId xmlns:a16="http://schemas.microsoft.com/office/drawing/2014/main" id="{2C4A18FA-BC80-B08E-ACA4-C46C778C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45891" y="2863001"/>
            <a:ext cx="4661625" cy="2177188"/>
          </a:xfrm>
          <a:prstGeom prst="rect">
            <a:avLst/>
          </a:prstGeom>
        </p:spPr>
      </p:pic>
      <p:pic>
        <p:nvPicPr>
          <p:cNvPr id="10" name="Image 9" descr="Une image contenant intérieur, mur, fenêtre, étagère&#10;&#10;Description générée automatiquement">
            <a:extLst>
              <a:ext uri="{FF2B5EF4-FFF2-40B4-BE49-F238E27FC236}">
                <a16:creationId xmlns:a16="http://schemas.microsoft.com/office/drawing/2014/main" id="{38828622-F6B3-9696-F3CB-29BF201556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9"/>
          <a:stretch/>
        </p:blipFill>
        <p:spPr>
          <a:xfrm rot="5400000">
            <a:off x="8131369" y="2798087"/>
            <a:ext cx="4661626" cy="23070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8F0FD33-CA25-8092-B01B-777C7795094E}"/>
              </a:ext>
            </a:extLst>
          </p:cNvPr>
          <p:cNvSpPr txBox="1"/>
          <p:nvPr/>
        </p:nvSpPr>
        <p:spPr>
          <a:xfrm>
            <a:off x="551230" y="4064273"/>
            <a:ext cx="3744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ro New"/>
              </a:rPr>
              <a:t> Le hall laser LULI2000 contient 2 chaînes laser de puissance (</a:t>
            </a:r>
            <a:r>
              <a:rPr lang="fr-FR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ro New"/>
              </a:rPr>
              <a:t>NORD </a:t>
            </a:r>
            <a:r>
              <a:rPr lang="fr-F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ro New"/>
              </a:rPr>
              <a:t>et </a:t>
            </a:r>
            <a:r>
              <a:rPr lang="fr-FR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ro New"/>
              </a:rPr>
              <a:t>SUD</a:t>
            </a:r>
            <a:r>
              <a:rPr lang="fr-F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ro New"/>
              </a:rPr>
              <a:t>) à verre néodyme mono-impulsionnelles. Chaque chaîne peut délivrer jusqu'à 1 kJ à ω (1,053 µm) en régime ns (configuration </a:t>
            </a:r>
            <a:r>
              <a:rPr lang="fr-FR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ro New"/>
              </a:rPr>
              <a:t>NANO2000</a:t>
            </a:r>
            <a:r>
              <a:rPr lang="fr-F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ro New"/>
              </a:rPr>
              <a:t>).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CA249DE-A43F-DCC6-3EA3-290FFF14B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589" y="2348850"/>
            <a:ext cx="2842064" cy="1328356"/>
          </a:xfrm>
          <a:prstGeom prst="rect">
            <a:avLst/>
          </a:prstGeom>
        </p:spPr>
      </p:pic>
      <p:pic>
        <p:nvPicPr>
          <p:cNvPr id="5" name="Image 4" descr="Une image contenant fils électriques, intérieur, Appareils électroniques, machine&#10;&#10;Description générée automatiquement">
            <a:extLst>
              <a:ext uri="{FF2B5EF4-FFF2-40B4-BE49-F238E27FC236}">
                <a16:creationId xmlns:a16="http://schemas.microsoft.com/office/drawing/2014/main" id="{8AC75FDF-90EC-DC12-1128-E2226C8A01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50" t="16337" r="17850" b="21915"/>
          <a:stretch/>
        </p:blipFill>
        <p:spPr>
          <a:xfrm rot="5400000">
            <a:off x="-105891" y="1709421"/>
            <a:ext cx="2652062" cy="19746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969C8-D1D1-32F3-C1A8-E304BCD9A7BF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477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1984" y="1669544"/>
            <a:ext cx="5112506" cy="3693319"/>
          </a:xfrm>
        </p:spPr>
        <p:txBody>
          <a:bodyPr/>
          <a:lstStyle/>
          <a:p>
            <a:r>
              <a:rPr lang="fr-FR" sz="2800" dirty="0"/>
              <a:t>Merci de votre attention</a:t>
            </a:r>
          </a:p>
          <a:p>
            <a:endParaRPr lang="fr-FR" sz="2800" dirty="0"/>
          </a:p>
          <a:p>
            <a:r>
              <a:rPr lang="fr-FR" sz="2800" dirty="0"/>
              <a:t>Harold BZYL</a:t>
            </a:r>
          </a:p>
          <a:p>
            <a:r>
              <a:rPr lang="fr-FR" sz="2800" dirty="0">
                <a:hlinkClick r:id="rId3"/>
              </a:rPr>
              <a:t>harold.bzyl@cnrs.fr</a:t>
            </a:r>
            <a:endParaRPr lang="fr-FR" sz="2800" dirty="0"/>
          </a:p>
          <a:p>
            <a:r>
              <a:rPr lang="fr-FR" sz="2800" dirty="0"/>
              <a:t>Tél: 06 10 28 79 39</a:t>
            </a:r>
          </a:p>
          <a:p>
            <a:endParaRPr lang="fr-FR" dirty="0"/>
          </a:p>
        </p:txBody>
      </p:sp>
      <p:pic>
        <p:nvPicPr>
          <p:cNvPr id="4" name="Image 3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CC19332-00C1-1ACA-ADA6-A8BD0F513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pic>
        <p:nvPicPr>
          <p:cNvPr id="2" name="Image 1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18890F9D-D0E6-A90C-96F4-833031A29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20" y="764630"/>
            <a:ext cx="3384470" cy="31867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542E75-340D-D093-7070-DAA9E4062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640" y="5234425"/>
            <a:ext cx="1089192" cy="1089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99B535-BEFB-13AE-EF69-85D3E139DF37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820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CD49A5-56C2-1972-967C-7FA43608F391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75F96BD-B599-3A80-B1B0-461248A878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086DDD-DBEF-C26A-5E94-9783ED964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03" y="166285"/>
            <a:ext cx="4150477" cy="65254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35EFCB-2A2E-0B25-856B-E08E121D2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553" y="166283"/>
            <a:ext cx="4165087" cy="6525431"/>
          </a:xfrm>
          <a:prstGeom prst="rect">
            <a:avLst/>
          </a:prstGeom>
        </p:spPr>
      </p:pic>
      <p:pic>
        <p:nvPicPr>
          <p:cNvPr id="9" name="Image 8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66787A1-4C78-4C32-74F0-15ECFC8FC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310" y="6309400"/>
            <a:ext cx="504070" cy="4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97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5F324B-5231-53E7-5AB9-A030AA43F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2900648"/>
            <a:ext cx="9217076" cy="1231106"/>
          </a:xfrm>
        </p:spPr>
        <p:txBody>
          <a:bodyPr/>
          <a:lstStyle/>
          <a:p>
            <a:r>
              <a:rPr lang="fr-FR" sz="2800" dirty="0"/>
              <a:t>LES NORMES</a:t>
            </a:r>
          </a:p>
          <a:p>
            <a:endParaRPr lang="fr-FR" dirty="0"/>
          </a:p>
        </p:txBody>
      </p:sp>
      <p:pic>
        <p:nvPicPr>
          <p:cNvPr id="4" name="Image 3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CC19332-00C1-1ACA-ADA6-A8BD0F51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1F2245-2B77-42C8-0A7A-1DD495B1B793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30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116540"/>
            <a:ext cx="11233150" cy="1080490"/>
          </a:xfrm>
        </p:spPr>
        <p:txBody>
          <a:bodyPr/>
          <a:lstStyle/>
          <a:p>
            <a:r>
              <a:rPr lang="fr-FR" sz="2000" dirty="0"/>
              <a:t>Les normes pour la sécurité fonctionnelle sont réparties en 3 groupes hiérarchisés</a:t>
            </a:r>
          </a:p>
          <a:p>
            <a:endParaRPr lang="fr-FR" sz="3600" dirty="0"/>
          </a:p>
          <a:p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0" y="6309400"/>
            <a:ext cx="504070" cy="47462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E7EF6E-B5FD-4B95-9686-8EF85D8A26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9772" r="4866"/>
          <a:stretch/>
        </p:blipFill>
        <p:spPr>
          <a:xfrm>
            <a:off x="1055300" y="1788765"/>
            <a:ext cx="8834755" cy="4302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5D227F-6D2C-5F8E-AF58-E4249BA590B0}"/>
              </a:ext>
            </a:extLst>
          </p:cNvPr>
          <p:cNvSpPr txBox="1"/>
          <p:nvPr/>
        </p:nvSpPr>
        <p:spPr>
          <a:xfrm>
            <a:off x="767260" y="2346025"/>
            <a:ext cx="2952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Les normes A </a:t>
            </a:r>
            <a:r>
              <a:rPr lang="fr-FR" sz="1400" dirty="0"/>
              <a:t>sont d’un niveau supérieur à toutes les autres et traitent des exigences de sécurité fondamentales pour les machines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52DF73-377A-A300-F36F-35A392880542}"/>
              </a:ext>
            </a:extLst>
          </p:cNvPr>
          <p:cNvSpPr txBox="1"/>
          <p:nvPr/>
        </p:nvSpPr>
        <p:spPr>
          <a:xfrm>
            <a:off x="8328310" y="4360416"/>
            <a:ext cx="295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Les normes B2 </a:t>
            </a:r>
            <a:r>
              <a:rPr lang="fr-FR" sz="1400" dirty="0"/>
              <a:t>traitent des dispositifs de protection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E800D4-CD2A-42B9-FD46-910BB6988084}"/>
              </a:ext>
            </a:extLst>
          </p:cNvPr>
          <p:cNvSpPr txBox="1"/>
          <p:nvPr/>
        </p:nvSpPr>
        <p:spPr>
          <a:xfrm>
            <a:off x="83165" y="4380538"/>
            <a:ext cx="295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Les normes B1 </a:t>
            </a:r>
            <a:r>
              <a:rPr lang="fr-FR" sz="1400" dirty="0"/>
              <a:t>traitent des aspects de sécurité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B4970-D9B7-FAE2-2227-07EE9AB75FD8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8FBE48-2568-D5AC-EF4D-9E08A99A44A7}"/>
              </a:ext>
            </a:extLst>
          </p:cNvPr>
          <p:cNvSpPr txBox="1"/>
          <p:nvPr/>
        </p:nvSpPr>
        <p:spPr>
          <a:xfrm>
            <a:off x="1991430" y="578414"/>
            <a:ext cx="604884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Législation européenne</a:t>
            </a:r>
          </a:p>
          <a:p>
            <a:pPr algn="ctr"/>
            <a:r>
              <a:rPr lang="fr-FR" dirty="0"/>
              <a:t>Ce sont les textes obligatoires, supérieurs à tout le reste.</a:t>
            </a:r>
          </a:p>
          <a:p>
            <a:pPr algn="ctr"/>
            <a:r>
              <a:rPr lang="fr-FR" sz="1400" dirty="0"/>
              <a:t>Règlement Machines 2023/1230 (nouveau Règlement Machines)</a:t>
            </a:r>
          </a:p>
          <a:p>
            <a:pPr algn="ctr"/>
            <a:r>
              <a:rPr lang="fr-FR" sz="1400" dirty="0"/>
              <a:t>Obligatoire, directement applicable dans tous les États membres.</a:t>
            </a:r>
          </a:p>
          <a:p>
            <a:pPr algn="ctr"/>
            <a:r>
              <a:rPr lang="fr-FR" sz="1400" dirty="0"/>
              <a:t>Remplace progressivement la Directive Machine 2006/42/CE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D7446C-F805-DC14-AF68-B738A566EF9E}"/>
              </a:ext>
            </a:extLst>
          </p:cNvPr>
          <p:cNvSpPr txBox="1"/>
          <p:nvPr/>
        </p:nvSpPr>
        <p:spPr>
          <a:xfrm>
            <a:off x="2711530" y="6146230"/>
            <a:ext cx="561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Les normes C </a:t>
            </a:r>
            <a:r>
              <a:rPr lang="fr-FR" sz="1400" dirty="0"/>
              <a:t>traitent d’un type concret de machine ou groupe de machines et Si une norme C existe et </a:t>
            </a:r>
            <a:r>
              <a:rPr lang="fr-FR" sz="1400" b="1" dirty="0"/>
              <a:t>prévalent sur A et B</a:t>
            </a:r>
            <a:endParaRPr lang="fr-F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EE891B-4B4E-5DF9-A778-BD89FE4544AC}"/>
              </a:ext>
            </a:extLst>
          </p:cNvPr>
          <p:cNvSpPr/>
          <p:nvPr/>
        </p:nvSpPr>
        <p:spPr>
          <a:xfrm>
            <a:off x="1307335" y="5207214"/>
            <a:ext cx="1080150" cy="266243"/>
          </a:xfrm>
          <a:prstGeom prst="rect">
            <a:avLst/>
          </a:prstGeom>
          <a:solidFill>
            <a:srgbClr val="0064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/>
              <a:t>NF62-105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D29202-C9CE-8C0B-7954-44FB6304E09D}"/>
              </a:ext>
            </a:extLst>
          </p:cNvPr>
          <p:cNvSpPr txBox="1"/>
          <p:nvPr/>
        </p:nvSpPr>
        <p:spPr>
          <a:xfrm>
            <a:off x="47160" y="508523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Accélérateur</a:t>
            </a:r>
          </a:p>
          <a:p>
            <a:r>
              <a:rPr lang="fr-FR" sz="1200" b="1" dirty="0"/>
              <a:t>de particules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EE9225F-1691-21D9-01BA-330710B88C17}"/>
              </a:ext>
            </a:extLst>
          </p:cNvPr>
          <p:cNvCxnSpPr>
            <a:cxnSpLocks/>
          </p:cNvCxnSpPr>
          <p:nvPr/>
        </p:nvCxnSpPr>
        <p:spPr>
          <a:xfrm flipH="1">
            <a:off x="1055300" y="5340335"/>
            <a:ext cx="21623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41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5F324B-5231-53E7-5AB9-A030AA43F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2900648"/>
            <a:ext cx="9217076" cy="1231106"/>
          </a:xfrm>
        </p:spPr>
        <p:txBody>
          <a:bodyPr/>
          <a:lstStyle/>
          <a:p>
            <a:r>
              <a:rPr lang="fr-FR" sz="2800" dirty="0"/>
              <a:t>LES OBLIGATIONS REGLEMENTAIRES</a:t>
            </a:r>
          </a:p>
          <a:p>
            <a:endParaRPr lang="fr-FR" dirty="0"/>
          </a:p>
        </p:txBody>
      </p:sp>
      <p:pic>
        <p:nvPicPr>
          <p:cNvPr id="4" name="Image 3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8CC19332-00C1-1ACA-ADA6-A8BD0F51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5DD236-5AD9-DA8C-497E-762A7911F833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42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501236"/>
          </a:xfrm>
        </p:spPr>
        <p:txBody>
          <a:bodyPr/>
          <a:lstStyle/>
          <a:p>
            <a:r>
              <a:rPr lang="fr-FR" dirty="0"/>
              <a:t>La Réglementation machine 2023/1230:</a:t>
            </a:r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2858E43B-AA8D-9853-10F8-B15204930D1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23240" y="1211132"/>
            <a:ext cx="10153410" cy="158433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Décrit les exigences applicables à la conception et à la construction de machines sûres.</a:t>
            </a:r>
          </a:p>
          <a:p>
            <a:endParaRPr lang="fr-FR" dirty="0"/>
          </a:p>
          <a:p>
            <a:r>
              <a:rPr lang="fr-FR" dirty="0"/>
              <a:t>La sécurité exige une protection contre de multiples dangers, qui peuvent être maîtrisés comme suit :</a:t>
            </a:r>
          </a:p>
          <a:p>
            <a:r>
              <a:rPr lang="fr-FR" dirty="0"/>
              <a:t>- Conception visant à réduire le risque et l’évaluation du risque de la machine</a:t>
            </a:r>
          </a:p>
          <a:p>
            <a:r>
              <a:rPr lang="fr-FR" dirty="0"/>
              <a:t>- Mesures de protection techniques, le cas échéant par utilisation de systèmes de  commande relatifs à la sécurité</a:t>
            </a:r>
          </a:p>
        </p:txBody>
      </p:sp>
      <p:sp>
        <p:nvSpPr>
          <p:cNvPr id="15" name="Flèche droite à entaille 9">
            <a:extLst>
              <a:ext uri="{FF2B5EF4-FFF2-40B4-BE49-F238E27FC236}">
                <a16:creationId xmlns:a16="http://schemas.microsoft.com/office/drawing/2014/main" id="{FAF1034A-5754-6A32-9DD7-766C344B80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15994" y="3699191"/>
            <a:ext cx="3024336" cy="720000"/>
          </a:xfrm>
          <a:prstGeom prst="notchedRightArrow">
            <a:avLst>
              <a:gd name="adj1" fmla="val 100000"/>
              <a:gd name="adj2" fmla="val 6264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/>
              <a:t>Réduction des risques</a:t>
            </a:r>
          </a:p>
        </p:txBody>
      </p:sp>
      <p:sp>
        <p:nvSpPr>
          <p:cNvPr id="16" name="Pentagone 10">
            <a:extLst>
              <a:ext uri="{FF2B5EF4-FFF2-40B4-BE49-F238E27FC236}">
                <a16:creationId xmlns:a16="http://schemas.microsoft.com/office/drawing/2014/main" id="{A53EE758-50BE-7C51-B0EF-BFBCB5A1B7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99770" y="3699653"/>
            <a:ext cx="2376264" cy="720000"/>
          </a:xfrm>
          <a:prstGeom prst="homePlate">
            <a:avLst>
              <a:gd name="adj" fmla="val 62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/>
              <a:t>Evaluation des risques</a:t>
            </a:r>
          </a:p>
        </p:txBody>
      </p:sp>
      <p:sp>
        <p:nvSpPr>
          <p:cNvPr id="17" name="Flèche droite à entaille 11">
            <a:extLst>
              <a:ext uri="{FF2B5EF4-FFF2-40B4-BE49-F238E27FC236}">
                <a16:creationId xmlns:a16="http://schemas.microsoft.com/office/drawing/2014/main" id="{0021259F-73D7-171C-0CB9-8AC3FC3DA04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80290" y="3698729"/>
            <a:ext cx="2592290" cy="720000"/>
          </a:xfrm>
          <a:prstGeom prst="notchedRightArrow">
            <a:avLst>
              <a:gd name="adj1" fmla="val 100000"/>
              <a:gd name="adj2" fmla="val 6264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/>
              <a:t>Documentations</a:t>
            </a:r>
          </a:p>
        </p:txBody>
      </p:sp>
      <p:sp>
        <p:nvSpPr>
          <p:cNvPr id="18" name="Espace réservé du contenu 4">
            <a:extLst>
              <a:ext uri="{FF2B5EF4-FFF2-40B4-BE49-F238E27FC236}">
                <a16:creationId xmlns:a16="http://schemas.microsoft.com/office/drawing/2014/main" id="{5A30917A-C84A-E629-D51F-ED82B9EA645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999770" y="2996940"/>
            <a:ext cx="6143668" cy="501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Trois phases du processus: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66960B-A865-7F6E-B3F1-40117B5E53DA}"/>
              </a:ext>
            </a:extLst>
          </p:cNvPr>
          <p:cNvSpPr txBox="1"/>
          <p:nvPr/>
        </p:nvSpPr>
        <p:spPr>
          <a:xfrm>
            <a:off x="623239" y="4581160"/>
            <a:ext cx="11089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Nouveau règlement machines: </a:t>
            </a:r>
          </a:p>
          <a:p>
            <a:r>
              <a:rPr lang="fr-FR" dirty="0"/>
              <a:t>le nouveau règlement européen sur les machines (2023/1230), qui remplace la directive machines (2006/42/CE). Le règlement machines sera juridiquement obligatoire à compter du 20 janvier 2027 (date butoir) dans tous les pays de l’UE.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06454-6BE0-1A08-6D12-0A1F121A3B98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32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4D17053-4287-2B2F-56B9-30CF87E953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576420"/>
          </a:xfrm>
        </p:spPr>
        <p:txBody>
          <a:bodyPr/>
          <a:lstStyle/>
          <a:p>
            <a:r>
              <a:rPr lang="fr-FR" dirty="0"/>
              <a:t>Parmi les évolutions, on peut citer :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BA4B59-E6F9-0A88-AFC8-B5DB61C33C84}"/>
              </a:ext>
            </a:extLst>
          </p:cNvPr>
          <p:cNvSpPr txBox="1"/>
          <p:nvPr/>
        </p:nvSpPr>
        <p:spPr>
          <a:xfrm>
            <a:off x="335200" y="1268700"/>
            <a:ext cx="107478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La transformation de la Directive en un Règlement, ce qui rend l'application immédiate du texte au sein des Etats Membres</a:t>
            </a:r>
          </a:p>
          <a:p>
            <a:pPr marL="285750" indent="-285750">
              <a:buFontTx/>
              <a:buChar char="-"/>
            </a:pPr>
            <a:r>
              <a:rPr lang="fr-FR" dirty="0"/>
              <a:t>Nouvelles technologies numériques</a:t>
            </a:r>
          </a:p>
          <a:p>
            <a:pPr marL="285750" indent="-285750">
              <a:buFontTx/>
              <a:buChar char="-"/>
            </a:pPr>
            <a:r>
              <a:rPr lang="fr-FR" dirty="0"/>
              <a:t>Composants de sécurité</a:t>
            </a:r>
          </a:p>
          <a:p>
            <a:r>
              <a:rPr lang="fr-FR" dirty="0"/>
              <a:t>-   L'intégration des nouvelles technologies</a:t>
            </a:r>
          </a:p>
          <a:p>
            <a:pPr marL="285750" indent="-285750">
              <a:buFontTx/>
              <a:buChar char="-"/>
            </a:pPr>
            <a:r>
              <a:rPr lang="fr-FR" dirty="0"/>
              <a:t>Le règlement adopté rend obligatoire une évaluation de la conformité par un organisme tiers (pas d'auto-certification) pour six catégories de machines (annexe I, partie A) présentant un facteur de risque plus élevé</a:t>
            </a:r>
          </a:p>
          <a:p>
            <a:pPr marL="285750" indent="-285750">
              <a:buFontTx/>
              <a:buChar char="-"/>
            </a:pPr>
            <a:r>
              <a:rPr lang="fr-FR" dirty="0"/>
              <a:t>Protection contre la corruption (le règlement machines impose désormais des exigences relatives à la cybersécurité des machines) </a:t>
            </a:r>
          </a:p>
          <a:p>
            <a:r>
              <a:rPr lang="fr-FR" dirty="0"/>
              <a:t>-   La notice d'instruction est fournie par défaut au format numérique, même si elle peut être demandée au format papier par l'utilisateur (dans un délai d'un mois);</a:t>
            </a:r>
          </a:p>
          <a:p>
            <a:r>
              <a:rPr lang="fr-FR" dirty="0"/>
              <a:t>-   La clarification du domaine d'application et des définitions, en particuliers des dispositifs de mobilité personnel (petits véhicules électriques légers comme les scooters et les vélos) ne sont pas exclus.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58034A-3BB8-B692-91A0-9B375E3C9712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34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185246"/>
            <a:ext cx="11233150" cy="491198"/>
          </a:xfrm>
        </p:spPr>
        <p:txBody>
          <a:bodyPr/>
          <a:lstStyle/>
          <a:p>
            <a:r>
              <a:rPr lang="fr-FR" sz="2000" dirty="0">
                <a:solidFill>
                  <a:srgbClr val="FF0000"/>
                </a:solidFill>
              </a:rPr>
              <a:t>Phase d’évaluations des risques:</a:t>
            </a:r>
            <a:endParaRPr lang="fr-FR" sz="3600" dirty="0"/>
          </a:p>
          <a:p>
            <a:endParaRPr lang="fr-FR" dirty="0"/>
          </a:p>
        </p:txBody>
      </p:sp>
      <p:pic>
        <p:nvPicPr>
          <p:cNvPr id="3" name="Image 2" descr="Une image contenant text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3240D0C6-0AD1-EF2D-F9F2-9E01A23BC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90" y="6309400"/>
            <a:ext cx="504070" cy="474620"/>
          </a:xfrm>
          <a:prstGeom prst="rect">
            <a:avLst/>
          </a:prstGeom>
        </p:spPr>
      </p:pic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70602CA0-60FF-1DF9-A70A-A0B02C7DF8F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23239" y="836640"/>
            <a:ext cx="11233145" cy="1143008"/>
          </a:xfrm>
          <a:prstGeom prst="rect">
            <a:avLst/>
          </a:prstGeom>
        </p:spPr>
        <p:txBody>
          <a:bodyPr wrap="square" lIns="0" tIns="0" rIns="0" bIns="0">
            <a:normAutofit fontScale="92500"/>
          </a:bodyPr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Déterminer et évaluer tous les dangers pouvant résulter de la machine.</a:t>
            </a:r>
          </a:p>
          <a:p>
            <a:r>
              <a:rPr lang="fr-FR" sz="1400" dirty="0"/>
              <a:t>Identifier tous les risques raisonnablement prévisibles pouvant résulter de la machine.</a:t>
            </a:r>
          </a:p>
          <a:p>
            <a:r>
              <a:rPr lang="fr-FR" sz="1400" dirty="0"/>
              <a:t>Prendre en compte tous les phases de vie (mise en service, la maintenance) et tous les modes de fonctionnement (réglage, exploitation)</a:t>
            </a:r>
          </a:p>
          <a:p>
            <a:r>
              <a:rPr lang="fr-FR" sz="1400" dirty="0"/>
              <a:t>Evaluer le risque :</a:t>
            </a:r>
          </a:p>
          <a:p>
            <a:r>
              <a:rPr lang="fr-FR" sz="1400" dirty="0"/>
              <a:t>Probabilité + Ampleur des blessures possibles = risque initial des mises en danger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C83C24-04A8-71EA-9D35-297D1E6A9B1C}"/>
              </a:ext>
            </a:extLst>
          </p:cNvPr>
          <p:cNvSpPr/>
          <p:nvPr/>
        </p:nvSpPr>
        <p:spPr>
          <a:xfrm>
            <a:off x="2411761" y="2132970"/>
            <a:ext cx="432048" cy="136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Risque initial</a:t>
            </a:r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04A213B0-CEAE-AEB6-EF07-B9B7CB769ED3}"/>
              </a:ext>
            </a:extLst>
          </p:cNvPr>
          <p:cNvSpPr/>
          <p:nvPr/>
        </p:nvSpPr>
        <p:spPr>
          <a:xfrm>
            <a:off x="2898147" y="2132970"/>
            <a:ext cx="5472608" cy="1368000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62B2575-8180-81F4-D169-0FE164B63916}"/>
              </a:ext>
            </a:extLst>
          </p:cNvPr>
          <p:cNvCxnSpPr/>
          <p:nvPr/>
        </p:nvCxnSpPr>
        <p:spPr>
          <a:xfrm>
            <a:off x="2868085" y="2060810"/>
            <a:ext cx="0" cy="18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6FD57B4-8EE6-6BD3-3F17-602F22A6F7C9}"/>
              </a:ext>
            </a:extLst>
          </p:cNvPr>
          <p:cNvCxnSpPr/>
          <p:nvPr/>
        </p:nvCxnSpPr>
        <p:spPr>
          <a:xfrm>
            <a:off x="7740353" y="3356954"/>
            <a:ext cx="0" cy="144016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947C2E7-4652-B766-FBDF-F93D8E4CA846}"/>
              </a:ext>
            </a:extLst>
          </p:cNvPr>
          <p:cNvCxnSpPr/>
          <p:nvPr/>
        </p:nvCxnSpPr>
        <p:spPr>
          <a:xfrm>
            <a:off x="7740353" y="2060810"/>
            <a:ext cx="0" cy="18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5EC56-DA6A-A8D9-9382-3D140E0E120A}"/>
              </a:ext>
            </a:extLst>
          </p:cNvPr>
          <p:cNvSpPr/>
          <p:nvPr/>
        </p:nvSpPr>
        <p:spPr>
          <a:xfrm>
            <a:off x="7821859" y="2384922"/>
            <a:ext cx="1107859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fr-FR" b="1" dirty="0"/>
              <a:t>Risque résiduel acceptable</a:t>
            </a:r>
          </a:p>
        </p:txBody>
      </p:sp>
      <p:sp>
        <p:nvSpPr>
          <p:cNvPr id="19" name="Flèche droite 18">
            <a:extLst>
              <a:ext uri="{FF2B5EF4-FFF2-40B4-BE49-F238E27FC236}">
                <a16:creationId xmlns:a16="http://schemas.microsoft.com/office/drawing/2014/main" id="{1755E5FF-AC8C-820D-51B5-188495FDAB1D}"/>
              </a:ext>
            </a:extLst>
          </p:cNvPr>
          <p:cNvSpPr/>
          <p:nvPr/>
        </p:nvSpPr>
        <p:spPr>
          <a:xfrm>
            <a:off x="2892362" y="3644986"/>
            <a:ext cx="4775983" cy="360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Réduction des risques</a:t>
            </a:r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124E2EDB-3CFC-9DD6-CD4A-FAE6B5C1769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1231" y="4005080"/>
            <a:ext cx="11017520" cy="2420918"/>
          </a:xfrm>
          <a:prstGeom prst="rect">
            <a:avLst/>
          </a:prstGeom>
        </p:spPr>
        <p:txBody>
          <a:bodyPr wrap="square" lIns="0" tIns="0" rIns="0" bIns="0">
            <a:normAutofit fontScale="92500"/>
          </a:bodyPr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285750" algn="l" defTabSz="914400" rtl="0" eaLnBrk="1" latinLnBrk="0" hangingPunct="1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/>
              <a:t>L’objectif d’une stratégie de réduction du risque est de reconnaître les phénomènes dangereux, de les évaluer et de les maîtriser à l’aide de mesures de prévention afin qu’ils n’entraînent aucun dommage.</a:t>
            </a:r>
          </a:p>
          <a:p>
            <a:r>
              <a:rPr lang="fr-FR" sz="900" dirty="0"/>
              <a:t>La norme EN ISO 12100-1 propose à cet effet le processus suivant :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fr-FR" sz="900" dirty="0"/>
              <a:t>Spécification des limites physiques et temporelles de la machine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fr-FR" sz="900" dirty="0"/>
              <a:t>Identification des phénomènes dangereux et des situations dangereuses qui leur sont liées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fr-FR" sz="900" dirty="0"/>
              <a:t>Estimation du risque pour chacun des phénomènes dangereux et situations dangereuses identifiés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fr-FR" sz="900" dirty="0"/>
              <a:t>Evaluation du risque et décisions concernant la nécessité de le réduire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fr-FR" sz="900" dirty="0"/>
              <a:t>Suppression du phénomène dangereux ou réduction du risque qui lui est associé en respectant la « méthode des trois étapes » : prévention intrinsèque, mesures de protection techniques, informations pour l’utilisation. </a:t>
            </a:r>
          </a:p>
          <a:p>
            <a:r>
              <a:rPr lang="fr-FR" sz="900" dirty="0"/>
              <a:t>La norme EN 1050 (EN ISO 14121-1) donne des informations détaillées sur les étapes 1 à 4. Les risques définis permettent de déterminer les exigences de sécurité qui doivent être satisfaites. La norme EN 62061 aide le concepteur à suivre une procédure structurée grâce au plan de sécurité : une fonction de sécurité doit être spécifiée pour chaque phénomène dangereux identifié. Le plan comprend également la spécification des tests.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0E16E-7A95-9172-7361-33AB015FF132}"/>
              </a:ext>
            </a:extLst>
          </p:cNvPr>
          <p:cNvSpPr/>
          <p:nvPr/>
        </p:nvSpPr>
        <p:spPr>
          <a:xfrm>
            <a:off x="4439770" y="6381410"/>
            <a:ext cx="720100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4537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11248</TotalTime>
  <Words>2965</Words>
  <Application>Microsoft Office PowerPoint</Application>
  <PresentationFormat>Grand écran</PresentationFormat>
  <Paragraphs>382</Paragraphs>
  <Slides>34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9" baseType="lpstr">
      <vt:lpstr>Agency FB</vt:lpstr>
      <vt:lpstr>Arial</vt:lpstr>
      <vt:lpstr>ArialUnicodeMS</vt:lpstr>
      <vt:lpstr>Calibri</vt:lpstr>
      <vt:lpstr>Century Gothic</vt:lpstr>
      <vt:lpstr>cmsy10</vt:lpstr>
      <vt:lpstr>EUAlbertina-Bold</vt:lpstr>
      <vt:lpstr>Hero New</vt:lpstr>
      <vt:lpstr>IBM Plex Sans SemiBold</vt:lpstr>
      <vt:lpstr>LMSans10-Bold</vt:lpstr>
      <vt:lpstr>LMSans10-Regular</vt:lpstr>
      <vt:lpstr>LMSans9-Regular</vt:lpstr>
      <vt:lpstr>Wingdings</vt:lpstr>
      <vt:lpstr>Thème Office</vt:lpstr>
      <vt:lpstr>Conception personnalisée</vt:lpstr>
      <vt:lpstr>Les Journées Online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WINTER Laurence</dc:creator>
  <cp:keywords/>
  <dc:description/>
  <cp:lastModifiedBy>Harold  BZYL</cp:lastModifiedBy>
  <cp:revision>758</cp:revision>
  <dcterms:created xsi:type="dcterms:W3CDTF">2023-11-07T22:06:45Z</dcterms:created>
  <dcterms:modified xsi:type="dcterms:W3CDTF">2025-11-19T07:51:55Z</dcterms:modified>
  <cp:category/>
</cp:coreProperties>
</file>