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58" r:id="rId5"/>
    <p:sldId id="259" r:id="rId6"/>
    <p:sldId id="264" r:id="rId7"/>
    <p:sldId id="261" r:id="rId8"/>
    <p:sldId id="262" r:id="rId9"/>
    <p:sldId id="263" r:id="rId10"/>
    <p:sldId id="265" r:id="rId11"/>
    <p:sldId id="266" r:id="rId12"/>
    <p:sldId id="267" r:id="rId13"/>
    <p:sldId id="268" r:id="rId14"/>
    <p:sldId id="270" r:id="rId15"/>
    <p:sldId id="277" r:id="rId16"/>
    <p:sldId id="278" r:id="rId17"/>
  </p:sldIdLst>
  <p:sldSz cx="1625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805" autoAdjust="0"/>
  </p:normalViewPr>
  <p:slideViewPr>
    <p:cSldViewPr>
      <p:cViewPr varScale="1">
        <p:scale>
          <a:sx n="74" d="100"/>
          <a:sy n="74" d="100"/>
        </p:scale>
        <p:origin x="4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02CD5-E646-46EB-ABB3-C18FD69D3D05}" type="datetimeFigureOut">
              <a:rPr lang="fr-FR" smtClean="0"/>
              <a:t>20/11/2025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6A82E-8A39-42D8-994D-A7648AEA655D}" type="slidenum">
              <a:rPr lang="fr-FR" smtClean="0"/>
              <a:t>‹N°›</a:t>
            </a:fld>
            <a:endParaRPr lang="fr-FR"/>
          </a:p>
        </p:txBody>
      </p:sp>
    </p:spTree>
    <p:extLst>
      <p:ext uri="{BB962C8B-B14F-4D97-AF65-F5344CB8AC3E}">
        <p14:creationId xmlns:p14="http://schemas.microsoft.com/office/powerpoint/2010/main" val="317137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err="1">
                <a:solidFill>
                  <a:srgbClr val="393939"/>
                </a:solidFill>
                <a:latin typeface="Poppins"/>
              </a:rPr>
              <a:t>Permet</a:t>
            </a:r>
            <a:r>
              <a:rPr lang="en-US" sz="1200" b="1" dirty="0">
                <a:solidFill>
                  <a:srgbClr val="393939"/>
                </a:solidFill>
                <a:latin typeface="Poppins"/>
              </a:rPr>
              <a:t> de </a:t>
            </a:r>
            <a:r>
              <a:rPr lang="en-US" sz="1200" b="1" dirty="0" err="1">
                <a:solidFill>
                  <a:srgbClr val="393939"/>
                </a:solidFill>
                <a:latin typeface="Poppins"/>
              </a:rPr>
              <a:t>reconstruire</a:t>
            </a:r>
            <a:r>
              <a:rPr lang="en-US" sz="1200" b="1" dirty="0">
                <a:solidFill>
                  <a:srgbClr val="393939"/>
                </a:solidFill>
                <a:latin typeface="Poppins"/>
              </a:rPr>
              <a:t> </a:t>
            </a:r>
            <a:r>
              <a:rPr lang="en-US" sz="1200" b="1" dirty="0" err="1">
                <a:solidFill>
                  <a:srgbClr val="393939"/>
                </a:solidFill>
                <a:latin typeface="Poppins"/>
              </a:rPr>
              <a:t>chronologiquement</a:t>
            </a:r>
            <a:r>
              <a:rPr lang="en-US" sz="1200" b="1" dirty="0">
                <a:solidFill>
                  <a:srgbClr val="393939"/>
                </a:solidFill>
                <a:latin typeface="Poppins"/>
              </a:rPr>
              <a:t> les </a:t>
            </a:r>
            <a:r>
              <a:rPr lang="en-US" sz="1200" b="1" dirty="0" err="1">
                <a:solidFill>
                  <a:srgbClr val="393939"/>
                </a:solidFill>
                <a:latin typeface="Poppins"/>
              </a:rPr>
              <a:t>événements</a:t>
            </a:r>
            <a:r>
              <a:rPr lang="en-US" sz="1200" b="1" dirty="0">
                <a:solidFill>
                  <a:srgbClr val="393939"/>
                </a:solidFill>
                <a:latin typeface="Poppins"/>
              </a:rPr>
              <a:t>, </a:t>
            </a:r>
            <a:r>
              <a:rPr lang="en-US" sz="1200" b="1" dirty="0" err="1">
                <a:solidFill>
                  <a:srgbClr val="393939"/>
                </a:solidFill>
                <a:latin typeface="Poppins"/>
              </a:rPr>
              <a:t>mesurer</a:t>
            </a:r>
            <a:r>
              <a:rPr lang="en-US" sz="1200" b="1" dirty="0">
                <a:solidFill>
                  <a:srgbClr val="393939"/>
                </a:solidFill>
                <a:latin typeface="Poppins"/>
              </a:rPr>
              <a:t> les </a:t>
            </a:r>
            <a:r>
              <a:rPr lang="en-US" sz="1200" b="1" dirty="0" err="1">
                <a:solidFill>
                  <a:srgbClr val="393939"/>
                </a:solidFill>
                <a:latin typeface="Poppins"/>
              </a:rPr>
              <a:t>intervalles</a:t>
            </a:r>
            <a:r>
              <a:rPr lang="en-US" sz="1200" b="1" dirty="0">
                <a:solidFill>
                  <a:srgbClr val="393939"/>
                </a:solidFill>
                <a:latin typeface="Poppins"/>
              </a:rPr>
              <a:t> de temps, et </a:t>
            </a:r>
            <a:r>
              <a:rPr lang="en-US" sz="1200" b="1" dirty="0" err="1">
                <a:solidFill>
                  <a:srgbClr val="393939"/>
                </a:solidFill>
                <a:latin typeface="Poppins"/>
              </a:rPr>
              <a:t>synchroniser</a:t>
            </a:r>
            <a:r>
              <a:rPr lang="en-US" sz="1200" b="1" dirty="0">
                <a:solidFill>
                  <a:srgbClr val="393939"/>
                </a:solidFill>
                <a:latin typeface="Poppins"/>
              </a:rPr>
              <a:t> des </a:t>
            </a:r>
            <a:r>
              <a:rPr lang="en-US" sz="1200" b="1" dirty="0" err="1">
                <a:solidFill>
                  <a:srgbClr val="393939"/>
                </a:solidFill>
                <a:latin typeface="Poppins"/>
              </a:rPr>
              <a:t>systèmes</a:t>
            </a:r>
            <a:r>
              <a:rPr lang="en-US" sz="1200" b="1" dirty="0">
                <a:solidFill>
                  <a:srgbClr val="393939"/>
                </a:solidFill>
                <a:latin typeface="Poppins"/>
              </a:rPr>
              <a:t> </a:t>
            </a:r>
            <a:r>
              <a:rPr lang="en-US" sz="1200" b="1" dirty="0" err="1">
                <a:solidFill>
                  <a:srgbClr val="393939"/>
                </a:solidFill>
                <a:latin typeface="Poppins"/>
              </a:rPr>
              <a:t>distribués</a:t>
            </a:r>
            <a:r>
              <a:rPr lang="en-US" sz="1200" b="1" dirty="0">
                <a:solidFill>
                  <a:srgbClr val="393939"/>
                </a:solidFill>
                <a:latin typeface="Poppins"/>
              </a:rPr>
              <a:t>. </a:t>
            </a:r>
            <a:r>
              <a:rPr lang="en-US" sz="1200" b="1" dirty="0" err="1">
                <a:solidFill>
                  <a:srgbClr val="393939"/>
                </a:solidFill>
                <a:latin typeface="Poppins"/>
              </a:rPr>
              <a:t>Essentiel</a:t>
            </a:r>
            <a:r>
              <a:rPr lang="en-US" sz="1200" b="1" dirty="0">
                <a:solidFill>
                  <a:srgbClr val="393939"/>
                </a:solidFill>
                <a:latin typeface="Poppins"/>
              </a:rPr>
              <a:t> pour </a:t>
            </a:r>
            <a:r>
              <a:rPr lang="en-US" sz="1200" b="1" dirty="0" err="1">
                <a:solidFill>
                  <a:srgbClr val="393939"/>
                </a:solidFill>
                <a:latin typeface="Poppins"/>
              </a:rPr>
              <a:t>toute</a:t>
            </a:r>
            <a:r>
              <a:rPr lang="en-US" sz="1200" b="1" dirty="0">
                <a:solidFill>
                  <a:srgbClr val="393939"/>
                </a:solidFill>
                <a:latin typeface="Poppins"/>
              </a:rPr>
              <a:t> application temps </a:t>
            </a:r>
            <a:r>
              <a:rPr lang="en-US" sz="1200" b="1" dirty="0" err="1">
                <a:solidFill>
                  <a:srgbClr val="393939"/>
                </a:solidFill>
                <a:latin typeface="Poppins"/>
              </a:rPr>
              <a:t>réel</a:t>
            </a:r>
            <a:r>
              <a:rPr lang="en-US" sz="1200" b="1" dirty="0">
                <a:solidFill>
                  <a:srgbClr val="393939"/>
                </a:solidFill>
                <a:latin typeface="Poppins"/>
              </a:rPr>
              <a:t> </a:t>
            </a:r>
            <a:r>
              <a:rPr lang="en-US" sz="1200" b="1" dirty="0" err="1">
                <a:solidFill>
                  <a:srgbClr val="393939"/>
                </a:solidFill>
                <a:latin typeface="Poppins"/>
              </a:rPr>
              <a:t>ou</a:t>
            </a:r>
            <a:r>
              <a:rPr lang="en-US" sz="1200" b="1" dirty="0">
                <a:solidFill>
                  <a:srgbClr val="393939"/>
                </a:solidFill>
                <a:latin typeface="Poppins"/>
              </a:rPr>
              <a:t> </a:t>
            </a:r>
            <a:r>
              <a:rPr lang="en-US" sz="1200" b="1" dirty="0" err="1">
                <a:solidFill>
                  <a:srgbClr val="393939"/>
                </a:solidFill>
                <a:latin typeface="Poppins"/>
              </a:rPr>
              <a:t>mesure</a:t>
            </a:r>
            <a:r>
              <a:rPr lang="en-US" sz="1200" b="1" dirty="0">
                <a:solidFill>
                  <a:srgbClr val="393939"/>
                </a:solidFill>
                <a:latin typeface="Poppins"/>
              </a:rPr>
              <a:t> de </a:t>
            </a:r>
            <a:r>
              <a:rPr lang="en-US" sz="1200" b="1" dirty="0" err="1">
                <a:solidFill>
                  <a:srgbClr val="393939"/>
                </a:solidFill>
                <a:latin typeface="Poppins"/>
              </a:rPr>
              <a:t>causalité</a:t>
            </a:r>
            <a:r>
              <a:rPr lang="en-US" sz="1200" b="1" dirty="0">
                <a:solidFill>
                  <a:srgbClr val="393939"/>
                </a:solidFill>
                <a:latin typeface="Poppins"/>
              </a:rPr>
              <a:t>. </a:t>
            </a:r>
            <a:br>
              <a:rPr lang="en-US" sz="1200" b="1" dirty="0">
                <a:solidFill>
                  <a:srgbClr val="393939"/>
                </a:solidFill>
                <a:latin typeface="Poppins"/>
              </a:rPr>
            </a:br>
            <a:br>
              <a:rPr lang="en-US" sz="1200" b="1" dirty="0">
                <a:solidFill>
                  <a:srgbClr val="393939"/>
                </a:solidFill>
                <a:latin typeface="Poppins"/>
              </a:rPr>
            </a:br>
            <a:r>
              <a:rPr lang="en-US" sz="1200" b="1" dirty="0">
                <a:solidFill>
                  <a:srgbClr val="393939"/>
                </a:solidFill>
                <a:latin typeface="Poppins"/>
              </a:rPr>
              <a:t>les </a:t>
            </a:r>
            <a:r>
              <a:rPr lang="en-US" sz="1200" b="1" dirty="0" err="1">
                <a:solidFill>
                  <a:srgbClr val="393939"/>
                </a:solidFill>
                <a:latin typeface="Poppins"/>
              </a:rPr>
              <a:t>problèmes</a:t>
            </a:r>
            <a:r>
              <a:rPr lang="en-US" sz="1200" b="1" dirty="0">
                <a:solidFill>
                  <a:srgbClr val="393939"/>
                </a:solidFill>
                <a:latin typeface="Poppins"/>
              </a:rPr>
              <a:t> de propagation du signal </a:t>
            </a:r>
            <a:r>
              <a:rPr lang="en-US" sz="1200" b="1" dirty="0" err="1">
                <a:solidFill>
                  <a:srgbClr val="393939"/>
                </a:solidFill>
                <a:latin typeface="Poppins"/>
              </a:rPr>
              <a:t>d'horloge</a:t>
            </a:r>
            <a:r>
              <a:rPr lang="en-US" sz="1200" b="1" dirty="0">
                <a:solidFill>
                  <a:srgbClr val="393939"/>
                </a:solidFill>
                <a:latin typeface="Poppins"/>
              </a:rPr>
              <a:t> </a:t>
            </a:r>
            <a:r>
              <a:rPr lang="en-US" sz="1200" b="1" dirty="0" err="1">
                <a:solidFill>
                  <a:srgbClr val="393939"/>
                </a:solidFill>
                <a:latin typeface="Poppins"/>
              </a:rPr>
              <a:t>ni</a:t>
            </a:r>
            <a:r>
              <a:rPr lang="en-US" sz="1200" b="1" dirty="0">
                <a:solidFill>
                  <a:srgbClr val="393939"/>
                </a:solidFill>
                <a:latin typeface="Poppins"/>
              </a:rPr>
              <a:t> la </a:t>
            </a:r>
            <a:r>
              <a:rPr lang="en-US" sz="1200" b="1" dirty="0" err="1">
                <a:solidFill>
                  <a:srgbClr val="393939"/>
                </a:solidFill>
                <a:latin typeface="Poppins"/>
              </a:rPr>
              <a:t>stabilité</a:t>
            </a:r>
            <a:r>
              <a:rPr lang="en-US" sz="1200" b="1" dirty="0">
                <a:solidFill>
                  <a:srgbClr val="393939"/>
                </a:solidFill>
                <a:latin typeface="Poppins"/>
              </a:rPr>
              <a:t> des </a:t>
            </a:r>
            <a:r>
              <a:rPr lang="en-US" sz="1200" b="1" dirty="0" err="1">
                <a:solidFill>
                  <a:srgbClr val="393939"/>
                </a:solidFill>
                <a:latin typeface="Poppins"/>
              </a:rPr>
              <a:t>signaux</a:t>
            </a:r>
            <a:r>
              <a:rPr lang="en-US" sz="1200" b="1" dirty="0">
                <a:solidFill>
                  <a:srgbClr val="393939"/>
                </a:solidFill>
                <a:latin typeface="Poppins"/>
              </a:rPr>
              <a:t> de </a:t>
            </a:r>
            <a:r>
              <a:rPr lang="en-US" sz="1200" b="1" dirty="0" err="1">
                <a:solidFill>
                  <a:srgbClr val="393939"/>
                </a:solidFill>
                <a:latin typeface="Poppins"/>
              </a:rPr>
              <a:t>synchronisation</a:t>
            </a:r>
            <a:r>
              <a:rPr lang="en-US" sz="1200" b="1" dirty="0">
                <a:solidFill>
                  <a:srgbClr val="393939"/>
                </a:solidFill>
                <a:latin typeface="Poppins"/>
              </a:rPr>
              <a:t>.</a:t>
            </a:r>
          </a:p>
          <a:p>
            <a:r>
              <a:rPr lang="en-US" sz="1200" b="1" dirty="0" err="1">
                <a:solidFill>
                  <a:srgbClr val="393939"/>
                </a:solidFill>
                <a:latin typeface="Poppins"/>
              </a:rPr>
              <a:t>Ces</a:t>
            </a:r>
            <a:r>
              <a:rPr lang="en-US" sz="1200" b="1" dirty="0">
                <a:solidFill>
                  <a:srgbClr val="393939"/>
                </a:solidFill>
                <a:latin typeface="Poppins"/>
              </a:rPr>
              <a:t> </a:t>
            </a:r>
            <a:r>
              <a:rPr lang="en-US" sz="1200" b="1" dirty="0" err="1">
                <a:solidFill>
                  <a:srgbClr val="393939"/>
                </a:solidFill>
                <a:latin typeface="Poppins"/>
              </a:rPr>
              <a:t>sujets</a:t>
            </a:r>
            <a:r>
              <a:rPr lang="en-US" sz="1200" b="1" dirty="0">
                <a:solidFill>
                  <a:srgbClr val="393939"/>
                </a:solidFill>
                <a:latin typeface="Poppins"/>
              </a:rPr>
              <a:t> </a:t>
            </a:r>
            <a:r>
              <a:rPr lang="en-US" sz="1200" b="1" dirty="0" err="1">
                <a:solidFill>
                  <a:srgbClr val="393939"/>
                </a:solidFill>
                <a:latin typeface="Poppins"/>
              </a:rPr>
              <a:t>sont</a:t>
            </a:r>
            <a:r>
              <a:rPr lang="en-US" sz="1200" b="1" dirty="0">
                <a:solidFill>
                  <a:srgbClr val="393939"/>
                </a:solidFill>
                <a:latin typeface="Poppins"/>
              </a:rPr>
              <a:t> </a:t>
            </a:r>
            <a:r>
              <a:rPr lang="en-US" sz="1200" b="1" dirty="0" err="1">
                <a:solidFill>
                  <a:srgbClr val="393939"/>
                </a:solidFill>
                <a:latin typeface="Poppins"/>
              </a:rPr>
              <a:t>largement</a:t>
            </a:r>
            <a:r>
              <a:rPr lang="en-US" sz="1200" b="1" dirty="0">
                <a:solidFill>
                  <a:srgbClr val="393939"/>
                </a:solidFill>
                <a:latin typeface="Poppins"/>
              </a:rPr>
              <a:t> </a:t>
            </a:r>
            <a:r>
              <a:rPr lang="en-US" sz="1200" b="1" dirty="0" err="1">
                <a:solidFill>
                  <a:srgbClr val="393939"/>
                </a:solidFill>
                <a:latin typeface="Poppins"/>
              </a:rPr>
              <a:t>traités</a:t>
            </a:r>
            <a:r>
              <a:rPr lang="en-US" sz="1200" b="1" dirty="0">
                <a:solidFill>
                  <a:srgbClr val="393939"/>
                </a:solidFill>
                <a:latin typeface="Poppins"/>
              </a:rPr>
              <a:t> dans la </a:t>
            </a:r>
            <a:r>
              <a:rPr lang="en-US" sz="1200" b="1" dirty="0" err="1">
                <a:solidFill>
                  <a:srgbClr val="393939"/>
                </a:solidFill>
                <a:latin typeface="Poppins"/>
              </a:rPr>
              <a:t>littérature</a:t>
            </a:r>
            <a:r>
              <a:rPr lang="en-US" sz="1200" b="1" dirty="0">
                <a:solidFill>
                  <a:srgbClr val="393939"/>
                </a:solidFill>
                <a:latin typeface="Poppins"/>
              </a:rPr>
              <a:t> </a:t>
            </a:r>
            <a:r>
              <a:rPr lang="en-US" sz="1200" b="1" dirty="0" err="1">
                <a:solidFill>
                  <a:srgbClr val="393939"/>
                </a:solidFill>
                <a:latin typeface="Poppins"/>
              </a:rPr>
              <a:t>scientifique</a:t>
            </a:r>
            <a:r>
              <a:rPr lang="en-US" sz="1200" b="1" dirty="0">
                <a:solidFill>
                  <a:srgbClr val="393939"/>
                </a:solidFill>
                <a:latin typeface="Poppins"/>
              </a:rPr>
              <a:t> et technique </a:t>
            </a:r>
            <a:r>
              <a:rPr lang="en-US" sz="1200" b="1" dirty="0" err="1">
                <a:solidFill>
                  <a:srgbClr val="393939"/>
                </a:solidFill>
                <a:latin typeface="Poppins"/>
              </a:rPr>
              <a:t>existante</a:t>
            </a:r>
            <a:r>
              <a:rPr lang="en-US" sz="1200" b="1" dirty="0">
                <a:solidFill>
                  <a:srgbClr val="393939"/>
                </a:solidFill>
                <a:latin typeface="Poppins"/>
              </a:rPr>
              <a:t> : </a:t>
            </a:r>
            <a:r>
              <a:rPr lang="en-US" sz="1200" b="1" dirty="0" err="1">
                <a:solidFill>
                  <a:srgbClr val="393939"/>
                </a:solidFill>
                <a:latin typeface="Poppins"/>
              </a:rPr>
              <a:t>délais</a:t>
            </a:r>
            <a:r>
              <a:rPr lang="en-US" sz="1200" b="1" dirty="0">
                <a:solidFill>
                  <a:srgbClr val="393939"/>
                </a:solidFill>
                <a:latin typeface="Poppins"/>
              </a:rPr>
              <a:t> de propagation pure, </a:t>
            </a:r>
            <a:r>
              <a:rPr lang="en-US" sz="1200" b="1" dirty="0" err="1">
                <a:solidFill>
                  <a:srgbClr val="393939"/>
                </a:solidFill>
                <a:latin typeface="Poppins"/>
              </a:rPr>
              <a:t>asymétries</a:t>
            </a:r>
            <a:r>
              <a:rPr lang="en-US" sz="1200" b="1" dirty="0">
                <a:solidFill>
                  <a:srgbClr val="393939"/>
                </a:solidFill>
                <a:latin typeface="Poppins"/>
              </a:rPr>
              <a:t> de liens physiques, variations dues aux </a:t>
            </a:r>
            <a:r>
              <a:rPr lang="en-US" sz="1200" b="1" dirty="0" err="1">
                <a:solidFill>
                  <a:srgbClr val="393939"/>
                </a:solidFill>
                <a:latin typeface="Poppins"/>
              </a:rPr>
              <a:t>caractéristiques</a:t>
            </a:r>
            <a:r>
              <a:rPr lang="en-US" sz="1200" b="1" dirty="0">
                <a:solidFill>
                  <a:srgbClr val="393939"/>
                </a:solidFill>
                <a:latin typeface="Poppins"/>
              </a:rPr>
              <a:t> des </a:t>
            </a:r>
            <a:r>
              <a:rPr lang="en-US" sz="1200" b="1" dirty="0" err="1">
                <a:solidFill>
                  <a:srgbClr val="393939"/>
                </a:solidFill>
                <a:latin typeface="Poppins"/>
              </a:rPr>
              <a:t>câbles</a:t>
            </a:r>
            <a:r>
              <a:rPr lang="en-US" sz="1200" b="1" dirty="0">
                <a:solidFill>
                  <a:srgbClr val="393939"/>
                </a:solidFill>
                <a:latin typeface="Poppins"/>
              </a:rPr>
              <a:t>, </a:t>
            </a:r>
            <a:r>
              <a:rPr lang="en-US" sz="1200" b="1" dirty="0" err="1">
                <a:solidFill>
                  <a:srgbClr val="393939"/>
                </a:solidFill>
                <a:latin typeface="Poppins"/>
              </a:rPr>
              <a:t>stabilité</a:t>
            </a:r>
            <a:r>
              <a:rPr lang="en-US" sz="1200" b="1" dirty="0">
                <a:solidFill>
                  <a:srgbClr val="393939"/>
                </a:solidFill>
                <a:latin typeface="Poppins"/>
              </a:rPr>
              <a:t> des </a:t>
            </a:r>
            <a:r>
              <a:rPr lang="en-US" sz="1200" b="1" dirty="0" err="1">
                <a:solidFill>
                  <a:srgbClr val="393939"/>
                </a:solidFill>
                <a:latin typeface="Poppins"/>
              </a:rPr>
              <a:t>oscillateurs</a:t>
            </a:r>
            <a:r>
              <a:rPr lang="en-US" sz="1200" b="1" dirty="0">
                <a:solidFill>
                  <a:srgbClr val="393939"/>
                </a:solidFill>
                <a:latin typeface="Poppins"/>
              </a:rPr>
              <a:t>.</a:t>
            </a:r>
          </a:p>
          <a:p>
            <a:endParaRPr lang="en-US" sz="1200" b="1" dirty="0">
              <a:solidFill>
                <a:srgbClr val="393939"/>
              </a:solidFill>
              <a:latin typeface="Poppins"/>
            </a:endParaRPr>
          </a:p>
          <a:p>
            <a:endParaRPr lang="en-US" sz="1200" b="1" dirty="0">
              <a:solidFill>
                <a:srgbClr val="393939"/>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93939"/>
                </a:solidFill>
                <a:latin typeface="Poppins"/>
              </a:rPr>
              <a:t>Notre </a:t>
            </a:r>
            <a:r>
              <a:rPr lang="en-US" sz="1200" b="1" dirty="0" err="1">
                <a:solidFill>
                  <a:srgbClr val="393939"/>
                </a:solidFill>
                <a:latin typeface="Poppins"/>
              </a:rPr>
              <a:t>sujet</a:t>
            </a:r>
            <a:r>
              <a:rPr lang="en-US" sz="1200" b="1" dirty="0">
                <a:solidFill>
                  <a:srgbClr val="393939"/>
                </a:solidFill>
                <a:latin typeface="Poppins"/>
              </a:rPr>
              <a:t> : les </a:t>
            </a:r>
            <a:r>
              <a:rPr lang="en-US" sz="1200" b="1" dirty="0" err="1">
                <a:solidFill>
                  <a:srgbClr val="393939"/>
                </a:solidFill>
                <a:latin typeface="Poppins"/>
              </a:rPr>
              <a:t>pièges</a:t>
            </a:r>
            <a:r>
              <a:rPr lang="en-US" sz="1200" b="1" dirty="0">
                <a:solidFill>
                  <a:srgbClr val="393939"/>
                </a:solidFill>
                <a:latin typeface="Poppins"/>
              </a:rPr>
              <a:t> qui font que le TIMESTAMP APPOSÉ sur un </a:t>
            </a:r>
            <a:r>
              <a:rPr lang="en-US" sz="1200" b="1" dirty="0" err="1">
                <a:solidFill>
                  <a:srgbClr val="393939"/>
                </a:solidFill>
                <a:latin typeface="Poppins"/>
              </a:rPr>
              <a:t>événement</a:t>
            </a:r>
            <a:r>
              <a:rPr lang="en-US" sz="1200" b="1" dirty="0">
                <a:solidFill>
                  <a:srgbClr val="393939"/>
                </a:solidFill>
                <a:latin typeface="Poppins"/>
              </a:rPr>
              <a:t> </a:t>
            </a:r>
            <a:r>
              <a:rPr lang="en-US" sz="1200" b="1" dirty="0" err="1">
                <a:solidFill>
                  <a:srgbClr val="393939"/>
                </a:solidFill>
                <a:latin typeface="Poppins"/>
              </a:rPr>
              <a:t>est</a:t>
            </a:r>
            <a:r>
              <a:rPr lang="en-US" sz="1200" b="1" dirty="0">
                <a:solidFill>
                  <a:srgbClr val="393939"/>
                </a:solidFill>
                <a:latin typeface="Poppins"/>
              </a:rPr>
              <a:t> LOIN de </a:t>
            </a:r>
            <a:r>
              <a:rPr lang="en-US" sz="1200" b="1" dirty="0" err="1">
                <a:solidFill>
                  <a:srgbClr val="393939"/>
                </a:solidFill>
                <a:latin typeface="Poppins"/>
              </a:rPr>
              <a:t>l'INSTANT</a:t>
            </a:r>
            <a:r>
              <a:rPr lang="en-US" sz="1200" b="1" dirty="0">
                <a:solidFill>
                  <a:srgbClr val="393939"/>
                </a:solidFill>
                <a:latin typeface="Poppins"/>
              </a:rPr>
              <a:t> RÉEL </a:t>
            </a:r>
            <a:r>
              <a:rPr lang="en-US" sz="1200" b="1" dirty="0" err="1">
                <a:solidFill>
                  <a:srgbClr val="393939"/>
                </a:solidFill>
                <a:latin typeface="Poppins"/>
              </a:rPr>
              <a:t>d'ACQUISITION</a:t>
            </a:r>
            <a:r>
              <a:rPr lang="en-US" sz="1200" b="1" dirty="0">
                <a:solidFill>
                  <a:srgbClr val="393939"/>
                </a:solidFill>
                <a:latin typeface="Poppi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93939"/>
                </a:solidFill>
                <a:latin typeface="Poppins"/>
              </a:rPr>
              <a:t>Les </a:t>
            </a:r>
            <a:r>
              <a:rPr lang="en-US" sz="1200" b="1" dirty="0" err="1">
                <a:solidFill>
                  <a:srgbClr val="393939"/>
                </a:solidFill>
                <a:latin typeface="Poppins"/>
              </a:rPr>
              <a:t>délais</a:t>
            </a:r>
            <a:r>
              <a:rPr lang="en-US" sz="1200" b="1" dirty="0">
                <a:solidFill>
                  <a:srgbClr val="393939"/>
                </a:solidFill>
                <a:latin typeface="Poppins"/>
              </a:rPr>
              <a:t> '</a:t>
            </a:r>
            <a:r>
              <a:rPr lang="en-US" sz="1200" b="1" dirty="0" err="1">
                <a:solidFill>
                  <a:srgbClr val="393939"/>
                </a:solidFill>
                <a:latin typeface="Poppins"/>
              </a:rPr>
              <a:t>informatiques</a:t>
            </a:r>
            <a:r>
              <a:rPr lang="en-US" sz="1200" b="1" dirty="0">
                <a:solidFill>
                  <a:srgbClr val="393939"/>
                </a:solidFill>
                <a:latin typeface="Poppins"/>
              </a:rPr>
              <a:t>' et '</a:t>
            </a:r>
            <a:r>
              <a:rPr lang="en-US" sz="1200" b="1" dirty="0" err="1">
                <a:solidFill>
                  <a:srgbClr val="393939"/>
                </a:solidFill>
                <a:latin typeface="Poppins"/>
              </a:rPr>
              <a:t>systémiques</a:t>
            </a:r>
            <a:r>
              <a:rPr lang="en-US" sz="1200" b="1" dirty="0">
                <a:solidFill>
                  <a:srgbClr val="393939"/>
                </a:solidFill>
                <a:latin typeface="Poppins"/>
              </a:rPr>
              <a:t>' qui </a:t>
            </a:r>
            <a:r>
              <a:rPr lang="en-US" sz="1200" b="1" dirty="0" err="1">
                <a:solidFill>
                  <a:srgbClr val="393939"/>
                </a:solidFill>
                <a:latin typeface="Poppins"/>
              </a:rPr>
              <a:t>créent</a:t>
            </a:r>
            <a:r>
              <a:rPr lang="en-US" sz="1200" b="1" dirty="0">
                <a:solidFill>
                  <a:srgbClr val="393939"/>
                </a:solidFill>
                <a:latin typeface="Poppins"/>
              </a:rPr>
              <a:t> </a:t>
            </a:r>
            <a:r>
              <a:rPr lang="en-US" sz="1200" b="1" dirty="0" err="1">
                <a:solidFill>
                  <a:srgbClr val="393939"/>
                </a:solidFill>
                <a:latin typeface="Poppins"/>
              </a:rPr>
              <a:t>cet</a:t>
            </a:r>
            <a:r>
              <a:rPr lang="en-US" sz="1200" b="1" dirty="0">
                <a:solidFill>
                  <a:srgbClr val="393939"/>
                </a:solidFill>
                <a:latin typeface="Poppins"/>
              </a:rPr>
              <a:t> </a:t>
            </a:r>
            <a:r>
              <a:rPr lang="en-US" sz="1200" b="1" dirty="0" err="1">
                <a:solidFill>
                  <a:srgbClr val="393939"/>
                </a:solidFill>
                <a:latin typeface="Poppins"/>
              </a:rPr>
              <a:t>écart</a:t>
            </a:r>
            <a:r>
              <a:rPr lang="en-US" sz="1200" b="1" dirty="0">
                <a:solidFill>
                  <a:srgbClr val="393939"/>
                </a:solidFill>
                <a:latin typeface="Poppins"/>
              </a:rPr>
              <a:t> ΔT.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393939"/>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393939"/>
                </a:solidFill>
                <a:latin typeface="Poppins"/>
              </a:rPr>
              <a:t>Ces</a:t>
            </a:r>
            <a:r>
              <a:rPr lang="en-US" sz="1200" b="1" dirty="0">
                <a:solidFill>
                  <a:srgbClr val="393939"/>
                </a:solidFill>
                <a:latin typeface="Poppins"/>
              </a:rPr>
              <a:t> </a:t>
            </a:r>
            <a:r>
              <a:rPr lang="en-US" sz="1200" b="1" dirty="0" err="1">
                <a:solidFill>
                  <a:srgbClr val="393939"/>
                </a:solidFill>
                <a:latin typeface="Poppins"/>
              </a:rPr>
              <a:t>pièges</a:t>
            </a:r>
            <a:r>
              <a:rPr lang="en-US" sz="1200" b="1" dirty="0">
                <a:solidFill>
                  <a:srgbClr val="393939"/>
                </a:solidFill>
                <a:latin typeface="Poppins"/>
              </a:rPr>
              <a:t> </a:t>
            </a:r>
            <a:r>
              <a:rPr lang="en-US" sz="1200" b="1" dirty="0" err="1">
                <a:solidFill>
                  <a:srgbClr val="393939"/>
                </a:solidFill>
                <a:latin typeface="Poppins"/>
              </a:rPr>
              <a:t>sont</a:t>
            </a:r>
            <a:r>
              <a:rPr lang="en-US" sz="1200" b="1" dirty="0">
                <a:solidFill>
                  <a:srgbClr val="393939"/>
                </a:solidFill>
                <a:latin typeface="Poppins"/>
              </a:rPr>
              <a:t> </a:t>
            </a:r>
            <a:r>
              <a:rPr lang="en-US" sz="1200" b="1" dirty="0" err="1">
                <a:solidFill>
                  <a:srgbClr val="393939"/>
                </a:solidFill>
                <a:latin typeface="Poppins"/>
              </a:rPr>
              <a:t>souvent</a:t>
            </a:r>
            <a:r>
              <a:rPr lang="en-US" sz="1200" b="1" dirty="0">
                <a:solidFill>
                  <a:srgbClr val="393939"/>
                </a:solidFill>
                <a:latin typeface="Poppins"/>
              </a:rPr>
              <a:t> </a:t>
            </a:r>
            <a:r>
              <a:rPr lang="en-US" sz="1200" b="1" dirty="0" err="1">
                <a:solidFill>
                  <a:srgbClr val="393939"/>
                </a:solidFill>
                <a:latin typeface="Poppins"/>
              </a:rPr>
              <a:t>ignorés</a:t>
            </a:r>
            <a:r>
              <a:rPr lang="en-US" sz="1200" b="1" dirty="0">
                <a:solidFill>
                  <a:srgbClr val="393939"/>
                </a:solidFill>
                <a:latin typeface="Poppins"/>
              </a:rPr>
              <a:t>, </a:t>
            </a:r>
            <a:r>
              <a:rPr lang="en-US" sz="1200" b="1" dirty="0" err="1">
                <a:solidFill>
                  <a:srgbClr val="393939"/>
                </a:solidFill>
                <a:latin typeface="Poppins"/>
              </a:rPr>
              <a:t>imprévisibles</a:t>
            </a:r>
            <a:r>
              <a:rPr lang="en-US" sz="1200" b="1" dirty="0">
                <a:solidFill>
                  <a:srgbClr val="393939"/>
                </a:solidFill>
                <a:latin typeface="Poppins"/>
              </a:rPr>
              <a:t>, </a:t>
            </a:r>
            <a:r>
              <a:rPr lang="en-US" sz="1200" b="1" dirty="0" err="1">
                <a:solidFill>
                  <a:srgbClr val="393939"/>
                </a:solidFill>
                <a:latin typeface="Poppins"/>
              </a:rPr>
              <a:t>difficiles</a:t>
            </a:r>
            <a:r>
              <a:rPr lang="en-US" sz="1200" b="1" dirty="0">
                <a:solidFill>
                  <a:srgbClr val="393939"/>
                </a:solidFill>
                <a:latin typeface="Poppins"/>
              </a:rPr>
              <a:t> à </a:t>
            </a:r>
            <a:r>
              <a:rPr lang="en-US" sz="1200" b="1" dirty="0" err="1">
                <a:solidFill>
                  <a:srgbClr val="393939"/>
                </a:solidFill>
                <a:latin typeface="Poppins"/>
              </a:rPr>
              <a:t>maîtriser</a:t>
            </a:r>
            <a:r>
              <a:rPr lang="en-US" sz="1200" b="1" dirty="0">
                <a:solidFill>
                  <a:srgbClr val="393939"/>
                </a:solidFill>
                <a:latin typeface="Poppins"/>
              </a:rPr>
              <a:t> et </a:t>
            </a:r>
            <a:r>
              <a:rPr lang="en-US" sz="1200" b="1" dirty="0" err="1">
                <a:solidFill>
                  <a:srgbClr val="393939"/>
                </a:solidFill>
                <a:latin typeface="Poppins"/>
              </a:rPr>
              <a:t>largement</a:t>
            </a:r>
            <a:r>
              <a:rPr lang="en-US" sz="1200" b="1" dirty="0">
                <a:solidFill>
                  <a:srgbClr val="393939"/>
                </a:solidFill>
                <a:latin typeface="Poppins"/>
              </a:rPr>
              <a:t> sous-</a:t>
            </a:r>
            <a:r>
              <a:rPr lang="en-US" sz="1200" b="1" dirty="0" err="1">
                <a:solidFill>
                  <a:srgbClr val="393939"/>
                </a:solidFill>
                <a:latin typeface="Poppins"/>
              </a:rPr>
              <a:t>estimés</a:t>
            </a:r>
            <a:r>
              <a:rPr lang="en-US" sz="1200" b="1" dirty="0">
                <a:solidFill>
                  <a:srgbClr val="393939"/>
                </a:solidFill>
                <a:latin typeface="Poppins"/>
              </a:rPr>
              <a:t>.</a:t>
            </a:r>
            <a:endParaRPr lang="en-US" sz="800" dirty="0"/>
          </a:p>
          <a:p>
            <a:endParaRPr lang="fr-FR" dirty="0"/>
          </a:p>
        </p:txBody>
      </p:sp>
      <p:sp>
        <p:nvSpPr>
          <p:cNvPr id="4" name="Espace réservé du numéro de diapositive 3"/>
          <p:cNvSpPr>
            <a:spLocks noGrp="1"/>
          </p:cNvSpPr>
          <p:nvPr>
            <p:ph type="sldNum" sz="quarter" idx="5"/>
          </p:nvPr>
        </p:nvSpPr>
        <p:spPr/>
        <p:txBody>
          <a:bodyPr/>
          <a:lstStyle/>
          <a:p>
            <a:fld id="{C356A82E-8A39-42D8-994D-A7648AEA655D}" type="slidenum">
              <a:rPr lang="fr-FR" smtClean="0"/>
              <a:t>2</a:t>
            </a:fld>
            <a:endParaRPr lang="fr-FR"/>
          </a:p>
        </p:txBody>
      </p:sp>
    </p:spTree>
    <p:extLst>
      <p:ext uri="{BB962C8B-B14F-4D97-AF65-F5344CB8AC3E}">
        <p14:creationId xmlns:p14="http://schemas.microsoft.com/office/powerpoint/2010/main" val="336667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356A82E-8A39-42D8-994D-A7648AEA655D}" type="slidenum">
              <a:rPr lang="fr-FR" smtClean="0"/>
              <a:t>6</a:t>
            </a:fld>
            <a:endParaRPr lang="fr-FR"/>
          </a:p>
        </p:txBody>
      </p:sp>
    </p:spTree>
    <p:extLst>
      <p:ext uri="{BB962C8B-B14F-4D97-AF65-F5344CB8AC3E}">
        <p14:creationId xmlns:p14="http://schemas.microsoft.com/office/powerpoint/2010/main" val="211307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356A82E-8A39-42D8-994D-A7648AEA655D}" type="slidenum">
              <a:rPr lang="fr-FR" smtClean="0"/>
              <a:t>16</a:t>
            </a:fld>
            <a:endParaRPr lang="fr-FR"/>
          </a:p>
        </p:txBody>
      </p:sp>
    </p:spTree>
    <p:extLst>
      <p:ext uri="{BB962C8B-B14F-4D97-AF65-F5344CB8AC3E}">
        <p14:creationId xmlns:p14="http://schemas.microsoft.com/office/powerpoint/2010/main" val="385983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papiermachesciences.org/2020/10/14/les-horloges-atomiques-de-poche/" TargetMode="External"/><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publicdomainpictures.net/en/view-image.php?image=73857&amp;picture=tick-and-cross" TargetMode="External"/><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TextBox 3"/>
          <p:cNvSpPr txBox="1"/>
          <p:nvPr/>
        </p:nvSpPr>
        <p:spPr>
          <a:xfrm>
            <a:off x="876300" y="2489200"/>
            <a:ext cx="14490700" cy="1790700"/>
          </a:xfrm>
          <a:prstGeom prst="rect">
            <a:avLst/>
          </a:prstGeom>
          <a:solidFill>
            <a:srgbClr val="000000">
              <a:alpha val="0"/>
            </a:srgbClr>
          </a:solidFill>
        </p:spPr>
        <p:txBody>
          <a:bodyPr lIns="0" tIns="0" rIns="0" bIns="0" rtlCol="0" anchor="ctr"/>
          <a:lstStyle/>
          <a:p>
            <a:pPr indent="0" algn="l">
              <a:lnSpc>
                <a:spcPct val="160000"/>
              </a:lnSpc>
              <a:defRPr/>
            </a:pPr>
            <a:r>
              <a:rPr lang="fr-FR" sz="4800" b="0" i="0" dirty="0" err="1">
                <a:solidFill>
                  <a:srgbClr val="CB6D04"/>
                </a:solidFill>
                <a:effectLst/>
                <a:latin typeface="Liberation Sans"/>
              </a:rPr>
              <a:t>Tagging</a:t>
            </a:r>
            <a:r>
              <a:rPr lang="fr-FR" sz="4800" b="0" i="0" dirty="0">
                <a:solidFill>
                  <a:srgbClr val="CB6D04"/>
                </a:solidFill>
                <a:effectLst/>
                <a:latin typeface="Liberation Sans"/>
              </a:rPr>
              <a:t> en temps - Quelles possibilités à quel coût ?</a:t>
            </a:r>
            <a:endParaRPr lang="en-US" sz="1100" dirty="0"/>
          </a:p>
        </p:txBody>
      </p:sp>
      <p:sp>
        <p:nvSpPr>
          <p:cNvPr id="6" name="TextBox 6"/>
          <p:cNvSpPr txBox="1"/>
          <p:nvPr/>
        </p:nvSpPr>
        <p:spPr>
          <a:xfrm>
            <a:off x="8432800" y="5969000"/>
            <a:ext cx="6616700" cy="3683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err="1">
                <a:solidFill>
                  <a:srgbClr val="666666"/>
                </a:solidFill>
                <a:latin typeface="Poppins"/>
              </a:rPr>
              <a:t>Journées</a:t>
            </a:r>
            <a:r>
              <a:rPr lang="en-US" sz="1400" b="1" dirty="0">
                <a:solidFill>
                  <a:srgbClr val="666666"/>
                </a:solidFill>
                <a:latin typeface="Poppins"/>
              </a:rPr>
              <a:t> Online 2026</a:t>
            </a:r>
            <a:br>
              <a:rPr lang="en-US" sz="1400" b="1" dirty="0">
                <a:solidFill>
                  <a:srgbClr val="666666"/>
                </a:solidFill>
                <a:latin typeface="Poppins"/>
              </a:rPr>
            </a:br>
            <a:br>
              <a:rPr lang="en-US" sz="1400" b="1" dirty="0">
                <a:solidFill>
                  <a:srgbClr val="666666"/>
                </a:solidFill>
                <a:latin typeface="Poppins"/>
              </a:rPr>
            </a:br>
            <a:r>
              <a:rPr lang="en-US" sz="1400" b="1" dirty="0">
                <a:solidFill>
                  <a:srgbClr val="666666"/>
                </a:solidFill>
                <a:latin typeface="Poppins"/>
              </a:rPr>
              <a:t>Eric Legay</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AutoShape 3"/>
          <p:cNvSpPr/>
          <p:nvPr/>
        </p:nvSpPr>
        <p:spPr>
          <a:xfrm>
            <a:off x="876300" y="1968500"/>
            <a:ext cx="14490700" cy="1917700"/>
          </a:xfrm>
          <a:prstGeom prst="rect">
            <a:avLst/>
          </a:prstGeom>
          <a:solidFill>
            <a:srgbClr val="000000">
              <a:alpha val="0"/>
            </a:srgbClr>
          </a:solidFill>
        </p:spPr>
      </p:sp>
      <p:sp>
        <p:nvSpPr>
          <p:cNvPr id="4" name="AutoShape 4"/>
          <p:cNvSpPr/>
          <p:nvPr/>
        </p:nvSpPr>
        <p:spPr>
          <a:xfrm>
            <a:off x="876300" y="1968500"/>
            <a:ext cx="14490700" cy="1917700"/>
          </a:xfrm>
          <a:prstGeom prst="roundRect">
            <a:avLst>
              <a:gd name="adj" fmla="val 4635"/>
            </a:avLst>
          </a:prstGeom>
          <a:solidFill>
            <a:srgbClr val="DAD8FD"/>
          </a:solidFill>
          <a:ln w="12700">
            <a:solidFill>
              <a:srgbClr val="424AA1"/>
            </a:solidFill>
          </a:ln>
        </p:spPr>
      </p:sp>
      <p:sp>
        <p:nvSpPr>
          <p:cNvPr id="5" name="AutoShape 5"/>
          <p:cNvSpPr/>
          <p:nvPr/>
        </p:nvSpPr>
        <p:spPr>
          <a:xfrm>
            <a:off x="876300" y="4064000"/>
            <a:ext cx="14490700" cy="3975100"/>
          </a:xfrm>
          <a:prstGeom prst="rect">
            <a:avLst/>
          </a:prstGeom>
          <a:solidFill>
            <a:srgbClr val="000000">
              <a:alpha val="0"/>
            </a:srgbClr>
          </a:solidFill>
        </p:spPr>
      </p:sp>
      <p:sp>
        <p:nvSpPr>
          <p:cNvPr id="6" name="AutoShape 6"/>
          <p:cNvSpPr/>
          <p:nvPr/>
        </p:nvSpPr>
        <p:spPr>
          <a:xfrm>
            <a:off x="876300" y="4064000"/>
            <a:ext cx="7112000" cy="3975100"/>
          </a:xfrm>
          <a:prstGeom prst="roundRect">
            <a:avLst>
              <a:gd name="adj" fmla="val 2236"/>
            </a:avLst>
          </a:prstGeom>
          <a:solidFill>
            <a:srgbClr val="DAD8FD"/>
          </a:solidFill>
          <a:ln w="12700">
            <a:solidFill>
              <a:srgbClr val="424AA1"/>
            </a:solidFill>
          </a:ln>
        </p:spPr>
      </p:sp>
      <p:sp>
        <p:nvSpPr>
          <p:cNvPr id="7" name="AutoShape 7"/>
          <p:cNvSpPr/>
          <p:nvPr/>
        </p:nvSpPr>
        <p:spPr>
          <a:xfrm>
            <a:off x="4051300" y="4330700"/>
            <a:ext cx="749300" cy="749300"/>
          </a:xfrm>
          <a:prstGeom prst="roundRect">
            <a:avLst>
              <a:gd name="adj" fmla="val 49152"/>
            </a:avLst>
          </a:prstGeom>
          <a:solidFill>
            <a:srgbClr val="A54495"/>
          </a:solidFill>
        </p:spPr>
      </p:sp>
      <p:sp>
        <p:nvSpPr>
          <p:cNvPr id="8" name="AutoShape 8"/>
          <p:cNvSpPr/>
          <p:nvPr/>
        </p:nvSpPr>
        <p:spPr>
          <a:xfrm>
            <a:off x="8242300" y="4064000"/>
            <a:ext cx="7112000" cy="3975100"/>
          </a:xfrm>
          <a:prstGeom prst="roundRect">
            <a:avLst>
              <a:gd name="adj" fmla="val 2236"/>
            </a:avLst>
          </a:prstGeom>
          <a:solidFill>
            <a:srgbClr val="DAD8FD"/>
          </a:solidFill>
          <a:ln w="12700">
            <a:solidFill>
              <a:srgbClr val="424AA1"/>
            </a:solidFill>
          </a:ln>
        </p:spPr>
      </p:sp>
      <p:sp>
        <p:nvSpPr>
          <p:cNvPr id="9" name="AutoShape 9"/>
          <p:cNvSpPr/>
          <p:nvPr/>
        </p:nvSpPr>
        <p:spPr>
          <a:xfrm>
            <a:off x="11430000" y="4330700"/>
            <a:ext cx="749300" cy="749300"/>
          </a:xfrm>
          <a:prstGeom prst="roundRect">
            <a:avLst>
              <a:gd name="adj" fmla="val 49152"/>
            </a:avLst>
          </a:prstGeom>
          <a:solidFill>
            <a:srgbClr val="A54495"/>
          </a:solidFill>
        </p:spPr>
      </p:sp>
      <p:sp>
        <p:nvSpPr>
          <p:cNvPr id="10" name="TextBox 10"/>
          <p:cNvSpPr txBox="1"/>
          <p:nvPr/>
        </p:nvSpPr>
        <p:spPr>
          <a:xfrm>
            <a:off x="876300" y="10795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Solution 1 : NTP (Network Time Protocol)</a:t>
            </a:r>
            <a:endParaRPr lang="en-US" sz="1100"/>
          </a:p>
        </p:txBody>
      </p:sp>
      <p:sp>
        <p:nvSpPr>
          <p:cNvPr id="11" name="TextBox 11"/>
          <p:cNvSpPr txBox="1"/>
          <p:nvPr/>
        </p:nvSpPr>
        <p:spPr>
          <a:xfrm>
            <a:off x="1143000" y="2235200"/>
            <a:ext cx="139446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Principe</a:t>
            </a:r>
            <a:endParaRPr lang="en-US" sz="1100"/>
          </a:p>
        </p:txBody>
      </p:sp>
      <p:sp>
        <p:nvSpPr>
          <p:cNvPr id="12" name="TextBox 12"/>
          <p:cNvSpPr txBox="1"/>
          <p:nvPr/>
        </p:nvSpPr>
        <p:spPr>
          <a:xfrm>
            <a:off x="1143000" y="5334000"/>
            <a:ext cx="6578600" cy="368300"/>
          </a:xfrm>
          <a:prstGeom prst="rect">
            <a:avLst/>
          </a:prstGeom>
          <a:solidFill>
            <a:srgbClr val="000000">
              <a:alpha val="0"/>
            </a:srgbClr>
          </a:solidFill>
        </p:spPr>
        <p:txBody>
          <a:bodyPr lIns="0" tIns="0" rIns="0" bIns="0" rtlCol="0" anchor="ctr"/>
          <a:lstStyle/>
          <a:p>
            <a:pPr indent="0" algn="ctr">
              <a:lnSpc>
                <a:spcPct val="120000"/>
              </a:lnSpc>
              <a:defRPr/>
            </a:pPr>
            <a:r>
              <a:rPr lang="en-US" sz="2400" b="1">
                <a:solidFill>
                  <a:srgbClr val="A54495"/>
                </a:solidFill>
                <a:latin typeface="&quot;Yeseva One&quot;"/>
              </a:rPr>
              <a:t>Cas d'usage</a:t>
            </a:r>
            <a:endParaRPr lang="en-US" sz="1100"/>
          </a:p>
        </p:txBody>
      </p:sp>
      <p:sp>
        <p:nvSpPr>
          <p:cNvPr id="13" name="TextBox 13"/>
          <p:cNvSpPr txBox="1"/>
          <p:nvPr/>
        </p:nvSpPr>
        <p:spPr>
          <a:xfrm>
            <a:off x="8509000" y="5334000"/>
            <a:ext cx="6578600" cy="368300"/>
          </a:xfrm>
          <a:prstGeom prst="rect">
            <a:avLst/>
          </a:prstGeom>
          <a:solidFill>
            <a:srgbClr val="000000">
              <a:alpha val="0"/>
            </a:srgbClr>
          </a:solidFill>
        </p:spPr>
        <p:txBody>
          <a:bodyPr lIns="0" tIns="0" rIns="0" bIns="0" rtlCol="0" anchor="ctr"/>
          <a:lstStyle/>
          <a:p>
            <a:pPr indent="0" algn="ctr">
              <a:lnSpc>
                <a:spcPct val="120000"/>
              </a:lnSpc>
              <a:defRPr/>
            </a:pPr>
            <a:r>
              <a:rPr lang="en-US" sz="2400" b="1">
                <a:solidFill>
                  <a:srgbClr val="A54495"/>
                </a:solidFill>
                <a:latin typeface="&quot;Yeseva One&quot;"/>
              </a:rPr>
              <a:t>Limites pour horodatage</a:t>
            </a:r>
            <a:endParaRPr lang="en-US" sz="1100"/>
          </a:p>
        </p:txBody>
      </p:sp>
      <p:sp>
        <p:nvSpPr>
          <p:cNvPr id="14" name="TextBox 14"/>
          <p:cNvSpPr txBox="1"/>
          <p:nvPr/>
        </p:nvSpPr>
        <p:spPr>
          <a:xfrm>
            <a:off x="1143000" y="2870200"/>
            <a:ext cx="139446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393939"/>
                </a:solidFill>
                <a:latin typeface="Poppins"/>
              </a:rPr>
              <a:t>Protocole</a:t>
            </a:r>
            <a:r>
              <a:rPr lang="en-US" sz="1900" b="1" dirty="0">
                <a:solidFill>
                  <a:srgbClr val="393939"/>
                </a:solidFill>
                <a:latin typeface="Poppins"/>
              </a:rPr>
              <a:t> </a:t>
            </a:r>
            <a:r>
              <a:rPr lang="en-US" sz="1900" b="1" dirty="0" err="1">
                <a:solidFill>
                  <a:srgbClr val="393939"/>
                </a:solidFill>
                <a:latin typeface="Poppins"/>
              </a:rPr>
              <a:t>logiciel</a:t>
            </a:r>
            <a:r>
              <a:rPr lang="en-US" sz="1900" b="1" dirty="0">
                <a:solidFill>
                  <a:srgbClr val="393939"/>
                </a:solidFill>
                <a:latin typeface="Poppins"/>
              </a:rPr>
              <a:t> </a:t>
            </a:r>
            <a:r>
              <a:rPr lang="en-US" sz="1900" b="1" dirty="0" err="1">
                <a:solidFill>
                  <a:srgbClr val="393939"/>
                </a:solidFill>
                <a:latin typeface="Poppins"/>
              </a:rPr>
              <a:t>basé</a:t>
            </a:r>
            <a:r>
              <a:rPr lang="en-US" sz="1900" b="1" dirty="0">
                <a:solidFill>
                  <a:srgbClr val="393939"/>
                </a:solidFill>
                <a:latin typeface="Poppins"/>
              </a:rPr>
              <a:t> sur UDP pour </a:t>
            </a:r>
            <a:r>
              <a:rPr lang="en-US" sz="1900" b="1" dirty="0" err="1">
                <a:solidFill>
                  <a:srgbClr val="393939"/>
                </a:solidFill>
                <a:latin typeface="Poppins"/>
              </a:rPr>
              <a:t>synchronisation</a:t>
            </a:r>
            <a:r>
              <a:rPr lang="en-US" sz="1900" b="1" dirty="0">
                <a:solidFill>
                  <a:srgbClr val="393939"/>
                </a:solidFill>
                <a:latin typeface="Poppins"/>
              </a:rPr>
              <a:t> sur </a:t>
            </a:r>
            <a:r>
              <a:rPr lang="en-US" sz="1900" b="1" dirty="0" err="1">
                <a:solidFill>
                  <a:srgbClr val="393939"/>
                </a:solidFill>
                <a:latin typeface="Poppins"/>
              </a:rPr>
              <a:t>réseaux</a:t>
            </a:r>
            <a:r>
              <a:rPr lang="en-US" sz="1900" b="1" dirty="0">
                <a:solidFill>
                  <a:srgbClr val="393939"/>
                </a:solidFill>
                <a:latin typeface="Poppins"/>
              </a:rPr>
              <a:t> IP. Architecture </a:t>
            </a:r>
            <a:r>
              <a:rPr lang="en-US" sz="1900" b="1" dirty="0" err="1">
                <a:solidFill>
                  <a:srgbClr val="393939"/>
                </a:solidFill>
                <a:latin typeface="Poppins"/>
              </a:rPr>
              <a:t>hiérarchique</a:t>
            </a:r>
            <a:r>
              <a:rPr lang="en-US" sz="1900" b="1" dirty="0">
                <a:solidFill>
                  <a:srgbClr val="393939"/>
                </a:solidFill>
                <a:latin typeface="Poppins"/>
              </a:rPr>
              <a:t> Stratum 0 → N. </a:t>
            </a:r>
            <a:r>
              <a:rPr lang="en-US" sz="1900" b="1" dirty="0" err="1">
                <a:solidFill>
                  <a:srgbClr val="393939"/>
                </a:solidFill>
                <a:latin typeface="Poppins"/>
              </a:rPr>
              <a:t>Précision</a:t>
            </a:r>
            <a:r>
              <a:rPr lang="en-US" sz="1900" b="1" dirty="0">
                <a:solidFill>
                  <a:srgbClr val="393939"/>
                </a:solidFill>
                <a:latin typeface="Poppins"/>
              </a:rPr>
              <a:t> </a:t>
            </a:r>
            <a:r>
              <a:rPr lang="en-US" sz="1900" b="1" dirty="0" err="1">
                <a:solidFill>
                  <a:srgbClr val="393939"/>
                </a:solidFill>
                <a:latin typeface="Poppins"/>
              </a:rPr>
              <a:t>typique</a:t>
            </a:r>
            <a:r>
              <a:rPr lang="en-US" sz="1900" b="1" dirty="0">
                <a:solidFill>
                  <a:srgbClr val="393939"/>
                </a:solidFill>
                <a:latin typeface="Poppins"/>
              </a:rPr>
              <a:t> : 1-100 </a:t>
            </a:r>
            <a:r>
              <a:rPr lang="en-US" sz="1900" b="1" dirty="0" err="1">
                <a:solidFill>
                  <a:srgbClr val="393939"/>
                </a:solidFill>
                <a:latin typeface="Poppins"/>
              </a:rPr>
              <a:t>millisecondes</a:t>
            </a:r>
            <a:r>
              <a:rPr lang="en-US" sz="1900" b="1" dirty="0">
                <a:solidFill>
                  <a:srgbClr val="393939"/>
                </a:solidFill>
                <a:latin typeface="Poppins"/>
              </a:rPr>
              <a:t>.</a:t>
            </a:r>
            <a:endParaRPr lang="en-US" sz="1100" dirty="0"/>
          </a:p>
        </p:txBody>
      </p:sp>
      <p:sp>
        <p:nvSpPr>
          <p:cNvPr id="15" name="TextBox 15"/>
          <p:cNvSpPr txBox="1"/>
          <p:nvPr/>
        </p:nvSpPr>
        <p:spPr>
          <a:xfrm>
            <a:off x="1143000" y="5892800"/>
            <a:ext cx="6578600" cy="1879600"/>
          </a:xfrm>
          <a:prstGeom prst="rect">
            <a:avLst/>
          </a:prstGeom>
          <a:solidFill>
            <a:srgbClr val="000000">
              <a:alpha val="0"/>
            </a:srgbClr>
          </a:solidFill>
        </p:spPr>
        <p:txBody>
          <a:bodyPr lIns="0" tIns="0" rIns="0" bIns="0" rtlCol="0" anchor="ctr"/>
          <a:lstStyle/>
          <a:p>
            <a:pPr indent="0" algn="ctr">
              <a:lnSpc>
                <a:spcPct val="150000"/>
              </a:lnSpc>
              <a:defRPr/>
            </a:pPr>
            <a:r>
              <a:rPr lang="en-US" sz="1900" b="1" dirty="0" err="1">
                <a:solidFill>
                  <a:srgbClr val="393939"/>
                </a:solidFill>
                <a:latin typeface="Poppins"/>
              </a:rPr>
              <a:t>Synchronisation</a:t>
            </a:r>
            <a:r>
              <a:rPr lang="en-US" sz="1900" b="1" dirty="0">
                <a:solidFill>
                  <a:srgbClr val="393939"/>
                </a:solidFill>
                <a:latin typeface="Poppins"/>
              </a:rPr>
              <a:t> </a:t>
            </a:r>
            <a:r>
              <a:rPr lang="en-US" sz="1900" b="1" dirty="0" err="1">
                <a:solidFill>
                  <a:srgbClr val="393939"/>
                </a:solidFill>
                <a:latin typeface="Poppins"/>
              </a:rPr>
              <a:t>générale</a:t>
            </a:r>
            <a:r>
              <a:rPr lang="en-US" sz="1900" b="1" dirty="0">
                <a:solidFill>
                  <a:srgbClr val="393939"/>
                </a:solidFill>
                <a:latin typeface="Poppins"/>
              </a:rPr>
              <a:t> de </a:t>
            </a:r>
            <a:r>
              <a:rPr lang="en-US" sz="1900" b="1" dirty="0" err="1">
                <a:solidFill>
                  <a:srgbClr val="393939"/>
                </a:solidFill>
                <a:latin typeface="Poppins"/>
              </a:rPr>
              <a:t>systèmes</a:t>
            </a:r>
            <a:r>
              <a:rPr lang="en-US" sz="1900" b="1" dirty="0">
                <a:solidFill>
                  <a:srgbClr val="393939"/>
                </a:solidFill>
                <a:latin typeface="Poppins"/>
              </a:rPr>
              <a:t> </a:t>
            </a:r>
            <a:r>
              <a:rPr lang="en-US" sz="1900" b="1" dirty="0" err="1">
                <a:solidFill>
                  <a:srgbClr val="393939"/>
                </a:solidFill>
                <a:latin typeface="Poppins"/>
              </a:rPr>
              <a:t>distribués</a:t>
            </a:r>
            <a:r>
              <a:rPr lang="en-US" sz="1900" b="1" dirty="0">
                <a:solidFill>
                  <a:srgbClr val="393939"/>
                </a:solidFill>
                <a:latin typeface="Poppins"/>
              </a:rPr>
              <a:t>. Applications ne </a:t>
            </a:r>
            <a:r>
              <a:rPr lang="en-US" sz="1900" b="1" dirty="0" err="1">
                <a:solidFill>
                  <a:srgbClr val="393939"/>
                </a:solidFill>
                <a:latin typeface="Poppins"/>
              </a:rPr>
              <a:t>requérant</a:t>
            </a:r>
            <a:r>
              <a:rPr lang="en-US" sz="1900" b="1" dirty="0">
                <a:solidFill>
                  <a:srgbClr val="393939"/>
                </a:solidFill>
                <a:latin typeface="Poppins"/>
              </a:rPr>
              <a:t> que </a:t>
            </a:r>
            <a:r>
              <a:rPr lang="en-US" sz="1900" b="1" dirty="0" err="1">
                <a:solidFill>
                  <a:srgbClr val="393939"/>
                </a:solidFill>
                <a:latin typeface="Poppins"/>
              </a:rPr>
              <a:t>précision</a:t>
            </a:r>
            <a:r>
              <a:rPr lang="en-US" sz="1900" b="1" dirty="0">
                <a:solidFill>
                  <a:srgbClr val="393939"/>
                </a:solidFill>
                <a:latin typeface="Poppins"/>
              </a:rPr>
              <a:t> </a:t>
            </a:r>
            <a:r>
              <a:rPr lang="en-US" sz="1900" b="1" dirty="0" err="1">
                <a:solidFill>
                  <a:srgbClr val="393939"/>
                </a:solidFill>
                <a:latin typeface="Poppins"/>
              </a:rPr>
              <a:t>milliseconde</a:t>
            </a:r>
            <a:r>
              <a:rPr lang="en-US" sz="1900" b="1" dirty="0">
                <a:solidFill>
                  <a:srgbClr val="393939"/>
                </a:solidFill>
                <a:latin typeface="Poppins"/>
              </a:rPr>
              <a:t>. </a:t>
            </a:r>
            <a:r>
              <a:rPr lang="en-US" sz="1900" b="1" dirty="0" err="1">
                <a:solidFill>
                  <a:srgbClr val="393939"/>
                </a:solidFill>
                <a:latin typeface="Poppins"/>
              </a:rPr>
              <a:t>Synchronisation</a:t>
            </a:r>
            <a:r>
              <a:rPr lang="en-US" sz="1900" b="1" dirty="0">
                <a:solidFill>
                  <a:srgbClr val="393939"/>
                </a:solidFill>
                <a:latin typeface="Poppins"/>
              </a:rPr>
              <a:t> </a:t>
            </a:r>
            <a:r>
              <a:rPr lang="en-US" sz="1900" b="1" dirty="0" err="1">
                <a:solidFill>
                  <a:srgbClr val="393939"/>
                </a:solidFill>
                <a:latin typeface="Poppins"/>
              </a:rPr>
              <a:t>d'infrastructure</a:t>
            </a:r>
            <a:r>
              <a:rPr lang="en-US" sz="1900" b="1" dirty="0">
                <a:solidFill>
                  <a:srgbClr val="393939"/>
                </a:solidFill>
                <a:latin typeface="Poppins"/>
              </a:rPr>
              <a:t> </a:t>
            </a:r>
            <a:r>
              <a:rPr lang="en-US" sz="1900" b="1" dirty="0" err="1">
                <a:solidFill>
                  <a:srgbClr val="393939"/>
                </a:solidFill>
                <a:latin typeface="Poppins"/>
              </a:rPr>
              <a:t>réseau</a:t>
            </a:r>
            <a:r>
              <a:rPr lang="en-US" sz="1900" b="1" dirty="0">
                <a:solidFill>
                  <a:srgbClr val="393939"/>
                </a:solidFill>
                <a:latin typeface="Poppins"/>
              </a:rPr>
              <a:t> standard. </a:t>
            </a:r>
            <a:r>
              <a:rPr lang="en-US" sz="1900" b="1" dirty="0" err="1">
                <a:solidFill>
                  <a:srgbClr val="393939"/>
                </a:solidFill>
                <a:latin typeface="Poppins"/>
              </a:rPr>
              <a:t>Développement</a:t>
            </a:r>
            <a:r>
              <a:rPr lang="en-US" sz="1900" b="1" dirty="0">
                <a:solidFill>
                  <a:srgbClr val="393939"/>
                </a:solidFill>
                <a:latin typeface="Poppins"/>
              </a:rPr>
              <a:t> minimal </a:t>
            </a:r>
            <a:r>
              <a:rPr lang="en-US" sz="1900" b="1" dirty="0" err="1">
                <a:solidFill>
                  <a:srgbClr val="393939"/>
                </a:solidFill>
                <a:latin typeface="Poppins"/>
              </a:rPr>
              <a:t>en</a:t>
            </a:r>
            <a:r>
              <a:rPr lang="en-US" sz="1900" b="1" dirty="0">
                <a:solidFill>
                  <a:srgbClr val="393939"/>
                </a:solidFill>
                <a:latin typeface="Poppins"/>
              </a:rPr>
              <a:t> </a:t>
            </a:r>
            <a:r>
              <a:rPr lang="en-US" sz="1900" b="1" dirty="0" err="1">
                <a:solidFill>
                  <a:srgbClr val="393939"/>
                </a:solidFill>
                <a:latin typeface="Poppins"/>
              </a:rPr>
              <a:t>logiciel</a:t>
            </a:r>
            <a:r>
              <a:rPr lang="en-US" sz="1900" b="1" dirty="0">
                <a:solidFill>
                  <a:srgbClr val="393939"/>
                </a:solidFill>
                <a:latin typeface="Poppins"/>
              </a:rPr>
              <a:t>.</a:t>
            </a:r>
            <a:endParaRPr lang="en-US" sz="1100" dirty="0"/>
          </a:p>
        </p:txBody>
      </p:sp>
      <p:sp>
        <p:nvSpPr>
          <p:cNvPr id="16" name="TextBox 16"/>
          <p:cNvSpPr txBox="1"/>
          <p:nvPr/>
        </p:nvSpPr>
        <p:spPr>
          <a:xfrm>
            <a:off x="8509000" y="5892800"/>
            <a:ext cx="6578600" cy="1511300"/>
          </a:xfrm>
          <a:prstGeom prst="rect">
            <a:avLst/>
          </a:prstGeom>
          <a:solidFill>
            <a:srgbClr val="000000">
              <a:alpha val="0"/>
            </a:srgbClr>
          </a:solidFill>
        </p:spPr>
        <p:txBody>
          <a:bodyPr lIns="0" tIns="0" rIns="0" bIns="0" rtlCol="0" anchor="ctr"/>
          <a:lstStyle/>
          <a:p>
            <a:pPr indent="0" algn="ctr">
              <a:lnSpc>
                <a:spcPct val="150000"/>
              </a:lnSpc>
              <a:defRPr/>
            </a:pPr>
            <a:r>
              <a:rPr lang="en-US" sz="1900" b="1" dirty="0">
                <a:solidFill>
                  <a:srgbClr val="393939"/>
                </a:solidFill>
                <a:latin typeface="Poppins"/>
              </a:rPr>
              <a:t>NTP </a:t>
            </a:r>
            <a:r>
              <a:rPr lang="en-US" sz="1900" b="1" dirty="0" err="1">
                <a:solidFill>
                  <a:srgbClr val="393939"/>
                </a:solidFill>
                <a:latin typeface="Poppins"/>
              </a:rPr>
              <a:t>synchronise</a:t>
            </a:r>
            <a:r>
              <a:rPr lang="en-US" sz="1900" b="1" dirty="0">
                <a:solidFill>
                  <a:srgbClr val="393939"/>
                </a:solidFill>
                <a:latin typeface="Poppins"/>
              </a:rPr>
              <a:t> les </a:t>
            </a:r>
            <a:r>
              <a:rPr lang="en-US" sz="1900" b="1" dirty="0" err="1">
                <a:solidFill>
                  <a:srgbClr val="393939"/>
                </a:solidFill>
                <a:latin typeface="Poppins"/>
              </a:rPr>
              <a:t>horloges</a:t>
            </a:r>
            <a:r>
              <a:rPr lang="en-US" sz="1900" b="1" dirty="0">
                <a:solidFill>
                  <a:srgbClr val="393939"/>
                </a:solidFill>
                <a:latin typeface="Poppins"/>
              </a:rPr>
              <a:t> du </a:t>
            </a:r>
            <a:r>
              <a:rPr lang="en-US" sz="1900" b="1" dirty="0" err="1">
                <a:solidFill>
                  <a:srgbClr val="393939"/>
                </a:solidFill>
                <a:latin typeface="Poppins"/>
              </a:rPr>
              <a:t>système</a:t>
            </a:r>
            <a:r>
              <a:rPr lang="en-US" sz="1900" b="1" dirty="0">
                <a:solidFill>
                  <a:srgbClr val="393939"/>
                </a:solidFill>
                <a:latin typeface="Poppins"/>
              </a:rPr>
              <a:t> </a:t>
            </a:r>
            <a:r>
              <a:rPr lang="en-US" sz="1900" b="1" dirty="0" err="1">
                <a:solidFill>
                  <a:srgbClr val="393939"/>
                </a:solidFill>
                <a:latin typeface="Poppins"/>
              </a:rPr>
              <a:t>mais</a:t>
            </a:r>
            <a:r>
              <a:rPr lang="en-US" sz="1900" b="1" dirty="0">
                <a:solidFill>
                  <a:srgbClr val="393939"/>
                </a:solidFill>
                <a:latin typeface="Poppins"/>
              </a:rPr>
              <a:t> </a:t>
            </a:r>
            <a:r>
              <a:rPr lang="en-US" sz="1900" b="1" dirty="0" err="1">
                <a:solidFill>
                  <a:srgbClr val="393939"/>
                </a:solidFill>
                <a:latin typeface="Poppins"/>
              </a:rPr>
              <a:t>n'adresse</a:t>
            </a:r>
            <a:r>
              <a:rPr lang="en-US" sz="1900" b="1" dirty="0">
                <a:solidFill>
                  <a:srgbClr val="393939"/>
                </a:solidFill>
                <a:latin typeface="Poppins"/>
              </a:rPr>
              <a:t> pas les trois </a:t>
            </a:r>
            <a:r>
              <a:rPr lang="en-US" sz="1900" b="1" dirty="0" err="1">
                <a:solidFill>
                  <a:srgbClr val="393939"/>
                </a:solidFill>
                <a:latin typeface="Poppins"/>
              </a:rPr>
              <a:t>pièges</a:t>
            </a:r>
            <a:r>
              <a:rPr lang="en-US" sz="1900" b="1" dirty="0">
                <a:solidFill>
                  <a:srgbClr val="393939"/>
                </a:solidFill>
                <a:latin typeface="Poppins"/>
              </a:rPr>
              <a:t> </a:t>
            </a:r>
            <a:r>
              <a:rPr lang="en-US" sz="1900" b="1" dirty="0" err="1">
                <a:solidFill>
                  <a:srgbClr val="393939"/>
                </a:solidFill>
                <a:latin typeface="Poppins"/>
              </a:rPr>
              <a:t>majeurs</a:t>
            </a:r>
            <a:r>
              <a:rPr lang="en-US" sz="1900" b="1" dirty="0">
                <a:solidFill>
                  <a:srgbClr val="393939"/>
                </a:solidFill>
                <a:latin typeface="Poppins"/>
              </a:rPr>
              <a:t>. </a:t>
            </a:r>
            <a:r>
              <a:rPr lang="en-US" sz="1900" b="1" dirty="0" err="1">
                <a:solidFill>
                  <a:srgbClr val="393939"/>
                </a:solidFill>
                <a:latin typeface="Poppins"/>
              </a:rPr>
              <a:t>Latences</a:t>
            </a:r>
            <a:r>
              <a:rPr lang="en-US" sz="1900" b="1" dirty="0">
                <a:solidFill>
                  <a:srgbClr val="393939"/>
                </a:solidFill>
                <a:latin typeface="Poppins"/>
              </a:rPr>
              <a:t> OS et </a:t>
            </a:r>
            <a:r>
              <a:rPr lang="en-US" sz="1900" b="1" dirty="0" err="1">
                <a:solidFill>
                  <a:srgbClr val="393939"/>
                </a:solidFill>
                <a:latin typeface="Poppins"/>
              </a:rPr>
              <a:t>réseau</a:t>
            </a:r>
            <a:r>
              <a:rPr lang="en-US" sz="1900" b="1" dirty="0">
                <a:solidFill>
                  <a:srgbClr val="393939"/>
                </a:solidFill>
                <a:latin typeface="Poppins"/>
              </a:rPr>
              <a:t> </a:t>
            </a:r>
            <a:r>
              <a:rPr lang="en-US" sz="1900" b="1" dirty="0" err="1">
                <a:solidFill>
                  <a:srgbClr val="393939"/>
                </a:solidFill>
                <a:latin typeface="Poppins"/>
              </a:rPr>
              <a:t>continuent</a:t>
            </a:r>
            <a:r>
              <a:rPr lang="en-US" sz="1900" b="1" dirty="0">
                <a:solidFill>
                  <a:srgbClr val="393939"/>
                </a:solidFill>
                <a:latin typeface="Poppins"/>
              </a:rPr>
              <a:t> de </a:t>
            </a:r>
            <a:r>
              <a:rPr lang="en-US" sz="1900" b="1" dirty="0" err="1">
                <a:solidFill>
                  <a:srgbClr val="393939"/>
                </a:solidFill>
                <a:latin typeface="Poppins"/>
              </a:rPr>
              <a:t>créer</a:t>
            </a:r>
            <a:r>
              <a:rPr lang="en-US" sz="1900" b="1" dirty="0">
                <a:solidFill>
                  <a:srgbClr val="393939"/>
                </a:solidFill>
                <a:latin typeface="Poppins"/>
              </a:rPr>
              <a:t> ΔT. </a:t>
            </a:r>
            <a:r>
              <a:rPr lang="en-US" sz="1900" b="1" dirty="0" err="1">
                <a:solidFill>
                  <a:srgbClr val="393939"/>
                </a:solidFill>
                <a:latin typeface="Poppins"/>
              </a:rPr>
              <a:t>Horodatage</a:t>
            </a:r>
            <a:r>
              <a:rPr lang="en-US" sz="1900" b="1" dirty="0">
                <a:solidFill>
                  <a:srgbClr val="393939"/>
                </a:solidFill>
                <a:latin typeface="Poppins"/>
              </a:rPr>
              <a:t> au </a:t>
            </a:r>
            <a:r>
              <a:rPr lang="en-US" sz="1900" b="1" dirty="0" err="1">
                <a:solidFill>
                  <a:srgbClr val="393939"/>
                </a:solidFill>
                <a:latin typeface="Poppins"/>
              </a:rPr>
              <a:t>récepteur</a:t>
            </a:r>
            <a:r>
              <a:rPr lang="en-US" sz="1900" b="1" dirty="0">
                <a:solidFill>
                  <a:srgbClr val="393939"/>
                </a:solidFill>
                <a:latin typeface="Poppins"/>
              </a:rPr>
              <a:t> </a:t>
            </a:r>
            <a:r>
              <a:rPr lang="en-US" sz="1900" b="1" dirty="0" err="1">
                <a:solidFill>
                  <a:srgbClr val="393939"/>
                </a:solidFill>
                <a:latin typeface="Poppins"/>
              </a:rPr>
              <a:t>seulement</a:t>
            </a:r>
            <a:r>
              <a:rPr lang="en-US" sz="1900" b="1" dirty="0">
                <a:solidFill>
                  <a:srgbClr val="393939"/>
                </a:solidFill>
                <a:latin typeface="Poppins"/>
              </a:rPr>
              <a:t>.</a:t>
            </a:r>
            <a:endParaRPr lang="en-US" sz="1100" dirty="0"/>
          </a:p>
        </p:txBody>
      </p:sp>
      <p:pic>
        <p:nvPicPr>
          <p:cNvPr id="17" name="Picture 17"/>
          <p:cNvPicPr>
            <a:picLocks noChangeAspect="1"/>
          </p:cNvPicPr>
          <p:nvPr/>
        </p:nvPicPr>
        <p:blipFill>
          <a:blip r:embed="rId2"/>
          <a:srcRect l="6000" r="6000"/>
          <a:stretch>
            <a:fillRect/>
          </a:stretch>
        </p:blipFill>
        <p:spPr>
          <a:xfrm>
            <a:off x="4330700" y="4584700"/>
            <a:ext cx="215900" cy="241300"/>
          </a:xfrm>
          <a:prstGeom prst="rect">
            <a:avLst/>
          </a:prstGeom>
        </p:spPr>
      </p:pic>
      <p:pic>
        <p:nvPicPr>
          <p:cNvPr id="18" name="Picture 18"/>
          <p:cNvPicPr>
            <a:picLocks noChangeAspect="1"/>
          </p:cNvPicPr>
          <p:nvPr/>
        </p:nvPicPr>
        <p:blipFill>
          <a:blip r:embed="rId3"/>
          <a:srcRect/>
          <a:stretch>
            <a:fillRect/>
          </a:stretch>
        </p:blipFill>
        <p:spPr>
          <a:xfrm>
            <a:off x="11684000" y="4584700"/>
            <a:ext cx="241300" cy="241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AutoShape 3"/>
          <p:cNvSpPr/>
          <p:nvPr/>
        </p:nvSpPr>
        <p:spPr>
          <a:xfrm>
            <a:off x="876300" y="2260600"/>
            <a:ext cx="14490700" cy="3403600"/>
          </a:xfrm>
          <a:prstGeom prst="rect">
            <a:avLst/>
          </a:prstGeom>
          <a:solidFill>
            <a:srgbClr val="000000">
              <a:alpha val="0"/>
            </a:srgbClr>
          </a:solidFill>
        </p:spPr>
      </p:sp>
      <p:sp>
        <p:nvSpPr>
          <p:cNvPr id="4" name="AutoShape 4"/>
          <p:cNvSpPr/>
          <p:nvPr/>
        </p:nvSpPr>
        <p:spPr>
          <a:xfrm>
            <a:off x="876300" y="2260600"/>
            <a:ext cx="14490700" cy="3403600"/>
          </a:xfrm>
          <a:prstGeom prst="roundRect">
            <a:avLst>
              <a:gd name="adj" fmla="val 2611"/>
            </a:avLst>
          </a:prstGeom>
          <a:solidFill>
            <a:srgbClr val="DAD8FD"/>
          </a:solidFill>
          <a:ln w="12700">
            <a:solidFill>
              <a:srgbClr val="424AA1"/>
            </a:solidFill>
          </a:ln>
        </p:spPr>
      </p:sp>
      <p:sp>
        <p:nvSpPr>
          <p:cNvPr id="5" name="AutoShape 5"/>
          <p:cNvSpPr/>
          <p:nvPr/>
        </p:nvSpPr>
        <p:spPr>
          <a:xfrm>
            <a:off x="876300" y="5842000"/>
            <a:ext cx="14490700" cy="1917700"/>
          </a:xfrm>
          <a:prstGeom prst="rect">
            <a:avLst/>
          </a:prstGeom>
          <a:solidFill>
            <a:srgbClr val="000000">
              <a:alpha val="0"/>
            </a:srgbClr>
          </a:solidFill>
        </p:spPr>
      </p:sp>
      <p:sp>
        <p:nvSpPr>
          <p:cNvPr id="6" name="AutoShape 6"/>
          <p:cNvSpPr/>
          <p:nvPr/>
        </p:nvSpPr>
        <p:spPr>
          <a:xfrm>
            <a:off x="876300" y="5842000"/>
            <a:ext cx="14490700" cy="1917700"/>
          </a:xfrm>
          <a:prstGeom prst="roundRect">
            <a:avLst>
              <a:gd name="adj" fmla="val 4635"/>
            </a:avLst>
          </a:prstGeom>
          <a:solidFill>
            <a:srgbClr val="DAD8FD"/>
          </a:solidFill>
          <a:ln w="12700">
            <a:solidFill>
              <a:srgbClr val="424AA1"/>
            </a:solidFill>
          </a:ln>
        </p:spPr>
      </p:sp>
      <p:sp>
        <p:nvSpPr>
          <p:cNvPr id="7" name="TextBox 7"/>
          <p:cNvSpPr txBox="1"/>
          <p:nvPr/>
        </p:nvSpPr>
        <p:spPr>
          <a:xfrm>
            <a:off x="876300" y="13716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Solution 2 : GPS (Global Positioning System)</a:t>
            </a:r>
            <a:endParaRPr lang="en-US" sz="1100"/>
          </a:p>
        </p:txBody>
      </p:sp>
      <p:sp>
        <p:nvSpPr>
          <p:cNvPr id="8" name="TextBox 8"/>
          <p:cNvSpPr txBox="1"/>
          <p:nvPr/>
        </p:nvSpPr>
        <p:spPr>
          <a:xfrm>
            <a:off x="1143000" y="2527300"/>
            <a:ext cx="139446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Principe</a:t>
            </a:r>
            <a:endParaRPr lang="en-US" sz="1100"/>
          </a:p>
        </p:txBody>
      </p:sp>
      <p:sp>
        <p:nvSpPr>
          <p:cNvPr id="9" name="TextBox 9"/>
          <p:cNvSpPr txBox="1"/>
          <p:nvPr/>
        </p:nvSpPr>
        <p:spPr>
          <a:xfrm>
            <a:off x="1143000" y="6108700"/>
            <a:ext cx="13944600" cy="444500"/>
          </a:xfrm>
          <a:prstGeom prst="rect">
            <a:avLst/>
          </a:prstGeom>
          <a:solidFill>
            <a:srgbClr val="000000">
              <a:alpha val="0"/>
            </a:srgbClr>
          </a:solidFill>
        </p:spPr>
        <p:txBody>
          <a:bodyPr lIns="0" tIns="0" rIns="0" bIns="0" rtlCol="0" anchor="ctr"/>
          <a:lstStyle/>
          <a:p>
            <a:pPr indent="0" algn="ctr">
              <a:lnSpc>
                <a:spcPct val="120000"/>
              </a:lnSpc>
              <a:defRPr/>
            </a:pPr>
            <a:r>
              <a:rPr lang="en-US" sz="2900" b="1">
                <a:solidFill>
                  <a:srgbClr val="000000"/>
                </a:solidFill>
                <a:latin typeface="&quot;Yeseva One&quot;"/>
              </a:rPr>
              <a:t>Limites pour horodatage</a:t>
            </a:r>
            <a:endParaRPr lang="en-US" sz="1100"/>
          </a:p>
        </p:txBody>
      </p:sp>
      <p:sp>
        <p:nvSpPr>
          <p:cNvPr id="10" name="TextBox 10"/>
          <p:cNvSpPr txBox="1"/>
          <p:nvPr/>
        </p:nvSpPr>
        <p:spPr>
          <a:xfrm>
            <a:off x="1143000" y="3149600"/>
            <a:ext cx="139446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393939"/>
                </a:solidFill>
                <a:latin typeface="Poppins"/>
              </a:rPr>
              <a:t>Récepteurs</a:t>
            </a:r>
            <a:r>
              <a:rPr lang="en-US" sz="1900" b="1" dirty="0">
                <a:solidFill>
                  <a:srgbClr val="393939"/>
                </a:solidFill>
                <a:latin typeface="Poppins"/>
              </a:rPr>
              <a:t> GPS </a:t>
            </a:r>
            <a:r>
              <a:rPr lang="en-US" sz="1900" b="1" dirty="0" err="1">
                <a:solidFill>
                  <a:srgbClr val="393939"/>
                </a:solidFill>
                <a:latin typeface="Poppins"/>
              </a:rPr>
              <a:t>synchronisés</a:t>
            </a:r>
            <a:r>
              <a:rPr lang="en-US" sz="1900" b="1" dirty="0">
                <a:solidFill>
                  <a:srgbClr val="393939"/>
                </a:solidFill>
                <a:latin typeface="Poppins"/>
              </a:rPr>
              <a:t> aux </a:t>
            </a:r>
            <a:r>
              <a:rPr lang="en-US" sz="1900" b="1" dirty="0" err="1">
                <a:solidFill>
                  <a:srgbClr val="393939"/>
                </a:solidFill>
                <a:latin typeface="Poppins"/>
              </a:rPr>
              <a:t>horloges</a:t>
            </a:r>
            <a:r>
              <a:rPr lang="en-US" sz="1900" b="1" dirty="0">
                <a:solidFill>
                  <a:srgbClr val="393939"/>
                </a:solidFill>
                <a:latin typeface="Poppins"/>
              </a:rPr>
              <a:t> </a:t>
            </a:r>
            <a:r>
              <a:rPr lang="en-US" sz="1900" b="1" dirty="0" err="1">
                <a:solidFill>
                  <a:srgbClr val="393939"/>
                </a:solidFill>
                <a:latin typeface="Poppins"/>
              </a:rPr>
              <a:t>atomiques</a:t>
            </a:r>
            <a:r>
              <a:rPr lang="en-US" sz="1900" b="1" dirty="0">
                <a:solidFill>
                  <a:srgbClr val="393939"/>
                </a:solidFill>
                <a:latin typeface="Poppins"/>
              </a:rPr>
              <a:t> des satellites. Signal Pulse-Per-Second (PPS) </a:t>
            </a:r>
            <a:r>
              <a:rPr lang="en-US" sz="1900" b="1" dirty="0" err="1">
                <a:solidFill>
                  <a:srgbClr val="393939"/>
                </a:solidFill>
                <a:latin typeface="Poppins"/>
              </a:rPr>
              <a:t>couplé</a:t>
            </a:r>
            <a:r>
              <a:rPr lang="en-US" sz="1900" b="1" dirty="0">
                <a:solidFill>
                  <a:srgbClr val="393939"/>
                </a:solidFill>
                <a:latin typeface="Poppins"/>
              </a:rPr>
              <a:t> à </a:t>
            </a:r>
            <a:r>
              <a:rPr lang="en-US" sz="1900" b="1" dirty="0" err="1">
                <a:solidFill>
                  <a:srgbClr val="393939"/>
                </a:solidFill>
                <a:latin typeface="Poppins"/>
              </a:rPr>
              <a:t>données</a:t>
            </a:r>
            <a:r>
              <a:rPr lang="en-US" sz="1900" b="1" dirty="0">
                <a:solidFill>
                  <a:srgbClr val="393939"/>
                </a:solidFill>
                <a:latin typeface="Poppins"/>
              </a:rPr>
              <a:t> </a:t>
            </a:r>
            <a:r>
              <a:rPr lang="en-US" sz="1900" b="1" dirty="0" err="1">
                <a:solidFill>
                  <a:srgbClr val="393939"/>
                </a:solidFill>
                <a:latin typeface="Poppins"/>
              </a:rPr>
              <a:t>horaires</a:t>
            </a:r>
            <a:r>
              <a:rPr lang="en-US" sz="1900" b="1" dirty="0">
                <a:solidFill>
                  <a:srgbClr val="393939"/>
                </a:solidFill>
                <a:latin typeface="Poppins"/>
              </a:rPr>
              <a:t> NMEA. </a:t>
            </a:r>
            <a:r>
              <a:rPr lang="en-US" sz="1900" b="1" dirty="0" err="1">
                <a:solidFill>
                  <a:srgbClr val="393939"/>
                </a:solidFill>
                <a:latin typeface="Poppins"/>
              </a:rPr>
              <a:t>Indépendant</a:t>
            </a:r>
            <a:r>
              <a:rPr lang="en-US" sz="1900" b="1" dirty="0">
                <a:solidFill>
                  <a:srgbClr val="393939"/>
                </a:solidFill>
                <a:latin typeface="Poppins"/>
              </a:rPr>
              <a:t> du </a:t>
            </a:r>
            <a:r>
              <a:rPr lang="en-US" sz="1900" b="1" dirty="0" err="1">
                <a:solidFill>
                  <a:srgbClr val="393939"/>
                </a:solidFill>
                <a:latin typeface="Poppins"/>
              </a:rPr>
              <a:t>réseau</a:t>
            </a:r>
            <a:r>
              <a:rPr lang="en-US" sz="1900" b="1" dirty="0">
                <a:solidFill>
                  <a:srgbClr val="393939"/>
                </a:solidFill>
                <a:latin typeface="Poppins"/>
              </a:rPr>
              <a:t> </a:t>
            </a:r>
            <a:r>
              <a:rPr lang="en-US" sz="1900" b="1" dirty="0" err="1">
                <a:solidFill>
                  <a:srgbClr val="393939"/>
                </a:solidFill>
                <a:latin typeface="Poppins"/>
              </a:rPr>
              <a:t>terrestre</a:t>
            </a:r>
            <a:r>
              <a:rPr lang="en-US" sz="1900" b="1" dirty="0">
                <a:solidFill>
                  <a:srgbClr val="393939"/>
                </a:solidFill>
                <a:latin typeface="Poppins"/>
              </a:rPr>
              <a:t>.</a:t>
            </a:r>
          </a:p>
          <a:p>
            <a:pPr indent="0" algn="l">
              <a:lnSpc>
                <a:spcPct val="150000"/>
              </a:lnSpc>
              <a:defRPr/>
            </a:pPr>
            <a:r>
              <a:rPr lang="en-US" sz="1900" b="1" dirty="0" err="1">
                <a:solidFill>
                  <a:srgbClr val="393939"/>
                </a:solidFill>
                <a:latin typeface="Poppins"/>
              </a:rPr>
              <a:t>Précision</a:t>
            </a:r>
            <a:r>
              <a:rPr lang="en-US" sz="1900" b="1" dirty="0">
                <a:solidFill>
                  <a:srgbClr val="393939"/>
                </a:solidFill>
                <a:latin typeface="Poppins"/>
              </a:rPr>
              <a:t> </a:t>
            </a:r>
            <a:r>
              <a:rPr lang="en-US" sz="1900" b="1" dirty="0" err="1">
                <a:solidFill>
                  <a:srgbClr val="393939"/>
                </a:solidFill>
                <a:latin typeface="Poppins"/>
              </a:rPr>
              <a:t>typique</a:t>
            </a:r>
            <a:r>
              <a:rPr lang="en-US" sz="1900" b="1" dirty="0">
                <a:solidFill>
                  <a:srgbClr val="393939"/>
                </a:solidFill>
                <a:latin typeface="Poppins"/>
              </a:rPr>
              <a:t> : 10-100 </a:t>
            </a:r>
            <a:r>
              <a:rPr lang="en-US" sz="1900" b="1" dirty="0" err="1">
                <a:solidFill>
                  <a:srgbClr val="393939"/>
                </a:solidFill>
                <a:latin typeface="Poppins"/>
              </a:rPr>
              <a:t>nanosecondes</a:t>
            </a:r>
            <a:r>
              <a:rPr lang="en-US" sz="1900" b="1" dirty="0">
                <a:solidFill>
                  <a:srgbClr val="393939"/>
                </a:solidFill>
                <a:latin typeface="Poppins"/>
              </a:rPr>
              <a:t> avec </a:t>
            </a:r>
            <a:r>
              <a:rPr lang="en-US" sz="1900" b="1" dirty="0" err="1">
                <a:solidFill>
                  <a:srgbClr val="393939"/>
                </a:solidFill>
                <a:latin typeface="Poppins"/>
              </a:rPr>
              <a:t>oscillateur</a:t>
            </a:r>
            <a:r>
              <a:rPr lang="en-US" sz="1900" b="1" dirty="0">
                <a:solidFill>
                  <a:srgbClr val="393939"/>
                </a:solidFill>
                <a:latin typeface="Poppins"/>
              </a:rPr>
              <a:t> OCXO.</a:t>
            </a:r>
          </a:p>
        </p:txBody>
      </p:sp>
      <p:sp>
        <p:nvSpPr>
          <p:cNvPr id="13" name="TextBox 13"/>
          <p:cNvSpPr txBox="1"/>
          <p:nvPr/>
        </p:nvSpPr>
        <p:spPr>
          <a:xfrm>
            <a:off x="1143000" y="6743700"/>
            <a:ext cx="13944600" cy="749300"/>
          </a:xfrm>
          <a:prstGeom prst="rect">
            <a:avLst/>
          </a:prstGeom>
          <a:solidFill>
            <a:srgbClr val="000000">
              <a:alpha val="0"/>
            </a:srgbClr>
          </a:solidFill>
        </p:spPr>
        <p:txBody>
          <a:bodyPr lIns="0" tIns="0" rIns="0" bIns="0" rtlCol="0" anchor="ctr"/>
          <a:lstStyle/>
          <a:p>
            <a:pPr indent="0" algn="ctr">
              <a:lnSpc>
                <a:spcPct val="150000"/>
              </a:lnSpc>
              <a:defRPr/>
            </a:pPr>
            <a:r>
              <a:rPr lang="en-US" sz="1900" b="1" dirty="0">
                <a:solidFill>
                  <a:srgbClr val="393939"/>
                </a:solidFill>
                <a:latin typeface="Poppins"/>
              </a:rPr>
              <a:t>GPS </a:t>
            </a:r>
            <a:r>
              <a:rPr lang="en-US" sz="1900" b="1" dirty="0" err="1">
                <a:solidFill>
                  <a:srgbClr val="393939"/>
                </a:solidFill>
                <a:latin typeface="Poppins"/>
              </a:rPr>
              <a:t>synchronise</a:t>
            </a:r>
            <a:r>
              <a:rPr lang="en-US" sz="1900" b="1" dirty="0">
                <a:solidFill>
                  <a:srgbClr val="393939"/>
                </a:solidFill>
                <a:latin typeface="Poppins"/>
              </a:rPr>
              <a:t> </a:t>
            </a:r>
            <a:r>
              <a:rPr lang="en-US" sz="1900" b="1" dirty="0" err="1">
                <a:solidFill>
                  <a:srgbClr val="393939"/>
                </a:solidFill>
                <a:latin typeface="Poppins"/>
              </a:rPr>
              <a:t>excellemment</a:t>
            </a:r>
            <a:r>
              <a:rPr lang="en-US" sz="1900" b="1" dirty="0">
                <a:solidFill>
                  <a:srgbClr val="393939"/>
                </a:solidFill>
                <a:latin typeface="Poppins"/>
              </a:rPr>
              <a:t> </a:t>
            </a:r>
            <a:r>
              <a:rPr lang="en-US" sz="1900" b="1" dirty="0" err="1">
                <a:solidFill>
                  <a:srgbClr val="393939"/>
                </a:solidFill>
                <a:latin typeface="Poppins"/>
              </a:rPr>
              <a:t>mais</a:t>
            </a:r>
            <a:r>
              <a:rPr lang="en-US" sz="1900" b="1" dirty="0">
                <a:solidFill>
                  <a:srgbClr val="393939"/>
                </a:solidFill>
                <a:latin typeface="Poppins"/>
              </a:rPr>
              <a:t> </a:t>
            </a:r>
            <a:r>
              <a:rPr lang="en-US" sz="1900" b="1" dirty="0" err="1">
                <a:solidFill>
                  <a:srgbClr val="393939"/>
                </a:solidFill>
                <a:latin typeface="Poppins"/>
              </a:rPr>
              <a:t>n'élimine</a:t>
            </a:r>
            <a:r>
              <a:rPr lang="en-US" sz="1900" b="1" dirty="0">
                <a:solidFill>
                  <a:srgbClr val="393939"/>
                </a:solidFill>
                <a:latin typeface="Poppins"/>
              </a:rPr>
              <a:t> pas </a:t>
            </a:r>
            <a:r>
              <a:rPr lang="en-US" sz="1900" b="1" dirty="0" err="1">
                <a:solidFill>
                  <a:srgbClr val="393939"/>
                </a:solidFill>
                <a:latin typeface="Poppins"/>
              </a:rPr>
              <a:t>latences</a:t>
            </a:r>
            <a:r>
              <a:rPr lang="en-US" sz="1900" b="1" dirty="0">
                <a:solidFill>
                  <a:srgbClr val="393939"/>
                </a:solidFill>
                <a:latin typeface="Poppins"/>
              </a:rPr>
              <a:t> OS </a:t>
            </a:r>
            <a:r>
              <a:rPr lang="en-US" sz="1900" b="1" dirty="0" err="1">
                <a:solidFill>
                  <a:srgbClr val="393939"/>
                </a:solidFill>
                <a:latin typeface="Poppins"/>
              </a:rPr>
              <a:t>ni</a:t>
            </a:r>
            <a:r>
              <a:rPr lang="en-US" sz="1900" b="1" dirty="0">
                <a:solidFill>
                  <a:srgbClr val="393939"/>
                </a:solidFill>
                <a:latin typeface="Poppins"/>
              </a:rPr>
              <a:t> </a:t>
            </a:r>
            <a:r>
              <a:rPr lang="en-US" sz="1900" b="1" dirty="0" err="1">
                <a:solidFill>
                  <a:srgbClr val="393939"/>
                </a:solidFill>
                <a:latin typeface="Poppins"/>
              </a:rPr>
              <a:t>réseau</a:t>
            </a:r>
            <a:r>
              <a:rPr lang="en-US" sz="1900" b="1" dirty="0">
                <a:solidFill>
                  <a:srgbClr val="393939"/>
                </a:solidFill>
                <a:latin typeface="Poppins"/>
              </a:rPr>
              <a:t>.</a:t>
            </a:r>
          </a:p>
          <a:p>
            <a:pPr indent="0" algn="ctr">
              <a:lnSpc>
                <a:spcPct val="150000"/>
              </a:lnSpc>
              <a:defRPr/>
            </a:pPr>
            <a:r>
              <a:rPr lang="en-US" sz="1900" b="1" dirty="0" err="1">
                <a:solidFill>
                  <a:srgbClr val="393939"/>
                </a:solidFill>
                <a:latin typeface="Poppins"/>
              </a:rPr>
              <a:t>Reste</a:t>
            </a:r>
            <a:r>
              <a:rPr lang="en-US" sz="1900" b="1" dirty="0">
                <a:solidFill>
                  <a:srgbClr val="393939"/>
                </a:solidFill>
                <a:latin typeface="Poppins"/>
              </a:rPr>
              <a:t> </a:t>
            </a:r>
            <a:r>
              <a:rPr lang="en-US" sz="1900" b="1" dirty="0" err="1">
                <a:solidFill>
                  <a:srgbClr val="393939"/>
                </a:solidFill>
                <a:latin typeface="Poppins"/>
              </a:rPr>
              <a:t>horodatage</a:t>
            </a:r>
            <a:r>
              <a:rPr lang="en-US" sz="1900" b="1" dirty="0">
                <a:solidFill>
                  <a:srgbClr val="393939"/>
                </a:solidFill>
                <a:latin typeface="Poppins"/>
              </a:rPr>
              <a:t> au </a:t>
            </a:r>
            <a:r>
              <a:rPr lang="en-US" sz="1900" b="1" dirty="0" err="1">
                <a:solidFill>
                  <a:srgbClr val="393939"/>
                </a:solidFill>
                <a:latin typeface="Poppins"/>
              </a:rPr>
              <a:t>récepteur</a:t>
            </a:r>
            <a:r>
              <a:rPr lang="en-US" sz="1900" b="1" dirty="0">
                <a:solidFill>
                  <a:srgbClr val="393939"/>
                </a:solidFill>
                <a:latin typeface="Poppins"/>
              </a:rPr>
              <a:t>. Pour </a:t>
            </a:r>
            <a:r>
              <a:rPr lang="en-US" sz="1900" b="1" dirty="0" err="1">
                <a:solidFill>
                  <a:srgbClr val="393939"/>
                </a:solidFill>
                <a:latin typeface="Poppins"/>
              </a:rPr>
              <a:t>données</a:t>
            </a:r>
            <a:r>
              <a:rPr lang="en-US" sz="1900" b="1" dirty="0">
                <a:solidFill>
                  <a:srgbClr val="393939"/>
                </a:solidFill>
                <a:latin typeface="Poppins"/>
              </a:rPr>
              <a:t> </a:t>
            </a:r>
            <a:r>
              <a:rPr lang="en-US" sz="1900" b="1" dirty="0" err="1">
                <a:solidFill>
                  <a:srgbClr val="393939"/>
                </a:solidFill>
                <a:latin typeface="Poppins"/>
              </a:rPr>
              <a:t>distantes</a:t>
            </a:r>
            <a:r>
              <a:rPr lang="en-US" sz="1900" b="1" dirty="0">
                <a:solidFill>
                  <a:srgbClr val="393939"/>
                </a:solidFill>
                <a:latin typeface="Poppins"/>
              </a:rPr>
              <a:t>, ΔT encore </a:t>
            </a:r>
            <a:r>
              <a:rPr lang="en-US" sz="1900" b="1" dirty="0" err="1">
                <a:solidFill>
                  <a:srgbClr val="393939"/>
                </a:solidFill>
                <a:latin typeface="Poppins"/>
              </a:rPr>
              <a:t>significatif</a:t>
            </a:r>
            <a:r>
              <a:rPr lang="en-US" sz="1900" b="1" dirty="0">
                <a:solidFill>
                  <a:srgbClr val="393939"/>
                </a:solidFill>
                <a:latin typeface="Poppins"/>
              </a:rPr>
              <a:t>.</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AutoShape 3"/>
          <p:cNvSpPr/>
          <p:nvPr/>
        </p:nvSpPr>
        <p:spPr>
          <a:xfrm>
            <a:off x="876300" y="2159000"/>
            <a:ext cx="14490700" cy="2667000"/>
          </a:xfrm>
          <a:prstGeom prst="rect">
            <a:avLst/>
          </a:prstGeom>
          <a:solidFill>
            <a:srgbClr val="000000">
              <a:alpha val="0"/>
            </a:srgbClr>
          </a:solidFill>
        </p:spPr>
      </p:sp>
      <p:sp>
        <p:nvSpPr>
          <p:cNvPr id="4" name="AutoShape 4"/>
          <p:cNvSpPr/>
          <p:nvPr/>
        </p:nvSpPr>
        <p:spPr>
          <a:xfrm>
            <a:off x="876300" y="2159000"/>
            <a:ext cx="14490700" cy="3556000"/>
          </a:xfrm>
          <a:prstGeom prst="roundRect">
            <a:avLst>
              <a:gd name="adj" fmla="val 3333"/>
            </a:avLst>
          </a:prstGeom>
          <a:solidFill>
            <a:srgbClr val="DAD8FD"/>
          </a:solidFill>
          <a:ln w="12700">
            <a:solidFill>
              <a:srgbClr val="424AA1"/>
            </a:solidFill>
          </a:ln>
        </p:spPr>
      </p:sp>
      <p:sp>
        <p:nvSpPr>
          <p:cNvPr id="5" name="AutoShape 5"/>
          <p:cNvSpPr/>
          <p:nvPr/>
        </p:nvSpPr>
        <p:spPr>
          <a:xfrm>
            <a:off x="876300" y="5003800"/>
            <a:ext cx="14490700" cy="2844800"/>
          </a:xfrm>
          <a:prstGeom prst="rect">
            <a:avLst/>
          </a:prstGeom>
          <a:solidFill>
            <a:srgbClr val="000000">
              <a:alpha val="0"/>
            </a:srgbClr>
          </a:solidFill>
        </p:spPr>
      </p:sp>
      <p:sp>
        <p:nvSpPr>
          <p:cNvPr id="6" name="AutoShape 6"/>
          <p:cNvSpPr/>
          <p:nvPr/>
        </p:nvSpPr>
        <p:spPr>
          <a:xfrm>
            <a:off x="876300" y="6096000"/>
            <a:ext cx="14490700" cy="1752600"/>
          </a:xfrm>
          <a:prstGeom prst="roundRect">
            <a:avLst>
              <a:gd name="adj" fmla="val 3125"/>
            </a:avLst>
          </a:prstGeom>
          <a:solidFill>
            <a:srgbClr val="DAD8FD"/>
          </a:solidFill>
          <a:ln w="12700">
            <a:solidFill>
              <a:srgbClr val="424AA1"/>
            </a:solidFill>
          </a:ln>
        </p:spPr>
      </p:sp>
      <p:sp>
        <p:nvSpPr>
          <p:cNvPr id="8" name="TextBox 8"/>
          <p:cNvSpPr txBox="1"/>
          <p:nvPr/>
        </p:nvSpPr>
        <p:spPr>
          <a:xfrm>
            <a:off x="876300" y="1270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Solution 3 : White Rabbit (IEEE 1588v2 + Sync-E)</a:t>
            </a:r>
            <a:endParaRPr lang="en-US" sz="1100"/>
          </a:p>
        </p:txBody>
      </p:sp>
      <p:sp>
        <p:nvSpPr>
          <p:cNvPr id="9" name="TextBox 9"/>
          <p:cNvSpPr txBox="1"/>
          <p:nvPr/>
        </p:nvSpPr>
        <p:spPr>
          <a:xfrm>
            <a:off x="1143000" y="2425700"/>
            <a:ext cx="139446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Principe</a:t>
            </a:r>
            <a:endParaRPr lang="en-US" sz="1100"/>
          </a:p>
        </p:txBody>
      </p:sp>
      <p:sp>
        <p:nvSpPr>
          <p:cNvPr id="10" name="TextBox 10"/>
          <p:cNvSpPr txBox="1"/>
          <p:nvPr/>
        </p:nvSpPr>
        <p:spPr>
          <a:xfrm>
            <a:off x="1143000" y="6286500"/>
            <a:ext cx="13944600" cy="368300"/>
          </a:xfrm>
          <a:prstGeom prst="rect">
            <a:avLst/>
          </a:prstGeom>
          <a:solidFill>
            <a:srgbClr val="000000">
              <a:alpha val="0"/>
            </a:srgbClr>
          </a:solidFill>
        </p:spPr>
        <p:txBody>
          <a:bodyPr lIns="0" tIns="0" rIns="0" bIns="0" rtlCol="0" anchor="ctr"/>
          <a:lstStyle/>
          <a:p>
            <a:pPr indent="0" algn="ctr">
              <a:lnSpc>
                <a:spcPct val="120000"/>
              </a:lnSpc>
              <a:defRPr/>
            </a:pPr>
            <a:r>
              <a:rPr lang="en-US" sz="2400" b="1">
                <a:solidFill>
                  <a:srgbClr val="A54495"/>
                </a:solidFill>
                <a:latin typeface="&quot;Yeseva One&quot;"/>
              </a:rPr>
              <a:t>Limites pour horodatage</a:t>
            </a:r>
            <a:endParaRPr lang="en-US" sz="1100"/>
          </a:p>
        </p:txBody>
      </p:sp>
      <p:sp>
        <p:nvSpPr>
          <p:cNvPr id="11" name="TextBox 11"/>
          <p:cNvSpPr txBox="1"/>
          <p:nvPr/>
        </p:nvSpPr>
        <p:spPr>
          <a:xfrm>
            <a:off x="1143000" y="3048000"/>
            <a:ext cx="139446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393939"/>
                </a:solidFill>
                <a:latin typeface="Poppins"/>
              </a:rPr>
              <a:t>Protocole</a:t>
            </a:r>
            <a:r>
              <a:rPr lang="en-US" sz="1900" b="1" dirty="0">
                <a:solidFill>
                  <a:srgbClr val="393939"/>
                </a:solidFill>
                <a:latin typeface="Poppins"/>
              </a:rPr>
              <a:t> haute </a:t>
            </a:r>
            <a:r>
              <a:rPr lang="en-US" sz="1900" b="1" dirty="0" err="1">
                <a:solidFill>
                  <a:srgbClr val="393939"/>
                </a:solidFill>
                <a:latin typeface="Poppins"/>
              </a:rPr>
              <a:t>précision</a:t>
            </a:r>
            <a:r>
              <a:rPr lang="en-US" sz="1900" b="1" dirty="0">
                <a:solidFill>
                  <a:srgbClr val="393939"/>
                </a:solidFill>
                <a:latin typeface="Poppins"/>
              </a:rPr>
              <a:t> pour </a:t>
            </a:r>
            <a:r>
              <a:rPr lang="en-US" sz="1900" b="1" dirty="0" err="1">
                <a:solidFill>
                  <a:srgbClr val="393939"/>
                </a:solidFill>
                <a:latin typeface="Poppins"/>
              </a:rPr>
              <a:t>synchronisation</a:t>
            </a:r>
            <a:r>
              <a:rPr lang="en-US" sz="1900" b="1" dirty="0">
                <a:solidFill>
                  <a:srgbClr val="393939"/>
                </a:solidFill>
                <a:latin typeface="Poppins"/>
              </a:rPr>
              <a:t> </a:t>
            </a:r>
            <a:r>
              <a:rPr lang="en-US" sz="1900" b="1" dirty="0" err="1">
                <a:solidFill>
                  <a:srgbClr val="393939"/>
                </a:solidFill>
                <a:latin typeface="Poppins"/>
              </a:rPr>
              <a:t>picoseconde</a:t>
            </a:r>
            <a:r>
              <a:rPr lang="en-US" sz="1900" b="1" dirty="0">
                <a:solidFill>
                  <a:srgbClr val="393939"/>
                </a:solidFill>
                <a:latin typeface="Poppins"/>
              </a:rPr>
              <a:t> sur </a:t>
            </a:r>
            <a:r>
              <a:rPr lang="en-US" sz="1900" b="1" dirty="0" err="1">
                <a:solidFill>
                  <a:srgbClr val="393939"/>
                </a:solidFill>
                <a:latin typeface="Poppins"/>
              </a:rPr>
              <a:t>fibre</a:t>
            </a:r>
            <a:r>
              <a:rPr lang="en-US" sz="1900" b="1" dirty="0">
                <a:solidFill>
                  <a:srgbClr val="393939"/>
                </a:solidFill>
                <a:latin typeface="Poppins"/>
              </a:rPr>
              <a:t> </a:t>
            </a:r>
            <a:r>
              <a:rPr lang="en-US" sz="1900" b="1" dirty="0" err="1">
                <a:solidFill>
                  <a:srgbClr val="393939"/>
                </a:solidFill>
                <a:latin typeface="Poppins"/>
              </a:rPr>
              <a:t>optique</a:t>
            </a:r>
            <a:r>
              <a:rPr lang="en-US" sz="1900" b="1" dirty="0">
                <a:solidFill>
                  <a:srgbClr val="393939"/>
                </a:solidFill>
                <a:latin typeface="Poppins"/>
              </a:rPr>
              <a:t>. </a:t>
            </a:r>
            <a:r>
              <a:rPr lang="en-US" sz="1900" b="1" dirty="0" err="1">
                <a:solidFill>
                  <a:srgbClr val="393939"/>
                </a:solidFill>
                <a:latin typeface="Poppins"/>
              </a:rPr>
              <a:t>Développé</a:t>
            </a:r>
            <a:r>
              <a:rPr lang="en-US" sz="1900" b="1" dirty="0">
                <a:solidFill>
                  <a:srgbClr val="393939"/>
                </a:solidFill>
                <a:latin typeface="Poppins"/>
              </a:rPr>
              <a:t> par CERN et al.</a:t>
            </a:r>
          </a:p>
          <a:p>
            <a:pPr indent="0" algn="l">
              <a:lnSpc>
                <a:spcPct val="150000"/>
              </a:lnSpc>
              <a:defRPr/>
            </a:pPr>
            <a:r>
              <a:rPr lang="en-US" sz="1900" b="1" dirty="0" err="1">
                <a:solidFill>
                  <a:srgbClr val="393939"/>
                </a:solidFill>
                <a:latin typeface="Poppins"/>
              </a:rPr>
              <a:t>Précision</a:t>
            </a:r>
            <a:r>
              <a:rPr lang="en-US" sz="1900" b="1" dirty="0">
                <a:solidFill>
                  <a:srgbClr val="393939"/>
                </a:solidFill>
                <a:latin typeface="Poppins"/>
              </a:rPr>
              <a:t> : &lt;1 </a:t>
            </a:r>
            <a:r>
              <a:rPr lang="en-US" sz="1900" b="1" dirty="0" err="1">
                <a:solidFill>
                  <a:srgbClr val="393939"/>
                </a:solidFill>
                <a:latin typeface="Poppins"/>
              </a:rPr>
              <a:t>nanoseconde</a:t>
            </a:r>
            <a:r>
              <a:rPr lang="en-US" sz="1900" b="1" dirty="0">
                <a:solidFill>
                  <a:srgbClr val="393939"/>
                </a:solidFill>
                <a:latin typeface="Poppins"/>
              </a:rPr>
              <a:t> sur 10 km </a:t>
            </a:r>
            <a:r>
              <a:rPr lang="en-US" sz="1900" b="1" dirty="0" err="1">
                <a:solidFill>
                  <a:srgbClr val="393939"/>
                </a:solidFill>
                <a:latin typeface="Poppins"/>
              </a:rPr>
              <a:t>fibre</a:t>
            </a:r>
            <a:r>
              <a:rPr lang="en-US" sz="1900" b="1" dirty="0">
                <a:solidFill>
                  <a:srgbClr val="393939"/>
                </a:solidFill>
                <a:latin typeface="Poppins"/>
              </a:rPr>
              <a:t>. </a:t>
            </a:r>
          </a:p>
        </p:txBody>
      </p:sp>
      <p:sp>
        <p:nvSpPr>
          <p:cNvPr id="12" name="TextBox 12"/>
          <p:cNvSpPr txBox="1"/>
          <p:nvPr/>
        </p:nvSpPr>
        <p:spPr>
          <a:xfrm>
            <a:off x="1143000" y="6845300"/>
            <a:ext cx="13944600" cy="749300"/>
          </a:xfrm>
          <a:prstGeom prst="rect">
            <a:avLst/>
          </a:prstGeom>
          <a:solidFill>
            <a:srgbClr val="000000">
              <a:alpha val="0"/>
            </a:srgbClr>
          </a:solidFill>
        </p:spPr>
        <p:txBody>
          <a:bodyPr lIns="0" tIns="0" rIns="0" bIns="0" rtlCol="0" anchor="ctr"/>
          <a:lstStyle/>
          <a:p>
            <a:pPr indent="0" algn="ctr">
              <a:lnSpc>
                <a:spcPct val="150000"/>
              </a:lnSpc>
              <a:defRPr/>
            </a:pPr>
            <a:r>
              <a:rPr lang="en-US" sz="1900" b="1" dirty="0" err="1">
                <a:solidFill>
                  <a:srgbClr val="393939"/>
                </a:solidFill>
                <a:latin typeface="Poppins"/>
              </a:rPr>
              <a:t>Excellente</a:t>
            </a:r>
            <a:r>
              <a:rPr lang="en-US" sz="1900" b="1" dirty="0">
                <a:solidFill>
                  <a:srgbClr val="393939"/>
                </a:solidFill>
                <a:latin typeface="Poppins"/>
              </a:rPr>
              <a:t> </a:t>
            </a:r>
            <a:r>
              <a:rPr lang="en-US" sz="1900" b="1" dirty="0" err="1">
                <a:solidFill>
                  <a:srgbClr val="393939"/>
                </a:solidFill>
                <a:latin typeface="Poppins"/>
              </a:rPr>
              <a:t>synchronisation</a:t>
            </a:r>
            <a:r>
              <a:rPr lang="en-US" sz="1900" b="1" dirty="0">
                <a:solidFill>
                  <a:srgbClr val="393939"/>
                </a:solidFill>
                <a:latin typeface="Poppins"/>
              </a:rPr>
              <a:t> </a:t>
            </a:r>
            <a:r>
              <a:rPr lang="en-US" sz="1900" b="1" dirty="0" err="1">
                <a:solidFill>
                  <a:srgbClr val="393939"/>
                </a:solidFill>
                <a:latin typeface="Poppins"/>
              </a:rPr>
              <a:t>réseau</a:t>
            </a:r>
            <a:r>
              <a:rPr lang="en-US" sz="1900" b="1" dirty="0">
                <a:solidFill>
                  <a:srgbClr val="393939"/>
                </a:solidFill>
                <a:latin typeface="Poppins"/>
              </a:rPr>
              <a:t> </a:t>
            </a:r>
            <a:r>
              <a:rPr lang="en-US" sz="1900" b="1" dirty="0" err="1">
                <a:solidFill>
                  <a:srgbClr val="393939"/>
                </a:solidFill>
                <a:latin typeface="Poppins"/>
              </a:rPr>
              <a:t>mais</a:t>
            </a:r>
            <a:r>
              <a:rPr lang="en-US" sz="1900" b="1" dirty="0">
                <a:solidFill>
                  <a:srgbClr val="393939"/>
                </a:solidFill>
                <a:latin typeface="Poppins"/>
              </a:rPr>
              <a:t> </a:t>
            </a:r>
            <a:r>
              <a:rPr lang="en-US" sz="1900" b="1" dirty="0" err="1">
                <a:solidFill>
                  <a:srgbClr val="393939"/>
                </a:solidFill>
                <a:latin typeface="Poppins"/>
              </a:rPr>
              <a:t>n'élimine</a:t>
            </a:r>
            <a:r>
              <a:rPr lang="en-US" sz="1900" b="1" dirty="0">
                <a:solidFill>
                  <a:srgbClr val="393939"/>
                </a:solidFill>
                <a:latin typeface="Poppins"/>
              </a:rPr>
              <a:t> pas </a:t>
            </a:r>
            <a:r>
              <a:rPr lang="en-US" sz="1900" b="1" dirty="0" err="1">
                <a:solidFill>
                  <a:srgbClr val="393939"/>
                </a:solidFill>
                <a:latin typeface="Poppins"/>
              </a:rPr>
              <a:t>latences</a:t>
            </a:r>
            <a:r>
              <a:rPr lang="en-US" sz="1900" b="1" dirty="0">
                <a:solidFill>
                  <a:srgbClr val="393939"/>
                </a:solidFill>
                <a:latin typeface="Poppins"/>
              </a:rPr>
              <a:t> OS </a:t>
            </a:r>
            <a:r>
              <a:rPr lang="en-US" sz="1900" b="1" dirty="0" err="1">
                <a:solidFill>
                  <a:srgbClr val="393939"/>
                </a:solidFill>
                <a:latin typeface="Poppins"/>
              </a:rPr>
              <a:t>ni</a:t>
            </a:r>
            <a:r>
              <a:rPr lang="en-US" sz="1900" b="1" dirty="0">
                <a:solidFill>
                  <a:srgbClr val="393939"/>
                </a:solidFill>
                <a:latin typeface="Poppins"/>
              </a:rPr>
              <a:t> </a:t>
            </a:r>
            <a:r>
              <a:rPr lang="en-US" sz="1900" b="1" dirty="0" err="1">
                <a:solidFill>
                  <a:srgbClr val="393939"/>
                </a:solidFill>
                <a:latin typeface="Poppins"/>
              </a:rPr>
              <a:t>problème</a:t>
            </a:r>
            <a:r>
              <a:rPr lang="en-US" sz="1900" b="1" dirty="0">
                <a:solidFill>
                  <a:srgbClr val="393939"/>
                </a:solidFill>
                <a:latin typeface="Poppins"/>
              </a:rPr>
              <a:t> </a:t>
            </a:r>
            <a:r>
              <a:rPr lang="en-US" sz="1900" b="1" dirty="0" err="1">
                <a:solidFill>
                  <a:srgbClr val="393939"/>
                </a:solidFill>
                <a:latin typeface="Poppins"/>
              </a:rPr>
              <a:t>horodatage</a:t>
            </a:r>
            <a:r>
              <a:rPr lang="en-US" sz="1900" b="1" dirty="0">
                <a:solidFill>
                  <a:srgbClr val="393939"/>
                </a:solidFill>
                <a:latin typeface="Poppins"/>
              </a:rPr>
              <a:t> au </a:t>
            </a:r>
            <a:r>
              <a:rPr lang="en-US" sz="1900" b="1" dirty="0" err="1">
                <a:solidFill>
                  <a:srgbClr val="393939"/>
                </a:solidFill>
                <a:latin typeface="Poppins"/>
              </a:rPr>
              <a:t>récepteur</a:t>
            </a:r>
            <a:r>
              <a:rPr lang="en-US" sz="1900" b="1" dirty="0">
                <a:solidFill>
                  <a:srgbClr val="393939"/>
                </a:solidFill>
                <a:latin typeface="Poppins"/>
              </a:rPr>
              <a:t>.</a:t>
            </a:r>
          </a:p>
          <a:p>
            <a:pPr indent="0" algn="ctr">
              <a:lnSpc>
                <a:spcPct val="150000"/>
              </a:lnSpc>
              <a:defRPr/>
            </a:pPr>
            <a:r>
              <a:rPr lang="en-US" sz="1900" b="1" dirty="0">
                <a:solidFill>
                  <a:srgbClr val="393939"/>
                </a:solidFill>
                <a:latin typeface="Poppins"/>
              </a:rPr>
              <a:t>ΔT </a:t>
            </a:r>
            <a:r>
              <a:rPr lang="en-US" sz="1900" b="1" dirty="0" err="1">
                <a:solidFill>
                  <a:srgbClr val="393939"/>
                </a:solidFill>
                <a:latin typeface="Poppins"/>
              </a:rPr>
              <a:t>logiciel</a:t>
            </a:r>
            <a:r>
              <a:rPr lang="en-US" sz="1900" b="1" dirty="0">
                <a:solidFill>
                  <a:srgbClr val="393939"/>
                </a:solidFill>
                <a:latin typeface="Poppins"/>
              </a:rPr>
              <a:t>/OS </a:t>
            </a:r>
            <a:r>
              <a:rPr lang="en-US" sz="1900" b="1" dirty="0" err="1">
                <a:solidFill>
                  <a:srgbClr val="393939"/>
                </a:solidFill>
                <a:latin typeface="Poppins"/>
              </a:rPr>
              <a:t>reste</a:t>
            </a:r>
            <a:r>
              <a:rPr lang="en-US" sz="1900" b="1" dirty="0">
                <a:solidFill>
                  <a:srgbClr val="393939"/>
                </a:solidFill>
                <a:latin typeface="Poppins"/>
              </a:rPr>
              <a:t> non-</a:t>
            </a:r>
            <a:r>
              <a:rPr lang="en-US" sz="1900" b="1" dirty="0" err="1">
                <a:solidFill>
                  <a:srgbClr val="393939"/>
                </a:solidFill>
                <a:latin typeface="Poppins"/>
              </a:rPr>
              <a:t>maîtrisé</a:t>
            </a:r>
            <a:r>
              <a:rPr lang="en-US" sz="1900" b="1" dirty="0">
                <a:solidFill>
                  <a:srgbClr val="393939"/>
                </a:solidFill>
                <a:latin typeface="Poppins"/>
              </a:rPr>
              <a:t>.</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76300" y="660400"/>
            <a:ext cx="14490700" cy="571500"/>
          </a:xfrm>
          <a:prstGeom prst="rect">
            <a:avLst/>
          </a:prstGeom>
          <a:solidFill>
            <a:srgbClr val="000000">
              <a:alpha val="0"/>
            </a:srgbClr>
          </a:solidFill>
        </p:spPr>
        <p:txBody>
          <a:bodyPr lIns="0" tIns="0" rIns="0" bIns="0" rtlCol="0" anchor="ctr"/>
          <a:lstStyle/>
          <a:p>
            <a:pPr indent="0" algn="l">
              <a:lnSpc>
                <a:spcPct val="120000"/>
              </a:lnSpc>
              <a:defRPr/>
            </a:pPr>
            <a:r>
              <a:rPr lang="en-US" sz="3800" b="1">
                <a:solidFill>
                  <a:srgbClr val="000000"/>
                </a:solidFill>
                <a:latin typeface="&quot;Yeseva One&quot;"/>
              </a:rPr>
              <a:t>Solution 4 : MRF (Micro-Research Finland) Timing</a:t>
            </a:r>
            <a:endParaRPr lang="en-US" sz="1100"/>
          </a:p>
        </p:txBody>
      </p:sp>
      <p:sp>
        <p:nvSpPr>
          <p:cNvPr id="4" name="TextBox 4"/>
          <p:cNvSpPr txBox="1"/>
          <p:nvPr/>
        </p:nvSpPr>
        <p:spPr>
          <a:xfrm>
            <a:off x="1181100" y="1524000"/>
            <a:ext cx="66167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00000"/>
                </a:solidFill>
                <a:latin typeface="&quot;Yeseva One&quot;"/>
              </a:rPr>
              <a:t>Principe</a:t>
            </a:r>
            <a:endParaRPr lang="en-US" sz="1100"/>
          </a:p>
        </p:txBody>
      </p:sp>
      <p:sp>
        <p:nvSpPr>
          <p:cNvPr id="5" name="TextBox 5"/>
          <p:cNvSpPr txBox="1"/>
          <p:nvPr/>
        </p:nvSpPr>
        <p:spPr>
          <a:xfrm>
            <a:off x="8451045" y="4165600"/>
            <a:ext cx="66167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00000"/>
                </a:solidFill>
                <a:latin typeface="&quot;Yeseva One&quot;"/>
              </a:rPr>
              <a:t>Limites pour horodatage</a:t>
            </a:r>
            <a:endParaRPr lang="en-US" sz="1100"/>
          </a:p>
        </p:txBody>
      </p:sp>
      <p:sp>
        <p:nvSpPr>
          <p:cNvPr id="6" name="TextBox 6"/>
          <p:cNvSpPr txBox="1"/>
          <p:nvPr/>
        </p:nvSpPr>
        <p:spPr>
          <a:xfrm>
            <a:off x="1181100" y="2235200"/>
            <a:ext cx="6616700" cy="18161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393939"/>
                </a:solidFill>
                <a:latin typeface="Poppins"/>
              </a:rPr>
              <a:t>Système</a:t>
            </a:r>
            <a:r>
              <a:rPr lang="en-US" sz="1900" b="1" dirty="0">
                <a:solidFill>
                  <a:srgbClr val="393939"/>
                </a:solidFill>
                <a:latin typeface="Poppins"/>
              </a:rPr>
              <a:t> </a:t>
            </a:r>
            <a:r>
              <a:rPr lang="en-US" sz="1900" b="1" dirty="0" err="1">
                <a:solidFill>
                  <a:srgbClr val="393939"/>
                </a:solidFill>
                <a:latin typeface="Poppins"/>
              </a:rPr>
              <a:t>distribué</a:t>
            </a:r>
            <a:r>
              <a:rPr lang="en-US" sz="1900" b="1" dirty="0">
                <a:solidFill>
                  <a:srgbClr val="393939"/>
                </a:solidFill>
                <a:latin typeface="Poppins"/>
              </a:rPr>
              <a:t> propriétaire de </a:t>
            </a:r>
            <a:r>
              <a:rPr lang="en-US" sz="1900" b="1" dirty="0" err="1">
                <a:solidFill>
                  <a:srgbClr val="393939"/>
                </a:solidFill>
                <a:latin typeface="Poppins"/>
              </a:rPr>
              <a:t>synchronisation</a:t>
            </a:r>
            <a:r>
              <a:rPr lang="en-US" sz="1900" b="1" dirty="0">
                <a:solidFill>
                  <a:srgbClr val="393939"/>
                </a:solidFill>
                <a:latin typeface="Poppins"/>
              </a:rPr>
              <a:t> </a:t>
            </a:r>
            <a:r>
              <a:rPr lang="en-US" sz="1900" b="1" dirty="0" err="1">
                <a:solidFill>
                  <a:srgbClr val="393939"/>
                </a:solidFill>
                <a:latin typeface="Poppins"/>
              </a:rPr>
              <a:t>d'événements</a:t>
            </a:r>
            <a:r>
              <a:rPr lang="en-US" sz="1900" b="1" dirty="0">
                <a:solidFill>
                  <a:srgbClr val="393939"/>
                </a:solidFill>
                <a:latin typeface="Poppins"/>
              </a:rPr>
              <a:t>. Architecture maître/</a:t>
            </a:r>
            <a:r>
              <a:rPr lang="en-US" sz="1900" b="1" dirty="0" err="1">
                <a:solidFill>
                  <a:srgbClr val="393939"/>
                </a:solidFill>
                <a:latin typeface="Poppins"/>
              </a:rPr>
              <a:t>esclaves</a:t>
            </a:r>
            <a:r>
              <a:rPr lang="en-US" sz="1900" b="1" dirty="0">
                <a:solidFill>
                  <a:srgbClr val="393939"/>
                </a:solidFill>
                <a:latin typeface="Poppins"/>
              </a:rPr>
              <a:t> EVG/EVR. </a:t>
            </a:r>
            <a:r>
              <a:rPr lang="en-US" sz="1900" b="1" dirty="0" err="1">
                <a:solidFill>
                  <a:srgbClr val="393939"/>
                </a:solidFill>
                <a:latin typeface="Poppins"/>
              </a:rPr>
              <a:t>Déterministe</a:t>
            </a:r>
            <a:r>
              <a:rPr lang="en-US" sz="1900" b="1" dirty="0">
                <a:solidFill>
                  <a:srgbClr val="393939"/>
                </a:solidFill>
                <a:latin typeface="Poppins"/>
              </a:rPr>
              <a:t> et </a:t>
            </a:r>
            <a:r>
              <a:rPr lang="en-US" sz="1900" b="1" dirty="0" err="1">
                <a:solidFill>
                  <a:srgbClr val="393939"/>
                </a:solidFill>
                <a:latin typeface="Poppins"/>
              </a:rPr>
              <a:t>synchrone</a:t>
            </a:r>
            <a:r>
              <a:rPr lang="en-US" sz="1900" b="1" dirty="0">
                <a:solidFill>
                  <a:srgbClr val="393939"/>
                </a:solidFill>
                <a:latin typeface="Poppins"/>
              </a:rPr>
              <a:t> avec </a:t>
            </a:r>
            <a:r>
              <a:rPr lang="en-US" sz="1900" b="1" dirty="0" err="1">
                <a:solidFill>
                  <a:srgbClr val="393939"/>
                </a:solidFill>
                <a:latin typeface="Poppins"/>
              </a:rPr>
              <a:t>latence</a:t>
            </a:r>
            <a:r>
              <a:rPr lang="en-US" sz="1900" b="1" dirty="0">
                <a:solidFill>
                  <a:srgbClr val="393939"/>
                </a:solidFill>
                <a:latin typeface="Poppins"/>
              </a:rPr>
              <a:t> ultra-</a:t>
            </a:r>
            <a:r>
              <a:rPr lang="en-US" sz="1900" b="1" dirty="0" err="1">
                <a:solidFill>
                  <a:srgbClr val="393939"/>
                </a:solidFill>
                <a:latin typeface="Poppins"/>
              </a:rPr>
              <a:t>basse</a:t>
            </a:r>
            <a:r>
              <a:rPr lang="en-US" sz="1900" b="1" dirty="0">
                <a:solidFill>
                  <a:srgbClr val="393939"/>
                </a:solidFill>
                <a:latin typeface="Poppins"/>
              </a:rPr>
              <a:t>. </a:t>
            </a:r>
            <a:r>
              <a:rPr lang="en-US" sz="1900" b="1" dirty="0" err="1">
                <a:solidFill>
                  <a:srgbClr val="393939"/>
                </a:solidFill>
                <a:latin typeface="Poppins"/>
              </a:rPr>
              <a:t>Résolution</a:t>
            </a:r>
            <a:r>
              <a:rPr lang="en-US" sz="1900" b="1" dirty="0">
                <a:solidFill>
                  <a:srgbClr val="393939"/>
                </a:solidFill>
                <a:latin typeface="Poppins"/>
              </a:rPr>
              <a:t> ~1 ns, </a:t>
            </a:r>
            <a:r>
              <a:rPr lang="en-US" sz="1900" b="1" dirty="0" err="1">
                <a:solidFill>
                  <a:srgbClr val="393939"/>
                </a:solidFill>
                <a:latin typeface="Poppins"/>
              </a:rPr>
              <a:t>scalabilité</a:t>
            </a:r>
            <a:r>
              <a:rPr lang="en-US" sz="1900" b="1" dirty="0">
                <a:solidFill>
                  <a:srgbClr val="393939"/>
                </a:solidFill>
                <a:latin typeface="Poppins"/>
              </a:rPr>
              <a:t> 1000+ </a:t>
            </a:r>
            <a:r>
              <a:rPr lang="en-US" sz="1900" b="1" dirty="0" err="1">
                <a:solidFill>
                  <a:srgbClr val="393939"/>
                </a:solidFill>
                <a:latin typeface="Poppins"/>
              </a:rPr>
              <a:t>nœuds</a:t>
            </a:r>
            <a:r>
              <a:rPr lang="en-US" sz="1900" b="1" dirty="0">
                <a:solidFill>
                  <a:srgbClr val="393939"/>
                </a:solidFill>
                <a:latin typeface="Poppins"/>
              </a:rPr>
              <a:t>.</a:t>
            </a:r>
            <a:endParaRPr lang="en-US" sz="1100" dirty="0"/>
          </a:p>
        </p:txBody>
      </p:sp>
      <p:sp>
        <p:nvSpPr>
          <p:cNvPr id="11" name="TextBox 11"/>
          <p:cNvSpPr txBox="1"/>
          <p:nvPr/>
        </p:nvSpPr>
        <p:spPr>
          <a:xfrm>
            <a:off x="1181100" y="7099300"/>
            <a:ext cx="9385300" cy="10922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393939"/>
                </a:solidFill>
                <a:latin typeface="Poppins"/>
              </a:rPr>
              <a:t>Développement</a:t>
            </a:r>
            <a:r>
              <a:rPr lang="en-US" sz="1900" b="1" dirty="0">
                <a:solidFill>
                  <a:srgbClr val="393939"/>
                </a:solidFill>
                <a:latin typeface="Poppins"/>
              </a:rPr>
              <a:t> : Firmware FPGA, drivers bas-</a:t>
            </a:r>
            <a:r>
              <a:rPr lang="en-US" sz="1900" b="1" dirty="0" err="1">
                <a:solidFill>
                  <a:srgbClr val="393939"/>
                </a:solidFill>
                <a:latin typeface="Poppins"/>
              </a:rPr>
              <a:t>niveau</a:t>
            </a:r>
            <a:r>
              <a:rPr lang="en-US" sz="1900" b="1" dirty="0">
                <a:solidFill>
                  <a:srgbClr val="393939"/>
                </a:solidFill>
                <a:latin typeface="Poppins"/>
              </a:rPr>
              <a:t>, hardware VME/</a:t>
            </a:r>
            <a:r>
              <a:rPr lang="en-US" sz="1900" b="1" dirty="0" err="1">
                <a:solidFill>
                  <a:srgbClr val="393939"/>
                </a:solidFill>
                <a:latin typeface="Poppins"/>
              </a:rPr>
              <a:t>mTCA</a:t>
            </a:r>
            <a:r>
              <a:rPr lang="en-US" sz="1900" b="1" dirty="0">
                <a:solidFill>
                  <a:srgbClr val="393939"/>
                </a:solidFill>
                <a:latin typeface="Poppins"/>
              </a:rPr>
              <a:t>/</a:t>
            </a:r>
            <a:r>
              <a:rPr lang="en-US" sz="1900" b="1" dirty="0" err="1">
                <a:solidFill>
                  <a:srgbClr val="393939"/>
                </a:solidFill>
                <a:latin typeface="Poppins"/>
              </a:rPr>
              <a:t>CompactPCI</a:t>
            </a:r>
            <a:r>
              <a:rPr lang="en-US" sz="1900" b="1" dirty="0">
                <a:solidFill>
                  <a:srgbClr val="393939"/>
                </a:solidFill>
                <a:latin typeface="Poppins"/>
              </a:rPr>
              <a:t>, </a:t>
            </a:r>
            <a:r>
              <a:rPr lang="en-US" sz="1900" b="1" dirty="0" err="1">
                <a:solidFill>
                  <a:srgbClr val="393939"/>
                </a:solidFill>
                <a:latin typeface="Poppins"/>
              </a:rPr>
              <a:t>câblage</a:t>
            </a:r>
            <a:r>
              <a:rPr lang="en-US" sz="1900" b="1" dirty="0">
                <a:solidFill>
                  <a:srgbClr val="393939"/>
                </a:solidFill>
                <a:latin typeface="Poppins"/>
              </a:rPr>
              <a:t> </a:t>
            </a:r>
            <a:r>
              <a:rPr lang="en-US" sz="1900" b="1" dirty="0" err="1">
                <a:solidFill>
                  <a:srgbClr val="393939"/>
                </a:solidFill>
                <a:latin typeface="Poppins"/>
              </a:rPr>
              <a:t>dédié</a:t>
            </a:r>
            <a:r>
              <a:rPr lang="en-US" sz="1900" b="1" dirty="0">
                <a:solidFill>
                  <a:srgbClr val="393939"/>
                </a:solidFill>
                <a:latin typeface="Poppins"/>
              </a:rPr>
              <a:t>. Expertise FPGA </a:t>
            </a:r>
            <a:r>
              <a:rPr lang="en-US" sz="1900" b="1" dirty="0" err="1">
                <a:solidFill>
                  <a:srgbClr val="393939"/>
                </a:solidFill>
                <a:latin typeface="Poppins"/>
              </a:rPr>
              <a:t>essentielle</a:t>
            </a:r>
            <a:r>
              <a:rPr lang="en-US" sz="1900" b="1" dirty="0">
                <a:solidFill>
                  <a:srgbClr val="393939"/>
                </a:solidFill>
                <a:latin typeface="Poppins"/>
              </a:rPr>
              <a:t>.</a:t>
            </a:r>
            <a:endParaRPr lang="en-US" sz="1100" dirty="0"/>
          </a:p>
        </p:txBody>
      </p:sp>
      <p:sp>
        <p:nvSpPr>
          <p:cNvPr id="12" name="TextBox 12"/>
          <p:cNvSpPr txBox="1"/>
          <p:nvPr/>
        </p:nvSpPr>
        <p:spPr>
          <a:xfrm>
            <a:off x="8451045" y="4876800"/>
            <a:ext cx="6616700" cy="10922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393939"/>
                </a:solidFill>
                <a:latin typeface="Poppins"/>
              </a:rPr>
              <a:t>Synchronisation</a:t>
            </a:r>
            <a:r>
              <a:rPr lang="en-US" sz="1900" b="1" dirty="0">
                <a:solidFill>
                  <a:srgbClr val="393939"/>
                </a:solidFill>
                <a:latin typeface="Poppins"/>
              </a:rPr>
              <a:t> </a:t>
            </a:r>
            <a:r>
              <a:rPr lang="en-US" sz="1900" b="1" dirty="0" err="1">
                <a:solidFill>
                  <a:srgbClr val="393939"/>
                </a:solidFill>
                <a:latin typeface="Poppins"/>
              </a:rPr>
              <a:t>déterministe</a:t>
            </a:r>
            <a:r>
              <a:rPr lang="en-US" sz="1900" b="1" dirty="0">
                <a:solidFill>
                  <a:srgbClr val="393939"/>
                </a:solidFill>
                <a:latin typeface="Poppins"/>
              </a:rPr>
              <a:t> </a:t>
            </a:r>
            <a:r>
              <a:rPr lang="en-US" sz="1900" b="1" dirty="0" err="1">
                <a:solidFill>
                  <a:srgbClr val="393939"/>
                </a:solidFill>
                <a:latin typeface="Poppins"/>
              </a:rPr>
              <a:t>excellente</a:t>
            </a:r>
            <a:r>
              <a:rPr lang="en-US" sz="1900" b="1" dirty="0">
                <a:solidFill>
                  <a:srgbClr val="393939"/>
                </a:solidFill>
                <a:latin typeface="Poppins"/>
              </a:rPr>
              <a:t> </a:t>
            </a:r>
            <a:r>
              <a:rPr lang="en-US" sz="1900" b="1" dirty="0" err="1">
                <a:solidFill>
                  <a:srgbClr val="393939"/>
                </a:solidFill>
                <a:latin typeface="Poppins"/>
              </a:rPr>
              <a:t>mais</a:t>
            </a:r>
            <a:r>
              <a:rPr lang="en-US" sz="1900" b="1" dirty="0">
                <a:solidFill>
                  <a:srgbClr val="393939"/>
                </a:solidFill>
                <a:latin typeface="Poppins"/>
              </a:rPr>
              <a:t> </a:t>
            </a:r>
            <a:r>
              <a:rPr lang="en-US" sz="1900" b="1" dirty="0" err="1">
                <a:solidFill>
                  <a:srgbClr val="393939"/>
                </a:solidFill>
                <a:latin typeface="Poppins"/>
              </a:rPr>
              <a:t>n'adresse</a:t>
            </a:r>
            <a:r>
              <a:rPr lang="en-US" sz="1900" b="1" dirty="0">
                <a:solidFill>
                  <a:srgbClr val="393939"/>
                </a:solidFill>
                <a:latin typeface="Poppins"/>
              </a:rPr>
              <a:t> pas </a:t>
            </a:r>
            <a:r>
              <a:rPr lang="en-US" sz="1900" b="1" dirty="0" err="1">
                <a:solidFill>
                  <a:srgbClr val="393939"/>
                </a:solidFill>
                <a:latin typeface="Poppins"/>
              </a:rPr>
              <a:t>horodatage</a:t>
            </a:r>
            <a:r>
              <a:rPr lang="en-US" sz="1900" b="1" dirty="0">
                <a:solidFill>
                  <a:srgbClr val="393939"/>
                </a:solidFill>
                <a:latin typeface="Poppins"/>
              </a:rPr>
              <a:t> à la source. </a:t>
            </a:r>
            <a:r>
              <a:rPr lang="en-US" sz="1900" b="1" dirty="0" err="1">
                <a:solidFill>
                  <a:srgbClr val="393939"/>
                </a:solidFill>
                <a:latin typeface="Poppins"/>
              </a:rPr>
              <a:t>Reste</a:t>
            </a:r>
            <a:r>
              <a:rPr lang="en-US" sz="1900" b="1" dirty="0">
                <a:solidFill>
                  <a:srgbClr val="393939"/>
                </a:solidFill>
                <a:latin typeface="Poppins"/>
              </a:rPr>
              <a:t> </a:t>
            </a:r>
            <a:r>
              <a:rPr lang="en-US" sz="1900" b="1" dirty="0" err="1">
                <a:solidFill>
                  <a:srgbClr val="393939"/>
                </a:solidFill>
                <a:latin typeface="Poppins"/>
              </a:rPr>
              <a:t>récepteur-centré</a:t>
            </a:r>
            <a:r>
              <a:rPr lang="en-US" sz="1900" b="1" dirty="0">
                <a:solidFill>
                  <a:srgbClr val="393939"/>
                </a:solidFill>
                <a:latin typeface="Poppins"/>
              </a:rPr>
              <a:t>.</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889000" y="2425700"/>
            <a:ext cx="1739900" cy="927100"/>
          </a:xfrm>
          <a:prstGeom prst="rect">
            <a:avLst/>
          </a:prstGeom>
          <a:solidFill>
            <a:srgbClr val="DAD8FD"/>
          </a:solidFill>
          <a:ln w="12700">
            <a:solidFill>
              <a:srgbClr val="424AA1"/>
            </a:solidFill>
          </a:ln>
        </p:spPr>
      </p:sp>
      <p:sp>
        <p:nvSpPr>
          <p:cNvPr id="5" name="AutoShape 5"/>
          <p:cNvSpPr/>
          <p:nvPr/>
        </p:nvSpPr>
        <p:spPr>
          <a:xfrm>
            <a:off x="2641600" y="2425700"/>
            <a:ext cx="2552700" cy="927100"/>
          </a:xfrm>
          <a:prstGeom prst="rect">
            <a:avLst/>
          </a:prstGeom>
          <a:solidFill>
            <a:srgbClr val="DAD8FD"/>
          </a:solidFill>
          <a:ln w="12700">
            <a:solidFill>
              <a:srgbClr val="424AA1"/>
            </a:solidFill>
          </a:ln>
        </p:spPr>
      </p:sp>
      <p:sp>
        <p:nvSpPr>
          <p:cNvPr id="6" name="AutoShape 6"/>
          <p:cNvSpPr/>
          <p:nvPr/>
        </p:nvSpPr>
        <p:spPr>
          <a:xfrm>
            <a:off x="5194300" y="2425700"/>
            <a:ext cx="2222500" cy="927100"/>
          </a:xfrm>
          <a:prstGeom prst="rect">
            <a:avLst/>
          </a:prstGeom>
          <a:solidFill>
            <a:srgbClr val="DAD8FD"/>
          </a:solidFill>
          <a:ln w="12700">
            <a:solidFill>
              <a:srgbClr val="424AA1"/>
            </a:solidFill>
          </a:ln>
        </p:spPr>
      </p:sp>
      <p:sp>
        <p:nvSpPr>
          <p:cNvPr id="7" name="AutoShape 7"/>
          <p:cNvSpPr/>
          <p:nvPr/>
        </p:nvSpPr>
        <p:spPr>
          <a:xfrm>
            <a:off x="7429500" y="2425700"/>
            <a:ext cx="1676400" cy="927100"/>
          </a:xfrm>
          <a:prstGeom prst="rect">
            <a:avLst/>
          </a:prstGeom>
          <a:solidFill>
            <a:srgbClr val="DAD8FD"/>
          </a:solidFill>
          <a:ln w="12700">
            <a:solidFill>
              <a:srgbClr val="424AA1"/>
            </a:solidFill>
          </a:ln>
        </p:spPr>
      </p:sp>
      <p:sp>
        <p:nvSpPr>
          <p:cNvPr id="8" name="AutoShape 8"/>
          <p:cNvSpPr/>
          <p:nvPr/>
        </p:nvSpPr>
        <p:spPr>
          <a:xfrm>
            <a:off x="9118600" y="2425700"/>
            <a:ext cx="6235700" cy="927100"/>
          </a:xfrm>
          <a:prstGeom prst="rect">
            <a:avLst/>
          </a:prstGeom>
          <a:solidFill>
            <a:srgbClr val="DAD8FD"/>
          </a:solidFill>
          <a:ln w="12700">
            <a:solidFill>
              <a:srgbClr val="424AA1"/>
            </a:solidFill>
          </a:ln>
        </p:spPr>
      </p:sp>
      <p:sp>
        <p:nvSpPr>
          <p:cNvPr id="9" name="AutoShape 9"/>
          <p:cNvSpPr/>
          <p:nvPr/>
        </p:nvSpPr>
        <p:spPr>
          <a:xfrm>
            <a:off x="889000" y="3365500"/>
            <a:ext cx="1739900" cy="558800"/>
          </a:xfrm>
          <a:prstGeom prst="rect">
            <a:avLst/>
          </a:prstGeom>
          <a:solidFill>
            <a:srgbClr val="000000">
              <a:alpha val="0"/>
            </a:srgbClr>
          </a:solidFill>
          <a:ln w="12700">
            <a:solidFill>
              <a:srgbClr val="424AA1"/>
            </a:solidFill>
          </a:ln>
        </p:spPr>
      </p:sp>
      <p:sp>
        <p:nvSpPr>
          <p:cNvPr id="10" name="AutoShape 10"/>
          <p:cNvSpPr/>
          <p:nvPr/>
        </p:nvSpPr>
        <p:spPr>
          <a:xfrm>
            <a:off x="2641600" y="3365500"/>
            <a:ext cx="2552700" cy="558800"/>
          </a:xfrm>
          <a:prstGeom prst="rect">
            <a:avLst/>
          </a:prstGeom>
          <a:solidFill>
            <a:srgbClr val="000000">
              <a:alpha val="0"/>
            </a:srgbClr>
          </a:solidFill>
          <a:ln w="12700">
            <a:solidFill>
              <a:srgbClr val="424AA1"/>
            </a:solidFill>
          </a:ln>
        </p:spPr>
      </p:sp>
      <p:sp>
        <p:nvSpPr>
          <p:cNvPr id="11" name="AutoShape 11"/>
          <p:cNvSpPr/>
          <p:nvPr/>
        </p:nvSpPr>
        <p:spPr>
          <a:xfrm>
            <a:off x="5194300" y="3365500"/>
            <a:ext cx="2222500" cy="558800"/>
          </a:xfrm>
          <a:prstGeom prst="rect">
            <a:avLst/>
          </a:prstGeom>
          <a:solidFill>
            <a:srgbClr val="000000">
              <a:alpha val="0"/>
            </a:srgbClr>
          </a:solidFill>
          <a:ln w="12700">
            <a:solidFill>
              <a:srgbClr val="424AA1"/>
            </a:solidFill>
          </a:ln>
        </p:spPr>
      </p:sp>
      <p:sp>
        <p:nvSpPr>
          <p:cNvPr id="12" name="AutoShape 12"/>
          <p:cNvSpPr/>
          <p:nvPr/>
        </p:nvSpPr>
        <p:spPr>
          <a:xfrm>
            <a:off x="7429500" y="3365500"/>
            <a:ext cx="1676400" cy="558800"/>
          </a:xfrm>
          <a:prstGeom prst="rect">
            <a:avLst/>
          </a:prstGeom>
          <a:solidFill>
            <a:srgbClr val="000000">
              <a:alpha val="0"/>
            </a:srgbClr>
          </a:solidFill>
          <a:ln w="12700">
            <a:solidFill>
              <a:srgbClr val="424AA1"/>
            </a:solidFill>
          </a:ln>
        </p:spPr>
      </p:sp>
      <p:sp>
        <p:nvSpPr>
          <p:cNvPr id="13" name="AutoShape 13"/>
          <p:cNvSpPr/>
          <p:nvPr/>
        </p:nvSpPr>
        <p:spPr>
          <a:xfrm>
            <a:off x="9118600" y="3365500"/>
            <a:ext cx="6235700" cy="558800"/>
          </a:xfrm>
          <a:prstGeom prst="rect">
            <a:avLst/>
          </a:prstGeom>
          <a:solidFill>
            <a:srgbClr val="000000">
              <a:alpha val="0"/>
            </a:srgbClr>
          </a:solidFill>
          <a:ln w="12700">
            <a:solidFill>
              <a:srgbClr val="424AA1"/>
            </a:solidFill>
          </a:ln>
        </p:spPr>
      </p:sp>
      <p:sp>
        <p:nvSpPr>
          <p:cNvPr id="14" name="AutoShape 14"/>
          <p:cNvSpPr/>
          <p:nvPr/>
        </p:nvSpPr>
        <p:spPr>
          <a:xfrm>
            <a:off x="889000" y="3924300"/>
            <a:ext cx="1739900" cy="558800"/>
          </a:xfrm>
          <a:prstGeom prst="rect">
            <a:avLst/>
          </a:prstGeom>
          <a:solidFill>
            <a:srgbClr val="000000">
              <a:alpha val="0"/>
            </a:srgbClr>
          </a:solidFill>
          <a:ln w="12700">
            <a:solidFill>
              <a:srgbClr val="424AA1"/>
            </a:solidFill>
          </a:ln>
        </p:spPr>
      </p:sp>
      <p:sp>
        <p:nvSpPr>
          <p:cNvPr id="15" name="AutoShape 15"/>
          <p:cNvSpPr/>
          <p:nvPr/>
        </p:nvSpPr>
        <p:spPr>
          <a:xfrm>
            <a:off x="2641600" y="3924300"/>
            <a:ext cx="2552700" cy="558800"/>
          </a:xfrm>
          <a:prstGeom prst="rect">
            <a:avLst/>
          </a:prstGeom>
          <a:solidFill>
            <a:srgbClr val="000000">
              <a:alpha val="0"/>
            </a:srgbClr>
          </a:solidFill>
          <a:ln w="12700">
            <a:solidFill>
              <a:srgbClr val="424AA1"/>
            </a:solidFill>
          </a:ln>
        </p:spPr>
      </p:sp>
      <p:sp>
        <p:nvSpPr>
          <p:cNvPr id="16" name="AutoShape 16"/>
          <p:cNvSpPr/>
          <p:nvPr/>
        </p:nvSpPr>
        <p:spPr>
          <a:xfrm>
            <a:off x="5194300" y="3924300"/>
            <a:ext cx="2222500" cy="558800"/>
          </a:xfrm>
          <a:prstGeom prst="rect">
            <a:avLst/>
          </a:prstGeom>
          <a:solidFill>
            <a:srgbClr val="000000">
              <a:alpha val="0"/>
            </a:srgbClr>
          </a:solidFill>
          <a:ln w="12700">
            <a:solidFill>
              <a:srgbClr val="424AA1"/>
            </a:solidFill>
          </a:ln>
        </p:spPr>
      </p:sp>
      <p:sp>
        <p:nvSpPr>
          <p:cNvPr id="17" name="AutoShape 17"/>
          <p:cNvSpPr/>
          <p:nvPr/>
        </p:nvSpPr>
        <p:spPr>
          <a:xfrm>
            <a:off x="7429500" y="3924300"/>
            <a:ext cx="1676400" cy="558800"/>
          </a:xfrm>
          <a:prstGeom prst="rect">
            <a:avLst/>
          </a:prstGeom>
          <a:solidFill>
            <a:srgbClr val="000000">
              <a:alpha val="0"/>
            </a:srgbClr>
          </a:solidFill>
          <a:ln w="12700">
            <a:solidFill>
              <a:srgbClr val="424AA1"/>
            </a:solidFill>
          </a:ln>
        </p:spPr>
      </p:sp>
      <p:sp>
        <p:nvSpPr>
          <p:cNvPr id="18" name="AutoShape 18"/>
          <p:cNvSpPr/>
          <p:nvPr/>
        </p:nvSpPr>
        <p:spPr>
          <a:xfrm>
            <a:off x="9118600" y="3924300"/>
            <a:ext cx="6235700" cy="558800"/>
          </a:xfrm>
          <a:prstGeom prst="rect">
            <a:avLst/>
          </a:prstGeom>
          <a:solidFill>
            <a:srgbClr val="000000">
              <a:alpha val="0"/>
            </a:srgbClr>
          </a:solidFill>
          <a:ln w="12700">
            <a:solidFill>
              <a:srgbClr val="424AA1"/>
            </a:solidFill>
          </a:ln>
        </p:spPr>
      </p:sp>
      <p:sp>
        <p:nvSpPr>
          <p:cNvPr id="19" name="AutoShape 19"/>
          <p:cNvSpPr/>
          <p:nvPr/>
        </p:nvSpPr>
        <p:spPr>
          <a:xfrm>
            <a:off x="889000" y="4495800"/>
            <a:ext cx="1739900" cy="927100"/>
          </a:xfrm>
          <a:prstGeom prst="rect">
            <a:avLst/>
          </a:prstGeom>
          <a:solidFill>
            <a:srgbClr val="000000">
              <a:alpha val="0"/>
            </a:srgbClr>
          </a:solidFill>
          <a:ln w="12700">
            <a:solidFill>
              <a:srgbClr val="424AA1"/>
            </a:solidFill>
          </a:ln>
        </p:spPr>
      </p:sp>
      <p:sp>
        <p:nvSpPr>
          <p:cNvPr id="20" name="AutoShape 20"/>
          <p:cNvSpPr/>
          <p:nvPr/>
        </p:nvSpPr>
        <p:spPr>
          <a:xfrm>
            <a:off x="2641600" y="4495800"/>
            <a:ext cx="2552700" cy="927100"/>
          </a:xfrm>
          <a:prstGeom prst="rect">
            <a:avLst/>
          </a:prstGeom>
          <a:solidFill>
            <a:srgbClr val="000000">
              <a:alpha val="0"/>
            </a:srgbClr>
          </a:solidFill>
          <a:ln w="12700">
            <a:solidFill>
              <a:srgbClr val="424AA1"/>
            </a:solidFill>
          </a:ln>
        </p:spPr>
      </p:sp>
      <p:sp>
        <p:nvSpPr>
          <p:cNvPr id="21" name="AutoShape 21"/>
          <p:cNvSpPr/>
          <p:nvPr/>
        </p:nvSpPr>
        <p:spPr>
          <a:xfrm>
            <a:off x="5194300" y="4495800"/>
            <a:ext cx="2222500" cy="927100"/>
          </a:xfrm>
          <a:prstGeom prst="rect">
            <a:avLst/>
          </a:prstGeom>
          <a:solidFill>
            <a:srgbClr val="000000">
              <a:alpha val="0"/>
            </a:srgbClr>
          </a:solidFill>
          <a:ln w="12700">
            <a:solidFill>
              <a:srgbClr val="424AA1"/>
            </a:solidFill>
          </a:ln>
        </p:spPr>
      </p:sp>
      <p:sp>
        <p:nvSpPr>
          <p:cNvPr id="22" name="AutoShape 22"/>
          <p:cNvSpPr/>
          <p:nvPr/>
        </p:nvSpPr>
        <p:spPr>
          <a:xfrm>
            <a:off x="7429500" y="4495800"/>
            <a:ext cx="1676400" cy="927100"/>
          </a:xfrm>
          <a:prstGeom prst="rect">
            <a:avLst/>
          </a:prstGeom>
          <a:solidFill>
            <a:srgbClr val="000000">
              <a:alpha val="0"/>
            </a:srgbClr>
          </a:solidFill>
          <a:ln w="12700">
            <a:solidFill>
              <a:srgbClr val="424AA1"/>
            </a:solidFill>
          </a:ln>
        </p:spPr>
      </p:sp>
      <p:sp>
        <p:nvSpPr>
          <p:cNvPr id="23" name="AutoShape 23"/>
          <p:cNvSpPr/>
          <p:nvPr/>
        </p:nvSpPr>
        <p:spPr>
          <a:xfrm>
            <a:off x="9118600" y="4495800"/>
            <a:ext cx="6235700" cy="927100"/>
          </a:xfrm>
          <a:prstGeom prst="rect">
            <a:avLst/>
          </a:prstGeom>
          <a:solidFill>
            <a:srgbClr val="000000">
              <a:alpha val="0"/>
            </a:srgbClr>
          </a:solidFill>
          <a:ln w="12700">
            <a:solidFill>
              <a:srgbClr val="424AA1"/>
            </a:solidFill>
          </a:ln>
        </p:spPr>
      </p:sp>
      <p:sp>
        <p:nvSpPr>
          <p:cNvPr id="24" name="AutoShape 24"/>
          <p:cNvSpPr/>
          <p:nvPr/>
        </p:nvSpPr>
        <p:spPr>
          <a:xfrm>
            <a:off x="889000" y="5422900"/>
            <a:ext cx="1739900" cy="558800"/>
          </a:xfrm>
          <a:prstGeom prst="rect">
            <a:avLst/>
          </a:prstGeom>
          <a:solidFill>
            <a:srgbClr val="000000">
              <a:alpha val="0"/>
            </a:srgbClr>
          </a:solidFill>
          <a:ln w="12700">
            <a:solidFill>
              <a:srgbClr val="424AA1"/>
            </a:solidFill>
          </a:ln>
        </p:spPr>
      </p:sp>
      <p:sp>
        <p:nvSpPr>
          <p:cNvPr id="25" name="AutoShape 25"/>
          <p:cNvSpPr/>
          <p:nvPr/>
        </p:nvSpPr>
        <p:spPr>
          <a:xfrm>
            <a:off x="2641600" y="5422900"/>
            <a:ext cx="2552700" cy="558800"/>
          </a:xfrm>
          <a:prstGeom prst="rect">
            <a:avLst/>
          </a:prstGeom>
          <a:solidFill>
            <a:srgbClr val="000000">
              <a:alpha val="0"/>
            </a:srgbClr>
          </a:solidFill>
          <a:ln w="12700">
            <a:solidFill>
              <a:srgbClr val="424AA1"/>
            </a:solidFill>
          </a:ln>
        </p:spPr>
      </p:sp>
      <p:sp>
        <p:nvSpPr>
          <p:cNvPr id="26" name="AutoShape 26"/>
          <p:cNvSpPr/>
          <p:nvPr/>
        </p:nvSpPr>
        <p:spPr>
          <a:xfrm>
            <a:off x="5194300" y="5422900"/>
            <a:ext cx="2222500" cy="558800"/>
          </a:xfrm>
          <a:prstGeom prst="rect">
            <a:avLst/>
          </a:prstGeom>
          <a:solidFill>
            <a:srgbClr val="000000">
              <a:alpha val="0"/>
            </a:srgbClr>
          </a:solidFill>
          <a:ln w="12700">
            <a:solidFill>
              <a:srgbClr val="424AA1"/>
            </a:solidFill>
          </a:ln>
        </p:spPr>
      </p:sp>
      <p:sp>
        <p:nvSpPr>
          <p:cNvPr id="27" name="AutoShape 27"/>
          <p:cNvSpPr/>
          <p:nvPr/>
        </p:nvSpPr>
        <p:spPr>
          <a:xfrm>
            <a:off x="7429500" y="5422900"/>
            <a:ext cx="1676400" cy="558800"/>
          </a:xfrm>
          <a:prstGeom prst="rect">
            <a:avLst/>
          </a:prstGeom>
          <a:solidFill>
            <a:srgbClr val="000000">
              <a:alpha val="0"/>
            </a:srgbClr>
          </a:solidFill>
          <a:ln w="12700">
            <a:solidFill>
              <a:srgbClr val="424AA1"/>
            </a:solidFill>
          </a:ln>
        </p:spPr>
      </p:sp>
      <p:sp>
        <p:nvSpPr>
          <p:cNvPr id="28" name="AutoShape 28"/>
          <p:cNvSpPr/>
          <p:nvPr/>
        </p:nvSpPr>
        <p:spPr>
          <a:xfrm>
            <a:off x="9118600" y="5422900"/>
            <a:ext cx="6235700" cy="558800"/>
          </a:xfrm>
          <a:prstGeom prst="rect">
            <a:avLst/>
          </a:prstGeom>
          <a:solidFill>
            <a:srgbClr val="000000">
              <a:alpha val="0"/>
            </a:srgbClr>
          </a:solidFill>
          <a:ln w="12700">
            <a:solidFill>
              <a:srgbClr val="424AA1"/>
            </a:solidFill>
          </a:ln>
        </p:spPr>
      </p:sp>
      <p:sp>
        <p:nvSpPr>
          <p:cNvPr id="34" name="TextBox 34"/>
          <p:cNvSpPr txBox="1"/>
          <p:nvPr/>
        </p:nvSpPr>
        <p:spPr>
          <a:xfrm>
            <a:off x="876300" y="1524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err="1">
                <a:solidFill>
                  <a:srgbClr val="000000"/>
                </a:solidFill>
                <a:latin typeface="&quot;Yeseva One&quot;"/>
              </a:rPr>
              <a:t>Comparaison</a:t>
            </a:r>
            <a:r>
              <a:rPr lang="en-US" sz="3900" b="1" dirty="0">
                <a:solidFill>
                  <a:srgbClr val="000000"/>
                </a:solidFill>
                <a:latin typeface="&quot;Yeseva One&quot;"/>
              </a:rPr>
              <a:t> </a:t>
            </a:r>
            <a:r>
              <a:rPr lang="en-US" sz="3900" b="1" dirty="0" err="1">
                <a:solidFill>
                  <a:srgbClr val="000000"/>
                </a:solidFill>
                <a:latin typeface="&quot;Yeseva One&quot;"/>
              </a:rPr>
              <a:t>Complète</a:t>
            </a:r>
            <a:r>
              <a:rPr lang="en-US" sz="3900" b="1" dirty="0">
                <a:solidFill>
                  <a:srgbClr val="000000"/>
                </a:solidFill>
                <a:latin typeface="&quot;Yeseva One&quot;"/>
              </a:rPr>
              <a:t> :  Solutions</a:t>
            </a:r>
            <a:endParaRPr lang="en-US" sz="1100" dirty="0"/>
          </a:p>
        </p:txBody>
      </p:sp>
      <p:sp>
        <p:nvSpPr>
          <p:cNvPr id="35" name="TextBox 35"/>
          <p:cNvSpPr txBox="1"/>
          <p:nvPr/>
        </p:nvSpPr>
        <p:spPr>
          <a:xfrm>
            <a:off x="977900" y="2527300"/>
            <a:ext cx="156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Solution</a:t>
            </a:r>
            <a:endParaRPr lang="en-US" sz="1100"/>
          </a:p>
        </p:txBody>
      </p:sp>
      <p:sp>
        <p:nvSpPr>
          <p:cNvPr id="36" name="TextBox 36"/>
          <p:cNvSpPr txBox="1"/>
          <p:nvPr/>
        </p:nvSpPr>
        <p:spPr>
          <a:xfrm>
            <a:off x="2730500" y="2527300"/>
            <a:ext cx="2374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Précision</a:t>
            </a:r>
            <a:endParaRPr lang="en-US" sz="1100"/>
          </a:p>
        </p:txBody>
      </p:sp>
      <p:sp>
        <p:nvSpPr>
          <p:cNvPr id="37" name="TextBox 37"/>
          <p:cNvSpPr txBox="1"/>
          <p:nvPr/>
        </p:nvSpPr>
        <p:spPr>
          <a:xfrm>
            <a:off x="5295900" y="2527300"/>
            <a:ext cx="2044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Lieu horodatage</a:t>
            </a:r>
            <a:endParaRPr lang="en-US" sz="1100"/>
          </a:p>
        </p:txBody>
      </p:sp>
      <p:sp>
        <p:nvSpPr>
          <p:cNvPr id="38" name="TextBox 38"/>
          <p:cNvSpPr txBox="1"/>
          <p:nvPr/>
        </p:nvSpPr>
        <p:spPr>
          <a:xfrm>
            <a:off x="7518400" y="25273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Complexité</a:t>
            </a:r>
            <a:endParaRPr lang="en-US" sz="1100"/>
          </a:p>
        </p:txBody>
      </p:sp>
      <p:sp>
        <p:nvSpPr>
          <p:cNvPr id="39" name="TextBox 39"/>
          <p:cNvSpPr txBox="1"/>
          <p:nvPr/>
        </p:nvSpPr>
        <p:spPr>
          <a:xfrm>
            <a:off x="9207500" y="2527300"/>
            <a:ext cx="604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Forces/Faiblesses</a:t>
            </a:r>
            <a:endParaRPr lang="en-US" sz="1100"/>
          </a:p>
        </p:txBody>
      </p:sp>
      <p:sp>
        <p:nvSpPr>
          <p:cNvPr id="40" name="TextBox 40"/>
          <p:cNvSpPr txBox="1"/>
          <p:nvPr/>
        </p:nvSpPr>
        <p:spPr>
          <a:xfrm>
            <a:off x="977900" y="3454400"/>
            <a:ext cx="156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NTP</a:t>
            </a:r>
            <a:endParaRPr lang="en-US" sz="1100"/>
          </a:p>
        </p:txBody>
      </p:sp>
      <p:sp>
        <p:nvSpPr>
          <p:cNvPr id="41" name="TextBox 41"/>
          <p:cNvSpPr txBox="1"/>
          <p:nvPr/>
        </p:nvSpPr>
        <p:spPr>
          <a:xfrm>
            <a:off x="2730500" y="3454400"/>
            <a:ext cx="2374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1-100 ms</a:t>
            </a:r>
            <a:endParaRPr lang="en-US" sz="1100"/>
          </a:p>
        </p:txBody>
      </p:sp>
      <p:sp>
        <p:nvSpPr>
          <p:cNvPr id="42" name="TextBox 42"/>
          <p:cNvSpPr txBox="1"/>
          <p:nvPr/>
        </p:nvSpPr>
        <p:spPr>
          <a:xfrm>
            <a:off x="5295900" y="3454400"/>
            <a:ext cx="2044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Récepteur</a:t>
            </a:r>
            <a:endParaRPr lang="en-US" sz="1100"/>
          </a:p>
        </p:txBody>
      </p:sp>
      <p:sp>
        <p:nvSpPr>
          <p:cNvPr id="43" name="TextBox 43"/>
          <p:cNvSpPr txBox="1"/>
          <p:nvPr/>
        </p:nvSpPr>
        <p:spPr>
          <a:xfrm>
            <a:off x="7518400" y="34544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Minimal</a:t>
            </a:r>
            <a:endParaRPr lang="en-US" sz="1100"/>
          </a:p>
        </p:txBody>
      </p:sp>
      <p:sp>
        <p:nvSpPr>
          <p:cNvPr id="44" name="TextBox 44"/>
          <p:cNvSpPr txBox="1"/>
          <p:nvPr/>
        </p:nvSpPr>
        <p:spPr>
          <a:xfrm>
            <a:off x="9207500" y="3454400"/>
            <a:ext cx="604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Simple ubiquitaire, basse précision</a:t>
            </a:r>
            <a:endParaRPr lang="en-US" sz="1100"/>
          </a:p>
        </p:txBody>
      </p:sp>
      <p:sp>
        <p:nvSpPr>
          <p:cNvPr id="45" name="TextBox 45"/>
          <p:cNvSpPr txBox="1"/>
          <p:nvPr/>
        </p:nvSpPr>
        <p:spPr>
          <a:xfrm>
            <a:off x="977900" y="4025900"/>
            <a:ext cx="156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GPS</a:t>
            </a:r>
            <a:endParaRPr lang="en-US" sz="1100"/>
          </a:p>
        </p:txBody>
      </p:sp>
      <p:sp>
        <p:nvSpPr>
          <p:cNvPr id="46" name="TextBox 46"/>
          <p:cNvSpPr txBox="1"/>
          <p:nvPr/>
        </p:nvSpPr>
        <p:spPr>
          <a:xfrm>
            <a:off x="2730500" y="4025900"/>
            <a:ext cx="2374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10-100 ns</a:t>
            </a:r>
            <a:endParaRPr lang="en-US" sz="1100"/>
          </a:p>
        </p:txBody>
      </p:sp>
      <p:sp>
        <p:nvSpPr>
          <p:cNvPr id="47" name="TextBox 47"/>
          <p:cNvSpPr txBox="1"/>
          <p:nvPr/>
        </p:nvSpPr>
        <p:spPr>
          <a:xfrm>
            <a:off x="5295900" y="4025900"/>
            <a:ext cx="2044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Récepteur</a:t>
            </a:r>
            <a:endParaRPr lang="en-US" sz="1100"/>
          </a:p>
        </p:txBody>
      </p:sp>
      <p:sp>
        <p:nvSpPr>
          <p:cNvPr id="48" name="TextBox 48"/>
          <p:cNvSpPr txBox="1"/>
          <p:nvPr/>
        </p:nvSpPr>
        <p:spPr>
          <a:xfrm>
            <a:off x="7518400" y="40259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Modéré</a:t>
            </a:r>
            <a:endParaRPr lang="en-US" sz="1100"/>
          </a:p>
        </p:txBody>
      </p:sp>
      <p:sp>
        <p:nvSpPr>
          <p:cNvPr id="49" name="TextBox 49"/>
          <p:cNvSpPr txBox="1"/>
          <p:nvPr/>
        </p:nvSpPr>
        <p:spPr>
          <a:xfrm>
            <a:off x="9207500" y="4025900"/>
            <a:ext cx="604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Bon compromis, référence absolue</a:t>
            </a:r>
            <a:endParaRPr lang="en-US" sz="1100"/>
          </a:p>
        </p:txBody>
      </p:sp>
      <p:sp>
        <p:nvSpPr>
          <p:cNvPr id="50" name="TextBox 50"/>
          <p:cNvSpPr txBox="1"/>
          <p:nvPr/>
        </p:nvSpPr>
        <p:spPr>
          <a:xfrm>
            <a:off x="977900" y="4584700"/>
            <a:ext cx="15621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White Rabbit</a:t>
            </a:r>
            <a:endParaRPr lang="en-US" sz="1100"/>
          </a:p>
        </p:txBody>
      </p:sp>
      <p:sp>
        <p:nvSpPr>
          <p:cNvPr id="51" name="TextBox 51"/>
          <p:cNvSpPr txBox="1"/>
          <p:nvPr/>
        </p:nvSpPr>
        <p:spPr>
          <a:xfrm>
            <a:off x="2730500" y="4584700"/>
            <a:ext cx="2374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&lt;1 ns</a:t>
            </a:r>
            <a:endParaRPr lang="en-US" sz="1100"/>
          </a:p>
        </p:txBody>
      </p:sp>
      <p:sp>
        <p:nvSpPr>
          <p:cNvPr id="52" name="TextBox 52"/>
          <p:cNvSpPr txBox="1"/>
          <p:nvPr/>
        </p:nvSpPr>
        <p:spPr>
          <a:xfrm>
            <a:off x="5295900" y="4584700"/>
            <a:ext cx="2044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Récepteur</a:t>
            </a:r>
            <a:endParaRPr lang="en-US" sz="1100"/>
          </a:p>
        </p:txBody>
      </p:sp>
      <p:sp>
        <p:nvSpPr>
          <p:cNvPr id="53" name="TextBox 53"/>
          <p:cNvSpPr txBox="1"/>
          <p:nvPr/>
        </p:nvSpPr>
        <p:spPr>
          <a:xfrm>
            <a:off x="7518400" y="45847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Très haute</a:t>
            </a:r>
            <a:endParaRPr lang="en-US" sz="1100"/>
          </a:p>
        </p:txBody>
      </p:sp>
      <p:sp>
        <p:nvSpPr>
          <p:cNvPr id="54" name="TextBox 54"/>
          <p:cNvSpPr txBox="1"/>
          <p:nvPr/>
        </p:nvSpPr>
        <p:spPr>
          <a:xfrm>
            <a:off x="9207500" y="4584700"/>
            <a:ext cx="604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Meilleure précision, très complexe/cher</a:t>
            </a:r>
            <a:endParaRPr lang="en-US" sz="1100"/>
          </a:p>
        </p:txBody>
      </p:sp>
      <p:sp>
        <p:nvSpPr>
          <p:cNvPr id="55" name="TextBox 55"/>
          <p:cNvSpPr txBox="1"/>
          <p:nvPr/>
        </p:nvSpPr>
        <p:spPr>
          <a:xfrm>
            <a:off x="977900" y="5524500"/>
            <a:ext cx="156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MRF</a:t>
            </a:r>
            <a:endParaRPr lang="en-US" sz="1100"/>
          </a:p>
        </p:txBody>
      </p:sp>
      <p:sp>
        <p:nvSpPr>
          <p:cNvPr id="56" name="TextBox 56"/>
          <p:cNvSpPr txBox="1"/>
          <p:nvPr/>
        </p:nvSpPr>
        <p:spPr>
          <a:xfrm>
            <a:off x="2730500" y="5524500"/>
            <a:ext cx="23749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~1 ns</a:t>
            </a:r>
            <a:endParaRPr lang="en-US" sz="1100"/>
          </a:p>
        </p:txBody>
      </p:sp>
      <p:sp>
        <p:nvSpPr>
          <p:cNvPr id="57" name="TextBox 57"/>
          <p:cNvSpPr txBox="1"/>
          <p:nvPr/>
        </p:nvSpPr>
        <p:spPr>
          <a:xfrm>
            <a:off x="5295900" y="5524500"/>
            <a:ext cx="2044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Récepteur</a:t>
            </a:r>
            <a:endParaRPr lang="en-US" sz="1100"/>
          </a:p>
        </p:txBody>
      </p:sp>
      <p:sp>
        <p:nvSpPr>
          <p:cNvPr id="58" name="TextBox 58"/>
          <p:cNvSpPr txBox="1"/>
          <p:nvPr/>
        </p:nvSpPr>
        <p:spPr>
          <a:xfrm>
            <a:off x="7518400" y="5524500"/>
            <a:ext cx="149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Très haute</a:t>
            </a:r>
            <a:endParaRPr lang="en-US" sz="1100"/>
          </a:p>
        </p:txBody>
      </p:sp>
      <p:sp>
        <p:nvSpPr>
          <p:cNvPr id="59" name="TextBox 59"/>
          <p:cNvSpPr txBox="1"/>
          <p:nvPr/>
        </p:nvSpPr>
        <p:spPr>
          <a:xfrm>
            <a:off x="9207500" y="5524500"/>
            <a:ext cx="604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Déterministe, expertise FPGA requise</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37A16-9DD2-4040-9470-EAC359E184D3}"/>
              </a:ext>
            </a:extLst>
          </p:cNvPr>
          <p:cNvSpPr>
            <a:spLocks noGrp="1"/>
          </p:cNvSpPr>
          <p:nvPr>
            <p:ph type="title"/>
          </p:nvPr>
        </p:nvSpPr>
        <p:spPr/>
        <p:txBody>
          <a:bodyPr/>
          <a:lstStyle/>
          <a:p>
            <a:r>
              <a:rPr lang="fr-FR" dirty="0"/>
              <a:t>Horodatage au récepteur</a:t>
            </a:r>
          </a:p>
        </p:txBody>
      </p:sp>
      <p:sp>
        <p:nvSpPr>
          <p:cNvPr id="3" name="Espace réservé du contenu 2">
            <a:extLst>
              <a:ext uri="{FF2B5EF4-FFF2-40B4-BE49-F238E27FC236}">
                <a16:creationId xmlns:a16="http://schemas.microsoft.com/office/drawing/2014/main" id="{6C824140-582A-4A57-A4BF-242945CCE545}"/>
              </a:ext>
            </a:extLst>
          </p:cNvPr>
          <p:cNvSpPr>
            <a:spLocks noGrp="1"/>
          </p:cNvSpPr>
          <p:nvPr>
            <p:ph idx="1"/>
          </p:nvPr>
        </p:nvSpPr>
        <p:spPr>
          <a:xfrm>
            <a:off x="457200" y="1600200"/>
            <a:ext cx="15367000" cy="7010400"/>
          </a:xfrm>
        </p:spPr>
        <p:txBody>
          <a:bodyPr/>
          <a:lstStyle/>
          <a:p>
            <a:r>
              <a:rPr lang="en-US" sz="3200" b="1" dirty="0">
                <a:solidFill>
                  <a:srgbClr val="393939"/>
                </a:solidFill>
                <a:latin typeface="Poppins"/>
              </a:rPr>
              <a:t>OS temps </a:t>
            </a:r>
            <a:r>
              <a:rPr lang="en-US" sz="3200" b="1" dirty="0" err="1">
                <a:solidFill>
                  <a:srgbClr val="393939"/>
                </a:solidFill>
                <a:latin typeface="Poppins"/>
              </a:rPr>
              <a:t>réel</a:t>
            </a:r>
            <a:r>
              <a:rPr lang="en-US" sz="3200" b="1" dirty="0">
                <a:solidFill>
                  <a:srgbClr val="393939"/>
                </a:solidFill>
                <a:latin typeface="Poppins"/>
              </a:rPr>
              <a:t> (Linux RT, VxWorks, QNX)</a:t>
            </a:r>
          </a:p>
          <a:p>
            <a:r>
              <a:rPr lang="en-US" sz="3200" b="1" dirty="0">
                <a:solidFill>
                  <a:srgbClr val="393939"/>
                </a:solidFill>
                <a:latin typeface="Poppins"/>
              </a:rPr>
              <a:t>Thread timing sur CPU core </a:t>
            </a:r>
            <a:r>
              <a:rPr lang="en-US" sz="3200" b="1" dirty="0" err="1">
                <a:solidFill>
                  <a:srgbClr val="393939"/>
                </a:solidFill>
                <a:latin typeface="Poppins"/>
              </a:rPr>
              <a:t>dédié</a:t>
            </a:r>
            <a:endParaRPr lang="en-US" b="1" dirty="0">
              <a:solidFill>
                <a:srgbClr val="393939"/>
              </a:solidFill>
              <a:latin typeface="Poppins"/>
            </a:endParaRPr>
          </a:p>
          <a:p>
            <a:r>
              <a:rPr lang="en-US" sz="3200" b="1" dirty="0" err="1">
                <a:solidFill>
                  <a:srgbClr val="393939"/>
                </a:solidFill>
                <a:latin typeface="Poppins"/>
              </a:rPr>
              <a:t>Optimiser</a:t>
            </a:r>
            <a:r>
              <a:rPr lang="en-US" sz="3200" b="1" dirty="0">
                <a:solidFill>
                  <a:srgbClr val="393939"/>
                </a:solidFill>
                <a:latin typeface="Poppins"/>
              </a:rPr>
              <a:t> code critique </a:t>
            </a:r>
            <a:r>
              <a:rPr lang="en-US" sz="3200" b="1" dirty="0" err="1">
                <a:solidFill>
                  <a:srgbClr val="393939"/>
                </a:solidFill>
                <a:latin typeface="Poppins"/>
              </a:rPr>
              <a:t>en</a:t>
            </a:r>
            <a:r>
              <a:rPr lang="en-US" sz="3200" b="1" dirty="0">
                <a:solidFill>
                  <a:srgbClr val="393939"/>
                </a:solidFill>
                <a:latin typeface="Poppins"/>
              </a:rPr>
              <a:t> </a:t>
            </a:r>
            <a:r>
              <a:rPr lang="en-US" sz="3200" b="1" dirty="0" err="1">
                <a:solidFill>
                  <a:srgbClr val="393939"/>
                </a:solidFill>
                <a:latin typeface="Poppins"/>
              </a:rPr>
              <a:t>basse</a:t>
            </a:r>
            <a:r>
              <a:rPr lang="en-US" sz="3200" b="1" dirty="0">
                <a:solidFill>
                  <a:srgbClr val="393939"/>
                </a:solidFill>
                <a:latin typeface="Poppins"/>
              </a:rPr>
              <a:t> </a:t>
            </a:r>
            <a:r>
              <a:rPr lang="en-US" sz="3200" b="1" dirty="0" err="1">
                <a:solidFill>
                  <a:srgbClr val="393939"/>
                </a:solidFill>
                <a:latin typeface="Poppins"/>
              </a:rPr>
              <a:t>latence</a:t>
            </a:r>
            <a:r>
              <a:rPr lang="en-US" sz="3200" b="1" dirty="0">
                <a:solidFill>
                  <a:srgbClr val="393939"/>
                </a:solidFill>
                <a:latin typeface="Poppins"/>
              </a:rPr>
              <a:t> (C, </a:t>
            </a:r>
            <a:r>
              <a:rPr lang="en-US" sz="3200" b="1" dirty="0" err="1">
                <a:solidFill>
                  <a:srgbClr val="393939"/>
                </a:solidFill>
                <a:latin typeface="Poppins"/>
              </a:rPr>
              <a:t>assembleur</a:t>
            </a:r>
            <a:r>
              <a:rPr lang="en-US" sz="3200" b="1" dirty="0">
                <a:solidFill>
                  <a:srgbClr val="393939"/>
                </a:solidFill>
                <a:latin typeface="Poppins"/>
              </a:rPr>
              <a:t>)</a:t>
            </a:r>
          </a:p>
          <a:p>
            <a:r>
              <a:rPr lang="en-US" b="1" dirty="0" err="1">
                <a:solidFill>
                  <a:srgbClr val="393939"/>
                </a:solidFill>
                <a:latin typeface="Poppins"/>
              </a:rPr>
              <a:t>Optimiser</a:t>
            </a:r>
            <a:r>
              <a:rPr lang="en-US" b="1" dirty="0">
                <a:solidFill>
                  <a:srgbClr val="393939"/>
                </a:solidFill>
                <a:latin typeface="Poppins"/>
              </a:rPr>
              <a:t> son infrastructure </a:t>
            </a:r>
            <a:r>
              <a:rPr lang="en-US" b="1" dirty="0" err="1">
                <a:solidFill>
                  <a:srgbClr val="393939"/>
                </a:solidFill>
                <a:latin typeface="Poppins"/>
              </a:rPr>
              <a:t>réseau</a:t>
            </a:r>
            <a:endParaRPr lang="en-US" b="1" dirty="0">
              <a:solidFill>
                <a:srgbClr val="393939"/>
              </a:solidFill>
              <a:latin typeface="Poppins"/>
            </a:endParaRPr>
          </a:p>
          <a:p>
            <a:r>
              <a:rPr lang="en-US" b="1" dirty="0" err="1">
                <a:solidFill>
                  <a:srgbClr val="393939"/>
                </a:solidFill>
                <a:latin typeface="Poppins"/>
              </a:rPr>
              <a:t>Minimiser</a:t>
            </a:r>
            <a:r>
              <a:rPr lang="en-US" b="1" dirty="0">
                <a:solidFill>
                  <a:srgbClr val="393939"/>
                </a:solidFill>
                <a:latin typeface="Poppins"/>
              </a:rPr>
              <a:t> (et uniformizer) les distances</a:t>
            </a:r>
            <a:endParaRPr lang="en-US" sz="1600" dirty="0"/>
          </a:p>
          <a:p>
            <a:endParaRPr lang="fr-FR" dirty="0"/>
          </a:p>
        </p:txBody>
      </p:sp>
    </p:spTree>
    <p:extLst>
      <p:ext uri="{BB962C8B-B14F-4D97-AF65-F5344CB8AC3E}">
        <p14:creationId xmlns:p14="http://schemas.microsoft.com/office/powerpoint/2010/main" val="1224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F69F0-D9C3-4D55-888A-977710C681A7}"/>
              </a:ext>
            </a:extLst>
          </p:cNvPr>
          <p:cNvSpPr>
            <a:spLocks noGrp="1"/>
          </p:cNvSpPr>
          <p:nvPr>
            <p:ph type="title"/>
          </p:nvPr>
        </p:nvSpPr>
        <p:spPr>
          <a:xfrm>
            <a:off x="457200" y="274638"/>
            <a:ext cx="15367000" cy="1143000"/>
          </a:xfrm>
        </p:spPr>
        <p:txBody>
          <a:bodyPr/>
          <a:lstStyle/>
          <a:p>
            <a:r>
              <a:rPr lang="fr-FR" dirty="0"/>
              <a:t>Conclusion</a:t>
            </a:r>
          </a:p>
        </p:txBody>
      </p:sp>
      <p:sp>
        <p:nvSpPr>
          <p:cNvPr id="3" name="Espace réservé du contenu 2">
            <a:extLst>
              <a:ext uri="{FF2B5EF4-FFF2-40B4-BE49-F238E27FC236}">
                <a16:creationId xmlns:a16="http://schemas.microsoft.com/office/drawing/2014/main" id="{14C23F4F-510F-4CA5-A22F-2BDBC6ED32CB}"/>
              </a:ext>
            </a:extLst>
          </p:cNvPr>
          <p:cNvSpPr>
            <a:spLocks noGrp="1"/>
          </p:cNvSpPr>
          <p:nvPr>
            <p:ph idx="1"/>
          </p:nvPr>
        </p:nvSpPr>
        <p:spPr>
          <a:xfrm>
            <a:off x="457200" y="1600200"/>
            <a:ext cx="15367000" cy="6934200"/>
          </a:xfrm>
        </p:spPr>
        <p:txBody>
          <a:bodyPr/>
          <a:lstStyle/>
          <a:p>
            <a:r>
              <a:rPr lang="fr-FR" dirty="0"/>
              <a:t>Domaine en pleine évolution</a:t>
            </a:r>
          </a:p>
          <a:p>
            <a:r>
              <a:rPr lang="fr-FR" dirty="0"/>
              <a:t>Des solutions structurantes existent</a:t>
            </a:r>
          </a:p>
          <a:p>
            <a:r>
              <a:rPr lang="fr-FR" dirty="0"/>
              <a:t>Déploiement REFIMEVE change la donne</a:t>
            </a:r>
          </a:p>
          <a:p>
            <a:r>
              <a:rPr lang="fr-FR" dirty="0"/>
              <a:t>Réflexion à avoir sur la / les solutions en fonction des grands cas d’utilisation</a:t>
            </a:r>
          </a:p>
        </p:txBody>
      </p:sp>
    </p:spTree>
    <p:extLst>
      <p:ext uri="{BB962C8B-B14F-4D97-AF65-F5344CB8AC3E}">
        <p14:creationId xmlns:p14="http://schemas.microsoft.com/office/powerpoint/2010/main" val="260517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TextBox 3"/>
          <p:cNvSpPr txBox="1"/>
          <p:nvPr/>
        </p:nvSpPr>
        <p:spPr>
          <a:xfrm>
            <a:off x="876300" y="3175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Qu'est-ce que l'horodatage d'événement ?</a:t>
            </a:r>
            <a:endParaRPr lang="en-US" sz="1100"/>
          </a:p>
        </p:txBody>
      </p:sp>
      <p:sp>
        <p:nvSpPr>
          <p:cNvPr id="4" name="TextBox 4"/>
          <p:cNvSpPr txBox="1"/>
          <p:nvPr/>
        </p:nvSpPr>
        <p:spPr>
          <a:xfrm>
            <a:off x="876300" y="4064000"/>
            <a:ext cx="144907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393939"/>
                </a:solidFill>
                <a:latin typeface="Poppins"/>
              </a:rPr>
              <a:t>Associer</a:t>
            </a:r>
            <a:r>
              <a:rPr lang="en-US" sz="1900" b="1" dirty="0">
                <a:solidFill>
                  <a:srgbClr val="393939"/>
                </a:solidFill>
                <a:latin typeface="Poppins"/>
              </a:rPr>
              <a:t> à </a:t>
            </a:r>
            <a:r>
              <a:rPr lang="en-US" sz="1900" b="1" dirty="0" err="1">
                <a:solidFill>
                  <a:srgbClr val="393939"/>
                </a:solidFill>
                <a:latin typeface="Poppins"/>
              </a:rPr>
              <a:t>chaque</a:t>
            </a:r>
            <a:r>
              <a:rPr lang="en-US" sz="1900" b="1" dirty="0">
                <a:solidFill>
                  <a:srgbClr val="393939"/>
                </a:solidFill>
                <a:latin typeface="Poppins"/>
              </a:rPr>
              <a:t> </a:t>
            </a:r>
            <a:r>
              <a:rPr lang="en-US" sz="1900" b="1" dirty="0" err="1">
                <a:solidFill>
                  <a:srgbClr val="393939"/>
                </a:solidFill>
                <a:latin typeface="Poppins"/>
              </a:rPr>
              <a:t>événement</a:t>
            </a:r>
            <a:r>
              <a:rPr lang="en-US" sz="1900" b="1" dirty="0">
                <a:solidFill>
                  <a:srgbClr val="393939"/>
                </a:solidFill>
                <a:latin typeface="Poppins"/>
              </a:rPr>
              <a:t> </a:t>
            </a:r>
            <a:r>
              <a:rPr lang="en-US" sz="1900" b="1" dirty="0" err="1">
                <a:solidFill>
                  <a:srgbClr val="393939"/>
                </a:solidFill>
                <a:latin typeface="Poppins"/>
              </a:rPr>
              <a:t>détecté</a:t>
            </a:r>
            <a:r>
              <a:rPr lang="en-US" sz="1900" b="1" dirty="0">
                <a:solidFill>
                  <a:srgbClr val="393939"/>
                </a:solidFill>
                <a:latin typeface="Poppins"/>
              </a:rPr>
              <a:t> </a:t>
            </a:r>
            <a:r>
              <a:rPr lang="en-US" sz="1900" b="1" dirty="0" err="1">
                <a:solidFill>
                  <a:srgbClr val="393939"/>
                </a:solidFill>
                <a:latin typeface="Poppins"/>
              </a:rPr>
              <a:t>une</a:t>
            </a:r>
            <a:r>
              <a:rPr lang="en-US" sz="1900" b="1" dirty="0">
                <a:solidFill>
                  <a:srgbClr val="393939"/>
                </a:solidFill>
                <a:latin typeface="Poppins"/>
              </a:rPr>
              <a:t> </a:t>
            </a:r>
            <a:r>
              <a:rPr lang="en-US" sz="1900" b="1" dirty="0" err="1">
                <a:solidFill>
                  <a:srgbClr val="393939"/>
                </a:solidFill>
                <a:latin typeface="Poppins"/>
              </a:rPr>
              <a:t>étiquette</a:t>
            </a:r>
            <a:r>
              <a:rPr lang="en-US" sz="1900" b="1" dirty="0">
                <a:solidFill>
                  <a:srgbClr val="393939"/>
                </a:solidFill>
                <a:latin typeface="Poppins"/>
              </a:rPr>
              <a:t> </a:t>
            </a:r>
            <a:r>
              <a:rPr lang="en-US" sz="1900" b="1" dirty="0" err="1">
                <a:solidFill>
                  <a:srgbClr val="393939"/>
                </a:solidFill>
                <a:latin typeface="Poppins"/>
              </a:rPr>
              <a:t>temporelle</a:t>
            </a:r>
            <a:r>
              <a:rPr lang="en-US" sz="1900" b="1" dirty="0">
                <a:solidFill>
                  <a:srgbClr val="393939"/>
                </a:solidFill>
                <a:latin typeface="Poppins"/>
              </a:rPr>
              <a:t> </a:t>
            </a:r>
            <a:r>
              <a:rPr lang="en-US" sz="1900" b="1" dirty="0" err="1">
                <a:solidFill>
                  <a:srgbClr val="393939"/>
                </a:solidFill>
                <a:latin typeface="Poppins"/>
              </a:rPr>
              <a:t>absolue</a:t>
            </a:r>
            <a:r>
              <a:rPr lang="en-US" sz="1900" b="1" dirty="0">
                <a:solidFill>
                  <a:srgbClr val="393939"/>
                </a:solidFill>
                <a:latin typeface="Poppins"/>
              </a:rPr>
              <a:t> et </a:t>
            </a:r>
            <a:r>
              <a:rPr lang="en-US" sz="1900" b="1" dirty="0" err="1">
                <a:solidFill>
                  <a:srgbClr val="393939"/>
                </a:solidFill>
                <a:latin typeface="Poppins"/>
              </a:rPr>
              <a:t>précise</a:t>
            </a:r>
            <a:r>
              <a:rPr lang="en-US" sz="1900" b="1" dirty="0">
                <a:solidFill>
                  <a:srgbClr val="393939"/>
                </a:solidFill>
                <a:latin typeface="Poppins"/>
              </a:rPr>
              <a:t>.</a:t>
            </a:r>
          </a:p>
          <a:p>
            <a:pPr indent="0" algn="l">
              <a:lnSpc>
                <a:spcPct val="150000"/>
              </a:lnSpc>
              <a:defRPr/>
            </a:pPr>
            <a:endParaRPr lang="en-US" sz="1900" b="1" dirty="0">
              <a:solidFill>
                <a:srgbClr val="393939"/>
              </a:solidFill>
              <a:latin typeface="Poppins"/>
            </a:endParaRPr>
          </a:p>
          <a:p>
            <a:pPr indent="0" algn="l">
              <a:lnSpc>
                <a:spcPct val="150000"/>
              </a:lnSpc>
              <a:defRPr/>
            </a:pPr>
            <a:r>
              <a:rPr lang="en-US" sz="1900" b="1" dirty="0">
                <a:solidFill>
                  <a:srgbClr val="393939"/>
                </a:solidFill>
                <a:latin typeface="Poppins"/>
              </a:rPr>
              <a:t>PROBLÈMES :</a:t>
            </a:r>
          </a:p>
          <a:p>
            <a:pPr indent="0" algn="l">
              <a:lnSpc>
                <a:spcPct val="150000"/>
              </a:lnSpc>
              <a:defRPr/>
            </a:pPr>
            <a:r>
              <a:rPr lang="en-US" sz="1900" b="1" dirty="0">
                <a:solidFill>
                  <a:srgbClr val="393939"/>
                </a:solidFill>
                <a:latin typeface="Poppins"/>
              </a:rPr>
              <a:t>-&gt; Propagation et </a:t>
            </a:r>
            <a:r>
              <a:rPr lang="en-US" sz="1900" b="1" dirty="0" err="1">
                <a:solidFill>
                  <a:srgbClr val="393939"/>
                </a:solidFill>
                <a:latin typeface="Poppins"/>
              </a:rPr>
              <a:t>stabilité</a:t>
            </a:r>
            <a:r>
              <a:rPr lang="en-US" sz="1900" b="1" dirty="0">
                <a:solidFill>
                  <a:srgbClr val="393939"/>
                </a:solidFill>
                <a:latin typeface="Poppins"/>
              </a:rPr>
              <a:t> du temps </a:t>
            </a:r>
            <a:r>
              <a:rPr lang="en-US" sz="1900" b="1" dirty="0" err="1">
                <a:solidFill>
                  <a:srgbClr val="393939"/>
                </a:solidFill>
                <a:latin typeface="Poppins"/>
              </a:rPr>
              <a:t>jusqu’au</a:t>
            </a:r>
            <a:r>
              <a:rPr lang="en-US" sz="1900" b="1" dirty="0">
                <a:solidFill>
                  <a:srgbClr val="393939"/>
                </a:solidFill>
                <a:latin typeface="Poppins"/>
              </a:rPr>
              <a:t> point </a:t>
            </a:r>
            <a:r>
              <a:rPr lang="en-US" sz="1900" b="1" dirty="0" err="1">
                <a:solidFill>
                  <a:srgbClr val="393939"/>
                </a:solidFill>
                <a:latin typeface="Poppins"/>
              </a:rPr>
              <a:t>d’association</a:t>
            </a:r>
            <a:endParaRPr lang="en-US" sz="1900" b="1" dirty="0">
              <a:solidFill>
                <a:srgbClr val="393939"/>
              </a:solidFill>
              <a:latin typeface="Poppins"/>
            </a:endParaRPr>
          </a:p>
          <a:p>
            <a:pPr indent="0" algn="l">
              <a:lnSpc>
                <a:spcPct val="150000"/>
              </a:lnSpc>
              <a:defRPr/>
            </a:pPr>
            <a:r>
              <a:rPr lang="en-US" sz="1900" b="1" dirty="0">
                <a:solidFill>
                  <a:srgbClr val="393939"/>
                </a:solidFill>
                <a:latin typeface="Poppins"/>
              </a:rPr>
              <a:t>-&gt;  ΔT entre </a:t>
            </a:r>
            <a:r>
              <a:rPr lang="en-US" sz="1900" b="1" dirty="0" err="1">
                <a:solidFill>
                  <a:srgbClr val="393939"/>
                </a:solidFill>
                <a:latin typeface="Poppins"/>
              </a:rPr>
              <a:t>l'instant</a:t>
            </a:r>
            <a:r>
              <a:rPr lang="en-US" sz="1900" b="1" dirty="0">
                <a:solidFill>
                  <a:srgbClr val="393939"/>
                </a:solidFill>
                <a:latin typeface="Poppins"/>
              </a:rPr>
              <a:t> </a:t>
            </a:r>
            <a:r>
              <a:rPr lang="en-US" sz="1900" b="1" dirty="0" err="1">
                <a:solidFill>
                  <a:srgbClr val="393939"/>
                </a:solidFill>
                <a:latin typeface="Poppins"/>
              </a:rPr>
              <a:t>réel</a:t>
            </a:r>
            <a:r>
              <a:rPr lang="en-US" sz="1900" b="1" dirty="0">
                <a:solidFill>
                  <a:srgbClr val="393939"/>
                </a:solidFill>
                <a:latin typeface="Poppins"/>
              </a:rPr>
              <a:t> </a:t>
            </a:r>
            <a:r>
              <a:rPr lang="en-US" sz="1900" b="1" dirty="0" err="1">
                <a:solidFill>
                  <a:srgbClr val="393939"/>
                </a:solidFill>
                <a:latin typeface="Poppins"/>
              </a:rPr>
              <a:t>d'acquisition</a:t>
            </a:r>
            <a:r>
              <a:rPr lang="en-US" sz="1900" b="1" dirty="0">
                <a:solidFill>
                  <a:srgbClr val="393939"/>
                </a:solidFill>
                <a:latin typeface="Poppins"/>
              </a:rPr>
              <a:t> d'un </a:t>
            </a:r>
            <a:r>
              <a:rPr lang="en-US" sz="1900" b="1" dirty="0" err="1">
                <a:solidFill>
                  <a:srgbClr val="393939"/>
                </a:solidFill>
                <a:latin typeface="Poppins"/>
              </a:rPr>
              <a:t>événement</a:t>
            </a:r>
            <a:r>
              <a:rPr lang="en-US" sz="1900" b="1" dirty="0">
                <a:solidFill>
                  <a:srgbClr val="393939"/>
                </a:solidFill>
                <a:latin typeface="Poppins"/>
              </a:rPr>
              <a:t> et le timestamp qui </a:t>
            </a:r>
            <a:r>
              <a:rPr lang="en-US" sz="1900" b="1" dirty="0" err="1">
                <a:solidFill>
                  <a:srgbClr val="393939"/>
                </a:solidFill>
                <a:latin typeface="Poppins"/>
              </a:rPr>
              <a:t>lui</a:t>
            </a:r>
            <a:r>
              <a:rPr lang="en-US" sz="1900" b="1" dirty="0">
                <a:solidFill>
                  <a:srgbClr val="393939"/>
                </a:solidFill>
                <a:latin typeface="Poppins"/>
              </a:rPr>
              <a:t> </a:t>
            </a:r>
            <a:r>
              <a:rPr lang="en-US" sz="1900" b="1" dirty="0" err="1">
                <a:solidFill>
                  <a:srgbClr val="393939"/>
                </a:solidFill>
                <a:latin typeface="Poppins"/>
              </a:rPr>
              <a:t>est</a:t>
            </a:r>
            <a:r>
              <a:rPr lang="en-US" sz="1900" b="1" dirty="0">
                <a:solidFill>
                  <a:srgbClr val="393939"/>
                </a:solidFill>
                <a:latin typeface="Poppins"/>
              </a:rPr>
              <a:t> </a:t>
            </a:r>
            <a:r>
              <a:rPr lang="en-US" sz="1900" b="1" dirty="0" err="1">
                <a:solidFill>
                  <a:srgbClr val="393939"/>
                </a:solidFill>
                <a:latin typeface="Poppins"/>
              </a:rPr>
              <a:t>associé</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TextBox 3"/>
          <p:cNvSpPr txBox="1"/>
          <p:nvPr/>
        </p:nvSpPr>
        <p:spPr>
          <a:xfrm>
            <a:off x="876300" y="1905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Cadre de la Présentation</a:t>
            </a:r>
            <a:endParaRPr lang="en-US" sz="1100"/>
          </a:p>
        </p:txBody>
      </p:sp>
      <p:sp>
        <p:nvSpPr>
          <p:cNvPr id="4" name="TextBox 4"/>
          <p:cNvSpPr txBox="1"/>
          <p:nvPr/>
        </p:nvSpPr>
        <p:spPr>
          <a:xfrm>
            <a:off x="1181100" y="2794000"/>
            <a:ext cx="6616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Ce que nous n'aborderons PAS</a:t>
            </a:r>
            <a:endParaRPr lang="en-US" sz="1100"/>
          </a:p>
        </p:txBody>
      </p:sp>
      <p:sp>
        <p:nvSpPr>
          <p:cNvPr id="5" name="TextBox 5"/>
          <p:cNvSpPr txBox="1"/>
          <p:nvPr/>
        </p:nvSpPr>
        <p:spPr>
          <a:xfrm>
            <a:off x="8432800" y="2794000"/>
            <a:ext cx="6616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Ce qui nous INTÉRESSE</a:t>
            </a:r>
            <a:endParaRPr lang="en-US" sz="1100"/>
          </a:p>
        </p:txBody>
      </p:sp>
      <p:sp>
        <p:nvSpPr>
          <p:cNvPr id="6" name="TextBox 6"/>
          <p:cNvSpPr txBox="1"/>
          <p:nvPr/>
        </p:nvSpPr>
        <p:spPr>
          <a:xfrm>
            <a:off x="1181100" y="3530600"/>
            <a:ext cx="6616700" cy="33909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393939"/>
                </a:solidFill>
                <a:latin typeface="Poppins"/>
              </a:rPr>
              <a:t>Cette</a:t>
            </a:r>
            <a:r>
              <a:rPr lang="en-US" sz="1900" b="1" dirty="0">
                <a:solidFill>
                  <a:srgbClr val="393939"/>
                </a:solidFill>
                <a:latin typeface="Poppins"/>
              </a:rPr>
              <a:t> </a:t>
            </a:r>
            <a:r>
              <a:rPr lang="en-US" sz="1900" b="1" dirty="0" err="1">
                <a:solidFill>
                  <a:srgbClr val="393939"/>
                </a:solidFill>
                <a:latin typeface="Poppins"/>
              </a:rPr>
              <a:t>présentation</a:t>
            </a:r>
            <a:r>
              <a:rPr lang="en-US" sz="1900" b="1" dirty="0">
                <a:solidFill>
                  <a:srgbClr val="393939"/>
                </a:solidFill>
                <a:latin typeface="Poppins"/>
              </a:rPr>
              <a:t> </a:t>
            </a:r>
            <a:r>
              <a:rPr lang="en-US" sz="1900" b="1" dirty="0" err="1">
                <a:solidFill>
                  <a:srgbClr val="393939"/>
                </a:solidFill>
                <a:latin typeface="Poppins"/>
              </a:rPr>
              <a:t>n'abordera</a:t>
            </a:r>
            <a:r>
              <a:rPr lang="en-US" sz="1900" b="1" dirty="0">
                <a:solidFill>
                  <a:srgbClr val="393939"/>
                </a:solidFill>
                <a:latin typeface="Poppins"/>
              </a:rPr>
              <a:t> pas les </a:t>
            </a:r>
            <a:r>
              <a:rPr lang="en-US" sz="1900" b="1" dirty="0" err="1">
                <a:solidFill>
                  <a:srgbClr val="393939"/>
                </a:solidFill>
                <a:latin typeface="Poppins"/>
              </a:rPr>
              <a:t>problèmes</a:t>
            </a:r>
            <a:r>
              <a:rPr lang="en-US" sz="1900" b="1" dirty="0">
                <a:solidFill>
                  <a:srgbClr val="393939"/>
                </a:solidFill>
                <a:latin typeface="Poppins"/>
              </a:rPr>
              <a:t> de propagation du signal </a:t>
            </a:r>
            <a:r>
              <a:rPr lang="en-US" sz="1900" b="1" dirty="0" err="1">
                <a:solidFill>
                  <a:srgbClr val="393939"/>
                </a:solidFill>
                <a:latin typeface="Poppins"/>
              </a:rPr>
              <a:t>d'horloge</a:t>
            </a:r>
            <a:r>
              <a:rPr lang="en-US" sz="1900" b="1" dirty="0">
                <a:solidFill>
                  <a:srgbClr val="393939"/>
                </a:solidFill>
                <a:latin typeface="Poppins"/>
              </a:rPr>
              <a:t> </a:t>
            </a:r>
            <a:r>
              <a:rPr lang="en-US" sz="1900" b="1" dirty="0" err="1">
                <a:solidFill>
                  <a:srgbClr val="393939"/>
                </a:solidFill>
                <a:latin typeface="Poppins"/>
              </a:rPr>
              <a:t>ni</a:t>
            </a:r>
            <a:r>
              <a:rPr lang="en-US" sz="1900" b="1" dirty="0">
                <a:solidFill>
                  <a:srgbClr val="393939"/>
                </a:solidFill>
                <a:latin typeface="Poppins"/>
              </a:rPr>
              <a:t> la </a:t>
            </a:r>
            <a:r>
              <a:rPr lang="en-US" sz="1900" b="1" dirty="0" err="1">
                <a:solidFill>
                  <a:srgbClr val="393939"/>
                </a:solidFill>
                <a:latin typeface="Poppins"/>
              </a:rPr>
              <a:t>stabilité</a:t>
            </a:r>
            <a:r>
              <a:rPr lang="en-US" sz="1900" b="1" dirty="0">
                <a:solidFill>
                  <a:srgbClr val="393939"/>
                </a:solidFill>
                <a:latin typeface="Poppins"/>
              </a:rPr>
              <a:t> des </a:t>
            </a:r>
            <a:r>
              <a:rPr lang="en-US" sz="1900" b="1" dirty="0" err="1">
                <a:solidFill>
                  <a:srgbClr val="393939"/>
                </a:solidFill>
                <a:latin typeface="Poppins"/>
              </a:rPr>
              <a:t>signaux</a:t>
            </a:r>
            <a:r>
              <a:rPr lang="en-US" sz="1900" b="1" dirty="0">
                <a:solidFill>
                  <a:srgbClr val="393939"/>
                </a:solidFill>
                <a:latin typeface="Poppins"/>
              </a:rPr>
              <a:t> de </a:t>
            </a:r>
            <a:r>
              <a:rPr lang="en-US" sz="1900" b="1" dirty="0" err="1">
                <a:solidFill>
                  <a:srgbClr val="393939"/>
                </a:solidFill>
                <a:latin typeface="Poppins"/>
              </a:rPr>
              <a:t>synchronisation</a:t>
            </a:r>
            <a:r>
              <a:rPr lang="en-US" sz="1900" b="1" dirty="0">
                <a:solidFill>
                  <a:srgbClr val="393939"/>
                </a:solidFill>
                <a:latin typeface="Poppins"/>
              </a:rPr>
              <a:t>. </a:t>
            </a:r>
            <a:r>
              <a:rPr lang="en-US" sz="1900" b="1" dirty="0" err="1">
                <a:solidFill>
                  <a:srgbClr val="393939"/>
                </a:solidFill>
                <a:latin typeface="Poppins"/>
              </a:rPr>
              <a:t>Ces</a:t>
            </a:r>
            <a:r>
              <a:rPr lang="en-US" sz="1900" b="1" dirty="0">
                <a:solidFill>
                  <a:srgbClr val="393939"/>
                </a:solidFill>
                <a:latin typeface="Poppins"/>
              </a:rPr>
              <a:t> </a:t>
            </a:r>
            <a:r>
              <a:rPr lang="en-US" sz="1900" b="1" dirty="0" err="1">
                <a:solidFill>
                  <a:srgbClr val="393939"/>
                </a:solidFill>
                <a:latin typeface="Poppins"/>
              </a:rPr>
              <a:t>sujets</a:t>
            </a:r>
            <a:r>
              <a:rPr lang="en-US" sz="1900" b="1" dirty="0">
                <a:solidFill>
                  <a:srgbClr val="393939"/>
                </a:solidFill>
                <a:latin typeface="Poppins"/>
              </a:rPr>
              <a:t> </a:t>
            </a:r>
            <a:r>
              <a:rPr lang="en-US" sz="1900" b="1" dirty="0" err="1">
                <a:solidFill>
                  <a:srgbClr val="393939"/>
                </a:solidFill>
                <a:latin typeface="Poppins"/>
              </a:rPr>
              <a:t>sont</a:t>
            </a:r>
            <a:r>
              <a:rPr lang="en-US" sz="1900" b="1" dirty="0">
                <a:solidFill>
                  <a:srgbClr val="393939"/>
                </a:solidFill>
                <a:latin typeface="Poppins"/>
              </a:rPr>
              <a:t> </a:t>
            </a:r>
            <a:r>
              <a:rPr lang="en-US" sz="1900" b="1" dirty="0" err="1">
                <a:solidFill>
                  <a:srgbClr val="393939"/>
                </a:solidFill>
                <a:latin typeface="Poppins"/>
              </a:rPr>
              <a:t>largement</a:t>
            </a:r>
            <a:r>
              <a:rPr lang="en-US" sz="1900" b="1" dirty="0">
                <a:solidFill>
                  <a:srgbClr val="393939"/>
                </a:solidFill>
                <a:latin typeface="Poppins"/>
              </a:rPr>
              <a:t> </a:t>
            </a:r>
            <a:r>
              <a:rPr lang="en-US" sz="1900" b="1" dirty="0" err="1">
                <a:solidFill>
                  <a:srgbClr val="393939"/>
                </a:solidFill>
                <a:latin typeface="Poppins"/>
              </a:rPr>
              <a:t>traités</a:t>
            </a:r>
            <a:r>
              <a:rPr lang="en-US" sz="1900" b="1" dirty="0">
                <a:solidFill>
                  <a:srgbClr val="393939"/>
                </a:solidFill>
                <a:latin typeface="Poppins"/>
              </a:rPr>
              <a:t> dans la </a:t>
            </a:r>
            <a:r>
              <a:rPr lang="en-US" sz="1900" b="1" dirty="0" err="1">
                <a:solidFill>
                  <a:srgbClr val="393939"/>
                </a:solidFill>
                <a:latin typeface="Poppins"/>
              </a:rPr>
              <a:t>littérature</a:t>
            </a:r>
            <a:r>
              <a:rPr lang="en-US" sz="1900" b="1" dirty="0">
                <a:solidFill>
                  <a:srgbClr val="393939"/>
                </a:solidFill>
                <a:latin typeface="Poppins"/>
              </a:rPr>
              <a:t> </a:t>
            </a:r>
            <a:r>
              <a:rPr lang="en-US" sz="1900" b="1" dirty="0" err="1">
                <a:solidFill>
                  <a:srgbClr val="393939"/>
                </a:solidFill>
                <a:latin typeface="Poppins"/>
              </a:rPr>
              <a:t>scientifique</a:t>
            </a:r>
            <a:r>
              <a:rPr lang="en-US" sz="1900" b="1" dirty="0">
                <a:solidFill>
                  <a:srgbClr val="393939"/>
                </a:solidFill>
                <a:latin typeface="Poppins"/>
              </a:rPr>
              <a:t> et technique </a:t>
            </a:r>
            <a:r>
              <a:rPr lang="en-US" sz="1900" b="1" dirty="0" err="1">
                <a:solidFill>
                  <a:srgbClr val="393939"/>
                </a:solidFill>
                <a:latin typeface="Poppins"/>
              </a:rPr>
              <a:t>existante</a:t>
            </a:r>
            <a:r>
              <a:rPr lang="en-US" sz="1900" b="1" dirty="0">
                <a:solidFill>
                  <a:srgbClr val="393939"/>
                </a:solidFill>
                <a:latin typeface="Poppins"/>
              </a:rPr>
              <a:t> : </a:t>
            </a:r>
            <a:r>
              <a:rPr lang="en-US" sz="1900" b="1" dirty="0" err="1">
                <a:solidFill>
                  <a:srgbClr val="393939"/>
                </a:solidFill>
                <a:latin typeface="Poppins"/>
              </a:rPr>
              <a:t>délais</a:t>
            </a:r>
            <a:r>
              <a:rPr lang="en-US" sz="1900" b="1" dirty="0">
                <a:solidFill>
                  <a:srgbClr val="393939"/>
                </a:solidFill>
                <a:latin typeface="Poppins"/>
              </a:rPr>
              <a:t> de propagation pure, </a:t>
            </a:r>
            <a:r>
              <a:rPr lang="en-US" sz="1900" b="1" dirty="0" err="1">
                <a:solidFill>
                  <a:srgbClr val="393939"/>
                </a:solidFill>
                <a:latin typeface="Poppins"/>
              </a:rPr>
              <a:t>asymétries</a:t>
            </a:r>
            <a:r>
              <a:rPr lang="en-US" sz="1900" b="1" dirty="0">
                <a:solidFill>
                  <a:srgbClr val="393939"/>
                </a:solidFill>
                <a:latin typeface="Poppins"/>
              </a:rPr>
              <a:t> de liens physiques, variations dues aux </a:t>
            </a:r>
            <a:r>
              <a:rPr lang="en-US" sz="1900" b="1" dirty="0" err="1">
                <a:solidFill>
                  <a:srgbClr val="393939"/>
                </a:solidFill>
                <a:latin typeface="Poppins"/>
              </a:rPr>
              <a:t>caractéristiques</a:t>
            </a:r>
            <a:r>
              <a:rPr lang="en-US" sz="1900" b="1" dirty="0">
                <a:solidFill>
                  <a:srgbClr val="393939"/>
                </a:solidFill>
                <a:latin typeface="Poppins"/>
              </a:rPr>
              <a:t> des </a:t>
            </a:r>
            <a:r>
              <a:rPr lang="en-US" sz="1900" b="1" dirty="0" err="1">
                <a:solidFill>
                  <a:srgbClr val="393939"/>
                </a:solidFill>
                <a:latin typeface="Poppins"/>
              </a:rPr>
              <a:t>câbles</a:t>
            </a:r>
            <a:r>
              <a:rPr lang="en-US" sz="1900" b="1" dirty="0">
                <a:solidFill>
                  <a:srgbClr val="393939"/>
                </a:solidFill>
                <a:latin typeface="Poppins"/>
              </a:rPr>
              <a:t>, </a:t>
            </a:r>
            <a:r>
              <a:rPr lang="en-US" sz="1900" b="1" dirty="0" err="1">
                <a:solidFill>
                  <a:srgbClr val="393939"/>
                </a:solidFill>
                <a:latin typeface="Poppins"/>
              </a:rPr>
              <a:t>stabilité</a:t>
            </a:r>
            <a:r>
              <a:rPr lang="en-US" sz="1900" b="1" dirty="0">
                <a:solidFill>
                  <a:srgbClr val="393939"/>
                </a:solidFill>
                <a:latin typeface="Poppins"/>
              </a:rPr>
              <a:t> des </a:t>
            </a:r>
            <a:r>
              <a:rPr lang="en-US" sz="1900" b="1" dirty="0" err="1">
                <a:solidFill>
                  <a:srgbClr val="393939"/>
                </a:solidFill>
                <a:latin typeface="Poppins"/>
              </a:rPr>
              <a:t>oscillateurs</a:t>
            </a:r>
            <a:r>
              <a:rPr lang="en-US" sz="1900" b="1" dirty="0">
                <a:solidFill>
                  <a:srgbClr val="393939"/>
                </a:solidFill>
                <a:latin typeface="Poppins"/>
              </a:rPr>
              <a:t>. </a:t>
            </a:r>
            <a:r>
              <a:rPr lang="en-US" sz="1900" b="1" dirty="0" err="1">
                <a:solidFill>
                  <a:srgbClr val="393939"/>
                </a:solidFill>
                <a:latin typeface="Poppins"/>
              </a:rPr>
              <a:t>Ces</a:t>
            </a:r>
            <a:r>
              <a:rPr lang="en-US" sz="1900" b="1" dirty="0">
                <a:solidFill>
                  <a:srgbClr val="393939"/>
                </a:solidFill>
                <a:latin typeface="Poppins"/>
              </a:rPr>
              <a:t> aspects de 'timing matériel' </a:t>
            </a:r>
            <a:r>
              <a:rPr lang="en-US" sz="1900" b="1" dirty="0" err="1">
                <a:solidFill>
                  <a:srgbClr val="393939"/>
                </a:solidFill>
                <a:latin typeface="Poppins"/>
              </a:rPr>
              <a:t>sont</a:t>
            </a:r>
            <a:r>
              <a:rPr lang="en-US" sz="1900" b="1" dirty="0">
                <a:solidFill>
                  <a:srgbClr val="393939"/>
                </a:solidFill>
                <a:latin typeface="Poppins"/>
              </a:rPr>
              <a:t> bien </a:t>
            </a:r>
            <a:r>
              <a:rPr lang="en-US" sz="1900" b="1" dirty="0" err="1">
                <a:solidFill>
                  <a:srgbClr val="393939"/>
                </a:solidFill>
                <a:latin typeface="Poppins"/>
              </a:rPr>
              <a:t>compris</a:t>
            </a:r>
            <a:r>
              <a:rPr lang="en-US" sz="1900" b="1" dirty="0">
                <a:solidFill>
                  <a:srgbClr val="393939"/>
                </a:solidFill>
                <a:latin typeface="Poppins"/>
              </a:rPr>
              <a:t> et </a:t>
            </a:r>
            <a:r>
              <a:rPr lang="en-US" sz="1900" b="1" dirty="0" err="1">
                <a:solidFill>
                  <a:srgbClr val="393939"/>
                </a:solidFill>
                <a:latin typeface="Poppins"/>
              </a:rPr>
              <a:t>documentés</a:t>
            </a:r>
            <a:r>
              <a:rPr lang="en-US" sz="1900" b="1" dirty="0">
                <a:solidFill>
                  <a:srgbClr val="393939"/>
                </a:solidFill>
                <a:latin typeface="Poppins"/>
              </a:rPr>
              <a:t>.</a:t>
            </a:r>
            <a:endParaRPr lang="en-US" sz="1100" dirty="0"/>
          </a:p>
        </p:txBody>
      </p:sp>
      <p:sp>
        <p:nvSpPr>
          <p:cNvPr id="7" name="TextBox 7"/>
          <p:cNvSpPr txBox="1"/>
          <p:nvPr/>
        </p:nvSpPr>
        <p:spPr>
          <a:xfrm>
            <a:off x="8432800" y="3530600"/>
            <a:ext cx="66167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393939"/>
                </a:solidFill>
                <a:latin typeface="Poppins"/>
              </a:rPr>
              <a:t>Notre </a:t>
            </a:r>
            <a:r>
              <a:rPr lang="en-US" sz="1900" b="1" dirty="0" err="1">
                <a:solidFill>
                  <a:srgbClr val="393939"/>
                </a:solidFill>
                <a:latin typeface="Poppins"/>
              </a:rPr>
              <a:t>sujet</a:t>
            </a:r>
            <a:r>
              <a:rPr lang="en-US" sz="1900" b="1" dirty="0">
                <a:solidFill>
                  <a:srgbClr val="393939"/>
                </a:solidFill>
                <a:latin typeface="Poppins"/>
              </a:rPr>
              <a:t> : les trois </a:t>
            </a:r>
            <a:r>
              <a:rPr lang="en-US" sz="1900" b="1" dirty="0" err="1">
                <a:solidFill>
                  <a:srgbClr val="393939"/>
                </a:solidFill>
                <a:latin typeface="Poppins"/>
              </a:rPr>
              <a:t>pièges</a:t>
            </a:r>
            <a:r>
              <a:rPr lang="en-US" sz="1900" b="1" dirty="0">
                <a:solidFill>
                  <a:srgbClr val="393939"/>
                </a:solidFill>
                <a:latin typeface="Poppins"/>
              </a:rPr>
              <a:t> qui font que le TIMESTAMP APPOSÉ sur un </a:t>
            </a:r>
            <a:r>
              <a:rPr lang="en-US" sz="1900" b="1" dirty="0" err="1">
                <a:solidFill>
                  <a:srgbClr val="393939"/>
                </a:solidFill>
                <a:latin typeface="Poppins"/>
              </a:rPr>
              <a:t>événement</a:t>
            </a:r>
            <a:r>
              <a:rPr lang="en-US" sz="1900" b="1" dirty="0">
                <a:solidFill>
                  <a:srgbClr val="393939"/>
                </a:solidFill>
                <a:latin typeface="Poppins"/>
              </a:rPr>
              <a:t> </a:t>
            </a:r>
            <a:r>
              <a:rPr lang="en-US" sz="1900" b="1" dirty="0" err="1">
                <a:solidFill>
                  <a:srgbClr val="393939"/>
                </a:solidFill>
                <a:latin typeface="Poppins"/>
              </a:rPr>
              <a:t>est</a:t>
            </a:r>
            <a:r>
              <a:rPr lang="en-US" sz="1900" b="1" dirty="0">
                <a:solidFill>
                  <a:srgbClr val="393939"/>
                </a:solidFill>
                <a:latin typeface="Poppins"/>
              </a:rPr>
              <a:t> LOIN de </a:t>
            </a:r>
            <a:r>
              <a:rPr lang="en-US" sz="1900" b="1" dirty="0" err="1">
                <a:solidFill>
                  <a:srgbClr val="393939"/>
                </a:solidFill>
                <a:latin typeface="Poppins"/>
              </a:rPr>
              <a:t>l'INSTANT</a:t>
            </a:r>
            <a:r>
              <a:rPr lang="en-US" sz="1900" b="1" dirty="0">
                <a:solidFill>
                  <a:srgbClr val="393939"/>
                </a:solidFill>
                <a:latin typeface="Poppins"/>
              </a:rPr>
              <a:t> RÉEL </a:t>
            </a:r>
            <a:r>
              <a:rPr lang="en-US" sz="1900" b="1" dirty="0" err="1">
                <a:solidFill>
                  <a:srgbClr val="393939"/>
                </a:solidFill>
                <a:latin typeface="Poppins"/>
              </a:rPr>
              <a:t>d'ACQUISITION</a:t>
            </a:r>
            <a:r>
              <a:rPr lang="en-US" sz="1900" b="1" dirty="0">
                <a:solidFill>
                  <a:srgbClr val="393939"/>
                </a:solidFill>
                <a:latin typeface="Poppins"/>
              </a:rPr>
              <a:t>. Les </a:t>
            </a:r>
            <a:r>
              <a:rPr lang="en-US" sz="1900" b="1" dirty="0" err="1">
                <a:solidFill>
                  <a:srgbClr val="393939"/>
                </a:solidFill>
                <a:latin typeface="Poppins"/>
              </a:rPr>
              <a:t>délais</a:t>
            </a:r>
            <a:r>
              <a:rPr lang="en-US" sz="1900" b="1" dirty="0">
                <a:solidFill>
                  <a:srgbClr val="393939"/>
                </a:solidFill>
                <a:latin typeface="Poppins"/>
              </a:rPr>
              <a:t> '</a:t>
            </a:r>
            <a:r>
              <a:rPr lang="en-US" sz="1900" b="1" dirty="0" err="1">
                <a:solidFill>
                  <a:srgbClr val="393939"/>
                </a:solidFill>
                <a:latin typeface="Poppins"/>
              </a:rPr>
              <a:t>informatiques</a:t>
            </a:r>
            <a:r>
              <a:rPr lang="en-US" sz="1900" b="1" dirty="0">
                <a:solidFill>
                  <a:srgbClr val="393939"/>
                </a:solidFill>
                <a:latin typeface="Poppins"/>
              </a:rPr>
              <a:t>' et '</a:t>
            </a:r>
            <a:r>
              <a:rPr lang="en-US" sz="1900" b="1" dirty="0" err="1">
                <a:solidFill>
                  <a:srgbClr val="393939"/>
                </a:solidFill>
                <a:latin typeface="Poppins"/>
              </a:rPr>
              <a:t>systémiques</a:t>
            </a:r>
            <a:r>
              <a:rPr lang="en-US" sz="1900" b="1" dirty="0">
                <a:solidFill>
                  <a:srgbClr val="393939"/>
                </a:solidFill>
                <a:latin typeface="Poppins"/>
              </a:rPr>
              <a:t>' qui </a:t>
            </a:r>
            <a:r>
              <a:rPr lang="en-US" sz="1900" b="1" dirty="0" err="1">
                <a:solidFill>
                  <a:srgbClr val="393939"/>
                </a:solidFill>
                <a:latin typeface="Poppins"/>
              </a:rPr>
              <a:t>créent</a:t>
            </a:r>
            <a:r>
              <a:rPr lang="en-US" sz="1900" b="1" dirty="0">
                <a:solidFill>
                  <a:srgbClr val="393939"/>
                </a:solidFill>
                <a:latin typeface="Poppins"/>
              </a:rPr>
              <a:t> </a:t>
            </a:r>
            <a:r>
              <a:rPr lang="en-US" sz="1900" b="1" dirty="0" err="1">
                <a:solidFill>
                  <a:srgbClr val="393939"/>
                </a:solidFill>
                <a:latin typeface="Poppins"/>
              </a:rPr>
              <a:t>cet</a:t>
            </a:r>
            <a:r>
              <a:rPr lang="en-US" sz="1900" b="1" dirty="0">
                <a:solidFill>
                  <a:srgbClr val="393939"/>
                </a:solidFill>
                <a:latin typeface="Poppins"/>
              </a:rPr>
              <a:t> </a:t>
            </a:r>
            <a:r>
              <a:rPr lang="en-US" sz="1900" b="1" dirty="0" err="1">
                <a:solidFill>
                  <a:srgbClr val="393939"/>
                </a:solidFill>
                <a:latin typeface="Poppins"/>
              </a:rPr>
              <a:t>écart</a:t>
            </a:r>
            <a:r>
              <a:rPr lang="en-US" sz="1900" b="1" dirty="0">
                <a:solidFill>
                  <a:srgbClr val="393939"/>
                </a:solidFill>
                <a:latin typeface="Poppins"/>
              </a:rPr>
              <a:t> ΔT. </a:t>
            </a:r>
            <a:r>
              <a:rPr lang="en-US" sz="1900" b="1" dirty="0" err="1">
                <a:solidFill>
                  <a:srgbClr val="393939"/>
                </a:solidFill>
                <a:latin typeface="Poppins"/>
              </a:rPr>
              <a:t>Ces</a:t>
            </a:r>
            <a:r>
              <a:rPr lang="en-US" sz="1900" b="1" dirty="0">
                <a:solidFill>
                  <a:srgbClr val="393939"/>
                </a:solidFill>
                <a:latin typeface="Poppins"/>
              </a:rPr>
              <a:t> </a:t>
            </a:r>
            <a:r>
              <a:rPr lang="en-US" sz="1900" b="1" dirty="0" err="1">
                <a:solidFill>
                  <a:srgbClr val="393939"/>
                </a:solidFill>
                <a:latin typeface="Poppins"/>
              </a:rPr>
              <a:t>pièges</a:t>
            </a:r>
            <a:r>
              <a:rPr lang="en-US" sz="1900" b="1" dirty="0">
                <a:solidFill>
                  <a:srgbClr val="393939"/>
                </a:solidFill>
                <a:latin typeface="Poppins"/>
              </a:rPr>
              <a:t> </a:t>
            </a:r>
            <a:r>
              <a:rPr lang="en-US" sz="1900" b="1" dirty="0" err="1">
                <a:solidFill>
                  <a:srgbClr val="393939"/>
                </a:solidFill>
                <a:latin typeface="Poppins"/>
              </a:rPr>
              <a:t>sont</a:t>
            </a:r>
            <a:r>
              <a:rPr lang="en-US" sz="1900" b="1" dirty="0">
                <a:solidFill>
                  <a:srgbClr val="393939"/>
                </a:solidFill>
                <a:latin typeface="Poppins"/>
              </a:rPr>
              <a:t> </a:t>
            </a:r>
            <a:r>
              <a:rPr lang="en-US" sz="1900" b="1" dirty="0" err="1">
                <a:solidFill>
                  <a:srgbClr val="393939"/>
                </a:solidFill>
                <a:latin typeface="Poppins"/>
              </a:rPr>
              <a:t>souvent</a:t>
            </a:r>
            <a:r>
              <a:rPr lang="en-US" sz="1900" b="1" dirty="0">
                <a:solidFill>
                  <a:srgbClr val="393939"/>
                </a:solidFill>
                <a:latin typeface="Poppins"/>
              </a:rPr>
              <a:t> </a:t>
            </a:r>
            <a:r>
              <a:rPr lang="en-US" sz="1900" b="1" dirty="0" err="1">
                <a:solidFill>
                  <a:srgbClr val="393939"/>
                </a:solidFill>
                <a:latin typeface="Poppins"/>
              </a:rPr>
              <a:t>ignorés</a:t>
            </a:r>
            <a:r>
              <a:rPr lang="en-US" sz="1900" b="1" dirty="0">
                <a:solidFill>
                  <a:srgbClr val="393939"/>
                </a:solidFill>
                <a:latin typeface="Poppins"/>
              </a:rPr>
              <a:t>, </a:t>
            </a:r>
            <a:r>
              <a:rPr lang="en-US" sz="1900" b="1" dirty="0" err="1">
                <a:solidFill>
                  <a:srgbClr val="393939"/>
                </a:solidFill>
                <a:latin typeface="Poppins"/>
              </a:rPr>
              <a:t>imprévisibles</a:t>
            </a:r>
            <a:r>
              <a:rPr lang="en-US" sz="1900" b="1" dirty="0">
                <a:solidFill>
                  <a:srgbClr val="393939"/>
                </a:solidFill>
                <a:latin typeface="Poppins"/>
              </a:rPr>
              <a:t>, </a:t>
            </a:r>
            <a:r>
              <a:rPr lang="en-US" sz="1900" b="1" dirty="0" err="1">
                <a:solidFill>
                  <a:srgbClr val="393939"/>
                </a:solidFill>
                <a:latin typeface="Poppins"/>
              </a:rPr>
              <a:t>difficiles</a:t>
            </a:r>
            <a:r>
              <a:rPr lang="en-US" sz="1900" b="1" dirty="0">
                <a:solidFill>
                  <a:srgbClr val="393939"/>
                </a:solidFill>
                <a:latin typeface="Poppins"/>
              </a:rPr>
              <a:t> à </a:t>
            </a:r>
            <a:r>
              <a:rPr lang="en-US" sz="1900" b="1" dirty="0" err="1">
                <a:solidFill>
                  <a:srgbClr val="393939"/>
                </a:solidFill>
                <a:latin typeface="Poppins"/>
              </a:rPr>
              <a:t>maîtriser</a:t>
            </a:r>
            <a:r>
              <a:rPr lang="en-US" sz="1900" b="1" dirty="0">
                <a:solidFill>
                  <a:srgbClr val="393939"/>
                </a:solidFill>
                <a:latin typeface="Poppins"/>
              </a:rPr>
              <a:t> et </a:t>
            </a:r>
            <a:r>
              <a:rPr lang="en-US" sz="1900" b="1" dirty="0" err="1">
                <a:solidFill>
                  <a:srgbClr val="393939"/>
                </a:solidFill>
                <a:latin typeface="Poppins"/>
              </a:rPr>
              <a:t>largement</a:t>
            </a:r>
            <a:r>
              <a:rPr lang="en-US" sz="1900" b="1" dirty="0">
                <a:solidFill>
                  <a:srgbClr val="393939"/>
                </a:solidFill>
                <a:latin typeface="Poppins"/>
              </a:rPr>
              <a:t> sous-</a:t>
            </a:r>
            <a:r>
              <a:rPr lang="en-US" sz="1900" b="1" dirty="0" err="1">
                <a:solidFill>
                  <a:srgbClr val="393939"/>
                </a:solidFill>
                <a:latin typeface="Poppins"/>
              </a:rPr>
              <a:t>estimés</a:t>
            </a:r>
            <a:r>
              <a:rPr lang="en-US" sz="1900" b="1" dirty="0">
                <a:solidFill>
                  <a:srgbClr val="393939"/>
                </a:solidFill>
                <a:latin typeface="Poppins"/>
              </a:rPr>
              <a:t>.</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TextBox 3"/>
          <p:cNvSpPr txBox="1"/>
          <p:nvPr/>
        </p:nvSpPr>
        <p:spPr>
          <a:xfrm>
            <a:off x="876300" y="3556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Panorama des Pièges</a:t>
            </a:r>
            <a:endParaRPr lang="en-US" sz="1100"/>
          </a:p>
        </p:txBody>
      </p:sp>
      <p:sp>
        <p:nvSpPr>
          <p:cNvPr id="4" name="TextBox 4"/>
          <p:cNvSpPr txBox="1"/>
          <p:nvPr/>
        </p:nvSpPr>
        <p:spPr>
          <a:xfrm>
            <a:off x="876300" y="4445000"/>
            <a:ext cx="144907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Cette présentation traite les trois pièges majeurs qui créent un écart ΔT significatif entre l'acquisition réelle d'un événement et l'horodatage qui lui est associé dans le système. Ces pièges sont d'ordre informatique et logiciel, pas matériel ou physique (propagation d'horloge).</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pic>
        <p:nvPicPr>
          <p:cNvPr id="3" name="Picture 3"/>
          <p:cNvPicPr>
            <a:picLocks noChangeAspect="1"/>
          </p:cNvPicPr>
          <p:nvPr/>
        </p:nvPicPr>
        <p:blipFill>
          <a:blip r:embed="rId2"/>
          <a:srcRect t="33000" b="33000"/>
          <a:stretch>
            <a:fillRect/>
          </a:stretch>
        </p:blipFill>
        <p:spPr>
          <a:xfrm>
            <a:off x="25400" y="25400"/>
            <a:ext cx="16192500" cy="3111500"/>
          </a:xfrm>
          <a:prstGeom prst="roundRect">
            <a:avLst>
              <a:gd name="adj" fmla="val 7755"/>
            </a:avLst>
          </a:prstGeom>
        </p:spPr>
      </p:pic>
      <p:sp>
        <p:nvSpPr>
          <p:cNvPr id="4" name="TextBox 4"/>
          <p:cNvSpPr txBox="1"/>
          <p:nvPr/>
        </p:nvSpPr>
        <p:spPr>
          <a:xfrm>
            <a:off x="876300" y="51308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Le Concept Central : ΔT (Delta T)</a:t>
            </a:r>
            <a:endParaRPr lang="en-US" sz="1100"/>
          </a:p>
        </p:txBody>
      </p:sp>
      <p:sp>
        <p:nvSpPr>
          <p:cNvPr id="5" name="TextBox 5"/>
          <p:cNvSpPr txBox="1"/>
          <p:nvPr/>
        </p:nvSpPr>
        <p:spPr>
          <a:xfrm>
            <a:off x="876300" y="6019800"/>
            <a:ext cx="144907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ΔT = l'écart de temps entre l'instant RÉEL d'acquisition d'un événement et l'instant où un TIMESTAMP lui est apposé dans le système. Cet écart peut être très important et est composé de trois contributions majeures que nous allons explorer.</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76300" y="20574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Piège 3 : Horodatage au Récepteur vs à la Source</a:t>
            </a:r>
            <a:endParaRPr lang="en-US" sz="1100"/>
          </a:p>
        </p:txBody>
      </p:sp>
      <p:sp>
        <p:nvSpPr>
          <p:cNvPr id="8" name="Triangle isocèle 7">
            <a:extLst>
              <a:ext uri="{FF2B5EF4-FFF2-40B4-BE49-F238E27FC236}">
                <a16:creationId xmlns:a16="http://schemas.microsoft.com/office/drawing/2014/main" id="{DFC8437C-C647-49B5-AF9E-43D32469C132}"/>
              </a:ext>
            </a:extLst>
          </p:cNvPr>
          <p:cNvSpPr/>
          <p:nvPr/>
        </p:nvSpPr>
        <p:spPr>
          <a:xfrm>
            <a:off x="12166600" y="5181600"/>
            <a:ext cx="1676400" cy="148589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a:extLst>
              <a:ext uri="{FF2B5EF4-FFF2-40B4-BE49-F238E27FC236}">
                <a16:creationId xmlns:a16="http://schemas.microsoft.com/office/drawing/2014/main" id="{4A56F9F4-8778-4200-A5CD-5DD8A9177319}"/>
              </a:ext>
            </a:extLst>
          </p:cNvPr>
          <p:cNvGrpSpPr/>
          <p:nvPr/>
        </p:nvGrpSpPr>
        <p:grpSpPr>
          <a:xfrm>
            <a:off x="8967018" y="5552091"/>
            <a:ext cx="3641768" cy="914590"/>
            <a:chOff x="8943933" y="5009961"/>
            <a:chExt cx="3641768" cy="914590"/>
          </a:xfrm>
        </p:grpSpPr>
        <p:sp>
          <p:nvSpPr>
            <p:cNvPr id="9" name="Organigramme : Délai 8">
              <a:extLst>
                <a:ext uri="{FF2B5EF4-FFF2-40B4-BE49-F238E27FC236}">
                  <a16:creationId xmlns:a16="http://schemas.microsoft.com/office/drawing/2014/main" id="{D39AC1D0-02B6-4887-AE92-49AF3CFF193B}"/>
                </a:ext>
              </a:extLst>
            </p:cNvPr>
            <p:cNvSpPr/>
            <p:nvPr/>
          </p:nvSpPr>
          <p:spPr>
            <a:xfrm flipH="1">
              <a:off x="8943933" y="5072969"/>
              <a:ext cx="838200" cy="612648"/>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 en arc 10">
              <a:extLst>
                <a:ext uri="{FF2B5EF4-FFF2-40B4-BE49-F238E27FC236}">
                  <a16:creationId xmlns:a16="http://schemas.microsoft.com/office/drawing/2014/main" id="{8895331F-E462-4BAC-9A20-B5BB4A40B449}"/>
                </a:ext>
              </a:extLst>
            </p:cNvPr>
            <p:cNvCxnSpPr>
              <a:cxnSpLocks/>
              <a:stCxn id="8" idx="1"/>
              <a:endCxn id="9" idx="1"/>
            </p:cNvCxnSpPr>
            <p:nvPr/>
          </p:nvCxnSpPr>
          <p:spPr>
            <a:xfrm rot="10800000">
              <a:off x="9782134" y="5379294"/>
              <a:ext cx="2803567" cy="54525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B46D1302-E3B8-4122-A669-CB46C4AD88E1}"/>
                </a:ext>
              </a:extLst>
            </p:cNvPr>
            <p:cNvSpPr txBox="1"/>
            <p:nvPr/>
          </p:nvSpPr>
          <p:spPr>
            <a:xfrm>
              <a:off x="10238106" y="5009961"/>
              <a:ext cx="1449436" cy="369332"/>
            </a:xfrm>
            <a:prstGeom prst="rect">
              <a:avLst/>
            </a:prstGeom>
            <a:noFill/>
          </p:spPr>
          <p:txBody>
            <a:bodyPr wrap="none" rtlCol="0">
              <a:spAutoFit/>
            </a:bodyPr>
            <a:lstStyle/>
            <a:p>
              <a:r>
                <a:rPr lang="fr-FR" dirty="0"/>
                <a:t>Signaux bruts</a:t>
              </a:r>
            </a:p>
          </p:txBody>
        </p:sp>
      </p:grpSp>
      <p:grpSp>
        <p:nvGrpSpPr>
          <p:cNvPr id="28" name="Groupe 27">
            <a:extLst>
              <a:ext uri="{FF2B5EF4-FFF2-40B4-BE49-F238E27FC236}">
                <a16:creationId xmlns:a16="http://schemas.microsoft.com/office/drawing/2014/main" id="{BFDE9823-A0C9-42A9-A836-314B92C126FF}"/>
              </a:ext>
            </a:extLst>
          </p:cNvPr>
          <p:cNvGrpSpPr/>
          <p:nvPr/>
        </p:nvGrpSpPr>
        <p:grpSpPr>
          <a:xfrm>
            <a:off x="5914335" y="5571330"/>
            <a:ext cx="3052688" cy="656417"/>
            <a:chOff x="5891250" y="5029200"/>
            <a:chExt cx="3052688" cy="656417"/>
          </a:xfrm>
        </p:grpSpPr>
        <p:sp>
          <p:nvSpPr>
            <p:cNvPr id="15" name="Organigramme : Connecteur page suivante 14">
              <a:extLst>
                <a:ext uri="{FF2B5EF4-FFF2-40B4-BE49-F238E27FC236}">
                  <a16:creationId xmlns:a16="http://schemas.microsoft.com/office/drawing/2014/main" id="{2B4AF664-E6D7-4179-A1FE-1A845FC03A62}"/>
                </a:ext>
              </a:extLst>
            </p:cNvPr>
            <p:cNvSpPr/>
            <p:nvPr/>
          </p:nvSpPr>
          <p:spPr>
            <a:xfrm rot="5400000">
              <a:off x="5891250" y="5072969"/>
              <a:ext cx="612648" cy="612648"/>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 en arc 15">
              <a:extLst>
                <a:ext uri="{FF2B5EF4-FFF2-40B4-BE49-F238E27FC236}">
                  <a16:creationId xmlns:a16="http://schemas.microsoft.com/office/drawing/2014/main" id="{7F6D66F7-FC2E-413B-8EBA-83DCCD3EB0F6}"/>
                </a:ext>
              </a:extLst>
            </p:cNvPr>
            <p:cNvCxnSpPr>
              <a:cxnSpLocks/>
              <a:endCxn id="15" idx="0"/>
            </p:cNvCxnSpPr>
            <p:nvPr/>
          </p:nvCxnSpPr>
          <p:spPr>
            <a:xfrm rot="10800000">
              <a:off x="6503899" y="5379294"/>
              <a:ext cx="2440039" cy="1330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786A2E91-BD1C-455F-9F6D-70BC48EC83A9}"/>
                </a:ext>
              </a:extLst>
            </p:cNvPr>
            <p:cNvSpPr txBox="1"/>
            <p:nvPr/>
          </p:nvSpPr>
          <p:spPr>
            <a:xfrm>
              <a:off x="6680200" y="5029200"/>
              <a:ext cx="2087431" cy="369332"/>
            </a:xfrm>
            <a:prstGeom prst="rect">
              <a:avLst/>
            </a:prstGeom>
            <a:noFill/>
          </p:spPr>
          <p:txBody>
            <a:bodyPr wrap="none" rtlCol="0">
              <a:spAutoFit/>
            </a:bodyPr>
            <a:lstStyle/>
            <a:p>
              <a:r>
                <a:rPr lang="fr-FR" dirty="0"/>
                <a:t>Signaux analogiques</a:t>
              </a:r>
            </a:p>
          </p:txBody>
        </p:sp>
      </p:grpSp>
      <p:grpSp>
        <p:nvGrpSpPr>
          <p:cNvPr id="29" name="Groupe 28">
            <a:extLst>
              <a:ext uri="{FF2B5EF4-FFF2-40B4-BE49-F238E27FC236}">
                <a16:creationId xmlns:a16="http://schemas.microsoft.com/office/drawing/2014/main" id="{5337CE4C-34ED-4B02-A8F6-E87F81E46983}"/>
              </a:ext>
            </a:extLst>
          </p:cNvPr>
          <p:cNvGrpSpPr/>
          <p:nvPr/>
        </p:nvGrpSpPr>
        <p:grpSpPr>
          <a:xfrm>
            <a:off x="1651000" y="4944015"/>
            <a:ext cx="4286420" cy="1723484"/>
            <a:chOff x="1627915" y="4401885"/>
            <a:chExt cx="4286420" cy="1723484"/>
          </a:xfrm>
        </p:grpSpPr>
        <p:sp>
          <p:nvSpPr>
            <p:cNvPr id="21" name="Cube 20">
              <a:extLst>
                <a:ext uri="{FF2B5EF4-FFF2-40B4-BE49-F238E27FC236}">
                  <a16:creationId xmlns:a16="http://schemas.microsoft.com/office/drawing/2014/main" id="{D45E8E47-EAB8-4AE5-8E9F-4C57521BC5F3}"/>
                </a:ext>
              </a:extLst>
            </p:cNvPr>
            <p:cNvSpPr/>
            <p:nvPr/>
          </p:nvSpPr>
          <p:spPr>
            <a:xfrm>
              <a:off x="1627915" y="4401885"/>
              <a:ext cx="1449436" cy="17234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 en arc 21">
              <a:extLst>
                <a:ext uri="{FF2B5EF4-FFF2-40B4-BE49-F238E27FC236}">
                  <a16:creationId xmlns:a16="http://schemas.microsoft.com/office/drawing/2014/main" id="{3D90C5AC-3B42-4E81-BD8B-3712F0729023}"/>
                </a:ext>
              </a:extLst>
            </p:cNvPr>
            <p:cNvCxnSpPr>
              <a:cxnSpLocks/>
              <a:stCxn id="15" idx="2"/>
              <a:endCxn id="21" idx="5"/>
            </p:cNvCxnSpPr>
            <p:nvPr/>
          </p:nvCxnSpPr>
          <p:spPr>
            <a:xfrm rot="10800000">
              <a:off x="3077351" y="5082449"/>
              <a:ext cx="2836984" cy="83897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9E74D185-3615-4AB1-A6CA-E12AFF2F74E0}"/>
                </a:ext>
              </a:extLst>
            </p:cNvPr>
            <p:cNvSpPr txBox="1"/>
            <p:nvPr/>
          </p:nvSpPr>
          <p:spPr>
            <a:xfrm>
              <a:off x="3608393" y="5308332"/>
              <a:ext cx="1930337" cy="369332"/>
            </a:xfrm>
            <a:prstGeom prst="rect">
              <a:avLst/>
            </a:prstGeom>
            <a:noFill/>
          </p:spPr>
          <p:txBody>
            <a:bodyPr wrap="none" rtlCol="0">
              <a:spAutoFit/>
            </a:bodyPr>
            <a:lstStyle/>
            <a:p>
              <a:r>
                <a:rPr lang="fr-FR" dirty="0"/>
                <a:t>Signaux numérisés</a:t>
              </a:r>
            </a:p>
          </p:txBody>
        </p:sp>
      </p:grpSp>
      <p:sp>
        <p:nvSpPr>
          <p:cNvPr id="26" name="Explosion : 14 points 25">
            <a:extLst>
              <a:ext uri="{FF2B5EF4-FFF2-40B4-BE49-F238E27FC236}">
                <a16:creationId xmlns:a16="http://schemas.microsoft.com/office/drawing/2014/main" id="{FA1B1405-9F25-474D-B517-FAED1A305EDC}"/>
              </a:ext>
            </a:extLst>
          </p:cNvPr>
          <p:cNvSpPr/>
          <p:nvPr/>
        </p:nvSpPr>
        <p:spPr>
          <a:xfrm>
            <a:off x="12713006" y="5773002"/>
            <a:ext cx="583587" cy="632371"/>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0" name="Accolade fermante 29">
            <a:extLst>
              <a:ext uri="{FF2B5EF4-FFF2-40B4-BE49-F238E27FC236}">
                <a16:creationId xmlns:a16="http://schemas.microsoft.com/office/drawing/2014/main" id="{C18E61DF-D186-4FC4-982A-9CA94385320D}"/>
              </a:ext>
            </a:extLst>
          </p:cNvPr>
          <p:cNvSpPr/>
          <p:nvPr/>
        </p:nvSpPr>
        <p:spPr>
          <a:xfrm rot="5400000">
            <a:off x="11082738" y="5204144"/>
            <a:ext cx="255870" cy="41379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2" name="Image 31">
            <a:extLst>
              <a:ext uri="{FF2B5EF4-FFF2-40B4-BE49-F238E27FC236}">
                <a16:creationId xmlns:a16="http://schemas.microsoft.com/office/drawing/2014/main" id="{2D7F8F19-377A-4B87-9EBD-FD96493F971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5455" r="95455">
                        <a14:foregroundMark x1="8636" y1="37273" x2="8636" y2="37273"/>
                        <a14:foregroundMark x1="5455" y1="49091" x2="5455" y2="49091"/>
                        <a14:foregroundMark x1="55455" y1="53636" x2="55455" y2="53636"/>
                        <a14:foregroundMark x1="75909" y1="48182" x2="75909" y2="48182"/>
                        <a14:foregroundMark x1="95455" y1="51364" x2="95455" y2="51364"/>
                        <a14:foregroundMark x1="31818" y1="47273" x2="31818" y2="47273"/>
                        <a14:foregroundMark x1="43182" y1="37273" x2="43182" y2="37273"/>
                        <a14:backgroundMark x1="61364" y1="48636" x2="61364" y2="48636"/>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1" r="48639"/>
          <a:stretch/>
        </p:blipFill>
        <p:spPr>
          <a:xfrm>
            <a:off x="10893194" y="7328936"/>
            <a:ext cx="634958" cy="1236282"/>
          </a:xfrm>
          <a:prstGeom prst="rect">
            <a:avLst/>
          </a:prstGeom>
        </p:spPr>
      </p:pic>
      <p:sp>
        <p:nvSpPr>
          <p:cNvPr id="34" name="Accolade fermante 33">
            <a:extLst>
              <a:ext uri="{FF2B5EF4-FFF2-40B4-BE49-F238E27FC236}">
                <a16:creationId xmlns:a16="http://schemas.microsoft.com/office/drawing/2014/main" id="{BBCAF11A-2088-4FD0-93E9-800B0D0CF618}"/>
              </a:ext>
            </a:extLst>
          </p:cNvPr>
          <p:cNvSpPr/>
          <p:nvPr/>
        </p:nvSpPr>
        <p:spPr>
          <a:xfrm rot="5400000">
            <a:off x="7533333" y="5789232"/>
            <a:ext cx="255789" cy="29826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5" name="Image 34">
            <a:extLst>
              <a:ext uri="{FF2B5EF4-FFF2-40B4-BE49-F238E27FC236}">
                <a16:creationId xmlns:a16="http://schemas.microsoft.com/office/drawing/2014/main" id="{8B934EC2-02D9-43D1-8BEA-013F5A0749D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5455" r="95455">
                        <a14:foregroundMark x1="8636" y1="37273" x2="8636" y2="37273"/>
                        <a14:foregroundMark x1="5455" y1="49091" x2="5455" y2="49091"/>
                        <a14:foregroundMark x1="55455" y1="53636" x2="55455" y2="53636"/>
                        <a14:foregroundMark x1="75909" y1="48182" x2="75909" y2="48182"/>
                        <a14:foregroundMark x1="95455" y1="51364" x2="95455" y2="51364"/>
                        <a14:foregroundMark x1="31818" y1="47273" x2="31818" y2="47273"/>
                        <a14:foregroundMark x1="43182" y1="37273" x2="43182" y2="37273"/>
                        <a14:backgroundMark x1="61364" y1="48636" x2="61364" y2="48636"/>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1" r="48639"/>
          <a:stretch/>
        </p:blipFill>
        <p:spPr>
          <a:xfrm>
            <a:off x="7364776" y="7284001"/>
            <a:ext cx="634958" cy="1236282"/>
          </a:xfrm>
          <a:prstGeom prst="rect">
            <a:avLst/>
          </a:prstGeom>
        </p:spPr>
      </p:pic>
      <p:sp>
        <p:nvSpPr>
          <p:cNvPr id="36" name="Accolade fermante 35">
            <a:extLst>
              <a:ext uri="{FF2B5EF4-FFF2-40B4-BE49-F238E27FC236}">
                <a16:creationId xmlns:a16="http://schemas.microsoft.com/office/drawing/2014/main" id="{CE83CDBB-61D2-45FC-8D80-E5FCB64E6D65}"/>
              </a:ext>
            </a:extLst>
          </p:cNvPr>
          <p:cNvSpPr/>
          <p:nvPr/>
        </p:nvSpPr>
        <p:spPr>
          <a:xfrm rot="5400000">
            <a:off x="3972960" y="5204144"/>
            <a:ext cx="255870" cy="41379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7" name="Image 36">
            <a:extLst>
              <a:ext uri="{FF2B5EF4-FFF2-40B4-BE49-F238E27FC236}">
                <a16:creationId xmlns:a16="http://schemas.microsoft.com/office/drawing/2014/main" id="{F196E3A4-6957-4B6A-A588-619E9182F65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5455" r="95455">
                        <a14:foregroundMark x1="8636" y1="37273" x2="8636" y2="37273"/>
                        <a14:foregroundMark x1="5455" y1="49091" x2="5455" y2="49091"/>
                        <a14:foregroundMark x1="55455" y1="53636" x2="55455" y2="53636"/>
                        <a14:foregroundMark x1="75909" y1="48182" x2="75909" y2="48182"/>
                        <a14:foregroundMark x1="95455" y1="51364" x2="95455" y2="51364"/>
                        <a14:foregroundMark x1="31818" y1="47273" x2="31818" y2="47273"/>
                        <a14:foregroundMark x1="43182" y1="37273" x2="43182" y2="37273"/>
                        <a14:backgroundMark x1="61364" y1="48636" x2="61364" y2="48636"/>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3" r="-668"/>
          <a:stretch/>
        </p:blipFill>
        <p:spPr>
          <a:xfrm>
            <a:off x="3478637" y="7328936"/>
            <a:ext cx="1244516" cy="1236282"/>
          </a:xfrm>
          <a:prstGeom prst="rect">
            <a:avLst/>
          </a:prstGeom>
        </p:spPr>
      </p:pic>
      <p:grpSp>
        <p:nvGrpSpPr>
          <p:cNvPr id="45" name="Groupe 44">
            <a:extLst>
              <a:ext uri="{FF2B5EF4-FFF2-40B4-BE49-F238E27FC236}">
                <a16:creationId xmlns:a16="http://schemas.microsoft.com/office/drawing/2014/main" id="{1BD88574-84FD-446B-8CBD-C1466220BAEB}"/>
              </a:ext>
            </a:extLst>
          </p:cNvPr>
          <p:cNvGrpSpPr/>
          <p:nvPr/>
        </p:nvGrpSpPr>
        <p:grpSpPr>
          <a:xfrm>
            <a:off x="3295370" y="2688690"/>
            <a:ext cx="3558371" cy="2301706"/>
            <a:chOff x="3295370" y="2688690"/>
            <a:chExt cx="3558371" cy="2301706"/>
          </a:xfrm>
        </p:grpSpPr>
        <p:pic>
          <p:nvPicPr>
            <p:cNvPr id="44" name="Image 43">
              <a:extLst>
                <a:ext uri="{FF2B5EF4-FFF2-40B4-BE49-F238E27FC236}">
                  <a16:creationId xmlns:a16="http://schemas.microsoft.com/office/drawing/2014/main" id="{F7E14B8E-233D-4279-B4A5-75AD1780D7E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41" b="98077" l="9473" r="97852">
                          <a14:foregroundMark x1="48764" y1="44533" x2="68750" y2="33846"/>
                          <a14:foregroundMark x1="48110" y1="44882" x2="48186" y2="44842"/>
                          <a14:foregroundMark x1="43257" y1="47478" x2="45139" y2="46471"/>
                          <a14:foregroundMark x1="9766" y1="65385" x2="41045" y2="48660"/>
                          <a14:foregroundMark x1="68750" y1="33846" x2="68750" y2="33846"/>
                          <a14:foregroundMark x1="7129" y1="2821" x2="33545" y2="56154"/>
                          <a14:foregroundMark x1="49126" y1="55171" x2="64014" y2="54231"/>
                          <a14:foregroundMark x1="33545" y1="56154" x2="45946" y2="55372"/>
                          <a14:foregroundMark x1="64014" y1="54231" x2="21826" y2="15769"/>
                          <a14:foregroundMark x1="21826" y1="15769" x2="9521" y2="81538"/>
                          <a14:foregroundMark x1="9521" y1="81538" x2="14209" y2="40513"/>
                          <a14:foregroundMark x1="14209" y1="40513" x2="19971" y2="42564"/>
                          <a14:foregroundMark x1="19971" y1="42564" x2="40088" y2="66923"/>
                          <a14:foregroundMark x1="48582" y1="68557" x2="70752" y2="72821"/>
                          <a14:foregroundMark x1="40088" y1="66923" x2="46175" y2="68094"/>
                          <a14:foregroundMark x1="70752" y1="72821" x2="88721" y2="63846"/>
                          <a14:foregroundMark x1="88721" y1="63846" x2="68604" y2="16667"/>
                          <a14:foregroundMark x1="86035" y1="25256" x2="81982" y2="69487"/>
                          <a14:foregroundMark x1="96289" y1="35897" x2="94287" y2="85385"/>
                          <a14:foregroundMark x1="91162" y1="36795" x2="83545" y2="84487"/>
                          <a14:foregroundMark x1="84131" y1="13462" x2="72168" y2="54744"/>
                          <a14:foregroundMark x1="67188" y1="20000" x2="85889" y2="25256"/>
                          <a14:foregroundMark x1="69043" y1="21667" x2="84766" y2="17949"/>
                          <a14:foregroundMark x1="77002" y1="15897" x2="64063" y2="16667"/>
                          <a14:foregroundMark x1="88037" y1="31026" x2="94775" y2="31282"/>
                          <a14:foregroundMark x1="94775" y1="31282" x2="98828" y2="40128"/>
                          <a14:foregroundMark x1="98828" y1="40128" x2="99609" y2="78590"/>
                          <a14:foregroundMark x1="99609" y1="78590" x2="88086" y2="91026"/>
                          <a14:foregroundMark x1="88086" y1="91026" x2="83203" y2="90256"/>
                          <a14:foregroundMark x1="83398" y1="38718" x2="77197" y2="40385"/>
                          <a14:foregroundMark x1="77197" y1="40385" x2="70996" y2="71538"/>
                          <a14:foregroundMark x1="70996" y1="71538" x2="87158" y2="74872"/>
                          <a14:foregroundMark x1="87158" y1="74872" x2="82031" y2="36923"/>
                          <a14:foregroundMark x1="82031" y1="36923" x2="77930" y2="35128"/>
                          <a14:foregroundMark x1="59424" y1="57949" x2="69580" y2="88590"/>
                          <a14:foregroundMark x1="69580" y1="88590" x2="80615" y2="89487"/>
                          <a14:foregroundMark x1="80615" y1="89487" x2="86914" y2="84103"/>
                          <a14:foregroundMark x1="86914" y1="84103" x2="79932" y2="59615"/>
                          <a14:foregroundMark x1="79932" y1="59615" x2="63623" y2="51667"/>
                          <a14:foregroundMark x1="63623" y1="51667" x2="62061" y2="60897"/>
                          <a14:foregroundMark x1="45557" y1="6923" x2="20801" y2="897"/>
                          <a14:foregroundMark x1="20801" y1="897" x2="44287" y2="18462"/>
                          <a14:foregroundMark x1="44287" y1="18462" x2="66260" y2="17564"/>
                          <a14:foregroundMark x1="40974" y1="48386" x2="42334" y2="82821"/>
                          <a14:foregroundMark x1="39160" y1="2436" x2="40961" y2="48050"/>
                          <a14:foregroundMark x1="50356" y1="80774" x2="68457" y2="76154"/>
                          <a14:foregroundMark x1="42334" y1="82821" x2="45958" y2="81896"/>
                          <a14:foregroundMark x1="68457" y1="76154" x2="63379" y2="25769"/>
                          <a14:foregroundMark x1="63379" y1="25769" x2="44580" y2="26923"/>
                          <a14:foregroundMark x1="44580" y1="26923" x2="50146" y2="14231"/>
                          <a14:foregroundMark x1="45028" y1="45253" x2="44922" y2="45897"/>
                          <a14:foregroundMark x1="50146" y1="14231" x2="45627" y2="41623"/>
                          <a14:foregroundMark x1="48535" y1="49360" x2="54150" y2="54744"/>
                          <a14:foregroundMark x1="44922" y1="45897" x2="45102" y2="46070"/>
                          <a14:foregroundMark x1="54150" y1="54744" x2="61865" y2="22308"/>
                          <a14:foregroundMark x1="61865" y1="22308" x2="72461" y2="19103"/>
                          <a14:foregroundMark x1="46191" y1="1154" x2="66260" y2="14231"/>
                          <a14:foregroundMark x1="73096" y1="6923" x2="55029" y2="11410"/>
                          <a14:foregroundMark x1="51953" y1="2051" x2="78076" y2="7308"/>
                          <a14:foregroundMark x1="67188" y1="9359" x2="74365" y2="8974"/>
                          <a14:foregroundMark x1="74365" y1="8974" x2="90234" y2="10641"/>
                          <a14:foregroundMark x1="91016" y1="10128" x2="94092" y2="98077"/>
                          <a14:foregroundMark x1="97217" y1="13077" x2="97852" y2="13077"/>
                          <a14:foregroundMark x1="97070" y1="20769" x2="97705" y2="23205"/>
                          <a14:backgroundMark x1="50537" y1="81282" x2="47412" y2="85769"/>
                          <a14:backgroundMark x1="48535" y1="77949" x2="45410" y2="86538"/>
                          <a14:backgroundMark x1="49902" y1="73462" x2="48975" y2="80513"/>
                          <a14:backgroundMark x1="46045" y1="63718" x2="49463" y2="76923"/>
                          <a14:backgroundMark x1="49463" y1="76923" x2="46777" y2="52692"/>
                          <a14:backgroundMark x1="49121" y1="45769" x2="46338" y2="50641"/>
                          <a14:backgroundMark x1="48047" y1="48205" x2="41357" y2="49872"/>
                          <a14:backgroundMark x1="49121" y1="46154" x2="45068" y2="44487"/>
                          <a14:backgroundMark x1="46973" y1="42051" x2="48340" y2="55897"/>
                          <a14:backgroundMark x1="46191" y1="44487" x2="47559" y2="52692"/>
                          <a14:backgroundMark x1="45557" y1="41667" x2="46777" y2="55128"/>
                          <a14:backgroundMark x1="46973" y1="46538" x2="47754" y2="72692"/>
                          <a14:backgroundMark x1="48193" y1="72692" x2="49121" y2="88205"/>
                          <a14:backgroundMark x1="48682" y1="73974" x2="48975" y2="8705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rcRect l="46373" r="36390" b="46189"/>
            <a:stretch/>
          </p:blipFill>
          <p:spPr>
            <a:xfrm>
              <a:off x="4163258" y="3361775"/>
              <a:ext cx="1091166" cy="1297390"/>
            </a:xfrm>
            <a:prstGeom prst="rect">
              <a:avLst/>
            </a:prstGeom>
          </p:spPr>
        </p:pic>
        <p:pic>
          <p:nvPicPr>
            <p:cNvPr id="39" name="Image 38">
              <a:extLst>
                <a:ext uri="{FF2B5EF4-FFF2-40B4-BE49-F238E27FC236}">
                  <a16:creationId xmlns:a16="http://schemas.microsoft.com/office/drawing/2014/main" id="{2381B054-CA3F-48C5-915F-0BDA5065B42F}"/>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41" b="98077" l="9473" r="97852">
                          <a14:foregroundMark x1="48764" y1="44533" x2="68750" y2="33846"/>
                          <a14:foregroundMark x1="48110" y1="44882" x2="48186" y2="44842"/>
                          <a14:foregroundMark x1="43257" y1="47478" x2="45139" y2="46471"/>
                          <a14:foregroundMark x1="9766" y1="65385" x2="41045" y2="48660"/>
                          <a14:foregroundMark x1="68750" y1="33846" x2="68750" y2="33846"/>
                          <a14:foregroundMark x1="7129" y1="2821" x2="33545" y2="56154"/>
                          <a14:foregroundMark x1="49126" y1="55171" x2="64014" y2="54231"/>
                          <a14:foregroundMark x1="33545" y1="56154" x2="45946" y2="55372"/>
                          <a14:foregroundMark x1="64014" y1="54231" x2="21826" y2="15769"/>
                          <a14:foregroundMark x1="21826" y1="15769" x2="9521" y2="81538"/>
                          <a14:foregroundMark x1="9521" y1="81538" x2="14209" y2="40513"/>
                          <a14:foregroundMark x1="14209" y1="40513" x2="19971" y2="42564"/>
                          <a14:foregroundMark x1="19971" y1="42564" x2="40088" y2="66923"/>
                          <a14:foregroundMark x1="48582" y1="68557" x2="70752" y2="72821"/>
                          <a14:foregroundMark x1="40088" y1="66923" x2="46175" y2="68094"/>
                          <a14:foregroundMark x1="70752" y1="72821" x2="88721" y2="63846"/>
                          <a14:foregroundMark x1="88721" y1="63846" x2="68604" y2="16667"/>
                          <a14:foregroundMark x1="86035" y1="25256" x2="81982" y2="69487"/>
                          <a14:foregroundMark x1="96289" y1="35897" x2="94287" y2="85385"/>
                          <a14:foregroundMark x1="91162" y1="36795" x2="83545" y2="84487"/>
                          <a14:foregroundMark x1="84131" y1="13462" x2="72168" y2="54744"/>
                          <a14:foregroundMark x1="67188" y1="20000" x2="85889" y2="25256"/>
                          <a14:foregroundMark x1="69043" y1="21667" x2="84766" y2="17949"/>
                          <a14:foregroundMark x1="77002" y1="15897" x2="64063" y2="16667"/>
                          <a14:foregroundMark x1="88037" y1="31026" x2="94775" y2="31282"/>
                          <a14:foregroundMark x1="94775" y1="31282" x2="98828" y2="40128"/>
                          <a14:foregroundMark x1="98828" y1="40128" x2="99609" y2="78590"/>
                          <a14:foregroundMark x1="99609" y1="78590" x2="88086" y2="91026"/>
                          <a14:foregroundMark x1="88086" y1="91026" x2="83203" y2="90256"/>
                          <a14:foregroundMark x1="83398" y1="38718" x2="77197" y2="40385"/>
                          <a14:foregroundMark x1="77197" y1="40385" x2="70996" y2="71538"/>
                          <a14:foregroundMark x1="70996" y1="71538" x2="87158" y2="74872"/>
                          <a14:foregroundMark x1="87158" y1="74872" x2="82031" y2="36923"/>
                          <a14:foregroundMark x1="82031" y1="36923" x2="77930" y2="35128"/>
                          <a14:foregroundMark x1="59424" y1="57949" x2="69580" y2="88590"/>
                          <a14:foregroundMark x1="69580" y1="88590" x2="80615" y2="89487"/>
                          <a14:foregroundMark x1="80615" y1="89487" x2="86914" y2="84103"/>
                          <a14:foregroundMark x1="86914" y1="84103" x2="79932" y2="59615"/>
                          <a14:foregroundMark x1="79932" y1="59615" x2="63623" y2="51667"/>
                          <a14:foregroundMark x1="63623" y1="51667" x2="62061" y2="60897"/>
                          <a14:foregroundMark x1="45557" y1="6923" x2="20801" y2="897"/>
                          <a14:foregroundMark x1="20801" y1="897" x2="44287" y2="18462"/>
                          <a14:foregroundMark x1="60034" y1="17818" x2="66260" y2="17564"/>
                          <a14:foregroundMark x1="56268" y1="17971" x2="56818" y2="17949"/>
                          <a14:foregroundMark x1="44287" y1="18462" x2="54271" y2="18053"/>
                          <a14:foregroundMark x1="40974" y1="48386" x2="42334" y2="82821"/>
                          <a14:foregroundMark x1="39160" y1="2436" x2="40961" y2="48050"/>
                          <a14:foregroundMark x1="50356" y1="80774" x2="68457" y2="76154"/>
                          <a14:foregroundMark x1="42334" y1="82821" x2="45958" y2="81896"/>
                          <a14:foregroundMark x1="68457" y1="76154" x2="63379" y2="25769"/>
                          <a14:foregroundMark x1="53845" y1="26354" x2="44580" y2="26923"/>
                          <a14:foregroundMark x1="63379" y1="25769" x2="60204" y2="25964"/>
                          <a14:foregroundMark x1="44580" y1="26923" x2="50146" y2="14231"/>
                          <a14:foregroundMark x1="45028" y1="45253" x2="44922" y2="45897"/>
                          <a14:foregroundMark x1="50146" y1="14231" x2="45627" y2="41623"/>
                          <a14:foregroundMark x1="48535" y1="49360" x2="54150" y2="54744"/>
                          <a14:foregroundMark x1="44922" y1="45897" x2="45102" y2="46070"/>
                          <a14:foregroundMark x1="54150" y1="54744" x2="61865" y2="22308"/>
                          <a14:foregroundMark x1="61865" y1="22308" x2="72461" y2="19103"/>
                          <a14:foregroundMark x1="59698" y1="9955" x2="66260" y2="14231"/>
                          <a14:foregroundMark x1="46191" y1="1154" x2="56749" y2="8034"/>
                          <a14:foregroundMark x1="55972" y1="11176" x2="55029" y2="11410"/>
                          <a14:foregroundMark x1="73096" y1="6923" x2="59838" y2="10216"/>
                          <a14:foregroundMark x1="58721" y1="3413" x2="78076" y2="7308"/>
                          <a14:foregroundMark x1="51953" y1="2051" x2="57932" y2="3254"/>
                          <a14:foregroundMark x1="67188" y1="9359" x2="74365" y2="8974"/>
                          <a14:foregroundMark x1="74365" y1="8974" x2="90234" y2="10641"/>
                          <a14:foregroundMark x1="91016" y1="10128" x2="94092" y2="98077"/>
                          <a14:foregroundMark x1="97217" y1="13077" x2="97852" y2="13077"/>
                          <a14:foregroundMark x1="97070" y1="20769" x2="97705" y2="23205"/>
                          <a14:backgroundMark x1="50537" y1="81282" x2="47412" y2="85769"/>
                          <a14:backgroundMark x1="48535" y1="77949" x2="45410" y2="86538"/>
                          <a14:backgroundMark x1="49902" y1="73462" x2="48975" y2="80513"/>
                          <a14:backgroundMark x1="46045" y1="63718" x2="49463" y2="76923"/>
                          <a14:backgroundMark x1="49463" y1="76923" x2="46777" y2="52692"/>
                          <a14:backgroundMark x1="49121" y1="45769" x2="46338" y2="50641"/>
                          <a14:backgroundMark x1="48047" y1="48205" x2="41357" y2="49872"/>
                          <a14:backgroundMark x1="49121" y1="46154" x2="45068" y2="44487"/>
                          <a14:backgroundMark x1="46973" y1="42051" x2="48340" y2="55897"/>
                          <a14:backgroundMark x1="46191" y1="44487" x2="47559" y2="52692"/>
                          <a14:backgroundMark x1="45557" y1="41667" x2="46777" y2="55128"/>
                          <a14:backgroundMark x1="46973" y1="46538" x2="47754" y2="72692"/>
                          <a14:backgroundMark x1="48193" y1="72692" x2="49121" y2="88205"/>
                          <a14:backgroundMark x1="48682" y1="73974" x2="48975" y2="87051"/>
                          <a14:backgroundMark x1="58398" y1="9872" x2="58936" y2="23462"/>
                          <a14:backgroundMark x1="59131" y1="14359" x2="59424" y2="28462"/>
                          <a14:backgroundMark x1="60205" y1="10897" x2="54980" y2="26923"/>
                          <a14:backgroundMark x1="59668" y1="24615" x2="54980" y2="28846"/>
                          <a14:backgroundMark x1="56689" y1="20000" x2="54004" y2="35256"/>
                          <a14:backgroundMark x1="58838" y1="3590" x2="54492" y2="21154"/>
                          <a14:backgroundMark x1="59766" y1="6282" x2="54932" y2="16923"/>
                          <a14:backgroundMark x1="56348" y1="18205" x2="54443" y2="2807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rcRect l="57872"/>
            <a:stretch/>
          </p:blipFill>
          <p:spPr>
            <a:xfrm>
              <a:off x="5021098" y="2688690"/>
              <a:ext cx="1832643" cy="1656819"/>
            </a:xfrm>
            <a:prstGeom prst="rect">
              <a:avLst/>
            </a:prstGeom>
          </p:spPr>
        </p:pic>
        <p:sp>
          <p:nvSpPr>
            <p:cNvPr id="42" name="Flèche : droite 41">
              <a:extLst>
                <a:ext uri="{FF2B5EF4-FFF2-40B4-BE49-F238E27FC236}">
                  <a16:creationId xmlns:a16="http://schemas.microsoft.com/office/drawing/2014/main" id="{C96B98DD-0A9B-498B-9434-82CC11F05989}"/>
                </a:ext>
              </a:extLst>
            </p:cNvPr>
            <p:cNvSpPr/>
            <p:nvPr/>
          </p:nvSpPr>
          <p:spPr>
            <a:xfrm rot="9096569">
              <a:off x="3295370" y="44690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 droite 42">
              <a:extLst>
                <a:ext uri="{FF2B5EF4-FFF2-40B4-BE49-F238E27FC236}">
                  <a16:creationId xmlns:a16="http://schemas.microsoft.com/office/drawing/2014/main" id="{29FFE718-BABD-485E-889C-0546A2717800}"/>
                </a:ext>
              </a:extLst>
            </p:cNvPr>
            <p:cNvSpPr/>
            <p:nvPr/>
          </p:nvSpPr>
          <p:spPr>
            <a:xfrm rot="2379449">
              <a:off x="4765220" y="45057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TextBox 3"/>
          <p:cNvSpPr txBox="1"/>
          <p:nvPr/>
        </p:nvSpPr>
        <p:spPr>
          <a:xfrm>
            <a:off x="876300" y="17272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Piège 1 : Latences Logicielles Imprévisibles</a:t>
            </a:r>
            <a:endParaRPr lang="en-US" sz="1100"/>
          </a:p>
        </p:txBody>
      </p:sp>
      <p:sp>
        <p:nvSpPr>
          <p:cNvPr id="4" name="TextBox 4"/>
          <p:cNvSpPr txBox="1"/>
          <p:nvPr/>
        </p:nvSpPr>
        <p:spPr>
          <a:xfrm>
            <a:off x="1181100" y="4038600"/>
            <a:ext cx="4203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Context Switch</a:t>
            </a:r>
            <a:endParaRPr lang="en-US" sz="1100"/>
          </a:p>
        </p:txBody>
      </p:sp>
      <p:sp>
        <p:nvSpPr>
          <p:cNvPr id="5" name="TextBox 5"/>
          <p:cNvSpPr txBox="1"/>
          <p:nvPr/>
        </p:nvSpPr>
        <p:spPr>
          <a:xfrm>
            <a:off x="6019800" y="4038600"/>
            <a:ext cx="42037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Interruptions matérielles</a:t>
            </a:r>
            <a:endParaRPr lang="en-US" sz="1100"/>
          </a:p>
        </p:txBody>
      </p:sp>
      <p:sp>
        <p:nvSpPr>
          <p:cNvPr id="6" name="TextBox 6"/>
          <p:cNvSpPr txBox="1"/>
          <p:nvPr/>
        </p:nvSpPr>
        <p:spPr>
          <a:xfrm>
            <a:off x="10858500" y="4038600"/>
            <a:ext cx="4203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Cache/Pipeline CPU</a:t>
            </a:r>
            <a:endParaRPr lang="en-US" sz="1100"/>
          </a:p>
        </p:txBody>
      </p:sp>
      <p:sp>
        <p:nvSpPr>
          <p:cNvPr id="7" name="TextBox 7"/>
          <p:cNvSpPr txBox="1"/>
          <p:nvPr/>
        </p:nvSpPr>
        <p:spPr>
          <a:xfrm>
            <a:off x="876300" y="2616200"/>
            <a:ext cx="144907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Le système d'exploitation introduit des délais variables et non-déterministes entre la détection d'un événement et son traitement en logiciel. Impossible de prédire le délai exact car il dépend de l'état complet du système à cet instant. C'est la source majeure de ΔT.</a:t>
            </a:r>
            <a:endParaRPr lang="en-US" sz="1100"/>
          </a:p>
        </p:txBody>
      </p:sp>
      <p:sp>
        <p:nvSpPr>
          <p:cNvPr id="8" name="TextBox 8"/>
          <p:cNvSpPr txBox="1"/>
          <p:nvPr/>
        </p:nvSpPr>
        <p:spPr>
          <a:xfrm>
            <a:off x="1181100" y="4775200"/>
            <a:ext cx="42037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Le système d'exploitation interrompt arbitrairement le thread de timing pour en exécuter un autre. Délai peut être de 100µs à plusieurs ms.</a:t>
            </a:r>
            <a:endParaRPr lang="en-US" sz="1100"/>
          </a:p>
        </p:txBody>
      </p:sp>
      <p:sp>
        <p:nvSpPr>
          <p:cNvPr id="9" name="TextBox 9"/>
          <p:cNvSpPr txBox="1"/>
          <p:nvPr/>
        </p:nvSpPr>
        <p:spPr>
          <a:xfrm>
            <a:off x="6019800" y="5232400"/>
            <a:ext cx="42037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Périphériques génèrent des interruptions qui preemptent tout. Handler peut prendre 10-100µs avant retour au code timing.</a:t>
            </a:r>
            <a:endParaRPr lang="en-US" sz="1100"/>
          </a:p>
        </p:txBody>
      </p:sp>
      <p:sp>
        <p:nvSpPr>
          <p:cNvPr id="10" name="TextBox 10"/>
          <p:cNvSpPr txBox="1"/>
          <p:nvPr/>
        </p:nvSpPr>
        <p:spPr>
          <a:xfrm>
            <a:off x="10858500" y="4775200"/>
            <a:ext cx="42037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Performance du CPU varie selon remplissage du cache. Même instruction prend 10-1000 cycles selon l'état interne.</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TextBox 3"/>
          <p:cNvSpPr txBox="1"/>
          <p:nvPr/>
        </p:nvSpPr>
        <p:spPr>
          <a:xfrm>
            <a:off x="876300" y="22860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Piège 2 : Délais de Transmission par Protocole</a:t>
            </a:r>
            <a:endParaRPr lang="en-US" sz="1100"/>
          </a:p>
        </p:txBody>
      </p:sp>
      <p:sp>
        <p:nvSpPr>
          <p:cNvPr id="4" name="TextBox 4"/>
          <p:cNvSpPr txBox="1"/>
          <p:nvPr/>
        </p:nvSpPr>
        <p:spPr>
          <a:xfrm>
            <a:off x="1181100" y="3175000"/>
            <a:ext cx="4203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IP/UDP Ethernet</a:t>
            </a:r>
            <a:endParaRPr lang="en-US" sz="1100"/>
          </a:p>
        </p:txBody>
      </p:sp>
      <p:sp>
        <p:nvSpPr>
          <p:cNvPr id="5" name="TextBox 5"/>
          <p:cNvSpPr txBox="1"/>
          <p:nvPr/>
        </p:nvSpPr>
        <p:spPr>
          <a:xfrm>
            <a:off x="6019800" y="3175000"/>
            <a:ext cx="4203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RS232/Modbus RTU</a:t>
            </a:r>
            <a:endParaRPr lang="en-US" sz="1100"/>
          </a:p>
        </p:txBody>
      </p:sp>
      <p:sp>
        <p:nvSpPr>
          <p:cNvPr id="6" name="TextBox 6"/>
          <p:cNvSpPr txBox="1"/>
          <p:nvPr/>
        </p:nvSpPr>
        <p:spPr>
          <a:xfrm>
            <a:off x="10858500" y="3175000"/>
            <a:ext cx="4203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00000"/>
                </a:solidFill>
                <a:latin typeface="&quot;Yeseva One&quot;"/>
              </a:rPr>
              <a:t>Modbus TCP</a:t>
            </a:r>
            <a:endParaRPr lang="en-US" sz="1100"/>
          </a:p>
        </p:txBody>
      </p:sp>
      <p:sp>
        <p:nvSpPr>
          <p:cNvPr id="7" name="TextBox 7"/>
          <p:cNvSpPr txBox="1"/>
          <p:nvPr/>
        </p:nvSpPr>
        <p:spPr>
          <a:xfrm>
            <a:off x="1181100" y="3911600"/>
            <a:ext cx="4203700" cy="2641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Non fiable mais rapide. Pas de retransmission. Délais variables selon congestion réseau (1-100 ms). Données peuvent arriver en désordre. ΔT = délai réseau aléatoire. Perte de paquets possible.</a:t>
            </a:r>
            <a:endParaRPr lang="en-US" sz="1100"/>
          </a:p>
        </p:txBody>
      </p:sp>
      <p:sp>
        <p:nvSpPr>
          <p:cNvPr id="8" name="TextBox 8"/>
          <p:cNvSpPr txBox="1"/>
          <p:nvPr/>
        </p:nvSpPr>
        <p:spPr>
          <a:xfrm>
            <a:off x="6019800" y="3911600"/>
            <a:ext cx="42037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Connexion sérielle point-à-point. Débit faible (9600-115200 bauds). Latence de buffering selon taille (10-1000 ms). Pas de synchronisation horodatage intégrée. Simple mais très lent.</a:t>
            </a:r>
            <a:endParaRPr lang="en-US" sz="1100"/>
          </a:p>
        </p:txBody>
      </p:sp>
      <p:sp>
        <p:nvSpPr>
          <p:cNvPr id="9" name="TextBox 9"/>
          <p:cNvSpPr txBox="1"/>
          <p:nvPr/>
        </p:nvSpPr>
        <p:spPr>
          <a:xfrm>
            <a:off x="10858500" y="3911600"/>
            <a:ext cx="42037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Protocole applicatif sur TCP/IP. Retransmission garantie mais lente (50-500 ms). Overhead applicatif supplémentaire. Horodatage possible au niveau TCP.</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FFFFFF">
              <a:alpha val="80000"/>
            </a:srgbClr>
          </a:solidFill>
          <a:ln w="25400">
            <a:solidFill>
              <a:srgbClr val="382350"/>
            </a:solidFill>
          </a:ln>
        </p:spPr>
      </p:sp>
      <p:sp>
        <p:nvSpPr>
          <p:cNvPr id="3" name="AutoShape 3"/>
          <p:cNvSpPr/>
          <p:nvPr/>
        </p:nvSpPr>
        <p:spPr>
          <a:xfrm>
            <a:off x="876300" y="4318000"/>
            <a:ext cx="14490700" cy="3390900"/>
          </a:xfrm>
          <a:prstGeom prst="rect">
            <a:avLst/>
          </a:prstGeom>
          <a:solidFill>
            <a:srgbClr val="000000">
              <a:alpha val="0"/>
            </a:srgbClr>
          </a:solidFill>
          <a:ln w="12700">
            <a:solidFill>
              <a:srgbClr val="424AA1"/>
            </a:solidFill>
          </a:ln>
        </p:spPr>
      </p:sp>
      <p:sp>
        <p:nvSpPr>
          <p:cNvPr id="4" name="AutoShape 4"/>
          <p:cNvSpPr/>
          <p:nvPr/>
        </p:nvSpPr>
        <p:spPr>
          <a:xfrm>
            <a:off x="889000" y="4343400"/>
            <a:ext cx="2857500" cy="558800"/>
          </a:xfrm>
          <a:prstGeom prst="rect">
            <a:avLst/>
          </a:prstGeom>
          <a:solidFill>
            <a:srgbClr val="DAD8FD"/>
          </a:solidFill>
          <a:ln w="12700">
            <a:solidFill>
              <a:srgbClr val="424AA1"/>
            </a:solidFill>
          </a:ln>
        </p:spPr>
      </p:sp>
      <p:sp>
        <p:nvSpPr>
          <p:cNvPr id="5" name="AutoShape 5"/>
          <p:cNvSpPr/>
          <p:nvPr/>
        </p:nvSpPr>
        <p:spPr>
          <a:xfrm>
            <a:off x="3759200" y="4343400"/>
            <a:ext cx="3695700" cy="558800"/>
          </a:xfrm>
          <a:prstGeom prst="rect">
            <a:avLst/>
          </a:prstGeom>
          <a:solidFill>
            <a:srgbClr val="DAD8FD"/>
          </a:solidFill>
          <a:ln w="12700">
            <a:solidFill>
              <a:srgbClr val="424AA1"/>
            </a:solidFill>
          </a:ln>
        </p:spPr>
      </p:sp>
      <p:sp>
        <p:nvSpPr>
          <p:cNvPr id="6" name="AutoShape 6"/>
          <p:cNvSpPr/>
          <p:nvPr/>
        </p:nvSpPr>
        <p:spPr>
          <a:xfrm>
            <a:off x="7454900" y="4343400"/>
            <a:ext cx="3022600" cy="558800"/>
          </a:xfrm>
          <a:prstGeom prst="rect">
            <a:avLst/>
          </a:prstGeom>
          <a:solidFill>
            <a:srgbClr val="DAD8FD"/>
          </a:solidFill>
          <a:ln w="12700">
            <a:solidFill>
              <a:srgbClr val="424AA1"/>
            </a:solidFill>
          </a:ln>
        </p:spPr>
      </p:sp>
      <p:sp>
        <p:nvSpPr>
          <p:cNvPr id="7" name="AutoShape 7"/>
          <p:cNvSpPr/>
          <p:nvPr/>
        </p:nvSpPr>
        <p:spPr>
          <a:xfrm>
            <a:off x="10477500" y="4343400"/>
            <a:ext cx="4864100" cy="558800"/>
          </a:xfrm>
          <a:prstGeom prst="rect">
            <a:avLst/>
          </a:prstGeom>
          <a:solidFill>
            <a:srgbClr val="DAD8FD"/>
          </a:solidFill>
          <a:ln w="12700">
            <a:solidFill>
              <a:srgbClr val="424AA1"/>
            </a:solidFill>
          </a:ln>
        </p:spPr>
      </p:sp>
      <p:sp>
        <p:nvSpPr>
          <p:cNvPr id="8" name="AutoShape 8"/>
          <p:cNvSpPr/>
          <p:nvPr/>
        </p:nvSpPr>
        <p:spPr>
          <a:xfrm>
            <a:off x="889000" y="4902200"/>
            <a:ext cx="2857500" cy="558800"/>
          </a:xfrm>
          <a:prstGeom prst="rect">
            <a:avLst/>
          </a:prstGeom>
          <a:solidFill>
            <a:srgbClr val="000000">
              <a:alpha val="0"/>
            </a:srgbClr>
          </a:solidFill>
          <a:ln w="12700">
            <a:solidFill>
              <a:srgbClr val="424AA1"/>
            </a:solidFill>
          </a:ln>
        </p:spPr>
      </p:sp>
      <p:sp>
        <p:nvSpPr>
          <p:cNvPr id="9" name="AutoShape 9"/>
          <p:cNvSpPr/>
          <p:nvPr/>
        </p:nvSpPr>
        <p:spPr>
          <a:xfrm>
            <a:off x="3759200" y="4902200"/>
            <a:ext cx="3695700" cy="558800"/>
          </a:xfrm>
          <a:prstGeom prst="rect">
            <a:avLst/>
          </a:prstGeom>
          <a:solidFill>
            <a:srgbClr val="000000">
              <a:alpha val="0"/>
            </a:srgbClr>
          </a:solidFill>
          <a:ln w="12700">
            <a:solidFill>
              <a:srgbClr val="424AA1"/>
            </a:solidFill>
          </a:ln>
        </p:spPr>
      </p:sp>
      <p:sp>
        <p:nvSpPr>
          <p:cNvPr id="10" name="AutoShape 10"/>
          <p:cNvSpPr/>
          <p:nvPr/>
        </p:nvSpPr>
        <p:spPr>
          <a:xfrm>
            <a:off x="7454900" y="4902200"/>
            <a:ext cx="3022600" cy="558800"/>
          </a:xfrm>
          <a:prstGeom prst="rect">
            <a:avLst/>
          </a:prstGeom>
          <a:solidFill>
            <a:srgbClr val="000000">
              <a:alpha val="0"/>
            </a:srgbClr>
          </a:solidFill>
          <a:ln w="12700">
            <a:solidFill>
              <a:srgbClr val="424AA1"/>
            </a:solidFill>
          </a:ln>
        </p:spPr>
      </p:sp>
      <p:sp>
        <p:nvSpPr>
          <p:cNvPr id="11" name="AutoShape 11"/>
          <p:cNvSpPr/>
          <p:nvPr/>
        </p:nvSpPr>
        <p:spPr>
          <a:xfrm>
            <a:off x="10477500" y="4902200"/>
            <a:ext cx="4864100" cy="558800"/>
          </a:xfrm>
          <a:prstGeom prst="rect">
            <a:avLst/>
          </a:prstGeom>
          <a:solidFill>
            <a:srgbClr val="000000">
              <a:alpha val="0"/>
            </a:srgbClr>
          </a:solidFill>
          <a:ln w="12700">
            <a:solidFill>
              <a:srgbClr val="424AA1"/>
            </a:solidFill>
          </a:ln>
        </p:spPr>
      </p:sp>
      <p:sp>
        <p:nvSpPr>
          <p:cNvPr id="12" name="AutoShape 12"/>
          <p:cNvSpPr/>
          <p:nvPr/>
        </p:nvSpPr>
        <p:spPr>
          <a:xfrm>
            <a:off x="889000" y="5461000"/>
            <a:ext cx="2857500" cy="558800"/>
          </a:xfrm>
          <a:prstGeom prst="rect">
            <a:avLst/>
          </a:prstGeom>
          <a:solidFill>
            <a:srgbClr val="000000">
              <a:alpha val="0"/>
            </a:srgbClr>
          </a:solidFill>
          <a:ln w="12700">
            <a:solidFill>
              <a:srgbClr val="424AA1"/>
            </a:solidFill>
          </a:ln>
        </p:spPr>
      </p:sp>
      <p:sp>
        <p:nvSpPr>
          <p:cNvPr id="13" name="AutoShape 13"/>
          <p:cNvSpPr/>
          <p:nvPr/>
        </p:nvSpPr>
        <p:spPr>
          <a:xfrm>
            <a:off x="3759200" y="5461000"/>
            <a:ext cx="3695700" cy="558800"/>
          </a:xfrm>
          <a:prstGeom prst="rect">
            <a:avLst/>
          </a:prstGeom>
          <a:solidFill>
            <a:srgbClr val="000000">
              <a:alpha val="0"/>
            </a:srgbClr>
          </a:solidFill>
          <a:ln w="12700">
            <a:solidFill>
              <a:srgbClr val="424AA1"/>
            </a:solidFill>
          </a:ln>
        </p:spPr>
      </p:sp>
      <p:sp>
        <p:nvSpPr>
          <p:cNvPr id="14" name="AutoShape 14"/>
          <p:cNvSpPr/>
          <p:nvPr/>
        </p:nvSpPr>
        <p:spPr>
          <a:xfrm>
            <a:off x="7454900" y="5461000"/>
            <a:ext cx="3022600" cy="558800"/>
          </a:xfrm>
          <a:prstGeom prst="rect">
            <a:avLst/>
          </a:prstGeom>
          <a:solidFill>
            <a:srgbClr val="000000">
              <a:alpha val="0"/>
            </a:srgbClr>
          </a:solidFill>
          <a:ln w="12700">
            <a:solidFill>
              <a:srgbClr val="424AA1"/>
            </a:solidFill>
          </a:ln>
        </p:spPr>
      </p:sp>
      <p:sp>
        <p:nvSpPr>
          <p:cNvPr id="15" name="AutoShape 15"/>
          <p:cNvSpPr/>
          <p:nvPr/>
        </p:nvSpPr>
        <p:spPr>
          <a:xfrm>
            <a:off x="10477500" y="5461000"/>
            <a:ext cx="4864100" cy="558800"/>
          </a:xfrm>
          <a:prstGeom prst="rect">
            <a:avLst/>
          </a:prstGeom>
          <a:solidFill>
            <a:srgbClr val="000000">
              <a:alpha val="0"/>
            </a:srgbClr>
          </a:solidFill>
          <a:ln w="12700">
            <a:solidFill>
              <a:srgbClr val="424AA1"/>
            </a:solidFill>
          </a:ln>
        </p:spPr>
      </p:sp>
      <p:sp>
        <p:nvSpPr>
          <p:cNvPr id="16" name="AutoShape 16"/>
          <p:cNvSpPr/>
          <p:nvPr/>
        </p:nvSpPr>
        <p:spPr>
          <a:xfrm>
            <a:off x="889000" y="6019800"/>
            <a:ext cx="2857500" cy="558800"/>
          </a:xfrm>
          <a:prstGeom prst="rect">
            <a:avLst/>
          </a:prstGeom>
          <a:solidFill>
            <a:srgbClr val="000000">
              <a:alpha val="0"/>
            </a:srgbClr>
          </a:solidFill>
          <a:ln w="12700">
            <a:solidFill>
              <a:srgbClr val="424AA1"/>
            </a:solidFill>
          </a:ln>
        </p:spPr>
      </p:sp>
      <p:sp>
        <p:nvSpPr>
          <p:cNvPr id="17" name="AutoShape 17"/>
          <p:cNvSpPr/>
          <p:nvPr/>
        </p:nvSpPr>
        <p:spPr>
          <a:xfrm>
            <a:off x="3759200" y="6019800"/>
            <a:ext cx="3695700" cy="558800"/>
          </a:xfrm>
          <a:prstGeom prst="rect">
            <a:avLst/>
          </a:prstGeom>
          <a:solidFill>
            <a:srgbClr val="000000">
              <a:alpha val="0"/>
            </a:srgbClr>
          </a:solidFill>
          <a:ln w="12700">
            <a:solidFill>
              <a:srgbClr val="424AA1"/>
            </a:solidFill>
          </a:ln>
        </p:spPr>
      </p:sp>
      <p:sp>
        <p:nvSpPr>
          <p:cNvPr id="18" name="AutoShape 18"/>
          <p:cNvSpPr/>
          <p:nvPr/>
        </p:nvSpPr>
        <p:spPr>
          <a:xfrm>
            <a:off x="7454900" y="6019800"/>
            <a:ext cx="3022600" cy="558800"/>
          </a:xfrm>
          <a:prstGeom prst="rect">
            <a:avLst/>
          </a:prstGeom>
          <a:solidFill>
            <a:srgbClr val="000000">
              <a:alpha val="0"/>
            </a:srgbClr>
          </a:solidFill>
          <a:ln w="12700">
            <a:solidFill>
              <a:srgbClr val="424AA1"/>
            </a:solidFill>
          </a:ln>
        </p:spPr>
      </p:sp>
      <p:sp>
        <p:nvSpPr>
          <p:cNvPr id="19" name="AutoShape 19"/>
          <p:cNvSpPr/>
          <p:nvPr/>
        </p:nvSpPr>
        <p:spPr>
          <a:xfrm>
            <a:off x="10477500" y="6019800"/>
            <a:ext cx="4864100" cy="558800"/>
          </a:xfrm>
          <a:prstGeom prst="rect">
            <a:avLst/>
          </a:prstGeom>
          <a:solidFill>
            <a:srgbClr val="000000">
              <a:alpha val="0"/>
            </a:srgbClr>
          </a:solidFill>
          <a:ln w="12700">
            <a:solidFill>
              <a:srgbClr val="424AA1"/>
            </a:solidFill>
          </a:ln>
        </p:spPr>
      </p:sp>
      <p:sp>
        <p:nvSpPr>
          <p:cNvPr id="20" name="AutoShape 20"/>
          <p:cNvSpPr/>
          <p:nvPr/>
        </p:nvSpPr>
        <p:spPr>
          <a:xfrm>
            <a:off x="889000" y="6578600"/>
            <a:ext cx="2857500" cy="558800"/>
          </a:xfrm>
          <a:prstGeom prst="rect">
            <a:avLst/>
          </a:prstGeom>
          <a:solidFill>
            <a:srgbClr val="000000">
              <a:alpha val="0"/>
            </a:srgbClr>
          </a:solidFill>
          <a:ln w="12700">
            <a:solidFill>
              <a:srgbClr val="424AA1"/>
            </a:solidFill>
          </a:ln>
        </p:spPr>
      </p:sp>
      <p:sp>
        <p:nvSpPr>
          <p:cNvPr id="21" name="AutoShape 21"/>
          <p:cNvSpPr/>
          <p:nvPr/>
        </p:nvSpPr>
        <p:spPr>
          <a:xfrm>
            <a:off x="3759200" y="6578600"/>
            <a:ext cx="3695700" cy="558800"/>
          </a:xfrm>
          <a:prstGeom prst="rect">
            <a:avLst/>
          </a:prstGeom>
          <a:solidFill>
            <a:srgbClr val="000000">
              <a:alpha val="0"/>
            </a:srgbClr>
          </a:solidFill>
          <a:ln w="12700">
            <a:solidFill>
              <a:srgbClr val="424AA1"/>
            </a:solidFill>
          </a:ln>
        </p:spPr>
      </p:sp>
      <p:sp>
        <p:nvSpPr>
          <p:cNvPr id="22" name="AutoShape 22"/>
          <p:cNvSpPr/>
          <p:nvPr/>
        </p:nvSpPr>
        <p:spPr>
          <a:xfrm>
            <a:off x="7454900" y="6578600"/>
            <a:ext cx="3022600" cy="558800"/>
          </a:xfrm>
          <a:prstGeom prst="rect">
            <a:avLst/>
          </a:prstGeom>
          <a:solidFill>
            <a:srgbClr val="000000">
              <a:alpha val="0"/>
            </a:srgbClr>
          </a:solidFill>
          <a:ln w="12700">
            <a:solidFill>
              <a:srgbClr val="424AA1"/>
            </a:solidFill>
          </a:ln>
        </p:spPr>
      </p:sp>
      <p:sp>
        <p:nvSpPr>
          <p:cNvPr id="23" name="AutoShape 23"/>
          <p:cNvSpPr/>
          <p:nvPr/>
        </p:nvSpPr>
        <p:spPr>
          <a:xfrm>
            <a:off x="10477500" y="6578600"/>
            <a:ext cx="4864100" cy="558800"/>
          </a:xfrm>
          <a:prstGeom prst="rect">
            <a:avLst/>
          </a:prstGeom>
          <a:solidFill>
            <a:srgbClr val="000000">
              <a:alpha val="0"/>
            </a:srgbClr>
          </a:solidFill>
          <a:ln w="12700">
            <a:solidFill>
              <a:srgbClr val="424AA1"/>
            </a:solidFill>
          </a:ln>
        </p:spPr>
      </p:sp>
      <p:sp>
        <p:nvSpPr>
          <p:cNvPr id="24" name="AutoShape 24"/>
          <p:cNvSpPr/>
          <p:nvPr/>
        </p:nvSpPr>
        <p:spPr>
          <a:xfrm>
            <a:off x="889000" y="7137400"/>
            <a:ext cx="2857500" cy="558800"/>
          </a:xfrm>
          <a:prstGeom prst="rect">
            <a:avLst/>
          </a:prstGeom>
          <a:solidFill>
            <a:srgbClr val="000000">
              <a:alpha val="0"/>
            </a:srgbClr>
          </a:solidFill>
          <a:ln w="12700">
            <a:solidFill>
              <a:srgbClr val="424AA1"/>
            </a:solidFill>
          </a:ln>
        </p:spPr>
      </p:sp>
      <p:sp>
        <p:nvSpPr>
          <p:cNvPr id="25" name="AutoShape 25"/>
          <p:cNvSpPr/>
          <p:nvPr/>
        </p:nvSpPr>
        <p:spPr>
          <a:xfrm>
            <a:off x="3759200" y="7137400"/>
            <a:ext cx="3695700" cy="558800"/>
          </a:xfrm>
          <a:prstGeom prst="rect">
            <a:avLst/>
          </a:prstGeom>
          <a:solidFill>
            <a:srgbClr val="000000">
              <a:alpha val="0"/>
            </a:srgbClr>
          </a:solidFill>
          <a:ln w="12700">
            <a:solidFill>
              <a:srgbClr val="424AA1"/>
            </a:solidFill>
          </a:ln>
        </p:spPr>
      </p:sp>
      <p:sp>
        <p:nvSpPr>
          <p:cNvPr id="26" name="AutoShape 26"/>
          <p:cNvSpPr/>
          <p:nvPr/>
        </p:nvSpPr>
        <p:spPr>
          <a:xfrm>
            <a:off x="7454900" y="7137400"/>
            <a:ext cx="3022600" cy="558800"/>
          </a:xfrm>
          <a:prstGeom prst="rect">
            <a:avLst/>
          </a:prstGeom>
          <a:solidFill>
            <a:srgbClr val="000000">
              <a:alpha val="0"/>
            </a:srgbClr>
          </a:solidFill>
          <a:ln w="12700">
            <a:solidFill>
              <a:srgbClr val="424AA1"/>
            </a:solidFill>
          </a:ln>
        </p:spPr>
      </p:sp>
      <p:sp>
        <p:nvSpPr>
          <p:cNvPr id="27" name="AutoShape 27"/>
          <p:cNvSpPr/>
          <p:nvPr/>
        </p:nvSpPr>
        <p:spPr>
          <a:xfrm>
            <a:off x="10477500" y="7137400"/>
            <a:ext cx="4864100" cy="558800"/>
          </a:xfrm>
          <a:prstGeom prst="rect">
            <a:avLst/>
          </a:prstGeom>
          <a:solidFill>
            <a:srgbClr val="000000">
              <a:alpha val="0"/>
            </a:srgbClr>
          </a:solidFill>
          <a:ln w="12700">
            <a:solidFill>
              <a:srgbClr val="424AA1"/>
            </a:solidFill>
          </a:ln>
        </p:spPr>
      </p:sp>
      <p:sp>
        <p:nvSpPr>
          <p:cNvPr id="28" name="TextBox 28"/>
          <p:cNvSpPr txBox="1"/>
          <p:nvPr/>
        </p:nvSpPr>
        <p:spPr>
          <a:xfrm>
            <a:off x="876300" y="1409700"/>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00000"/>
                </a:solidFill>
                <a:latin typeface="&quot;Yeseva One&quot;"/>
              </a:rPr>
              <a:t>Impact des Protocoles de Communication sur l'Arrivée des Données</a:t>
            </a:r>
            <a:endParaRPr lang="en-US" sz="1100"/>
          </a:p>
        </p:txBody>
      </p:sp>
      <p:sp>
        <p:nvSpPr>
          <p:cNvPr id="29" name="TextBox 29"/>
          <p:cNvSpPr txBox="1"/>
          <p:nvPr/>
        </p:nvSpPr>
        <p:spPr>
          <a:xfrm>
            <a:off x="876300" y="2908300"/>
            <a:ext cx="144907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Au-delà de la synchronisation, le protocole utilisé pour transmettre les données acquises introduit des délais variables et imprévisibles. Ces délais dépendent de l'architecture réseau, du protocole lui-même, et de l'état du système. Chaque protocole ajoute son propre ΔT.</a:t>
            </a:r>
            <a:endParaRPr lang="en-US" sz="1100"/>
          </a:p>
        </p:txBody>
      </p:sp>
      <p:sp>
        <p:nvSpPr>
          <p:cNvPr id="30" name="TextBox 30"/>
          <p:cNvSpPr txBox="1"/>
          <p:nvPr/>
        </p:nvSpPr>
        <p:spPr>
          <a:xfrm>
            <a:off x="977900" y="4432300"/>
            <a:ext cx="2679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Protocole</a:t>
            </a:r>
            <a:endParaRPr lang="en-US" sz="1100"/>
          </a:p>
        </p:txBody>
      </p:sp>
      <p:sp>
        <p:nvSpPr>
          <p:cNvPr id="31" name="TextBox 31"/>
          <p:cNvSpPr txBox="1"/>
          <p:nvPr/>
        </p:nvSpPr>
        <p:spPr>
          <a:xfrm>
            <a:off x="3848100" y="4432300"/>
            <a:ext cx="350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Latence typique</a:t>
            </a:r>
            <a:endParaRPr lang="en-US" sz="1100"/>
          </a:p>
        </p:txBody>
      </p:sp>
      <p:sp>
        <p:nvSpPr>
          <p:cNvPr id="32" name="TextBox 32"/>
          <p:cNvSpPr txBox="1"/>
          <p:nvPr/>
        </p:nvSpPr>
        <p:spPr>
          <a:xfrm>
            <a:off x="7556500" y="4432300"/>
            <a:ext cx="283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Jitter</a:t>
            </a:r>
            <a:endParaRPr lang="en-US" sz="1100"/>
          </a:p>
        </p:txBody>
      </p:sp>
      <p:sp>
        <p:nvSpPr>
          <p:cNvPr id="33" name="TextBox 33"/>
          <p:cNvSpPr txBox="1"/>
          <p:nvPr/>
        </p:nvSpPr>
        <p:spPr>
          <a:xfrm>
            <a:off x="10579100" y="4432300"/>
            <a:ext cx="4686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Topologie</a:t>
            </a:r>
            <a:endParaRPr lang="en-US" sz="1100"/>
          </a:p>
        </p:txBody>
      </p:sp>
      <p:sp>
        <p:nvSpPr>
          <p:cNvPr id="34" name="TextBox 34"/>
          <p:cNvSpPr txBox="1"/>
          <p:nvPr/>
        </p:nvSpPr>
        <p:spPr>
          <a:xfrm>
            <a:off x="977900" y="4991100"/>
            <a:ext cx="2679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IP/Ethernet</a:t>
            </a:r>
            <a:endParaRPr lang="en-US" sz="1100"/>
          </a:p>
        </p:txBody>
      </p:sp>
      <p:sp>
        <p:nvSpPr>
          <p:cNvPr id="35" name="TextBox 35"/>
          <p:cNvSpPr txBox="1"/>
          <p:nvPr/>
        </p:nvSpPr>
        <p:spPr>
          <a:xfrm>
            <a:off x="3848100" y="4991100"/>
            <a:ext cx="350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1-100 ms</a:t>
            </a:r>
            <a:endParaRPr lang="en-US" sz="1100"/>
          </a:p>
        </p:txBody>
      </p:sp>
      <p:sp>
        <p:nvSpPr>
          <p:cNvPr id="36" name="TextBox 36"/>
          <p:cNvSpPr txBox="1"/>
          <p:nvPr/>
        </p:nvSpPr>
        <p:spPr>
          <a:xfrm>
            <a:off x="7556500" y="4991100"/>
            <a:ext cx="283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ea typeface="Poppins"/>
              </a:rPr>
              <a:t>±10-50 ms</a:t>
            </a:r>
            <a:endParaRPr lang="en-US" sz="1100"/>
          </a:p>
        </p:txBody>
      </p:sp>
      <p:sp>
        <p:nvSpPr>
          <p:cNvPr id="37" name="TextBox 37"/>
          <p:cNvSpPr txBox="1"/>
          <p:nvPr/>
        </p:nvSpPr>
        <p:spPr>
          <a:xfrm>
            <a:off x="10579100" y="4991100"/>
            <a:ext cx="4686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Point-à-point, mailles</a:t>
            </a:r>
            <a:endParaRPr lang="en-US" sz="1100"/>
          </a:p>
        </p:txBody>
      </p:sp>
      <p:sp>
        <p:nvSpPr>
          <p:cNvPr id="38" name="TextBox 38"/>
          <p:cNvSpPr txBox="1"/>
          <p:nvPr/>
        </p:nvSpPr>
        <p:spPr>
          <a:xfrm>
            <a:off x="977900" y="5549900"/>
            <a:ext cx="2679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TCP/IP</a:t>
            </a:r>
            <a:endParaRPr lang="en-US" sz="1100"/>
          </a:p>
        </p:txBody>
      </p:sp>
      <p:sp>
        <p:nvSpPr>
          <p:cNvPr id="39" name="TextBox 39"/>
          <p:cNvSpPr txBox="1"/>
          <p:nvPr/>
        </p:nvSpPr>
        <p:spPr>
          <a:xfrm>
            <a:off x="3848100" y="5549900"/>
            <a:ext cx="350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10-500 ms</a:t>
            </a:r>
            <a:endParaRPr lang="en-US" sz="1100"/>
          </a:p>
        </p:txBody>
      </p:sp>
      <p:sp>
        <p:nvSpPr>
          <p:cNvPr id="40" name="TextBox 40"/>
          <p:cNvSpPr txBox="1"/>
          <p:nvPr/>
        </p:nvSpPr>
        <p:spPr>
          <a:xfrm>
            <a:off x="7556500" y="5549900"/>
            <a:ext cx="283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ea typeface="Poppins"/>
              </a:rPr>
              <a:t>±50-200 ms</a:t>
            </a:r>
            <a:endParaRPr lang="en-US" sz="1100"/>
          </a:p>
        </p:txBody>
      </p:sp>
      <p:sp>
        <p:nvSpPr>
          <p:cNvPr id="41" name="TextBox 41"/>
          <p:cNvSpPr txBox="1"/>
          <p:nvPr/>
        </p:nvSpPr>
        <p:spPr>
          <a:xfrm>
            <a:off x="10579100" y="5549900"/>
            <a:ext cx="4686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Point-à-point</a:t>
            </a:r>
            <a:endParaRPr lang="en-US" sz="1100"/>
          </a:p>
        </p:txBody>
      </p:sp>
      <p:sp>
        <p:nvSpPr>
          <p:cNvPr id="42" name="TextBox 42"/>
          <p:cNvSpPr txBox="1"/>
          <p:nvPr/>
        </p:nvSpPr>
        <p:spPr>
          <a:xfrm>
            <a:off x="977900" y="6108700"/>
            <a:ext cx="2679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RS232</a:t>
            </a:r>
            <a:endParaRPr lang="en-US" sz="1100"/>
          </a:p>
        </p:txBody>
      </p:sp>
      <p:sp>
        <p:nvSpPr>
          <p:cNvPr id="43" name="TextBox 43"/>
          <p:cNvSpPr txBox="1"/>
          <p:nvPr/>
        </p:nvSpPr>
        <p:spPr>
          <a:xfrm>
            <a:off x="3848100" y="6108700"/>
            <a:ext cx="350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1-100 ms</a:t>
            </a:r>
            <a:endParaRPr lang="en-US" sz="1100"/>
          </a:p>
        </p:txBody>
      </p:sp>
      <p:sp>
        <p:nvSpPr>
          <p:cNvPr id="44" name="TextBox 44"/>
          <p:cNvSpPr txBox="1"/>
          <p:nvPr/>
        </p:nvSpPr>
        <p:spPr>
          <a:xfrm>
            <a:off x="7556500" y="6108700"/>
            <a:ext cx="283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ea typeface="Poppins"/>
              </a:rPr>
              <a:t>±5-20 ms</a:t>
            </a:r>
            <a:endParaRPr lang="en-US" sz="1100"/>
          </a:p>
        </p:txBody>
      </p:sp>
      <p:sp>
        <p:nvSpPr>
          <p:cNvPr id="45" name="TextBox 45"/>
          <p:cNvSpPr txBox="1"/>
          <p:nvPr/>
        </p:nvSpPr>
        <p:spPr>
          <a:xfrm>
            <a:off x="10579100" y="6108700"/>
            <a:ext cx="4686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Point-à-point</a:t>
            </a:r>
            <a:endParaRPr lang="en-US" sz="1100"/>
          </a:p>
        </p:txBody>
      </p:sp>
      <p:sp>
        <p:nvSpPr>
          <p:cNvPr id="46" name="TextBox 46"/>
          <p:cNvSpPr txBox="1"/>
          <p:nvPr/>
        </p:nvSpPr>
        <p:spPr>
          <a:xfrm>
            <a:off x="977900" y="6667500"/>
            <a:ext cx="2679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Modbus RTU</a:t>
            </a:r>
            <a:endParaRPr lang="en-US" sz="1100"/>
          </a:p>
        </p:txBody>
      </p:sp>
      <p:sp>
        <p:nvSpPr>
          <p:cNvPr id="47" name="TextBox 47"/>
          <p:cNvSpPr txBox="1"/>
          <p:nvPr/>
        </p:nvSpPr>
        <p:spPr>
          <a:xfrm>
            <a:off x="3848100" y="6667500"/>
            <a:ext cx="350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10-1000 ms</a:t>
            </a:r>
            <a:endParaRPr lang="en-US" sz="1100"/>
          </a:p>
        </p:txBody>
      </p:sp>
      <p:sp>
        <p:nvSpPr>
          <p:cNvPr id="48" name="TextBox 48"/>
          <p:cNvSpPr txBox="1"/>
          <p:nvPr/>
        </p:nvSpPr>
        <p:spPr>
          <a:xfrm>
            <a:off x="7556500" y="6667500"/>
            <a:ext cx="283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ea typeface="Poppins"/>
              </a:rPr>
              <a:t>±50-300 ms</a:t>
            </a:r>
            <a:endParaRPr lang="en-US" sz="1100"/>
          </a:p>
        </p:txBody>
      </p:sp>
      <p:sp>
        <p:nvSpPr>
          <p:cNvPr id="49" name="TextBox 49"/>
          <p:cNvSpPr txBox="1"/>
          <p:nvPr/>
        </p:nvSpPr>
        <p:spPr>
          <a:xfrm>
            <a:off x="10579100" y="6667500"/>
            <a:ext cx="4686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Maître/esclaves sériel</a:t>
            </a:r>
            <a:endParaRPr lang="en-US" sz="1100"/>
          </a:p>
        </p:txBody>
      </p:sp>
      <p:sp>
        <p:nvSpPr>
          <p:cNvPr id="50" name="TextBox 50"/>
          <p:cNvSpPr txBox="1"/>
          <p:nvPr/>
        </p:nvSpPr>
        <p:spPr>
          <a:xfrm>
            <a:off x="977900" y="7226300"/>
            <a:ext cx="2679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Modbus TCP</a:t>
            </a:r>
            <a:endParaRPr lang="en-US" sz="1100"/>
          </a:p>
        </p:txBody>
      </p:sp>
      <p:sp>
        <p:nvSpPr>
          <p:cNvPr id="51" name="TextBox 51"/>
          <p:cNvSpPr txBox="1"/>
          <p:nvPr/>
        </p:nvSpPr>
        <p:spPr>
          <a:xfrm>
            <a:off x="3848100" y="7226300"/>
            <a:ext cx="350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50-500 ms</a:t>
            </a:r>
            <a:endParaRPr lang="en-US" sz="1100"/>
          </a:p>
        </p:txBody>
      </p:sp>
      <p:sp>
        <p:nvSpPr>
          <p:cNvPr id="52" name="TextBox 52"/>
          <p:cNvSpPr txBox="1"/>
          <p:nvPr/>
        </p:nvSpPr>
        <p:spPr>
          <a:xfrm>
            <a:off x="7556500" y="7226300"/>
            <a:ext cx="28321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ea typeface="Poppins"/>
              </a:rPr>
              <a:t>±100-250 ms</a:t>
            </a:r>
            <a:endParaRPr lang="en-US" sz="1100"/>
          </a:p>
        </p:txBody>
      </p:sp>
      <p:sp>
        <p:nvSpPr>
          <p:cNvPr id="53" name="TextBox 53"/>
          <p:cNvSpPr txBox="1"/>
          <p:nvPr/>
        </p:nvSpPr>
        <p:spPr>
          <a:xfrm>
            <a:off x="10579100" y="7226300"/>
            <a:ext cx="46863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393939"/>
                </a:solidFill>
                <a:latin typeface="Poppins"/>
              </a:rPr>
              <a:t>Réseau IP</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1199</Words>
  <Application>Microsoft Office PowerPoint</Application>
  <PresentationFormat>Personnalisé</PresentationFormat>
  <Paragraphs>137</Paragraphs>
  <Slides>16</Slides>
  <Notes>3</Notes>
  <HiddenSlides>2</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"Yeseva One"</vt:lpstr>
      <vt:lpstr>Arial</vt:lpstr>
      <vt:lpstr>Calibri</vt:lpstr>
      <vt:lpstr>Liberation Sans</vt:lpstr>
      <vt:lpstr>Poppins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Horodatage au récepteur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Legay</dc:creator>
  <cp:lastModifiedBy>Eric Legay</cp:lastModifiedBy>
  <cp:revision>8</cp:revision>
  <dcterms:created xsi:type="dcterms:W3CDTF">2006-08-16T00:00:00Z</dcterms:created>
  <dcterms:modified xsi:type="dcterms:W3CDTF">2025-11-20T07:28:34Z</dcterms:modified>
</cp:coreProperties>
</file>