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374" r:id="rId6"/>
    <p:sldId id="359" r:id="rId7"/>
    <p:sldId id="375" r:id="rId8"/>
    <p:sldId id="366" r:id="rId9"/>
    <p:sldId id="380" r:id="rId10"/>
    <p:sldId id="376" r:id="rId11"/>
    <p:sldId id="377" r:id="rId12"/>
    <p:sldId id="362" r:id="rId13"/>
    <p:sldId id="360" r:id="rId14"/>
    <p:sldId id="373" r:id="rId15"/>
    <p:sldId id="352" r:id="rId16"/>
    <p:sldId id="367" r:id="rId17"/>
    <p:sldId id="369" r:id="rId18"/>
    <p:sldId id="378" r:id="rId19"/>
    <p:sldId id="379" r:id="rId20"/>
    <p:sldId id="35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850CE"/>
    <a:srgbClr val="E60019"/>
    <a:srgbClr val="000000"/>
    <a:srgbClr val="3E4A83"/>
    <a:srgbClr val="BD987A"/>
    <a:srgbClr val="A558A0"/>
    <a:srgbClr val="993D3F"/>
    <a:srgbClr val="E18B76"/>
    <a:srgbClr val="D1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6" autoAdjust="0"/>
    <p:restoredTop sz="96349" autoAdjust="0"/>
  </p:normalViewPr>
  <p:slideViewPr>
    <p:cSldViewPr snapToGrid="0">
      <p:cViewPr>
        <p:scale>
          <a:sx n="150" d="100"/>
          <a:sy n="150" d="100"/>
        </p:scale>
        <p:origin x="3150" y="37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384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72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Cliquez sur </a:t>
            </a:r>
            <a:r>
              <a:rPr lang="fr-FR" i="1" baseline="0" dirty="0"/>
              <a:t>Insertion</a:t>
            </a:r>
            <a:r>
              <a:rPr lang="fr-FR" baseline="0" dirty="0"/>
              <a:t> puis </a:t>
            </a:r>
            <a:r>
              <a:rPr lang="fr-FR" i="1" baseline="0" dirty="0"/>
              <a:t>En-tête/Pied</a:t>
            </a:r>
            <a:r>
              <a:rPr lang="fr-FR" baseline="0" dirty="0"/>
              <a:t> pour saisir les champs « </a:t>
            </a:r>
            <a:r>
              <a:rPr lang="fr-FR" b="1" baseline="0" dirty="0"/>
              <a:t>Evènement – Date</a:t>
            </a:r>
            <a:r>
              <a:rPr lang="fr-FR" baseline="0" dirty="0"/>
              <a:t> » et «</a:t>
            </a:r>
            <a:r>
              <a:rPr lang="fr-FR" b="1" baseline="0" dirty="0"/>
              <a:t> Service</a:t>
            </a:r>
            <a:r>
              <a:rPr lang="fr-FR" baseline="0" dirty="0"/>
              <a:t> » ; puis cliquer sur </a:t>
            </a:r>
            <a:r>
              <a:rPr lang="fr-FR" i="1" baseline="0" dirty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150407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Cliquez sur </a:t>
            </a:r>
            <a:r>
              <a:rPr lang="fr-FR" i="1" baseline="0" dirty="0"/>
              <a:t>Insertion</a:t>
            </a:r>
            <a:r>
              <a:rPr lang="fr-FR" baseline="0" dirty="0"/>
              <a:t> puis </a:t>
            </a:r>
            <a:r>
              <a:rPr lang="fr-FR" i="1" baseline="0" dirty="0"/>
              <a:t>En-tête/Pied</a:t>
            </a:r>
            <a:r>
              <a:rPr lang="fr-FR" baseline="0" dirty="0"/>
              <a:t> pour saisir les champs « </a:t>
            </a:r>
            <a:r>
              <a:rPr lang="fr-FR" b="1" baseline="0" dirty="0"/>
              <a:t>Evènement – Date</a:t>
            </a:r>
            <a:r>
              <a:rPr lang="fr-FR" baseline="0" dirty="0"/>
              <a:t> » et «</a:t>
            </a:r>
            <a:r>
              <a:rPr lang="fr-FR" b="1" baseline="0" dirty="0"/>
              <a:t> Service</a:t>
            </a:r>
            <a:r>
              <a:rPr lang="fr-FR" baseline="0" dirty="0"/>
              <a:t> » ; puis cliquer sur </a:t>
            </a:r>
            <a:r>
              <a:rPr lang="fr-FR" i="1" baseline="0" dirty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395388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Cliquez sur </a:t>
            </a:r>
            <a:r>
              <a:rPr lang="fr-FR" i="1" baseline="0" dirty="0"/>
              <a:t>Insertion</a:t>
            </a:r>
            <a:r>
              <a:rPr lang="fr-FR" baseline="0" dirty="0"/>
              <a:t> puis </a:t>
            </a:r>
            <a:r>
              <a:rPr lang="fr-FR" i="1" baseline="0" dirty="0"/>
              <a:t>En-tête/Pied</a:t>
            </a:r>
            <a:r>
              <a:rPr lang="fr-FR" baseline="0" dirty="0"/>
              <a:t> pour saisir les champs « </a:t>
            </a:r>
            <a:r>
              <a:rPr lang="fr-FR" b="1" baseline="0" dirty="0"/>
              <a:t>Evènement – Date</a:t>
            </a:r>
            <a:r>
              <a:rPr lang="fr-FR" baseline="0" dirty="0"/>
              <a:t> » et «</a:t>
            </a:r>
            <a:r>
              <a:rPr lang="fr-FR" b="1" baseline="0" dirty="0"/>
              <a:t> Service</a:t>
            </a:r>
            <a:r>
              <a:rPr lang="fr-FR" baseline="0" dirty="0"/>
              <a:t> » ; puis cliquer sur </a:t>
            </a:r>
            <a:r>
              <a:rPr lang="fr-FR" i="1" baseline="0" dirty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18610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59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Oversimplify</a:t>
            </a:r>
            <a:r>
              <a:rPr lang="en-GB" baseline="0" dirty="0"/>
              <a:t> the situation</a:t>
            </a:r>
          </a:p>
          <a:p>
            <a:r>
              <a:rPr lang="en-GB" baseline="0" dirty="0" err="1"/>
              <a:t>Automaticien</a:t>
            </a:r>
            <a:r>
              <a:rPr lang="en-GB" baseline="0" dirty="0"/>
              <a:t> hate command line and love Windows Desktop / </a:t>
            </a:r>
            <a:r>
              <a:rPr lang="en-GB" baseline="0" dirty="0" err="1"/>
              <a:t>Drap</a:t>
            </a:r>
            <a:r>
              <a:rPr lang="en-GB" baseline="0" dirty="0"/>
              <a:t> and Drop tool</a:t>
            </a:r>
          </a:p>
          <a:p>
            <a:r>
              <a:rPr lang="en-GB" baseline="0" dirty="0"/>
              <a:t>Developers hate Windows </a:t>
            </a:r>
            <a:r>
              <a:rPr lang="en-GB" baseline="0" dirty="0" err="1"/>
              <a:t>Deskop</a:t>
            </a:r>
            <a:r>
              <a:rPr lang="en-GB" baseline="0" dirty="0"/>
              <a:t> and love command line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38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73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Cliquez sur </a:t>
            </a:r>
            <a:r>
              <a:rPr lang="fr-FR" i="1" baseline="0" dirty="0"/>
              <a:t>Insertion</a:t>
            </a:r>
            <a:r>
              <a:rPr lang="fr-FR" baseline="0" dirty="0"/>
              <a:t> puis </a:t>
            </a:r>
            <a:r>
              <a:rPr lang="fr-FR" i="1" baseline="0" dirty="0"/>
              <a:t>En-tête/Pied</a:t>
            </a:r>
            <a:r>
              <a:rPr lang="fr-FR" baseline="0" dirty="0"/>
              <a:t> pour saisir les champs « </a:t>
            </a:r>
            <a:r>
              <a:rPr lang="fr-FR" b="1" baseline="0" dirty="0"/>
              <a:t>Evènement – Date</a:t>
            </a:r>
            <a:r>
              <a:rPr lang="fr-FR" baseline="0" dirty="0"/>
              <a:t> » et «</a:t>
            </a:r>
            <a:r>
              <a:rPr lang="fr-FR" b="1" baseline="0" dirty="0"/>
              <a:t> Service</a:t>
            </a:r>
            <a:r>
              <a:rPr lang="fr-FR" baseline="0" dirty="0"/>
              <a:t> » ; puis cliquer sur </a:t>
            </a:r>
            <a:r>
              <a:rPr lang="fr-FR" i="1" baseline="0" dirty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142166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Cliquez sur </a:t>
            </a:r>
            <a:r>
              <a:rPr lang="fr-FR" i="1" baseline="0" dirty="0"/>
              <a:t>Insertion</a:t>
            </a:r>
            <a:r>
              <a:rPr lang="fr-FR" baseline="0" dirty="0"/>
              <a:t> puis </a:t>
            </a:r>
            <a:r>
              <a:rPr lang="fr-FR" i="1" baseline="0" dirty="0"/>
              <a:t>En-tête/Pied</a:t>
            </a:r>
            <a:r>
              <a:rPr lang="fr-FR" baseline="0" dirty="0"/>
              <a:t> pour saisir les champs « </a:t>
            </a:r>
            <a:r>
              <a:rPr lang="fr-FR" b="1" baseline="0" dirty="0"/>
              <a:t>Evènement – Date</a:t>
            </a:r>
            <a:r>
              <a:rPr lang="fr-FR" baseline="0" dirty="0"/>
              <a:t> » et «</a:t>
            </a:r>
            <a:r>
              <a:rPr lang="fr-FR" b="1" baseline="0" dirty="0"/>
              <a:t> Service</a:t>
            </a:r>
            <a:r>
              <a:rPr lang="fr-FR" baseline="0" dirty="0"/>
              <a:t> » ; puis cliquer sur </a:t>
            </a:r>
            <a:r>
              <a:rPr lang="fr-FR" i="1" baseline="0" dirty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198518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Cliquez sur </a:t>
            </a:r>
            <a:r>
              <a:rPr lang="fr-FR" i="1" baseline="0" dirty="0"/>
              <a:t>Insertion</a:t>
            </a:r>
            <a:r>
              <a:rPr lang="fr-FR" baseline="0" dirty="0"/>
              <a:t> puis </a:t>
            </a:r>
            <a:r>
              <a:rPr lang="fr-FR" i="1" baseline="0" dirty="0"/>
              <a:t>En-tête/Pied</a:t>
            </a:r>
            <a:r>
              <a:rPr lang="fr-FR" baseline="0" dirty="0"/>
              <a:t> pour saisir les champs « </a:t>
            </a:r>
            <a:r>
              <a:rPr lang="fr-FR" b="1" baseline="0" dirty="0"/>
              <a:t>Evènement – Date</a:t>
            </a:r>
            <a:r>
              <a:rPr lang="fr-FR" baseline="0" dirty="0"/>
              <a:t> » et «</a:t>
            </a:r>
            <a:r>
              <a:rPr lang="fr-FR" b="1" baseline="0" dirty="0"/>
              <a:t> Service</a:t>
            </a:r>
            <a:r>
              <a:rPr lang="fr-FR" baseline="0" dirty="0"/>
              <a:t> » ; puis cliquer sur </a:t>
            </a:r>
            <a:r>
              <a:rPr lang="fr-FR" i="1" baseline="0" dirty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36463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Cliquez sur </a:t>
            </a:r>
            <a:r>
              <a:rPr lang="fr-FR" i="1" baseline="0" dirty="0"/>
              <a:t>Insertion</a:t>
            </a:r>
            <a:r>
              <a:rPr lang="fr-FR" baseline="0" dirty="0"/>
              <a:t> puis </a:t>
            </a:r>
            <a:r>
              <a:rPr lang="fr-FR" i="1" baseline="0" dirty="0"/>
              <a:t>En-tête/Pied</a:t>
            </a:r>
            <a:r>
              <a:rPr lang="fr-FR" baseline="0" dirty="0"/>
              <a:t> pour saisir les champs « </a:t>
            </a:r>
            <a:r>
              <a:rPr lang="fr-FR" b="1" baseline="0" dirty="0"/>
              <a:t>Evènement – Date</a:t>
            </a:r>
            <a:r>
              <a:rPr lang="fr-FR" baseline="0" dirty="0"/>
              <a:t> » et «</a:t>
            </a:r>
            <a:r>
              <a:rPr lang="fr-FR" b="1" baseline="0" dirty="0"/>
              <a:t> Service</a:t>
            </a:r>
            <a:r>
              <a:rPr lang="fr-FR" baseline="0" dirty="0"/>
              <a:t> » ; puis cliquer sur </a:t>
            </a:r>
            <a:r>
              <a:rPr lang="fr-FR" i="1" baseline="0" dirty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82626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914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34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00" y="1256885"/>
            <a:ext cx="10896619" cy="496855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cap="none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0000" indent="-270000">
              <a:lnSpc>
                <a:spcPct val="100000"/>
              </a:lnSpc>
              <a:spcAft>
                <a:spcPts val="400"/>
              </a:spcAft>
              <a:buSzPct val="60000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>
              <a:lnSpc>
                <a:spcPct val="100000"/>
              </a:lnSpc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28650" indent="-27622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30000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630000" indent="0">
              <a:lnSpc>
                <a:spcPct val="100000"/>
              </a:lnSpc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09625" indent="-180975">
              <a:spcBef>
                <a:spcPts val="0"/>
              </a:spcBef>
              <a:defRPr sz="1200" baseline="0"/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842805" y="52752"/>
            <a:ext cx="90537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 cap="small" baseline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68002" y="6465733"/>
            <a:ext cx="3465333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/>
              <a:t>IRFU/Service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45423" y="6465733"/>
            <a:ext cx="101919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4436535" y="6465733"/>
            <a:ext cx="550897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/>
              <a:t>Evènement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88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6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stfc.ac.uk/event/1233/contributions/8374/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5" Type="http://schemas.openxmlformats.org/officeDocument/2006/relationships/image" Target="../media/image65.png"/><Relationship Id="rId4" Type="http://schemas.openxmlformats.org/officeDocument/2006/relationships/image" Target="../media/image7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69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7.png"/><Relationship Id="rId11" Type="http://schemas.openxmlformats.org/officeDocument/2006/relationships/image" Target="../media/image66.jpeg"/><Relationship Id="rId5" Type="http://schemas.openxmlformats.org/officeDocument/2006/relationships/image" Target="../media/image86.png"/><Relationship Id="rId10" Type="http://schemas.openxmlformats.org/officeDocument/2006/relationships/image" Target="../media/image32.png"/><Relationship Id="rId4" Type="http://schemas.openxmlformats.org/officeDocument/2006/relationships/image" Target="../media/image85.jpe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0.png"/><Relationship Id="rId5" Type="http://schemas.openxmlformats.org/officeDocument/2006/relationships/image" Target="../media/image69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ty.saintin@cea.f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hyperlink" Target="https://trends.google.com/trends/explore?date=all&amp;q=java%20swing,java%20swt,java%20fx" TargetMode="External"/><Relationship Id="rId3" Type="http://schemas.openxmlformats.org/officeDocument/2006/relationships/hyperlink" Target="https://indico.cern.ch/event/1299332/contributions/5618436/attachments/2729680/4744818/ControlGUIStrategies_IRFUWorkshop_KatySAINTIN.pdf" TargetMode="External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hyperlink" Target="http://katy.saintin.free.fr/java/CafeJava_JavaGUIFrameworks.pdf" TargetMode="External"/><Relationship Id="rId16" Type="http://schemas.openxmlformats.org/officeDocument/2006/relationships/hyperlink" Target="https://github.com/katysaintin/phoebus/tree/pv-local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hyperlink" Target="https://github.com/katysaintin/phoebus/tree/pv-tango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hyperlink" Target="https://parallelstaff.com/top-java-gui-frameworks-to-consider/" TargetMode="External"/><Relationship Id="rId14" Type="http://schemas.openxmlformats.org/officeDocument/2006/relationships/image" Target="../media/image4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32.png"/><Relationship Id="rId4" Type="http://schemas.openxmlformats.org/officeDocument/2006/relationships/image" Target="../media/image46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11.jpeg"/><Relationship Id="rId7" Type="http://schemas.openxmlformats.org/officeDocument/2006/relationships/image" Target="../media/image2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indico.stfc.ac.uk/event/1233/contributions/8375/" TargetMode="Externa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2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openxmlformats.org/officeDocument/2006/relationships/hyperlink" Target="https://indico.cern.ch/event/1299332/contributions/5618436/" TargetMode="External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2.png"/><Relationship Id="rId3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5.png"/><Relationship Id="rId11" Type="http://schemas.openxmlformats.org/officeDocument/2006/relationships/image" Target="../media/image62.png"/><Relationship Id="rId5" Type="http://schemas.openxmlformats.org/officeDocument/2006/relationships/image" Target="../media/image60.png"/><Relationship Id="rId15" Type="http://schemas.openxmlformats.org/officeDocument/2006/relationships/image" Target="../media/image64.png"/><Relationship Id="rId10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11.jpeg"/><Relationship Id="rId14" Type="http://schemas.openxmlformats.org/officeDocument/2006/relationships/hyperlink" Target="https://proceedings.jacow.org/icalepcs2019/doi/JACoW-ICALEPCS2019-THAPP04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7.png"/><Relationship Id="rId11" Type="http://schemas.openxmlformats.org/officeDocument/2006/relationships/hyperlink" Target="https://proceedings.jacow.org/icalepcs2021/doi/JACoW-ICALEPCS2021-MOPV026.html" TargetMode="External"/><Relationship Id="rId5" Type="http://schemas.openxmlformats.org/officeDocument/2006/relationships/image" Target="../media/image66.jpeg"/><Relationship Id="rId10" Type="http://schemas.openxmlformats.org/officeDocument/2006/relationships/hyperlink" Target="https://prosysopc.com/products/opc-ua-java-sdk/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00681" y="4797024"/>
            <a:ext cx="3928185" cy="135147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>
                <a:solidFill>
                  <a:srgbClr val="C00000"/>
                </a:solidFill>
              </a:rPr>
              <a:t>Katy SAINTIN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CEA/IRFU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6042202"/>
            <a:ext cx="1463871" cy="6964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42F87D-E6DF-44EF-901B-3A64A8D1BB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53"/>
          <a:stretch/>
        </p:blipFill>
        <p:spPr>
          <a:xfrm>
            <a:off x="0" y="2397"/>
            <a:ext cx="12192000" cy="20880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DD66626-FA99-4CCF-8F61-B6FB037EF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9" y="2209811"/>
            <a:ext cx="2416850" cy="2416850"/>
          </a:xfrm>
          <a:prstGeom prst="rect">
            <a:avLst/>
          </a:prstGeom>
        </p:spPr>
      </p:pic>
      <p:sp>
        <p:nvSpPr>
          <p:cNvPr id="15" name="Titre 20">
            <a:extLst>
              <a:ext uri="{FF2B5EF4-FFF2-40B4-BE49-F238E27FC236}">
                <a16:creationId xmlns:a16="http://schemas.microsoft.com/office/drawing/2014/main" id="{F6EE8A83-805A-45BB-82D7-7CFFB760C5F8}"/>
              </a:ext>
            </a:extLst>
          </p:cNvPr>
          <p:cNvSpPr txBox="1">
            <a:spLocks/>
          </p:cNvSpPr>
          <p:nvPr/>
        </p:nvSpPr>
        <p:spPr>
          <a:xfrm>
            <a:off x="3200399" y="2792275"/>
            <a:ext cx="7261175" cy="19753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/>
              <a:t>Solutions d’ intégration de systèmes de contrôle hétérogènes avec OPCUA</a:t>
            </a:r>
          </a:p>
        </p:txBody>
      </p:sp>
    </p:spTree>
    <p:extLst>
      <p:ext uri="{BB962C8B-B14F-4D97-AF65-F5344CB8AC3E}">
        <p14:creationId xmlns:p14="http://schemas.microsoft.com/office/powerpoint/2010/main" val="214949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Les points </a:t>
            </a:r>
            <a:r>
              <a:rPr lang="fr-FR" dirty="0"/>
              <a:t>forts</a:t>
            </a:r>
          </a:p>
        </p:txBody>
      </p:sp>
      <p:sp>
        <p:nvSpPr>
          <p:cNvPr id="12" name="Pentagone 11"/>
          <p:cNvSpPr/>
          <p:nvPr/>
        </p:nvSpPr>
        <p:spPr>
          <a:xfrm>
            <a:off x="731842" y="1432257"/>
            <a:ext cx="10653917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b="1" dirty="0"/>
              <a:t>Interopérabilité</a:t>
            </a:r>
            <a:r>
              <a:rPr lang="fr-FR" sz="2400" dirty="0"/>
              <a:t> :  communication indépendamment de la plateforme</a:t>
            </a:r>
          </a:p>
        </p:txBody>
      </p:sp>
      <p:sp>
        <p:nvSpPr>
          <p:cNvPr id="13" name="Pentagone 12"/>
          <p:cNvSpPr/>
          <p:nvPr/>
        </p:nvSpPr>
        <p:spPr>
          <a:xfrm>
            <a:off x="731838" y="2275185"/>
            <a:ext cx="7605918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b="1" dirty="0"/>
              <a:t>Sécurité : </a:t>
            </a:r>
            <a:r>
              <a:rPr lang="fr-FR" sz="2400" dirty="0"/>
              <a:t>Cryptage des données et authentification</a:t>
            </a:r>
            <a:endParaRPr lang="fr-FR" sz="2400" b="1" dirty="0"/>
          </a:p>
        </p:txBody>
      </p:sp>
      <p:sp>
        <p:nvSpPr>
          <p:cNvPr id="14" name="Pentagone 13"/>
          <p:cNvSpPr/>
          <p:nvPr/>
        </p:nvSpPr>
        <p:spPr>
          <a:xfrm>
            <a:off x="731838" y="3170822"/>
            <a:ext cx="1118076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b="1" dirty="0"/>
              <a:t>Modèle de données </a:t>
            </a:r>
            <a:r>
              <a:rPr lang="fr-FR" sz="2400" dirty="0"/>
              <a:t>: Flexible et adressage simple via des chemins  “Node Id”</a:t>
            </a:r>
          </a:p>
        </p:txBody>
      </p:sp>
      <p:sp>
        <p:nvSpPr>
          <p:cNvPr id="11" name="Pentagone 10"/>
          <p:cNvSpPr/>
          <p:nvPr/>
        </p:nvSpPr>
        <p:spPr>
          <a:xfrm>
            <a:off x="731838" y="4066459"/>
            <a:ext cx="10535930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b="1" dirty="0"/>
              <a:t>Protocole standard : </a:t>
            </a:r>
            <a:r>
              <a:rPr lang="fr-FR" sz="2400" dirty="0"/>
              <a:t>Ouvert et largement adopté et supporté</a:t>
            </a:r>
          </a:p>
        </p:txBody>
      </p:sp>
      <p:pic>
        <p:nvPicPr>
          <p:cNvPr id="15" name="Picture 12" descr="https://b3112770.smushcdn.com/3112770/wp-content/uploads/2019/11/opcualogo-1024x189.png?lossy=0&amp;strip=1&amp;webp=1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53" y="256784"/>
            <a:ext cx="3304693" cy="60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8766" y="4989433"/>
            <a:ext cx="8607485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>
                <a:cs typeface="Calibri" panose="020F0502020204030204" pitchFamily="34" charset="0"/>
              </a:rPr>
              <a:t>PIP II (Proton </a:t>
            </a:r>
            <a:r>
              <a:rPr lang="fr-FR" sz="2400" dirty="0" err="1">
                <a:cs typeface="Calibri" panose="020F0502020204030204" pitchFamily="34" charset="0"/>
              </a:rPr>
              <a:t>Improvement</a:t>
            </a:r>
            <a:r>
              <a:rPr lang="fr-FR" sz="2400" dirty="0">
                <a:cs typeface="Calibri" panose="020F0502020204030204" pitchFamily="34" charset="0"/>
              </a:rPr>
              <a:t> Plan-II) :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cs typeface="Calibri" panose="020F0502020204030204" pitchFamily="34" charset="0"/>
              </a:rPr>
              <a:t>EPICS OPCUA pour le système de contrôle principal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fr-FR" sz="2400" dirty="0">
                <a:cs typeface="Calibri" panose="020F0502020204030204" pitchFamily="34" charset="0"/>
              </a:rPr>
              <a:t>MUSCADE OPCUA for le système de refroidissement </a:t>
            </a:r>
            <a:r>
              <a:rPr lang="fr-FR" sz="2400" dirty="0" err="1">
                <a:cs typeface="Calibri" panose="020F0502020204030204" pitchFamily="34" charset="0"/>
              </a:rPr>
              <a:t>cryo</a:t>
            </a:r>
            <a:endParaRPr lang="fr-FR" sz="2400" dirty="0"/>
          </a:p>
        </p:txBody>
      </p:sp>
      <p:pic>
        <p:nvPicPr>
          <p:cNvPr id="17" name="Picture 2" descr="https://www.fnal.gov/faw/designstandards/filesfordownload/FNAL-Logo-NAL-Blue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30" y="4962097"/>
            <a:ext cx="2163920" cy="4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uscade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249" y="5741898"/>
            <a:ext cx="562258" cy="5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303" y="5270541"/>
            <a:ext cx="562259" cy="43186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65"/>
          <a:stretch/>
        </p:blipFill>
        <p:spPr>
          <a:xfrm>
            <a:off x="821113" y="5255776"/>
            <a:ext cx="794030" cy="7897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80EF32-C705-48DA-BB2B-187077F2B18F}"/>
              </a:ext>
            </a:extLst>
          </p:cNvPr>
          <p:cNvSpPr/>
          <p:nvPr/>
        </p:nvSpPr>
        <p:spPr>
          <a:xfrm>
            <a:off x="664359" y="1016586"/>
            <a:ext cx="5955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Voir présentation </a:t>
            </a:r>
            <a:r>
              <a:rPr lang="fr-FR" dirty="0">
                <a:hlinkClick r:id="rId8"/>
              </a:rPr>
              <a:t>EPICS meeting ISIS Oxford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301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 OPCUA TIA Portal XML File</a:t>
            </a:r>
            <a:endParaRPr lang="da-DK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348694"/>
            <a:ext cx="777240" cy="3697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" y="941604"/>
            <a:ext cx="8771758" cy="11110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084" y="2052693"/>
            <a:ext cx="7894234" cy="8781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" y="3030020"/>
            <a:ext cx="9256713" cy="34632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13162" y="349839"/>
            <a:ext cx="2073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~ 7000 variables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1013459" y="785752"/>
            <a:ext cx="9769407" cy="57671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0" name="Espace réservé du numéro de diapositive 4"/>
          <p:cNvSpPr txBox="1">
            <a:spLocks/>
          </p:cNvSpPr>
          <p:nvPr/>
        </p:nvSpPr>
        <p:spPr>
          <a:xfrm>
            <a:off x="11260916" y="6310665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C77A0-1F4E-42FF-9FFC-F45C3A64AF90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367A5D1-A6E9-49FD-97F4-AE1E690FCD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91" y="941604"/>
            <a:ext cx="1062142" cy="5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r="17360"/>
          <a:stretch/>
        </p:blipFill>
        <p:spPr>
          <a:xfrm>
            <a:off x="169547" y="1177918"/>
            <a:ext cx="3026500" cy="3713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23" t="311" r="22028" b="21395"/>
          <a:stretch/>
        </p:blipFill>
        <p:spPr>
          <a:xfrm>
            <a:off x="3307149" y="1177917"/>
            <a:ext cx="3531669" cy="3713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 txBox="1">
            <a:spLocks/>
          </p:cNvSpPr>
          <p:nvPr/>
        </p:nvSpPr>
        <p:spPr>
          <a:xfrm>
            <a:off x="216449" y="210471"/>
            <a:ext cx="10728325" cy="8718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3 Réglages des paramètres et tests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449" y="896090"/>
            <a:ext cx="2979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Table des PV basée sur </a:t>
            </a:r>
            <a:r>
              <a:rPr lang="fr-FR" sz="1400" dirty="0" err="1"/>
              <a:t>VisualDCT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3537286" y="882998"/>
            <a:ext cx="2558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Paramètres EPICS &amp; OPCUA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F4E004-FFA1-445C-9F2B-64A2A9D659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6"/>
          <a:stretch/>
        </p:blipFill>
        <p:spPr>
          <a:xfrm>
            <a:off x="5442834" y="2124521"/>
            <a:ext cx="3531670" cy="27474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605F16-178F-458D-8B92-5D2190D0ED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492"/>
          <a:stretch/>
        </p:blipFill>
        <p:spPr>
          <a:xfrm>
            <a:off x="6787230" y="3518342"/>
            <a:ext cx="2235972" cy="1352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2D15C1-CD07-4C2D-99A0-B15FDEC31828}"/>
              </a:ext>
            </a:extLst>
          </p:cNvPr>
          <p:cNvSpPr/>
          <p:nvPr/>
        </p:nvSpPr>
        <p:spPr>
          <a:xfrm>
            <a:off x="612389" y="4990464"/>
            <a:ext cx="4275529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/>
              <a:t>Fonctionnalités : 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Ajout / Suppression PV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Ajout / Suppression de champs EPICS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Configuration groupée (sélection multiple)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Ajout d’un préfix de PV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Génération fichiers EPICS (</a:t>
            </a:r>
            <a:r>
              <a:rPr lang="fr-FR" sz="1400" dirty="0" err="1"/>
              <a:t>db</a:t>
            </a:r>
            <a:r>
              <a:rPr lang="fr-FR" sz="1400" dirty="0"/>
              <a:t> cmd), 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Génération liste PV, config alarmes &amp; archivage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3E3BFB-F3E4-4FB1-8386-DE1DF2D746A6}"/>
              </a:ext>
            </a:extLst>
          </p:cNvPr>
          <p:cNvSpPr/>
          <p:nvPr/>
        </p:nvSpPr>
        <p:spPr>
          <a:xfrm>
            <a:off x="4753139" y="4947668"/>
            <a:ext cx="700788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/>
              <a:t>Utilitaires intégrés (basée sur Java Swing) : 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Outil de recherche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Vue de logs / Filtre (Log Viewer TANGO)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Simulation d’IOC (IOC Java avec </a:t>
            </a:r>
            <a:r>
              <a:rPr lang="fr-FR" sz="1400" dirty="0" err="1"/>
              <a:t>Caj</a:t>
            </a:r>
            <a:r>
              <a:rPr lang="fr-FR" sz="1400" dirty="0"/>
              <a:t>) =&gt; Dev IHM </a:t>
            </a:r>
            <a:r>
              <a:rPr lang="fr-FR" sz="1400" dirty="0" err="1"/>
              <a:t>CS-Studio</a:t>
            </a: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Arbre des PV séparateur « : » (</a:t>
            </a:r>
            <a:r>
              <a:rPr lang="fr-FR" sz="1400" dirty="0" err="1"/>
              <a:t>Jive</a:t>
            </a:r>
            <a:r>
              <a:rPr lang="fr-FR" sz="1400" dirty="0"/>
              <a:t> TANGO)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Panneau de contrôle générique (</a:t>
            </a:r>
            <a:r>
              <a:rPr lang="fr-FR" sz="1400" dirty="0" err="1"/>
              <a:t>ATKPanel</a:t>
            </a:r>
            <a:r>
              <a:rPr lang="fr-FR" sz="1400" dirty="0"/>
              <a:t> TANGO)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Trend </a:t>
            </a:r>
            <a:r>
              <a:rPr lang="fr-FR" sz="1400" dirty="0" err="1"/>
              <a:t>JLChart</a:t>
            </a:r>
            <a:r>
              <a:rPr lang="fr-FR" sz="1400" dirty="0"/>
              <a:t> (TANGO) =&gt; fonctions mathématiques, statistiques, export (csv) … 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Générateur de Table (*.</a:t>
            </a:r>
            <a:r>
              <a:rPr lang="fr-FR" sz="1400" dirty="0" err="1"/>
              <a:t>pvs</a:t>
            </a:r>
            <a:r>
              <a:rPr lang="fr-FR" sz="1400" dirty="0"/>
              <a:t>) et de Trend (.</a:t>
            </a:r>
            <a:r>
              <a:rPr lang="fr-FR" sz="1400" dirty="0" err="1"/>
              <a:t>plt</a:t>
            </a:r>
            <a:r>
              <a:rPr lang="fr-FR" sz="1400" dirty="0"/>
              <a:t>) </a:t>
            </a:r>
            <a:r>
              <a:rPr lang="fr-FR" sz="1400" dirty="0" err="1"/>
              <a:t>CS-Studio</a:t>
            </a:r>
            <a:r>
              <a:rPr lang="fr-FR" sz="1400" dirty="0"/>
              <a:t>.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09056A4-E932-42E9-A2B2-D62222BF4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286" y="1019778"/>
            <a:ext cx="1243218" cy="1048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CF8043B-3563-4EAE-8980-E3C7558B28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3202" y="1013972"/>
            <a:ext cx="2846637" cy="3857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992572" y="2760233"/>
            <a:ext cx="957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PV Tree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5189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16975" b="6288"/>
          <a:stretch/>
        </p:blipFill>
        <p:spPr>
          <a:xfrm>
            <a:off x="7052672" y="630340"/>
            <a:ext cx="4543729" cy="56623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808" t="1334" r="4072" b="3139"/>
          <a:stretch/>
        </p:blipFill>
        <p:spPr>
          <a:xfrm>
            <a:off x="715242" y="2004072"/>
            <a:ext cx="6123469" cy="4405999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21942" y="-143718"/>
            <a:ext cx="10774458" cy="908720"/>
          </a:xfrm>
        </p:spPr>
        <p:txBody>
          <a:bodyPr/>
          <a:lstStyle/>
          <a:p>
            <a:r>
              <a:rPr lang="fr-FR" cap="none" dirty="0"/>
              <a:t>4 Génération de la base de données et de la configuration EPICS</a:t>
            </a:r>
          </a:p>
        </p:txBody>
      </p:sp>
      <p:sp>
        <p:nvSpPr>
          <p:cNvPr id="58" name="AutoShape 8" descr="synchrotron_soleil_nec_active_circ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626408" y="1692068"/>
            <a:ext cx="803305" cy="39140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515029" y="1887769"/>
            <a:ext cx="3281585" cy="2337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052671" y="5161935"/>
            <a:ext cx="4543729" cy="1111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42" y="842167"/>
            <a:ext cx="4168323" cy="100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49531" y="6410071"/>
            <a:ext cx="693738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 smtClean="0">
                <a:solidFill>
                  <a:schemeClr val="tx2"/>
                </a:solidFill>
              </a:rPr>
              <a:pPr algn="r"/>
              <a:t>13</a:t>
            </a:fld>
            <a:endParaRPr lang="fr-FR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0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BB4A187-2E8D-4A9C-A442-7D0C1CCFA1B2}"/>
              </a:ext>
            </a:extLst>
          </p:cNvPr>
          <p:cNvSpPr/>
          <p:nvPr/>
        </p:nvSpPr>
        <p:spPr>
          <a:xfrm>
            <a:off x="6771888" y="1301026"/>
            <a:ext cx="261161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         2 générations possibles :</a:t>
            </a:r>
          </a:p>
          <a:p>
            <a:endParaRPr lang="fr-FR" sz="1400" dirty="0"/>
          </a:p>
          <a:p>
            <a:endParaRPr lang="fr-FR" sz="1400" dirty="0"/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fr-FR" sz="12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fr-FR" sz="12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fr-FR" sz="12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fr-FR" sz="12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fr-FR" sz="1200" dirty="0">
              <a:solidFill>
                <a:schemeClr val="bg1"/>
              </a:solidFill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fr-FR" sz="1200" dirty="0">
                <a:solidFill>
                  <a:schemeClr val="bg1"/>
                </a:solidFill>
              </a:rPr>
              <a:t>.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3931" y="0"/>
            <a:ext cx="10774458" cy="908720"/>
          </a:xfrm>
        </p:spPr>
        <p:txBody>
          <a:bodyPr/>
          <a:lstStyle/>
          <a:p>
            <a:r>
              <a:rPr lang="fr-FR" cap="none" dirty="0"/>
              <a:t>Pilotage d’autres systèmes que des PLC avec OPCUA</a:t>
            </a:r>
          </a:p>
        </p:txBody>
      </p:sp>
      <p:sp>
        <p:nvSpPr>
          <p:cNvPr id="58" name="AutoShape 8" descr="synchrotron_soleil_nec_active_circ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49531" y="6410071"/>
            <a:ext cx="693738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 smtClean="0">
                <a:solidFill>
                  <a:schemeClr val="tx2"/>
                </a:solidFill>
              </a:rPr>
              <a:pPr algn="r"/>
              <a:t>14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9C6D40C-5215-47A6-9E2F-BEA507C70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57" y="1946848"/>
            <a:ext cx="1576074" cy="3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SS">
            <a:extLst>
              <a:ext uri="{FF2B5EF4-FFF2-40B4-BE49-F238E27FC236}">
                <a16:creationId xmlns:a16="http://schemas.microsoft.com/office/drawing/2014/main" id="{22C32ADE-FBF5-429B-A92F-7B7920EBC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 b="4109"/>
          <a:stretch/>
        </p:blipFill>
        <p:spPr bwMode="auto">
          <a:xfrm>
            <a:off x="4630926" y="2425286"/>
            <a:ext cx="1313129" cy="12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EEBFEC3-58EF-4474-9230-D51BC779B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07" y="1836981"/>
            <a:ext cx="4078843" cy="2243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6AB830A-946C-46E5-9239-2BFAD9F35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07" y="4138410"/>
            <a:ext cx="4845629" cy="2141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B0498D-47A3-4D61-9CC0-1E0E53449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905" y="2137627"/>
            <a:ext cx="1478549" cy="32498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F1B183D-4099-41AC-A9AF-5A742FC8042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94" y="1704641"/>
            <a:ext cx="705868" cy="441167"/>
          </a:xfrm>
          <a:prstGeom prst="rect">
            <a:avLst/>
          </a:prstGeom>
        </p:spPr>
      </p:pic>
      <p:pic>
        <p:nvPicPr>
          <p:cNvPr id="22" name="Espace réservé du contenu 3">
            <a:extLst>
              <a:ext uri="{FF2B5EF4-FFF2-40B4-BE49-F238E27FC236}">
                <a16:creationId xmlns:a16="http://schemas.microsoft.com/office/drawing/2014/main" id="{84BE5555-D4F1-47C4-AA68-C175FBBA8E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56" y="2802322"/>
            <a:ext cx="548137" cy="458019"/>
          </a:xfrm>
          <a:prstGeom prst="rect">
            <a:avLst/>
          </a:prstGeom>
        </p:spPr>
      </p:pic>
      <p:pic>
        <p:nvPicPr>
          <p:cNvPr id="23" name="Picture 2" descr="muscade.png">
            <a:extLst>
              <a:ext uri="{FF2B5EF4-FFF2-40B4-BE49-F238E27FC236}">
                <a16:creationId xmlns:a16="http://schemas.microsoft.com/office/drawing/2014/main" id="{E7B65BBC-6D04-4EF9-BDC2-3430FD1B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56" y="1888336"/>
            <a:ext cx="568986" cy="5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ITER Organization searching for a new Director-General - Fusion for Energy">
            <a:extLst>
              <a:ext uri="{FF2B5EF4-FFF2-40B4-BE49-F238E27FC236}">
                <a16:creationId xmlns:a16="http://schemas.microsoft.com/office/drawing/2014/main" id="{B5C7ADC9-5917-4F2E-9560-9100FCEA9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9" t="-1237" r="20785" b="16851"/>
          <a:stretch/>
        </p:blipFill>
        <p:spPr bwMode="auto">
          <a:xfrm>
            <a:off x="8079873" y="2591424"/>
            <a:ext cx="881082" cy="4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C115B70-050E-4630-A60A-A46A6277E974}"/>
              </a:ext>
            </a:extLst>
          </p:cNvPr>
          <p:cNvSpPr/>
          <p:nvPr/>
        </p:nvSpPr>
        <p:spPr>
          <a:xfrm>
            <a:off x="7672842" y="2991740"/>
            <a:ext cx="1997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Driver support OPCUA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1EB47F-E192-4D84-AE5A-ED45C5E457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3856" y="3513637"/>
            <a:ext cx="2453492" cy="27917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9C1427-17FD-494E-BBBC-4451FD668E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9397" y="1568537"/>
            <a:ext cx="1532083" cy="47571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34D3E89-27BC-4A30-AAD0-3018C3361561}"/>
              </a:ext>
            </a:extLst>
          </p:cNvPr>
          <p:cNvSpPr/>
          <p:nvPr/>
        </p:nvSpPr>
        <p:spPr>
          <a:xfrm>
            <a:off x="270907" y="713055"/>
            <a:ext cx="74831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Exemple pilotage de moteurs </a:t>
            </a:r>
            <a:r>
              <a:rPr lang="fr-FR" sz="1600" dirty="0" err="1"/>
              <a:t>Phytron</a:t>
            </a:r>
            <a:r>
              <a:rPr lang="fr-FR" sz="1600" dirty="0"/>
              <a:t> (pas à pas haute résolution) avec OPCUA</a:t>
            </a:r>
          </a:p>
          <a:p>
            <a:r>
              <a:rPr lang="fr-FR" sz="1600" dirty="0"/>
              <a:t>2 fichiers de configuration csv :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fr-FR" sz="1600" dirty="0"/>
              <a:t>Liste des PV , champs EPICS</a:t>
            </a:r>
          </a:p>
          <a:p>
            <a:pPr marL="800100" lvl="1" indent="-342900">
              <a:buClr>
                <a:srgbClr val="C00000"/>
              </a:buClr>
              <a:buFont typeface="+mj-lt"/>
              <a:buAutoNum type="arabicPeriod"/>
            </a:pPr>
            <a:r>
              <a:rPr lang="fr-FR" sz="1600" dirty="0"/>
              <a:t>Communication OPCUA , Node Id</a:t>
            </a:r>
          </a:p>
        </p:txBody>
      </p:sp>
    </p:spTree>
    <p:extLst>
      <p:ext uri="{BB962C8B-B14F-4D97-AF65-F5344CB8AC3E}">
        <p14:creationId xmlns:p14="http://schemas.microsoft.com/office/powerpoint/2010/main" val="215338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77804" y="-11355"/>
            <a:ext cx="10774458" cy="908720"/>
          </a:xfrm>
        </p:spPr>
        <p:txBody>
          <a:bodyPr/>
          <a:lstStyle/>
          <a:p>
            <a:r>
              <a:rPr lang="fr-FR" cap="none" dirty="0"/>
              <a:t>Perspectives R&amp;D OPCUA</a:t>
            </a:r>
          </a:p>
        </p:txBody>
      </p:sp>
      <p:sp>
        <p:nvSpPr>
          <p:cNvPr id="58" name="AutoShape 8" descr="synchrotron_soleil_nec_active_circ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49531" y="6410071"/>
            <a:ext cx="693738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 smtClean="0">
                <a:solidFill>
                  <a:schemeClr val="tx2"/>
                </a:solidFill>
              </a:rPr>
              <a:pPr algn="r"/>
              <a:t>15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F1B183D-4099-41AC-A9AF-5A742FC8042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41" y="140799"/>
            <a:ext cx="885409" cy="553380"/>
          </a:xfrm>
          <a:prstGeom prst="rect">
            <a:avLst/>
          </a:prstGeom>
        </p:spPr>
      </p:pic>
      <p:pic>
        <p:nvPicPr>
          <p:cNvPr id="22" name="Espace réservé du contenu 3">
            <a:extLst>
              <a:ext uri="{FF2B5EF4-FFF2-40B4-BE49-F238E27FC236}">
                <a16:creationId xmlns:a16="http://schemas.microsoft.com/office/drawing/2014/main" id="{84BE5555-D4F1-47C4-AA68-C175FBBA8E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95" y="968812"/>
            <a:ext cx="682362" cy="57017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34D3E89-27BC-4A30-AAD0-3018C3361561}"/>
              </a:ext>
            </a:extLst>
          </p:cNvPr>
          <p:cNvSpPr/>
          <p:nvPr/>
        </p:nvSpPr>
        <p:spPr>
          <a:xfrm>
            <a:off x="277556" y="863751"/>
            <a:ext cx="114774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2000" dirty="0"/>
              <a:t>IOC EPICS Java (CAJ Channel Access Java)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Driver support OPCUA (déploiement sur Windows / Linux)</a:t>
            </a:r>
          </a:p>
          <a:p>
            <a:pPr lvl="1">
              <a:buClr>
                <a:schemeClr val="tx2"/>
              </a:buClr>
            </a:pPr>
            <a:endParaRPr lang="fr-FR" sz="2000" dirty="0"/>
          </a:p>
          <a:p>
            <a:pPr>
              <a:buClr>
                <a:schemeClr val="tx2"/>
              </a:buClr>
            </a:pPr>
            <a:r>
              <a:rPr lang="fr-FR" sz="2000" dirty="0"/>
              <a:t>Passerelles SCADA vers OPCUA serveur (Achat licence PROSYS SDK Server)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Muscade (configuration basée sur </a:t>
            </a:r>
            <a:r>
              <a:rPr lang="fr-FR" sz="2000" dirty="0" err="1"/>
              <a:t>MuscadeDB</a:t>
            </a:r>
            <a:r>
              <a:rPr lang="fr-FR" sz="2000" dirty="0"/>
              <a:t>)</a:t>
            </a:r>
          </a:p>
          <a:p>
            <a:pPr marL="800100" lvl="1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EPICS (configuration avec une liste de PV)</a:t>
            </a:r>
          </a:p>
          <a:p>
            <a:pPr lvl="1">
              <a:buClr>
                <a:schemeClr val="tx2"/>
              </a:buClr>
            </a:pPr>
            <a:endParaRPr lang="fr-FR" sz="2000" dirty="0"/>
          </a:p>
          <a:p>
            <a:pPr>
              <a:buClr>
                <a:schemeClr val="tx2"/>
              </a:buClr>
            </a:pPr>
            <a:r>
              <a:rPr lang="fr-FR" sz="2000" dirty="0"/>
              <a:t>Phoebus </a:t>
            </a:r>
            <a:r>
              <a:rPr lang="fr-FR" sz="2000" dirty="0" err="1"/>
              <a:t>CS-Studio</a:t>
            </a:r>
            <a:r>
              <a:rPr lang="fr-FR" sz="2000" dirty="0"/>
              <a:t> OPCUA </a:t>
            </a:r>
          </a:p>
          <a:p>
            <a:endParaRPr lang="fr-FR" sz="2000" dirty="0"/>
          </a:p>
          <a:p>
            <a:r>
              <a:rPr lang="fr-FR" sz="2000" dirty="0"/>
              <a:t>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354EAB4-6281-4A38-A947-82BA21125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164" y="171610"/>
            <a:ext cx="2517672" cy="5533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CF1A61F-662B-4CFA-B768-5769E9840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6778" y="3588187"/>
            <a:ext cx="6186848" cy="2618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D2577C-2178-4ABF-820F-66DC2008B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804" y="3611348"/>
            <a:ext cx="4418726" cy="2595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" descr="muscade.png">
            <a:extLst>
              <a:ext uri="{FF2B5EF4-FFF2-40B4-BE49-F238E27FC236}">
                <a16:creationId xmlns:a16="http://schemas.microsoft.com/office/drawing/2014/main" id="{6A42D5E8-0726-49B3-8E42-E2D9A65CA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18" y="2235427"/>
            <a:ext cx="685879" cy="6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39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083637"/>
            <a:ext cx="6278562" cy="1587501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Des questions 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979" y="3795252"/>
            <a:ext cx="5294312" cy="222209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400"/>
              <a:t>Merci pour votre attention</a:t>
            </a:r>
          </a:p>
          <a:p>
            <a:pPr>
              <a:spcBef>
                <a:spcPts val="0"/>
              </a:spcBef>
            </a:pPr>
            <a:endParaRPr lang="fr-FR" sz="2400"/>
          </a:p>
          <a:p>
            <a:pPr>
              <a:spcBef>
                <a:spcPts val="0"/>
              </a:spcBef>
            </a:pPr>
            <a:r>
              <a:rPr lang="fr-FR" sz="2400">
                <a:hlinkClick r:id="rId3"/>
              </a:rPr>
              <a:t>katy.saintin@cea.fr</a:t>
            </a:r>
            <a:r>
              <a:rPr lang="fr-FR" sz="2400"/>
              <a:t> </a:t>
            </a:r>
          </a:p>
          <a:p>
            <a:pPr>
              <a:spcBef>
                <a:spcPts val="0"/>
              </a:spcBef>
            </a:pPr>
            <a:endParaRPr lang="fr-FR" sz="2400"/>
          </a:p>
          <a:p>
            <a:pPr>
              <a:spcBef>
                <a:spcPts val="0"/>
              </a:spcBef>
            </a:pPr>
            <a:endParaRPr lang="fr-FR" sz="2400"/>
          </a:p>
          <a:p>
            <a:pPr>
              <a:spcBef>
                <a:spcPts val="0"/>
              </a:spcBef>
            </a:pPr>
            <a:endParaRPr lang="fr-FR" sz="24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9" y="732231"/>
            <a:ext cx="3809681" cy="1812543"/>
          </a:xfrm>
          <a:prstGeom prst="rect">
            <a:avLst/>
          </a:prstGeom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40" y="0"/>
            <a:ext cx="6804660" cy="6857999"/>
          </a:xfrm>
        </p:spPr>
      </p:pic>
    </p:spTree>
    <p:extLst>
      <p:ext uri="{BB962C8B-B14F-4D97-AF65-F5344CB8AC3E}">
        <p14:creationId xmlns:p14="http://schemas.microsoft.com/office/powerpoint/2010/main" val="285595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r>
              <a:rPr lang="fr-FR" dirty="0"/>
              <a:t> / 16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915"/>
            <a:ext cx="12192000" cy="871827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Contraintes techniques et humaines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348694"/>
            <a:ext cx="777240" cy="369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9088" y="4515849"/>
            <a:ext cx="6065351" cy="274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5 compétences indispensables pour devenir développeur web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-3216" r="14738" b="6072"/>
          <a:stretch/>
        </p:blipFill>
        <p:spPr bwMode="auto">
          <a:xfrm>
            <a:off x="503999" y="2151340"/>
            <a:ext cx="3297573" cy="26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77438" y="744117"/>
            <a:ext cx="7012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laboratoire est divisé en 2 groupes :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Les informaticiens et les automaticiens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Les ressources sont limitées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Les compétences et expertises sont souvent uniques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618" y="5064865"/>
            <a:ext cx="45304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Les informaticiens « </a:t>
            </a:r>
            <a:r>
              <a:rPr lang="fr-FR" sz="1600" i="1" dirty="0"/>
              <a:t>n’ont pas de compétence »</a:t>
            </a:r>
          </a:p>
          <a:p>
            <a:r>
              <a:rPr lang="fr-FR" sz="1600" dirty="0"/>
              <a:t> en programmation automate. </a:t>
            </a:r>
          </a:p>
          <a:p>
            <a:r>
              <a:rPr lang="fr-FR" sz="1600" dirty="0"/>
              <a:t>+ ❤️ ligne de commande, Linux</a:t>
            </a:r>
          </a:p>
          <a:p>
            <a:r>
              <a:rPr lang="fr-FR" sz="1600" dirty="0"/>
              <a:t> - 😤 IHM, Java et Windows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23559" y="5065764"/>
            <a:ext cx="5850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Les automaticiens « </a:t>
            </a:r>
            <a:r>
              <a:rPr lang="fr-FR" sz="1600" i="1" dirty="0"/>
              <a:t>n’ont pas de compétence »</a:t>
            </a:r>
          </a:p>
          <a:p>
            <a:r>
              <a:rPr lang="fr-FR" sz="1600" dirty="0"/>
              <a:t>sur les </a:t>
            </a:r>
            <a:r>
              <a:rPr lang="fr-FR" sz="1600" dirty="0" err="1"/>
              <a:t>SCADAs</a:t>
            </a:r>
            <a:r>
              <a:rPr lang="fr-FR" sz="1600" dirty="0"/>
              <a:t> utilisés EPICS , TANGO ..</a:t>
            </a:r>
          </a:p>
          <a:p>
            <a:r>
              <a:rPr lang="fr-FR" sz="1600" dirty="0"/>
              <a:t>+ ❤️ IHM, les clients légers Web, Windows et pas contre Java</a:t>
            </a:r>
          </a:p>
          <a:p>
            <a:r>
              <a:rPr lang="fr-FR" sz="1600" dirty="0"/>
              <a:t>- 😤 ligne de commande et linux</a:t>
            </a:r>
          </a:p>
          <a:p>
            <a:pPr algn="ctr"/>
            <a:endParaRPr lang="fr-FR" sz="16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ED03261-90E3-422A-96E9-2FCCE2C36B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1079526"/>
            <a:ext cx="964547" cy="6778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4C6F2F9-00C1-4243-808B-100B2BD18C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73" y="881627"/>
            <a:ext cx="878583" cy="9848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29FE4C3-3012-4C94-91FB-AA5DF7EEE7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869" y="3887658"/>
            <a:ext cx="414698" cy="48471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C64882F-F9FE-4C9A-848E-CDA9B58F1A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21" y="3376820"/>
            <a:ext cx="497416" cy="437214"/>
          </a:xfrm>
          <a:prstGeom prst="rect">
            <a:avLst/>
          </a:prstGeom>
        </p:spPr>
      </p:pic>
      <p:pic>
        <p:nvPicPr>
          <p:cNvPr id="18" name="Picture 8" descr="Icône python, logo">
            <a:extLst>
              <a:ext uri="{FF2B5EF4-FFF2-40B4-BE49-F238E27FC236}">
                <a16:creationId xmlns:a16="http://schemas.microsoft.com/office/drawing/2014/main" id="{5A99B446-E074-41EF-9E13-6111E814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8" y="4401390"/>
            <a:ext cx="431479" cy="4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sible pour déployer des applications">
            <a:extLst>
              <a:ext uri="{FF2B5EF4-FFF2-40B4-BE49-F238E27FC236}">
                <a16:creationId xmlns:a16="http://schemas.microsoft.com/office/drawing/2014/main" id="{ABEBE030-52AA-43E0-92F5-3C64AF60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14" y="2569149"/>
            <a:ext cx="858894" cy="85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mbda.fr: NixOS, quand la programmation fonctionnelle rencontre Linux">
            <a:extLst>
              <a:ext uri="{FF2B5EF4-FFF2-40B4-BE49-F238E27FC236}">
                <a16:creationId xmlns:a16="http://schemas.microsoft.com/office/drawing/2014/main" id="{0E2721C4-BD5B-4FA5-A7A7-B7DAA043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68" y="3407718"/>
            <a:ext cx="858894" cy="45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AB65B3-BE0B-42B5-889D-222A1DF91FA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95" y="4058338"/>
            <a:ext cx="705868" cy="4411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D3326C9-DFF1-4963-BFDC-8DE9EDB737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9788" y="2286487"/>
            <a:ext cx="2384858" cy="119017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17CD44E-54AC-4D32-BBB2-43B52CD693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91" y="2567065"/>
            <a:ext cx="939073" cy="53629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AEAA16B-53C9-440C-9AC0-B478E5DD51E2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82" y="3290082"/>
            <a:ext cx="2492564" cy="167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21B12DB-C810-4AE7-8F83-D99406A5375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632" t="990" r="38053" b="19016"/>
          <a:stretch/>
        </p:blipFill>
        <p:spPr>
          <a:xfrm>
            <a:off x="5336886" y="2280079"/>
            <a:ext cx="1663021" cy="113490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C259DE7-A5EF-48BA-BC15-C5B29FD913E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60361" y="3124922"/>
            <a:ext cx="1663021" cy="18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3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Les 2 SCADAs supportés à l’IRFU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348694"/>
            <a:ext cx="777240" cy="369790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111760" y="985962"/>
            <a:ext cx="5791201" cy="5116807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les “petites” expériences compactes :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propriétaire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(40 aine projets ISEULT)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SCADa</a:t>
            </a: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Embarqué tout intégré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Seulement 2 développeurs (plus qu’1)</a:t>
            </a:r>
          </a:p>
          <a:p>
            <a:pPr marL="2201981" indent="-571500">
              <a:buFontTx/>
              <a:buChar char="-"/>
            </a:pPr>
            <a:endParaRPr lang="fr-FR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caractéristiques :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Windows</a:t>
            </a: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(devs en cours pour Linux)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Protocoles SIEMENS PLC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Archivage intégré et optimisé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Gestionnaire d’alarmes intégré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 développé en Java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IHM en Java Swing pour le serveur et les clients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 de la sécurité avec des certificats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magnéto</a:t>
            </a:r>
          </a:p>
          <a:p>
            <a:pPr marL="360000" indent="-4572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complète réalisée en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984240" y="985962"/>
            <a:ext cx="6096000" cy="511680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les accélérateurs et télescopes :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Projets internationaux  ESS, BNL, SARAF …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 complets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communauté de </a:t>
            </a:r>
            <a:r>
              <a:rPr lang="fr-FR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developpeurs</a:t>
            </a:r>
            <a:endParaRPr lang="fr-F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73381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caractéristiques :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Linux et </a:t>
            </a: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Windows 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Plusieurs drivers et protocoles supportés, SIEMENS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d’archivage </a:t>
            </a:r>
            <a:r>
              <a:rPr lang="fr-FR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Archiving</a:t>
            </a: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Appliance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Gestionnaire d’alarmes basé sur Kafka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Serveurs IOC en C , C++, Python, Java, </a:t>
            </a:r>
            <a:r>
              <a:rPr lang="fr-FR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LabVIEW’s</a:t>
            </a: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IHM en Java </a:t>
            </a: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SWT</a:t>
            </a: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Java FX, python, QT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IHM de supervision avec </a:t>
            </a:r>
            <a:r>
              <a:rPr lang="fr-FR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CS-Studio</a:t>
            </a: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(Java FX)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léger Web (DBWR)</a:t>
            </a:r>
          </a:p>
          <a:p>
            <a:pPr marL="36000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qui utilise de nombreuses technologies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209" y="2019525"/>
            <a:ext cx="1019132" cy="101913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80" y="5567050"/>
            <a:ext cx="672773" cy="42048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096" y="3339088"/>
            <a:ext cx="518857" cy="45605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73" y="1009076"/>
            <a:ext cx="704905" cy="541428"/>
          </a:xfrm>
          <a:prstGeom prst="rect">
            <a:avLst/>
          </a:prstGeom>
        </p:spPr>
      </p:pic>
      <p:pic>
        <p:nvPicPr>
          <p:cNvPr id="14" name="Picture 2" descr="muscad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15" y="1034672"/>
            <a:ext cx="685879" cy="6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097" y="3175106"/>
            <a:ext cx="469210" cy="46921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86" y="3151619"/>
            <a:ext cx="533818" cy="46921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F6EF736-49F4-40D6-94B5-0FB6928236E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53" y="2504076"/>
            <a:ext cx="619145" cy="6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9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Principaux objectifs</a:t>
            </a:r>
          </a:p>
        </p:txBody>
      </p:sp>
      <p:sp>
        <p:nvSpPr>
          <p:cNvPr id="12" name="Pentagone 11"/>
          <p:cNvSpPr/>
          <p:nvPr/>
        </p:nvSpPr>
        <p:spPr>
          <a:xfrm>
            <a:off x="731838" y="1083348"/>
            <a:ext cx="9582201" cy="99312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Fournir une IHM intuitive qui ne requiert pas de compétences expertes dans les </a:t>
            </a:r>
            <a:r>
              <a:rPr lang="fr-FR" sz="2400" dirty="0" err="1"/>
              <a:t>SCADAs</a:t>
            </a:r>
            <a:r>
              <a:rPr lang="fr-FR" sz="2400" dirty="0"/>
              <a:t> pour générer la COM </a:t>
            </a:r>
          </a:p>
        </p:txBody>
      </p:sp>
      <p:sp>
        <p:nvSpPr>
          <p:cNvPr id="13" name="Pentagone 12"/>
          <p:cNvSpPr/>
          <p:nvPr/>
        </p:nvSpPr>
        <p:spPr>
          <a:xfrm>
            <a:off x="731836" y="2170347"/>
            <a:ext cx="8682507" cy="99312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Réduire les erreurs humaines et le coût en temps de développement en automatisant la génération</a:t>
            </a:r>
            <a:endParaRPr lang="fr-FR" sz="2400" b="1" dirty="0"/>
          </a:p>
        </p:txBody>
      </p:sp>
      <p:sp>
        <p:nvSpPr>
          <p:cNvPr id="14" name="Pentagone 13"/>
          <p:cNvSpPr/>
          <p:nvPr/>
        </p:nvSpPr>
        <p:spPr>
          <a:xfrm>
            <a:off x="731837" y="3247548"/>
            <a:ext cx="8061928" cy="99312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Accroître l’autonomie des utilisateurs et leur permettre de se focaliser sur leur domaine d’expertise</a:t>
            </a:r>
          </a:p>
        </p:txBody>
      </p:sp>
      <p:sp>
        <p:nvSpPr>
          <p:cNvPr id="8" name="Pentagone 7"/>
          <p:cNvSpPr/>
          <p:nvPr/>
        </p:nvSpPr>
        <p:spPr>
          <a:xfrm>
            <a:off x="731837" y="4408825"/>
            <a:ext cx="7728250" cy="111623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800" b="1"/>
              <a:t>S’APPUYER SUR UNE EQUIPE SUPPORT </a:t>
            </a:r>
          </a:p>
          <a:p>
            <a:r>
              <a:rPr lang="fr-FR" sz="2800" b="1"/>
              <a:t>Supprimer le besoin d’un expert unique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65" y="4302089"/>
            <a:ext cx="1892070" cy="13297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66" y="2164782"/>
            <a:ext cx="1530106" cy="1715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1836" y="5843878"/>
            <a:ext cx="11123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00FF"/>
                </a:solidFill>
              </a:rPr>
              <a:t>“Par ce que seul on va plus vite, mais ensemble on va plus loin” 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C1390BBE-536A-4378-85D5-83D401F6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5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59AB2C-4025-49E2-8741-10ED91F1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ED26932-ED33-4167-B71C-D0E41A9B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78" y="146914"/>
            <a:ext cx="10728325" cy="871827"/>
          </a:xfrm>
        </p:spPr>
        <p:txBody>
          <a:bodyPr>
            <a:normAutofit/>
          </a:bodyPr>
          <a:lstStyle/>
          <a:p>
            <a:r>
              <a:rPr lang="fr-FR" sz="2800" dirty="0"/>
              <a:t>Choix de Java pour les IHM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363EC5-8812-4D90-A6F1-EAB143356CE5}"/>
              </a:ext>
            </a:extLst>
          </p:cNvPr>
          <p:cNvSpPr txBox="1"/>
          <p:nvPr/>
        </p:nvSpPr>
        <p:spPr>
          <a:xfrm>
            <a:off x="162627" y="665078"/>
            <a:ext cx="117309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latin typeface="Lato" panose="020F0502020204030203" pitchFamily="34" charset="0"/>
              </a:rPr>
              <a:t>Portabilité (pas de maîtrise des postes clients)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latin typeface="Lato" panose="020F0502020204030203" pitchFamily="34" charset="0"/>
                <a:hlinkClick r:id="rId2"/>
              </a:rPr>
              <a:t>Java Swing/AWT</a:t>
            </a:r>
            <a:r>
              <a:rPr lang="fr-FR" sz="1600" dirty="0">
                <a:latin typeface="Lato" panose="020F0502020204030203" pitchFamily="34" charset="0"/>
              </a:rPr>
              <a:t> (pure Java) toujours disponible dans la JDK, contrairement à </a:t>
            </a:r>
            <a:r>
              <a:rPr lang="fr-FR" sz="1600" dirty="0">
                <a:latin typeface="Lato" panose="020F0502020204030203" pitchFamily="34" charset="0"/>
                <a:hlinkClick r:id="rId2"/>
              </a:rPr>
              <a:t>SWT et </a:t>
            </a:r>
            <a:r>
              <a:rPr lang="fr-FR" sz="1600" dirty="0" err="1">
                <a:latin typeface="Lato" panose="020F0502020204030203" pitchFamily="34" charset="0"/>
                <a:hlinkClick r:id="rId2"/>
              </a:rPr>
              <a:t>JavaFX</a:t>
            </a: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fr-FR" sz="1600" dirty="0">
              <a:latin typeface="Lato" panose="020F0502020204030203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latin typeface="Lato" panose="020F0502020204030203" pitchFamily="34" charset="0"/>
              </a:rPr>
              <a:t>Orienté objet , design pattern MVC, réutilisation de nombreuses librairies et de Widgets (</a:t>
            </a:r>
            <a:r>
              <a:rPr lang="fr-FR" sz="1600" dirty="0">
                <a:latin typeface="Lato" panose="020F0502020204030203" pitchFamily="34" charset="0"/>
                <a:hlinkClick r:id="rId3"/>
              </a:rPr>
              <a:t>GUI </a:t>
            </a:r>
            <a:r>
              <a:rPr lang="fr-FR" sz="1600" dirty="0" err="1">
                <a:latin typeface="Lato" panose="020F0502020204030203" pitchFamily="34" charset="0"/>
                <a:hlinkClick r:id="rId3"/>
              </a:rPr>
              <a:t>Strategies</a:t>
            </a:r>
            <a:r>
              <a:rPr lang="fr-FR" sz="1600" dirty="0">
                <a:latin typeface="Lato" panose="020F0502020204030203" pitchFamily="34" charset="0"/>
                <a:hlinkClick r:id="rId3"/>
              </a:rPr>
              <a:t> ICALEPCS 2023</a:t>
            </a:r>
            <a:r>
              <a:rPr lang="fr-FR" sz="1600" dirty="0">
                <a:latin typeface="Lato" panose="020F0502020204030203" pitchFamily="34" charset="0"/>
              </a:rPr>
              <a:t>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600" dirty="0" err="1">
                <a:latin typeface="Lato" panose="020F0502020204030203" pitchFamily="34" charset="0"/>
              </a:rPr>
              <a:t>Jive</a:t>
            </a:r>
            <a:r>
              <a:rPr lang="fr-FR" sz="1600" dirty="0">
                <a:latin typeface="Lato" panose="020F0502020204030203" pitchFamily="34" charset="0"/>
              </a:rPr>
              <a:t>, </a:t>
            </a:r>
            <a:r>
              <a:rPr lang="fr-FR" sz="1600" dirty="0" err="1">
                <a:latin typeface="Lato" panose="020F0502020204030203" pitchFamily="34" charset="0"/>
              </a:rPr>
              <a:t>ATKPanel</a:t>
            </a:r>
            <a:r>
              <a:rPr lang="fr-FR" sz="1600" dirty="0">
                <a:latin typeface="Lato" panose="020F0502020204030203" pitchFamily="34" charset="0"/>
              </a:rPr>
              <a:t> (TANGO), </a:t>
            </a:r>
            <a:r>
              <a:rPr lang="fr-FR" sz="1600" dirty="0" err="1">
                <a:latin typeface="Lato" panose="020F0502020204030203" pitchFamily="34" charset="0"/>
              </a:rPr>
              <a:t>CS-Studio</a:t>
            </a:r>
            <a:r>
              <a:rPr lang="fr-FR" sz="1600" dirty="0">
                <a:latin typeface="Lato" panose="020F0502020204030203" pitchFamily="34" charset="0"/>
              </a:rPr>
              <a:t> et Appliance (EPICS), ont le mérite d’exister et d’être un passage obligé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latin typeface="Lato" panose="020F0502020204030203" pitchFamily="34" charset="0"/>
              </a:rPr>
              <a:t>Certains « reproches » faits sur les IHM découlent parfois de « faiblesses » côté serveur (voir design pattern MVC)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sz="1600" dirty="0">
              <a:latin typeface="Lato" panose="020F0502020204030203" pitchFamily="34" charset="0"/>
            </a:endParaRPr>
          </a:p>
          <a:p>
            <a:endParaRPr lang="fr-FR" sz="1600" dirty="0">
              <a:latin typeface="Lato" panose="020F050202020403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AC906C-6531-4DC0-A3C4-2B0455D8A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7" y="4523098"/>
            <a:ext cx="7491581" cy="22260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BF09EC-8CA7-4073-A106-977A296BD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435" y="4615482"/>
            <a:ext cx="2458743" cy="21340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E73985E-6DF0-4441-AFCD-D0B98EDCA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256" y="3195222"/>
            <a:ext cx="2396662" cy="1356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B8D5026-85BF-4B1C-9872-081E9F156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0621" y="3746466"/>
            <a:ext cx="2458743" cy="787313"/>
          </a:xfrm>
          <a:prstGeom prst="rect">
            <a:avLst/>
          </a:prstGeom>
        </p:spPr>
      </p:pic>
      <p:pic>
        <p:nvPicPr>
          <p:cNvPr id="1026" name="Picture 2" descr="Software development technology trends">
            <a:extLst>
              <a:ext uri="{FF2B5EF4-FFF2-40B4-BE49-F238E27FC236}">
                <a16:creationId xmlns:a16="http://schemas.microsoft.com/office/drawing/2014/main" id="{6B888EA7-6A5B-4388-9EEB-AD0DF8317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"/>
          <a:stretch/>
        </p:blipFill>
        <p:spPr bwMode="auto">
          <a:xfrm>
            <a:off x="9048094" y="595844"/>
            <a:ext cx="2721037" cy="16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0AA442F-2F48-49BE-9F1D-82040AA03FC4}"/>
              </a:ext>
            </a:extLst>
          </p:cNvPr>
          <p:cNvSpPr txBox="1"/>
          <p:nvPr/>
        </p:nvSpPr>
        <p:spPr>
          <a:xfrm>
            <a:off x="8950435" y="2107108"/>
            <a:ext cx="31904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0" i="0" dirty="0">
                <a:effectLst/>
                <a:latin typeface="Montserrat" panose="00000500000000000000" pitchFamily="2" charset="0"/>
              </a:rPr>
              <a:t>© </a:t>
            </a:r>
            <a:r>
              <a:rPr lang="en-US" sz="900" dirty="0" err="1">
                <a:hlinkClick r:id="rId9"/>
              </a:rPr>
              <a:t>ParallelStaff</a:t>
            </a:r>
            <a:r>
              <a:rPr lang="en-US" sz="900" dirty="0">
                <a:hlinkClick r:id="rId9"/>
              </a:rPr>
              <a:t> : Top GUI Frameworks to Consider in 2023</a:t>
            </a:r>
            <a:endParaRPr lang="fr-FR" sz="9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90E233C-57F7-4830-8C6C-BA82B0738D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5369" y="1216145"/>
            <a:ext cx="3984181" cy="113975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7F5D5D3-867C-4B0E-AB02-D764BFB0B2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9036" y="1263045"/>
            <a:ext cx="1647169" cy="112114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747FD44-D243-46E4-A905-84B937CF2BD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8042"/>
          <a:stretch/>
        </p:blipFill>
        <p:spPr>
          <a:xfrm>
            <a:off x="5384213" y="1336418"/>
            <a:ext cx="1575993" cy="97439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9B9B1C8C-35B5-438C-AD64-9A8C64ACABDF}"/>
              </a:ext>
            </a:extLst>
          </p:cNvPr>
          <p:cNvSpPr txBox="1"/>
          <p:nvPr/>
        </p:nvSpPr>
        <p:spPr>
          <a:xfrm>
            <a:off x="422869" y="1680575"/>
            <a:ext cx="11625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b="0" i="0" dirty="0">
                <a:effectLst/>
                <a:hlinkClick r:id="rId13"/>
              </a:rPr>
              <a:t>© Google Trend</a:t>
            </a:r>
            <a:endParaRPr lang="fr-FR" sz="9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E8B31B-A8C7-413F-8753-8457FCBBC282}"/>
              </a:ext>
            </a:extLst>
          </p:cNvPr>
          <p:cNvSpPr/>
          <p:nvPr/>
        </p:nvSpPr>
        <p:spPr>
          <a:xfrm>
            <a:off x="214732" y="3166930"/>
            <a:ext cx="566052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/>
              <a:t>Solutions :</a:t>
            </a:r>
            <a:r>
              <a:rPr lang="fr-FR" sz="1400" dirty="0"/>
              <a:t> </a:t>
            </a:r>
            <a:r>
              <a:rPr lang="fr-FR" sz="1400" dirty="0">
                <a:solidFill>
                  <a:srgbClr val="0000FF"/>
                </a:solidFill>
              </a:rPr>
              <a:t>Les contributions (PR) sont les bienvenues sur </a:t>
            </a:r>
            <a:r>
              <a:rPr lang="fr-FR" sz="1400" dirty="0" err="1">
                <a:solidFill>
                  <a:srgbClr val="0000FF"/>
                </a:solidFill>
              </a:rPr>
              <a:t>CS-Studio</a:t>
            </a:r>
            <a:endParaRPr lang="fr-FR" sz="1400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/>
              <a:t>Utilisant des outils « </a:t>
            </a:r>
            <a:r>
              <a:rPr lang="fr-FR" sz="1400" dirty="0" err="1"/>
              <a:t>drag&amp;drop</a:t>
            </a:r>
            <a:r>
              <a:rPr lang="fr-FR" sz="1400" dirty="0"/>
              <a:t> »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Indépendantes de l’OS cible (postes développeurs, opérateurs)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Faciles à installer et configurer (packages binaires autonomes)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Profitables à toutes la communauté EPICS, TANGO, Muscade …</a:t>
            </a:r>
          </a:p>
          <a:p>
            <a:pPr marL="285750" indent="-285750">
              <a:buFontTx/>
              <a:buChar char="-"/>
            </a:pPr>
            <a:r>
              <a:rPr lang="fr-FR" sz="1400" dirty="0"/>
              <a:t>Intégrées dans un seul outil (ex </a:t>
            </a:r>
            <a:r>
              <a:rPr lang="fr-FR" sz="1400" dirty="0" err="1"/>
              <a:t>CS-Studio</a:t>
            </a:r>
            <a:r>
              <a:rPr lang="fr-FR" sz="1400" dirty="0"/>
              <a:t> ou Web)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863E0FC-8DBC-4AB3-85D9-16CEE188DD8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" b="15926"/>
          <a:stretch/>
        </p:blipFill>
        <p:spPr>
          <a:xfrm>
            <a:off x="9440258" y="3278485"/>
            <a:ext cx="2576945" cy="1255294"/>
          </a:xfrm>
          <a:prstGeom prst="rect">
            <a:avLst/>
          </a:prstGeom>
        </p:spPr>
      </p:pic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93E88660-08ED-4726-B669-4B50744050B5}"/>
              </a:ext>
            </a:extLst>
          </p:cNvPr>
          <p:cNvSpPr/>
          <p:nvPr/>
        </p:nvSpPr>
        <p:spPr>
          <a:xfrm>
            <a:off x="7890175" y="6281737"/>
            <a:ext cx="977900" cy="42545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9D6D16F-4415-49CE-96E3-E7D2801EEDC4}"/>
              </a:ext>
            </a:extLst>
          </p:cNvPr>
          <p:cNvSpPr txBox="1"/>
          <p:nvPr/>
        </p:nvSpPr>
        <p:spPr>
          <a:xfrm>
            <a:off x="7720294" y="5181135"/>
            <a:ext cx="16290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 err="1">
                <a:hlinkClick r:id="rId15"/>
              </a:rPr>
              <a:t>TangoPVFactory</a:t>
            </a:r>
            <a:endParaRPr lang="fr-FR" sz="1100" dirty="0"/>
          </a:p>
          <a:p>
            <a:endParaRPr lang="fr-FR" sz="1100" dirty="0"/>
          </a:p>
          <a:p>
            <a:endParaRPr lang="fr-FR" sz="1100" dirty="0">
              <a:hlinkClick r:id="rId16"/>
            </a:endParaRPr>
          </a:p>
          <a:p>
            <a:endParaRPr lang="fr-FR" sz="1100" dirty="0">
              <a:hlinkClick r:id="rId16"/>
            </a:endParaRPr>
          </a:p>
          <a:p>
            <a:endParaRPr lang="fr-FR" sz="1100" dirty="0">
              <a:hlinkClick r:id="rId16"/>
            </a:endParaRPr>
          </a:p>
          <a:p>
            <a:r>
              <a:rPr lang="fr-FR" sz="1100" dirty="0">
                <a:hlinkClick r:id="rId16"/>
              </a:rPr>
              <a:t>Correction </a:t>
            </a:r>
            <a:r>
              <a:rPr lang="fr-FR" sz="1100" dirty="0" err="1">
                <a:hlinkClick r:id="rId16"/>
              </a:rPr>
              <a:t>PVPool</a:t>
            </a:r>
            <a:endParaRPr lang="fr-FR" sz="1100" dirty="0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F36ABB26-C5DC-4A57-8351-7B50EE473F9F}"/>
              </a:ext>
            </a:extLst>
          </p:cNvPr>
          <p:cNvSpPr/>
          <p:nvPr/>
        </p:nvSpPr>
        <p:spPr>
          <a:xfrm rot="10800000">
            <a:off x="7807815" y="5413800"/>
            <a:ext cx="977900" cy="42545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98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31732"/>
            <a:ext cx="12113342" cy="908720"/>
          </a:xfrm>
        </p:spPr>
        <p:txBody>
          <a:bodyPr/>
          <a:lstStyle/>
          <a:p>
            <a:pPr algn="ctr"/>
            <a:r>
              <a:rPr lang="fr-FR" sz="3200" cap="none" dirty="0"/>
              <a:t>MUSCADE </a:t>
            </a:r>
            <a:r>
              <a:rPr lang="fr-FR" sz="3200" cap="none" dirty="0" err="1"/>
              <a:t>Anibuild</a:t>
            </a:r>
            <a:endParaRPr lang="fr-FR" sz="3200" cap="none" dirty="0"/>
          </a:p>
        </p:txBody>
      </p:sp>
      <p:sp>
        <p:nvSpPr>
          <p:cNvPr id="58" name="AutoShape 8" descr="synchrotron_soleil_nec_active_circ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4" y="2630953"/>
            <a:ext cx="1062142" cy="55212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14" y="1025258"/>
            <a:ext cx="678049" cy="627411"/>
          </a:xfrm>
          <a:prstGeom prst="rect">
            <a:avLst/>
          </a:prstGeom>
        </p:spPr>
      </p:pic>
      <p:sp>
        <p:nvSpPr>
          <p:cNvPr id="18" name="Pentagone 17"/>
          <p:cNvSpPr/>
          <p:nvPr/>
        </p:nvSpPr>
        <p:spPr>
          <a:xfrm>
            <a:off x="639110" y="989009"/>
            <a:ext cx="700043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IHM “intuitive” : Windows</a:t>
            </a:r>
          </a:p>
        </p:txBody>
      </p:sp>
      <p:sp>
        <p:nvSpPr>
          <p:cNvPr id="19" name="Pentagone 18"/>
          <p:cNvSpPr/>
          <p:nvPr/>
        </p:nvSpPr>
        <p:spPr>
          <a:xfrm>
            <a:off x="1452074" y="2610337"/>
            <a:ext cx="605920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2 </a:t>
            </a:r>
            <a:r>
              <a:rPr lang="fr-FR" sz="2400" dirty="0" err="1"/>
              <a:t>Parsing</a:t>
            </a:r>
            <a:r>
              <a:rPr lang="fr-FR" sz="2400" dirty="0"/>
              <a:t> du fichier Siemens TIA Portal</a:t>
            </a:r>
          </a:p>
        </p:txBody>
      </p:sp>
      <p:sp>
        <p:nvSpPr>
          <p:cNvPr id="20" name="Pentagone 19"/>
          <p:cNvSpPr/>
          <p:nvPr/>
        </p:nvSpPr>
        <p:spPr>
          <a:xfrm>
            <a:off x="937809" y="1809981"/>
            <a:ext cx="537450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1 Sélection du protocole</a:t>
            </a:r>
          </a:p>
        </p:txBody>
      </p:sp>
      <p:sp>
        <p:nvSpPr>
          <p:cNvPr id="21" name="Pentagone 20"/>
          <p:cNvSpPr/>
          <p:nvPr/>
        </p:nvSpPr>
        <p:spPr>
          <a:xfrm>
            <a:off x="1738354" y="3429000"/>
            <a:ext cx="537450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3 Réglage des paramètres</a:t>
            </a:r>
          </a:p>
        </p:txBody>
      </p:sp>
      <p:sp>
        <p:nvSpPr>
          <p:cNvPr id="26" name="Pentagone 25"/>
          <p:cNvSpPr/>
          <p:nvPr/>
        </p:nvSpPr>
        <p:spPr>
          <a:xfrm>
            <a:off x="1984375" y="4230654"/>
            <a:ext cx="6364213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4 Génération du projet Muscade Serveur</a:t>
            </a:r>
          </a:p>
        </p:txBody>
      </p:sp>
      <p:sp>
        <p:nvSpPr>
          <p:cNvPr id="27" name="Pentagone 26"/>
          <p:cNvSpPr/>
          <p:nvPr/>
        </p:nvSpPr>
        <p:spPr>
          <a:xfrm>
            <a:off x="1984375" y="5032308"/>
            <a:ext cx="7088063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5 Déploiement du projet du serveur sur Windows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8" y="4662089"/>
            <a:ext cx="655442" cy="10072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81" y="3969098"/>
            <a:ext cx="678049" cy="62741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52679" y="6279894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Etapes réalisées par l’automaticien</a:t>
            </a:r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0589900" y="6379186"/>
            <a:ext cx="1297299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 smtClean="0">
                <a:solidFill>
                  <a:schemeClr val="tx2"/>
                </a:solidFill>
              </a:rPr>
              <a:pPr algn="r"/>
              <a:t>6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3ACC372-FB6D-4CB9-8DEA-971E025EE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4706" y="768805"/>
            <a:ext cx="2586494" cy="194707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BE72DF1-DF88-4F1C-91FA-BBFFC9052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4706" y="1701536"/>
            <a:ext cx="2586494" cy="188165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875726-9448-42F8-B134-B6FDA8AF1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6269" y="3651070"/>
            <a:ext cx="2500773" cy="272811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983F9B6-8DFC-493B-A450-9A83C426A10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09" y="163623"/>
            <a:ext cx="1147933" cy="546155"/>
          </a:xfrm>
          <a:prstGeom prst="rect">
            <a:avLst/>
          </a:prstGeom>
        </p:spPr>
      </p:pic>
      <p:pic>
        <p:nvPicPr>
          <p:cNvPr id="35" name="Picture 2" descr="muscade.png">
            <a:extLst>
              <a:ext uri="{FF2B5EF4-FFF2-40B4-BE49-F238E27FC236}">
                <a16:creationId xmlns:a16="http://schemas.microsoft.com/office/drawing/2014/main" id="{8D0DA0E1-2056-4437-A7E5-49E4042D5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514" y="5778681"/>
            <a:ext cx="685879" cy="6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6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05AB9F1-D802-45C9-91FC-80E6506AE7A7}"/>
              </a:ext>
            </a:extLst>
          </p:cNvPr>
          <p:cNvSpPr/>
          <p:nvPr/>
        </p:nvSpPr>
        <p:spPr>
          <a:xfrm>
            <a:off x="2236438" y="3671204"/>
            <a:ext cx="290630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/>
              <a:t>ANIBUS : convertisseur AutoCAD 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=&gt;             SWING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C39126-AF28-4C4A-9CEB-B7FC4C97313C}"/>
              </a:ext>
            </a:extLst>
          </p:cNvPr>
          <p:cNvSpPr/>
          <p:nvPr/>
        </p:nvSpPr>
        <p:spPr>
          <a:xfrm>
            <a:off x="7288496" y="1417485"/>
            <a:ext cx="307462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/>
              <a:t>DXF2BOB : convertisseur AutoCAD 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=&gt;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9100" y="-40433"/>
            <a:ext cx="12250994" cy="908720"/>
          </a:xfrm>
        </p:spPr>
        <p:txBody>
          <a:bodyPr/>
          <a:lstStyle/>
          <a:p>
            <a:pPr algn="ctr"/>
            <a:r>
              <a:rPr lang="fr-FR" sz="2800" cap="none" dirty="0"/>
              <a:t>IHM de supervision pour Muscade</a:t>
            </a:r>
          </a:p>
        </p:txBody>
      </p:sp>
      <p:sp>
        <p:nvSpPr>
          <p:cNvPr id="14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>
                <a:solidFill>
                  <a:schemeClr val="tx2"/>
                </a:solidFill>
              </a:rPr>
              <a:pPr algn="r"/>
              <a:t>7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D60582F-4E42-4184-AA49-8FF6A5E9BE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60" y="113761"/>
            <a:ext cx="1007631" cy="47940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6AE8D73-1830-48E8-AEBA-F669B8083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787" y="4271368"/>
            <a:ext cx="3838530" cy="225559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7C6E5D3-D240-495F-BD6D-F371E5915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756" y="2067371"/>
            <a:ext cx="4441064" cy="2845507"/>
          </a:xfrm>
          <a:prstGeom prst="rect">
            <a:avLst/>
          </a:prstGeom>
        </p:spPr>
      </p:pic>
      <p:pic>
        <p:nvPicPr>
          <p:cNvPr id="30" name="Picture 2" descr="muscade.png">
            <a:extLst>
              <a:ext uri="{FF2B5EF4-FFF2-40B4-BE49-F238E27FC236}">
                <a16:creationId xmlns:a16="http://schemas.microsoft.com/office/drawing/2014/main" id="{2FA09642-31E7-44FC-857A-914BCC531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213" y="150055"/>
            <a:ext cx="558218" cy="55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3A9B0AD-2018-4153-9D18-FCD5068BAC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42" y="3887243"/>
            <a:ext cx="579904" cy="362440"/>
          </a:xfrm>
          <a:prstGeom prst="rect">
            <a:avLst/>
          </a:prstGeom>
        </p:spPr>
      </p:pic>
      <p:sp>
        <p:nvSpPr>
          <p:cNvPr id="32" name="Flèche à angle droit 7">
            <a:extLst>
              <a:ext uri="{FF2B5EF4-FFF2-40B4-BE49-F238E27FC236}">
                <a16:creationId xmlns:a16="http://schemas.microsoft.com/office/drawing/2014/main" id="{ECB0EA1A-334C-4767-B203-410356492CEA}"/>
              </a:ext>
            </a:extLst>
          </p:cNvPr>
          <p:cNvSpPr/>
          <p:nvPr/>
        </p:nvSpPr>
        <p:spPr>
          <a:xfrm rot="10800000" flipH="1">
            <a:off x="5346655" y="1458753"/>
            <a:ext cx="1897744" cy="708395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E525D2C-1E03-42F7-88AD-4C2415AD5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7378" y="1684412"/>
            <a:ext cx="1061323" cy="42985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E57B4960-0532-4972-A64F-6BE521CB838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895" y="1661655"/>
            <a:ext cx="431947" cy="4009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E280F3-9BC0-4391-B20B-0E5EA26383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0787" y="1492074"/>
            <a:ext cx="3801534" cy="219764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83E2BDF-DBC8-45D9-88C5-E59A514BA8D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04" y="1211481"/>
            <a:ext cx="1039535" cy="28059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A2377754-2445-42AE-B176-07B041B2396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79" y="1061069"/>
            <a:ext cx="537919" cy="537919"/>
          </a:xfrm>
          <a:prstGeom prst="rect">
            <a:avLst/>
          </a:prstGeom>
        </p:spPr>
      </p:pic>
      <p:sp>
        <p:nvSpPr>
          <p:cNvPr id="6" name="Flèche : bas 5">
            <a:extLst>
              <a:ext uri="{FF2B5EF4-FFF2-40B4-BE49-F238E27FC236}">
                <a16:creationId xmlns:a16="http://schemas.microsoft.com/office/drawing/2014/main" id="{E8876BFF-A837-4A16-8BC7-011DF78CE9A9}"/>
              </a:ext>
            </a:extLst>
          </p:cNvPr>
          <p:cNvSpPr/>
          <p:nvPr/>
        </p:nvSpPr>
        <p:spPr>
          <a:xfrm>
            <a:off x="1801887" y="3782973"/>
            <a:ext cx="387350" cy="463550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0C9E886-B3D3-4C64-BD64-DB9947C152CE}"/>
              </a:ext>
            </a:extLst>
          </p:cNvPr>
          <p:cNvSpPr/>
          <p:nvPr/>
        </p:nvSpPr>
        <p:spPr>
          <a:xfrm>
            <a:off x="5822201" y="5030547"/>
            <a:ext cx="5955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Développement de </a:t>
            </a:r>
            <a:r>
              <a:rPr lang="fr-FR" sz="1600" dirty="0" err="1"/>
              <a:t>PVMuscadeFactory</a:t>
            </a:r>
            <a:r>
              <a:rPr lang="fr-FR" sz="1600" dirty="0"/>
              <a:t> dans Phoebus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6D32D8-196B-4831-AAEA-6E9F19B561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388" y="4068463"/>
            <a:ext cx="1330682" cy="83167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B9A761-B222-4B1F-86A1-9B06612994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1808" y="5406943"/>
            <a:ext cx="4351058" cy="121118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39FCE045-9DB4-4038-96A3-923CC15007E1}"/>
              </a:ext>
            </a:extLst>
          </p:cNvPr>
          <p:cNvSpPr txBox="1"/>
          <p:nvPr/>
        </p:nvSpPr>
        <p:spPr>
          <a:xfrm>
            <a:off x="1428568" y="694695"/>
            <a:ext cx="103443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Voir présentations  : - « Stratégies IHM à l’IRFU/SOLEIL» </a:t>
            </a:r>
            <a:r>
              <a:rPr lang="fr-FR" sz="1800" dirty="0">
                <a:hlinkClick r:id="rId15"/>
              </a:rPr>
              <a:t>Workshop ICALEPCS</a:t>
            </a:r>
            <a:r>
              <a:rPr lang="fr-FR" sz="1800" dirty="0"/>
              <a:t> 2023 </a:t>
            </a:r>
            <a:r>
              <a:rPr lang="fr-FR" sz="1800" dirty="0" err="1"/>
              <a:t>CapTown</a:t>
            </a:r>
            <a:endParaRPr lang="fr-FR" sz="1800" dirty="0"/>
          </a:p>
          <a:p>
            <a:r>
              <a:rPr lang="fr-FR" sz="1800" dirty="0"/>
              <a:t>		    - « Control-Studio Phoebus for Muscade » </a:t>
            </a:r>
            <a:r>
              <a:rPr lang="fr-FR" sz="1800" dirty="0">
                <a:hlinkClick r:id="rId16"/>
              </a:rPr>
              <a:t>Talk EPICS meeting</a:t>
            </a:r>
            <a:r>
              <a:rPr lang="fr-FR" sz="1800" dirty="0"/>
              <a:t> 2025 Oxford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89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31732"/>
            <a:ext cx="12113342" cy="908720"/>
          </a:xfrm>
        </p:spPr>
        <p:txBody>
          <a:bodyPr/>
          <a:lstStyle/>
          <a:p>
            <a:pPr algn="ctr"/>
            <a:r>
              <a:rPr lang="fr-FR" sz="3200" cap="none" dirty="0"/>
              <a:t>EPICS PLC PARSER TOOL</a:t>
            </a:r>
          </a:p>
        </p:txBody>
      </p:sp>
      <p:sp>
        <p:nvSpPr>
          <p:cNvPr id="58" name="AutoShape 8" descr="synchrotron_soleil_nec_active_circ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" y="2717323"/>
            <a:ext cx="937949" cy="48756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46" y="1157104"/>
            <a:ext cx="678049" cy="627411"/>
          </a:xfrm>
          <a:prstGeom prst="rect">
            <a:avLst/>
          </a:prstGeom>
        </p:spPr>
      </p:pic>
      <p:pic>
        <p:nvPicPr>
          <p:cNvPr id="25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70" y="5893754"/>
            <a:ext cx="714977" cy="5974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90" y="5031759"/>
            <a:ext cx="1806982" cy="1269907"/>
          </a:xfrm>
          <a:prstGeom prst="rect">
            <a:avLst/>
          </a:prstGeom>
        </p:spPr>
      </p:pic>
      <p:sp>
        <p:nvSpPr>
          <p:cNvPr id="18" name="Pentagone 17"/>
          <p:cNvSpPr/>
          <p:nvPr/>
        </p:nvSpPr>
        <p:spPr>
          <a:xfrm>
            <a:off x="644595" y="1198743"/>
            <a:ext cx="5562907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IHM intuitive : Windows et Linux</a:t>
            </a:r>
          </a:p>
        </p:txBody>
      </p:sp>
      <p:sp>
        <p:nvSpPr>
          <p:cNvPr id="19" name="Pentagone 18"/>
          <p:cNvSpPr/>
          <p:nvPr/>
        </p:nvSpPr>
        <p:spPr>
          <a:xfrm>
            <a:off x="1162912" y="2688558"/>
            <a:ext cx="5990346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2 </a:t>
            </a:r>
            <a:r>
              <a:rPr lang="fr-FR" sz="2400" dirty="0" err="1"/>
              <a:t>Parsing</a:t>
            </a:r>
            <a:r>
              <a:rPr lang="fr-FR" sz="2400" dirty="0"/>
              <a:t> du fichier Siemens TIA Portal</a:t>
            </a:r>
          </a:p>
        </p:txBody>
      </p:sp>
      <p:sp>
        <p:nvSpPr>
          <p:cNvPr id="20" name="Pentagone 19"/>
          <p:cNvSpPr/>
          <p:nvPr/>
        </p:nvSpPr>
        <p:spPr>
          <a:xfrm>
            <a:off x="937809" y="1936068"/>
            <a:ext cx="5374502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1 Sélection du protocole</a:t>
            </a:r>
          </a:p>
        </p:txBody>
      </p:sp>
      <p:sp>
        <p:nvSpPr>
          <p:cNvPr id="21" name="Pentagone 20"/>
          <p:cNvSpPr/>
          <p:nvPr/>
        </p:nvSpPr>
        <p:spPr>
          <a:xfrm>
            <a:off x="1249718" y="3443195"/>
            <a:ext cx="6945048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3 Réglage des paramètres &amp; utilitaires intégrés</a:t>
            </a:r>
          </a:p>
        </p:txBody>
      </p:sp>
      <p:sp>
        <p:nvSpPr>
          <p:cNvPr id="26" name="Pentagone 25"/>
          <p:cNvSpPr/>
          <p:nvPr/>
        </p:nvSpPr>
        <p:spPr>
          <a:xfrm>
            <a:off x="1417698" y="4261071"/>
            <a:ext cx="9446207" cy="623793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4 Génération de la base de données et de la configuration EPICS</a:t>
            </a:r>
          </a:p>
        </p:txBody>
      </p:sp>
      <p:sp>
        <p:nvSpPr>
          <p:cNvPr id="27" name="Pentagone 26"/>
          <p:cNvSpPr/>
          <p:nvPr/>
        </p:nvSpPr>
        <p:spPr>
          <a:xfrm>
            <a:off x="2136775" y="5036876"/>
            <a:ext cx="6800344" cy="623793"/>
          </a:xfrm>
          <a:prstGeom prst="homePlate">
            <a:avLst/>
          </a:prstGeom>
          <a:solidFill>
            <a:srgbClr val="485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r>
              <a:rPr lang="fr-FR" sz="2400" dirty="0"/>
              <a:t>5 Déploiement de l’IOC EPICS sur le serveur 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49" y="1109079"/>
            <a:ext cx="591677" cy="69157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1" y="3675625"/>
            <a:ext cx="655442" cy="100729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2" y="4824297"/>
            <a:ext cx="678049" cy="62741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11" y="5806861"/>
            <a:ext cx="591677" cy="69157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05835" y="5872928"/>
            <a:ext cx="410881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Etapes réalisées par l’automaticien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850CE"/>
                </a:solidFill>
              </a:rPr>
              <a:t>Etape réalisée par l’expert EPICS</a:t>
            </a:r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0589900" y="6379186"/>
            <a:ext cx="1297299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 smtClean="0">
                <a:solidFill>
                  <a:schemeClr val="tx2"/>
                </a:solidFill>
              </a:rPr>
              <a:pPr algn="r"/>
              <a:t>8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A1A14A5-F52F-49F8-BD22-61F9AB9D5C3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168635"/>
            <a:ext cx="1147933" cy="54615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B51C336-5F1B-449C-9792-BE7923C219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4766" y="766908"/>
            <a:ext cx="1829198" cy="1480604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9B83A90-91AC-4741-9A0B-C410DCD480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9448" y="768693"/>
            <a:ext cx="1597229" cy="146067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66E65A0-BB39-4BD9-94C3-6FDEB5F6D98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1" b="36488"/>
          <a:stretch/>
        </p:blipFill>
        <p:spPr>
          <a:xfrm>
            <a:off x="8194766" y="2344553"/>
            <a:ext cx="2829989" cy="1823790"/>
          </a:xfrm>
          <a:prstGeom prst="rect">
            <a:avLst/>
          </a:prstGeom>
        </p:spPr>
      </p:pic>
      <p:pic>
        <p:nvPicPr>
          <p:cNvPr id="37" name="Picture 6" descr="Pambda.fr: NixOS, quand la programmation fonctionnelle rencontre Linux">
            <a:extLst>
              <a:ext uri="{FF2B5EF4-FFF2-40B4-BE49-F238E27FC236}">
                <a16:creationId xmlns:a16="http://schemas.microsoft.com/office/drawing/2014/main" id="{CBEDD7FE-7BEF-4F43-BFA0-9AE5CED66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96" y="5928267"/>
            <a:ext cx="858894" cy="45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3AA3E75-1FBD-4440-A0F0-378EB9A7A769}"/>
              </a:ext>
            </a:extLst>
          </p:cNvPr>
          <p:cNvSpPr/>
          <p:nvPr/>
        </p:nvSpPr>
        <p:spPr>
          <a:xfrm>
            <a:off x="605636" y="816629"/>
            <a:ext cx="5955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Voir présentation </a:t>
            </a:r>
            <a:r>
              <a:rPr lang="fr-FR" dirty="0">
                <a:hlinkClick r:id="rId14"/>
              </a:rPr>
              <a:t>ICALEPCS 2019 NY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38849B-41A2-40EF-8924-DFFD1AE2D38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2173" r="11254" b="11962"/>
          <a:stretch/>
        </p:blipFill>
        <p:spPr>
          <a:xfrm>
            <a:off x="10319448" y="2344374"/>
            <a:ext cx="1608451" cy="18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9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8" descr="synchrotron_soleil_nec_active_circ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musca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51" y="1215325"/>
            <a:ext cx="968715" cy="96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2805" y="33702"/>
            <a:ext cx="9053728" cy="908720"/>
          </a:xfrm>
        </p:spPr>
        <p:txBody>
          <a:bodyPr/>
          <a:lstStyle/>
          <a:p>
            <a:r>
              <a:rPr lang="fr-FR" sz="3200" cap="none" dirty="0"/>
              <a:t>Drivers supportés des 2 </a:t>
            </a:r>
            <a:r>
              <a:rPr lang="fr-FR" sz="3200" cap="none" dirty="0" err="1"/>
              <a:t>SCADAs</a:t>
            </a:r>
            <a:endParaRPr lang="fr-FR" sz="3200" cap="none" dirty="0"/>
          </a:p>
        </p:txBody>
      </p:sp>
      <p:sp>
        <p:nvSpPr>
          <p:cNvPr id="4" name="Rectangle 3"/>
          <p:cNvSpPr/>
          <p:nvPr/>
        </p:nvSpPr>
        <p:spPr>
          <a:xfrm>
            <a:off x="3588037" y="2221056"/>
            <a:ext cx="8237305" cy="3151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cs typeface="Calibri" panose="020F0502020204030204" pitchFamily="34" charset="0"/>
              </a:rPr>
              <a:t>Modbus Mark Rivers (Based on </a:t>
            </a:r>
            <a:r>
              <a:rPr lang="en-GB" sz="2800" dirty="0" err="1">
                <a:cs typeface="Calibri" panose="020F0502020204030204" pitchFamily="34" charset="0"/>
              </a:rPr>
              <a:t>Asyn</a:t>
            </a:r>
            <a:r>
              <a:rPr lang="en-GB" sz="2800" dirty="0">
                <a:cs typeface="Calibri" panose="020F0502020204030204" pitchFamily="34" charset="0"/>
              </a:rPr>
              <a:t>)</a:t>
            </a:r>
          </a:p>
          <a:p>
            <a:pPr marL="457200" indent="-4572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cs typeface="Calibri" panose="020F0502020204030204" pitchFamily="34" charset="0"/>
              </a:rPr>
              <a:t>S7PLC Dirk </a:t>
            </a:r>
            <a:r>
              <a:rPr lang="en-GB" sz="2800" dirty="0" err="1">
                <a:cs typeface="Calibri" panose="020F0502020204030204" pitchFamily="34" charset="0"/>
              </a:rPr>
              <a:t>Zimoch</a:t>
            </a:r>
            <a:r>
              <a:rPr lang="en-GB" sz="2800" dirty="0">
                <a:cs typeface="Calibri" panose="020F0502020204030204" pitchFamily="34" charset="0"/>
              </a:rPr>
              <a:t> </a:t>
            </a:r>
          </a:p>
          <a:p>
            <a:pPr marL="457200" indent="-4572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800" dirty="0">
                <a:cs typeface="Calibri" panose="020F0502020204030204" pitchFamily="34" charset="0"/>
              </a:rPr>
              <a:t>S7 CEA support 2020 in house dev CEA </a:t>
            </a:r>
          </a:p>
          <a:p>
            <a:pPr lvl="8" algn="ctr">
              <a:lnSpc>
                <a:spcPct val="150000"/>
              </a:lnSpc>
              <a:buClr>
                <a:srgbClr val="FF0000"/>
              </a:buClr>
            </a:pPr>
            <a:endParaRPr lang="en-GB" sz="1200" dirty="0">
              <a:cs typeface="Calibri" panose="020F0502020204030204" pitchFamily="34" charset="0"/>
            </a:endParaRPr>
          </a:p>
          <a:p>
            <a:pPr marL="4114800" lvl="8" indent="-4572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GB" sz="1200" dirty="0">
              <a:cs typeface="Calibri" panose="020F0502020204030204" pitchFamily="34" charset="0"/>
            </a:endParaRPr>
          </a:p>
          <a:p>
            <a:pPr marL="457200" indent="-457200" algn="ctr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70C0"/>
                </a:solidFill>
                <a:cs typeface="Calibri" panose="020F0502020204030204" pitchFamily="34" charset="0"/>
              </a:rPr>
              <a:t>OPCUA</a:t>
            </a:r>
            <a:r>
              <a:rPr lang="en-GB" sz="2800" dirty="0">
                <a:solidFill>
                  <a:srgbClr val="0070C0"/>
                </a:solidFill>
                <a:cs typeface="Calibri" panose="020F0502020204030204" pitchFamily="34" charset="0"/>
              </a:rPr>
              <a:t> support 2023 </a:t>
            </a:r>
            <a:r>
              <a:rPr lang="en-GB" sz="2800" dirty="0">
                <a:solidFill>
                  <a:srgbClr val="0070C0"/>
                </a:solidFill>
              </a:rPr>
              <a:t>Ralph Lange </a:t>
            </a:r>
            <a:endParaRPr lang="en-GB" sz="2800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8" y="1193832"/>
            <a:ext cx="1009676" cy="775518"/>
          </a:xfrm>
          <a:prstGeom prst="rect">
            <a:avLst/>
          </a:prstGeom>
        </p:spPr>
      </p:pic>
      <p:pic>
        <p:nvPicPr>
          <p:cNvPr id="2058" name="Picture 10" descr="ITER Organization searching for a new Director-General - Fusion for Energ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9" t="-1237" r="20785" b="16851"/>
          <a:stretch/>
        </p:blipFill>
        <p:spPr bwMode="auto">
          <a:xfrm>
            <a:off x="9711660" y="4770680"/>
            <a:ext cx="1056295" cy="52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692" y="2298852"/>
            <a:ext cx="2091563" cy="71338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61" y="3068254"/>
            <a:ext cx="2183625" cy="477144"/>
          </a:xfrm>
          <a:prstGeom prst="rect">
            <a:avLst/>
          </a:prstGeom>
        </p:spPr>
      </p:pic>
      <p:sp>
        <p:nvSpPr>
          <p:cNvPr id="11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0896533" y="6350173"/>
            <a:ext cx="928809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 smtClean="0">
                <a:solidFill>
                  <a:schemeClr val="tx2"/>
                </a:solidFill>
              </a:rPr>
              <a:pPr algn="r"/>
              <a:t>9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096" y="3658617"/>
            <a:ext cx="17361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cs typeface="Calibri" panose="020F0502020204030204" pitchFamily="34" charset="0"/>
              </a:rPr>
              <a:t>S7 CEA </a:t>
            </a: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991B14-0A38-4B90-B6CA-0A0C4D38E431}"/>
              </a:ext>
            </a:extLst>
          </p:cNvPr>
          <p:cNvSpPr/>
          <p:nvPr/>
        </p:nvSpPr>
        <p:spPr>
          <a:xfrm>
            <a:off x="247023" y="4306513"/>
            <a:ext cx="11642462" cy="19472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4000" tIns="108000" rIns="144000" bIns="144000" rtlCol="0" anchor="ctr">
            <a:spAutoFit/>
          </a:bodyPr>
          <a:lstStyle/>
          <a:p>
            <a:pPr lvl="4"/>
            <a:r>
              <a:rPr lang="fr-FR" sz="2000" dirty="0">
                <a:solidFill>
                  <a:srgbClr val="FF0000"/>
                </a:solidFill>
              </a:rPr>
              <a:t>Nouveaux développements 2025</a:t>
            </a:r>
          </a:p>
          <a:p>
            <a:pPr lvl="4"/>
            <a:endParaRPr lang="fr-FR" dirty="0">
              <a:solidFill>
                <a:schemeClr val="tx2"/>
              </a:solidFill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F91210-D3D6-4FD1-9613-62128421BD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606" y="4852736"/>
            <a:ext cx="2810625" cy="6177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4E2CD90-28AF-48F6-8514-16237652318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53" y="4931714"/>
            <a:ext cx="705868" cy="44116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51A6356-3479-4B66-B99B-E225962CE7EF}"/>
              </a:ext>
            </a:extLst>
          </p:cNvPr>
          <p:cNvSpPr txBox="1"/>
          <p:nvPr/>
        </p:nvSpPr>
        <p:spPr>
          <a:xfrm>
            <a:off x="302515" y="5519176"/>
            <a:ext cx="4417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hlinkClick r:id="rId10"/>
              </a:rPr>
              <a:t>OPC UA SDK for Java - Prosys OPC</a:t>
            </a:r>
            <a:endParaRPr lang="fr-FR" sz="1600" dirty="0"/>
          </a:p>
          <a:p>
            <a:r>
              <a:rPr lang="fr-FR" sz="1600" dirty="0"/>
              <a:t>License Prosys OPC Ltd ( binaire = 570 €/an)</a:t>
            </a:r>
          </a:p>
          <a:p>
            <a:endParaRPr lang="fr-FR" sz="16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89ADB65-3C3C-4F37-AB98-8EFCB6D37244}"/>
              </a:ext>
            </a:extLst>
          </p:cNvPr>
          <p:cNvSpPr txBox="1"/>
          <p:nvPr/>
        </p:nvSpPr>
        <p:spPr>
          <a:xfrm>
            <a:off x="5041781" y="554466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hlinkClick r:id="rId11"/>
              </a:rPr>
              <a:t>DOI - JACoW-ICALEPCS2021-MOPV026</a:t>
            </a:r>
            <a:endParaRPr lang="fr-FR" sz="1600" dirty="0"/>
          </a:p>
          <a:p>
            <a:r>
              <a:rPr lang="fr-FR" sz="1600" dirty="0"/>
              <a:t>Version gratuite ou License </a:t>
            </a:r>
          </a:p>
        </p:txBody>
      </p:sp>
    </p:spTree>
    <p:extLst>
      <p:ext uri="{BB962C8B-B14F-4D97-AF65-F5344CB8AC3E}">
        <p14:creationId xmlns:p14="http://schemas.microsoft.com/office/powerpoint/2010/main" val="31551531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2D02E4"/>
      </a:hlink>
      <a:folHlink>
        <a:srgbClr val="7030A0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003DA-E900-47F2-BA91-7AD870D471E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51dffeb-2989-4a61-aef8-844a993007f8"/>
    <ds:schemaRef ds:uri="http://purl.org/dc/elements/1.1/"/>
    <ds:schemaRef ds:uri="http://schemas.microsoft.com/office/2006/metadata/properties"/>
    <ds:schemaRef ds:uri="582fa2ad-bcfb-4c30-8490-7bbd511b188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13952</TotalTime>
  <Words>1332</Words>
  <Application>Microsoft Office PowerPoint</Application>
  <PresentationFormat>Grand écran</PresentationFormat>
  <Paragraphs>216</Paragraphs>
  <Slides>16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Lato</vt:lpstr>
      <vt:lpstr>Montserrat</vt:lpstr>
      <vt:lpstr>Symbol</vt:lpstr>
      <vt:lpstr>Verdana</vt:lpstr>
      <vt:lpstr>Wingdings</vt:lpstr>
      <vt:lpstr>Thème Office</vt:lpstr>
      <vt:lpstr>Présentation PowerPoint</vt:lpstr>
      <vt:lpstr>Contraintes techniques et humaines</vt:lpstr>
      <vt:lpstr>Les 2 SCADAs supportés à l’IRFU</vt:lpstr>
      <vt:lpstr>Principaux objectifs</vt:lpstr>
      <vt:lpstr>Choix de Java pour les IHM</vt:lpstr>
      <vt:lpstr>MUSCADE Anibuild</vt:lpstr>
      <vt:lpstr>IHM de supervision pour Muscade</vt:lpstr>
      <vt:lpstr>EPICS PLC PARSER TOOL</vt:lpstr>
      <vt:lpstr>Drivers supportés des 2 SCADAs</vt:lpstr>
      <vt:lpstr>Les points forts</vt:lpstr>
      <vt:lpstr>2 OPCUA TIA Portal XML File</vt:lpstr>
      <vt:lpstr>Présentation PowerPoint</vt:lpstr>
      <vt:lpstr>4 Génération de la base de données et de la configuration EPICS</vt:lpstr>
      <vt:lpstr>Pilotage d’autres systèmes que des PLC avec OPCUA</vt:lpstr>
      <vt:lpstr>Perspectives R&amp;D OPCUA</vt:lpstr>
      <vt:lpstr>Des questions ?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PlcParserTool OPCUA</dc:title>
  <dc:creator>katy.saintin@cea.fr</dc:creator>
  <cp:lastModifiedBy>SAINTIN Katy</cp:lastModifiedBy>
  <cp:revision>1271</cp:revision>
  <dcterms:created xsi:type="dcterms:W3CDTF">2023-01-13T15:17:34Z</dcterms:created>
  <dcterms:modified xsi:type="dcterms:W3CDTF">2025-11-20T00:13:36Z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