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508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>
      <p:cViewPr varScale="1">
        <p:scale>
          <a:sx n="52" d="100"/>
          <a:sy n="52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 - 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8" name="Texte niveau 1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gne"/>
          <p:cNvSpPr/>
          <p:nvPr/>
        </p:nvSpPr>
        <p:spPr>
          <a:xfrm>
            <a:off x="0" y="1465903"/>
            <a:ext cx="24384000" cy="16"/>
          </a:xfrm>
          <a:prstGeom prst="line">
            <a:avLst/>
          </a:prstGeom>
          <a:ln w="50800">
            <a:solidFill>
              <a:srgbClr val="4349AA"/>
            </a:solidFill>
            <a:miter lim="400000"/>
          </a:ln>
        </p:spPr>
        <p:txBody>
          <a:bodyPr lIns="0" tIns="0" rIns="0" bIns="0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Bringing metrological precision to scientific networks - Journées Online - Paris, November 18, 2025"/>
          <p:cNvSpPr txBox="1"/>
          <p:nvPr/>
        </p:nvSpPr>
        <p:spPr>
          <a:xfrm>
            <a:off x="2378413" y="13331825"/>
            <a:ext cx="19627174" cy="384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600" spc="384">
                <a:solidFill>
                  <a:srgbClr val="4349AA"/>
                </a:solidFill>
              </a:defRPr>
            </a:lvl1pPr>
          </a:lstStyle>
          <a:p>
            <a:r>
              <a:t>Bringing metrological precision to scientific networks - Journées Online - Paris, November 18, 2025</a:t>
            </a:r>
          </a:p>
        </p:txBody>
      </p:sp>
      <p:sp>
        <p:nvSpPr>
          <p:cNvPr id="2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  <a:ln>
            <a:miter lim="400000"/>
          </a:ln>
        </p:spPr>
        <p:txBody>
          <a:bodyPr lIns="71437" tIns="71437" rIns="71437" bIns="71437" anchor="t"/>
          <a:lstStyle>
            <a:lvl1pPr algn="ctr" defTabSz="821531">
              <a:defRPr sz="24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heme" Target="../theme/them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4423171" y="4260850"/>
            <a:ext cx="15537658" cy="294005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ctr"/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5798343" y="7768828"/>
            <a:ext cx="12805173" cy="3500438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/>
          <a:lstStyle>
            <a:lvl2pPr marL="910828">
              <a:spcBef>
                <a:spcPts val="1300"/>
              </a:spcBef>
              <a:defRPr sz="5200"/>
            </a:lvl2pPr>
            <a:lvl3pPr marL="1821656">
              <a:spcBef>
                <a:spcPts val="1100"/>
              </a:spcBef>
              <a:defRPr sz="4600"/>
            </a:lvl3pPr>
            <a:lvl4pPr marL="2750343">
              <a:spcBef>
                <a:spcPts val="900"/>
              </a:spcBef>
              <a:defRPr sz="3800"/>
            </a:lvl4pPr>
            <a:lvl5pPr marL="3661171">
              <a:spcBef>
                <a:spcPts val="900"/>
              </a:spcBef>
              <a:defRPr sz="3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4" name="logocnrs_2020_500.png" descr="logocnrs_2020_5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6466" y="11719921"/>
            <a:ext cx="1588927" cy="15889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er"/>
          <p:cNvGrpSpPr/>
          <p:nvPr/>
        </p:nvGrpSpPr>
        <p:grpSpPr>
          <a:xfrm>
            <a:off x="965344" y="11743815"/>
            <a:ext cx="7518112" cy="1541140"/>
            <a:chOff x="0" y="0"/>
            <a:chExt cx="7518111" cy="1541139"/>
          </a:xfrm>
        </p:grpSpPr>
        <p:pic>
          <p:nvPicPr>
            <p:cNvPr id="5" name="logo LNE 2018b.jpg" descr="logo LNE 2018b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204022" cy="1541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Grouper" descr="Grouper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2352" y="336891"/>
              <a:ext cx="2155760" cy="867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" name="lte.svg" descr="lte.sv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338" y="592523"/>
            <a:ext cx="1588927" cy="1588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Observatoire_de_Paris-CoMarquage-RGB_Ultra_violet.jpg" descr="Observatoire_de_Paris-CoMarquage-RGB_Ultra_violet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939" y="10849143"/>
            <a:ext cx="7276922" cy="94292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0018523" y="13030472"/>
            <a:ext cx="403077" cy="401093"/>
          </a:xfrm>
          <a:prstGeom prst="rect">
            <a:avLst/>
          </a:prstGeom>
          <a:ln w="12700"/>
        </p:spPr>
        <p:txBody>
          <a:bodyPr wrap="none" lIns="53578" tIns="53578" rIns="53578" bIns="53578" anchor="ctr">
            <a:spAutoFit/>
          </a:bodyPr>
          <a:lstStyle>
            <a:lvl1pPr algn="r" defTabSz="1821656">
              <a:defRPr sz="22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1pPr>
      <a:lvl2pPr marL="0" marR="0" indent="228600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2pPr>
      <a:lvl3pPr marL="0" marR="0" indent="457200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3pPr>
      <a:lvl4pPr marL="0" marR="0" indent="685800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4pPr>
      <a:lvl5pPr marL="0" marR="0" indent="914400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5pPr>
      <a:lvl6pPr marL="0" marR="0" indent="1143000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6pPr>
      <a:lvl7pPr marL="0" marR="0" indent="1371600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7pPr>
      <a:lvl8pPr marL="0" marR="0" indent="1600200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8pPr>
      <a:lvl9pPr marL="0" marR="0" indent="1828800" algn="ctr" defTabSz="18216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9pPr>
    </p:titleStyle>
    <p:bodyStyle>
      <a:lvl1pPr marL="0" marR="0" indent="0" algn="ctr" defTabSz="182165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9A9A9A"/>
        </a:buClr>
        <a:buSzTx/>
        <a:buFont typeface="Calibri"/>
        <a:buNone/>
        <a:tabLst/>
        <a:defRPr sz="6000" b="0" i="0" u="none" strike="noStrike" cap="none" spc="0" baseline="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1pPr>
      <a:lvl2pPr marL="0" marR="0" indent="0" algn="ctr" defTabSz="182165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9A9A9A"/>
        </a:buClr>
        <a:buSzTx/>
        <a:buFont typeface="Calibri"/>
        <a:buNone/>
        <a:tabLst/>
        <a:defRPr sz="6000" b="0" i="0" u="none" strike="noStrike" cap="none" spc="0" baseline="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2pPr>
      <a:lvl3pPr marL="0" marR="0" indent="0" algn="ctr" defTabSz="182165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9A9A9A"/>
        </a:buClr>
        <a:buSzTx/>
        <a:buFont typeface="Calibri"/>
        <a:buNone/>
        <a:tabLst/>
        <a:defRPr sz="6000" b="0" i="0" u="none" strike="noStrike" cap="none" spc="0" baseline="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3pPr>
      <a:lvl4pPr marL="0" marR="0" indent="0" algn="ctr" defTabSz="182165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9A9A9A"/>
        </a:buClr>
        <a:buSzTx/>
        <a:buFont typeface="Calibri"/>
        <a:buNone/>
        <a:tabLst/>
        <a:defRPr sz="6000" b="0" i="0" u="none" strike="noStrike" cap="none" spc="0" baseline="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4pPr>
      <a:lvl5pPr marL="0" marR="0" indent="0" algn="ctr" defTabSz="182165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9A9A9A"/>
        </a:buClr>
        <a:buSzTx/>
        <a:buFont typeface="Calibri"/>
        <a:buNone/>
        <a:tabLst/>
        <a:defRPr sz="6000" b="0" i="0" u="none" strike="noStrike" cap="none" spc="0" baseline="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5pPr>
      <a:lvl6pPr marL="0" marR="0" indent="2451100" algn="ctr" defTabSz="182165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9A9A9A"/>
        </a:buClr>
        <a:buSzTx/>
        <a:buFont typeface="Calibri"/>
        <a:buNone/>
        <a:tabLst/>
        <a:defRPr sz="6000" b="0" i="0" u="none" strike="noStrike" cap="none" spc="0" baseline="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6pPr>
      <a:lvl7pPr marL="0" marR="0" indent="2806700" algn="ctr" defTabSz="182165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9A9A9A"/>
        </a:buClr>
        <a:buSzTx/>
        <a:buFont typeface="Calibri"/>
        <a:buNone/>
        <a:tabLst/>
        <a:defRPr sz="6000" b="0" i="0" u="none" strike="noStrike" cap="none" spc="0" baseline="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7pPr>
      <a:lvl8pPr marL="0" marR="0" indent="3162300" algn="ctr" defTabSz="182165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9A9A9A"/>
        </a:buClr>
        <a:buSzTx/>
        <a:buFont typeface="Calibri"/>
        <a:buNone/>
        <a:tabLst/>
        <a:defRPr sz="6000" b="0" i="0" u="none" strike="noStrike" cap="none" spc="0" baseline="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8pPr>
      <a:lvl9pPr marL="0" marR="0" indent="3517900" algn="ctr" defTabSz="182165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9A9A9A"/>
        </a:buClr>
        <a:buSzTx/>
        <a:buFont typeface="Calibri"/>
        <a:buNone/>
        <a:tabLst/>
        <a:defRPr sz="6000" b="0" i="0" u="none" strike="noStrike" cap="none" spc="0" baseline="0">
          <a:solidFill>
            <a:srgbClr val="9A9A9A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1pPr>
      <a:lvl2pPr marL="0" marR="0" indent="0" algn="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2pPr>
      <a:lvl3pPr marL="0" marR="0" indent="0" algn="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3pPr>
      <a:lvl4pPr marL="0" marR="0" indent="0" algn="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4pPr>
      <a:lvl5pPr marL="0" marR="0" indent="0" algn="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5pPr>
      <a:lvl6pPr marL="0" marR="0" indent="0" algn="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6pPr>
      <a:lvl7pPr marL="0" marR="0" indent="0" algn="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7pPr>
      <a:lvl8pPr marL="0" marR="0" indent="0" algn="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8pPr>
      <a:lvl9pPr marL="0" marR="0" indent="0" algn="r" defTabSz="18216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>
            <a:solidFill>
              <a:srgbClr val="9A9A9A"/>
            </a:solidFill>
          </a:u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tif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"/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jpeg"/><Relationship Id="rId7" Type="http://schemas.openxmlformats.org/officeDocument/2006/relationships/image" Target="../media/image67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41.pn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bipm.org/documents/20126/52354676/CCTF_2020_Task_force_Introduction_Finale.pdf/62bb4dc1-a662-a07e-dd9c-d9ed17829d7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ringing Metrological Precision to Scientific Networks: Digital Solutions for Ultra-Stable Time and Frequency Transfer"/>
          <p:cNvSpPr txBox="1">
            <a:spLocks noGrp="1"/>
          </p:cNvSpPr>
          <p:nvPr>
            <p:ph type="ctrTitle"/>
          </p:nvPr>
        </p:nvSpPr>
        <p:spPr>
          <a:xfrm>
            <a:off x="2628516" y="1681356"/>
            <a:ext cx="19144828" cy="5433914"/>
          </a:xfrm>
          <a:prstGeom prst="rect">
            <a:avLst/>
          </a:prstGeom>
        </p:spPr>
        <p:txBody>
          <a:bodyPr/>
          <a:lstStyle/>
          <a:p>
            <a:r>
              <a:t>Bringing Metrological Precision to Scientific Networks: Digital Solutions for Ultra-Stable Time and Frequency Transfer</a:t>
            </a:r>
          </a:p>
        </p:txBody>
      </p:sp>
      <p:sp>
        <p:nvSpPr>
          <p:cNvPr id="38" name="Idrogen : Antoine Back*, Cédric Esnault*, Monique Taurigna*, Chafik Cheikali*, Christelle Soulet*, Cédric Viou**, Michel Lours, Paul-Eric Pottie, Daniel Charlet*…"/>
          <p:cNvSpPr txBox="1">
            <a:spLocks noGrp="1"/>
          </p:cNvSpPr>
          <p:nvPr>
            <p:ph type="subTitle" sz="half" idx="1"/>
          </p:nvPr>
        </p:nvSpPr>
        <p:spPr>
          <a:xfrm>
            <a:off x="1493043" y="7398742"/>
            <a:ext cx="21415773" cy="4037708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  <a:r>
              <a:rPr u="sng"/>
              <a:t>Idrogen</a:t>
            </a:r>
            <a:r>
              <a:t> : Antoine Back</a:t>
            </a:r>
            <a:r>
              <a:rPr baseline="31999"/>
              <a:t>*</a:t>
            </a:r>
            <a:r>
              <a:t>, Cédric Esnault</a:t>
            </a:r>
            <a:r>
              <a:rPr baseline="31999"/>
              <a:t>*</a:t>
            </a:r>
            <a:r>
              <a:t>, Monique Taurigna</a:t>
            </a:r>
            <a:r>
              <a:rPr baseline="31999"/>
              <a:t>*</a:t>
            </a:r>
            <a:r>
              <a:t>, Chafik Cheikali</a:t>
            </a:r>
            <a:r>
              <a:rPr baseline="31999"/>
              <a:t>*</a:t>
            </a:r>
            <a:r>
              <a:t>, Christelle Soulet</a:t>
            </a:r>
            <a:r>
              <a:rPr baseline="31999"/>
              <a:t>*</a:t>
            </a:r>
            <a:r>
              <a:t>, Cédric Viou</a:t>
            </a:r>
            <a:r>
              <a:rPr baseline="31999"/>
              <a:t>**</a:t>
            </a:r>
            <a:r>
              <a:t>, Michel Lours, </a:t>
            </a:r>
            <a:r>
              <a:rPr u="sng"/>
              <a:t>Paul-Eric Pottie</a:t>
            </a:r>
            <a:r>
              <a:t>, Daniel Charlet</a:t>
            </a:r>
            <a:r>
              <a:rPr baseline="31999"/>
              <a:t>*</a:t>
            </a:r>
          </a:p>
          <a:p>
            <a:pPr>
              <a:defRPr sz="4800"/>
            </a:pPr>
            <a:r>
              <a:rPr u="sng"/>
              <a:t>REFIMEVE</a:t>
            </a:r>
            <a:r>
              <a:t> : Etienne Cantin</a:t>
            </a:r>
            <a:r>
              <a:rPr baseline="31999"/>
              <a:t>***</a:t>
            </a:r>
            <a:r>
              <a:t>, Christian Chardonnet</a:t>
            </a:r>
            <a:r>
              <a:rPr baseline="31999"/>
              <a:t>***</a:t>
            </a:r>
            <a:r>
              <a:t>, Anne Amy-Klein</a:t>
            </a:r>
            <a:r>
              <a:rPr baseline="31999"/>
              <a:t>***</a:t>
            </a:r>
            <a:r>
              <a:t>, Benjamin Pointard, Rodolphe Le Targat, Neelam, Philip Tuckey, </a:t>
            </a:r>
            <a:r>
              <a:rPr u="sng"/>
              <a:t>Paul-Eric Pottie</a:t>
            </a:r>
          </a:p>
        </p:txBody>
      </p:sp>
      <p:pic>
        <p:nvPicPr>
          <p:cNvPr id="39" name="logocnrs_2020_500.png" descr="logocnrs_2020_5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6466" y="11719921"/>
            <a:ext cx="1588927" cy="15889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" name="Grouper"/>
          <p:cNvGrpSpPr/>
          <p:nvPr/>
        </p:nvGrpSpPr>
        <p:grpSpPr>
          <a:xfrm>
            <a:off x="965344" y="11743815"/>
            <a:ext cx="7518112" cy="1541140"/>
            <a:chOff x="0" y="0"/>
            <a:chExt cx="7518111" cy="1541139"/>
          </a:xfrm>
        </p:grpSpPr>
        <p:pic>
          <p:nvPicPr>
            <p:cNvPr id="40" name="logo LNE 2018b.jpg" descr="logo LNE 2018b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204022" cy="1541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Grouper" descr="Grouper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2352" y="336891"/>
              <a:ext cx="2155760" cy="867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3" name="lte.svg" descr="lte.sv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338" y="592523"/>
            <a:ext cx="1588927" cy="1588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Observatoire_de_Paris-CoMarquage-RGB_Ultra_violet.jpg" descr="Observatoire_de_Paris-CoMarquage-RGB_Ultra_viole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939" y="10849143"/>
            <a:ext cx="7276922" cy="942921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*: IJCLAB (Paris-Saclay, Paris-Cité and CNRS)…"/>
          <p:cNvSpPr txBox="1"/>
          <p:nvPr/>
        </p:nvSpPr>
        <p:spPr>
          <a:xfrm>
            <a:off x="14705739" y="11079162"/>
            <a:ext cx="9517857" cy="247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000"/>
            </a:pPr>
            <a:r>
              <a:t>*: IJCLAB (Paris-Saclay, Paris-Cité and CNRS) </a:t>
            </a:r>
          </a:p>
          <a:p>
            <a:pPr>
              <a:defRPr sz="4000"/>
            </a:pPr>
            <a:r>
              <a:t>**: ORN (OP-PSL, Uni. Orléans, and CNRS)</a:t>
            </a:r>
          </a:p>
          <a:p>
            <a:pPr>
              <a:defRPr sz="4000"/>
            </a:pPr>
            <a:r>
              <a:t>***: LPL (USPN and CNRS)</a:t>
            </a:r>
          </a:p>
        </p:txBody>
      </p:sp>
      <p:pic>
        <p:nvPicPr>
          <p:cNvPr id="46" name="image2.png" descr="image2.pn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0936835" y="580536"/>
            <a:ext cx="2146301" cy="1612901"/>
          </a:xfrm>
          <a:prstGeom prst="rect">
            <a:avLst/>
          </a:prstGeom>
        </p:spPr>
      </p:pic>
      <p:pic>
        <p:nvPicPr>
          <p:cNvPr id="47" name="vidéo-collée.png" descr="vidéo-collé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03908" y="580536"/>
            <a:ext cx="3878878" cy="161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3958" y="447186"/>
            <a:ext cx="2755901" cy="187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asted-image.pdf" descr="pasted-image.pdf"/>
          <p:cNvPicPr>
            <a:picLocks noChangeAspect="1"/>
          </p:cNvPicPr>
          <p:nvPr/>
        </p:nvPicPr>
        <p:blipFill>
          <a:blip r:embed="rId2"/>
          <a:srcRect t="10237"/>
          <a:stretch>
            <a:fillRect/>
          </a:stretch>
        </p:blipFill>
        <p:spPr>
          <a:xfrm>
            <a:off x="685800" y="2910241"/>
            <a:ext cx="18968781" cy="6816595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4 links: {340,650,900,440} km x2 = 2x2330 km…"/>
          <p:cNvSpPr txBox="1"/>
          <p:nvPr/>
        </p:nvSpPr>
        <p:spPr>
          <a:xfrm>
            <a:off x="5457537" y="10317840"/>
            <a:ext cx="11065163" cy="2422980"/>
          </a:xfrm>
          <a:prstGeom prst="rect">
            <a:avLst/>
          </a:prstGeom>
          <a:ln w="25400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3800" b="1">
                <a:solidFill>
                  <a:srgbClr val="14198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4 links: {340,650,900,440} km x2 = 2x2330 km</a:t>
            </a:r>
          </a:p>
          <a:p>
            <a:pPr defTabSz="1828800">
              <a:defRPr sz="3800" b="1">
                <a:solidFill>
                  <a:srgbClr val="14198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&gt;70% / 1/2 year (2022)</a:t>
            </a:r>
          </a:p>
          <a:p>
            <a:pPr defTabSz="1828800">
              <a:defRPr sz="3800" b="1">
                <a:solidFill>
                  <a:srgbClr val="14198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&gt;90% uptime for several months </a:t>
            </a:r>
          </a:p>
          <a:p>
            <a:pPr defTabSz="1828800">
              <a:defRPr sz="3800" b="1" u="sng">
                <a:solidFill>
                  <a:srgbClr val="14198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next objective: 90 % / year </a:t>
            </a:r>
          </a:p>
        </p:txBody>
      </p:sp>
      <p:sp>
        <p:nvSpPr>
          <p:cNvPr id="275" name="Towards a highly available signal"/>
          <p:cNvSpPr txBox="1"/>
          <p:nvPr/>
        </p:nvSpPr>
        <p:spPr>
          <a:xfrm>
            <a:off x="1015200" y="496800"/>
            <a:ext cx="13319606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Towards a highly available signal</a:t>
            </a:r>
          </a:p>
        </p:txBody>
      </p:sp>
      <p:sp>
        <p:nvSpPr>
          <p:cNvPr id="276" name="Relative frequency fluctuations vs time (days)…"/>
          <p:cNvSpPr txBox="1"/>
          <p:nvPr/>
        </p:nvSpPr>
        <p:spPr>
          <a:xfrm>
            <a:off x="6041948" y="1865666"/>
            <a:ext cx="9403507" cy="131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000"/>
            </a:pPr>
            <a:r>
              <a:t>Relative frequency fluctuations vs time (days)</a:t>
            </a:r>
          </a:p>
          <a:p>
            <a:pPr>
              <a:defRPr sz="2000"/>
            </a:pPr>
            <a:r>
              <a:t>1000 s / point</a:t>
            </a:r>
          </a:p>
        </p:txBody>
      </p:sp>
      <p:pic>
        <p:nvPicPr>
          <p:cNvPr id="277" name="image20.png" descr="image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3143" y="223589"/>
            <a:ext cx="2173381" cy="1216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10 optical clocks…"/>
          <p:cNvSpPr txBox="1"/>
          <p:nvPr/>
        </p:nvSpPr>
        <p:spPr>
          <a:xfrm>
            <a:off x="11429696" y="8888731"/>
            <a:ext cx="11989315" cy="3907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10 optical clocks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 6 countries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Fiber and Satellite links (GPS IPPP)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38 optical frequency ratios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Evaluation of the correlations</a:t>
            </a:r>
          </a:p>
        </p:txBody>
      </p:sp>
      <p:sp>
        <p:nvSpPr>
          <p:cNvPr id="280" name="Clock comparisons: towards redefinition of the SI second"/>
          <p:cNvSpPr txBox="1"/>
          <p:nvPr/>
        </p:nvSpPr>
        <p:spPr>
          <a:xfrm>
            <a:off x="1015200" y="496800"/>
            <a:ext cx="17268578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Clock comparisons: towards redefinition of the SI second</a:t>
            </a:r>
          </a:p>
        </p:txBody>
      </p:sp>
      <p:pic>
        <p:nvPicPr>
          <p:cNvPr id="281" name="Map_ROCIT_paper.pdf" descr="Map_ROCIT_pape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71" y="2463090"/>
            <a:ext cx="10828095" cy="10828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ClockComaprisonROCIT_Uptimes_perInstitute.png" descr="ClockComaprisonROCIT_Uptimes_perInstitute.png"/>
          <p:cNvPicPr>
            <a:picLocks noChangeAspect="1"/>
          </p:cNvPicPr>
          <p:nvPr/>
        </p:nvPicPr>
        <p:blipFill>
          <a:blip r:embed="rId3"/>
          <a:srcRect l="1856" b="4671"/>
          <a:stretch>
            <a:fillRect/>
          </a:stretch>
        </p:blipFill>
        <p:spPr>
          <a:xfrm>
            <a:off x="10917388" y="2568147"/>
            <a:ext cx="13013954" cy="474297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Coordinated international comparisons between optical clocks connected via fiber and satellite links"/>
          <p:cNvSpPr txBox="1"/>
          <p:nvPr/>
        </p:nvSpPr>
        <p:spPr>
          <a:xfrm>
            <a:off x="2677002" y="1550167"/>
            <a:ext cx="20801509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000"/>
            </a:lvl1pPr>
          </a:lstStyle>
          <a:p>
            <a:r>
              <a:t>Coordinated international comparisons between optical clocks connected via fiber and satellite links</a:t>
            </a:r>
          </a:p>
        </p:txBody>
      </p:sp>
      <p:sp>
        <p:nvSpPr>
          <p:cNvPr id="284" name="Robust optical clocks for international timescales (ROCIT)…"/>
          <p:cNvSpPr txBox="1"/>
          <p:nvPr/>
        </p:nvSpPr>
        <p:spPr>
          <a:xfrm>
            <a:off x="11925820" y="7221500"/>
            <a:ext cx="12216360" cy="131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4000"/>
            </a:pPr>
            <a:r>
              <a:t>Robust optical clocks for international timescales (ROCIT)</a:t>
            </a:r>
          </a:p>
          <a:p>
            <a:pPr algn="l">
              <a:defRPr sz="4000"/>
            </a:pPr>
            <a:r>
              <a:t>https://empir.npl.co.uk/rocit/</a:t>
            </a:r>
          </a:p>
        </p:txBody>
      </p:sp>
      <p:sp>
        <p:nvSpPr>
          <p:cNvPr id="285" name="T. Lindvall et al., Optica, 12 (6), p. 843‑852, juin 2025, doi: 10.1364/OPTICA.561754."/>
          <p:cNvSpPr txBox="1"/>
          <p:nvPr/>
        </p:nvSpPr>
        <p:spPr>
          <a:xfrm>
            <a:off x="10167345" y="12826965"/>
            <a:ext cx="13673833" cy="499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2400"/>
            </a:pPr>
            <a:r>
              <a:t>T. Lindvall et al., Optica, </a:t>
            </a:r>
            <a:r>
              <a:rPr b="1"/>
              <a:t>12 </a:t>
            </a:r>
            <a:r>
              <a:t>(6), p. 843‑852, juin 2025, doi: 10.1364/OPTICA.561754.</a:t>
            </a:r>
          </a:p>
        </p:txBody>
      </p:sp>
      <p:pic>
        <p:nvPicPr>
          <p:cNvPr id="286" name="pasted-image.png" descr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3069" y="356384"/>
            <a:ext cx="1754890" cy="902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Frequency Transfer and Time Transfer"/>
          <p:cNvSpPr txBox="1"/>
          <p:nvPr/>
        </p:nvSpPr>
        <p:spPr>
          <a:xfrm>
            <a:off x="1015200" y="496800"/>
            <a:ext cx="13319606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Frequency Transfer and Time Transfer</a:t>
            </a:r>
          </a:p>
        </p:txBody>
      </p:sp>
      <p:sp>
        <p:nvSpPr>
          <p:cNvPr id="289" name="Frequency transfer: delay fluctuation stabilisation…"/>
          <p:cNvSpPr txBox="1"/>
          <p:nvPr/>
        </p:nvSpPr>
        <p:spPr>
          <a:xfrm>
            <a:off x="1473200" y="8842834"/>
            <a:ext cx="18568166" cy="1522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Frequency transfer: delay fluctuation stabilisation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Time transfer : delays determination (both instrumental delays and propagation delay)</a:t>
            </a:r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04" y="2501900"/>
            <a:ext cx="14222973" cy="5190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5261" y="2540568"/>
            <a:ext cx="8218898" cy="511353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Precise sub-picosecond time transfer need a specific electronic development for exquisite instrumental delays stability and reproducibility"/>
          <p:cNvSpPr txBox="1"/>
          <p:nvPr/>
        </p:nvSpPr>
        <p:spPr>
          <a:xfrm>
            <a:off x="1292621" y="10722919"/>
            <a:ext cx="20110451" cy="138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4200">
                <a:solidFill>
                  <a:srgbClr val="141984"/>
                </a:solidFill>
              </a:defRPr>
            </a:lvl1pPr>
          </a:lstStyle>
          <a:p>
            <a:r>
              <a:t>Precise sub-picosecond time transfer need a specific electronic development for exquisite instrumental delays stability and reproducibility</a:t>
            </a:r>
          </a:p>
        </p:txBody>
      </p:sp>
      <p:sp>
        <p:nvSpPr>
          <p:cNvPr id="293" name="Illustration credits :…"/>
          <p:cNvSpPr txBox="1"/>
          <p:nvPr/>
        </p:nvSpPr>
        <p:spPr>
          <a:xfrm>
            <a:off x="1168400" y="12018962"/>
            <a:ext cx="6891313" cy="17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584200">
              <a:defRPr sz="2800" u="sng"/>
            </a:pPr>
            <a:r>
              <a:t>Illustration credits : </a:t>
            </a:r>
          </a:p>
          <a:p>
            <a:pPr algn="l" defTabSz="584200">
              <a:defRPr sz="2800" u="sng"/>
            </a:pPr>
            <a:r>
              <a:t>B. Liu,  et al. doi: 10.3390/photonics9080522.</a:t>
            </a:r>
          </a:p>
          <a:p>
            <a:pPr algn="l" defTabSz="584200">
              <a:defRPr sz="2800" u="sng"/>
            </a:pPr>
            <a:r>
              <a:t>D. Chen,  et al. doi: 10.3390/photonics9050293.</a:t>
            </a:r>
          </a:p>
        </p:txBody>
      </p:sp>
      <p:pic>
        <p:nvPicPr>
          <p:cNvPr id="294" name="lte.svg" descr="lte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3085" y="207378"/>
            <a:ext cx="1145449" cy="1145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0" y="1517650"/>
            <a:ext cx="10947400" cy="808990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Advancing the Electronics: The Idrogen Board"/>
          <p:cNvSpPr txBox="1"/>
          <p:nvPr/>
        </p:nvSpPr>
        <p:spPr>
          <a:xfrm>
            <a:off x="1015200" y="496800"/>
            <a:ext cx="13678372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Advancing the Electronics: The Idrogen Board</a:t>
            </a:r>
          </a:p>
        </p:txBody>
      </p:sp>
      <p:sp>
        <p:nvSpPr>
          <p:cNvPr id="298" name="Design &amp; development: IJCLab…"/>
          <p:cNvSpPr txBox="1"/>
          <p:nvPr/>
        </p:nvSpPr>
        <p:spPr>
          <a:xfrm>
            <a:off x="522433" y="2274437"/>
            <a:ext cx="11943033" cy="680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861785" indent="-544285" algn="l">
              <a:lnSpc>
                <a:spcPct val="130000"/>
              </a:lnSpc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Design &amp; development: IJCLab</a:t>
            </a:r>
          </a:p>
          <a:p>
            <a:pPr marL="1306285" lvl="1" indent="-544285" algn="l">
              <a:lnSpc>
                <a:spcPct val="130000"/>
              </a:lnSpc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WR schematic from CERN improved</a:t>
            </a:r>
          </a:p>
          <a:p>
            <a:pPr marL="1306285" lvl="1" indent="-544285" algn="l">
              <a:lnSpc>
                <a:spcPct val="130000"/>
              </a:lnSpc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PCB design compliant with EMC rules</a:t>
            </a:r>
          </a:p>
          <a:p>
            <a:pPr marL="1306285" lvl="1" indent="-544285" algn="l">
              <a:lnSpc>
                <a:spcPct val="130000"/>
              </a:lnSpc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Micro Telecommunication Computing Architecture </a:t>
            </a:r>
          </a:p>
          <a:p>
            <a:pPr marL="1306285" lvl="1" indent="-544285" algn="l">
              <a:lnSpc>
                <a:spcPct val="130000"/>
              </a:lnSpc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Crate or Stand-alone mode available </a:t>
            </a:r>
          </a:p>
          <a:p>
            <a:pPr marL="861785" indent="-544285" algn="l">
              <a:lnSpc>
                <a:spcPct val="130000"/>
              </a:lnSpc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Firmware development: ORN + IJCLab</a:t>
            </a:r>
          </a:p>
          <a:p>
            <a:pPr marL="861785" indent="-544285" algn="l">
              <a:lnSpc>
                <a:spcPct val="130000"/>
              </a:lnSpc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Clock expertise and measurements: LTE</a:t>
            </a:r>
          </a:p>
          <a:p>
            <a:pPr marL="861785" indent="-544285" algn="l">
              <a:lnSpc>
                <a:spcPct val="130000"/>
              </a:lnSpc>
              <a:buClr>
                <a:schemeClr val="accent1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Simplified and improved clock design</a:t>
            </a:r>
          </a:p>
          <a:p>
            <a:pPr marL="861785" indent="-544285" algn="l">
              <a:lnSpc>
                <a:spcPct val="130000"/>
              </a:lnSpc>
              <a:buClr>
                <a:schemeClr val="accent1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Components upgrade: FPGA, VCXO, PLLs, …</a:t>
            </a:r>
          </a:p>
        </p:txBody>
      </p:sp>
      <p:sp>
        <p:nvSpPr>
          <p:cNvPr id="299" name="SFP+"/>
          <p:cNvSpPr/>
          <p:nvPr/>
        </p:nvSpPr>
        <p:spPr>
          <a:xfrm>
            <a:off x="19408973" y="5232400"/>
            <a:ext cx="3880843" cy="1270000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SFP+</a:t>
            </a:r>
          </a:p>
        </p:txBody>
      </p:sp>
      <p:sp>
        <p:nvSpPr>
          <p:cNvPr id="300" name="QSFP+"/>
          <p:cNvSpPr/>
          <p:nvPr/>
        </p:nvSpPr>
        <p:spPr>
          <a:xfrm>
            <a:off x="19586773" y="6578600"/>
            <a:ext cx="3880843" cy="1270000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QSFP+</a:t>
            </a:r>
          </a:p>
        </p:txBody>
      </p:sp>
      <p:sp>
        <p:nvSpPr>
          <p:cNvPr id="301" name="AMC"/>
          <p:cNvSpPr/>
          <p:nvPr/>
        </p:nvSpPr>
        <p:spPr>
          <a:xfrm>
            <a:off x="13364964" y="5454705"/>
            <a:ext cx="2058492" cy="3937199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AMC</a:t>
            </a:r>
          </a:p>
        </p:txBody>
      </p:sp>
      <p:sp>
        <p:nvSpPr>
          <p:cNvPr id="302" name="RTM"/>
          <p:cNvSpPr/>
          <p:nvPr/>
        </p:nvSpPr>
        <p:spPr>
          <a:xfrm>
            <a:off x="13364964" y="2559105"/>
            <a:ext cx="2058492" cy="273843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RTM</a:t>
            </a:r>
          </a:p>
        </p:txBody>
      </p:sp>
      <p:sp>
        <p:nvSpPr>
          <p:cNvPr id="303" name="FMC"/>
          <p:cNvSpPr/>
          <p:nvPr/>
        </p:nvSpPr>
        <p:spPr>
          <a:xfrm>
            <a:off x="18190964" y="1979940"/>
            <a:ext cx="2058492" cy="3494089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FMC</a:t>
            </a:r>
          </a:p>
        </p:txBody>
      </p:sp>
      <p:sp>
        <p:nvSpPr>
          <p:cNvPr id="304" name="USB"/>
          <p:cNvSpPr/>
          <p:nvPr/>
        </p:nvSpPr>
        <p:spPr>
          <a:xfrm>
            <a:off x="21010364" y="7588305"/>
            <a:ext cx="2058492" cy="1398986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USB</a:t>
            </a:r>
          </a:p>
        </p:txBody>
      </p:sp>
      <p:sp>
        <p:nvSpPr>
          <p:cNvPr id="305" name="Ligne"/>
          <p:cNvSpPr/>
          <p:nvPr/>
        </p:nvSpPr>
        <p:spPr>
          <a:xfrm>
            <a:off x="14598707" y="1855747"/>
            <a:ext cx="7219218" cy="1"/>
          </a:xfrm>
          <a:prstGeom prst="line">
            <a:avLst/>
          </a:prstGeom>
          <a:ln w="508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6" name="Ligne"/>
          <p:cNvSpPr/>
          <p:nvPr/>
        </p:nvSpPr>
        <p:spPr>
          <a:xfrm flipV="1">
            <a:off x="13150907" y="1934325"/>
            <a:ext cx="1" cy="7482979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7" name="15 cm"/>
          <p:cNvSpPr txBox="1"/>
          <p:nvPr/>
        </p:nvSpPr>
        <p:spPr>
          <a:xfrm>
            <a:off x="17214632" y="1749067"/>
            <a:ext cx="1987365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15 cm</a:t>
            </a:r>
          </a:p>
        </p:txBody>
      </p:sp>
      <p:sp>
        <p:nvSpPr>
          <p:cNvPr id="308" name="~15 cm"/>
          <p:cNvSpPr txBox="1"/>
          <p:nvPr/>
        </p:nvSpPr>
        <p:spPr>
          <a:xfrm rot="16200000">
            <a:off x="11420564" y="5072062"/>
            <a:ext cx="2416809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~15 cm</a:t>
            </a:r>
          </a:p>
        </p:txBody>
      </p:sp>
      <p:sp>
        <p:nvSpPr>
          <p:cNvPr id="309" name="Additional functions on daughter boards…"/>
          <p:cNvSpPr txBox="1"/>
          <p:nvPr/>
        </p:nvSpPr>
        <p:spPr>
          <a:xfrm>
            <a:off x="781627" y="9772372"/>
            <a:ext cx="23359126" cy="3850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numCol="2" spcCol="1167956" anchor="ctr"/>
          <a:lstStyle/>
          <a:p>
            <a:pPr algn="l">
              <a:defRPr sz="3600">
                <a:solidFill>
                  <a:srgbClr val="141984"/>
                </a:solidFill>
              </a:defRPr>
            </a:pPr>
            <a:r>
              <a:rPr b="1"/>
              <a:t>Additional functions</a:t>
            </a:r>
            <a:r>
              <a:t> on daughter boards</a:t>
            </a:r>
          </a:p>
          <a:p>
            <a:pPr marL="861785" indent="-544285" algn="l">
              <a:buClr>
                <a:schemeClr val="accent5"/>
              </a:buClr>
              <a:buSzPct val="171000"/>
              <a:buChar char="•"/>
              <a:defRPr sz="3600">
                <a:solidFill>
                  <a:srgbClr val="141984"/>
                </a:solidFill>
              </a:defRPr>
            </a:pPr>
            <a:r>
              <a:rPr b="1"/>
              <a:t>FPGA Mezzanine Card (FMC) carrier board:</a:t>
            </a:r>
            <a:r>
              <a:t> </a:t>
            </a:r>
          </a:p>
          <a:p>
            <a:pPr marL="1306285" lvl="1" indent="-544285" algn="l">
              <a:buClr>
                <a:schemeClr val="accent5"/>
              </a:buClr>
              <a:buSzPct val="171000"/>
              <a:buChar char="•"/>
              <a:defRPr sz="3600">
                <a:solidFill>
                  <a:srgbClr val="141984"/>
                </a:solidFill>
              </a:defRPr>
            </a:pPr>
            <a:r>
              <a:t>ADC, DAC, Clock synthesis, ...</a:t>
            </a:r>
          </a:p>
          <a:p>
            <a:pPr marL="861785" indent="-544285" algn="l">
              <a:buClr>
                <a:schemeClr val="accent5"/>
              </a:buClr>
              <a:buSzPct val="171000"/>
              <a:buChar char="•"/>
              <a:defRPr sz="3600" b="1">
                <a:solidFill>
                  <a:srgbClr val="141984"/>
                </a:solidFill>
              </a:defRPr>
            </a:pPr>
            <a:r>
              <a:t>Front panel connectivity:</a:t>
            </a:r>
          </a:p>
          <a:p>
            <a:pPr marL="1306285" lvl="1" indent="-544285" algn="l">
              <a:buClr>
                <a:schemeClr val="accent5"/>
              </a:buClr>
              <a:buSzPct val="171000"/>
              <a:buChar char="•"/>
              <a:defRPr sz="3600">
                <a:solidFill>
                  <a:srgbClr val="141984"/>
                </a:solidFill>
              </a:defRPr>
            </a:pPr>
            <a:r>
              <a:t>Small Form-factor Pluggable (SFP+) 1/2.5 Gb/s</a:t>
            </a:r>
          </a:p>
          <a:p>
            <a:pPr marL="1306285" lvl="1" indent="-544285" algn="l">
              <a:buClr>
                <a:schemeClr val="accent5"/>
              </a:buClr>
              <a:buSzPct val="171000"/>
              <a:buChar char="•"/>
              <a:defRPr sz="3600">
                <a:solidFill>
                  <a:srgbClr val="141984"/>
                </a:solidFill>
              </a:defRPr>
            </a:pPr>
            <a:r>
              <a:t>Quad SFP+ (QSFP+) 40Gb/s</a:t>
            </a:r>
          </a:p>
          <a:p>
            <a:pPr marL="1306285" lvl="1" indent="-544285" algn="l">
              <a:buClr>
                <a:schemeClr val="accent5"/>
              </a:buClr>
              <a:buSzPct val="171000"/>
              <a:buChar char="•"/>
              <a:defRPr sz="3600">
                <a:solidFill>
                  <a:srgbClr val="141984"/>
                </a:solidFill>
              </a:defRPr>
            </a:pPr>
            <a:r>
              <a:t>Universal Serial Bus (USB)</a:t>
            </a:r>
          </a:p>
          <a:p>
            <a:pPr marL="861785" indent="-544285" algn="l">
              <a:buClr>
                <a:schemeClr val="accent5"/>
              </a:buClr>
              <a:buSzPct val="171000"/>
              <a:buChar char="•"/>
              <a:defRPr sz="3600">
                <a:solidFill>
                  <a:srgbClr val="141984"/>
                </a:solidFill>
              </a:defRPr>
            </a:pPr>
            <a:r>
              <a:rPr b="1"/>
              <a:t>Backplane connectivity</a:t>
            </a:r>
            <a:r>
              <a:t>:</a:t>
            </a:r>
          </a:p>
          <a:p>
            <a:pPr marL="1306285" lvl="1" indent="-544285" algn="l">
              <a:buClr>
                <a:schemeClr val="accent5"/>
              </a:buClr>
              <a:buSzPct val="171000"/>
              <a:buChar char="•"/>
              <a:defRPr sz="3600">
                <a:solidFill>
                  <a:srgbClr val="141984"/>
                </a:solidFill>
              </a:defRPr>
            </a:pPr>
            <a:r>
              <a:rPr b="1"/>
              <a:t>Advanced Mezzanine Cards </a:t>
            </a:r>
            <a:r>
              <a:t>(AMC)</a:t>
            </a:r>
            <a:endParaRPr b="1"/>
          </a:p>
          <a:p>
            <a:pPr marL="1750785" lvl="2" indent="-544285" algn="l">
              <a:buClr>
                <a:schemeClr val="accent5"/>
              </a:buClr>
              <a:buSzPct val="171000"/>
              <a:buChar char="•"/>
              <a:defRPr sz="3600">
                <a:solidFill>
                  <a:srgbClr val="141984"/>
                </a:solidFill>
              </a:defRPr>
            </a:pPr>
            <a:r>
              <a:t>l Gb/s ethernet IPbus, PCIe 4x Gen3 and Gen4</a:t>
            </a:r>
          </a:p>
          <a:p>
            <a:pPr marL="1750785" lvl="2" indent="-544285" algn="l">
              <a:buClr>
                <a:schemeClr val="accent5"/>
              </a:buClr>
              <a:buSzPct val="171000"/>
              <a:buChar char="•"/>
              <a:defRPr sz="3600">
                <a:solidFill>
                  <a:srgbClr val="141984"/>
                </a:solidFill>
              </a:defRPr>
            </a:pPr>
            <a:r>
              <a:t>Intelligent Platform Management Bus, Clock &amp; trigger lane</a:t>
            </a:r>
          </a:p>
          <a:p>
            <a:pPr marL="1306285" lvl="1" indent="-544285" algn="l">
              <a:buClr>
                <a:schemeClr val="accent5"/>
              </a:buClr>
              <a:buSzPct val="171000"/>
              <a:buChar char="•"/>
              <a:defRPr sz="3600">
                <a:solidFill>
                  <a:srgbClr val="141984"/>
                </a:solidFill>
              </a:defRPr>
            </a:pPr>
            <a:r>
              <a:rPr b="1"/>
              <a:t>Rear Transition Modules</a:t>
            </a:r>
            <a:r>
              <a:t> (RTM)</a:t>
            </a:r>
          </a:p>
        </p:txBody>
      </p:sp>
      <p:sp>
        <p:nvSpPr>
          <p:cNvPr id="310" name="FPGA"/>
          <p:cNvSpPr/>
          <p:nvPr/>
        </p:nvSpPr>
        <p:spPr>
          <a:xfrm>
            <a:off x="15353031" y="4523527"/>
            <a:ext cx="2334023" cy="157896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1">
                <a:satOff val="-3355"/>
                <a:lumOff val="26614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FPGA</a:t>
            </a:r>
          </a:p>
        </p:txBody>
      </p:sp>
      <p:sp>
        <p:nvSpPr>
          <p:cNvPr id="311" name="VCXO."/>
          <p:cNvSpPr/>
          <p:nvPr/>
        </p:nvSpPr>
        <p:spPr>
          <a:xfrm>
            <a:off x="15556231" y="6788305"/>
            <a:ext cx="2112898" cy="1270001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1">
                <a:satOff val="-3355"/>
                <a:lumOff val="26614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VCXO.</a:t>
            </a:r>
          </a:p>
        </p:txBody>
      </p:sp>
      <p:pic>
        <p:nvPicPr>
          <p:cNvPr id="312" name="vidéo-collée.png" descr="vidéo-collé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0677" y="207378"/>
            <a:ext cx="2754699" cy="114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0181" y="145103"/>
            <a:ext cx="1862095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lte.svg" descr="lte.sv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3085" y="207378"/>
            <a:ext cx="1145449" cy="1145450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ee D. Charlet’s talk Thursday, 11:40"/>
          <p:cNvSpPr txBox="1"/>
          <p:nvPr/>
        </p:nvSpPr>
        <p:spPr>
          <a:xfrm>
            <a:off x="1574800" y="1620370"/>
            <a:ext cx="6107113" cy="548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See D. Charlet’s talk Thursday, 11:40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High performance WR low jitter node :…"/>
          <p:cNvSpPr txBox="1"/>
          <p:nvPr/>
        </p:nvSpPr>
        <p:spPr>
          <a:xfrm>
            <a:off x="767460" y="1744713"/>
            <a:ext cx="7169221" cy="8535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High performance WR low jitter node :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Accuracy &lt; 20 ps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rms time jitter &lt; 1ps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High performance data acquisition system: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 PCI express &gt; 25 Gb/s Ethernet &gt; 20-40 Gb/s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Configurable output clock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 Crate (µTCA) or stand alone use</a:t>
            </a:r>
          </a:p>
        </p:txBody>
      </p:sp>
      <p:sp>
        <p:nvSpPr>
          <p:cNvPr id="318" name="Idrogen: best in class WR end-node"/>
          <p:cNvSpPr txBox="1"/>
          <p:nvPr/>
        </p:nvSpPr>
        <p:spPr>
          <a:xfrm>
            <a:off x="1015200" y="496800"/>
            <a:ext cx="13319606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Idrogen: best in class WR end-node</a:t>
            </a:r>
          </a:p>
        </p:txBody>
      </p:sp>
      <p:pic>
        <p:nvPicPr>
          <p:cNvPr id="319" name="PhaseNoiseComparisons__WR-lj_Idrogen3__Master_N_Slave_20250308_articleIEEE.png" descr="PhaseNoiseComparisons__WR-lj_Idrogen3__Master_N_Slave_20250308_articleIEEE.png"/>
          <p:cNvPicPr>
            <a:picLocks noChangeAspect="1"/>
          </p:cNvPicPr>
          <p:nvPr/>
        </p:nvPicPr>
        <p:blipFill>
          <a:blip r:embed="rId2"/>
          <a:srcRect t="9984" r="8920"/>
          <a:stretch>
            <a:fillRect/>
          </a:stretch>
        </p:blipFill>
        <p:spPr>
          <a:xfrm>
            <a:off x="8463207" y="1702389"/>
            <a:ext cx="15703604" cy="9312089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Integration bandwidth : 100 Hz- 1 MHz"/>
          <p:cNvSpPr txBox="1"/>
          <p:nvPr/>
        </p:nvSpPr>
        <p:spPr>
          <a:xfrm>
            <a:off x="11049000" y="10977959"/>
            <a:ext cx="6536929" cy="548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Integration bandwidth : 100 Hz- 1 MHz</a:t>
            </a:r>
          </a:p>
        </p:txBody>
      </p:sp>
      <p:pic>
        <p:nvPicPr>
          <p:cNvPr id="321" name="vidéo-collée.png" descr="vidéo-collé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0677" y="207378"/>
            <a:ext cx="2754699" cy="114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0181" y="145103"/>
            <a:ext cx="1862095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lte.svg" descr="lte.sv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3085" y="207378"/>
            <a:ext cx="1145449" cy="1145450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Main limitations :…"/>
          <p:cNvSpPr txBox="1"/>
          <p:nvPr/>
        </p:nvSpPr>
        <p:spPr>
          <a:xfrm>
            <a:off x="1593442" y="10280094"/>
            <a:ext cx="7887516" cy="3112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lnSpc>
                <a:spcPct val="130000"/>
              </a:lnSpc>
              <a:spcBef>
                <a:spcPts val="200"/>
              </a:spcBef>
              <a:defRPr sz="4000">
                <a:solidFill>
                  <a:srgbClr val="141984"/>
                </a:solidFill>
              </a:defRPr>
            </a:pPr>
            <a:r>
              <a:rPr u="sng"/>
              <a:t>Main limitations</a:t>
            </a:r>
            <a:r>
              <a:t> :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PLL bandwidth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oscillator frequency ~125 MHz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Noise floor of some components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Measurement set-up at LTE"/>
          <p:cNvSpPr txBox="1"/>
          <p:nvPr/>
        </p:nvSpPr>
        <p:spPr>
          <a:xfrm>
            <a:off x="1015200" y="496800"/>
            <a:ext cx="13319606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Measurement set-up at LTE</a:t>
            </a:r>
          </a:p>
        </p:txBody>
      </p:sp>
      <p:pic>
        <p:nvPicPr>
          <p:cNvPr id="327" name="vidéo-collée.png" descr="vidéo-collé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0677" y="207378"/>
            <a:ext cx="2754699" cy="114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0181" y="145103"/>
            <a:ext cx="1862095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lte.svg" descr="lte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3085" y="207378"/>
            <a:ext cx="1145449" cy="11454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2" name="Grouper"/>
          <p:cNvGrpSpPr/>
          <p:nvPr/>
        </p:nvGrpSpPr>
        <p:grpSpPr>
          <a:xfrm>
            <a:off x="1528936" y="2032000"/>
            <a:ext cx="22438743" cy="10970726"/>
            <a:chOff x="0" y="0"/>
            <a:chExt cx="22438742" cy="10970725"/>
          </a:xfrm>
        </p:grpSpPr>
        <p:pic>
          <p:nvPicPr>
            <p:cNvPr id="330" name="vidéo-collée.png" descr="vidéo-collée.png"/>
            <p:cNvPicPr>
              <a:picLocks noChangeAspect="1"/>
            </p:cNvPicPr>
            <p:nvPr/>
          </p:nvPicPr>
          <p:blipFill>
            <a:blip r:embed="rId5"/>
            <a:srcRect t="8598" b="20755"/>
            <a:stretch>
              <a:fillRect/>
            </a:stretch>
          </p:blipFill>
          <p:spPr>
            <a:xfrm>
              <a:off x="0" y="488813"/>
              <a:ext cx="21235148" cy="10481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1" name="Rectangle"/>
            <p:cNvSpPr/>
            <p:nvPr/>
          </p:nvSpPr>
          <p:spPr>
            <a:xfrm>
              <a:off x="14904864" y="0"/>
              <a:ext cx="7533879" cy="50427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Idrogen : longterm performances"/>
          <p:cNvSpPr txBox="1"/>
          <p:nvPr/>
        </p:nvSpPr>
        <p:spPr>
          <a:xfrm>
            <a:off x="1015200" y="496800"/>
            <a:ext cx="13319606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Idrogen : longterm performances</a:t>
            </a:r>
          </a:p>
        </p:txBody>
      </p:sp>
      <p:pic>
        <p:nvPicPr>
          <p:cNvPr id="335" name="vidéo-collée.png" descr="vidéo-collée.png"/>
          <p:cNvPicPr>
            <a:picLocks noChangeAspect="1"/>
          </p:cNvPicPr>
          <p:nvPr/>
        </p:nvPicPr>
        <p:blipFill>
          <a:blip r:embed="rId2"/>
          <a:srcRect t="5822" r="8756" b="3917"/>
          <a:stretch>
            <a:fillRect/>
          </a:stretch>
        </p:blipFill>
        <p:spPr>
          <a:xfrm>
            <a:off x="142741" y="2292171"/>
            <a:ext cx="11115611" cy="8256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vidéo-collée.png" descr="vidéo-collée.png"/>
          <p:cNvPicPr>
            <a:picLocks noChangeAspect="1"/>
          </p:cNvPicPr>
          <p:nvPr/>
        </p:nvPicPr>
        <p:blipFill>
          <a:blip r:embed="rId3"/>
          <a:srcRect t="6262"/>
          <a:stretch>
            <a:fillRect/>
          </a:stretch>
        </p:blipFill>
        <p:spPr>
          <a:xfrm>
            <a:off x="11283950" y="1657052"/>
            <a:ext cx="13906500" cy="9785648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+30 days continuous acquisition…"/>
          <p:cNvSpPr txBox="1"/>
          <p:nvPr/>
        </p:nvSpPr>
        <p:spPr>
          <a:xfrm>
            <a:off x="800695" y="10581131"/>
            <a:ext cx="13906501" cy="3112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+30 days continuous acquisition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Time stability :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Modified Allan deviation &lt; 1e-17 @ 3 days measurement time</a:t>
            </a:r>
          </a:p>
        </p:txBody>
      </p:sp>
      <p:pic>
        <p:nvPicPr>
          <p:cNvPr id="338" name="vidéo-collée.png" descr="vidéo-collé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0677" y="207378"/>
            <a:ext cx="2754699" cy="114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0181" y="145103"/>
            <a:ext cx="1862095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lte.svg" descr="lte.sv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13085" y="207378"/>
            <a:ext cx="1145449" cy="1145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2825" y="1930400"/>
            <a:ext cx="4200926" cy="3015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vidéo-collée.png" descr="vidéo-collé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8035" y="1704509"/>
            <a:ext cx="6553201" cy="3898901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Acquisition and signal generation with extension boards"/>
          <p:cNvSpPr txBox="1"/>
          <p:nvPr/>
        </p:nvSpPr>
        <p:spPr>
          <a:xfrm>
            <a:off x="1015200" y="496800"/>
            <a:ext cx="16799930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Acquisition and signal generation with extension boards</a:t>
            </a:r>
          </a:p>
        </p:txBody>
      </p:sp>
      <p:pic>
        <p:nvPicPr>
          <p:cNvPr id="345" name="vidéo-collée.png" descr="vidéo-collé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53" y="6310033"/>
            <a:ext cx="18492511" cy="6919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vidéo-collée.png" descr="vidéo-collée.png"/>
          <p:cNvPicPr>
            <a:picLocks noChangeAspect="1"/>
          </p:cNvPicPr>
          <p:nvPr/>
        </p:nvPicPr>
        <p:blipFill>
          <a:blip r:embed="rId5"/>
          <a:srcRect r="47604"/>
          <a:stretch>
            <a:fillRect/>
          </a:stretch>
        </p:blipFill>
        <p:spPr>
          <a:xfrm>
            <a:off x="17817912" y="6719463"/>
            <a:ext cx="6393041" cy="6100706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Acquisition main features:…"/>
          <p:cNvSpPr txBox="1"/>
          <p:nvPr/>
        </p:nvSpPr>
        <p:spPr>
          <a:xfrm>
            <a:off x="923453" y="2111375"/>
            <a:ext cx="11110587" cy="466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Acquisition main features: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2 channels, 14b, 500MSPS, JESD204B, 2GHz analog bandwidth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Signal generation main features: 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clocked by idrogen3. &gt; accuracy of the WR 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4 outputs 10KHz to 2.75GHz</a:t>
            </a:r>
          </a:p>
        </p:txBody>
      </p:sp>
      <p:sp>
        <p:nvSpPr>
          <p:cNvPr id="348" name="FMC board"/>
          <p:cNvSpPr txBox="1"/>
          <p:nvPr/>
        </p:nvSpPr>
        <p:spPr>
          <a:xfrm>
            <a:off x="13078147" y="4959432"/>
            <a:ext cx="2494906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/>
            </a:lvl1pPr>
          </a:lstStyle>
          <a:p>
            <a:r>
              <a:t>FMC board</a:t>
            </a:r>
          </a:p>
        </p:txBody>
      </p:sp>
      <p:pic>
        <p:nvPicPr>
          <p:cNvPr id="34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02181" y="145103"/>
            <a:ext cx="1862095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G_9709.HEIC" descr="IMG_9709.HE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55" y="2768604"/>
            <a:ext cx="7778698" cy="5834025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Nançay, 15/10/2025"/>
          <p:cNvSpPr txBox="1"/>
          <p:nvPr/>
        </p:nvSpPr>
        <p:spPr>
          <a:xfrm>
            <a:off x="376174" y="7774584"/>
            <a:ext cx="559155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Nançay, 15/10/2025</a:t>
            </a:r>
          </a:p>
        </p:txBody>
      </p:sp>
      <p:sp>
        <p:nvSpPr>
          <p:cNvPr id="353" name="Crédits image : Olivier Perdereau (IJCLAB)."/>
          <p:cNvSpPr txBox="1"/>
          <p:nvPr/>
        </p:nvSpPr>
        <p:spPr>
          <a:xfrm>
            <a:off x="17216632" y="8426769"/>
            <a:ext cx="655003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2800" u="sng"/>
            </a:pPr>
            <a:r>
              <a:t>Crédits image :</a:t>
            </a:r>
            <a:r>
              <a:rPr u="none"/>
              <a:t> Olivier Perdereau (IJCLAB)</a:t>
            </a:r>
            <a:r>
              <a:t>.</a:t>
            </a:r>
          </a:p>
        </p:txBody>
      </p:sp>
      <p:sp>
        <p:nvSpPr>
          <p:cNvPr id="354" name="Cercle"/>
          <p:cNvSpPr/>
          <p:nvPr/>
        </p:nvSpPr>
        <p:spPr>
          <a:xfrm>
            <a:off x="3396924" y="5730240"/>
            <a:ext cx="1270001" cy="1270001"/>
          </a:xfrm>
          <a:prstGeom prst="ellipse">
            <a:avLst/>
          </a:prstGeom>
          <a:solidFill>
            <a:srgbClr val="A6E8E8">
              <a:alpha val="30000"/>
            </a:srgbClr>
          </a:solidFill>
          <a:ln w="25400">
            <a:solidFill>
              <a:srgbClr val="EE220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5" name="idrogen"/>
          <p:cNvSpPr txBox="1"/>
          <p:nvPr/>
        </p:nvSpPr>
        <p:spPr>
          <a:xfrm>
            <a:off x="5633973" y="5016144"/>
            <a:ext cx="216926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8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idrogen</a:t>
            </a:r>
          </a:p>
        </p:txBody>
      </p:sp>
      <p:sp>
        <p:nvSpPr>
          <p:cNvPr id="356" name="Ligne"/>
          <p:cNvSpPr/>
          <p:nvPr/>
        </p:nvSpPr>
        <p:spPr>
          <a:xfrm flipH="1">
            <a:off x="4095154" y="5627708"/>
            <a:ext cx="1432839" cy="651014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2438338">
              <a:lnSpc>
                <a:spcPct val="90000"/>
              </a:lnSpc>
              <a:spcBef>
                <a:spcPts val="4500"/>
              </a:spcBef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57" name="First synchronized acquisition at two radio antenna"/>
          <p:cNvSpPr txBox="1"/>
          <p:nvPr/>
        </p:nvSpPr>
        <p:spPr>
          <a:xfrm>
            <a:off x="1015200" y="496800"/>
            <a:ext cx="15595042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 First synchronized acquisition at two radio antenna</a:t>
            </a:r>
          </a:p>
        </p:txBody>
      </p:sp>
      <p:sp>
        <p:nvSpPr>
          <p:cNvPr id="358" name="Première expérience d’observation radio connectée en temps réel à la référence nationale UTC(OP)."/>
          <p:cNvSpPr txBox="1"/>
          <p:nvPr/>
        </p:nvSpPr>
        <p:spPr>
          <a:xfrm>
            <a:off x="1655564" y="1766424"/>
            <a:ext cx="21072873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/>
            </a:lvl1pPr>
          </a:lstStyle>
          <a:p>
            <a:r>
              <a:t>Première expérience d’observation radio connectée en temps réel à la référence nationale UTC(OP).</a:t>
            </a:r>
          </a:p>
        </p:txBody>
      </p:sp>
      <p:sp>
        <p:nvSpPr>
          <p:cNvPr id="359" name="PAON IV is a 4-antenna demonstrator at Observatoire de Radioastronomie de Nançay.…"/>
          <p:cNvSpPr txBox="1"/>
          <p:nvPr/>
        </p:nvSpPr>
        <p:spPr>
          <a:xfrm>
            <a:off x="584200" y="8780842"/>
            <a:ext cx="23745152" cy="4702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PAON IV is a 4-antenna demonstrator at Observatoire de Radioastronomie de Nançay.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+300 km optical link connect ORN to OP through a multiplexed fiber pair of RENATER network (REFIMEVE).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Idrogen system is disciplined via WR on UTC(OP).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An extension board of Idrogen (one per antenna) acquire syntonously and synchronously @ 1 Gb/s.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The picture shows the stable interference pattern around 1.4 GHz versus time.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Next step: additional daughter board for an ultra-precise time transfer (&lt;50 fs) on stabilized optical carrier.</a:t>
            </a:r>
          </a:p>
        </p:txBody>
      </p:sp>
      <p:pic>
        <p:nvPicPr>
          <p:cNvPr id="360" name="vidéo-collée.png" descr="vidéo-collé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0677" y="207378"/>
            <a:ext cx="2754699" cy="114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nconnu.png" descr="inconnu.png"/>
          <p:cNvPicPr>
            <a:picLocks noChangeAspect="1"/>
          </p:cNvPicPr>
          <p:nvPr/>
        </p:nvPicPr>
        <p:blipFill>
          <a:blip r:embed="rId4"/>
          <a:srcRect l="856" t="7723" r="4764" b="4477"/>
          <a:stretch>
            <a:fillRect/>
          </a:stretch>
        </p:blipFill>
        <p:spPr>
          <a:xfrm>
            <a:off x="8757585" y="2343979"/>
            <a:ext cx="15044549" cy="6228076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Texte"/>
          <p:cNvSpPr txBox="1"/>
          <p:nvPr/>
        </p:nvSpPr>
        <p:spPr>
          <a:xfrm>
            <a:off x="762000" y="1647031"/>
            <a:ext cx="155575" cy="49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Next technological development: White FOX"/>
          <p:cNvSpPr txBox="1"/>
          <p:nvPr/>
        </p:nvSpPr>
        <p:spPr>
          <a:xfrm>
            <a:off x="1015200" y="496800"/>
            <a:ext cx="13575866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Next technological development: White FOX</a:t>
            </a:r>
          </a:p>
        </p:txBody>
      </p:sp>
      <p:sp>
        <p:nvSpPr>
          <p:cNvPr id="365" name="Goal : ultra-stable and accurate time transfer for multi-messenger astronomy (« time-domain astronomy »)…"/>
          <p:cNvSpPr txBox="1"/>
          <p:nvPr/>
        </p:nvSpPr>
        <p:spPr>
          <a:xfrm>
            <a:off x="932402" y="1553220"/>
            <a:ext cx="12491613" cy="11716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rPr u="sng"/>
              <a:t>Goal</a:t>
            </a:r>
            <a:r>
              <a:t> : ultra-stable and accurate time transfer for multi-messenger astronomy (« time-domain astronomy »)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rPr u="sng"/>
              <a:t>Target</a:t>
            </a:r>
            <a:r>
              <a:t> : &lt; 30 fs resolution at 1 second measurement time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How: 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combine Idrogen as an ultra-precise time modem and the coherent optical frequency transfer technology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No ethernet protocol, no share with data traffic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Link bandwidth at the fundamental limits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Optical phase modulation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Optical demodulation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Technical choices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Frequency carrier: 125 MHz —&gt;  ~1.25 GHz         (cf. phase noise curves)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Encoding time as a Barker code (the simplest) </a:t>
            </a:r>
          </a:p>
        </p:txBody>
      </p:sp>
      <p:pic>
        <p:nvPicPr>
          <p:cNvPr id="366" name="Screenshot_2019-09-12_3_160620.png" descr="Screenshot_2019-09-12_3_1606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3730" y="1697182"/>
            <a:ext cx="6694963" cy="5021223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Time delayed…"/>
          <p:cNvSpPr txBox="1"/>
          <p:nvPr/>
        </p:nvSpPr>
        <p:spPr>
          <a:xfrm>
            <a:off x="13738986" y="2190555"/>
            <a:ext cx="2619773" cy="1043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r>
              <a:t>Time delayed</a:t>
            </a:r>
          </a:p>
          <a:p>
            <a:pPr algn="l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r>
              <a:t>TX Barker code</a:t>
            </a:r>
          </a:p>
        </p:txBody>
      </p:sp>
      <p:sp>
        <p:nvSpPr>
          <p:cNvPr id="368" name="RX1 Barker code"/>
          <p:cNvSpPr txBox="1"/>
          <p:nvPr/>
        </p:nvSpPr>
        <p:spPr>
          <a:xfrm>
            <a:off x="13727675" y="3945305"/>
            <a:ext cx="2848373" cy="548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RX1 Barker code</a:t>
            </a:r>
          </a:p>
        </p:txBody>
      </p:sp>
      <p:sp>
        <p:nvSpPr>
          <p:cNvPr id="369" name="RX2 Barker code"/>
          <p:cNvSpPr txBox="1"/>
          <p:nvPr/>
        </p:nvSpPr>
        <p:spPr>
          <a:xfrm>
            <a:off x="13727675" y="5204756"/>
            <a:ext cx="2848373" cy="548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RX2 Barker code</a:t>
            </a:r>
          </a:p>
        </p:txBody>
      </p:sp>
      <p:sp>
        <p:nvSpPr>
          <p:cNvPr id="370" name="Prior demonstration on 50-km spools"/>
          <p:cNvSpPr txBox="1"/>
          <p:nvPr/>
        </p:nvSpPr>
        <p:spPr>
          <a:xfrm>
            <a:off x="16830148" y="6924308"/>
            <a:ext cx="6382049" cy="548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Prior demonstration on 50-km spools</a:t>
            </a:r>
          </a:p>
        </p:txBody>
      </p:sp>
      <p:pic>
        <p:nvPicPr>
          <p:cNvPr id="37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9966" y="7477107"/>
            <a:ext cx="6988634" cy="5395227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F. Frank et al. , « A sub-ps stability time transfer method based on optical modems », (2018)…"/>
          <p:cNvSpPr txBox="1"/>
          <p:nvPr/>
        </p:nvSpPr>
        <p:spPr>
          <a:xfrm>
            <a:off x="12605745" y="12637135"/>
            <a:ext cx="11544102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2400"/>
            </a:pPr>
            <a:r>
              <a:t>F. Frank et al. , « A sub-ps stability time transfer method based on optical modems », (2018)</a:t>
            </a:r>
          </a:p>
          <a:p>
            <a:pPr algn="l">
              <a:defRPr sz="2400"/>
            </a:pPr>
            <a:r>
              <a:t>doi: 10.1109/TUFFC.2018.2833389.</a:t>
            </a:r>
          </a:p>
        </p:txBody>
      </p:sp>
      <p:pic>
        <p:nvPicPr>
          <p:cNvPr id="373" name="lte.svg" descr="lte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2085" y="207378"/>
            <a:ext cx="1145449" cy="114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5581" y="145103"/>
            <a:ext cx="1862095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ontext - Motivations…"/>
          <p:cNvSpPr txBox="1">
            <a:spLocks noGrp="1"/>
          </p:cNvSpPr>
          <p:nvPr>
            <p:ph type="body" idx="4294967295"/>
          </p:nvPr>
        </p:nvSpPr>
        <p:spPr>
          <a:xfrm>
            <a:off x="1208402" y="2647910"/>
            <a:ext cx="17801493" cy="8878094"/>
          </a:xfrm>
          <a:prstGeom prst="rect">
            <a:avLst/>
          </a:prstGeom>
          <a:ln>
            <a:miter lim="400000"/>
          </a:ln>
        </p:spPr>
        <p:txBody>
          <a:bodyPr lIns="0" tIns="0" rIns="0" bIns="0" anchor="ctr">
            <a:normAutofit/>
          </a:bodyPr>
          <a:lstStyle/>
          <a:p>
            <a:pPr marL="1037500" indent="-720000" algn="l" defTabSz="821531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FontTx/>
              <a:buChar char="•"/>
              <a:defRPr sz="4800">
                <a:solidFill>
                  <a:srgbClr val="141984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pPr>
            <a:r>
              <a:t>Context - Motivations</a:t>
            </a:r>
          </a:p>
          <a:p>
            <a:pPr marL="1415142" lvl="1" indent="-653142" algn="l" defTabSz="821531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FontTx/>
              <a:buChar char="•"/>
              <a:defRPr sz="4800">
                <a:solidFill>
                  <a:srgbClr val="141984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pPr>
            <a:r>
              <a:t>Basics on Fiber Links</a:t>
            </a:r>
          </a:p>
          <a:p>
            <a:pPr marL="1037500" indent="-720000" algn="l" defTabSz="821531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FontTx/>
              <a:buChar char="•"/>
              <a:defRPr sz="4800">
                <a:solidFill>
                  <a:srgbClr val="141984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pPr>
            <a:r>
              <a:t>The REFIMEVE network</a:t>
            </a:r>
          </a:p>
          <a:p>
            <a:pPr marL="1037500" indent="-720000" algn="l" defTabSz="821531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FontTx/>
              <a:buChar char="•"/>
              <a:defRPr sz="4800">
                <a:solidFill>
                  <a:srgbClr val="141984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pPr>
            <a:r>
              <a:t>Advancing the Electronics: The Idrogen Board</a:t>
            </a:r>
          </a:p>
          <a:p>
            <a:pPr marL="1482000" lvl="1" indent="-720000" algn="l" defTabSz="821531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FontTx/>
              <a:buChar char="•"/>
              <a:defRPr sz="4800">
                <a:solidFill>
                  <a:srgbClr val="141984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pPr>
            <a:r>
              <a:t>Recent results at Observatoire de Radioastronomie de Nançay</a:t>
            </a:r>
          </a:p>
          <a:p>
            <a:pPr marL="1037500" indent="-720000" algn="l" defTabSz="821531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FontTx/>
              <a:buChar char="•"/>
              <a:defRPr sz="4800">
                <a:solidFill>
                  <a:srgbClr val="141984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pPr>
            <a:r>
              <a:t>Emerging Scientific and Technological Applications</a:t>
            </a:r>
          </a:p>
          <a:p>
            <a:pPr marL="1482000" lvl="1" indent="-720000" algn="l" defTabSz="821531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FontTx/>
              <a:buChar char="•"/>
              <a:defRPr sz="4800">
                <a:solidFill>
                  <a:srgbClr val="141984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pPr>
            <a:r>
              <a:t>EU perspective for the European fiber network </a:t>
            </a:r>
          </a:p>
          <a:p>
            <a:pPr marL="1037500" indent="-720000" algn="l" defTabSz="821531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FontTx/>
              <a:buChar char="•"/>
              <a:defRPr sz="4800">
                <a:solidFill>
                  <a:srgbClr val="141984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pPr>
            <a:r>
              <a:t>Outlook</a:t>
            </a:r>
          </a:p>
        </p:txBody>
      </p:sp>
      <p:sp>
        <p:nvSpPr>
          <p:cNvPr id="51" name="Contents"/>
          <p:cNvSpPr txBox="1"/>
          <p:nvPr/>
        </p:nvSpPr>
        <p:spPr>
          <a:xfrm>
            <a:off x="1016000" y="497431"/>
            <a:ext cx="2946959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Contents</a:t>
            </a:r>
          </a:p>
        </p:txBody>
      </p:sp>
      <p:pic>
        <p:nvPicPr>
          <p:cNvPr id="52" name="lte.svg" descr="lte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3085" y="207378"/>
            <a:ext cx="1145449" cy="1145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867" y="1734335"/>
            <a:ext cx="13937333" cy="1045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734335"/>
            <a:ext cx="9478029" cy="5269785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Next steps at Nançay: nenuFAR, LOFAR, PTA"/>
          <p:cNvSpPr txBox="1"/>
          <p:nvPr/>
        </p:nvSpPr>
        <p:spPr>
          <a:xfrm>
            <a:off x="1015200" y="496800"/>
            <a:ext cx="13615430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Next steps at Nançay: nenuFAR, LOFAR, PTA</a:t>
            </a:r>
          </a:p>
        </p:txBody>
      </p:sp>
      <p:sp>
        <p:nvSpPr>
          <p:cNvPr id="379" name="1824 antennas :…"/>
          <p:cNvSpPr txBox="1"/>
          <p:nvPr/>
        </p:nvSpPr>
        <p:spPr>
          <a:xfrm>
            <a:off x="-74824" y="7223669"/>
            <a:ext cx="10042200" cy="6150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1824 antennas :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96 mini-arrays (MA) of 19 antennas each 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spread over ~ radius 1000 m.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ORN, participating to European Pulsar Timing Array (EPTA), is among the stringest end-user of the REFIMEVE network, as for frequency accuracy (~1e-16) and as for time accuracy (ns)</a:t>
            </a:r>
          </a:p>
        </p:txBody>
      </p:sp>
      <p:pic>
        <p:nvPicPr>
          <p:cNvPr id="380" name="vidéo-collée.png" descr="vidéo-collé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0677" y="207378"/>
            <a:ext cx="2754699" cy="1145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Capture d’écran 2025-11-13 à 11.01.53.png" descr="Capture d’écran 2025-11-13 à 11.01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1676" y="1612900"/>
            <a:ext cx="10460074" cy="11597345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EU fiber network"/>
          <p:cNvSpPr txBox="1"/>
          <p:nvPr/>
        </p:nvSpPr>
        <p:spPr>
          <a:xfrm>
            <a:off x="1015200" y="496800"/>
            <a:ext cx="13319606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EU fiber network</a:t>
            </a:r>
          </a:p>
        </p:txBody>
      </p:sp>
      <p:sp>
        <p:nvSpPr>
          <p:cNvPr id="384" name="Ligne"/>
          <p:cNvSpPr/>
          <p:nvPr/>
        </p:nvSpPr>
        <p:spPr>
          <a:xfrm flipV="1">
            <a:off x="17720071" y="10213998"/>
            <a:ext cx="278129" cy="696493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oval"/>
          </a:ln>
        </p:spPr>
        <p:txBody>
          <a:bodyPr lIns="0" tIns="0" rIns="0" bIns="0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85" name="Ligne"/>
          <p:cNvSpPr/>
          <p:nvPr/>
        </p:nvSpPr>
        <p:spPr>
          <a:xfrm flipH="1" flipV="1">
            <a:off x="19536026" y="9575193"/>
            <a:ext cx="393153" cy="723912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oval"/>
          </a:ln>
        </p:spPr>
        <p:txBody>
          <a:bodyPr lIns="0" tIns="0" rIns="0" bIns="0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86" name="Ligne"/>
          <p:cNvSpPr/>
          <p:nvPr/>
        </p:nvSpPr>
        <p:spPr>
          <a:xfrm>
            <a:off x="17824187" y="11090623"/>
            <a:ext cx="3967253" cy="1399509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oval"/>
          </a:ln>
        </p:spPr>
        <p:txBody>
          <a:bodyPr lIns="0" tIns="0" rIns="0" bIns="0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87" name="KM3Net"/>
          <p:cNvSpPr txBox="1"/>
          <p:nvPr/>
        </p:nvSpPr>
        <p:spPr>
          <a:xfrm>
            <a:off x="15815171" y="10946900"/>
            <a:ext cx="1948458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KM3Net</a:t>
            </a:r>
          </a:p>
        </p:txBody>
      </p:sp>
      <p:sp>
        <p:nvSpPr>
          <p:cNvPr id="388" name="Virgo"/>
          <p:cNvSpPr txBox="1"/>
          <p:nvPr/>
        </p:nvSpPr>
        <p:spPr>
          <a:xfrm>
            <a:off x="18822863" y="10325509"/>
            <a:ext cx="1267074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Virgo</a:t>
            </a:r>
          </a:p>
        </p:txBody>
      </p:sp>
      <p:sp>
        <p:nvSpPr>
          <p:cNvPr id="389" name="Ovale"/>
          <p:cNvSpPr/>
          <p:nvPr/>
        </p:nvSpPr>
        <p:spPr>
          <a:xfrm>
            <a:off x="14187706" y="12430087"/>
            <a:ext cx="1321495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90" name="Ovale"/>
          <p:cNvSpPr/>
          <p:nvPr/>
        </p:nvSpPr>
        <p:spPr>
          <a:xfrm>
            <a:off x="13997404" y="10751069"/>
            <a:ext cx="1321496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91" name="Ovale"/>
          <p:cNvSpPr/>
          <p:nvPr/>
        </p:nvSpPr>
        <p:spPr>
          <a:xfrm>
            <a:off x="14911804" y="4502669"/>
            <a:ext cx="1633142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92" name="Ovale"/>
          <p:cNvSpPr/>
          <p:nvPr/>
        </p:nvSpPr>
        <p:spPr>
          <a:xfrm>
            <a:off x="17426404" y="5747269"/>
            <a:ext cx="1641279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93" name="Ovale"/>
          <p:cNvSpPr/>
          <p:nvPr/>
        </p:nvSpPr>
        <p:spPr>
          <a:xfrm>
            <a:off x="17426404" y="4502669"/>
            <a:ext cx="1321496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94" name="Ovale"/>
          <p:cNvSpPr/>
          <p:nvPr/>
        </p:nvSpPr>
        <p:spPr>
          <a:xfrm>
            <a:off x="15927804" y="7499869"/>
            <a:ext cx="1321496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95" name="Ovale"/>
          <p:cNvSpPr/>
          <p:nvPr/>
        </p:nvSpPr>
        <p:spPr>
          <a:xfrm>
            <a:off x="17426404" y="8929947"/>
            <a:ext cx="1321496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96" name="Ovale"/>
          <p:cNvSpPr/>
          <p:nvPr/>
        </p:nvSpPr>
        <p:spPr>
          <a:xfrm>
            <a:off x="19041588" y="6796347"/>
            <a:ext cx="1321495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97" name="Ovale"/>
          <p:cNvSpPr/>
          <p:nvPr/>
        </p:nvSpPr>
        <p:spPr>
          <a:xfrm>
            <a:off x="19651188" y="6313747"/>
            <a:ext cx="1321495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98" name="Ovale"/>
          <p:cNvSpPr/>
          <p:nvPr/>
        </p:nvSpPr>
        <p:spPr>
          <a:xfrm>
            <a:off x="19041588" y="5531035"/>
            <a:ext cx="1321495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99" name="Ovale"/>
          <p:cNvSpPr/>
          <p:nvPr/>
        </p:nvSpPr>
        <p:spPr>
          <a:xfrm>
            <a:off x="19270188" y="4692835"/>
            <a:ext cx="1321495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00" name="Ovale"/>
          <p:cNvSpPr/>
          <p:nvPr/>
        </p:nvSpPr>
        <p:spPr>
          <a:xfrm>
            <a:off x="21556188" y="5531035"/>
            <a:ext cx="1321495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01" name="Ovale"/>
          <p:cNvSpPr/>
          <p:nvPr/>
        </p:nvSpPr>
        <p:spPr>
          <a:xfrm>
            <a:off x="20895788" y="3981635"/>
            <a:ext cx="1321495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02" name="Ovale"/>
          <p:cNvSpPr/>
          <p:nvPr/>
        </p:nvSpPr>
        <p:spPr>
          <a:xfrm>
            <a:off x="20590988" y="4502669"/>
            <a:ext cx="1321495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03" name="Ovale"/>
          <p:cNvSpPr/>
          <p:nvPr/>
        </p:nvSpPr>
        <p:spPr>
          <a:xfrm>
            <a:off x="18795652" y="2276585"/>
            <a:ext cx="1321496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04" name="Ovale"/>
          <p:cNvSpPr/>
          <p:nvPr/>
        </p:nvSpPr>
        <p:spPr>
          <a:xfrm>
            <a:off x="19651188" y="8785485"/>
            <a:ext cx="1321495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05" name="Ovale"/>
          <p:cNvSpPr/>
          <p:nvPr/>
        </p:nvSpPr>
        <p:spPr>
          <a:xfrm>
            <a:off x="21666761" y="10353902"/>
            <a:ext cx="1321495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06" name="The prospect of the fiber interconnection between major research infrastructures / observatories with time frequency references « in common view »…"/>
          <p:cNvSpPr txBox="1"/>
          <p:nvPr/>
        </p:nvSpPr>
        <p:spPr>
          <a:xfrm>
            <a:off x="509235" y="1766542"/>
            <a:ext cx="11110587" cy="10814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 The prospect of the fiber interconnection between major research infrastructures / observatories with time frequency references « in common view »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VLBI / LOFAR infrastructures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CERN is connected to REFIMEVE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KM3Net, EGO, Gran Sasso, subterranean laboratories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Efforts in EU to interconnect the national networks (cf. FOREST candidacy to ESFRI)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Connection Belgium and The Netherlands to be completed within next 2 years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chemeClr val="accent5"/>
                </a:solidFill>
              </a:defRPr>
            </a:pPr>
            <a:r>
              <a:t>WR deployment all over REFIMEVE happening now !</a:t>
            </a:r>
          </a:p>
        </p:txBody>
      </p:sp>
      <p:sp>
        <p:nvSpPr>
          <p:cNvPr id="407" name="CERN"/>
          <p:cNvSpPr/>
          <p:nvPr/>
        </p:nvSpPr>
        <p:spPr>
          <a:xfrm>
            <a:off x="17553404" y="7913947"/>
            <a:ext cx="1321496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>
              <a:defRPr sz="2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CERN</a:t>
            </a:r>
          </a:p>
        </p:txBody>
      </p:sp>
      <p:sp>
        <p:nvSpPr>
          <p:cNvPr id="408" name="Gran Sasso"/>
          <p:cNvSpPr/>
          <p:nvPr/>
        </p:nvSpPr>
        <p:spPr>
          <a:xfrm>
            <a:off x="20344601" y="9708486"/>
            <a:ext cx="1321496" cy="754758"/>
          </a:xfrm>
          <a:prstGeom prst="ellipse">
            <a:avLst/>
          </a:prstGeom>
          <a:solidFill>
            <a:srgbClr val="DCDEE0">
              <a:alpha val="30000"/>
            </a:srgbClr>
          </a:solidFill>
          <a:ln w="508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>
              <a:defRPr sz="1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Gran Sasso</a:t>
            </a:r>
          </a:p>
        </p:txBody>
      </p:sp>
      <p:sp>
        <p:nvSpPr>
          <p:cNvPr id="409" name="IRAM"/>
          <p:cNvSpPr txBox="1"/>
          <p:nvPr/>
        </p:nvSpPr>
        <p:spPr>
          <a:xfrm>
            <a:off x="15824517" y="8579044"/>
            <a:ext cx="1324869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IRAM</a:t>
            </a:r>
          </a:p>
        </p:txBody>
      </p:sp>
      <p:sp>
        <p:nvSpPr>
          <p:cNvPr id="410" name="Ligne"/>
          <p:cNvSpPr/>
          <p:nvPr/>
        </p:nvSpPr>
        <p:spPr>
          <a:xfrm>
            <a:off x="17205384" y="8917182"/>
            <a:ext cx="591417" cy="1"/>
          </a:xfrm>
          <a:prstGeom prst="line">
            <a:avLst/>
          </a:prstGeom>
          <a:ln w="50800">
            <a:solidFill>
              <a:srgbClr val="FFFFFF"/>
            </a:solidFill>
            <a:miter lim="400000"/>
            <a:tailEnd type="oval"/>
          </a:ln>
        </p:spPr>
        <p:txBody>
          <a:bodyPr lIns="0" tIns="0" rIns="0" bIns="0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11" name="Network size ~12,000 km"/>
          <p:cNvSpPr txBox="1"/>
          <p:nvPr/>
        </p:nvSpPr>
        <p:spPr>
          <a:xfrm>
            <a:off x="12401204" y="1612900"/>
            <a:ext cx="8171496" cy="981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Network size ~12,000 km </a:t>
            </a:r>
          </a:p>
        </p:txBody>
      </p:sp>
      <p:pic>
        <p:nvPicPr>
          <p:cNvPr id="412" name="lte.svg" descr="lte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3085" y="207378"/>
            <a:ext cx="1145449" cy="1145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ummary - take away message"/>
          <p:cNvSpPr txBox="1"/>
          <p:nvPr/>
        </p:nvSpPr>
        <p:spPr>
          <a:xfrm>
            <a:off x="1439999" y="1841123"/>
            <a:ext cx="6416676" cy="611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295400">
              <a:spcBef>
                <a:spcPts val="1000"/>
              </a:spcBef>
              <a:defRPr sz="4000">
                <a:solidFill>
                  <a:srgbClr val="161984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Summary - take away message</a:t>
            </a:r>
          </a:p>
        </p:txBody>
      </p:sp>
      <p:sp>
        <p:nvSpPr>
          <p:cNvPr id="415" name="Outlook"/>
          <p:cNvSpPr txBox="1"/>
          <p:nvPr/>
        </p:nvSpPr>
        <p:spPr>
          <a:xfrm>
            <a:off x="1439999" y="8416008"/>
            <a:ext cx="1771006" cy="611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295400">
              <a:spcBef>
                <a:spcPts val="1000"/>
              </a:spcBef>
              <a:defRPr sz="4000">
                <a:solidFill>
                  <a:srgbClr val="161984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Outlook</a:t>
            </a:r>
          </a:p>
        </p:txBody>
      </p:sp>
      <p:sp>
        <p:nvSpPr>
          <p:cNvPr id="416" name="Fiber links can effectively disseminate time and frequency signals without degradation.…"/>
          <p:cNvSpPr txBox="1"/>
          <p:nvPr/>
        </p:nvSpPr>
        <p:spPr>
          <a:xfrm>
            <a:off x="719999" y="2614739"/>
            <a:ext cx="22006224" cy="5385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25500" indent="-5080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Fiber links can effectively disseminate time and frequency signals without degradation.</a:t>
            </a:r>
          </a:p>
          <a:p>
            <a:pPr marL="825500" indent="-5080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REFIMEVE is an optical fiber networks that connects major infrastructure, with very high up-time and show available signal over nationwide area.</a:t>
            </a:r>
          </a:p>
          <a:p>
            <a:pPr marL="825500" indent="-5080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Regular clock comparisons are operated with the European fiber network</a:t>
            </a:r>
          </a:p>
          <a:p>
            <a:pPr marL="825500" indent="-5080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Advanced electronic development enable precise timing with synchronous signal generation and signal acquisition</a:t>
            </a:r>
          </a:p>
          <a:p>
            <a:pPr marL="825500" indent="-5080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A first demonstration was recently made at ORN with PAON IV</a:t>
            </a:r>
          </a:p>
        </p:txBody>
      </p:sp>
      <p:sp>
        <p:nvSpPr>
          <p:cNvPr id="417" name="Very precise timing can be bring within the next 5 - 10 years in Europe to major infrastructures:  VLBI stations, LOFAR, KM3net and EGO.…"/>
          <p:cNvSpPr txBox="1"/>
          <p:nvPr/>
        </p:nvSpPr>
        <p:spPr>
          <a:xfrm>
            <a:off x="719999" y="9534999"/>
            <a:ext cx="22343524" cy="303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25500" indent="-5080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Very precise timing can be bring within the next 5 - 10 years in Europe to major infrastructures:  VLBI stations, LOFAR, KM3net and EGO.</a:t>
            </a:r>
          </a:p>
          <a:p>
            <a:pPr marL="825500" indent="-5080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Another hot topic: quantum sensor networks and multi-messenger astronomy</a:t>
            </a:r>
          </a:p>
          <a:p>
            <a:pPr marL="825500" indent="-5080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Not addressed here : projects are going on to investigate fiber network sensing.</a:t>
            </a:r>
          </a:p>
        </p:txBody>
      </p:sp>
      <p:sp>
        <p:nvSpPr>
          <p:cNvPr id="418" name="Outlook"/>
          <p:cNvSpPr txBox="1"/>
          <p:nvPr/>
        </p:nvSpPr>
        <p:spPr>
          <a:xfrm>
            <a:off x="1015200" y="496800"/>
            <a:ext cx="13319606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Outlook</a:t>
            </a:r>
          </a:p>
        </p:txBody>
      </p:sp>
      <p:pic>
        <p:nvPicPr>
          <p:cNvPr id="419" name="lte.svg" descr="lte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3085" y="207378"/>
            <a:ext cx="1145449" cy="1145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Fundings"/>
          <p:cNvSpPr txBox="1"/>
          <p:nvPr/>
        </p:nvSpPr>
        <p:spPr>
          <a:xfrm>
            <a:off x="1015200" y="496799"/>
            <a:ext cx="2798912" cy="1039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0458" tIns="100458" rIns="100458" bIns="100458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Fundings</a:t>
            </a:r>
          </a:p>
        </p:txBody>
      </p:sp>
      <p:pic>
        <p:nvPicPr>
          <p:cNvPr id="422" name="PSL_2018.png" descr="PSL_20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9451" y="1905248"/>
            <a:ext cx="2757583" cy="1951997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LOFIC"/>
          <p:cNvSpPr txBox="1"/>
          <p:nvPr/>
        </p:nvSpPr>
        <p:spPr>
          <a:xfrm>
            <a:off x="18074312" y="3629353"/>
            <a:ext cx="1547863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/>
            </a:lvl1pPr>
          </a:lstStyle>
          <a:p>
            <a:r>
              <a:t>LOFIC</a:t>
            </a:r>
          </a:p>
        </p:txBody>
      </p:sp>
      <p:pic>
        <p:nvPicPr>
          <p:cNvPr id="424" name="logo LNE 2018b.jpg" descr="logo LNE 2018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6230" y="5037137"/>
            <a:ext cx="5204023" cy="1541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pasted-image.png" descr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825244"/>
            <a:ext cx="4013200" cy="203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pasted-image.png" descr="pasted-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934" y="1571244"/>
            <a:ext cx="4254501" cy="190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9" name="Grouper"/>
          <p:cNvGrpSpPr/>
          <p:nvPr/>
        </p:nvGrpSpPr>
        <p:grpSpPr>
          <a:xfrm>
            <a:off x="7139512" y="1692747"/>
            <a:ext cx="4184385" cy="1905001"/>
            <a:chOff x="0" y="0"/>
            <a:chExt cx="4184384" cy="1905000"/>
          </a:xfrm>
        </p:grpSpPr>
        <p:pic>
          <p:nvPicPr>
            <p:cNvPr id="427" name="logo_investirlavenir_cmjn_2019.png" descr="logo_investirlavenir_cmjn_201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0139" y="33535"/>
              <a:ext cx="1904246" cy="1837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8" name="PIA.jpg" descr="PIA.jpg"/>
            <p:cNvPicPr>
              <a:picLocks noChangeAspect="1"/>
            </p:cNvPicPr>
            <p:nvPr/>
          </p:nvPicPr>
          <p:blipFill>
            <a:blip r:embed="rId7"/>
            <a:srcRect r="181" b="139"/>
            <a:stretch>
              <a:fillRect/>
            </a:stretch>
          </p:blipFill>
          <p:spPr>
            <a:xfrm>
              <a:off x="0" y="0"/>
              <a:ext cx="1904207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49" y="0"/>
                  </a:moveTo>
                  <a:lnTo>
                    <a:pt x="4713" y="801"/>
                  </a:lnTo>
                  <a:lnTo>
                    <a:pt x="4673" y="1602"/>
                  </a:lnTo>
                  <a:lnTo>
                    <a:pt x="3944" y="1638"/>
                  </a:lnTo>
                  <a:lnTo>
                    <a:pt x="3214" y="1678"/>
                  </a:lnTo>
                  <a:lnTo>
                    <a:pt x="3178" y="2318"/>
                  </a:lnTo>
                  <a:lnTo>
                    <a:pt x="3183" y="2380"/>
                  </a:lnTo>
                  <a:lnTo>
                    <a:pt x="3205" y="3123"/>
                  </a:lnTo>
                  <a:lnTo>
                    <a:pt x="2967" y="3141"/>
                  </a:lnTo>
                  <a:cubicBezTo>
                    <a:pt x="2926" y="3157"/>
                    <a:pt x="2883" y="3173"/>
                    <a:pt x="2823" y="3182"/>
                  </a:cubicBezTo>
                  <a:cubicBezTo>
                    <a:pt x="2649" y="3206"/>
                    <a:pt x="2436" y="3322"/>
                    <a:pt x="2350" y="3438"/>
                  </a:cubicBezTo>
                  <a:cubicBezTo>
                    <a:pt x="2206" y="3634"/>
                    <a:pt x="2187" y="3632"/>
                    <a:pt x="2107" y="3424"/>
                  </a:cubicBezTo>
                  <a:cubicBezTo>
                    <a:pt x="2059" y="3301"/>
                    <a:pt x="1945" y="3199"/>
                    <a:pt x="1850" y="3200"/>
                  </a:cubicBezTo>
                  <a:cubicBezTo>
                    <a:pt x="1733" y="3200"/>
                    <a:pt x="1671" y="3424"/>
                    <a:pt x="1643" y="3915"/>
                  </a:cubicBezTo>
                  <a:cubicBezTo>
                    <a:pt x="1643" y="3924"/>
                    <a:pt x="1639" y="3928"/>
                    <a:pt x="1639" y="3938"/>
                  </a:cubicBezTo>
                  <a:lnTo>
                    <a:pt x="1634" y="3974"/>
                  </a:lnTo>
                  <a:lnTo>
                    <a:pt x="1603" y="4671"/>
                  </a:lnTo>
                  <a:lnTo>
                    <a:pt x="1396" y="4680"/>
                  </a:lnTo>
                  <a:cubicBezTo>
                    <a:pt x="1252" y="4707"/>
                    <a:pt x="1020" y="4729"/>
                    <a:pt x="725" y="4720"/>
                  </a:cubicBezTo>
                  <a:lnTo>
                    <a:pt x="648" y="4716"/>
                  </a:lnTo>
                  <a:lnTo>
                    <a:pt x="0" y="4748"/>
                  </a:lnTo>
                  <a:lnTo>
                    <a:pt x="0" y="8122"/>
                  </a:lnTo>
                  <a:lnTo>
                    <a:pt x="0" y="8402"/>
                  </a:lnTo>
                  <a:cubicBezTo>
                    <a:pt x="0" y="9076"/>
                    <a:pt x="4" y="9141"/>
                    <a:pt x="5" y="9716"/>
                  </a:cubicBezTo>
                  <a:cubicBezTo>
                    <a:pt x="7" y="11947"/>
                    <a:pt x="10" y="13845"/>
                    <a:pt x="27" y="14828"/>
                  </a:cubicBezTo>
                  <a:cubicBezTo>
                    <a:pt x="36" y="15315"/>
                    <a:pt x="48" y="15704"/>
                    <a:pt x="63" y="15916"/>
                  </a:cubicBezTo>
                  <a:cubicBezTo>
                    <a:pt x="80" y="16157"/>
                    <a:pt x="100" y="16245"/>
                    <a:pt x="126" y="16245"/>
                  </a:cubicBezTo>
                  <a:cubicBezTo>
                    <a:pt x="196" y="16245"/>
                    <a:pt x="293" y="16092"/>
                    <a:pt x="342" y="15903"/>
                  </a:cubicBezTo>
                  <a:cubicBezTo>
                    <a:pt x="452" y="15478"/>
                    <a:pt x="624" y="15471"/>
                    <a:pt x="626" y="15890"/>
                  </a:cubicBezTo>
                  <a:cubicBezTo>
                    <a:pt x="626" y="16060"/>
                    <a:pt x="660" y="16251"/>
                    <a:pt x="702" y="16317"/>
                  </a:cubicBezTo>
                  <a:cubicBezTo>
                    <a:pt x="790" y="16455"/>
                    <a:pt x="711" y="16632"/>
                    <a:pt x="558" y="16632"/>
                  </a:cubicBezTo>
                  <a:cubicBezTo>
                    <a:pt x="544" y="16632"/>
                    <a:pt x="515" y="16655"/>
                    <a:pt x="491" y="16668"/>
                  </a:cubicBezTo>
                  <a:cubicBezTo>
                    <a:pt x="575" y="16752"/>
                    <a:pt x="863" y="16823"/>
                    <a:pt x="1125" y="16826"/>
                  </a:cubicBezTo>
                  <a:lnTo>
                    <a:pt x="1603" y="16830"/>
                  </a:lnTo>
                  <a:lnTo>
                    <a:pt x="1639" y="17564"/>
                  </a:lnTo>
                  <a:cubicBezTo>
                    <a:pt x="1673" y="18218"/>
                    <a:pt x="1708" y="18306"/>
                    <a:pt x="1958" y="18324"/>
                  </a:cubicBezTo>
                  <a:cubicBezTo>
                    <a:pt x="2113" y="18335"/>
                    <a:pt x="2387" y="18355"/>
                    <a:pt x="2571" y="18369"/>
                  </a:cubicBezTo>
                  <a:cubicBezTo>
                    <a:pt x="3111" y="18409"/>
                    <a:pt x="3201" y="18532"/>
                    <a:pt x="3201" y="19278"/>
                  </a:cubicBezTo>
                  <a:lnTo>
                    <a:pt x="3201" y="19984"/>
                  </a:lnTo>
                  <a:lnTo>
                    <a:pt x="3939" y="19953"/>
                  </a:lnTo>
                  <a:lnTo>
                    <a:pt x="4673" y="19917"/>
                  </a:lnTo>
                  <a:lnTo>
                    <a:pt x="4709" y="20358"/>
                  </a:lnTo>
                  <a:cubicBezTo>
                    <a:pt x="4783" y="21300"/>
                    <a:pt x="4823" y="21360"/>
                    <a:pt x="5389" y="21352"/>
                  </a:cubicBezTo>
                  <a:cubicBezTo>
                    <a:pt x="5676" y="21349"/>
                    <a:pt x="5976" y="21409"/>
                    <a:pt x="6055" y="21488"/>
                  </a:cubicBezTo>
                  <a:cubicBezTo>
                    <a:pt x="6110" y="21543"/>
                    <a:pt x="6942" y="21577"/>
                    <a:pt x="8419" y="21600"/>
                  </a:cubicBezTo>
                  <a:lnTo>
                    <a:pt x="8464" y="21600"/>
                  </a:lnTo>
                  <a:lnTo>
                    <a:pt x="16837" y="21568"/>
                  </a:lnTo>
                  <a:lnTo>
                    <a:pt x="16837" y="20808"/>
                  </a:lnTo>
                  <a:cubicBezTo>
                    <a:pt x="16837" y="20105"/>
                    <a:pt x="16860" y="20046"/>
                    <a:pt x="17157" y="19976"/>
                  </a:cubicBezTo>
                  <a:cubicBezTo>
                    <a:pt x="17333" y="19934"/>
                    <a:pt x="17687" y="19898"/>
                    <a:pt x="17944" y="19899"/>
                  </a:cubicBezTo>
                  <a:cubicBezTo>
                    <a:pt x="18202" y="19900"/>
                    <a:pt x="18395" y="19873"/>
                    <a:pt x="18372" y="19836"/>
                  </a:cubicBezTo>
                  <a:cubicBezTo>
                    <a:pt x="18349" y="19799"/>
                    <a:pt x="18370" y="19459"/>
                    <a:pt x="18417" y="19080"/>
                  </a:cubicBezTo>
                  <a:lnTo>
                    <a:pt x="18503" y="18392"/>
                  </a:lnTo>
                  <a:lnTo>
                    <a:pt x="19237" y="18378"/>
                  </a:lnTo>
                  <a:lnTo>
                    <a:pt x="19975" y="18369"/>
                  </a:lnTo>
                  <a:lnTo>
                    <a:pt x="19975" y="17690"/>
                  </a:lnTo>
                  <a:cubicBezTo>
                    <a:pt x="19975" y="16919"/>
                    <a:pt x="20041" y="16866"/>
                    <a:pt x="20979" y="16844"/>
                  </a:cubicBezTo>
                  <a:lnTo>
                    <a:pt x="21577" y="16830"/>
                  </a:lnTo>
                  <a:lnTo>
                    <a:pt x="21600" y="10598"/>
                  </a:lnTo>
                  <a:cubicBezTo>
                    <a:pt x="21585" y="9911"/>
                    <a:pt x="21566" y="9294"/>
                    <a:pt x="21541" y="9270"/>
                  </a:cubicBezTo>
                  <a:cubicBezTo>
                    <a:pt x="21485" y="9213"/>
                    <a:pt x="21447" y="8274"/>
                    <a:pt x="21442" y="6944"/>
                  </a:cubicBezTo>
                  <a:lnTo>
                    <a:pt x="21433" y="4734"/>
                  </a:lnTo>
                  <a:lnTo>
                    <a:pt x="20866" y="4734"/>
                  </a:lnTo>
                  <a:cubicBezTo>
                    <a:pt x="20648" y="4734"/>
                    <a:pt x="20478" y="4725"/>
                    <a:pt x="20344" y="4698"/>
                  </a:cubicBezTo>
                  <a:cubicBezTo>
                    <a:pt x="20332" y="4696"/>
                    <a:pt x="20323" y="4692"/>
                    <a:pt x="20312" y="4689"/>
                  </a:cubicBezTo>
                  <a:cubicBezTo>
                    <a:pt x="20127" y="4672"/>
                    <a:pt x="19980" y="4651"/>
                    <a:pt x="19961" y="4622"/>
                  </a:cubicBezTo>
                  <a:cubicBezTo>
                    <a:pt x="19948" y="4600"/>
                    <a:pt x="19945" y="4406"/>
                    <a:pt x="19934" y="4302"/>
                  </a:cubicBezTo>
                  <a:cubicBezTo>
                    <a:pt x="19923" y="4247"/>
                    <a:pt x="19920" y="4169"/>
                    <a:pt x="19916" y="4100"/>
                  </a:cubicBezTo>
                  <a:cubicBezTo>
                    <a:pt x="19911" y="3999"/>
                    <a:pt x="19895" y="3979"/>
                    <a:pt x="19894" y="3866"/>
                  </a:cubicBezTo>
                  <a:lnTo>
                    <a:pt x="19889" y="3236"/>
                  </a:lnTo>
                  <a:lnTo>
                    <a:pt x="19237" y="3213"/>
                  </a:lnTo>
                  <a:cubicBezTo>
                    <a:pt x="18849" y="3200"/>
                    <a:pt x="18491" y="3168"/>
                    <a:pt x="18449" y="3141"/>
                  </a:cubicBezTo>
                  <a:cubicBezTo>
                    <a:pt x="18429" y="3129"/>
                    <a:pt x="18417" y="3032"/>
                    <a:pt x="18404" y="2916"/>
                  </a:cubicBezTo>
                  <a:cubicBezTo>
                    <a:pt x="18401" y="2900"/>
                    <a:pt x="18397" y="2898"/>
                    <a:pt x="18395" y="2880"/>
                  </a:cubicBezTo>
                  <a:cubicBezTo>
                    <a:pt x="18394" y="2875"/>
                    <a:pt x="18395" y="2876"/>
                    <a:pt x="18395" y="2871"/>
                  </a:cubicBezTo>
                  <a:cubicBezTo>
                    <a:pt x="18380" y="2733"/>
                    <a:pt x="18368" y="2549"/>
                    <a:pt x="18368" y="2354"/>
                  </a:cubicBezTo>
                  <a:lnTo>
                    <a:pt x="18368" y="1728"/>
                  </a:lnTo>
                  <a:lnTo>
                    <a:pt x="17607" y="1665"/>
                  </a:lnTo>
                  <a:cubicBezTo>
                    <a:pt x="17348" y="1643"/>
                    <a:pt x="17198" y="1620"/>
                    <a:pt x="17085" y="1593"/>
                  </a:cubicBezTo>
                  <a:lnTo>
                    <a:pt x="17076" y="1593"/>
                  </a:lnTo>
                  <a:lnTo>
                    <a:pt x="16878" y="1584"/>
                  </a:lnTo>
                  <a:lnTo>
                    <a:pt x="16878" y="1476"/>
                  </a:lnTo>
                  <a:cubicBezTo>
                    <a:pt x="16850" y="1427"/>
                    <a:pt x="16831" y="1366"/>
                    <a:pt x="16828" y="1278"/>
                  </a:cubicBezTo>
                  <a:cubicBezTo>
                    <a:pt x="16822" y="1102"/>
                    <a:pt x="16809" y="745"/>
                    <a:pt x="16796" y="482"/>
                  </a:cubicBezTo>
                  <a:lnTo>
                    <a:pt x="16774" y="0"/>
                  </a:lnTo>
                  <a:lnTo>
                    <a:pt x="13177" y="0"/>
                  </a:lnTo>
                  <a:lnTo>
                    <a:pt x="10818" y="0"/>
                  </a:lnTo>
                  <a:lnTo>
                    <a:pt x="4749" y="0"/>
                  </a:lnTo>
                  <a:close/>
                  <a:moveTo>
                    <a:pt x="963" y="4712"/>
                  </a:moveTo>
                  <a:cubicBezTo>
                    <a:pt x="1063" y="4710"/>
                    <a:pt x="1163" y="4736"/>
                    <a:pt x="1197" y="4792"/>
                  </a:cubicBezTo>
                  <a:cubicBezTo>
                    <a:pt x="1226" y="4839"/>
                    <a:pt x="1192" y="4927"/>
                    <a:pt x="1125" y="4982"/>
                  </a:cubicBezTo>
                  <a:cubicBezTo>
                    <a:pt x="984" y="5099"/>
                    <a:pt x="637" y="4943"/>
                    <a:pt x="725" y="4802"/>
                  </a:cubicBezTo>
                  <a:cubicBezTo>
                    <a:pt x="760" y="4744"/>
                    <a:pt x="863" y="4713"/>
                    <a:pt x="963" y="4712"/>
                  </a:cubicBezTo>
                  <a:close/>
                  <a:moveTo>
                    <a:pt x="21037" y="5517"/>
                  </a:moveTo>
                  <a:cubicBezTo>
                    <a:pt x="21064" y="5523"/>
                    <a:pt x="21089" y="5541"/>
                    <a:pt x="21105" y="5566"/>
                  </a:cubicBezTo>
                  <a:cubicBezTo>
                    <a:pt x="21136" y="5617"/>
                    <a:pt x="21123" y="5684"/>
                    <a:pt x="21073" y="5715"/>
                  </a:cubicBezTo>
                  <a:cubicBezTo>
                    <a:pt x="21023" y="5746"/>
                    <a:pt x="20956" y="5729"/>
                    <a:pt x="20925" y="5679"/>
                  </a:cubicBezTo>
                  <a:cubicBezTo>
                    <a:pt x="20894" y="5629"/>
                    <a:pt x="20906" y="5566"/>
                    <a:pt x="20956" y="5535"/>
                  </a:cubicBezTo>
                  <a:cubicBezTo>
                    <a:pt x="20981" y="5520"/>
                    <a:pt x="21011" y="5511"/>
                    <a:pt x="21037" y="5517"/>
                  </a:cubicBezTo>
                  <a:close/>
                  <a:moveTo>
                    <a:pt x="21037" y="15898"/>
                  </a:moveTo>
                  <a:cubicBezTo>
                    <a:pt x="21065" y="15901"/>
                    <a:pt x="21086" y="15919"/>
                    <a:pt x="21109" y="15957"/>
                  </a:cubicBezTo>
                  <a:cubicBezTo>
                    <a:pt x="21148" y="16019"/>
                    <a:pt x="21135" y="16116"/>
                    <a:pt x="21082" y="16168"/>
                  </a:cubicBezTo>
                  <a:cubicBezTo>
                    <a:pt x="21018" y="16233"/>
                    <a:pt x="20962" y="16226"/>
                    <a:pt x="20916" y="16150"/>
                  </a:cubicBezTo>
                  <a:cubicBezTo>
                    <a:pt x="20877" y="16088"/>
                    <a:pt x="20890" y="15992"/>
                    <a:pt x="20943" y="15939"/>
                  </a:cubicBezTo>
                  <a:cubicBezTo>
                    <a:pt x="20975" y="15907"/>
                    <a:pt x="21010" y="15896"/>
                    <a:pt x="21037" y="15898"/>
                  </a:cubicBezTo>
                  <a:close/>
                  <a:moveTo>
                    <a:pt x="3340" y="19652"/>
                  </a:moveTo>
                  <a:cubicBezTo>
                    <a:pt x="3367" y="19658"/>
                    <a:pt x="3392" y="19671"/>
                    <a:pt x="3408" y="19696"/>
                  </a:cubicBezTo>
                  <a:cubicBezTo>
                    <a:pt x="3439" y="19747"/>
                    <a:pt x="3427" y="19814"/>
                    <a:pt x="3376" y="19845"/>
                  </a:cubicBezTo>
                  <a:cubicBezTo>
                    <a:pt x="3326" y="19876"/>
                    <a:pt x="3259" y="19864"/>
                    <a:pt x="3228" y="19814"/>
                  </a:cubicBezTo>
                  <a:cubicBezTo>
                    <a:pt x="3197" y="19763"/>
                    <a:pt x="3209" y="19696"/>
                    <a:pt x="3259" y="19665"/>
                  </a:cubicBezTo>
                  <a:cubicBezTo>
                    <a:pt x="3284" y="19650"/>
                    <a:pt x="3314" y="19645"/>
                    <a:pt x="3340" y="1965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430" name="pasted-image.png" descr="pasted-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44600" y="8466135"/>
            <a:ext cx="3296559" cy="1696057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JRP:…"/>
          <p:cNvSpPr txBox="1"/>
          <p:nvPr/>
        </p:nvSpPr>
        <p:spPr>
          <a:xfrm>
            <a:off x="13818792" y="10401773"/>
            <a:ext cx="7529513" cy="189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>
              <a:defRPr sz="4000"/>
            </a:pPr>
            <a:r>
              <a:rPr u="sng"/>
              <a:t>JRP</a:t>
            </a:r>
            <a:r>
              <a:t>: </a:t>
            </a:r>
          </a:p>
          <a:p>
            <a:pPr algn="l">
              <a:defRPr sz="4000"/>
            </a:pPr>
            <a:r>
              <a:t>NEAT FT, OFTEN, WRiTE, TIFOON</a:t>
            </a:r>
          </a:p>
          <a:p>
            <a:pPr algn="l">
              <a:defRPr sz="4000"/>
            </a:pPr>
            <a:r>
              <a:t>ITOC, ROCIT (clock comparisons)</a:t>
            </a:r>
          </a:p>
        </p:txBody>
      </p:sp>
      <p:pic>
        <p:nvPicPr>
          <p:cNvPr id="432" name="pasted-image.png" descr="pasted-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0000" y="9724132"/>
            <a:ext cx="3492500" cy="2324101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CLONETS…"/>
          <p:cNvSpPr txBox="1"/>
          <p:nvPr/>
        </p:nvSpPr>
        <p:spPr>
          <a:xfrm>
            <a:off x="5404757" y="9906473"/>
            <a:ext cx="3150494" cy="131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4000"/>
            </a:pPr>
            <a:r>
              <a:t>CLONETS</a:t>
            </a:r>
          </a:p>
          <a:p>
            <a:pPr algn="l">
              <a:defRPr sz="4000"/>
            </a:pPr>
            <a:r>
              <a:t>CLONETS-DS</a:t>
            </a:r>
          </a:p>
        </p:txBody>
      </p:sp>
      <p:sp>
        <p:nvSpPr>
          <p:cNvPr id="434" name="EU Research infrastructure"/>
          <p:cNvSpPr txBox="1"/>
          <p:nvPr/>
        </p:nvSpPr>
        <p:spPr>
          <a:xfrm>
            <a:off x="1289651" y="8743057"/>
            <a:ext cx="8241991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EU Research infrastructure</a:t>
            </a:r>
          </a:p>
        </p:txBody>
      </p:sp>
      <p:sp>
        <p:nvSpPr>
          <p:cNvPr id="435" name="LIOM, REMIF, REFIMEVE+, T-REFIMEVE, FIRST-FT"/>
          <p:cNvSpPr txBox="1"/>
          <p:nvPr/>
        </p:nvSpPr>
        <p:spPr>
          <a:xfrm>
            <a:off x="1634221" y="3802062"/>
            <a:ext cx="10132766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/>
            </a:lvl1pPr>
          </a:lstStyle>
          <a:p>
            <a:r>
              <a:t>LIOM, REMIF, REFIMEVE+, T-REFIMEVE, FIRST-FT</a:t>
            </a:r>
          </a:p>
        </p:txBody>
      </p:sp>
      <p:pic>
        <p:nvPicPr>
          <p:cNvPr id="436" name="image10.png" descr="image1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43192" y="5250703"/>
            <a:ext cx="1897615" cy="1895621"/>
          </a:xfrm>
          <a:prstGeom prst="rect">
            <a:avLst/>
          </a:prstGeom>
        </p:spPr>
      </p:pic>
      <p:sp>
        <p:nvSpPr>
          <p:cNvPr id="437" name="INSU…"/>
          <p:cNvSpPr txBox="1"/>
          <p:nvPr/>
        </p:nvSpPr>
        <p:spPr>
          <a:xfrm>
            <a:off x="13401684" y="5711824"/>
            <a:ext cx="1573908" cy="131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000"/>
            </a:pPr>
            <a:r>
              <a:t>INSU</a:t>
            </a:r>
          </a:p>
          <a:p>
            <a:pPr>
              <a:defRPr sz="4000"/>
            </a:pPr>
            <a:r>
              <a:t>GRAM</a:t>
            </a:r>
          </a:p>
        </p:txBody>
      </p:sp>
      <p:pic>
        <p:nvPicPr>
          <p:cNvPr id="438" name="pasted-image.png" descr="pasted-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6334" y="5268912"/>
            <a:ext cx="3695701" cy="2197101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H2020, Horizon Europe:…"/>
          <p:cNvSpPr txBox="1"/>
          <p:nvPr/>
        </p:nvSpPr>
        <p:spPr>
          <a:xfrm>
            <a:off x="5239693" y="11400090"/>
            <a:ext cx="5612707" cy="131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>
              <a:defRPr sz="4000"/>
            </a:pPr>
            <a:r>
              <a:rPr u="sng"/>
              <a:t>H2020, Horizon Europe</a:t>
            </a:r>
            <a:r>
              <a:t>: </a:t>
            </a:r>
          </a:p>
          <a:p>
            <a:pPr algn="l">
              <a:defRPr sz="4000"/>
            </a:pPr>
            <a:r>
              <a:t>ICOF, SENSEI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800" y="1727200"/>
            <a:ext cx="11582400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vidéo-collée.png" descr="vidéo-collée.png"/>
          <p:cNvPicPr>
            <a:picLocks noChangeAspect="1"/>
          </p:cNvPicPr>
          <p:nvPr/>
        </p:nvPicPr>
        <p:blipFill>
          <a:blip r:embed="rId3"/>
          <a:srcRect l="10167" r="10167"/>
          <a:stretch>
            <a:fillRect/>
          </a:stretch>
        </p:blipFill>
        <p:spPr>
          <a:xfrm>
            <a:off x="11805444" y="11615080"/>
            <a:ext cx="12457070" cy="750430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Thank you for your attention !"/>
          <p:cNvSpPr txBox="1"/>
          <p:nvPr/>
        </p:nvSpPr>
        <p:spPr>
          <a:xfrm>
            <a:off x="1818257" y="6367462"/>
            <a:ext cx="9266685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Thank you for your attention 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Motivations for time and frequency dissemination"/>
          <p:cNvSpPr txBox="1"/>
          <p:nvPr/>
        </p:nvSpPr>
        <p:spPr>
          <a:xfrm>
            <a:off x="1016000" y="497431"/>
            <a:ext cx="14896927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Motivations for time and frequency dissemination</a:t>
            </a:r>
          </a:p>
        </p:txBody>
      </p:sp>
      <p:grpSp>
        <p:nvGrpSpPr>
          <p:cNvPr id="59" name="Grouper"/>
          <p:cNvGrpSpPr/>
          <p:nvPr/>
        </p:nvGrpSpPr>
        <p:grpSpPr>
          <a:xfrm>
            <a:off x="8034526" y="2018561"/>
            <a:ext cx="4714998" cy="4019322"/>
            <a:chOff x="89" y="0"/>
            <a:chExt cx="4714998" cy="4019320"/>
          </a:xfrm>
        </p:grpSpPr>
        <p:pic>
          <p:nvPicPr>
            <p:cNvPr id="55" name="Earth-001.jpg" descr="Earth-001.jpg"/>
            <p:cNvPicPr>
              <a:picLocks noChangeAspect="1"/>
            </p:cNvPicPr>
            <p:nvPr/>
          </p:nvPicPr>
          <p:blipFill>
            <a:blip r:embed="rId2"/>
            <a:srcRect r="1" b="3"/>
            <a:stretch>
              <a:fillRect/>
            </a:stretch>
          </p:blipFill>
          <p:spPr>
            <a:xfrm rot="5400000">
              <a:off x="158839" y="1843651"/>
              <a:ext cx="2016920" cy="2334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56" name="image87.png" descr="image87.png"/>
            <p:cNvPicPr>
              <a:picLocks noChangeAspect="1"/>
            </p:cNvPicPr>
            <p:nvPr/>
          </p:nvPicPr>
          <p:blipFill>
            <a:blip r:embed="rId3"/>
            <a:srcRect l="32287" t="29617" b="11068"/>
            <a:stretch>
              <a:fillRect/>
            </a:stretch>
          </p:blipFill>
          <p:spPr>
            <a:xfrm rot="2589924">
              <a:off x="3011791" y="348341"/>
              <a:ext cx="1494109" cy="1202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" name="Ligne"/>
            <p:cNvSpPr/>
            <p:nvPr/>
          </p:nvSpPr>
          <p:spPr>
            <a:xfrm flipV="1">
              <a:off x="1756717" y="975276"/>
              <a:ext cx="2023288" cy="2330674"/>
            </a:xfrm>
            <a:prstGeom prst="line">
              <a:avLst/>
            </a:prstGeom>
            <a:noFill/>
            <a:ln w="50800" cap="flat">
              <a:solidFill>
                <a:srgbClr val="F8CBAD"/>
              </a:solidFill>
              <a:prstDash val="sysDash"/>
              <a:miter lim="800000"/>
            </a:ln>
            <a:effectLst/>
          </p:spPr>
          <p:txBody>
            <a:bodyPr wrap="square" lIns="64293" tIns="64293" rIns="64293" bIns="64293" numCol="1" anchor="t">
              <a:noAutofit/>
            </a:bodyPr>
            <a:lstStyle/>
            <a:p>
              <a:pPr algn="l" defTabSz="1285875"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8" name="Ligne"/>
            <p:cNvSpPr/>
            <p:nvPr/>
          </p:nvSpPr>
          <p:spPr>
            <a:xfrm flipV="1">
              <a:off x="1170202" y="983929"/>
              <a:ext cx="2543541" cy="1654054"/>
            </a:xfrm>
            <a:prstGeom prst="line">
              <a:avLst/>
            </a:prstGeom>
            <a:noFill/>
            <a:ln w="50800" cap="flat">
              <a:solidFill>
                <a:srgbClr val="F8CBAD"/>
              </a:solidFill>
              <a:prstDash val="sysDash"/>
              <a:miter lim="800000"/>
            </a:ln>
            <a:effectLst/>
          </p:spPr>
          <p:txBody>
            <a:bodyPr wrap="square" lIns="64293" tIns="64293" rIns="64293" bIns="64293" numCol="1" anchor="t">
              <a:noAutofit/>
            </a:bodyPr>
            <a:lstStyle/>
            <a:p>
              <a:pPr algn="l" defTabSz="1285875">
                <a:defRPr sz="24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pic>
        <p:nvPicPr>
          <p:cNvPr id="60" name="image88.jpg" descr="image8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8062" y="2734140"/>
            <a:ext cx="4885584" cy="356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galaxy" descr="galax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4343" y="2740490"/>
            <a:ext cx="3274057" cy="3550200"/>
          </a:xfrm>
          <a:prstGeom prst="rect">
            <a:avLst/>
          </a:prstGeom>
          <a:ln w="12700">
            <a:solidFill>
              <a:srgbClr val="000000"/>
            </a:solidFill>
            <a:miter/>
          </a:ln>
        </p:spPr>
      </p:pic>
      <p:sp>
        <p:nvSpPr>
          <p:cNvPr id="62" name="Tests of Special &amp;…"/>
          <p:cNvSpPr txBox="1"/>
          <p:nvPr/>
        </p:nvSpPr>
        <p:spPr>
          <a:xfrm>
            <a:off x="18496877" y="2834413"/>
            <a:ext cx="3650239" cy="1345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93" tIns="64293" rIns="64293" bIns="64293">
            <a:spAutoFit/>
          </a:bodyPr>
          <a:lstStyle/>
          <a:p>
            <a:pPr algn="l" defTabSz="1285875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Tests of Special &amp; </a:t>
            </a:r>
          </a:p>
          <a:p>
            <a:pPr algn="l" defTabSz="1285875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General Relativity</a:t>
            </a:r>
          </a:p>
        </p:txBody>
      </p:sp>
      <p:sp>
        <p:nvSpPr>
          <p:cNvPr id="63" name="Definition &amp; Variations in fundamental constants"/>
          <p:cNvSpPr txBox="1"/>
          <p:nvPr/>
        </p:nvSpPr>
        <p:spPr>
          <a:xfrm>
            <a:off x="14181723" y="2244242"/>
            <a:ext cx="9756229" cy="57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93" tIns="64293" rIns="64293" bIns="64293">
            <a:spAutoFit/>
          </a:bodyPr>
          <a:lstStyle>
            <a:lvl1pPr algn="l" defTabSz="1821656">
              <a:defRPr sz="30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Definition &amp; Variations in fundamental constants</a:t>
            </a:r>
          </a:p>
        </p:txBody>
      </p:sp>
      <p:sp>
        <p:nvSpPr>
          <p:cNvPr id="64" name="Fundamental Scientific Applications"/>
          <p:cNvSpPr txBox="1"/>
          <p:nvPr/>
        </p:nvSpPr>
        <p:spPr>
          <a:xfrm>
            <a:off x="14136566" y="1514372"/>
            <a:ext cx="9846543" cy="712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93" tIns="64293" rIns="64293" bIns="64293">
            <a:spAutoFit/>
          </a:bodyPr>
          <a:lstStyle>
            <a:lvl1pPr algn="l" defTabSz="1821656">
              <a:defRPr sz="4000" b="1">
                <a:solidFill>
                  <a:srgbClr val="15197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Fundamental Scientific Applications</a:t>
            </a:r>
          </a:p>
        </p:txBody>
      </p:sp>
      <p:grpSp>
        <p:nvGrpSpPr>
          <p:cNvPr id="85" name="Grouper"/>
          <p:cNvGrpSpPr/>
          <p:nvPr/>
        </p:nvGrpSpPr>
        <p:grpSpPr>
          <a:xfrm>
            <a:off x="782758" y="7437338"/>
            <a:ext cx="5644424" cy="4575460"/>
            <a:chOff x="0" y="0"/>
            <a:chExt cx="5644423" cy="4575459"/>
          </a:xfrm>
        </p:grpSpPr>
        <p:grpSp>
          <p:nvGrpSpPr>
            <p:cNvPr id="81" name="Grouper"/>
            <p:cNvGrpSpPr/>
            <p:nvPr/>
          </p:nvGrpSpPr>
          <p:grpSpPr>
            <a:xfrm>
              <a:off x="1225670" y="1125683"/>
              <a:ext cx="3312227" cy="3449777"/>
              <a:chOff x="0" y="0"/>
              <a:chExt cx="3312225" cy="3449775"/>
            </a:xfrm>
          </p:grpSpPr>
          <p:pic>
            <p:nvPicPr>
              <p:cNvPr id="65" name="Earth-001.jpg" descr="Earth-001.jpg"/>
              <p:cNvPicPr>
                <a:picLocks noChangeAspect="1"/>
              </p:cNvPicPr>
              <p:nvPr/>
            </p:nvPicPr>
            <p:blipFill>
              <a:blip r:embed="rId6"/>
              <a:srcRect b="5"/>
              <a:stretch>
                <a:fillRect/>
              </a:stretch>
            </p:blipFill>
            <p:spPr>
              <a:xfrm rot="5400000">
                <a:off x="920564" y="1380950"/>
                <a:ext cx="1958013" cy="2179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6" y="0"/>
                      <a:pt x="0" y="4835"/>
                      <a:pt x="0" y="10800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64" y="21600"/>
                      <a:pt x="21600" y="16765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lose/>
                  </a:path>
                </a:pathLst>
              </a:custGeom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</p:pic>
          <p:sp>
            <p:nvSpPr>
              <p:cNvPr id="66" name="Ovale"/>
              <p:cNvSpPr/>
              <p:nvPr/>
            </p:nvSpPr>
            <p:spPr>
              <a:xfrm>
                <a:off x="923784" y="2318670"/>
                <a:ext cx="1950317" cy="472427"/>
              </a:xfrm>
              <a:prstGeom prst="ellipse">
                <a:avLst/>
              </a:prstGeom>
              <a:solidFill>
                <a:srgbClr val="FFBF90">
                  <a:alpha val="48000"/>
                </a:srgbClr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4293" tIns="64293" rIns="64293" bIns="64293" numCol="1" anchor="ctr">
                <a:noAutofit/>
              </a:bodyPr>
              <a:lstStyle/>
              <a:p>
                <a:pPr algn="l" defTabSz="1285875">
                  <a:defRPr sz="28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67" name="Ligne"/>
              <p:cNvSpPr/>
              <p:nvPr/>
            </p:nvSpPr>
            <p:spPr>
              <a:xfrm>
                <a:off x="-1" y="428634"/>
                <a:ext cx="2874100" cy="2126251"/>
              </a:xfrm>
              <a:prstGeom prst="line">
                <a:avLst/>
              </a:prstGeom>
              <a:solidFill>
                <a:srgbClr val="5B9BD5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4293" tIns="64293" rIns="64293" bIns="64293" numCol="1" anchor="t">
                <a:noAutofit/>
              </a:bodyPr>
              <a:lstStyle/>
              <a:p>
                <a:pPr algn="l" defTabSz="1285875">
                  <a:defRPr sz="24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68" name="Ligne"/>
              <p:cNvSpPr/>
              <p:nvPr/>
            </p:nvSpPr>
            <p:spPr>
              <a:xfrm>
                <a:off x="40885" y="271490"/>
                <a:ext cx="882900" cy="2283396"/>
              </a:xfrm>
              <a:prstGeom prst="line">
                <a:avLst/>
              </a:prstGeom>
              <a:solidFill>
                <a:srgbClr val="5B9BD5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4293" tIns="64293" rIns="64293" bIns="64293" numCol="1" anchor="t">
                <a:noAutofit/>
              </a:bodyPr>
              <a:lstStyle/>
              <a:p>
                <a:pPr algn="l" defTabSz="1285875">
                  <a:defRPr sz="24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69" name="Ligne"/>
              <p:cNvSpPr/>
              <p:nvPr/>
            </p:nvSpPr>
            <p:spPr>
              <a:xfrm>
                <a:off x="1856414" y="192752"/>
                <a:ext cx="1017682" cy="2362132"/>
              </a:xfrm>
              <a:prstGeom prst="line">
                <a:avLst/>
              </a:prstGeom>
              <a:solidFill>
                <a:srgbClr val="5B9BD5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4293" tIns="64293" rIns="64293" bIns="64293" numCol="1" anchor="t">
                <a:noAutofit/>
              </a:bodyPr>
              <a:lstStyle/>
              <a:p>
                <a:pPr algn="l" defTabSz="1285875">
                  <a:defRPr sz="24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70" name="Ligne"/>
              <p:cNvSpPr/>
              <p:nvPr/>
            </p:nvSpPr>
            <p:spPr>
              <a:xfrm flipH="1">
                <a:off x="923785" y="271490"/>
                <a:ext cx="932630" cy="2283394"/>
              </a:xfrm>
              <a:prstGeom prst="line">
                <a:avLst/>
              </a:prstGeom>
              <a:solidFill>
                <a:srgbClr val="5B9BD5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4293" tIns="64293" rIns="64293" bIns="64293" numCol="1" anchor="t">
                <a:noAutofit/>
              </a:bodyPr>
              <a:lstStyle/>
              <a:p>
                <a:pPr algn="l" defTabSz="1285875">
                  <a:defRPr sz="24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71" name="Ligne"/>
              <p:cNvSpPr/>
              <p:nvPr/>
            </p:nvSpPr>
            <p:spPr>
              <a:xfrm flipH="1">
                <a:off x="923786" y="0"/>
                <a:ext cx="2388440" cy="2554887"/>
              </a:xfrm>
              <a:prstGeom prst="line">
                <a:avLst/>
              </a:prstGeom>
              <a:solidFill>
                <a:srgbClr val="5B9BD5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4293" tIns="64293" rIns="64293" bIns="64293" numCol="1" anchor="t">
                <a:noAutofit/>
              </a:bodyPr>
              <a:lstStyle/>
              <a:p>
                <a:pPr algn="l" defTabSz="1285875">
                  <a:defRPr sz="24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72" name="Ligne"/>
              <p:cNvSpPr/>
              <p:nvPr/>
            </p:nvSpPr>
            <p:spPr>
              <a:xfrm flipH="1">
                <a:off x="2888933" y="192751"/>
                <a:ext cx="423290" cy="2283395"/>
              </a:xfrm>
              <a:prstGeom prst="line">
                <a:avLst/>
              </a:prstGeom>
              <a:solidFill>
                <a:srgbClr val="5B9BD5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4293" tIns="64293" rIns="64293" bIns="64293" numCol="1" anchor="t">
                <a:noAutofit/>
              </a:bodyPr>
              <a:lstStyle/>
              <a:p>
                <a:pPr algn="l" defTabSz="1285875">
                  <a:defRPr sz="24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73" name="Étoile"/>
              <p:cNvSpPr/>
              <p:nvPr/>
            </p:nvSpPr>
            <p:spPr>
              <a:xfrm>
                <a:off x="2243406" y="2318670"/>
                <a:ext cx="229451" cy="236215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4293" tIns="64293" rIns="64293" bIns="64293" numCol="1" anchor="ctr">
                <a:noAutofit/>
              </a:bodyPr>
              <a:lstStyle/>
              <a:p>
                <a:pPr algn="l" defTabSz="1285875">
                  <a:defRPr sz="28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74" name="Étoile"/>
              <p:cNvSpPr/>
              <p:nvPr/>
            </p:nvSpPr>
            <p:spPr>
              <a:xfrm>
                <a:off x="1784509" y="2554884"/>
                <a:ext cx="229451" cy="236214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4293" tIns="64293" rIns="64293" bIns="64293" numCol="1" anchor="ctr">
                <a:noAutofit/>
              </a:bodyPr>
              <a:lstStyle/>
              <a:p>
                <a:pPr algn="l" defTabSz="1285875">
                  <a:defRPr sz="28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75" name="Étoile"/>
              <p:cNvSpPr/>
              <p:nvPr/>
            </p:nvSpPr>
            <p:spPr>
              <a:xfrm>
                <a:off x="1210888" y="2397407"/>
                <a:ext cx="229450" cy="236215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4293" tIns="64293" rIns="64293" bIns="64293" numCol="1" anchor="ctr">
                <a:noAutofit/>
              </a:bodyPr>
              <a:lstStyle/>
              <a:p>
                <a:pPr algn="l" defTabSz="1285875">
                  <a:defRPr sz="28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76" name="Étoile"/>
              <p:cNvSpPr/>
              <p:nvPr/>
            </p:nvSpPr>
            <p:spPr>
              <a:xfrm>
                <a:off x="1784509" y="2239932"/>
                <a:ext cx="229451" cy="236215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4293" tIns="64293" rIns="64293" bIns="64293" numCol="1" anchor="ctr">
                <a:noAutofit/>
              </a:bodyPr>
              <a:lstStyle/>
              <a:p>
                <a:pPr algn="l" defTabSz="1285875">
                  <a:defRPr sz="28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77" name="Ligne"/>
              <p:cNvSpPr/>
              <p:nvPr/>
            </p:nvSpPr>
            <p:spPr>
              <a:xfrm flipV="1">
                <a:off x="1325612" y="271491"/>
                <a:ext cx="458897" cy="212591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square" lIns="64293" tIns="64293" rIns="64293" bIns="64293" numCol="1" anchor="t">
                <a:noAutofit/>
              </a:bodyPr>
              <a:lstStyle/>
              <a:p>
                <a:pPr algn="l" defTabSz="1285875">
                  <a:defRPr sz="24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78" name="Ligne"/>
              <p:cNvSpPr/>
              <p:nvPr/>
            </p:nvSpPr>
            <p:spPr>
              <a:xfrm flipH="1" flipV="1">
                <a:off x="1784510" y="271491"/>
                <a:ext cx="114725" cy="2283394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square" lIns="64293" tIns="64293" rIns="64293" bIns="64293" numCol="1" anchor="t">
                <a:noAutofit/>
              </a:bodyPr>
              <a:lstStyle/>
              <a:p>
                <a:pPr algn="l" defTabSz="1285875">
                  <a:defRPr sz="24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79" name="Ligne"/>
              <p:cNvSpPr/>
              <p:nvPr/>
            </p:nvSpPr>
            <p:spPr>
              <a:xfrm flipH="1" flipV="1">
                <a:off x="1784510" y="271492"/>
                <a:ext cx="573622" cy="204717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dash"/>
                <a:round/>
                <a:tailEnd type="triangle" w="med" len="med"/>
              </a:ln>
              <a:effectLst/>
            </p:spPr>
            <p:txBody>
              <a:bodyPr wrap="square" lIns="64293" tIns="64293" rIns="64293" bIns="64293" numCol="1" anchor="t">
                <a:noAutofit/>
              </a:bodyPr>
              <a:lstStyle/>
              <a:p>
                <a:pPr algn="l" defTabSz="1285875">
                  <a:defRPr sz="24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80" name="Ligne"/>
              <p:cNvSpPr/>
              <p:nvPr/>
            </p:nvSpPr>
            <p:spPr>
              <a:xfrm>
                <a:off x="1440335" y="2520393"/>
                <a:ext cx="1032518" cy="396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64293" tIns="64293" rIns="64293" bIns="64293" numCol="1" anchor="t">
                <a:noAutofit/>
              </a:bodyPr>
              <a:lstStyle/>
              <a:p>
                <a:pPr algn="l" defTabSz="1285875">
                  <a:defRPr sz="24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</p:grpSp>
        <p:pic>
          <p:nvPicPr>
            <p:cNvPr id="82" name="image84.png" descr="image8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750704"/>
              <a:ext cx="1839880" cy="1135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image84.png" descr="image8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66550">
              <a:off x="1932168" y="457122"/>
              <a:ext cx="1839880" cy="1135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" name="image85.png" descr="image85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3550195">
              <a:off x="3970175" y="170175"/>
              <a:ext cx="1305127" cy="1600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6" name="Sensing/Defense:…"/>
          <p:cNvSpPr txBox="1"/>
          <p:nvPr/>
        </p:nvSpPr>
        <p:spPr>
          <a:xfrm>
            <a:off x="777497" y="6531274"/>
            <a:ext cx="7813966" cy="115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93" tIns="64293" rIns="64293" bIns="64293">
            <a:spAutoFit/>
          </a:bodyPr>
          <a:lstStyle/>
          <a:p>
            <a:pPr algn="l" defTabSz="1821656">
              <a:defRPr sz="4000" b="1">
                <a:solidFill>
                  <a:srgbClr val="15197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Sensing/Defense: </a:t>
            </a:r>
          </a:p>
          <a:p>
            <a:pPr algn="l" defTabSz="1821656"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Positioning, Navigation and Timing </a:t>
            </a:r>
          </a:p>
        </p:txBody>
      </p:sp>
      <p:sp>
        <p:nvSpPr>
          <p:cNvPr id="87" name="synthetic aperture…"/>
          <p:cNvSpPr txBox="1"/>
          <p:nvPr/>
        </p:nvSpPr>
        <p:spPr>
          <a:xfrm>
            <a:off x="808158" y="9200856"/>
            <a:ext cx="2961767" cy="1017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4293" tIns="64293" rIns="64293" bIns="64293">
            <a:spAutoFit/>
          </a:bodyPr>
          <a:lstStyle/>
          <a:p>
            <a:pPr algn="l" defTabSz="1821656"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synthetic aperture</a:t>
            </a:r>
          </a:p>
          <a:p>
            <a:pPr algn="l" defTabSz="1821656"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global imaging</a:t>
            </a:r>
          </a:p>
        </p:txBody>
      </p:sp>
      <p:sp>
        <p:nvSpPr>
          <p:cNvPr id="88" name="Large instruments, array of detectors…"/>
          <p:cNvSpPr txBox="1"/>
          <p:nvPr/>
        </p:nvSpPr>
        <p:spPr>
          <a:xfrm>
            <a:off x="7156367" y="6482657"/>
            <a:ext cx="6471228" cy="2185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93" tIns="64293" rIns="64293" bIns="64293">
            <a:spAutoFit/>
          </a:bodyPr>
          <a:lstStyle/>
          <a:p>
            <a:pPr algn="l" defTabSz="1821656">
              <a:defRPr sz="4000" b="1">
                <a:solidFill>
                  <a:srgbClr val="15197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Large instruments, array of detectors</a:t>
            </a:r>
          </a:p>
          <a:p>
            <a:pPr algn="l" defTabSz="1821656"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astronomy, astro particle, geoscience</a:t>
            </a:r>
          </a:p>
          <a:p>
            <a:pPr algn="l" defTabSz="1821656"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multi-messenger astronomy, seismology </a:t>
            </a:r>
          </a:p>
        </p:txBody>
      </p:sp>
      <p:grpSp>
        <p:nvGrpSpPr>
          <p:cNvPr id="96" name="Grouper"/>
          <p:cNvGrpSpPr/>
          <p:nvPr/>
        </p:nvGrpSpPr>
        <p:grpSpPr>
          <a:xfrm>
            <a:off x="7592253" y="8584505"/>
            <a:ext cx="3841649" cy="2691814"/>
            <a:chOff x="0" y="0"/>
            <a:chExt cx="3841648" cy="2691813"/>
          </a:xfrm>
        </p:grpSpPr>
        <p:pic>
          <p:nvPicPr>
            <p:cNvPr id="89" name="image91.png" descr="image9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804298" cy="1180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" name="image91.png" descr="image9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7032" y="1273660"/>
              <a:ext cx="804298" cy="1180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" name="image91.png" descr="image9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3037350" y="1511468"/>
              <a:ext cx="804299" cy="1180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" name="Triangle"/>
            <p:cNvSpPr/>
            <p:nvPr/>
          </p:nvSpPr>
          <p:spPr>
            <a:xfrm rot="16200000">
              <a:off x="1365082" y="-413054"/>
              <a:ext cx="201417" cy="1477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831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99"/>
                </a:gs>
                <a:gs pos="39000">
                  <a:srgbClr val="7EBC5B"/>
                </a:gs>
                <a:gs pos="50000">
                  <a:srgbClr val="69A93F"/>
                </a:gs>
                <a:gs pos="76000">
                  <a:srgbClr val="7EBC5B"/>
                </a:gs>
                <a:gs pos="100000">
                  <a:srgbClr val="85BF66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64293" tIns="64293" rIns="64293" bIns="64293" numCol="1" anchor="ctr">
              <a:noAutofit/>
            </a:bodyPr>
            <a:lstStyle/>
            <a:p>
              <a:pPr algn="l" defTabSz="1285875">
                <a:defRPr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3" name="Triangle"/>
            <p:cNvSpPr/>
            <p:nvPr/>
          </p:nvSpPr>
          <p:spPr>
            <a:xfrm rot="13286621">
              <a:off x="1679941" y="212994"/>
              <a:ext cx="221203" cy="1509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1142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99"/>
                </a:gs>
                <a:gs pos="39000">
                  <a:srgbClr val="7EBC5B"/>
                </a:gs>
                <a:gs pos="50000">
                  <a:srgbClr val="69A93F"/>
                </a:gs>
                <a:gs pos="76000">
                  <a:srgbClr val="7EBC5B"/>
                </a:gs>
                <a:gs pos="100000">
                  <a:srgbClr val="85BF66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64293" tIns="64293" rIns="64293" bIns="64293" numCol="1" anchor="ctr">
              <a:noAutofit/>
            </a:bodyPr>
            <a:lstStyle/>
            <a:p>
              <a:pPr algn="l" defTabSz="1285875">
                <a:defRPr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4" name="Triangle"/>
            <p:cNvSpPr/>
            <p:nvPr/>
          </p:nvSpPr>
          <p:spPr>
            <a:xfrm rot="8292147">
              <a:off x="2553502" y="76581"/>
              <a:ext cx="223965" cy="1842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160" y="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99"/>
                </a:gs>
                <a:gs pos="39000">
                  <a:srgbClr val="7EBC5B"/>
                </a:gs>
                <a:gs pos="50000">
                  <a:srgbClr val="69A93F"/>
                </a:gs>
                <a:gs pos="76000">
                  <a:srgbClr val="7EBC5B"/>
                </a:gs>
                <a:gs pos="100000">
                  <a:srgbClr val="85BF66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64293" tIns="64293" rIns="64293" bIns="64293" numCol="1" anchor="ctr">
              <a:noAutofit/>
            </a:bodyPr>
            <a:lstStyle/>
            <a:p>
              <a:pPr algn="l" defTabSz="1285875">
                <a:defRPr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5" name="Ovale"/>
            <p:cNvSpPr/>
            <p:nvPr/>
          </p:nvSpPr>
          <p:spPr>
            <a:xfrm>
              <a:off x="2069581" y="225260"/>
              <a:ext cx="275529" cy="343476"/>
            </a:xfrm>
            <a:prstGeom prst="ellipse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txBody>
            <a:bodyPr wrap="square" lIns="64293" tIns="64293" rIns="64293" bIns="64293" numCol="1" anchor="ctr">
              <a:noAutofit/>
            </a:bodyPr>
            <a:lstStyle/>
            <a:p>
              <a:pPr algn="l" defTabSz="1285875">
                <a:defRPr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97" name="Illustrations: courtesy N. Newbury, NIST"/>
          <p:cNvSpPr txBox="1"/>
          <p:nvPr/>
        </p:nvSpPr>
        <p:spPr>
          <a:xfrm>
            <a:off x="17467464" y="12968037"/>
            <a:ext cx="6456388" cy="550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4293" tIns="64293" rIns="64293" bIns="64293">
            <a:spAutoFit/>
          </a:bodyPr>
          <a:lstStyle>
            <a:lvl1pPr algn="l" defTabSz="1821656">
              <a:defRPr sz="28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Illustrations: courtesy N. Newbury, NIST</a:t>
            </a:r>
          </a:p>
        </p:txBody>
      </p:sp>
      <p:sp>
        <p:nvSpPr>
          <p:cNvPr id="98" name="VLBI…"/>
          <p:cNvSpPr txBox="1"/>
          <p:nvPr/>
        </p:nvSpPr>
        <p:spPr>
          <a:xfrm>
            <a:off x="11722935" y="9113392"/>
            <a:ext cx="1706291" cy="765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821656">
              <a:defRPr sz="4200">
                <a:solidFill>
                  <a:srgbClr val="15197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VLBI…</a:t>
            </a:r>
          </a:p>
        </p:txBody>
      </p:sp>
      <p:sp>
        <p:nvSpPr>
          <p:cNvPr id="99" name="Earth Science and climate change…"/>
          <p:cNvSpPr txBox="1"/>
          <p:nvPr/>
        </p:nvSpPr>
        <p:spPr>
          <a:xfrm>
            <a:off x="14136566" y="6599160"/>
            <a:ext cx="9846542" cy="115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93" tIns="64293" rIns="64293" bIns="64293">
            <a:spAutoFit/>
          </a:bodyPr>
          <a:lstStyle/>
          <a:p>
            <a:pPr algn="l" defTabSz="1821656">
              <a:defRPr sz="4000" b="1">
                <a:solidFill>
                  <a:srgbClr val="15197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Earth Science and climate change</a:t>
            </a:r>
          </a:p>
          <a:p>
            <a:pPr algn="l" defTabSz="1821656"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 geodesy, chronometric leveling</a:t>
            </a:r>
          </a:p>
        </p:txBody>
      </p:sp>
      <p:grpSp>
        <p:nvGrpSpPr>
          <p:cNvPr id="112" name="Grouper"/>
          <p:cNvGrpSpPr/>
          <p:nvPr/>
        </p:nvGrpSpPr>
        <p:grpSpPr>
          <a:xfrm>
            <a:off x="18317892" y="7988537"/>
            <a:ext cx="5711709" cy="3473062"/>
            <a:chOff x="0" y="0"/>
            <a:chExt cx="5711707" cy="3473061"/>
          </a:xfrm>
        </p:grpSpPr>
        <p:grpSp>
          <p:nvGrpSpPr>
            <p:cNvPr id="110" name="Grouper"/>
            <p:cNvGrpSpPr/>
            <p:nvPr/>
          </p:nvGrpSpPr>
          <p:grpSpPr>
            <a:xfrm>
              <a:off x="0" y="0"/>
              <a:ext cx="5711708" cy="3473062"/>
              <a:chOff x="0" y="0"/>
              <a:chExt cx="5711707" cy="3473061"/>
            </a:xfrm>
          </p:grpSpPr>
          <p:pic>
            <p:nvPicPr>
              <p:cNvPr id="100" name="17-TRosenband11-Al+OpticalClocks.pdf - Adobe Acrobat Pro" descr="17-TRosenband11-Al+OpticalClocks.pdf - Adobe Acrobat Pro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5711708" cy="34730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1" name="Einstein" descr="Einstein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32684" y="1947897"/>
                <a:ext cx="1088991" cy="1251894"/>
              </a:xfrm>
              <a:prstGeom prst="rect">
                <a:avLst/>
              </a:prstGeom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</p:pic>
          <p:grpSp>
            <p:nvGrpSpPr>
              <p:cNvPr id="105" name="Grouper"/>
              <p:cNvGrpSpPr/>
              <p:nvPr/>
            </p:nvGrpSpPr>
            <p:grpSpPr>
              <a:xfrm>
                <a:off x="4369686" y="4988"/>
                <a:ext cx="810600" cy="843459"/>
                <a:chOff x="-1" y="0"/>
                <a:chExt cx="810598" cy="843458"/>
              </a:xfrm>
            </p:grpSpPr>
            <p:sp>
              <p:nvSpPr>
                <p:cNvPr id="102" name="Ovale"/>
                <p:cNvSpPr/>
                <p:nvPr/>
              </p:nvSpPr>
              <p:spPr>
                <a:xfrm flipH="1">
                  <a:off x="-2" y="2"/>
                  <a:ext cx="810600" cy="843458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  <p:txBody>
                <a:bodyPr wrap="square" lIns="64293" tIns="64293" rIns="64293" bIns="64293" numCol="1" anchor="ctr">
                  <a:noAutofit/>
                </a:bodyPr>
                <a:lstStyle/>
                <a:p>
                  <a:pPr algn="l" defTabSz="1285875">
                    <a:defRPr sz="2800"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103" name="Ligne"/>
                <p:cNvSpPr/>
                <p:nvPr/>
              </p:nvSpPr>
              <p:spPr>
                <a:xfrm flipV="1">
                  <a:off x="405298" y="0"/>
                  <a:ext cx="1" cy="450871"/>
                </a:xfrm>
                <a:prstGeom prst="line">
                  <a:avLst/>
                </a:prstGeom>
                <a:noFill/>
                <a:ln w="3175" cap="flat">
                  <a:solidFill>
                    <a:srgbClr val="C00000"/>
                  </a:solidFill>
                  <a:prstDash val="solid"/>
                  <a:miter lim="800000"/>
                  <a:tailEnd type="triangle" w="med" len="med"/>
                </a:ln>
                <a:effectLst/>
              </p:spPr>
              <p:txBody>
                <a:bodyPr wrap="square" lIns="64293" tIns="64293" rIns="64293" bIns="64293" numCol="1" anchor="t">
                  <a:noAutofit/>
                </a:bodyPr>
                <a:lstStyle/>
                <a:p>
                  <a:pPr algn="l" defTabSz="1285875">
                    <a:defRPr sz="2400"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104" name="Ligne"/>
                <p:cNvSpPr/>
                <p:nvPr/>
              </p:nvSpPr>
              <p:spPr>
                <a:xfrm flipH="1" flipV="1">
                  <a:off x="11414" y="450870"/>
                  <a:ext cx="393886" cy="1"/>
                </a:xfrm>
                <a:prstGeom prst="line">
                  <a:avLst/>
                </a:prstGeom>
                <a:noFill/>
                <a:ln w="3175" cap="flat">
                  <a:solidFill>
                    <a:srgbClr val="C00000"/>
                  </a:solidFill>
                  <a:prstDash val="solid"/>
                  <a:miter lim="800000"/>
                  <a:tailEnd type="triangle" w="med" len="med"/>
                </a:ln>
                <a:effectLst/>
              </p:spPr>
              <p:txBody>
                <a:bodyPr wrap="square" lIns="64293" tIns="64293" rIns="64293" bIns="64293" numCol="1" anchor="t">
                  <a:noAutofit/>
                </a:bodyPr>
                <a:lstStyle/>
                <a:p>
                  <a:pPr algn="l" defTabSz="1285875">
                    <a:defRPr sz="2400"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09" name="Grouper"/>
              <p:cNvGrpSpPr/>
              <p:nvPr/>
            </p:nvGrpSpPr>
            <p:grpSpPr>
              <a:xfrm>
                <a:off x="68730" y="2356332"/>
                <a:ext cx="810600" cy="843459"/>
                <a:chOff x="-1" y="0"/>
                <a:chExt cx="810598" cy="843458"/>
              </a:xfrm>
            </p:grpSpPr>
            <p:sp>
              <p:nvSpPr>
                <p:cNvPr id="106" name="Ovale"/>
                <p:cNvSpPr/>
                <p:nvPr/>
              </p:nvSpPr>
              <p:spPr>
                <a:xfrm flipH="1">
                  <a:off x="-2" y="2"/>
                  <a:ext cx="810600" cy="843458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  <p:txBody>
                <a:bodyPr wrap="square" lIns="64293" tIns="64293" rIns="64293" bIns="64293" numCol="1" anchor="ctr">
                  <a:noAutofit/>
                </a:bodyPr>
                <a:lstStyle/>
                <a:p>
                  <a:pPr algn="l" defTabSz="1285875">
                    <a:defRPr sz="2800"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107" name="Ligne"/>
                <p:cNvSpPr/>
                <p:nvPr/>
              </p:nvSpPr>
              <p:spPr>
                <a:xfrm flipV="1">
                  <a:off x="405298" y="0"/>
                  <a:ext cx="1" cy="450871"/>
                </a:xfrm>
                <a:prstGeom prst="line">
                  <a:avLst/>
                </a:prstGeom>
                <a:noFill/>
                <a:ln w="3175" cap="flat">
                  <a:solidFill>
                    <a:srgbClr val="C00000"/>
                  </a:solidFill>
                  <a:prstDash val="solid"/>
                  <a:miter lim="800000"/>
                  <a:tailEnd type="triangle" w="med" len="med"/>
                </a:ln>
                <a:effectLst/>
              </p:spPr>
              <p:txBody>
                <a:bodyPr wrap="square" lIns="64293" tIns="64293" rIns="64293" bIns="64293" numCol="1" anchor="t">
                  <a:noAutofit/>
                </a:bodyPr>
                <a:lstStyle/>
                <a:p>
                  <a:pPr algn="l" defTabSz="1285875">
                    <a:defRPr sz="2400"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108" name="Ligne"/>
                <p:cNvSpPr/>
                <p:nvPr/>
              </p:nvSpPr>
              <p:spPr>
                <a:xfrm flipH="1" flipV="1">
                  <a:off x="11412" y="450870"/>
                  <a:ext cx="393887" cy="1"/>
                </a:xfrm>
                <a:prstGeom prst="line">
                  <a:avLst/>
                </a:prstGeom>
                <a:noFill/>
                <a:ln w="3175" cap="flat">
                  <a:solidFill>
                    <a:srgbClr val="C00000"/>
                  </a:solidFill>
                  <a:prstDash val="solid"/>
                  <a:miter lim="800000"/>
                  <a:tailEnd type="triangle" w="med" len="med"/>
                </a:ln>
                <a:effectLst/>
              </p:spPr>
              <p:txBody>
                <a:bodyPr wrap="square" lIns="64293" tIns="64293" rIns="64293" bIns="64293" numCol="1" anchor="t">
                  <a:noAutofit/>
                </a:bodyPr>
                <a:lstStyle/>
                <a:p>
                  <a:pPr algn="l" defTabSz="1285875">
                    <a:defRPr sz="2400"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</p:grpSp>
        </p:grpSp>
        <p:sp>
          <p:nvSpPr>
            <p:cNvPr id="111" name="10-18/cm"/>
            <p:cNvSpPr txBox="1"/>
            <p:nvPr/>
          </p:nvSpPr>
          <p:spPr>
            <a:xfrm>
              <a:off x="166970" y="1386432"/>
              <a:ext cx="1734099" cy="72014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93" tIns="64293" rIns="64293" bIns="64293" numCol="1" anchor="t">
              <a:noAutofit/>
            </a:bodyPr>
            <a:lstStyle/>
            <a:p>
              <a:pPr algn="l" defTabSz="1285875">
                <a:defRPr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10</a:t>
              </a:r>
              <a:r>
                <a:rPr baseline="30571"/>
                <a:t>-18</a:t>
              </a:r>
              <a:r>
                <a:t>/cm</a:t>
              </a:r>
            </a:p>
          </p:txBody>
        </p:sp>
      </p:grpSp>
      <p:pic>
        <p:nvPicPr>
          <p:cNvPr id="113" name="image30.png" descr="image3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12368" y="8275363"/>
            <a:ext cx="3522382" cy="289941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Dissemination of Time and Frequency from standards (atomic clocks, timescales)…"/>
          <p:cNvSpPr txBox="1"/>
          <p:nvPr/>
        </p:nvSpPr>
        <p:spPr>
          <a:xfrm>
            <a:off x="948974" y="1846916"/>
            <a:ext cx="9076622" cy="3172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93" tIns="64293" rIns="64293" bIns="64293"/>
          <a:lstStyle/>
          <a:p>
            <a:pPr algn="l" defTabSz="1821656">
              <a:defRPr sz="3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r>
              <a:t>Dissemination of Time and Frequency from standards (atomic clocks, timescales)</a:t>
            </a:r>
          </a:p>
          <a:p>
            <a:pPr algn="l" defTabSz="1821656"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for industry / society : Telecom and network synchronisation, smart grids, finance, manufacturing…</a:t>
            </a:r>
          </a:p>
        </p:txBody>
      </p:sp>
      <p:sp>
        <p:nvSpPr>
          <p:cNvPr id="115" name="Timing+syntonisation:…"/>
          <p:cNvSpPr txBox="1"/>
          <p:nvPr/>
        </p:nvSpPr>
        <p:spPr>
          <a:xfrm>
            <a:off x="1070061" y="4166493"/>
            <a:ext cx="4299398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3600">
                <a:solidFill>
                  <a:schemeClr val="accent5"/>
                </a:solidFill>
              </a:defRPr>
            </a:pPr>
            <a:r>
              <a:t>Timing+syntonisation: </a:t>
            </a:r>
          </a:p>
          <a:p>
            <a:pPr algn="l">
              <a:defRPr sz="3600">
                <a:solidFill>
                  <a:schemeClr val="accent5"/>
                </a:solidFill>
              </a:defRPr>
            </a:pPr>
            <a:r>
              <a:t>   ms-ns, 1e-11-1e-15</a:t>
            </a:r>
          </a:p>
          <a:p>
            <a:pPr algn="l">
              <a:defRPr sz="3600">
                <a:solidFill>
                  <a:schemeClr val="accent5"/>
                </a:solidFill>
              </a:defRPr>
            </a:pPr>
            <a:r>
              <a:t>Traceability</a:t>
            </a:r>
          </a:p>
        </p:txBody>
      </p:sp>
      <p:sp>
        <p:nvSpPr>
          <p:cNvPr id="116" name="Timing+syntonisation:…"/>
          <p:cNvSpPr txBox="1"/>
          <p:nvPr/>
        </p:nvSpPr>
        <p:spPr>
          <a:xfrm>
            <a:off x="866861" y="11730739"/>
            <a:ext cx="4299398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1821656">
              <a:defRPr sz="3600">
                <a:solidFill>
                  <a:schemeClr val="accent5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Timing+syntonisation: </a:t>
            </a:r>
          </a:p>
          <a:p>
            <a:pPr algn="l" defTabSz="1821656">
              <a:defRPr sz="3600">
                <a:solidFill>
                  <a:schemeClr val="accent5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  ns, 1e-13-1e-16 </a:t>
            </a:r>
          </a:p>
          <a:p>
            <a:pPr algn="l" defTabSz="1821656">
              <a:defRPr sz="3600">
                <a:solidFill>
                  <a:schemeClr val="accent5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Resiliency</a:t>
            </a:r>
          </a:p>
        </p:txBody>
      </p:sp>
      <p:sp>
        <p:nvSpPr>
          <p:cNvPr id="117" name="Timing+syntonisation:…"/>
          <p:cNvSpPr txBox="1"/>
          <p:nvPr/>
        </p:nvSpPr>
        <p:spPr>
          <a:xfrm>
            <a:off x="7349690" y="11369923"/>
            <a:ext cx="6762679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821656">
              <a:defRPr sz="3600">
                <a:solidFill>
                  <a:schemeClr val="accent5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Timing+syntonisation: </a:t>
            </a:r>
          </a:p>
          <a:p>
            <a:pPr lvl="1" algn="l" defTabSz="1821656">
              <a:defRPr sz="3600">
                <a:solidFill>
                  <a:schemeClr val="accent5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ns-ps, 1e-16</a:t>
            </a:r>
          </a:p>
          <a:p>
            <a:pPr algn="l" defTabSz="1821656">
              <a:defRPr sz="3600">
                <a:solidFill>
                  <a:schemeClr val="accent5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Comparisons</a:t>
            </a:r>
          </a:p>
        </p:txBody>
      </p:sp>
      <p:sp>
        <p:nvSpPr>
          <p:cNvPr id="118" name="Timing+syntonistion:…"/>
          <p:cNvSpPr txBox="1"/>
          <p:nvPr/>
        </p:nvSpPr>
        <p:spPr>
          <a:xfrm>
            <a:off x="14532658" y="11538278"/>
            <a:ext cx="4323954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1821656">
              <a:defRPr sz="3600">
                <a:solidFill>
                  <a:schemeClr val="accent5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Timing+syntonistion: </a:t>
            </a:r>
          </a:p>
          <a:p>
            <a:pPr lvl="1" algn="l" defTabSz="1821656">
              <a:defRPr sz="3600">
                <a:solidFill>
                  <a:schemeClr val="accent5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ps, 1e-18 and better!</a:t>
            </a:r>
          </a:p>
          <a:p>
            <a:pPr algn="l" defTabSz="1821656">
              <a:defRPr sz="3600">
                <a:solidFill>
                  <a:schemeClr val="accent5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Comparisons</a:t>
            </a:r>
          </a:p>
        </p:txBody>
      </p:sp>
      <p:pic>
        <p:nvPicPr>
          <p:cNvPr id="119" name="lte.svg" descr="lte.sv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13085" y="207378"/>
            <a:ext cx="1145449" cy="1145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249" y="2963660"/>
            <a:ext cx="6654771" cy="2614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88" y="2965863"/>
            <a:ext cx="6613318" cy="2346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5893" y="2643702"/>
            <a:ext cx="6376747" cy="2528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0143" y="5185568"/>
            <a:ext cx="7268246" cy="6642156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KM3Net"/>
          <p:cNvSpPr txBox="1"/>
          <p:nvPr/>
        </p:nvSpPr>
        <p:spPr>
          <a:xfrm>
            <a:off x="1167633" y="9960934"/>
            <a:ext cx="2755256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KM3Net</a:t>
            </a:r>
          </a:p>
        </p:txBody>
      </p:sp>
      <p:sp>
        <p:nvSpPr>
          <p:cNvPr id="126" name="SKA"/>
          <p:cNvSpPr txBox="1"/>
          <p:nvPr/>
        </p:nvSpPr>
        <p:spPr>
          <a:xfrm>
            <a:off x="1290596" y="5959485"/>
            <a:ext cx="1467285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SKA</a:t>
            </a:r>
          </a:p>
        </p:txBody>
      </p:sp>
      <p:sp>
        <p:nvSpPr>
          <p:cNvPr id="127" name="CTA"/>
          <p:cNvSpPr txBox="1"/>
          <p:nvPr/>
        </p:nvSpPr>
        <p:spPr>
          <a:xfrm>
            <a:off x="5724837" y="6016128"/>
            <a:ext cx="1539579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CTA</a:t>
            </a:r>
          </a:p>
        </p:txBody>
      </p:sp>
      <p:sp>
        <p:nvSpPr>
          <p:cNvPr id="128" name="VLBI"/>
          <p:cNvSpPr txBox="1"/>
          <p:nvPr/>
        </p:nvSpPr>
        <p:spPr>
          <a:xfrm>
            <a:off x="11582415" y="5818773"/>
            <a:ext cx="1560439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VLBI</a:t>
            </a:r>
          </a:p>
        </p:txBody>
      </p:sp>
      <p:grpSp>
        <p:nvGrpSpPr>
          <p:cNvPr id="131" name="Grouper"/>
          <p:cNvGrpSpPr/>
          <p:nvPr/>
        </p:nvGrpSpPr>
        <p:grpSpPr>
          <a:xfrm>
            <a:off x="866193" y="7180848"/>
            <a:ext cx="3358136" cy="1879608"/>
            <a:chOff x="0" y="0"/>
            <a:chExt cx="3358135" cy="1879606"/>
          </a:xfrm>
        </p:grpSpPr>
        <p:pic>
          <p:nvPicPr>
            <p:cNvPr id="129" name="droppedImage.png" descr="droppedImag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13" y="0"/>
              <a:ext cx="3341523" cy="1879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" name="Astronomy"/>
            <p:cNvSpPr txBox="1"/>
            <p:nvPr/>
          </p:nvSpPr>
          <p:spPr>
            <a:xfrm>
              <a:off x="0" y="33275"/>
              <a:ext cx="1703555" cy="4869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2000">
                  <a:solidFill>
                    <a:srgbClr val="FFFDA9"/>
                  </a:solidFill>
                </a:defRPr>
              </a:lvl1pPr>
            </a:lstStyle>
            <a:p>
              <a:r>
                <a:t>Astronomy</a:t>
              </a:r>
            </a:p>
          </p:txBody>
        </p:sp>
      </p:grpSp>
      <p:pic>
        <p:nvPicPr>
          <p:cNvPr id="132" name="droppedImage.png" descr="dropped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688" y="10962874"/>
            <a:ext cx="3341512" cy="1879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Particle detectors"/>
          <p:cNvSpPr txBox="1"/>
          <p:nvPr/>
        </p:nvSpPr>
        <p:spPr>
          <a:xfrm>
            <a:off x="925688" y="10962874"/>
            <a:ext cx="21971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defRPr sz="2000">
                <a:solidFill>
                  <a:srgbClr val="FFFDA9"/>
                </a:solidFill>
              </a:defRPr>
            </a:lvl1pPr>
          </a:lstStyle>
          <a:p>
            <a:r>
              <a:t>Particle detectors</a:t>
            </a:r>
          </a:p>
        </p:txBody>
      </p:sp>
      <p:sp>
        <p:nvSpPr>
          <p:cNvPr id="134" name="Super-K"/>
          <p:cNvSpPr txBox="1"/>
          <p:nvPr/>
        </p:nvSpPr>
        <p:spPr>
          <a:xfrm>
            <a:off x="3122788" y="12319580"/>
            <a:ext cx="16002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defRPr sz="1600" i="1">
                <a:solidFill>
                  <a:srgbClr val="FFFDA9"/>
                </a:solidFill>
              </a:defRPr>
            </a:lvl1pPr>
          </a:lstStyle>
          <a:p>
            <a:r>
              <a:t>Super-K</a:t>
            </a:r>
          </a:p>
        </p:txBody>
      </p:sp>
      <p:sp>
        <p:nvSpPr>
          <p:cNvPr id="135" name="see also :…"/>
          <p:cNvSpPr txBox="1"/>
          <p:nvPr/>
        </p:nvSpPr>
        <p:spPr>
          <a:xfrm>
            <a:off x="16755893" y="11897686"/>
            <a:ext cx="6974881" cy="1326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95400">
              <a:buClr>
                <a:srgbClr val="7B1142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see also :</a:t>
            </a:r>
          </a:p>
          <a:p>
            <a:pPr algn="l" defTabSz="1295400">
              <a:buClr>
                <a:srgbClr val="7B1142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T. E. Mehlstäubler et al., Atomic clocks for geodesy. Rep. Progress in Physics </a:t>
            </a:r>
            <a:r>
              <a:rPr b="1"/>
              <a:t>81</a:t>
            </a:r>
            <a:r>
              <a:t>, 064401 (2018).</a:t>
            </a:r>
          </a:p>
        </p:txBody>
      </p:sp>
      <p:pic>
        <p:nvPicPr>
          <p:cNvPr id="136" name="pasted-image.pdf" descr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1005" y="6366005"/>
            <a:ext cx="6721990" cy="4826254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Y He et al., Optica, 5, 138–146 (2018).…"/>
          <p:cNvSpPr txBox="1"/>
          <p:nvPr/>
        </p:nvSpPr>
        <p:spPr>
          <a:xfrm>
            <a:off x="9274413" y="11080730"/>
            <a:ext cx="6974881" cy="1643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95400">
              <a:buClr>
                <a:srgbClr val="7B1142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Y He et al., Optica, </a:t>
            </a:r>
            <a:r>
              <a:rPr b="1"/>
              <a:t>5</a:t>
            </a:r>
            <a:r>
              <a:t>, 138–146 (2018).</a:t>
            </a:r>
          </a:p>
          <a:p>
            <a:pPr algn="l" defTabSz="1295400">
              <a:buClr>
                <a:srgbClr val="7B1142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l" defTabSz="1295400">
              <a:buClr>
                <a:srgbClr val="7B1142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see also :</a:t>
            </a:r>
          </a:p>
          <a:p>
            <a:pPr algn="l" defTabSz="1295400">
              <a:buClr>
                <a:srgbClr val="7B1142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C. Clivati et al., IEEE Trans. on UFFC </a:t>
            </a:r>
            <a:r>
              <a:rPr b="1"/>
              <a:t>62</a:t>
            </a:r>
            <a:r>
              <a:t>, 1907–1912 (2015).</a:t>
            </a:r>
          </a:p>
        </p:txBody>
      </p:sp>
      <p:pic>
        <p:nvPicPr>
          <p:cNvPr id="138" name="pasted-image.pdf" descr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2988" y="7153423"/>
            <a:ext cx="3936024" cy="2223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asted-image.png" descr="pasted-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2888" y="5988704"/>
            <a:ext cx="1106097" cy="100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asted-image.png" descr="pasted-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8347" y="8884732"/>
            <a:ext cx="1836195" cy="1293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asted-image.png" descr="pasted-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5011" y="10967922"/>
            <a:ext cx="4064001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Ligne"/>
          <p:cNvSpPr/>
          <p:nvPr/>
        </p:nvSpPr>
        <p:spPr>
          <a:xfrm flipV="1">
            <a:off x="8977472" y="5988704"/>
            <a:ext cx="1" cy="6657189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3" name="Ligne"/>
          <p:cNvSpPr/>
          <p:nvPr/>
        </p:nvSpPr>
        <p:spPr>
          <a:xfrm flipH="1" flipV="1">
            <a:off x="16213842" y="5471126"/>
            <a:ext cx="70902" cy="7319206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4" name="Scientific cases in astronomy and geodesy"/>
          <p:cNvSpPr txBox="1"/>
          <p:nvPr/>
        </p:nvSpPr>
        <p:spPr>
          <a:xfrm>
            <a:off x="1016000" y="497431"/>
            <a:ext cx="12738559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Scientific cases in astronomy and geodesy </a:t>
            </a:r>
          </a:p>
        </p:txBody>
      </p:sp>
      <p:sp>
        <p:nvSpPr>
          <p:cNvPr id="145" name="PAON IV / Idrogen"/>
          <p:cNvSpPr txBox="1"/>
          <p:nvPr/>
        </p:nvSpPr>
        <p:spPr>
          <a:xfrm>
            <a:off x="4571658" y="12233611"/>
            <a:ext cx="4075957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/>
            </a:lvl1pPr>
          </a:lstStyle>
          <a:p>
            <a:r>
              <a:t>PAON IV / Idrogen</a:t>
            </a:r>
          </a:p>
        </p:txBody>
      </p:sp>
      <p:sp>
        <p:nvSpPr>
          <p:cNvPr id="146" name="Geodesy"/>
          <p:cNvSpPr txBox="1"/>
          <p:nvPr/>
        </p:nvSpPr>
        <p:spPr>
          <a:xfrm>
            <a:off x="18547036" y="1649700"/>
            <a:ext cx="2794460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Geodesy</a:t>
            </a:r>
          </a:p>
        </p:txBody>
      </p:sp>
      <p:sp>
        <p:nvSpPr>
          <p:cNvPr id="147" name="Clocks comparisons"/>
          <p:cNvSpPr txBox="1"/>
          <p:nvPr/>
        </p:nvSpPr>
        <p:spPr>
          <a:xfrm>
            <a:off x="5886026" y="1736952"/>
            <a:ext cx="6182892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Clocks comparisons</a:t>
            </a:r>
          </a:p>
        </p:txBody>
      </p:sp>
      <p:pic>
        <p:nvPicPr>
          <p:cNvPr id="148" name="lte.svg" descr="lte.sv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13085" y="207378"/>
            <a:ext cx="1145449" cy="1145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doppler_compensation_1.gif" descr="doppler_compensation_1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2789024"/>
            <a:ext cx="15590365" cy="1039357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Phase fluctuations induce frequency fluctuations:"/>
          <p:cNvSpPr txBox="1"/>
          <p:nvPr/>
        </p:nvSpPr>
        <p:spPr>
          <a:xfrm>
            <a:off x="471935" y="2074862"/>
            <a:ext cx="11423673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Phase fluctuations induce frequency fluctuations: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2" name="Équation"/>
              <p:cNvSpPr txBox="1"/>
              <p:nvPr/>
            </p:nvSpPr>
            <p:spPr>
              <a:xfrm>
                <a:off x="12227974" y="1890776"/>
                <a:ext cx="2722052" cy="109524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0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sz="40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0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40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40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0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40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40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sz="40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0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sz="40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sz="40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sz="4000">
                  <a:solidFill>
                    <a:srgbClr val="15197F"/>
                  </a:solidFill>
                </a:endParaRPr>
              </a:p>
            </p:txBody>
          </p:sp>
        </mc:Choice>
        <mc:Fallback>
          <p:sp>
            <p:nvSpPr>
              <p:cNvPr id="152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7974" y="1890776"/>
                <a:ext cx="2722052" cy="1095249"/>
              </a:xfrm>
              <a:prstGeom prst="rect">
                <a:avLst/>
              </a:prstGeom>
              <a:blipFill>
                <a:blip r:embed="rId3"/>
                <a:stretch>
                  <a:fillRect l="-8372" t="-4545" r="-15814" b="-2272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" name="Doppler shift and Doppler canceller"/>
          <p:cNvSpPr txBox="1"/>
          <p:nvPr/>
        </p:nvSpPr>
        <p:spPr>
          <a:xfrm>
            <a:off x="1015200" y="496799"/>
            <a:ext cx="1088491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Doppler shift and Doppler canceller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4" name="Variable delays induce a Doppler shift.…"/>
              <p:cNvSpPr txBox="1"/>
              <p:nvPr/>
            </p:nvSpPr>
            <p:spPr>
              <a:xfrm>
                <a:off x="14399680" y="3824899"/>
                <a:ext cx="9625184" cy="921580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71437" tIns="71437" rIns="71437" bIns="71437" anchor="ctr">
                <a:spAutoFit/>
              </a:bodyPr>
              <a:lstStyle/>
              <a:p>
                <a:pPr marL="861785" indent="-544285" algn="l">
                  <a:lnSpc>
                    <a:spcPct val="130000"/>
                  </a:lnSpc>
                  <a:spcBef>
                    <a:spcPts val="200"/>
                  </a:spcBef>
                  <a:buClr>
                    <a:schemeClr val="accent5"/>
                  </a:buClr>
                  <a:buSzPct val="171000"/>
                  <a:buChar char="•"/>
                  <a:defRPr sz="4000">
                    <a:solidFill>
                      <a:srgbClr val="141984"/>
                    </a:solidFill>
                  </a:defRPr>
                </a:pPr>
                <a:r>
                  <a:t>Variable delays induce a Doppler shift.</a:t>
                </a:r>
              </a:p>
              <a:p>
                <a:pPr marL="1306285" lvl="1" indent="-544285" algn="l">
                  <a:lnSpc>
                    <a:spcPct val="130000"/>
                  </a:lnSpc>
                  <a:spcBef>
                    <a:spcPts val="200"/>
                  </a:spcBef>
                  <a:buClr>
                    <a:schemeClr val="accent5"/>
                  </a:buClr>
                  <a:buSzPct val="171000"/>
                  <a:buChar char="•"/>
                  <a:defRPr sz="4000">
                    <a:solidFill>
                      <a:srgbClr val="141984"/>
                    </a:solidFill>
                  </a:defRPr>
                </a:pPr>
                <a14:m>
                  <m:oMath xmlns:m="http://schemas.openxmlformats.org/officeDocument/2006/math">
                    <m:f>
                      <m:fPr>
                        <m:ctrlPr>
                          <a:rPr sz="4200" i="1">
                            <a:solidFill>
                              <a:srgbClr val="14198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4200" i="1">
                            <a:solidFill>
                              <a:srgbClr val="141984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sz="4200" i="1">
                                <a:solidFill>
                                  <a:srgbClr val="14198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4200" i="1">
                                <a:solidFill>
                                  <a:srgbClr val="141984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sz="4200" i="1">
                                <a:solidFill>
                                  <a:srgbClr val="141984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num>
                      <m:den>
                        <m:r>
                          <a:rPr sz="4200" i="1">
                            <a:solidFill>
                              <a:srgbClr val="141984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sz="4200" i="1">
                        <a:solidFill>
                          <a:srgbClr val="141984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sz="4200" i="1">
                            <a:solidFill>
                              <a:srgbClr val="14198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4200" i="1">
                            <a:solidFill>
                              <a:srgbClr val="141984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sz="4200" i="1">
                            <a:solidFill>
                              <a:srgbClr val="141984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/>
              </a:p>
              <a:p>
                <a:pPr marL="861785" indent="-544285" algn="l">
                  <a:lnSpc>
                    <a:spcPct val="130000"/>
                  </a:lnSpc>
                  <a:spcBef>
                    <a:spcPts val="200"/>
                  </a:spcBef>
                  <a:buClr>
                    <a:schemeClr val="accent5"/>
                  </a:buClr>
                  <a:buSzPct val="171000"/>
                  <a:buChar char="•"/>
                  <a:defRPr sz="4000">
                    <a:solidFill>
                      <a:srgbClr val="141984"/>
                    </a:solidFill>
                  </a:defRPr>
                </a:pPr>
                <a:r>
                  <a:t>Mainly white phase noise + white frequency noise (&lt; 10 Hz).</a:t>
                </a:r>
              </a:p>
              <a:p>
                <a:pPr marL="861785" indent="-544285" algn="l">
                  <a:lnSpc>
                    <a:spcPct val="130000"/>
                  </a:lnSpc>
                  <a:spcBef>
                    <a:spcPts val="200"/>
                  </a:spcBef>
                  <a:buClr>
                    <a:schemeClr val="accent5"/>
                  </a:buClr>
                  <a:buSzPct val="171000"/>
                  <a:buChar char="•"/>
                  <a:defRPr sz="4000">
                    <a:solidFill>
                      <a:srgbClr val="141984"/>
                    </a:solidFill>
                  </a:defRPr>
                </a:pPr>
                <a:r>
                  <a:t>Modulation index is defined as the peak-to-peak amplitude of phase variation. It can be &gt;&gt; 1 for long haul links.</a:t>
                </a:r>
              </a:p>
              <a:p>
                <a:pPr marL="861785" indent="-544285" algn="l">
                  <a:lnSpc>
                    <a:spcPct val="130000"/>
                  </a:lnSpc>
                  <a:spcBef>
                    <a:spcPts val="200"/>
                  </a:spcBef>
                  <a:buClr>
                    <a:schemeClr val="accent5"/>
                  </a:buClr>
                  <a:buSzPct val="171000"/>
                  <a:buChar char="•"/>
                  <a:defRPr sz="4000">
                    <a:solidFill>
                      <a:srgbClr val="141984"/>
                    </a:solidFill>
                  </a:defRPr>
                </a:pPr>
                <a:r>
                  <a:t>Compensation system acts to 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200">
                            <a:solidFill>
                              <a:srgbClr val="14198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200" i="1">
                            <a:solidFill>
                              <a:srgbClr val="141984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sz="4200" i="1">
                            <a:solidFill>
                              <a:srgbClr val="141984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sz="4200" i="1">
                        <a:solidFill>
                          <a:srgbClr val="141984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200" i="1">
                        <a:solidFill>
                          <a:srgbClr val="141984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sz="4200" i="1">
                        <a:solidFill>
                          <a:srgbClr val="141984"/>
                        </a:solidFill>
                        <a:latin typeface="Cambria Math" panose="02040503050406030204" pitchFamily="18" charset="0"/>
                      </a:rPr>
                      <m:t>)=−</m:t>
                    </m:r>
                    <m:r>
                      <m:rPr>
                        <m:sty m:val="p"/>
                      </m:rPr>
                      <a:rPr sz="4200" i="1">
                        <a:solidFill>
                          <a:srgbClr val="141984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sz="4200" i="1">
                        <a:solidFill>
                          <a:srgbClr val="141984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200" i="1">
                        <a:solidFill>
                          <a:srgbClr val="141984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sz="4200" i="1">
                        <a:solidFill>
                          <a:srgbClr val="141984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  <a:p>
                <a:pPr marL="861785" indent="-544285" algn="l">
                  <a:lnSpc>
                    <a:spcPct val="130000"/>
                  </a:lnSpc>
                  <a:spcBef>
                    <a:spcPts val="200"/>
                  </a:spcBef>
                  <a:buClr>
                    <a:schemeClr val="accent5"/>
                  </a:buClr>
                  <a:buSzPct val="171000"/>
                  <a:buChar char="•"/>
                  <a:defRPr sz="4000">
                    <a:solidFill>
                      <a:srgbClr val="141984"/>
                    </a:solidFill>
                  </a:defRPr>
                </a:pPr>
                <a:r>
                  <a:t>In loop, the two waves are in phase, with an unknown phase offset.</a:t>
                </a:r>
              </a:p>
            </p:txBody>
          </p:sp>
        </mc:Choice>
        <mc:Fallback>
          <p:sp>
            <p:nvSpPr>
              <p:cNvPr id="154" name="Variable delays induce a Doppler shift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9680" y="3824899"/>
                <a:ext cx="9625184" cy="9215803"/>
              </a:xfrm>
              <a:prstGeom prst="rect">
                <a:avLst/>
              </a:prstGeom>
              <a:blipFill>
                <a:blip r:embed="rId4"/>
                <a:stretch>
                  <a:fillRect l="-1186" t="-4814" r="-2503" b="-343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5" name="Équation"/>
              <p:cNvSpPr txBox="1"/>
              <p:nvPr/>
            </p:nvSpPr>
            <p:spPr>
              <a:xfrm>
                <a:off x="1916571" y="8713451"/>
                <a:ext cx="5632324" cy="36764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)×</m:t>
                      </m:r>
                      <m:r>
                        <m:rPr>
                          <m:sty m:val="p"/>
                        </m:rP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sz="31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1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31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31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sz="3100">
                  <a:solidFill>
                    <a:srgbClr val="15197F"/>
                  </a:solidFill>
                </a:endParaRPr>
              </a:p>
            </p:txBody>
          </p:sp>
        </mc:Choice>
        <mc:Fallback>
          <p:sp>
            <p:nvSpPr>
              <p:cNvPr id="155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571" y="8713451"/>
                <a:ext cx="5632324" cy="367642"/>
              </a:xfrm>
              <a:prstGeom prst="rect">
                <a:avLst/>
              </a:prstGeom>
              <a:blipFill>
                <a:blip r:embed="rId5"/>
                <a:stretch>
                  <a:fillRect l="-2472" r="-15056" b="-7096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6" name="Équation"/>
              <p:cNvSpPr txBox="1"/>
              <p:nvPr/>
            </p:nvSpPr>
            <p:spPr>
              <a:xfrm>
                <a:off x="19445422" y="1813560"/>
                <a:ext cx="3882757" cy="12496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000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0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sz="40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  <m:r>
                        <a:rPr sz="4000" i="1">
                          <a:solidFill>
                            <a:srgbClr val="15187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40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0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sz="40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  <m:t>𝑇𝑋</m:t>
                          </m:r>
                        </m:sub>
                      </m:sSub>
                      <m:d>
                        <m:dPr>
                          <m:ctrlPr>
                            <a:rPr sz="40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4000" i="1">
                              <a:solidFill>
                                <a:srgbClr val="15187F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sz="4000" i="1">
                                  <a:solidFill>
                                    <a:srgbClr val="15187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4000" i="1">
                                  <a:solidFill>
                                    <a:srgbClr val="15187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sz="4000" i="1">
                                  <a:solidFill>
                                    <a:srgbClr val="15187F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sz="4000">
                  <a:solidFill>
                    <a:srgbClr val="15197F"/>
                  </a:solidFill>
                </a:endParaRPr>
              </a:p>
            </p:txBody>
          </p:sp>
        </mc:Choice>
        <mc:Fallback>
          <p:sp>
            <p:nvSpPr>
              <p:cNvPr id="156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5422" y="1813560"/>
                <a:ext cx="3882757" cy="1249681"/>
              </a:xfrm>
              <a:prstGeom prst="rect">
                <a:avLst/>
              </a:prstGeom>
              <a:blipFill>
                <a:blip r:embed="rId6"/>
                <a:stretch>
                  <a:fillRect l="-3268" r="-163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7" name="Doppler shift:"/>
          <p:cNvSpPr txBox="1"/>
          <p:nvPr/>
        </p:nvSpPr>
        <p:spPr>
          <a:xfrm>
            <a:off x="15842296" y="2074862"/>
            <a:ext cx="2990256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1821656">
              <a:defRPr sz="4000">
                <a:solidFill>
                  <a:srgbClr val="15197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Doppler shift:</a:t>
            </a:r>
          </a:p>
        </p:txBody>
      </p:sp>
      <p:pic>
        <p:nvPicPr>
          <p:cNvPr id="158" name="lte.svg" descr="lte.sv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3085" y="207378"/>
            <a:ext cx="1145449" cy="1145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Optical frequency transfer : key elements"/>
          <p:cNvSpPr txBox="1"/>
          <p:nvPr/>
        </p:nvSpPr>
        <p:spPr>
          <a:xfrm>
            <a:off x="1015200" y="496800"/>
            <a:ext cx="12368101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Optical frequency transfer : key elements</a:t>
            </a:r>
          </a:p>
        </p:txBody>
      </p:sp>
      <p:sp>
        <p:nvSpPr>
          <p:cNvPr id="161" name="Unbalanced Michelson interferometer…"/>
          <p:cNvSpPr txBox="1"/>
          <p:nvPr/>
        </p:nvSpPr>
        <p:spPr>
          <a:xfrm>
            <a:off x="12078554" y="1452524"/>
            <a:ext cx="12305446" cy="554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761999" indent="-507999" algn="l">
              <a:spcBef>
                <a:spcPts val="1400"/>
              </a:spcBef>
              <a:buClr>
                <a:schemeClr val="accent5"/>
              </a:buClr>
              <a:buSzPct val="100000"/>
              <a:buChar char="•"/>
              <a:defRPr sz="3200">
                <a:solidFill>
                  <a:srgbClr val="141984"/>
                </a:solidFill>
              </a:defRPr>
            </a:pPr>
            <a:r>
              <a:t>Unbalanced Michelson interferometer</a:t>
            </a:r>
          </a:p>
          <a:p>
            <a:pPr marL="761999" indent="-507999" algn="l">
              <a:spcBef>
                <a:spcPts val="1400"/>
              </a:spcBef>
              <a:buClr>
                <a:schemeClr val="accent5"/>
              </a:buClr>
              <a:buSzPct val="100000"/>
              <a:buChar char="•"/>
              <a:defRPr sz="3200">
                <a:solidFill>
                  <a:srgbClr val="141984"/>
                </a:solidFill>
              </a:defRPr>
            </a:pPr>
            <a:r>
              <a:t>Heterodyne detection: eliminates mutli-path</a:t>
            </a:r>
          </a:p>
          <a:p>
            <a:pPr marL="761999" indent="-507999" algn="l">
              <a:spcBef>
                <a:spcPts val="1400"/>
              </a:spcBef>
              <a:buClr>
                <a:schemeClr val="accent5"/>
              </a:buClr>
              <a:buSzPct val="100000"/>
              <a:buChar char="•"/>
              <a:defRPr sz="3200">
                <a:solidFill>
                  <a:srgbClr val="141984"/>
                </a:solidFill>
              </a:defRPr>
            </a:pPr>
            <a:r>
              <a:t>Fully bi-directional. A 2nd link transfers back the signal</a:t>
            </a:r>
          </a:p>
          <a:p>
            <a:pPr marL="761999" indent="-507999" algn="l">
              <a:spcBef>
                <a:spcPts val="1400"/>
              </a:spcBef>
              <a:buClr>
                <a:schemeClr val="accent5"/>
              </a:buClr>
              <a:buSzPct val="100000"/>
              <a:buChar char="•"/>
              <a:defRPr sz="3200">
                <a:solidFill>
                  <a:srgbClr val="141984"/>
                </a:solidFill>
              </a:defRPr>
            </a:pPr>
            <a:r>
              <a:t>Guided propagation: ensure paths reciprocity</a:t>
            </a:r>
          </a:p>
          <a:p>
            <a:pPr marL="761999" indent="-507999" algn="l">
              <a:spcBef>
                <a:spcPts val="1400"/>
              </a:spcBef>
              <a:buClr>
                <a:schemeClr val="accent5"/>
              </a:buClr>
              <a:buSzPct val="100000"/>
              <a:buChar char="•"/>
              <a:defRPr sz="3200">
                <a:solidFill>
                  <a:srgbClr val="141984"/>
                </a:solidFill>
              </a:defRPr>
            </a:pPr>
            <a:r>
              <a:t>Assumption : Forward noise = ½ Round-trip noise</a:t>
            </a:r>
          </a:p>
          <a:p>
            <a:pPr marL="761999" indent="-507999" algn="l">
              <a:spcBef>
                <a:spcPts val="1400"/>
              </a:spcBef>
              <a:buClr>
                <a:schemeClr val="accent5"/>
              </a:buClr>
              <a:buSzPct val="100000"/>
              <a:buChar char="•"/>
              <a:defRPr sz="3200">
                <a:solidFill>
                  <a:srgbClr val="141984"/>
                </a:solidFill>
              </a:defRPr>
            </a:pPr>
            <a:r>
              <a:t>    → corrects only reciprocal noise</a:t>
            </a:r>
          </a:p>
          <a:p>
            <a:pPr marL="761999" indent="-507999" algn="l">
              <a:spcBef>
                <a:spcPts val="1400"/>
              </a:spcBef>
              <a:buClr>
                <a:schemeClr val="accent5"/>
              </a:buClr>
              <a:buSzPct val="100000"/>
              <a:buChar char="•"/>
              <a:defRPr sz="3200">
                <a:solidFill>
                  <a:srgbClr val="141984"/>
                </a:solidFill>
              </a:defRPr>
            </a:pPr>
            <a:r>
              <a:t>Coherent regime if coherence length &gt; 2L (need ultra-stable laser !)</a:t>
            </a:r>
          </a:p>
          <a:p>
            <a:pPr marL="761999" indent="-507999" algn="l">
              <a:spcBef>
                <a:spcPts val="1400"/>
              </a:spcBef>
              <a:buClr>
                <a:schemeClr val="accent5"/>
              </a:buClr>
              <a:buSzPct val="100000"/>
              <a:buChar char="•"/>
              <a:defRPr sz="3200">
                <a:solidFill>
                  <a:srgbClr val="141984"/>
                </a:solidFill>
              </a:defRPr>
            </a:pPr>
            <a:r>
              <a:t>Fundamental limits set at short term by the finite velocity of light in media</a:t>
            </a:r>
          </a:p>
        </p:txBody>
      </p:sp>
      <p:grpSp>
        <p:nvGrpSpPr>
          <p:cNvPr id="198" name="Grouper"/>
          <p:cNvGrpSpPr/>
          <p:nvPr/>
        </p:nvGrpSpPr>
        <p:grpSpPr>
          <a:xfrm>
            <a:off x="1362657" y="1392998"/>
            <a:ext cx="10448343" cy="5465002"/>
            <a:chOff x="0" y="2257"/>
            <a:chExt cx="10448342" cy="5465000"/>
          </a:xfrm>
        </p:grpSpPr>
        <p:sp>
          <p:nvSpPr>
            <p:cNvPr id="162" name="Ligne"/>
            <p:cNvSpPr/>
            <p:nvPr/>
          </p:nvSpPr>
          <p:spPr>
            <a:xfrm>
              <a:off x="1287877" y="2590469"/>
              <a:ext cx="626014" cy="1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3" name="Local End"/>
            <p:cNvSpPr txBox="1"/>
            <p:nvPr/>
          </p:nvSpPr>
          <p:spPr>
            <a:xfrm>
              <a:off x="39667" y="4897129"/>
              <a:ext cx="1977143" cy="4415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b">
              <a:noAutofit/>
            </a:bodyPr>
            <a:lstStyle>
              <a:lvl1pPr algn="l" defTabSz="1285875">
                <a:defRPr sz="3200">
                  <a:solidFill>
                    <a:srgbClr val="80808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Local End</a:t>
              </a:r>
            </a:p>
          </p:txBody>
        </p:sp>
        <p:sp>
          <p:nvSpPr>
            <p:cNvPr id="223" name="Ligne de connexion"/>
            <p:cNvSpPr/>
            <p:nvPr/>
          </p:nvSpPr>
          <p:spPr>
            <a:xfrm>
              <a:off x="2084070" y="2832100"/>
              <a:ext cx="2735580" cy="1579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352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</a:path>
              </a:pathLst>
            </a:custGeom>
            <a:noFill/>
            <a:ln w="50800" cap="flat">
              <a:solidFill>
                <a:srgbClr val="0000FF"/>
              </a:solidFill>
              <a:prstDash val="sysDash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endParaRPr/>
            </a:p>
          </p:txBody>
        </p:sp>
        <p:sp>
          <p:nvSpPr>
            <p:cNvPr id="165" name="Noise correction"/>
            <p:cNvSpPr/>
            <p:nvPr/>
          </p:nvSpPr>
          <p:spPr>
            <a:xfrm>
              <a:off x="2284180" y="4188223"/>
              <a:ext cx="2357658" cy="838597"/>
            </a:xfrm>
            <a:prstGeom prst="roundRect">
              <a:avLst>
                <a:gd name="adj" fmla="val 10858"/>
              </a:avLst>
            </a:prstGeom>
            <a:solidFill>
              <a:srgbClr val="808080"/>
            </a:solidFill>
            <a:ln w="25400" cap="flat">
              <a:solidFill>
                <a:srgbClr val="0000FF"/>
              </a:solidFill>
              <a:prstDash val="solid"/>
              <a:miter lim="400000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93" tIns="64293" rIns="64293" bIns="64293" numCol="1" anchor="ctr">
              <a:noAutofit/>
            </a:bodyPr>
            <a:lstStyle>
              <a:lvl1pPr defTabSz="1285875">
                <a:defRPr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Noise correction </a:t>
              </a:r>
            </a:p>
          </p:txBody>
        </p:sp>
        <p:grpSp>
          <p:nvGrpSpPr>
            <p:cNvPr id="170" name="Grouper"/>
            <p:cNvGrpSpPr/>
            <p:nvPr/>
          </p:nvGrpSpPr>
          <p:grpSpPr>
            <a:xfrm>
              <a:off x="6092550" y="1898462"/>
              <a:ext cx="1247174" cy="729306"/>
              <a:chOff x="0" y="0"/>
              <a:chExt cx="1247172" cy="729305"/>
            </a:xfrm>
          </p:grpSpPr>
          <p:sp>
            <p:nvSpPr>
              <p:cNvPr id="166" name="Figure"/>
              <p:cNvSpPr/>
              <p:nvPr/>
            </p:nvSpPr>
            <p:spPr>
              <a:xfrm>
                <a:off x="0" y="3888"/>
                <a:ext cx="465177" cy="71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062" y="10800"/>
                    </a:moveTo>
                    <a:cubicBezTo>
                      <a:pt x="3062" y="15671"/>
                      <a:pt x="6527" y="19620"/>
                      <a:pt x="10800" y="19620"/>
                    </a:cubicBezTo>
                    <a:cubicBezTo>
                      <a:pt x="15073" y="19620"/>
                      <a:pt x="18538" y="15671"/>
                      <a:pt x="18538" y="10800"/>
                    </a:cubicBezTo>
                    <a:cubicBezTo>
                      <a:pt x="18538" y="5929"/>
                      <a:pt x="15073" y="1980"/>
                      <a:pt x="10800" y="1980"/>
                    </a:cubicBezTo>
                    <a:cubicBezTo>
                      <a:pt x="6527" y="1980"/>
                      <a:pt x="3062" y="5929"/>
                      <a:pt x="3062" y="10800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>
                <a:outerShdw blurRad="50800" dist="25400" dir="1908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64293" tIns="64293" rIns="64293" bIns="64293" numCol="1" anchor="ctr">
                <a:noAutofit/>
              </a:bodyPr>
              <a:lstStyle/>
              <a:p>
                <a:pPr defTabSz="1285875">
                  <a:defRPr sz="3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7" name="Figure"/>
              <p:cNvSpPr/>
              <p:nvPr/>
            </p:nvSpPr>
            <p:spPr>
              <a:xfrm>
                <a:off x="242402" y="3888"/>
                <a:ext cx="465177" cy="71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062" y="10800"/>
                    </a:moveTo>
                    <a:cubicBezTo>
                      <a:pt x="3062" y="15671"/>
                      <a:pt x="6527" y="19620"/>
                      <a:pt x="10800" y="19620"/>
                    </a:cubicBezTo>
                    <a:cubicBezTo>
                      <a:pt x="15073" y="19620"/>
                      <a:pt x="18538" y="15671"/>
                      <a:pt x="18538" y="10800"/>
                    </a:cubicBezTo>
                    <a:cubicBezTo>
                      <a:pt x="18538" y="5929"/>
                      <a:pt x="15073" y="1980"/>
                      <a:pt x="10800" y="1980"/>
                    </a:cubicBezTo>
                    <a:cubicBezTo>
                      <a:pt x="6527" y="1980"/>
                      <a:pt x="3062" y="5929"/>
                      <a:pt x="3062" y="10800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>
                <a:outerShdw blurRad="50800" dist="25400" dir="1908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64293" tIns="64293" rIns="64293" bIns="64293" numCol="1" anchor="ctr">
                <a:noAutofit/>
              </a:bodyPr>
              <a:lstStyle/>
              <a:p>
                <a:pPr defTabSz="1285875">
                  <a:defRPr sz="3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8" name="Figure"/>
              <p:cNvSpPr/>
              <p:nvPr/>
            </p:nvSpPr>
            <p:spPr>
              <a:xfrm>
                <a:off x="512167" y="9808"/>
                <a:ext cx="465177" cy="719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062" y="10800"/>
                    </a:moveTo>
                    <a:cubicBezTo>
                      <a:pt x="3062" y="15671"/>
                      <a:pt x="6527" y="19620"/>
                      <a:pt x="10800" y="19620"/>
                    </a:cubicBezTo>
                    <a:cubicBezTo>
                      <a:pt x="15073" y="19620"/>
                      <a:pt x="18538" y="15671"/>
                      <a:pt x="18538" y="10800"/>
                    </a:cubicBezTo>
                    <a:cubicBezTo>
                      <a:pt x="18538" y="5929"/>
                      <a:pt x="15073" y="1980"/>
                      <a:pt x="10800" y="1980"/>
                    </a:cubicBezTo>
                    <a:cubicBezTo>
                      <a:pt x="6527" y="1980"/>
                      <a:pt x="3062" y="5929"/>
                      <a:pt x="3062" y="10800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>
                <a:outerShdw blurRad="50800" dist="25400" dir="1908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64293" tIns="64293" rIns="64293" bIns="64293" numCol="1" anchor="ctr">
                <a:noAutofit/>
              </a:bodyPr>
              <a:lstStyle/>
              <a:p>
                <a:pPr defTabSz="1285875">
                  <a:defRPr sz="3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9" name="Figure"/>
              <p:cNvSpPr/>
              <p:nvPr/>
            </p:nvSpPr>
            <p:spPr>
              <a:xfrm>
                <a:off x="781996" y="0"/>
                <a:ext cx="465177" cy="71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062" y="10800"/>
                    </a:moveTo>
                    <a:cubicBezTo>
                      <a:pt x="3062" y="15671"/>
                      <a:pt x="6527" y="19620"/>
                      <a:pt x="10800" y="19620"/>
                    </a:cubicBezTo>
                    <a:cubicBezTo>
                      <a:pt x="15073" y="19620"/>
                      <a:pt x="18538" y="15671"/>
                      <a:pt x="18538" y="10800"/>
                    </a:cubicBezTo>
                    <a:cubicBezTo>
                      <a:pt x="18538" y="5929"/>
                      <a:pt x="15073" y="1980"/>
                      <a:pt x="10800" y="1980"/>
                    </a:cubicBezTo>
                    <a:cubicBezTo>
                      <a:pt x="6527" y="1980"/>
                      <a:pt x="3062" y="5929"/>
                      <a:pt x="3062" y="10800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>
                <a:outerShdw blurRad="50800" dist="25400" dir="1908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64293" tIns="64293" rIns="64293" bIns="64293" numCol="1" anchor="ctr">
                <a:noAutofit/>
              </a:bodyPr>
              <a:lstStyle/>
              <a:p>
                <a:pPr defTabSz="1285875">
                  <a:defRPr sz="3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cxnSp>
          <p:nvCxnSpPr>
            <p:cNvPr id="171" name="Ligne de connexion"/>
            <p:cNvCxnSpPr>
              <a:stCxn id="180" idx="0"/>
              <a:endCxn id="188" idx="0"/>
            </p:cNvCxnSpPr>
            <p:nvPr/>
          </p:nvCxnSpPr>
          <p:spPr>
            <a:xfrm flipH="1">
              <a:off x="2376066" y="2542382"/>
              <a:ext cx="7483424" cy="25523"/>
            </a:xfrm>
            <a:prstGeom prst="straightConnector1">
              <a:avLst/>
            </a:prstGeom>
            <a:ln w="508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2" name="Figure"/>
            <p:cNvSpPr/>
            <p:nvPr/>
          </p:nvSpPr>
          <p:spPr>
            <a:xfrm>
              <a:off x="2284180" y="1858489"/>
              <a:ext cx="718932" cy="138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83" y="0"/>
                  </a:lnTo>
                  <a:lnTo>
                    <a:pt x="21600" y="0"/>
                  </a:lnTo>
                  <a:lnTo>
                    <a:pt x="20217" y="21600"/>
                  </a:lnTo>
                  <a:close/>
                </a:path>
              </a:pathLst>
            </a:cu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4293" tIns="64293" rIns="64293" bIns="64293" numCol="1" anchor="ctr">
              <a:noAutofit/>
            </a:bodyPr>
            <a:lstStyle/>
            <a:p>
              <a:pPr defTabSz="1285875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3" name="mirror"/>
            <p:cNvSpPr txBox="1"/>
            <p:nvPr/>
          </p:nvSpPr>
          <p:spPr>
            <a:xfrm>
              <a:off x="2098113" y="1364214"/>
              <a:ext cx="1393032" cy="6146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93" tIns="64293" rIns="64293" bIns="64293" numCol="1" anchor="t">
              <a:noAutofit/>
            </a:bodyPr>
            <a:lstStyle>
              <a:lvl1pPr defTabSz="1285875">
                <a:defRPr sz="32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mirror</a:t>
              </a:r>
            </a:p>
          </p:txBody>
        </p:sp>
        <p:sp>
          <p:nvSpPr>
            <p:cNvPr id="174" name="Optical fiber…"/>
            <p:cNvSpPr txBox="1"/>
            <p:nvPr/>
          </p:nvSpPr>
          <p:spPr>
            <a:xfrm>
              <a:off x="5504888" y="783772"/>
              <a:ext cx="2309615" cy="10550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4293" tIns="64293" rIns="64293" bIns="64293" numCol="1" anchor="t">
              <a:spAutoFit/>
            </a:bodyPr>
            <a:lstStyle/>
            <a:p>
              <a:pPr defTabSz="1285875">
                <a:defRPr sz="32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Optical fiber</a:t>
              </a:r>
            </a:p>
            <a:p>
              <a:pPr defTabSz="1285875">
                <a:defRPr sz="32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(delay line)</a:t>
              </a:r>
            </a:p>
          </p:txBody>
        </p:sp>
        <p:grpSp>
          <p:nvGrpSpPr>
            <p:cNvPr id="177" name="Grouper"/>
            <p:cNvGrpSpPr/>
            <p:nvPr/>
          </p:nvGrpSpPr>
          <p:grpSpPr>
            <a:xfrm>
              <a:off x="1885977" y="3455531"/>
              <a:ext cx="398723" cy="354216"/>
              <a:chOff x="0" y="0"/>
              <a:chExt cx="398722" cy="354214"/>
            </a:xfrm>
          </p:grpSpPr>
          <p:sp>
            <p:nvSpPr>
              <p:cNvPr id="175" name="Ovale"/>
              <p:cNvSpPr/>
              <p:nvPr/>
            </p:nvSpPr>
            <p:spPr>
              <a:xfrm rot="5400000">
                <a:off x="58484" y="4449"/>
                <a:ext cx="274686" cy="265788"/>
              </a:xfrm>
              <a:prstGeom prst="ellipse">
                <a:avLst/>
              </a:prstGeom>
              <a:solidFill>
                <a:srgbClr val="808080"/>
              </a:solidFill>
              <a:ln w="101600" cap="flat">
                <a:solidFill>
                  <a:srgbClr val="F2F2F2"/>
                </a:solidFill>
                <a:prstDash val="solid"/>
                <a:round/>
              </a:ln>
              <a:effectLst/>
            </p:spPr>
            <p:txBody>
              <a:bodyPr wrap="square" lIns="64293" tIns="64293" rIns="64293" bIns="64293" numCol="1" anchor="ctr">
                <a:noAutofit/>
              </a:bodyPr>
              <a:lstStyle/>
              <a:p>
                <a:pPr defTabSz="1285875">
                  <a:defRPr sz="3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6" name="Figure"/>
              <p:cNvSpPr/>
              <p:nvPr/>
            </p:nvSpPr>
            <p:spPr>
              <a:xfrm rot="10800000">
                <a:off x="-1" y="125284"/>
                <a:ext cx="398724" cy="22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835" y="0"/>
                      <a:pt x="10800" y="0"/>
                    </a:cubicBezTo>
                    <a:cubicBezTo>
                      <a:pt x="16765" y="0"/>
                      <a:pt x="21600" y="9671"/>
                      <a:pt x="21600" y="21600"/>
                    </a:cubicBezTo>
                    <a:lnTo>
                      <a:pt x="19342" y="21600"/>
                    </a:lnTo>
                    <a:cubicBezTo>
                      <a:pt x="19342" y="11843"/>
                      <a:pt x="15518" y="3933"/>
                      <a:pt x="10800" y="3933"/>
                    </a:cubicBezTo>
                    <a:cubicBezTo>
                      <a:pt x="6082" y="3933"/>
                      <a:pt x="2258" y="11843"/>
                      <a:pt x="2258" y="21600"/>
                    </a:cubicBezTo>
                    <a:close/>
                  </a:path>
                </a:pathLst>
              </a:cu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4293" tIns="64293" rIns="64293" bIns="64293" numCol="1" anchor="ctr">
                <a:noAutofit/>
              </a:bodyPr>
              <a:lstStyle/>
              <a:p>
                <a:pPr defTabSz="1285875">
                  <a:defRPr sz="3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178" name="laser"/>
            <p:cNvSpPr/>
            <p:nvPr/>
          </p:nvSpPr>
          <p:spPr>
            <a:xfrm>
              <a:off x="0" y="2087269"/>
              <a:ext cx="1366243" cy="971634"/>
            </a:xfrm>
            <a:prstGeom prst="roundRect">
              <a:avLst>
                <a:gd name="adj" fmla="val 10858"/>
              </a:avLst>
            </a:prstGeom>
            <a:solidFill>
              <a:srgbClr val="FF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93" tIns="64293" rIns="64293" bIns="64293" numCol="1" anchor="ctr">
              <a:noAutofit/>
            </a:bodyPr>
            <a:lstStyle>
              <a:lvl1pPr defTabSz="1285875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laser</a:t>
              </a:r>
            </a:p>
          </p:txBody>
        </p:sp>
        <p:sp>
          <p:nvSpPr>
            <p:cNvPr id="179" name="Photodiode"/>
            <p:cNvSpPr txBox="1"/>
            <p:nvPr/>
          </p:nvSpPr>
          <p:spPr>
            <a:xfrm>
              <a:off x="443096" y="3871323"/>
              <a:ext cx="1555068" cy="449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4293" tIns="64293" rIns="64293" bIns="64293" numCol="1" anchor="t">
              <a:spAutoFit/>
            </a:bodyPr>
            <a:lstStyle>
              <a:lvl1pPr defTabSz="1285875">
                <a:defRPr sz="2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Photodiode</a:t>
              </a:r>
            </a:p>
          </p:txBody>
        </p:sp>
        <p:sp>
          <p:nvSpPr>
            <p:cNvPr id="180" name="Figure"/>
            <p:cNvSpPr/>
            <p:nvPr/>
          </p:nvSpPr>
          <p:spPr>
            <a:xfrm rot="5400000">
              <a:off x="9500024" y="2450290"/>
              <a:ext cx="718932" cy="18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83" y="0"/>
                  </a:lnTo>
                  <a:lnTo>
                    <a:pt x="21600" y="0"/>
                  </a:lnTo>
                  <a:lnTo>
                    <a:pt x="20217" y="21600"/>
                  </a:lnTo>
                  <a:close/>
                </a:path>
              </a:pathLst>
            </a:cu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4293" tIns="64293" rIns="64293" bIns="64293" numCol="1" anchor="ctr">
              <a:noAutofit/>
            </a:bodyPr>
            <a:lstStyle/>
            <a:p>
              <a:pPr defTabSz="1285875"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1" name="&lt; propagation noise &gt;"/>
            <p:cNvSpPr txBox="1"/>
            <p:nvPr/>
          </p:nvSpPr>
          <p:spPr>
            <a:xfrm>
              <a:off x="5126093" y="2928574"/>
              <a:ext cx="3707607" cy="394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285875">
                <a:defRPr sz="2800" b="1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&lt; propagation noise &gt;</a:t>
              </a:r>
            </a:p>
          </p:txBody>
        </p:sp>
        <p:sp>
          <p:nvSpPr>
            <p:cNvPr id="182" name="Ligne"/>
            <p:cNvSpPr/>
            <p:nvPr/>
          </p:nvSpPr>
          <p:spPr>
            <a:xfrm rot="5400000" flipH="1">
              <a:off x="8884271" y="2793841"/>
              <a:ext cx="751511" cy="296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800" y="0"/>
                    <a:pt x="21600" y="10800"/>
                    <a:pt x="21600" y="21600"/>
                  </a:cubicBezTo>
                </a:path>
              </a:pathLst>
            </a:custGeom>
            <a:noFill/>
            <a:ln w="50800" cap="flat">
              <a:solidFill>
                <a:srgbClr val="FF0000"/>
              </a:solidFill>
              <a:prstDash val="solid"/>
              <a:round/>
              <a:headEnd type="triangle" w="med" len="med"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64293" tIns="64293" rIns="64293" bIns="64293" numCol="1" anchor="ctr">
              <a:noAutofit/>
            </a:bodyPr>
            <a:lstStyle/>
            <a:p>
              <a:pPr algn="l" defTabSz="1285875">
                <a:defRPr sz="3200">
                  <a:solidFill>
                    <a:srgbClr val="660033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183" name="Grouper"/>
            <p:cNvSpPr/>
            <p:nvPr/>
          </p:nvSpPr>
          <p:spPr>
            <a:xfrm>
              <a:off x="9201169" y="3282172"/>
              <a:ext cx="1247173" cy="589153"/>
            </a:xfrm>
            <a:prstGeom prst="roundRect">
              <a:avLst>
                <a:gd name="adj" fmla="val 10858"/>
              </a:avLst>
            </a:prstGeom>
            <a:solidFill>
              <a:srgbClr val="FF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93" tIns="64293" rIns="64293" bIns="64293" numCol="1" anchor="ctr">
              <a:noAutofit/>
            </a:bodyPr>
            <a:lstStyle>
              <a:lvl1pPr defTabSz="1285875">
                <a:defRPr sz="24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User</a:t>
              </a:r>
            </a:p>
          </p:txBody>
        </p:sp>
        <p:sp>
          <p:nvSpPr>
            <p:cNvPr id="184" name="Rectangle aux angles arrondis"/>
            <p:cNvSpPr/>
            <p:nvPr/>
          </p:nvSpPr>
          <p:spPr>
            <a:xfrm>
              <a:off x="4278633" y="2210977"/>
              <a:ext cx="1059697" cy="724722"/>
            </a:xfrm>
            <a:prstGeom prst="roundRect">
              <a:avLst>
                <a:gd name="adj" fmla="val 10858"/>
              </a:avLst>
            </a:prstGeom>
            <a:solidFill>
              <a:srgbClr val="808080"/>
            </a:solidFill>
            <a:ln w="508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4293" tIns="64293" rIns="64293" bIns="64293" numCol="1" anchor="ctr">
              <a:noAutofit/>
            </a:bodyPr>
            <a:lstStyle/>
            <a:p>
              <a:pPr defTabSz="1285875">
                <a:lnSpc>
                  <a:spcPts val="3000"/>
                </a:lnSpc>
                <a:defRPr sz="4400" baseline="-19818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5" name="ω"/>
            <p:cNvSpPr txBox="1"/>
            <p:nvPr/>
          </p:nvSpPr>
          <p:spPr>
            <a:xfrm>
              <a:off x="4312929" y="2351056"/>
              <a:ext cx="1013604" cy="481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285875">
                <a:lnSpc>
                  <a:spcPts val="3000"/>
                </a:lnSpc>
                <a:defRPr sz="4400">
                  <a:solidFill>
                    <a:srgbClr val="FFFFFF"/>
                  </a:solidFill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r>
                <a:t>w</a:t>
              </a:r>
            </a:p>
          </p:txBody>
        </p:sp>
        <p:sp>
          <p:nvSpPr>
            <p:cNvPr id="186" name="photonic device"/>
            <p:cNvSpPr txBox="1"/>
            <p:nvPr/>
          </p:nvSpPr>
          <p:spPr>
            <a:xfrm>
              <a:off x="4028056" y="1462781"/>
              <a:ext cx="1404132" cy="7798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93" tIns="64293" rIns="64293" bIns="64293" numCol="1" anchor="t">
              <a:spAutoFit/>
            </a:bodyPr>
            <a:lstStyle>
              <a:lvl1pPr algn="l" defTabSz="1285875">
                <a:defRPr sz="2200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photonic device</a:t>
              </a:r>
            </a:p>
          </p:txBody>
        </p:sp>
        <p:sp>
          <p:nvSpPr>
            <p:cNvPr id="224" name="Ligne de connexion"/>
            <p:cNvSpPr/>
            <p:nvPr/>
          </p:nvSpPr>
          <p:spPr>
            <a:xfrm>
              <a:off x="2094707" y="1978842"/>
              <a:ext cx="563345" cy="1267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</a:path>
              </a:pathLst>
            </a:custGeom>
            <a:noFill/>
            <a:ln w="508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endParaRPr/>
            </a:p>
          </p:txBody>
        </p:sp>
        <p:sp>
          <p:nvSpPr>
            <p:cNvPr id="188" name="splitter"/>
            <p:cNvSpPr/>
            <p:nvPr/>
          </p:nvSpPr>
          <p:spPr>
            <a:xfrm>
              <a:off x="1927179" y="2315430"/>
              <a:ext cx="897775" cy="50494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93" tIns="64293" rIns="64293" bIns="64293" numCol="1" anchor="ctr">
              <a:noAutofit/>
            </a:bodyPr>
            <a:lstStyle>
              <a:lvl1pPr defTabSz="1285875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splitter</a:t>
              </a:r>
            </a:p>
          </p:txBody>
        </p:sp>
        <p:sp>
          <p:nvSpPr>
            <p:cNvPr id="189" name="𝜑round trip = 2𝜑Fiber"/>
            <p:cNvSpPr txBox="1"/>
            <p:nvPr/>
          </p:nvSpPr>
          <p:spPr>
            <a:xfrm>
              <a:off x="5291583" y="3710786"/>
              <a:ext cx="3636713" cy="777876"/>
            </a:xfrm>
            <a:prstGeom prst="rect">
              <a:avLst/>
            </a:prstGeom>
            <a:noFill/>
            <a:ln w="12700" cap="flat">
              <a:solidFill>
                <a:schemeClr val="accent5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>
                <a:defRPr sz="3800">
                  <a:solidFill>
                    <a:srgbClr val="FF0000"/>
                  </a:solidFill>
                </a:defRPr>
              </a:pPr>
              <a:r>
                <a:t>𝜑</a:t>
              </a:r>
              <a:r>
                <a:rPr baseline="-19157"/>
                <a:t>round trip </a:t>
              </a:r>
              <a:r>
                <a:t>= 2𝜑</a:t>
              </a:r>
              <a:r>
                <a:rPr baseline="-19157"/>
                <a:t>Fiber</a:t>
              </a:r>
              <a:r>
                <a:t> </a:t>
              </a:r>
            </a:p>
          </p:txBody>
        </p:sp>
        <p:sp>
          <p:nvSpPr>
            <p:cNvPr id="190" name="-𝜑fiber"/>
            <p:cNvSpPr txBox="1"/>
            <p:nvPr/>
          </p:nvSpPr>
          <p:spPr>
            <a:xfrm>
              <a:off x="4013976" y="3209965"/>
              <a:ext cx="76473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>
                <a:defRPr sz="2200">
                  <a:solidFill>
                    <a:srgbClr val="0000FF"/>
                  </a:solidFill>
                </a:defRPr>
              </a:pPr>
              <a:r>
                <a:t>-𝜑</a:t>
              </a:r>
              <a:r>
                <a:rPr baseline="-28727"/>
                <a:t>fiber</a:t>
              </a:r>
            </a:p>
          </p:txBody>
        </p:sp>
        <p:sp>
          <p:nvSpPr>
            <p:cNvPr id="191" name="splitter"/>
            <p:cNvSpPr/>
            <p:nvPr/>
          </p:nvSpPr>
          <p:spPr>
            <a:xfrm>
              <a:off x="8105742" y="2320863"/>
              <a:ext cx="897775" cy="50494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93" tIns="64293" rIns="64293" bIns="64293" numCol="1" anchor="ctr">
              <a:noAutofit/>
            </a:bodyPr>
            <a:lstStyle>
              <a:lvl1pPr defTabSz="1285875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splitter</a:t>
              </a:r>
            </a:p>
          </p:txBody>
        </p:sp>
        <p:sp>
          <p:nvSpPr>
            <p:cNvPr id="192" name="Remote End"/>
            <p:cNvSpPr txBox="1"/>
            <p:nvPr/>
          </p:nvSpPr>
          <p:spPr>
            <a:xfrm>
              <a:off x="7859114" y="4867013"/>
              <a:ext cx="2589229" cy="600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b">
              <a:noAutofit/>
            </a:bodyPr>
            <a:lstStyle>
              <a:lvl1pPr algn="r" defTabSz="1285875">
                <a:defRPr sz="3200">
                  <a:solidFill>
                    <a:srgbClr val="80808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Remote End</a:t>
              </a:r>
            </a:p>
          </p:txBody>
        </p:sp>
        <p:sp>
          <p:nvSpPr>
            <p:cNvPr id="193" name="𝜑correction + 𝜑fiber = 0"/>
            <p:cNvSpPr txBox="1"/>
            <p:nvPr/>
          </p:nvSpPr>
          <p:spPr>
            <a:xfrm>
              <a:off x="6627680" y="2257"/>
              <a:ext cx="3469174" cy="625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>
                <a:defRPr sz="2800" b="1">
                  <a:solidFill>
                    <a:schemeClr val="accent1">
                      <a:satOff val="-3355"/>
                      <a:lumOff val="26614"/>
                    </a:schemeClr>
                  </a:solidFill>
                </a:defRPr>
              </a:pPr>
              <a:r>
                <a:t>𝜑</a:t>
              </a:r>
              <a:r>
                <a:rPr baseline="-23857"/>
                <a:t>correction</a:t>
              </a:r>
              <a:r>
                <a:rPr baseline="-5999"/>
                <a:t> </a:t>
              </a:r>
              <a:r>
                <a:t>+ 𝜑</a:t>
              </a:r>
              <a:r>
                <a:rPr baseline="-23857"/>
                <a:t>fiber</a:t>
              </a:r>
              <a:r>
                <a:t> = 0</a:t>
              </a:r>
            </a:p>
          </p:txBody>
        </p:sp>
        <p:sp>
          <p:nvSpPr>
            <p:cNvPr id="194" name="Ligne"/>
            <p:cNvSpPr/>
            <p:nvPr/>
          </p:nvSpPr>
          <p:spPr>
            <a:xfrm>
              <a:off x="9818039" y="493173"/>
              <a:ext cx="1" cy="2103944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3355"/>
                  <a:lumOff val="26614"/>
                </a:schemeClr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5" name="Rectangle"/>
            <p:cNvSpPr/>
            <p:nvPr/>
          </p:nvSpPr>
          <p:spPr>
            <a:xfrm>
              <a:off x="1768993" y="1213257"/>
              <a:ext cx="1785939" cy="2719657"/>
            </a:xfrm>
            <a:prstGeom prst="rect">
              <a:avLst/>
            </a:prstGeom>
            <a:noFill/>
            <a:ln w="25400" cap="flat">
              <a:solidFill>
                <a:schemeClr val="accent5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6" name="Michelson"/>
            <p:cNvSpPr txBox="1"/>
            <p:nvPr/>
          </p:nvSpPr>
          <p:spPr>
            <a:xfrm>
              <a:off x="1993172" y="783772"/>
              <a:ext cx="1399134" cy="449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4293" tIns="64293" rIns="64293" bIns="64293" numCol="1" anchor="t">
              <a:spAutoFit/>
            </a:bodyPr>
            <a:lstStyle>
              <a:lvl1pPr defTabSz="1285875">
                <a:defRPr sz="22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Michelson</a:t>
              </a:r>
            </a:p>
          </p:txBody>
        </p:sp>
        <p:sp>
          <p:nvSpPr>
            <p:cNvPr id="197" name="opto-electronic compensation"/>
            <p:cNvSpPr txBox="1"/>
            <p:nvPr/>
          </p:nvSpPr>
          <p:spPr>
            <a:xfrm>
              <a:off x="2311762" y="5084776"/>
              <a:ext cx="4002336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285875">
                <a:defRPr sz="2200" b="1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opto-electronic compensation</a:t>
              </a:r>
            </a:p>
          </p:txBody>
        </p:sp>
      </p:grpSp>
      <p:sp>
        <p:nvSpPr>
          <p:cNvPr id="199" name="Shorter delay, larger bandwidth…"/>
          <p:cNvSpPr txBox="1"/>
          <p:nvPr/>
        </p:nvSpPr>
        <p:spPr>
          <a:xfrm>
            <a:off x="14294515" y="7857498"/>
            <a:ext cx="9458726" cy="19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761999" indent="-507999" algn="l">
              <a:lnSpc>
                <a:spcPct val="130000"/>
              </a:lnSpc>
              <a:spcBef>
                <a:spcPts val="1400"/>
              </a:spcBef>
              <a:buClr>
                <a:schemeClr val="accent5"/>
              </a:buClr>
              <a:buSzPct val="100000"/>
              <a:buChar char="•"/>
              <a:defRPr sz="3200">
                <a:solidFill>
                  <a:srgbClr val="141984"/>
                </a:solidFill>
              </a:defRPr>
            </a:pPr>
            <a:r>
              <a:t>Shorter delay, larger bandwidth</a:t>
            </a:r>
          </a:p>
          <a:p>
            <a:pPr marL="761999" indent="-507999" algn="l">
              <a:lnSpc>
                <a:spcPct val="130000"/>
              </a:lnSpc>
              <a:spcBef>
                <a:spcPts val="1400"/>
              </a:spcBef>
              <a:buClr>
                <a:schemeClr val="accent5"/>
              </a:buClr>
              <a:buSzPct val="100000"/>
              <a:buChar char="•"/>
              <a:defRPr sz="3200">
                <a:solidFill>
                  <a:srgbClr val="141984"/>
                </a:solidFill>
              </a:defRPr>
            </a:pPr>
            <a:r>
              <a:t>Signal regeneration with a narrow laser (a few kHz at 1 Hz bandwidth, free running)</a:t>
            </a:r>
          </a:p>
        </p:txBody>
      </p:sp>
      <p:grpSp>
        <p:nvGrpSpPr>
          <p:cNvPr id="217" name="Grouper"/>
          <p:cNvGrpSpPr/>
          <p:nvPr/>
        </p:nvGrpSpPr>
        <p:grpSpPr>
          <a:xfrm>
            <a:off x="1375229" y="7609568"/>
            <a:ext cx="12305447" cy="4753862"/>
            <a:chOff x="0" y="0"/>
            <a:chExt cx="12305445" cy="4753861"/>
          </a:xfrm>
        </p:grpSpPr>
        <p:grpSp>
          <p:nvGrpSpPr>
            <p:cNvPr id="211" name="Grouper"/>
            <p:cNvGrpSpPr/>
            <p:nvPr/>
          </p:nvGrpSpPr>
          <p:grpSpPr>
            <a:xfrm>
              <a:off x="133350" y="1116348"/>
              <a:ext cx="12172096" cy="1354703"/>
              <a:chOff x="0" y="0"/>
              <a:chExt cx="12172095" cy="1354701"/>
            </a:xfrm>
          </p:grpSpPr>
          <p:sp>
            <p:nvSpPr>
              <p:cNvPr id="200" name="Local…"/>
              <p:cNvSpPr txBox="1"/>
              <p:nvPr/>
            </p:nvSpPr>
            <p:spPr>
              <a:xfrm>
                <a:off x="0" y="283654"/>
                <a:ext cx="930248" cy="841106"/>
              </a:xfrm>
              <a:prstGeom prst="rect">
                <a:avLst/>
              </a:prstGeom>
              <a:solidFill>
                <a:srgbClr val="FFC000"/>
              </a:solidFill>
              <a:ln w="12700" cap="flat">
                <a:solidFill>
                  <a:srgbClr val="660033"/>
                </a:solidFill>
                <a:prstDash val="solid"/>
                <a:miter lim="8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2200">
                    <a:solidFill>
                      <a:srgbClr val="66003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Local</a:t>
                </a:r>
              </a:p>
              <a:p>
                <a:pPr algn="l" defTabSz="914400">
                  <a:defRPr sz="2200">
                    <a:solidFill>
                      <a:srgbClr val="66003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 end</a:t>
                </a:r>
              </a:p>
            </p:txBody>
          </p:sp>
          <p:sp>
            <p:nvSpPr>
              <p:cNvPr id="201" name="Remote…"/>
              <p:cNvSpPr txBox="1"/>
              <p:nvPr/>
            </p:nvSpPr>
            <p:spPr>
              <a:xfrm>
                <a:off x="10986434" y="277272"/>
                <a:ext cx="1185662" cy="841106"/>
              </a:xfrm>
              <a:prstGeom prst="rect">
                <a:avLst/>
              </a:prstGeom>
              <a:solidFill>
                <a:srgbClr val="FFC000"/>
              </a:solidFill>
              <a:ln w="12700" cap="flat">
                <a:solidFill>
                  <a:srgbClr val="660033"/>
                </a:solidFill>
                <a:prstDash val="solid"/>
                <a:miter lim="8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defRPr sz="2200">
                    <a:solidFill>
                      <a:srgbClr val="66003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Remote</a:t>
                </a:r>
              </a:p>
              <a:p>
                <a:pPr defTabSz="914400">
                  <a:defRPr sz="2200">
                    <a:solidFill>
                      <a:srgbClr val="66003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 end</a:t>
                </a:r>
              </a:p>
            </p:txBody>
          </p:sp>
          <p:sp>
            <p:nvSpPr>
              <p:cNvPr id="202" name="Repeater…"/>
              <p:cNvSpPr txBox="1"/>
              <p:nvPr/>
            </p:nvSpPr>
            <p:spPr>
              <a:xfrm>
                <a:off x="5408416" y="90115"/>
                <a:ext cx="1444066" cy="1262459"/>
              </a:xfrm>
              <a:prstGeom prst="rect">
                <a:avLst/>
              </a:prstGeom>
              <a:solidFill>
                <a:srgbClr val="85FFE0"/>
              </a:solidFill>
              <a:ln w="12700" cap="flat">
                <a:solidFill>
                  <a:srgbClr val="660033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defRPr sz="2200">
                    <a:solidFill>
                      <a:srgbClr val="660033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Repeater</a:t>
                </a:r>
                <a:endParaRPr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defTabSz="914400">
                  <a:defRPr sz="2200">
                    <a:solidFill>
                      <a:srgbClr val="660033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Station</a:t>
                </a:r>
                <a:endParaRPr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defTabSz="914400">
                  <a:defRPr sz="2200">
                    <a:solidFill>
                      <a:srgbClr val="660033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N</a:t>
                </a:r>
              </a:p>
            </p:txBody>
          </p:sp>
          <p:sp>
            <p:nvSpPr>
              <p:cNvPr id="203" name="Repeater…"/>
              <p:cNvSpPr txBox="1"/>
              <p:nvPr/>
            </p:nvSpPr>
            <p:spPr>
              <a:xfrm>
                <a:off x="8067957" y="92243"/>
                <a:ext cx="1444067" cy="1262459"/>
              </a:xfrm>
              <a:prstGeom prst="rect">
                <a:avLst/>
              </a:prstGeom>
              <a:solidFill>
                <a:srgbClr val="85FFE0"/>
              </a:solidFill>
              <a:ln w="12700" cap="flat">
                <a:solidFill>
                  <a:srgbClr val="660033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defRPr sz="2200">
                    <a:solidFill>
                      <a:srgbClr val="660033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Repeater</a:t>
                </a:r>
                <a:endParaRPr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defTabSz="914400">
                  <a:defRPr sz="2200">
                    <a:solidFill>
                      <a:srgbClr val="660033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Station</a:t>
                </a:r>
                <a:endParaRPr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defTabSz="914400">
                  <a:defRPr sz="2200">
                    <a:solidFill>
                      <a:srgbClr val="660033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N+1</a:t>
                </a:r>
              </a:p>
            </p:txBody>
          </p:sp>
          <p:sp>
            <p:nvSpPr>
              <p:cNvPr id="204" name="Repeater…"/>
              <p:cNvSpPr txBox="1"/>
              <p:nvPr/>
            </p:nvSpPr>
            <p:spPr>
              <a:xfrm>
                <a:off x="2530880" y="90115"/>
                <a:ext cx="1444066" cy="1262459"/>
              </a:xfrm>
              <a:prstGeom prst="rect">
                <a:avLst/>
              </a:prstGeom>
              <a:solidFill>
                <a:srgbClr val="85FFE0"/>
              </a:solidFill>
              <a:ln w="12700" cap="flat">
                <a:solidFill>
                  <a:srgbClr val="660033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914400">
                  <a:defRPr sz="2200">
                    <a:solidFill>
                      <a:srgbClr val="660033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Repeater</a:t>
                </a:r>
                <a:endParaRPr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defTabSz="914400">
                  <a:defRPr sz="2200">
                    <a:solidFill>
                      <a:srgbClr val="660033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Station</a:t>
                </a:r>
                <a:endParaRPr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defTabSz="914400">
                  <a:defRPr sz="2200">
                    <a:solidFill>
                      <a:srgbClr val="660033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r>
                  <a:t>N-1</a:t>
                </a:r>
              </a:p>
            </p:txBody>
          </p:sp>
          <p:cxnSp>
            <p:nvCxnSpPr>
              <p:cNvPr id="205" name="Ligne de connexion"/>
              <p:cNvCxnSpPr>
                <a:stCxn id="204" idx="0"/>
                <a:endCxn id="202" idx="0"/>
              </p:cNvCxnSpPr>
              <p:nvPr/>
            </p:nvCxnSpPr>
            <p:spPr>
              <a:xfrm>
                <a:off x="3252912" y="721344"/>
                <a:ext cx="2877537" cy="1"/>
              </a:xfrm>
              <a:prstGeom prst="straightConnector1">
                <a:avLst/>
              </a:prstGeom>
              <a:ln w="19050" cap="flat">
                <a:solidFill>
                  <a:srgbClr val="00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06" name="Ligne de connexion"/>
              <p:cNvCxnSpPr>
                <a:stCxn id="202" idx="0"/>
                <a:endCxn id="203" idx="0"/>
              </p:cNvCxnSpPr>
              <p:nvPr/>
            </p:nvCxnSpPr>
            <p:spPr>
              <a:xfrm>
                <a:off x="6130448" y="721344"/>
                <a:ext cx="2659543" cy="2129"/>
              </a:xfrm>
              <a:prstGeom prst="straightConnector1">
                <a:avLst/>
              </a:prstGeom>
              <a:ln w="19050" cap="flat">
                <a:solidFill>
                  <a:srgbClr val="00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07" name="Ligne de connexion"/>
              <p:cNvCxnSpPr>
                <a:stCxn id="203" idx="0"/>
                <a:endCxn id="201" idx="0"/>
              </p:cNvCxnSpPr>
              <p:nvPr/>
            </p:nvCxnSpPr>
            <p:spPr>
              <a:xfrm flipV="1">
                <a:off x="8789990" y="697825"/>
                <a:ext cx="2789276" cy="25648"/>
              </a:xfrm>
              <a:prstGeom prst="straightConnector1">
                <a:avLst/>
              </a:prstGeom>
              <a:ln w="19050" cap="flat">
                <a:solidFill>
                  <a:srgbClr val="000000"/>
                </a:solidFill>
                <a:prstDash val="dash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08" name="Ligne de connexion"/>
              <p:cNvCxnSpPr>
                <a:stCxn id="200" idx="0"/>
                <a:endCxn id="204" idx="0"/>
              </p:cNvCxnSpPr>
              <p:nvPr/>
            </p:nvCxnSpPr>
            <p:spPr>
              <a:xfrm>
                <a:off x="465123" y="704206"/>
                <a:ext cx="2787790" cy="17139"/>
              </a:xfrm>
              <a:prstGeom prst="straightConnector1">
                <a:avLst/>
              </a:prstGeom>
              <a:ln w="19050" cap="flat">
                <a:solidFill>
                  <a:srgbClr val="000000"/>
                </a:solidFill>
                <a:prstDash val="dash"/>
                <a:round/>
                <a:headEnd type="triangle" w="med" len="med"/>
                <a:tailEnd type="triangle" w="med" len="med"/>
              </a:ln>
              <a:effectLst/>
            </p:spPr>
          </p:cxnSp>
          <p:sp>
            <p:nvSpPr>
              <p:cNvPr id="209" name="Link…"/>
              <p:cNvSpPr txBox="1"/>
              <p:nvPr/>
            </p:nvSpPr>
            <p:spPr>
              <a:xfrm>
                <a:off x="4325874" y="2004"/>
                <a:ext cx="794501" cy="8240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2400">
                    <a:solidFill>
                      <a:srgbClr val="66003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Link</a:t>
                </a:r>
              </a:p>
              <a:p>
                <a:pPr algn="l" defTabSz="914400">
                  <a:defRPr sz="2400">
                    <a:solidFill>
                      <a:srgbClr val="66003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 N-1</a:t>
                </a:r>
              </a:p>
            </p:txBody>
          </p:sp>
          <p:sp>
            <p:nvSpPr>
              <p:cNvPr id="210" name="Link…"/>
              <p:cNvSpPr txBox="1"/>
              <p:nvPr/>
            </p:nvSpPr>
            <p:spPr>
              <a:xfrm>
                <a:off x="7029015" y="0"/>
                <a:ext cx="794500" cy="8240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2400">
                    <a:solidFill>
                      <a:srgbClr val="66003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Link</a:t>
                </a:r>
              </a:p>
              <a:p>
                <a:pPr algn="l" defTabSz="914400">
                  <a:defRPr sz="2400">
                    <a:solidFill>
                      <a:srgbClr val="66003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  N</a:t>
                </a:r>
              </a:p>
            </p:txBody>
          </p:sp>
        </p:grpSp>
        <p:sp>
          <p:nvSpPr>
            <p:cNvPr id="212" name="Multi-segment approach"/>
            <p:cNvSpPr txBox="1"/>
            <p:nvPr/>
          </p:nvSpPr>
          <p:spPr>
            <a:xfrm>
              <a:off x="-1" y="0"/>
              <a:ext cx="7323759" cy="981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u="sng">
                  <a:solidFill>
                    <a:srgbClr val="141984"/>
                  </a:solidFill>
                </a:defRPr>
              </a:lvl1pPr>
            </a:lstStyle>
            <a:p>
              <a:r>
                <a:t>Multi-segment approach</a:t>
              </a:r>
            </a:p>
          </p:txBody>
        </p:sp>
        <p:grpSp>
          <p:nvGrpSpPr>
            <p:cNvPr id="216" name="Grouper"/>
            <p:cNvGrpSpPr/>
            <p:nvPr/>
          </p:nvGrpSpPr>
          <p:grpSpPr>
            <a:xfrm>
              <a:off x="59869" y="2740497"/>
              <a:ext cx="12192268" cy="2013365"/>
              <a:chOff x="0" y="0"/>
              <a:chExt cx="12192266" cy="2013364"/>
            </a:xfrm>
          </p:grpSpPr>
          <p:sp>
            <p:nvSpPr>
              <p:cNvPr id="213" name="Rectangle"/>
              <p:cNvSpPr/>
              <p:nvPr/>
            </p:nvSpPr>
            <p:spPr>
              <a:xfrm>
                <a:off x="0" y="0"/>
                <a:ext cx="12192267" cy="1987248"/>
              </a:xfrm>
              <a:prstGeom prst="rect">
                <a:avLst/>
              </a:prstGeom>
              <a:solidFill>
                <a:schemeClr val="accent5">
                  <a:hueOff val="-444211"/>
                  <a:satOff val="-14915"/>
                  <a:lumOff val="22857"/>
                  <a:alpha val="10000"/>
                </a:schemeClr>
              </a:solidFill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14" name="Repeater laser station (RLS) functionalities :"/>
              <p:cNvSpPr txBox="1"/>
              <p:nvPr/>
            </p:nvSpPr>
            <p:spPr>
              <a:xfrm>
                <a:off x="86602" y="176148"/>
                <a:ext cx="4897159" cy="12528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>
                <a:lvl1pPr algn="l">
                  <a:lnSpc>
                    <a:spcPct val="130000"/>
                  </a:lnSpc>
                  <a:spcBef>
                    <a:spcPts val="1400"/>
                  </a:spcBef>
                  <a:defRPr sz="3200" b="1">
                    <a:solidFill>
                      <a:srgbClr val="141984"/>
                    </a:solidFill>
                  </a:defRPr>
                </a:lvl1pPr>
              </a:lstStyle>
              <a:p>
                <a:r>
                  <a:t>Repeater laser station (RLS) functionalities : </a:t>
                </a:r>
              </a:p>
            </p:txBody>
          </p:sp>
          <p:sp>
            <p:nvSpPr>
              <p:cNvPr id="215" name="sends back signal to station N-1,…"/>
              <p:cNvSpPr txBox="1"/>
              <p:nvPr/>
            </p:nvSpPr>
            <p:spPr>
              <a:xfrm>
                <a:off x="5315136" y="141702"/>
                <a:ext cx="6489106" cy="187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/>
              <a:p>
                <a:pPr marL="761999" indent="-507999" algn="l">
                  <a:spcBef>
                    <a:spcPts val="1400"/>
                  </a:spcBef>
                  <a:buClr>
                    <a:schemeClr val="accent5"/>
                  </a:buClr>
                  <a:buSzPct val="100000"/>
                  <a:buChar char="•"/>
                  <a:defRPr sz="3200">
                    <a:solidFill>
                      <a:srgbClr val="141984"/>
                    </a:solidFill>
                  </a:defRPr>
                </a:pPr>
                <a:r>
                  <a:t>sends back signal to station N-1, </a:t>
                </a:r>
              </a:p>
              <a:p>
                <a:pPr marL="761999" indent="-507999" algn="l">
                  <a:spcBef>
                    <a:spcPts val="1400"/>
                  </a:spcBef>
                  <a:buClr>
                    <a:schemeClr val="accent5"/>
                  </a:buClr>
                  <a:buSzPct val="100000"/>
                  <a:buChar char="•"/>
                  <a:defRPr sz="3200">
                    <a:solidFill>
                      <a:srgbClr val="141984"/>
                    </a:solidFill>
                  </a:defRPr>
                </a:pPr>
                <a:r>
                  <a:t>corrects the noise of next link N, </a:t>
                </a:r>
              </a:p>
              <a:p>
                <a:pPr marL="761999" indent="-507999" algn="l">
                  <a:spcBef>
                    <a:spcPts val="1400"/>
                  </a:spcBef>
                  <a:buClr>
                    <a:schemeClr val="accent5"/>
                  </a:buClr>
                  <a:buSzPct val="100000"/>
                  <a:buChar char="•"/>
                  <a:defRPr sz="3200">
                    <a:solidFill>
                      <a:srgbClr val="141984"/>
                    </a:solidFill>
                  </a:defRPr>
                </a:pPr>
                <a:r>
                  <a:t>provides a user output</a:t>
                </a:r>
              </a:p>
            </p:txBody>
          </p:sp>
        </p:grpSp>
      </p:grpSp>
      <p:sp>
        <p:nvSpPr>
          <p:cNvPr id="218" name="Multi-branches Laser Station (Hub station)…"/>
          <p:cNvSpPr txBox="1"/>
          <p:nvPr/>
        </p:nvSpPr>
        <p:spPr>
          <a:xfrm>
            <a:off x="14294515" y="10510313"/>
            <a:ext cx="9171784" cy="1286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spcBef>
                <a:spcPts val="1400"/>
              </a:spcBef>
              <a:defRPr sz="3200" b="1">
                <a:solidFill>
                  <a:srgbClr val="141984"/>
                </a:solidFill>
              </a:defRPr>
            </a:pPr>
            <a:r>
              <a:t>Multi-branches Laser Station (Hub station)</a:t>
            </a:r>
          </a:p>
          <a:p>
            <a:pPr algn="l">
              <a:spcBef>
                <a:spcPts val="1400"/>
              </a:spcBef>
              <a:defRPr sz="3200" b="1">
                <a:solidFill>
                  <a:srgbClr val="141984"/>
                </a:solidFill>
              </a:defRPr>
            </a:pPr>
            <a:r>
              <a:t>can correct the noise of several (~5) links</a:t>
            </a:r>
          </a:p>
        </p:txBody>
      </p:sp>
      <p:sp>
        <p:nvSpPr>
          <p:cNvPr id="219" name="A second set-up on a second fiber transfers back the signal: « End-to-end » measurement, out of loop."/>
          <p:cNvSpPr txBox="1"/>
          <p:nvPr/>
        </p:nvSpPr>
        <p:spPr>
          <a:xfrm>
            <a:off x="1577705" y="7037754"/>
            <a:ext cx="21289566" cy="650876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lnSpc>
                <a:spcPct val="130000"/>
              </a:lnSpc>
              <a:spcBef>
                <a:spcPts val="1400"/>
              </a:spcBef>
              <a:defRPr sz="3200" b="1">
                <a:solidFill>
                  <a:srgbClr val="141984"/>
                </a:solidFill>
              </a:defRPr>
            </a:lvl1pPr>
          </a:lstStyle>
          <a:p>
            <a:r>
              <a:t>A second set-up on a second fiber transfers back the signal: « End-to-end » measurement, out of loop.</a:t>
            </a:r>
          </a:p>
        </p:txBody>
      </p:sp>
      <p:sp>
        <p:nvSpPr>
          <p:cNvPr id="220" name="O. Lopez, et al.. OE 18, 16849–16857 (2010)."/>
          <p:cNvSpPr txBox="1"/>
          <p:nvPr/>
        </p:nvSpPr>
        <p:spPr>
          <a:xfrm>
            <a:off x="16854244" y="9755629"/>
            <a:ext cx="6612054" cy="461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sz="2200"/>
            </a:pPr>
            <a:r>
              <a:t>O. Lopez, </a:t>
            </a:r>
            <a:r>
              <a:rPr i="1"/>
              <a:t>et al.</a:t>
            </a:r>
            <a:r>
              <a:t>. OE </a:t>
            </a:r>
            <a:r>
              <a:rPr b="1"/>
              <a:t>18</a:t>
            </a:r>
            <a:r>
              <a:t>, 16849–16857 (2010).</a:t>
            </a:r>
          </a:p>
        </p:txBody>
      </p:sp>
      <p:sp>
        <p:nvSpPr>
          <p:cNvPr id="221" name="E.Cantin et al. New J. Phys. 23, 053027 (2021)."/>
          <p:cNvSpPr txBox="1"/>
          <p:nvPr/>
        </p:nvSpPr>
        <p:spPr>
          <a:xfrm>
            <a:off x="16854244" y="11887722"/>
            <a:ext cx="6612054" cy="461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sz="2200"/>
            </a:pPr>
            <a:r>
              <a:t>E.Cantin </a:t>
            </a:r>
            <a:r>
              <a:rPr i="1"/>
              <a:t>et al</a:t>
            </a:r>
            <a:r>
              <a:t>. New J. Phys. </a:t>
            </a:r>
            <a:r>
              <a:rPr b="1"/>
              <a:t>23</a:t>
            </a:r>
            <a:r>
              <a:t>, 053027 (2021).</a:t>
            </a:r>
          </a:p>
        </p:txBody>
      </p:sp>
      <p:pic>
        <p:nvPicPr>
          <p:cNvPr id="222" name="image20.png" descr="image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3143" y="236289"/>
            <a:ext cx="2173381" cy="1216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adio-frequency and time transfer by White Rabbit: key elements"/>
          <p:cNvSpPr txBox="1"/>
          <p:nvPr/>
        </p:nvSpPr>
        <p:spPr>
          <a:xfrm>
            <a:off x="1015200" y="469125"/>
            <a:ext cx="19518301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Radio-frequency and time transfer by White Rabbit: key elements</a:t>
            </a:r>
          </a:p>
        </p:txBody>
      </p:sp>
      <p:sp>
        <p:nvSpPr>
          <p:cNvPr id="227" name="Based on 1Gb/s ethernet communication…"/>
          <p:cNvSpPr txBox="1"/>
          <p:nvPr/>
        </p:nvSpPr>
        <p:spPr>
          <a:xfrm>
            <a:off x="785700" y="1851183"/>
            <a:ext cx="10992264" cy="10013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Based on 1Gb/s ethernet communication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Layer-1 syntonization (SyncE)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Local RF oscillators are phased locked with ~20-70 Hz bandwidth to a common RF frequency reference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All nodes of the network are locked to the frequency of the System timing master 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Precise Time Protocol is used to retrieve precise time stamps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FPGA technology to implement a precise phase/time measurement with 20 ps resolution single shot (~ every 50 ms).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Static link asymmetry can be compensated for. </a:t>
            </a:r>
          </a:p>
        </p:txBody>
      </p:sp>
      <p:grpSp>
        <p:nvGrpSpPr>
          <p:cNvPr id="231" name="Grouper"/>
          <p:cNvGrpSpPr/>
          <p:nvPr/>
        </p:nvGrpSpPr>
        <p:grpSpPr>
          <a:xfrm>
            <a:off x="11786782" y="2783315"/>
            <a:ext cx="11711770" cy="8149370"/>
            <a:chOff x="0" y="0"/>
            <a:chExt cx="11711769" cy="8149369"/>
          </a:xfrm>
        </p:grpSpPr>
        <p:pic>
          <p:nvPicPr>
            <p:cNvPr id="228" name="pasted-image.pdf" descr="pasted-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711770" cy="81493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9" name="Ligne"/>
            <p:cNvSpPr/>
            <p:nvPr/>
          </p:nvSpPr>
          <p:spPr>
            <a:xfrm flipH="1" flipV="1">
              <a:off x="4028757" y="3739481"/>
              <a:ext cx="5907514" cy="1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0" name="Ligne"/>
            <p:cNvSpPr/>
            <p:nvPr/>
          </p:nvSpPr>
          <p:spPr>
            <a:xfrm flipV="1">
              <a:off x="3554818" y="3579384"/>
              <a:ext cx="1" cy="3609703"/>
            </a:xfrm>
            <a:prstGeom prst="line">
              <a:avLst/>
            </a:prstGeom>
            <a:noFill/>
            <a:ln w="50800" cap="flat">
              <a:solidFill>
                <a:schemeClr val="accent5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32" name="N. Kaur doi: 10.1109/TUFFC.2021.3134163. (2022)…"/>
          <p:cNvSpPr txBox="1"/>
          <p:nvPr/>
        </p:nvSpPr>
        <p:spPr>
          <a:xfrm>
            <a:off x="12682897" y="11438995"/>
            <a:ext cx="10852548" cy="103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584200">
              <a:defRPr sz="3000"/>
            </a:pPr>
            <a:r>
              <a:t>N. Kaur doi: 10.1109/TUFFC.2021.3134163. (2022)</a:t>
            </a:r>
          </a:p>
          <a:p>
            <a:pPr algn="l" defTabSz="584200">
              <a:defRPr sz="3000"/>
            </a:pPr>
            <a:r>
              <a:t>N. Kaur, phdthesis https://hal.archives-ouvertes.fr/tel-01909292</a:t>
            </a:r>
          </a:p>
        </p:txBody>
      </p:sp>
      <p:sp>
        <p:nvSpPr>
          <p:cNvPr id="233" name="White Rabbit on 500-km uni-dir on spools"/>
          <p:cNvSpPr txBox="1"/>
          <p:nvPr/>
        </p:nvSpPr>
        <p:spPr>
          <a:xfrm>
            <a:off x="13658936" y="1773779"/>
            <a:ext cx="8923537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821656">
              <a:buClr>
                <a:srgbClr val="000000"/>
              </a:buClr>
              <a:buFont typeface="Calibri"/>
              <a:defRPr sz="4000">
                <a:solidFill>
                  <a:srgbClr val="15197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White Rabbit on 500-km uni-dir on spools</a:t>
            </a:r>
          </a:p>
        </p:txBody>
      </p:sp>
      <p:sp>
        <p:nvSpPr>
          <p:cNvPr id="234" name="See D. Charlet’s talk Thursday, 11:40"/>
          <p:cNvSpPr txBox="1"/>
          <p:nvPr/>
        </p:nvSpPr>
        <p:spPr>
          <a:xfrm>
            <a:off x="1320799" y="12761496"/>
            <a:ext cx="6107114" cy="548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821656"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See D. Charlet’s talk Thursday, 11:40</a:t>
            </a:r>
          </a:p>
        </p:txBody>
      </p:sp>
      <p:pic>
        <p:nvPicPr>
          <p:cNvPr id="235" name="lte.svg" descr="lte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3085" y="207378"/>
            <a:ext cx="1145449" cy="1145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oherent optical fiber links and white rabbit links"/>
          <p:cNvSpPr txBox="1"/>
          <p:nvPr/>
        </p:nvSpPr>
        <p:spPr>
          <a:xfrm>
            <a:off x="1016000" y="496800"/>
            <a:ext cx="14962027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Coherent optical fiber links and white rabbit links</a:t>
            </a:r>
          </a:p>
        </p:txBody>
      </p:sp>
      <p:sp>
        <p:nvSpPr>
          <p:cNvPr id="238" name="TW-CP : Two-Way Carrier Phase; IPPP : Precise Point Positioning with integer ambiguity resolution…"/>
          <p:cNvSpPr txBox="1"/>
          <p:nvPr/>
        </p:nvSpPr>
        <p:spPr>
          <a:xfrm>
            <a:off x="543541" y="11478195"/>
            <a:ext cx="23296919" cy="1860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821656">
              <a:defRPr sz="28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TW-CP : Two-Way Carrier Phase; IPPP : Precise Point Positioning with integer ambiguity resolution</a:t>
            </a:r>
          </a:p>
          <a:p>
            <a:pPr algn="l" defTabSz="1821656">
              <a:defRPr sz="28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see review: O. Lopez </a:t>
            </a:r>
            <a:r>
              <a:rPr i="1"/>
              <a:t>et al.</a:t>
            </a:r>
            <a:r>
              <a:t>, CRAS, 16 (5), pp. 459-586 (2015) (2015)</a:t>
            </a:r>
          </a:p>
          <a:p>
            <a:pPr algn="l" defTabSz="1821656">
              <a:defRPr sz="28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CCTF task force at BIPM for the redefinition of the SI-s:</a:t>
            </a:r>
          </a:p>
          <a:p>
            <a:pPr algn="l" defTabSz="1821656">
              <a:defRPr sz="28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>
                <a:hlinkClick r:id="rId2"/>
              </a:rPr>
              <a:t>https://www.bipm.org/documents/20126/52354676/CCTF_2020_Task_force_Introduction_Finale.pdf/62bb4dc1-a662-a07e-dd9c-d9ed17829d70</a:t>
            </a:r>
          </a:p>
        </p:txBody>
      </p:sp>
      <p:grpSp>
        <p:nvGrpSpPr>
          <p:cNvPr id="246" name="Grouper"/>
          <p:cNvGrpSpPr/>
          <p:nvPr/>
        </p:nvGrpSpPr>
        <p:grpSpPr>
          <a:xfrm>
            <a:off x="350677" y="1683508"/>
            <a:ext cx="12769454" cy="9577091"/>
            <a:chOff x="0" y="0"/>
            <a:chExt cx="12769453" cy="9577089"/>
          </a:xfrm>
        </p:grpSpPr>
        <p:pic>
          <p:nvPicPr>
            <p:cNvPr id="239" name="MotivationLiens.pdf" descr="MotivationLiens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769454" cy="95770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" name="optical clocks"/>
            <p:cNvSpPr txBox="1"/>
            <p:nvPr/>
          </p:nvSpPr>
          <p:spPr>
            <a:xfrm rot="1321014">
              <a:off x="4144756" y="4654330"/>
              <a:ext cx="2239219" cy="511176"/>
            </a:xfrm>
            <a:prstGeom prst="rect">
              <a:avLst/>
            </a:prstGeom>
            <a:solidFill>
              <a:srgbClr val="FF2600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1821656">
                <a:defRPr sz="2400" b="1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r>
                <a:t>optical clocks</a:t>
              </a:r>
            </a:p>
          </p:txBody>
        </p:sp>
        <p:sp>
          <p:nvSpPr>
            <p:cNvPr id="241" name="μw clocks"/>
            <p:cNvSpPr txBox="1"/>
            <p:nvPr/>
          </p:nvSpPr>
          <p:spPr>
            <a:xfrm rot="1321014">
              <a:off x="3806660" y="2074494"/>
              <a:ext cx="1636615" cy="525364"/>
            </a:xfrm>
            <a:prstGeom prst="rect">
              <a:avLst/>
            </a:prstGeom>
            <a:solidFill>
              <a:srgbClr val="007415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1821656">
                <a:defRPr sz="2400" b="1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r>
                <a:t>μw clocks</a:t>
              </a:r>
            </a:p>
          </p:txBody>
        </p:sp>
        <p:sp>
          <p:nvSpPr>
            <p:cNvPr id="242" name="GPS"/>
            <p:cNvSpPr txBox="1"/>
            <p:nvPr/>
          </p:nvSpPr>
          <p:spPr>
            <a:xfrm>
              <a:off x="11190049" y="3669562"/>
              <a:ext cx="798662" cy="498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1821656">
                <a:defRPr sz="2400" b="1">
                  <a:solidFill>
                    <a:srgbClr val="952E2F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r>
                <a:t>GPS</a:t>
              </a:r>
            </a:p>
          </p:txBody>
        </p:sp>
        <p:sp>
          <p:nvSpPr>
            <p:cNvPr id="243" name="GPS IPPP"/>
            <p:cNvSpPr txBox="1"/>
            <p:nvPr/>
          </p:nvSpPr>
          <p:spPr>
            <a:xfrm>
              <a:off x="10731199" y="4885332"/>
              <a:ext cx="1836689" cy="498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 defTabSz="1821656">
                <a:defRPr sz="2400" b="1">
                  <a:solidFill>
                    <a:srgbClr val="4349AA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r>
                <a:t>GPS IPPP</a:t>
              </a:r>
            </a:p>
          </p:txBody>
        </p:sp>
        <p:sp>
          <p:nvSpPr>
            <p:cNvPr id="244" name="TW-CP"/>
            <p:cNvSpPr txBox="1"/>
            <p:nvPr/>
          </p:nvSpPr>
          <p:spPr>
            <a:xfrm>
              <a:off x="8158133" y="5242520"/>
              <a:ext cx="1328341" cy="498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1821656">
                <a:defRPr sz="2400" b="1">
                  <a:solidFill>
                    <a:srgbClr val="4349AA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r>
                <a:t>TW-CP</a:t>
              </a:r>
            </a:p>
          </p:txBody>
        </p:sp>
        <p:sp>
          <p:nvSpPr>
            <p:cNvPr id="245" name="Coherent Optical Links"/>
            <p:cNvSpPr txBox="1"/>
            <p:nvPr/>
          </p:nvSpPr>
          <p:spPr>
            <a:xfrm rot="3121967">
              <a:off x="784574" y="5970777"/>
              <a:ext cx="5513140" cy="676276"/>
            </a:xfrm>
            <a:prstGeom prst="rect">
              <a:avLst/>
            </a:prstGeom>
            <a:solidFill>
              <a:srgbClr val="00A8DE"/>
            </a:solidFill>
            <a:ln w="12700" cap="flat">
              <a:solidFill>
                <a:srgbClr val="00C7FC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1821656">
                <a:defRPr sz="3600" b="1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r>
                <a:t>Coherent Optical Links</a:t>
              </a:r>
            </a:p>
          </p:txBody>
        </p:sp>
      </p:grpSp>
      <p:sp>
        <p:nvSpPr>
          <p:cNvPr id="247" name="Coherent optical links are the only technique to date to enable optical clocks comparisons at continental scale"/>
          <p:cNvSpPr txBox="1"/>
          <p:nvPr/>
        </p:nvSpPr>
        <p:spPr>
          <a:xfrm>
            <a:off x="13909053" y="8902495"/>
            <a:ext cx="10005197" cy="283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lnSpc>
                <a:spcPct val="120000"/>
              </a:lnSpc>
              <a:spcBef>
                <a:spcPts val="2200"/>
              </a:spcBef>
              <a:defRPr sz="4000" b="1">
                <a:solidFill>
                  <a:srgbClr val="FF2600"/>
                </a:solidFill>
              </a:defRPr>
            </a:lvl1pPr>
          </a:lstStyle>
          <a:p>
            <a:r>
              <a:t>Coherent optical links are the only technique to date to enable optical clocks comparisons at continental scale</a:t>
            </a:r>
          </a:p>
        </p:txBody>
      </p:sp>
      <p:sp>
        <p:nvSpPr>
          <p:cNvPr id="248" name="Guided propagation:…"/>
          <p:cNvSpPr txBox="1"/>
          <p:nvPr/>
        </p:nvSpPr>
        <p:spPr>
          <a:xfrm>
            <a:off x="15527016" y="2551858"/>
            <a:ext cx="6769271" cy="5498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Guided propagation: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Low noise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No interferences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Low optical losses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Excellent reciprocity</a:t>
            </a:r>
          </a:p>
          <a:p>
            <a:pPr marL="861785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Major drawback</a:t>
            </a:r>
          </a:p>
          <a:p>
            <a:pPr marL="1306285" lvl="1" indent="-544285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Point to point </a:t>
            </a:r>
          </a:p>
        </p:txBody>
      </p:sp>
      <p:sp>
        <p:nvSpPr>
          <p:cNvPr id="249" name="Fiber links: pro and contra"/>
          <p:cNvSpPr txBox="1"/>
          <p:nvPr/>
        </p:nvSpPr>
        <p:spPr>
          <a:xfrm>
            <a:off x="13687846" y="1810508"/>
            <a:ext cx="5540922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821656">
              <a:defRPr sz="4000">
                <a:solidFill>
                  <a:srgbClr val="15197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Fiber links: pro and contra</a:t>
            </a:r>
          </a:p>
        </p:txBody>
      </p:sp>
      <p:sp>
        <p:nvSpPr>
          <p:cNvPr id="250" name="Goal for SI-s re-definition"/>
          <p:cNvSpPr txBox="1"/>
          <p:nvPr/>
        </p:nvSpPr>
        <p:spPr>
          <a:xfrm>
            <a:off x="15374258" y="8112712"/>
            <a:ext cx="5421363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821656">
              <a:defRPr sz="4000">
                <a:solidFill>
                  <a:srgbClr val="15197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Goal for SI-s re-definition</a:t>
            </a:r>
          </a:p>
        </p:txBody>
      </p:sp>
      <p:sp>
        <p:nvSpPr>
          <p:cNvPr id="251" name="Ligne"/>
          <p:cNvSpPr/>
          <p:nvPr/>
        </p:nvSpPr>
        <p:spPr>
          <a:xfrm>
            <a:off x="12700610" y="8528094"/>
            <a:ext cx="2508070" cy="2102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1" extrusionOk="0">
                <a:moveTo>
                  <a:pt x="21600" y="0"/>
                </a:moveTo>
                <a:cubicBezTo>
                  <a:pt x="18801" y="146"/>
                  <a:pt x="16252" y="2748"/>
                  <a:pt x="14884" y="6855"/>
                </a:cubicBezTo>
                <a:cubicBezTo>
                  <a:pt x="13816" y="10060"/>
                  <a:pt x="13603" y="13891"/>
                  <a:pt x="12487" y="17052"/>
                </a:cubicBezTo>
                <a:cubicBezTo>
                  <a:pt x="11616" y="19523"/>
                  <a:pt x="10203" y="21441"/>
                  <a:pt x="8510" y="21518"/>
                </a:cubicBezTo>
                <a:cubicBezTo>
                  <a:pt x="6728" y="21600"/>
                  <a:pt x="5245" y="19562"/>
                  <a:pt x="3581" y="18582"/>
                </a:cubicBezTo>
                <a:cubicBezTo>
                  <a:pt x="2432" y="17906"/>
                  <a:pt x="1198" y="17743"/>
                  <a:pt x="0" y="18107"/>
                </a:cubicBezTo>
              </a:path>
            </a:pathLst>
          </a:custGeom>
          <a:ln w="50800">
            <a:solidFill>
              <a:srgbClr val="000000"/>
            </a:solidFill>
            <a:miter lim="400000"/>
            <a:tailEnd type="arrow"/>
          </a:ln>
        </p:spPr>
        <p:txBody>
          <a:bodyPr lIns="0" tIns="0" rIns="0" bIns="0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52" name="image20.png" descr="image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3143" y="198189"/>
            <a:ext cx="2173381" cy="1216914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White Rabbit"/>
          <p:cNvSpPr/>
          <p:nvPr/>
        </p:nvSpPr>
        <p:spPr>
          <a:xfrm rot="2280000">
            <a:off x="1668645" y="2707745"/>
            <a:ext cx="11227275" cy="3192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50" y="13008"/>
                </a:moveTo>
                <a:lnTo>
                  <a:pt x="11132" y="13165"/>
                </a:lnTo>
                <a:lnTo>
                  <a:pt x="17818" y="6657"/>
                </a:lnTo>
                <a:lnTo>
                  <a:pt x="21600" y="0"/>
                </a:lnTo>
                <a:lnTo>
                  <a:pt x="15519" y="14768"/>
                </a:lnTo>
                <a:lnTo>
                  <a:pt x="8796" y="21317"/>
                </a:lnTo>
                <a:lnTo>
                  <a:pt x="2910" y="21373"/>
                </a:lnTo>
                <a:lnTo>
                  <a:pt x="223" y="21600"/>
                </a:lnTo>
                <a:lnTo>
                  <a:pt x="0" y="20557"/>
                </a:lnTo>
                <a:lnTo>
                  <a:pt x="2750" y="13008"/>
                </a:lnTo>
                <a:close/>
              </a:path>
            </a:pathLst>
          </a:custGeom>
          <a:solidFill>
            <a:schemeClr val="accent2">
              <a:hueOff val="-2473793"/>
              <a:satOff val="-50209"/>
              <a:lumOff val="23543"/>
              <a:alpha val="30000"/>
            </a:schemeClr>
          </a:solidFill>
          <a:ln w="254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White Rabbit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fimeve network map (2025)"/>
          <p:cNvSpPr txBox="1"/>
          <p:nvPr/>
        </p:nvSpPr>
        <p:spPr>
          <a:xfrm>
            <a:off x="1016000" y="496800"/>
            <a:ext cx="9231077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141984"/>
                </a:solidFill>
              </a:defRPr>
            </a:lvl1pPr>
          </a:lstStyle>
          <a:p>
            <a:r>
              <a:t>Refimeve network map (2025)</a:t>
            </a:r>
          </a:p>
        </p:txBody>
      </p:sp>
      <p:sp>
        <p:nvSpPr>
          <p:cNvPr id="256" name="4 international connections (DE, UK, IT; CERN)…"/>
          <p:cNvSpPr txBox="1"/>
          <p:nvPr/>
        </p:nvSpPr>
        <p:spPr>
          <a:xfrm>
            <a:off x="809199" y="2329088"/>
            <a:ext cx="11083330" cy="10164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228600" indent="-2286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00000"/>
              <a:buChar char="•"/>
              <a:defRPr sz="4000">
                <a:solidFill>
                  <a:srgbClr val="141984"/>
                </a:solidFill>
              </a:defRPr>
            </a:pPr>
            <a:r>
              <a:t>4 international connections (DE, UK, IT; CERN) </a:t>
            </a:r>
          </a:p>
          <a:p>
            <a:pPr marL="571500" lvl="1" indent="-2286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00000"/>
              <a:buChar char="•"/>
              <a:defRPr sz="4000">
                <a:solidFill>
                  <a:srgbClr val="141984"/>
                </a:solidFill>
              </a:defRPr>
            </a:pPr>
            <a:r>
              <a:t>+ Belgium-France cross-connection planned</a:t>
            </a:r>
          </a:p>
          <a:p>
            <a:pPr marL="228600" indent="-2286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00000"/>
              <a:buChar char="•"/>
              <a:defRPr sz="4000">
                <a:solidFill>
                  <a:srgbClr val="141984"/>
                </a:solidFill>
              </a:defRPr>
            </a:pPr>
            <a:r>
              <a:t>Clocks @INRIM, PTB, NPL, and LTE connected.</a:t>
            </a:r>
          </a:p>
          <a:p>
            <a:pPr marL="228600" indent="-2286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00000"/>
              <a:buChar char="•"/>
              <a:defRPr sz="4000">
                <a:solidFill>
                  <a:srgbClr val="141984"/>
                </a:solidFill>
              </a:defRPr>
            </a:pPr>
            <a:r>
              <a:t>REFIMEVE connects ~30 labs by 11/2025.</a:t>
            </a:r>
          </a:p>
          <a:p>
            <a:pPr marL="228600" indent="-2286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00000"/>
              <a:buChar char="•"/>
              <a:defRPr sz="4000">
                <a:solidFill>
                  <a:srgbClr val="141984"/>
                </a:solidFill>
              </a:defRPr>
            </a:pPr>
            <a:r>
              <a:t>REFIMEVE connects 6 research infrastructures:</a:t>
            </a:r>
          </a:p>
          <a:p>
            <a:pPr marL="1587500" lvl="2" indent="-3810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LSM, </a:t>
            </a:r>
            <a:r>
              <a:rPr b="1"/>
              <a:t>CERN,SOLEIL</a:t>
            </a:r>
            <a:r>
              <a:t> (done)</a:t>
            </a:r>
          </a:p>
          <a:p>
            <a:pPr marL="1587500" lvl="2" indent="-3810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t>ESRF, IRAM, </a:t>
            </a:r>
            <a:r>
              <a:rPr>
                <a:solidFill>
                  <a:srgbClr val="15197F"/>
                </a:solidFill>
              </a:rPr>
              <a:t>LOFAR</a:t>
            </a:r>
            <a:r>
              <a:t> (planned)</a:t>
            </a:r>
          </a:p>
          <a:p>
            <a:pPr marL="1143000" lvl="1" indent="-3810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71000"/>
              <a:buChar char="•"/>
              <a:defRPr sz="4000">
                <a:solidFill>
                  <a:srgbClr val="141984"/>
                </a:solidFill>
              </a:defRPr>
            </a:pPr>
            <a:r>
              <a:rPr i="1"/>
              <a:t>Link</a:t>
            </a:r>
            <a:r>
              <a:t> with EPOS-FR, …  </a:t>
            </a:r>
          </a:p>
          <a:p>
            <a:pPr marL="228600" indent="-2286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00000"/>
              <a:buChar char="•"/>
              <a:defRPr sz="4000">
                <a:solidFill>
                  <a:srgbClr val="141984"/>
                </a:solidFill>
              </a:defRPr>
            </a:pPr>
            <a:r>
              <a:t>FIRST-TF (Research federation) acts for the scientific animation of the French users connected by the fiber network.</a:t>
            </a:r>
          </a:p>
          <a:p>
            <a:pPr marL="228600" indent="-228600" algn="l">
              <a:lnSpc>
                <a:spcPct val="130000"/>
              </a:lnSpc>
              <a:spcBef>
                <a:spcPts val="200"/>
              </a:spcBef>
              <a:buClr>
                <a:schemeClr val="accent5"/>
              </a:buClr>
              <a:buSzPct val="100000"/>
              <a:buChar char="•"/>
              <a:defRPr sz="4000">
                <a:solidFill>
                  <a:srgbClr val="141984"/>
                </a:solidFill>
              </a:defRPr>
            </a:pPr>
            <a:r>
              <a:t>EURAMET: 5 EU projects to develop technology, + run optical clock comparisons,…</a:t>
            </a:r>
          </a:p>
        </p:txBody>
      </p:sp>
      <p:sp>
        <p:nvSpPr>
          <p:cNvPr id="257" name="Ligne"/>
          <p:cNvSpPr/>
          <p:nvPr/>
        </p:nvSpPr>
        <p:spPr>
          <a:xfrm>
            <a:off x="17873718" y="3952200"/>
            <a:ext cx="553012" cy="1"/>
          </a:xfrm>
          <a:prstGeom prst="line">
            <a:avLst/>
          </a:prstGeom>
          <a:ln w="50800">
            <a:solidFill>
              <a:srgbClr val="00CED1"/>
            </a:solidFill>
            <a:miter lim="400000"/>
          </a:ln>
        </p:spPr>
        <p:txBody>
          <a:bodyPr lIns="0" tIns="0" rIns="0" bIns="0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58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4327" y="12249897"/>
            <a:ext cx="2319927" cy="1193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3350" y="12296467"/>
            <a:ext cx="2173381" cy="11004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" name="Grouper"/>
          <p:cNvGrpSpPr/>
          <p:nvPr/>
        </p:nvGrpSpPr>
        <p:grpSpPr>
          <a:xfrm>
            <a:off x="11668890" y="1499063"/>
            <a:ext cx="12182912" cy="10999429"/>
            <a:chOff x="0" y="0"/>
            <a:chExt cx="12182911" cy="10999428"/>
          </a:xfrm>
        </p:grpSpPr>
        <p:grpSp>
          <p:nvGrpSpPr>
            <p:cNvPr id="262" name="Grouper"/>
            <p:cNvGrpSpPr/>
            <p:nvPr/>
          </p:nvGrpSpPr>
          <p:grpSpPr>
            <a:xfrm>
              <a:off x="0" y="0"/>
              <a:ext cx="12182912" cy="10999429"/>
              <a:chOff x="0" y="0"/>
              <a:chExt cx="12182911" cy="10999428"/>
            </a:xfrm>
          </p:grpSpPr>
          <p:pic>
            <p:nvPicPr>
              <p:cNvPr id="260" name="pasted-image.tiff" descr="pasted-image.tif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2182912" cy="109994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1" name="Ligne"/>
              <p:cNvSpPr/>
              <p:nvPr/>
            </p:nvSpPr>
            <p:spPr>
              <a:xfrm>
                <a:off x="7411033" y="6426777"/>
                <a:ext cx="272178" cy="773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4952"/>
                    </a:lnTo>
                    <a:lnTo>
                      <a:pt x="18954" y="0"/>
                    </a:lnTo>
                  </a:path>
                </a:pathLst>
              </a:custGeom>
              <a:noFill/>
              <a:ln w="63500" cap="flat">
                <a:solidFill>
                  <a:srgbClr val="BEFF7A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266" name="Grouper"/>
            <p:cNvGrpSpPr/>
            <p:nvPr/>
          </p:nvGrpSpPr>
          <p:grpSpPr>
            <a:xfrm>
              <a:off x="3274115" y="4619889"/>
              <a:ext cx="4994278" cy="4580231"/>
              <a:chOff x="0" y="0"/>
              <a:chExt cx="4994276" cy="4580229"/>
            </a:xfrm>
          </p:grpSpPr>
          <p:sp>
            <p:nvSpPr>
              <p:cNvPr id="263" name="Ligne"/>
              <p:cNvSpPr/>
              <p:nvPr/>
            </p:nvSpPr>
            <p:spPr>
              <a:xfrm>
                <a:off x="0" y="2694649"/>
                <a:ext cx="1155289" cy="1128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5333" y="8085"/>
                    </a:lnTo>
                    <a:lnTo>
                      <a:pt x="11491" y="11147"/>
                    </a:lnTo>
                    <a:lnTo>
                      <a:pt x="17221" y="13929"/>
                    </a:lnTo>
                    <a:lnTo>
                      <a:pt x="21032" y="15844"/>
                    </a:lnTo>
                    <a:lnTo>
                      <a:pt x="21600" y="21600"/>
                    </a:lnTo>
                  </a:path>
                </a:pathLst>
              </a:custGeom>
              <a:noFill/>
              <a:ln w="76200" cap="flat">
                <a:solidFill>
                  <a:srgbClr val="CAFD89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4" name="Ligne"/>
              <p:cNvSpPr/>
              <p:nvPr/>
            </p:nvSpPr>
            <p:spPr>
              <a:xfrm>
                <a:off x="1867957" y="0"/>
                <a:ext cx="68963" cy="468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183" y="17330"/>
                    </a:lnTo>
                    <a:lnTo>
                      <a:pt x="21600" y="21600"/>
                    </a:lnTo>
                  </a:path>
                </a:pathLst>
              </a:custGeom>
              <a:noFill/>
              <a:ln w="76200" cap="flat">
                <a:solidFill>
                  <a:srgbClr val="CAFD89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65" name="Ligne"/>
              <p:cNvSpPr/>
              <p:nvPr/>
            </p:nvSpPr>
            <p:spPr>
              <a:xfrm>
                <a:off x="3850382" y="4136835"/>
                <a:ext cx="1143895" cy="443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5931"/>
                    </a:moveTo>
                    <a:lnTo>
                      <a:pt x="2517" y="18057"/>
                    </a:lnTo>
                    <a:lnTo>
                      <a:pt x="4151" y="21600"/>
                    </a:lnTo>
                    <a:lnTo>
                      <a:pt x="6823" y="21254"/>
                    </a:lnTo>
                    <a:lnTo>
                      <a:pt x="9626" y="16671"/>
                    </a:lnTo>
                    <a:lnTo>
                      <a:pt x="13165" y="12278"/>
                    </a:lnTo>
                    <a:lnTo>
                      <a:pt x="15201" y="8229"/>
                    </a:lnTo>
                    <a:lnTo>
                      <a:pt x="21600" y="0"/>
                    </a:lnTo>
                  </a:path>
                </a:pathLst>
              </a:custGeom>
              <a:noFill/>
              <a:ln w="76200" cap="flat">
                <a:solidFill>
                  <a:srgbClr val="CAFD89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268" name="Ligne"/>
          <p:cNvSpPr/>
          <p:nvPr/>
        </p:nvSpPr>
        <p:spPr>
          <a:xfrm rot="18900000">
            <a:off x="17491366" y="2503883"/>
            <a:ext cx="2695689" cy="633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799" extrusionOk="0">
                <a:moveTo>
                  <a:pt x="0" y="4662"/>
                </a:moveTo>
                <a:cubicBezTo>
                  <a:pt x="1585" y="9546"/>
                  <a:pt x="3448" y="13197"/>
                  <a:pt x="5466" y="15373"/>
                </a:cubicBezTo>
                <a:cubicBezTo>
                  <a:pt x="11240" y="21600"/>
                  <a:pt x="17521" y="15615"/>
                  <a:pt x="21600" y="0"/>
                </a:cubicBezTo>
              </a:path>
            </a:pathLst>
          </a:custGeom>
          <a:ln w="63500">
            <a:solidFill>
              <a:schemeClr val="accent4">
                <a:hueOff val="384618"/>
                <a:satOff val="3869"/>
                <a:lumOff val="5802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9" name="ORB"/>
          <p:cNvSpPr txBox="1"/>
          <p:nvPr/>
        </p:nvSpPr>
        <p:spPr>
          <a:xfrm>
            <a:off x="17769124" y="2969248"/>
            <a:ext cx="762200" cy="49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400"/>
            </a:lvl1pPr>
          </a:lstStyle>
          <a:p>
            <a:r>
              <a:t>ORB</a:t>
            </a:r>
          </a:p>
        </p:txBody>
      </p:sp>
      <p:sp>
        <p:nvSpPr>
          <p:cNvPr id="270" name="VSL"/>
          <p:cNvSpPr txBox="1"/>
          <p:nvPr/>
        </p:nvSpPr>
        <p:spPr>
          <a:xfrm>
            <a:off x="19272277" y="1961432"/>
            <a:ext cx="628701" cy="49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400"/>
            </a:lvl1pPr>
          </a:lstStyle>
          <a:p>
            <a:r>
              <a:t>VSL</a:t>
            </a:r>
          </a:p>
        </p:txBody>
      </p:sp>
      <p:pic>
        <p:nvPicPr>
          <p:cNvPr id="271" name="image20.png" descr="image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3143" y="223589"/>
            <a:ext cx="2173381" cy="1216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2253</Words>
  <Application>Microsoft Macintosh PowerPoint</Application>
  <PresentationFormat>Personnalisé</PresentationFormat>
  <Paragraphs>335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Cambria Math</vt:lpstr>
      <vt:lpstr>Gill Sans</vt:lpstr>
      <vt:lpstr>Helvetica</vt:lpstr>
      <vt:lpstr>Helvetica Neue</vt:lpstr>
      <vt:lpstr>Helvetica Neue Medium</vt:lpstr>
      <vt:lpstr>Lucida Grande</vt:lpstr>
      <vt:lpstr>Symbol</vt:lpstr>
      <vt:lpstr>Tahoma</vt:lpstr>
      <vt:lpstr>Times New Roman</vt:lpstr>
      <vt:lpstr>White</vt:lpstr>
      <vt:lpstr>Bringing Metrological Precision to Scientific Networks: Digital Solutions for Ultra-Stable Time and Frequency Transfer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Bringing Metrological Precision to Scientific Networks: Digital Solutions for Ultra-Stable Time and Frequency Transfer</dc:title>
  <cp:lastModifiedBy>Paul-Eric Pottie</cp:lastModifiedBy>
  <cp:revision>1</cp:revision>
  <dcterms:modified xsi:type="dcterms:W3CDTF">2025-11-18T12:50:14Z</dcterms:modified>
</cp:coreProperties>
</file>