
<file path=[Content_Types].xml><?xml version="1.0" encoding="utf-8"?>
<Types xmlns="http://schemas.openxmlformats.org/package/2006/content-types">
  <Default Extension="png" ContentType="image/png"/>
  <Default Extension="tmp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tif" ContentType="image/tiff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0"/>
  </p:notesMasterIdLst>
  <p:sldIdLst>
    <p:sldId id="326" r:id="rId2"/>
    <p:sldId id="273" r:id="rId3"/>
    <p:sldId id="277" r:id="rId4"/>
    <p:sldId id="278" r:id="rId5"/>
    <p:sldId id="320" r:id="rId6"/>
    <p:sldId id="325" r:id="rId7"/>
    <p:sldId id="274" r:id="rId8"/>
    <p:sldId id="295" r:id="rId9"/>
    <p:sldId id="313" r:id="rId10"/>
    <p:sldId id="333" r:id="rId11"/>
    <p:sldId id="334" r:id="rId12"/>
    <p:sldId id="335" r:id="rId13"/>
    <p:sldId id="336" r:id="rId14"/>
    <p:sldId id="303" r:id="rId15"/>
    <p:sldId id="323" r:id="rId16"/>
    <p:sldId id="330" r:id="rId17"/>
    <p:sldId id="332" r:id="rId18"/>
    <p:sldId id="321" r:id="rId19"/>
    <p:sldId id="317" r:id="rId20"/>
    <p:sldId id="316" r:id="rId21"/>
    <p:sldId id="309" r:id="rId22"/>
    <p:sldId id="256" r:id="rId23"/>
    <p:sldId id="337" r:id="rId24"/>
    <p:sldId id="284" r:id="rId25"/>
    <p:sldId id="285" r:id="rId26"/>
    <p:sldId id="291" r:id="rId27"/>
    <p:sldId id="319" r:id="rId28"/>
    <p:sldId id="322" r:id="rId29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00"/>
    <a:srgbClr val="0000CC"/>
    <a:srgbClr val="008000"/>
    <a:srgbClr val="66FF66"/>
    <a:srgbClr val="CCFFCC"/>
    <a:srgbClr val="33CC33"/>
    <a:srgbClr val="663300"/>
    <a:srgbClr val="FFFFCC"/>
    <a:srgbClr val="4F81BD"/>
    <a:srgbClr val="CC00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0464" autoAdjust="0"/>
    <p:restoredTop sz="86376" autoAdjust="0"/>
  </p:normalViewPr>
  <p:slideViewPr>
    <p:cSldViewPr>
      <p:cViewPr varScale="1">
        <p:scale>
          <a:sx n="55" d="100"/>
          <a:sy n="55" d="100"/>
        </p:scale>
        <p:origin x="1416" y="3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-56"/>
    </p:cViewPr>
  </p:outlineViewPr>
  <p:notesTextViewPr>
    <p:cViewPr>
      <p:scale>
        <a:sx n="50" d="100"/>
        <a:sy n="5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18B733F-34ED-45DD-AD8F-0DC21476E82A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6B3CF4B-35A9-4002-BD4B-A893A2980873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490170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8341977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2448932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7450360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8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9681567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13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8611105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14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250075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16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05652391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17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38986192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22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108493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B3CF4B-35A9-4002-BD4B-A893A2980873}" type="slidenum">
              <a:rPr lang="fr-FR" smtClean="0"/>
              <a:t>27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2918946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fr-F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8865016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47044053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894040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454970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065082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3597983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126656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22448318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6942596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73596768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9598965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fr-FR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fr-FR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B5CC98-7D8B-46C4-BF32-BD4A44958553}" type="datetimeFigureOut">
              <a:rPr lang="fr-FR" smtClean="0"/>
              <a:t>06/06/2025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7F6A16D-BB29-4BB4-B5E4-9F41AF2923F5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8410043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7" Type="http://schemas.openxmlformats.org/officeDocument/2006/relationships/image" Target="../media/image7.ti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emf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.emf"/><Relationship Id="rId4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2.emf"/><Relationship Id="rId4" Type="http://schemas.openxmlformats.org/officeDocument/2006/relationships/image" Target="../media/image4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5.emf"/><Relationship Id="rId4" Type="http://schemas.openxmlformats.org/officeDocument/2006/relationships/image" Target="../media/image14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.tif"/><Relationship Id="rId4" Type="http://schemas.openxmlformats.org/officeDocument/2006/relationships/image" Target="../media/image16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1.emf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emf"/><Relationship Id="rId3" Type="http://schemas.openxmlformats.org/officeDocument/2006/relationships/image" Target="../media/image2.emf"/><Relationship Id="rId7" Type="http://schemas.openxmlformats.org/officeDocument/2006/relationships/image" Target="../media/image2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4.png"/><Relationship Id="rId5" Type="http://schemas.openxmlformats.org/officeDocument/2006/relationships/image" Target="../media/image23.png"/><Relationship Id="rId4" Type="http://schemas.openxmlformats.org/officeDocument/2006/relationships/image" Target="../media/image2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9.png"/><Relationship Id="rId4" Type="http://schemas.openxmlformats.org/officeDocument/2006/relationships/hyperlink" Target="https://www.iea.org/reports/world-energy-outlook-2022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30.jpe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jpeg"/><Relationship Id="rId3" Type="http://schemas.openxmlformats.org/officeDocument/2006/relationships/image" Target="../media/image32.png"/><Relationship Id="rId7" Type="http://schemas.openxmlformats.org/officeDocument/2006/relationships/image" Target="../media/image36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.emf"/><Relationship Id="rId5" Type="http://schemas.openxmlformats.org/officeDocument/2006/relationships/image" Target="../media/image34.tmp"/><Relationship Id="rId4" Type="http://schemas.openxmlformats.org/officeDocument/2006/relationships/image" Target="../media/image33.tif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0.png"/><Relationship Id="rId4" Type="http://schemas.openxmlformats.org/officeDocument/2006/relationships/image" Target="../media/image39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emf"/><Relationship Id="rId7" Type="http://schemas.openxmlformats.org/officeDocument/2006/relationships/hyperlink" Target="https://creativecommons.org/licenses/by-sa/4.0/" TargetMode="External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6" Type="http://schemas.openxmlformats.org/officeDocument/2006/relationships/hyperlink" Target="https://commons.wikimedia.org/wiki/File:Photovoltaic_systems_ice_rink-01.jpg" TargetMode="External"/><Relationship Id="rId5" Type="http://schemas.openxmlformats.org/officeDocument/2006/relationships/image" Target="../media/image43.jpeg"/><Relationship Id="rId4" Type="http://schemas.openxmlformats.org/officeDocument/2006/relationships/image" Target="../media/image42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7" Type="http://schemas.openxmlformats.org/officeDocument/2006/relationships/image" Target="../media/image49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8.emf"/><Relationship Id="rId5" Type="http://schemas.openxmlformats.org/officeDocument/2006/relationships/image" Target="../media/image47.emf"/><Relationship Id="rId4" Type="http://schemas.openxmlformats.org/officeDocument/2006/relationships/image" Target="../media/image46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2.png"/><Relationship Id="rId5" Type="http://schemas.openxmlformats.org/officeDocument/2006/relationships/image" Target="../media/image51.jpeg"/><Relationship Id="rId4" Type="http://schemas.openxmlformats.org/officeDocument/2006/relationships/image" Target="../media/image50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emf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ZoneTexte 2"/>
          <p:cNvSpPr txBox="1"/>
          <p:nvPr/>
        </p:nvSpPr>
        <p:spPr>
          <a:xfrm>
            <a:off x="7923443" y="4853029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fr-FR" dirty="0"/>
          </a:p>
        </p:txBody>
      </p:sp>
      <p:sp>
        <p:nvSpPr>
          <p:cNvPr id="5" name="Rectangle 4"/>
          <p:cNvSpPr/>
          <p:nvPr/>
        </p:nvSpPr>
        <p:spPr>
          <a:xfrm>
            <a:off x="4828023" y="3735204"/>
            <a:ext cx="4182994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GB" sz="2000" b="1" i="1" dirty="0" smtClean="0">
                <a:solidFill>
                  <a:schemeClr val="bg1"/>
                </a:solidFill>
                <a:latin typeface="ArialMT"/>
              </a:rPr>
              <a:t>Caterina </a:t>
            </a:r>
            <a:r>
              <a:rPr lang="en-GB" sz="2000" b="1" i="1" dirty="0" err="1" smtClean="0">
                <a:solidFill>
                  <a:schemeClr val="bg1"/>
                </a:solidFill>
                <a:latin typeface="ArialMT"/>
              </a:rPr>
              <a:t>Bloise</a:t>
            </a:r>
            <a:r>
              <a:rPr lang="en-GB" sz="2000" b="1" i="1" dirty="0" smtClean="0">
                <a:solidFill>
                  <a:schemeClr val="bg1"/>
                </a:solidFill>
                <a:latin typeface="ArialMT"/>
              </a:rPr>
              <a:t> / INFN </a:t>
            </a:r>
            <a:r>
              <a:rPr lang="en-GB" sz="2000" b="1" i="1" dirty="0" err="1" smtClean="0">
                <a:solidFill>
                  <a:schemeClr val="bg1"/>
                </a:solidFill>
                <a:latin typeface="ArialMT"/>
              </a:rPr>
              <a:t>Frascati</a:t>
            </a:r>
            <a:r>
              <a:rPr lang="en-GB" sz="2000" b="1" i="1" dirty="0" smtClean="0">
                <a:solidFill>
                  <a:schemeClr val="bg1"/>
                </a:solidFill>
                <a:latin typeface="ArialMT"/>
              </a:rPr>
              <a:t>, Maxim </a:t>
            </a:r>
            <a:r>
              <a:rPr lang="en-GB" sz="2000" b="1" i="1" dirty="0" err="1" smtClean="0">
                <a:solidFill>
                  <a:schemeClr val="bg1"/>
                </a:solidFill>
                <a:latin typeface="ArialMT"/>
              </a:rPr>
              <a:t>Titov</a:t>
            </a:r>
            <a:r>
              <a:rPr lang="en-GB" sz="2000" b="1" i="1" dirty="0" smtClean="0">
                <a:solidFill>
                  <a:schemeClr val="bg1"/>
                </a:solidFill>
                <a:latin typeface="ArialMT"/>
              </a:rPr>
              <a:t> / CEA </a:t>
            </a:r>
            <a:r>
              <a:rPr lang="en-GB" sz="2000" b="1" i="1" dirty="0" err="1" smtClean="0">
                <a:solidFill>
                  <a:schemeClr val="bg1"/>
                </a:solidFill>
                <a:latin typeface="ArialMT"/>
              </a:rPr>
              <a:t>Saclay</a:t>
            </a:r>
            <a:endParaRPr lang="en-GB" sz="2000" b="1" i="1" dirty="0" smtClean="0">
              <a:solidFill>
                <a:schemeClr val="bg1"/>
              </a:solidFill>
              <a:latin typeface="ArialMT"/>
            </a:endParaRPr>
          </a:p>
          <a:p>
            <a:pPr algn="ctr"/>
            <a:r>
              <a:rPr lang="en-GB" sz="2000" b="1" i="1" dirty="0" smtClean="0">
                <a:solidFill>
                  <a:schemeClr val="bg1"/>
                </a:solidFill>
                <a:latin typeface="ArialMT"/>
              </a:rPr>
              <a:t>on behalf of the LDG WG</a:t>
            </a:r>
          </a:p>
        </p:txBody>
      </p:sp>
      <p:sp>
        <p:nvSpPr>
          <p:cNvPr id="11" name="Rectangle 30"/>
          <p:cNvSpPr>
            <a:spLocks noChangeArrowheads="1"/>
          </p:cNvSpPr>
          <p:nvPr/>
        </p:nvSpPr>
        <p:spPr bwMode="auto">
          <a:xfrm>
            <a:off x="5148064" y="6237312"/>
            <a:ext cx="3816424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pPr algn="ctr">
              <a:defRPr/>
            </a:pP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10</a:t>
            </a:r>
            <a:r>
              <a:rPr lang="en-US" sz="1600" b="1" i="1" baseline="30000" dirty="0" smtClean="0">
                <a:solidFill>
                  <a:schemeClr val="bg1"/>
                </a:solidFill>
                <a:latin typeface="ArialMT"/>
              </a:rPr>
              <a:t>th</a:t>
            </a: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 French-Ukrainian Workshop,</a:t>
            </a:r>
          </a:p>
          <a:p>
            <a:pPr algn="ctr">
              <a:defRPr/>
            </a:pPr>
            <a:r>
              <a:rPr lang="en-US" sz="1600" b="1" i="1" dirty="0" err="1" smtClean="0">
                <a:solidFill>
                  <a:schemeClr val="bg1"/>
                </a:solidFill>
                <a:latin typeface="ArialMT"/>
              </a:rPr>
              <a:t>Orsay</a:t>
            </a: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, France June 10-12, 2025</a:t>
            </a:r>
            <a:endParaRPr lang="en-US" sz="1600" b="1" i="1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5" name="ZoneTexte 14"/>
          <p:cNvSpPr txBox="1"/>
          <p:nvPr/>
        </p:nvSpPr>
        <p:spPr>
          <a:xfrm>
            <a:off x="7923443" y="4853029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fr-FR" dirty="0"/>
          </a:p>
        </p:txBody>
      </p:sp>
      <p:sp>
        <p:nvSpPr>
          <p:cNvPr id="16" name="Rectangle 1027"/>
          <p:cNvSpPr txBox="1">
            <a:spLocks noChangeArrowheads="1"/>
          </p:cNvSpPr>
          <p:nvPr/>
        </p:nvSpPr>
        <p:spPr bwMode="auto">
          <a:xfrm>
            <a:off x="4432101" y="2443338"/>
            <a:ext cx="4896544" cy="128360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600" b="1" i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Sustainability Assessment </a:t>
            </a:r>
            <a:br>
              <a:rPr lang="en-GB" sz="2600" b="1" i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</a:br>
            <a:r>
              <a:rPr lang="en-GB" sz="2600" b="1" i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of Future Accelerators:</a:t>
            </a:r>
          </a:p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600" b="1" i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LDG WG Report</a:t>
            </a:r>
            <a:endParaRPr lang="en-GB" sz="2600" b="1" i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23" name="Image 2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9059" y="79083"/>
            <a:ext cx="4560341" cy="4617357"/>
          </a:xfrm>
          <a:prstGeom prst="rect">
            <a:avLst/>
          </a:prstGeom>
        </p:spPr>
      </p:pic>
      <p:pic>
        <p:nvPicPr>
          <p:cNvPr id="24" name="Image 2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4734" y="4752874"/>
            <a:ext cx="1621195" cy="2040307"/>
          </a:xfrm>
          <a:prstGeom prst="rect">
            <a:avLst/>
          </a:prstGeom>
        </p:spPr>
      </p:pic>
      <p:pic>
        <p:nvPicPr>
          <p:cNvPr id="25" name="Image 4" descr="Image 4">
            <a:extLst>
              <a:ext uri="{FF2B5EF4-FFF2-40B4-BE49-F238E27FC236}">
                <a16:creationId xmlns:a16="http://schemas.microsoft.com/office/drawing/2014/main" id="{00000000-0000-0000-0000-00000000000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715615" y="4803739"/>
            <a:ext cx="2997828" cy="1938575"/>
          </a:xfrm>
          <a:prstGeom prst="rect">
            <a:avLst/>
          </a:prstGeom>
          <a:noFill/>
          <a:ln cap="flat">
            <a:noFill/>
          </a:ln>
        </p:spPr>
      </p:pic>
      <p:pic>
        <p:nvPicPr>
          <p:cNvPr id="26" name="OverviewTitle.pdf" descr="OverviewTitle.pdf">
            <a:extLst>
              <a:ext uri="{FF2B5EF4-FFF2-40B4-BE49-F238E27FC236}">
                <a16:creationId xmlns:a16="http://schemas.microsoft.com/office/drawing/2014/main" id="{6B390D75-F0BE-4AEB-A595-7D3C52337CF2}"/>
              </a:ext>
            </a:extLst>
          </p:cNvPr>
          <p:cNvPicPr>
            <a:picLocks noChangeAspect="1"/>
          </p:cNvPicPr>
          <p:nvPr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828023" y="4845488"/>
            <a:ext cx="4243677" cy="948940"/>
          </a:xfrm>
          <a:prstGeom prst="rect">
            <a:avLst/>
          </a:prstGeom>
          <a:ln w="12700">
            <a:miter lim="400000"/>
          </a:ln>
        </p:spPr>
      </p:pic>
      <p:sp>
        <p:nvSpPr>
          <p:cNvPr id="27" name="TextBox 19"/>
          <p:cNvSpPr txBox="1"/>
          <p:nvPr/>
        </p:nvSpPr>
        <p:spPr>
          <a:xfrm>
            <a:off x="5074262" y="5894153"/>
            <a:ext cx="3812638" cy="307777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>
                <a:solidFill>
                  <a:schemeClr val="bg1"/>
                </a:solidFill>
                <a:latin typeface="ArialMT"/>
                <a:cs typeface="Times New Roman"/>
              </a:rPr>
              <a:t>ESPPU  Input #162 &amp; </a:t>
            </a:r>
            <a:r>
              <a:rPr lang="en-GB" sz="1400" b="1" dirty="0" err="1">
                <a:solidFill>
                  <a:schemeClr val="bg1"/>
                </a:solidFill>
                <a:latin typeface="ArialMT"/>
                <a:cs typeface="Times New Roman"/>
              </a:rPr>
              <a:t>arXiv</a:t>
            </a:r>
            <a:r>
              <a:rPr lang="en-GB" sz="1400" b="1" dirty="0">
                <a:solidFill>
                  <a:schemeClr val="bg1"/>
                </a:solidFill>
                <a:latin typeface="ArialMT"/>
                <a:cs typeface="Times New Roman"/>
              </a:rPr>
              <a:t>: 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2504.01235</a:t>
            </a:r>
          </a:p>
        </p:txBody>
      </p:sp>
      <p:sp>
        <p:nvSpPr>
          <p:cNvPr id="29" name="TextBox 19"/>
          <p:cNvSpPr txBox="1"/>
          <p:nvPr/>
        </p:nvSpPr>
        <p:spPr>
          <a:xfrm>
            <a:off x="192088" y="1906627"/>
            <a:ext cx="4394282" cy="738664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Full report will be available in June 2025:</a:t>
            </a:r>
          </a:p>
          <a:p>
            <a:pPr algn="ctr"/>
            <a:r>
              <a:rPr lang="en-GB" sz="1400" b="1" dirty="0">
                <a:solidFill>
                  <a:schemeClr val="bg1"/>
                </a:solidFill>
                <a:latin typeface="ArialMT"/>
                <a:cs typeface="Times New Roman"/>
              </a:rPr>
              <a:t>https://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ldg.web.cern.ch/working-groups/sustainability-assessment-of-accelerators</a:t>
            </a:r>
            <a:endParaRPr lang="en-GB" sz="1400" b="1" dirty="0">
              <a:solidFill>
                <a:schemeClr val="bg1"/>
              </a:solidFill>
              <a:latin typeface="ArialMT"/>
              <a:cs typeface="Times New Roman"/>
            </a:endParaRPr>
          </a:p>
        </p:txBody>
      </p:sp>
      <p:pic>
        <p:nvPicPr>
          <p:cNvPr id="31" name="Image" descr="Image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684104" y="85228"/>
            <a:ext cx="4379157" cy="2289761"/>
          </a:xfrm>
          <a:prstGeom prst="rect">
            <a:avLst/>
          </a:prstGeom>
          <a:noFill/>
          <a:ln cap="flat">
            <a:noFill/>
          </a:ln>
        </p:spPr>
      </p:pic>
    </p:spTree>
    <p:extLst>
      <p:ext uri="{BB962C8B-B14F-4D97-AF65-F5344CB8AC3E}">
        <p14:creationId xmlns:p14="http://schemas.microsoft.com/office/powerpoint/2010/main" val="14548402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Picture 5">
            <a:extLst>
              <a:ext uri="{FF2B5EF4-FFF2-40B4-BE49-F238E27FC236}">
                <a16:creationId xmlns:a16="http://schemas.microsoft.com/office/drawing/2014/main" id="{A4B06645-BC50-7A33-65E9-A8993A21432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6199" y="-34029"/>
            <a:ext cx="5028425" cy="6892029"/>
          </a:xfrm>
          <a:prstGeom prst="rect">
            <a:avLst/>
          </a:prstGeom>
        </p:spPr>
      </p:pic>
      <p:pic>
        <p:nvPicPr>
          <p:cNvPr id="4" name="Picture 2" descr="Diagram&#10;&#10;Description automatically generated">
            <a:extLst>
              <a:ext uri="{FF2B5EF4-FFF2-40B4-BE49-F238E27FC236}">
                <a16:creationId xmlns:a16="http://schemas.microsoft.com/office/drawing/2014/main" id="{1EF84709-B873-33EC-B777-9AF8374722A4}"/>
              </a:ext>
            </a:extLst>
          </p:cNvPr>
          <p:cNvPicPr preferRelativeResize="0"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355976" y="1472225"/>
            <a:ext cx="4789806" cy="41945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ZoneTexte 4"/>
          <p:cNvSpPr txBox="1"/>
          <p:nvPr/>
        </p:nvSpPr>
        <p:spPr>
          <a:xfrm>
            <a:off x="5349606" y="5778451"/>
            <a:ext cx="345638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solidFill>
                  <a:srgbClr val="FFFF00"/>
                </a:solidFill>
                <a:latin typeface="ArialMT"/>
              </a:rPr>
              <a:t>Sustainability Working Group (added to 5 LDG Expert  Panels) since January 2024</a:t>
            </a:r>
            <a:endParaRPr lang="fr-FR" b="1" i="1" dirty="0">
              <a:solidFill>
                <a:srgbClr val="FFFF00"/>
              </a:solidFill>
              <a:latin typeface="ArialMT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144551" y="44624"/>
            <a:ext cx="3891945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solidFill>
                  <a:schemeClr val="bg1"/>
                </a:solidFill>
                <a:latin typeface="ArialMT"/>
              </a:rPr>
              <a:t>CERN Council has mandated the Laboratory Directors Group (LDG) to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define and maintain a prioritized accelerator R&amp;D roadmap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towards future large-scale facilities for particle physics. </a:t>
            </a:r>
            <a:endParaRPr lang="fr-FR" sz="16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9" name="TextBox 19"/>
          <p:cNvSpPr txBox="1"/>
          <p:nvPr/>
        </p:nvSpPr>
        <p:spPr>
          <a:xfrm>
            <a:off x="125983" y="3933056"/>
            <a:ext cx="4875053" cy="307777"/>
          </a:xfrm>
          <a:prstGeom prst="rect">
            <a:avLst/>
          </a:prstGeom>
          <a:solidFill>
            <a:srgbClr val="0066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1400" b="1" dirty="0">
                <a:solidFill>
                  <a:schemeClr val="bg1"/>
                </a:solidFill>
                <a:latin typeface="ArialMT"/>
              </a:rPr>
              <a:t>https://cds.cern.ch/record/2800190/files/146-138-PB.pdf</a:t>
            </a:r>
          </a:p>
        </p:txBody>
      </p:sp>
    </p:spTree>
    <p:extLst>
      <p:ext uri="{BB962C8B-B14F-4D97-AF65-F5344CB8AC3E}">
        <p14:creationId xmlns:p14="http://schemas.microsoft.com/office/powerpoint/2010/main" val="25109141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Imag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4" name="ZoneTexte 3"/>
          <p:cNvSpPr txBox="1"/>
          <p:nvPr/>
        </p:nvSpPr>
        <p:spPr>
          <a:xfrm>
            <a:off x="3995936" y="1933880"/>
            <a:ext cx="4756174" cy="483209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 err="1">
                <a:solidFill>
                  <a:schemeClr val="bg1"/>
                </a:solidFill>
                <a:latin typeface="ArialMT"/>
              </a:rPr>
              <a:t>Walib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Kaabi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    -  PERLE, EU-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iSAS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Mats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Lindroos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 -  ESS  (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deceased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May 2, 2024)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Roberto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Losito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-  CERN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Sust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. Panel 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Ben Shepherd          -  STFC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Sust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.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Task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Force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Andrea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Klumpp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-  DESY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Sust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. Panel, EU-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iFAST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Hannah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Wakeling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-  ISIS-II Neutron &amp; Muon Source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Patrick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Koppenburg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-   NIKHEF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Sust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. Panel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Johannes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Gutleber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-  FCC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 err="1">
                <a:solidFill>
                  <a:schemeClr val="bg1"/>
                </a:solidFill>
                <a:latin typeface="ArialMT"/>
              </a:rPr>
              <a:t>Yuhui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Li                      - 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CePC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Benno List                  -  ILC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Emilio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Nanni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     -  ICFA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Sust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. Panel &amp; C3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Vladimir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Shiltsev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- 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LHeC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 err="1">
                <a:solidFill>
                  <a:schemeClr val="bg1"/>
                </a:solidFill>
                <a:latin typeface="ArialMT"/>
              </a:rPr>
              <a:t>Steinar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Stapnes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-  CLIC &amp; Muon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collider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Caterina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Bloise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 -  Co-Chair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Maxim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Titov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               -  Co-Chair, EU-EAJADE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400" dirty="0">
              <a:solidFill>
                <a:schemeClr val="bg1"/>
              </a:solidFill>
              <a:latin typeface="ArialMT"/>
            </a:endParaRPr>
          </a:p>
          <a:p>
            <a:r>
              <a:rPr lang="fr-FR" sz="1400" dirty="0">
                <a:solidFill>
                  <a:schemeClr val="bg1"/>
                </a:solidFill>
                <a:latin typeface="ArialMT"/>
              </a:rPr>
              <a:t>      in the Editorial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Board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also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Enrico Cennini (CERN), Luisa </a:t>
            </a:r>
            <a:r>
              <a:rPr lang="fr-FR" sz="1400" dirty="0" err="1" smtClean="0">
                <a:solidFill>
                  <a:schemeClr val="bg1"/>
                </a:solidFill>
                <a:latin typeface="ArialMT"/>
              </a:rPr>
              <a:t>Ulrice</a:t>
            </a:r>
            <a:r>
              <a:rPr lang="fr-FR" sz="1400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(CERN).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400" dirty="0">
                <a:solidFill>
                  <a:schemeClr val="bg1"/>
                </a:solidFill>
                <a:latin typeface="ArialMT"/>
              </a:rPr>
              <a:t>Beatrice </a:t>
            </a:r>
            <a:r>
              <a:rPr lang="en-US" sz="1400" dirty="0" err="1">
                <a:solidFill>
                  <a:schemeClr val="bg1"/>
                </a:solidFill>
                <a:latin typeface="ArialMT"/>
              </a:rPr>
              <a:t>Mandelli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 (CERN), Niko Neufeld (CERN)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Thomas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Schoerner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(DESY)</a:t>
            </a:r>
          </a:p>
        </p:txBody>
      </p:sp>
      <p:sp>
        <p:nvSpPr>
          <p:cNvPr id="5" name="Rectangle 4"/>
          <p:cNvSpPr/>
          <p:nvPr/>
        </p:nvSpPr>
        <p:spPr>
          <a:xfrm>
            <a:off x="-76838" y="1234077"/>
            <a:ext cx="9135914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i="1" dirty="0">
                <a:solidFill>
                  <a:schemeClr val="bg1"/>
                </a:solidFill>
                <a:latin typeface="ArialMT"/>
              </a:rPr>
              <a:t>Panel consisting of 15 members with technical expertize in evaluation of accelerator sustainability and future collider project representatives </a:t>
            </a:r>
          </a:p>
        </p:txBody>
      </p:sp>
      <p:sp>
        <p:nvSpPr>
          <p:cNvPr id="6" name="ZoneTexte 5"/>
          <p:cNvSpPr txBox="1"/>
          <p:nvPr/>
        </p:nvSpPr>
        <p:spPr>
          <a:xfrm>
            <a:off x="238603" y="1937024"/>
            <a:ext cx="3352525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solidFill>
                  <a:srgbClr val="FFFF00"/>
                </a:solidFill>
                <a:latin typeface="ArialMT"/>
              </a:rPr>
              <a:t>Ensuring broad </a:t>
            </a:r>
          </a:p>
          <a:p>
            <a:pPr algn="ctr"/>
            <a:r>
              <a:rPr lang="en-US" b="1" i="1" dirty="0">
                <a:solidFill>
                  <a:srgbClr val="FFFF00"/>
                </a:solidFill>
                <a:latin typeface="ArialMT"/>
              </a:rPr>
              <a:t>community  representation:</a:t>
            </a:r>
          </a:p>
          <a:p>
            <a:pPr algn="ctr"/>
            <a:endParaRPr lang="en-US" b="1" i="1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MT"/>
              </a:rPr>
              <a:t>Sustainability Lab. Panels  established at CERN, DESY, ESS, NIKHEF, STFC</a:t>
            </a:r>
          </a:p>
          <a:p>
            <a:r>
              <a:rPr lang="en-US" dirty="0">
                <a:solidFill>
                  <a:schemeClr val="bg1"/>
                </a:solidFill>
                <a:latin typeface="ArialMT"/>
              </a:rPr>
              <a:t>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MT"/>
              </a:rPr>
              <a:t>ICFA Sustainability Panel</a:t>
            </a:r>
            <a:endParaRPr lang="en-US" b="1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MT"/>
              </a:rPr>
              <a:t>EU- Horizon Programs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MT"/>
              </a:rPr>
              <a:t>Future accelerator projects: FCC, ILC, </a:t>
            </a:r>
            <a:r>
              <a:rPr lang="en-US" dirty="0" err="1">
                <a:solidFill>
                  <a:schemeClr val="bg1"/>
                </a:solidFill>
                <a:latin typeface="ArialMT"/>
              </a:rPr>
              <a:t>CePC</a:t>
            </a:r>
            <a:r>
              <a:rPr lang="en-US" dirty="0">
                <a:solidFill>
                  <a:schemeClr val="bg1"/>
                </a:solidFill>
                <a:latin typeface="ArialMT"/>
              </a:rPr>
              <a:t>, CLIC/Muon, </a:t>
            </a:r>
            <a:r>
              <a:rPr lang="en-US" dirty="0" err="1">
                <a:solidFill>
                  <a:schemeClr val="bg1"/>
                </a:solidFill>
                <a:latin typeface="ArialMT"/>
              </a:rPr>
              <a:t>LHeC</a:t>
            </a:r>
            <a:r>
              <a:rPr lang="en-US" dirty="0">
                <a:solidFill>
                  <a:schemeClr val="bg1"/>
                </a:solidFill>
                <a:latin typeface="ArialMT"/>
              </a:rPr>
              <a:t>, C3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MT"/>
              </a:rPr>
              <a:t>Invited experts on specific topics</a:t>
            </a:r>
            <a:endParaRPr lang="fr-FR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7" name="Rectangle 1027"/>
          <p:cNvSpPr txBox="1">
            <a:spLocks noChangeArrowheads="1"/>
          </p:cNvSpPr>
          <p:nvPr/>
        </p:nvSpPr>
        <p:spPr bwMode="auto">
          <a:xfrm>
            <a:off x="238603" y="-47852"/>
            <a:ext cx="8982237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8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LDG Sustainability WG Mandate and Composition</a:t>
            </a:r>
            <a:endParaRPr lang="en-GB" sz="28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57722" y="587396"/>
            <a:ext cx="882047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i="1" dirty="0">
                <a:solidFill>
                  <a:srgbClr val="FEFB65"/>
                </a:solidFill>
                <a:latin typeface="ArialMT"/>
              </a:rPr>
              <a:t>Development of guidelines and a minimum set of key Indicators for the sustainability assessment of future accelerators </a:t>
            </a:r>
            <a:endParaRPr lang="fr-FR" i="1" dirty="0"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37743002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4" name="Rectangle 1027"/>
          <p:cNvSpPr txBox="1">
            <a:spLocks noChangeArrowheads="1"/>
          </p:cNvSpPr>
          <p:nvPr/>
        </p:nvSpPr>
        <p:spPr bwMode="auto">
          <a:xfrm>
            <a:off x="-247624" y="-65112"/>
            <a:ext cx="9808988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8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LDG Sustainability Working Group Report</a:t>
            </a:r>
            <a:endParaRPr lang="en-GB" sz="28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id="{63F16F06-E663-40D2-A07D-824076343888}"/>
              </a:ext>
            </a:extLst>
          </p:cNvPr>
          <p:cNvSpPr txBox="1"/>
          <p:nvPr/>
        </p:nvSpPr>
        <p:spPr>
          <a:xfrm>
            <a:off x="107504" y="639841"/>
            <a:ext cx="4995165" cy="61247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b="1" i="1" dirty="0" smtClean="0">
                <a:solidFill>
                  <a:schemeClr val="bg1"/>
                </a:solidFill>
                <a:latin typeface="ArialMT"/>
              </a:rPr>
              <a:t>Framework for Sustainability Assessment of Future Accelerators (100 pages):</a:t>
            </a:r>
          </a:p>
          <a:p>
            <a:pPr algn="ctr"/>
            <a:endParaRPr lang="en-US" b="1" i="1" dirty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i="1" dirty="0">
                <a:solidFill>
                  <a:srgbClr val="FFFB79"/>
                </a:solidFill>
                <a:latin typeface="ArialMT"/>
              </a:rPr>
              <a:t>Landscape of comprehensive sustainability </a:t>
            </a:r>
            <a:r>
              <a:rPr lang="en-US" i="1" dirty="0" smtClean="0">
                <a:solidFill>
                  <a:srgbClr val="FFFB79"/>
                </a:solidFill>
                <a:latin typeface="ArialMT"/>
              </a:rPr>
              <a:t>analysis (best practices to be adopted by </a:t>
            </a:r>
            <a:r>
              <a:rPr lang="en-US" i="1" dirty="0" err="1" smtClean="0">
                <a:solidFill>
                  <a:srgbClr val="FFFB79"/>
                </a:solidFill>
                <a:latin typeface="ArialMT"/>
              </a:rPr>
              <a:t>Ri</a:t>
            </a:r>
            <a:r>
              <a:rPr lang="en-US" i="1" dirty="0" smtClean="0">
                <a:solidFill>
                  <a:srgbClr val="FFFB79"/>
                </a:solidFill>
                <a:latin typeface="ArialMT"/>
              </a:rPr>
              <a:t>)</a:t>
            </a:r>
            <a:endParaRPr lang="en-US" dirty="0">
              <a:solidFill>
                <a:srgbClr val="FFFB79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i="1" dirty="0">
                <a:solidFill>
                  <a:srgbClr val="D683FF"/>
                </a:solidFill>
                <a:latin typeface="ArialMT"/>
              </a:rPr>
              <a:t>Basis of LCA - Status </a:t>
            </a:r>
            <a:r>
              <a:rPr lang="en-US" i="1" dirty="0" smtClean="0">
                <a:solidFill>
                  <a:srgbClr val="D683FF"/>
                </a:solidFill>
                <a:latin typeface="ArialMT"/>
              </a:rPr>
              <a:t>&amp; recommendations </a:t>
            </a:r>
            <a:r>
              <a:rPr lang="en-US" i="1" dirty="0">
                <a:solidFill>
                  <a:srgbClr val="D683FF"/>
                </a:solidFill>
                <a:latin typeface="ArialMT"/>
              </a:rPr>
              <a:t>for developing analysis of accelerator components and systems</a:t>
            </a:r>
            <a:endParaRPr lang="en-US" dirty="0">
              <a:solidFill>
                <a:srgbClr val="D683FF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i="1" dirty="0">
                <a:solidFill>
                  <a:srgbClr val="8EF900"/>
                </a:solidFill>
                <a:latin typeface="ArialMT"/>
              </a:rPr>
              <a:t>Environmental impact of Large RIs during construction, operation, and decommission </a:t>
            </a:r>
            <a:r>
              <a:rPr lang="en-US" i="1" dirty="0" smtClean="0">
                <a:solidFill>
                  <a:srgbClr val="8EF900"/>
                </a:solidFill>
                <a:latin typeface="ArialMT"/>
              </a:rPr>
              <a:t>phases</a:t>
            </a:r>
            <a:endParaRPr lang="fr-FR" dirty="0" smtClean="0"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i="1" dirty="0" smtClean="0">
                <a:solidFill>
                  <a:srgbClr val="FFFF00"/>
                </a:solidFill>
                <a:latin typeface="ArialMT"/>
              </a:rPr>
              <a:t>Mitigation </a:t>
            </a:r>
            <a:r>
              <a:rPr lang="en-US" i="1" dirty="0">
                <a:solidFill>
                  <a:srgbClr val="FFFF00"/>
                </a:solidFill>
                <a:latin typeface="ArialMT"/>
              </a:rPr>
              <a:t>and Compensation Measures</a:t>
            </a:r>
            <a:endParaRPr lang="en-US" i="1" dirty="0" smtClean="0">
              <a:solidFill>
                <a:srgbClr val="FFFF00"/>
              </a:solidFill>
              <a:latin typeface="ArialMT"/>
            </a:endParaRPr>
          </a:p>
          <a:p>
            <a:endParaRPr lang="en-US" sz="1600" dirty="0" smtClean="0">
              <a:solidFill>
                <a:schemeClr val="bg1"/>
              </a:solidFill>
              <a:latin typeface="ArialMT"/>
            </a:endParaRPr>
          </a:p>
          <a:p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-  Targets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particle physics projects, relevant for </a:t>
            </a:r>
            <a:endParaRPr lang="en-US" sz="1600" dirty="0" smtClean="0">
              <a:solidFill>
                <a:schemeClr val="bg1"/>
              </a:solidFill>
              <a:latin typeface="ArialMT"/>
            </a:endParaRPr>
          </a:p>
          <a:p>
            <a:r>
              <a:rPr lang="en-US" sz="1600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  other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research infrastructures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-  Promotes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transparent, open discussions within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   research communities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-  To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adequately inform management, authorities,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   society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-  Establishing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“Guidelines” is the responsibility of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  each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RI, to long-detailed national and local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  legislations</a:t>
            </a:r>
            <a:endParaRPr lang="en-US" sz="1600" dirty="0">
              <a:solidFill>
                <a:schemeClr val="bg1"/>
              </a:solidFill>
              <a:latin typeface="ArialMT"/>
            </a:endParaRPr>
          </a:p>
        </p:txBody>
      </p:sp>
      <p:pic>
        <p:nvPicPr>
          <p:cNvPr id="3" name="Imag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76056" y="620688"/>
            <a:ext cx="3930388" cy="5462882"/>
          </a:xfrm>
          <a:prstGeom prst="rect">
            <a:avLst/>
          </a:prstGeom>
        </p:spPr>
      </p:pic>
      <p:pic>
        <p:nvPicPr>
          <p:cNvPr id="5" name="Image 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76056" y="6083570"/>
            <a:ext cx="3966343" cy="650784"/>
          </a:xfrm>
          <a:prstGeom prst="rect">
            <a:avLst/>
          </a:prstGeom>
        </p:spPr>
      </p:pic>
      <p:sp>
        <p:nvSpPr>
          <p:cNvPr id="10" name="TextBox 12">
            <a:extLst>
              <a:ext uri="{FF2B5EF4-FFF2-40B4-BE49-F238E27FC236}">
                <a16:creationId xmlns:a16="http://schemas.microsoft.com/office/drawing/2014/main" id="{6949DD39-1295-4674-ACE3-33E9CC8709FD}"/>
              </a:ext>
            </a:extLst>
          </p:cNvPr>
          <p:cNvSpPr txBox="1"/>
          <p:nvPr/>
        </p:nvSpPr>
        <p:spPr>
          <a:xfrm rot="21148751">
            <a:off x="5309248" y="2958056"/>
            <a:ext cx="3499958" cy="1569660"/>
          </a:xfrm>
          <a:prstGeom prst="rect">
            <a:avLst/>
          </a:prstGeom>
          <a:solidFill>
            <a:srgbClr val="FFC000"/>
          </a:solidFill>
          <a:ln>
            <a:solidFill>
              <a:schemeClr val="bg2">
                <a:lumMod val="10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6633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N</a:t>
            </a:r>
            <a:r>
              <a:rPr lang="en-US" sz="1600" dirty="0" smtClean="0">
                <a:solidFill>
                  <a:srgbClr val="6633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ot </a:t>
            </a:r>
            <a:r>
              <a:rPr lang="en-US" sz="1600" dirty="0">
                <a:solidFill>
                  <a:srgbClr val="6633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all of sustainability topics can be addressed in details in 2025 report</a:t>
            </a:r>
          </a:p>
          <a:p>
            <a:endParaRPr lang="en-US" sz="1600" dirty="0">
              <a:solidFill>
                <a:srgbClr val="663300"/>
              </a:solidFill>
              <a:latin typeface="ArialMT"/>
              <a:cs typeface="Arial" panose="020B0604020202020204" pitchFamily="34" charset="0"/>
              <a:sym typeface="Wingdings" panose="05000000000000000000" pitchFamily="2" charset="2"/>
            </a:endParaRPr>
          </a:p>
          <a:p>
            <a:r>
              <a:rPr lang="en-US" sz="1600" b="1" i="1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A homogeneous evaluations of all issues </a:t>
            </a:r>
            <a:r>
              <a:rPr lang="en-US" sz="1600" b="1" i="1" dirty="0" smtClean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deserves </a:t>
            </a:r>
            <a:r>
              <a:rPr lang="en-US" sz="1600" b="1" i="1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a </a:t>
            </a:r>
            <a:r>
              <a:rPr lang="en-US" sz="1600" b="1" i="1" dirty="0" smtClean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future strategy </a:t>
            </a:r>
            <a:r>
              <a:rPr lang="en-US" sz="1600" b="1" i="1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to be </a:t>
            </a:r>
            <a:r>
              <a:rPr lang="en-US" sz="1600" b="1" i="1" dirty="0" smtClean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pursued</a:t>
            </a:r>
            <a:endParaRPr lang="en-US" sz="1600" b="1" i="1" dirty="0">
              <a:solidFill>
                <a:srgbClr val="FF0000"/>
              </a:solidFill>
              <a:latin typeface="ArialMT"/>
              <a:cs typeface="Arial" panose="020B0604020202020204" pitchFamily="34" charset="0"/>
              <a:sym typeface="Wingdings" panose="05000000000000000000" pitchFamily="2" charset="2"/>
            </a:endParaRPr>
          </a:p>
        </p:txBody>
      </p:sp>
    </p:spTree>
    <p:extLst>
      <p:ext uri="{BB962C8B-B14F-4D97-AF65-F5344CB8AC3E}">
        <p14:creationId xmlns:p14="http://schemas.microsoft.com/office/powerpoint/2010/main" val="3882603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72007" y="11088"/>
            <a:ext cx="9252521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3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IV. Building Strategic Accountability: Sustainability Assessment</a:t>
            </a:r>
            <a:endParaRPr lang="en-GB" sz="23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22376" y="592195"/>
            <a:ext cx="4572000" cy="1692771"/>
          </a:xfrm>
          <a:prstGeom prst="rect">
            <a:avLst/>
          </a:prstGeom>
        </p:spPr>
        <p:txBody>
          <a:bodyPr>
            <a:spAutoFit/>
          </a:bodyPr>
          <a:lstStyle/>
          <a:p>
            <a:endParaRPr lang="fr-FR" sz="8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Report provides a reference framework to enable coherent flux of information 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- Focused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on future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colliders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-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much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of the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/>
            </a:r>
            <a:b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 work is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relevant for current and future RIs 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- Summary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of current best practices,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/>
            </a:r>
            <a:b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 obligations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,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and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standards </a:t>
            </a:r>
            <a:endParaRPr lang="fr-FR" sz="1600" i="1" dirty="0">
              <a:solidFill>
                <a:schemeClr val="bg1"/>
              </a:solidFill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130851" y="2376149"/>
            <a:ext cx="4572000" cy="1446550"/>
          </a:xfrm>
          <a:prstGeom prst="rect">
            <a:avLst/>
          </a:prstGeom>
        </p:spPr>
        <p:txBody>
          <a:bodyPr>
            <a:spAutoFit/>
          </a:bodyPr>
          <a:lstStyle/>
          <a:p>
            <a:endParaRPr lang="fr-FR" sz="8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b="1" i="1" dirty="0" err="1">
                <a:solidFill>
                  <a:srgbClr val="FFFF00"/>
                </a:solidFill>
                <a:latin typeface="Arial" panose="020B0604020202020204" pitchFamily="34" charset="0"/>
              </a:rPr>
              <a:t>Sustainability</a:t>
            </a:r>
            <a:r>
              <a:rPr lang="fr-FR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 </a:t>
            </a:r>
            <a:r>
              <a:rPr lang="fr-FR" sz="1600" b="1" i="1" dirty="0" err="1">
                <a:solidFill>
                  <a:srgbClr val="FFFF00"/>
                </a:solidFill>
                <a:latin typeface="Arial" panose="020B0604020202020204" pitchFamily="34" charset="0"/>
              </a:rPr>
              <a:t>assessment</a:t>
            </a:r>
            <a:r>
              <a:rPr lang="fr-FR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 </a:t>
            </a:r>
            <a:r>
              <a:rPr lang="fr-FR" sz="1600" b="1" i="1" dirty="0" err="1">
                <a:solidFill>
                  <a:srgbClr val="FFFF00"/>
                </a:solidFill>
                <a:latin typeface="Arial" panose="020B0604020202020204" pitchFamily="34" charset="0"/>
              </a:rPr>
              <a:t>is</a:t>
            </a:r>
            <a:r>
              <a:rPr lang="fr-FR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 </a:t>
            </a:r>
            <a:r>
              <a:rPr lang="fr-FR" sz="1600" b="1" i="1" dirty="0" err="1">
                <a:solidFill>
                  <a:srgbClr val="FFFF00"/>
                </a:solidFill>
                <a:latin typeface="Arial" panose="020B0604020202020204" pitchFamily="34" charset="0"/>
              </a:rPr>
              <a:t>complex</a:t>
            </a:r>
            <a:r>
              <a:rPr lang="fr-FR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 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- Criteria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to be tuned to the maturity of the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/>
            </a:r>
            <a:b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project </a:t>
            </a:r>
            <a:endParaRPr lang="en-US" sz="1600" i="1" dirty="0">
              <a:solidFill>
                <a:schemeClr val="bg1"/>
              </a:solidFill>
              <a:latin typeface="Arial" panose="020B0604020202020204" pitchFamily="34" charset="0"/>
            </a:endParaRPr>
          </a:p>
          <a:p>
            <a:r>
              <a:rPr lang="en-US" sz="1600" i="1" dirty="0" smtClean="0">
                <a:solidFill>
                  <a:srgbClr val="FFFF00"/>
                </a:solidFill>
                <a:latin typeface="Arial" panose="020B0604020202020204" pitchFamily="34" charset="0"/>
              </a:rPr>
              <a:t>   - Separately </a:t>
            </a:r>
            <a:r>
              <a:rPr lang="en-US" sz="1600" i="1" dirty="0">
                <a:solidFill>
                  <a:srgbClr val="FFFF00"/>
                </a:solidFill>
                <a:latin typeface="Arial" panose="020B0604020202020204" pitchFamily="34" charset="0"/>
              </a:rPr>
              <a:t>developed for scientists, </a:t>
            </a:r>
            <a:r>
              <a:rPr lang="en-US" sz="1600" i="1" dirty="0" smtClean="0">
                <a:solidFill>
                  <a:srgbClr val="FFFF00"/>
                </a:solidFill>
                <a:latin typeface="Arial" panose="020B0604020202020204" pitchFamily="34" charset="0"/>
              </a:rPr>
              <a:t>policy-</a:t>
            </a:r>
            <a:br>
              <a:rPr lang="en-US" sz="1600" i="1" dirty="0" smtClean="0">
                <a:solidFill>
                  <a:srgbClr val="FFFF00"/>
                </a:solidFill>
                <a:latin typeface="Arial" panose="020B0604020202020204" pitchFamily="34" charset="0"/>
              </a:rPr>
            </a:br>
            <a:r>
              <a:rPr lang="en-US" sz="1600" i="1" dirty="0" smtClean="0">
                <a:solidFill>
                  <a:srgbClr val="FFFF00"/>
                </a:solidFill>
                <a:latin typeface="Arial" panose="020B0604020202020204" pitchFamily="34" charset="0"/>
              </a:rPr>
              <a:t>     makers</a:t>
            </a:r>
            <a:r>
              <a:rPr lang="en-US" sz="1600" i="1" dirty="0">
                <a:solidFill>
                  <a:srgbClr val="FFFF00"/>
                </a:solidFill>
                <a:latin typeface="Arial" panose="020B0604020202020204" pitchFamily="34" charset="0"/>
              </a:rPr>
              <a:t>, and society </a:t>
            </a:r>
            <a:endParaRPr lang="fr-FR" sz="1600" i="1" dirty="0">
              <a:solidFill>
                <a:srgbClr val="FFFF00"/>
              </a:solidFill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4685060" y="390589"/>
            <a:ext cx="4377619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fr-FR" sz="16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Economists and environmental scientists contributed a range of work </a:t>
            </a:r>
          </a:p>
          <a:p>
            <a:r>
              <a:rPr lang="en-US" sz="1600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 - Used </a:t>
            </a:r>
            <a:r>
              <a:rPr lang="en-US" sz="1600" dirty="0">
                <a:solidFill>
                  <a:schemeClr val="bg1"/>
                </a:solidFill>
                <a:latin typeface="Arial" panose="020B0604020202020204" pitchFamily="34" charset="0"/>
              </a:rPr>
              <a:t>in setting guidelines, standards and </a:t>
            </a:r>
            <a:r>
              <a:rPr lang="en-US" sz="1600" dirty="0" smtClean="0">
                <a:solidFill>
                  <a:schemeClr val="bg1"/>
                </a:solidFill>
                <a:latin typeface="Arial" panose="020B0604020202020204" pitchFamily="34" charset="0"/>
              </a:rPr>
              <a:t/>
            </a:r>
            <a:br>
              <a:rPr lang="en-US" sz="1600" dirty="0" smtClean="0">
                <a:solidFill>
                  <a:schemeClr val="bg1"/>
                </a:solidFill>
                <a:latin typeface="Arial" panose="020B0604020202020204" pitchFamily="34" charset="0"/>
              </a:rPr>
            </a:br>
            <a:r>
              <a:rPr lang="en-US" sz="1600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    legislation</a:t>
            </a:r>
            <a:endParaRPr lang="fr-FR" sz="1600" dirty="0">
              <a:solidFill>
                <a:schemeClr val="bg1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22376" y="4005064"/>
            <a:ext cx="4963412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fr-FR" sz="8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EU </a:t>
            </a:r>
            <a:r>
              <a:rPr lang="fr-FR" sz="1600" b="1" i="1" dirty="0" err="1">
                <a:solidFill>
                  <a:srgbClr val="FFFF00"/>
                </a:solidFill>
                <a:latin typeface="Arial" panose="020B0604020202020204" pitchFamily="34" charset="0"/>
              </a:rPr>
              <a:t>Policies</a:t>
            </a:r>
            <a:r>
              <a:rPr lang="fr-FR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 </a:t>
            </a:r>
          </a:p>
          <a:p>
            <a:r>
              <a:rPr lang="fr-FR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- Global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Reporting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Initiative </a:t>
            </a:r>
          </a:p>
          <a:p>
            <a:r>
              <a:rPr lang="fr-FR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- </a:t>
            </a:r>
            <a:r>
              <a:rPr lang="fr-FR" sz="1600" i="1" dirty="0" err="1" smtClean="0">
                <a:solidFill>
                  <a:schemeClr val="bg1"/>
                </a:solidFill>
                <a:latin typeface="Arial" panose="020B0604020202020204" pitchFamily="34" charset="0"/>
              </a:rPr>
              <a:t>European</a:t>
            </a:r>
            <a:r>
              <a:rPr lang="fr-FR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Sustainability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Reporting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Standards 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- European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Union Eco-Management and Audit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</a:t>
            </a:r>
            <a:b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Scheme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(EMAS) </a:t>
            </a:r>
          </a:p>
          <a:p>
            <a:r>
              <a:rPr lang="fr-FR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- EC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Economic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Appraisal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Vademecum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National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Guidelines (France, </a:t>
            </a: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Germany, Swiss, </a:t>
            </a:r>
            <a:r>
              <a:rPr lang="en-US" sz="1600" i="1" dirty="0">
                <a:solidFill>
                  <a:schemeClr val="bg1"/>
                </a:solidFill>
                <a:latin typeface="Arial" panose="020B0604020202020204" pitchFamily="34" charset="0"/>
              </a:rPr>
              <a:t>…) </a:t>
            </a:r>
            <a:endParaRPr lang="en-US" sz="1600" i="1" dirty="0" smtClean="0">
              <a:solidFill>
                <a:schemeClr val="bg1"/>
              </a:solidFill>
              <a:latin typeface="Arial" panose="020B0604020202020204" pitchFamily="34" charset="0"/>
            </a:endParaRPr>
          </a:p>
          <a:p>
            <a:endParaRPr lang="en-US" sz="1600" dirty="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i="1" dirty="0">
                <a:solidFill>
                  <a:srgbClr val="FFFF00"/>
                </a:solidFill>
                <a:latin typeface="Arial" panose="020B0604020202020204" pitchFamily="34" charset="0"/>
              </a:rPr>
              <a:t>Carbon Footprint Accounting and Reporting </a:t>
            </a:r>
          </a:p>
          <a:p>
            <a:r>
              <a:rPr lang="fr-FR" sz="1600" i="1" dirty="0" smtClean="0">
                <a:solidFill>
                  <a:schemeClr val="bg1"/>
                </a:solidFill>
                <a:latin typeface="Arial" panose="020B0604020202020204" pitchFamily="34" charset="0"/>
              </a:rPr>
              <a:t>      - Shadow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Carbon</a:t>
            </a:r>
            <a:r>
              <a:rPr lang="fr-FR" sz="1600" i="1" dirty="0">
                <a:solidFill>
                  <a:schemeClr val="bg1"/>
                </a:solidFill>
                <a:latin typeface="Arial" panose="020B0604020202020204" pitchFamily="34" charset="0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" panose="020B0604020202020204" pitchFamily="34" charset="0"/>
              </a:rPr>
              <a:t>Cost</a:t>
            </a:r>
            <a:endParaRPr lang="fr-FR" sz="1600" i="1" dirty="0">
              <a:solidFill>
                <a:schemeClr val="bg1"/>
              </a:solidFill>
            </a:endParaRPr>
          </a:p>
        </p:txBody>
      </p:sp>
      <p:pic>
        <p:nvPicPr>
          <p:cNvPr id="17" name="Image 1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16638" y="1862476"/>
            <a:ext cx="3714023" cy="4674174"/>
          </a:xfrm>
          <a:prstGeom prst="rect">
            <a:avLst/>
          </a:prstGeom>
        </p:spPr>
      </p:pic>
      <p:pic>
        <p:nvPicPr>
          <p:cNvPr id="18" name="Image 1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073465" y="1622980"/>
            <a:ext cx="1947460" cy="1809562"/>
          </a:xfrm>
          <a:prstGeom prst="rect">
            <a:avLst/>
          </a:prstGeom>
        </p:spPr>
      </p:pic>
      <p:sp>
        <p:nvSpPr>
          <p:cNvPr id="19" name="TextBox 12">
            <a:extLst>
              <a:ext uri="{FF2B5EF4-FFF2-40B4-BE49-F238E27FC236}">
                <a16:creationId xmlns:a16="http://schemas.microsoft.com/office/drawing/2014/main" id="{6949DD39-1295-4674-ACE3-33E9CC8709FD}"/>
              </a:ext>
            </a:extLst>
          </p:cNvPr>
          <p:cNvSpPr txBox="1"/>
          <p:nvPr/>
        </p:nvSpPr>
        <p:spPr>
          <a:xfrm rot="21148751">
            <a:off x="5185542" y="4843921"/>
            <a:ext cx="3499958" cy="1569660"/>
          </a:xfrm>
          <a:prstGeom prst="rect">
            <a:avLst/>
          </a:prstGeom>
          <a:solidFill>
            <a:srgbClr val="FFC000"/>
          </a:solidFill>
          <a:ln>
            <a:solidFill>
              <a:schemeClr val="bg2">
                <a:lumMod val="10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ESFRI </a:t>
            </a:r>
            <a:r>
              <a:rPr lang="en-US" sz="1600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Roadmap 2026 </a:t>
            </a:r>
            <a:r>
              <a:rPr lang="en-US" sz="1600" dirty="0">
                <a:solidFill>
                  <a:srgbClr val="6633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will put significant focus on the financial sustainability of the RI ecosystem, while introducing the </a:t>
            </a:r>
            <a:r>
              <a:rPr lang="en-US" sz="1600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new dimension of ‘environmental considerations’ </a:t>
            </a:r>
            <a:r>
              <a:rPr lang="en-US" sz="1600" dirty="0">
                <a:solidFill>
                  <a:srgbClr val="6633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to foster environmental sustainability”.</a:t>
            </a:r>
          </a:p>
        </p:txBody>
      </p:sp>
    </p:spTree>
    <p:extLst>
      <p:ext uri="{BB962C8B-B14F-4D97-AF65-F5344CB8AC3E}">
        <p14:creationId xmlns:p14="http://schemas.microsoft.com/office/powerpoint/2010/main" val="21758445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35496" y="-65112"/>
            <a:ext cx="9396535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Setting Sustainability Basis (Society, Economy, Environment)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118493" y="548680"/>
            <a:ext cx="889248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Comprehensive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sustainability assessment of particle accelerator-based research infrastructures – as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recommended by OECD – is based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on quantitative </a:t>
            </a: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Cost-Benefit Analysis (CBA)</a:t>
            </a:r>
            <a:endParaRPr lang="fr-FR" sz="1600" b="1" i="1" dirty="0">
              <a:solidFill>
                <a:srgbClr val="FFFF00"/>
              </a:solidFill>
              <a:latin typeface="ArialMT"/>
            </a:endParaRPr>
          </a:p>
        </p:txBody>
      </p:sp>
      <p:pic>
        <p:nvPicPr>
          <p:cNvPr id="7" name="Imag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79626" y="1234480"/>
            <a:ext cx="5328592" cy="2182797"/>
          </a:xfrm>
          <a:prstGeom prst="rect">
            <a:avLst/>
          </a:prstGeom>
        </p:spPr>
      </p:pic>
      <p:sp>
        <p:nvSpPr>
          <p:cNvPr id="8" name="ZoneTexte 7"/>
          <p:cNvSpPr txBox="1"/>
          <p:nvPr/>
        </p:nvSpPr>
        <p:spPr>
          <a:xfrm>
            <a:off x="6942760" y="1553989"/>
            <a:ext cx="1944215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chemeClr val="bg1"/>
                </a:solidFill>
                <a:latin typeface="ArialMT"/>
              </a:rPr>
              <a:t>List of elements evaluated in a comprehensive cost-benefit analysis of research infrastructures.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122380" y="3496494"/>
            <a:ext cx="8910736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ArialMT"/>
              </a:rPr>
              <a:t>The EU-funded project RI-PATHS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has developed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a toolkit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federating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research infrastructures across various domains, including particle accelerator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facilities, such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as ALBA, CERN and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DESY</a:t>
            </a:r>
          </a:p>
          <a:p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Future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projects are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encouraged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to carry out a comprehensive charting of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the impact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pathway potentials to develop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sustainability-enabling plans:</a:t>
            </a:r>
          </a:p>
          <a:p>
            <a:endParaRPr lang="en-US" sz="1600" i="1" dirty="0" smtClean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Fundamental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Physics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600" i="1" dirty="0" err="1" smtClean="0">
                <a:solidFill>
                  <a:schemeClr val="bg1"/>
                </a:solidFill>
                <a:latin typeface="ArialMT"/>
              </a:rPr>
              <a:t>Knowledge</a:t>
            </a:r>
            <a:endParaRPr lang="fr-FR" sz="1600" i="1" dirty="0" smtClean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solidFill>
                  <a:schemeClr val="bg1"/>
                </a:solidFill>
                <a:latin typeface="ArialMT"/>
              </a:rPr>
              <a:t>Sustainability through education and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training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solidFill>
                  <a:schemeClr val="bg1"/>
                </a:solidFill>
                <a:latin typeface="ArialMT"/>
              </a:rPr>
              <a:t>Sustainability through engagement of international research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communities and collaborations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Sustainability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through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industrial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spillovers</a:t>
            </a:r>
            <a:r>
              <a:rPr lang="fr-FR" sz="1600" i="1" dirty="0" smtClean="0">
                <a:solidFill>
                  <a:schemeClr val="bg1"/>
                </a:solidFill>
                <a:latin typeface="ArialMT"/>
              </a:rPr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solidFill>
                  <a:schemeClr val="bg1"/>
                </a:solidFill>
                <a:latin typeface="ArialMT"/>
              </a:rPr>
              <a:t>Sustainability through open information and computing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technologies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Sustainability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600" i="1" dirty="0" err="1">
                <a:solidFill>
                  <a:schemeClr val="bg1"/>
                </a:solidFill>
                <a:latin typeface="ArialMT"/>
              </a:rPr>
              <a:t>through</a:t>
            </a:r>
            <a:r>
              <a:rPr lang="fr-FR" sz="1600" i="1" dirty="0">
                <a:solidFill>
                  <a:schemeClr val="bg1"/>
                </a:solidFill>
                <a:latin typeface="ArialMT"/>
              </a:rPr>
              <a:t> cultural </a:t>
            </a:r>
            <a:r>
              <a:rPr lang="fr-FR" sz="1600" i="1" dirty="0" err="1" smtClean="0">
                <a:solidFill>
                  <a:schemeClr val="bg1"/>
                </a:solidFill>
                <a:latin typeface="ArialMT"/>
              </a:rPr>
              <a:t>goods</a:t>
            </a:r>
            <a:endParaRPr lang="fr-FR" sz="1600" i="1" dirty="0" smtClean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solidFill>
                  <a:schemeClr val="bg1"/>
                </a:solidFill>
                <a:latin typeface="ArialMT"/>
              </a:rPr>
              <a:t>Sustainability through positive environmental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externalities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i="1" dirty="0">
                <a:solidFill>
                  <a:schemeClr val="bg1"/>
                </a:solidFill>
                <a:latin typeface="ArialMT"/>
              </a:rPr>
              <a:t>Innovation and </a:t>
            </a:r>
            <a:r>
              <a:rPr lang="fr-FR" sz="1600" i="1" dirty="0" smtClean="0">
                <a:solidFill>
                  <a:schemeClr val="bg1"/>
                </a:solidFill>
                <a:latin typeface="ArialMT"/>
              </a:rPr>
              <a:t>R&amp;D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600" dirty="0" smtClean="0">
              <a:solidFill>
                <a:schemeClr val="bg1"/>
              </a:solidFill>
              <a:latin typeface="ArialMT"/>
            </a:endParaRPr>
          </a:p>
          <a:p>
            <a:endParaRPr lang="fr-FR" sz="1600" dirty="0">
              <a:solidFill>
                <a:schemeClr val="bg1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807336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-27384"/>
            <a:ext cx="9144000" cy="6885384"/>
          </a:xfrm>
          <a:prstGeom prst="rect">
            <a:avLst/>
          </a:prstGeom>
        </p:spPr>
      </p:pic>
      <p:sp>
        <p:nvSpPr>
          <p:cNvPr id="10" name="ZoneTexte 9"/>
          <p:cNvSpPr txBox="1"/>
          <p:nvPr/>
        </p:nvSpPr>
        <p:spPr>
          <a:xfrm>
            <a:off x="23493" y="3973628"/>
            <a:ext cx="4728479" cy="2839748"/>
          </a:xfrm>
          <a:prstGeom prst="rect">
            <a:avLst/>
          </a:prstGeom>
          <a:noFill/>
          <a:ln cap="flat">
            <a:noFill/>
          </a:ln>
        </p:spPr>
        <p:txBody>
          <a:bodyPr vert="horz" wrap="square" lIns="65022" tIns="65022" rIns="65022" bIns="65022" anchor="t" anchorCtr="0" compatLnSpc="1">
            <a:spAutoFit/>
          </a:bodyPr>
          <a:lstStyle/>
          <a:p>
            <a:pPr marL="285750" marR="0" lvl="0" indent="-285750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Wingdings" panose="05000000000000000000" pitchFamily="2" charset="2"/>
              <a:buChar char="ü"/>
              <a:tabLst/>
              <a:defRPr sz="1800" b="0" i="0" u="none" strike="noStrike" kern="0" cap="none" spc="0" baseline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1" i="1" u="none" strike="noStrike" kern="0" cap="none" spc="0" baseline="0" dirty="0" smtClean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Social </a:t>
            </a:r>
            <a:r>
              <a:rPr lang="fr-FR" sz="1600" b="1" i="1" u="none" strike="noStrike" kern="0" cap="none" spc="0" baseline="0" dirty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- </a:t>
            </a:r>
            <a:r>
              <a:rPr lang="fr-FR" sz="1600" b="1" i="1" u="none" strike="noStrike" kern="0" cap="none" spc="0" baseline="0" dirty="0" err="1" smtClean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Economic</a:t>
            </a:r>
            <a:r>
              <a:rPr lang="fr-FR" sz="1600" b="1" i="1" u="none" strike="noStrike" kern="0" cap="none" spc="0" baseline="0" dirty="0" smtClean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b="1" i="1" u="none" strike="noStrike" kern="0" cap="none" spc="0" baseline="0" dirty="0" err="1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Benefits</a:t>
            </a:r>
            <a:r>
              <a:rPr lang="fr-FR" sz="1600" b="1" i="1" u="none" strike="noStrike" kern="0" cap="none" spc="0" baseline="0" dirty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 of </a:t>
            </a:r>
            <a:r>
              <a:rPr lang="fr-FR" sz="1600" b="1" i="1" kern="0" dirty="0" smtClean="0">
                <a:solidFill>
                  <a:srgbClr val="FFFB00"/>
                </a:solidFill>
                <a:latin typeface="Arial"/>
                <a:ea typeface="Arial"/>
                <a:cs typeface="Arial"/>
              </a:rPr>
              <a:t>HEP </a:t>
            </a:r>
            <a:r>
              <a:rPr lang="fr-FR" sz="1600" b="1" i="1" kern="0" dirty="0" err="1" smtClean="0">
                <a:solidFill>
                  <a:srgbClr val="FFFB00"/>
                </a:solidFill>
                <a:latin typeface="Arial"/>
                <a:ea typeface="Arial"/>
                <a:cs typeface="Arial"/>
              </a:rPr>
              <a:t>accelerator-based</a:t>
            </a:r>
            <a:r>
              <a:rPr lang="fr-FR" sz="1600" b="1" i="1" u="none" strike="noStrike" kern="0" cap="none" spc="0" baseline="0" dirty="0" smtClean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b="1" i="1" u="none" strike="noStrike" kern="0" cap="none" spc="0" baseline="0" dirty="0" err="1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Research</a:t>
            </a:r>
            <a:r>
              <a:rPr lang="fr-FR" sz="1600" b="1" i="1" u="none" strike="noStrike" kern="0" cap="none" spc="0" baseline="0" dirty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b="1" i="1" u="none" strike="noStrike" kern="0" cap="none" spc="0" baseline="0" dirty="0" smtClean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rPr>
              <a:t>Infrastructures</a:t>
            </a:r>
            <a:r>
              <a:rPr lang="fr-FR" sz="1600" b="1" i="1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: </a:t>
            </a:r>
            <a:br>
              <a:rPr lang="fr-FR" sz="1600" b="1" i="1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</a:b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in relation 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to the UN </a:t>
            </a:r>
            <a:r>
              <a:rPr lang="fr-FR" sz="1600" kern="0" dirty="0" err="1">
                <a:solidFill>
                  <a:srgbClr val="FFFFFF"/>
                </a:solidFill>
                <a:latin typeface="Arial"/>
                <a:ea typeface="Arial"/>
                <a:cs typeface="Arial"/>
              </a:rPr>
              <a:t>S</a:t>
            </a:r>
            <a:r>
              <a:rPr lang="fr-FR" sz="1600" b="0" i="0" u="none" strike="noStrike" kern="0" cap="none" spc="0" baseline="0" dirty="0" err="1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ustainability</a:t>
            </a: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kern="0" dirty="0" err="1">
                <a:solidFill>
                  <a:srgbClr val="FFFFFF"/>
                </a:solidFill>
                <a:latin typeface="Arial"/>
                <a:ea typeface="Arial"/>
                <a:cs typeface="Arial"/>
              </a:rPr>
              <a:t>D</a:t>
            </a:r>
            <a:r>
              <a:rPr lang="fr-FR" sz="1600" b="0" i="0" u="none" strike="noStrike" kern="0" cap="none" spc="0" baseline="0" dirty="0" err="1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evelopment</a:t>
            </a: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Goals (</a:t>
            </a: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environment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, </a:t>
            </a: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economy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, society)</a:t>
            </a:r>
          </a:p>
          <a:p>
            <a:pPr marL="838203" marR="0" lvl="1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SDG Reference Matrix </a:t>
            </a: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from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UN (2024</a:t>
            </a: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)</a:t>
            </a:r>
            <a:endParaRPr lang="fr-FR" sz="16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kern="0" dirty="0" err="1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Fundamental</a:t>
            </a:r>
            <a:r>
              <a:rPr lang="fr-FR" sz="1600" kern="0" dirty="0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</a:t>
            </a:r>
            <a:r>
              <a:rPr lang="fr-FR" sz="1600" kern="0" dirty="0" err="1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Physics</a:t>
            </a:r>
            <a:r>
              <a:rPr lang="fr-FR" sz="1600" kern="0" dirty="0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</a:t>
            </a:r>
            <a:r>
              <a:rPr lang="fr-FR" sz="1600" kern="0" dirty="0" err="1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Knoweledge</a:t>
            </a:r>
            <a:r>
              <a:rPr lang="fr-FR" sz="1600" kern="0" dirty="0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, </a:t>
            </a: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Accelerator 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and Detector </a:t>
            </a: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R&amp;D</a:t>
            </a:r>
            <a:endParaRPr lang="fr-FR" sz="16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Economic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kern="0" dirty="0" err="1" smtClean="0">
                <a:solidFill>
                  <a:srgbClr val="FFFFFF"/>
                </a:solidFill>
                <a:latin typeface="Arial"/>
                <a:ea typeface="Arial"/>
                <a:cs typeface="Arial"/>
              </a:rPr>
              <a:t>G</a:t>
            </a:r>
            <a:r>
              <a:rPr lang="fr-FR" sz="1600" b="0" i="0" u="none" strike="noStrike" kern="0" cap="none" spc="0" baseline="0" dirty="0" err="1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rowth</a:t>
            </a:r>
            <a:r>
              <a:rPr lang="fr-FR" sz="1600" b="0" i="0" u="none" strike="noStrike" kern="0" cap="none" spc="0" baseline="0" dirty="0" smtClean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(</a:t>
            </a: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regional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, international, </a:t>
            </a: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developing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countries)</a:t>
            </a: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Education, Innovation, International </a:t>
            </a: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Cooperation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, Cultural Exchange</a:t>
            </a:r>
          </a:p>
        </p:txBody>
      </p:sp>
      <p:sp>
        <p:nvSpPr>
          <p:cNvPr id="11" name="Rectangle 1027"/>
          <p:cNvSpPr txBox="1">
            <a:spLocks noChangeArrowheads="1"/>
          </p:cNvSpPr>
          <p:nvPr/>
        </p:nvSpPr>
        <p:spPr bwMode="auto">
          <a:xfrm>
            <a:off x="1871701" y="-65112"/>
            <a:ext cx="54006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Social – Economic Benefit Analysis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" y="620688"/>
            <a:ext cx="4808581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C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omprehensive </a:t>
            </a: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sustainability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assessment based on quantitative Cost-Benefit Analysis: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state-of-the-art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economics knowledge that integrates total costs,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negative environmental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externalities, industrial, social and environmental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benefits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 smtClean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Benefits and positive externalities not fully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captured: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RIs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should “Develop internal expertise for impact assessment”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and “define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relevant impact dimensions in a proactive way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”</a:t>
            </a:r>
          </a:p>
        </p:txBody>
      </p:sp>
      <p:pic>
        <p:nvPicPr>
          <p:cNvPr id="13" name="Image 4" descr="Image 4">
            <a:extLst>
              <a:ext uri="{FF2B5EF4-FFF2-40B4-BE49-F238E27FC236}">
                <a16:creationId xmlns:a16="http://schemas.microsoft.com/office/drawing/2014/main" id="{00000000-0000-0000-0000-0000000000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08582" y="604140"/>
            <a:ext cx="4265606" cy="2680844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4" name="TextBox 19"/>
          <p:cNvSpPr txBox="1"/>
          <p:nvPr/>
        </p:nvSpPr>
        <p:spPr>
          <a:xfrm>
            <a:off x="5050343" y="1856530"/>
            <a:ext cx="3565400" cy="307777"/>
          </a:xfrm>
          <a:prstGeom prst="rect">
            <a:avLst/>
          </a:prstGeom>
          <a:solidFill>
            <a:srgbClr val="0066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1400" b="1" dirty="0" smtClean="0">
                <a:solidFill>
                  <a:schemeClr val="bg1"/>
                </a:solidFill>
                <a:latin typeface="ArialMT"/>
              </a:rPr>
              <a:t>Reference for the integrated model FCC</a:t>
            </a:r>
            <a:endParaRPr lang="en-US" sz="1400" b="1" dirty="0">
              <a:solidFill>
                <a:schemeClr val="bg1"/>
              </a:solidFill>
              <a:latin typeface="ArialMT"/>
            </a:endParaRPr>
          </a:p>
        </p:txBody>
      </p:sp>
      <p:pic>
        <p:nvPicPr>
          <p:cNvPr id="15" name="Image 1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54217" y="3364447"/>
            <a:ext cx="3294122" cy="2100099"/>
          </a:xfrm>
          <a:prstGeom prst="rect">
            <a:avLst/>
          </a:prstGeom>
        </p:spPr>
      </p:pic>
      <p:pic>
        <p:nvPicPr>
          <p:cNvPr id="16" name="Image 1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73585" y="4876586"/>
            <a:ext cx="3800603" cy="18647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91410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Imag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156175" y="603268"/>
            <a:ext cx="2955851" cy="3110316"/>
          </a:xfrm>
          <a:prstGeom prst="rect">
            <a:avLst/>
          </a:prstGeom>
        </p:spPr>
      </p:pic>
      <p:pic>
        <p:nvPicPr>
          <p:cNvPr id="4" name="Image" descr="Image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915816" y="3789040"/>
            <a:ext cx="6196211" cy="3030273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6" name="ZoneTexte 5"/>
          <p:cNvSpPr txBox="1"/>
          <p:nvPr/>
        </p:nvSpPr>
        <p:spPr>
          <a:xfrm>
            <a:off x="-469452" y="844674"/>
            <a:ext cx="7416824" cy="6132957"/>
          </a:xfrm>
          <a:prstGeom prst="rect">
            <a:avLst/>
          </a:prstGeom>
          <a:noFill/>
          <a:ln cap="flat">
            <a:noFill/>
          </a:ln>
        </p:spPr>
        <p:txBody>
          <a:bodyPr vert="horz" wrap="square" lIns="65022" tIns="65022" rIns="65022" bIns="65022" anchor="t" anchorCtr="0" compatLnSpc="1">
            <a:spAutoFit/>
          </a:bodyPr>
          <a:lstStyle/>
          <a:p>
            <a:pPr marR="0" lvl="0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B00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:</a:t>
            </a:r>
          </a:p>
          <a:p>
            <a:pPr marL="838203" marR="0" lvl="1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1" i="0" u="none" strike="noStrike" kern="0" cap="none" spc="0" baseline="0" dirty="0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LCA Goal and Scopes </a:t>
            </a:r>
            <a:r>
              <a:rPr lang="fr-FR" sz="1600" b="1" i="0" u="none" strike="noStrike" kern="0" cap="none" spc="0" baseline="0" dirty="0" err="1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Definition</a:t>
            </a:r>
            <a:endParaRPr lang="fr-FR" sz="1600" b="1" i="0" u="none" strike="noStrike" kern="0" cap="none" spc="0" baseline="0" dirty="0">
              <a:solidFill>
                <a:srgbClr val="FFFF00"/>
              </a:solidFill>
              <a:uFillTx/>
              <a:latin typeface="Arial"/>
              <a:ea typeface="Arial"/>
              <a:cs typeface="Arial"/>
            </a:endParaRPr>
          </a:p>
          <a:p>
            <a:pPr lvl="1"/>
            <a:r>
              <a:rPr lang="en-GB" sz="1600" dirty="0">
                <a:solidFill>
                  <a:schemeClr val="bg1"/>
                </a:solidFill>
                <a:latin typeface="ArialMT"/>
              </a:rPr>
              <a:t>      - </a:t>
            </a:r>
            <a:r>
              <a:rPr lang="en-GB" sz="1400" dirty="0">
                <a:solidFill>
                  <a:schemeClr val="bg1"/>
                </a:solidFill>
                <a:latin typeface="ArialMT"/>
              </a:rPr>
              <a:t>project stages: design, construction, operation, decommissioning</a:t>
            </a:r>
          </a:p>
          <a:p>
            <a:pPr lvl="1"/>
            <a:r>
              <a:rPr lang="en-GB" sz="1400" dirty="0">
                <a:solidFill>
                  <a:schemeClr val="bg1"/>
                </a:solidFill>
                <a:latin typeface="ArialMT"/>
              </a:rPr>
              <a:t>       -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functional units: accelerator, supporting infrastructures, cryogenic </a:t>
            </a:r>
            <a:br>
              <a:rPr lang="en-US" sz="1400" dirty="0">
                <a:solidFill>
                  <a:schemeClr val="bg1"/>
                </a:solidFill>
                <a:latin typeface="ArialMT"/>
              </a:rPr>
            </a:br>
            <a:r>
              <a:rPr lang="en-US" sz="1400" dirty="0">
                <a:solidFill>
                  <a:schemeClr val="bg1"/>
                </a:solidFill>
                <a:latin typeface="ArialMT"/>
              </a:rPr>
              <a:t>         systems, detector, computing  </a:t>
            </a:r>
          </a:p>
          <a:p>
            <a:pPr lvl="1"/>
            <a:r>
              <a:rPr lang="en-US" sz="1400" dirty="0">
                <a:solidFill>
                  <a:schemeClr val="bg1"/>
                </a:solidFill>
                <a:latin typeface="ArialMT"/>
              </a:rPr>
              <a:t>       - boundaries: Cradle-to-gate, Cradle-to-grave </a:t>
            </a:r>
          </a:p>
          <a:p>
            <a:pPr lvl="1"/>
            <a:endParaRPr lang="en-GB" sz="1400" dirty="0">
              <a:solidFill>
                <a:srgbClr val="FFFF00"/>
              </a:solidFill>
              <a:latin typeface="ArialMT"/>
            </a:endParaRPr>
          </a:p>
          <a:p>
            <a:pPr marL="838203" marR="0" lvl="1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1" i="0" u="none" strike="noStrike" kern="0" cap="none" spc="0" baseline="0" dirty="0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LCA </a:t>
            </a:r>
            <a:r>
              <a:rPr lang="fr-FR" sz="1600" b="1" i="0" u="none" strike="noStrike" kern="0" cap="none" spc="0" baseline="0" dirty="0" err="1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Methodology</a:t>
            </a:r>
            <a:endParaRPr lang="fr-FR" sz="1600" b="1" i="0" u="none" strike="noStrike" kern="0" cap="none" spc="0" baseline="0" dirty="0">
              <a:solidFill>
                <a:srgbClr val="FFFF00"/>
              </a:solidFill>
              <a:uFillTx/>
              <a:latin typeface="Arial"/>
              <a:ea typeface="Arial"/>
              <a:cs typeface="Arial"/>
            </a:endParaRPr>
          </a:p>
          <a:p>
            <a:pPr marR="0" lvl="2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- Impact </a:t>
            </a:r>
            <a:r>
              <a:rPr lang="fr-FR" sz="14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Categories</a:t>
            </a:r>
            <a:r>
              <a:rPr lang="fr-FR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(</a:t>
            </a:r>
            <a:r>
              <a:rPr lang="fr-FR" sz="14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Midpoint</a:t>
            </a: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vs </a:t>
            </a:r>
            <a:r>
              <a:rPr lang="fr-FR" sz="14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Endpoint</a:t>
            </a: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)</a:t>
            </a:r>
          </a:p>
          <a:p>
            <a:pPr marR="0" lvl="2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- Impact of Emission on </a:t>
            </a:r>
            <a:r>
              <a:rPr lang="fr-FR" sz="14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Climate</a:t>
            </a: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Change: GWP</a:t>
            </a:r>
            <a:r>
              <a:rPr lang="fr-FR" sz="1400" b="0" i="0" u="none" strike="noStrike" kern="0" cap="none" spc="0" baseline="-5998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100</a:t>
            </a:r>
          </a:p>
          <a:p>
            <a:pPr marR="0" lvl="2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- Beyond GWP : ReCiPe2016, ILCD2011, CML-IA2012</a:t>
            </a:r>
          </a:p>
          <a:p>
            <a:pPr marL="1200150" marR="0" lvl="2" indent="-285750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Tx/>
              <a:buChar char="-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endParaRPr lang="fr-FR" sz="14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838203" marR="0" lvl="1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1" kern="0" dirty="0">
                <a:solidFill>
                  <a:srgbClr val="FFFF00"/>
                </a:solidFill>
                <a:latin typeface="Arial"/>
                <a:ea typeface="Arial"/>
                <a:cs typeface="Arial"/>
              </a:rPr>
              <a:t>LCA </a:t>
            </a:r>
            <a:r>
              <a:rPr lang="fr-FR" sz="1600" b="1" i="0" u="none" strike="noStrike" kern="0" cap="none" spc="0" baseline="0" dirty="0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Inventory </a:t>
            </a:r>
            <a:r>
              <a:rPr lang="fr-FR" sz="1600" b="1" i="0" u="none" strike="noStrike" kern="0" cap="none" spc="0" baseline="0" dirty="0" err="1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Analysis</a:t>
            </a:r>
            <a:r>
              <a:rPr lang="fr-FR" sz="1600" b="1" kern="0" dirty="0">
                <a:solidFill>
                  <a:srgbClr val="FFFF00"/>
                </a:solidFill>
                <a:latin typeface="Arial"/>
                <a:ea typeface="Arial"/>
                <a:cs typeface="Arial"/>
              </a:rPr>
              <a:t> </a:t>
            </a:r>
            <a:endParaRPr lang="en-US" sz="1400" b="1" kern="0" dirty="0">
              <a:solidFill>
                <a:srgbClr val="FFFF00"/>
              </a:solidFill>
              <a:latin typeface="Arial"/>
              <a:ea typeface="Arial"/>
              <a:cs typeface="Arial"/>
            </a:endParaRPr>
          </a:p>
          <a:p>
            <a:pPr marR="0" lvl="1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        - infrastructure, materials, </a:t>
            </a:r>
            <a:b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</a:br>
            <a: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          energy, production process</a:t>
            </a:r>
            <a:endParaRPr lang="fr-FR" sz="14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Construction Phase</a:t>
            </a: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Operation</a:t>
            </a:r>
            <a:r>
              <a:rPr lang="fr-FR" sz="16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Phase</a:t>
            </a: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Decommissioning</a:t>
            </a:r>
            <a:endParaRPr lang="fr-FR" sz="16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1295403" marR="0" lvl="2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endParaRPr lang="fr-FR" sz="16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838203" marR="0" lvl="1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1" i="0" u="none" strike="noStrike" kern="0" cap="none" spc="0" baseline="0" dirty="0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LCA </a:t>
            </a:r>
            <a:r>
              <a:rPr lang="fr-FR" sz="1600" b="1" i="0" u="none" strike="noStrike" kern="0" cap="none" spc="0" baseline="0" dirty="0" err="1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Assessment</a:t>
            </a:r>
            <a:r>
              <a:rPr lang="fr-FR" sz="1600" b="1" kern="0" dirty="0">
                <a:solidFill>
                  <a:srgbClr val="FFFF00"/>
                </a:solidFill>
                <a:latin typeface="Arial"/>
                <a:ea typeface="Arial"/>
                <a:cs typeface="Arial"/>
              </a:rPr>
              <a:t> and</a:t>
            </a:r>
          </a:p>
          <a:p>
            <a:pPr marR="0" lvl="1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600" b="1" kern="0" dirty="0">
                <a:solidFill>
                  <a:srgbClr val="FFFF00"/>
                </a:solidFill>
                <a:latin typeface="Arial"/>
                <a:ea typeface="Arial"/>
                <a:cs typeface="Arial"/>
              </a:rPr>
              <a:t>       </a:t>
            </a:r>
            <a:r>
              <a:rPr lang="fr-FR" sz="1600" b="1" i="0" u="none" strike="noStrike" kern="0" cap="none" spc="0" baseline="0" dirty="0" err="1">
                <a:solidFill>
                  <a:srgbClr val="FFFF00"/>
                </a:solidFill>
                <a:uFillTx/>
                <a:latin typeface="Arial"/>
                <a:ea typeface="Arial"/>
                <a:cs typeface="Arial"/>
              </a:rPr>
              <a:t>Interpretation</a:t>
            </a:r>
            <a:endParaRPr lang="fr-FR" sz="1600" b="1" i="0" u="none" strike="noStrike" kern="0" cap="none" spc="0" baseline="0" dirty="0">
              <a:solidFill>
                <a:srgbClr val="FFFF00"/>
              </a:solidFill>
              <a:uFillTx/>
              <a:latin typeface="Arial"/>
              <a:ea typeface="Arial"/>
              <a:cs typeface="Arial"/>
            </a:endParaRPr>
          </a:p>
          <a:p>
            <a:pPr marR="0" lvl="1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en-US" sz="16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     </a:t>
            </a:r>
            <a: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- environmental impact, </a:t>
            </a:r>
          </a:p>
          <a:p>
            <a:pPr marR="0" lvl="1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      -  methodology, specific </a:t>
            </a:r>
            <a:b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</a:br>
            <a:r>
              <a:rPr lang="en-US" sz="1400" kern="0" dirty="0">
                <a:solidFill>
                  <a:srgbClr val="FFFFFF"/>
                </a:solidFill>
                <a:latin typeface="Arial"/>
                <a:ea typeface="Arial"/>
                <a:cs typeface="Arial"/>
              </a:rPr>
              <a:t>          software, databases,</a:t>
            </a:r>
            <a:endParaRPr lang="fr-FR" sz="1400" kern="0" dirty="0">
              <a:solidFill>
                <a:srgbClr val="FFFFFF"/>
              </a:solidFill>
              <a:latin typeface="Arial"/>
              <a:ea typeface="Arial"/>
              <a:cs typeface="Arial"/>
            </a:endParaRPr>
          </a:p>
          <a:p>
            <a:pPr marR="0" lvl="1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r>
              <a:rPr lang="fr-FR" sz="1400" b="0" i="0" u="none" strike="noStrike" kern="0" cap="none" spc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      -  </a:t>
            </a:r>
            <a:r>
              <a:rPr lang="fr-FR" sz="1400" kern="0" dirty="0" err="1">
                <a:solidFill>
                  <a:srgbClr val="FFFFFF"/>
                </a:solidFill>
                <a:latin typeface="Arial"/>
                <a:ea typeface="Arial"/>
                <a:cs typeface="Arial"/>
              </a:rPr>
              <a:t>e</a:t>
            </a:r>
            <a:r>
              <a:rPr lang="fr-FR" sz="14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valuation</a:t>
            </a:r>
            <a:r>
              <a:rPr lang="fr-FR" sz="1400" b="0" i="0" u="none" strike="noStrike" kern="0" cap="none" spc="0" baseline="0" dirty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 of </a:t>
            </a:r>
            <a:r>
              <a:rPr lang="fr-FR" sz="1400" kern="0" dirty="0" err="1">
                <a:solidFill>
                  <a:srgbClr val="FFFFFF"/>
                </a:solidFill>
                <a:latin typeface="Arial"/>
                <a:ea typeface="Arial"/>
                <a:cs typeface="Arial"/>
              </a:rPr>
              <a:t>u</a:t>
            </a:r>
            <a:r>
              <a:rPr lang="fr-FR" sz="1400" b="0" i="0" u="none" strike="noStrike" kern="0" cap="none" spc="0" baseline="0" dirty="0" err="1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rPr>
              <a:t>ncertainties</a:t>
            </a:r>
            <a:endParaRPr lang="fr-FR" sz="14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  <a:p>
            <a:pPr marL="838203" marR="0" lvl="1" indent="-381003" algn="l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100000"/>
              <a:buFont typeface="Arial"/>
              <a:buChar char="•"/>
              <a:tabLst/>
              <a:defRPr sz="1800" b="0" i="0" u="none" strike="noStrike" kern="0" cap="none" spc="0" baseline="0">
                <a:solidFill>
                  <a:srgbClr val="FFFFFF"/>
                </a:solidFill>
                <a:uFillTx/>
                <a:latin typeface="Arial"/>
                <a:ea typeface="Arial"/>
                <a:cs typeface="Arial"/>
              </a:defRPr>
            </a:pPr>
            <a:endParaRPr lang="fr-FR" sz="1600" b="0" i="0" u="none" strike="noStrike" kern="0" cap="none" spc="0" baseline="0" dirty="0">
              <a:solidFill>
                <a:srgbClr val="FFFFFF"/>
              </a:solidFill>
              <a:uFillTx/>
              <a:latin typeface="Arial"/>
              <a:ea typeface="Arial"/>
              <a:cs typeface="Arial"/>
            </a:endParaRPr>
          </a:p>
        </p:txBody>
      </p:sp>
      <p:sp>
        <p:nvSpPr>
          <p:cNvPr id="7" name="Rectangle 1027"/>
          <p:cNvSpPr txBox="1">
            <a:spLocks noChangeArrowheads="1"/>
          </p:cNvSpPr>
          <p:nvPr/>
        </p:nvSpPr>
        <p:spPr bwMode="auto">
          <a:xfrm>
            <a:off x="899593" y="-41266"/>
            <a:ext cx="7344816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IV. </a:t>
            </a: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Life-Cycle Assessment (LCA) Methodology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8" name="TextBox 12">
            <a:extLst>
              <a:ext uri="{FF2B5EF4-FFF2-40B4-BE49-F238E27FC236}">
                <a16:creationId xmlns:a16="http://schemas.microsoft.com/office/drawing/2014/main" id="{9893FE62-BAF7-4129-9CBD-730D85216D4E}"/>
              </a:ext>
            </a:extLst>
          </p:cNvPr>
          <p:cNvSpPr txBox="1"/>
          <p:nvPr/>
        </p:nvSpPr>
        <p:spPr>
          <a:xfrm rot="21148751">
            <a:off x="3055651" y="3238057"/>
            <a:ext cx="5981901" cy="1477328"/>
          </a:xfrm>
          <a:prstGeom prst="rect">
            <a:avLst/>
          </a:prstGeom>
          <a:solidFill>
            <a:srgbClr val="FFC000"/>
          </a:solidFill>
          <a:ln>
            <a:solidFill>
              <a:schemeClr val="bg2">
                <a:lumMod val="10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000CC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LCA Targets: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Understand in each area what are the largest sources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What to focus on and not focus on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Start to look at mitigation strategies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Develop tools to do this type of analysis for the future</a:t>
            </a:r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35F3D1D9-8D76-4BAA-9881-1094C035AF58}"/>
              </a:ext>
            </a:extLst>
          </p:cNvPr>
          <p:cNvSpPr txBox="1"/>
          <p:nvPr/>
        </p:nvSpPr>
        <p:spPr>
          <a:xfrm>
            <a:off x="62044" y="652233"/>
            <a:ext cx="772438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b="1" i="1" dirty="0">
                <a:solidFill>
                  <a:schemeClr val="bg1"/>
                </a:solidFill>
                <a:latin typeface="ArialMT"/>
              </a:rPr>
              <a:t>Quantifies </a:t>
            </a:r>
            <a:r>
              <a:rPr lang="fr-FR" b="1" i="1" dirty="0" err="1">
                <a:solidFill>
                  <a:schemeClr val="bg1"/>
                </a:solidFill>
                <a:latin typeface="ArialMT"/>
              </a:rPr>
              <a:t>environmental</a:t>
            </a:r>
            <a:r>
              <a:rPr lang="fr-FR" b="1" i="1" dirty="0">
                <a:solidFill>
                  <a:schemeClr val="bg1"/>
                </a:solidFill>
                <a:latin typeface="ArialMT"/>
              </a:rPr>
              <a:t> impact (ISO14040 standard)</a:t>
            </a:r>
          </a:p>
        </p:txBody>
      </p:sp>
    </p:spTree>
    <p:extLst>
      <p:ext uri="{BB962C8B-B14F-4D97-AF65-F5344CB8AC3E}">
        <p14:creationId xmlns:p14="http://schemas.microsoft.com/office/powerpoint/2010/main" val="14377860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>
            <a:extLst>
              <a:ext uri="{FF2B5EF4-FFF2-40B4-BE49-F238E27FC236}">
                <a16:creationId xmlns:a16="http://schemas.microsoft.com/office/drawing/2014/main" id="{1B1B8507-EB57-4571-8204-74DB625CED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847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5560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755576" y="44624"/>
            <a:ext cx="8282622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V. Environmental Impacts of Large RI’s Facilities (I)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C480DFD-16C4-4F2C-ACB0-17D4B648CA4D}"/>
              </a:ext>
            </a:extLst>
          </p:cNvPr>
          <p:cNvSpPr/>
          <p:nvPr/>
        </p:nvSpPr>
        <p:spPr>
          <a:xfrm>
            <a:off x="15539" y="685800"/>
            <a:ext cx="9112919" cy="4278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The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construction phase (stages A1 to A5 of the LCIA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process),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covers the environmental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impact up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to the start of accelerator operation, considering all processes necessary to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build CE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infrastructure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and components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, from raw material supply (stage A1), transport (A2) to manufacturing (A3), as well as the assembly,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from transport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(A4) to installation at the site (A5).</a:t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Civil engineering works: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LCA for accelerator infrastructure (e.g. tunnels, caverns) &amp; Civil engineering (LCA A1-A5), excavated material and transport away from construction site</a:t>
            </a:r>
            <a:endParaRPr lang="en-US" sz="1600" i="1" dirty="0">
              <a:solidFill>
                <a:srgbClr val="FFFF00"/>
              </a:solidFill>
              <a:latin typeface="ArialMT"/>
              <a:sym typeface="Wingdings" panose="05000000000000000000" pitchFamily="2" charset="2"/>
            </a:endParaRPr>
          </a:p>
          <a:p>
            <a:r>
              <a:rPr lang="en-US" sz="1600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   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 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civil </a:t>
            </a:r>
            <a:r>
              <a:rPr lang="en-US" sz="1600" dirty="0" err="1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engineerings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works give a large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contribution. but market is the most advanced in 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         producing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new materials with 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net-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zero cement (at an extra cost), 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         we might see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a fast change 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in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the next 5-10 </a:t>
            </a:r>
            <a:r>
              <a:rPr lang="en-US" sz="1600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years</a:t>
            </a:r>
          </a:p>
          <a:p>
            <a:endParaRPr lang="en-US" sz="1600" dirty="0">
              <a:solidFill>
                <a:srgbClr val="FFFF00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Accelerator construction: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early assessment of areas with the largest emission, beam line shielding, steel girders and supporting structures, magnets, RF cavities, power supplies, …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MT"/>
              </a:rPr>
              <a:t>      </a:t>
            </a:r>
            <a:r>
              <a:rPr lang="en-US" sz="1600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 </a:t>
            </a:r>
            <a:r>
              <a:rPr lang="en-US" sz="1600" dirty="0">
                <a:solidFill>
                  <a:srgbClr val="FFFF00"/>
                </a:solidFill>
                <a:latin typeface="ArialMT"/>
              </a:rPr>
              <a:t>material manufacturing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(e.g. high-purity Ni, permanent magnet alloys) - construction of </a:t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</a:rPr>
              <a:t>           accelerators will always rely on mining and mineral processing that is </a:t>
            </a:r>
            <a:r>
              <a:rPr lang="en-US" sz="1600" dirty="0">
                <a:solidFill>
                  <a:srgbClr val="FFFF00"/>
                </a:solidFill>
                <a:latin typeface="ArialMT"/>
              </a:rPr>
              <a:t>a hard-to-abate </a:t>
            </a:r>
            <a:br>
              <a:rPr lang="en-US" sz="1600" dirty="0">
                <a:solidFill>
                  <a:srgbClr val="FFFF00"/>
                </a:solidFill>
                <a:latin typeface="ArialMT"/>
              </a:rPr>
            </a:br>
            <a:r>
              <a:rPr lang="en-US" sz="1600" dirty="0">
                <a:solidFill>
                  <a:srgbClr val="FFFF00"/>
                </a:solidFill>
                <a:latin typeface="ArialMT"/>
              </a:rPr>
              <a:t>           activity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(independently of the energy used…) </a:t>
            </a:r>
          </a:p>
          <a:p>
            <a:endParaRPr lang="en-US" sz="1600" dirty="0">
              <a:solidFill>
                <a:srgbClr val="FFFF00"/>
              </a:solidFill>
              <a:latin typeface="ArialMT"/>
              <a:sym typeface="Wingdings" panose="05000000000000000000" pitchFamily="2" charset="2"/>
            </a:endParaRPr>
          </a:p>
        </p:txBody>
      </p:sp>
      <p:pic>
        <p:nvPicPr>
          <p:cNvPr id="8" name="Imag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5313" y="4857589"/>
            <a:ext cx="8673373" cy="18117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53098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2" name="TableGWP.pdf" descr="TableGWP.pdf">
            <a:extLst>
              <a:ext uri="{FF2B5EF4-FFF2-40B4-BE49-F238E27FC236}">
                <a16:creationId xmlns:a16="http://schemas.microsoft.com/office/drawing/2014/main" id="{3721BB14-8A2C-48F5-8881-3F0E3C2C7F3C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3635896" y="3174106"/>
            <a:ext cx="5457642" cy="3500176"/>
          </a:xfrm>
          <a:prstGeom prst="rect">
            <a:avLst/>
          </a:prstGeom>
          <a:ln w="12700">
            <a:miter lim="400000"/>
          </a:ln>
        </p:spPr>
      </p:pic>
      <p:sp>
        <p:nvSpPr>
          <p:cNvPr id="3" name="TextBox 12">
            <a:extLst>
              <a:ext uri="{FF2B5EF4-FFF2-40B4-BE49-F238E27FC236}">
                <a16:creationId xmlns:a16="http://schemas.microsoft.com/office/drawing/2014/main" id="{6949DD39-1295-4674-ACE3-33E9CC8709FD}"/>
              </a:ext>
            </a:extLst>
          </p:cNvPr>
          <p:cNvSpPr txBox="1"/>
          <p:nvPr/>
        </p:nvSpPr>
        <p:spPr>
          <a:xfrm rot="21148751">
            <a:off x="6451498" y="4672449"/>
            <a:ext cx="2301491" cy="1477328"/>
          </a:xfrm>
          <a:prstGeom prst="rect">
            <a:avLst/>
          </a:prstGeom>
          <a:solidFill>
            <a:srgbClr val="FFC000"/>
          </a:solidFill>
          <a:ln>
            <a:solidFill>
              <a:schemeClr val="bg2">
                <a:lumMod val="10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solidFill>
                  <a:srgbClr val="FF0000"/>
                </a:solidFill>
                <a:latin typeface="ArialMT"/>
                <a:cs typeface="Arial" panose="020B0604020202020204" pitchFamily="34" charset="0"/>
                <a:sym typeface="Wingdings" panose="05000000000000000000" pitchFamily="2" charset="2"/>
              </a:rPr>
              <a:t>Reporting in the common format proposed by the LDG sustainability working group</a:t>
            </a: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501C5403-D739-4F91-B402-7446E35D9F8E}"/>
              </a:ext>
            </a:extLst>
          </p:cNvPr>
          <p:cNvSpPr txBox="1"/>
          <p:nvPr/>
        </p:nvSpPr>
        <p:spPr>
          <a:xfrm>
            <a:off x="173809" y="1791604"/>
            <a:ext cx="8766123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Accelerator operation: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electricity consumption, power for operation (air conditioning, waster cooling, cryogenic plants, RF and klystrons, magnets)</a:t>
            </a:r>
            <a:endParaRPr lang="en-US" sz="1600" dirty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Particle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detectors/computing: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impact of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gas emissions in detectors, optimization of power consumption/ environmental impact of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computing</a:t>
            </a:r>
            <a:endParaRPr lang="en-US" sz="16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7" name="Rectangle 1027"/>
          <p:cNvSpPr txBox="1">
            <a:spLocks noChangeArrowheads="1"/>
          </p:cNvSpPr>
          <p:nvPr/>
        </p:nvSpPr>
        <p:spPr bwMode="auto">
          <a:xfrm>
            <a:off x="755576" y="44624"/>
            <a:ext cx="8282622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V. Environmental Impacts of Large RI’s Facilities (II)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79513" y="655324"/>
            <a:ext cx="9144000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ArialMT"/>
              </a:rPr>
              <a:t>The operation phase (stages B1 to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B7) covers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the environmental impact of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the operational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lifetime of an accelerator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project: necessary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to operate (B1) and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maintain (B2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) the accelerator and experiments, including repairs (B3), replacement of components (B4) and refurbishments (B5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). of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particular interest are the impact of energy (B6) and water (B7) required for operation</a:t>
            </a:r>
            <a:endParaRPr lang="fr-FR" sz="16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9" name="ZoneTexte 8"/>
          <p:cNvSpPr txBox="1"/>
          <p:nvPr/>
        </p:nvSpPr>
        <p:spPr>
          <a:xfrm>
            <a:off x="26564" y="3140968"/>
            <a:ext cx="3632177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Assessment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of future accelerator projects concentrate frequently on electricity consumption, assuming that it will 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constitute the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dominant impact, at least in terms of 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GHG emissions:</a:t>
            </a:r>
            <a:br>
              <a:rPr lang="en-US" sz="1400" dirty="0" smtClean="0">
                <a:solidFill>
                  <a:schemeClr val="bg1"/>
                </a:solidFill>
                <a:latin typeface="ArialMT"/>
              </a:rPr>
            </a:b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  </a:t>
            </a:r>
            <a:r>
              <a:rPr lang="en-US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 valid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assuming that future </a:t>
            </a:r>
            <a:r>
              <a:rPr lang="en-US" sz="1400" dirty="0" err="1" smtClean="0">
                <a:solidFill>
                  <a:schemeClr val="bg1"/>
                </a:solidFill>
                <a:latin typeface="ArialMT"/>
              </a:rPr>
              <a:t>Ris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 overcome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the current situation, 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where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direct emissions from particle 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detectors &amp; cooling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plants are the </a:t>
            </a: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most abundant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501C5403-D739-4F91-B402-7446E35D9F8E}"/>
              </a:ext>
            </a:extLst>
          </p:cNvPr>
          <p:cNvSpPr txBox="1"/>
          <p:nvPr/>
        </p:nvSpPr>
        <p:spPr>
          <a:xfrm>
            <a:off x="49408" y="5172293"/>
            <a:ext cx="3838007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Environmental impacts </a:t>
            </a:r>
            <a:r>
              <a:rPr lang="en-US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from maintenance </a:t>
            </a:r>
            <a:r>
              <a:rPr lang="en-US" sz="14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(B2), repair (B3), and replacement (B4) have been rarely considered </a:t>
            </a:r>
            <a:r>
              <a:rPr lang="en-US" sz="1400" dirty="0" err="1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inaccelerator</a:t>
            </a:r>
            <a:r>
              <a:rPr lang="en-US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LCAs</a:t>
            </a:r>
            <a:r>
              <a:rPr lang="en-US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.</a:t>
            </a:r>
            <a:endParaRPr lang="fr-FR" sz="16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501C5403-D739-4F91-B402-7446E35D9F8E}"/>
              </a:ext>
            </a:extLst>
          </p:cNvPr>
          <p:cNvSpPr txBox="1"/>
          <p:nvPr/>
        </p:nvSpPr>
        <p:spPr>
          <a:xfrm>
            <a:off x="49408" y="5572423"/>
            <a:ext cx="3632176" cy="123110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endParaRPr lang="en-US" sz="1600" dirty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Decommissioning: </a:t>
            </a:r>
            <a:r>
              <a:rPr lang="en-US" sz="1400" b="1" i="1" dirty="0" smtClean="0">
                <a:solidFill>
                  <a:srgbClr val="FFFF00"/>
                </a:solidFill>
                <a:latin typeface="ArialMT"/>
              </a:rPr>
              <a:t>(stages </a:t>
            </a:r>
            <a:r>
              <a:rPr lang="en-US" sz="1400" b="1" i="1" dirty="0">
                <a:solidFill>
                  <a:srgbClr val="FFFF00"/>
                </a:solidFill>
                <a:latin typeface="ArialMT"/>
              </a:rPr>
              <a:t>C1 to C4 of the LCIA </a:t>
            </a:r>
            <a:r>
              <a:rPr lang="en-US" sz="1400" b="1" i="1" dirty="0" smtClean="0">
                <a:solidFill>
                  <a:srgbClr val="FFFF00"/>
                </a:solidFill>
                <a:latin typeface="ArialMT"/>
              </a:rPr>
              <a:t>process) </a:t>
            </a:r>
            <a:br>
              <a:rPr lang="en-US" sz="1400" b="1" i="1" dirty="0" smtClean="0">
                <a:solidFill>
                  <a:srgbClr val="FFFF00"/>
                </a:solidFill>
                <a:latin typeface="ArialMT"/>
              </a:rPr>
            </a:br>
            <a:r>
              <a:rPr lang="en-US" sz="1400" dirty="0" smtClean="0">
                <a:solidFill>
                  <a:schemeClr val="bg1"/>
                </a:solidFill>
                <a:latin typeface="ArialMT"/>
              </a:rPr>
              <a:t>radioactive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waste, 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land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reuse</a:t>
            </a:r>
            <a:endParaRPr lang="fr-FR" sz="1400" dirty="0">
              <a:solidFill>
                <a:schemeClr val="bg1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36087963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>
            <a:extLst>
              <a:ext uri="{FF2B5EF4-FFF2-40B4-BE49-F238E27FC236}">
                <a16:creationId xmlns:a16="http://schemas.microsoft.com/office/drawing/2014/main" id="{1B1B8507-EB57-4571-8204-74DB625CED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>
            <a:extLst>
              <a:ext uri="{FF2B5EF4-FFF2-40B4-BE49-F238E27FC236}">
                <a16:creationId xmlns:a16="http://schemas.microsoft.com/office/drawing/2014/main" id="{26745834-4FD1-4580-B816-DAEAFEC71B7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7504" y="-40693"/>
            <a:ext cx="8712968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V</a:t>
            </a: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. Data on Future Accelerator Projects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4" name="ZoneTexte 3"/>
          <p:cNvSpPr txBox="1"/>
          <p:nvPr/>
        </p:nvSpPr>
        <p:spPr>
          <a:xfrm>
            <a:off x="805775" y="1628800"/>
            <a:ext cx="731642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Preliminary – numbers are not final and not for distribution (sort of confidential)</a:t>
            </a:r>
            <a:endParaRPr lang="fr-FR" sz="1600" i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2" name="Image 1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38410" y="2029472"/>
            <a:ext cx="3970094" cy="3918808"/>
          </a:xfrm>
          <a:prstGeom prst="rect">
            <a:avLst/>
          </a:prstGeom>
        </p:spPr>
      </p:pic>
      <p:pic>
        <p:nvPicPr>
          <p:cNvPr id="13" name="Image 1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3973" y="2029471"/>
            <a:ext cx="4957073" cy="3918809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93973" y="561370"/>
            <a:ext cx="9031913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Key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parameters relevant for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GHG emissions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in construction and operation phases of future collider projects, as discussed and agreed by the Sustainability WG.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i="1" dirty="0">
                <a:solidFill>
                  <a:srgbClr val="FFFF00"/>
                </a:solidFill>
                <a:latin typeface="ArialMT"/>
              </a:rPr>
              <a:t>Concurrent reporting of methods, assumptions and simplifications adopted to evaluate carbon footprint is needed to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clarify the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boundaries of the assessment.</a:t>
            </a:r>
            <a:endParaRPr lang="fr-FR" sz="1600" i="1" dirty="0">
              <a:solidFill>
                <a:srgbClr val="FFFF00"/>
              </a:solidFill>
              <a:latin typeface="ArialMT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107504" y="6010397"/>
            <a:ext cx="9249000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400" dirty="0" err="1" smtClean="0">
                <a:solidFill>
                  <a:schemeClr val="bg1"/>
                </a:solidFill>
                <a:latin typeface="ArialMT"/>
              </a:rPr>
              <a:t>Available</a:t>
            </a:r>
            <a:r>
              <a:rPr lang="fr-FR" sz="1400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for ILC in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Japan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</a:t>
            </a:r>
            <a:r>
              <a:rPr lang="fr-FR" sz="1400" dirty="0" err="1" smtClean="0">
                <a:solidFill>
                  <a:schemeClr val="bg1"/>
                </a:solidFill>
                <a:latin typeface="ArialMT"/>
              </a:rPr>
              <a:t>scaled</a:t>
            </a:r>
            <a:r>
              <a:rPr lang="fr-FR" sz="1400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/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adapted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for an LCF at CERN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smtClean="0">
                <a:solidFill>
                  <a:schemeClr val="bg1"/>
                </a:solidFill>
                <a:latin typeface="ArialMT"/>
              </a:rPr>
              <a:t>Tunnels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: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emission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factors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for tunnels in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Japan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and CLIC tunnel in Geneva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almost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identical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–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keep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•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Scale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up main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linac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and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damping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ring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componentry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for longer main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linac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and 3rd </a:t>
            </a:r>
            <a:r>
              <a:rPr lang="fr-FR" sz="1400" dirty="0" err="1">
                <a:solidFill>
                  <a:schemeClr val="bg1"/>
                </a:solidFill>
                <a:latin typeface="ArialMT"/>
              </a:rPr>
              <a:t>damping</a:t>
            </a:r>
            <a:r>
              <a:rPr lang="fr-FR" sz="1400" dirty="0">
                <a:solidFill>
                  <a:schemeClr val="bg1"/>
                </a:solidFill>
                <a:latin typeface="ArialMT"/>
              </a:rPr>
              <a:t> ring </a:t>
            </a:r>
          </a:p>
        </p:txBody>
      </p:sp>
    </p:spTree>
    <p:extLst>
      <p:ext uri="{BB962C8B-B14F-4D97-AF65-F5344CB8AC3E}">
        <p14:creationId xmlns:p14="http://schemas.microsoft.com/office/powerpoint/2010/main" val="34069884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>
            <a:extLst>
              <a:ext uri="{FF2B5EF4-FFF2-40B4-BE49-F238E27FC236}">
                <a16:creationId xmlns:a16="http://schemas.microsoft.com/office/drawing/2014/main" id="{1B1B8507-EB57-4571-8204-74DB625CEDC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>
            <a:extLst>
              <a:ext uri="{FF2B5EF4-FFF2-40B4-BE49-F238E27FC236}">
                <a16:creationId xmlns:a16="http://schemas.microsoft.com/office/drawing/2014/main" id="{26745834-4FD1-4580-B816-DAEAFEC71B7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7504" y="-40693"/>
            <a:ext cx="8712968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V</a:t>
            </a: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. Data on Future Accelerator Projects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4" name="ZoneTexte 3"/>
          <p:cNvSpPr txBox="1"/>
          <p:nvPr/>
        </p:nvSpPr>
        <p:spPr>
          <a:xfrm>
            <a:off x="805775" y="1628800"/>
            <a:ext cx="731642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Preliminary – numbers are not final and not for distribution (sort of confidential)</a:t>
            </a:r>
            <a:endParaRPr lang="fr-FR" sz="1600" i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93973" y="561370"/>
            <a:ext cx="9031913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Key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parameters relevant for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GHG emissions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in construction and operation phases of future collider projects, as discussed and agreed by the Sustainability WG.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i="1" dirty="0">
                <a:solidFill>
                  <a:srgbClr val="FFFF00"/>
                </a:solidFill>
                <a:latin typeface="ArialMT"/>
              </a:rPr>
              <a:t>Concurrent reporting of methods, assumptions and simplifications adopted to evaluate carbon footprint is needed to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clarify the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boundaries of the assessment.</a:t>
            </a:r>
            <a:endParaRPr lang="fr-FR" sz="1600" i="1" dirty="0">
              <a:solidFill>
                <a:srgbClr val="FFFF00"/>
              </a:solidFill>
              <a:latin typeface="ArialMT"/>
            </a:endParaRPr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7505" y="1996505"/>
            <a:ext cx="4464496" cy="3472031"/>
          </a:xfrm>
          <a:prstGeom prst="rect">
            <a:avLst/>
          </a:prstGeom>
        </p:spPr>
      </p:pic>
      <p:pic>
        <p:nvPicPr>
          <p:cNvPr id="12" name="CEPCNotes.pdf" descr="CEPCNotes.pdf"/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95693" y="5476201"/>
            <a:ext cx="4487768" cy="1276489"/>
          </a:xfrm>
          <a:prstGeom prst="rect">
            <a:avLst/>
          </a:prstGeom>
          <a:ln w="12700">
            <a:miter lim="400000"/>
          </a:ln>
        </p:spPr>
      </p:pic>
      <p:pic>
        <p:nvPicPr>
          <p:cNvPr id="13" name="Image 1" descr="Image 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888030" y="1998736"/>
            <a:ext cx="2226150" cy="2540094"/>
          </a:xfrm>
          <a:prstGeom prst="rect">
            <a:avLst/>
          </a:prstGeom>
          <a:ln w="12700">
            <a:miter lim="400000"/>
          </a:ln>
        </p:spPr>
      </p:pic>
      <p:pic>
        <p:nvPicPr>
          <p:cNvPr id="14" name="Image 1" descr="Image 1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565303" y="1988840"/>
            <a:ext cx="2358645" cy="2559886"/>
          </a:xfrm>
          <a:prstGeom prst="rect">
            <a:avLst/>
          </a:prstGeom>
          <a:ln w="12700">
            <a:miter lim="400000"/>
          </a:ln>
        </p:spPr>
      </p:pic>
      <p:pic>
        <p:nvPicPr>
          <p:cNvPr id="15" name="Image 14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854716" y="4526179"/>
            <a:ext cx="2299822" cy="2285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13708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23" name="Rectangle 1027"/>
          <p:cNvSpPr txBox="1">
            <a:spLocks noChangeArrowheads="1"/>
          </p:cNvSpPr>
          <p:nvPr/>
        </p:nvSpPr>
        <p:spPr bwMode="auto">
          <a:xfrm>
            <a:off x="64957" y="10633"/>
            <a:ext cx="91440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8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LC Example: Towards Carbon Accounting with LCA</a:t>
            </a:r>
            <a:endParaRPr lang="en-GB" sz="28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5" name="Imag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9913" y="685800"/>
            <a:ext cx="8906583" cy="6079227"/>
          </a:xfrm>
          <a:prstGeom prst="rect">
            <a:avLst/>
          </a:prstGeom>
        </p:spPr>
      </p:pic>
      <p:sp>
        <p:nvSpPr>
          <p:cNvPr id="25" name="TextBox 19"/>
          <p:cNvSpPr txBox="1"/>
          <p:nvPr/>
        </p:nvSpPr>
        <p:spPr>
          <a:xfrm>
            <a:off x="3059832" y="2348880"/>
            <a:ext cx="1152128" cy="314876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S. </a:t>
            </a:r>
            <a:r>
              <a:rPr lang="en-GB" sz="1400" b="1" dirty="0" err="1" smtClean="0">
                <a:solidFill>
                  <a:schemeClr val="bg1"/>
                </a:solidFill>
                <a:latin typeface="ArialMT"/>
                <a:cs typeface="Times New Roman"/>
              </a:rPr>
              <a:t>Stapnes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 </a:t>
            </a:r>
          </a:p>
        </p:txBody>
      </p:sp>
      <p:sp>
        <p:nvSpPr>
          <p:cNvPr id="26" name="Rectangle 25"/>
          <p:cNvSpPr/>
          <p:nvPr/>
        </p:nvSpPr>
        <p:spPr>
          <a:xfrm>
            <a:off x="6444208" y="836712"/>
            <a:ext cx="2232248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 smtClean="0">
                <a:solidFill>
                  <a:srgbClr val="FF0000"/>
                </a:solidFill>
                <a:latin typeface="ArialMT"/>
              </a:rPr>
              <a:t>CLIC example, </a:t>
            </a:r>
            <a:endParaRPr lang="fr-FR" sz="2000" dirty="0">
              <a:solidFill>
                <a:srgbClr val="FF0000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5243994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35496" y="-27384"/>
            <a:ext cx="964571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Open Questions: Regional versus Globally Averaged Impacts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49646" y="696984"/>
            <a:ext cx="4384603" cy="2842728"/>
          </a:xfrm>
          <a:prstGeom prst="rect">
            <a:avLst/>
          </a:prstGeom>
        </p:spPr>
      </p:pic>
      <p:pic>
        <p:nvPicPr>
          <p:cNvPr id="5" name="Content Placeholder 7" descr="IEA (2022), World Energy Outlook 2022, IEA, Paris https://www.iea.org/reports/world-energy-outlook-2022, &#10;License: CC BY 4.0 (report); CC BY NC SA 4.0 (Annex A)&#10;">
            <a:hlinkClick r:id="rId4"/>
            <a:extLst>
              <a:ext uri="{FF2B5EF4-FFF2-40B4-BE49-F238E27FC236}">
                <a16:creationId xmlns:a16="http://schemas.microsoft.com/office/drawing/2014/main" id="{E40B46B9-0D99-5ACB-272E-DA9BA6B9219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572001" y="3645024"/>
            <a:ext cx="4462247" cy="3029860"/>
          </a:xfrm>
          <a:prstGeom prst="rect">
            <a:avLst/>
          </a:prstGeom>
          <a:ln w="12700">
            <a:solidFill>
              <a:schemeClr val="accent5"/>
            </a:solidFill>
          </a:ln>
          <a:effectLst>
            <a:outerShdw blurRad="63500" dist="63500" dir="2700000" algn="tl" rotWithShape="0">
              <a:schemeClr val="bg1">
                <a:lumMod val="50000"/>
              </a:schemeClr>
            </a:outerShdw>
          </a:effectLst>
        </p:spPr>
      </p:pic>
      <p:sp>
        <p:nvSpPr>
          <p:cNvPr id="6" name="Content Placeholder 1">
            <a:extLst>
              <a:ext uri="{FF2B5EF4-FFF2-40B4-BE49-F238E27FC236}">
                <a16:creationId xmlns:a16="http://schemas.microsoft.com/office/drawing/2014/main" id="{8CC2AA01-C608-46EF-21EE-62191D16BA3E}"/>
              </a:ext>
            </a:extLst>
          </p:cNvPr>
          <p:cNvSpPr txBox="1">
            <a:spLocks/>
          </p:cNvSpPr>
          <p:nvPr/>
        </p:nvSpPr>
        <p:spPr>
          <a:xfrm>
            <a:off x="20969" y="548680"/>
            <a:ext cx="4628677" cy="4029824"/>
          </a:xfrm>
          <a:prstGeom prst="rect">
            <a:avLst/>
          </a:prstGeom>
        </p:spPr>
        <p:txBody>
          <a:bodyPr/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1600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Carbon intensity of electricity production </a:t>
            </a:r>
            <a:r>
              <a:rPr lang="en-GB" sz="16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varies enormously across regions </a:t>
            </a:r>
            <a:r>
              <a:rPr lang="en-GB" sz="16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&amp;</a:t>
            </a:r>
            <a:r>
              <a:rPr lang="en-GB" sz="16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countries</a:t>
            </a:r>
          </a:p>
          <a:p>
            <a:pPr marL="0" indent="0">
              <a:buNone/>
            </a:pPr>
            <a:r>
              <a:rPr lang="en-GB" sz="16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      </a:t>
            </a:r>
            <a:r>
              <a:rPr lang="en-GB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 reference values for assumed CO2 </a:t>
            </a:r>
            <a:br>
              <a:rPr lang="en-GB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</a:br>
            <a:r>
              <a:rPr lang="en-GB" sz="1600" i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     </a:t>
            </a:r>
            <a:r>
              <a:rPr lang="en-GB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 intensity of electricity for relevant regions/labs</a:t>
            </a:r>
          </a:p>
          <a:p>
            <a:pPr marL="0" indent="0">
              <a:buNone/>
            </a:pPr>
            <a:endParaRPr lang="en-GB" sz="1600" i="1" u="sng" dirty="0" smtClean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600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Carbon intensity of materials also varies</a:t>
            </a:r>
          </a:p>
          <a:p>
            <a:pPr lvl="1"/>
            <a:r>
              <a:rPr lang="en-GB" sz="14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Different local standards</a:t>
            </a:r>
          </a:p>
          <a:p>
            <a:pPr lvl="1"/>
            <a:r>
              <a:rPr lang="en-GB" sz="14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Different geology, primary minerals, concentrations</a:t>
            </a:r>
          </a:p>
          <a:p>
            <a:pPr lvl="1"/>
            <a:r>
              <a:rPr lang="en-GB" sz="14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Different carbon intensity for local energy, esp. electricity (-&gt; copper, niobium)</a:t>
            </a:r>
          </a:p>
          <a:p>
            <a:r>
              <a:rPr lang="en-GB" sz="1600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Civil construction: </a:t>
            </a:r>
            <a:r>
              <a:rPr lang="en-GB" sz="16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steel and cement mostly from local sources, adhere to local codes </a:t>
            </a:r>
          </a:p>
          <a:p>
            <a:r>
              <a:rPr lang="en-GB" sz="1600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Result of LCA depends heavily on </a:t>
            </a:r>
          </a:p>
          <a:p>
            <a:pPr lvl="1"/>
            <a:r>
              <a:rPr lang="en-GB" sz="14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Source of used materials</a:t>
            </a:r>
          </a:p>
          <a:p>
            <a:pPr lvl="1"/>
            <a:r>
              <a:rPr lang="en-GB" sz="14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Construction and operation site</a:t>
            </a:r>
          </a:p>
          <a:p>
            <a:pPr lvl="1"/>
            <a:r>
              <a:rPr lang="en-GB" sz="14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LCA Method: use local values or global averages</a:t>
            </a:r>
          </a:p>
          <a:p>
            <a:pPr lvl="1"/>
            <a:endParaRPr lang="en-GB" sz="1400" dirty="0" smtClean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>
              <a:buNone/>
            </a:pPr>
            <a:r>
              <a:rPr lang="en-GB" sz="1600" i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Should we evaluate impacts using </a:t>
            </a:r>
            <a:r>
              <a:rPr lang="en-GB" sz="1600" b="1" i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site-specific or globally averaged impact </a:t>
            </a:r>
            <a:r>
              <a:rPr lang="en-GB" sz="1600" i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values?</a:t>
            </a:r>
            <a:br>
              <a:rPr lang="en-GB" sz="1600" i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GB" sz="1600" i="1" dirty="0" smtClean="0">
                <a:solidFill>
                  <a:srgbClr val="FFFF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    </a:t>
            </a:r>
            <a:r>
              <a:rPr lang="en-GB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 or use </a:t>
            </a:r>
            <a: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general LCA database </a:t>
            </a:r>
            <a:r>
              <a:rPr lang="en-US" sz="1600" i="1" u="sng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and move to </a:t>
            </a:r>
            <a: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  </a:t>
            </a:r>
            <a:b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     </a:t>
            </a:r>
            <a: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more </a:t>
            </a:r>
            <a:r>
              <a:rPr lang="en-US" sz="1600" i="1" u="sng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local information as the project matures </a:t>
            </a:r>
            <a: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/>
            </a:r>
            <a:b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     </a:t>
            </a:r>
            <a:r>
              <a:rPr lang="en-US" sz="1600" i="1" u="sng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(for </a:t>
            </a:r>
            <a:r>
              <a:rPr lang="en-US" sz="1600" i="1" u="sng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sym typeface="Wingdings" panose="05000000000000000000" pitchFamily="2" charset="2"/>
              </a:rPr>
              <a:t>materials CO2 content) ?</a:t>
            </a:r>
          </a:p>
          <a:p>
            <a:endParaRPr lang="en-GB" sz="1600" i="1" dirty="0" smtClean="0">
              <a:solidFill>
                <a:srgbClr val="FFFF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/>
            <a:endParaRPr lang="en-GB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TextBox 19"/>
          <p:cNvSpPr txBox="1"/>
          <p:nvPr/>
        </p:nvSpPr>
        <p:spPr>
          <a:xfrm>
            <a:off x="4572001" y="6179117"/>
            <a:ext cx="4531812" cy="600164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b="1" dirty="0">
                <a:solidFill>
                  <a:schemeClr val="bg1"/>
                </a:solidFill>
                <a:latin typeface="ArialMT"/>
              </a:rPr>
              <a:t>IEA (2022), World Energy Outlook 2022, IEA, Paris https://www.iea.org/reports/world-energy-outlook-2022, </a:t>
            </a:r>
            <a:endParaRPr lang="en-US" sz="1100" b="1" dirty="0" smtClean="0">
              <a:solidFill>
                <a:schemeClr val="bg1"/>
              </a:solidFill>
              <a:latin typeface="ArialMT"/>
            </a:endParaRPr>
          </a:p>
          <a:p>
            <a:pPr algn="ctr"/>
            <a:r>
              <a:rPr lang="en-US" sz="1100" b="1" dirty="0" smtClean="0">
                <a:solidFill>
                  <a:schemeClr val="bg1"/>
                </a:solidFill>
                <a:latin typeface="ArialMT"/>
              </a:rPr>
              <a:t>License</a:t>
            </a:r>
            <a:r>
              <a:rPr lang="en-US" sz="1100" b="1" dirty="0">
                <a:solidFill>
                  <a:schemeClr val="bg1"/>
                </a:solidFill>
                <a:latin typeface="ArialMT"/>
              </a:rPr>
              <a:t>: CC BY 4.0 (report); CC BY NC SA 4.0 (Annex A</a:t>
            </a:r>
            <a:r>
              <a:rPr lang="en-US" sz="1100" b="1" dirty="0" smtClean="0">
                <a:solidFill>
                  <a:schemeClr val="bg1"/>
                </a:solidFill>
                <a:latin typeface="ArialMT"/>
              </a:rPr>
              <a:t>)</a:t>
            </a:r>
            <a:endParaRPr lang="en-US" sz="1100" b="1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8" name="TextBox 19"/>
          <p:cNvSpPr txBox="1"/>
          <p:nvPr/>
        </p:nvSpPr>
        <p:spPr>
          <a:xfrm>
            <a:off x="4572001" y="3300282"/>
            <a:ext cx="4479828" cy="261610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b="1" dirty="0">
                <a:solidFill>
                  <a:schemeClr val="bg1"/>
                </a:solidFill>
                <a:latin typeface="ArialMT"/>
              </a:rPr>
              <a:t>https://</a:t>
            </a:r>
            <a:r>
              <a:rPr lang="en-US" sz="1100" b="1" dirty="0" smtClean="0">
                <a:solidFill>
                  <a:schemeClr val="bg1"/>
                </a:solidFill>
                <a:latin typeface="ArialMT"/>
              </a:rPr>
              <a:t>ourworldindata.org/grapher/carbon-intensity-electricity</a:t>
            </a:r>
          </a:p>
        </p:txBody>
      </p:sp>
    </p:spTree>
    <p:extLst>
      <p:ext uri="{BB962C8B-B14F-4D97-AF65-F5344CB8AC3E}">
        <p14:creationId xmlns:p14="http://schemas.microsoft.com/office/powerpoint/2010/main" val="34200161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1043608" y="33898"/>
            <a:ext cx="7452321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V. Mitigation and Compensation Strategies (I)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271" y="711065"/>
            <a:ext cx="9252519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RI Design with Sustainability as a Goal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 o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ptimization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of large civil </a:t>
            </a:r>
            <a:r>
              <a:rPr lang="en-US" sz="1600" i="1" dirty="0" err="1" smtClean="0">
                <a:solidFill>
                  <a:srgbClr val="FFFF00"/>
                </a:solidFill>
                <a:latin typeface="ArialMT"/>
              </a:rPr>
              <a:t>engineerings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 works &amp; better/greener materials: </a:t>
            </a:r>
          </a:p>
          <a:p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      - 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establishing performance oriented requirements (architecture and design optimized from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   construction, operation and </a:t>
            </a:r>
            <a:r>
              <a:rPr lang="en-US" sz="1600" i="1" dirty="0" err="1" smtClean="0">
                <a:solidFill>
                  <a:schemeClr val="bg1"/>
                </a:solidFill>
                <a:latin typeface="ArialMT"/>
              </a:rPr>
              <a:t>maintainace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perspectives)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-  optimizing tunnel shape and evacuation methods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-  detailed geological assessment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 use of precast concrete segments, fiber reinforced concrete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</a:t>
            </a:r>
            <a:endParaRPr lang="en-US" sz="1600" i="1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dirty="0" smtClean="0">
                <a:solidFill>
                  <a:srgbClr val="FFFF00"/>
                </a:solidFill>
                <a:latin typeface="ArialMT"/>
              </a:rPr>
              <a:t>Responsible Procurement Policy </a:t>
            </a:r>
            <a:r>
              <a:rPr lang="en-US" sz="1600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 based on the international standard ISO 20400:2017</a:t>
            </a:r>
            <a:endParaRPr lang="en-US" sz="1600" i="1" dirty="0" smtClean="0">
              <a:solidFill>
                <a:srgbClr val="FFFF00"/>
              </a:solidFill>
              <a:latin typeface="ArialMT"/>
            </a:endParaRPr>
          </a:p>
          <a:p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- balancing of the initial, purchasing cost with total lifecycle cost (maintenance, operation,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  disposal)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environmental impact against a given set of environmental objectives (reduction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  of CO2 emissions, minimization of radiological impact)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social responsibility (e.g. extraction of raw materials)</a:t>
            </a:r>
          </a:p>
          <a:p>
            <a:endParaRPr lang="en-US" sz="1600" i="1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dirty="0">
                <a:solidFill>
                  <a:srgbClr val="FFFF00"/>
                </a:solidFill>
                <a:latin typeface="ArialMT"/>
              </a:rPr>
              <a:t>Sustainable operational </a:t>
            </a:r>
            <a:r>
              <a:rPr lang="en-US" sz="1600" b="1" dirty="0" smtClean="0">
                <a:solidFill>
                  <a:srgbClr val="FFFF00"/>
                </a:solidFill>
                <a:latin typeface="ArialMT"/>
              </a:rPr>
              <a:t>concepts </a:t>
            </a:r>
            <a:r>
              <a:rPr lang="en-US" sz="1600" b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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power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purchase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agreements (PPA) &amp; dynamic operation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- portfolio of supply contracts or PPA constitutes a strategic choice to foster transition to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 renewables and reduce the GWP impact of accelerator-based </a:t>
            </a:r>
            <a:r>
              <a:rPr lang="en-US" sz="1600" i="1" dirty="0" err="1" smtClean="0">
                <a:solidFill>
                  <a:schemeClr val="bg1"/>
                </a:solidFill>
                <a:latin typeface="ArialMT"/>
              </a:rPr>
              <a:t>RiI’s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pooling suppliers in a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 sufficiently large procurement action / establishing a dedicated energy supply contract</a:t>
            </a:r>
          </a:p>
          <a:p>
            <a:endParaRPr lang="en-US" sz="1600" i="1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Heat </a:t>
            </a:r>
            <a:r>
              <a:rPr lang="en-US" sz="1600" b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Recovery and Supply</a:t>
            </a:r>
          </a:p>
          <a:p>
            <a:r>
              <a:rPr lang="en-US" sz="16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- comprehensive cost-benefit assessment is needed to understand if heat recovery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is viable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for a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specific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project and to develop the most suited heat recovery and supply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scenario.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The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LCA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approach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can be integrated in this analysis to better quantify negative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externalities</a:t>
            </a:r>
          </a:p>
        </p:txBody>
      </p:sp>
    </p:spTree>
    <p:extLst>
      <p:ext uri="{BB962C8B-B14F-4D97-AF65-F5344CB8AC3E}">
        <p14:creationId xmlns:p14="http://schemas.microsoft.com/office/powerpoint/2010/main" val="19934661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2271" y="711065"/>
            <a:ext cx="9034225" cy="403187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Energy Recovery Concepts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demonstrate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the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full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potentiality of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ERL’s (PERLE, </a:t>
            </a:r>
            <a:r>
              <a:rPr lang="en-US" sz="1600" i="1" dirty="0" err="1" smtClean="0">
                <a:solidFill>
                  <a:schemeClr val="bg1"/>
                </a:solidFill>
                <a:latin typeface="ArialMT"/>
              </a:rPr>
              <a:t>LHeC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, …)</a:t>
            </a:r>
          </a:p>
          <a:p>
            <a:endParaRPr lang="en-US" sz="1600" b="1" i="1" dirty="0" smtClean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Investment in R&amp;D in Green </a:t>
            </a: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T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echnologies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: 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-  improve the efficiency of the RF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systems (vacuum electron devices &amp; solid state amplifiers)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-  design advanced permanent magnets</a:t>
            </a:r>
            <a:endParaRPr lang="en-US" sz="1600" i="1" dirty="0" smtClean="0">
              <a:solidFill>
                <a:schemeClr val="bg1"/>
              </a:solidFill>
              <a:latin typeface="ArialMT"/>
            </a:endParaRPr>
          </a:p>
          <a:p>
            <a:r>
              <a:rPr lang="en-US" sz="1600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-  use high-temperature superconductors (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HTS - !)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in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high-field magnets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 development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of </a:t>
            </a:r>
            <a:r>
              <a:rPr lang="en-US" sz="1600" i="1" dirty="0" err="1">
                <a:solidFill>
                  <a:schemeClr val="bg1"/>
                </a:solidFill>
                <a:latin typeface="ArialMT"/>
              </a:rPr>
              <a:t>of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 innovative solutions to contain the energy demand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of future accelerators</a:t>
            </a:r>
            <a:endParaRPr lang="en-US" sz="1600" i="1" dirty="0">
              <a:solidFill>
                <a:schemeClr val="bg1"/>
              </a:solidFill>
              <a:latin typeface="ArialMT"/>
            </a:endParaRP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   (</a:t>
            </a:r>
            <a:r>
              <a:rPr lang="en-US" sz="1600" i="1" dirty="0" err="1" smtClean="0">
                <a:solidFill>
                  <a:schemeClr val="bg1"/>
                </a:solidFill>
                <a:latin typeface="ArialMT"/>
              </a:rPr>
              <a:t>iFAST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, </a:t>
            </a:r>
            <a:r>
              <a:rPr lang="en-US" sz="1600" i="1" dirty="0" err="1" smtClean="0">
                <a:solidFill>
                  <a:schemeClr val="bg1"/>
                </a:solidFill>
                <a:latin typeface="ArialMT"/>
              </a:rPr>
              <a:t>iSAS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, EAJADE, RF2.0, …)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</a:t>
            </a:r>
            <a:endParaRPr lang="en-US" sz="1600" i="1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Nature-Based Interventions for Carbon Removal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</a:t>
            </a:r>
            <a:r>
              <a:rPr lang="en-US" sz="1600" b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also termed ‘Nature-based climate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solutions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’ (</a:t>
            </a:r>
            <a:r>
              <a:rPr lang="en-US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NbCS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)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- “conservation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, restoration and improved management strategies (pathways)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in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natural and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working ecosystems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with the primary motivation to mitigate GHG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emissions</a:t>
            </a:r>
          </a:p>
          <a:p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decreasing GHG emissions related to deforestation and land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use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i="1" dirty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 capturing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and storing CO2 from the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atmosphere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i="1" dirty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 - 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enhancing the resilience of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ecosystems</a:t>
            </a:r>
          </a:p>
        </p:txBody>
      </p:sp>
      <p:sp>
        <p:nvSpPr>
          <p:cNvPr id="6" name="Rectangle 1027"/>
          <p:cNvSpPr txBox="1">
            <a:spLocks noChangeArrowheads="1"/>
          </p:cNvSpPr>
          <p:nvPr/>
        </p:nvSpPr>
        <p:spPr bwMode="auto">
          <a:xfrm>
            <a:off x="1043608" y="33898"/>
            <a:ext cx="7452321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V. Mitigation and Compensation Strategies (II)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7" name="Picture 2" descr="ILC world energy center ">
            <a:extLst>
              <a:ext uri="{FF2B5EF4-FFF2-40B4-BE49-F238E27FC236}">
                <a16:creationId xmlns:a16="http://schemas.microsoft.com/office/drawing/2014/main" id="{A6805DAD-22CC-D655-5FC7-1A37512923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 bwMode="auto">
          <a:xfrm>
            <a:off x="5844917" y="4548488"/>
            <a:ext cx="3155550" cy="21928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8">
            <a:extLst>
              <a:ext uri="{FF2B5EF4-FFF2-40B4-BE49-F238E27FC236}">
                <a16:creationId xmlns:a16="http://schemas.microsoft.com/office/drawing/2014/main" id="{47F8DAD4-4D1F-C0BC-EFEF-DF6F948B771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7504" y="4845438"/>
            <a:ext cx="4216718" cy="1895930"/>
          </a:xfrm>
          <a:prstGeom prst="rect">
            <a:avLst/>
          </a:prstGeom>
        </p:spPr>
      </p:pic>
      <p:sp>
        <p:nvSpPr>
          <p:cNvPr id="9" name="TextBox 19"/>
          <p:cNvSpPr txBox="1"/>
          <p:nvPr/>
        </p:nvSpPr>
        <p:spPr>
          <a:xfrm>
            <a:off x="1331640" y="4946203"/>
            <a:ext cx="3019697" cy="646331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200" b="1" dirty="0">
                <a:solidFill>
                  <a:schemeClr val="bg1"/>
                </a:solidFill>
                <a:latin typeface="ArialMT"/>
                <a:cs typeface="Times New Roman"/>
              </a:rPr>
              <a:t>J. </a:t>
            </a:r>
            <a:r>
              <a:rPr lang="en-US" sz="1200" b="1" dirty="0" err="1">
                <a:solidFill>
                  <a:schemeClr val="bg1"/>
                </a:solidFill>
                <a:latin typeface="ArialMT"/>
                <a:cs typeface="Times New Roman"/>
              </a:rPr>
              <a:t>Gutleber</a:t>
            </a:r>
            <a:r>
              <a:rPr lang="en-US" sz="1200" b="1" dirty="0">
                <a:solidFill>
                  <a:schemeClr val="bg1"/>
                </a:solidFill>
                <a:latin typeface="ArialMT"/>
                <a:cs typeface="Times New Roman"/>
              </a:rPr>
              <a:t>, FCC Renewable Energy Supply Feasibility Study,</a:t>
            </a:r>
          </a:p>
          <a:p>
            <a:pPr algn="ctr"/>
            <a:r>
              <a:rPr lang="en-US" sz="1200" b="1" dirty="0">
                <a:solidFill>
                  <a:schemeClr val="bg1"/>
                </a:solidFill>
                <a:latin typeface="ArialMT"/>
                <a:cs typeface="Times New Roman"/>
              </a:rPr>
              <a:t>https://zenodo.org/records/10023947 </a:t>
            </a:r>
          </a:p>
        </p:txBody>
      </p:sp>
      <p:sp>
        <p:nvSpPr>
          <p:cNvPr id="10" name="TextBox 19"/>
          <p:cNvSpPr txBox="1"/>
          <p:nvPr/>
        </p:nvSpPr>
        <p:spPr>
          <a:xfrm>
            <a:off x="5792197" y="4910116"/>
            <a:ext cx="1872077" cy="276999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>
                <a:solidFill>
                  <a:schemeClr val="bg1"/>
                </a:solidFill>
                <a:latin typeface="ArialMT"/>
                <a:cs typeface="Times New Roman"/>
              </a:rPr>
              <a:t>“Green ILC Concept”</a:t>
            </a:r>
          </a:p>
        </p:txBody>
      </p:sp>
      <p:sp>
        <p:nvSpPr>
          <p:cNvPr id="11" name="ZoneTexte 10"/>
          <p:cNvSpPr txBox="1"/>
          <p:nvPr/>
        </p:nvSpPr>
        <p:spPr>
          <a:xfrm>
            <a:off x="4402686" y="5511624"/>
            <a:ext cx="137890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SOME</a:t>
            </a:r>
            <a:endParaRPr lang="en-US" sz="1600" b="1" i="1" dirty="0">
              <a:solidFill>
                <a:schemeClr val="bg1"/>
              </a:solidFill>
              <a:latin typeface="ArialMT"/>
            </a:endParaRPr>
          </a:p>
          <a:p>
            <a:pPr algn="ctr"/>
            <a:r>
              <a:rPr lang="en-US" sz="1600" b="1" i="1" dirty="0">
                <a:solidFill>
                  <a:schemeClr val="bg1"/>
                </a:solidFill>
                <a:latin typeface="ArialMT"/>
              </a:rPr>
              <a:t>EXAMPLES:</a:t>
            </a:r>
            <a:endParaRPr lang="fr-FR" sz="1600" b="1" i="1" dirty="0">
              <a:solidFill>
                <a:schemeClr val="bg1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4325120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35496" y="-25085"/>
            <a:ext cx="910314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Fluctuating Energy Sources: PPA &amp; Running on Renewables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4" name="TextBox 11">
            <a:extLst>
              <a:ext uri="{FF2B5EF4-FFF2-40B4-BE49-F238E27FC236}">
                <a16:creationId xmlns:a16="http://schemas.microsoft.com/office/drawing/2014/main" id="{751B49FE-42CE-69A9-1894-80A1D2576B10}"/>
              </a:ext>
            </a:extLst>
          </p:cNvPr>
          <p:cNvSpPr txBox="1"/>
          <p:nvPr/>
        </p:nvSpPr>
        <p:spPr>
          <a:xfrm>
            <a:off x="0" y="577422"/>
            <a:ext cx="914400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600" b="1" u="none" strike="noStrike" dirty="0" smtClean="0">
                <a:solidFill>
                  <a:schemeClr val="bg1"/>
                </a:solidFill>
                <a:effectLst/>
                <a:latin typeface="ArialMT"/>
              </a:rPr>
              <a:t>Switch to carbon-neutral energy sources &amp;enabling framework for renewables: </a:t>
            </a:r>
            <a:r>
              <a:rPr lang="en-US" sz="1600" b="1" dirty="0">
                <a:solidFill>
                  <a:srgbClr val="FFFF00"/>
                </a:solidFill>
                <a:latin typeface="ArialMT"/>
              </a:rPr>
              <a:t/>
            </a:r>
            <a:br>
              <a:rPr lang="en-US" sz="1600" b="1" dirty="0">
                <a:solidFill>
                  <a:srgbClr val="FFFF00"/>
                </a:solidFill>
                <a:latin typeface="ArialMT"/>
              </a:rPr>
            </a:br>
            <a:r>
              <a:rPr lang="en-US" sz="1600" b="1" dirty="0" smtClean="0">
                <a:solidFill>
                  <a:srgbClr val="FFFF00"/>
                </a:solidFill>
                <a:latin typeface="ArialMT"/>
              </a:rPr>
              <a:t> </a:t>
            </a:r>
            <a:r>
              <a:rPr lang="en-US" sz="1600" b="1" u="none" strike="noStrike" dirty="0" smtClean="0">
                <a:solidFill>
                  <a:srgbClr val="FFFF00"/>
                </a:solidFill>
                <a:effectLst/>
                <a:latin typeface="ArialMT"/>
              </a:rPr>
              <a:t> </a:t>
            </a:r>
            <a:r>
              <a:rPr lang="en-US" sz="1600" b="1" u="none" strike="noStrike" dirty="0">
                <a:solidFill>
                  <a:srgbClr val="FFFF00"/>
                </a:solidFill>
                <a:effectLst/>
                <a:latin typeface="ArialMT"/>
              </a:rPr>
              <a:t>power purchase agreement (PPA) </a:t>
            </a:r>
            <a:r>
              <a:rPr lang="en-US" sz="1600" b="1" dirty="0" smtClean="0">
                <a:solidFill>
                  <a:schemeClr val="bg1"/>
                </a:solidFill>
                <a:latin typeface="ArialMT"/>
              </a:rPr>
              <a:t>- </a:t>
            </a:r>
            <a:r>
              <a:rPr lang="en-US" sz="1600" b="1" u="none" strike="noStrike" dirty="0" smtClean="0">
                <a:solidFill>
                  <a:schemeClr val="bg1"/>
                </a:solidFill>
                <a:effectLst/>
                <a:latin typeface="ArialMT"/>
              </a:rPr>
              <a:t>long-term </a:t>
            </a:r>
            <a:r>
              <a:rPr lang="en-US" sz="1600" b="1" u="none" strike="noStrike" dirty="0">
                <a:solidFill>
                  <a:schemeClr val="bg1"/>
                </a:solidFill>
                <a:effectLst/>
                <a:latin typeface="ArialMT"/>
              </a:rPr>
              <a:t>contract for the </a:t>
            </a:r>
            <a:r>
              <a:rPr lang="en-US" sz="1600" b="1" u="none" strike="noStrike" dirty="0" smtClean="0">
                <a:solidFill>
                  <a:schemeClr val="bg1"/>
                </a:solidFill>
                <a:effectLst/>
                <a:latin typeface="ArialMT"/>
              </a:rPr>
              <a:t>electricity supply (</a:t>
            </a:r>
            <a:r>
              <a:rPr lang="en-US" sz="1600" b="1" dirty="0" smtClean="0">
                <a:solidFill>
                  <a:schemeClr val="bg1"/>
                </a:solidFill>
                <a:latin typeface="ArialMT"/>
              </a:rPr>
              <a:t>~</a:t>
            </a:r>
            <a:r>
              <a:rPr lang="en-US" sz="1600" b="1" u="none" strike="noStrike" dirty="0" smtClean="0">
                <a:solidFill>
                  <a:schemeClr val="bg1"/>
                </a:solidFill>
                <a:effectLst/>
                <a:latin typeface="ArialMT"/>
              </a:rPr>
              <a:t> 20 years)</a:t>
            </a:r>
            <a:endParaRPr lang="en-US" sz="1600" b="1" dirty="0">
              <a:solidFill>
                <a:schemeClr val="bg1"/>
              </a:solidFill>
              <a:latin typeface="ArialMT"/>
            </a:endParaRPr>
          </a:p>
        </p:txBody>
      </p:sp>
      <p:pic>
        <p:nvPicPr>
          <p:cNvPr id="5" name="Picture 6"/>
          <p:cNvPicPr/>
          <p:nvPr/>
        </p:nvPicPr>
        <p:blipFill>
          <a:blip r:embed="rId3"/>
          <a:stretch/>
        </p:blipFill>
        <p:spPr>
          <a:xfrm>
            <a:off x="5539624" y="1265448"/>
            <a:ext cx="3424180" cy="2224386"/>
          </a:xfrm>
          <a:prstGeom prst="rect">
            <a:avLst/>
          </a:prstGeom>
          <a:ln w="0">
            <a:noFill/>
          </a:ln>
        </p:spPr>
      </p:pic>
      <p:sp>
        <p:nvSpPr>
          <p:cNvPr id="6" name="TextBox 19"/>
          <p:cNvSpPr txBox="1"/>
          <p:nvPr/>
        </p:nvSpPr>
        <p:spPr>
          <a:xfrm>
            <a:off x="7581812" y="1310365"/>
            <a:ext cx="1347609" cy="307777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A. </a:t>
            </a:r>
            <a:r>
              <a:rPr lang="en-GB" sz="1400" b="1" dirty="0" err="1" smtClean="0">
                <a:solidFill>
                  <a:schemeClr val="bg1"/>
                </a:solidFill>
                <a:latin typeface="ArialMT"/>
                <a:cs typeface="Times New Roman"/>
              </a:rPr>
              <a:t>Sunesson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 </a:t>
            </a:r>
          </a:p>
        </p:txBody>
      </p:sp>
      <p:pic>
        <p:nvPicPr>
          <p:cNvPr id="7" name="Content Placeholder 7">
            <a:extLst>
              <a:ext uri="{FF2B5EF4-FFF2-40B4-BE49-F238E27FC236}">
                <a16:creationId xmlns:a16="http://schemas.microsoft.com/office/drawing/2014/main" id="{B4A9A857-0B97-1D72-585B-8FAC2EAE3FC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88224" y="4189472"/>
            <a:ext cx="2370900" cy="2545377"/>
          </a:xfrm>
          <a:prstGeom prst="rect">
            <a:avLst/>
          </a:prstGeom>
        </p:spPr>
      </p:pic>
      <p:pic>
        <p:nvPicPr>
          <p:cNvPr id="8" name="Content Placeholder 9" descr="A screenshot of a computer&#10;&#10;Description automatically generated">
            <a:extLst>
              <a:ext uri="{FF2B5EF4-FFF2-40B4-BE49-F238E27FC236}">
                <a16:creationId xmlns:a16="http://schemas.microsoft.com/office/drawing/2014/main" id="{39026219-43DF-7811-4DFC-89C0EA00DBAD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16812"/>
          <a:stretch/>
        </p:blipFill>
        <p:spPr>
          <a:xfrm>
            <a:off x="258455" y="1265448"/>
            <a:ext cx="4064348" cy="2311303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214304" y="4279155"/>
            <a:ext cx="4341120" cy="24622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  <a:latin typeface="ArialMT"/>
              </a:rPr>
              <a:t>Study by </a:t>
            </a:r>
            <a:r>
              <a:rPr lang="en-GB" sz="1400" dirty="0" err="1">
                <a:solidFill>
                  <a:schemeClr val="bg1"/>
                </a:solidFill>
                <a:latin typeface="ArialMT"/>
              </a:rPr>
              <a:t>Fraunhofer</a:t>
            </a:r>
            <a:r>
              <a:rPr lang="en-GB" sz="1400" dirty="0">
                <a:solidFill>
                  <a:schemeClr val="bg1"/>
                </a:solidFill>
                <a:latin typeface="ArialMT"/>
              </a:rPr>
              <a:t> institute (</a:t>
            </a:r>
            <a:r>
              <a:rPr lang="en-GB" sz="1400" dirty="0" smtClean="0">
                <a:solidFill>
                  <a:schemeClr val="bg1"/>
                </a:solidFill>
                <a:latin typeface="ArialMT"/>
              </a:rPr>
              <a:t>2018) considered running CLIC (380 GeV)  for a total power of 200 MW (in reality only 110 MW needed) on </a:t>
            </a:r>
            <a:r>
              <a:rPr lang="en-GB" sz="1400" dirty="0">
                <a:solidFill>
                  <a:schemeClr val="bg1"/>
                </a:solidFill>
                <a:latin typeface="ArialMT"/>
              </a:rPr>
              <a:t>renewables and participating in </a:t>
            </a:r>
            <a:r>
              <a:rPr lang="en-GB" sz="1400" b="1" i="1" dirty="0">
                <a:solidFill>
                  <a:srgbClr val="FFFF00"/>
                </a:solidFill>
                <a:latin typeface="ArialMT"/>
              </a:rPr>
              <a:t>demand side </a:t>
            </a:r>
            <a:r>
              <a:rPr lang="en-GB" sz="1400" b="1" i="1" dirty="0" smtClean="0">
                <a:solidFill>
                  <a:srgbClr val="FFFF00"/>
                </a:solidFill>
                <a:latin typeface="ArialMT"/>
              </a:rPr>
              <a:t>flexibility:</a:t>
            </a:r>
          </a:p>
          <a:p>
            <a:endParaRPr lang="en-GB" sz="1400" b="1" dirty="0"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400" i="1" dirty="0">
                <a:solidFill>
                  <a:srgbClr val="FFFF00"/>
                </a:solidFill>
                <a:latin typeface="ArialMT"/>
              </a:rPr>
              <a:t>CLIC’s total energy consumption could be generated from </a:t>
            </a:r>
            <a:r>
              <a:rPr lang="en-GB" sz="1400" i="1" dirty="0" smtClean="0">
                <a:solidFill>
                  <a:srgbClr val="FFFF00"/>
                </a:solidFill>
                <a:latin typeface="ArialMT"/>
              </a:rPr>
              <a:t>renewables </a:t>
            </a:r>
            <a:r>
              <a:rPr lang="en-GB" sz="1400" i="1" dirty="0" smtClean="0">
                <a:solidFill>
                  <a:schemeClr val="bg1"/>
                </a:solidFill>
                <a:latin typeface="ArialMT"/>
              </a:rPr>
              <a:t>(</a:t>
            </a:r>
            <a:r>
              <a:rPr lang="en-US" sz="1400" i="1" dirty="0">
                <a:solidFill>
                  <a:schemeClr val="bg1"/>
                </a:solidFill>
                <a:latin typeface="ArialMT"/>
              </a:rPr>
              <a:t>using local solar plant of 330 </a:t>
            </a:r>
            <a:r>
              <a:rPr lang="en-US" sz="1400" i="1" dirty="0" err="1">
                <a:solidFill>
                  <a:schemeClr val="bg1"/>
                </a:solidFill>
                <a:latin typeface="ArialMT"/>
              </a:rPr>
              <a:t>MWp</a:t>
            </a:r>
            <a:r>
              <a:rPr lang="en-US" sz="1400" i="1" dirty="0">
                <a:solidFill>
                  <a:schemeClr val="bg1"/>
                </a:solidFill>
                <a:latin typeface="ArialMT"/>
              </a:rPr>
              <a:t> a local wind farm of 220 </a:t>
            </a:r>
            <a:r>
              <a:rPr lang="en-US" sz="1400" i="1" dirty="0" err="1" smtClean="0">
                <a:solidFill>
                  <a:schemeClr val="bg1"/>
                </a:solidFill>
                <a:latin typeface="ArialMT"/>
              </a:rPr>
              <a:t>MWp</a:t>
            </a:r>
            <a:r>
              <a:rPr lang="en-GB" sz="1400" i="1" dirty="0" smtClean="0">
                <a:solidFill>
                  <a:schemeClr val="bg1"/>
                </a:solidFill>
                <a:latin typeface="ArialMT"/>
              </a:rPr>
              <a:t>)</a:t>
            </a:r>
            <a:r>
              <a:rPr lang="en-GB" sz="1400" dirty="0" smtClean="0">
                <a:solidFill>
                  <a:schemeClr val="bg1"/>
                </a:solidFill>
                <a:latin typeface="ArialMT"/>
              </a:rPr>
              <a:t>, </a:t>
            </a:r>
            <a:r>
              <a:rPr lang="en-GB" sz="1400" dirty="0">
                <a:solidFill>
                  <a:schemeClr val="bg1"/>
                </a:solidFill>
                <a:latin typeface="ArialMT"/>
              </a:rPr>
              <a:t>but still needs public grid for </a:t>
            </a:r>
            <a:r>
              <a:rPr lang="en-GB" sz="1400" dirty="0" smtClean="0">
                <a:solidFill>
                  <a:schemeClr val="bg1"/>
                </a:solidFill>
                <a:latin typeface="ArialMT"/>
              </a:rPr>
              <a:t>continuity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400" dirty="0" smtClean="0">
                <a:solidFill>
                  <a:schemeClr val="bg1"/>
                </a:solidFill>
                <a:latin typeface="ArialMT"/>
              </a:rPr>
              <a:t>Operating </a:t>
            </a:r>
            <a:r>
              <a:rPr lang="en-GB" sz="1400" dirty="0">
                <a:solidFill>
                  <a:schemeClr val="bg1"/>
                </a:solidFill>
                <a:latin typeface="ArialMT"/>
              </a:rPr>
              <a:t>modes with power modulation were </a:t>
            </a:r>
            <a:r>
              <a:rPr lang="en-GB" sz="1400" dirty="0" smtClean="0">
                <a:solidFill>
                  <a:schemeClr val="bg1"/>
                </a:solidFill>
                <a:latin typeface="ArialMT"/>
              </a:rPr>
              <a:t>investigated</a:t>
            </a:r>
            <a:endParaRPr lang="en-GB" sz="1400" dirty="0">
              <a:solidFill>
                <a:schemeClr val="bg1"/>
              </a:solidFill>
              <a:latin typeface="ArialMT"/>
            </a:endParaRPr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531381" y="4230503"/>
            <a:ext cx="1984835" cy="2461734"/>
          </a:xfrm>
          <a:prstGeom prst="rect">
            <a:avLst/>
          </a:prstGeom>
        </p:spPr>
      </p:pic>
      <p:pic>
        <p:nvPicPr>
          <p:cNvPr id="11" name="Picture 7">
            <a:extLst>
              <a:ext uri="{FF2B5EF4-FFF2-40B4-BE49-F238E27FC236}">
                <a16:creationId xmlns:a16="http://schemas.microsoft.com/office/drawing/2014/main" id="{A92CADD3-097A-A74C-909A-F0C378126C7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393350" y="1286463"/>
            <a:ext cx="1040763" cy="814892"/>
          </a:xfrm>
          <a:prstGeom prst="rect">
            <a:avLst/>
          </a:prstGeom>
        </p:spPr>
      </p:pic>
      <p:pic>
        <p:nvPicPr>
          <p:cNvPr id="12" name="Picture 2">
            <a:extLst>
              <a:ext uri="{FF2B5EF4-FFF2-40B4-BE49-F238E27FC236}">
                <a16:creationId xmlns:a16="http://schemas.microsoft.com/office/drawing/2014/main" id="{9A784DEE-EC02-AA42-BA5C-D409C2DFF4EE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768"/>
          <a:stretch/>
        </p:blipFill>
        <p:spPr bwMode="auto">
          <a:xfrm>
            <a:off x="4427795" y="2182897"/>
            <a:ext cx="982863" cy="14020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TextBox 19"/>
          <p:cNvSpPr txBox="1"/>
          <p:nvPr/>
        </p:nvSpPr>
        <p:spPr>
          <a:xfrm>
            <a:off x="5685341" y="6568313"/>
            <a:ext cx="3278462" cy="276999"/>
          </a:xfrm>
          <a:prstGeom prst="rect">
            <a:avLst/>
          </a:prstGeom>
          <a:solidFill>
            <a:srgbClr val="0066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1200" b="1" dirty="0" smtClean="0">
                <a:solidFill>
                  <a:schemeClr val="bg1"/>
                </a:solidFill>
                <a:latin typeface="ArialMT"/>
              </a:rPr>
              <a:t>https</a:t>
            </a:r>
            <a:r>
              <a:rPr lang="en-US" sz="1200" b="1" dirty="0">
                <a:solidFill>
                  <a:schemeClr val="bg1"/>
                </a:solidFill>
                <a:latin typeface="ArialMT"/>
              </a:rPr>
              <a:t>://edms.cern.ch/document/2065162/1 </a:t>
            </a:r>
          </a:p>
        </p:txBody>
      </p:sp>
      <p:sp>
        <p:nvSpPr>
          <p:cNvPr id="14" name="ZoneTexte 13"/>
          <p:cNvSpPr txBox="1"/>
          <p:nvPr/>
        </p:nvSpPr>
        <p:spPr>
          <a:xfrm>
            <a:off x="3329422" y="2198617"/>
            <a:ext cx="960519" cy="64633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1200" b="1" dirty="0" smtClean="0">
                <a:solidFill>
                  <a:srgbClr val="FF0000"/>
                </a:solidFill>
                <a:latin typeface="ArialMT"/>
              </a:rPr>
              <a:t>Power</a:t>
            </a:r>
          </a:p>
          <a:p>
            <a:pPr algn="ctr"/>
            <a:r>
              <a:rPr lang="en-US" sz="1200" b="1" dirty="0">
                <a:solidFill>
                  <a:srgbClr val="FF0000"/>
                </a:solidFill>
                <a:latin typeface="ArialMT"/>
              </a:rPr>
              <a:t>p</a:t>
            </a:r>
            <a:r>
              <a:rPr lang="en-US" sz="1200" b="1" dirty="0" smtClean="0">
                <a:solidFill>
                  <a:srgbClr val="FF0000"/>
                </a:solidFill>
                <a:latin typeface="ArialMT"/>
              </a:rPr>
              <a:t>urchase</a:t>
            </a:r>
          </a:p>
          <a:p>
            <a:pPr algn="ctr"/>
            <a:r>
              <a:rPr lang="en-US" sz="1200" b="1" dirty="0" smtClean="0">
                <a:solidFill>
                  <a:srgbClr val="FF0000"/>
                </a:solidFill>
                <a:latin typeface="ArialMT"/>
              </a:rPr>
              <a:t>agreement</a:t>
            </a:r>
            <a:endParaRPr lang="fr-FR" sz="1200" b="1" dirty="0">
              <a:solidFill>
                <a:srgbClr val="FF0000"/>
              </a:solidFill>
              <a:latin typeface="ArialMT"/>
            </a:endParaRPr>
          </a:p>
        </p:txBody>
      </p:sp>
      <p:cxnSp>
        <p:nvCxnSpPr>
          <p:cNvPr id="15" name="Connecteur droit avec flèche 14"/>
          <p:cNvCxnSpPr/>
          <p:nvPr/>
        </p:nvCxnSpPr>
        <p:spPr>
          <a:xfrm flipV="1">
            <a:off x="1331640" y="2625382"/>
            <a:ext cx="2016224" cy="578568"/>
          </a:xfrm>
          <a:prstGeom prst="straightConnector1">
            <a:avLst/>
          </a:prstGeom>
          <a:ln w="190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Rectangle 15"/>
          <p:cNvSpPr/>
          <p:nvPr/>
        </p:nvSpPr>
        <p:spPr>
          <a:xfrm>
            <a:off x="1759398" y="3639643"/>
            <a:ext cx="706019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full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collider operation at times of high grid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production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solidFill>
                  <a:schemeClr val="bg1"/>
                </a:solidFill>
                <a:latin typeface="ArialMT"/>
              </a:rPr>
              <a:t>r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educed </a:t>
            </a:r>
            <a:r>
              <a:rPr lang="en-US" sz="1600" i="1" dirty="0">
                <a:solidFill>
                  <a:schemeClr val="bg1"/>
                </a:solidFill>
                <a:latin typeface="ArialMT"/>
              </a:rPr>
              <a:t>operation or standby modes with fast L recovery otherwise</a:t>
            </a:r>
            <a:endParaRPr lang="fr-FR" sz="1600" i="1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7" name="ZoneTexte 16"/>
          <p:cNvSpPr txBox="1"/>
          <p:nvPr/>
        </p:nvSpPr>
        <p:spPr>
          <a:xfrm>
            <a:off x="624278" y="3645728"/>
            <a:ext cx="106311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Linear </a:t>
            </a:r>
          </a:p>
          <a:p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Colliders</a:t>
            </a:r>
            <a:endParaRPr lang="fr-FR" sz="1600" dirty="0"/>
          </a:p>
        </p:txBody>
      </p:sp>
      <p:sp>
        <p:nvSpPr>
          <p:cNvPr id="18" name="TextBox 19"/>
          <p:cNvSpPr txBox="1"/>
          <p:nvPr/>
        </p:nvSpPr>
        <p:spPr>
          <a:xfrm>
            <a:off x="2384864" y="1767123"/>
            <a:ext cx="1347609" cy="307777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>
                <a:solidFill>
                  <a:schemeClr val="bg1"/>
                </a:solidFill>
                <a:latin typeface="ArialMT"/>
                <a:cs typeface="Times New Roman"/>
              </a:rPr>
              <a:t>R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. </a:t>
            </a:r>
            <a:r>
              <a:rPr lang="en-GB" sz="1400" b="1" dirty="0" err="1" smtClean="0">
                <a:solidFill>
                  <a:schemeClr val="bg1"/>
                </a:solidFill>
                <a:latin typeface="ArialMT"/>
                <a:cs typeface="Times New Roman"/>
              </a:rPr>
              <a:t>Losito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636722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567438" y="-63519"/>
            <a:ext cx="8352928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Decarbonisation of Large </a:t>
            </a: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R</a:t>
            </a: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esearch Infrastructures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7507" y="1217041"/>
            <a:ext cx="4176461" cy="2726026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4391474" y="4134819"/>
            <a:ext cx="4752526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Funding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and financing landscapes are changing rapidly in Europe and beyond, which will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require addressing carbon explicitly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in the business case 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>for large research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infrastructure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Mitigation of the transition risks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for RI’s:</a:t>
            </a:r>
          </a:p>
          <a:p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     </a:t>
            </a: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this can lead to increase of costs,   </a:t>
            </a:r>
            <a:br>
              <a:rPr lang="en-US" sz="1600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i="1" dirty="0" smtClean="0">
                <a:solidFill>
                  <a:schemeClr val="bg1"/>
                </a:solidFill>
                <a:latin typeface="ArialMT"/>
              </a:rPr>
              <a:t>     reduced funding – maybe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one of the </a:t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future discussion topics within the WG </a:t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 – 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start developing thinking …</a:t>
            </a:r>
          </a:p>
        </p:txBody>
      </p:sp>
      <p:sp>
        <p:nvSpPr>
          <p:cNvPr id="9" name="TextBox 19"/>
          <p:cNvSpPr txBox="1"/>
          <p:nvPr/>
        </p:nvSpPr>
        <p:spPr>
          <a:xfrm>
            <a:off x="899592" y="2568067"/>
            <a:ext cx="1811450" cy="276999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200" b="1" dirty="0">
                <a:solidFill>
                  <a:schemeClr val="bg1"/>
                </a:solidFill>
                <a:latin typeface="ArialMT"/>
                <a:cs typeface="Times New Roman"/>
              </a:rPr>
              <a:t>H</a:t>
            </a:r>
            <a:r>
              <a:rPr lang="en-GB" sz="1200" b="1" dirty="0" smtClean="0">
                <a:solidFill>
                  <a:schemeClr val="bg1"/>
                </a:solidFill>
                <a:latin typeface="ArialMT"/>
                <a:cs typeface="Times New Roman"/>
              </a:rPr>
              <a:t>. </a:t>
            </a:r>
            <a:r>
              <a:rPr lang="en-GB" sz="1200" b="1" dirty="0" err="1" smtClean="0">
                <a:solidFill>
                  <a:schemeClr val="bg1"/>
                </a:solidFill>
                <a:latin typeface="ArialMT"/>
                <a:cs typeface="Times New Roman"/>
              </a:rPr>
              <a:t>Pantelidou</a:t>
            </a:r>
            <a:r>
              <a:rPr lang="en-GB" sz="1200" b="1" dirty="0" smtClean="0">
                <a:solidFill>
                  <a:schemeClr val="bg1"/>
                </a:solidFill>
                <a:latin typeface="ArialMT"/>
                <a:cs typeface="Times New Roman"/>
              </a:rPr>
              <a:t> / ARUP</a:t>
            </a:r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7507" y="4134819"/>
            <a:ext cx="4176461" cy="2620496"/>
          </a:xfrm>
          <a:prstGeom prst="rect">
            <a:avLst/>
          </a:prstGeom>
        </p:spPr>
      </p:pic>
      <p:pic>
        <p:nvPicPr>
          <p:cNvPr id="12" name="Image 1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391474" y="1182761"/>
            <a:ext cx="4645021" cy="2760306"/>
          </a:xfrm>
          <a:prstGeom prst="rect">
            <a:avLst/>
          </a:prstGeom>
        </p:spPr>
      </p:pic>
      <p:sp>
        <p:nvSpPr>
          <p:cNvPr id="13" name="ZoneTexte 12"/>
          <p:cNvSpPr txBox="1"/>
          <p:nvPr/>
        </p:nvSpPr>
        <p:spPr>
          <a:xfrm>
            <a:off x="670388" y="514399"/>
            <a:ext cx="780322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Construction of accelerator large-scale RI’s has to face </a:t>
            </a:r>
            <a:r>
              <a:rPr lang="en-US" sz="1600" b="1" i="1" dirty="0" err="1" smtClean="0">
                <a:solidFill>
                  <a:schemeClr val="bg1"/>
                </a:solidFill>
                <a:latin typeface="ArialMT"/>
              </a:rPr>
              <a:t>decarbonisation</a:t>
            </a: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 path, </a:t>
            </a:r>
            <a:br>
              <a:rPr lang="en-US" sz="1600" b="1" i="1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with the associated increase of the shadow Carbon cost over the years </a:t>
            </a:r>
            <a:endParaRPr lang="fr-FR" sz="1600" b="1" i="1" dirty="0">
              <a:solidFill>
                <a:schemeClr val="bg1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27397748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5566674" y="542503"/>
            <a:ext cx="3707903" cy="28007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b="1" i="1" dirty="0">
                <a:solidFill>
                  <a:srgbClr val="66FF66"/>
                </a:solidFill>
                <a:latin typeface="ArialMT"/>
              </a:rPr>
              <a:t>Identifying relevant </a:t>
            </a:r>
            <a:r>
              <a:rPr lang="en-US" sz="1600" b="1" i="1" dirty="0" smtClean="0">
                <a:solidFill>
                  <a:srgbClr val="66FF66"/>
                </a:solidFill>
                <a:latin typeface="ArialMT"/>
              </a:rPr>
              <a:t>initiatives to </a:t>
            </a:r>
            <a:r>
              <a:rPr lang="en-US" sz="1600" b="1" i="1" dirty="0">
                <a:solidFill>
                  <a:srgbClr val="66FF66"/>
                </a:solidFill>
                <a:latin typeface="ArialMT"/>
              </a:rPr>
              <a:t>complement </a:t>
            </a:r>
            <a:r>
              <a:rPr lang="en-US" sz="1600" b="1" i="1" dirty="0" err="1" smtClean="0">
                <a:solidFill>
                  <a:srgbClr val="66FF66"/>
                </a:solidFill>
                <a:latin typeface="ArialMT"/>
              </a:rPr>
              <a:t>decarbonisation</a:t>
            </a:r>
            <a:r>
              <a:rPr lang="en-US" sz="1600" b="1" i="1" dirty="0" smtClean="0">
                <a:solidFill>
                  <a:srgbClr val="66FF66"/>
                </a:solidFill>
                <a:latin typeface="ArialMT"/>
              </a:rPr>
              <a:t>:</a:t>
            </a:r>
            <a:br>
              <a:rPr lang="en-US" sz="1600" b="1" i="1" dirty="0" smtClean="0">
                <a:solidFill>
                  <a:srgbClr val="66FF66"/>
                </a:solidFill>
                <a:latin typeface="ArialMT"/>
              </a:rPr>
            </a:br>
            <a:r>
              <a:rPr lang="en-US" sz="1600" b="1" u="sng" dirty="0" smtClean="0">
                <a:solidFill>
                  <a:srgbClr val="66FF66"/>
                </a:solidFill>
                <a:latin typeface="ArialMT"/>
              </a:rPr>
              <a:t> </a:t>
            </a:r>
            <a:br>
              <a:rPr lang="en-US" sz="1600" b="1" u="sng" dirty="0" smtClean="0">
                <a:solidFill>
                  <a:srgbClr val="66FF66"/>
                </a:solidFill>
                <a:latin typeface="ArialMT"/>
              </a:rPr>
            </a:b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-  </a:t>
            </a:r>
            <a:r>
              <a:rPr lang="en-US" sz="1600" b="1" i="1" dirty="0" err="1" smtClean="0">
                <a:solidFill>
                  <a:srgbClr val="FFFF00"/>
                </a:solidFill>
                <a:latin typeface="ArialMT"/>
              </a:rPr>
              <a:t>prioritising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 nature-based</a:t>
            </a: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   </a:t>
            </a:r>
            <a:br>
              <a:rPr lang="en-US" sz="1600" b="1" i="1" dirty="0" smtClean="0">
                <a:solidFill>
                  <a:srgbClr val="FFFF00"/>
                </a:solidFill>
                <a:latin typeface="ArialMT"/>
              </a:rPr>
            </a:b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   interventions for NEW RI’s</a:t>
            </a: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: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/>
            </a:r>
            <a:br>
              <a:rPr lang="en-US" sz="1600" b="1" i="1" dirty="0" smtClean="0">
                <a:solidFill>
                  <a:srgbClr val="FFFF00"/>
                </a:solidFill>
                <a:latin typeface="ArialMT"/>
              </a:rPr>
            </a:b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  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integration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in 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local environment</a:t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as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part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of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the asset 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management  </a:t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(e.g. CERN. Green ILC concept)</a:t>
            </a: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- 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potential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to contribute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towards</a:t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carbon removal 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through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/>
            </a:r>
            <a:br>
              <a:rPr lang="en-US" sz="1600" dirty="0" smtClean="0">
                <a:solidFill>
                  <a:schemeClr val="bg1"/>
                </a:solidFill>
                <a:latin typeface="ArialMT"/>
              </a:rPr>
            </a:b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    environmental enhancement</a:t>
            </a:r>
            <a:endParaRPr lang="fr-FR" sz="1600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6" name="Rectangle 1027"/>
          <p:cNvSpPr txBox="1">
            <a:spLocks noChangeArrowheads="1"/>
          </p:cNvSpPr>
          <p:nvPr/>
        </p:nvSpPr>
        <p:spPr bwMode="auto">
          <a:xfrm>
            <a:off x="605497" y="-100888"/>
            <a:ext cx="8986317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Prioritising Nature-Based Interventions (ILC Example)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11" name="Imag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438" y="556395"/>
            <a:ext cx="5427341" cy="2185471"/>
          </a:xfrm>
          <a:prstGeom prst="rect">
            <a:avLst/>
          </a:prstGeom>
        </p:spPr>
      </p:pic>
      <p:pic>
        <p:nvPicPr>
          <p:cNvPr id="12" name="Picture 9">
            <a:extLst>
              <a:ext uri="{FF2B5EF4-FFF2-40B4-BE49-F238E27FC236}">
                <a16:creationId xmlns:a16="http://schemas.microsoft.com/office/drawing/2014/main" id="{B90A45FB-15D7-1CC2-E055-C7B3425C09E7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896" y="2828779"/>
            <a:ext cx="5428883" cy="3912590"/>
          </a:xfrm>
          <a:prstGeom prst="rect">
            <a:avLst/>
          </a:prstGeom>
        </p:spPr>
      </p:pic>
      <p:pic>
        <p:nvPicPr>
          <p:cNvPr id="13" name="Picture 4">
            <a:extLst>
              <a:ext uri="{FF2B5EF4-FFF2-40B4-BE49-F238E27FC236}">
                <a16:creationId xmlns:a16="http://schemas.microsoft.com/office/drawing/2014/main" id="{23BAAEC9-B72C-3B63-13B3-97BDD52C0ED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566674" y="3469898"/>
            <a:ext cx="3453986" cy="22098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TextBox 8">
            <a:extLst>
              <a:ext uri="{FF2B5EF4-FFF2-40B4-BE49-F238E27FC236}">
                <a16:creationId xmlns:a16="http://schemas.microsoft.com/office/drawing/2014/main" id="{E7397CE4-F17D-7F33-D1ED-8AEE36C43018}"/>
              </a:ext>
            </a:extLst>
          </p:cNvPr>
          <p:cNvSpPr txBox="1"/>
          <p:nvPr/>
        </p:nvSpPr>
        <p:spPr>
          <a:xfrm>
            <a:off x="6469748" y="6276187"/>
            <a:ext cx="22665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  <a:latin typeface="Avenir Book" panose="02000503020000020003" pitchFamily="2" charset="0"/>
                <a:hlinkClick r:id="rId6">
                  <a:extLst>
                    <a:ext uri="{A12FA001-AC4F-418D-AE19-62706E023703}">
                      <ahyp:hlinkClr xmlns:ahyp="http://schemas.microsoft.com/office/drawing/2018/hyperlinkcolor" xmlns="" val="tx"/>
                    </a:ext>
                  </a:extLst>
                </a:hlinkClick>
              </a:rPr>
              <a:t>Asurnipal</a:t>
            </a:r>
            <a:r>
              <a:rPr lang="en-GB" sz="1200" dirty="0">
                <a:solidFill>
                  <a:schemeClr val="bg1"/>
                </a:solidFill>
                <a:latin typeface="Avenir Book" panose="02000503020000020003" pitchFamily="2" charset="0"/>
              </a:rPr>
              <a:t> </a:t>
            </a:r>
            <a:r>
              <a:rPr lang="en-GB" sz="1200" dirty="0">
                <a:solidFill>
                  <a:schemeClr val="bg1"/>
                </a:solidFill>
                <a:latin typeface="Avenir Book" panose="02000503020000020003" pitchFamily="2" charset="0"/>
                <a:hlinkClick r:id="rId7">
                  <a:extLst>
                    <a:ext uri="{A12FA001-AC4F-418D-AE19-62706E023703}">
                      <ahyp:hlinkClr xmlns:ahyp="http://schemas.microsoft.com/office/drawing/2018/hyperlinkcolor" xmlns="" val="tx"/>
                    </a:ext>
                  </a:extLst>
                </a:hlinkClick>
              </a:rPr>
              <a:t>CC-BY-SA-4.0</a:t>
            </a:r>
            <a:endParaRPr lang="en-GB" sz="1200" dirty="0">
              <a:solidFill>
                <a:schemeClr val="bg1"/>
              </a:solidFill>
              <a:latin typeface="Avenir Book" panose="02000503020000020003" pitchFamily="2" charset="0"/>
            </a:endParaRPr>
          </a:p>
        </p:txBody>
      </p:sp>
      <p:sp>
        <p:nvSpPr>
          <p:cNvPr id="15" name="TextBox 10">
            <a:extLst>
              <a:ext uri="{FF2B5EF4-FFF2-40B4-BE49-F238E27FC236}">
                <a16:creationId xmlns:a16="http://schemas.microsoft.com/office/drawing/2014/main" id="{1B7F3623-4917-67F1-32D1-E53D751BD8E6}"/>
              </a:ext>
            </a:extLst>
          </p:cNvPr>
          <p:cNvSpPr txBox="1"/>
          <p:nvPr/>
        </p:nvSpPr>
        <p:spPr>
          <a:xfrm>
            <a:off x="5711083" y="5818039"/>
            <a:ext cx="3219614" cy="923330"/>
          </a:xfrm>
          <a:prstGeom prst="rect">
            <a:avLst/>
          </a:prstGeom>
          <a:solidFill>
            <a:srgbClr val="008000"/>
          </a:solidFill>
        </p:spPr>
        <p:txBody>
          <a:bodyPr wrap="square" lIns="0" tIns="0" rIns="0" bIns="0" rtlCol="0">
            <a:spAutoFit/>
          </a:bodyPr>
          <a:lstStyle/>
          <a:p>
            <a:pPr algn="ctr"/>
            <a:r>
              <a:rPr lang="en-GB" sz="1200" b="1" dirty="0">
                <a:solidFill>
                  <a:schemeClr val="bg1"/>
                </a:solidFill>
                <a:latin typeface="ArialMT"/>
              </a:rPr>
              <a:t>For ILC: renewable energy available (Tohoku Electric Power) in local grid at ~23% level, need 0.5-1 % for ILC. Additionally considers increased CO2 absorption to be fully </a:t>
            </a:r>
            <a:r>
              <a:rPr lang="en-GB" sz="1200" b="1" dirty="0" smtClean="0">
                <a:solidFill>
                  <a:schemeClr val="bg1"/>
                </a:solidFill>
                <a:latin typeface="ArialMT"/>
              </a:rPr>
              <a:t>neutral</a:t>
            </a:r>
            <a:endParaRPr lang="en-GB" sz="1200" b="1" dirty="0">
              <a:solidFill>
                <a:schemeClr val="bg1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19238461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>
            <a:extLst>
              <a:ext uri="{FF2B5EF4-FFF2-40B4-BE49-F238E27FC236}">
                <a16:creationId xmlns:a16="http://schemas.microsoft.com/office/drawing/2014/main" id="{05E74C52-B7F9-4B85-B950-D287FE89EC9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>
            <a:extLst>
              <a:ext uri="{FF2B5EF4-FFF2-40B4-BE49-F238E27FC236}">
                <a16:creationId xmlns:a16="http://schemas.microsoft.com/office/drawing/2014/main" id="{1909DCC4-6A9A-4FC3-A264-871DD71D15D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9512" y="-65112"/>
            <a:ext cx="8712968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LDG WG Report: (Some) Strategic Recommendations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03B1D15B-F4B5-4634-B864-D47E1F01E0E3}"/>
              </a:ext>
            </a:extLst>
          </p:cNvPr>
          <p:cNvSpPr txBox="1"/>
          <p:nvPr/>
        </p:nvSpPr>
        <p:spPr>
          <a:xfrm flipH="1">
            <a:off x="49683" y="548680"/>
            <a:ext cx="9044634" cy="64940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Perform a cost-benefit analysis (becomes more &amp; more important these days):</a:t>
            </a:r>
          </a:p>
          <a:p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    </a:t>
            </a:r>
            <a:r>
              <a:rPr lang="en-US" sz="1600" b="1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i</a:t>
            </a:r>
            <a:r>
              <a:rPr lang="en-US" sz="1600" b="1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)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guidelines and evaluation models exist + are being developed</a:t>
            </a:r>
            <a:r>
              <a:rPr lang="en-US" sz="1600" b="1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; ii)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the format depends on the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size, expected impact and location of the RI (national framework), requirement from funding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agencies </a:t>
            </a:r>
            <a:r>
              <a:rPr lang="en-US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etc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…; iii) sustainability enablers: fundamental physics, education, technological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innovation, industrial spillover, cultural activities</a:t>
            </a:r>
          </a:p>
          <a:p>
            <a:endParaRPr lang="en-US" sz="1600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Environmental sustainability assessment is complex, especially as the criteria must be tuned to the maturity of the project and differently developed for researchers, for management, and for society:</a:t>
            </a:r>
          </a:p>
          <a:p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   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</a:t>
            </a:r>
            <a:r>
              <a:rPr lang="en-US" sz="1600" i="1" u="sng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Perform LCAs at each project stage (proposal, CDR, TDR) 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to understand the most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    critical elements in the design &amp; to provide input for technological choices reducing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    the environmental impact </a:t>
            </a:r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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Coordinated approach to develop a </a:t>
            </a:r>
            <a:r>
              <a:rPr lang="en-US" sz="1600" b="1" i="1" u="sng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common database for accelerator materials  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/>
            </a:r>
            <a:b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           and components is strategic to establish a framework for project accountability</a:t>
            </a:r>
          </a:p>
          <a:p>
            <a:endParaRPr lang="en-US" sz="1600" b="1" i="1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Adoption of Responsible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Procurement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Policy (ISO20400)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is a key to reduce an impact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b="1" i="1" dirty="0">
              <a:solidFill>
                <a:srgbClr val="FFFF00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Implementation of Energy management plans (ISO 50001 standards):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</a:t>
            </a:r>
            <a:r>
              <a:rPr lang="en-US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i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) development of a policy for the efficient use of energy, ii) identification of targets &amp; objectives,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</a:t>
            </a:r>
            <a:r>
              <a:rPr lang="en-US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Iii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) implementation of procedures and systems to gather data on energy consumption, iv) </a:t>
            </a:r>
            <a:b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planning of review processes to enable further improvement in the energy management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i="1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Investment in R&amp;D for "green" accelerator technologies:</a:t>
            </a:r>
          </a:p>
          <a:p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</a:t>
            </a:r>
            <a:r>
              <a:rPr lang="en-US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i</a:t>
            </a:r>
            <a:r>
              <a:rPr lang="en-US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) greener materials and procedures for construction: </a:t>
            </a:r>
            <a:r>
              <a:rPr lang="fr-FR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superconductivity</a:t>
            </a:r>
            <a:r>
              <a:rPr lang="fr-FR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, permanent magnets</a:t>
            </a:r>
          </a:p>
          <a:p>
            <a:r>
              <a:rPr lang="fr-FR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efficient </a:t>
            </a:r>
            <a:r>
              <a:rPr lang="fr-FR" sz="1600" i="1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cryoplants</a:t>
            </a:r>
            <a:r>
              <a:rPr lang="fr-FR" sz="1600" i="1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…</a:t>
            </a:r>
          </a:p>
        </p:txBody>
      </p:sp>
    </p:spTree>
    <p:extLst>
      <p:ext uri="{BB962C8B-B14F-4D97-AF65-F5344CB8AC3E}">
        <p14:creationId xmlns:p14="http://schemas.microsoft.com/office/powerpoint/2010/main" val="28443577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/>
          <p:nvPr/>
        </p:nvSpPr>
        <p:spPr>
          <a:xfrm>
            <a:off x="1475656" y="116632"/>
            <a:ext cx="5616625" cy="562201"/>
          </a:xfrm>
          <a:prstGeom prst="rect">
            <a:avLst/>
          </a:prstGeom>
          <a:noFill/>
          <a:ln cap="flat">
            <a:noFill/>
          </a:ln>
          <a:effectLst>
            <a:outerShdw dist="50794" dir="2700000" algn="tl">
              <a:srgbClr val="000000">
                <a:alpha val="74997"/>
              </a:srgbClr>
            </a:outerShdw>
          </a:effectLst>
        </p:spPr>
        <p:txBody>
          <a:bodyPr vert="horz" wrap="square" lIns="65022" tIns="65022" rIns="65022" bIns="65022" anchor="ctr" anchorCtr="1" compatLnSpc="1">
            <a:spAutoFit/>
          </a:bodyPr>
          <a:lstStyle/>
          <a:p>
            <a:pPr marL="0" marR="0" lvl="0" indent="0" algn="ctr" defTabSz="1300477" rtl="0" fontAlgn="auto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fr-FR" sz="2800" b="1" i="0" u="none" strike="noStrike" kern="0" cap="none" spc="0" baseline="0" dirty="0" err="1">
                <a:solidFill>
                  <a:srgbClr val="FCF933"/>
                </a:solidFill>
                <a:effectLst>
                  <a:outerShdw dist="38096" dir="2700000">
                    <a:srgbClr val="000000"/>
                  </a:outerShdw>
                </a:effectLst>
                <a:uFillTx/>
                <a:latin typeface="Arial"/>
                <a:ea typeface="Arial"/>
                <a:cs typeface="Arial"/>
              </a:rPr>
              <a:t>Summary</a:t>
            </a:r>
            <a:r>
              <a:rPr lang="fr-FR" sz="2800" b="1" i="0" u="none" strike="noStrike" kern="0" cap="none" spc="0" baseline="0" dirty="0">
                <a:solidFill>
                  <a:srgbClr val="FCF933"/>
                </a:solidFill>
                <a:effectLst>
                  <a:outerShdw dist="38096" dir="2700000">
                    <a:srgbClr val="000000"/>
                  </a:outerShdw>
                </a:effectLst>
                <a:uFillTx/>
                <a:latin typeface="Arial"/>
                <a:ea typeface="Arial"/>
                <a:cs typeface="Arial"/>
              </a:rPr>
              <a:t> and Outlook</a:t>
            </a:r>
          </a:p>
        </p:txBody>
      </p:sp>
      <p:sp>
        <p:nvSpPr>
          <p:cNvPr id="7" name="ZoneTexte 6"/>
          <p:cNvSpPr txBox="1"/>
          <p:nvPr/>
        </p:nvSpPr>
        <p:spPr>
          <a:xfrm>
            <a:off x="0" y="764704"/>
            <a:ext cx="9252520" cy="57554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Funding landscape are changing rapidly in Europe and beyond, which will require addressing sustainability and GWP potential for the future large-scale research infrastructures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 smtClean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Sustainability assessment for future large-scale accelerator infrastructures is quite complex:</a:t>
            </a:r>
            <a:r>
              <a:rPr lang="en-US" sz="1600" i="1" dirty="0">
                <a:solidFill>
                  <a:srgbClr val="FFFF00"/>
                </a:solidFill>
                <a:latin typeface="ArialMT"/>
              </a:rPr>
              <a:t/>
            </a:r>
            <a:br>
              <a:rPr lang="en-US" sz="1600" i="1" dirty="0">
                <a:solidFill>
                  <a:srgbClr val="FFFF00"/>
                </a:solidFill>
                <a:latin typeface="ArialMT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 assessment criteria needs to be properly tuned to the maturity of the project (stage)</a:t>
            </a:r>
            <a:b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  differently developed for Researchers, Management and Society</a:t>
            </a:r>
          </a:p>
          <a:p>
            <a:endParaRPr lang="en-US" sz="1600" dirty="0" smtClean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endParaRPr lang="en-US" sz="1600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The LDG Sustainability WG report is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close to final, </a:t>
            </a:r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the bulk of issues elaborated pertain to: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-  socio-economic benefits of accelerators-based </a:t>
            </a:r>
            <a:r>
              <a:rPr lang="en-US" sz="1600" dirty="0" err="1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reaserch</a:t>
            </a:r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infrastructures 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-  basis of sustainability assessment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-  methodology and reporting of LCA for future HEP accelerators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-  evaluation of Greenhouse gas (GHG) emissions in construction, operation, decommissioning</a:t>
            </a:r>
          </a:p>
          <a:p>
            <a:r>
              <a:rPr lang="en-US" sz="1600" dirty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      -  mitigation and compensation strategies</a:t>
            </a:r>
          </a:p>
          <a:p>
            <a:endParaRPr lang="en-US" sz="1600" dirty="0" smtClean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endParaRPr lang="en-US" sz="1600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Input to the European Strategy process submitted [arXiv:2504.01235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]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b="1" i="1" dirty="0">
              <a:solidFill>
                <a:srgbClr val="FFFF00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Complete WG report will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be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published </a:t>
            </a:r>
            <a:r>
              <a:rPr lang="en-US" sz="1600" b="1" i="1" dirty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in </a:t>
            </a:r>
            <a:r>
              <a:rPr lang="en-US" sz="1600" b="1" i="1" dirty="0" smtClean="0">
                <a:solidFill>
                  <a:srgbClr val="FFFF00"/>
                </a:solidFill>
                <a:latin typeface="ArialMT"/>
                <a:sym typeface="Wingdings" panose="05000000000000000000" pitchFamily="2" charset="2"/>
              </a:rPr>
              <a:t>June 2025 </a:t>
            </a:r>
            <a:endParaRPr lang="en-US" sz="1600" b="1" i="1" dirty="0">
              <a:solidFill>
                <a:srgbClr val="FFFF00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 smtClean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sz="1600" dirty="0">
              <a:solidFill>
                <a:schemeClr val="bg1"/>
              </a:solidFill>
              <a:latin typeface="ArialMT"/>
              <a:sym typeface="Wingdings" panose="05000000000000000000" pitchFamily="2" charset="2"/>
            </a:endParaRPr>
          </a:p>
        </p:txBody>
      </p:sp>
    </p:spTree>
    <p:extLst>
      <p:ext uri="{BB962C8B-B14F-4D97-AF65-F5344CB8AC3E}">
        <p14:creationId xmlns:p14="http://schemas.microsoft.com/office/powerpoint/2010/main" val="16897804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3131840" y="2852936"/>
            <a:ext cx="3539356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BACK-UP SLIDES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28044550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Imag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4" name="Rectangle 1027"/>
          <p:cNvSpPr txBox="1">
            <a:spLocks noChangeArrowheads="1"/>
          </p:cNvSpPr>
          <p:nvPr/>
        </p:nvSpPr>
        <p:spPr bwMode="auto">
          <a:xfrm>
            <a:off x="377478" y="0"/>
            <a:ext cx="8784976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Mandate / Charge of Sustainability LDG Working Group 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5" name="Imag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9512" y="685800"/>
            <a:ext cx="3672408" cy="5986429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3851920" y="692696"/>
            <a:ext cx="5292080" cy="58477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b="1" i="1" u="sng" dirty="0">
                <a:solidFill>
                  <a:srgbClr val="FFFF00"/>
                </a:solidFill>
                <a:latin typeface="ArialMT"/>
              </a:rPr>
              <a:t>Definition of key indicators</a:t>
            </a:r>
            <a:r>
              <a:rPr lang="en-US" b="1" i="1" dirty="0">
                <a:solidFill>
                  <a:srgbClr val="FFFF00"/>
                </a:solidFill>
                <a:latin typeface="ArialMT"/>
              </a:rPr>
              <a:t> to be reported </a:t>
            </a:r>
            <a:endParaRPr lang="en-US" sz="1600" b="1" i="1" dirty="0">
              <a:solidFill>
                <a:srgbClr val="FFFF00"/>
              </a:solidFill>
              <a:latin typeface="ArialMT"/>
            </a:endParaRPr>
          </a:p>
          <a:p>
            <a:r>
              <a:rPr lang="en-US" sz="1400" dirty="0">
                <a:solidFill>
                  <a:schemeClr val="bg1"/>
                </a:solidFill>
                <a:latin typeface="ArialMT"/>
              </a:rPr>
              <a:t>        Possible examples:</a:t>
            </a:r>
            <a:br>
              <a:rPr lang="en-US" sz="1400" dirty="0">
                <a:solidFill>
                  <a:schemeClr val="bg1"/>
                </a:solidFill>
                <a:latin typeface="ArialMT"/>
              </a:rPr>
            </a:br>
            <a:r>
              <a:rPr lang="en-US" sz="1400" dirty="0">
                <a:solidFill>
                  <a:schemeClr val="bg1"/>
                </a:solidFill>
                <a:latin typeface="ArialMT"/>
              </a:rPr>
              <a:t>           -  Peak / instantaneous lifetime- &amp; specific (per </a:t>
            </a:r>
            <a:br>
              <a:rPr lang="en-US" sz="1400" dirty="0">
                <a:solidFill>
                  <a:schemeClr val="bg1"/>
                </a:solidFill>
                <a:latin typeface="ArialMT"/>
              </a:rPr>
            </a:br>
            <a:r>
              <a:rPr lang="en-US" sz="1400" dirty="0">
                <a:solidFill>
                  <a:schemeClr val="bg1"/>
                </a:solidFill>
                <a:latin typeface="ArialMT"/>
              </a:rPr>
              <a:t>               luminosity) energy consumption </a:t>
            </a:r>
          </a:p>
          <a:p>
            <a:r>
              <a:rPr lang="en-US" sz="1400" dirty="0">
                <a:solidFill>
                  <a:schemeClr val="bg1"/>
                </a:solidFill>
                <a:latin typeface="ArialMT"/>
              </a:rPr>
              <a:t>           -  Lifetime and specific Global Warming Potential </a:t>
            </a:r>
            <a:br>
              <a:rPr lang="en-US" sz="1400" dirty="0">
                <a:solidFill>
                  <a:schemeClr val="bg1"/>
                </a:solidFill>
                <a:latin typeface="ArialMT"/>
              </a:rPr>
            </a:br>
            <a:r>
              <a:rPr lang="en-US" sz="1400" dirty="0">
                <a:solidFill>
                  <a:schemeClr val="bg1"/>
                </a:solidFill>
                <a:latin typeface="ArialMT"/>
              </a:rPr>
              <a:t>              (GWP), including construction </a:t>
            </a:r>
          </a:p>
          <a:p>
            <a:r>
              <a:rPr lang="en-US" sz="1400" dirty="0">
                <a:solidFill>
                  <a:schemeClr val="bg1"/>
                </a:solidFill>
                <a:latin typeface="ArialMT"/>
              </a:rPr>
              <a:t>           -  Include margins of uncertainty and possibly an </a:t>
            </a:r>
            <a:br>
              <a:rPr lang="en-US" sz="1400" dirty="0">
                <a:solidFill>
                  <a:schemeClr val="bg1"/>
                </a:solidFill>
                <a:latin typeface="ArialMT"/>
              </a:rPr>
            </a:br>
            <a:r>
              <a:rPr lang="en-US" sz="1400" dirty="0">
                <a:solidFill>
                  <a:schemeClr val="bg1"/>
                </a:solidFill>
                <a:latin typeface="ArialMT"/>
              </a:rPr>
              <a:t>              assessment of the potential for improvement </a:t>
            </a:r>
          </a:p>
          <a:p>
            <a:r>
              <a:rPr lang="en-US" sz="1400" dirty="0">
                <a:solidFill>
                  <a:srgbClr val="FF2500"/>
                </a:solidFill>
                <a:latin typeface="ArialMT"/>
              </a:rPr>
              <a:t>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b="1" i="1" u="sng" dirty="0">
                <a:solidFill>
                  <a:srgbClr val="FFFF00"/>
                </a:solidFill>
                <a:latin typeface="ArialMT"/>
              </a:rPr>
              <a:t>Definition of methodology </a:t>
            </a:r>
            <a:r>
              <a:rPr lang="en-US" b="1" i="1" dirty="0">
                <a:solidFill>
                  <a:srgbClr val="FFFF00"/>
                </a:solidFill>
                <a:latin typeface="ArialMT"/>
              </a:rPr>
              <a:t>&amp; assumptions to be applied for transparent determination of key figures across proposals</a:t>
            </a:r>
            <a:r>
              <a:rPr lang="en-US" i="1" dirty="0">
                <a:solidFill>
                  <a:srgbClr val="02275A"/>
                </a:solidFill>
                <a:latin typeface="ArialMT"/>
              </a:rPr>
              <a:t>. </a:t>
            </a:r>
            <a:endParaRPr lang="en-US" sz="2400" i="1" dirty="0">
              <a:solidFill>
                <a:srgbClr val="02275A"/>
              </a:solidFill>
              <a:latin typeface="ArialMT"/>
            </a:endParaRPr>
          </a:p>
          <a:p>
            <a:r>
              <a:rPr lang="en-US" sz="1600" dirty="0">
                <a:solidFill>
                  <a:schemeClr val="bg1"/>
                </a:solidFill>
                <a:latin typeface="ArialMT"/>
              </a:rPr>
              <a:t>          </a:t>
            </a:r>
            <a:r>
              <a:rPr lang="en-US" sz="1400" dirty="0">
                <a:solidFill>
                  <a:schemeClr val="bg1"/>
                </a:solidFill>
                <a:latin typeface="ArialMT"/>
              </a:rPr>
              <a:t>- The maturity of a proposal should be  determined, for   </a:t>
            </a:r>
            <a:br>
              <a:rPr lang="en-US" sz="1400" dirty="0">
                <a:solidFill>
                  <a:schemeClr val="bg1"/>
                </a:solidFill>
                <a:latin typeface="ArialMT"/>
              </a:rPr>
            </a:br>
            <a:r>
              <a:rPr lang="en-US" sz="1400" dirty="0">
                <a:solidFill>
                  <a:schemeClr val="bg1"/>
                </a:solidFill>
                <a:latin typeface="ArialMT"/>
              </a:rPr>
              <a:t>              example, at early concept  phase, CDR, TDR levels </a:t>
            </a:r>
          </a:p>
          <a:p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b="1" i="1" u="sng" dirty="0">
                <a:solidFill>
                  <a:srgbClr val="FFFF00"/>
                </a:solidFill>
                <a:latin typeface="ArialMT"/>
              </a:rPr>
              <a:t>Identification</a:t>
            </a:r>
            <a:r>
              <a:rPr lang="en-US" b="1" i="1" dirty="0">
                <a:solidFill>
                  <a:srgbClr val="FFFF00"/>
                </a:solidFill>
                <a:latin typeface="ArialMT"/>
              </a:rPr>
              <a:t> of additional </a:t>
            </a:r>
            <a:r>
              <a:rPr lang="en-US" b="1" i="1" u="sng" dirty="0">
                <a:solidFill>
                  <a:srgbClr val="FFFF00"/>
                </a:solidFill>
                <a:latin typeface="ArialMT"/>
              </a:rPr>
              <a:t>high level environmental impacts</a:t>
            </a:r>
            <a:r>
              <a:rPr lang="en-US" b="1" i="1" dirty="0">
                <a:solidFill>
                  <a:srgbClr val="FFFF00"/>
                </a:solidFill>
                <a:latin typeface="ArialMT"/>
              </a:rPr>
              <a:t> </a:t>
            </a:r>
            <a:r>
              <a:rPr lang="en-US" b="1" i="1" dirty="0">
                <a:solidFill>
                  <a:schemeClr val="bg1"/>
                </a:solidFill>
                <a:latin typeface="ArialMT"/>
              </a:rPr>
              <a:t>that may be relevant for all or specific collider proposals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US" b="1" i="1" dirty="0">
              <a:solidFill>
                <a:srgbClr val="FFFF00"/>
              </a:solidFill>
              <a:latin typeface="ArialMT"/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b="1" i="1" dirty="0">
                <a:solidFill>
                  <a:schemeClr val="bg1"/>
                </a:solidFill>
                <a:latin typeface="ArialMT"/>
              </a:rPr>
              <a:t>Also, VERY IMPORTANT - </a:t>
            </a:r>
            <a:r>
              <a:rPr lang="en-US" b="1" i="1" dirty="0">
                <a:solidFill>
                  <a:srgbClr val="FFFF00"/>
                </a:solidFill>
                <a:latin typeface="ArialMT"/>
              </a:rPr>
              <a:t>impact on society and </a:t>
            </a:r>
            <a:r>
              <a:rPr lang="en-US" b="1" i="1" u="sng" dirty="0">
                <a:solidFill>
                  <a:srgbClr val="FFFF00"/>
                </a:solidFill>
                <a:latin typeface="ArialMT"/>
              </a:rPr>
              <a:t>public appreciation of the WG report</a:t>
            </a:r>
            <a:r>
              <a:rPr lang="en-US" b="1" i="1" dirty="0">
                <a:solidFill>
                  <a:srgbClr val="FFFF00"/>
                </a:solidFill>
                <a:latin typeface="ArialMT"/>
              </a:rPr>
              <a:t>:</a:t>
            </a:r>
          </a:p>
          <a:p>
            <a:r>
              <a:rPr lang="en-US" b="1" i="1" dirty="0">
                <a:solidFill>
                  <a:srgbClr val="FFFF00"/>
                </a:solidFill>
                <a:latin typeface="ArialMT"/>
              </a:rPr>
              <a:t>    </a:t>
            </a:r>
            <a:r>
              <a:rPr lang="en-US" b="1" i="1" dirty="0">
                <a:solidFill>
                  <a:schemeClr val="bg1"/>
                </a:solidFill>
                <a:latin typeface="ArialMT"/>
              </a:rPr>
              <a:t>HEP benefits and </a:t>
            </a:r>
            <a:r>
              <a:rPr lang="en-US" b="1" i="1" dirty="0" err="1">
                <a:solidFill>
                  <a:schemeClr val="bg1"/>
                </a:solidFill>
                <a:latin typeface="ArialMT"/>
              </a:rPr>
              <a:t>decarbonization</a:t>
            </a:r>
            <a:r>
              <a:rPr lang="en-US" b="1" i="1" dirty="0">
                <a:solidFill>
                  <a:schemeClr val="bg1"/>
                </a:solidFill>
                <a:latin typeface="ArialMT"/>
              </a:rPr>
              <a:t> path for </a:t>
            </a:r>
            <a:br>
              <a:rPr lang="en-US" b="1" i="1" dirty="0">
                <a:solidFill>
                  <a:schemeClr val="bg1"/>
                </a:solidFill>
                <a:latin typeface="ArialMT"/>
              </a:rPr>
            </a:br>
            <a:r>
              <a:rPr lang="en-US" b="1" i="1" dirty="0">
                <a:solidFill>
                  <a:schemeClr val="bg1"/>
                </a:solidFill>
                <a:latin typeface="ArialMT"/>
              </a:rPr>
              <a:t>    the future large – scale accelerator RI’s</a:t>
            </a:r>
            <a:endParaRPr lang="fr-FR" b="1" i="1" dirty="0">
              <a:solidFill>
                <a:schemeClr val="bg1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17356327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3" name="Rectangle 1027"/>
          <p:cNvSpPr txBox="1">
            <a:spLocks noChangeArrowheads="1"/>
          </p:cNvSpPr>
          <p:nvPr/>
        </p:nvSpPr>
        <p:spPr bwMode="auto">
          <a:xfrm>
            <a:off x="323528" y="-27384"/>
            <a:ext cx="8424936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Some Other (More Technical) Objectives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51520" y="1262365"/>
            <a:ext cx="8637154" cy="52629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ts val="3700"/>
              </a:spcBef>
              <a:defRPr sz="2400">
                <a:solidFill>
                  <a:schemeClr val="accent1">
                    <a:hueOff val="114395"/>
                    <a:lumOff val="-24975"/>
                  </a:schemeClr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Treatment of future carbon intensity of electricity and materials: </a:t>
            </a:r>
          </a:p>
          <a:p>
            <a:pPr>
              <a:defRPr sz="2400">
                <a:solidFill>
                  <a:schemeClr val="accent1">
                    <a:hueOff val="114395"/>
                    <a:lumOff val="-24975"/>
                  </a:schemeClr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         - what scenarios should be assumed?</a:t>
            </a:r>
          </a:p>
          <a:p>
            <a:pPr>
              <a:defRPr sz="2400">
                <a:solidFill>
                  <a:schemeClr val="accent1">
                    <a:hueOff val="114395"/>
                    <a:lumOff val="-24975"/>
                  </a:schemeClr>
                </a:solidFill>
              </a:defRPr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Assessing the potential for dynamic operation of the various facilities: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         - i.e. the ability to adapt to a fluctuating energy supply in a grid fed by renewables. This </a:t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</a:rPr>
              <a:t>           may include standby mode power consumption, recovery time to full luminosity and </a:t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</a:rPr>
              <a:t>           fraction of integrated luminosity per year preserved in a dynamic operation scenario.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Treatment of regional vs global parameters: </a:t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</a:rPr>
              <a:t>         - how to treat differences e.g. in carbon intensity between different host countries? 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Carbon intensity / lifecycle inventory (LCI) studies of materials specific to the   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           accelerator projects: high-purity niobium, permanent magnet alloys etc.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How to interface with open-source LCI databases and LCA tools to potentially 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           ease/automate the assessment for future research infrastructures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How the recommendations for colliders can be extended to other scientific /</a:t>
            </a:r>
            <a:r>
              <a:rPr lang="en-US" sz="1600" dirty="0" err="1">
                <a:solidFill>
                  <a:schemeClr val="bg1"/>
                </a:solidFill>
                <a:latin typeface="ArialMT"/>
              </a:rPr>
              <a:t>endeavours</a:t>
            </a:r>
            <a:r>
              <a:rPr lang="en-US" sz="1600" dirty="0">
                <a:solidFill>
                  <a:schemeClr val="bg1"/>
                </a:solidFill>
                <a:latin typeface="ArialMT"/>
              </a:rPr>
              <a:t> </a:t>
            </a:r>
            <a:br>
              <a:rPr lang="en-US" sz="1600" dirty="0">
                <a:solidFill>
                  <a:schemeClr val="bg1"/>
                </a:solidFill>
                <a:latin typeface="ArialMT"/>
              </a:rPr>
            </a:br>
            <a:r>
              <a:rPr lang="en-US" sz="1600" dirty="0">
                <a:solidFill>
                  <a:schemeClr val="bg1"/>
                </a:solidFill>
                <a:latin typeface="ArialMT"/>
              </a:rPr>
              <a:t>           related to HEP</a:t>
            </a:r>
          </a:p>
          <a:p>
            <a:pPr>
              <a:defRPr sz="2400">
                <a:solidFill>
                  <a:srgbClr val="5E5E5E"/>
                </a:solidFill>
              </a:defRPr>
            </a:pP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>
              <a:defRPr sz="2400">
                <a:solidFill>
                  <a:srgbClr val="5E5E5E"/>
                </a:solidFill>
              </a:defRPr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• How HEP labs represented in the LDG can share/build up expertise jointly </a:t>
            </a:r>
          </a:p>
        </p:txBody>
      </p:sp>
      <p:sp>
        <p:nvSpPr>
          <p:cNvPr id="5" name="Rectangle 4"/>
          <p:cNvSpPr/>
          <p:nvPr/>
        </p:nvSpPr>
        <p:spPr>
          <a:xfrm>
            <a:off x="248399" y="699070"/>
            <a:ext cx="903700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i="1" dirty="0">
                <a:solidFill>
                  <a:srgbClr val="FFFF00"/>
                </a:solidFill>
                <a:latin typeface="ArialMT"/>
              </a:rPr>
              <a:t>LDG WG may comment on other aspects if deemed appropriate, for example:</a:t>
            </a:r>
          </a:p>
        </p:txBody>
      </p:sp>
    </p:spTree>
    <p:extLst>
      <p:ext uri="{BB962C8B-B14F-4D97-AF65-F5344CB8AC3E}">
        <p14:creationId xmlns:p14="http://schemas.microsoft.com/office/powerpoint/2010/main" val="4247792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Imag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sp>
        <p:nvSpPr>
          <p:cNvPr id="4" name="Rectangle 1027"/>
          <p:cNvSpPr txBox="1">
            <a:spLocks noChangeArrowheads="1"/>
          </p:cNvSpPr>
          <p:nvPr/>
        </p:nvSpPr>
        <p:spPr bwMode="auto">
          <a:xfrm>
            <a:off x="68130" y="0"/>
            <a:ext cx="5381751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Example: ILC &amp; CLIC LCA Studies 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pic>
        <p:nvPicPr>
          <p:cNvPr id="5" name="Content Placeholder 7" descr="A picture containing text, diagram, plan, screenshot&#10;&#10;Description automatically generated">
            <a:extLst>
              <a:ext uri="{FF2B5EF4-FFF2-40B4-BE49-F238E27FC236}">
                <a16:creationId xmlns:a16="http://schemas.microsoft.com/office/drawing/2014/main" id="{E3208B83-D97C-C8AB-DBCE-A0BE9D3040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73523" y="170802"/>
            <a:ext cx="3825055" cy="1614095"/>
          </a:xfrm>
          <a:prstGeom prst="rect">
            <a:avLst/>
          </a:prstGeom>
        </p:spPr>
      </p:pic>
      <p:pic>
        <p:nvPicPr>
          <p:cNvPr id="6" name="Picture 8" descr="A picture containing text, screenshot, line, font&#10;&#10;Description automatically generated">
            <a:extLst>
              <a:ext uri="{FF2B5EF4-FFF2-40B4-BE49-F238E27FC236}">
                <a16:creationId xmlns:a16="http://schemas.microsoft.com/office/drawing/2014/main" id="{AC8EC8CA-C5BB-DBDE-2F5F-7F650920EF5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00102" y="1905060"/>
            <a:ext cx="2668998" cy="1955988"/>
          </a:xfrm>
          <a:prstGeom prst="rect">
            <a:avLst/>
          </a:prstGeom>
          <a:ln w="12700">
            <a:solidFill>
              <a:schemeClr val="accent5"/>
            </a:solidFill>
          </a:ln>
          <a:effectLst>
            <a:outerShdw blurRad="63500" dist="63500" dir="2700000" algn="tl" rotWithShape="0">
              <a:schemeClr val="bg1">
                <a:lumMod val="50000"/>
              </a:schemeClr>
            </a:outerShdw>
          </a:effectLst>
        </p:spPr>
      </p:pic>
      <p:pic>
        <p:nvPicPr>
          <p:cNvPr id="7" name="Picture 9">
            <a:extLst>
              <a:ext uri="{FF2B5EF4-FFF2-40B4-BE49-F238E27FC236}">
                <a16:creationId xmlns:a16="http://schemas.microsoft.com/office/drawing/2014/main" id="{04B3008D-8757-6C2A-C56E-4CE31D8C77C2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648" t="7691" r="6507" b="8701"/>
          <a:stretch/>
        </p:blipFill>
        <p:spPr>
          <a:xfrm>
            <a:off x="3705965" y="1913796"/>
            <a:ext cx="2617935" cy="1964296"/>
          </a:xfrm>
          <a:prstGeom prst="rect">
            <a:avLst/>
          </a:prstGeom>
          <a:ln w="12700">
            <a:solidFill>
              <a:schemeClr val="accent5"/>
            </a:solidFill>
          </a:ln>
          <a:effectLst>
            <a:outerShdw blurRad="63500" dist="63500" dir="2700000" algn="tl" rotWithShape="0">
              <a:schemeClr val="bg1">
                <a:lumMod val="50000"/>
              </a:schemeClr>
            </a:outerShdw>
          </a:effectLst>
        </p:spPr>
      </p:pic>
      <p:pic>
        <p:nvPicPr>
          <p:cNvPr id="8" name="Picture 10">
            <a:extLst>
              <a:ext uri="{FF2B5EF4-FFF2-40B4-BE49-F238E27FC236}">
                <a16:creationId xmlns:a16="http://schemas.microsoft.com/office/drawing/2014/main" id="{DE0A7B03-25BA-8419-5EB1-E9B065F8A64F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248" t="27232" r="5050" b="6573"/>
          <a:stretch/>
        </p:blipFill>
        <p:spPr>
          <a:xfrm>
            <a:off x="3705965" y="3978655"/>
            <a:ext cx="2666235" cy="1959338"/>
          </a:xfrm>
          <a:prstGeom prst="rect">
            <a:avLst/>
          </a:prstGeom>
          <a:ln w="12700">
            <a:solidFill>
              <a:schemeClr val="accent5"/>
            </a:solidFill>
          </a:ln>
          <a:effectLst>
            <a:outerShdw blurRad="63500" dist="63500" dir="2700000" algn="tl" rotWithShape="0">
              <a:schemeClr val="bg1">
                <a:lumMod val="50000"/>
              </a:schemeClr>
            </a:outerShdw>
          </a:effectLst>
        </p:spPr>
      </p:pic>
      <p:sp>
        <p:nvSpPr>
          <p:cNvPr id="9" name="TextBox 11">
            <a:extLst>
              <a:ext uri="{FF2B5EF4-FFF2-40B4-BE49-F238E27FC236}">
                <a16:creationId xmlns:a16="http://schemas.microsoft.com/office/drawing/2014/main" id="{BF0EE2AD-CD97-2E52-21A2-D62243684355}"/>
              </a:ext>
            </a:extLst>
          </p:cNvPr>
          <p:cNvSpPr txBox="1"/>
          <p:nvPr/>
        </p:nvSpPr>
        <p:spPr>
          <a:xfrm>
            <a:off x="3705965" y="5982379"/>
            <a:ext cx="266623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200" dirty="0">
                <a:solidFill>
                  <a:schemeClr val="bg1"/>
                </a:solidFill>
                <a:latin typeface="ArialMT"/>
              </a:rPr>
              <a:t>Reduction potential: 40% reduction through use of low-CO2 materials (steel, concrete) and reduction of tunnel wall thickness)</a:t>
            </a:r>
          </a:p>
        </p:txBody>
      </p:sp>
      <p:pic>
        <p:nvPicPr>
          <p:cNvPr id="10" name="Picture 12">
            <a:extLst>
              <a:ext uri="{FF2B5EF4-FFF2-40B4-BE49-F238E27FC236}">
                <a16:creationId xmlns:a16="http://schemas.microsoft.com/office/drawing/2014/main" id="{2DDA1ED7-1774-6935-7064-230B62768627}"/>
              </a:ext>
            </a:extLst>
          </p:cNvPr>
          <p:cNvPicPr>
            <a:picLocks noChangeAspect="1"/>
          </p:cNvPicPr>
          <p:nvPr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453" t="17903" r="8621" b="7153"/>
          <a:stretch/>
        </p:blipFill>
        <p:spPr>
          <a:xfrm>
            <a:off x="6430812" y="3936843"/>
            <a:ext cx="2667766" cy="2001150"/>
          </a:xfrm>
          <a:prstGeom prst="rect">
            <a:avLst/>
          </a:prstGeom>
          <a:ln w="12700">
            <a:solidFill>
              <a:schemeClr val="accent5"/>
            </a:solidFill>
          </a:ln>
          <a:effectLst>
            <a:outerShdw blurRad="63500" dist="63500" dir="2700000" algn="tl" rotWithShape="0">
              <a:schemeClr val="bg1">
                <a:lumMod val="50000"/>
              </a:schemeClr>
            </a:outerShdw>
          </a:effectLst>
        </p:spPr>
      </p:pic>
      <p:sp>
        <p:nvSpPr>
          <p:cNvPr id="11" name="TextBox 13">
            <a:extLst>
              <a:ext uri="{FF2B5EF4-FFF2-40B4-BE49-F238E27FC236}">
                <a16:creationId xmlns:a16="http://schemas.microsoft.com/office/drawing/2014/main" id="{A9CE3342-0864-05A2-40F9-53B18BA2FE82}"/>
              </a:ext>
            </a:extLst>
          </p:cNvPr>
          <p:cNvSpPr txBox="1"/>
          <p:nvPr/>
        </p:nvSpPr>
        <p:spPr>
          <a:xfrm>
            <a:off x="6804248" y="6103851"/>
            <a:ext cx="214873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200" dirty="0">
                <a:solidFill>
                  <a:schemeClr val="bg1"/>
                </a:solidFill>
                <a:latin typeface="ArialMT"/>
              </a:rPr>
              <a:t>CO2-eq from underground civil engineering</a:t>
            </a:r>
            <a:br>
              <a:rPr lang="en-GB" sz="1200" dirty="0">
                <a:solidFill>
                  <a:schemeClr val="bg1"/>
                </a:solidFill>
                <a:latin typeface="ArialMT"/>
              </a:rPr>
            </a:br>
            <a:r>
              <a:rPr lang="en-GB" sz="1200" dirty="0">
                <a:solidFill>
                  <a:schemeClr val="bg1"/>
                </a:solidFill>
                <a:latin typeface="ArialMT"/>
              </a:rPr>
              <a:t>and electricity for operation</a:t>
            </a:r>
          </a:p>
        </p:txBody>
      </p:sp>
      <p:sp>
        <p:nvSpPr>
          <p:cNvPr id="12" name="Rectangle 11"/>
          <p:cNvSpPr/>
          <p:nvPr/>
        </p:nvSpPr>
        <p:spPr>
          <a:xfrm>
            <a:off x="168936" y="559911"/>
            <a:ext cx="5059164" cy="11079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600" b="1" i="1" dirty="0">
                <a:solidFill>
                  <a:schemeClr val="bg1"/>
                </a:solidFill>
                <a:latin typeface="ArialMT"/>
              </a:rPr>
              <a:t>CERN commissioned a study with ARUP to perform a Lifecycle Assessment for the CLIC and ILC civil infrastructure (tunnels, shafts, caverns)</a:t>
            </a:r>
          </a:p>
          <a:p>
            <a:endParaRPr lang="en-GB" b="1" i="1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3" name="TextBox 19"/>
          <p:cNvSpPr txBox="1"/>
          <p:nvPr/>
        </p:nvSpPr>
        <p:spPr>
          <a:xfrm>
            <a:off x="695873" y="1412776"/>
            <a:ext cx="3732111" cy="523220"/>
          </a:xfrm>
          <a:prstGeom prst="rect">
            <a:avLst/>
          </a:prstGeom>
          <a:solidFill>
            <a:srgbClr val="0066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GB" sz="1400" b="1" dirty="0" smtClean="0">
                <a:solidFill>
                  <a:srgbClr val="FFFFFF"/>
                </a:solidFill>
                <a:latin typeface="ArialMT"/>
                <a:cs typeface="Times New Roman"/>
              </a:rPr>
              <a:t>ARUP </a:t>
            </a:r>
            <a:r>
              <a:rPr lang="en-GB" sz="1400" b="1" dirty="0">
                <a:solidFill>
                  <a:srgbClr val="FFFFFF"/>
                </a:solidFill>
                <a:latin typeface="ArialMT"/>
                <a:cs typeface="Times New Roman"/>
              </a:rPr>
              <a:t>report: </a:t>
            </a:r>
          </a:p>
          <a:p>
            <a:pPr algn="ctr"/>
            <a:r>
              <a:rPr lang="en-GB" sz="1400" b="1" dirty="0">
                <a:solidFill>
                  <a:srgbClr val="FFFFFF"/>
                </a:solidFill>
                <a:latin typeface="ArialMT"/>
                <a:cs typeface="Times New Roman"/>
              </a:rPr>
              <a:t>https://edms.cern.ch/document/2917948/1</a:t>
            </a:r>
          </a:p>
        </p:txBody>
      </p:sp>
      <p:sp>
        <p:nvSpPr>
          <p:cNvPr id="14" name="Rectangle 13"/>
          <p:cNvSpPr/>
          <p:nvPr/>
        </p:nvSpPr>
        <p:spPr>
          <a:xfrm>
            <a:off x="68130" y="2067079"/>
            <a:ext cx="3637835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600" b="1" i="1" u="sng" dirty="0">
                <a:solidFill>
                  <a:schemeClr val="bg1"/>
                </a:solidFill>
                <a:latin typeface="ArialMT"/>
              </a:rPr>
              <a:t>Study provided results on greenhouse gas emissions from civil engineering construction:</a:t>
            </a:r>
          </a:p>
          <a:p>
            <a:pPr lvl="1"/>
            <a:endParaRPr lang="en-GB" sz="1600" b="1" i="1" dirty="0">
              <a:solidFill>
                <a:schemeClr val="bg1"/>
              </a:solidFill>
              <a:latin typeface="ArialMT"/>
            </a:endParaRPr>
          </a:p>
          <a:p>
            <a:pPr lvl="1"/>
            <a:r>
              <a:rPr lang="en-GB" sz="1600" b="1" i="1" dirty="0">
                <a:solidFill>
                  <a:schemeClr val="bg1"/>
                </a:solidFill>
                <a:latin typeface="ArialMT"/>
              </a:rPr>
              <a:t>- </a:t>
            </a:r>
            <a:r>
              <a:rPr lang="en-GB" sz="1600" b="1" i="1" dirty="0">
                <a:solidFill>
                  <a:srgbClr val="FFFF00"/>
                </a:solidFill>
                <a:latin typeface="ArialMT"/>
              </a:rPr>
              <a:t>ILC/CLIC Reduction potential (40%) from optimized design &amp; use of lower carbon material</a:t>
            </a:r>
          </a:p>
          <a:p>
            <a:pPr lvl="1"/>
            <a:endParaRPr lang="en-GB" sz="1600" b="1" i="1" dirty="0">
              <a:solidFill>
                <a:srgbClr val="FFFF00"/>
              </a:solidFill>
              <a:latin typeface="ArialMT"/>
            </a:endParaRPr>
          </a:p>
          <a:p>
            <a:pPr lvl="1"/>
            <a:r>
              <a:rPr lang="en-GB" sz="1600" b="1" i="1" dirty="0">
                <a:solidFill>
                  <a:srgbClr val="FFFF00"/>
                </a:solidFill>
                <a:latin typeface="ArialMT"/>
              </a:rPr>
              <a:t>- FCC LCA shows similar reduction potential (~50%) </a:t>
            </a:r>
          </a:p>
          <a:p>
            <a:pPr lvl="1"/>
            <a:r>
              <a:rPr lang="en-GB" sz="1600" b="1" i="1" dirty="0">
                <a:solidFill>
                  <a:srgbClr val="FFFF00"/>
                </a:solidFill>
                <a:latin typeface="ArialMT"/>
              </a:rPr>
              <a:t>for civil engineering footprint</a:t>
            </a:r>
          </a:p>
          <a:p>
            <a:pPr lvl="1"/>
            <a:endParaRPr lang="en-GB" sz="1600" b="1" i="1" dirty="0">
              <a:solidFill>
                <a:schemeClr val="bg1"/>
              </a:solidFill>
              <a:latin typeface="ArialMT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20626" y="4958324"/>
            <a:ext cx="3556970" cy="181588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GB" sz="1600" b="1" i="1" u="sng" dirty="0">
                <a:solidFill>
                  <a:schemeClr val="bg1"/>
                </a:solidFill>
                <a:latin typeface="ArialMT"/>
              </a:rPr>
              <a:t>New LCA study on ILC/CLIC accelerator construction is being </a:t>
            </a:r>
            <a:r>
              <a:rPr lang="en-GB" sz="1600" b="1" i="1" u="sng" dirty="0" smtClean="0">
                <a:solidFill>
                  <a:schemeClr val="bg1"/>
                </a:solidFill>
                <a:latin typeface="ArialMT"/>
              </a:rPr>
              <a:t>finalized:</a:t>
            </a:r>
            <a:endParaRPr lang="en-GB" sz="1600" b="1" i="1" u="sng" dirty="0">
              <a:solidFill>
                <a:schemeClr val="bg1"/>
              </a:solidFill>
              <a:latin typeface="ArialMT"/>
            </a:endParaRPr>
          </a:p>
          <a:p>
            <a:endParaRPr lang="en-GB" sz="1600" b="1" i="1" u="sng" dirty="0">
              <a:solidFill>
                <a:srgbClr val="FFFF00"/>
              </a:solidFill>
              <a:latin typeface="ArialMT"/>
            </a:endParaRPr>
          </a:p>
          <a:p>
            <a:r>
              <a:rPr lang="en-GB" sz="1600" dirty="0">
                <a:solidFill>
                  <a:schemeClr val="bg1"/>
                </a:solidFill>
                <a:latin typeface="ArialMT"/>
              </a:rPr>
              <a:t>    -  Quantify LCA impact of the full </a:t>
            </a:r>
            <a:br>
              <a:rPr lang="en-GB" sz="1600" dirty="0">
                <a:solidFill>
                  <a:schemeClr val="bg1"/>
                </a:solidFill>
                <a:latin typeface="ArialMT"/>
              </a:rPr>
            </a:br>
            <a:r>
              <a:rPr lang="en-GB" sz="1600" dirty="0">
                <a:solidFill>
                  <a:schemeClr val="bg1"/>
                </a:solidFill>
                <a:latin typeface="ArialMT"/>
              </a:rPr>
              <a:t>       project (data inventory for ILC </a:t>
            </a:r>
            <a:br>
              <a:rPr lang="en-GB" sz="1600" dirty="0">
                <a:solidFill>
                  <a:schemeClr val="bg1"/>
                </a:solidFill>
                <a:latin typeface="ArialMT"/>
              </a:rPr>
            </a:br>
            <a:r>
              <a:rPr lang="en-GB" sz="1600" dirty="0">
                <a:solidFill>
                  <a:schemeClr val="bg1"/>
                </a:solidFill>
                <a:latin typeface="ArialMT"/>
              </a:rPr>
              <a:t>       CLIC accelerator &amp; detector)</a:t>
            </a:r>
          </a:p>
        </p:txBody>
      </p:sp>
    </p:spTree>
    <p:extLst>
      <p:ext uri="{BB962C8B-B14F-4D97-AF65-F5344CB8AC3E}">
        <p14:creationId xmlns:p14="http://schemas.microsoft.com/office/powerpoint/2010/main" val="1291350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Imag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63888" y="807539"/>
            <a:ext cx="5418348" cy="2369991"/>
          </a:xfrm>
          <a:prstGeom prst="rect">
            <a:avLst/>
          </a:prstGeom>
        </p:spPr>
      </p:pic>
      <p:sp>
        <p:nvSpPr>
          <p:cNvPr id="4" name="ZoneTexte 3"/>
          <p:cNvSpPr txBox="1"/>
          <p:nvPr/>
        </p:nvSpPr>
        <p:spPr>
          <a:xfrm>
            <a:off x="3563888" y="491326"/>
            <a:ext cx="554825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i="1" dirty="0" smtClean="0">
                <a:solidFill>
                  <a:srgbClr val="66FF66"/>
                </a:solidFill>
                <a:latin typeface="ArialMT"/>
              </a:rPr>
              <a:t>ZEPTO: </a:t>
            </a:r>
            <a:r>
              <a:rPr lang="en-US" sz="1400" b="1" i="1" dirty="0">
                <a:solidFill>
                  <a:srgbClr val="66FF66"/>
                </a:solidFill>
                <a:latin typeface="ArialMT"/>
              </a:rPr>
              <a:t>Electromagnet Operation vs. Manufacturing </a:t>
            </a:r>
            <a:r>
              <a:rPr lang="en-US" sz="1400" b="1" i="1" dirty="0" smtClean="0">
                <a:solidFill>
                  <a:srgbClr val="66FF66"/>
                </a:solidFill>
                <a:latin typeface="ArialMT"/>
              </a:rPr>
              <a:t>Footprint</a:t>
            </a:r>
            <a:endParaRPr lang="fr-FR" sz="1400" b="1" i="1" dirty="0">
              <a:solidFill>
                <a:srgbClr val="66FF66"/>
              </a:solidFill>
              <a:latin typeface="ArialMT"/>
            </a:endParaRPr>
          </a:p>
        </p:txBody>
      </p:sp>
      <p:sp>
        <p:nvSpPr>
          <p:cNvPr id="5" name="Rectangle 1027"/>
          <p:cNvSpPr txBox="1">
            <a:spLocks noChangeArrowheads="1"/>
          </p:cNvSpPr>
          <p:nvPr/>
        </p:nvSpPr>
        <p:spPr bwMode="auto">
          <a:xfrm>
            <a:off x="1286389" y="-87848"/>
            <a:ext cx="7036632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Novel (Efficient) Accelerator Technologies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6" name="ZoneTexte 5"/>
          <p:cNvSpPr txBox="1"/>
          <p:nvPr/>
        </p:nvSpPr>
        <p:spPr>
          <a:xfrm>
            <a:off x="539552" y="3218270"/>
            <a:ext cx="348358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i="1" dirty="0" smtClean="0">
                <a:solidFill>
                  <a:srgbClr val="66FF66"/>
                </a:solidFill>
                <a:latin typeface="ArialMT"/>
              </a:rPr>
              <a:t>Efficient RF Power Sources (klystrons)</a:t>
            </a:r>
            <a:endParaRPr lang="fr-FR" sz="1400" b="1" i="1" dirty="0">
              <a:solidFill>
                <a:srgbClr val="66FF66"/>
              </a:solidFill>
              <a:latin typeface="ArialMT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59494" y="493055"/>
            <a:ext cx="3563704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b="1" i="1" dirty="0">
                <a:solidFill>
                  <a:srgbClr val="FFFF00"/>
                </a:solidFill>
                <a:latin typeface="ArialMT"/>
              </a:rPr>
              <a:t>Improving the key technology </a:t>
            </a:r>
            <a:endParaRPr lang="en-US" sz="1600" b="1" i="1" dirty="0" smtClean="0">
              <a:solidFill>
                <a:srgbClr val="FFFF00"/>
              </a:solidFill>
              <a:latin typeface="ArialMT"/>
            </a:endParaRPr>
          </a:p>
          <a:p>
            <a:r>
              <a:rPr lang="en-US" sz="1600" b="1" i="1" dirty="0" smtClean="0">
                <a:solidFill>
                  <a:srgbClr val="FFFF00"/>
                </a:solidFill>
                <a:latin typeface="ArialMT"/>
              </a:rPr>
              <a:t>for energy efficiency:</a:t>
            </a:r>
          </a:p>
          <a:p>
            <a:endParaRPr lang="en-US" sz="1600" b="1" dirty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Tx/>
              <a:buChar char="-"/>
            </a:pP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High gradient and Q</a:t>
            </a:r>
            <a:r>
              <a:rPr lang="en-US" sz="1600" b="1" i="1" baseline="-25000" dirty="0" smtClean="0">
                <a:solidFill>
                  <a:schemeClr val="bg1"/>
                </a:solidFill>
                <a:latin typeface="ArialMT"/>
              </a:rPr>
              <a:t>0 </a:t>
            </a: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cavities, operation </a:t>
            </a:r>
            <a:r>
              <a:rPr lang="en-US" sz="1600" b="1" i="1" dirty="0">
                <a:solidFill>
                  <a:schemeClr val="bg1"/>
                </a:solidFill>
                <a:latin typeface="ArialMT"/>
              </a:rPr>
              <a:t>a</a:t>
            </a: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t higher T</a:t>
            </a:r>
          </a:p>
          <a:p>
            <a:pPr marL="285750" indent="-285750">
              <a:buFontTx/>
              <a:buChar char="-"/>
            </a:pPr>
            <a:endParaRPr lang="en-US" sz="1600" b="1" i="1" dirty="0" smtClean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Tx/>
              <a:buChar char="-"/>
            </a:pP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High efficiency RF sources (klystrons)</a:t>
            </a:r>
          </a:p>
          <a:p>
            <a:pPr marL="285750" indent="-285750">
              <a:buFontTx/>
              <a:buChar char="-"/>
            </a:pPr>
            <a:endParaRPr lang="en-US" sz="1600" b="1" i="1" dirty="0" smtClean="0">
              <a:solidFill>
                <a:schemeClr val="bg1"/>
              </a:solidFill>
              <a:latin typeface="ArialMT"/>
            </a:endParaRPr>
          </a:p>
          <a:p>
            <a:pPr marL="285750" indent="-285750">
              <a:buFontTx/>
              <a:buChar char="-"/>
            </a:pPr>
            <a:r>
              <a:rPr lang="en-US" sz="1600" b="1" i="1" dirty="0" smtClean="0">
                <a:solidFill>
                  <a:schemeClr val="bg1"/>
                </a:solidFill>
                <a:latin typeface="ArialMT"/>
              </a:rPr>
              <a:t>Permanent magnets</a:t>
            </a:r>
          </a:p>
        </p:txBody>
      </p:sp>
      <p:pic>
        <p:nvPicPr>
          <p:cNvPr id="8" name="Picture 150" descr="TESLA cavity 20100627_top_B">
            <a:extLst>
              <a:ext uri="{FF2B5EF4-FFF2-40B4-BE49-F238E27FC236}">
                <a16:creationId xmlns:a16="http://schemas.microsoft.com/office/drawing/2014/main" id="{4F2FD53A-AA9D-ACAD-01B9-16C0FECEE28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220072" y="3671436"/>
            <a:ext cx="3729960" cy="62166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Rectangle 8"/>
          <p:cNvSpPr/>
          <p:nvPr/>
        </p:nvSpPr>
        <p:spPr>
          <a:xfrm>
            <a:off x="4852484" y="4693636"/>
            <a:ext cx="4283968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63550" indent="-285750">
              <a:buFont typeface="Arial" panose="020B0604020202020204" pitchFamily="34" charset="0"/>
              <a:buChar char="•"/>
            </a:pPr>
            <a:r>
              <a:rPr lang="en-US" sz="1400" i="1" dirty="0">
                <a:solidFill>
                  <a:srgbClr val="FFFF00"/>
                </a:solidFill>
                <a:latin typeface="ArialMT"/>
              </a:rPr>
              <a:t>State-of-the-art surface treatment </a:t>
            </a:r>
            <a:r>
              <a:rPr lang="en-US" sz="1400" i="1" dirty="0" smtClean="0">
                <a:solidFill>
                  <a:srgbClr val="FFFF00"/>
                </a:solidFill>
                <a:latin typeface="ArialMT"/>
              </a:rPr>
              <a:t>of bulk </a:t>
            </a:r>
            <a:r>
              <a:rPr lang="en-US" sz="1400" i="1" dirty="0" err="1">
                <a:solidFill>
                  <a:srgbClr val="FFFF00"/>
                </a:solidFill>
                <a:latin typeface="ArialMT"/>
              </a:rPr>
              <a:t>Nb</a:t>
            </a:r>
            <a:r>
              <a:rPr lang="en-US" sz="1400" i="1" dirty="0">
                <a:solidFill>
                  <a:srgbClr val="FFFF00"/>
                </a:solidFill>
                <a:latin typeface="ArialMT"/>
              </a:rPr>
              <a:t>:  </a:t>
            </a:r>
            <a:r>
              <a:rPr lang="en-US" sz="1400" i="1" dirty="0">
                <a:solidFill>
                  <a:schemeClr val="bg1"/>
                </a:solidFill>
                <a:latin typeface="ArialMT"/>
              </a:rPr>
              <a:t>baking/annealing/doping, plasma processing (possibly reducing aggressive chemicals, required for </a:t>
            </a:r>
            <a:r>
              <a:rPr lang="en-US" sz="1400" i="1" dirty="0" err="1" smtClean="0">
                <a:solidFill>
                  <a:schemeClr val="bg1"/>
                </a:solidFill>
                <a:latin typeface="ArialMT"/>
              </a:rPr>
              <a:t>electropolishing</a:t>
            </a:r>
            <a:r>
              <a:rPr lang="en-US" sz="1400" i="1" dirty="0" smtClean="0">
                <a:solidFill>
                  <a:schemeClr val="bg1"/>
                </a:solidFill>
                <a:latin typeface="ArialMT"/>
              </a:rPr>
              <a:t>)</a:t>
            </a:r>
          </a:p>
          <a:p>
            <a:pPr marL="463550" indent="-285750">
              <a:buFont typeface="Arial" panose="020B0604020202020204" pitchFamily="34" charset="0"/>
              <a:buChar char="•"/>
            </a:pPr>
            <a:endParaRPr lang="en-US" sz="1400" i="1" dirty="0">
              <a:solidFill>
                <a:schemeClr val="bg1"/>
              </a:solidFill>
              <a:latin typeface="ArialMT"/>
            </a:endParaRPr>
          </a:p>
          <a:p>
            <a:pPr marL="463550" indent="-285750">
              <a:buFont typeface="Arial" panose="020B0604020202020204" pitchFamily="34" charset="0"/>
              <a:buChar char="•"/>
            </a:pPr>
            <a:r>
              <a:rPr lang="en-US" sz="1400" i="1" dirty="0" smtClean="0">
                <a:solidFill>
                  <a:srgbClr val="FFFF00"/>
                </a:solidFill>
                <a:latin typeface="ArialMT"/>
              </a:rPr>
              <a:t>R&amp;D </a:t>
            </a:r>
            <a:r>
              <a:rPr lang="en-US" sz="1400" i="1" dirty="0">
                <a:solidFill>
                  <a:srgbClr val="FFFF00"/>
                </a:solidFill>
                <a:latin typeface="ArialMT"/>
              </a:rPr>
              <a:t>into replacement of bulk niobium cavities </a:t>
            </a:r>
            <a:r>
              <a:rPr lang="en-US" sz="1400" i="1" dirty="0" smtClean="0">
                <a:solidFill>
                  <a:schemeClr val="bg1"/>
                </a:solidFill>
                <a:latin typeface="ArialMT"/>
              </a:rPr>
              <a:t>with </a:t>
            </a:r>
            <a:r>
              <a:rPr lang="en-US" sz="1400" i="1" dirty="0" err="1">
                <a:solidFill>
                  <a:schemeClr val="bg1"/>
                </a:solidFill>
                <a:latin typeface="ArialMT"/>
              </a:rPr>
              <a:t>Nb</a:t>
            </a:r>
            <a:r>
              <a:rPr lang="en-US" sz="1400" i="1" dirty="0">
                <a:solidFill>
                  <a:schemeClr val="bg1"/>
                </a:solidFill>
                <a:latin typeface="ArialMT"/>
              </a:rPr>
              <a:t> or Nb3Sn coated </a:t>
            </a:r>
            <a:r>
              <a:rPr lang="en-US" sz="1400" i="1" dirty="0" smtClean="0">
                <a:solidFill>
                  <a:schemeClr val="bg1"/>
                </a:solidFill>
                <a:latin typeface="ArialMT"/>
              </a:rPr>
              <a:t>copper (beyond bulk </a:t>
            </a:r>
            <a:r>
              <a:rPr lang="en-US" sz="1400" i="1" dirty="0" err="1" smtClean="0">
                <a:solidFill>
                  <a:schemeClr val="bg1"/>
                </a:solidFill>
                <a:latin typeface="ArialMT"/>
              </a:rPr>
              <a:t>Nb</a:t>
            </a:r>
            <a:r>
              <a:rPr lang="en-US" sz="1400" i="1" dirty="0" smtClean="0">
                <a:solidFill>
                  <a:schemeClr val="bg1"/>
                </a:solidFill>
                <a:latin typeface="ArialMT"/>
              </a:rPr>
              <a:t> – thin-film SRF): </a:t>
            </a:r>
            <a:r>
              <a:rPr lang="en-US" sz="1400" i="1" dirty="0">
                <a:solidFill>
                  <a:schemeClr val="bg1"/>
                </a:solidFill>
                <a:latin typeface="ArialMT"/>
              </a:rPr>
              <a:t>reduce </a:t>
            </a:r>
            <a:r>
              <a:rPr lang="en-US" sz="1400" i="1" dirty="0" err="1" smtClean="0">
                <a:solidFill>
                  <a:schemeClr val="bg1"/>
                </a:solidFill>
                <a:latin typeface="ArialMT"/>
              </a:rPr>
              <a:t>Nb</a:t>
            </a:r>
            <a:r>
              <a:rPr lang="en-US" sz="1400" i="1" dirty="0" smtClean="0">
                <a:solidFill>
                  <a:schemeClr val="bg1"/>
                </a:solidFill>
                <a:latin typeface="ArialMT"/>
              </a:rPr>
              <a:t> consumption</a:t>
            </a:r>
            <a:r>
              <a:rPr lang="en-US" sz="1400" i="1" dirty="0">
                <a:solidFill>
                  <a:schemeClr val="bg1"/>
                </a:solidFill>
                <a:latin typeface="ArialMT"/>
              </a:rPr>
              <a:t>, </a:t>
            </a:r>
            <a:r>
              <a:rPr lang="en-US" sz="1400" i="1" dirty="0" smtClean="0">
                <a:solidFill>
                  <a:schemeClr val="bg1"/>
                </a:solidFill>
                <a:latin typeface="ArialMT"/>
              </a:rPr>
              <a:t>increase performance, higher T operation</a:t>
            </a:r>
          </a:p>
          <a:p>
            <a:pPr marL="177800"/>
            <a:endParaRPr lang="en-US" sz="1400" i="1" dirty="0">
              <a:solidFill>
                <a:schemeClr val="bg1"/>
              </a:solidFill>
              <a:latin typeface="ArialMT"/>
            </a:endParaRPr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7504" y="3542284"/>
            <a:ext cx="4843713" cy="3171941"/>
          </a:xfrm>
          <a:prstGeom prst="rect">
            <a:avLst/>
          </a:prstGeom>
        </p:spPr>
      </p:pic>
      <p:sp>
        <p:nvSpPr>
          <p:cNvPr id="11" name="TextBox 19"/>
          <p:cNvSpPr txBox="1"/>
          <p:nvPr/>
        </p:nvSpPr>
        <p:spPr>
          <a:xfrm>
            <a:off x="1763688" y="3574757"/>
            <a:ext cx="3180097" cy="646331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 smtClean="0">
                <a:solidFill>
                  <a:schemeClr val="bg1"/>
                </a:solidFill>
                <a:latin typeface="ArialMT"/>
              </a:rPr>
              <a:t>https</a:t>
            </a:r>
            <a:r>
              <a:rPr lang="en-US" sz="1200" b="1" dirty="0">
                <a:solidFill>
                  <a:schemeClr val="bg1"/>
                </a:solidFill>
                <a:latin typeface="ArialMT"/>
              </a:rPr>
              <a:t>://</a:t>
            </a:r>
            <a:r>
              <a:rPr lang="en-US" sz="1200" b="1" dirty="0" smtClean="0">
                <a:solidFill>
                  <a:schemeClr val="bg1"/>
                </a:solidFill>
                <a:latin typeface="ArialMT"/>
              </a:rPr>
              <a:t>indico.cern.ch/event/1138197/contributions/4821294/attachments/2474897/4246880/HE_WS_2022_Syratchev.pdf</a:t>
            </a:r>
          </a:p>
        </p:txBody>
      </p:sp>
      <p:sp>
        <p:nvSpPr>
          <p:cNvPr id="12" name="ZoneTexte 11"/>
          <p:cNvSpPr txBox="1"/>
          <p:nvPr/>
        </p:nvSpPr>
        <p:spPr>
          <a:xfrm>
            <a:off x="5583376" y="3223491"/>
            <a:ext cx="307436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i="1" dirty="0" smtClean="0">
                <a:solidFill>
                  <a:srgbClr val="66FF66"/>
                </a:solidFill>
                <a:latin typeface="ArialMT"/>
              </a:rPr>
              <a:t>Technology R&amp;D for SRF cavities:</a:t>
            </a:r>
            <a:endParaRPr lang="fr-FR" sz="1400" b="1" i="1" dirty="0">
              <a:solidFill>
                <a:srgbClr val="66FF66"/>
              </a:solidFill>
              <a:latin typeface="ArialMT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5457284" y="4343291"/>
            <a:ext cx="3326552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fr-FR" sz="1400" b="1" i="1" dirty="0">
                <a:solidFill>
                  <a:schemeClr val="bg1"/>
                </a:solidFill>
                <a:latin typeface="ArialMT"/>
              </a:rPr>
              <a:t>Major </a:t>
            </a:r>
            <a:r>
              <a:rPr lang="fr-FR" sz="1400" b="1" i="1" dirty="0" err="1">
                <a:solidFill>
                  <a:schemeClr val="bg1"/>
                </a:solidFill>
                <a:latin typeface="ArialMT"/>
              </a:rPr>
              <a:t>progress</a:t>
            </a:r>
            <a:r>
              <a:rPr lang="fr-FR" sz="1400" b="1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b="1" i="1" dirty="0" err="1">
                <a:solidFill>
                  <a:schemeClr val="bg1"/>
                </a:solidFill>
                <a:latin typeface="ArialMT"/>
              </a:rPr>
              <a:t>during</a:t>
            </a:r>
            <a:r>
              <a:rPr lang="fr-FR" sz="1400" b="1" i="1" dirty="0">
                <a:solidFill>
                  <a:schemeClr val="bg1"/>
                </a:solidFill>
                <a:latin typeface="ArialMT"/>
              </a:rPr>
              <a:t> </a:t>
            </a:r>
            <a:r>
              <a:rPr lang="fr-FR" sz="1400" b="1" i="1" dirty="0" err="1">
                <a:solidFill>
                  <a:schemeClr val="bg1"/>
                </a:solidFill>
                <a:latin typeface="ArialMT"/>
              </a:rPr>
              <a:t>past</a:t>
            </a:r>
            <a:r>
              <a:rPr lang="fr-FR" sz="1400" b="1" i="1" dirty="0">
                <a:solidFill>
                  <a:schemeClr val="bg1"/>
                </a:solidFill>
                <a:latin typeface="ArialMT"/>
              </a:rPr>
              <a:t> 10 </a:t>
            </a:r>
            <a:r>
              <a:rPr lang="fr-FR" sz="1400" b="1" i="1" dirty="0" err="1">
                <a:solidFill>
                  <a:schemeClr val="bg1"/>
                </a:solidFill>
                <a:latin typeface="ArialMT"/>
              </a:rPr>
              <a:t>years</a:t>
            </a:r>
            <a:r>
              <a:rPr lang="fr-FR" sz="1400" b="1" i="1" dirty="0">
                <a:solidFill>
                  <a:schemeClr val="bg1"/>
                </a:solidFill>
                <a:latin typeface="ArialMT"/>
              </a:rPr>
              <a:t>:</a:t>
            </a:r>
          </a:p>
        </p:txBody>
      </p:sp>
      <p:sp>
        <p:nvSpPr>
          <p:cNvPr id="15" name="TextBox 19"/>
          <p:cNvSpPr txBox="1"/>
          <p:nvPr/>
        </p:nvSpPr>
        <p:spPr>
          <a:xfrm>
            <a:off x="7246212" y="2827185"/>
            <a:ext cx="1334462" cy="307777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>
                <a:solidFill>
                  <a:schemeClr val="bg1"/>
                </a:solidFill>
                <a:latin typeface="ArialMT"/>
                <a:cs typeface="Times New Roman"/>
              </a:rPr>
              <a:t>B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. Shepherd</a:t>
            </a:r>
          </a:p>
        </p:txBody>
      </p:sp>
    </p:spTree>
    <p:extLst>
      <p:ext uri="{BB962C8B-B14F-4D97-AF65-F5344CB8AC3E}">
        <p14:creationId xmlns:p14="http://schemas.microsoft.com/office/powerpoint/2010/main" val="18902428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9144000" cy="6865085"/>
          </a:xfrm>
          <a:prstGeom prst="rect">
            <a:avLst/>
          </a:prstGeom>
        </p:spPr>
      </p:pic>
      <p:pic>
        <p:nvPicPr>
          <p:cNvPr id="3" name="Imag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4883" y="1124744"/>
            <a:ext cx="8932396" cy="4455899"/>
          </a:xfrm>
          <a:prstGeom prst="rect">
            <a:avLst/>
          </a:prstGeom>
        </p:spPr>
      </p:pic>
      <p:sp>
        <p:nvSpPr>
          <p:cNvPr id="4" name="TextBox 19"/>
          <p:cNvSpPr txBox="1"/>
          <p:nvPr/>
        </p:nvSpPr>
        <p:spPr>
          <a:xfrm>
            <a:off x="1680716" y="3484289"/>
            <a:ext cx="1152128" cy="314876"/>
          </a:xfrm>
          <a:prstGeom prst="rect">
            <a:avLst/>
          </a:prstGeom>
          <a:solidFill>
            <a:srgbClr val="0066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R. </a:t>
            </a:r>
            <a:r>
              <a:rPr lang="en-GB" sz="1400" b="1" dirty="0" err="1" smtClean="0">
                <a:solidFill>
                  <a:schemeClr val="bg1"/>
                </a:solidFill>
                <a:latin typeface="ArialMT"/>
                <a:cs typeface="Times New Roman"/>
              </a:rPr>
              <a:t>Losito</a:t>
            </a:r>
            <a:r>
              <a:rPr lang="en-GB" sz="1400" b="1" dirty="0" smtClean="0">
                <a:solidFill>
                  <a:schemeClr val="bg1"/>
                </a:solidFill>
                <a:latin typeface="ArialMT"/>
                <a:cs typeface="Times New Roman"/>
              </a:rPr>
              <a:t> </a:t>
            </a:r>
          </a:p>
        </p:txBody>
      </p:sp>
      <p:sp>
        <p:nvSpPr>
          <p:cNvPr id="5" name="Rectangle 1027"/>
          <p:cNvSpPr txBox="1">
            <a:spLocks noChangeArrowheads="1"/>
          </p:cNvSpPr>
          <p:nvPr/>
        </p:nvSpPr>
        <p:spPr bwMode="auto">
          <a:xfrm>
            <a:off x="1403648" y="-65112"/>
            <a:ext cx="6491684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blurRad="63500" dist="38099" dir="2700000" algn="ctr" rotWithShape="0">
              <a:schemeClr val="tx1">
                <a:alpha val="74997"/>
              </a:schemeClr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GB" sz="2400" b="1" kern="0" dirty="0" smtClean="0">
                <a:solidFill>
                  <a:srgbClr val="FCF933"/>
                </a:solidFill>
                <a:effectLst>
                  <a:outerShdw blurRad="38100" dist="38100" dir="2700000">
                    <a:srgbClr val="000000"/>
                  </a:outerShdw>
                </a:effectLst>
                <a:latin typeface="ArialMT"/>
              </a:rPr>
              <a:t>Future Colliders: Running on Renewables</a:t>
            </a:r>
            <a:endParaRPr lang="en-GB" sz="2400" b="1" kern="0" dirty="0">
              <a:solidFill>
                <a:srgbClr val="336699"/>
              </a:solidFill>
              <a:effectLst>
                <a:outerShdw blurRad="38100" dist="38100" dir="2700000">
                  <a:srgbClr val="000000"/>
                </a:outerShdw>
              </a:effectLst>
              <a:latin typeface="ArialMT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83262" y="5652942"/>
            <a:ext cx="8995637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solidFill>
                  <a:srgbClr val="FFFF00"/>
                </a:solidFill>
                <a:latin typeface="ArialMT"/>
              </a:rPr>
              <a:t>Two factors provide uncertainty today in a scenario fully based on renewables</a:t>
            </a:r>
            <a:r>
              <a:rPr lang="en-US" sz="1600" i="1" dirty="0" smtClean="0">
                <a:solidFill>
                  <a:srgbClr val="FFFF00"/>
                </a:solidFill>
                <a:latin typeface="ArialMT"/>
              </a:rPr>
              <a:t>:</a:t>
            </a: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742950" lvl="1" indent="-285750">
              <a:buFont typeface="Wingdings" panose="05000000000000000000" pitchFamily="2" charset="2"/>
              <a:buChar char="ü"/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Lack of one or more efficient technology to store energy in order to provide a sufficiently stable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baseload </a:t>
            </a:r>
            <a:r>
              <a:rPr lang="en-US" sz="1600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 adapt to fluctuating power supply will remain a concern</a:t>
            </a: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742950" lvl="1" indent="-285750">
              <a:buFont typeface="Wingdings" panose="05000000000000000000" pitchFamily="2" charset="2"/>
              <a:buChar char="ü"/>
            </a:pPr>
            <a:r>
              <a:rPr lang="en-US" sz="1600" dirty="0">
                <a:solidFill>
                  <a:schemeClr val="bg1"/>
                </a:solidFill>
                <a:latin typeface="ArialMT"/>
              </a:rPr>
              <a:t>Lack of capacity and of the possibility to reserve capacity to move energy across </a:t>
            </a:r>
            <a:r>
              <a:rPr lang="en-US" sz="1600" dirty="0" smtClean="0">
                <a:solidFill>
                  <a:schemeClr val="bg1"/>
                </a:solidFill>
                <a:latin typeface="ArialMT"/>
              </a:rPr>
              <a:t>borders </a:t>
            </a:r>
            <a:endParaRPr lang="en-US" sz="1600" dirty="0">
              <a:solidFill>
                <a:schemeClr val="bg1"/>
              </a:solidFill>
              <a:latin typeface="ArialMT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1600" dirty="0">
              <a:solidFill>
                <a:schemeClr val="bg1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996271" y="3435947"/>
            <a:ext cx="3051008" cy="203132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US" sz="1400" i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FCC-</a:t>
            </a:r>
            <a:r>
              <a:rPr lang="en-US" sz="1400" i="1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ee</a:t>
            </a:r>
            <a:r>
              <a:rPr lang="en-US" sz="1400" i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  <a:r>
              <a:rPr lang="en-US" sz="1400" i="1" dirty="0">
                <a:solidFill>
                  <a:srgbClr val="66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has warm magnets but a large SRF system with stable power required for </a:t>
            </a:r>
            <a:r>
              <a:rPr lang="en-US" sz="1400" i="1" dirty="0" smtClean="0">
                <a:solidFill>
                  <a:srgbClr val="66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cryogenics:</a:t>
            </a:r>
            <a:endParaRPr lang="en-US" sz="1400" i="1" dirty="0">
              <a:solidFill>
                <a:srgbClr val="6633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1400" i="1" dirty="0" smtClean="0">
                <a:solidFill>
                  <a:srgbClr val="66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Large </a:t>
            </a:r>
            <a:r>
              <a:rPr lang="en-US" sz="1400" i="1" dirty="0">
                <a:solidFill>
                  <a:srgbClr val="66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oscillations among operational modes makes it difficult to manage the excess energy with the legal framework of today.</a:t>
            </a:r>
          </a:p>
          <a:p>
            <a:r>
              <a:rPr lang="en-US" sz="1400" i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Energy </a:t>
            </a:r>
            <a:r>
              <a:rPr lang="en-US" sz="1400" i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required in stand-by ~25% of energy during beam operation. </a:t>
            </a:r>
          </a:p>
        </p:txBody>
      </p:sp>
      <p:sp>
        <p:nvSpPr>
          <p:cNvPr id="9" name="Rectangle 8"/>
          <p:cNvSpPr/>
          <p:nvPr/>
        </p:nvSpPr>
        <p:spPr>
          <a:xfrm>
            <a:off x="114883" y="529225"/>
            <a:ext cx="904180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b="1" i="1" dirty="0">
                <a:solidFill>
                  <a:srgbClr val="FFFF00"/>
                </a:solidFill>
                <a:latin typeface="ArialMT"/>
              </a:rPr>
              <a:t>There will be no future large-scale </a:t>
            </a:r>
            <a:r>
              <a:rPr lang="en-US" sz="1400" b="1" i="1" dirty="0" smtClean="0">
                <a:solidFill>
                  <a:srgbClr val="FFFF00"/>
                </a:solidFill>
                <a:latin typeface="ArialMT"/>
              </a:rPr>
              <a:t>collider </a:t>
            </a:r>
            <a:r>
              <a:rPr lang="en-US" sz="1400" b="1" i="1" dirty="0">
                <a:solidFill>
                  <a:srgbClr val="FFFF00"/>
                </a:solidFill>
                <a:latin typeface="ArialMT"/>
              </a:rPr>
              <a:t>project without an energy management </a:t>
            </a:r>
            <a:r>
              <a:rPr lang="en-US" sz="1400" b="1" i="1" dirty="0" smtClean="0">
                <a:solidFill>
                  <a:srgbClr val="FFFF00"/>
                </a:solidFill>
                <a:latin typeface="ArialMT"/>
              </a:rPr>
              <a:t>component:</a:t>
            </a:r>
          </a:p>
          <a:p>
            <a:pPr algn="ctr"/>
            <a:r>
              <a:rPr lang="en-US" sz="1400" b="1" i="1" dirty="0" smtClean="0">
                <a:solidFill>
                  <a:schemeClr val="bg1"/>
                </a:solidFill>
                <a:latin typeface="ArialMT"/>
              </a:rPr>
              <a:t>fluctuating </a:t>
            </a:r>
            <a:r>
              <a:rPr lang="en-US" sz="1400" b="1" i="1" dirty="0">
                <a:solidFill>
                  <a:schemeClr val="bg1"/>
                </a:solidFill>
                <a:latin typeface="ArialMT"/>
              </a:rPr>
              <a:t>sustainable </a:t>
            </a:r>
            <a:r>
              <a:rPr lang="en-US" sz="1400" b="1" i="1" dirty="0" smtClean="0">
                <a:solidFill>
                  <a:schemeClr val="bg1"/>
                </a:solidFill>
                <a:latin typeface="ArialMT"/>
              </a:rPr>
              <a:t>energy - energy </a:t>
            </a:r>
            <a:r>
              <a:rPr lang="en-US" sz="1400" b="1" i="1" dirty="0">
                <a:solidFill>
                  <a:schemeClr val="bg1"/>
                </a:solidFill>
                <a:latin typeface="ArialMT"/>
              </a:rPr>
              <a:t>management / dynamic </a:t>
            </a:r>
            <a:r>
              <a:rPr lang="en-US" sz="1400" b="1" i="1" dirty="0" smtClean="0">
                <a:solidFill>
                  <a:schemeClr val="bg1"/>
                </a:solidFill>
                <a:latin typeface="ArialMT"/>
              </a:rPr>
              <a:t>operation </a:t>
            </a:r>
            <a:r>
              <a:rPr lang="en-US" sz="1400" b="1" i="1" dirty="0" smtClean="0">
                <a:solidFill>
                  <a:schemeClr val="bg1"/>
                </a:solidFill>
                <a:latin typeface="ArialMT"/>
                <a:sym typeface="Wingdings" panose="05000000000000000000" pitchFamily="2" charset="2"/>
              </a:rPr>
              <a:t></a:t>
            </a:r>
            <a:r>
              <a:rPr lang="en-US" sz="1400" b="1" i="1" dirty="0" smtClean="0">
                <a:solidFill>
                  <a:schemeClr val="bg1"/>
                </a:solidFill>
                <a:latin typeface="ArialMT"/>
              </a:rPr>
              <a:t> </a:t>
            </a:r>
            <a:r>
              <a:rPr lang="en-US" sz="1400" b="1" i="1" dirty="0">
                <a:solidFill>
                  <a:schemeClr val="bg1"/>
                </a:solidFill>
                <a:latin typeface="ArialMT"/>
              </a:rPr>
              <a:t>use surplus energy for RIs </a:t>
            </a:r>
          </a:p>
        </p:txBody>
      </p:sp>
      <p:sp>
        <p:nvSpPr>
          <p:cNvPr id="10" name="ZoneTexte 9"/>
          <p:cNvSpPr txBox="1"/>
          <p:nvPr/>
        </p:nvSpPr>
        <p:spPr>
          <a:xfrm>
            <a:off x="888511" y="3497503"/>
            <a:ext cx="792205" cy="95410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ArialMT"/>
              </a:rPr>
              <a:t>CERN </a:t>
            </a:r>
          </a:p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ArialMT"/>
              </a:rPr>
              <a:t>Energy</a:t>
            </a:r>
          </a:p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ArialMT"/>
              </a:rPr>
              <a:t>Use in </a:t>
            </a:r>
          </a:p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ArialMT"/>
              </a:rPr>
              <a:t>2017</a:t>
            </a:r>
            <a:endParaRPr lang="fr-FR" sz="1400" b="1" dirty="0">
              <a:solidFill>
                <a:srgbClr val="FF0000"/>
              </a:solidFill>
              <a:latin typeface="ArialMT"/>
            </a:endParaRPr>
          </a:p>
        </p:txBody>
      </p:sp>
      <p:sp>
        <p:nvSpPr>
          <p:cNvPr id="11" name="ZoneTexte 10"/>
          <p:cNvSpPr txBox="1"/>
          <p:nvPr/>
        </p:nvSpPr>
        <p:spPr>
          <a:xfrm>
            <a:off x="355713" y="1569034"/>
            <a:ext cx="451598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  <a:latin typeface="ArialMT"/>
              </a:rPr>
              <a:t>Modulate power according to availability (price) </a:t>
            </a:r>
            <a:endParaRPr lang="fr-FR" sz="1600" dirty="0">
              <a:solidFill>
                <a:srgbClr val="FF0000"/>
              </a:solidFill>
              <a:latin typeface="ArialMT"/>
            </a:endParaRPr>
          </a:p>
        </p:txBody>
      </p:sp>
    </p:spTree>
    <p:extLst>
      <p:ext uri="{BB962C8B-B14F-4D97-AF65-F5344CB8AC3E}">
        <p14:creationId xmlns:p14="http://schemas.microsoft.com/office/powerpoint/2010/main" val="30179149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15440</TotalTime>
  <Words>4038</Words>
  <Application>Microsoft Office PowerPoint</Application>
  <PresentationFormat>Affichage à l'écran (4:3)</PresentationFormat>
  <Paragraphs>376</Paragraphs>
  <Slides>28</Slides>
  <Notes>10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28</vt:i4>
      </vt:variant>
    </vt:vector>
  </HeadingPairs>
  <TitlesOfParts>
    <vt:vector size="35" baseType="lpstr">
      <vt:lpstr>Arial</vt:lpstr>
      <vt:lpstr>ArialMT</vt:lpstr>
      <vt:lpstr>Avenir Book</vt:lpstr>
      <vt:lpstr>Calibri</vt:lpstr>
      <vt:lpstr>Times New Roman</vt:lpstr>
      <vt:lpstr>Wingdings</vt:lpstr>
      <vt:lpstr>Office Theme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Company>CEA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TITOV Maksym</dc:creator>
  <cp:lastModifiedBy>TITOV Maksym</cp:lastModifiedBy>
  <cp:revision>415</cp:revision>
  <dcterms:created xsi:type="dcterms:W3CDTF">2014-10-28T06:43:35Z</dcterms:created>
  <dcterms:modified xsi:type="dcterms:W3CDTF">2025-06-10T12:04:18Z</dcterms:modified>
</cp:coreProperties>
</file>