
<file path=[Content_Types].xml><?xml version="1.0" encoding="utf-8"?>
<Types xmlns="http://schemas.openxmlformats.org/package/2006/content-types">
  <Default Extension="emf" ContentType="image/x-emf"/>
  <Default Extension="fntdata" ContentType="application/x-fontdata"/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9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1" r:id="rId1"/>
  </p:sldMasterIdLst>
  <p:notesMasterIdLst>
    <p:notesMasterId r:id="rId46"/>
  </p:notesMasterIdLst>
  <p:sldIdLst>
    <p:sldId id="256" r:id="rId2"/>
    <p:sldId id="312" r:id="rId3"/>
    <p:sldId id="315" r:id="rId4"/>
    <p:sldId id="258" r:id="rId5"/>
    <p:sldId id="259" r:id="rId6"/>
    <p:sldId id="332" r:id="rId7"/>
    <p:sldId id="317" r:id="rId8"/>
    <p:sldId id="318" r:id="rId9"/>
    <p:sldId id="319" r:id="rId10"/>
    <p:sldId id="320" r:id="rId11"/>
    <p:sldId id="321" r:id="rId12"/>
    <p:sldId id="360" r:id="rId13"/>
    <p:sldId id="322" r:id="rId14"/>
    <p:sldId id="323" r:id="rId15"/>
    <p:sldId id="324" r:id="rId16"/>
    <p:sldId id="325" r:id="rId17"/>
    <p:sldId id="326" r:id="rId18"/>
    <p:sldId id="327" r:id="rId19"/>
    <p:sldId id="328" r:id="rId20"/>
    <p:sldId id="270" r:id="rId21"/>
    <p:sldId id="330" r:id="rId22"/>
    <p:sldId id="361" r:id="rId23"/>
    <p:sldId id="331" r:id="rId24"/>
    <p:sldId id="333" r:id="rId25"/>
    <p:sldId id="334" r:id="rId26"/>
    <p:sldId id="335" r:id="rId27"/>
    <p:sldId id="337" r:id="rId28"/>
    <p:sldId id="339" r:id="rId29"/>
    <p:sldId id="316" r:id="rId30"/>
    <p:sldId id="340" r:id="rId31"/>
    <p:sldId id="341" r:id="rId32"/>
    <p:sldId id="279" r:id="rId33"/>
    <p:sldId id="347" r:id="rId34"/>
    <p:sldId id="348" r:id="rId35"/>
    <p:sldId id="342" r:id="rId36"/>
    <p:sldId id="344" r:id="rId37"/>
    <p:sldId id="345" r:id="rId38"/>
    <p:sldId id="329" r:id="rId39"/>
    <p:sldId id="346" r:id="rId40"/>
    <p:sldId id="352" r:id="rId41"/>
    <p:sldId id="351" r:id="rId42"/>
    <p:sldId id="356" r:id="rId43"/>
    <p:sldId id="353" r:id="rId44"/>
    <p:sldId id="349" r:id="rId45"/>
  </p:sldIdLst>
  <p:sldSz cx="9144000" cy="5143500" type="screen16x9"/>
  <p:notesSz cx="6858000" cy="9144000"/>
  <p:embeddedFontLst>
    <p:embeddedFont>
      <p:font typeface="DM Sans" pitchFamily="2" charset="0"/>
      <p:regular r:id="rId47"/>
      <p:bold r:id="rId48"/>
      <p:italic r:id="rId49"/>
      <p:boldItalic r:id="rId50"/>
    </p:embeddedFont>
    <p:embeddedFont>
      <p:font typeface="Montserrat" panose="00000500000000000000" pitchFamily="2" charset="-52"/>
      <p:regular r:id="rId51"/>
      <p:bold r:id="rId52"/>
      <p:italic r:id="rId53"/>
      <p:boldItalic r:id="rId54"/>
    </p:embeddedFont>
    <p:embeddedFont>
      <p:font typeface="Montserrat Bold Italics" panose="020B0604020202020204" charset="0"/>
      <p:regular r:id="rId55"/>
    </p:embeddedFont>
    <p:embeddedFont>
      <p:font typeface="Montserrat SemiBold" panose="00000700000000000000" pitchFamily="2" charset="-52"/>
      <p:bold r:id="rId56"/>
      <p:boldItalic r:id="rId57"/>
    </p:embeddedFont>
    <p:embeddedFont>
      <p:font typeface="Outfit" panose="020B0604020202020204" charset="0"/>
      <p:regular r:id="rId58"/>
      <p:bold r:id="rId59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A3E7FF"/>
    <a:srgbClr val="F2D5FF"/>
    <a:srgbClr val="663300"/>
    <a:srgbClr val="FFC9C9"/>
    <a:srgbClr val="FFE497"/>
    <a:srgbClr val="CC9900"/>
    <a:srgbClr val="FFB7B7"/>
    <a:srgbClr val="FFCCFF"/>
    <a:srgbClr val="C1FFC1"/>
    <a:srgbClr val="CD9B6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46B8382D-588F-4207-A522-0118093BCC1B}">
  <a:tblStyle styleId="{46B8382D-588F-4207-A522-0118093BCC1B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  <a:tblStyle styleId="{5940675A-B579-460E-94D1-54222C63F5DA}" styleName="Нет стиля, сетка таблиц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2165" autoAdjust="0"/>
  </p:normalViewPr>
  <p:slideViewPr>
    <p:cSldViewPr snapToGrid="0">
      <p:cViewPr varScale="1">
        <p:scale>
          <a:sx n="77" d="100"/>
          <a:sy n="77" d="100"/>
        </p:scale>
        <p:origin x="980" y="-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font" Target="fonts/font1.fntdata"/><Relationship Id="rId50" Type="http://schemas.openxmlformats.org/officeDocument/2006/relationships/font" Target="fonts/font4.fntdata"/><Relationship Id="rId55" Type="http://schemas.openxmlformats.org/officeDocument/2006/relationships/font" Target="fonts/font9.fntdata"/><Relationship Id="rId63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font" Target="fonts/font7.fntdata"/><Relationship Id="rId58" Type="http://schemas.openxmlformats.org/officeDocument/2006/relationships/font" Target="fonts/font12.fntdata"/><Relationship Id="rId5" Type="http://schemas.openxmlformats.org/officeDocument/2006/relationships/slide" Target="slides/slide4.xml"/><Relationship Id="rId61" Type="http://schemas.openxmlformats.org/officeDocument/2006/relationships/viewProps" Target="viewProp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font" Target="fonts/font2.fntdata"/><Relationship Id="rId56" Type="http://schemas.openxmlformats.org/officeDocument/2006/relationships/font" Target="fonts/font10.fntdata"/><Relationship Id="rId64" Type="http://schemas.microsoft.com/office/2016/11/relationships/changesInfo" Target="changesInfos/changesInfo1.xml"/><Relationship Id="rId8" Type="http://schemas.openxmlformats.org/officeDocument/2006/relationships/slide" Target="slides/slide7.xml"/><Relationship Id="rId51" Type="http://schemas.openxmlformats.org/officeDocument/2006/relationships/font" Target="fonts/font5.fntdata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notesMaster" Target="notesMasters/notesMaster1.xml"/><Relationship Id="rId59" Type="http://schemas.openxmlformats.org/officeDocument/2006/relationships/font" Target="fonts/font13.fntdata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font" Target="fonts/font8.fntdata"/><Relationship Id="rId62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font" Target="fonts/font3.fntdata"/><Relationship Id="rId57" Type="http://schemas.openxmlformats.org/officeDocument/2006/relationships/font" Target="fonts/font11.fntdata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font" Target="fonts/font6.fntdata"/><Relationship Id="rId6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Valeriya Trusova" userId="b7a303f34173029b" providerId="LiveId" clId="{E4A43F94-8F42-45B4-BCF3-4938749F26D6}"/>
    <pc:docChg chg="delSld">
      <pc:chgData name="Valeriya Trusova" userId="b7a303f34173029b" providerId="LiveId" clId="{E4A43F94-8F42-45B4-BCF3-4938749F26D6}" dt="2025-06-10T10:07:13.641" v="2" actId="47"/>
      <pc:docMkLst>
        <pc:docMk/>
      </pc:docMkLst>
      <pc:sldChg chg="del">
        <pc:chgData name="Valeriya Trusova" userId="b7a303f34173029b" providerId="LiveId" clId="{E4A43F94-8F42-45B4-BCF3-4938749F26D6}" dt="2025-06-10T10:07:11.228" v="0" actId="47"/>
        <pc:sldMkLst>
          <pc:docMk/>
          <pc:sldMk cId="3538679976" sldId="357"/>
        </pc:sldMkLst>
      </pc:sldChg>
      <pc:sldChg chg="del">
        <pc:chgData name="Valeriya Trusova" userId="b7a303f34173029b" providerId="LiveId" clId="{E4A43F94-8F42-45B4-BCF3-4938749F26D6}" dt="2025-06-10T10:07:12.630" v="1" actId="47"/>
        <pc:sldMkLst>
          <pc:docMk/>
          <pc:sldMk cId="133933126" sldId="358"/>
        </pc:sldMkLst>
      </pc:sldChg>
      <pc:sldChg chg="del">
        <pc:chgData name="Valeriya Trusova" userId="b7a303f34173029b" providerId="LiveId" clId="{E4A43F94-8F42-45B4-BCF3-4938749F26D6}" dt="2025-06-10T10:07:13.641" v="2" actId="47"/>
        <pc:sldMkLst>
          <pc:docMk/>
          <pc:sldMk cId="48405756" sldId="359"/>
        </pc:sldMkLst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6_3">
  <dgm:title val=""/>
  <dgm:desc val=""/>
  <dgm:catLst>
    <dgm:cat type="accent6" pri="11300"/>
  </dgm:catLst>
  <dgm:styleLbl name="node0">
    <dgm:fillClrLst meth="repeat">
      <a:schemeClr val="accent6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6">
        <a:shade val="80000"/>
      </a:schemeClr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6">
        <a:shade val="80000"/>
      </a:schemeClr>
      <a:schemeClr val="accent6">
        <a:tint val="7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/>
    <dgm:txEffectClrLst/>
  </dgm:styleLbl>
  <dgm:styleLbl name="lnNode1">
    <dgm:fillClrLst>
      <a:schemeClr val="accent6">
        <a:shade val="80000"/>
      </a:schemeClr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6">
        <a:shade val="80000"/>
        <a:alpha val="50000"/>
      </a:schemeClr>
      <a:schemeClr val="accent6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6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6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6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/>
    <dgm:txEffectClrLst/>
  </dgm:styleLbl>
  <dgm:styleLbl name="fgSibTrans2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6"/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6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6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6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6">
        <a:tint val="60000"/>
      </a:schemeClr>
    </dgm:fillClrLst>
    <dgm:linClrLst meth="repeat">
      <a:schemeClr val="accent6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>
        <a:tint val="90000"/>
      </a:schemeClr>
    </dgm:fillClrLst>
    <dgm:linClrLst meth="repeat">
      <a:schemeClr val="accent6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6">
        <a:tint val="70000"/>
      </a:schemeClr>
    </dgm:fillClrLst>
    <dgm:linClrLst meth="repeat">
      <a:schemeClr val="accent6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6">
        <a:tint val="50000"/>
      </a:schemeClr>
    </dgm:fillClrLst>
    <dgm:linClrLst meth="repeat">
      <a:schemeClr val="accent6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6">
        <a:shade val="80000"/>
      </a:schemeClr>
    </dgm:fillClrLst>
    <dgm:linClrLst meth="repeat">
      <a:schemeClr val="accent6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9000"/>
      </a:schemeClr>
    </dgm:fillClrLst>
    <dgm:linClrLst meth="repeat">
      <a:schemeClr val="accent6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80000"/>
      </a:schemeClr>
    </dgm:fillClrLst>
    <dgm:linClrLst meth="repeat">
      <a:schemeClr val="accent6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70000"/>
      </a:schemeClr>
    </dgm:fillClrLst>
    <dgm:linClrLst meth="repeat">
      <a:schemeClr val="accent6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6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6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6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6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6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6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6">
        <a:tint val="50000"/>
        <a:alpha val="40000"/>
      </a:schemeClr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6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6_3">
  <dgm:title val=""/>
  <dgm:desc val=""/>
  <dgm:catLst>
    <dgm:cat type="accent6" pri="11300"/>
  </dgm:catLst>
  <dgm:styleLbl name="node0">
    <dgm:fillClrLst meth="repeat">
      <a:schemeClr val="accent6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6">
        <a:shade val="80000"/>
      </a:schemeClr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6">
        <a:shade val="80000"/>
      </a:schemeClr>
      <a:schemeClr val="accent6">
        <a:tint val="7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/>
    <dgm:txEffectClrLst/>
  </dgm:styleLbl>
  <dgm:styleLbl name="lnNode1">
    <dgm:fillClrLst>
      <a:schemeClr val="accent6">
        <a:shade val="80000"/>
      </a:schemeClr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6">
        <a:shade val="80000"/>
        <a:alpha val="50000"/>
      </a:schemeClr>
      <a:schemeClr val="accent6">
        <a:tint val="7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6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6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6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6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/>
    <dgm:txEffectClrLst/>
  </dgm:styleLbl>
  <dgm:styleLbl name="fgSibTrans2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 meth="repeat">
      <a:schemeClr val="lt1"/>
    </dgm:txFillClrLst>
    <dgm:txEffectClrLst/>
  </dgm:styleLbl>
  <dgm:styleLbl name="sibTrans1D1">
    <dgm:fillClrLst>
      <a:schemeClr val="accent6">
        <a:shade val="90000"/>
      </a:schemeClr>
      <a:schemeClr val="accent6">
        <a:tint val="70000"/>
      </a:schemeClr>
    </dgm:fillClrLst>
    <dgm:linClrLst>
      <a:schemeClr val="accent6">
        <a:shade val="90000"/>
      </a:schemeClr>
      <a:schemeClr val="accent6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6"/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6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6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6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6">
        <a:tint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6">
        <a:tint val="60000"/>
      </a:schemeClr>
    </dgm:fillClrLst>
    <dgm:linClrLst meth="repeat">
      <a:schemeClr val="accent6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>
        <a:tint val="90000"/>
      </a:schemeClr>
    </dgm:fillClrLst>
    <dgm:linClrLst meth="repeat">
      <a:schemeClr val="accent6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6">
        <a:tint val="70000"/>
      </a:schemeClr>
    </dgm:fillClrLst>
    <dgm:linClrLst meth="repeat">
      <a:schemeClr val="accent6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6">
        <a:tint val="50000"/>
      </a:schemeClr>
    </dgm:fillClrLst>
    <dgm:linClrLst meth="repeat">
      <a:schemeClr val="accent6">
        <a:tint val="50000"/>
      </a:schemeClr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6">
        <a:shade val="80000"/>
      </a:schemeClr>
    </dgm:fillClrLst>
    <dgm:linClrLst meth="repeat">
      <a:schemeClr val="accent6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9000"/>
      </a:schemeClr>
    </dgm:fillClrLst>
    <dgm:linClrLst meth="repeat">
      <a:schemeClr val="accent6">
        <a:tint val="99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80000"/>
      </a:schemeClr>
    </dgm:fillClrLst>
    <dgm:linClrLst meth="repeat">
      <a:schemeClr val="accent6">
        <a:tint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70000"/>
      </a:schemeClr>
    </dgm:fillClrLst>
    <dgm:linClrLst meth="repeat">
      <a:schemeClr val="accent6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6">
        <a:shade val="80000"/>
      </a:schemeClr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6">
        <a:alpha val="90000"/>
        <a:tint val="40000"/>
      </a:schemeClr>
    </dgm:fillClrLst>
    <dgm:linClrLst meth="repeat">
      <a:schemeClr val="accent6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6">
        <a:alpha val="90000"/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6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6">
        <a:tint val="99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6">
        <a:tint val="8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6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6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6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6">
        <a:tint val="50000"/>
        <a:alpha val="40000"/>
      </a:schemeClr>
    </dgm:fillClrLst>
    <dgm:linClrLst meth="repeat">
      <a:schemeClr val="accent6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6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B2E4DB1-8459-429B-8957-D8EAE31BCF53}" type="doc">
      <dgm:prSet loTypeId="urn:microsoft.com/office/officeart/2005/8/layout/hierarchy1" loCatId="hierarchy" qsTypeId="urn:microsoft.com/office/officeart/2005/8/quickstyle/3d2" qsCatId="3D" csTypeId="urn:microsoft.com/office/officeart/2005/8/colors/accent6_3" csCatId="accent6" phldr="1"/>
      <dgm:spPr/>
      <dgm:t>
        <a:bodyPr/>
        <a:lstStyle/>
        <a:p>
          <a:endParaRPr lang="ru-UA"/>
        </a:p>
      </dgm:t>
    </dgm:pt>
    <dgm:pt modelId="{3FB21623-D496-40E7-A0B1-94791C141DDF}">
      <dgm:prSet phldrT="[Текст]" custT="1"/>
      <dgm:spPr/>
      <dgm:t>
        <a:bodyPr/>
        <a:lstStyle/>
        <a:p>
          <a:r>
            <a:rPr lang="en-US" sz="2000" b="1" dirty="0">
              <a:solidFill>
                <a:srgbClr val="0033CC"/>
              </a:solidFill>
              <a:effectLst/>
              <a:latin typeface="DM Sans" pitchFamily="2" charset="0"/>
            </a:rPr>
            <a:t>Development of the advanced methods and algorithms for the production of radiopharmaceuticals</a:t>
          </a:r>
          <a:endParaRPr lang="ru-UA" sz="2000" b="1" dirty="0">
            <a:solidFill>
              <a:srgbClr val="0033CC"/>
            </a:solidFill>
            <a:effectLst/>
            <a:latin typeface="Montserrat SemiBold" panose="00000700000000000000" pitchFamily="2" charset="-52"/>
          </a:endParaRPr>
        </a:p>
      </dgm:t>
    </dgm:pt>
    <dgm:pt modelId="{7F29D4FE-6BCD-4C55-8E4C-DAA52C2D4EA2}" type="parTrans" cxnId="{EE187BFC-4CC0-4744-AD8E-82C5BE127DD8}">
      <dgm:prSet/>
      <dgm:spPr/>
      <dgm:t>
        <a:bodyPr/>
        <a:lstStyle/>
        <a:p>
          <a:endParaRPr lang="ru-UA" sz="1600"/>
        </a:p>
      </dgm:t>
    </dgm:pt>
    <dgm:pt modelId="{BFED20B3-0E52-4FF1-90E6-AA319F2A89CC}" type="sibTrans" cxnId="{EE187BFC-4CC0-4744-AD8E-82C5BE127DD8}">
      <dgm:prSet/>
      <dgm:spPr/>
      <dgm:t>
        <a:bodyPr/>
        <a:lstStyle/>
        <a:p>
          <a:endParaRPr lang="ru-UA" sz="1600"/>
        </a:p>
      </dgm:t>
    </dgm:pt>
    <dgm:pt modelId="{B360D32A-C190-4A42-95F6-7AC97C1540E1}">
      <dgm:prSet phldrT="[Текст]" custT="1"/>
      <dgm:spPr/>
      <dgm:t>
        <a:bodyPr/>
        <a:lstStyle/>
        <a:p>
          <a:r>
            <a:rPr lang="en-GB" sz="1700" b="1" dirty="0">
              <a:solidFill>
                <a:srgbClr val="663300"/>
              </a:solidFill>
              <a:latin typeface="Outfit" panose="020B0604020202020204" charset="0"/>
            </a:rPr>
            <a:t>Molecular screening</a:t>
          </a:r>
          <a:endParaRPr lang="ru-UA" sz="1700" b="1" dirty="0">
            <a:solidFill>
              <a:srgbClr val="663300"/>
            </a:solidFill>
            <a:latin typeface="Montserrat Bold Italics" panose="020B0604020202020204" charset="-52"/>
          </a:endParaRPr>
        </a:p>
      </dgm:t>
    </dgm:pt>
    <dgm:pt modelId="{3BFE25C5-1220-46A8-874F-FC1F263114DC}" type="parTrans" cxnId="{16608E4B-BB83-46DB-AEDA-51AF4D7E1578}">
      <dgm:prSet/>
      <dgm:spPr/>
      <dgm:t>
        <a:bodyPr/>
        <a:lstStyle/>
        <a:p>
          <a:endParaRPr lang="ru-UA" sz="1600"/>
        </a:p>
      </dgm:t>
    </dgm:pt>
    <dgm:pt modelId="{2121FFFF-A9B3-41E7-B6AD-C0C2143E7E6C}" type="sibTrans" cxnId="{16608E4B-BB83-46DB-AEDA-51AF4D7E1578}">
      <dgm:prSet/>
      <dgm:spPr/>
      <dgm:t>
        <a:bodyPr/>
        <a:lstStyle/>
        <a:p>
          <a:endParaRPr lang="ru-UA" sz="1600"/>
        </a:p>
      </dgm:t>
    </dgm:pt>
    <dgm:pt modelId="{25E77DE4-71AE-44B8-BC51-12C2D573D16D}">
      <dgm:prSet phldrT="[Текст]" custT="1"/>
      <dgm:spPr/>
      <dgm:t>
        <a:bodyPr/>
        <a:lstStyle/>
        <a:p>
          <a:r>
            <a:rPr lang="en-GB" sz="1700" b="1" dirty="0">
              <a:solidFill>
                <a:srgbClr val="663300"/>
              </a:solidFill>
              <a:latin typeface="Outfit" panose="020B0604020202020204" charset="0"/>
            </a:rPr>
            <a:t>Improved pharmacokinetic properties</a:t>
          </a:r>
          <a:endParaRPr lang="ru-UA" sz="1700" b="1" dirty="0">
            <a:solidFill>
              <a:srgbClr val="663300"/>
            </a:solidFill>
            <a:latin typeface="Montserrat Bold Italics" panose="020B0604020202020204" charset="-52"/>
          </a:endParaRPr>
        </a:p>
      </dgm:t>
    </dgm:pt>
    <dgm:pt modelId="{41F37401-296E-412F-87A1-234D0E04AE55}" type="parTrans" cxnId="{4C42C446-2C2B-433D-97F8-14EEF606085E}">
      <dgm:prSet/>
      <dgm:spPr/>
      <dgm:t>
        <a:bodyPr/>
        <a:lstStyle/>
        <a:p>
          <a:endParaRPr lang="ru-UA" sz="1600"/>
        </a:p>
      </dgm:t>
    </dgm:pt>
    <dgm:pt modelId="{C76BA35C-1728-4F23-A773-389A79F30BF9}" type="sibTrans" cxnId="{4C42C446-2C2B-433D-97F8-14EEF606085E}">
      <dgm:prSet/>
      <dgm:spPr/>
      <dgm:t>
        <a:bodyPr/>
        <a:lstStyle/>
        <a:p>
          <a:endParaRPr lang="ru-UA" sz="1600"/>
        </a:p>
      </dgm:t>
    </dgm:pt>
    <dgm:pt modelId="{558069B9-DD1D-49B7-ABE1-7DDE51271A1A}">
      <dgm:prSet custT="1"/>
      <dgm:spPr/>
      <dgm:t>
        <a:bodyPr/>
        <a:lstStyle/>
        <a:p>
          <a:r>
            <a:rPr lang="en-GB" sz="1700" b="1" dirty="0">
              <a:solidFill>
                <a:srgbClr val="663300"/>
              </a:solidFill>
              <a:latin typeface="Outfit" panose="020B0604020202020204" charset="0"/>
            </a:rPr>
            <a:t>Multimodal visualization</a:t>
          </a:r>
          <a:endParaRPr lang="ru-UA" sz="1700" b="1" dirty="0">
            <a:solidFill>
              <a:srgbClr val="663300"/>
            </a:solidFill>
            <a:latin typeface="Montserrat Bold Italics" panose="020B0604020202020204" charset="-52"/>
          </a:endParaRPr>
        </a:p>
      </dgm:t>
    </dgm:pt>
    <dgm:pt modelId="{F223E3FC-12A2-40EE-9246-CA0D253C29EA}" type="parTrans" cxnId="{C5DE1879-EE2C-48EC-B0FF-3B693F1D4537}">
      <dgm:prSet/>
      <dgm:spPr/>
      <dgm:t>
        <a:bodyPr/>
        <a:lstStyle/>
        <a:p>
          <a:endParaRPr lang="ru-UA" sz="1600"/>
        </a:p>
      </dgm:t>
    </dgm:pt>
    <dgm:pt modelId="{CD7D7A16-0BDA-455A-AC6A-B66BCFC2C8E5}" type="sibTrans" cxnId="{C5DE1879-EE2C-48EC-B0FF-3B693F1D4537}">
      <dgm:prSet/>
      <dgm:spPr/>
      <dgm:t>
        <a:bodyPr/>
        <a:lstStyle/>
        <a:p>
          <a:endParaRPr lang="ru-UA" sz="1600"/>
        </a:p>
      </dgm:t>
    </dgm:pt>
    <dgm:pt modelId="{2DD689D3-3732-4E4F-B2AD-2763A73A3C6B}">
      <dgm:prSet custT="1"/>
      <dgm:spPr/>
      <dgm:t>
        <a:bodyPr/>
        <a:lstStyle/>
        <a:p>
          <a:r>
            <a:rPr lang="en-GB" sz="1700" b="1" dirty="0">
              <a:solidFill>
                <a:srgbClr val="663300"/>
              </a:solidFill>
              <a:latin typeface="Outfit" panose="020B0604020202020204" charset="0"/>
            </a:rPr>
            <a:t>Test models of radiopharmaceuticals</a:t>
          </a:r>
          <a:endParaRPr lang="ru-UA" sz="1700" b="1" dirty="0">
            <a:solidFill>
              <a:srgbClr val="663300"/>
            </a:solidFill>
            <a:latin typeface="Montserrat Bold Italics" panose="020B0604020202020204" charset="-52"/>
          </a:endParaRPr>
        </a:p>
      </dgm:t>
    </dgm:pt>
    <dgm:pt modelId="{E0F27009-137C-42B2-8E25-9A0AD870B15A}" type="parTrans" cxnId="{89D278F4-D4B0-426D-94A6-FDBCE901ECFC}">
      <dgm:prSet/>
      <dgm:spPr/>
      <dgm:t>
        <a:bodyPr/>
        <a:lstStyle/>
        <a:p>
          <a:endParaRPr lang="ru-UA" sz="1600"/>
        </a:p>
      </dgm:t>
    </dgm:pt>
    <dgm:pt modelId="{39C9069E-B87F-4340-9CE1-F860758FFA97}" type="sibTrans" cxnId="{89D278F4-D4B0-426D-94A6-FDBCE901ECFC}">
      <dgm:prSet/>
      <dgm:spPr/>
      <dgm:t>
        <a:bodyPr/>
        <a:lstStyle/>
        <a:p>
          <a:endParaRPr lang="ru-UA" sz="1600"/>
        </a:p>
      </dgm:t>
    </dgm:pt>
    <dgm:pt modelId="{5BB48931-420B-45F9-B82F-B8D28433E0F0}" type="pres">
      <dgm:prSet presAssocID="{DB2E4DB1-8459-429B-8957-D8EAE31BCF53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3DD206F8-6C95-4F33-889A-7115913B392B}" type="pres">
      <dgm:prSet presAssocID="{3FB21623-D496-40E7-A0B1-94791C141DDF}" presName="hierRoot1" presStyleCnt="0"/>
      <dgm:spPr/>
    </dgm:pt>
    <dgm:pt modelId="{9713E477-5D0D-48D0-BE0E-9051E113A432}" type="pres">
      <dgm:prSet presAssocID="{3FB21623-D496-40E7-A0B1-94791C141DDF}" presName="composite" presStyleCnt="0"/>
      <dgm:spPr/>
    </dgm:pt>
    <dgm:pt modelId="{6684D834-358B-4863-AC88-8231939996A7}" type="pres">
      <dgm:prSet presAssocID="{3FB21623-D496-40E7-A0B1-94791C141DDF}" presName="background" presStyleLbl="node0" presStyleIdx="0" presStyleCnt="1"/>
      <dgm:spPr/>
    </dgm:pt>
    <dgm:pt modelId="{31B10D67-AFDF-488A-89EC-72F52CE2A9D2}" type="pres">
      <dgm:prSet presAssocID="{3FB21623-D496-40E7-A0B1-94791C141DDF}" presName="text" presStyleLbl="fgAcc0" presStyleIdx="0" presStyleCnt="1" custScaleX="397076">
        <dgm:presLayoutVars>
          <dgm:chPref val="3"/>
        </dgm:presLayoutVars>
      </dgm:prSet>
      <dgm:spPr/>
    </dgm:pt>
    <dgm:pt modelId="{CA731373-B808-4E1F-9792-879F7FA22B1F}" type="pres">
      <dgm:prSet presAssocID="{3FB21623-D496-40E7-A0B1-94791C141DDF}" presName="hierChild2" presStyleCnt="0"/>
      <dgm:spPr/>
    </dgm:pt>
    <dgm:pt modelId="{62164A9D-3A9C-4DE2-A153-A1C8355B8DFD}" type="pres">
      <dgm:prSet presAssocID="{3BFE25C5-1220-46A8-874F-FC1F263114DC}" presName="Name10" presStyleLbl="parChTrans1D2" presStyleIdx="0" presStyleCnt="4"/>
      <dgm:spPr/>
    </dgm:pt>
    <dgm:pt modelId="{055103A3-FAF5-4BBE-A4C4-C3406B071284}" type="pres">
      <dgm:prSet presAssocID="{B360D32A-C190-4A42-95F6-7AC97C1540E1}" presName="hierRoot2" presStyleCnt="0"/>
      <dgm:spPr/>
    </dgm:pt>
    <dgm:pt modelId="{373CF937-0BED-480B-A509-6843A2FE248A}" type="pres">
      <dgm:prSet presAssocID="{B360D32A-C190-4A42-95F6-7AC97C1540E1}" presName="composite2" presStyleCnt="0"/>
      <dgm:spPr/>
    </dgm:pt>
    <dgm:pt modelId="{51DD3BE6-B49F-4D71-80DB-9D7700340845}" type="pres">
      <dgm:prSet presAssocID="{B360D32A-C190-4A42-95F6-7AC97C1540E1}" presName="background2" presStyleLbl="node2" presStyleIdx="0" presStyleCnt="4"/>
      <dgm:spPr/>
    </dgm:pt>
    <dgm:pt modelId="{6C30DA5D-0C24-48D5-AAA4-13B145ECDDE1}" type="pres">
      <dgm:prSet presAssocID="{B360D32A-C190-4A42-95F6-7AC97C1540E1}" presName="text2" presStyleLbl="fgAcc2" presStyleIdx="0" presStyleCnt="4">
        <dgm:presLayoutVars>
          <dgm:chPref val="3"/>
        </dgm:presLayoutVars>
      </dgm:prSet>
      <dgm:spPr/>
    </dgm:pt>
    <dgm:pt modelId="{27C95F6A-FC4B-4B13-8376-8ADD9DCCFA8E}" type="pres">
      <dgm:prSet presAssocID="{B360D32A-C190-4A42-95F6-7AC97C1540E1}" presName="hierChild3" presStyleCnt="0"/>
      <dgm:spPr/>
    </dgm:pt>
    <dgm:pt modelId="{42F88134-F564-4E11-B828-7E8741D62C2A}" type="pres">
      <dgm:prSet presAssocID="{F223E3FC-12A2-40EE-9246-CA0D253C29EA}" presName="Name10" presStyleLbl="parChTrans1D2" presStyleIdx="1" presStyleCnt="4"/>
      <dgm:spPr/>
    </dgm:pt>
    <dgm:pt modelId="{DAD471C1-E73B-45FC-89FB-7518BA8944CF}" type="pres">
      <dgm:prSet presAssocID="{558069B9-DD1D-49B7-ABE1-7DDE51271A1A}" presName="hierRoot2" presStyleCnt="0"/>
      <dgm:spPr/>
    </dgm:pt>
    <dgm:pt modelId="{F637BFEF-2A07-4ECE-98E4-8CCBA6FC6E59}" type="pres">
      <dgm:prSet presAssocID="{558069B9-DD1D-49B7-ABE1-7DDE51271A1A}" presName="composite2" presStyleCnt="0"/>
      <dgm:spPr/>
    </dgm:pt>
    <dgm:pt modelId="{A45423D8-4867-49E9-AECD-F6C2CC7F2745}" type="pres">
      <dgm:prSet presAssocID="{558069B9-DD1D-49B7-ABE1-7DDE51271A1A}" presName="background2" presStyleLbl="node2" presStyleIdx="1" presStyleCnt="4"/>
      <dgm:spPr/>
    </dgm:pt>
    <dgm:pt modelId="{9C8C68DD-1B05-4908-8A45-FDB4687FA53F}" type="pres">
      <dgm:prSet presAssocID="{558069B9-DD1D-49B7-ABE1-7DDE51271A1A}" presName="text2" presStyleLbl="fgAcc2" presStyleIdx="1" presStyleCnt="4" custScaleX="112909">
        <dgm:presLayoutVars>
          <dgm:chPref val="3"/>
        </dgm:presLayoutVars>
      </dgm:prSet>
      <dgm:spPr/>
    </dgm:pt>
    <dgm:pt modelId="{58B63F77-1F29-4BC9-8DD6-21DEBCAD5CA5}" type="pres">
      <dgm:prSet presAssocID="{558069B9-DD1D-49B7-ABE1-7DDE51271A1A}" presName="hierChild3" presStyleCnt="0"/>
      <dgm:spPr/>
    </dgm:pt>
    <dgm:pt modelId="{C1F3A3E0-1B1A-4E00-9067-E0AB1A0BDED3}" type="pres">
      <dgm:prSet presAssocID="{41F37401-296E-412F-87A1-234D0E04AE55}" presName="Name10" presStyleLbl="parChTrans1D2" presStyleIdx="2" presStyleCnt="4"/>
      <dgm:spPr/>
    </dgm:pt>
    <dgm:pt modelId="{8DA37FDE-1419-4ECF-AE6E-EA0BDB31E11B}" type="pres">
      <dgm:prSet presAssocID="{25E77DE4-71AE-44B8-BC51-12C2D573D16D}" presName="hierRoot2" presStyleCnt="0"/>
      <dgm:spPr/>
    </dgm:pt>
    <dgm:pt modelId="{30BFB738-C42C-4305-8AAB-6884A8EAF5E0}" type="pres">
      <dgm:prSet presAssocID="{25E77DE4-71AE-44B8-BC51-12C2D573D16D}" presName="composite2" presStyleCnt="0"/>
      <dgm:spPr/>
    </dgm:pt>
    <dgm:pt modelId="{2E80814B-16CA-4102-9128-4738BFD59AB8}" type="pres">
      <dgm:prSet presAssocID="{25E77DE4-71AE-44B8-BC51-12C2D573D16D}" presName="background2" presStyleLbl="node2" presStyleIdx="2" presStyleCnt="4"/>
      <dgm:spPr/>
    </dgm:pt>
    <dgm:pt modelId="{FADAA539-49CB-41CC-B8D5-D5DDC815719D}" type="pres">
      <dgm:prSet presAssocID="{25E77DE4-71AE-44B8-BC51-12C2D573D16D}" presName="text2" presStyleLbl="fgAcc2" presStyleIdx="2" presStyleCnt="4" custScaleX="143524">
        <dgm:presLayoutVars>
          <dgm:chPref val="3"/>
        </dgm:presLayoutVars>
      </dgm:prSet>
      <dgm:spPr/>
    </dgm:pt>
    <dgm:pt modelId="{8F7D58D5-E603-4DB0-8DF2-CBFE6984D855}" type="pres">
      <dgm:prSet presAssocID="{25E77DE4-71AE-44B8-BC51-12C2D573D16D}" presName="hierChild3" presStyleCnt="0"/>
      <dgm:spPr/>
    </dgm:pt>
    <dgm:pt modelId="{C0F23FB4-BA91-4B43-B398-5F5EF678145A}" type="pres">
      <dgm:prSet presAssocID="{E0F27009-137C-42B2-8E25-9A0AD870B15A}" presName="Name10" presStyleLbl="parChTrans1D2" presStyleIdx="3" presStyleCnt="4"/>
      <dgm:spPr/>
    </dgm:pt>
    <dgm:pt modelId="{4DFF2164-45FD-4211-884D-697DA2665225}" type="pres">
      <dgm:prSet presAssocID="{2DD689D3-3732-4E4F-B2AD-2763A73A3C6B}" presName="hierRoot2" presStyleCnt="0"/>
      <dgm:spPr/>
    </dgm:pt>
    <dgm:pt modelId="{B563CE1D-F5DC-4D1F-BFF6-296A5B550ABB}" type="pres">
      <dgm:prSet presAssocID="{2DD689D3-3732-4E4F-B2AD-2763A73A3C6B}" presName="composite2" presStyleCnt="0"/>
      <dgm:spPr/>
    </dgm:pt>
    <dgm:pt modelId="{1EBF8FEF-3119-48AC-A2D8-8017B3578B96}" type="pres">
      <dgm:prSet presAssocID="{2DD689D3-3732-4E4F-B2AD-2763A73A3C6B}" presName="background2" presStyleLbl="node2" presStyleIdx="3" presStyleCnt="4"/>
      <dgm:spPr/>
    </dgm:pt>
    <dgm:pt modelId="{D54824EE-1C45-4689-9DA5-418FE9A37C05}" type="pres">
      <dgm:prSet presAssocID="{2DD689D3-3732-4E4F-B2AD-2763A73A3C6B}" presName="text2" presStyleLbl="fgAcc2" presStyleIdx="3" presStyleCnt="4" custScaleX="189176">
        <dgm:presLayoutVars>
          <dgm:chPref val="3"/>
        </dgm:presLayoutVars>
      </dgm:prSet>
      <dgm:spPr/>
    </dgm:pt>
    <dgm:pt modelId="{926C4774-FCE5-4A74-8A2E-6244638A6D95}" type="pres">
      <dgm:prSet presAssocID="{2DD689D3-3732-4E4F-B2AD-2763A73A3C6B}" presName="hierChild3" presStyleCnt="0"/>
      <dgm:spPr/>
    </dgm:pt>
  </dgm:ptLst>
  <dgm:cxnLst>
    <dgm:cxn modelId="{8F463400-D200-417C-A249-67FEC3F90E2E}" type="presOf" srcId="{558069B9-DD1D-49B7-ABE1-7DDE51271A1A}" destId="{9C8C68DD-1B05-4908-8A45-FDB4687FA53F}" srcOrd="0" destOrd="0" presId="urn:microsoft.com/office/officeart/2005/8/layout/hierarchy1"/>
    <dgm:cxn modelId="{E6ED8831-ECCE-4C35-A0AA-71451B702A0C}" type="presOf" srcId="{41F37401-296E-412F-87A1-234D0E04AE55}" destId="{C1F3A3E0-1B1A-4E00-9067-E0AB1A0BDED3}" srcOrd="0" destOrd="0" presId="urn:microsoft.com/office/officeart/2005/8/layout/hierarchy1"/>
    <dgm:cxn modelId="{7AECF265-E1B1-43EF-B91C-81EDA96EAFE7}" type="presOf" srcId="{DB2E4DB1-8459-429B-8957-D8EAE31BCF53}" destId="{5BB48931-420B-45F9-B82F-B8D28433E0F0}" srcOrd="0" destOrd="0" presId="urn:microsoft.com/office/officeart/2005/8/layout/hierarchy1"/>
    <dgm:cxn modelId="{4C42C446-2C2B-433D-97F8-14EEF606085E}" srcId="{3FB21623-D496-40E7-A0B1-94791C141DDF}" destId="{25E77DE4-71AE-44B8-BC51-12C2D573D16D}" srcOrd="2" destOrd="0" parTransId="{41F37401-296E-412F-87A1-234D0E04AE55}" sibTransId="{C76BA35C-1728-4F23-A773-389A79F30BF9}"/>
    <dgm:cxn modelId="{16608E4B-BB83-46DB-AEDA-51AF4D7E1578}" srcId="{3FB21623-D496-40E7-A0B1-94791C141DDF}" destId="{B360D32A-C190-4A42-95F6-7AC97C1540E1}" srcOrd="0" destOrd="0" parTransId="{3BFE25C5-1220-46A8-874F-FC1F263114DC}" sibTransId="{2121FFFF-A9B3-41E7-B6AD-C0C2143E7E6C}"/>
    <dgm:cxn modelId="{AB1A406D-5004-44F5-8330-D0B1C463249F}" type="presOf" srcId="{25E77DE4-71AE-44B8-BC51-12C2D573D16D}" destId="{FADAA539-49CB-41CC-B8D5-D5DDC815719D}" srcOrd="0" destOrd="0" presId="urn:microsoft.com/office/officeart/2005/8/layout/hierarchy1"/>
    <dgm:cxn modelId="{F0D20C55-83B9-41F4-9570-6B1BB9A3ED5F}" type="presOf" srcId="{3FB21623-D496-40E7-A0B1-94791C141DDF}" destId="{31B10D67-AFDF-488A-89EC-72F52CE2A9D2}" srcOrd="0" destOrd="0" presId="urn:microsoft.com/office/officeart/2005/8/layout/hierarchy1"/>
    <dgm:cxn modelId="{C5DE1879-EE2C-48EC-B0FF-3B693F1D4537}" srcId="{3FB21623-D496-40E7-A0B1-94791C141DDF}" destId="{558069B9-DD1D-49B7-ABE1-7DDE51271A1A}" srcOrd="1" destOrd="0" parTransId="{F223E3FC-12A2-40EE-9246-CA0D253C29EA}" sibTransId="{CD7D7A16-0BDA-455A-AC6A-B66BCFC2C8E5}"/>
    <dgm:cxn modelId="{4CCF2C9E-4BFE-45DE-B23D-F8ACEF96A3FA}" type="presOf" srcId="{F223E3FC-12A2-40EE-9246-CA0D253C29EA}" destId="{42F88134-F564-4E11-B828-7E8741D62C2A}" srcOrd="0" destOrd="0" presId="urn:microsoft.com/office/officeart/2005/8/layout/hierarchy1"/>
    <dgm:cxn modelId="{D20A16A5-AF4F-4D11-B7BA-B01A2139D682}" type="presOf" srcId="{3BFE25C5-1220-46A8-874F-FC1F263114DC}" destId="{62164A9D-3A9C-4DE2-A153-A1C8355B8DFD}" srcOrd="0" destOrd="0" presId="urn:microsoft.com/office/officeart/2005/8/layout/hierarchy1"/>
    <dgm:cxn modelId="{972691D5-3A14-4E0B-87C5-9A71338A4623}" type="presOf" srcId="{B360D32A-C190-4A42-95F6-7AC97C1540E1}" destId="{6C30DA5D-0C24-48D5-AAA4-13B145ECDDE1}" srcOrd="0" destOrd="0" presId="urn:microsoft.com/office/officeart/2005/8/layout/hierarchy1"/>
    <dgm:cxn modelId="{0418AAD6-811E-427C-8E4F-7DA86B039B13}" type="presOf" srcId="{E0F27009-137C-42B2-8E25-9A0AD870B15A}" destId="{C0F23FB4-BA91-4B43-B398-5F5EF678145A}" srcOrd="0" destOrd="0" presId="urn:microsoft.com/office/officeart/2005/8/layout/hierarchy1"/>
    <dgm:cxn modelId="{64EB23D7-9800-4D8D-B968-639DE9903601}" type="presOf" srcId="{2DD689D3-3732-4E4F-B2AD-2763A73A3C6B}" destId="{D54824EE-1C45-4689-9DA5-418FE9A37C05}" srcOrd="0" destOrd="0" presId="urn:microsoft.com/office/officeart/2005/8/layout/hierarchy1"/>
    <dgm:cxn modelId="{89D278F4-D4B0-426D-94A6-FDBCE901ECFC}" srcId="{3FB21623-D496-40E7-A0B1-94791C141DDF}" destId="{2DD689D3-3732-4E4F-B2AD-2763A73A3C6B}" srcOrd="3" destOrd="0" parTransId="{E0F27009-137C-42B2-8E25-9A0AD870B15A}" sibTransId="{39C9069E-B87F-4340-9CE1-F860758FFA97}"/>
    <dgm:cxn modelId="{EE187BFC-4CC0-4744-AD8E-82C5BE127DD8}" srcId="{DB2E4DB1-8459-429B-8957-D8EAE31BCF53}" destId="{3FB21623-D496-40E7-A0B1-94791C141DDF}" srcOrd="0" destOrd="0" parTransId="{7F29D4FE-6BCD-4C55-8E4C-DAA52C2D4EA2}" sibTransId="{BFED20B3-0E52-4FF1-90E6-AA319F2A89CC}"/>
    <dgm:cxn modelId="{82C627FC-9964-4B9E-A448-658D01F2BEAC}" type="presParOf" srcId="{5BB48931-420B-45F9-B82F-B8D28433E0F0}" destId="{3DD206F8-6C95-4F33-889A-7115913B392B}" srcOrd="0" destOrd="0" presId="urn:microsoft.com/office/officeart/2005/8/layout/hierarchy1"/>
    <dgm:cxn modelId="{9BB9683C-1794-4ABB-95EF-3BC177E22ED5}" type="presParOf" srcId="{3DD206F8-6C95-4F33-889A-7115913B392B}" destId="{9713E477-5D0D-48D0-BE0E-9051E113A432}" srcOrd="0" destOrd="0" presId="urn:microsoft.com/office/officeart/2005/8/layout/hierarchy1"/>
    <dgm:cxn modelId="{E644EEBC-679D-4AE4-A6BD-406D363E3DED}" type="presParOf" srcId="{9713E477-5D0D-48D0-BE0E-9051E113A432}" destId="{6684D834-358B-4863-AC88-8231939996A7}" srcOrd="0" destOrd="0" presId="urn:microsoft.com/office/officeart/2005/8/layout/hierarchy1"/>
    <dgm:cxn modelId="{259122BC-2FA2-4463-9C80-EAC0E34C35C9}" type="presParOf" srcId="{9713E477-5D0D-48D0-BE0E-9051E113A432}" destId="{31B10D67-AFDF-488A-89EC-72F52CE2A9D2}" srcOrd="1" destOrd="0" presId="urn:microsoft.com/office/officeart/2005/8/layout/hierarchy1"/>
    <dgm:cxn modelId="{2D1A14EA-B28B-4EC9-AE2B-A2C37B6978C5}" type="presParOf" srcId="{3DD206F8-6C95-4F33-889A-7115913B392B}" destId="{CA731373-B808-4E1F-9792-879F7FA22B1F}" srcOrd="1" destOrd="0" presId="urn:microsoft.com/office/officeart/2005/8/layout/hierarchy1"/>
    <dgm:cxn modelId="{FD8C7D7D-5EB6-4256-A08E-8694F66ED831}" type="presParOf" srcId="{CA731373-B808-4E1F-9792-879F7FA22B1F}" destId="{62164A9D-3A9C-4DE2-A153-A1C8355B8DFD}" srcOrd="0" destOrd="0" presId="urn:microsoft.com/office/officeart/2005/8/layout/hierarchy1"/>
    <dgm:cxn modelId="{84A14E89-620B-4391-AFBE-38557552A1E4}" type="presParOf" srcId="{CA731373-B808-4E1F-9792-879F7FA22B1F}" destId="{055103A3-FAF5-4BBE-A4C4-C3406B071284}" srcOrd="1" destOrd="0" presId="urn:microsoft.com/office/officeart/2005/8/layout/hierarchy1"/>
    <dgm:cxn modelId="{DC260CAB-03A5-4BD7-A8E8-866749616BF6}" type="presParOf" srcId="{055103A3-FAF5-4BBE-A4C4-C3406B071284}" destId="{373CF937-0BED-480B-A509-6843A2FE248A}" srcOrd="0" destOrd="0" presId="urn:microsoft.com/office/officeart/2005/8/layout/hierarchy1"/>
    <dgm:cxn modelId="{713B2239-81B1-4EC9-9F74-03617BE12358}" type="presParOf" srcId="{373CF937-0BED-480B-A509-6843A2FE248A}" destId="{51DD3BE6-B49F-4D71-80DB-9D7700340845}" srcOrd="0" destOrd="0" presId="urn:microsoft.com/office/officeart/2005/8/layout/hierarchy1"/>
    <dgm:cxn modelId="{927883A7-16F0-45A3-BC14-3FAB7A1E627F}" type="presParOf" srcId="{373CF937-0BED-480B-A509-6843A2FE248A}" destId="{6C30DA5D-0C24-48D5-AAA4-13B145ECDDE1}" srcOrd="1" destOrd="0" presId="urn:microsoft.com/office/officeart/2005/8/layout/hierarchy1"/>
    <dgm:cxn modelId="{ED34EAE3-1625-4C73-94E0-21AD5346E7E7}" type="presParOf" srcId="{055103A3-FAF5-4BBE-A4C4-C3406B071284}" destId="{27C95F6A-FC4B-4B13-8376-8ADD9DCCFA8E}" srcOrd="1" destOrd="0" presId="urn:microsoft.com/office/officeart/2005/8/layout/hierarchy1"/>
    <dgm:cxn modelId="{94524F31-2C5D-4F28-9DD0-0D090D2EBA4D}" type="presParOf" srcId="{CA731373-B808-4E1F-9792-879F7FA22B1F}" destId="{42F88134-F564-4E11-B828-7E8741D62C2A}" srcOrd="2" destOrd="0" presId="urn:microsoft.com/office/officeart/2005/8/layout/hierarchy1"/>
    <dgm:cxn modelId="{E58501E4-4E11-4580-B625-AF8EBD50D544}" type="presParOf" srcId="{CA731373-B808-4E1F-9792-879F7FA22B1F}" destId="{DAD471C1-E73B-45FC-89FB-7518BA8944CF}" srcOrd="3" destOrd="0" presId="urn:microsoft.com/office/officeart/2005/8/layout/hierarchy1"/>
    <dgm:cxn modelId="{4FF066D9-7046-4F08-B2F1-2B843818D5D6}" type="presParOf" srcId="{DAD471C1-E73B-45FC-89FB-7518BA8944CF}" destId="{F637BFEF-2A07-4ECE-98E4-8CCBA6FC6E59}" srcOrd="0" destOrd="0" presId="urn:microsoft.com/office/officeart/2005/8/layout/hierarchy1"/>
    <dgm:cxn modelId="{9B7611E5-5156-4B1C-B7E9-45F75CC02698}" type="presParOf" srcId="{F637BFEF-2A07-4ECE-98E4-8CCBA6FC6E59}" destId="{A45423D8-4867-49E9-AECD-F6C2CC7F2745}" srcOrd="0" destOrd="0" presId="urn:microsoft.com/office/officeart/2005/8/layout/hierarchy1"/>
    <dgm:cxn modelId="{DEBC5ACD-57CE-4E96-8139-5A642208880F}" type="presParOf" srcId="{F637BFEF-2A07-4ECE-98E4-8CCBA6FC6E59}" destId="{9C8C68DD-1B05-4908-8A45-FDB4687FA53F}" srcOrd="1" destOrd="0" presId="urn:microsoft.com/office/officeart/2005/8/layout/hierarchy1"/>
    <dgm:cxn modelId="{77D1D397-B079-45C9-B5BF-584F4A8D5D5A}" type="presParOf" srcId="{DAD471C1-E73B-45FC-89FB-7518BA8944CF}" destId="{58B63F77-1F29-4BC9-8DD6-21DEBCAD5CA5}" srcOrd="1" destOrd="0" presId="urn:microsoft.com/office/officeart/2005/8/layout/hierarchy1"/>
    <dgm:cxn modelId="{44824D03-D5EF-4C08-9E15-BCB8668CE877}" type="presParOf" srcId="{CA731373-B808-4E1F-9792-879F7FA22B1F}" destId="{C1F3A3E0-1B1A-4E00-9067-E0AB1A0BDED3}" srcOrd="4" destOrd="0" presId="urn:microsoft.com/office/officeart/2005/8/layout/hierarchy1"/>
    <dgm:cxn modelId="{A37ABDEE-9388-4F1C-A1C7-D1F709FF15DB}" type="presParOf" srcId="{CA731373-B808-4E1F-9792-879F7FA22B1F}" destId="{8DA37FDE-1419-4ECF-AE6E-EA0BDB31E11B}" srcOrd="5" destOrd="0" presId="urn:microsoft.com/office/officeart/2005/8/layout/hierarchy1"/>
    <dgm:cxn modelId="{B290B433-6104-47F0-BFD4-A0FCB85F8165}" type="presParOf" srcId="{8DA37FDE-1419-4ECF-AE6E-EA0BDB31E11B}" destId="{30BFB738-C42C-4305-8AAB-6884A8EAF5E0}" srcOrd="0" destOrd="0" presId="urn:microsoft.com/office/officeart/2005/8/layout/hierarchy1"/>
    <dgm:cxn modelId="{319510D9-1F13-4689-A3CD-11AB7CB85E00}" type="presParOf" srcId="{30BFB738-C42C-4305-8AAB-6884A8EAF5E0}" destId="{2E80814B-16CA-4102-9128-4738BFD59AB8}" srcOrd="0" destOrd="0" presId="urn:microsoft.com/office/officeart/2005/8/layout/hierarchy1"/>
    <dgm:cxn modelId="{6AB31F2A-DD8A-4FF1-8484-A6C2EA157A3C}" type="presParOf" srcId="{30BFB738-C42C-4305-8AAB-6884A8EAF5E0}" destId="{FADAA539-49CB-41CC-B8D5-D5DDC815719D}" srcOrd="1" destOrd="0" presId="urn:microsoft.com/office/officeart/2005/8/layout/hierarchy1"/>
    <dgm:cxn modelId="{7E695B34-7538-4B0E-85B9-6B39E46DDFB9}" type="presParOf" srcId="{8DA37FDE-1419-4ECF-AE6E-EA0BDB31E11B}" destId="{8F7D58D5-E603-4DB0-8DF2-CBFE6984D855}" srcOrd="1" destOrd="0" presId="urn:microsoft.com/office/officeart/2005/8/layout/hierarchy1"/>
    <dgm:cxn modelId="{4C3D3551-9987-4D7F-86D3-EDBACDA0F3BA}" type="presParOf" srcId="{CA731373-B808-4E1F-9792-879F7FA22B1F}" destId="{C0F23FB4-BA91-4B43-B398-5F5EF678145A}" srcOrd="6" destOrd="0" presId="urn:microsoft.com/office/officeart/2005/8/layout/hierarchy1"/>
    <dgm:cxn modelId="{DEE1A868-0AAA-41C8-BE85-958752262632}" type="presParOf" srcId="{CA731373-B808-4E1F-9792-879F7FA22B1F}" destId="{4DFF2164-45FD-4211-884D-697DA2665225}" srcOrd="7" destOrd="0" presId="urn:microsoft.com/office/officeart/2005/8/layout/hierarchy1"/>
    <dgm:cxn modelId="{6186A96C-1EE3-4143-A1EF-9868FBE6245C}" type="presParOf" srcId="{4DFF2164-45FD-4211-884D-697DA2665225}" destId="{B563CE1D-F5DC-4D1F-BFF6-296A5B550ABB}" srcOrd="0" destOrd="0" presId="urn:microsoft.com/office/officeart/2005/8/layout/hierarchy1"/>
    <dgm:cxn modelId="{5B11FB2A-FE82-44C5-AB5F-52443653034D}" type="presParOf" srcId="{B563CE1D-F5DC-4D1F-BFF6-296A5B550ABB}" destId="{1EBF8FEF-3119-48AC-A2D8-8017B3578B96}" srcOrd="0" destOrd="0" presId="urn:microsoft.com/office/officeart/2005/8/layout/hierarchy1"/>
    <dgm:cxn modelId="{BA96994B-42D0-42A7-97D1-3D7DF802FCAD}" type="presParOf" srcId="{B563CE1D-F5DC-4D1F-BFF6-296A5B550ABB}" destId="{D54824EE-1C45-4689-9DA5-418FE9A37C05}" srcOrd="1" destOrd="0" presId="urn:microsoft.com/office/officeart/2005/8/layout/hierarchy1"/>
    <dgm:cxn modelId="{A6E2FCE5-5776-49B2-9FD0-22E380DA6F8A}" type="presParOf" srcId="{4DFF2164-45FD-4211-884D-697DA2665225}" destId="{926C4774-FCE5-4A74-8A2E-6244638A6D95}" srcOrd="1" destOrd="0" presId="urn:microsoft.com/office/officeart/2005/8/layout/hierarchy1"/>
  </dgm:cxnLst>
  <dgm:bg>
    <a:noFill/>
  </dgm:bg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DB2E4DB1-8459-429B-8957-D8EAE31BCF53}" type="doc">
      <dgm:prSet loTypeId="urn:microsoft.com/office/officeart/2005/8/layout/hierarchy1" loCatId="hierarchy" qsTypeId="urn:microsoft.com/office/officeart/2005/8/quickstyle/3d2" qsCatId="3D" csTypeId="urn:microsoft.com/office/officeart/2005/8/colors/accent6_3" csCatId="accent6" phldr="1"/>
      <dgm:spPr/>
      <dgm:t>
        <a:bodyPr/>
        <a:lstStyle/>
        <a:p>
          <a:endParaRPr lang="ru-UA"/>
        </a:p>
      </dgm:t>
    </dgm:pt>
    <dgm:pt modelId="{3FB21623-D496-40E7-A0B1-94791C141DDF}">
      <dgm:prSet phldrT="[Текст]" custT="1"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r>
            <a:rPr lang="en-US" sz="2400" b="1" dirty="0">
              <a:solidFill>
                <a:srgbClr val="0033CC"/>
              </a:solidFill>
              <a:effectLst/>
              <a:latin typeface="DM Sans" pitchFamily="2" charset="0"/>
            </a:rPr>
            <a:t>Scintillation detector and photon scanner prototypes</a:t>
          </a:r>
          <a:endParaRPr lang="ru-UA" sz="2400" b="1" dirty="0">
            <a:solidFill>
              <a:srgbClr val="0033CC"/>
            </a:solidFill>
            <a:effectLst/>
            <a:latin typeface="Montserrat SemiBold" panose="00000700000000000000" pitchFamily="2" charset="-52"/>
          </a:endParaRPr>
        </a:p>
      </dgm:t>
    </dgm:pt>
    <dgm:pt modelId="{7F29D4FE-6BCD-4C55-8E4C-DAA52C2D4EA2}" type="parTrans" cxnId="{EE187BFC-4CC0-4744-AD8E-82C5BE127DD8}">
      <dgm:prSet/>
      <dgm:spPr/>
      <dgm:t>
        <a:bodyPr/>
        <a:lstStyle/>
        <a:p>
          <a:endParaRPr lang="ru-UA" sz="1600"/>
        </a:p>
      </dgm:t>
    </dgm:pt>
    <dgm:pt modelId="{BFED20B3-0E52-4FF1-90E6-AA319F2A89CC}" type="sibTrans" cxnId="{EE187BFC-4CC0-4744-AD8E-82C5BE127DD8}">
      <dgm:prSet/>
      <dgm:spPr/>
      <dgm:t>
        <a:bodyPr/>
        <a:lstStyle/>
        <a:p>
          <a:endParaRPr lang="ru-UA" sz="1600"/>
        </a:p>
      </dgm:t>
    </dgm:pt>
    <dgm:pt modelId="{B360D32A-C190-4A42-95F6-7AC97C1540E1}">
      <dgm:prSet phldrT="[Текст]" custT="1"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r>
            <a:rPr lang="en-US" sz="1600" b="1" dirty="0">
              <a:solidFill>
                <a:srgbClr val="663300"/>
              </a:solidFill>
              <a:latin typeface="Outfit" panose="020B0604020202020204" charset="0"/>
            </a:rPr>
            <a:t>Improved time characteristics</a:t>
          </a:r>
          <a:endParaRPr lang="ru-UA" sz="1600" b="1" dirty="0">
            <a:solidFill>
              <a:srgbClr val="663300"/>
            </a:solidFill>
            <a:latin typeface="Montserrat Bold Italics" panose="020B0604020202020204" charset="-52"/>
          </a:endParaRPr>
        </a:p>
      </dgm:t>
    </dgm:pt>
    <dgm:pt modelId="{3BFE25C5-1220-46A8-874F-FC1F263114DC}" type="parTrans" cxnId="{16608E4B-BB83-46DB-AEDA-51AF4D7E1578}">
      <dgm:prSet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endParaRPr lang="ru-UA" sz="1600"/>
        </a:p>
      </dgm:t>
    </dgm:pt>
    <dgm:pt modelId="{2121FFFF-A9B3-41E7-B6AD-C0C2143E7E6C}" type="sibTrans" cxnId="{16608E4B-BB83-46DB-AEDA-51AF4D7E1578}">
      <dgm:prSet/>
      <dgm:spPr/>
      <dgm:t>
        <a:bodyPr/>
        <a:lstStyle/>
        <a:p>
          <a:endParaRPr lang="ru-UA" sz="1600"/>
        </a:p>
      </dgm:t>
    </dgm:pt>
    <dgm:pt modelId="{25E77DE4-71AE-44B8-BC51-12C2D573D16D}">
      <dgm:prSet phldrT="[Текст]" custT="1"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r>
            <a:rPr lang="en-US" sz="1600" b="1" dirty="0">
              <a:solidFill>
                <a:srgbClr val="663300"/>
              </a:solidFill>
              <a:latin typeface="Outfit" panose="020B0604020202020204" charset="0"/>
            </a:rPr>
            <a:t>Improved quality and information content of diagnostic images</a:t>
          </a:r>
          <a:endParaRPr lang="ru-UA" sz="1600" b="1" dirty="0">
            <a:solidFill>
              <a:srgbClr val="663300"/>
            </a:solidFill>
          </a:endParaRPr>
        </a:p>
      </dgm:t>
    </dgm:pt>
    <dgm:pt modelId="{41F37401-296E-412F-87A1-234D0E04AE55}" type="parTrans" cxnId="{4C42C446-2C2B-433D-97F8-14EEF606085E}">
      <dgm:prSet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endParaRPr lang="ru-UA" sz="1600"/>
        </a:p>
      </dgm:t>
    </dgm:pt>
    <dgm:pt modelId="{C76BA35C-1728-4F23-A773-389A79F30BF9}" type="sibTrans" cxnId="{4C42C446-2C2B-433D-97F8-14EEF606085E}">
      <dgm:prSet/>
      <dgm:spPr/>
      <dgm:t>
        <a:bodyPr/>
        <a:lstStyle/>
        <a:p>
          <a:endParaRPr lang="ru-UA" sz="1600"/>
        </a:p>
      </dgm:t>
    </dgm:pt>
    <dgm:pt modelId="{2DD689D3-3732-4E4F-B2AD-2763A73A3C6B}">
      <dgm:prSet custT="1"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r>
            <a:rPr lang="en-US" sz="1600" b="1" dirty="0">
              <a:solidFill>
                <a:srgbClr val="663300"/>
              </a:solidFill>
              <a:latin typeface="Outfit" panose="020B0604020202020204" charset="0"/>
            </a:rPr>
            <a:t>Phenomenological model of the detector</a:t>
          </a:r>
          <a:endParaRPr lang="ru-UA" sz="1600" b="1" dirty="0">
            <a:solidFill>
              <a:srgbClr val="663300"/>
            </a:solidFill>
          </a:endParaRPr>
        </a:p>
      </dgm:t>
    </dgm:pt>
    <dgm:pt modelId="{E0F27009-137C-42B2-8E25-9A0AD870B15A}" type="parTrans" cxnId="{89D278F4-D4B0-426D-94A6-FDBCE901ECFC}">
      <dgm:prSet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endParaRPr lang="ru-UA" sz="1600"/>
        </a:p>
      </dgm:t>
    </dgm:pt>
    <dgm:pt modelId="{39C9069E-B87F-4340-9CE1-F860758FFA97}" type="sibTrans" cxnId="{89D278F4-D4B0-426D-94A6-FDBCE901ECFC}">
      <dgm:prSet/>
      <dgm:spPr/>
      <dgm:t>
        <a:bodyPr/>
        <a:lstStyle/>
        <a:p>
          <a:endParaRPr lang="ru-UA" sz="1600"/>
        </a:p>
      </dgm:t>
    </dgm:pt>
    <dgm:pt modelId="{558069B9-DD1D-49B7-ABE1-7DDE51271A1A}">
      <dgm:prSet custT="1"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r>
            <a:rPr lang="en-US" sz="1600" b="1" dirty="0">
              <a:solidFill>
                <a:srgbClr val="663300"/>
              </a:solidFill>
              <a:latin typeface="Outfit" panose="020B0604020202020204" charset="0"/>
            </a:rPr>
            <a:t>Imaging protocols on photon scanners</a:t>
          </a:r>
          <a:endParaRPr lang="ru-UA" sz="1600" b="1" dirty="0">
            <a:solidFill>
              <a:srgbClr val="663300"/>
            </a:solidFill>
            <a:latin typeface="Montserrat Bold Italics" panose="020B0604020202020204" charset="-52"/>
          </a:endParaRPr>
        </a:p>
      </dgm:t>
    </dgm:pt>
    <dgm:pt modelId="{CD7D7A16-0BDA-455A-AC6A-B66BCFC2C8E5}" type="sibTrans" cxnId="{C5DE1879-EE2C-48EC-B0FF-3B693F1D4537}">
      <dgm:prSet/>
      <dgm:spPr/>
      <dgm:t>
        <a:bodyPr/>
        <a:lstStyle/>
        <a:p>
          <a:endParaRPr lang="ru-UA" sz="1600"/>
        </a:p>
      </dgm:t>
    </dgm:pt>
    <dgm:pt modelId="{F223E3FC-12A2-40EE-9246-CA0D253C29EA}" type="parTrans" cxnId="{C5DE1879-EE2C-48EC-B0FF-3B693F1D4537}">
      <dgm:prSet/>
      <dgm:spPr>
        <a:ln>
          <a:solidFill>
            <a:schemeClr val="accent3">
              <a:lumMod val="75000"/>
            </a:schemeClr>
          </a:solidFill>
        </a:ln>
      </dgm:spPr>
      <dgm:t>
        <a:bodyPr/>
        <a:lstStyle/>
        <a:p>
          <a:endParaRPr lang="ru-UA" sz="1600"/>
        </a:p>
      </dgm:t>
    </dgm:pt>
    <dgm:pt modelId="{5BB48931-420B-45F9-B82F-B8D28433E0F0}" type="pres">
      <dgm:prSet presAssocID="{DB2E4DB1-8459-429B-8957-D8EAE31BCF53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3DD206F8-6C95-4F33-889A-7115913B392B}" type="pres">
      <dgm:prSet presAssocID="{3FB21623-D496-40E7-A0B1-94791C141DDF}" presName="hierRoot1" presStyleCnt="0"/>
      <dgm:spPr/>
    </dgm:pt>
    <dgm:pt modelId="{9713E477-5D0D-48D0-BE0E-9051E113A432}" type="pres">
      <dgm:prSet presAssocID="{3FB21623-D496-40E7-A0B1-94791C141DDF}" presName="composite" presStyleCnt="0"/>
      <dgm:spPr/>
    </dgm:pt>
    <dgm:pt modelId="{6684D834-358B-4863-AC88-8231939996A7}" type="pres">
      <dgm:prSet presAssocID="{3FB21623-D496-40E7-A0B1-94791C141DDF}" presName="background" presStyleLbl="node0" presStyleIdx="0" presStyleCnt="1"/>
      <dgm:spPr>
        <a:solidFill>
          <a:schemeClr val="accent3">
            <a:lumMod val="40000"/>
            <a:lumOff val="60000"/>
          </a:schemeClr>
        </a:solidFill>
      </dgm:spPr>
    </dgm:pt>
    <dgm:pt modelId="{31B10D67-AFDF-488A-89EC-72F52CE2A9D2}" type="pres">
      <dgm:prSet presAssocID="{3FB21623-D496-40E7-A0B1-94791C141DDF}" presName="text" presStyleLbl="fgAcc0" presStyleIdx="0" presStyleCnt="1" custScaleX="397076">
        <dgm:presLayoutVars>
          <dgm:chPref val="3"/>
        </dgm:presLayoutVars>
      </dgm:prSet>
      <dgm:spPr/>
    </dgm:pt>
    <dgm:pt modelId="{CA731373-B808-4E1F-9792-879F7FA22B1F}" type="pres">
      <dgm:prSet presAssocID="{3FB21623-D496-40E7-A0B1-94791C141DDF}" presName="hierChild2" presStyleCnt="0"/>
      <dgm:spPr/>
    </dgm:pt>
    <dgm:pt modelId="{62164A9D-3A9C-4DE2-A153-A1C8355B8DFD}" type="pres">
      <dgm:prSet presAssocID="{3BFE25C5-1220-46A8-874F-FC1F263114DC}" presName="Name10" presStyleLbl="parChTrans1D2" presStyleIdx="0" presStyleCnt="4"/>
      <dgm:spPr/>
    </dgm:pt>
    <dgm:pt modelId="{055103A3-FAF5-4BBE-A4C4-C3406B071284}" type="pres">
      <dgm:prSet presAssocID="{B360D32A-C190-4A42-95F6-7AC97C1540E1}" presName="hierRoot2" presStyleCnt="0"/>
      <dgm:spPr/>
    </dgm:pt>
    <dgm:pt modelId="{373CF937-0BED-480B-A509-6843A2FE248A}" type="pres">
      <dgm:prSet presAssocID="{B360D32A-C190-4A42-95F6-7AC97C1540E1}" presName="composite2" presStyleCnt="0"/>
      <dgm:spPr/>
    </dgm:pt>
    <dgm:pt modelId="{51DD3BE6-B49F-4D71-80DB-9D7700340845}" type="pres">
      <dgm:prSet presAssocID="{B360D32A-C190-4A42-95F6-7AC97C1540E1}" presName="background2" presStyleLbl="node2" presStyleIdx="0" presStyleCnt="4"/>
      <dgm:spPr>
        <a:solidFill>
          <a:schemeClr val="accent3">
            <a:lumMod val="40000"/>
            <a:lumOff val="60000"/>
          </a:schemeClr>
        </a:solidFill>
      </dgm:spPr>
    </dgm:pt>
    <dgm:pt modelId="{6C30DA5D-0C24-48D5-AAA4-13B145ECDDE1}" type="pres">
      <dgm:prSet presAssocID="{B360D32A-C190-4A42-95F6-7AC97C1540E1}" presName="text2" presStyleLbl="fgAcc2" presStyleIdx="0" presStyleCnt="4" custScaleX="134409">
        <dgm:presLayoutVars>
          <dgm:chPref val="3"/>
        </dgm:presLayoutVars>
      </dgm:prSet>
      <dgm:spPr/>
    </dgm:pt>
    <dgm:pt modelId="{27C95F6A-FC4B-4B13-8376-8ADD9DCCFA8E}" type="pres">
      <dgm:prSet presAssocID="{B360D32A-C190-4A42-95F6-7AC97C1540E1}" presName="hierChild3" presStyleCnt="0"/>
      <dgm:spPr/>
    </dgm:pt>
    <dgm:pt modelId="{42F88134-F564-4E11-B828-7E8741D62C2A}" type="pres">
      <dgm:prSet presAssocID="{F223E3FC-12A2-40EE-9246-CA0D253C29EA}" presName="Name10" presStyleLbl="parChTrans1D2" presStyleIdx="1" presStyleCnt="4"/>
      <dgm:spPr/>
    </dgm:pt>
    <dgm:pt modelId="{DAD471C1-E73B-45FC-89FB-7518BA8944CF}" type="pres">
      <dgm:prSet presAssocID="{558069B9-DD1D-49B7-ABE1-7DDE51271A1A}" presName="hierRoot2" presStyleCnt="0"/>
      <dgm:spPr/>
    </dgm:pt>
    <dgm:pt modelId="{F637BFEF-2A07-4ECE-98E4-8CCBA6FC6E59}" type="pres">
      <dgm:prSet presAssocID="{558069B9-DD1D-49B7-ABE1-7DDE51271A1A}" presName="composite2" presStyleCnt="0"/>
      <dgm:spPr/>
    </dgm:pt>
    <dgm:pt modelId="{A45423D8-4867-49E9-AECD-F6C2CC7F2745}" type="pres">
      <dgm:prSet presAssocID="{558069B9-DD1D-49B7-ABE1-7DDE51271A1A}" presName="background2" presStyleLbl="node2" presStyleIdx="1" presStyleCnt="4"/>
      <dgm:spPr>
        <a:solidFill>
          <a:schemeClr val="accent3">
            <a:lumMod val="40000"/>
            <a:lumOff val="60000"/>
          </a:schemeClr>
        </a:solidFill>
      </dgm:spPr>
    </dgm:pt>
    <dgm:pt modelId="{9C8C68DD-1B05-4908-8A45-FDB4687FA53F}" type="pres">
      <dgm:prSet presAssocID="{558069B9-DD1D-49B7-ABE1-7DDE51271A1A}" presName="text2" presStyleLbl="fgAcc2" presStyleIdx="1" presStyleCnt="4" custScaleX="146634">
        <dgm:presLayoutVars>
          <dgm:chPref val="3"/>
        </dgm:presLayoutVars>
      </dgm:prSet>
      <dgm:spPr/>
    </dgm:pt>
    <dgm:pt modelId="{58B63F77-1F29-4BC9-8DD6-21DEBCAD5CA5}" type="pres">
      <dgm:prSet presAssocID="{558069B9-DD1D-49B7-ABE1-7DDE51271A1A}" presName="hierChild3" presStyleCnt="0"/>
      <dgm:spPr/>
    </dgm:pt>
    <dgm:pt modelId="{C1F3A3E0-1B1A-4E00-9067-E0AB1A0BDED3}" type="pres">
      <dgm:prSet presAssocID="{41F37401-296E-412F-87A1-234D0E04AE55}" presName="Name10" presStyleLbl="parChTrans1D2" presStyleIdx="2" presStyleCnt="4"/>
      <dgm:spPr/>
    </dgm:pt>
    <dgm:pt modelId="{8DA37FDE-1419-4ECF-AE6E-EA0BDB31E11B}" type="pres">
      <dgm:prSet presAssocID="{25E77DE4-71AE-44B8-BC51-12C2D573D16D}" presName="hierRoot2" presStyleCnt="0"/>
      <dgm:spPr/>
    </dgm:pt>
    <dgm:pt modelId="{30BFB738-C42C-4305-8AAB-6884A8EAF5E0}" type="pres">
      <dgm:prSet presAssocID="{25E77DE4-71AE-44B8-BC51-12C2D573D16D}" presName="composite2" presStyleCnt="0"/>
      <dgm:spPr/>
    </dgm:pt>
    <dgm:pt modelId="{2E80814B-16CA-4102-9128-4738BFD59AB8}" type="pres">
      <dgm:prSet presAssocID="{25E77DE4-71AE-44B8-BC51-12C2D573D16D}" presName="background2" presStyleLbl="node2" presStyleIdx="2" presStyleCnt="4"/>
      <dgm:spPr>
        <a:solidFill>
          <a:schemeClr val="accent3">
            <a:lumMod val="40000"/>
            <a:lumOff val="60000"/>
          </a:schemeClr>
        </a:solidFill>
      </dgm:spPr>
    </dgm:pt>
    <dgm:pt modelId="{FADAA539-49CB-41CC-B8D5-D5DDC815719D}" type="pres">
      <dgm:prSet presAssocID="{25E77DE4-71AE-44B8-BC51-12C2D573D16D}" presName="text2" presStyleLbl="fgAcc2" presStyleIdx="2" presStyleCnt="4" custScaleX="170613">
        <dgm:presLayoutVars>
          <dgm:chPref val="3"/>
        </dgm:presLayoutVars>
      </dgm:prSet>
      <dgm:spPr/>
    </dgm:pt>
    <dgm:pt modelId="{8F7D58D5-E603-4DB0-8DF2-CBFE6984D855}" type="pres">
      <dgm:prSet presAssocID="{25E77DE4-71AE-44B8-BC51-12C2D573D16D}" presName="hierChild3" presStyleCnt="0"/>
      <dgm:spPr/>
    </dgm:pt>
    <dgm:pt modelId="{C0F23FB4-BA91-4B43-B398-5F5EF678145A}" type="pres">
      <dgm:prSet presAssocID="{E0F27009-137C-42B2-8E25-9A0AD870B15A}" presName="Name10" presStyleLbl="parChTrans1D2" presStyleIdx="3" presStyleCnt="4"/>
      <dgm:spPr/>
    </dgm:pt>
    <dgm:pt modelId="{4DFF2164-45FD-4211-884D-697DA2665225}" type="pres">
      <dgm:prSet presAssocID="{2DD689D3-3732-4E4F-B2AD-2763A73A3C6B}" presName="hierRoot2" presStyleCnt="0"/>
      <dgm:spPr/>
    </dgm:pt>
    <dgm:pt modelId="{B563CE1D-F5DC-4D1F-BFF6-296A5B550ABB}" type="pres">
      <dgm:prSet presAssocID="{2DD689D3-3732-4E4F-B2AD-2763A73A3C6B}" presName="composite2" presStyleCnt="0"/>
      <dgm:spPr/>
    </dgm:pt>
    <dgm:pt modelId="{1EBF8FEF-3119-48AC-A2D8-8017B3578B96}" type="pres">
      <dgm:prSet presAssocID="{2DD689D3-3732-4E4F-B2AD-2763A73A3C6B}" presName="background2" presStyleLbl="node2" presStyleIdx="3" presStyleCnt="4"/>
      <dgm:spPr>
        <a:solidFill>
          <a:schemeClr val="accent3">
            <a:lumMod val="40000"/>
            <a:lumOff val="60000"/>
          </a:schemeClr>
        </a:solidFill>
      </dgm:spPr>
    </dgm:pt>
    <dgm:pt modelId="{D54824EE-1C45-4689-9DA5-418FE9A37C05}" type="pres">
      <dgm:prSet presAssocID="{2DD689D3-3732-4E4F-B2AD-2763A73A3C6B}" presName="text2" presStyleLbl="fgAcc2" presStyleIdx="3" presStyleCnt="4" custScaleX="167081">
        <dgm:presLayoutVars>
          <dgm:chPref val="3"/>
        </dgm:presLayoutVars>
      </dgm:prSet>
      <dgm:spPr/>
    </dgm:pt>
    <dgm:pt modelId="{926C4774-FCE5-4A74-8A2E-6244638A6D95}" type="pres">
      <dgm:prSet presAssocID="{2DD689D3-3732-4E4F-B2AD-2763A73A3C6B}" presName="hierChild3" presStyleCnt="0"/>
      <dgm:spPr/>
    </dgm:pt>
  </dgm:ptLst>
  <dgm:cxnLst>
    <dgm:cxn modelId="{8F463400-D200-417C-A249-67FEC3F90E2E}" type="presOf" srcId="{558069B9-DD1D-49B7-ABE1-7DDE51271A1A}" destId="{9C8C68DD-1B05-4908-8A45-FDB4687FA53F}" srcOrd="0" destOrd="0" presId="urn:microsoft.com/office/officeart/2005/8/layout/hierarchy1"/>
    <dgm:cxn modelId="{E6ED8831-ECCE-4C35-A0AA-71451B702A0C}" type="presOf" srcId="{41F37401-296E-412F-87A1-234D0E04AE55}" destId="{C1F3A3E0-1B1A-4E00-9067-E0AB1A0BDED3}" srcOrd="0" destOrd="0" presId="urn:microsoft.com/office/officeart/2005/8/layout/hierarchy1"/>
    <dgm:cxn modelId="{7AECF265-E1B1-43EF-B91C-81EDA96EAFE7}" type="presOf" srcId="{DB2E4DB1-8459-429B-8957-D8EAE31BCF53}" destId="{5BB48931-420B-45F9-B82F-B8D28433E0F0}" srcOrd="0" destOrd="0" presId="urn:microsoft.com/office/officeart/2005/8/layout/hierarchy1"/>
    <dgm:cxn modelId="{4C42C446-2C2B-433D-97F8-14EEF606085E}" srcId="{3FB21623-D496-40E7-A0B1-94791C141DDF}" destId="{25E77DE4-71AE-44B8-BC51-12C2D573D16D}" srcOrd="2" destOrd="0" parTransId="{41F37401-296E-412F-87A1-234D0E04AE55}" sibTransId="{C76BA35C-1728-4F23-A773-389A79F30BF9}"/>
    <dgm:cxn modelId="{16608E4B-BB83-46DB-AEDA-51AF4D7E1578}" srcId="{3FB21623-D496-40E7-A0B1-94791C141DDF}" destId="{B360D32A-C190-4A42-95F6-7AC97C1540E1}" srcOrd="0" destOrd="0" parTransId="{3BFE25C5-1220-46A8-874F-FC1F263114DC}" sibTransId="{2121FFFF-A9B3-41E7-B6AD-C0C2143E7E6C}"/>
    <dgm:cxn modelId="{AB1A406D-5004-44F5-8330-D0B1C463249F}" type="presOf" srcId="{25E77DE4-71AE-44B8-BC51-12C2D573D16D}" destId="{FADAA539-49CB-41CC-B8D5-D5DDC815719D}" srcOrd="0" destOrd="0" presId="urn:microsoft.com/office/officeart/2005/8/layout/hierarchy1"/>
    <dgm:cxn modelId="{F0D20C55-83B9-41F4-9570-6B1BB9A3ED5F}" type="presOf" srcId="{3FB21623-D496-40E7-A0B1-94791C141DDF}" destId="{31B10D67-AFDF-488A-89EC-72F52CE2A9D2}" srcOrd="0" destOrd="0" presId="urn:microsoft.com/office/officeart/2005/8/layout/hierarchy1"/>
    <dgm:cxn modelId="{C5DE1879-EE2C-48EC-B0FF-3B693F1D4537}" srcId="{3FB21623-D496-40E7-A0B1-94791C141DDF}" destId="{558069B9-DD1D-49B7-ABE1-7DDE51271A1A}" srcOrd="1" destOrd="0" parTransId="{F223E3FC-12A2-40EE-9246-CA0D253C29EA}" sibTransId="{CD7D7A16-0BDA-455A-AC6A-B66BCFC2C8E5}"/>
    <dgm:cxn modelId="{4CCF2C9E-4BFE-45DE-B23D-F8ACEF96A3FA}" type="presOf" srcId="{F223E3FC-12A2-40EE-9246-CA0D253C29EA}" destId="{42F88134-F564-4E11-B828-7E8741D62C2A}" srcOrd="0" destOrd="0" presId="urn:microsoft.com/office/officeart/2005/8/layout/hierarchy1"/>
    <dgm:cxn modelId="{D20A16A5-AF4F-4D11-B7BA-B01A2139D682}" type="presOf" srcId="{3BFE25C5-1220-46A8-874F-FC1F263114DC}" destId="{62164A9D-3A9C-4DE2-A153-A1C8355B8DFD}" srcOrd="0" destOrd="0" presId="urn:microsoft.com/office/officeart/2005/8/layout/hierarchy1"/>
    <dgm:cxn modelId="{972691D5-3A14-4E0B-87C5-9A71338A4623}" type="presOf" srcId="{B360D32A-C190-4A42-95F6-7AC97C1540E1}" destId="{6C30DA5D-0C24-48D5-AAA4-13B145ECDDE1}" srcOrd="0" destOrd="0" presId="urn:microsoft.com/office/officeart/2005/8/layout/hierarchy1"/>
    <dgm:cxn modelId="{0418AAD6-811E-427C-8E4F-7DA86B039B13}" type="presOf" srcId="{E0F27009-137C-42B2-8E25-9A0AD870B15A}" destId="{C0F23FB4-BA91-4B43-B398-5F5EF678145A}" srcOrd="0" destOrd="0" presId="urn:microsoft.com/office/officeart/2005/8/layout/hierarchy1"/>
    <dgm:cxn modelId="{64EB23D7-9800-4D8D-B968-639DE9903601}" type="presOf" srcId="{2DD689D3-3732-4E4F-B2AD-2763A73A3C6B}" destId="{D54824EE-1C45-4689-9DA5-418FE9A37C05}" srcOrd="0" destOrd="0" presId="urn:microsoft.com/office/officeart/2005/8/layout/hierarchy1"/>
    <dgm:cxn modelId="{89D278F4-D4B0-426D-94A6-FDBCE901ECFC}" srcId="{3FB21623-D496-40E7-A0B1-94791C141DDF}" destId="{2DD689D3-3732-4E4F-B2AD-2763A73A3C6B}" srcOrd="3" destOrd="0" parTransId="{E0F27009-137C-42B2-8E25-9A0AD870B15A}" sibTransId="{39C9069E-B87F-4340-9CE1-F860758FFA97}"/>
    <dgm:cxn modelId="{EE187BFC-4CC0-4744-AD8E-82C5BE127DD8}" srcId="{DB2E4DB1-8459-429B-8957-D8EAE31BCF53}" destId="{3FB21623-D496-40E7-A0B1-94791C141DDF}" srcOrd="0" destOrd="0" parTransId="{7F29D4FE-6BCD-4C55-8E4C-DAA52C2D4EA2}" sibTransId="{BFED20B3-0E52-4FF1-90E6-AA319F2A89CC}"/>
    <dgm:cxn modelId="{82C627FC-9964-4B9E-A448-658D01F2BEAC}" type="presParOf" srcId="{5BB48931-420B-45F9-B82F-B8D28433E0F0}" destId="{3DD206F8-6C95-4F33-889A-7115913B392B}" srcOrd="0" destOrd="0" presId="urn:microsoft.com/office/officeart/2005/8/layout/hierarchy1"/>
    <dgm:cxn modelId="{9BB9683C-1794-4ABB-95EF-3BC177E22ED5}" type="presParOf" srcId="{3DD206F8-6C95-4F33-889A-7115913B392B}" destId="{9713E477-5D0D-48D0-BE0E-9051E113A432}" srcOrd="0" destOrd="0" presId="urn:microsoft.com/office/officeart/2005/8/layout/hierarchy1"/>
    <dgm:cxn modelId="{E644EEBC-679D-4AE4-A6BD-406D363E3DED}" type="presParOf" srcId="{9713E477-5D0D-48D0-BE0E-9051E113A432}" destId="{6684D834-358B-4863-AC88-8231939996A7}" srcOrd="0" destOrd="0" presId="urn:microsoft.com/office/officeart/2005/8/layout/hierarchy1"/>
    <dgm:cxn modelId="{259122BC-2FA2-4463-9C80-EAC0E34C35C9}" type="presParOf" srcId="{9713E477-5D0D-48D0-BE0E-9051E113A432}" destId="{31B10D67-AFDF-488A-89EC-72F52CE2A9D2}" srcOrd="1" destOrd="0" presId="urn:microsoft.com/office/officeart/2005/8/layout/hierarchy1"/>
    <dgm:cxn modelId="{2D1A14EA-B28B-4EC9-AE2B-A2C37B6978C5}" type="presParOf" srcId="{3DD206F8-6C95-4F33-889A-7115913B392B}" destId="{CA731373-B808-4E1F-9792-879F7FA22B1F}" srcOrd="1" destOrd="0" presId="urn:microsoft.com/office/officeart/2005/8/layout/hierarchy1"/>
    <dgm:cxn modelId="{FD8C7D7D-5EB6-4256-A08E-8694F66ED831}" type="presParOf" srcId="{CA731373-B808-4E1F-9792-879F7FA22B1F}" destId="{62164A9D-3A9C-4DE2-A153-A1C8355B8DFD}" srcOrd="0" destOrd="0" presId="urn:microsoft.com/office/officeart/2005/8/layout/hierarchy1"/>
    <dgm:cxn modelId="{84A14E89-620B-4391-AFBE-38557552A1E4}" type="presParOf" srcId="{CA731373-B808-4E1F-9792-879F7FA22B1F}" destId="{055103A3-FAF5-4BBE-A4C4-C3406B071284}" srcOrd="1" destOrd="0" presId="urn:microsoft.com/office/officeart/2005/8/layout/hierarchy1"/>
    <dgm:cxn modelId="{DC260CAB-03A5-4BD7-A8E8-866749616BF6}" type="presParOf" srcId="{055103A3-FAF5-4BBE-A4C4-C3406B071284}" destId="{373CF937-0BED-480B-A509-6843A2FE248A}" srcOrd="0" destOrd="0" presId="urn:microsoft.com/office/officeart/2005/8/layout/hierarchy1"/>
    <dgm:cxn modelId="{713B2239-81B1-4EC9-9F74-03617BE12358}" type="presParOf" srcId="{373CF937-0BED-480B-A509-6843A2FE248A}" destId="{51DD3BE6-B49F-4D71-80DB-9D7700340845}" srcOrd="0" destOrd="0" presId="urn:microsoft.com/office/officeart/2005/8/layout/hierarchy1"/>
    <dgm:cxn modelId="{927883A7-16F0-45A3-BC14-3FAB7A1E627F}" type="presParOf" srcId="{373CF937-0BED-480B-A509-6843A2FE248A}" destId="{6C30DA5D-0C24-48D5-AAA4-13B145ECDDE1}" srcOrd="1" destOrd="0" presId="urn:microsoft.com/office/officeart/2005/8/layout/hierarchy1"/>
    <dgm:cxn modelId="{ED34EAE3-1625-4C73-94E0-21AD5346E7E7}" type="presParOf" srcId="{055103A3-FAF5-4BBE-A4C4-C3406B071284}" destId="{27C95F6A-FC4B-4B13-8376-8ADD9DCCFA8E}" srcOrd="1" destOrd="0" presId="urn:microsoft.com/office/officeart/2005/8/layout/hierarchy1"/>
    <dgm:cxn modelId="{94524F31-2C5D-4F28-9DD0-0D090D2EBA4D}" type="presParOf" srcId="{CA731373-B808-4E1F-9792-879F7FA22B1F}" destId="{42F88134-F564-4E11-B828-7E8741D62C2A}" srcOrd="2" destOrd="0" presId="urn:microsoft.com/office/officeart/2005/8/layout/hierarchy1"/>
    <dgm:cxn modelId="{E58501E4-4E11-4580-B625-AF8EBD50D544}" type="presParOf" srcId="{CA731373-B808-4E1F-9792-879F7FA22B1F}" destId="{DAD471C1-E73B-45FC-89FB-7518BA8944CF}" srcOrd="3" destOrd="0" presId="urn:microsoft.com/office/officeart/2005/8/layout/hierarchy1"/>
    <dgm:cxn modelId="{4FF066D9-7046-4F08-B2F1-2B843818D5D6}" type="presParOf" srcId="{DAD471C1-E73B-45FC-89FB-7518BA8944CF}" destId="{F637BFEF-2A07-4ECE-98E4-8CCBA6FC6E59}" srcOrd="0" destOrd="0" presId="urn:microsoft.com/office/officeart/2005/8/layout/hierarchy1"/>
    <dgm:cxn modelId="{9B7611E5-5156-4B1C-B7E9-45F75CC02698}" type="presParOf" srcId="{F637BFEF-2A07-4ECE-98E4-8CCBA6FC6E59}" destId="{A45423D8-4867-49E9-AECD-F6C2CC7F2745}" srcOrd="0" destOrd="0" presId="urn:microsoft.com/office/officeart/2005/8/layout/hierarchy1"/>
    <dgm:cxn modelId="{DEBC5ACD-57CE-4E96-8139-5A642208880F}" type="presParOf" srcId="{F637BFEF-2A07-4ECE-98E4-8CCBA6FC6E59}" destId="{9C8C68DD-1B05-4908-8A45-FDB4687FA53F}" srcOrd="1" destOrd="0" presId="urn:microsoft.com/office/officeart/2005/8/layout/hierarchy1"/>
    <dgm:cxn modelId="{77D1D397-B079-45C9-B5BF-584F4A8D5D5A}" type="presParOf" srcId="{DAD471C1-E73B-45FC-89FB-7518BA8944CF}" destId="{58B63F77-1F29-4BC9-8DD6-21DEBCAD5CA5}" srcOrd="1" destOrd="0" presId="urn:microsoft.com/office/officeart/2005/8/layout/hierarchy1"/>
    <dgm:cxn modelId="{44824D03-D5EF-4C08-9E15-BCB8668CE877}" type="presParOf" srcId="{CA731373-B808-4E1F-9792-879F7FA22B1F}" destId="{C1F3A3E0-1B1A-4E00-9067-E0AB1A0BDED3}" srcOrd="4" destOrd="0" presId="urn:microsoft.com/office/officeart/2005/8/layout/hierarchy1"/>
    <dgm:cxn modelId="{A37ABDEE-9388-4F1C-A1C7-D1F709FF15DB}" type="presParOf" srcId="{CA731373-B808-4E1F-9792-879F7FA22B1F}" destId="{8DA37FDE-1419-4ECF-AE6E-EA0BDB31E11B}" srcOrd="5" destOrd="0" presId="urn:microsoft.com/office/officeart/2005/8/layout/hierarchy1"/>
    <dgm:cxn modelId="{B290B433-6104-47F0-BFD4-A0FCB85F8165}" type="presParOf" srcId="{8DA37FDE-1419-4ECF-AE6E-EA0BDB31E11B}" destId="{30BFB738-C42C-4305-8AAB-6884A8EAF5E0}" srcOrd="0" destOrd="0" presId="urn:microsoft.com/office/officeart/2005/8/layout/hierarchy1"/>
    <dgm:cxn modelId="{319510D9-1F13-4689-A3CD-11AB7CB85E00}" type="presParOf" srcId="{30BFB738-C42C-4305-8AAB-6884A8EAF5E0}" destId="{2E80814B-16CA-4102-9128-4738BFD59AB8}" srcOrd="0" destOrd="0" presId="urn:microsoft.com/office/officeart/2005/8/layout/hierarchy1"/>
    <dgm:cxn modelId="{6AB31F2A-DD8A-4FF1-8484-A6C2EA157A3C}" type="presParOf" srcId="{30BFB738-C42C-4305-8AAB-6884A8EAF5E0}" destId="{FADAA539-49CB-41CC-B8D5-D5DDC815719D}" srcOrd="1" destOrd="0" presId="urn:microsoft.com/office/officeart/2005/8/layout/hierarchy1"/>
    <dgm:cxn modelId="{7E695B34-7538-4B0E-85B9-6B39E46DDFB9}" type="presParOf" srcId="{8DA37FDE-1419-4ECF-AE6E-EA0BDB31E11B}" destId="{8F7D58D5-E603-4DB0-8DF2-CBFE6984D855}" srcOrd="1" destOrd="0" presId="urn:microsoft.com/office/officeart/2005/8/layout/hierarchy1"/>
    <dgm:cxn modelId="{4C3D3551-9987-4D7F-86D3-EDBACDA0F3BA}" type="presParOf" srcId="{CA731373-B808-4E1F-9792-879F7FA22B1F}" destId="{C0F23FB4-BA91-4B43-B398-5F5EF678145A}" srcOrd="6" destOrd="0" presId="urn:microsoft.com/office/officeart/2005/8/layout/hierarchy1"/>
    <dgm:cxn modelId="{DEE1A868-0AAA-41C8-BE85-958752262632}" type="presParOf" srcId="{CA731373-B808-4E1F-9792-879F7FA22B1F}" destId="{4DFF2164-45FD-4211-884D-697DA2665225}" srcOrd="7" destOrd="0" presId="urn:microsoft.com/office/officeart/2005/8/layout/hierarchy1"/>
    <dgm:cxn modelId="{6186A96C-1EE3-4143-A1EF-9868FBE6245C}" type="presParOf" srcId="{4DFF2164-45FD-4211-884D-697DA2665225}" destId="{B563CE1D-F5DC-4D1F-BFF6-296A5B550ABB}" srcOrd="0" destOrd="0" presId="urn:microsoft.com/office/officeart/2005/8/layout/hierarchy1"/>
    <dgm:cxn modelId="{5B11FB2A-FE82-44C5-AB5F-52443653034D}" type="presParOf" srcId="{B563CE1D-F5DC-4D1F-BFF6-296A5B550ABB}" destId="{1EBF8FEF-3119-48AC-A2D8-8017B3578B96}" srcOrd="0" destOrd="0" presId="urn:microsoft.com/office/officeart/2005/8/layout/hierarchy1"/>
    <dgm:cxn modelId="{BA96994B-42D0-42A7-97D1-3D7DF802FCAD}" type="presParOf" srcId="{B563CE1D-F5DC-4D1F-BFF6-296A5B550ABB}" destId="{D54824EE-1C45-4689-9DA5-418FE9A37C05}" srcOrd="1" destOrd="0" presId="urn:microsoft.com/office/officeart/2005/8/layout/hierarchy1"/>
    <dgm:cxn modelId="{A6E2FCE5-5776-49B2-9FD0-22E380DA6F8A}" type="presParOf" srcId="{4DFF2164-45FD-4211-884D-697DA2665225}" destId="{926C4774-FCE5-4A74-8A2E-6244638A6D95}" srcOrd="1" destOrd="0" presId="urn:microsoft.com/office/officeart/2005/8/layout/hierarchy1"/>
  </dgm:cxnLst>
  <dgm:bg>
    <a:noFill/>
  </dgm:bg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0F23FB4-BA91-4B43-B398-5F5EF678145A}">
      <dsp:nvSpPr>
        <dsp:cNvPr id="0" name=""/>
        <dsp:cNvSpPr/>
      </dsp:nvSpPr>
      <dsp:spPr>
        <a:xfrm>
          <a:off x="4376847" y="891038"/>
          <a:ext cx="2965231" cy="40765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77803"/>
              </a:lnTo>
              <a:lnTo>
                <a:pt x="2965231" y="277803"/>
              </a:lnTo>
              <a:lnTo>
                <a:pt x="2965231" y="407652"/>
              </a:lnTo>
            </a:path>
          </a:pathLst>
        </a:custGeom>
        <a:noFill/>
        <a:ln w="25400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1F3A3E0-1B1A-4E00-9067-E0AB1A0BDED3}">
      <dsp:nvSpPr>
        <dsp:cNvPr id="0" name=""/>
        <dsp:cNvSpPr/>
      </dsp:nvSpPr>
      <dsp:spPr>
        <a:xfrm>
          <a:off x="4376847" y="891038"/>
          <a:ext cx="322070" cy="407652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77803"/>
              </a:lnTo>
              <a:lnTo>
                <a:pt x="322070" y="277803"/>
              </a:lnTo>
              <a:lnTo>
                <a:pt x="322070" y="407652"/>
              </a:lnTo>
            </a:path>
          </a:pathLst>
        </a:custGeom>
        <a:noFill/>
        <a:ln w="25400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2F88134-F564-4E11-B828-7E8741D62C2A}">
      <dsp:nvSpPr>
        <dsp:cNvPr id="0" name=""/>
        <dsp:cNvSpPr/>
      </dsp:nvSpPr>
      <dsp:spPr>
        <a:xfrm>
          <a:off x="2590263" y="891038"/>
          <a:ext cx="1786584" cy="407652"/>
        </a:xfrm>
        <a:custGeom>
          <a:avLst/>
          <a:gdLst/>
          <a:ahLst/>
          <a:cxnLst/>
          <a:rect l="0" t="0" r="0" b="0"/>
          <a:pathLst>
            <a:path>
              <a:moveTo>
                <a:pt x="1786584" y="0"/>
              </a:moveTo>
              <a:lnTo>
                <a:pt x="1786584" y="277803"/>
              </a:lnTo>
              <a:lnTo>
                <a:pt x="0" y="277803"/>
              </a:lnTo>
              <a:lnTo>
                <a:pt x="0" y="407652"/>
              </a:lnTo>
            </a:path>
          </a:pathLst>
        </a:custGeom>
        <a:noFill/>
        <a:ln w="25400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2164A9D-3A9C-4DE2-A153-A1C8355B8DFD}">
      <dsp:nvSpPr>
        <dsp:cNvPr id="0" name=""/>
        <dsp:cNvSpPr/>
      </dsp:nvSpPr>
      <dsp:spPr>
        <a:xfrm>
          <a:off x="786640" y="891038"/>
          <a:ext cx="3590207" cy="407652"/>
        </a:xfrm>
        <a:custGeom>
          <a:avLst/>
          <a:gdLst/>
          <a:ahLst/>
          <a:cxnLst/>
          <a:rect l="0" t="0" r="0" b="0"/>
          <a:pathLst>
            <a:path>
              <a:moveTo>
                <a:pt x="3590207" y="0"/>
              </a:moveTo>
              <a:lnTo>
                <a:pt x="3590207" y="277803"/>
              </a:lnTo>
              <a:lnTo>
                <a:pt x="0" y="277803"/>
              </a:lnTo>
              <a:lnTo>
                <a:pt x="0" y="407652"/>
              </a:lnTo>
            </a:path>
          </a:pathLst>
        </a:custGeom>
        <a:noFill/>
        <a:ln w="25400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684D834-358B-4863-AC88-8231939996A7}">
      <dsp:nvSpPr>
        <dsp:cNvPr id="0" name=""/>
        <dsp:cNvSpPr/>
      </dsp:nvSpPr>
      <dsp:spPr>
        <a:xfrm>
          <a:off x="1593999" y="977"/>
          <a:ext cx="5565696" cy="89006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6">
                <a:shade val="80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6">
                <a:shade val="80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31B10D67-AFDF-488A-89EC-72F52CE2A9D2}">
      <dsp:nvSpPr>
        <dsp:cNvPr id="0" name=""/>
        <dsp:cNvSpPr/>
      </dsp:nvSpPr>
      <dsp:spPr>
        <a:xfrm>
          <a:off x="1749741" y="148931"/>
          <a:ext cx="5565696" cy="89006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6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solidFill>
                <a:srgbClr val="0033CC"/>
              </a:solidFill>
              <a:effectLst/>
              <a:latin typeface="DM Sans" pitchFamily="2" charset="0"/>
            </a:rPr>
            <a:t>Development of the advanced methods and algorithms for the production of radiopharmaceuticals</a:t>
          </a:r>
          <a:endParaRPr lang="ru-UA" sz="2000" b="1" kern="1200" dirty="0">
            <a:solidFill>
              <a:srgbClr val="0033CC"/>
            </a:solidFill>
            <a:effectLst/>
            <a:latin typeface="Montserrat SemiBold" panose="00000700000000000000" pitchFamily="2" charset="-52"/>
          </a:endParaRPr>
        </a:p>
      </dsp:txBody>
      <dsp:txXfrm>
        <a:off x="1775810" y="175000"/>
        <a:ext cx="5513558" cy="837922"/>
      </dsp:txXfrm>
    </dsp:sp>
    <dsp:sp modelId="{51DD3BE6-B49F-4D71-80DB-9D7700340845}">
      <dsp:nvSpPr>
        <dsp:cNvPr id="0" name=""/>
        <dsp:cNvSpPr/>
      </dsp:nvSpPr>
      <dsp:spPr>
        <a:xfrm>
          <a:off x="85805" y="1298690"/>
          <a:ext cx="1401670" cy="89006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6">
                <a:tint val="99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6">
                <a:tint val="99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6C30DA5D-0C24-48D5-AAA4-13B145ECDDE1}">
      <dsp:nvSpPr>
        <dsp:cNvPr id="0" name=""/>
        <dsp:cNvSpPr/>
      </dsp:nvSpPr>
      <dsp:spPr>
        <a:xfrm>
          <a:off x="241546" y="1446644"/>
          <a:ext cx="1401670" cy="89006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b="1" kern="1200" dirty="0">
              <a:solidFill>
                <a:srgbClr val="663300"/>
              </a:solidFill>
              <a:latin typeface="Outfit" panose="020B0604020202020204" charset="0"/>
            </a:rPr>
            <a:t>Molecular screening</a:t>
          </a:r>
          <a:endParaRPr lang="ru-UA" sz="1700" b="1" kern="1200" dirty="0">
            <a:solidFill>
              <a:srgbClr val="663300"/>
            </a:solidFill>
            <a:latin typeface="Montserrat Bold Italics" panose="020B0604020202020204" charset="-52"/>
          </a:endParaRPr>
        </a:p>
      </dsp:txBody>
      <dsp:txXfrm>
        <a:off x="267615" y="1472713"/>
        <a:ext cx="1349532" cy="837922"/>
      </dsp:txXfrm>
    </dsp:sp>
    <dsp:sp modelId="{A45423D8-4867-49E9-AECD-F6C2CC7F2745}">
      <dsp:nvSpPr>
        <dsp:cNvPr id="0" name=""/>
        <dsp:cNvSpPr/>
      </dsp:nvSpPr>
      <dsp:spPr>
        <a:xfrm>
          <a:off x="1798957" y="1298690"/>
          <a:ext cx="1582611" cy="89006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6">
                <a:tint val="99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6">
                <a:tint val="99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9C8C68DD-1B05-4908-8A45-FDB4687FA53F}">
      <dsp:nvSpPr>
        <dsp:cNvPr id="0" name=""/>
        <dsp:cNvSpPr/>
      </dsp:nvSpPr>
      <dsp:spPr>
        <a:xfrm>
          <a:off x="1954698" y="1446644"/>
          <a:ext cx="1582611" cy="89006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b="1" kern="1200" dirty="0">
              <a:solidFill>
                <a:srgbClr val="663300"/>
              </a:solidFill>
              <a:latin typeface="Outfit" panose="020B0604020202020204" charset="0"/>
            </a:rPr>
            <a:t>Multimodal visualization</a:t>
          </a:r>
          <a:endParaRPr lang="ru-UA" sz="1700" b="1" kern="1200" dirty="0">
            <a:solidFill>
              <a:srgbClr val="663300"/>
            </a:solidFill>
            <a:latin typeface="Montserrat Bold Italics" panose="020B0604020202020204" charset="-52"/>
          </a:endParaRPr>
        </a:p>
      </dsp:txBody>
      <dsp:txXfrm>
        <a:off x="1980767" y="1472713"/>
        <a:ext cx="1530473" cy="837922"/>
      </dsp:txXfrm>
    </dsp:sp>
    <dsp:sp modelId="{2E80814B-16CA-4102-9128-4738BFD59AB8}">
      <dsp:nvSpPr>
        <dsp:cNvPr id="0" name=""/>
        <dsp:cNvSpPr/>
      </dsp:nvSpPr>
      <dsp:spPr>
        <a:xfrm>
          <a:off x="3693051" y="1298690"/>
          <a:ext cx="2011733" cy="89006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6">
                <a:tint val="99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6">
                <a:tint val="99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FADAA539-49CB-41CC-B8D5-D5DDC815719D}">
      <dsp:nvSpPr>
        <dsp:cNvPr id="0" name=""/>
        <dsp:cNvSpPr/>
      </dsp:nvSpPr>
      <dsp:spPr>
        <a:xfrm>
          <a:off x="3848792" y="1446644"/>
          <a:ext cx="2011733" cy="89006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b="1" kern="1200" dirty="0">
              <a:solidFill>
                <a:srgbClr val="663300"/>
              </a:solidFill>
              <a:latin typeface="Outfit" panose="020B0604020202020204" charset="0"/>
            </a:rPr>
            <a:t>Improved pharmacokinetic properties</a:t>
          </a:r>
          <a:endParaRPr lang="ru-UA" sz="1700" b="1" kern="1200" dirty="0">
            <a:solidFill>
              <a:srgbClr val="663300"/>
            </a:solidFill>
            <a:latin typeface="Montserrat Bold Italics" panose="020B0604020202020204" charset="-52"/>
          </a:endParaRPr>
        </a:p>
      </dsp:txBody>
      <dsp:txXfrm>
        <a:off x="3874861" y="1472713"/>
        <a:ext cx="1959595" cy="837922"/>
      </dsp:txXfrm>
    </dsp:sp>
    <dsp:sp modelId="{1EBF8FEF-3119-48AC-A2D8-8017B3578B96}">
      <dsp:nvSpPr>
        <dsp:cNvPr id="0" name=""/>
        <dsp:cNvSpPr/>
      </dsp:nvSpPr>
      <dsp:spPr>
        <a:xfrm>
          <a:off x="6016267" y="1298690"/>
          <a:ext cx="2651623" cy="890060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6">
                <a:tint val="99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6">
                <a:tint val="99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D54824EE-1C45-4689-9DA5-418FE9A37C05}">
      <dsp:nvSpPr>
        <dsp:cNvPr id="0" name=""/>
        <dsp:cNvSpPr/>
      </dsp:nvSpPr>
      <dsp:spPr>
        <a:xfrm>
          <a:off x="6172008" y="1446644"/>
          <a:ext cx="2651623" cy="890060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6">
              <a:tint val="99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4770" tIns="64770" rIns="64770" bIns="64770" numCol="1" spcCol="1270" anchor="ctr" anchorCtr="0">
          <a:noAutofit/>
        </a:bodyPr>
        <a:lstStyle/>
        <a:p>
          <a:pPr marL="0" lvl="0" indent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700" b="1" kern="1200" dirty="0">
              <a:solidFill>
                <a:srgbClr val="663300"/>
              </a:solidFill>
              <a:latin typeface="Outfit" panose="020B0604020202020204" charset="0"/>
            </a:rPr>
            <a:t>Test models of radiopharmaceuticals</a:t>
          </a:r>
          <a:endParaRPr lang="ru-UA" sz="1700" b="1" kern="1200" dirty="0">
            <a:solidFill>
              <a:srgbClr val="663300"/>
            </a:solidFill>
            <a:latin typeface="Montserrat Bold Italics" panose="020B0604020202020204" charset="-52"/>
          </a:endParaRPr>
        </a:p>
      </dsp:txBody>
      <dsp:txXfrm>
        <a:off x="6198077" y="1472713"/>
        <a:ext cx="2599485" cy="837922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0F23FB4-BA91-4B43-B398-5F5EF678145A}">
      <dsp:nvSpPr>
        <dsp:cNvPr id="0" name=""/>
        <dsp:cNvSpPr/>
      </dsp:nvSpPr>
      <dsp:spPr>
        <a:xfrm>
          <a:off x="4383699" y="1081465"/>
          <a:ext cx="3312960" cy="37178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53359"/>
              </a:lnTo>
              <a:lnTo>
                <a:pt x="3312960" y="253359"/>
              </a:lnTo>
              <a:lnTo>
                <a:pt x="3312960" y="371783"/>
              </a:lnTo>
            </a:path>
          </a:pathLst>
        </a:custGeom>
        <a:noFill/>
        <a:ln w="25400" cap="flat" cmpd="sng" algn="ctr">
          <a:solidFill>
            <a:schemeClr val="accent3">
              <a:lumMod val="7500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C1F3A3E0-1B1A-4E00-9067-E0AB1A0BDED3}">
      <dsp:nvSpPr>
        <dsp:cNvPr id="0" name=""/>
        <dsp:cNvSpPr/>
      </dsp:nvSpPr>
      <dsp:spPr>
        <a:xfrm>
          <a:off x="4383699" y="1081465"/>
          <a:ext cx="870447" cy="371783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53359"/>
              </a:lnTo>
              <a:lnTo>
                <a:pt x="870447" y="253359"/>
              </a:lnTo>
              <a:lnTo>
                <a:pt x="870447" y="371783"/>
              </a:lnTo>
            </a:path>
          </a:pathLst>
        </a:custGeom>
        <a:noFill/>
        <a:ln w="25400" cap="flat" cmpd="sng" algn="ctr">
          <a:solidFill>
            <a:schemeClr val="accent3">
              <a:lumMod val="7500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2F88134-F564-4E11-B828-7E8741D62C2A}">
      <dsp:nvSpPr>
        <dsp:cNvPr id="0" name=""/>
        <dsp:cNvSpPr/>
      </dsp:nvSpPr>
      <dsp:spPr>
        <a:xfrm>
          <a:off x="2942326" y="1081465"/>
          <a:ext cx="1441373" cy="371783"/>
        </a:xfrm>
        <a:custGeom>
          <a:avLst/>
          <a:gdLst/>
          <a:ahLst/>
          <a:cxnLst/>
          <a:rect l="0" t="0" r="0" b="0"/>
          <a:pathLst>
            <a:path>
              <a:moveTo>
                <a:pt x="1441373" y="0"/>
              </a:moveTo>
              <a:lnTo>
                <a:pt x="1441373" y="253359"/>
              </a:lnTo>
              <a:lnTo>
                <a:pt x="0" y="253359"/>
              </a:lnTo>
              <a:lnTo>
                <a:pt x="0" y="371783"/>
              </a:lnTo>
            </a:path>
          </a:pathLst>
        </a:custGeom>
        <a:noFill/>
        <a:ln w="25400" cap="flat" cmpd="sng" algn="ctr">
          <a:solidFill>
            <a:schemeClr val="accent3">
              <a:lumMod val="7500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2164A9D-3A9C-4DE2-A153-A1C8355B8DFD}">
      <dsp:nvSpPr>
        <dsp:cNvPr id="0" name=""/>
        <dsp:cNvSpPr/>
      </dsp:nvSpPr>
      <dsp:spPr>
        <a:xfrm>
          <a:off x="861910" y="1081465"/>
          <a:ext cx="3521789" cy="371783"/>
        </a:xfrm>
        <a:custGeom>
          <a:avLst/>
          <a:gdLst/>
          <a:ahLst/>
          <a:cxnLst/>
          <a:rect l="0" t="0" r="0" b="0"/>
          <a:pathLst>
            <a:path>
              <a:moveTo>
                <a:pt x="3521789" y="0"/>
              </a:moveTo>
              <a:lnTo>
                <a:pt x="3521789" y="253359"/>
              </a:lnTo>
              <a:lnTo>
                <a:pt x="0" y="253359"/>
              </a:lnTo>
              <a:lnTo>
                <a:pt x="0" y="371783"/>
              </a:lnTo>
            </a:path>
          </a:pathLst>
        </a:custGeom>
        <a:noFill/>
        <a:ln w="25400" cap="flat" cmpd="sng" algn="ctr">
          <a:solidFill>
            <a:schemeClr val="accent3">
              <a:lumMod val="75000"/>
            </a:schemeClr>
          </a:solidFill>
          <a:prstDash val="solid"/>
        </a:ln>
        <a:effectLst/>
        <a:scene3d>
          <a:camera prst="orthographicFront"/>
          <a:lightRig rig="threePt" dir="t">
            <a:rot lat="0" lon="0" rev="7500000"/>
          </a:lightRig>
        </a:scene3d>
        <a:sp3d z="-40000" prstMaterial="matte"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684D834-358B-4863-AC88-8231939996A7}">
      <dsp:nvSpPr>
        <dsp:cNvPr id="0" name=""/>
        <dsp:cNvSpPr/>
      </dsp:nvSpPr>
      <dsp:spPr>
        <a:xfrm>
          <a:off x="1845711" y="269720"/>
          <a:ext cx="5075976" cy="811745"/>
        </a:xfrm>
        <a:prstGeom prst="roundRect">
          <a:avLst>
            <a:gd name="adj" fmla="val 10000"/>
          </a:avLst>
        </a:prstGeom>
        <a:solidFill>
          <a:schemeClr val="accent3">
            <a:lumMod val="40000"/>
            <a:lumOff val="6000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31B10D67-AFDF-488A-89EC-72F52CE2A9D2}">
      <dsp:nvSpPr>
        <dsp:cNvPr id="0" name=""/>
        <dsp:cNvSpPr/>
      </dsp:nvSpPr>
      <dsp:spPr>
        <a:xfrm>
          <a:off x="1987748" y="404656"/>
          <a:ext cx="5075976" cy="81174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lumMod val="7500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400" b="1" kern="1200" dirty="0">
              <a:solidFill>
                <a:srgbClr val="0033CC"/>
              </a:solidFill>
              <a:effectLst/>
              <a:latin typeface="DM Sans" pitchFamily="2" charset="0"/>
            </a:rPr>
            <a:t>Scintillation detector and photon scanner prototypes</a:t>
          </a:r>
          <a:endParaRPr lang="ru-UA" sz="2400" b="1" kern="1200" dirty="0">
            <a:solidFill>
              <a:srgbClr val="0033CC"/>
            </a:solidFill>
            <a:effectLst/>
            <a:latin typeface="Montserrat SemiBold" panose="00000700000000000000" pitchFamily="2" charset="-52"/>
          </a:endParaRPr>
        </a:p>
      </dsp:txBody>
      <dsp:txXfrm>
        <a:off x="2011523" y="428431"/>
        <a:ext cx="5028426" cy="764195"/>
      </dsp:txXfrm>
    </dsp:sp>
    <dsp:sp modelId="{51DD3BE6-B49F-4D71-80DB-9D7700340845}">
      <dsp:nvSpPr>
        <dsp:cNvPr id="0" name=""/>
        <dsp:cNvSpPr/>
      </dsp:nvSpPr>
      <dsp:spPr>
        <a:xfrm>
          <a:off x="2808" y="1453249"/>
          <a:ext cx="1718202" cy="811745"/>
        </a:xfrm>
        <a:prstGeom prst="roundRect">
          <a:avLst>
            <a:gd name="adj" fmla="val 10000"/>
          </a:avLst>
        </a:prstGeom>
        <a:solidFill>
          <a:schemeClr val="accent3">
            <a:lumMod val="40000"/>
            <a:lumOff val="6000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6C30DA5D-0C24-48D5-AAA4-13B145ECDDE1}">
      <dsp:nvSpPr>
        <dsp:cNvPr id="0" name=""/>
        <dsp:cNvSpPr/>
      </dsp:nvSpPr>
      <dsp:spPr>
        <a:xfrm>
          <a:off x="144846" y="1588185"/>
          <a:ext cx="1718202" cy="81174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lumMod val="7500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kern="1200" dirty="0">
              <a:solidFill>
                <a:srgbClr val="663300"/>
              </a:solidFill>
              <a:latin typeface="Outfit" panose="020B0604020202020204" charset="0"/>
            </a:rPr>
            <a:t>Improved time characteristics</a:t>
          </a:r>
          <a:endParaRPr lang="ru-UA" sz="1600" b="1" kern="1200" dirty="0">
            <a:solidFill>
              <a:srgbClr val="663300"/>
            </a:solidFill>
            <a:latin typeface="Montserrat Bold Italics" panose="020B0604020202020204" charset="-52"/>
          </a:endParaRPr>
        </a:p>
      </dsp:txBody>
      <dsp:txXfrm>
        <a:off x="168621" y="1611960"/>
        <a:ext cx="1670652" cy="764195"/>
      </dsp:txXfrm>
    </dsp:sp>
    <dsp:sp modelId="{A45423D8-4867-49E9-AECD-F6C2CC7F2745}">
      <dsp:nvSpPr>
        <dsp:cNvPr id="0" name=""/>
        <dsp:cNvSpPr/>
      </dsp:nvSpPr>
      <dsp:spPr>
        <a:xfrm>
          <a:off x="2005086" y="1453249"/>
          <a:ext cx="1874479" cy="811745"/>
        </a:xfrm>
        <a:prstGeom prst="roundRect">
          <a:avLst>
            <a:gd name="adj" fmla="val 10000"/>
          </a:avLst>
        </a:prstGeom>
        <a:solidFill>
          <a:schemeClr val="accent3">
            <a:lumMod val="40000"/>
            <a:lumOff val="6000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9C8C68DD-1B05-4908-8A45-FDB4687FA53F}">
      <dsp:nvSpPr>
        <dsp:cNvPr id="0" name=""/>
        <dsp:cNvSpPr/>
      </dsp:nvSpPr>
      <dsp:spPr>
        <a:xfrm>
          <a:off x="2147124" y="1588185"/>
          <a:ext cx="1874479" cy="81174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lumMod val="7500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kern="1200" dirty="0">
              <a:solidFill>
                <a:srgbClr val="663300"/>
              </a:solidFill>
              <a:latin typeface="Outfit" panose="020B0604020202020204" charset="0"/>
            </a:rPr>
            <a:t>Imaging protocols on photon scanners</a:t>
          </a:r>
          <a:endParaRPr lang="ru-UA" sz="1600" b="1" kern="1200" dirty="0">
            <a:solidFill>
              <a:srgbClr val="663300"/>
            </a:solidFill>
            <a:latin typeface="Montserrat Bold Italics" panose="020B0604020202020204" charset="-52"/>
          </a:endParaRPr>
        </a:p>
      </dsp:txBody>
      <dsp:txXfrm>
        <a:off x="2170899" y="1611960"/>
        <a:ext cx="1826929" cy="764195"/>
      </dsp:txXfrm>
    </dsp:sp>
    <dsp:sp modelId="{2E80814B-16CA-4102-9128-4738BFD59AB8}">
      <dsp:nvSpPr>
        <dsp:cNvPr id="0" name=""/>
        <dsp:cNvSpPr/>
      </dsp:nvSpPr>
      <dsp:spPr>
        <a:xfrm>
          <a:off x="4163641" y="1453249"/>
          <a:ext cx="2181012" cy="811745"/>
        </a:xfrm>
        <a:prstGeom prst="roundRect">
          <a:avLst>
            <a:gd name="adj" fmla="val 10000"/>
          </a:avLst>
        </a:prstGeom>
        <a:solidFill>
          <a:schemeClr val="accent3">
            <a:lumMod val="40000"/>
            <a:lumOff val="6000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FADAA539-49CB-41CC-B8D5-D5DDC815719D}">
      <dsp:nvSpPr>
        <dsp:cNvPr id="0" name=""/>
        <dsp:cNvSpPr/>
      </dsp:nvSpPr>
      <dsp:spPr>
        <a:xfrm>
          <a:off x="4305679" y="1588185"/>
          <a:ext cx="2181012" cy="81174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lumMod val="7500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kern="1200" dirty="0">
              <a:solidFill>
                <a:srgbClr val="663300"/>
              </a:solidFill>
              <a:latin typeface="Outfit" panose="020B0604020202020204" charset="0"/>
            </a:rPr>
            <a:t>Improved quality and information content of diagnostic images</a:t>
          </a:r>
          <a:endParaRPr lang="ru-UA" sz="1600" b="1" kern="1200" dirty="0">
            <a:solidFill>
              <a:srgbClr val="663300"/>
            </a:solidFill>
          </a:endParaRPr>
        </a:p>
      </dsp:txBody>
      <dsp:txXfrm>
        <a:off x="4329454" y="1611960"/>
        <a:ext cx="2133462" cy="764195"/>
      </dsp:txXfrm>
    </dsp:sp>
    <dsp:sp modelId="{1EBF8FEF-3119-48AC-A2D8-8017B3578B96}">
      <dsp:nvSpPr>
        <dsp:cNvPr id="0" name=""/>
        <dsp:cNvSpPr/>
      </dsp:nvSpPr>
      <dsp:spPr>
        <a:xfrm>
          <a:off x="6628729" y="1453249"/>
          <a:ext cx="2135861" cy="811745"/>
        </a:xfrm>
        <a:prstGeom prst="roundRect">
          <a:avLst>
            <a:gd name="adj" fmla="val 10000"/>
          </a:avLst>
        </a:prstGeom>
        <a:solidFill>
          <a:schemeClr val="accent3">
            <a:lumMod val="40000"/>
            <a:lumOff val="60000"/>
          </a:schemeClr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</dsp:sp>
    <dsp:sp modelId="{D54824EE-1C45-4689-9DA5-418FE9A37C05}">
      <dsp:nvSpPr>
        <dsp:cNvPr id="0" name=""/>
        <dsp:cNvSpPr/>
      </dsp:nvSpPr>
      <dsp:spPr>
        <a:xfrm>
          <a:off x="6770766" y="1588185"/>
          <a:ext cx="2135861" cy="811745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lumMod val="7500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152400" extrusionH="63500" prstMaterial="dkEdge">
          <a:bevelT w="12540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1" kern="1200" dirty="0">
              <a:solidFill>
                <a:srgbClr val="663300"/>
              </a:solidFill>
              <a:latin typeface="Outfit" panose="020B0604020202020204" charset="0"/>
            </a:rPr>
            <a:t>Phenomenological model of the detector</a:t>
          </a:r>
          <a:endParaRPr lang="ru-UA" sz="1600" b="1" kern="1200" dirty="0">
            <a:solidFill>
              <a:srgbClr val="663300"/>
            </a:solidFill>
          </a:endParaRPr>
        </a:p>
      </dsp:txBody>
      <dsp:txXfrm>
        <a:off x="6794541" y="1611960"/>
        <a:ext cx="2088311" cy="764195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g4dfce81f19_0_4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42" name="Google Shape;342;g4dfce81f19_0_4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51">
          <a:extLst>
            <a:ext uri="{FF2B5EF4-FFF2-40B4-BE49-F238E27FC236}">
              <a16:creationId xmlns:a16="http://schemas.microsoft.com/office/drawing/2014/main" id="{215F984C-5742-0102-E521-2CB15E9439F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Google Shape;452;g14072739ea5_12_0:notes">
            <a:extLst>
              <a:ext uri="{FF2B5EF4-FFF2-40B4-BE49-F238E27FC236}">
                <a16:creationId xmlns:a16="http://schemas.microsoft.com/office/drawing/2014/main" id="{92EB98C8-1256-80AC-8767-0739FD42238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53" name="Google Shape;453;g14072739ea5_12_0:notes">
            <a:extLst>
              <a:ext uri="{FF2B5EF4-FFF2-40B4-BE49-F238E27FC236}">
                <a16:creationId xmlns:a16="http://schemas.microsoft.com/office/drawing/2014/main" id="{E09F0E55-6445-7FF9-7343-DDDE8E3F73DE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22885734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>
          <a:extLst>
            <a:ext uri="{FF2B5EF4-FFF2-40B4-BE49-F238E27FC236}">
              <a16:creationId xmlns:a16="http://schemas.microsoft.com/office/drawing/2014/main" id="{F7B56E29-D691-0059-ECBB-5ED71442153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g54dda1946d_6_332:notes">
            <a:extLst>
              <a:ext uri="{FF2B5EF4-FFF2-40B4-BE49-F238E27FC236}">
                <a16:creationId xmlns:a16="http://schemas.microsoft.com/office/drawing/2014/main" id="{A25F1FD4-483B-A703-A8EF-0512158B5C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85" name="Google Shape;485;g54dda1946d_6_332:notes">
            <a:extLst>
              <a:ext uri="{FF2B5EF4-FFF2-40B4-BE49-F238E27FC236}">
                <a16:creationId xmlns:a16="http://schemas.microsoft.com/office/drawing/2014/main" id="{2D7096C2-8CC2-662C-8820-B09B441B657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7699460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" name="Google Shape;378;gd431007ba2_0_2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79" name="Google Shape;379;gd431007ba2_0_2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Google Shape;401;g54dda1946d_6_2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2" name="Google Shape;402;g54dda1946d_6_2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9727E69D-5C3F-6A6D-8CB7-F4CF1FAB91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D47BE25B-7947-6098-B93C-EC278671187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E57F404F-12A6-2E2C-E838-DF02A70F7E7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34940412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9900837F-A213-CF0A-F021-D15E7C81D06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F47BADF1-325B-3D71-ACBE-2CC7D046BCB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1A4C40D8-2795-4143-E6B2-937C5482CEF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9574698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CCC90C2D-7ED8-B955-F7D2-F3A46EDF227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A4D10CBD-9D5D-98EE-D2A6-6B901FD6C03A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4B0AC991-9135-263C-630F-AF262D6CD5E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6181304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0C4FCF1E-9963-AEF3-FB85-C018644F5D2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0DF14821-B25D-CB82-1EDB-873AF00EA75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DEB3261F-D3B0-64A9-1A01-CAE52B6ED827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2661734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6B025AE2-FA1D-F58E-70F6-D32F432FB8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5F977637-C05F-1A1D-5CD0-008B5C952814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5D0C2145-A798-18D2-055D-53ABF6E56676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75104404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991FEEE5-D43F-F7A8-6948-D70C0F5A4BB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8DCDF0B4-CF96-B400-5815-5266CFA7077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4A54CABD-E010-2C3C-987B-B4564E200D3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2543081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AC745103-B5E4-9C03-9D96-0E311FE6EC6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64F4B4CD-6A07-2074-11E8-AC86C1E99B8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BDBABF89-736D-BABB-D477-995C45C125B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4453199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386C365A-718D-EFD9-C554-469149B17A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DB9B6490-41B4-2AFF-BC49-56F4F1D439D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7AF805D3-EDC2-E6FB-2020-FF94245278D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31814679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29536A51-BF7C-736A-B335-58F9BE24B95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164138AC-8111-E694-7044-F68885953EE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7C7E18DE-62A4-08B5-71E2-B14C2B7E996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00765732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82C8CDCB-2EDD-23A5-30B2-4B77704767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509D5752-81E9-61F8-75C2-D149F9EBFB6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4AB31B8A-712E-B32D-2BD3-E228EE8BC27F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11826611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B918F6F0-A892-A7E5-7470-BAFC326D4A6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11E00FEC-E958-D88C-002E-FE6E8D6E533E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3D5842C2-727B-DA0D-0181-9CB6156C51F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162077674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DAF7E1F1-0B8F-14B2-1C67-4987E167D48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12EBAF41-F5B5-14A0-4F69-70D3AAFE433A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0A0630A9-CBE7-0581-80AE-E5BD3AF7AD4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9212331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CE72FA2E-2FB5-21AE-C517-EBABE90C44A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C1F84DAA-BECC-AAF5-46B3-6B74255708C0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86BEA244-3C06-B184-C250-7800ECD7FF5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653016399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0">
          <a:extLst>
            <a:ext uri="{FF2B5EF4-FFF2-40B4-BE49-F238E27FC236}">
              <a16:creationId xmlns:a16="http://schemas.microsoft.com/office/drawing/2014/main" id="{B201C0B1-083D-A9E9-883E-03FF6FED81E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Google Shape;401;g54dda1946d_6_257:notes">
            <a:extLst>
              <a:ext uri="{FF2B5EF4-FFF2-40B4-BE49-F238E27FC236}">
                <a16:creationId xmlns:a16="http://schemas.microsoft.com/office/drawing/2014/main" id="{2B9DFF5A-73E1-336F-9F75-B92C83219230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2" name="Google Shape;402;g54dda1946d_6_257:notes">
            <a:extLst>
              <a:ext uri="{FF2B5EF4-FFF2-40B4-BE49-F238E27FC236}">
                <a16:creationId xmlns:a16="http://schemas.microsoft.com/office/drawing/2014/main" id="{2DF69D87-60D9-59E4-B628-5F98C4BE2600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79310525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>
          <a:extLst>
            <a:ext uri="{FF2B5EF4-FFF2-40B4-BE49-F238E27FC236}">
              <a16:creationId xmlns:a16="http://schemas.microsoft.com/office/drawing/2014/main" id="{9177F1AF-1DC6-46D5-1A53-2B7ED2A2582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>
            <a:extLst>
              <a:ext uri="{FF2B5EF4-FFF2-40B4-BE49-F238E27FC236}">
                <a16:creationId xmlns:a16="http://schemas.microsoft.com/office/drawing/2014/main" id="{C9F4B73D-A490-2BAE-A53F-A1C4A755C41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>
            <a:extLst>
              <a:ext uri="{FF2B5EF4-FFF2-40B4-BE49-F238E27FC236}">
                <a16:creationId xmlns:a16="http://schemas.microsoft.com/office/drawing/2014/main" id="{449943EA-EC79-616B-243A-2B7D9518F6C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26513012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>
          <a:extLst>
            <a:ext uri="{FF2B5EF4-FFF2-40B4-BE49-F238E27FC236}">
              <a16:creationId xmlns:a16="http://schemas.microsoft.com/office/drawing/2014/main" id="{F2EF6113-59D5-F78D-6AD1-310C80D50D2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>
            <a:extLst>
              <a:ext uri="{FF2B5EF4-FFF2-40B4-BE49-F238E27FC236}">
                <a16:creationId xmlns:a16="http://schemas.microsoft.com/office/drawing/2014/main" id="{AF140CF0-4174-CF55-7350-69621210EE83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>
            <a:extLst>
              <a:ext uri="{FF2B5EF4-FFF2-40B4-BE49-F238E27FC236}">
                <a16:creationId xmlns:a16="http://schemas.microsoft.com/office/drawing/2014/main" id="{783AA19B-B317-DB9A-5F2C-5ECD8D8A3C2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29540337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>
          <a:extLst>
            <a:ext uri="{FF2B5EF4-FFF2-40B4-BE49-F238E27FC236}">
              <a16:creationId xmlns:a16="http://schemas.microsoft.com/office/drawing/2014/main" id="{E07BE23C-2E79-D7DD-4EB2-28CD58F8A07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>
            <a:extLst>
              <a:ext uri="{FF2B5EF4-FFF2-40B4-BE49-F238E27FC236}">
                <a16:creationId xmlns:a16="http://schemas.microsoft.com/office/drawing/2014/main" id="{1884E6D7-06BD-4DD2-93AD-5AB9CFE69FD4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>
            <a:extLst>
              <a:ext uri="{FF2B5EF4-FFF2-40B4-BE49-F238E27FC236}">
                <a16:creationId xmlns:a16="http://schemas.microsoft.com/office/drawing/2014/main" id="{B5906017-D674-6F42-B892-FF24D6F5421D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442462334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>
          <a:extLst>
            <a:ext uri="{FF2B5EF4-FFF2-40B4-BE49-F238E27FC236}">
              <a16:creationId xmlns:a16="http://schemas.microsoft.com/office/drawing/2014/main" id="{580D568F-0DD1-0238-0EE8-1AD224977B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>
            <a:extLst>
              <a:ext uri="{FF2B5EF4-FFF2-40B4-BE49-F238E27FC236}">
                <a16:creationId xmlns:a16="http://schemas.microsoft.com/office/drawing/2014/main" id="{72834875-A731-D7E0-1964-7D6DDFE3D5D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>
            <a:extLst>
              <a:ext uri="{FF2B5EF4-FFF2-40B4-BE49-F238E27FC236}">
                <a16:creationId xmlns:a16="http://schemas.microsoft.com/office/drawing/2014/main" id="{024F76A9-B109-BE1C-526D-67E0EAD6CCC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97729388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0">
          <a:extLst>
            <a:ext uri="{FF2B5EF4-FFF2-40B4-BE49-F238E27FC236}">
              <a16:creationId xmlns:a16="http://schemas.microsoft.com/office/drawing/2014/main" id="{ED210293-266A-2B55-906A-34255186CA4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Google Shape;401;g54dda1946d_6_257:notes">
            <a:extLst>
              <a:ext uri="{FF2B5EF4-FFF2-40B4-BE49-F238E27FC236}">
                <a16:creationId xmlns:a16="http://schemas.microsoft.com/office/drawing/2014/main" id="{03F9C6B2-8766-9AF7-1A66-C949DC165AB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2" name="Google Shape;402;g54dda1946d_6_257:notes">
            <a:extLst>
              <a:ext uri="{FF2B5EF4-FFF2-40B4-BE49-F238E27FC236}">
                <a16:creationId xmlns:a16="http://schemas.microsoft.com/office/drawing/2014/main" id="{1437B30B-DA36-61CD-BA15-02745B3EA56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14186202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50264659-1F53-882D-04DE-6D5DED2C2D2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9667B796-DA53-4B6B-20A8-C2545A3ABB8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869E3652-B1AC-908F-E179-3EC79EA8F6FE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027369308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0">
          <a:extLst>
            <a:ext uri="{FF2B5EF4-FFF2-40B4-BE49-F238E27FC236}">
              <a16:creationId xmlns:a16="http://schemas.microsoft.com/office/drawing/2014/main" id="{DEF7ECF4-92D1-B60E-66A1-2BDE4908E51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1" name="Google Shape;641;g54ff9c4cb4_3_5:notes">
            <a:extLst>
              <a:ext uri="{FF2B5EF4-FFF2-40B4-BE49-F238E27FC236}">
                <a16:creationId xmlns:a16="http://schemas.microsoft.com/office/drawing/2014/main" id="{245323AB-B512-A3F5-BD8F-C1F706EB0998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2" name="Google Shape;642;g54ff9c4cb4_3_5:notes">
            <a:extLst>
              <a:ext uri="{FF2B5EF4-FFF2-40B4-BE49-F238E27FC236}">
                <a16:creationId xmlns:a16="http://schemas.microsoft.com/office/drawing/2014/main" id="{80BFC7A0-9AEB-2B5B-6906-51F84EB2375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790116215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51">
          <a:extLst>
            <a:ext uri="{FF2B5EF4-FFF2-40B4-BE49-F238E27FC236}">
              <a16:creationId xmlns:a16="http://schemas.microsoft.com/office/drawing/2014/main" id="{D42A36B3-8C51-E6C1-5C41-1D3C768B1C6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Google Shape;452;g14072739ea5_12_0:notes">
            <a:extLst>
              <a:ext uri="{FF2B5EF4-FFF2-40B4-BE49-F238E27FC236}">
                <a16:creationId xmlns:a16="http://schemas.microsoft.com/office/drawing/2014/main" id="{667A25BF-54EA-FDB2-C38A-BC35AD32285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53" name="Google Shape;453;g14072739ea5_12_0:notes">
            <a:extLst>
              <a:ext uri="{FF2B5EF4-FFF2-40B4-BE49-F238E27FC236}">
                <a16:creationId xmlns:a16="http://schemas.microsoft.com/office/drawing/2014/main" id="{032E729C-507E-3EBD-23B7-D1AC0B32D68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069675637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00">
          <a:extLst>
            <a:ext uri="{FF2B5EF4-FFF2-40B4-BE49-F238E27FC236}">
              <a16:creationId xmlns:a16="http://schemas.microsoft.com/office/drawing/2014/main" id="{9CC79B17-0867-CAF4-F6F1-D3E34B424AD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1" name="Google Shape;401;g54dda1946d_6_257:notes">
            <a:extLst>
              <a:ext uri="{FF2B5EF4-FFF2-40B4-BE49-F238E27FC236}">
                <a16:creationId xmlns:a16="http://schemas.microsoft.com/office/drawing/2014/main" id="{C0E991EE-FDD0-1A7B-9ACC-10935521BD4E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02" name="Google Shape;402;g54dda1946d_6_257:notes">
            <a:extLst>
              <a:ext uri="{FF2B5EF4-FFF2-40B4-BE49-F238E27FC236}">
                <a16:creationId xmlns:a16="http://schemas.microsoft.com/office/drawing/2014/main" id="{6FD333CE-80E6-D192-D8BD-29AC7F2F897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602249077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>
          <a:extLst>
            <a:ext uri="{FF2B5EF4-FFF2-40B4-BE49-F238E27FC236}">
              <a16:creationId xmlns:a16="http://schemas.microsoft.com/office/drawing/2014/main" id="{66110334-C2E6-B990-420A-E5F461D812C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g54dda1946d_6_332:notes">
            <a:extLst>
              <a:ext uri="{FF2B5EF4-FFF2-40B4-BE49-F238E27FC236}">
                <a16:creationId xmlns:a16="http://schemas.microsoft.com/office/drawing/2014/main" id="{86BD28B0-238B-F63E-AA0C-8FE6D0EE3767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85" name="Google Shape;485;g54dda1946d_6_332:notes">
            <a:extLst>
              <a:ext uri="{FF2B5EF4-FFF2-40B4-BE49-F238E27FC236}">
                <a16:creationId xmlns:a16="http://schemas.microsoft.com/office/drawing/2014/main" id="{3452F475-3F33-143A-084F-99C3FF9C227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789351922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>
          <a:extLst>
            <a:ext uri="{FF2B5EF4-FFF2-40B4-BE49-F238E27FC236}">
              <a16:creationId xmlns:a16="http://schemas.microsoft.com/office/drawing/2014/main" id="{1B47DF0B-DBF6-AB44-EED1-A206322C90F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g54dda1946d_6_332:notes">
            <a:extLst>
              <a:ext uri="{FF2B5EF4-FFF2-40B4-BE49-F238E27FC236}">
                <a16:creationId xmlns:a16="http://schemas.microsoft.com/office/drawing/2014/main" id="{D43D8633-C468-7660-2F63-1F28912F6170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85" name="Google Shape;485;g54dda1946d_6_332:notes">
            <a:extLst>
              <a:ext uri="{FF2B5EF4-FFF2-40B4-BE49-F238E27FC236}">
                <a16:creationId xmlns:a16="http://schemas.microsoft.com/office/drawing/2014/main" id="{97E7713B-FDCF-DF58-B24C-2790D4F700E9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05933944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>
          <a:extLst>
            <a:ext uri="{FF2B5EF4-FFF2-40B4-BE49-F238E27FC236}">
              <a16:creationId xmlns:a16="http://schemas.microsoft.com/office/drawing/2014/main" id="{7834AC42-BAA4-4B9A-B618-3EF8693E93F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>
            <a:extLst>
              <a:ext uri="{FF2B5EF4-FFF2-40B4-BE49-F238E27FC236}">
                <a16:creationId xmlns:a16="http://schemas.microsoft.com/office/drawing/2014/main" id="{00DFB1AA-D462-43EB-C30B-00CAD1954DC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>
            <a:extLst>
              <a:ext uri="{FF2B5EF4-FFF2-40B4-BE49-F238E27FC236}">
                <a16:creationId xmlns:a16="http://schemas.microsoft.com/office/drawing/2014/main" id="{EE7CF281-14B4-35E1-F974-012A542332F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866106948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>
          <a:extLst>
            <a:ext uri="{FF2B5EF4-FFF2-40B4-BE49-F238E27FC236}">
              <a16:creationId xmlns:a16="http://schemas.microsoft.com/office/drawing/2014/main" id="{91A323F1-683C-27DC-DB8C-4962B01BF46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>
            <a:extLst>
              <a:ext uri="{FF2B5EF4-FFF2-40B4-BE49-F238E27FC236}">
                <a16:creationId xmlns:a16="http://schemas.microsoft.com/office/drawing/2014/main" id="{440117AE-F55B-090E-2A14-578C4690476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>
            <a:extLst>
              <a:ext uri="{FF2B5EF4-FFF2-40B4-BE49-F238E27FC236}">
                <a16:creationId xmlns:a16="http://schemas.microsoft.com/office/drawing/2014/main" id="{51B2A855-B9E8-3059-B15C-26CCECFAD480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29899678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>
          <a:extLst>
            <a:ext uri="{FF2B5EF4-FFF2-40B4-BE49-F238E27FC236}">
              <a16:creationId xmlns:a16="http://schemas.microsoft.com/office/drawing/2014/main" id="{4FE28919-9448-379E-D60B-CA9DF47389E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g54dda1946d_6_332:notes">
            <a:extLst>
              <a:ext uri="{FF2B5EF4-FFF2-40B4-BE49-F238E27FC236}">
                <a16:creationId xmlns:a16="http://schemas.microsoft.com/office/drawing/2014/main" id="{4A79ACA0-C017-98D5-A87A-C28D00980C04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85" name="Google Shape;485;g54dda1946d_6_332:notes">
            <a:extLst>
              <a:ext uri="{FF2B5EF4-FFF2-40B4-BE49-F238E27FC236}">
                <a16:creationId xmlns:a16="http://schemas.microsoft.com/office/drawing/2014/main" id="{4E09C0B8-EEB5-A8DE-6550-8FAA1C1A2CFF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714542261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>
          <a:extLst>
            <a:ext uri="{FF2B5EF4-FFF2-40B4-BE49-F238E27FC236}">
              <a16:creationId xmlns:a16="http://schemas.microsoft.com/office/drawing/2014/main" id="{B5BD4230-E1DF-640D-FD14-290BF4050B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>
            <a:extLst>
              <a:ext uri="{FF2B5EF4-FFF2-40B4-BE49-F238E27FC236}">
                <a16:creationId xmlns:a16="http://schemas.microsoft.com/office/drawing/2014/main" id="{F2CF9353-F9F4-73EC-94AB-14A60A8C847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>
            <a:extLst>
              <a:ext uri="{FF2B5EF4-FFF2-40B4-BE49-F238E27FC236}">
                <a16:creationId xmlns:a16="http://schemas.microsoft.com/office/drawing/2014/main" id="{1006B820-D12D-57D1-0143-ADD825C5A85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46252189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>
          <a:extLst>
            <a:ext uri="{FF2B5EF4-FFF2-40B4-BE49-F238E27FC236}">
              <a16:creationId xmlns:a16="http://schemas.microsoft.com/office/drawing/2014/main" id="{54A33A84-658E-CF22-F574-19673BB3F3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g54dda1946d_6_332:notes">
            <a:extLst>
              <a:ext uri="{FF2B5EF4-FFF2-40B4-BE49-F238E27FC236}">
                <a16:creationId xmlns:a16="http://schemas.microsoft.com/office/drawing/2014/main" id="{C0E43A34-4A21-A67A-0CD8-216E920825E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85" name="Google Shape;485;g54dda1946d_6_332:notes">
            <a:extLst>
              <a:ext uri="{FF2B5EF4-FFF2-40B4-BE49-F238E27FC236}">
                <a16:creationId xmlns:a16="http://schemas.microsoft.com/office/drawing/2014/main" id="{8B7FDDC5-FB1F-E281-F3E3-B6831D92C72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007591978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>
          <a:extLst>
            <a:ext uri="{FF2B5EF4-FFF2-40B4-BE49-F238E27FC236}">
              <a16:creationId xmlns:a16="http://schemas.microsoft.com/office/drawing/2014/main" id="{44E8936C-5279-5228-AE6D-648F52E326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>
            <a:extLst>
              <a:ext uri="{FF2B5EF4-FFF2-40B4-BE49-F238E27FC236}">
                <a16:creationId xmlns:a16="http://schemas.microsoft.com/office/drawing/2014/main" id="{7A84AF4F-4E6F-A543-E2F0-DB8F4737350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>
            <a:extLst>
              <a:ext uri="{FF2B5EF4-FFF2-40B4-BE49-F238E27FC236}">
                <a16:creationId xmlns:a16="http://schemas.microsoft.com/office/drawing/2014/main" id="{5B6F35C8-5BD6-693D-B09D-98C729E20F5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74228318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60">
          <a:extLst>
            <a:ext uri="{FF2B5EF4-FFF2-40B4-BE49-F238E27FC236}">
              <a16:creationId xmlns:a16="http://schemas.microsoft.com/office/drawing/2014/main" id="{FAF70281-275C-1FAA-C484-F14FFD2F68F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1" name="Google Shape;661;g54dda1946d_6_358:notes">
            <a:extLst>
              <a:ext uri="{FF2B5EF4-FFF2-40B4-BE49-F238E27FC236}">
                <a16:creationId xmlns:a16="http://schemas.microsoft.com/office/drawing/2014/main" id="{F4DF86DF-0B48-2BEC-F78D-984D0F42888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2" name="Google Shape;662;g54dda1946d_6_358:notes">
            <a:extLst>
              <a:ext uri="{FF2B5EF4-FFF2-40B4-BE49-F238E27FC236}">
                <a16:creationId xmlns:a16="http://schemas.microsoft.com/office/drawing/2014/main" id="{B5B74B50-1EC6-45DD-ECA2-C4CA7AA440D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75985073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>
          <a:extLst>
            <a:ext uri="{FF2B5EF4-FFF2-40B4-BE49-F238E27FC236}">
              <a16:creationId xmlns:a16="http://schemas.microsoft.com/office/drawing/2014/main" id="{45631CAC-BD62-EBE3-480C-A3BF6FC8B9D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>
            <a:extLst>
              <a:ext uri="{FF2B5EF4-FFF2-40B4-BE49-F238E27FC236}">
                <a16:creationId xmlns:a16="http://schemas.microsoft.com/office/drawing/2014/main" id="{DB2BCFE2-1B0E-E2FA-2602-564994A6E27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>
            <a:extLst>
              <a:ext uri="{FF2B5EF4-FFF2-40B4-BE49-F238E27FC236}">
                <a16:creationId xmlns:a16="http://schemas.microsoft.com/office/drawing/2014/main" id="{C701367F-53F4-C9ED-A223-5AFD424C8B5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359823829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>
          <a:extLst>
            <a:ext uri="{FF2B5EF4-FFF2-40B4-BE49-F238E27FC236}">
              <a16:creationId xmlns:a16="http://schemas.microsoft.com/office/drawing/2014/main" id="{8F2B0C27-0066-D6E1-D6D9-EF2E5178F0E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>
            <a:extLst>
              <a:ext uri="{FF2B5EF4-FFF2-40B4-BE49-F238E27FC236}">
                <a16:creationId xmlns:a16="http://schemas.microsoft.com/office/drawing/2014/main" id="{F9D609A9-63B5-9EFB-51F1-70708D249EB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>
            <a:extLst>
              <a:ext uri="{FF2B5EF4-FFF2-40B4-BE49-F238E27FC236}">
                <a16:creationId xmlns:a16="http://schemas.microsoft.com/office/drawing/2014/main" id="{AD7BB871-D2FB-B83B-C794-CF68564273E0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937770612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83">
          <a:extLst>
            <a:ext uri="{FF2B5EF4-FFF2-40B4-BE49-F238E27FC236}">
              <a16:creationId xmlns:a16="http://schemas.microsoft.com/office/drawing/2014/main" id="{F426504D-BB66-682E-562C-09F99FB9F28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4" name="Google Shape;484;g54dda1946d_6_332:notes">
            <a:extLst>
              <a:ext uri="{FF2B5EF4-FFF2-40B4-BE49-F238E27FC236}">
                <a16:creationId xmlns:a16="http://schemas.microsoft.com/office/drawing/2014/main" id="{FE1B5BF9-6647-55F6-CBDF-DBD51F231AF9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85" name="Google Shape;485;g54dda1946d_6_332:notes">
            <a:extLst>
              <a:ext uri="{FF2B5EF4-FFF2-40B4-BE49-F238E27FC236}">
                <a16:creationId xmlns:a16="http://schemas.microsoft.com/office/drawing/2014/main" id="{4571E1D4-26CC-8D02-95FE-49040102129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88625669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4">
          <a:extLst>
            <a:ext uri="{FF2B5EF4-FFF2-40B4-BE49-F238E27FC236}">
              <a16:creationId xmlns:a16="http://schemas.microsoft.com/office/drawing/2014/main" id="{128E0EE4-BB81-264C-35D7-5479BE45373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5" name="Google Shape;925;g54dda1946d_4_2701:notes">
            <a:extLst>
              <a:ext uri="{FF2B5EF4-FFF2-40B4-BE49-F238E27FC236}">
                <a16:creationId xmlns:a16="http://schemas.microsoft.com/office/drawing/2014/main" id="{32CA91D1-35C6-4DAA-22C5-4B3852394EC2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6" name="Google Shape;926;g54dda1946d_4_2701:notes">
            <a:extLst>
              <a:ext uri="{FF2B5EF4-FFF2-40B4-BE49-F238E27FC236}">
                <a16:creationId xmlns:a16="http://schemas.microsoft.com/office/drawing/2014/main" id="{77D4DD1E-2255-163C-E038-287EE0C201A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613056690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25">
          <a:extLst>
            <a:ext uri="{FF2B5EF4-FFF2-40B4-BE49-F238E27FC236}">
              <a16:creationId xmlns:a16="http://schemas.microsoft.com/office/drawing/2014/main" id="{A59F4855-BAA1-E756-14A0-5567ADB7AA8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6" name="Google Shape;426;g54dda1946d_6_308:notes">
            <a:extLst>
              <a:ext uri="{FF2B5EF4-FFF2-40B4-BE49-F238E27FC236}">
                <a16:creationId xmlns:a16="http://schemas.microsoft.com/office/drawing/2014/main" id="{C756B02C-4ED2-0DDD-5DC3-1375B3ECE89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27" name="Google Shape;427;g54dda1946d_6_308:notes">
            <a:extLst>
              <a:ext uri="{FF2B5EF4-FFF2-40B4-BE49-F238E27FC236}">
                <a16:creationId xmlns:a16="http://schemas.microsoft.com/office/drawing/2014/main" id="{AAF6F3FB-1884-4271-1D3D-35BAA2D71A97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9012767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Google Shape;9;p2"/>
          <p:cNvSpPr txBox="1">
            <a:spLocks noGrp="1"/>
          </p:cNvSpPr>
          <p:nvPr>
            <p:ph type="ctrTitle"/>
          </p:nvPr>
        </p:nvSpPr>
        <p:spPr>
          <a:xfrm>
            <a:off x="713225" y="1156000"/>
            <a:ext cx="4160700" cy="2385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3600">
                <a:latin typeface="Outfit"/>
                <a:ea typeface="Outfit"/>
                <a:cs typeface="Outfit"/>
                <a:sym typeface="Outfit"/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9pPr>
          </a:lstStyle>
          <a:p>
            <a:endParaRPr/>
          </a:p>
        </p:txBody>
      </p:sp>
      <p:sp>
        <p:nvSpPr>
          <p:cNvPr id="10" name="Google Shape;10;p2"/>
          <p:cNvSpPr txBox="1">
            <a:spLocks noGrp="1"/>
          </p:cNvSpPr>
          <p:nvPr>
            <p:ph type="subTitle" idx="1"/>
          </p:nvPr>
        </p:nvSpPr>
        <p:spPr>
          <a:xfrm>
            <a:off x="713225" y="3541600"/>
            <a:ext cx="4160700" cy="420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1400"/>
              <a:buNone/>
              <a:defRPr sz="15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Google Shape;12;p3"/>
          <p:cNvSpPr txBox="1">
            <a:spLocks noGrp="1"/>
          </p:cNvSpPr>
          <p:nvPr>
            <p:ph type="title"/>
          </p:nvPr>
        </p:nvSpPr>
        <p:spPr>
          <a:xfrm>
            <a:off x="713225" y="2384250"/>
            <a:ext cx="4344300" cy="915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3600"/>
              <a:buNone/>
              <a:defRPr sz="50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>
            <a:endParaRPr/>
          </a:p>
        </p:txBody>
      </p:sp>
      <p:sp>
        <p:nvSpPr>
          <p:cNvPr id="13" name="Google Shape;13;p3"/>
          <p:cNvSpPr txBox="1">
            <a:spLocks noGrp="1"/>
          </p:cNvSpPr>
          <p:nvPr>
            <p:ph type="title" idx="2" hasCustomPrompt="1"/>
          </p:nvPr>
        </p:nvSpPr>
        <p:spPr>
          <a:xfrm>
            <a:off x="713225" y="1468350"/>
            <a:ext cx="1264200" cy="9159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/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None/>
              <a:defRPr sz="6000">
                <a:solidFill>
                  <a:schemeClr val="lt1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14" name="Google Shape;14;p3"/>
          <p:cNvSpPr txBox="1">
            <a:spLocks noGrp="1"/>
          </p:cNvSpPr>
          <p:nvPr>
            <p:ph type="subTitle" idx="1"/>
          </p:nvPr>
        </p:nvSpPr>
        <p:spPr>
          <a:xfrm>
            <a:off x="713225" y="3300150"/>
            <a:ext cx="4344300" cy="375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9"/>
          <p:cNvSpPr txBox="1">
            <a:spLocks noGrp="1"/>
          </p:cNvSpPr>
          <p:nvPr>
            <p:ph type="title"/>
          </p:nvPr>
        </p:nvSpPr>
        <p:spPr>
          <a:xfrm>
            <a:off x="3862975" y="1655500"/>
            <a:ext cx="4567800" cy="1161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3500"/>
              <a:buNone/>
              <a:defRPr sz="65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9"/>
          <p:cNvSpPr txBox="1">
            <a:spLocks noGrp="1"/>
          </p:cNvSpPr>
          <p:nvPr>
            <p:ph type="subTitle" idx="1"/>
          </p:nvPr>
        </p:nvSpPr>
        <p:spPr>
          <a:xfrm>
            <a:off x="3862975" y="2816925"/>
            <a:ext cx="4567800" cy="671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16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able of contents">
  <p:cSld name="BLANK_1_1_1_1_1_1"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oogle Shape;69;p13"/>
          <p:cNvGrpSpPr/>
          <p:nvPr/>
        </p:nvGrpSpPr>
        <p:grpSpPr>
          <a:xfrm>
            <a:off x="-417711" y="-428628"/>
            <a:ext cx="9979385" cy="6000759"/>
            <a:chOff x="-417711" y="-428628"/>
            <a:chExt cx="9979385" cy="6000759"/>
          </a:xfrm>
        </p:grpSpPr>
        <p:sp>
          <p:nvSpPr>
            <p:cNvPr id="70" name="Google Shape;70;p13"/>
            <p:cNvSpPr/>
            <p:nvPr/>
          </p:nvSpPr>
          <p:spPr>
            <a:xfrm>
              <a:off x="421002" y="-42862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1" name="Google Shape;71;p13"/>
            <p:cNvSpPr/>
            <p:nvPr/>
          </p:nvSpPr>
          <p:spPr>
            <a:xfrm>
              <a:off x="7884277" y="-42862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" name="Google Shape;72;p13"/>
            <p:cNvSpPr/>
            <p:nvPr/>
          </p:nvSpPr>
          <p:spPr>
            <a:xfrm>
              <a:off x="8430764" y="554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73;p13"/>
            <p:cNvSpPr/>
            <p:nvPr/>
          </p:nvSpPr>
          <p:spPr>
            <a:xfrm>
              <a:off x="8430764" y="74622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13"/>
            <p:cNvSpPr/>
            <p:nvPr/>
          </p:nvSpPr>
          <p:spPr>
            <a:xfrm>
              <a:off x="-125486" y="554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13"/>
            <p:cNvSpPr/>
            <p:nvPr/>
          </p:nvSpPr>
          <p:spPr>
            <a:xfrm>
              <a:off x="-125486" y="74622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13"/>
            <p:cNvSpPr/>
            <p:nvPr/>
          </p:nvSpPr>
          <p:spPr>
            <a:xfrm>
              <a:off x="-417711" y="460401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77;p13"/>
            <p:cNvSpPr/>
            <p:nvPr/>
          </p:nvSpPr>
          <p:spPr>
            <a:xfrm>
              <a:off x="8722964" y="460401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78" name="Google Shape;78;p13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79" name="Google Shape;79;p13"/>
          <p:cNvSpPr txBox="1">
            <a:spLocks noGrp="1"/>
          </p:cNvSpPr>
          <p:nvPr>
            <p:ph type="subTitle" idx="1"/>
          </p:nvPr>
        </p:nvSpPr>
        <p:spPr>
          <a:xfrm>
            <a:off x="720000" y="2178493"/>
            <a:ext cx="2305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0" name="Google Shape;80;p13"/>
          <p:cNvSpPr txBox="1">
            <a:spLocks noGrp="1"/>
          </p:cNvSpPr>
          <p:nvPr>
            <p:ph type="subTitle" idx="2"/>
          </p:nvPr>
        </p:nvSpPr>
        <p:spPr>
          <a:xfrm>
            <a:off x="3419271" y="2178493"/>
            <a:ext cx="2305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1" name="Google Shape;81;p13"/>
          <p:cNvSpPr txBox="1">
            <a:spLocks noGrp="1"/>
          </p:cNvSpPr>
          <p:nvPr>
            <p:ph type="subTitle" idx="3"/>
          </p:nvPr>
        </p:nvSpPr>
        <p:spPr>
          <a:xfrm>
            <a:off x="720000" y="3911675"/>
            <a:ext cx="2305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2" name="Google Shape;82;p13"/>
          <p:cNvSpPr txBox="1">
            <a:spLocks noGrp="1"/>
          </p:cNvSpPr>
          <p:nvPr>
            <p:ph type="subTitle" idx="4"/>
          </p:nvPr>
        </p:nvSpPr>
        <p:spPr>
          <a:xfrm>
            <a:off x="3419271" y="3911675"/>
            <a:ext cx="2305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3" name="Google Shape;83;p13"/>
          <p:cNvSpPr txBox="1">
            <a:spLocks noGrp="1"/>
          </p:cNvSpPr>
          <p:nvPr>
            <p:ph type="subTitle" idx="5"/>
          </p:nvPr>
        </p:nvSpPr>
        <p:spPr>
          <a:xfrm>
            <a:off x="6118549" y="2178493"/>
            <a:ext cx="2305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4" name="Google Shape;84;p13"/>
          <p:cNvSpPr txBox="1">
            <a:spLocks noGrp="1"/>
          </p:cNvSpPr>
          <p:nvPr>
            <p:ph type="subTitle" idx="6"/>
          </p:nvPr>
        </p:nvSpPr>
        <p:spPr>
          <a:xfrm>
            <a:off x="6118549" y="3911675"/>
            <a:ext cx="2305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85" name="Google Shape;85;p13"/>
          <p:cNvSpPr txBox="1">
            <a:spLocks noGrp="1"/>
          </p:cNvSpPr>
          <p:nvPr>
            <p:ph type="title" idx="7" hasCustomPrompt="1"/>
          </p:nvPr>
        </p:nvSpPr>
        <p:spPr>
          <a:xfrm>
            <a:off x="1505400" y="1206926"/>
            <a:ext cx="734700" cy="5727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r>
              <a:t>xx%</a:t>
            </a:r>
          </a:p>
        </p:txBody>
      </p:sp>
      <p:sp>
        <p:nvSpPr>
          <p:cNvPr id="86" name="Google Shape;86;p13"/>
          <p:cNvSpPr txBox="1">
            <a:spLocks noGrp="1"/>
          </p:cNvSpPr>
          <p:nvPr>
            <p:ph type="title" idx="8" hasCustomPrompt="1"/>
          </p:nvPr>
        </p:nvSpPr>
        <p:spPr>
          <a:xfrm>
            <a:off x="1505400" y="2939527"/>
            <a:ext cx="734700" cy="5727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r>
              <a:t>xx%</a:t>
            </a:r>
          </a:p>
        </p:txBody>
      </p:sp>
      <p:sp>
        <p:nvSpPr>
          <p:cNvPr id="87" name="Google Shape;87;p13"/>
          <p:cNvSpPr txBox="1">
            <a:spLocks noGrp="1"/>
          </p:cNvSpPr>
          <p:nvPr>
            <p:ph type="title" idx="9" hasCustomPrompt="1"/>
          </p:nvPr>
        </p:nvSpPr>
        <p:spPr>
          <a:xfrm>
            <a:off x="4204671" y="1206926"/>
            <a:ext cx="734700" cy="5727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r>
              <a:t>xx%</a:t>
            </a:r>
          </a:p>
        </p:txBody>
      </p:sp>
      <p:sp>
        <p:nvSpPr>
          <p:cNvPr id="88" name="Google Shape;88;p13"/>
          <p:cNvSpPr txBox="1">
            <a:spLocks noGrp="1"/>
          </p:cNvSpPr>
          <p:nvPr>
            <p:ph type="title" idx="13" hasCustomPrompt="1"/>
          </p:nvPr>
        </p:nvSpPr>
        <p:spPr>
          <a:xfrm>
            <a:off x="4204671" y="2939527"/>
            <a:ext cx="734700" cy="5727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r>
              <a:t>xx%</a:t>
            </a:r>
          </a:p>
        </p:txBody>
      </p:sp>
      <p:sp>
        <p:nvSpPr>
          <p:cNvPr id="89" name="Google Shape;89;p13"/>
          <p:cNvSpPr txBox="1">
            <a:spLocks noGrp="1"/>
          </p:cNvSpPr>
          <p:nvPr>
            <p:ph type="title" idx="14" hasCustomPrompt="1"/>
          </p:nvPr>
        </p:nvSpPr>
        <p:spPr>
          <a:xfrm>
            <a:off x="6903950" y="1206926"/>
            <a:ext cx="734700" cy="5727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r>
              <a:t>xx%</a:t>
            </a:r>
          </a:p>
        </p:txBody>
      </p:sp>
      <p:sp>
        <p:nvSpPr>
          <p:cNvPr id="90" name="Google Shape;90;p13"/>
          <p:cNvSpPr txBox="1">
            <a:spLocks noGrp="1"/>
          </p:cNvSpPr>
          <p:nvPr>
            <p:ph type="title" idx="15" hasCustomPrompt="1"/>
          </p:nvPr>
        </p:nvSpPr>
        <p:spPr>
          <a:xfrm>
            <a:off x="6903950" y="2939527"/>
            <a:ext cx="734700" cy="5727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r>
              <a:t>xx%</a:t>
            </a:r>
          </a:p>
        </p:txBody>
      </p:sp>
      <p:sp>
        <p:nvSpPr>
          <p:cNvPr id="91" name="Google Shape;91;p13"/>
          <p:cNvSpPr txBox="1">
            <a:spLocks noGrp="1"/>
          </p:cNvSpPr>
          <p:nvPr>
            <p:ph type="subTitle" idx="16"/>
          </p:nvPr>
        </p:nvSpPr>
        <p:spPr>
          <a:xfrm>
            <a:off x="720000" y="1801112"/>
            <a:ext cx="2305500" cy="484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  <p:sp>
        <p:nvSpPr>
          <p:cNvPr id="92" name="Google Shape;92;p13"/>
          <p:cNvSpPr txBox="1">
            <a:spLocks noGrp="1"/>
          </p:cNvSpPr>
          <p:nvPr>
            <p:ph type="subTitle" idx="17"/>
          </p:nvPr>
        </p:nvSpPr>
        <p:spPr>
          <a:xfrm>
            <a:off x="3419271" y="1801112"/>
            <a:ext cx="2305500" cy="484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  <p:sp>
        <p:nvSpPr>
          <p:cNvPr id="93" name="Google Shape;93;p13"/>
          <p:cNvSpPr txBox="1">
            <a:spLocks noGrp="1"/>
          </p:cNvSpPr>
          <p:nvPr>
            <p:ph type="subTitle" idx="18"/>
          </p:nvPr>
        </p:nvSpPr>
        <p:spPr>
          <a:xfrm>
            <a:off x="6118549" y="1801112"/>
            <a:ext cx="2305500" cy="484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  <p:sp>
        <p:nvSpPr>
          <p:cNvPr id="94" name="Google Shape;94;p13"/>
          <p:cNvSpPr txBox="1">
            <a:spLocks noGrp="1"/>
          </p:cNvSpPr>
          <p:nvPr>
            <p:ph type="subTitle" idx="19"/>
          </p:nvPr>
        </p:nvSpPr>
        <p:spPr>
          <a:xfrm>
            <a:off x="720000" y="3533775"/>
            <a:ext cx="2305500" cy="484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  <p:sp>
        <p:nvSpPr>
          <p:cNvPr id="95" name="Google Shape;95;p13"/>
          <p:cNvSpPr txBox="1">
            <a:spLocks noGrp="1"/>
          </p:cNvSpPr>
          <p:nvPr>
            <p:ph type="subTitle" idx="20"/>
          </p:nvPr>
        </p:nvSpPr>
        <p:spPr>
          <a:xfrm>
            <a:off x="3419271" y="3533775"/>
            <a:ext cx="2305500" cy="484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  <p:sp>
        <p:nvSpPr>
          <p:cNvPr id="96" name="Google Shape;96;p13"/>
          <p:cNvSpPr txBox="1">
            <a:spLocks noGrp="1"/>
          </p:cNvSpPr>
          <p:nvPr>
            <p:ph type="subTitle" idx="21"/>
          </p:nvPr>
        </p:nvSpPr>
        <p:spPr>
          <a:xfrm>
            <a:off x="6118549" y="3533775"/>
            <a:ext cx="2305500" cy="4848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Quote">
  <p:cSld name="BLANK_1_1"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8" name="Google Shape;98;p14"/>
          <p:cNvGrpSpPr/>
          <p:nvPr/>
        </p:nvGrpSpPr>
        <p:grpSpPr>
          <a:xfrm>
            <a:off x="-247298" y="-446215"/>
            <a:ext cx="9638600" cy="6030088"/>
            <a:chOff x="-247298" y="-446215"/>
            <a:chExt cx="9638600" cy="6030088"/>
          </a:xfrm>
        </p:grpSpPr>
        <p:sp>
          <p:nvSpPr>
            <p:cNvPr id="99" name="Google Shape;99;p14"/>
            <p:cNvSpPr/>
            <p:nvPr/>
          </p:nvSpPr>
          <p:spPr>
            <a:xfrm>
              <a:off x="-247298" y="41199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0" name="Google Shape;100;p14"/>
            <p:cNvSpPr/>
            <p:nvPr/>
          </p:nvSpPr>
          <p:spPr>
            <a:xfrm>
              <a:off x="293542" y="4615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1" name="Google Shape;101;p14"/>
            <p:cNvSpPr/>
            <p:nvPr/>
          </p:nvSpPr>
          <p:spPr>
            <a:xfrm flipH="1">
              <a:off x="8552592" y="41199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" name="Google Shape;102;p14"/>
            <p:cNvSpPr/>
            <p:nvPr/>
          </p:nvSpPr>
          <p:spPr>
            <a:xfrm flipH="1">
              <a:off x="8011752" y="4615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3" name="Google Shape;103;p14"/>
            <p:cNvSpPr/>
            <p:nvPr/>
          </p:nvSpPr>
          <p:spPr>
            <a:xfrm rot="10800000" flipH="1">
              <a:off x="-247298" y="4960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4" name="Google Shape;104;p14"/>
            <p:cNvSpPr/>
            <p:nvPr/>
          </p:nvSpPr>
          <p:spPr>
            <a:xfrm rot="10800000" flipH="1">
              <a:off x="293542" y="-44621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5" name="Google Shape;105;p14"/>
            <p:cNvSpPr/>
            <p:nvPr/>
          </p:nvSpPr>
          <p:spPr>
            <a:xfrm rot="10800000">
              <a:off x="8552592" y="4960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6" name="Google Shape;106;p14"/>
            <p:cNvSpPr/>
            <p:nvPr/>
          </p:nvSpPr>
          <p:spPr>
            <a:xfrm rot="10800000">
              <a:off x="8011752" y="-44621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7" name="Google Shape;107;p14"/>
          <p:cNvSpPr txBox="1">
            <a:spLocks noGrp="1"/>
          </p:cNvSpPr>
          <p:nvPr>
            <p:ph type="title"/>
          </p:nvPr>
        </p:nvSpPr>
        <p:spPr>
          <a:xfrm>
            <a:off x="1226425" y="3229500"/>
            <a:ext cx="6691200" cy="547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 sz="24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endParaRPr/>
          </a:p>
        </p:txBody>
      </p:sp>
      <p:sp>
        <p:nvSpPr>
          <p:cNvPr id="108" name="Google Shape;108;p14"/>
          <p:cNvSpPr txBox="1">
            <a:spLocks noGrp="1"/>
          </p:cNvSpPr>
          <p:nvPr>
            <p:ph type="subTitle" idx="1"/>
          </p:nvPr>
        </p:nvSpPr>
        <p:spPr>
          <a:xfrm>
            <a:off x="1226413" y="1366200"/>
            <a:ext cx="6691200" cy="1863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sz="30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4">
  <p:cSld name="TITLE_ONLY_4">
    <p:spTree>
      <p:nvGrpSpPr>
        <p:cNvPr id="1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Google Shape;143;p18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grpSp>
        <p:nvGrpSpPr>
          <p:cNvPr id="144" name="Google Shape;144;p18"/>
          <p:cNvGrpSpPr/>
          <p:nvPr/>
        </p:nvGrpSpPr>
        <p:grpSpPr>
          <a:xfrm>
            <a:off x="-476796" y="2900252"/>
            <a:ext cx="10097585" cy="2865204"/>
            <a:chOff x="-476796" y="2900252"/>
            <a:chExt cx="10097585" cy="2865204"/>
          </a:xfrm>
        </p:grpSpPr>
        <p:grpSp>
          <p:nvGrpSpPr>
            <p:cNvPr id="145" name="Google Shape;145;p18"/>
            <p:cNvGrpSpPr/>
            <p:nvPr/>
          </p:nvGrpSpPr>
          <p:grpSpPr>
            <a:xfrm>
              <a:off x="-476796" y="2900252"/>
              <a:ext cx="10097585" cy="2865204"/>
              <a:chOff x="-476796" y="2900252"/>
              <a:chExt cx="10097585" cy="2865204"/>
            </a:xfrm>
          </p:grpSpPr>
          <p:sp>
            <p:nvSpPr>
              <p:cNvPr id="146" name="Google Shape;146;p18"/>
              <p:cNvSpPr/>
              <p:nvPr/>
            </p:nvSpPr>
            <p:spPr>
              <a:xfrm rot="10800000" flipH="1">
                <a:off x="-266661" y="2900252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accent1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7" name="Google Shape;147;p18"/>
              <p:cNvSpPr/>
              <p:nvPr/>
            </p:nvSpPr>
            <p:spPr>
              <a:xfrm>
                <a:off x="-90736" y="4425247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dk2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8" name="Google Shape;148;p18"/>
              <p:cNvSpPr/>
              <p:nvPr/>
            </p:nvSpPr>
            <p:spPr>
              <a:xfrm>
                <a:off x="-476796" y="3522814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rgbClr val="AFC7FF">
                  <a:alpha val="25000"/>
                </a:srgbClr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49" name="Google Shape;149;p18"/>
              <p:cNvSpPr/>
              <p:nvPr/>
            </p:nvSpPr>
            <p:spPr>
              <a:xfrm rot="10800000">
                <a:off x="8571944" y="2900252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lt2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0" name="Google Shape;150;p18"/>
              <p:cNvSpPr/>
              <p:nvPr/>
            </p:nvSpPr>
            <p:spPr>
              <a:xfrm flipH="1">
                <a:off x="8396019" y="4425247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accent1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1" name="Google Shape;151;p18"/>
              <p:cNvSpPr/>
              <p:nvPr/>
            </p:nvSpPr>
            <p:spPr>
              <a:xfrm flipH="1">
                <a:off x="8782079" y="3522814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rgbClr val="9FCBFD">
                  <a:alpha val="41140"/>
                </a:srgbClr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152" name="Google Shape;152;p18"/>
              <p:cNvSpPr/>
              <p:nvPr/>
            </p:nvSpPr>
            <p:spPr>
              <a:xfrm rot="10800000">
                <a:off x="8009979" y="4797335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rgbClr val="68DAF8">
                  <a:alpha val="34180"/>
                </a:srgbClr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153" name="Google Shape;153;p18"/>
            <p:cNvSpPr/>
            <p:nvPr/>
          </p:nvSpPr>
          <p:spPr>
            <a:xfrm rot="10800000" flipH="1">
              <a:off x="293867" y="47973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">
  <p:cSld name="CUSTOM">
    <p:spTree>
      <p:nvGrpSpPr>
        <p:cNvPr id="1" name="Shape 1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5" name="Google Shape;155;p19"/>
          <p:cNvGrpSpPr/>
          <p:nvPr/>
        </p:nvGrpSpPr>
        <p:grpSpPr>
          <a:xfrm>
            <a:off x="-145083" y="-503840"/>
            <a:ext cx="9434170" cy="6151188"/>
            <a:chOff x="-145083" y="-503840"/>
            <a:chExt cx="9434170" cy="6151188"/>
          </a:xfrm>
        </p:grpSpPr>
        <p:sp>
          <p:nvSpPr>
            <p:cNvPr id="156" name="Google Shape;156;p19"/>
            <p:cNvSpPr/>
            <p:nvPr/>
          </p:nvSpPr>
          <p:spPr>
            <a:xfrm rot="10800000" flipH="1">
              <a:off x="534577" y="46792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7" name="Google Shape;157;p19"/>
            <p:cNvSpPr/>
            <p:nvPr/>
          </p:nvSpPr>
          <p:spPr>
            <a:xfrm>
              <a:off x="-145073" y="392401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8" name="Google Shape;158;p19"/>
            <p:cNvSpPr/>
            <p:nvPr/>
          </p:nvSpPr>
          <p:spPr>
            <a:xfrm>
              <a:off x="-145083" y="44198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9" name="Google Shape;159;p19"/>
            <p:cNvSpPr/>
            <p:nvPr/>
          </p:nvSpPr>
          <p:spPr>
            <a:xfrm flipH="1">
              <a:off x="8430777" y="46443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0" name="Google Shape;160;p19"/>
            <p:cNvSpPr/>
            <p:nvPr/>
          </p:nvSpPr>
          <p:spPr>
            <a:xfrm rot="10800000" flipH="1">
              <a:off x="-125483" y="-42861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1" name="Google Shape;161;p19"/>
            <p:cNvSpPr/>
            <p:nvPr/>
          </p:nvSpPr>
          <p:spPr>
            <a:xfrm flipH="1">
              <a:off x="7770717" y="-50384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2" name="Google Shape;162;p19"/>
            <p:cNvSpPr/>
            <p:nvPr/>
          </p:nvSpPr>
          <p:spPr>
            <a:xfrm rot="10800000">
              <a:off x="8450367" y="25137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63" name="Google Shape;163;p19"/>
            <p:cNvSpPr/>
            <p:nvPr/>
          </p:nvSpPr>
          <p:spPr>
            <a:xfrm rot="10800000">
              <a:off x="8450377" y="-24444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64" name="Google Shape;164;p19"/>
          <p:cNvSpPr txBox="1">
            <a:spLocks noGrp="1"/>
          </p:cNvSpPr>
          <p:nvPr>
            <p:ph type="title"/>
          </p:nvPr>
        </p:nvSpPr>
        <p:spPr>
          <a:xfrm>
            <a:off x="720000" y="1270313"/>
            <a:ext cx="3777300" cy="1709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l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165" name="Google Shape;165;p19"/>
          <p:cNvSpPr txBox="1">
            <a:spLocks noGrp="1"/>
          </p:cNvSpPr>
          <p:nvPr>
            <p:ph type="subTitle" idx="1"/>
          </p:nvPr>
        </p:nvSpPr>
        <p:spPr>
          <a:xfrm>
            <a:off x="720000" y="2979813"/>
            <a:ext cx="3777300" cy="893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6" name="Google Shape;166;p19"/>
          <p:cNvSpPr>
            <a:spLocks noGrp="1"/>
          </p:cNvSpPr>
          <p:nvPr>
            <p:ph type="pic" idx="2"/>
          </p:nvPr>
        </p:nvSpPr>
        <p:spPr>
          <a:xfrm>
            <a:off x="5121925" y="1060325"/>
            <a:ext cx="3109200" cy="3109200"/>
          </a:xfrm>
          <a:prstGeom prst="ellipse">
            <a:avLst/>
          </a:prstGeom>
          <a:noFill/>
          <a:ln>
            <a:noFill/>
          </a:ln>
        </p:spPr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 1">
  <p:cSld name="TITLE_AND_TWO_COLUMNS_1">
    <p:spTree>
      <p:nvGrpSpPr>
        <p:cNvPr id="1" name="Shape 2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16" name="Google Shape;216;p24"/>
          <p:cNvGrpSpPr/>
          <p:nvPr/>
        </p:nvGrpSpPr>
        <p:grpSpPr>
          <a:xfrm>
            <a:off x="-310473" y="3500727"/>
            <a:ext cx="9764950" cy="2327954"/>
            <a:chOff x="-310473" y="3500727"/>
            <a:chExt cx="9764950" cy="2327954"/>
          </a:xfrm>
        </p:grpSpPr>
        <p:sp>
          <p:nvSpPr>
            <p:cNvPr id="217" name="Google Shape;217;p24"/>
            <p:cNvSpPr/>
            <p:nvPr/>
          </p:nvSpPr>
          <p:spPr>
            <a:xfrm rot="10800000" flipH="1">
              <a:off x="927364" y="46300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8" name="Google Shape;218;p24"/>
            <p:cNvSpPr/>
            <p:nvPr/>
          </p:nvSpPr>
          <p:spPr>
            <a:xfrm rot="10800000" flipH="1">
              <a:off x="273054" y="486056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19" name="Google Shape;219;p24"/>
            <p:cNvSpPr/>
            <p:nvPr/>
          </p:nvSpPr>
          <p:spPr>
            <a:xfrm>
              <a:off x="-310473" y="399631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0" name="Google Shape;220;p24"/>
            <p:cNvSpPr/>
            <p:nvPr/>
          </p:nvSpPr>
          <p:spPr>
            <a:xfrm>
              <a:off x="-125483" y="35007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1" name="Google Shape;221;p24"/>
            <p:cNvSpPr/>
            <p:nvPr/>
          </p:nvSpPr>
          <p:spPr>
            <a:xfrm flipH="1">
              <a:off x="8615767" y="399631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2" name="Google Shape;222;p24"/>
            <p:cNvSpPr/>
            <p:nvPr/>
          </p:nvSpPr>
          <p:spPr>
            <a:xfrm flipH="1">
              <a:off x="8424002" y="35007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3" name="Google Shape;223;p24"/>
            <p:cNvSpPr/>
            <p:nvPr/>
          </p:nvSpPr>
          <p:spPr>
            <a:xfrm rot="10800000">
              <a:off x="7377929" y="463002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4" name="Google Shape;224;p24"/>
            <p:cNvSpPr/>
            <p:nvPr/>
          </p:nvSpPr>
          <p:spPr>
            <a:xfrm rot="10800000">
              <a:off x="8032239" y="486056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25" name="Google Shape;225;p24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226" name="Google Shape;226;p24"/>
          <p:cNvSpPr txBox="1">
            <a:spLocks noGrp="1"/>
          </p:cNvSpPr>
          <p:nvPr>
            <p:ph type="subTitle" idx="1"/>
          </p:nvPr>
        </p:nvSpPr>
        <p:spPr>
          <a:xfrm>
            <a:off x="4821081" y="2782975"/>
            <a:ext cx="2844000" cy="1161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7" name="Google Shape;227;p24"/>
          <p:cNvSpPr txBox="1">
            <a:spLocks noGrp="1"/>
          </p:cNvSpPr>
          <p:nvPr>
            <p:ph type="subTitle" idx="2"/>
          </p:nvPr>
        </p:nvSpPr>
        <p:spPr>
          <a:xfrm>
            <a:off x="1478950" y="2782975"/>
            <a:ext cx="2844000" cy="1161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8" name="Google Shape;228;p24"/>
          <p:cNvSpPr txBox="1">
            <a:spLocks noGrp="1"/>
          </p:cNvSpPr>
          <p:nvPr>
            <p:ph type="subTitle" idx="3"/>
          </p:nvPr>
        </p:nvSpPr>
        <p:spPr>
          <a:xfrm>
            <a:off x="1478950" y="2370625"/>
            <a:ext cx="2844000" cy="558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  <p:sp>
        <p:nvSpPr>
          <p:cNvPr id="229" name="Google Shape;229;p24"/>
          <p:cNvSpPr txBox="1">
            <a:spLocks noGrp="1"/>
          </p:cNvSpPr>
          <p:nvPr>
            <p:ph type="subTitle" idx="4"/>
          </p:nvPr>
        </p:nvSpPr>
        <p:spPr>
          <a:xfrm>
            <a:off x="4821091" y="2370625"/>
            <a:ext cx="2844000" cy="5589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DM Sans"/>
              <a:buNone/>
              <a:defRPr sz="2400" b="1"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 2">
  <p:cSld name="TITLE_AND_TWO_COLUMNS_1_1">
    <p:spTree>
      <p:nvGrpSpPr>
        <p:cNvPr id="1" name="Shape 2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1" name="Google Shape;231;p25"/>
          <p:cNvGrpSpPr/>
          <p:nvPr/>
        </p:nvGrpSpPr>
        <p:grpSpPr>
          <a:xfrm>
            <a:off x="-655296" y="3436585"/>
            <a:ext cx="10454595" cy="2311221"/>
            <a:chOff x="-655296" y="3436585"/>
            <a:chExt cx="10454595" cy="2311221"/>
          </a:xfrm>
        </p:grpSpPr>
        <p:sp>
          <p:nvSpPr>
            <p:cNvPr id="232" name="Google Shape;232;p25"/>
            <p:cNvSpPr/>
            <p:nvPr/>
          </p:nvSpPr>
          <p:spPr>
            <a:xfrm rot="10800000" flipH="1">
              <a:off x="-136836" y="343658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3" name="Google Shape;233;p25"/>
            <p:cNvSpPr/>
            <p:nvPr/>
          </p:nvSpPr>
          <p:spPr>
            <a:xfrm>
              <a:off x="183414" y="454091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4" name="Google Shape;234;p25"/>
            <p:cNvSpPr/>
            <p:nvPr/>
          </p:nvSpPr>
          <p:spPr>
            <a:xfrm rot="10800000" flipH="1">
              <a:off x="-655296" y="390306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5" name="Google Shape;235;p25"/>
            <p:cNvSpPr/>
            <p:nvPr/>
          </p:nvSpPr>
          <p:spPr>
            <a:xfrm rot="10800000">
              <a:off x="8442129" y="343658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6" name="Google Shape;236;p25"/>
            <p:cNvSpPr/>
            <p:nvPr/>
          </p:nvSpPr>
          <p:spPr>
            <a:xfrm flipH="1">
              <a:off x="8121879" y="454091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7" name="Google Shape;237;p25"/>
            <p:cNvSpPr/>
            <p:nvPr/>
          </p:nvSpPr>
          <p:spPr>
            <a:xfrm rot="10800000">
              <a:off x="8960589" y="390306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8" name="Google Shape;238;p25"/>
            <p:cNvSpPr/>
            <p:nvPr/>
          </p:nvSpPr>
          <p:spPr>
            <a:xfrm rot="10800000">
              <a:off x="7718714" y="477968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9" name="Google Shape;239;p25"/>
            <p:cNvSpPr/>
            <p:nvPr/>
          </p:nvSpPr>
          <p:spPr>
            <a:xfrm rot="10800000">
              <a:off x="586589" y="477968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240" name="Google Shape;240;p25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500"/>
              <a:buNone/>
              <a:defRPr/>
            </a:lvl9pPr>
          </a:lstStyle>
          <a:p>
            <a:endParaRPr/>
          </a:p>
        </p:txBody>
      </p:sp>
      <p:sp>
        <p:nvSpPr>
          <p:cNvPr id="241" name="Google Shape;241;p25"/>
          <p:cNvSpPr txBox="1">
            <a:spLocks noGrp="1"/>
          </p:cNvSpPr>
          <p:nvPr>
            <p:ph type="subTitle" idx="1"/>
          </p:nvPr>
        </p:nvSpPr>
        <p:spPr>
          <a:xfrm>
            <a:off x="4646250" y="1667625"/>
            <a:ext cx="3398400" cy="189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2" name="Google Shape;242;p25"/>
          <p:cNvSpPr txBox="1">
            <a:spLocks noGrp="1"/>
          </p:cNvSpPr>
          <p:nvPr>
            <p:ph type="subTitle" idx="2"/>
          </p:nvPr>
        </p:nvSpPr>
        <p:spPr>
          <a:xfrm>
            <a:off x="1099338" y="1667625"/>
            <a:ext cx="3398400" cy="1899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">
  <p:cSld name="CUSTOM_9">
    <p:spTree>
      <p:nvGrpSpPr>
        <p:cNvPr id="1" name="Shape 3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14" name="Google Shape;314;p31"/>
          <p:cNvGrpSpPr/>
          <p:nvPr/>
        </p:nvGrpSpPr>
        <p:grpSpPr>
          <a:xfrm>
            <a:off x="-247298" y="-446215"/>
            <a:ext cx="9638610" cy="6030088"/>
            <a:chOff x="-247298" y="-446215"/>
            <a:chExt cx="9638610" cy="6030088"/>
          </a:xfrm>
        </p:grpSpPr>
        <p:sp>
          <p:nvSpPr>
            <p:cNvPr id="315" name="Google Shape;315;p31"/>
            <p:cNvSpPr/>
            <p:nvPr/>
          </p:nvSpPr>
          <p:spPr>
            <a:xfrm>
              <a:off x="-125573" y="41199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6" name="Google Shape;316;p31"/>
            <p:cNvSpPr/>
            <p:nvPr/>
          </p:nvSpPr>
          <p:spPr>
            <a:xfrm>
              <a:off x="-125583" y="4615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7" name="Google Shape;317;p31"/>
            <p:cNvSpPr/>
            <p:nvPr/>
          </p:nvSpPr>
          <p:spPr>
            <a:xfrm rot="10800000" flipH="1">
              <a:off x="-247298" y="4960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8" name="Google Shape;318;p31"/>
            <p:cNvSpPr/>
            <p:nvPr/>
          </p:nvSpPr>
          <p:spPr>
            <a:xfrm rot="10800000" flipH="1">
              <a:off x="346967" y="-44621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9" name="Google Shape;319;p31"/>
            <p:cNvSpPr/>
            <p:nvPr/>
          </p:nvSpPr>
          <p:spPr>
            <a:xfrm rot="10800000">
              <a:off x="7958317" y="-42862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0" name="Google Shape;320;p31"/>
            <p:cNvSpPr/>
            <p:nvPr/>
          </p:nvSpPr>
          <p:spPr>
            <a:xfrm rot="10800000">
              <a:off x="8552602" y="4960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1" name="Google Shape;321;p31"/>
            <p:cNvSpPr/>
            <p:nvPr/>
          </p:nvSpPr>
          <p:spPr>
            <a:xfrm>
              <a:off x="8430777" y="41199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2" name="Google Shape;322;p31"/>
            <p:cNvSpPr/>
            <p:nvPr/>
          </p:nvSpPr>
          <p:spPr>
            <a:xfrm>
              <a:off x="8430767" y="4615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1">
  <p:cSld name="CUSTOM_9_1">
    <p:spTree>
      <p:nvGrpSpPr>
        <p:cNvPr id="1" name="Shape 3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24" name="Google Shape;324;p32"/>
          <p:cNvGrpSpPr/>
          <p:nvPr/>
        </p:nvGrpSpPr>
        <p:grpSpPr>
          <a:xfrm>
            <a:off x="-476796" y="2900252"/>
            <a:ext cx="10097585" cy="2865204"/>
            <a:chOff x="-476796" y="2900252"/>
            <a:chExt cx="10097585" cy="2865204"/>
          </a:xfrm>
        </p:grpSpPr>
        <p:grpSp>
          <p:nvGrpSpPr>
            <p:cNvPr id="325" name="Google Shape;325;p32"/>
            <p:cNvGrpSpPr/>
            <p:nvPr/>
          </p:nvGrpSpPr>
          <p:grpSpPr>
            <a:xfrm>
              <a:off x="-476796" y="2900252"/>
              <a:ext cx="10097585" cy="2865204"/>
              <a:chOff x="-476796" y="2900252"/>
              <a:chExt cx="10097585" cy="2865204"/>
            </a:xfrm>
          </p:grpSpPr>
          <p:sp>
            <p:nvSpPr>
              <p:cNvPr id="326" name="Google Shape;326;p32"/>
              <p:cNvSpPr/>
              <p:nvPr/>
            </p:nvSpPr>
            <p:spPr>
              <a:xfrm rot="10800000" flipH="1">
                <a:off x="-266661" y="2900252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accent1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27" name="Google Shape;327;p32"/>
              <p:cNvSpPr/>
              <p:nvPr/>
            </p:nvSpPr>
            <p:spPr>
              <a:xfrm>
                <a:off x="-90736" y="4425247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dk2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28" name="Google Shape;328;p32"/>
              <p:cNvSpPr/>
              <p:nvPr/>
            </p:nvSpPr>
            <p:spPr>
              <a:xfrm>
                <a:off x="-476796" y="3522814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rgbClr val="AFC7FF">
                  <a:alpha val="25000"/>
                </a:srgbClr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29" name="Google Shape;329;p32"/>
              <p:cNvSpPr/>
              <p:nvPr/>
            </p:nvSpPr>
            <p:spPr>
              <a:xfrm rot="10800000">
                <a:off x="8571944" y="2900252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lt2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0" name="Google Shape;330;p32"/>
              <p:cNvSpPr/>
              <p:nvPr/>
            </p:nvSpPr>
            <p:spPr>
              <a:xfrm flipH="1">
                <a:off x="8396019" y="4425247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chemeClr val="accent1"/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1" name="Google Shape;331;p32"/>
              <p:cNvSpPr/>
              <p:nvPr/>
            </p:nvSpPr>
            <p:spPr>
              <a:xfrm flipH="1">
                <a:off x="8782079" y="3522814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rgbClr val="9FCBFD">
                  <a:alpha val="41140"/>
                </a:srgbClr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32" name="Google Shape;332;p32"/>
              <p:cNvSpPr/>
              <p:nvPr/>
            </p:nvSpPr>
            <p:spPr>
              <a:xfrm rot="10800000">
                <a:off x="8009979" y="4797335"/>
                <a:ext cx="838710" cy="968121"/>
              </a:xfrm>
              <a:custGeom>
                <a:avLst/>
                <a:gdLst/>
                <a:ahLst/>
                <a:cxnLst/>
                <a:rect l="l" t="t" r="r" b="b"/>
                <a:pathLst>
                  <a:path w="181539" h="209550" extrusionOk="0">
                    <a:moveTo>
                      <a:pt x="90694" y="0"/>
                    </a:moveTo>
                    <a:lnTo>
                      <a:pt x="0" y="52388"/>
                    </a:lnTo>
                    <a:lnTo>
                      <a:pt x="0" y="157163"/>
                    </a:lnTo>
                    <a:lnTo>
                      <a:pt x="90694" y="209550"/>
                    </a:lnTo>
                    <a:lnTo>
                      <a:pt x="181539" y="157163"/>
                    </a:lnTo>
                    <a:lnTo>
                      <a:pt x="181539" y="52388"/>
                    </a:lnTo>
                    <a:lnTo>
                      <a:pt x="90694" y="0"/>
                    </a:lnTo>
                    <a:close/>
                  </a:path>
                </a:pathLst>
              </a:custGeom>
              <a:solidFill>
                <a:srgbClr val="68DAF8">
                  <a:alpha val="34180"/>
                </a:srgbClr>
              </a:solidFill>
              <a:ln w="19050" cap="flat" cmpd="sng">
                <a:solidFill>
                  <a:schemeClr val="lt1"/>
                </a:solidFill>
                <a:prstDash val="solid"/>
                <a:round/>
                <a:headEnd type="none" w="sm" len="sm"/>
                <a:tailEnd type="none" w="sm" len="sm"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</p:grpSp>
        <p:sp>
          <p:nvSpPr>
            <p:cNvPr id="333" name="Google Shape;333;p32"/>
            <p:cNvSpPr/>
            <p:nvPr/>
          </p:nvSpPr>
          <p:spPr>
            <a:xfrm rot="10800000" flipH="1">
              <a:off x="293867" y="47973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13225" y="445025"/>
            <a:ext cx="77175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3500" b="1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13225" y="1152475"/>
            <a:ext cx="77175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●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○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■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●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○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■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●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○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DM Sans"/>
              <a:buChar char="■"/>
              <a:defRPr>
                <a:solidFill>
                  <a:schemeClr val="dk1"/>
                </a:solidFill>
                <a:latin typeface="DM Sans"/>
                <a:ea typeface="DM Sans"/>
                <a:cs typeface="DM Sans"/>
                <a:sym typeface="DM Sans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5" r:id="rId3"/>
    <p:sldLayoutId id="2147483658" r:id="rId4"/>
    <p:sldLayoutId id="2147483659" r:id="rId5"/>
    <p:sldLayoutId id="2147483660" r:id="rId6"/>
    <p:sldLayoutId id="2147483664" r:id="rId7"/>
    <p:sldLayoutId id="2147483665" r:id="rId8"/>
    <p:sldLayoutId id="2147483670" r:id="rId9"/>
    <p:sldLayoutId id="2147483671" r:id="rId10"/>
    <p:sldLayoutId id="2147483677" r:id="rId11"/>
    <p:sldLayoutId id="2147483678" r:id="rId12"/>
  </p:sldLayoutIdLst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png"/><Relationship Id="rId3" Type="http://schemas.openxmlformats.org/officeDocument/2006/relationships/image" Target="../media/image7.jpg"/><Relationship Id="rId7" Type="http://schemas.openxmlformats.org/officeDocument/2006/relationships/image" Target="../media/image11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g"/><Relationship Id="rId9" Type="http://schemas.openxmlformats.org/officeDocument/2006/relationships/image" Target="../media/image13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jpeg"/><Relationship Id="rId3" Type="http://schemas.openxmlformats.org/officeDocument/2006/relationships/image" Target="../media/image14.png"/><Relationship Id="rId7" Type="http://schemas.openxmlformats.org/officeDocument/2006/relationships/image" Target="../media/image1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6.png"/><Relationship Id="rId5" Type="http://schemas.openxmlformats.org/officeDocument/2006/relationships/image" Target="../media/image15.jpeg"/><Relationship Id="rId4" Type="http://schemas.openxmlformats.org/officeDocument/2006/relationships/image" Target="../media/image10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8" Type="http://schemas.microsoft.com/office/2007/relationships/hdphoto" Target="../media/hdphoto1.wdp"/><Relationship Id="rId3" Type="http://schemas.openxmlformats.org/officeDocument/2006/relationships/image" Target="../media/image20.png"/><Relationship Id="rId7" Type="http://schemas.openxmlformats.org/officeDocument/2006/relationships/image" Target="../media/image24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10" Type="http://schemas.microsoft.com/office/2007/relationships/hdphoto" Target="../media/hdphoto2.wdp"/><Relationship Id="rId4" Type="http://schemas.openxmlformats.org/officeDocument/2006/relationships/image" Target="../media/image21.png"/><Relationship Id="rId9" Type="http://schemas.openxmlformats.org/officeDocument/2006/relationships/image" Target="../media/image2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7" Type="http://schemas.openxmlformats.org/officeDocument/2006/relationships/image" Target="../media/image28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Relationship Id="rId6" Type="http://schemas.microsoft.com/office/2007/relationships/hdphoto" Target="../media/hdphoto4.wdp"/><Relationship Id="rId5" Type="http://schemas.openxmlformats.org/officeDocument/2006/relationships/image" Target="../media/image27.jpeg"/><Relationship Id="rId4" Type="http://schemas.microsoft.com/office/2007/relationships/hdphoto" Target="../media/hdphoto3.wdp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png"/><Relationship Id="rId3" Type="http://schemas.openxmlformats.org/officeDocument/2006/relationships/image" Target="../media/image29.png"/><Relationship Id="rId7" Type="http://schemas.openxmlformats.org/officeDocument/2006/relationships/image" Target="../media/image3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Relationship Id="rId9" Type="http://schemas.openxmlformats.org/officeDocument/2006/relationships/image" Target="../media/image3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42.png"/><Relationship Id="rId4" Type="http://schemas.openxmlformats.org/officeDocument/2006/relationships/image" Target="../media/image41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8.png"/><Relationship Id="rId3" Type="http://schemas.openxmlformats.org/officeDocument/2006/relationships/image" Target="../media/image43.jpg"/><Relationship Id="rId7" Type="http://schemas.openxmlformats.org/officeDocument/2006/relationships/image" Target="../media/image47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46.png"/><Relationship Id="rId5" Type="http://schemas.openxmlformats.org/officeDocument/2006/relationships/image" Target="../media/image45.png"/><Relationship Id="rId4" Type="http://schemas.openxmlformats.org/officeDocument/2006/relationships/image" Target="../media/image44.png"/><Relationship Id="rId9" Type="http://schemas.openxmlformats.org/officeDocument/2006/relationships/image" Target="../media/image49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51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7" Type="http://schemas.openxmlformats.org/officeDocument/2006/relationships/image" Target="../media/image56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55.png"/><Relationship Id="rId5" Type="http://schemas.openxmlformats.org/officeDocument/2006/relationships/image" Target="../media/image54.png"/><Relationship Id="rId4" Type="http://schemas.openxmlformats.org/officeDocument/2006/relationships/image" Target="../media/image53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8.xml"/><Relationship Id="rId4" Type="http://schemas.microsoft.com/office/2007/relationships/hdphoto" Target="../media/hdphoto5.wdp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jpeg"/><Relationship Id="rId7" Type="http://schemas.openxmlformats.org/officeDocument/2006/relationships/image" Target="../media/image62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65.png"/><Relationship Id="rId4" Type="http://schemas.openxmlformats.org/officeDocument/2006/relationships/image" Target="../media/image64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68.emf"/><Relationship Id="rId4" Type="http://schemas.openxmlformats.org/officeDocument/2006/relationships/image" Target="../media/image67.jpg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74.png"/><Relationship Id="rId3" Type="http://schemas.openxmlformats.org/officeDocument/2006/relationships/image" Target="../media/image69.jpg"/><Relationship Id="rId7" Type="http://schemas.openxmlformats.org/officeDocument/2006/relationships/image" Target="../media/image73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72.png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6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9.png"/><Relationship Id="rId3" Type="http://schemas.openxmlformats.org/officeDocument/2006/relationships/image" Target="../media/image75.jpeg"/><Relationship Id="rId7" Type="http://schemas.openxmlformats.org/officeDocument/2006/relationships/image" Target="../media/image78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6.xml"/><Relationship Id="rId6" Type="http://schemas.microsoft.com/office/2007/relationships/hdphoto" Target="../media/hdphoto6.wdp"/><Relationship Id="rId5" Type="http://schemas.openxmlformats.org/officeDocument/2006/relationships/image" Target="../media/image77.png"/><Relationship Id="rId4" Type="http://schemas.openxmlformats.org/officeDocument/2006/relationships/image" Target="../media/image76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jpeg"/><Relationship Id="rId7" Type="http://schemas.openxmlformats.org/officeDocument/2006/relationships/image" Target="../media/image84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83.png"/><Relationship Id="rId5" Type="http://schemas.openxmlformats.org/officeDocument/2006/relationships/image" Target="../media/image82.jpeg"/><Relationship Id="rId4" Type="http://schemas.openxmlformats.org/officeDocument/2006/relationships/image" Target="../media/image81.jpeg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5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86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jp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89.jpg"/><Relationship Id="rId4" Type="http://schemas.openxmlformats.org/officeDocument/2006/relationships/image" Target="../media/image88.jp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3.jpeg"/><Relationship Id="rId5" Type="http://schemas.openxmlformats.org/officeDocument/2006/relationships/image" Target="../media/image92.gif"/><Relationship Id="rId4" Type="http://schemas.openxmlformats.org/officeDocument/2006/relationships/image" Target="../media/image91.jpe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4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95.png"/><Relationship Id="rId4" Type="http://schemas.openxmlformats.org/officeDocument/2006/relationships/image" Target="../media/image1.png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1.svg"/><Relationship Id="rId3" Type="http://schemas.openxmlformats.org/officeDocument/2006/relationships/image" Target="../media/image96.png"/><Relationship Id="rId7" Type="http://schemas.openxmlformats.org/officeDocument/2006/relationships/image" Target="../media/image100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9.png"/><Relationship Id="rId5" Type="http://schemas.openxmlformats.org/officeDocument/2006/relationships/image" Target="../media/image98.png"/><Relationship Id="rId10" Type="http://schemas.openxmlformats.org/officeDocument/2006/relationships/image" Target="../media/image103.png"/><Relationship Id="rId4" Type="http://schemas.openxmlformats.org/officeDocument/2006/relationships/image" Target="../media/image97.png"/><Relationship Id="rId9" Type="http://schemas.openxmlformats.org/officeDocument/2006/relationships/image" Target="../media/image102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7" Type="http://schemas.openxmlformats.org/officeDocument/2006/relationships/image" Target="../media/image106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94.png"/><Relationship Id="rId5" Type="http://schemas.openxmlformats.org/officeDocument/2006/relationships/image" Target="../media/image105.png"/><Relationship Id="rId4" Type="http://schemas.openxmlformats.org/officeDocument/2006/relationships/image" Target="../media/image104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gif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91.jpeg"/><Relationship Id="rId5" Type="http://schemas.openxmlformats.org/officeDocument/2006/relationships/image" Target="../media/image110.png"/><Relationship Id="rId4" Type="http://schemas.openxmlformats.org/officeDocument/2006/relationships/image" Target="../media/image109.png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1.png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Relationship Id="rId9" Type="http://schemas.microsoft.com/office/2007/relationships/hdphoto" Target="../media/hdphoto7.wdp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2.jpeg"/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12" Type="http://schemas.microsoft.com/office/2007/relationships/hdphoto" Target="../media/hdphoto8.wdp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8.xml"/><Relationship Id="rId6" Type="http://schemas.openxmlformats.org/officeDocument/2006/relationships/diagramColors" Target="../diagrams/colors2.xml"/><Relationship Id="rId11" Type="http://schemas.openxmlformats.org/officeDocument/2006/relationships/image" Target="../media/image115.png"/><Relationship Id="rId5" Type="http://schemas.openxmlformats.org/officeDocument/2006/relationships/diagramQuickStyle" Target="../diagrams/quickStyle2.xml"/><Relationship Id="rId10" Type="http://schemas.openxmlformats.org/officeDocument/2006/relationships/image" Target="../media/image114.png"/><Relationship Id="rId4" Type="http://schemas.openxmlformats.org/officeDocument/2006/relationships/diagramLayout" Target="../diagrams/layout2.xml"/><Relationship Id="rId9" Type="http://schemas.openxmlformats.org/officeDocument/2006/relationships/image" Target="../media/image113.png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7.xml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0.png"/><Relationship Id="rId13" Type="http://schemas.openxmlformats.org/officeDocument/2006/relationships/image" Target="../media/image123.png"/><Relationship Id="rId3" Type="http://schemas.openxmlformats.org/officeDocument/2006/relationships/image" Target="../media/image116.png"/><Relationship Id="rId7" Type="http://schemas.openxmlformats.org/officeDocument/2006/relationships/image" Target="../media/image119.png"/><Relationship Id="rId12" Type="http://schemas.openxmlformats.org/officeDocument/2006/relationships/image" Target="../media/image122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8.png"/><Relationship Id="rId11" Type="http://schemas.microsoft.com/office/2007/relationships/hdphoto" Target="../media/hdphoto11.wdp"/><Relationship Id="rId5" Type="http://schemas.openxmlformats.org/officeDocument/2006/relationships/image" Target="../media/image117.tiff"/><Relationship Id="rId10" Type="http://schemas.openxmlformats.org/officeDocument/2006/relationships/image" Target="../media/image121.png"/><Relationship Id="rId4" Type="http://schemas.microsoft.com/office/2007/relationships/hdphoto" Target="../media/hdphoto9.wdp"/><Relationship Id="rId9" Type="http://schemas.microsoft.com/office/2007/relationships/hdphoto" Target="../media/hdphoto10.wdp"/><Relationship Id="rId14" Type="http://schemas.openxmlformats.org/officeDocument/2006/relationships/image" Target="../media/image124.png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9.png"/><Relationship Id="rId3" Type="http://schemas.openxmlformats.org/officeDocument/2006/relationships/image" Target="../media/image125.png"/><Relationship Id="rId7" Type="http://schemas.openxmlformats.org/officeDocument/2006/relationships/image" Target="../media/image128.png"/><Relationship Id="rId12" Type="http://schemas.microsoft.com/office/2007/relationships/hdphoto" Target="../media/hdphoto13.wdp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27.png"/><Relationship Id="rId11" Type="http://schemas.openxmlformats.org/officeDocument/2006/relationships/image" Target="../media/image132.png"/><Relationship Id="rId5" Type="http://schemas.openxmlformats.org/officeDocument/2006/relationships/image" Target="../media/image126.png"/><Relationship Id="rId10" Type="http://schemas.openxmlformats.org/officeDocument/2006/relationships/image" Target="../media/image131.png"/><Relationship Id="rId4" Type="http://schemas.microsoft.com/office/2007/relationships/hdphoto" Target="../media/hdphoto12.wdp"/><Relationship Id="rId9" Type="http://schemas.openxmlformats.org/officeDocument/2006/relationships/image" Target="../media/image130.png"/></Relationships>
</file>

<file path=ppt/slides/_rels/slide4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7.png"/><Relationship Id="rId3" Type="http://schemas.openxmlformats.org/officeDocument/2006/relationships/image" Target="../media/image133.jpeg"/><Relationship Id="rId7" Type="http://schemas.openxmlformats.org/officeDocument/2006/relationships/image" Target="../media/image1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6.png"/><Relationship Id="rId5" Type="http://schemas.openxmlformats.org/officeDocument/2006/relationships/image" Target="../media/image135.png"/><Relationship Id="rId4" Type="http://schemas.openxmlformats.org/officeDocument/2006/relationships/image" Target="../media/image134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6.pn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.png"/><Relationship Id="rId4" Type="http://schemas.openxmlformats.org/officeDocument/2006/relationships/image" Target="../media/image13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4" name="Google Shape;344;p36"/>
          <p:cNvSpPr txBox="1">
            <a:spLocks noGrp="1"/>
          </p:cNvSpPr>
          <p:nvPr>
            <p:ph type="ctrTitle"/>
          </p:nvPr>
        </p:nvSpPr>
        <p:spPr>
          <a:xfrm>
            <a:off x="236400" y="1156000"/>
            <a:ext cx="6028268" cy="2385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00" b="1" dirty="0">
                <a:solidFill>
                  <a:srgbClr val="002060"/>
                </a:solidFill>
              </a:rPr>
              <a:t>Medical Physics at Karazin University: </a:t>
            </a:r>
            <a:r>
              <a:rPr lang="en-US" sz="2400" b="0" dirty="0">
                <a:effectLst>
                  <a:glow rad="50800">
                    <a:schemeClr val="accent4">
                      <a:lumMod val="20000"/>
                      <a:lumOff val="8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across the spectrum from Nanotechnology to Nuclear Medicine</a:t>
            </a:r>
            <a:endParaRPr sz="2400" b="0" dirty="0">
              <a:effectLst>
                <a:glow rad="50800">
                  <a:schemeClr val="accent4">
                    <a:lumMod val="20000"/>
                    <a:lumOff val="80000"/>
                  </a:schemeClr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pSp>
        <p:nvGrpSpPr>
          <p:cNvPr id="347" name="Google Shape;347;p36"/>
          <p:cNvGrpSpPr/>
          <p:nvPr/>
        </p:nvGrpSpPr>
        <p:grpSpPr>
          <a:xfrm>
            <a:off x="5115337" y="-428624"/>
            <a:ext cx="4275118" cy="6450405"/>
            <a:chOff x="5115337" y="-428624"/>
            <a:chExt cx="4275118" cy="6450405"/>
          </a:xfrm>
        </p:grpSpPr>
        <p:sp>
          <p:nvSpPr>
            <p:cNvPr id="348" name="Google Shape;348;p36"/>
            <p:cNvSpPr/>
            <p:nvPr/>
          </p:nvSpPr>
          <p:spPr>
            <a:xfrm rot="10800000" flipH="1">
              <a:off x="8492525" y="-19272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9" name="Google Shape;349;p36"/>
            <p:cNvSpPr/>
            <p:nvPr/>
          </p:nvSpPr>
          <p:spPr>
            <a:xfrm>
              <a:off x="8551745" y="326783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0" name="Google Shape;350;p36"/>
            <p:cNvSpPr/>
            <p:nvPr/>
          </p:nvSpPr>
          <p:spPr>
            <a:xfrm>
              <a:off x="6606686" y="254737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1" name="Google Shape;351;p36"/>
            <p:cNvSpPr/>
            <p:nvPr/>
          </p:nvSpPr>
          <p:spPr>
            <a:xfrm>
              <a:off x="7103477" y="-1533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2" name="Google Shape;352;p36"/>
            <p:cNvSpPr/>
            <p:nvPr/>
          </p:nvSpPr>
          <p:spPr>
            <a:xfrm>
              <a:off x="6684072" y="318466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3" name="Google Shape;353;p36"/>
            <p:cNvSpPr/>
            <p:nvPr/>
          </p:nvSpPr>
          <p:spPr>
            <a:xfrm>
              <a:off x="6109895" y="119408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4" name="Google Shape;354;p36"/>
            <p:cNvSpPr/>
            <p:nvPr/>
          </p:nvSpPr>
          <p:spPr>
            <a:xfrm>
              <a:off x="6109895" y="6977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5" name="Google Shape;355;p36"/>
            <p:cNvSpPr/>
            <p:nvPr/>
          </p:nvSpPr>
          <p:spPr>
            <a:xfrm>
              <a:off x="7587339" y="11940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6" name="Google Shape;356;p36"/>
            <p:cNvSpPr/>
            <p:nvPr/>
          </p:nvSpPr>
          <p:spPr>
            <a:xfrm>
              <a:off x="5634170" y="-42862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7" name="Google Shape;357;p36"/>
            <p:cNvSpPr/>
            <p:nvPr/>
          </p:nvSpPr>
          <p:spPr>
            <a:xfrm>
              <a:off x="7017892" y="207505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8" name="Google Shape;358;p36"/>
            <p:cNvSpPr/>
            <p:nvPr/>
          </p:nvSpPr>
          <p:spPr>
            <a:xfrm>
              <a:off x="5193798" y="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9" name="Google Shape;359;p36"/>
            <p:cNvSpPr/>
            <p:nvPr/>
          </p:nvSpPr>
          <p:spPr>
            <a:xfrm>
              <a:off x="8068891" y="162220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0" name="Google Shape;360;p36"/>
            <p:cNvSpPr/>
            <p:nvPr/>
          </p:nvSpPr>
          <p:spPr>
            <a:xfrm rot="10800000" flipH="1">
              <a:off x="5115337" y="365597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1" name="Google Shape;361;p36"/>
            <p:cNvSpPr/>
            <p:nvPr/>
          </p:nvSpPr>
          <p:spPr>
            <a:xfrm rot="10800000" flipH="1">
              <a:off x="6606680" y="392470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2" name="Google Shape;362;p36"/>
            <p:cNvSpPr/>
            <p:nvPr/>
          </p:nvSpPr>
          <p:spPr>
            <a:xfrm rot="10800000" flipH="1">
              <a:off x="5983934" y="505366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3" name="Google Shape;363;p36"/>
            <p:cNvSpPr/>
            <p:nvPr/>
          </p:nvSpPr>
          <p:spPr>
            <a:xfrm rot="10800000" flipH="1">
              <a:off x="7178797" y="353334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4" name="Google Shape;364;p36"/>
            <p:cNvSpPr/>
            <p:nvPr/>
          </p:nvSpPr>
          <p:spPr>
            <a:xfrm rot="10800000" flipH="1">
              <a:off x="6606686" y="4609409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5" name="Google Shape;365;p36"/>
            <p:cNvSpPr/>
            <p:nvPr/>
          </p:nvSpPr>
          <p:spPr>
            <a:xfrm rot="10800000" flipH="1">
              <a:off x="5526543" y="412830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6" name="Google Shape;366;p36"/>
            <p:cNvSpPr/>
            <p:nvPr/>
          </p:nvSpPr>
          <p:spPr>
            <a:xfrm>
              <a:off x="8117298" y="285223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7" name="Google Shape;367;p36"/>
            <p:cNvSpPr/>
            <p:nvPr/>
          </p:nvSpPr>
          <p:spPr>
            <a:xfrm>
              <a:off x="8172542" y="30360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CCCBD7CA-1A0A-369B-B7F6-F6C7E684C51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9482" y="3699009"/>
            <a:ext cx="5387060" cy="420600"/>
          </a:xfrm>
        </p:spPr>
        <p:txBody>
          <a:bodyPr/>
          <a:lstStyle/>
          <a:p>
            <a:r>
              <a:rPr lang="en-US" sz="2800" b="1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</a:rPr>
              <a:t>Valeriia Trusova</a:t>
            </a:r>
            <a:endParaRPr lang="ru-UA" sz="2800" b="1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CD2DD44-5E4E-D401-D692-40D0106554A6}"/>
              </a:ext>
            </a:extLst>
          </p:cNvPr>
          <p:cNvSpPr txBox="1"/>
          <p:nvPr/>
        </p:nvSpPr>
        <p:spPr>
          <a:xfrm>
            <a:off x="342689" y="4235959"/>
            <a:ext cx="453121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cs typeface="Arial" panose="020B0604020202020204" pitchFamily="34" charset="0"/>
              </a:rPr>
              <a:t>valerija.trusova@karazin.ua</a:t>
            </a:r>
          </a:p>
          <a:p>
            <a:r>
              <a:rPr lang="en-US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cs typeface="Arial" panose="020B0604020202020204" pitchFamily="34" charset="0"/>
              </a:rPr>
              <a:t>+38 099 925 77 68</a:t>
            </a:r>
            <a:endParaRPr lang="ru-UA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BA561237-4F95-B820-AEB6-7A70EBA1F62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2689" y="71529"/>
            <a:ext cx="4078786" cy="97672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54">
          <a:extLst>
            <a:ext uri="{FF2B5EF4-FFF2-40B4-BE49-F238E27FC236}">
              <a16:creationId xmlns:a16="http://schemas.microsoft.com/office/drawing/2014/main" id="{0B995E41-D521-977D-0B15-370A5ED4B3A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5" name="Google Shape;455;p41">
            <a:extLst>
              <a:ext uri="{FF2B5EF4-FFF2-40B4-BE49-F238E27FC236}">
                <a16:creationId xmlns:a16="http://schemas.microsoft.com/office/drawing/2014/main" id="{CA83A65E-BFE9-E78F-A9FA-EDE05950CE6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78648" y="73898"/>
            <a:ext cx="8786704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Department of Medical Physics and Biomedical Nanotechnologies</a:t>
            </a:r>
            <a:r>
              <a:rPr lang="ru-RU" sz="3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: </a:t>
            </a:r>
            <a:r>
              <a:rPr lang="en-US" sz="30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main milestones</a:t>
            </a:r>
            <a:endParaRPr sz="30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88" name="Google Shape;520;p22">
            <a:extLst>
              <a:ext uri="{FF2B5EF4-FFF2-40B4-BE49-F238E27FC236}">
                <a16:creationId xmlns:a16="http://schemas.microsoft.com/office/drawing/2014/main" id="{43A6F0EA-9D23-A105-EA08-1FE6441A8BED}"/>
              </a:ext>
            </a:extLst>
          </p:cNvPr>
          <p:cNvSpPr/>
          <p:nvPr/>
        </p:nvSpPr>
        <p:spPr>
          <a:xfrm>
            <a:off x="3936498" y="1564496"/>
            <a:ext cx="1153425" cy="757200"/>
          </a:xfrm>
          <a:custGeom>
            <a:avLst/>
            <a:gdLst/>
            <a:ahLst/>
            <a:cxnLst/>
            <a:rect l="l" t="t" r="r" b="b"/>
            <a:pathLst>
              <a:path w="46137" h="30288" extrusionOk="0">
                <a:moveTo>
                  <a:pt x="23069" y="1"/>
                </a:moveTo>
                <a:cubicBezTo>
                  <a:pt x="22408" y="1"/>
                  <a:pt x="21747" y="170"/>
                  <a:pt x="21158" y="510"/>
                </a:cubicBezTo>
                <a:lnTo>
                  <a:pt x="1917" y="11606"/>
                </a:lnTo>
                <a:cubicBezTo>
                  <a:pt x="739" y="12297"/>
                  <a:pt x="0" y="13547"/>
                  <a:pt x="0" y="14916"/>
                </a:cubicBezTo>
                <a:lnTo>
                  <a:pt x="0" y="30287"/>
                </a:lnTo>
                <a:lnTo>
                  <a:pt x="46137" y="30287"/>
                </a:lnTo>
                <a:lnTo>
                  <a:pt x="46137" y="14916"/>
                </a:lnTo>
                <a:cubicBezTo>
                  <a:pt x="46137" y="13547"/>
                  <a:pt x="45399" y="12297"/>
                  <a:pt x="44220" y="11606"/>
                </a:cubicBezTo>
                <a:lnTo>
                  <a:pt x="24980" y="510"/>
                </a:lnTo>
                <a:cubicBezTo>
                  <a:pt x="24390" y="170"/>
                  <a:pt x="23729" y="1"/>
                  <a:pt x="23069" y="1"/>
                </a:cubicBezTo>
                <a:close/>
              </a:path>
            </a:pathLst>
          </a:custGeom>
          <a:solidFill>
            <a:srgbClr val="EC3A3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89" name="Google Shape;521;p22">
            <a:extLst>
              <a:ext uri="{FF2B5EF4-FFF2-40B4-BE49-F238E27FC236}">
                <a16:creationId xmlns:a16="http://schemas.microsoft.com/office/drawing/2014/main" id="{5C90531F-5808-BF50-EAB5-3AC3B7048125}"/>
              </a:ext>
            </a:extLst>
          </p:cNvPr>
          <p:cNvSpPr/>
          <p:nvPr/>
        </p:nvSpPr>
        <p:spPr>
          <a:xfrm>
            <a:off x="4511573" y="2720821"/>
            <a:ext cx="25" cy="337275"/>
          </a:xfrm>
          <a:custGeom>
            <a:avLst/>
            <a:gdLst/>
            <a:ahLst/>
            <a:cxnLst/>
            <a:rect l="l" t="t" r="r" b="b"/>
            <a:pathLst>
              <a:path w="1" h="13491" fill="none" extrusionOk="0">
                <a:moveTo>
                  <a:pt x="0" y="0"/>
                </a:moveTo>
                <a:lnTo>
                  <a:pt x="0" y="13490"/>
                </a:lnTo>
              </a:path>
            </a:pathLst>
          </a:custGeom>
          <a:noFill/>
          <a:ln w="11300" cap="rnd" cmpd="sng">
            <a:solidFill>
              <a:srgbClr val="000000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90" name="Google Shape;522;p22">
            <a:extLst>
              <a:ext uri="{FF2B5EF4-FFF2-40B4-BE49-F238E27FC236}">
                <a16:creationId xmlns:a16="http://schemas.microsoft.com/office/drawing/2014/main" id="{D6A4CC6C-7842-014B-BFFB-6CE7F88E81C4}"/>
              </a:ext>
            </a:extLst>
          </p:cNvPr>
          <p:cNvSpPr/>
          <p:nvPr/>
        </p:nvSpPr>
        <p:spPr>
          <a:xfrm>
            <a:off x="4110923" y="1914846"/>
            <a:ext cx="804000" cy="804050"/>
          </a:xfrm>
          <a:custGeom>
            <a:avLst/>
            <a:gdLst/>
            <a:ahLst/>
            <a:cxnLst/>
            <a:rect l="l" t="t" r="r" b="b"/>
            <a:pathLst>
              <a:path w="32160" h="32162" extrusionOk="0">
                <a:moveTo>
                  <a:pt x="16081" y="0"/>
                </a:moveTo>
                <a:cubicBezTo>
                  <a:pt x="13306" y="0"/>
                  <a:pt x="10531" y="718"/>
                  <a:pt x="8049" y="2152"/>
                </a:cubicBezTo>
                <a:cubicBezTo>
                  <a:pt x="3072" y="5022"/>
                  <a:pt x="0" y="10332"/>
                  <a:pt x="0" y="16083"/>
                </a:cubicBezTo>
                <a:cubicBezTo>
                  <a:pt x="0" y="21821"/>
                  <a:pt x="3072" y="27132"/>
                  <a:pt x="8049" y="30001"/>
                </a:cubicBezTo>
                <a:cubicBezTo>
                  <a:pt x="10531" y="31442"/>
                  <a:pt x="13306" y="32162"/>
                  <a:pt x="16081" y="32162"/>
                </a:cubicBezTo>
                <a:cubicBezTo>
                  <a:pt x="18857" y="32162"/>
                  <a:pt x="21634" y="31442"/>
                  <a:pt x="24122" y="30001"/>
                </a:cubicBezTo>
                <a:cubicBezTo>
                  <a:pt x="29099" y="27132"/>
                  <a:pt x="32159" y="21821"/>
                  <a:pt x="32159" y="16083"/>
                </a:cubicBezTo>
                <a:cubicBezTo>
                  <a:pt x="32159" y="10332"/>
                  <a:pt x="29099" y="5022"/>
                  <a:pt x="24122" y="2152"/>
                </a:cubicBezTo>
                <a:cubicBezTo>
                  <a:pt x="21634" y="718"/>
                  <a:pt x="18857" y="0"/>
                  <a:pt x="16081" y="0"/>
                </a:cubicBezTo>
                <a:close/>
              </a:path>
            </a:pathLst>
          </a:custGeom>
          <a:solidFill>
            <a:srgbClr val="FFFFFF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b="1" dirty="0">
                <a:solidFill>
                  <a:schemeClr val="accent6"/>
                </a:solidFill>
                <a:effectLst>
                  <a:glow rad="50800">
                    <a:schemeClr val="bg1"/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2003</a:t>
            </a:r>
            <a:endParaRPr sz="1700" b="1" dirty="0">
              <a:solidFill>
                <a:schemeClr val="accent6"/>
              </a:solidFill>
              <a:effectLst>
                <a:glow rad="50800">
                  <a:schemeClr val="bg1"/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492" name="Google Shape;529;p22">
            <a:extLst>
              <a:ext uri="{FF2B5EF4-FFF2-40B4-BE49-F238E27FC236}">
                <a16:creationId xmlns:a16="http://schemas.microsoft.com/office/drawing/2014/main" id="{C41783B9-712D-376C-AE34-52300D882001}"/>
              </a:ext>
            </a:extLst>
          </p:cNvPr>
          <p:cNvSpPr/>
          <p:nvPr/>
        </p:nvSpPr>
        <p:spPr>
          <a:xfrm>
            <a:off x="4489848" y="3035146"/>
            <a:ext cx="43175" cy="43175"/>
          </a:xfrm>
          <a:custGeom>
            <a:avLst/>
            <a:gdLst/>
            <a:ahLst/>
            <a:cxnLst/>
            <a:rect l="l" t="t" r="r" b="b"/>
            <a:pathLst>
              <a:path w="1727" h="1727" extrusionOk="0">
                <a:moveTo>
                  <a:pt x="869" y="0"/>
                </a:moveTo>
                <a:cubicBezTo>
                  <a:pt x="393" y="0"/>
                  <a:pt x="0" y="381"/>
                  <a:pt x="0" y="858"/>
                </a:cubicBezTo>
                <a:cubicBezTo>
                  <a:pt x="0" y="1334"/>
                  <a:pt x="393" y="1727"/>
                  <a:pt x="869" y="1727"/>
                </a:cubicBezTo>
                <a:cubicBezTo>
                  <a:pt x="1345" y="1727"/>
                  <a:pt x="1726" y="1334"/>
                  <a:pt x="1726" y="858"/>
                </a:cubicBezTo>
                <a:cubicBezTo>
                  <a:pt x="1726" y="381"/>
                  <a:pt x="1345" y="0"/>
                  <a:pt x="869" y="0"/>
                </a:cubicBezTo>
                <a:close/>
              </a:path>
            </a:pathLst>
          </a:custGeom>
          <a:solidFill>
            <a:srgbClr val="EC3A3B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493" name="Google Shape;530;p22">
            <a:extLst>
              <a:ext uri="{FF2B5EF4-FFF2-40B4-BE49-F238E27FC236}">
                <a16:creationId xmlns:a16="http://schemas.microsoft.com/office/drawing/2014/main" id="{ABCA9E0C-0F4E-0ECB-8B7F-D3021C2645CB}"/>
              </a:ext>
            </a:extLst>
          </p:cNvPr>
          <p:cNvSpPr txBox="1"/>
          <p:nvPr/>
        </p:nvSpPr>
        <p:spPr>
          <a:xfrm>
            <a:off x="3623679" y="3639302"/>
            <a:ext cx="1757285" cy="4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700" dirty="0">
                <a:solidFill>
                  <a:schemeClr val="tx1"/>
                </a:solidFill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Education program “Medical Physics” in Ukraine</a:t>
            </a: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(2012 in KKNU)</a:t>
            </a:r>
            <a:endParaRPr sz="1200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01" name="Google Shape;533;p22">
            <a:extLst>
              <a:ext uri="{FF2B5EF4-FFF2-40B4-BE49-F238E27FC236}">
                <a16:creationId xmlns:a16="http://schemas.microsoft.com/office/drawing/2014/main" id="{F044BC4D-5DB4-E9A2-4BC1-A81DACB2BE46}"/>
              </a:ext>
            </a:extLst>
          </p:cNvPr>
          <p:cNvSpPr/>
          <p:nvPr/>
        </p:nvSpPr>
        <p:spPr>
          <a:xfrm>
            <a:off x="5550619" y="1564496"/>
            <a:ext cx="1149575" cy="757200"/>
          </a:xfrm>
          <a:custGeom>
            <a:avLst/>
            <a:gdLst/>
            <a:ahLst/>
            <a:cxnLst/>
            <a:rect l="l" t="t" r="r" b="b"/>
            <a:pathLst>
              <a:path w="45983" h="30288" extrusionOk="0">
                <a:moveTo>
                  <a:pt x="22968" y="1"/>
                </a:moveTo>
                <a:cubicBezTo>
                  <a:pt x="22310" y="1"/>
                  <a:pt x="21652" y="170"/>
                  <a:pt x="21063" y="510"/>
                </a:cubicBezTo>
                <a:lnTo>
                  <a:pt x="1870" y="11606"/>
                </a:lnTo>
                <a:cubicBezTo>
                  <a:pt x="691" y="12297"/>
                  <a:pt x="0" y="13547"/>
                  <a:pt x="0" y="14916"/>
                </a:cubicBezTo>
                <a:lnTo>
                  <a:pt x="0" y="30287"/>
                </a:lnTo>
                <a:lnTo>
                  <a:pt x="45982" y="30287"/>
                </a:lnTo>
                <a:lnTo>
                  <a:pt x="45982" y="14916"/>
                </a:lnTo>
                <a:cubicBezTo>
                  <a:pt x="45982" y="13547"/>
                  <a:pt x="45268" y="12297"/>
                  <a:pt x="44089" y="11606"/>
                </a:cubicBezTo>
                <a:lnTo>
                  <a:pt x="24873" y="510"/>
                </a:lnTo>
                <a:cubicBezTo>
                  <a:pt x="24283" y="170"/>
                  <a:pt x="23625" y="1"/>
                  <a:pt x="22968" y="1"/>
                </a:cubicBezTo>
                <a:close/>
              </a:path>
            </a:pathLst>
          </a:custGeom>
          <a:solidFill>
            <a:srgbClr val="FCBD2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02" name="Google Shape;534;p22">
            <a:extLst>
              <a:ext uri="{FF2B5EF4-FFF2-40B4-BE49-F238E27FC236}">
                <a16:creationId xmlns:a16="http://schemas.microsoft.com/office/drawing/2014/main" id="{90343517-5C08-0DE9-C933-AEF0F58CB337}"/>
              </a:ext>
            </a:extLst>
          </p:cNvPr>
          <p:cNvSpPr/>
          <p:nvPr/>
        </p:nvSpPr>
        <p:spPr>
          <a:xfrm>
            <a:off x="6116769" y="2720821"/>
            <a:ext cx="25" cy="337275"/>
          </a:xfrm>
          <a:custGeom>
            <a:avLst/>
            <a:gdLst/>
            <a:ahLst/>
            <a:cxnLst/>
            <a:rect l="l" t="t" r="r" b="b"/>
            <a:pathLst>
              <a:path w="1" h="13491" fill="none" extrusionOk="0">
                <a:moveTo>
                  <a:pt x="0" y="0"/>
                </a:moveTo>
                <a:lnTo>
                  <a:pt x="0" y="13490"/>
                </a:lnTo>
              </a:path>
            </a:pathLst>
          </a:custGeom>
          <a:noFill/>
          <a:ln w="11300" cap="rnd" cmpd="sng">
            <a:solidFill>
              <a:srgbClr val="000000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03" name="Google Shape;535;p22">
            <a:extLst>
              <a:ext uri="{FF2B5EF4-FFF2-40B4-BE49-F238E27FC236}">
                <a16:creationId xmlns:a16="http://schemas.microsoft.com/office/drawing/2014/main" id="{58327DEF-A4FD-DEAE-ECA4-97AF4B66E74F}"/>
              </a:ext>
            </a:extLst>
          </p:cNvPr>
          <p:cNvSpPr/>
          <p:nvPr/>
        </p:nvSpPr>
        <p:spPr>
          <a:xfrm>
            <a:off x="5722969" y="1914846"/>
            <a:ext cx="803975" cy="804050"/>
          </a:xfrm>
          <a:custGeom>
            <a:avLst/>
            <a:gdLst/>
            <a:ahLst/>
            <a:cxnLst/>
            <a:rect l="l" t="t" r="r" b="b"/>
            <a:pathLst>
              <a:path w="32159" h="32162" extrusionOk="0">
                <a:moveTo>
                  <a:pt x="16078" y="0"/>
                </a:moveTo>
                <a:cubicBezTo>
                  <a:pt x="13302" y="0"/>
                  <a:pt x="10525" y="718"/>
                  <a:pt x="8037" y="2152"/>
                </a:cubicBezTo>
                <a:cubicBezTo>
                  <a:pt x="3060" y="5022"/>
                  <a:pt x="0" y="10332"/>
                  <a:pt x="0" y="16083"/>
                </a:cubicBezTo>
                <a:cubicBezTo>
                  <a:pt x="0" y="21821"/>
                  <a:pt x="3060" y="27132"/>
                  <a:pt x="8037" y="30001"/>
                </a:cubicBezTo>
                <a:cubicBezTo>
                  <a:pt x="10525" y="31442"/>
                  <a:pt x="13302" y="32162"/>
                  <a:pt x="16078" y="32162"/>
                </a:cubicBezTo>
                <a:cubicBezTo>
                  <a:pt x="18854" y="32162"/>
                  <a:pt x="21628" y="31442"/>
                  <a:pt x="24110" y="30001"/>
                </a:cubicBezTo>
                <a:cubicBezTo>
                  <a:pt x="29087" y="27132"/>
                  <a:pt x="32159" y="21821"/>
                  <a:pt x="32159" y="16083"/>
                </a:cubicBezTo>
                <a:cubicBezTo>
                  <a:pt x="32159" y="10332"/>
                  <a:pt x="29087" y="5022"/>
                  <a:pt x="24110" y="2152"/>
                </a:cubicBezTo>
                <a:cubicBezTo>
                  <a:pt x="21628" y="718"/>
                  <a:pt x="18854" y="0"/>
                  <a:pt x="16078" y="0"/>
                </a:cubicBezTo>
                <a:close/>
              </a:path>
            </a:pathLst>
          </a:custGeom>
          <a:solidFill>
            <a:srgbClr val="FFFFFF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b="1" dirty="0">
                <a:solidFill>
                  <a:schemeClr val="accent3">
                    <a:lumMod val="50000"/>
                  </a:schemeClr>
                </a:solidFill>
                <a:effectLst>
                  <a:glow rad="50800">
                    <a:schemeClr val="bg1"/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2011</a:t>
            </a:r>
            <a:endParaRPr sz="1700" b="1" dirty="0">
              <a:solidFill>
                <a:schemeClr val="accent3">
                  <a:lumMod val="50000"/>
                </a:schemeClr>
              </a:solidFill>
              <a:effectLst>
                <a:glow rad="50800">
                  <a:schemeClr val="bg1"/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05" name="Google Shape;542;p22">
            <a:extLst>
              <a:ext uri="{FF2B5EF4-FFF2-40B4-BE49-F238E27FC236}">
                <a16:creationId xmlns:a16="http://schemas.microsoft.com/office/drawing/2014/main" id="{29E86955-2E93-6E26-E62E-FF5879C79D22}"/>
              </a:ext>
            </a:extLst>
          </p:cNvPr>
          <p:cNvSpPr/>
          <p:nvPr/>
        </p:nvSpPr>
        <p:spPr>
          <a:xfrm>
            <a:off x="6096819" y="3035146"/>
            <a:ext cx="43175" cy="43175"/>
          </a:xfrm>
          <a:custGeom>
            <a:avLst/>
            <a:gdLst/>
            <a:ahLst/>
            <a:cxnLst/>
            <a:rect l="l" t="t" r="r" b="b"/>
            <a:pathLst>
              <a:path w="1727" h="1727" extrusionOk="0">
                <a:moveTo>
                  <a:pt x="858" y="0"/>
                </a:moveTo>
                <a:cubicBezTo>
                  <a:pt x="381" y="0"/>
                  <a:pt x="0" y="381"/>
                  <a:pt x="0" y="858"/>
                </a:cubicBezTo>
                <a:cubicBezTo>
                  <a:pt x="0" y="1334"/>
                  <a:pt x="381" y="1727"/>
                  <a:pt x="858" y="1727"/>
                </a:cubicBezTo>
                <a:cubicBezTo>
                  <a:pt x="1334" y="1727"/>
                  <a:pt x="1727" y="1334"/>
                  <a:pt x="1727" y="858"/>
                </a:cubicBezTo>
                <a:cubicBezTo>
                  <a:pt x="1727" y="381"/>
                  <a:pt x="1334" y="0"/>
                  <a:pt x="858" y="0"/>
                </a:cubicBezTo>
                <a:close/>
              </a:path>
            </a:pathLst>
          </a:custGeom>
          <a:solidFill>
            <a:srgbClr val="FCBD24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06" name="Google Shape;543;p22">
            <a:extLst>
              <a:ext uri="{FF2B5EF4-FFF2-40B4-BE49-F238E27FC236}">
                <a16:creationId xmlns:a16="http://schemas.microsoft.com/office/drawing/2014/main" id="{4585565D-9E41-27A7-7F80-22542DAFD4D4}"/>
              </a:ext>
            </a:extLst>
          </p:cNvPr>
          <p:cNvSpPr txBox="1"/>
          <p:nvPr/>
        </p:nvSpPr>
        <p:spPr>
          <a:xfrm>
            <a:off x="5370599" y="3407451"/>
            <a:ext cx="1481100" cy="4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dirty="0">
                <a:solidFill>
                  <a:schemeClr val="tx1"/>
                </a:solidFill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Dept. of Nuclear and Medical Physics</a:t>
            </a:r>
            <a:endParaRPr sz="1700" dirty="0">
              <a:solidFill>
                <a:schemeClr val="tx1"/>
              </a:solidFill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07" name="Google Shape;544;p22">
            <a:extLst>
              <a:ext uri="{FF2B5EF4-FFF2-40B4-BE49-F238E27FC236}">
                <a16:creationId xmlns:a16="http://schemas.microsoft.com/office/drawing/2014/main" id="{34714E4F-35A0-CDA0-9505-53106EE1CC65}"/>
              </a:ext>
            </a:extLst>
          </p:cNvPr>
          <p:cNvSpPr txBox="1"/>
          <p:nvPr/>
        </p:nvSpPr>
        <p:spPr>
          <a:xfrm>
            <a:off x="5373715" y="4165898"/>
            <a:ext cx="1481100" cy="7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b="1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Roboto"/>
                <a:cs typeface="Roboto"/>
                <a:sym typeface="Roboto"/>
              </a:rPr>
              <a:t>Academician N. Shulga</a:t>
            </a:r>
          </a:p>
        </p:txBody>
      </p:sp>
      <p:sp>
        <p:nvSpPr>
          <p:cNvPr id="514" name="Google Shape;546;p22">
            <a:extLst>
              <a:ext uri="{FF2B5EF4-FFF2-40B4-BE49-F238E27FC236}">
                <a16:creationId xmlns:a16="http://schemas.microsoft.com/office/drawing/2014/main" id="{1EC6DCBA-B671-FAF6-4913-CCAC2500F2FF}"/>
              </a:ext>
            </a:extLst>
          </p:cNvPr>
          <p:cNvSpPr/>
          <p:nvPr/>
        </p:nvSpPr>
        <p:spPr>
          <a:xfrm>
            <a:off x="7171468" y="1564496"/>
            <a:ext cx="1153150" cy="757200"/>
          </a:xfrm>
          <a:custGeom>
            <a:avLst/>
            <a:gdLst/>
            <a:ahLst/>
            <a:cxnLst/>
            <a:rect l="l" t="t" r="r" b="b"/>
            <a:pathLst>
              <a:path w="46126" h="30288" extrusionOk="0">
                <a:moveTo>
                  <a:pt x="23034" y="1"/>
                </a:moveTo>
                <a:cubicBezTo>
                  <a:pt x="22373" y="1"/>
                  <a:pt x="21712" y="170"/>
                  <a:pt x="21123" y="510"/>
                </a:cubicBezTo>
                <a:lnTo>
                  <a:pt x="1894" y="11606"/>
                </a:lnTo>
                <a:cubicBezTo>
                  <a:pt x="715" y="12297"/>
                  <a:pt x="1" y="13547"/>
                  <a:pt x="1" y="14916"/>
                </a:cubicBezTo>
                <a:lnTo>
                  <a:pt x="1" y="30287"/>
                </a:lnTo>
                <a:lnTo>
                  <a:pt x="46126" y="30287"/>
                </a:lnTo>
                <a:lnTo>
                  <a:pt x="46126" y="14916"/>
                </a:lnTo>
                <a:cubicBezTo>
                  <a:pt x="46126" y="13547"/>
                  <a:pt x="45376" y="12297"/>
                  <a:pt x="44197" y="11606"/>
                </a:cubicBezTo>
                <a:lnTo>
                  <a:pt x="24945" y="510"/>
                </a:lnTo>
                <a:cubicBezTo>
                  <a:pt x="24355" y="170"/>
                  <a:pt x="23694" y="1"/>
                  <a:pt x="23034" y="1"/>
                </a:cubicBezTo>
                <a:close/>
              </a:path>
            </a:pathLst>
          </a:custGeom>
          <a:solidFill>
            <a:srgbClr val="4949E7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b="1">
              <a:latin typeface="Outfit" panose="020B0604020202020204" charset="0"/>
            </a:endParaRPr>
          </a:p>
        </p:txBody>
      </p:sp>
      <p:sp>
        <p:nvSpPr>
          <p:cNvPr id="515" name="Google Shape;547;p22">
            <a:extLst>
              <a:ext uri="{FF2B5EF4-FFF2-40B4-BE49-F238E27FC236}">
                <a16:creationId xmlns:a16="http://schemas.microsoft.com/office/drawing/2014/main" id="{6834DC15-1E71-CC3F-17C1-1442FD545CE9}"/>
              </a:ext>
            </a:extLst>
          </p:cNvPr>
          <p:cNvSpPr/>
          <p:nvPr/>
        </p:nvSpPr>
        <p:spPr>
          <a:xfrm>
            <a:off x="7750118" y="2720821"/>
            <a:ext cx="25" cy="337275"/>
          </a:xfrm>
          <a:custGeom>
            <a:avLst/>
            <a:gdLst/>
            <a:ahLst/>
            <a:cxnLst/>
            <a:rect l="l" t="t" r="r" b="b"/>
            <a:pathLst>
              <a:path w="1" h="13491" fill="none" extrusionOk="0">
                <a:moveTo>
                  <a:pt x="1" y="0"/>
                </a:moveTo>
                <a:lnTo>
                  <a:pt x="1" y="13490"/>
                </a:lnTo>
              </a:path>
            </a:pathLst>
          </a:custGeom>
          <a:noFill/>
          <a:ln w="11300" cap="rnd" cmpd="sng">
            <a:solidFill>
              <a:srgbClr val="000000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b="1">
              <a:latin typeface="Outfit" panose="020B0604020202020204" charset="0"/>
            </a:endParaRPr>
          </a:p>
        </p:txBody>
      </p:sp>
      <p:sp>
        <p:nvSpPr>
          <p:cNvPr id="516" name="Google Shape;548;p22">
            <a:extLst>
              <a:ext uri="{FF2B5EF4-FFF2-40B4-BE49-F238E27FC236}">
                <a16:creationId xmlns:a16="http://schemas.microsoft.com/office/drawing/2014/main" id="{0467231F-50B9-E636-C663-271A7038CF81}"/>
              </a:ext>
            </a:extLst>
          </p:cNvPr>
          <p:cNvSpPr/>
          <p:nvPr/>
        </p:nvSpPr>
        <p:spPr>
          <a:xfrm>
            <a:off x="7345018" y="1914846"/>
            <a:ext cx="803975" cy="804050"/>
          </a:xfrm>
          <a:custGeom>
            <a:avLst/>
            <a:gdLst/>
            <a:ahLst/>
            <a:cxnLst/>
            <a:rect l="l" t="t" r="r" b="b"/>
            <a:pathLst>
              <a:path w="32159" h="32162" extrusionOk="0">
                <a:moveTo>
                  <a:pt x="16080" y="0"/>
                </a:moveTo>
                <a:cubicBezTo>
                  <a:pt x="13303" y="0"/>
                  <a:pt x="10525" y="718"/>
                  <a:pt x="8037" y="2152"/>
                </a:cubicBezTo>
                <a:cubicBezTo>
                  <a:pt x="3072" y="5022"/>
                  <a:pt x="0" y="10332"/>
                  <a:pt x="0" y="16083"/>
                </a:cubicBezTo>
                <a:cubicBezTo>
                  <a:pt x="0" y="21821"/>
                  <a:pt x="3072" y="27132"/>
                  <a:pt x="8037" y="30001"/>
                </a:cubicBezTo>
                <a:cubicBezTo>
                  <a:pt x="10525" y="31442"/>
                  <a:pt x="13303" y="32162"/>
                  <a:pt x="16080" y="32162"/>
                </a:cubicBezTo>
                <a:cubicBezTo>
                  <a:pt x="18857" y="32162"/>
                  <a:pt x="21634" y="31442"/>
                  <a:pt x="24122" y="30001"/>
                </a:cubicBezTo>
                <a:cubicBezTo>
                  <a:pt x="29099" y="27132"/>
                  <a:pt x="32159" y="21821"/>
                  <a:pt x="32159" y="16083"/>
                </a:cubicBezTo>
                <a:cubicBezTo>
                  <a:pt x="32159" y="10332"/>
                  <a:pt x="29099" y="5022"/>
                  <a:pt x="24122" y="2152"/>
                </a:cubicBezTo>
                <a:cubicBezTo>
                  <a:pt x="21634" y="718"/>
                  <a:pt x="18857" y="0"/>
                  <a:pt x="16080" y="0"/>
                </a:cubicBezTo>
                <a:close/>
              </a:path>
            </a:pathLst>
          </a:custGeom>
          <a:solidFill>
            <a:srgbClr val="FFFFFF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b="1" dirty="0">
                <a:solidFill>
                  <a:schemeClr val="accent2">
                    <a:lumMod val="75000"/>
                  </a:schemeClr>
                </a:solidFill>
                <a:effectLst>
                  <a:glow rad="50800">
                    <a:schemeClr val="bg1"/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2020</a:t>
            </a:r>
            <a:endParaRPr sz="1700" b="1" dirty="0">
              <a:solidFill>
                <a:schemeClr val="accent2">
                  <a:lumMod val="75000"/>
                </a:schemeClr>
              </a:solidFill>
              <a:effectLst>
                <a:glow rad="50800">
                  <a:schemeClr val="bg1"/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25" name="Google Shape;554;p22">
            <a:extLst>
              <a:ext uri="{FF2B5EF4-FFF2-40B4-BE49-F238E27FC236}">
                <a16:creationId xmlns:a16="http://schemas.microsoft.com/office/drawing/2014/main" id="{FB9E2F59-28C9-FBEE-6019-CDBD514EA742}"/>
              </a:ext>
            </a:extLst>
          </p:cNvPr>
          <p:cNvSpPr/>
          <p:nvPr/>
        </p:nvSpPr>
        <p:spPr>
          <a:xfrm>
            <a:off x="7382748" y="1375696"/>
            <a:ext cx="14625" cy="12575"/>
          </a:xfrm>
          <a:custGeom>
            <a:avLst/>
            <a:gdLst/>
            <a:ahLst/>
            <a:cxnLst/>
            <a:rect l="l" t="t" r="r" b="b"/>
            <a:pathLst>
              <a:path w="585" h="503" extrusionOk="0">
                <a:moveTo>
                  <a:pt x="295" y="1"/>
                </a:moveTo>
                <a:cubicBezTo>
                  <a:pt x="257" y="1"/>
                  <a:pt x="218" y="9"/>
                  <a:pt x="179" y="26"/>
                </a:cubicBezTo>
                <a:cubicBezTo>
                  <a:pt x="60" y="86"/>
                  <a:pt x="1" y="241"/>
                  <a:pt x="72" y="360"/>
                </a:cubicBezTo>
                <a:cubicBezTo>
                  <a:pt x="108" y="455"/>
                  <a:pt x="203" y="503"/>
                  <a:pt x="299" y="503"/>
                </a:cubicBezTo>
                <a:cubicBezTo>
                  <a:pt x="334" y="503"/>
                  <a:pt x="370" y="491"/>
                  <a:pt x="406" y="479"/>
                </a:cubicBezTo>
                <a:cubicBezTo>
                  <a:pt x="537" y="407"/>
                  <a:pt x="584" y="265"/>
                  <a:pt x="513" y="134"/>
                </a:cubicBezTo>
                <a:cubicBezTo>
                  <a:pt x="471" y="49"/>
                  <a:pt x="387" y="1"/>
                  <a:pt x="295" y="1"/>
                </a:cubicBezTo>
                <a:close/>
              </a:path>
            </a:pathLst>
          </a:custGeom>
          <a:solidFill>
            <a:srgbClr val="4949E7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b="1">
              <a:latin typeface="Outfit" panose="020B0604020202020204" charset="0"/>
            </a:endParaRPr>
          </a:p>
        </p:txBody>
      </p:sp>
      <p:sp>
        <p:nvSpPr>
          <p:cNvPr id="518" name="Google Shape;555;p22">
            <a:extLst>
              <a:ext uri="{FF2B5EF4-FFF2-40B4-BE49-F238E27FC236}">
                <a16:creationId xmlns:a16="http://schemas.microsoft.com/office/drawing/2014/main" id="{4535D5C0-E9D7-B8BD-41A6-1CC163116D33}"/>
              </a:ext>
            </a:extLst>
          </p:cNvPr>
          <p:cNvSpPr/>
          <p:nvPr/>
        </p:nvSpPr>
        <p:spPr>
          <a:xfrm>
            <a:off x="7730168" y="3035146"/>
            <a:ext cx="43200" cy="43175"/>
          </a:xfrm>
          <a:custGeom>
            <a:avLst/>
            <a:gdLst/>
            <a:ahLst/>
            <a:cxnLst/>
            <a:rect l="l" t="t" r="r" b="b"/>
            <a:pathLst>
              <a:path w="1728" h="1727" extrusionOk="0">
                <a:moveTo>
                  <a:pt x="858" y="0"/>
                </a:moveTo>
                <a:cubicBezTo>
                  <a:pt x="382" y="0"/>
                  <a:pt x="1" y="381"/>
                  <a:pt x="1" y="858"/>
                </a:cubicBezTo>
                <a:cubicBezTo>
                  <a:pt x="1" y="1334"/>
                  <a:pt x="382" y="1727"/>
                  <a:pt x="858" y="1727"/>
                </a:cubicBezTo>
                <a:cubicBezTo>
                  <a:pt x="1334" y="1727"/>
                  <a:pt x="1727" y="1334"/>
                  <a:pt x="1727" y="858"/>
                </a:cubicBezTo>
                <a:cubicBezTo>
                  <a:pt x="1727" y="381"/>
                  <a:pt x="1334" y="0"/>
                  <a:pt x="858" y="0"/>
                </a:cubicBezTo>
                <a:close/>
              </a:path>
            </a:pathLst>
          </a:custGeom>
          <a:solidFill>
            <a:srgbClr val="4949E7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b="1">
              <a:latin typeface="Outfit" panose="020B0604020202020204" charset="0"/>
            </a:endParaRPr>
          </a:p>
        </p:txBody>
      </p:sp>
      <p:sp>
        <p:nvSpPr>
          <p:cNvPr id="527" name="Google Shape;559;p22">
            <a:extLst>
              <a:ext uri="{FF2B5EF4-FFF2-40B4-BE49-F238E27FC236}">
                <a16:creationId xmlns:a16="http://schemas.microsoft.com/office/drawing/2014/main" id="{624334DD-02F6-C9FB-AAF9-8835646A7EDB}"/>
              </a:ext>
            </a:extLst>
          </p:cNvPr>
          <p:cNvSpPr/>
          <p:nvPr/>
        </p:nvSpPr>
        <p:spPr>
          <a:xfrm>
            <a:off x="2308508" y="1564496"/>
            <a:ext cx="1149550" cy="757200"/>
          </a:xfrm>
          <a:custGeom>
            <a:avLst/>
            <a:gdLst/>
            <a:ahLst/>
            <a:cxnLst/>
            <a:rect l="l" t="t" r="r" b="b"/>
            <a:pathLst>
              <a:path w="45982" h="30288" extrusionOk="0">
                <a:moveTo>
                  <a:pt x="22979" y="1"/>
                </a:moveTo>
                <a:cubicBezTo>
                  <a:pt x="22321" y="1"/>
                  <a:pt x="21664" y="170"/>
                  <a:pt x="21074" y="510"/>
                </a:cubicBezTo>
                <a:lnTo>
                  <a:pt x="1881" y="11606"/>
                </a:lnTo>
                <a:cubicBezTo>
                  <a:pt x="691" y="12297"/>
                  <a:pt x="0" y="13547"/>
                  <a:pt x="0" y="14916"/>
                </a:cubicBezTo>
                <a:lnTo>
                  <a:pt x="0" y="30287"/>
                </a:lnTo>
                <a:lnTo>
                  <a:pt x="45982" y="30287"/>
                </a:lnTo>
                <a:lnTo>
                  <a:pt x="45982" y="14916"/>
                </a:lnTo>
                <a:cubicBezTo>
                  <a:pt x="45982" y="13547"/>
                  <a:pt x="45280" y="12297"/>
                  <a:pt x="44101" y="11606"/>
                </a:cubicBezTo>
                <a:lnTo>
                  <a:pt x="24884" y="510"/>
                </a:lnTo>
                <a:cubicBezTo>
                  <a:pt x="24295" y="170"/>
                  <a:pt x="23637" y="1"/>
                  <a:pt x="22979" y="1"/>
                </a:cubicBezTo>
                <a:close/>
              </a:path>
            </a:pathLst>
          </a:custGeom>
          <a:solidFill>
            <a:srgbClr val="69E78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8" name="Google Shape;560;p22">
            <a:extLst>
              <a:ext uri="{FF2B5EF4-FFF2-40B4-BE49-F238E27FC236}">
                <a16:creationId xmlns:a16="http://schemas.microsoft.com/office/drawing/2014/main" id="{FA2BCAD4-1B93-DA1F-5FBE-6AE0C22085AA}"/>
              </a:ext>
            </a:extLst>
          </p:cNvPr>
          <p:cNvSpPr/>
          <p:nvPr/>
        </p:nvSpPr>
        <p:spPr>
          <a:xfrm>
            <a:off x="2882683" y="2720821"/>
            <a:ext cx="25" cy="337275"/>
          </a:xfrm>
          <a:custGeom>
            <a:avLst/>
            <a:gdLst/>
            <a:ahLst/>
            <a:cxnLst/>
            <a:rect l="l" t="t" r="r" b="b"/>
            <a:pathLst>
              <a:path w="1" h="13491" fill="none" extrusionOk="0">
                <a:moveTo>
                  <a:pt x="0" y="0"/>
                </a:moveTo>
                <a:lnTo>
                  <a:pt x="0" y="13490"/>
                </a:lnTo>
              </a:path>
            </a:pathLst>
          </a:custGeom>
          <a:noFill/>
          <a:ln w="11300" cap="rnd" cmpd="sng">
            <a:solidFill>
              <a:srgbClr val="000000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29" name="Google Shape;561;p22">
            <a:extLst>
              <a:ext uri="{FF2B5EF4-FFF2-40B4-BE49-F238E27FC236}">
                <a16:creationId xmlns:a16="http://schemas.microsoft.com/office/drawing/2014/main" id="{BC08A0EB-C949-AD17-15C1-6AD74EACA303}"/>
              </a:ext>
            </a:extLst>
          </p:cNvPr>
          <p:cNvSpPr/>
          <p:nvPr/>
        </p:nvSpPr>
        <p:spPr>
          <a:xfrm>
            <a:off x="2481133" y="1914846"/>
            <a:ext cx="804000" cy="804050"/>
          </a:xfrm>
          <a:custGeom>
            <a:avLst/>
            <a:gdLst/>
            <a:ahLst/>
            <a:cxnLst/>
            <a:rect l="l" t="t" r="r" b="b"/>
            <a:pathLst>
              <a:path w="32160" h="32162" extrusionOk="0">
                <a:moveTo>
                  <a:pt x="16080" y="0"/>
                </a:moveTo>
                <a:cubicBezTo>
                  <a:pt x="13303" y="0"/>
                  <a:pt x="10526" y="718"/>
                  <a:pt x="8037" y="2152"/>
                </a:cubicBezTo>
                <a:cubicBezTo>
                  <a:pt x="3061" y="5022"/>
                  <a:pt x="1" y="10332"/>
                  <a:pt x="1" y="16083"/>
                </a:cubicBezTo>
                <a:cubicBezTo>
                  <a:pt x="1" y="21821"/>
                  <a:pt x="3061" y="27132"/>
                  <a:pt x="8037" y="30001"/>
                </a:cubicBezTo>
                <a:cubicBezTo>
                  <a:pt x="10526" y="31442"/>
                  <a:pt x="13303" y="32162"/>
                  <a:pt x="16080" y="32162"/>
                </a:cubicBezTo>
                <a:cubicBezTo>
                  <a:pt x="18857" y="32162"/>
                  <a:pt x="21634" y="31442"/>
                  <a:pt x="24123" y="30001"/>
                </a:cubicBezTo>
                <a:cubicBezTo>
                  <a:pt x="29100" y="27132"/>
                  <a:pt x="32160" y="21821"/>
                  <a:pt x="32160" y="16083"/>
                </a:cubicBezTo>
                <a:cubicBezTo>
                  <a:pt x="32160" y="10332"/>
                  <a:pt x="29100" y="5022"/>
                  <a:pt x="24123" y="2152"/>
                </a:cubicBezTo>
                <a:cubicBezTo>
                  <a:pt x="21634" y="718"/>
                  <a:pt x="18857" y="0"/>
                  <a:pt x="16080" y="0"/>
                </a:cubicBezTo>
                <a:close/>
              </a:path>
            </a:pathLst>
          </a:custGeom>
          <a:solidFill>
            <a:srgbClr val="FFFFFF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b="1" dirty="0">
                <a:solidFill>
                  <a:schemeClr val="accent6">
                    <a:lumMod val="75000"/>
                  </a:schemeClr>
                </a:solidFill>
                <a:effectLst>
                  <a:glow rad="50800">
                    <a:schemeClr val="bg1"/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1972</a:t>
            </a:r>
            <a:endParaRPr sz="1700" b="1" dirty="0">
              <a:solidFill>
                <a:schemeClr val="accent6">
                  <a:lumMod val="75000"/>
                </a:schemeClr>
              </a:solidFill>
              <a:effectLst>
                <a:glow rad="50800">
                  <a:schemeClr val="bg1"/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31" name="Google Shape;576;p22">
            <a:extLst>
              <a:ext uri="{FF2B5EF4-FFF2-40B4-BE49-F238E27FC236}">
                <a16:creationId xmlns:a16="http://schemas.microsoft.com/office/drawing/2014/main" id="{642F7EFE-8B4E-9ECA-88FA-FD4D312927A9}"/>
              </a:ext>
            </a:extLst>
          </p:cNvPr>
          <p:cNvSpPr/>
          <p:nvPr/>
        </p:nvSpPr>
        <p:spPr>
          <a:xfrm>
            <a:off x="2862733" y="3035146"/>
            <a:ext cx="43175" cy="43175"/>
          </a:xfrm>
          <a:custGeom>
            <a:avLst/>
            <a:gdLst/>
            <a:ahLst/>
            <a:cxnLst/>
            <a:rect l="l" t="t" r="r" b="b"/>
            <a:pathLst>
              <a:path w="1727" h="1727" extrusionOk="0">
                <a:moveTo>
                  <a:pt x="858" y="0"/>
                </a:moveTo>
                <a:cubicBezTo>
                  <a:pt x="382" y="0"/>
                  <a:pt x="1" y="381"/>
                  <a:pt x="1" y="858"/>
                </a:cubicBezTo>
                <a:cubicBezTo>
                  <a:pt x="1" y="1334"/>
                  <a:pt x="382" y="1727"/>
                  <a:pt x="858" y="1727"/>
                </a:cubicBezTo>
                <a:cubicBezTo>
                  <a:pt x="1334" y="1727"/>
                  <a:pt x="1727" y="1334"/>
                  <a:pt x="1727" y="858"/>
                </a:cubicBezTo>
                <a:cubicBezTo>
                  <a:pt x="1727" y="381"/>
                  <a:pt x="1334" y="0"/>
                  <a:pt x="858" y="0"/>
                </a:cubicBezTo>
                <a:close/>
              </a:path>
            </a:pathLst>
          </a:custGeom>
          <a:solidFill>
            <a:srgbClr val="69E78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32" name="Google Shape;577;p22">
            <a:extLst>
              <a:ext uri="{FF2B5EF4-FFF2-40B4-BE49-F238E27FC236}">
                <a16:creationId xmlns:a16="http://schemas.microsoft.com/office/drawing/2014/main" id="{6587494E-807A-1376-7377-4CB14E9A67AA}"/>
              </a:ext>
            </a:extLst>
          </p:cNvPr>
          <p:cNvSpPr txBox="1"/>
          <p:nvPr/>
        </p:nvSpPr>
        <p:spPr>
          <a:xfrm>
            <a:off x="2142158" y="3400840"/>
            <a:ext cx="1481100" cy="4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700" dirty="0">
                <a:solidFill>
                  <a:schemeClr val="tx1"/>
                </a:solidFill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Research group of radiation biophysics</a:t>
            </a:r>
            <a:endParaRPr sz="1700" dirty="0">
              <a:solidFill>
                <a:schemeClr val="tx1"/>
              </a:solidFill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33" name="Google Shape;578;p22">
            <a:extLst>
              <a:ext uri="{FF2B5EF4-FFF2-40B4-BE49-F238E27FC236}">
                <a16:creationId xmlns:a16="http://schemas.microsoft.com/office/drawing/2014/main" id="{8B74E954-6B9D-A65C-5FBB-A6E1725289DB}"/>
              </a:ext>
            </a:extLst>
          </p:cNvPr>
          <p:cNvSpPr txBox="1"/>
          <p:nvPr/>
        </p:nvSpPr>
        <p:spPr>
          <a:xfrm>
            <a:off x="2042371" y="4180072"/>
            <a:ext cx="1587978" cy="7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200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Roboto"/>
                <a:cs typeface="Roboto"/>
                <a:sym typeface="Roboto"/>
              </a:rPr>
              <a:t>Prof. I. Zalyubovsky</a:t>
            </a:r>
            <a:endParaRPr sz="1200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Roboto"/>
              <a:cs typeface="Roboto"/>
              <a:sym typeface="Roboto"/>
            </a:endParaRPr>
          </a:p>
        </p:txBody>
      </p:sp>
      <p:sp>
        <p:nvSpPr>
          <p:cNvPr id="548" name="Google Shape;580;p22">
            <a:extLst>
              <a:ext uri="{FF2B5EF4-FFF2-40B4-BE49-F238E27FC236}">
                <a16:creationId xmlns:a16="http://schemas.microsoft.com/office/drawing/2014/main" id="{39AAEFB0-ECD7-8A5F-95AB-14A84B08DAEF}"/>
              </a:ext>
            </a:extLst>
          </p:cNvPr>
          <p:cNvSpPr/>
          <p:nvPr/>
        </p:nvSpPr>
        <p:spPr>
          <a:xfrm>
            <a:off x="683364" y="1564496"/>
            <a:ext cx="1153450" cy="757200"/>
          </a:xfrm>
          <a:custGeom>
            <a:avLst/>
            <a:gdLst/>
            <a:ahLst/>
            <a:cxnLst/>
            <a:rect l="l" t="t" r="r" b="b"/>
            <a:pathLst>
              <a:path w="46138" h="30288" extrusionOk="0">
                <a:moveTo>
                  <a:pt x="23087" y="1"/>
                </a:moveTo>
                <a:cubicBezTo>
                  <a:pt x="22429" y="1"/>
                  <a:pt x="21771" y="170"/>
                  <a:pt x="21182" y="510"/>
                </a:cubicBezTo>
                <a:lnTo>
                  <a:pt x="1929" y="11606"/>
                </a:lnTo>
                <a:cubicBezTo>
                  <a:pt x="751" y="12297"/>
                  <a:pt x="0" y="13547"/>
                  <a:pt x="0" y="14916"/>
                </a:cubicBezTo>
                <a:lnTo>
                  <a:pt x="0" y="30287"/>
                </a:lnTo>
                <a:lnTo>
                  <a:pt x="46137" y="30287"/>
                </a:lnTo>
                <a:lnTo>
                  <a:pt x="46137" y="14916"/>
                </a:lnTo>
                <a:cubicBezTo>
                  <a:pt x="46137" y="13547"/>
                  <a:pt x="45411" y="12297"/>
                  <a:pt x="44220" y="11606"/>
                </a:cubicBezTo>
                <a:lnTo>
                  <a:pt x="24992" y="510"/>
                </a:lnTo>
                <a:cubicBezTo>
                  <a:pt x="24402" y="170"/>
                  <a:pt x="23745" y="1"/>
                  <a:pt x="23087" y="1"/>
                </a:cubicBezTo>
                <a:close/>
              </a:path>
            </a:pathLst>
          </a:custGeom>
          <a:solidFill>
            <a:srgbClr val="5EB2F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49" name="Google Shape;581;p22">
            <a:extLst>
              <a:ext uri="{FF2B5EF4-FFF2-40B4-BE49-F238E27FC236}">
                <a16:creationId xmlns:a16="http://schemas.microsoft.com/office/drawing/2014/main" id="{7D54518F-0052-1531-E83F-FCFEFBA908ED}"/>
              </a:ext>
            </a:extLst>
          </p:cNvPr>
          <p:cNvSpPr/>
          <p:nvPr/>
        </p:nvSpPr>
        <p:spPr>
          <a:xfrm>
            <a:off x="1235814" y="2720821"/>
            <a:ext cx="25" cy="337275"/>
          </a:xfrm>
          <a:custGeom>
            <a:avLst/>
            <a:gdLst/>
            <a:ahLst/>
            <a:cxnLst/>
            <a:rect l="l" t="t" r="r" b="b"/>
            <a:pathLst>
              <a:path w="1" h="13491" fill="none" extrusionOk="0">
                <a:moveTo>
                  <a:pt x="0" y="0"/>
                </a:moveTo>
                <a:lnTo>
                  <a:pt x="0" y="13490"/>
                </a:lnTo>
              </a:path>
            </a:pathLst>
          </a:custGeom>
          <a:noFill/>
          <a:ln w="11300" cap="rnd" cmpd="sng">
            <a:solidFill>
              <a:srgbClr val="000000"/>
            </a:solidFill>
            <a:prstDash val="solid"/>
            <a:miter lim="11906"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50" name="Google Shape;582;p22">
            <a:extLst>
              <a:ext uri="{FF2B5EF4-FFF2-40B4-BE49-F238E27FC236}">
                <a16:creationId xmlns:a16="http://schemas.microsoft.com/office/drawing/2014/main" id="{FA717E0C-A02A-3197-05E2-D66F9E5F5FF7}"/>
              </a:ext>
            </a:extLst>
          </p:cNvPr>
          <p:cNvSpPr/>
          <p:nvPr/>
        </p:nvSpPr>
        <p:spPr>
          <a:xfrm>
            <a:off x="858389" y="1914846"/>
            <a:ext cx="803975" cy="804050"/>
          </a:xfrm>
          <a:custGeom>
            <a:avLst/>
            <a:gdLst/>
            <a:ahLst/>
            <a:cxnLst/>
            <a:rect l="l" t="t" r="r" b="b"/>
            <a:pathLst>
              <a:path w="32159" h="32162" extrusionOk="0">
                <a:moveTo>
                  <a:pt x="16081" y="0"/>
                </a:moveTo>
                <a:cubicBezTo>
                  <a:pt x="13306" y="0"/>
                  <a:pt x="10531" y="718"/>
                  <a:pt x="8049" y="2152"/>
                </a:cubicBezTo>
                <a:cubicBezTo>
                  <a:pt x="3072" y="5022"/>
                  <a:pt x="0" y="10332"/>
                  <a:pt x="0" y="16083"/>
                </a:cubicBezTo>
                <a:cubicBezTo>
                  <a:pt x="0" y="21821"/>
                  <a:pt x="3072" y="27132"/>
                  <a:pt x="8049" y="30001"/>
                </a:cubicBezTo>
                <a:cubicBezTo>
                  <a:pt x="10531" y="31442"/>
                  <a:pt x="13306" y="32162"/>
                  <a:pt x="16081" y="32162"/>
                </a:cubicBezTo>
                <a:cubicBezTo>
                  <a:pt x="18857" y="32162"/>
                  <a:pt x="21634" y="31442"/>
                  <a:pt x="24122" y="30001"/>
                </a:cubicBezTo>
                <a:cubicBezTo>
                  <a:pt x="29099" y="27132"/>
                  <a:pt x="32159" y="21821"/>
                  <a:pt x="32159" y="16083"/>
                </a:cubicBezTo>
                <a:cubicBezTo>
                  <a:pt x="32159" y="10332"/>
                  <a:pt x="29099" y="5022"/>
                  <a:pt x="24122" y="2152"/>
                </a:cubicBezTo>
                <a:cubicBezTo>
                  <a:pt x="21634" y="718"/>
                  <a:pt x="18857" y="0"/>
                  <a:pt x="16081" y="0"/>
                </a:cubicBezTo>
                <a:close/>
              </a:path>
            </a:pathLst>
          </a:custGeom>
          <a:solidFill>
            <a:srgbClr val="FFFFFF"/>
          </a:solidFill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b="1" dirty="0">
                <a:solidFill>
                  <a:schemeClr val="accent6">
                    <a:lumMod val="50000"/>
                  </a:schemeClr>
                </a:solidFill>
                <a:effectLst>
                  <a:glow rad="50800">
                    <a:schemeClr val="bg1"/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1937</a:t>
            </a:r>
            <a:endParaRPr sz="1700" b="1" dirty="0">
              <a:solidFill>
                <a:schemeClr val="accent6">
                  <a:lumMod val="50000"/>
                </a:schemeClr>
              </a:solidFill>
              <a:effectLst>
                <a:glow rad="50800">
                  <a:schemeClr val="bg1"/>
                </a:glow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52" name="Google Shape;596;p22">
            <a:extLst>
              <a:ext uri="{FF2B5EF4-FFF2-40B4-BE49-F238E27FC236}">
                <a16:creationId xmlns:a16="http://schemas.microsoft.com/office/drawing/2014/main" id="{F54C4F86-B802-F714-BA35-A39E5C889E99}"/>
              </a:ext>
            </a:extLst>
          </p:cNvPr>
          <p:cNvSpPr/>
          <p:nvPr/>
        </p:nvSpPr>
        <p:spPr>
          <a:xfrm>
            <a:off x="1212589" y="3035146"/>
            <a:ext cx="43200" cy="43175"/>
          </a:xfrm>
          <a:custGeom>
            <a:avLst/>
            <a:gdLst/>
            <a:ahLst/>
            <a:cxnLst/>
            <a:rect l="l" t="t" r="r" b="b"/>
            <a:pathLst>
              <a:path w="1728" h="1727" extrusionOk="0">
                <a:moveTo>
                  <a:pt x="870" y="0"/>
                </a:moveTo>
                <a:cubicBezTo>
                  <a:pt x="394" y="0"/>
                  <a:pt x="1" y="381"/>
                  <a:pt x="1" y="858"/>
                </a:cubicBezTo>
                <a:cubicBezTo>
                  <a:pt x="1" y="1334"/>
                  <a:pt x="394" y="1727"/>
                  <a:pt x="870" y="1727"/>
                </a:cubicBezTo>
                <a:cubicBezTo>
                  <a:pt x="1346" y="1727"/>
                  <a:pt x="1727" y="1334"/>
                  <a:pt x="1727" y="858"/>
                </a:cubicBezTo>
                <a:cubicBezTo>
                  <a:pt x="1727" y="381"/>
                  <a:pt x="1346" y="0"/>
                  <a:pt x="870" y="0"/>
                </a:cubicBezTo>
                <a:close/>
              </a:path>
            </a:pathLst>
          </a:custGeom>
          <a:solidFill>
            <a:srgbClr val="5EB2FC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553" name="Google Shape;597;p22">
            <a:extLst>
              <a:ext uri="{FF2B5EF4-FFF2-40B4-BE49-F238E27FC236}">
                <a16:creationId xmlns:a16="http://schemas.microsoft.com/office/drawing/2014/main" id="{B8E19454-BC46-91EA-D157-786741A37E1D}"/>
              </a:ext>
            </a:extLst>
          </p:cNvPr>
          <p:cNvSpPr txBox="1"/>
          <p:nvPr/>
        </p:nvSpPr>
        <p:spPr>
          <a:xfrm>
            <a:off x="493651" y="3861102"/>
            <a:ext cx="1481100" cy="7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Roboto"/>
                <a:cs typeface="Roboto"/>
                <a:sym typeface="Roboto"/>
              </a:rPr>
              <a:t>Academician A. Valter</a:t>
            </a:r>
          </a:p>
        </p:txBody>
      </p:sp>
      <p:sp>
        <p:nvSpPr>
          <p:cNvPr id="554" name="Google Shape;598;p22">
            <a:extLst>
              <a:ext uri="{FF2B5EF4-FFF2-40B4-BE49-F238E27FC236}">
                <a16:creationId xmlns:a16="http://schemas.microsoft.com/office/drawing/2014/main" id="{31BDF0D1-EF38-DF7D-D37B-A37EA6336939}"/>
              </a:ext>
            </a:extLst>
          </p:cNvPr>
          <p:cNvSpPr txBox="1"/>
          <p:nvPr/>
        </p:nvSpPr>
        <p:spPr>
          <a:xfrm>
            <a:off x="493651" y="3280339"/>
            <a:ext cx="1481100" cy="4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700" dirty="0">
                <a:solidFill>
                  <a:schemeClr val="tx1"/>
                </a:solidFill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Dept. of Nuclear Physics</a:t>
            </a:r>
            <a:endParaRPr sz="1700" dirty="0">
              <a:solidFill>
                <a:schemeClr val="tx1"/>
              </a:solidFill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67" name="Google Shape;543;p22">
            <a:extLst>
              <a:ext uri="{FF2B5EF4-FFF2-40B4-BE49-F238E27FC236}">
                <a16:creationId xmlns:a16="http://schemas.microsoft.com/office/drawing/2014/main" id="{90D9DB04-94C2-34C9-F986-CF63ED147CF6}"/>
              </a:ext>
            </a:extLst>
          </p:cNvPr>
          <p:cNvSpPr txBox="1"/>
          <p:nvPr/>
        </p:nvSpPr>
        <p:spPr>
          <a:xfrm>
            <a:off x="6783067" y="3414018"/>
            <a:ext cx="1938074" cy="4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1700" dirty="0">
                <a:solidFill>
                  <a:schemeClr val="tx1"/>
                </a:solidFill>
                <a:latin typeface="Outfit" panose="020B0604020202020204" charset="0"/>
                <a:ea typeface="Fira Sans Extra Condensed Medium"/>
                <a:cs typeface="Fira Sans Extra Condensed Medium"/>
                <a:sym typeface="Fira Sans Extra Condensed Medium"/>
              </a:rPr>
              <a:t>Dept. of Medical Physics and Biomedical Nanotechnologies</a:t>
            </a:r>
            <a:endParaRPr sz="1700" dirty="0">
              <a:solidFill>
                <a:schemeClr val="tx1"/>
              </a:solidFill>
              <a:latin typeface="Outfit" panose="020B0604020202020204" charset="0"/>
              <a:ea typeface="Fira Sans Extra Condensed Medium"/>
              <a:cs typeface="Fira Sans Extra Condensed Medium"/>
              <a:sym typeface="Fira Sans Extra Condensed Medium"/>
            </a:endParaRPr>
          </a:p>
        </p:txBody>
      </p:sp>
      <p:sp>
        <p:nvSpPr>
          <p:cNvPr id="568" name="Google Shape;544;p22">
            <a:extLst>
              <a:ext uri="{FF2B5EF4-FFF2-40B4-BE49-F238E27FC236}">
                <a16:creationId xmlns:a16="http://schemas.microsoft.com/office/drawing/2014/main" id="{FDC9456A-1070-9180-B5DF-BC20B44ECF1E}"/>
              </a:ext>
            </a:extLst>
          </p:cNvPr>
          <p:cNvSpPr txBox="1"/>
          <p:nvPr/>
        </p:nvSpPr>
        <p:spPr>
          <a:xfrm>
            <a:off x="6992718" y="4165139"/>
            <a:ext cx="1481100" cy="757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200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  <a:ea typeface="Roboto"/>
                <a:cs typeface="Roboto"/>
                <a:sym typeface="Roboto"/>
              </a:rPr>
              <a:t>Prof. V. Trusova</a:t>
            </a:r>
          </a:p>
        </p:txBody>
      </p:sp>
      <p:pic>
        <p:nvPicPr>
          <p:cNvPr id="25" name="Рисунок 24">
            <a:extLst>
              <a:ext uri="{FF2B5EF4-FFF2-40B4-BE49-F238E27FC236}">
                <a16:creationId xmlns:a16="http://schemas.microsoft.com/office/drawing/2014/main" id="{6B6B3EA5-327A-EEFE-1BF6-7CBC9A1D1FD3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11500" y="2325714"/>
            <a:ext cx="625963" cy="692664"/>
          </a:xfrm>
          <a:prstGeom prst="rect">
            <a:avLst/>
          </a:prstGeom>
        </p:spPr>
      </p:pic>
      <p:pic>
        <p:nvPicPr>
          <p:cNvPr id="26" name="Рисунок 25">
            <a:extLst>
              <a:ext uri="{FF2B5EF4-FFF2-40B4-BE49-F238E27FC236}">
                <a16:creationId xmlns:a16="http://schemas.microsoft.com/office/drawing/2014/main" id="{DE1BCD45-6298-D143-8337-8FDA98CFBE68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919223" y="2358544"/>
            <a:ext cx="857109" cy="692664"/>
          </a:xfrm>
          <a:prstGeom prst="rect">
            <a:avLst/>
          </a:prstGeom>
        </p:spPr>
      </p:pic>
      <p:pic>
        <p:nvPicPr>
          <p:cNvPr id="28" name="Рисунок 27">
            <a:extLst>
              <a:ext uri="{FF2B5EF4-FFF2-40B4-BE49-F238E27FC236}">
                <a16:creationId xmlns:a16="http://schemas.microsoft.com/office/drawing/2014/main" id="{16E10ED5-2674-633B-DB4E-A07465AAC7D8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806828" y="2385695"/>
            <a:ext cx="572701" cy="572701"/>
          </a:xfrm>
          <a:prstGeom prst="rect">
            <a:avLst/>
          </a:prstGeom>
        </p:spPr>
      </p:pic>
      <p:pic>
        <p:nvPicPr>
          <p:cNvPr id="29" name="Рисунок 28">
            <a:extLst>
              <a:ext uri="{FF2B5EF4-FFF2-40B4-BE49-F238E27FC236}">
                <a16:creationId xmlns:a16="http://schemas.microsoft.com/office/drawing/2014/main" id="{5852D1F6-1335-8664-59DF-74A28EF6FA93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263685" y="2282482"/>
            <a:ext cx="735873" cy="675914"/>
          </a:xfrm>
          <a:prstGeom prst="rect">
            <a:avLst/>
          </a:prstGeom>
        </p:spPr>
      </p:pic>
      <p:pic>
        <p:nvPicPr>
          <p:cNvPr id="30" name="Рисунок 29">
            <a:extLst>
              <a:ext uri="{FF2B5EF4-FFF2-40B4-BE49-F238E27FC236}">
                <a16:creationId xmlns:a16="http://schemas.microsoft.com/office/drawing/2014/main" id="{C04C2687-F1C5-64FA-BAC3-B5975678F9E9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619216" y="2325714"/>
            <a:ext cx="1013871" cy="6759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148492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>
          <a:extLst>
            <a:ext uri="{FF2B5EF4-FFF2-40B4-BE49-F238E27FC236}">
              <a16:creationId xmlns:a16="http://schemas.microsoft.com/office/drawing/2014/main" id="{2A0B99FD-644E-771D-477C-7ABB36B370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7" name="Google Shape;487;p43">
            <a:extLst>
              <a:ext uri="{FF2B5EF4-FFF2-40B4-BE49-F238E27FC236}">
                <a16:creationId xmlns:a16="http://schemas.microsoft.com/office/drawing/2014/main" id="{57EC2C02-A2F2-41FF-7B17-4ABF76D40241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5561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Main research directions</a:t>
            </a:r>
            <a:endParaRPr dirty="0"/>
          </a:p>
        </p:txBody>
      </p:sp>
      <p:grpSp>
        <p:nvGrpSpPr>
          <p:cNvPr id="453" name="Группа 452">
            <a:extLst>
              <a:ext uri="{FF2B5EF4-FFF2-40B4-BE49-F238E27FC236}">
                <a16:creationId xmlns:a16="http://schemas.microsoft.com/office/drawing/2014/main" id="{C4673823-5F64-1901-44A2-8B6F8E71EBC4}"/>
              </a:ext>
            </a:extLst>
          </p:cNvPr>
          <p:cNvGrpSpPr/>
          <p:nvPr/>
        </p:nvGrpSpPr>
        <p:grpSpPr>
          <a:xfrm>
            <a:off x="1369468" y="1779739"/>
            <a:ext cx="6208612" cy="3067145"/>
            <a:chOff x="1355292" y="759017"/>
            <a:chExt cx="6208612" cy="3067145"/>
          </a:xfrm>
        </p:grpSpPr>
        <p:sp>
          <p:nvSpPr>
            <p:cNvPr id="11" name="Google Shape;356;p19">
              <a:extLst>
                <a:ext uri="{FF2B5EF4-FFF2-40B4-BE49-F238E27FC236}">
                  <a16:creationId xmlns:a16="http://schemas.microsoft.com/office/drawing/2014/main" id="{850B412B-A518-904C-0872-BA8EC1FB4793}"/>
                </a:ext>
              </a:extLst>
            </p:cNvPr>
            <p:cNvSpPr/>
            <p:nvPr/>
          </p:nvSpPr>
          <p:spPr>
            <a:xfrm>
              <a:off x="5905806" y="1899098"/>
              <a:ext cx="1658098" cy="801159"/>
            </a:xfrm>
            <a:custGeom>
              <a:avLst/>
              <a:gdLst/>
              <a:ahLst/>
              <a:cxnLst/>
              <a:rect l="l" t="t" r="r" b="b"/>
              <a:pathLst>
                <a:path w="53388" h="25796" extrusionOk="0">
                  <a:moveTo>
                    <a:pt x="50844" y="0"/>
                  </a:moveTo>
                  <a:cubicBezTo>
                    <a:pt x="48771" y="0"/>
                    <a:pt x="38252" y="543"/>
                    <a:pt x="26587" y="10770"/>
                  </a:cubicBezTo>
                  <a:cubicBezTo>
                    <a:pt x="23610" y="13390"/>
                    <a:pt x="14538" y="21331"/>
                    <a:pt x="2227" y="21331"/>
                  </a:cubicBezTo>
                  <a:cubicBezTo>
                    <a:pt x="988" y="21331"/>
                    <a:pt x="0" y="22331"/>
                    <a:pt x="0" y="23569"/>
                  </a:cubicBezTo>
                  <a:cubicBezTo>
                    <a:pt x="0" y="24796"/>
                    <a:pt x="988" y="25796"/>
                    <a:pt x="2227" y="25796"/>
                  </a:cubicBezTo>
                  <a:cubicBezTo>
                    <a:pt x="3786" y="25796"/>
                    <a:pt x="7418" y="25796"/>
                    <a:pt x="12252" y="24296"/>
                  </a:cubicBezTo>
                  <a:cubicBezTo>
                    <a:pt x="18098" y="22486"/>
                    <a:pt x="23908" y="19057"/>
                    <a:pt x="29528" y="14128"/>
                  </a:cubicBezTo>
                  <a:cubicBezTo>
                    <a:pt x="35445" y="8949"/>
                    <a:pt x="40970" y="6591"/>
                    <a:pt x="44565" y="5531"/>
                  </a:cubicBezTo>
                  <a:cubicBezTo>
                    <a:pt x="48005" y="4515"/>
                    <a:pt x="50381" y="4459"/>
                    <a:pt x="50900" y="4459"/>
                  </a:cubicBezTo>
                  <a:cubicBezTo>
                    <a:pt x="50965" y="4459"/>
                    <a:pt x="51001" y="4460"/>
                    <a:pt x="51007" y="4460"/>
                  </a:cubicBezTo>
                  <a:cubicBezTo>
                    <a:pt x="51043" y="4462"/>
                    <a:pt x="51079" y="4463"/>
                    <a:pt x="51115" y="4463"/>
                  </a:cubicBezTo>
                  <a:cubicBezTo>
                    <a:pt x="52294" y="4463"/>
                    <a:pt x="53270" y="3530"/>
                    <a:pt x="53328" y="2341"/>
                  </a:cubicBezTo>
                  <a:cubicBezTo>
                    <a:pt x="53388" y="1102"/>
                    <a:pt x="52435" y="55"/>
                    <a:pt x="51197" y="7"/>
                  </a:cubicBezTo>
                  <a:cubicBezTo>
                    <a:pt x="51156" y="5"/>
                    <a:pt x="51037" y="0"/>
                    <a:pt x="5084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" name="Google Shape;357;p19">
              <a:extLst>
                <a:ext uri="{FF2B5EF4-FFF2-40B4-BE49-F238E27FC236}">
                  <a16:creationId xmlns:a16="http://schemas.microsoft.com/office/drawing/2014/main" id="{AAD55A47-D937-3307-247C-7FDAB13B9AD3}"/>
                </a:ext>
              </a:extLst>
            </p:cNvPr>
            <p:cNvSpPr/>
            <p:nvPr/>
          </p:nvSpPr>
          <p:spPr>
            <a:xfrm>
              <a:off x="4387871" y="1899098"/>
              <a:ext cx="1658098" cy="801159"/>
            </a:xfrm>
            <a:custGeom>
              <a:avLst/>
              <a:gdLst/>
              <a:ahLst/>
              <a:cxnLst/>
              <a:rect l="l" t="t" r="r" b="b"/>
              <a:pathLst>
                <a:path w="53388" h="25796" extrusionOk="0">
                  <a:moveTo>
                    <a:pt x="2535" y="0"/>
                  </a:moveTo>
                  <a:cubicBezTo>
                    <a:pt x="2341" y="0"/>
                    <a:pt x="2220" y="5"/>
                    <a:pt x="2179" y="7"/>
                  </a:cubicBezTo>
                  <a:cubicBezTo>
                    <a:pt x="953" y="55"/>
                    <a:pt x="0" y="1102"/>
                    <a:pt x="48" y="2341"/>
                  </a:cubicBezTo>
                  <a:cubicBezTo>
                    <a:pt x="105" y="3530"/>
                    <a:pt x="1082" y="4463"/>
                    <a:pt x="2271" y="4463"/>
                  </a:cubicBezTo>
                  <a:cubicBezTo>
                    <a:pt x="2308" y="4463"/>
                    <a:pt x="2344" y="4462"/>
                    <a:pt x="2381" y="4460"/>
                  </a:cubicBezTo>
                  <a:cubicBezTo>
                    <a:pt x="2384" y="4460"/>
                    <a:pt x="2417" y="4459"/>
                    <a:pt x="2480" y="4459"/>
                  </a:cubicBezTo>
                  <a:cubicBezTo>
                    <a:pt x="2983" y="4459"/>
                    <a:pt x="5362" y="4515"/>
                    <a:pt x="8823" y="5531"/>
                  </a:cubicBezTo>
                  <a:cubicBezTo>
                    <a:pt x="12418" y="6591"/>
                    <a:pt x="17931" y="8949"/>
                    <a:pt x="23848" y="14128"/>
                  </a:cubicBezTo>
                  <a:cubicBezTo>
                    <a:pt x="29480" y="19057"/>
                    <a:pt x="35290" y="22486"/>
                    <a:pt x="41136" y="24296"/>
                  </a:cubicBezTo>
                  <a:cubicBezTo>
                    <a:pt x="45970" y="25796"/>
                    <a:pt x="49601" y="25796"/>
                    <a:pt x="51161" y="25796"/>
                  </a:cubicBezTo>
                  <a:cubicBezTo>
                    <a:pt x="52388" y="25796"/>
                    <a:pt x="53388" y="24796"/>
                    <a:pt x="53388" y="23569"/>
                  </a:cubicBezTo>
                  <a:cubicBezTo>
                    <a:pt x="53388" y="22331"/>
                    <a:pt x="52388" y="21331"/>
                    <a:pt x="51161" y="21331"/>
                  </a:cubicBezTo>
                  <a:cubicBezTo>
                    <a:pt x="48113" y="21331"/>
                    <a:pt x="38838" y="21331"/>
                    <a:pt x="26789" y="10770"/>
                  </a:cubicBezTo>
                  <a:cubicBezTo>
                    <a:pt x="15124" y="543"/>
                    <a:pt x="4615" y="0"/>
                    <a:pt x="2535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358;p19">
              <a:extLst>
                <a:ext uri="{FF2B5EF4-FFF2-40B4-BE49-F238E27FC236}">
                  <a16:creationId xmlns:a16="http://schemas.microsoft.com/office/drawing/2014/main" id="{0BA7E944-5533-5978-156F-13938E9A2A7E}"/>
                </a:ext>
              </a:extLst>
            </p:cNvPr>
            <p:cNvSpPr/>
            <p:nvPr/>
          </p:nvSpPr>
          <p:spPr>
            <a:xfrm>
              <a:off x="2873600" y="1899098"/>
              <a:ext cx="1658129" cy="801159"/>
            </a:xfrm>
            <a:custGeom>
              <a:avLst/>
              <a:gdLst/>
              <a:ahLst/>
              <a:cxnLst/>
              <a:rect l="l" t="t" r="r" b="b"/>
              <a:pathLst>
                <a:path w="53389" h="25796" extrusionOk="0">
                  <a:moveTo>
                    <a:pt x="50844" y="0"/>
                  </a:moveTo>
                  <a:cubicBezTo>
                    <a:pt x="48772" y="0"/>
                    <a:pt x="38253" y="543"/>
                    <a:pt x="26588" y="10770"/>
                  </a:cubicBezTo>
                  <a:cubicBezTo>
                    <a:pt x="23611" y="13390"/>
                    <a:pt x="14538" y="21331"/>
                    <a:pt x="2227" y="21331"/>
                  </a:cubicBezTo>
                  <a:cubicBezTo>
                    <a:pt x="989" y="21331"/>
                    <a:pt x="1" y="22331"/>
                    <a:pt x="1" y="23569"/>
                  </a:cubicBezTo>
                  <a:cubicBezTo>
                    <a:pt x="1" y="24796"/>
                    <a:pt x="989" y="25796"/>
                    <a:pt x="2227" y="25796"/>
                  </a:cubicBezTo>
                  <a:cubicBezTo>
                    <a:pt x="3787" y="25796"/>
                    <a:pt x="7419" y="25796"/>
                    <a:pt x="12252" y="24296"/>
                  </a:cubicBezTo>
                  <a:cubicBezTo>
                    <a:pt x="18098" y="22486"/>
                    <a:pt x="23909" y="19057"/>
                    <a:pt x="29528" y="14128"/>
                  </a:cubicBezTo>
                  <a:cubicBezTo>
                    <a:pt x="35446" y="8949"/>
                    <a:pt x="40970" y="6591"/>
                    <a:pt x="44566" y="5531"/>
                  </a:cubicBezTo>
                  <a:cubicBezTo>
                    <a:pt x="48006" y="4515"/>
                    <a:pt x="50382" y="4459"/>
                    <a:pt x="50901" y="4459"/>
                  </a:cubicBezTo>
                  <a:cubicBezTo>
                    <a:pt x="50966" y="4459"/>
                    <a:pt x="51002" y="4460"/>
                    <a:pt x="51007" y="4460"/>
                  </a:cubicBezTo>
                  <a:cubicBezTo>
                    <a:pt x="51044" y="4462"/>
                    <a:pt x="51080" y="4463"/>
                    <a:pt x="51116" y="4463"/>
                  </a:cubicBezTo>
                  <a:cubicBezTo>
                    <a:pt x="52294" y="4463"/>
                    <a:pt x="53271" y="3530"/>
                    <a:pt x="53329" y="2341"/>
                  </a:cubicBezTo>
                  <a:cubicBezTo>
                    <a:pt x="53389" y="1102"/>
                    <a:pt x="52436" y="55"/>
                    <a:pt x="51198" y="7"/>
                  </a:cubicBezTo>
                  <a:cubicBezTo>
                    <a:pt x="51157" y="5"/>
                    <a:pt x="51037" y="0"/>
                    <a:pt x="50844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" name="Google Shape;359;p19">
              <a:extLst>
                <a:ext uri="{FF2B5EF4-FFF2-40B4-BE49-F238E27FC236}">
                  <a16:creationId xmlns:a16="http://schemas.microsoft.com/office/drawing/2014/main" id="{A0BF46A1-59C7-7DD7-6E23-4F7F2E954945}"/>
                </a:ext>
              </a:extLst>
            </p:cNvPr>
            <p:cNvSpPr/>
            <p:nvPr/>
          </p:nvSpPr>
          <p:spPr>
            <a:xfrm>
              <a:off x="1355292" y="1899098"/>
              <a:ext cx="1658502" cy="801159"/>
            </a:xfrm>
            <a:custGeom>
              <a:avLst/>
              <a:gdLst/>
              <a:ahLst/>
              <a:cxnLst/>
              <a:rect l="l" t="t" r="r" b="b"/>
              <a:pathLst>
                <a:path w="53401" h="25796" extrusionOk="0">
                  <a:moveTo>
                    <a:pt x="2548" y="0"/>
                  </a:moveTo>
                  <a:cubicBezTo>
                    <a:pt x="2354" y="0"/>
                    <a:pt x="2233" y="5"/>
                    <a:pt x="2192" y="7"/>
                  </a:cubicBezTo>
                  <a:cubicBezTo>
                    <a:pt x="965" y="55"/>
                    <a:pt x="1" y="1102"/>
                    <a:pt x="60" y="2341"/>
                  </a:cubicBezTo>
                  <a:cubicBezTo>
                    <a:pt x="118" y="3530"/>
                    <a:pt x="1095" y="4463"/>
                    <a:pt x="2284" y="4463"/>
                  </a:cubicBezTo>
                  <a:cubicBezTo>
                    <a:pt x="2321" y="4463"/>
                    <a:pt x="2357" y="4462"/>
                    <a:pt x="2394" y="4460"/>
                  </a:cubicBezTo>
                  <a:cubicBezTo>
                    <a:pt x="2397" y="4460"/>
                    <a:pt x="2430" y="4459"/>
                    <a:pt x="2493" y="4459"/>
                  </a:cubicBezTo>
                  <a:cubicBezTo>
                    <a:pt x="2996" y="4459"/>
                    <a:pt x="5375" y="4515"/>
                    <a:pt x="8835" y="5531"/>
                  </a:cubicBezTo>
                  <a:cubicBezTo>
                    <a:pt x="12431" y="6591"/>
                    <a:pt x="17944" y="8949"/>
                    <a:pt x="23861" y="14128"/>
                  </a:cubicBezTo>
                  <a:cubicBezTo>
                    <a:pt x="29493" y="19057"/>
                    <a:pt x="35303" y="22486"/>
                    <a:pt x="41149" y="24296"/>
                  </a:cubicBezTo>
                  <a:cubicBezTo>
                    <a:pt x="45983" y="25796"/>
                    <a:pt x="49614" y="25796"/>
                    <a:pt x="51174" y="25796"/>
                  </a:cubicBezTo>
                  <a:cubicBezTo>
                    <a:pt x="52400" y="25796"/>
                    <a:pt x="53400" y="24796"/>
                    <a:pt x="53400" y="23569"/>
                  </a:cubicBezTo>
                  <a:cubicBezTo>
                    <a:pt x="53400" y="22331"/>
                    <a:pt x="52400" y="21331"/>
                    <a:pt x="51174" y="21331"/>
                  </a:cubicBezTo>
                  <a:cubicBezTo>
                    <a:pt x="48126" y="21331"/>
                    <a:pt x="38851" y="21331"/>
                    <a:pt x="26802" y="10770"/>
                  </a:cubicBezTo>
                  <a:cubicBezTo>
                    <a:pt x="15137" y="543"/>
                    <a:pt x="4628" y="0"/>
                    <a:pt x="2548" y="0"/>
                  </a:cubicBezTo>
                  <a:close/>
                </a:path>
              </a:pathLst>
            </a:custGeom>
            <a:solidFill>
              <a:schemeClr val="accent3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7" name="Google Shape;362;p19">
              <a:extLst>
                <a:ext uri="{FF2B5EF4-FFF2-40B4-BE49-F238E27FC236}">
                  <a16:creationId xmlns:a16="http://schemas.microsoft.com/office/drawing/2014/main" id="{4B861608-46EA-5568-1999-EEB1C95019B3}"/>
                </a:ext>
              </a:extLst>
            </p:cNvPr>
            <p:cNvSpPr/>
            <p:nvPr/>
          </p:nvSpPr>
          <p:spPr>
            <a:xfrm>
              <a:off x="2743162" y="2490494"/>
              <a:ext cx="291107" cy="291487"/>
            </a:xfrm>
            <a:custGeom>
              <a:avLst/>
              <a:gdLst/>
              <a:ahLst/>
              <a:cxnLst/>
              <a:rect l="l" t="t" r="r" b="b"/>
              <a:pathLst>
                <a:path w="9181" h="9193" extrusionOk="0">
                  <a:moveTo>
                    <a:pt x="4585" y="1"/>
                  </a:moveTo>
                  <a:cubicBezTo>
                    <a:pt x="2049" y="1"/>
                    <a:pt x="1" y="2061"/>
                    <a:pt x="1" y="4597"/>
                  </a:cubicBezTo>
                  <a:cubicBezTo>
                    <a:pt x="1" y="7133"/>
                    <a:pt x="2049" y="9192"/>
                    <a:pt x="4585" y="9192"/>
                  </a:cubicBezTo>
                  <a:cubicBezTo>
                    <a:pt x="7121" y="9192"/>
                    <a:pt x="9180" y="7133"/>
                    <a:pt x="9180" y="4597"/>
                  </a:cubicBezTo>
                  <a:cubicBezTo>
                    <a:pt x="9180" y="2061"/>
                    <a:pt x="7121" y="1"/>
                    <a:pt x="458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8" name="Google Shape;363;p19">
              <a:extLst>
                <a:ext uri="{FF2B5EF4-FFF2-40B4-BE49-F238E27FC236}">
                  <a16:creationId xmlns:a16="http://schemas.microsoft.com/office/drawing/2014/main" id="{05AC7E95-2D2C-A38E-9332-BFD3BD7B1B07}"/>
                </a:ext>
              </a:extLst>
            </p:cNvPr>
            <p:cNvSpPr/>
            <p:nvPr/>
          </p:nvSpPr>
          <p:spPr>
            <a:xfrm>
              <a:off x="2810382" y="2558062"/>
              <a:ext cx="156318" cy="156350"/>
            </a:xfrm>
            <a:custGeom>
              <a:avLst/>
              <a:gdLst/>
              <a:ahLst/>
              <a:cxnLst/>
              <a:rect l="l" t="t" r="r" b="b"/>
              <a:pathLst>
                <a:path w="4930" h="4931" extrusionOk="0">
                  <a:moveTo>
                    <a:pt x="2465" y="1"/>
                  </a:moveTo>
                  <a:cubicBezTo>
                    <a:pt x="1107" y="1"/>
                    <a:pt x="0" y="1108"/>
                    <a:pt x="0" y="2466"/>
                  </a:cubicBezTo>
                  <a:cubicBezTo>
                    <a:pt x="0" y="3823"/>
                    <a:pt x="1107" y="4930"/>
                    <a:pt x="2465" y="4930"/>
                  </a:cubicBezTo>
                  <a:cubicBezTo>
                    <a:pt x="3822" y="4930"/>
                    <a:pt x="4929" y="3823"/>
                    <a:pt x="4929" y="2466"/>
                  </a:cubicBezTo>
                  <a:cubicBezTo>
                    <a:pt x="4929" y="1108"/>
                    <a:pt x="3822" y="1"/>
                    <a:pt x="2465" y="1"/>
                  </a:cubicBezTo>
                  <a:close/>
                </a:path>
              </a:pathLst>
            </a:custGeom>
            <a:solidFill>
              <a:srgbClr val="FCBD24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47" name="Группа 46">
              <a:extLst>
                <a:ext uri="{FF2B5EF4-FFF2-40B4-BE49-F238E27FC236}">
                  <a16:creationId xmlns:a16="http://schemas.microsoft.com/office/drawing/2014/main" id="{08E00D06-8D2C-45B8-EFD0-B9B955A74E0D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2120664" y="759017"/>
              <a:ext cx="1554196" cy="1554666"/>
              <a:chOff x="2256930" y="1412725"/>
              <a:chExt cx="1263576" cy="1263956"/>
            </a:xfrm>
          </p:grpSpPr>
          <p:sp>
            <p:nvSpPr>
              <p:cNvPr id="19" name="Google Shape;364;p19">
                <a:extLst>
                  <a:ext uri="{FF2B5EF4-FFF2-40B4-BE49-F238E27FC236}">
                    <a16:creationId xmlns:a16="http://schemas.microsoft.com/office/drawing/2014/main" id="{058EEBFD-DA35-D673-EAA3-D66CFBA857C2}"/>
                  </a:ext>
                </a:extLst>
              </p:cNvPr>
              <p:cNvSpPr>
                <a:spLocks noChangeAspect="1"/>
              </p:cNvSpPr>
              <p:nvPr/>
            </p:nvSpPr>
            <p:spPr>
              <a:xfrm>
                <a:off x="2256930" y="1412725"/>
                <a:ext cx="1263576" cy="1263956"/>
              </a:xfrm>
              <a:custGeom>
                <a:avLst/>
                <a:gdLst/>
                <a:ahLst/>
                <a:cxnLst/>
                <a:rect l="l" t="t" r="r" b="b"/>
                <a:pathLst>
                  <a:path w="39851" h="39863" extrusionOk="0">
                    <a:moveTo>
                      <a:pt x="19920" y="1"/>
                    </a:moveTo>
                    <a:cubicBezTo>
                      <a:pt x="8918" y="1"/>
                      <a:pt x="0" y="8930"/>
                      <a:pt x="0" y="19932"/>
                    </a:cubicBezTo>
                    <a:cubicBezTo>
                      <a:pt x="0" y="30933"/>
                      <a:pt x="8918" y="39863"/>
                      <a:pt x="19920" y="39863"/>
                    </a:cubicBezTo>
                    <a:cubicBezTo>
                      <a:pt x="30933" y="39863"/>
                      <a:pt x="39851" y="30933"/>
                      <a:pt x="39851" y="19932"/>
                    </a:cubicBezTo>
                    <a:cubicBezTo>
                      <a:pt x="39851" y="8930"/>
                      <a:pt x="30933" y="1"/>
                      <a:pt x="19920" y="1"/>
                    </a:cubicBezTo>
                    <a:close/>
                  </a:path>
                </a:pathLst>
              </a:custGeom>
              <a:solidFill>
                <a:srgbClr val="FCBD24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dirty="0">
                  <a:latin typeface="DM Sans" pitchFamily="2" charset="0"/>
                </a:endParaRPr>
              </a:p>
            </p:txBody>
          </p:sp>
          <p:sp>
            <p:nvSpPr>
              <p:cNvPr id="20" name="Google Shape;365;p19">
                <a:extLst>
                  <a:ext uri="{FF2B5EF4-FFF2-40B4-BE49-F238E27FC236}">
                    <a16:creationId xmlns:a16="http://schemas.microsoft.com/office/drawing/2014/main" id="{8B7FC07C-594E-B078-8CED-27E3CEB8F655}"/>
                  </a:ext>
                </a:extLst>
              </p:cNvPr>
              <p:cNvSpPr/>
              <p:nvPr/>
            </p:nvSpPr>
            <p:spPr>
              <a:xfrm>
                <a:off x="2344506" y="1500301"/>
                <a:ext cx="1088423" cy="1088804"/>
              </a:xfrm>
              <a:custGeom>
                <a:avLst/>
                <a:gdLst/>
                <a:ahLst/>
                <a:cxnLst/>
                <a:rect l="l" t="t" r="r" b="b"/>
                <a:pathLst>
                  <a:path w="34327" h="34339" extrusionOk="0">
                    <a:moveTo>
                      <a:pt x="17158" y="1"/>
                    </a:moveTo>
                    <a:cubicBezTo>
                      <a:pt x="7680" y="1"/>
                      <a:pt x="1" y="7692"/>
                      <a:pt x="1" y="17170"/>
                    </a:cubicBezTo>
                    <a:cubicBezTo>
                      <a:pt x="1" y="26647"/>
                      <a:pt x="7680" y="34338"/>
                      <a:pt x="17158" y="34338"/>
                    </a:cubicBezTo>
                    <a:cubicBezTo>
                      <a:pt x="26635" y="34338"/>
                      <a:pt x="34326" y="26647"/>
                      <a:pt x="34326" y="17170"/>
                    </a:cubicBezTo>
                    <a:cubicBezTo>
                      <a:pt x="34326" y="7692"/>
                      <a:pt x="26635" y="1"/>
                      <a:pt x="17158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" sz="1600" dirty="0">
                    <a:effectLst>
                      <a:glow rad="127000">
                        <a:schemeClr val="bg1">
                          <a:lumMod val="95000"/>
                        </a:schemeClr>
                      </a:glow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DM Sans" pitchFamily="2" charset="0"/>
                    <a:ea typeface="Fira Sans Extra Condensed"/>
                    <a:cs typeface="Fira Sans Extra Condensed"/>
                    <a:sym typeface="Fira Sans Extra Condensed"/>
                  </a:rPr>
                  <a:t>Diagnostics and imaging</a:t>
                </a:r>
                <a:endParaRPr sz="1600" dirty="0"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  <a:ea typeface="Fira Sans Extra Condensed"/>
                  <a:cs typeface="Fira Sans Extra Condensed"/>
                  <a:sym typeface="Fira Sans Extra Condensed"/>
                </a:endParaRPr>
              </a:p>
            </p:txBody>
          </p:sp>
        </p:grpSp>
        <p:sp>
          <p:nvSpPr>
            <p:cNvPr id="26" name="Google Shape;371;p19">
              <a:extLst>
                <a:ext uri="{FF2B5EF4-FFF2-40B4-BE49-F238E27FC236}">
                  <a16:creationId xmlns:a16="http://schemas.microsoft.com/office/drawing/2014/main" id="{C6047B8C-6B6C-87A0-8474-6D2204F2CDB0}"/>
                </a:ext>
              </a:extLst>
            </p:cNvPr>
            <p:cNvSpPr/>
            <p:nvPr/>
          </p:nvSpPr>
          <p:spPr>
            <a:xfrm>
              <a:off x="4293238" y="1817376"/>
              <a:ext cx="291107" cy="291487"/>
            </a:xfrm>
            <a:custGeom>
              <a:avLst/>
              <a:gdLst/>
              <a:ahLst/>
              <a:cxnLst/>
              <a:rect l="l" t="t" r="r" b="b"/>
              <a:pathLst>
                <a:path w="9181" h="9193" extrusionOk="0">
                  <a:moveTo>
                    <a:pt x="4585" y="1"/>
                  </a:moveTo>
                  <a:cubicBezTo>
                    <a:pt x="2049" y="1"/>
                    <a:pt x="1" y="2061"/>
                    <a:pt x="1" y="4597"/>
                  </a:cubicBezTo>
                  <a:cubicBezTo>
                    <a:pt x="1" y="7133"/>
                    <a:pt x="2049" y="9193"/>
                    <a:pt x="4585" y="9193"/>
                  </a:cubicBezTo>
                  <a:cubicBezTo>
                    <a:pt x="7121" y="9193"/>
                    <a:pt x="9180" y="7133"/>
                    <a:pt x="9180" y="4597"/>
                  </a:cubicBezTo>
                  <a:cubicBezTo>
                    <a:pt x="9180" y="2061"/>
                    <a:pt x="7121" y="1"/>
                    <a:pt x="4585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372;p19">
              <a:extLst>
                <a:ext uri="{FF2B5EF4-FFF2-40B4-BE49-F238E27FC236}">
                  <a16:creationId xmlns:a16="http://schemas.microsoft.com/office/drawing/2014/main" id="{9BC8270D-0A19-16D4-9CCB-83EB7F778547}"/>
                </a:ext>
              </a:extLst>
            </p:cNvPr>
            <p:cNvSpPr/>
            <p:nvPr/>
          </p:nvSpPr>
          <p:spPr>
            <a:xfrm>
              <a:off x="4360457" y="1884977"/>
              <a:ext cx="156318" cy="156318"/>
            </a:xfrm>
            <a:custGeom>
              <a:avLst/>
              <a:gdLst/>
              <a:ahLst/>
              <a:cxnLst/>
              <a:rect l="l" t="t" r="r" b="b"/>
              <a:pathLst>
                <a:path w="4930" h="4930" extrusionOk="0">
                  <a:moveTo>
                    <a:pt x="2465" y="0"/>
                  </a:moveTo>
                  <a:cubicBezTo>
                    <a:pt x="1107" y="0"/>
                    <a:pt x="0" y="1107"/>
                    <a:pt x="0" y="2465"/>
                  </a:cubicBezTo>
                  <a:cubicBezTo>
                    <a:pt x="0" y="3822"/>
                    <a:pt x="1107" y="4929"/>
                    <a:pt x="2465" y="4929"/>
                  </a:cubicBezTo>
                  <a:cubicBezTo>
                    <a:pt x="3822" y="4929"/>
                    <a:pt x="4929" y="3822"/>
                    <a:pt x="4929" y="2465"/>
                  </a:cubicBezTo>
                  <a:cubicBezTo>
                    <a:pt x="4929" y="1107"/>
                    <a:pt x="3822" y="0"/>
                    <a:pt x="2465" y="0"/>
                  </a:cubicBezTo>
                  <a:close/>
                </a:path>
              </a:pathLst>
            </a:custGeom>
            <a:solidFill>
              <a:srgbClr val="4949E7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48" name="Группа 47">
              <a:extLst>
                <a:ext uri="{FF2B5EF4-FFF2-40B4-BE49-F238E27FC236}">
                  <a16:creationId xmlns:a16="http://schemas.microsoft.com/office/drawing/2014/main" id="{64E16252-F5B9-CB43-E6C3-88CDDFDE9336}"/>
                </a:ext>
              </a:extLst>
            </p:cNvPr>
            <p:cNvGrpSpPr>
              <a:grpSpLocks/>
            </p:cNvGrpSpPr>
            <p:nvPr/>
          </p:nvGrpSpPr>
          <p:grpSpPr>
            <a:xfrm>
              <a:off x="3711199" y="2359973"/>
              <a:ext cx="1465748" cy="1466189"/>
              <a:chOff x="3807006" y="2801606"/>
              <a:chExt cx="1263576" cy="1263956"/>
            </a:xfrm>
          </p:grpSpPr>
          <p:sp>
            <p:nvSpPr>
              <p:cNvPr id="28" name="Google Shape;373;p19">
                <a:extLst>
                  <a:ext uri="{FF2B5EF4-FFF2-40B4-BE49-F238E27FC236}">
                    <a16:creationId xmlns:a16="http://schemas.microsoft.com/office/drawing/2014/main" id="{DABCAAAC-59B9-80DE-83E7-85A51C7EF41C}"/>
                  </a:ext>
                </a:extLst>
              </p:cNvPr>
              <p:cNvSpPr/>
              <p:nvPr/>
            </p:nvSpPr>
            <p:spPr>
              <a:xfrm>
                <a:off x="3807006" y="2801606"/>
                <a:ext cx="1263576" cy="1263956"/>
              </a:xfrm>
              <a:custGeom>
                <a:avLst/>
                <a:gdLst/>
                <a:ahLst/>
                <a:cxnLst/>
                <a:rect l="l" t="t" r="r" b="b"/>
                <a:pathLst>
                  <a:path w="39851" h="39863" extrusionOk="0">
                    <a:moveTo>
                      <a:pt x="19920" y="1"/>
                    </a:moveTo>
                    <a:cubicBezTo>
                      <a:pt x="8918" y="1"/>
                      <a:pt x="1" y="8930"/>
                      <a:pt x="1" y="19932"/>
                    </a:cubicBezTo>
                    <a:cubicBezTo>
                      <a:pt x="1" y="30933"/>
                      <a:pt x="8918" y="39863"/>
                      <a:pt x="19920" y="39863"/>
                    </a:cubicBezTo>
                    <a:cubicBezTo>
                      <a:pt x="30933" y="39863"/>
                      <a:pt x="39851" y="30933"/>
                      <a:pt x="39851" y="19932"/>
                    </a:cubicBezTo>
                    <a:cubicBezTo>
                      <a:pt x="39851" y="8930"/>
                      <a:pt x="30933" y="1"/>
                      <a:pt x="19920" y="1"/>
                    </a:cubicBezTo>
                    <a:close/>
                  </a:path>
                </a:pathLst>
              </a:custGeom>
              <a:solidFill>
                <a:srgbClr val="4949E7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29" name="Google Shape;374;p19">
                <a:extLst>
                  <a:ext uri="{FF2B5EF4-FFF2-40B4-BE49-F238E27FC236}">
                    <a16:creationId xmlns:a16="http://schemas.microsoft.com/office/drawing/2014/main" id="{19FAF29D-E837-9FA3-C43D-98B63E36768D}"/>
                  </a:ext>
                </a:extLst>
              </p:cNvPr>
              <p:cNvSpPr/>
              <p:nvPr/>
            </p:nvSpPr>
            <p:spPr>
              <a:xfrm>
                <a:off x="3894582" y="2889182"/>
                <a:ext cx="1088423" cy="1088804"/>
              </a:xfrm>
              <a:custGeom>
                <a:avLst/>
                <a:gdLst/>
                <a:ahLst/>
                <a:cxnLst/>
                <a:rect l="l" t="t" r="r" b="b"/>
                <a:pathLst>
                  <a:path w="34327" h="34339" extrusionOk="0">
                    <a:moveTo>
                      <a:pt x="17158" y="1"/>
                    </a:moveTo>
                    <a:cubicBezTo>
                      <a:pt x="7680" y="1"/>
                      <a:pt x="1" y="7692"/>
                      <a:pt x="1" y="17170"/>
                    </a:cubicBezTo>
                    <a:cubicBezTo>
                      <a:pt x="1" y="26647"/>
                      <a:pt x="7680" y="34338"/>
                      <a:pt x="17158" y="34338"/>
                    </a:cubicBezTo>
                    <a:cubicBezTo>
                      <a:pt x="26635" y="34338"/>
                      <a:pt x="34326" y="26647"/>
                      <a:pt x="34326" y="17170"/>
                    </a:cubicBezTo>
                    <a:cubicBezTo>
                      <a:pt x="34326" y="7692"/>
                      <a:pt x="26635" y="1"/>
                      <a:pt x="17158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" sz="1600" dirty="0">
                    <a:effectLst>
                      <a:glow rad="127000">
                        <a:schemeClr val="bg1">
                          <a:lumMod val="95000"/>
                        </a:schemeClr>
                      </a:glow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DM Sans" pitchFamily="2" charset="0"/>
                    <a:ea typeface="Fira Sans Extra Condensed"/>
                    <a:cs typeface="Fira Sans Extra Condensed"/>
                    <a:sym typeface="Fira Sans Extra Condensed"/>
                  </a:rPr>
                  <a:t>Therapy</a:t>
                </a:r>
                <a:endParaRPr sz="1600" dirty="0"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  <a:ea typeface="Fira Sans Extra Condensed"/>
                  <a:cs typeface="Fira Sans Extra Condensed"/>
                  <a:sym typeface="Fira Sans Extra Condensed"/>
                </a:endParaRPr>
              </a:p>
            </p:txBody>
          </p:sp>
        </p:grpSp>
        <p:sp>
          <p:nvSpPr>
            <p:cNvPr id="33" name="Google Shape;378;p19">
              <a:extLst>
                <a:ext uri="{FF2B5EF4-FFF2-40B4-BE49-F238E27FC236}">
                  <a16:creationId xmlns:a16="http://schemas.microsoft.com/office/drawing/2014/main" id="{01C341A8-8C72-CBD3-9B80-94AB9F116C3A}"/>
                </a:ext>
              </a:extLst>
            </p:cNvPr>
            <p:cNvSpPr/>
            <p:nvPr/>
          </p:nvSpPr>
          <p:spPr>
            <a:xfrm>
              <a:off x="5846357" y="2490494"/>
              <a:ext cx="291455" cy="291487"/>
            </a:xfrm>
            <a:custGeom>
              <a:avLst/>
              <a:gdLst/>
              <a:ahLst/>
              <a:cxnLst/>
              <a:rect l="l" t="t" r="r" b="b"/>
              <a:pathLst>
                <a:path w="9192" h="9193" extrusionOk="0">
                  <a:moveTo>
                    <a:pt x="4596" y="1"/>
                  </a:moveTo>
                  <a:cubicBezTo>
                    <a:pt x="2060" y="1"/>
                    <a:pt x="0" y="2061"/>
                    <a:pt x="0" y="4597"/>
                  </a:cubicBezTo>
                  <a:cubicBezTo>
                    <a:pt x="0" y="7133"/>
                    <a:pt x="2060" y="9192"/>
                    <a:pt x="4596" y="9192"/>
                  </a:cubicBezTo>
                  <a:cubicBezTo>
                    <a:pt x="7132" y="9192"/>
                    <a:pt x="9192" y="7133"/>
                    <a:pt x="9192" y="4597"/>
                  </a:cubicBezTo>
                  <a:cubicBezTo>
                    <a:pt x="9192" y="2061"/>
                    <a:pt x="7132" y="1"/>
                    <a:pt x="4596" y="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379;p19">
              <a:extLst>
                <a:ext uri="{FF2B5EF4-FFF2-40B4-BE49-F238E27FC236}">
                  <a16:creationId xmlns:a16="http://schemas.microsoft.com/office/drawing/2014/main" id="{33E059E7-1FA4-8959-C498-DD156E62BF41}"/>
                </a:ext>
              </a:extLst>
            </p:cNvPr>
            <p:cNvSpPr/>
            <p:nvPr/>
          </p:nvSpPr>
          <p:spPr>
            <a:xfrm>
              <a:off x="5913926" y="2558062"/>
              <a:ext cx="156318" cy="156350"/>
            </a:xfrm>
            <a:custGeom>
              <a:avLst/>
              <a:gdLst/>
              <a:ahLst/>
              <a:cxnLst/>
              <a:rect l="l" t="t" r="r" b="b"/>
              <a:pathLst>
                <a:path w="4930" h="4931" extrusionOk="0">
                  <a:moveTo>
                    <a:pt x="2465" y="1"/>
                  </a:moveTo>
                  <a:cubicBezTo>
                    <a:pt x="1108" y="1"/>
                    <a:pt x="0" y="1108"/>
                    <a:pt x="0" y="2466"/>
                  </a:cubicBezTo>
                  <a:cubicBezTo>
                    <a:pt x="0" y="3823"/>
                    <a:pt x="1108" y="4930"/>
                    <a:pt x="2465" y="4930"/>
                  </a:cubicBezTo>
                  <a:cubicBezTo>
                    <a:pt x="3822" y="4930"/>
                    <a:pt x="4929" y="3823"/>
                    <a:pt x="4929" y="2466"/>
                  </a:cubicBezTo>
                  <a:cubicBezTo>
                    <a:pt x="4929" y="1108"/>
                    <a:pt x="3822" y="1"/>
                    <a:pt x="2465" y="1"/>
                  </a:cubicBezTo>
                  <a:close/>
                </a:path>
              </a:pathLst>
            </a:custGeom>
            <a:solidFill>
              <a:srgbClr val="9999FF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grpSp>
          <p:nvGrpSpPr>
            <p:cNvPr id="49" name="Группа 48">
              <a:extLst>
                <a:ext uri="{FF2B5EF4-FFF2-40B4-BE49-F238E27FC236}">
                  <a16:creationId xmlns:a16="http://schemas.microsoft.com/office/drawing/2014/main" id="{97B0C265-C322-87CA-AC5B-963741153E43}"/>
                </a:ext>
              </a:extLst>
            </p:cNvPr>
            <p:cNvGrpSpPr>
              <a:grpSpLocks noChangeAspect="1"/>
            </p:cNvGrpSpPr>
            <p:nvPr/>
          </p:nvGrpSpPr>
          <p:grpSpPr>
            <a:xfrm>
              <a:off x="5294463" y="860605"/>
              <a:ext cx="1466189" cy="1466189"/>
              <a:chOff x="5360094" y="1412725"/>
              <a:chExt cx="1263956" cy="1263956"/>
            </a:xfrm>
          </p:grpSpPr>
          <p:sp>
            <p:nvSpPr>
              <p:cNvPr id="35" name="Google Shape;380;p19">
                <a:extLst>
                  <a:ext uri="{FF2B5EF4-FFF2-40B4-BE49-F238E27FC236}">
                    <a16:creationId xmlns:a16="http://schemas.microsoft.com/office/drawing/2014/main" id="{3F594D22-6053-F12E-B329-D207A0307DD2}"/>
                  </a:ext>
                </a:extLst>
              </p:cNvPr>
              <p:cNvSpPr/>
              <p:nvPr/>
            </p:nvSpPr>
            <p:spPr>
              <a:xfrm>
                <a:off x="5360094" y="1412725"/>
                <a:ext cx="1263956" cy="1263956"/>
              </a:xfrm>
              <a:custGeom>
                <a:avLst/>
                <a:gdLst/>
                <a:ahLst/>
                <a:cxnLst/>
                <a:rect l="l" t="t" r="r" b="b"/>
                <a:pathLst>
                  <a:path w="39863" h="39863" extrusionOk="0">
                    <a:moveTo>
                      <a:pt x="19932" y="1"/>
                    </a:moveTo>
                    <a:cubicBezTo>
                      <a:pt x="8931" y="1"/>
                      <a:pt x="1" y="8930"/>
                      <a:pt x="1" y="19932"/>
                    </a:cubicBezTo>
                    <a:cubicBezTo>
                      <a:pt x="1" y="30933"/>
                      <a:pt x="8931" y="39863"/>
                      <a:pt x="19932" y="39863"/>
                    </a:cubicBezTo>
                    <a:cubicBezTo>
                      <a:pt x="30933" y="39863"/>
                      <a:pt x="39863" y="30933"/>
                      <a:pt x="39863" y="19932"/>
                    </a:cubicBezTo>
                    <a:cubicBezTo>
                      <a:pt x="39863" y="8930"/>
                      <a:pt x="30933" y="1"/>
                      <a:pt x="19932" y="1"/>
                    </a:cubicBezTo>
                    <a:close/>
                  </a:path>
                </a:pathLst>
              </a:custGeom>
              <a:solidFill>
                <a:srgbClr val="9999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/>
              </a:p>
            </p:txBody>
          </p:sp>
          <p:sp>
            <p:nvSpPr>
              <p:cNvPr id="36" name="Google Shape;381;p19">
                <a:extLst>
                  <a:ext uri="{FF2B5EF4-FFF2-40B4-BE49-F238E27FC236}">
                    <a16:creationId xmlns:a16="http://schemas.microsoft.com/office/drawing/2014/main" id="{C9BDD71D-01CF-BC65-8CED-B3E15454922D}"/>
                  </a:ext>
                </a:extLst>
              </p:cNvPr>
              <p:cNvSpPr/>
              <p:nvPr/>
            </p:nvSpPr>
            <p:spPr>
              <a:xfrm>
                <a:off x="5447701" y="1500301"/>
                <a:ext cx="1088772" cy="1088804"/>
              </a:xfrm>
              <a:custGeom>
                <a:avLst/>
                <a:gdLst/>
                <a:ahLst/>
                <a:cxnLst/>
                <a:rect l="l" t="t" r="r" b="b"/>
                <a:pathLst>
                  <a:path w="34338" h="34339" extrusionOk="0">
                    <a:moveTo>
                      <a:pt x="17169" y="1"/>
                    </a:moveTo>
                    <a:cubicBezTo>
                      <a:pt x="7692" y="1"/>
                      <a:pt x="0" y="7692"/>
                      <a:pt x="0" y="17170"/>
                    </a:cubicBezTo>
                    <a:cubicBezTo>
                      <a:pt x="0" y="26647"/>
                      <a:pt x="7692" y="34338"/>
                      <a:pt x="17169" y="34338"/>
                    </a:cubicBezTo>
                    <a:cubicBezTo>
                      <a:pt x="26646" y="34338"/>
                      <a:pt x="34338" y="26647"/>
                      <a:pt x="34338" y="17170"/>
                    </a:cubicBezTo>
                    <a:cubicBezTo>
                      <a:pt x="34338" y="7692"/>
                      <a:pt x="26646" y="1"/>
                      <a:pt x="17169" y="1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</p:spPr>
            <p:txBody>
              <a:bodyPr spcFirstLastPara="1" wrap="square" lIns="91425" tIns="91425" rIns="91425" bIns="91425" anchor="ctr" anchorCtr="0">
                <a:noAutofit/>
              </a:bodyPr>
              <a:lstStyle/>
              <a:p>
                <a:pPr marL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" sz="1600" dirty="0">
                    <a:effectLst>
                      <a:glow rad="127000">
                        <a:schemeClr val="bg1">
                          <a:lumMod val="95000"/>
                        </a:schemeClr>
                      </a:glow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DM Sans" pitchFamily="2" charset="0"/>
                    <a:ea typeface="Fira Sans Extra Condensed"/>
                    <a:cs typeface="Fira Sans Extra Condensed"/>
                    <a:sym typeface="Fira Sans Extra Condensed"/>
                  </a:rPr>
                  <a:t>Modeling</a:t>
                </a:r>
                <a:endParaRPr sz="1600" dirty="0"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  <a:ea typeface="Fira Sans Extra Condensed"/>
                  <a:cs typeface="Fira Sans Extra Condensed"/>
                  <a:sym typeface="Fira Sans Extra Condensed"/>
                </a:endParaRPr>
              </a:p>
            </p:txBody>
          </p:sp>
        </p:grpSp>
      </p:grpSp>
      <p:grpSp>
        <p:nvGrpSpPr>
          <p:cNvPr id="452" name="Группа 451">
            <a:extLst>
              <a:ext uri="{FF2B5EF4-FFF2-40B4-BE49-F238E27FC236}">
                <a16:creationId xmlns:a16="http://schemas.microsoft.com/office/drawing/2014/main" id="{2537F3F3-4E9A-08D3-397A-ECD331E0185D}"/>
              </a:ext>
            </a:extLst>
          </p:cNvPr>
          <p:cNvGrpSpPr/>
          <p:nvPr/>
        </p:nvGrpSpPr>
        <p:grpSpPr>
          <a:xfrm>
            <a:off x="18032" y="711186"/>
            <a:ext cx="9132626" cy="914403"/>
            <a:chOff x="0" y="4006138"/>
            <a:chExt cx="9132626" cy="914403"/>
          </a:xfrm>
        </p:grpSpPr>
        <p:pic>
          <p:nvPicPr>
            <p:cNvPr id="61" name="Рисунок 60" descr="Изображение выглядит как Красочность, снимок экрана, Графика, искусство&#10;&#10;Автоматически созданное описание">
              <a:extLst>
                <a:ext uri="{FF2B5EF4-FFF2-40B4-BE49-F238E27FC236}">
                  <a16:creationId xmlns:a16="http://schemas.microsoft.com/office/drawing/2014/main" id="{7EFEE45B-E755-F9C1-CE29-B9D67F4D23D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0" y="4043272"/>
              <a:ext cx="960366" cy="877269"/>
            </a:xfrm>
            <a:prstGeom prst="rect">
              <a:avLst/>
            </a:prstGeom>
          </p:spPr>
        </p:pic>
        <p:pic>
          <p:nvPicPr>
            <p:cNvPr id="62" name="Рисунок 61" descr="Изображение выглядит как рисунок, искусство, зарисовка, Сирень&#10;&#10;Автоматически созданное описание">
              <a:extLst>
                <a:ext uri="{FF2B5EF4-FFF2-40B4-BE49-F238E27FC236}">
                  <a16:creationId xmlns:a16="http://schemas.microsoft.com/office/drawing/2014/main" id="{F1CF7C2C-F106-5CEB-3A57-85665E10A29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60367" y="4022820"/>
              <a:ext cx="1068218" cy="864000"/>
            </a:xfrm>
            <a:prstGeom prst="rect">
              <a:avLst/>
            </a:prstGeom>
          </p:spPr>
        </p:pic>
        <p:pic>
          <p:nvPicPr>
            <p:cNvPr id="63" name="Picture 2" descr="Fluid Mechanics – CEME">
              <a:extLst>
                <a:ext uri="{FF2B5EF4-FFF2-40B4-BE49-F238E27FC236}">
                  <a16:creationId xmlns:a16="http://schemas.microsoft.com/office/drawing/2014/main" id="{C98E317F-526E-0091-15D3-346AD61346A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034376" y="4021094"/>
              <a:ext cx="1613988" cy="864000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448" name="Picture 4" descr="Transmission Electron Microscopy of Amyloid Fibrils | SpringerLink">
              <a:extLst>
                <a:ext uri="{FF2B5EF4-FFF2-40B4-BE49-F238E27FC236}">
                  <a16:creationId xmlns:a16="http://schemas.microsoft.com/office/drawing/2014/main" id="{45451A2F-964F-4E01-AF9A-7393A7B5212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079098" y="4021094"/>
              <a:ext cx="1769957" cy="87391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449" name="Рисунок 448" descr="Изображение выглядит как зарисовка, рисунок, дизайн, искусство&#10;&#10;Автоматически созданное описание">
              <a:extLst>
                <a:ext uri="{FF2B5EF4-FFF2-40B4-BE49-F238E27FC236}">
                  <a16:creationId xmlns:a16="http://schemas.microsoft.com/office/drawing/2014/main" id="{0625689C-3967-907E-0A54-DAF09B0BC74B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591660" y="4006138"/>
              <a:ext cx="1535673" cy="864000"/>
            </a:xfrm>
            <a:prstGeom prst="rect">
              <a:avLst/>
            </a:prstGeom>
          </p:spPr>
        </p:pic>
        <p:pic>
          <p:nvPicPr>
            <p:cNvPr id="450" name="Рисунок 2">
              <a:extLst>
                <a:ext uri="{FF2B5EF4-FFF2-40B4-BE49-F238E27FC236}">
                  <a16:creationId xmlns:a16="http://schemas.microsoft.com/office/drawing/2014/main" id="{79BC6A55-6662-86B1-0BEC-32E52771DFA3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49055" y="4018468"/>
              <a:ext cx="999570" cy="864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451" name="Picture 5">
              <a:extLst>
                <a:ext uri="{FF2B5EF4-FFF2-40B4-BE49-F238E27FC236}">
                  <a16:creationId xmlns:a16="http://schemas.microsoft.com/office/drawing/2014/main" id="{F11045B0-146C-BC0B-7CB1-A8B846F11AE4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848625" y="4043272"/>
              <a:ext cx="1284001" cy="864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25726034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1" name="Google Shape;381;p38"/>
          <p:cNvSpPr txBox="1">
            <a:spLocks noGrp="1"/>
          </p:cNvSpPr>
          <p:nvPr>
            <p:ph type="title"/>
          </p:nvPr>
        </p:nvSpPr>
        <p:spPr>
          <a:xfrm>
            <a:off x="720006" y="112726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Main methods</a:t>
            </a:r>
            <a:endParaRPr dirty="0"/>
          </a:p>
        </p:txBody>
      </p:sp>
      <p:grpSp>
        <p:nvGrpSpPr>
          <p:cNvPr id="358" name="Группа 357">
            <a:extLst>
              <a:ext uri="{FF2B5EF4-FFF2-40B4-BE49-F238E27FC236}">
                <a16:creationId xmlns:a16="http://schemas.microsoft.com/office/drawing/2014/main" id="{06EC0423-FDB2-E424-02DB-B0B97DCE69D9}"/>
              </a:ext>
            </a:extLst>
          </p:cNvPr>
          <p:cNvGrpSpPr/>
          <p:nvPr/>
        </p:nvGrpSpPr>
        <p:grpSpPr>
          <a:xfrm>
            <a:off x="472300" y="269780"/>
            <a:ext cx="2260850" cy="2124000"/>
            <a:chOff x="275830" y="489509"/>
            <a:chExt cx="2260850" cy="2124000"/>
          </a:xfrm>
        </p:grpSpPr>
        <p:sp>
          <p:nvSpPr>
            <p:cNvPr id="332" name="Овал 331">
              <a:extLst>
                <a:ext uri="{FF2B5EF4-FFF2-40B4-BE49-F238E27FC236}">
                  <a16:creationId xmlns:a16="http://schemas.microsoft.com/office/drawing/2014/main" id="{A115D4B7-3953-1E85-2625-18F065A36B4E}"/>
                </a:ext>
              </a:extLst>
            </p:cNvPr>
            <p:cNvSpPr/>
            <p:nvPr/>
          </p:nvSpPr>
          <p:spPr>
            <a:xfrm>
              <a:off x="344255" y="489509"/>
              <a:ext cx="2124000" cy="2124000"/>
            </a:xfrm>
            <a:prstGeom prst="ellipse">
              <a:avLst/>
            </a:prstGeom>
            <a:solidFill>
              <a:schemeClr val="accent5">
                <a:lumMod val="20000"/>
                <a:lumOff val="8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33" name="TextBox 332">
              <a:extLst>
                <a:ext uri="{FF2B5EF4-FFF2-40B4-BE49-F238E27FC236}">
                  <a16:creationId xmlns:a16="http://schemas.microsoft.com/office/drawing/2014/main" id="{A785AF37-8FCC-5547-F1FA-39B460515374}"/>
                </a:ext>
              </a:extLst>
            </p:cNvPr>
            <p:cNvSpPr txBox="1"/>
            <p:nvPr/>
          </p:nvSpPr>
          <p:spPr>
            <a:xfrm>
              <a:off x="275830" y="1062209"/>
              <a:ext cx="2260850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Optical spectroscopy</a:t>
              </a:r>
              <a:endParaRPr lang="ru-UA" sz="2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grpSp>
        <p:nvGrpSpPr>
          <p:cNvPr id="359" name="Группа 358">
            <a:extLst>
              <a:ext uri="{FF2B5EF4-FFF2-40B4-BE49-F238E27FC236}">
                <a16:creationId xmlns:a16="http://schemas.microsoft.com/office/drawing/2014/main" id="{204AC834-5300-B3C8-82B2-04C1E04118F1}"/>
              </a:ext>
            </a:extLst>
          </p:cNvPr>
          <p:cNvGrpSpPr/>
          <p:nvPr/>
        </p:nvGrpSpPr>
        <p:grpSpPr>
          <a:xfrm>
            <a:off x="141568" y="2274820"/>
            <a:ext cx="2129107" cy="2124000"/>
            <a:chOff x="98477" y="2536979"/>
            <a:chExt cx="2129107" cy="2124000"/>
          </a:xfrm>
        </p:grpSpPr>
        <p:sp>
          <p:nvSpPr>
            <p:cNvPr id="334" name="Овал 333">
              <a:extLst>
                <a:ext uri="{FF2B5EF4-FFF2-40B4-BE49-F238E27FC236}">
                  <a16:creationId xmlns:a16="http://schemas.microsoft.com/office/drawing/2014/main" id="{85AB2551-84D9-9E6B-7356-A52B43D307FA}"/>
                </a:ext>
              </a:extLst>
            </p:cNvPr>
            <p:cNvSpPr/>
            <p:nvPr/>
          </p:nvSpPr>
          <p:spPr>
            <a:xfrm>
              <a:off x="103584" y="2536979"/>
              <a:ext cx="2124000" cy="2124000"/>
            </a:xfrm>
            <a:prstGeom prst="ellipse">
              <a:avLst/>
            </a:prstGeom>
            <a:solidFill>
              <a:schemeClr val="accent3">
                <a:lumMod val="40000"/>
                <a:lumOff val="6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35" name="TextBox 334">
              <a:extLst>
                <a:ext uri="{FF2B5EF4-FFF2-40B4-BE49-F238E27FC236}">
                  <a16:creationId xmlns:a16="http://schemas.microsoft.com/office/drawing/2014/main" id="{1FDB77A0-11FB-8548-A6B8-B403F0E51787}"/>
                </a:ext>
              </a:extLst>
            </p:cNvPr>
            <p:cNvSpPr txBox="1"/>
            <p:nvPr/>
          </p:nvSpPr>
          <p:spPr>
            <a:xfrm>
              <a:off x="98477" y="3364166"/>
              <a:ext cx="2124000" cy="46962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Microscopy</a:t>
              </a:r>
              <a:endParaRPr lang="ru-UA" sz="2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grpSp>
        <p:nvGrpSpPr>
          <p:cNvPr id="356" name="Группа 355">
            <a:extLst>
              <a:ext uri="{FF2B5EF4-FFF2-40B4-BE49-F238E27FC236}">
                <a16:creationId xmlns:a16="http://schemas.microsoft.com/office/drawing/2014/main" id="{3F3343D8-5F76-16B8-A778-9158CA94B549}"/>
              </a:ext>
            </a:extLst>
          </p:cNvPr>
          <p:cNvGrpSpPr/>
          <p:nvPr/>
        </p:nvGrpSpPr>
        <p:grpSpPr>
          <a:xfrm>
            <a:off x="6153373" y="376375"/>
            <a:ext cx="2157213" cy="2124000"/>
            <a:chOff x="4604801" y="2223433"/>
            <a:chExt cx="2157213" cy="2124000"/>
          </a:xfrm>
        </p:grpSpPr>
        <p:sp>
          <p:nvSpPr>
            <p:cNvPr id="336" name="Овал 335">
              <a:extLst>
                <a:ext uri="{FF2B5EF4-FFF2-40B4-BE49-F238E27FC236}">
                  <a16:creationId xmlns:a16="http://schemas.microsoft.com/office/drawing/2014/main" id="{47881849-2CCA-3549-908A-F3F4D144D84B}"/>
                </a:ext>
              </a:extLst>
            </p:cNvPr>
            <p:cNvSpPr/>
            <p:nvPr/>
          </p:nvSpPr>
          <p:spPr>
            <a:xfrm>
              <a:off x="4638014" y="2223433"/>
              <a:ext cx="2124000" cy="2124000"/>
            </a:xfrm>
            <a:prstGeom prst="ellipse">
              <a:avLst/>
            </a:prstGeom>
            <a:solidFill>
              <a:schemeClr val="accent6">
                <a:lumMod val="20000"/>
                <a:lumOff val="8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 dirty="0"/>
            </a:p>
          </p:txBody>
        </p:sp>
        <p:sp>
          <p:nvSpPr>
            <p:cNvPr id="337" name="TextBox 336">
              <a:extLst>
                <a:ext uri="{FF2B5EF4-FFF2-40B4-BE49-F238E27FC236}">
                  <a16:creationId xmlns:a16="http://schemas.microsoft.com/office/drawing/2014/main" id="{9C32A792-6268-D5C7-252A-A62E4F4DFB6A}"/>
                </a:ext>
              </a:extLst>
            </p:cNvPr>
            <p:cNvSpPr txBox="1"/>
            <p:nvPr/>
          </p:nvSpPr>
          <p:spPr>
            <a:xfrm>
              <a:off x="4604801" y="3084969"/>
              <a:ext cx="2124000" cy="46962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Ultrasound</a:t>
              </a:r>
              <a:endParaRPr lang="ru-UA" sz="2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grpSp>
        <p:nvGrpSpPr>
          <p:cNvPr id="360" name="Группа 359">
            <a:extLst>
              <a:ext uri="{FF2B5EF4-FFF2-40B4-BE49-F238E27FC236}">
                <a16:creationId xmlns:a16="http://schemas.microsoft.com/office/drawing/2014/main" id="{FD249EB9-F512-02DD-7A80-BEB60FD25B0A}"/>
              </a:ext>
            </a:extLst>
          </p:cNvPr>
          <p:cNvGrpSpPr/>
          <p:nvPr/>
        </p:nvGrpSpPr>
        <p:grpSpPr>
          <a:xfrm>
            <a:off x="2079684" y="2859870"/>
            <a:ext cx="2529363" cy="2124000"/>
            <a:chOff x="2053008" y="2864779"/>
            <a:chExt cx="2529363" cy="2124000"/>
          </a:xfrm>
        </p:grpSpPr>
        <p:sp>
          <p:nvSpPr>
            <p:cNvPr id="338" name="Овал 337">
              <a:extLst>
                <a:ext uri="{FF2B5EF4-FFF2-40B4-BE49-F238E27FC236}">
                  <a16:creationId xmlns:a16="http://schemas.microsoft.com/office/drawing/2014/main" id="{2D4522A4-8B06-58A0-FD65-914418D45FDB}"/>
                </a:ext>
              </a:extLst>
            </p:cNvPr>
            <p:cNvSpPr/>
            <p:nvPr/>
          </p:nvSpPr>
          <p:spPr>
            <a:xfrm>
              <a:off x="2222477" y="2864779"/>
              <a:ext cx="2124000" cy="2124000"/>
            </a:xfrm>
            <a:prstGeom prst="ellipse">
              <a:avLst/>
            </a:prstGeom>
            <a:solidFill>
              <a:srgbClr val="F0CDFF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 dirty="0"/>
            </a:p>
          </p:txBody>
        </p:sp>
        <p:sp>
          <p:nvSpPr>
            <p:cNvPr id="339" name="TextBox 338">
              <a:extLst>
                <a:ext uri="{FF2B5EF4-FFF2-40B4-BE49-F238E27FC236}">
                  <a16:creationId xmlns:a16="http://schemas.microsoft.com/office/drawing/2014/main" id="{98EFAA49-307F-21B9-ADD0-58FB45314786}"/>
                </a:ext>
              </a:extLst>
            </p:cNvPr>
            <p:cNvSpPr txBox="1"/>
            <p:nvPr/>
          </p:nvSpPr>
          <p:spPr>
            <a:xfrm>
              <a:off x="2053008" y="3586367"/>
              <a:ext cx="2529363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 err="1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Electropho-resis</a:t>
              </a:r>
              <a:endParaRPr lang="ru-UA" sz="2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grpSp>
        <p:nvGrpSpPr>
          <p:cNvPr id="361" name="Группа 360">
            <a:extLst>
              <a:ext uri="{FF2B5EF4-FFF2-40B4-BE49-F238E27FC236}">
                <a16:creationId xmlns:a16="http://schemas.microsoft.com/office/drawing/2014/main" id="{4A3E45D5-4FCC-2C77-32B9-00EDA1AE69BB}"/>
              </a:ext>
            </a:extLst>
          </p:cNvPr>
          <p:cNvGrpSpPr/>
          <p:nvPr/>
        </p:nvGrpSpPr>
        <p:grpSpPr>
          <a:xfrm>
            <a:off x="2785928" y="850983"/>
            <a:ext cx="2132995" cy="2124000"/>
            <a:chOff x="2785928" y="850983"/>
            <a:chExt cx="2132995" cy="2124000"/>
          </a:xfrm>
        </p:grpSpPr>
        <p:sp>
          <p:nvSpPr>
            <p:cNvPr id="341" name="Овал 340">
              <a:extLst>
                <a:ext uri="{FF2B5EF4-FFF2-40B4-BE49-F238E27FC236}">
                  <a16:creationId xmlns:a16="http://schemas.microsoft.com/office/drawing/2014/main" id="{9A17625E-8D0B-2752-BA1D-33D8DC873E75}"/>
                </a:ext>
              </a:extLst>
            </p:cNvPr>
            <p:cNvSpPr/>
            <p:nvPr/>
          </p:nvSpPr>
          <p:spPr>
            <a:xfrm>
              <a:off x="2794923" y="850983"/>
              <a:ext cx="2124000" cy="2124000"/>
            </a:xfrm>
            <a:prstGeom prst="ellipse">
              <a:avLst/>
            </a:prstGeom>
            <a:solidFill>
              <a:srgbClr val="CCECFF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42" name="TextBox 341">
              <a:extLst>
                <a:ext uri="{FF2B5EF4-FFF2-40B4-BE49-F238E27FC236}">
                  <a16:creationId xmlns:a16="http://schemas.microsoft.com/office/drawing/2014/main" id="{B8A1AD10-16B0-EA10-A3AA-E6FB2201E11E}"/>
                </a:ext>
              </a:extLst>
            </p:cNvPr>
            <p:cNvSpPr txBox="1"/>
            <p:nvPr/>
          </p:nvSpPr>
          <p:spPr>
            <a:xfrm>
              <a:off x="2785928" y="1703766"/>
              <a:ext cx="2124000" cy="46962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Dialysis</a:t>
              </a:r>
              <a:endParaRPr lang="ru-UA" sz="2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grpSp>
        <p:nvGrpSpPr>
          <p:cNvPr id="357" name="Группа 356">
            <a:extLst>
              <a:ext uri="{FF2B5EF4-FFF2-40B4-BE49-F238E27FC236}">
                <a16:creationId xmlns:a16="http://schemas.microsoft.com/office/drawing/2014/main" id="{9DC808BA-C687-6990-31F8-99345CBB37BC}"/>
              </a:ext>
            </a:extLst>
          </p:cNvPr>
          <p:cNvGrpSpPr/>
          <p:nvPr/>
        </p:nvGrpSpPr>
        <p:grpSpPr>
          <a:xfrm>
            <a:off x="4428269" y="1952952"/>
            <a:ext cx="2176531" cy="2124000"/>
            <a:chOff x="6067772" y="611274"/>
            <a:chExt cx="2176531" cy="2124000"/>
          </a:xfrm>
        </p:grpSpPr>
        <p:sp>
          <p:nvSpPr>
            <p:cNvPr id="343" name="Овал 342">
              <a:extLst>
                <a:ext uri="{FF2B5EF4-FFF2-40B4-BE49-F238E27FC236}">
                  <a16:creationId xmlns:a16="http://schemas.microsoft.com/office/drawing/2014/main" id="{F9C73244-5592-0BA3-F52E-44C7B04DAAB2}"/>
                </a:ext>
              </a:extLst>
            </p:cNvPr>
            <p:cNvSpPr/>
            <p:nvPr/>
          </p:nvSpPr>
          <p:spPr>
            <a:xfrm>
              <a:off x="6120303" y="611274"/>
              <a:ext cx="2124000" cy="2124000"/>
            </a:xfrm>
            <a:prstGeom prst="ellipse">
              <a:avLst/>
            </a:prstGeom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44" name="TextBox 343">
              <a:extLst>
                <a:ext uri="{FF2B5EF4-FFF2-40B4-BE49-F238E27FC236}">
                  <a16:creationId xmlns:a16="http://schemas.microsoft.com/office/drawing/2014/main" id="{D06688C6-E971-C02F-A2EB-7DCFD8B53F01}"/>
                </a:ext>
              </a:extLst>
            </p:cNvPr>
            <p:cNvSpPr txBox="1"/>
            <p:nvPr/>
          </p:nvSpPr>
          <p:spPr>
            <a:xfrm>
              <a:off x="6067772" y="1283290"/>
              <a:ext cx="2124000" cy="84532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400" b="1" dirty="0" err="1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Ultracentri-fugation</a:t>
              </a:r>
              <a:endParaRPr lang="ru-UA" sz="2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grpSp>
        <p:nvGrpSpPr>
          <p:cNvPr id="362" name="Группа 361">
            <a:extLst>
              <a:ext uri="{FF2B5EF4-FFF2-40B4-BE49-F238E27FC236}">
                <a16:creationId xmlns:a16="http://schemas.microsoft.com/office/drawing/2014/main" id="{E618B5F9-F77E-BD1A-F21B-8A3182679A50}"/>
              </a:ext>
            </a:extLst>
          </p:cNvPr>
          <p:cNvGrpSpPr/>
          <p:nvPr/>
        </p:nvGrpSpPr>
        <p:grpSpPr>
          <a:xfrm>
            <a:off x="6613932" y="2355125"/>
            <a:ext cx="2412000" cy="2412000"/>
            <a:chOff x="6613932" y="2355125"/>
            <a:chExt cx="2412000" cy="2412000"/>
          </a:xfrm>
        </p:grpSpPr>
        <p:sp>
          <p:nvSpPr>
            <p:cNvPr id="350" name="Овал 349">
              <a:extLst>
                <a:ext uri="{FF2B5EF4-FFF2-40B4-BE49-F238E27FC236}">
                  <a16:creationId xmlns:a16="http://schemas.microsoft.com/office/drawing/2014/main" id="{1E8614DA-B069-DD30-DE88-144809A7A4F3}"/>
                </a:ext>
              </a:extLst>
            </p:cNvPr>
            <p:cNvSpPr/>
            <p:nvPr/>
          </p:nvSpPr>
          <p:spPr>
            <a:xfrm>
              <a:off x="6781340" y="2505653"/>
              <a:ext cx="2124000" cy="2124000"/>
            </a:xfrm>
            <a:prstGeom prst="ellipse">
              <a:avLst/>
            </a:prstGeom>
            <a:solidFill>
              <a:srgbClr val="FFD1D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51" name="TextBox 350">
              <a:extLst>
                <a:ext uri="{FF2B5EF4-FFF2-40B4-BE49-F238E27FC236}">
                  <a16:creationId xmlns:a16="http://schemas.microsoft.com/office/drawing/2014/main" id="{E14C1AEC-822D-FDCE-1FD8-A844BD9A9C46}"/>
                </a:ext>
              </a:extLst>
            </p:cNvPr>
            <p:cNvSpPr txBox="1"/>
            <p:nvPr/>
          </p:nvSpPr>
          <p:spPr>
            <a:xfrm>
              <a:off x="6713701" y="3328869"/>
              <a:ext cx="2211572" cy="52322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800" b="1" dirty="0">
                  <a:solidFill>
                    <a:srgbClr val="C00000"/>
                  </a:solidFill>
                  <a:effectLst>
                    <a:glow rad="127000">
                      <a:schemeClr val="accent4">
                        <a:lumMod val="20000"/>
                        <a:lumOff val="80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SPECT/PET</a:t>
              </a:r>
              <a:endParaRPr lang="ru-UA" sz="2800" b="1" dirty="0">
                <a:solidFill>
                  <a:srgbClr val="C00000"/>
                </a:solidFill>
                <a:effectLst>
                  <a:glow rad="127000">
                    <a:schemeClr val="accent4">
                      <a:lumMod val="20000"/>
                      <a:lumOff val="80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352" name="Овал 351">
              <a:extLst>
                <a:ext uri="{FF2B5EF4-FFF2-40B4-BE49-F238E27FC236}">
                  <a16:creationId xmlns:a16="http://schemas.microsoft.com/office/drawing/2014/main" id="{35BF89DB-8567-F19F-B887-B022DCCB0B8C}"/>
                </a:ext>
              </a:extLst>
            </p:cNvPr>
            <p:cNvSpPr/>
            <p:nvPr/>
          </p:nvSpPr>
          <p:spPr>
            <a:xfrm>
              <a:off x="6763340" y="2498005"/>
              <a:ext cx="2124000" cy="2124000"/>
            </a:xfrm>
            <a:prstGeom prst="ellipse">
              <a:avLst/>
            </a:prstGeom>
            <a:noFill/>
            <a:ln w="57150">
              <a:solidFill>
                <a:srgbClr val="C0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53" name="Овал 352">
              <a:extLst>
                <a:ext uri="{FF2B5EF4-FFF2-40B4-BE49-F238E27FC236}">
                  <a16:creationId xmlns:a16="http://schemas.microsoft.com/office/drawing/2014/main" id="{06862F08-2BA9-F00B-1E00-760215DBB919}"/>
                </a:ext>
              </a:extLst>
            </p:cNvPr>
            <p:cNvSpPr/>
            <p:nvPr/>
          </p:nvSpPr>
          <p:spPr>
            <a:xfrm>
              <a:off x="6681548" y="2426565"/>
              <a:ext cx="2268000" cy="2268000"/>
            </a:xfrm>
            <a:prstGeom prst="ellipse">
              <a:avLst/>
            </a:prstGeom>
            <a:noFill/>
            <a:ln w="57150">
              <a:solidFill>
                <a:schemeClr val="accent6">
                  <a:lumMod val="50000"/>
                </a:schemeClr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54" name="Овал 353">
              <a:extLst>
                <a:ext uri="{FF2B5EF4-FFF2-40B4-BE49-F238E27FC236}">
                  <a16:creationId xmlns:a16="http://schemas.microsoft.com/office/drawing/2014/main" id="{91B16C1E-2834-78B7-36E0-7533EAA890D6}"/>
                </a:ext>
              </a:extLst>
            </p:cNvPr>
            <p:cNvSpPr/>
            <p:nvPr/>
          </p:nvSpPr>
          <p:spPr>
            <a:xfrm>
              <a:off x="6613932" y="2355125"/>
              <a:ext cx="2412000" cy="2412000"/>
            </a:xfrm>
            <a:prstGeom prst="ellipse">
              <a:avLst/>
            </a:prstGeom>
            <a:noFill/>
            <a:ln w="57150">
              <a:solidFill>
                <a:srgbClr val="00B05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</p:grp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p39"/>
          <p:cNvSpPr txBox="1">
            <a:spLocks noGrp="1"/>
          </p:cNvSpPr>
          <p:nvPr>
            <p:ph type="title"/>
          </p:nvPr>
        </p:nvSpPr>
        <p:spPr>
          <a:xfrm>
            <a:off x="3078768" y="705658"/>
            <a:ext cx="5224412" cy="1161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800" dirty="0"/>
              <a:t>Diagnostics and visualization</a:t>
            </a:r>
            <a:endParaRPr sz="4800" dirty="0"/>
          </a:p>
        </p:txBody>
      </p:sp>
      <p:grpSp>
        <p:nvGrpSpPr>
          <p:cNvPr id="406" name="Google Shape;406;p39"/>
          <p:cNvGrpSpPr/>
          <p:nvPr/>
        </p:nvGrpSpPr>
        <p:grpSpPr>
          <a:xfrm>
            <a:off x="-541907" y="-622274"/>
            <a:ext cx="4136119" cy="6091167"/>
            <a:chOff x="-541907" y="-622274"/>
            <a:chExt cx="4136119" cy="6091167"/>
          </a:xfrm>
        </p:grpSpPr>
        <p:sp>
          <p:nvSpPr>
            <p:cNvPr id="407" name="Google Shape;407;p39"/>
            <p:cNvSpPr/>
            <p:nvPr/>
          </p:nvSpPr>
          <p:spPr>
            <a:xfrm rot="10800000">
              <a:off x="84193" y="4041766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39"/>
            <p:cNvSpPr/>
            <p:nvPr/>
          </p:nvSpPr>
          <p:spPr>
            <a:xfrm rot="10800000">
              <a:off x="993581" y="4569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39"/>
            <p:cNvSpPr/>
            <p:nvPr/>
          </p:nvSpPr>
          <p:spPr>
            <a:xfrm rot="10800000">
              <a:off x="2040588" y="96213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39"/>
            <p:cNvSpPr/>
            <p:nvPr/>
          </p:nvSpPr>
          <p:spPr>
            <a:xfrm rot="10800000">
              <a:off x="-541907" y="9621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39"/>
            <p:cNvSpPr/>
            <p:nvPr/>
          </p:nvSpPr>
          <p:spPr>
            <a:xfrm flipH="1">
              <a:off x="993584" y="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39"/>
            <p:cNvSpPr/>
            <p:nvPr/>
          </p:nvSpPr>
          <p:spPr>
            <a:xfrm flipH="1">
              <a:off x="713235" y="227519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39"/>
            <p:cNvSpPr/>
            <p:nvPr/>
          </p:nvSpPr>
          <p:spPr>
            <a:xfrm flipH="1">
              <a:off x="421473" y="177885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414;p39"/>
            <p:cNvSpPr/>
            <p:nvPr/>
          </p:nvSpPr>
          <p:spPr>
            <a:xfrm flipH="1">
              <a:off x="1611716" y="14749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415;p39"/>
            <p:cNvSpPr/>
            <p:nvPr/>
          </p:nvSpPr>
          <p:spPr>
            <a:xfrm flipH="1">
              <a:off x="2597873" y="-62227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39"/>
            <p:cNvSpPr/>
            <p:nvPr/>
          </p:nvSpPr>
          <p:spPr>
            <a:xfrm flipH="1">
              <a:off x="1260177" y="265125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39"/>
            <p:cNvSpPr/>
            <p:nvPr/>
          </p:nvSpPr>
          <p:spPr>
            <a:xfrm flipH="1">
              <a:off x="2180770" y="-13821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39"/>
            <p:cNvSpPr/>
            <p:nvPr/>
          </p:nvSpPr>
          <p:spPr>
            <a:xfrm rot="10800000">
              <a:off x="1759176" y="404513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419;p39"/>
            <p:cNvSpPr/>
            <p:nvPr/>
          </p:nvSpPr>
          <p:spPr>
            <a:xfrm rot="10800000">
              <a:off x="2367643" y="26512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420;p39"/>
            <p:cNvSpPr/>
            <p:nvPr/>
          </p:nvSpPr>
          <p:spPr>
            <a:xfrm rot="10800000">
              <a:off x="503546" y="355770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421;p39"/>
            <p:cNvSpPr/>
            <p:nvPr/>
          </p:nvSpPr>
          <p:spPr>
            <a:xfrm rot="10800000">
              <a:off x="1759170" y="450077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422;p39"/>
            <p:cNvSpPr/>
            <p:nvPr/>
          </p:nvSpPr>
          <p:spPr>
            <a:xfrm flipH="1">
              <a:off x="-125473" y="53949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423;p39"/>
            <p:cNvSpPr/>
            <p:nvPr/>
          </p:nvSpPr>
          <p:spPr>
            <a:xfrm flipH="1">
              <a:off x="2755502" y="3194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" name="Google Shape;404;p39">
            <a:extLst>
              <a:ext uri="{FF2B5EF4-FFF2-40B4-BE49-F238E27FC236}">
                <a16:creationId xmlns:a16="http://schemas.microsoft.com/office/drawing/2014/main" id="{D1443D86-2D64-4B6A-B5A6-F769606551B1}"/>
              </a:ext>
            </a:extLst>
          </p:cNvPr>
          <p:cNvSpPr txBox="1">
            <a:spLocks/>
          </p:cNvSpPr>
          <p:nvPr/>
        </p:nvSpPr>
        <p:spPr>
          <a:xfrm>
            <a:off x="3725629" y="1866958"/>
            <a:ext cx="4567800" cy="116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6500" b="1" i="0" u="none" strike="noStrike" cap="none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pPr algn="ctr"/>
            <a:r>
              <a:rPr lang="en-US" sz="4800" dirty="0">
                <a:solidFill>
                  <a:schemeClr val="bg1">
                    <a:lumMod val="75000"/>
                  </a:schemeClr>
                </a:solidFill>
              </a:rPr>
              <a:t>Therapy</a:t>
            </a:r>
          </a:p>
        </p:txBody>
      </p:sp>
      <p:sp>
        <p:nvSpPr>
          <p:cNvPr id="5" name="Google Shape;404;p39">
            <a:extLst>
              <a:ext uri="{FF2B5EF4-FFF2-40B4-BE49-F238E27FC236}">
                <a16:creationId xmlns:a16="http://schemas.microsoft.com/office/drawing/2014/main" id="{261C3B31-0F43-68E6-3703-2FE171AD3BC7}"/>
              </a:ext>
            </a:extLst>
          </p:cNvPr>
          <p:cNvSpPr txBox="1">
            <a:spLocks/>
          </p:cNvSpPr>
          <p:nvPr/>
        </p:nvSpPr>
        <p:spPr>
          <a:xfrm>
            <a:off x="4384693" y="3098162"/>
            <a:ext cx="4567800" cy="116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6500" b="1" i="0" u="none" strike="noStrike" cap="none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pPr algn="ctr"/>
            <a:r>
              <a:rPr lang="en-US" sz="4800" dirty="0">
                <a:solidFill>
                  <a:schemeClr val="bg1">
                    <a:lumMod val="75000"/>
                  </a:schemeClr>
                </a:solidFill>
              </a:rPr>
              <a:t>Modeling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F4DEE6F3-85B3-4D2E-7304-C85D5C1C903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C0328112-F3BF-AB7B-4AD1-47F30FB58337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3600" dirty="0"/>
              <a:t>Amyloid fibrils</a:t>
            </a:r>
            <a:endParaRPr sz="3600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D247127-1339-50E5-093E-E4017F2C042E}"/>
              </a:ext>
            </a:extLst>
          </p:cNvPr>
          <p:cNvSpPr txBox="1"/>
          <p:nvPr/>
        </p:nvSpPr>
        <p:spPr>
          <a:xfrm>
            <a:off x="579665" y="636303"/>
            <a:ext cx="7984670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1600" dirty="0">
                <a:effectLst/>
                <a:latin typeface="DM Sans" pitchFamily="2" charset="0"/>
                <a:ea typeface="Calibri" panose="020F0502020204030204" pitchFamily="34" charset="0"/>
              </a:rPr>
              <a:t>- highly ordered insoluble fibrillar protein aggregates associated with a range of neurodegenerative and systemic diseases, such as Alzheimer's, Parkinson's, and systemic amyloidosis</a:t>
            </a:r>
            <a:endParaRPr lang="ru-UA" sz="1600" dirty="0"/>
          </a:p>
        </p:txBody>
      </p:sp>
      <p:pic>
        <p:nvPicPr>
          <p:cNvPr id="2" name="Picture 4" descr="figure 6">
            <a:extLst>
              <a:ext uri="{FF2B5EF4-FFF2-40B4-BE49-F238E27FC236}">
                <a16:creationId xmlns:a16="http://schemas.microsoft.com/office/drawing/2014/main" id="{6C489239-4C72-D1B8-EEE9-59D21DADB7E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665" y="1426252"/>
            <a:ext cx="7918106" cy="15373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8" descr="Transmission Electron Microscopy of Amyloid Fibrils | SpringerLink">
            <a:extLst>
              <a:ext uri="{FF2B5EF4-FFF2-40B4-BE49-F238E27FC236}">
                <a16:creationId xmlns:a16="http://schemas.microsoft.com/office/drawing/2014/main" id="{400BC0FE-600A-FEE1-F57D-CBF25BCFE5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331" y="3254389"/>
            <a:ext cx="3205697" cy="15828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General structural motifs of amyloid-like fibrils. (a–c) Structural... |  Download Scientific Diagram">
            <a:extLst>
              <a:ext uri="{FF2B5EF4-FFF2-40B4-BE49-F238E27FC236}">
                <a16:creationId xmlns:a16="http://schemas.microsoft.com/office/drawing/2014/main" id="{569ACE0D-7183-3625-CE12-56F7CAD9D20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4141" y="3186904"/>
            <a:ext cx="2692745" cy="17604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19AACBC6-6AA8-CCBF-A56B-216C32AF3CE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228102" y="3035574"/>
            <a:ext cx="1211654" cy="1017521"/>
          </a:xfrm>
          <a:prstGeom prst="rect">
            <a:avLst/>
          </a:prstGeom>
        </p:spPr>
      </p:pic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54CAE532-2AAD-EE48-3D4F-69936110E68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228102" y="4083191"/>
            <a:ext cx="1211654" cy="965435"/>
          </a:xfrm>
          <a:prstGeom prst="rect">
            <a:avLst/>
          </a:prstGeom>
        </p:spPr>
      </p:pic>
      <p:pic>
        <p:nvPicPr>
          <p:cNvPr id="6146" name="Picture 2" descr="PET Scan for Alzheimers Disease | Jefferson Health">
            <a:extLst>
              <a:ext uri="{FF2B5EF4-FFF2-40B4-BE49-F238E27FC236}">
                <a16:creationId xmlns:a16="http://schemas.microsoft.com/office/drawing/2014/main" id="{4DA2234A-ED26-4FD7-66D9-1FD85B7B22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47811" y="3181300"/>
            <a:ext cx="1665560" cy="187868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9498217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6D82CD62-58E5-C803-B32B-6C21543B4F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EF9BA520-7380-BD09-376B-E45F741F4A1C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3600" dirty="0"/>
              <a:t>Amyloid fibrils as hallmarks of protein misfolding diseases</a:t>
            </a:r>
            <a:endParaRPr sz="3600" dirty="0"/>
          </a:p>
        </p:txBody>
      </p:sp>
      <p:pic>
        <p:nvPicPr>
          <p:cNvPr id="3074" name="Picture 2" descr="image">
            <a:extLst>
              <a:ext uri="{FF2B5EF4-FFF2-40B4-BE49-F238E27FC236}">
                <a16:creationId xmlns:a16="http://schemas.microsoft.com/office/drawing/2014/main" id="{C055C9C8-5BAD-6A6F-0743-CA2251E62E0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7150" y="1234167"/>
            <a:ext cx="8889700" cy="37418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5285145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37309E6C-DD35-E720-A74C-FAB8869260C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2F4F9C5C-5FDE-108A-4A33-70D25D51322C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Optical diagnostics of amyloid</a:t>
            </a:r>
          </a:p>
        </p:txBody>
      </p:sp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087F59C3-C3D9-45A2-F515-957BD350E47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12271" t="5328" b="4620"/>
          <a:stretch/>
        </p:blipFill>
        <p:spPr>
          <a:xfrm>
            <a:off x="416650" y="1250307"/>
            <a:ext cx="4038929" cy="2332079"/>
          </a:xfrm>
          <a:prstGeom prst="rect">
            <a:avLst/>
          </a:prstGeom>
        </p:spPr>
      </p:pic>
      <p:sp>
        <p:nvSpPr>
          <p:cNvPr id="4" name="Стрелка вниз 3">
            <a:extLst>
              <a:ext uri="{FF2B5EF4-FFF2-40B4-BE49-F238E27FC236}">
                <a16:creationId xmlns:a16="http://schemas.microsoft.com/office/drawing/2014/main" id="{78CA4459-9C0A-942B-789D-9ADEC6C5B8E0}"/>
              </a:ext>
            </a:extLst>
          </p:cNvPr>
          <p:cNvSpPr/>
          <p:nvPr/>
        </p:nvSpPr>
        <p:spPr>
          <a:xfrm>
            <a:off x="891449" y="1399209"/>
            <a:ext cx="382859" cy="772942"/>
          </a:xfrm>
          <a:prstGeom prst="downArrow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F72685C9-8D58-2E33-17B4-65E159C4D400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2293899" y="1343391"/>
            <a:ext cx="1572584" cy="884578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5CFB5D8-8341-FC6F-CC5C-7A081A15334B}"/>
              </a:ext>
            </a:extLst>
          </p:cNvPr>
          <p:cNvSpPr txBox="1"/>
          <p:nvPr/>
        </p:nvSpPr>
        <p:spPr>
          <a:xfrm>
            <a:off x="1371600" y="1029877"/>
            <a:ext cx="232627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Monomeric protein</a:t>
            </a:r>
            <a:endParaRPr lang="ru-UA" sz="1800" b="1" dirty="0">
              <a:solidFill>
                <a:srgbClr val="0033CC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569B3E4E-D86A-FA0B-0B39-FE3794B1A2D9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rcRect l="10378" t="8884" r="3362"/>
          <a:stretch/>
        </p:blipFill>
        <p:spPr>
          <a:xfrm>
            <a:off x="4930378" y="1343391"/>
            <a:ext cx="3926172" cy="2332800"/>
          </a:xfrm>
          <a:prstGeom prst="rect">
            <a:avLst/>
          </a:prstGeom>
        </p:spPr>
      </p:pic>
      <p:sp>
        <p:nvSpPr>
          <p:cNvPr id="10" name="Стрелка вниз 3">
            <a:extLst>
              <a:ext uri="{FF2B5EF4-FFF2-40B4-BE49-F238E27FC236}">
                <a16:creationId xmlns:a16="http://schemas.microsoft.com/office/drawing/2014/main" id="{999DDBE8-D1A8-FB61-9960-6A04984A2309}"/>
              </a:ext>
            </a:extLst>
          </p:cNvPr>
          <p:cNvSpPr/>
          <p:nvPr/>
        </p:nvSpPr>
        <p:spPr>
          <a:xfrm rot="10800000">
            <a:off x="7027829" y="2710527"/>
            <a:ext cx="307197" cy="540000"/>
          </a:xfrm>
          <a:prstGeom prst="downArrow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"/>
          </a:p>
        </p:txBody>
      </p:sp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9FFBAD09-E682-267F-171C-34EDA495D83B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751211" y="1400150"/>
            <a:ext cx="1572823" cy="884713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52498291-976F-A93D-1DF3-C607A513ABBD}"/>
              </a:ext>
            </a:extLst>
          </p:cNvPr>
          <p:cNvSpPr txBox="1"/>
          <p:nvPr/>
        </p:nvSpPr>
        <p:spPr>
          <a:xfrm>
            <a:off x="5954496" y="1065641"/>
            <a:ext cx="21868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Fibrillated protein</a:t>
            </a:r>
            <a:endParaRPr lang="ru-UA" sz="1800" b="1" dirty="0">
              <a:solidFill>
                <a:srgbClr val="0033CC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6" name="Рисунок 125" descr="A_1">
            <a:extLst>
              <a:ext uri="{FF2B5EF4-FFF2-40B4-BE49-F238E27FC236}">
                <a16:creationId xmlns:a16="http://schemas.microsoft.com/office/drawing/2014/main" id="{CDED3D77-BDC2-05D9-9FCC-0D7526DE13D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8">
                    <a14:imgEffect>
                      <a14:saturation sat="4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9053" t="26346" r="28751" b="24367"/>
          <a:stretch>
            <a:fillRect/>
          </a:stretch>
        </p:blipFill>
        <p:spPr bwMode="auto">
          <a:xfrm>
            <a:off x="866510" y="3406132"/>
            <a:ext cx="1835422" cy="1879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Рисунок 121" descr="E_1">
            <a:extLst>
              <a:ext uri="{FF2B5EF4-FFF2-40B4-BE49-F238E27FC236}">
                <a16:creationId xmlns:a16="http://schemas.microsoft.com/office/drawing/2014/main" id="{C7D0BF39-16A6-0E79-A299-47BD35EC026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10">
                    <a14:imgEffect>
                      <a14:saturation sat="2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9238" t="9134" r="16789" b="8144"/>
          <a:stretch>
            <a:fillRect/>
          </a:stretch>
        </p:blipFill>
        <p:spPr bwMode="auto">
          <a:xfrm rot="19799269">
            <a:off x="5271245" y="3022246"/>
            <a:ext cx="2505636" cy="25056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5E2FAE1-9A52-6D2F-1D2B-D02FB7E58AC4}"/>
              </a:ext>
            </a:extLst>
          </p:cNvPr>
          <p:cNvSpPr txBox="1"/>
          <p:nvPr/>
        </p:nvSpPr>
        <p:spPr>
          <a:xfrm>
            <a:off x="2513860" y="3810993"/>
            <a:ext cx="308129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Amyloid-specific fluorophores,</a:t>
            </a:r>
          </a:p>
          <a:p>
            <a:pPr algn="ctr"/>
            <a:r>
              <a:rPr lang="en-US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sensitive to fibrillar conformation</a:t>
            </a:r>
            <a:endParaRPr lang="ru-UA" b="1" dirty="0">
              <a:solidFill>
                <a:srgbClr val="0033CC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cxnSp>
        <p:nvCxnSpPr>
          <p:cNvPr id="12" name="Прямая со стрелкой 11">
            <a:extLst>
              <a:ext uri="{FF2B5EF4-FFF2-40B4-BE49-F238E27FC236}">
                <a16:creationId xmlns:a16="http://schemas.microsoft.com/office/drawing/2014/main" id="{E7ED6BBF-6D9D-94EF-0AAE-A70BF309907C}"/>
              </a:ext>
            </a:extLst>
          </p:cNvPr>
          <p:cNvCxnSpPr>
            <a:cxnSpLocks/>
          </p:cNvCxnSpPr>
          <p:nvPr/>
        </p:nvCxnSpPr>
        <p:spPr>
          <a:xfrm flipH="1">
            <a:off x="2436114" y="4288869"/>
            <a:ext cx="780911" cy="102611"/>
          </a:xfrm>
          <a:prstGeom prst="straightConnector1">
            <a:avLst/>
          </a:prstGeom>
          <a:ln w="28575">
            <a:headEnd type="none" w="med" len="med"/>
            <a:tailEnd type="arrow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8" name="Прямая со стрелкой 17">
            <a:extLst>
              <a:ext uri="{FF2B5EF4-FFF2-40B4-BE49-F238E27FC236}">
                <a16:creationId xmlns:a16="http://schemas.microsoft.com/office/drawing/2014/main" id="{A25F2135-7827-7BE9-1DD0-53518A2F6D86}"/>
              </a:ext>
            </a:extLst>
          </p:cNvPr>
          <p:cNvCxnSpPr>
            <a:cxnSpLocks/>
          </p:cNvCxnSpPr>
          <p:nvPr/>
        </p:nvCxnSpPr>
        <p:spPr>
          <a:xfrm>
            <a:off x="5137265" y="4340744"/>
            <a:ext cx="1014153" cy="212327"/>
          </a:xfrm>
          <a:prstGeom prst="straightConnector1">
            <a:avLst/>
          </a:prstGeom>
          <a:ln w="28575">
            <a:headEnd type="none" w="med" len="med"/>
            <a:tailEnd type="arrow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7889679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90646229-1EEA-7633-B3FA-D7D0E73A0A9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A876B798-C37C-22AC-AC48-962C011276E0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Optical amyloid diagnostics</a:t>
            </a:r>
          </a:p>
        </p:txBody>
      </p:sp>
      <p:grpSp>
        <p:nvGrpSpPr>
          <p:cNvPr id="29" name="Группа 28">
            <a:extLst>
              <a:ext uri="{FF2B5EF4-FFF2-40B4-BE49-F238E27FC236}">
                <a16:creationId xmlns:a16="http://schemas.microsoft.com/office/drawing/2014/main" id="{84260F9E-29DE-ACEB-D949-3CEDDC87567F}"/>
              </a:ext>
            </a:extLst>
          </p:cNvPr>
          <p:cNvGrpSpPr/>
          <p:nvPr/>
        </p:nvGrpSpPr>
        <p:grpSpPr>
          <a:xfrm>
            <a:off x="253088" y="1131918"/>
            <a:ext cx="8642504" cy="4359835"/>
            <a:chOff x="0" y="1131918"/>
            <a:chExt cx="8642504" cy="4359835"/>
          </a:xfrm>
        </p:grpSpPr>
        <p:pic>
          <p:nvPicPr>
            <p:cNvPr id="2" name="Picture 2" descr="F:\Uliana\organizational\LIE_IDEATE_2019\results\Image\cuvette_15_03_19\DSC_0385.jpg">
              <a:extLst>
                <a:ext uri="{FF2B5EF4-FFF2-40B4-BE49-F238E27FC236}">
                  <a16:creationId xmlns:a16="http://schemas.microsoft.com/office/drawing/2014/main" id="{BD286CB9-977C-8B19-824B-D2AACDAD094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rightnessContrast bright="40000" contrast="-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1582940"/>
              <a:ext cx="3206594" cy="3457791"/>
            </a:xfrm>
            <a:prstGeom prst="rect">
              <a:avLst/>
            </a:prstGeom>
            <a:noFill/>
            <a:effectLst>
              <a:softEdge rad="127000"/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7" name="Picture 2" descr="F:\Uliana\organizational\LIE_IDEATE_2019\results\Image\cuvette_15_03_19\DSC_0391 - копия.jpg">
              <a:extLst>
                <a:ext uri="{FF2B5EF4-FFF2-40B4-BE49-F238E27FC236}">
                  <a16:creationId xmlns:a16="http://schemas.microsoft.com/office/drawing/2014/main" id="{21F1E78A-DE8A-B601-968D-83CC6AD0F4D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BEBA8EAE-BF5A-486C-A8C5-ECC9F3942E4B}">
                  <a14:imgProps xmlns:a14="http://schemas.microsoft.com/office/drawing/2010/main">
                    <a14:imgLayer r:embed="rId6">
                      <a14:imgEffect>
                        <a14:brightnessContrast bright="2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954325" y="1407372"/>
              <a:ext cx="2693034" cy="4084381"/>
            </a:xfrm>
            <a:prstGeom prst="rect">
              <a:avLst/>
            </a:prstGeom>
            <a:noFill/>
            <a:effectLst>
              <a:softEdge rad="317500"/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282E0F85-E3F7-FBC1-E872-E5552C1BCDD3}"/>
                </a:ext>
              </a:extLst>
            </p:cNvPr>
            <p:cNvSpPr txBox="1"/>
            <p:nvPr/>
          </p:nvSpPr>
          <p:spPr>
            <a:xfrm rot="16200000">
              <a:off x="705156" y="2273440"/>
              <a:ext cx="108234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Fibrils</a:t>
              </a:r>
              <a:endParaRPr lang="ru-UA" sz="2400" b="1" dirty="0">
                <a:solidFill>
                  <a:srgbClr val="002060"/>
                </a:solidFill>
                <a:effectLst>
                  <a:glow rad="1270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C081BD1A-5361-516D-A67C-7A4E6DC731D1}"/>
                </a:ext>
              </a:extLst>
            </p:cNvPr>
            <p:cNvSpPr txBox="1"/>
            <p:nvPr/>
          </p:nvSpPr>
          <p:spPr>
            <a:xfrm rot="16200000">
              <a:off x="1542578" y="2273441"/>
              <a:ext cx="114967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Native</a:t>
              </a:r>
              <a:endParaRPr lang="ru-UA" sz="2400" b="1" dirty="0">
                <a:solidFill>
                  <a:srgbClr val="002060"/>
                </a:solidFill>
                <a:effectLst>
                  <a:glow rad="1270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47D30BBE-59E3-0901-307B-9D40C368D520}"/>
                </a:ext>
              </a:extLst>
            </p:cNvPr>
            <p:cNvSpPr txBox="1"/>
            <p:nvPr/>
          </p:nvSpPr>
          <p:spPr>
            <a:xfrm rot="16200000">
              <a:off x="3271497" y="2340917"/>
              <a:ext cx="1082348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Fibrils</a:t>
              </a:r>
              <a:endParaRPr lang="ru-UA" sz="2400" b="1" dirty="0">
                <a:solidFill>
                  <a:srgbClr val="002060"/>
                </a:solidFill>
                <a:effectLst>
                  <a:glow rad="1270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0BCBF9DB-BC25-959D-5401-692E6BF8DE94}"/>
                </a:ext>
              </a:extLst>
            </p:cNvPr>
            <p:cNvSpPr txBox="1"/>
            <p:nvPr/>
          </p:nvSpPr>
          <p:spPr>
            <a:xfrm rot="16200000">
              <a:off x="4108920" y="2403696"/>
              <a:ext cx="114967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Native</a:t>
              </a:r>
              <a:endParaRPr lang="ru-UA" sz="2400" b="1" dirty="0">
                <a:solidFill>
                  <a:srgbClr val="002060"/>
                </a:solidFill>
                <a:effectLst>
                  <a:glow rad="1270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grpSp>
          <p:nvGrpSpPr>
            <p:cNvPr id="28" name="Группа 27">
              <a:extLst>
                <a:ext uri="{FF2B5EF4-FFF2-40B4-BE49-F238E27FC236}">
                  <a16:creationId xmlns:a16="http://schemas.microsoft.com/office/drawing/2014/main" id="{8BD1802A-6DD7-5641-ACB1-3EC631D472EB}"/>
                </a:ext>
              </a:extLst>
            </p:cNvPr>
            <p:cNvGrpSpPr/>
            <p:nvPr/>
          </p:nvGrpSpPr>
          <p:grpSpPr>
            <a:xfrm>
              <a:off x="5451248" y="2016579"/>
              <a:ext cx="3191256" cy="2707732"/>
              <a:chOff x="5451248" y="2016579"/>
              <a:chExt cx="3191256" cy="2707732"/>
            </a:xfrm>
          </p:grpSpPr>
          <p:pic>
            <p:nvPicPr>
              <p:cNvPr id="12" name="Рисунок 11">
                <a:extLst>
                  <a:ext uri="{FF2B5EF4-FFF2-40B4-BE49-F238E27FC236}">
                    <a16:creationId xmlns:a16="http://schemas.microsoft.com/office/drawing/2014/main" id="{F16830DE-D12C-9417-26DD-702E0D3872C8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27163" t="14300" r="20863" b="26901"/>
              <a:stretch/>
            </p:blipFill>
            <p:spPr>
              <a:xfrm>
                <a:off x="5451248" y="2016579"/>
                <a:ext cx="3191256" cy="2707732"/>
              </a:xfrm>
              <a:prstGeom prst="rect">
                <a:avLst/>
              </a:prstGeom>
              <a:effectLst>
                <a:softEdge rad="177800"/>
              </a:effectLst>
            </p:spPr>
          </p:pic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B26E985A-49BD-2D4C-E762-C535CF2805D5}"/>
                  </a:ext>
                </a:extLst>
              </p:cNvPr>
              <p:cNvSpPr txBox="1"/>
              <p:nvPr/>
            </p:nvSpPr>
            <p:spPr>
              <a:xfrm rot="16200000">
                <a:off x="5696290" y="2553212"/>
                <a:ext cx="931665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2000" b="1" dirty="0">
                    <a:solidFill>
                      <a:srgbClr val="002060"/>
                    </a:solidFill>
                    <a:effectLst>
                      <a:glow rad="127000">
                        <a:schemeClr val="bg1">
                          <a:lumMod val="95000"/>
                        </a:schemeClr>
                      </a:glow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DM Sans" pitchFamily="2" charset="0"/>
                  </a:rPr>
                  <a:t>Fibrils</a:t>
                </a:r>
                <a:endParaRPr lang="ru-UA" sz="20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endParaRPr>
              </a:p>
            </p:txBody>
          </p:sp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8136D907-6956-6E20-060D-50FD620B7F24}"/>
                  </a:ext>
                </a:extLst>
              </p:cNvPr>
              <p:cNvSpPr txBox="1"/>
              <p:nvPr/>
            </p:nvSpPr>
            <p:spPr>
              <a:xfrm rot="16200000">
                <a:off x="6575029" y="2428254"/>
                <a:ext cx="987771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2000" b="1" dirty="0">
                    <a:solidFill>
                      <a:srgbClr val="002060"/>
                    </a:solidFill>
                    <a:effectLst>
                      <a:glow rad="127000">
                        <a:schemeClr val="bg1">
                          <a:lumMod val="95000"/>
                        </a:schemeClr>
                      </a:glow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DM Sans" pitchFamily="2" charset="0"/>
                  </a:rPr>
                  <a:t>Native</a:t>
                </a:r>
                <a:endParaRPr lang="ru-UA" sz="20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endParaRPr>
              </a:p>
            </p:txBody>
          </p:sp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05080E83-39D6-950B-6B48-29145D772E35}"/>
                  </a:ext>
                </a:extLst>
              </p:cNvPr>
              <p:cNvSpPr txBox="1"/>
              <p:nvPr/>
            </p:nvSpPr>
            <p:spPr>
              <a:xfrm rot="16200000">
                <a:off x="7540248" y="2474552"/>
                <a:ext cx="939681" cy="400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2000" b="1" dirty="0">
                    <a:solidFill>
                      <a:srgbClr val="002060"/>
                    </a:solidFill>
                    <a:effectLst>
                      <a:glow rad="127000">
                        <a:schemeClr val="bg1">
                          <a:lumMod val="95000"/>
                        </a:schemeClr>
                      </a:glow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DM Sans" pitchFamily="2" charset="0"/>
                  </a:rPr>
                  <a:t>Buffer</a:t>
                </a:r>
                <a:endParaRPr lang="ru-UA" sz="2000" b="1" dirty="0">
                  <a:solidFill>
                    <a:srgbClr val="002060"/>
                  </a:solidFill>
                  <a:effectLst>
                    <a:glow rad="1270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endParaRPr>
              </a:p>
            </p:txBody>
          </p:sp>
        </p:grp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162EF28D-F3A5-9BFD-5351-00D89B2A0DDC}"/>
                </a:ext>
              </a:extLst>
            </p:cNvPr>
            <p:cNvSpPr txBox="1"/>
            <p:nvPr/>
          </p:nvSpPr>
          <p:spPr>
            <a:xfrm>
              <a:off x="874768" y="1131918"/>
              <a:ext cx="1473480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dirty="0">
                  <a:solidFill>
                    <a:srgbClr val="0033CC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Insulin</a:t>
              </a:r>
              <a:endParaRPr lang="ru-UA" sz="32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87906032-6D79-C574-A26B-F9AC3842A5E0}"/>
                </a:ext>
              </a:extLst>
            </p:cNvPr>
            <p:cNvSpPr txBox="1"/>
            <p:nvPr/>
          </p:nvSpPr>
          <p:spPr>
            <a:xfrm>
              <a:off x="3457438" y="1148756"/>
              <a:ext cx="1473480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dirty="0">
                  <a:solidFill>
                    <a:srgbClr val="0033CC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Insulin</a:t>
              </a:r>
              <a:endParaRPr lang="ru-UA" sz="32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A3D4A649-B932-5B88-2C6F-4AD0D68C8E04}"/>
                </a:ext>
              </a:extLst>
            </p:cNvPr>
            <p:cNvSpPr txBox="1"/>
            <p:nvPr/>
          </p:nvSpPr>
          <p:spPr>
            <a:xfrm>
              <a:off x="6038261" y="1148756"/>
              <a:ext cx="2191626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dirty="0">
                  <a:solidFill>
                    <a:srgbClr val="0033CC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Lysozyme</a:t>
              </a:r>
              <a:endParaRPr lang="ru-UA" sz="32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BE91D893-0F4A-4942-BEBD-8810BDE61D27}"/>
                </a:ext>
              </a:extLst>
            </p:cNvPr>
            <p:cNvSpPr txBox="1"/>
            <p:nvPr/>
          </p:nvSpPr>
          <p:spPr>
            <a:xfrm rot="16200000">
              <a:off x="-469780" y="3116369"/>
              <a:ext cx="1776448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1800" b="1" dirty="0">
                  <a:solidFill>
                    <a:schemeClr val="tx1"/>
                  </a:solidFill>
                  <a:effectLst/>
                  <a:latin typeface="DM Sans" pitchFamily="2" charset="0"/>
                </a:rPr>
                <a:t>Immediately</a:t>
              </a:r>
            </a:p>
            <a:p>
              <a:pPr algn="ctr"/>
              <a:r>
                <a:rPr lang="en-US" sz="1800" b="1" dirty="0">
                  <a:solidFill>
                    <a:schemeClr val="tx1"/>
                  </a:solidFill>
                  <a:effectLst/>
                  <a:latin typeface="DM Sans" pitchFamily="2" charset="0"/>
                </a:rPr>
                <a:t>after reaction</a:t>
              </a:r>
              <a:endParaRPr lang="ru-UA" sz="1800" b="1" dirty="0">
                <a:solidFill>
                  <a:schemeClr val="tx1"/>
                </a:solidFill>
                <a:effectLst/>
              </a:endParaRP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44BEFF52-557B-2264-A50E-7C15E18345F2}"/>
                </a:ext>
              </a:extLst>
            </p:cNvPr>
            <p:cNvSpPr txBox="1"/>
            <p:nvPr/>
          </p:nvSpPr>
          <p:spPr>
            <a:xfrm rot="16200000">
              <a:off x="2587933" y="3404748"/>
              <a:ext cx="1231427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1800" b="1" dirty="0">
                  <a:solidFill>
                    <a:schemeClr val="tx1"/>
                  </a:solidFill>
                  <a:effectLst/>
                  <a:latin typeface="DM Sans" pitchFamily="2" charset="0"/>
                </a:rPr>
                <a:t>After 24h</a:t>
              </a:r>
              <a:endParaRPr lang="ru-UA" sz="1800" b="1" dirty="0">
                <a:solidFill>
                  <a:schemeClr val="tx1"/>
                </a:solidFill>
                <a:effectLst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94432037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12F83A7D-15DC-6666-7BC5-1FE64FB6CEA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5FF6C993-D65E-6DE5-D59E-8B6133FAC6D5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 dirty="0"/>
              <a:t>Fluorescent markers for amyloid</a:t>
            </a:r>
          </a:p>
        </p:txBody>
      </p:sp>
      <p:pic>
        <p:nvPicPr>
          <p:cNvPr id="36" name="Рисунок 181" descr="Слайд1">
            <a:extLst>
              <a:ext uri="{FF2B5EF4-FFF2-40B4-BE49-F238E27FC236}">
                <a16:creationId xmlns:a16="http://schemas.microsoft.com/office/drawing/2014/main" id="{17736072-02D8-B12B-E3E7-AE5542D02DF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33" r="3363"/>
          <a:stretch>
            <a:fillRect/>
          </a:stretch>
        </p:blipFill>
        <p:spPr bwMode="auto">
          <a:xfrm>
            <a:off x="483238" y="1076781"/>
            <a:ext cx="2374737" cy="144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7" name="Рисунок 182" descr="Слайд2">
            <a:extLst>
              <a:ext uri="{FF2B5EF4-FFF2-40B4-BE49-F238E27FC236}">
                <a16:creationId xmlns:a16="http://schemas.microsoft.com/office/drawing/2014/main" id="{9A98BA67-D9E9-2376-F5A4-7E4A2714005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620" r="3687"/>
          <a:stretch>
            <a:fillRect/>
          </a:stretch>
        </p:blipFill>
        <p:spPr bwMode="auto">
          <a:xfrm>
            <a:off x="3243542" y="1070563"/>
            <a:ext cx="2316522" cy="144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" name="Picture 2" descr="Слайд3">
            <a:extLst>
              <a:ext uri="{FF2B5EF4-FFF2-40B4-BE49-F238E27FC236}">
                <a16:creationId xmlns:a16="http://schemas.microsoft.com/office/drawing/2014/main" id="{B7C8D0B3-E8F3-32AB-CE15-3630EB2880D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04310" y="1076781"/>
            <a:ext cx="2564211" cy="144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9" name="Рисунок 184" descr="Слайд4">
            <a:extLst>
              <a:ext uri="{FF2B5EF4-FFF2-40B4-BE49-F238E27FC236}">
                <a16:creationId xmlns:a16="http://schemas.microsoft.com/office/drawing/2014/main" id="{348A359F-C38D-A563-6FA8-CE7EB15E24F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79" r="3709"/>
          <a:stretch>
            <a:fillRect/>
          </a:stretch>
        </p:blipFill>
        <p:spPr bwMode="auto">
          <a:xfrm>
            <a:off x="483238" y="3259840"/>
            <a:ext cx="2374737" cy="144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0" name="Рисунок 185" descr="Слайд5">
            <a:extLst>
              <a:ext uri="{FF2B5EF4-FFF2-40B4-BE49-F238E27FC236}">
                <a16:creationId xmlns:a16="http://schemas.microsoft.com/office/drawing/2014/main" id="{6B66989E-D2DF-95A5-8CE6-91F3E0E8EFF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85" r="2650"/>
          <a:stretch>
            <a:fillRect/>
          </a:stretch>
        </p:blipFill>
        <p:spPr bwMode="auto">
          <a:xfrm>
            <a:off x="3251434" y="3279515"/>
            <a:ext cx="2374737" cy="144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" name="Рисунок 186" descr="Слайд6">
            <a:extLst>
              <a:ext uri="{FF2B5EF4-FFF2-40B4-BE49-F238E27FC236}">
                <a16:creationId xmlns:a16="http://schemas.microsoft.com/office/drawing/2014/main" id="{35F51B0A-D32C-C5B3-E67E-B17A535EB84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31" r="1952"/>
          <a:stretch>
            <a:fillRect/>
          </a:stretch>
        </p:blipFill>
        <p:spPr bwMode="auto">
          <a:xfrm>
            <a:off x="6019630" y="3287579"/>
            <a:ext cx="2412632" cy="1440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2" name="Рисунок 187" descr="Слайд7">
            <a:extLst>
              <a:ext uri="{FF2B5EF4-FFF2-40B4-BE49-F238E27FC236}">
                <a16:creationId xmlns:a16="http://schemas.microsoft.com/office/drawing/2014/main" id="{6DF5451B-1657-08B1-0A24-4C2C7FA5785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9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6198" r="43602" b="8856"/>
          <a:stretch>
            <a:fillRect/>
          </a:stretch>
        </p:blipFill>
        <p:spPr bwMode="auto">
          <a:xfrm>
            <a:off x="8358688" y="1282835"/>
            <a:ext cx="639184" cy="3208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" name="TextBox 42">
            <a:extLst>
              <a:ext uri="{FF2B5EF4-FFF2-40B4-BE49-F238E27FC236}">
                <a16:creationId xmlns:a16="http://schemas.microsoft.com/office/drawing/2014/main" id="{EDFFFC58-BF75-DA29-0E54-DD1963CCBB5E}"/>
              </a:ext>
            </a:extLst>
          </p:cNvPr>
          <p:cNvSpPr txBox="1"/>
          <p:nvPr/>
        </p:nvSpPr>
        <p:spPr>
          <a:xfrm>
            <a:off x="2855900" y="2805573"/>
            <a:ext cx="304282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Monomeric protein</a:t>
            </a:r>
            <a:endParaRPr lang="ru-UA" sz="2400" b="1" dirty="0">
              <a:solidFill>
                <a:srgbClr val="0033CC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D06CCBA3-504B-2D26-E43A-3F247051A49A}"/>
              </a:ext>
            </a:extLst>
          </p:cNvPr>
          <p:cNvSpPr txBox="1"/>
          <p:nvPr/>
        </p:nvSpPr>
        <p:spPr>
          <a:xfrm>
            <a:off x="3225771" y="577278"/>
            <a:ext cx="233429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Amyloid fibrils</a:t>
            </a:r>
            <a:endParaRPr lang="ru-UA" sz="2400" b="1" dirty="0">
              <a:solidFill>
                <a:srgbClr val="0033CC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5" name="Прямоугольник: скругленные углы 44">
            <a:extLst>
              <a:ext uri="{FF2B5EF4-FFF2-40B4-BE49-F238E27FC236}">
                <a16:creationId xmlns:a16="http://schemas.microsoft.com/office/drawing/2014/main" id="{D3B9A8F5-8E4F-6EF0-5487-39CB4744C298}"/>
              </a:ext>
            </a:extLst>
          </p:cNvPr>
          <p:cNvSpPr/>
          <p:nvPr/>
        </p:nvSpPr>
        <p:spPr>
          <a:xfrm>
            <a:off x="424543" y="601346"/>
            <a:ext cx="8043978" cy="2068375"/>
          </a:xfrm>
          <a:prstGeom prst="roundRect">
            <a:avLst/>
          </a:prstGeom>
          <a:noFill/>
          <a:ln w="38100">
            <a:solidFill>
              <a:srgbClr val="C0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 dirty="0"/>
          </a:p>
        </p:txBody>
      </p:sp>
      <p:sp>
        <p:nvSpPr>
          <p:cNvPr id="46" name="Прямоугольник: скругленные углы 45">
            <a:extLst>
              <a:ext uri="{FF2B5EF4-FFF2-40B4-BE49-F238E27FC236}">
                <a16:creationId xmlns:a16="http://schemas.microsoft.com/office/drawing/2014/main" id="{A8F72B5F-8AE8-C2EA-A291-D375623B7C66}"/>
              </a:ext>
            </a:extLst>
          </p:cNvPr>
          <p:cNvSpPr/>
          <p:nvPr/>
        </p:nvSpPr>
        <p:spPr>
          <a:xfrm>
            <a:off x="424543" y="2825434"/>
            <a:ext cx="8043978" cy="2068375"/>
          </a:xfrm>
          <a:prstGeom prst="roundRect">
            <a:avLst/>
          </a:prstGeom>
          <a:noFill/>
          <a:ln w="38100">
            <a:solidFill>
              <a:srgbClr val="C0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 dirty="0"/>
          </a:p>
        </p:txBody>
      </p:sp>
    </p:spTree>
    <p:extLst>
      <p:ext uri="{BB962C8B-B14F-4D97-AF65-F5344CB8AC3E}">
        <p14:creationId xmlns:p14="http://schemas.microsoft.com/office/powerpoint/2010/main" val="55150400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40901BD6-19F0-EB5B-744A-EE37E2AF2C7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277B54F3-A2C1-5E92-3C1E-DF0FEE7B4203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Analysis of amyloid morphology</a:t>
            </a:r>
          </a:p>
        </p:txBody>
      </p: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35C14B89-0611-AEEE-4F43-8F51702B98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2079" y="773905"/>
            <a:ext cx="3578022" cy="4124665"/>
          </a:xfrm>
          <a:prstGeom prst="rect">
            <a:avLst/>
          </a:prstGeom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C177E694-7E62-F5DE-E603-FB851B135331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 rot="5400000">
            <a:off x="4619024" y="662259"/>
            <a:ext cx="2599743" cy="2823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AC6906E7-F180-408E-3C83-F40B72EFBC59}"/>
              </a:ext>
            </a:extLst>
          </p:cNvPr>
          <p:cNvSpPr txBox="1"/>
          <p:nvPr/>
        </p:nvSpPr>
        <p:spPr>
          <a:xfrm>
            <a:off x="7131674" y="797867"/>
            <a:ext cx="193884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Twisted ribbon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67B4CBF-9311-DCC8-6A6F-E41EB506B20D}"/>
              </a:ext>
            </a:extLst>
          </p:cNvPr>
          <p:cNvSpPr txBox="1"/>
          <p:nvPr/>
        </p:nvSpPr>
        <p:spPr>
          <a:xfrm>
            <a:off x="7249882" y="1931869"/>
            <a:ext cx="1702429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Helical ribbon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D676171-55BA-67C1-A9E2-448A30EF8012}"/>
              </a:ext>
            </a:extLst>
          </p:cNvPr>
          <p:cNvSpPr txBox="1"/>
          <p:nvPr/>
        </p:nvSpPr>
        <p:spPr>
          <a:xfrm>
            <a:off x="7469871" y="2836238"/>
            <a:ext cx="1045479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Nanotube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aphicFrame>
        <p:nvGraphicFramePr>
          <p:cNvPr id="12" name="Таблица 11">
            <a:extLst>
              <a:ext uri="{FF2B5EF4-FFF2-40B4-BE49-F238E27FC236}">
                <a16:creationId xmlns:a16="http://schemas.microsoft.com/office/drawing/2014/main" id="{223B60EC-AEC0-2745-7027-97406D7B173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36399183"/>
              </p:ext>
            </p:extLst>
          </p:nvPr>
        </p:nvGraphicFramePr>
        <p:xfrm>
          <a:off x="3822951" y="3590275"/>
          <a:ext cx="5167992" cy="12192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122714">
                  <a:extLst>
                    <a:ext uri="{9D8B030D-6E8A-4147-A177-3AD203B41FA5}">
                      <a16:colId xmlns:a16="http://schemas.microsoft.com/office/drawing/2014/main" val="1164376213"/>
                    </a:ext>
                  </a:extLst>
                </a:gridCol>
                <a:gridCol w="1543049">
                  <a:extLst>
                    <a:ext uri="{9D8B030D-6E8A-4147-A177-3AD203B41FA5}">
                      <a16:colId xmlns:a16="http://schemas.microsoft.com/office/drawing/2014/main" val="714652309"/>
                    </a:ext>
                  </a:extLst>
                </a:gridCol>
                <a:gridCol w="1502229">
                  <a:extLst>
                    <a:ext uri="{9D8B030D-6E8A-4147-A177-3AD203B41FA5}">
                      <a16:colId xmlns:a16="http://schemas.microsoft.com/office/drawing/2014/main" val="4057669038"/>
                    </a:ext>
                  </a:extLst>
                </a:gridCol>
              </a:tblGrid>
              <a:tr h="242996"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latin typeface="DM Sans" pitchFamily="2" charset="0"/>
                        </a:rPr>
                        <a:t>Parameter</a:t>
                      </a:r>
                      <a:endParaRPr lang="ru-UA" b="1" dirty="0"/>
                    </a:p>
                  </a:txBody>
                  <a:tcPr>
                    <a:solidFill>
                      <a:schemeClr val="bg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latin typeface="DM Sans" pitchFamily="2" charset="0"/>
                        </a:rPr>
                        <a:t>Twisted ribbon</a:t>
                      </a:r>
                      <a:endParaRPr lang="ru-UA" b="1" dirty="0"/>
                    </a:p>
                  </a:txBody>
                  <a:tcPr>
                    <a:solidFill>
                      <a:schemeClr val="bg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="1" dirty="0">
                          <a:latin typeface="DM Sans" pitchFamily="2" charset="0"/>
                        </a:rPr>
                        <a:t>Helical ribbon</a:t>
                      </a:r>
                      <a:endParaRPr lang="ru-UA" b="1" dirty="0"/>
                    </a:p>
                  </a:txBody>
                  <a:tcPr>
                    <a:solidFill>
                      <a:schemeClr val="bg2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91934247"/>
                  </a:ext>
                </a:extLst>
              </a:tr>
              <a:tr h="242996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DM Sans" pitchFamily="2" charset="0"/>
                        </a:rPr>
                        <a:t>Persistent length, nm</a:t>
                      </a:r>
                      <a:endParaRPr lang="ru-UA" dirty="0"/>
                    </a:p>
                  </a:txBody>
                  <a:tcP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DM Sans" pitchFamily="2" charset="0"/>
                        </a:rPr>
                        <a:t>2.23</a:t>
                      </a:r>
                      <a:endParaRPr lang="ru-UA" dirty="0"/>
                    </a:p>
                  </a:txBody>
                  <a:tcP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4.17</a:t>
                      </a:r>
                      <a:endParaRPr lang="ru-UA" dirty="0"/>
                    </a:p>
                  </a:txBody>
                  <a:tcPr>
                    <a:solidFill>
                      <a:schemeClr val="accent2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31898463"/>
                  </a:ext>
                </a:extLst>
              </a:tr>
              <a:tr h="242996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DM Sans" pitchFamily="2" charset="0"/>
                        </a:rPr>
                        <a:t>Inertia moment, m</a:t>
                      </a:r>
                      <a:r>
                        <a:rPr lang="en-US" baseline="30000" dirty="0">
                          <a:latin typeface="DM Sans" pitchFamily="2" charset="0"/>
                        </a:rPr>
                        <a:t>4</a:t>
                      </a:r>
                      <a:endParaRPr lang="ru-UA" baseline="30000" dirty="0"/>
                    </a:p>
                  </a:txBody>
                  <a:tcPr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DM Sans" pitchFamily="2" charset="0"/>
                        </a:rPr>
                        <a:t>2.9</a:t>
                      </a:r>
                      <a:r>
                        <a:rPr lang="en-US" dirty="0">
                          <a:solidFill>
                            <a:schemeClr val="tx1"/>
                          </a:solidFill>
                          <a:latin typeface="DM Sans" pitchFamily="2" charset="0"/>
                        </a:rPr>
                        <a:t>1</a:t>
                      </a:r>
                      <a:r>
                        <a:rPr lang="uk-UA" sz="1400" b="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  <a:sym typeface="Symbol" panose="05050102010706020507" pitchFamily="18" charset="2"/>
                        </a:rPr>
                        <a:t></a:t>
                      </a:r>
                      <a:r>
                        <a:rPr lang="en-US" sz="1400" b="0" dirty="0">
                          <a:solidFill>
                            <a:schemeClr val="tx1"/>
                          </a:solidFill>
                          <a:effectLst/>
                          <a:latin typeface="DM Sans" pitchFamily="2" charset="0"/>
                          <a:ea typeface="Calibri" panose="020F0502020204030204" pitchFamily="34" charset="0"/>
                          <a:cs typeface="Times New Roman" panose="02020603050405020304" pitchFamily="18" charset="0"/>
                          <a:sym typeface="Symbol" panose="05050102010706020507" pitchFamily="18" charset="2"/>
                        </a:rPr>
                        <a:t>10</a:t>
                      </a:r>
                      <a:r>
                        <a:rPr lang="en-US" sz="1400" b="0" baseline="30000" dirty="0">
                          <a:solidFill>
                            <a:schemeClr val="tx1"/>
                          </a:solidFill>
                          <a:effectLst/>
                          <a:latin typeface="DM Sans" pitchFamily="2" charset="0"/>
                          <a:ea typeface="Calibri" panose="020F0502020204030204" pitchFamily="34" charset="0"/>
                          <a:cs typeface="Times New Roman" panose="02020603050405020304" pitchFamily="18" charset="0"/>
                          <a:sym typeface="Symbol" panose="05050102010706020507" pitchFamily="18" charset="2"/>
                        </a:rPr>
                        <a:t>-35</a:t>
                      </a:r>
                      <a:endParaRPr lang="ru-UA" b="0" baseline="300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rgbClr val="000000"/>
                        </a:buClr>
                        <a:buSzTx/>
                        <a:buFont typeface="Arial"/>
                        <a:buNone/>
                        <a:tabLst/>
                        <a:defRPr/>
                      </a:pPr>
                      <a:r>
                        <a:rPr lang="en-US" dirty="0">
                          <a:latin typeface="DM Sans" pitchFamily="2" charset="0"/>
                        </a:rPr>
                        <a:t>4.9</a:t>
                      </a:r>
                      <a:r>
                        <a:rPr lang="en-US" dirty="0">
                          <a:solidFill>
                            <a:schemeClr val="tx1"/>
                          </a:solidFill>
                          <a:latin typeface="DM Sans" pitchFamily="2" charset="0"/>
                        </a:rPr>
                        <a:t>3</a:t>
                      </a:r>
                      <a:r>
                        <a:rPr lang="uk-UA" sz="1400" b="0" dirty="0">
                          <a:solidFill>
                            <a:schemeClr val="tx1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  <a:sym typeface="Symbol" panose="05050102010706020507" pitchFamily="18" charset="2"/>
                        </a:rPr>
                        <a:t></a:t>
                      </a:r>
                      <a:r>
                        <a:rPr lang="en-US" sz="1400" b="0" dirty="0">
                          <a:solidFill>
                            <a:schemeClr val="tx1"/>
                          </a:solidFill>
                          <a:effectLst/>
                          <a:latin typeface="DM Sans" pitchFamily="2" charset="0"/>
                          <a:ea typeface="Calibri" panose="020F0502020204030204" pitchFamily="34" charset="0"/>
                          <a:cs typeface="Times New Roman" panose="02020603050405020304" pitchFamily="18" charset="0"/>
                          <a:sym typeface="Symbol" panose="05050102010706020507" pitchFamily="18" charset="2"/>
                        </a:rPr>
                        <a:t>10</a:t>
                      </a:r>
                      <a:r>
                        <a:rPr lang="en-US" sz="1400" b="0" baseline="30000" dirty="0">
                          <a:solidFill>
                            <a:schemeClr val="tx1"/>
                          </a:solidFill>
                          <a:effectLst/>
                          <a:latin typeface="DM Sans" pitchFamily="2" charset="0"/>
                          <a:ea typeface="Calibri" panose="020F0502020204030204" pitchFamily="34" charset="0"/>
                          <a:cs typeface="Times New Roman" panose="02020603050405020304" pitchFamily="18" charset="0"/>
                          <a:sym typeface="Symbol" panose="05050102010706020507" pitchFamily="18" charset="2"/>
                        </a:rPr>
                        <a:t>-34</a:t>
                      </a:r>
                      <a:endParaRPr lang="ru-UA" b="0" baseline="300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40883614"/>
                  </a:ext>
                </a:extLst>
              </a:tr>
              <a:tr h="242996">
                <a:tc>
                  <a:txBody>
                    <a:bodyPr/>
                    <a:lstStyle/>
                    <a:p>
                      <a:pPr algn="ctr"/>
                      <a:r>
                        <a:rPr lang="en-US" dirty="0">
                          <a:latin typeface="DM Sans" pitchFamily="2" charset="0"/>
                        </a:rPr>
                        <a:t>Young’s modulus, </a:t>
                      </a:r>
                      <a:r>
                        <a:rPr lang="en-US" dirty="0" err="1">
                          <a:latin typeface="DM Sans" pitchFamily="2" charset="0"/>
                        </a:rPr>
                        <a:t>GPa</a:t>
                      </a:r>
                      <a:endParaRPr lang="ru-UA" dirty="0"/>
                    </a:p>
                  </a:txBody>
                  <a:tcP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3.15</a:t>
                      </a:r>
                      <a:endParaRPr lang="ru-UA" dirty="0"/>
                    </a:p>
                  </a:txBody>
                  <a:tcP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3.54</a:t>
                      </a:r>
                      <a:endParaRPr lang="ru-UA" dirty="0"/>
                    </a:p>
                  </a:txBody>
                  <a:tcPr>
                    <a:solidFill>
                      <a:schemeClr val="accent6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58822610"/>
                  </a:ext>
                </a:extLst>
              </a:tr>
            </a:tbl>
          </a:graphicData>
        </a:graphic>
      </p:graphicFrame>
      <p:cxnSp>
        <p:nvCxnSpPr>
          <p:cNvPr id="3" name="Прямая со стрелкой 2">
            <a:extLst>
              <a:ext uri="{FF2B5EF4-FFF2-40B4-BE49-F238E27FC236}">
                <a16:creationId xmlns:a16="http://schemas.microsoft.com/office/drawing/2014/main" id="{EFDB78E9-24A9-35BA-9AA6-143151520AB1}"/>
              </a:ext>
            </a:extLst>
          </p:cNvPr>
          <p:cNvCxnSpPr/>
          <p:nvPr/>
        </p:nvCxnSpPr>
        <p:spPr>
          <a:xfrm>
            <a:off x="4256116" y="889462"/>
            <a:ext cx="0" cy="2119745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4" name="TextBox 3">
            <a:extLst>
              <a:ext uri="{FF2B5EF4-FFF2-40B4-BE49-F238E27FC236}">
                <a16:creationId xmlns:a16="http://schemas.microsoft.com/office/drawing/2014/main" id="{D02CC6B5-0F5D-FF6E-2C31-CC4B3B1369F1}"/>
              </a:ext>
            </a:extLst>
          </p:cNvPr>
          <p:cNvSpPr txBox="1"/>
          <p:nvPr/>
        </p:nvSpPr>
        <p:spPr>
          <a:xfrm>
            <a:off x="3708912" y="839584"/>
            <a:ext cx="588038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T</a:t>
            </a:r>
          </a:p>
          <a:p>
            <a:pPr algn="ctr"/>
            <a:r>
              <a:rPr lang="en-US" sz="32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I</a:t>
            </a:r>
          </a:p>
          <a:p>
            <a:pPr algn="ctr"/>
            <a:r>
              <a:rPr lang="en-US" sz="32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M</a:t>
            </a:r>
          </a:p>
          <a:p>
            <a:pPr algn="ctr"/>
            <a:r>
              <a:rPr lang="en-US" sz="32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E</a:t>
            </a:r>
            <a:endParaRPr lang="ru-UA" sz="32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36551949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50CE331E-04CF-874E-21B5-0EBE36AB1DB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D9736535-AED9-F779-9E7E-0158C19285C7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/>
              <a:t>Amyloid-induced membrane damage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355500D4-26EF-337B-3E3D-3E8CD605477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3577" y="794817"/>
            <a:ext cx="5411773" cy="43363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14F8712A-CB4E-0989-38A5-AC1F2EFDA6DE}"/>
              </a:ext>
            </a:extLst>
          </p:cNvPr>
          <p:cNvSpPr txBox="1"/>
          <p:nvPr/>
        </p:nvSpPr>
        <p:spPr>
          <a:xfrm>
            <a:off x="6044535" y="1174726"/>
            <a:ext cx="2840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1 – amyloid accumulation on membrane surface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6B53136-8352-6E9C-2D93-1D2124F1DD2E}"/>
              </a:ext>
            </a:extLst>
          </p:cNvPr>
          <p:cNvSpPr txBox="1"/>
          <p:nvPr/>
        </p:nvSpPr>
        <p:spPr>
          <a:xfrm>
            <a:off x="6044538" y="1857341"/>
            <a:ext cx="28404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2 – increase in membrane surface pressure and membrane invagination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BB06B261-82FC-02E3-D802-DD37D2CE5FB4}"/>
              </a:ext>
            </a:extLst>
          </p:cNvPr>
          <p:cNvSpPr txBox="1"/>
          <p:nvPr/>
        </p:nvSpPr>
        <p:spPr>
          <a:xfrm>
            <a:off x="6044537" y="2755400"/>
            <a:ext cx="2841771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3 – membrane destabilization and lipid uptake (helical ribbon, nanotube)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781448E-2641-31AC-16C5-D838FB3491DA}"/>
              </a:ext>
            </a:extLst>
          </p:cNvPr>
          <p:cNvSpPr txBox="1"/>
          <p:nvPr/>
        </p:nvSpPr>
        <p:spPr>
          <a:xfrm>
            <a:off x="6044535" y="3868902"/>
            <a:ext cx="28404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4 – total membrane damage and leakage of a cell </a:t>
            </a:r>
            <a:endParaRPr lang="ru-UA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90782842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D6DD050E-CE6A-B2CF-E1A2-EDCAA9586B1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71ED3198-4951-1CF2-C646-20D31A456FA9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FRET as spectroscopic ruler</a:t>
            </a:r>
          </a:p>
        </p:txBody>
      </p:sp>
      <p:pic>
        <p:nvPicPr>
          <p:cNvPr id="1028" name="Picture 4">
            <a:extLst>
              <a:ext uri="{FF2B5EF4-FFF2-40B4-BE49-F238E27FC236}">
                <a16:creationId xmlns:a16="http://schemas.microsoft.com/office/drawing/2014/main" id="{326EFE39-3E0A-9846-756B-25B0872B98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6481" y="945023"/>
            <a:ext cx="4519537" cy="37494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38533D91-26A4-2DCC-14F5-F20DC683974D}"/>
              </a:ext>
            </a:extLst>
          </p:cNvPr>
          <p:cNvSpPr txBox="1"/>
          <p:nvPr/>
        </p:nvSpPr>
        <p:spPr>
          <a:xfrm>
            <a:off x="4407355" y="1296253"/>
            <a:ext cx="4519537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occurs without emitting a photon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results from long-range dipole-dipole interactions between donor and acceptor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D-A distance should not exceed 10 nm</a:t>
            </a:r>
            <a:endParaRPr lang="ru-UA" sz="2400" dirty="0"/>
          </a:p>
        </p:txBody>
      </p:sp>
    </p:spTree>
    <p:extLst>
      <p:ext uri="{BB962C8B-B14F-4D97-AF65-F5344CB8AC3E}">
        <p14:creationId xmlns:p14="http://schemas.microsoft.com/office/powerpoint/2010/main" val="176405579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95869007-3282-B99B-1FB1-73B8AB85A8D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4D4429CB-6658-C016-B3CE-837192B8627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FRET as spectroscopic ruler</a:t>
            </a:r>
          </a:p>
        </p:txBody>
      </p:sp>
      <p:pic>
        <p:nvPicPr>
          <p:cNvPr id="2" name="Рисунок 1">
            <a:extLst>
              <a:ext uri="{FF2B5EF4-FFF2-40B4-BE49-F238E27FC236}">
                <a16:creationId xmlns:a16="http://schemas.microsoft.com/office/drawing/2014/main" id="{6A292194-5BD2-5B12-0727-0509491F46B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002" y="898070"/>
            <a:ext cx="4277617" cy="3567794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1ABE43F2-EA98-9CE5-A12B-51214D993D3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991602" y="755613"/>
            <a:ext cx="2079670" cy="3780000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05048ACC-A352-3E60-DE71-026D96159C8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523015" y="782124"/>
            <a:ext cx="2352531" cy="3780000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val="364766830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7652158A-B843-4BD6-5A5F-A31B53547D3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F111CD9E-6358-BF39-C31C-C462E6E411DE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Multi-step FRET</a:t>
            </a:r>
          </a:p>
        </p:txBody>
      </p:sp>
      <p:grpSp>
        <p:nvGrpSpPr>
          <p:cNvPr id="19" name="Группа 18">
            <a:extLst>
              <a:ext uri="{FF2B5EF4-FFF2-40B4-BE49-F238E27FC236}">
                <a16:creationId xmlns:a16="http://schemas.microsoft.com/office/drawing/2014/main" id="{E1C0BD47-1FC8-13BA-CCFC-1F1C95C89C5D}"/>
              </a:ext>
            </a:extLst>
          </p:cNvPr>
          <p:cNvGrpSpPr/>
          <p:nvPr/>
        </p:nvGrpSpPr>
        <p:grpSpPr>
          <a:xfrm>
            <a:off x="1489981" y="869490"/>
            <a:ext cx="5984871" cy="972003"/>
            <a:chOff x="1489981" y="869490"/>
            <a:chExt cx="5984871" cy="972003"/>
          </a:xfrm>
        </p:grpSpPr>
        <p:sp>
          <p:nvSpPr>
            <p:cNvPr id="4" name="Овал 3">
              <a:extLst>
                <a:ext uri="{FF2B5EF4-FFF2-40B4-BE49-F238E27FC236}">
                  <a16:creationId xmlns:a16="http://schemas.microsoft.com/office/drawing/2014/main" id="{35820E9A-0576-246A-A562-DFE5FFD88245}"/>
                </a:ext>
              </a:extLst>
            </p:cNvPr>
            <p:cNvSpPr>
              <a:spLocks/>
            </p:cNvSpPr>
            <p:nvPr/>
          </p:nvSpPr>
          <p:spPr>
            <a:xfrm>
              <a:off x="1489981" y="869493"/>
              <a:ext cx="972000" cy="972000"/>
            </a:xfrm>
            <a:prstGeom prst="ellipse">
              <a:avLst/>
            </a:prstGeom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5" name="Овал 4">
              <a:extLst>
                <a:ext uri="{FF2B5EF4-FFF2-40B4-BE49-F238E27FC236}">
                  <a16:creationId xmlns:a16="http://schemas.microsoft.com/office/drawing/2014/main" id="{633A5862-1D53-34C5-B7DF-2931DFC71804}"/>
                </a:ext>
              </a:extLst>
            </p:cNvPr>
            <p:cNvSpPr>
              <a:spLocks/>
            </p:cNvSpPr>
            <p:nvPr/>
          </p:nvSpPr>
          <p:spPr>
            <a:xfrm>
              <a:off x="3160938" y="869492"/>
              <a:ext cx="972000" cy="972000"/>
            </a:xfrm>
            <a:prstGeom prst="ellipse">
              <a:avLst/>
            </a:prstGeom>
            <a:solidFill>
              <a:srgbClr val="F0CDFF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7" name="Овал 6">
              <a:extLst>
                <a:ext uri="{FF2B5EF4-FFF2-40B4-BE49-F238E27FC236}">
                  <a16:creationId xmlns:a16="http://schemas.microsoft.com/office/drawing/2014/main" id="{47E4DF28-A07C-3A56-44DB-4A4E21FCF329}"/>
                </a:ext>
              </a:extLst>
            </p:cNvPr>
            <p:cNvSpPr>
              <a:spLocks/>
            </p:cNvSpPr>
            <p:nvPr/>
          </p:nvSpPr>
          <p:spPr>
            <a:xfrm>
              <a:off x="4831895" y="869491"/>
              <a:ext cx="972000" cy="972000"/>
            </a:xfrm>
            <a:prstGeom prst="ellipse">
              <a:avLst/>
            </a:prstGeom>
            <a:solidFill>
              <a:schemeClr val="accent3">
                <a:lumMod val="75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8" name="Овал 7">
              <a:extLst>
                <a:ext uri="{FF2B5EF4-FFF2-40B4-BE49-F238E27FC236}">
                  <a16:creationId xmlns:a16="http://schemas.microsoft.com/office/drawing/2014/main" id="{B89E93A2-937E-CEE5-2328-2738064BA270}"/>
                </a:ext>
              </a:extLst>
            </p:cNvPr>
            <p:cNvSpPr>
              <a:spLocks/>
            </p:cNvSpPr>
            <p:nvPr/>
          </p:nvSpPr>
          <p:spPr>
            <a:xfrm>
              <a:off x="6502852" y="869490"/>
              <a:ext cx="972000" cy="972000"/>
            </a:xfrm>
            <a:prstGeom prst="ellipse">
              <a:avLst/>
            </a:prstGeom>
            <a:solidFill>
              <a:srgbClr val="FFB7B7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10" name="Стрелка: вправо 9">
              <a:extLst>
                <a:ext uri="{FF2B5EF4-FFF2-40B4-BE49-F238E27FC236}">
                  <a16:creationId xmlns:a16="http://schemas.microsoft.com/office/drawing/2014/main" id="{D2097642-AEC3-5C37-3FD3-2CBE24DCEEE9}"/>
                </a:ext>
              </a:extLst>
            </p:cNvPr>
            <p:cNvSpPr/>
            <p:nvPr/>
          </p:nvSpPr>
          <p:spPr>
            <a:xfrm>
              <a:off x="2545866" y="1229101"/>
              <a:ext cx="481693" cy="236764"/>
            </a:xfrm>
            <a:prstGeom prst="rightArrow">
              <a:avLst/>
            </a:prstGeom>
            <a:solidFill>
              <a:schemeClr val="tx2">
                <a:lumMod val="5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11" name="Стрелка: вправо 10">
              <a:extLst>
                <a:ext uri="{FF2B5EF4-FFF2-40B4-BE49-F238E27FC236}">
                  <a16:creationId xmlns:a16="http://schemas.microsoft.com/office/drawing/2014/main" id="{1515A6FF-1B7D-F197-523F-44E23FD339F0}"/>
                </a:ext>
              </a:extLst>
            </p:cNvPr>
            <p:cNvSpPr/>
            <p:nvPr/>
          </p:nvSpPr>
          <p:spPr>
            <a:xfrm>
              <a:off x="4262888" y="1245573"/>
              <a:ext cx="481693" cy="236764"/>
            </a:xfrm>
            <a:prstGeom prst="rightArrow">
              <a:avLst/>
            </a:prstGeom>
            <a:solidFill>
              <a:schemeClr val="tx2">
                <a:lumMod val="5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12" name="Стрелка: вправо 11">
              <a:extLst>
                <a:ext uri="{FF2B5EF4-FFF2-40B4-BE49-F238E27FC236}">
                  <a16:creationId xmlns:a16="http://schemas.microsoft.com/office/drawing/2014/main" id="{C4651CF8-D92A-CC8F-E999-B4798C99EB08}"/>
                </a:ext>
              </a:extLst>
            </p:cNvPr>
            <p:cNvSpPr/>
            <p:nvPr/>
          </p:nvSpPr>
          <p:spPr>
            <a:xfrm>
              <a:off x="5944971" y="1245573"/>
              <a:ext cx="481693" cy="236764"/>
            </a:xfrm>
            <a:prstGeom prst="rightArrow">
              <a:avLst/>
            </a:prstGeom>
            <a:solidFill>
              <a:schemeClr val="tx2">
                <a:lumMod val="5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A60F0843-2656-59F1-61F9-B7F9C801E5C1}"/>
                </a:ext>
              </a:extLst>
            </p:cNvPr>
            <p:cNvSpPr txBox="1"/>
            <p:nvPr/>
          </p:nvSpPr>
          <p:spPr>
            <a:xfrm>
              <a:off x="1651814" y="902290"/>
              <a:ext cx="676788" cy="92333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5400" dirty="0">
                  <a:effectLst>
                    <a:glow rad="889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D</a:t>
              </a:r>
              <a:endParaRPr lang="ru-UA" sz="5400" dirty="0">
                <a:effectLst>
                  <a:glow rad="889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17C5F07C-C857-07ED-5F59-E9E63D34EF13}"/>
                </a:ext>
              </a:extLst>
            </p:cNvPr>
            <p:cNvSpPr txBox="1"/>
            <p:nvPr/>
          </p:nvSpPr>
          <p:spPr>
            <a:xfrm>
              <a:off x="3140359" y="1032324"/>
              <a:ext cx="99257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dirty="0">
                  <a:effectLst>
                    <a:glow rad="889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A/D</a:t>
              </a:r>
              <a:endParaRPr lang="ru-UA" sz="3600" dirty="0">
                <a:effectLst>
                  <a:glow rad="889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A2D44846-8A04-EE58-00C8-02D983FFEE23}"/>
                </a:ext>
              </a:extLst>
            </p:cNvPr>
            <p:cNvSpPr txBox="1"/>
            <p:nvPr/>
          </p:nvSpPr>
          <p:spPr>
            <a:xfrm>
              <a:off x="4824183" y="1032323"/>
              <a:ext cx="99257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dirty="0">
                  <a:effectLst>
                    <a:glow rad="889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A/D</a:t>
              </a:r>
              <a:endParaRPr lang="ru-UA" sz="3600" dirty="0">
                <a:effectLst>
                  <a:glow rad="889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21ECD26D-5FB7-D5ED-5448-53CA9E845434}"/>
                </a:ext>
              </a:extLst>
            </p:cNvPr>
            <p:cNvSpPr txBox="1"/>
            <p:nvPr/>
          </p:nvSpPr>
          <p:spPr>
            <a:xfrm>
              <a:off x="6655228" y="885818"/>
              <a:ext cx="644728" cy="92333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5400" dirty="0">
                  <a:effectLst>
                    <a:glow rad="88900">
                      <a:schemeClr val="bg1">
                        <a:lumMod val="95000"/>
                      </a:schemeClr>
                    </a:glow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A</a:t>
              </a:r>
              <a:endParaRPr lang="ru-UA" sz="5400" dirty="0">
                <a:effectLst>
                  <a:glow rad="88900">
                    <a:schemeClr val="bg1">
                      <a:lumMod val="95000"/>
                    </a:schemeClr>
                  </a:glow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</p:grpSp>
      <p:sp>
        <p:nvSpPr>
          <p:cNvPr id="18" name="TextBox 17">
            <a:extLst>
              <a:ext uri="{FF2B5EF4-FFF2-40B4-BE49-F238E27FC236}">
                <a16:creationId xmlns:a16="http://schemas.microsoft.com/office/drawing/2014/main" id="{8E823958-50AC-3A9F-EB0D-3D63989791D9}"/>
              </a:ext>
            </a:extLst>
          </p:cNvPr>
          <p:cNvSpPr txBox="1"/>
          <p:nvPr/>
        </p:nvSpPr>
        <p:spPr>
          <a:xfrm>
            <a:off x="587290" y="2236661"/>
            <a:ext cx="7969419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enables energy transfer across multiple fluorophores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allows the mapping of complex molecular assemblies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used in biosensing, nanostructure characterization, and real-time monitoring of biological processes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2400" dirty="0">
                <a:latin typeface="DM Sans" pitchFamily="2" charset="0"/>
              </a:rPr>
              <a:t>suitable when D-A distance &gt;10 nm</a:t>
            </a:r>
            <a:endParaRPr lang="ru-UA" sz="2400" dirty="0"/>
          </a:p>
        </p:txBody>
      </p:sp>
    </p:spTree>
    <p:extLst>
      <p:ext uri="{BB962C8B-B14F-4D97-AF65-F5344CB8AC3E}">
        <p14:creationId xmlns:p14="http://schemas.microsoft.com/office/powerpoint/2010/main" val="289174971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C26C302A-47AC-5BF5-E2F3-FFD241BF839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8C4C54EF-B15F-F934-9E44-B0F85B57879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Multi-step FRET</a:t>
            </a:r>
          </a:p>
        </p:txBody>
      </p:sp>
      <p:pic>
        <p:nvPicPr>
          <p:cNvPr id="45" name="Рисунок 44" descr="Изображение выглядит как текст, диаграмма, линия, снимок экрана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6964073F-2D85-3A70-0011-0DA05A727548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63604" y="759037"/>
            <a:ext cx="5397175" cy="2286738"/>
          </a:xfrm>
          <a:prstGeom prst="rect">
            <a:avLst/>
          </a:prstGeom>
        </p:spPr>
      </p:pic>
      <p:grpSp>
        <p:nvGrpSpPr>
          <p:cNvPr id="50" name="Группа 49">
            <a:extLst>
              <a:ext uri="{FF2B5EF4-FFF2-40B4-BE49-F238E27FC236}">
                <a16:creationId xmlns:a16="http://schemas.microsoft.com/office/drawing/2014/main" id="{C9FE439B-03C4-6BB4-F93E-0598E9D33A92}"/>
              </a:ext>
            </a:extLst>
          </p:cNvPr>
          <p:cNvGrpSpPr/>
          <p:nvPr/>
        </p:nvGrpSpPr>
        <p:grpSpPr>
          <a:xfrm>
            <a:off x="3738062" y="2794855"/>
            <a:ext cx="4303388" cy="2091026"/>
            <a:chOff x="4416055" y="2725563"/>
            <a:chExt cx="4303388" cy="2091026"/>
          </a:xfrm>
        </p:grpSpPr>
        <p:pic>
          <p:nvPicPr>
            <p:cNvPr id="46" name="Рисунок 45">
              <a:extLst>
                <a:ext uri="{FF2B5EF4-FFF2-40B4-BE49-F238E27FC236}">
                  <a16:creationId xmlns:a16="http://schemas.microsoft.com/office/drawing/2014/main" id="{1907B21A-5A16-BDCD-F09E-63ECA280D76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4416055" y="2879452"/>
              <a:ext cx="4303388" cy="1937137"/>
            </a:xfrm>
            <a:prstGeom prst="rect">
              <a:avLst/>
            </a:prstGeom>
          </p:spPr>
        </p:pic>
        <p:sp>
          <p:nvSpPr>
            <p:cNvPr id="47" name="TextBox 46">
              <a:extLst>
                <a:ext uri="{FF2B5EF4-FFF2-40B4-BE49-F238E27FC236}">
                  <a16:creationId xmlns:a16="http://schemas.microsoft.com/office/drawing/2014/main" id="{81955E8C-5E0A-B1D9-8CA3-C20EB5FEEE0E}"/>
                </a:ext>
              </a:extLst>
            </p:cNvPr>
            <p:cNvSpPr txBox="1"/>
            <p:nvPr/>
          </p:nvSpPr>
          <p:spPr>
            <a:xfrm>
              <a:off x="4713767" y="2725563"/>
              <a:ext cx="387734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latin typeface="DM Sans" pitchFamily="2" charset="0"/>
                </a:rPr>
                <a:t>Refinement of amyloid fibril structure </a:t>
              </a:r>
              <a:endParaRPr lang="ru-UA" b="1" dirty="0"/>
            </a:p>
          </p:txBody>
        </p:sp>
      </p:grpSp>
      <p:grpSp>
        <p:nvGrpSpPr>
          <p:cNvPr id="49" name="Группа 48">
            <a:extLst>
              <a:ext uri="{FF2B5EF4-FFF2-40B4-BE49-F238E27FC236}">
                <a16:creationId xmlns:a16="http://schemas.microsoft.com/office/drawing/2014/main" id="{E9BEC821-C540-F21B-53D8-A36A08AAA708}"/>
              </a:ext>
            </a:extLst>
          </p:cNvPr>
          <p:cNvGrpSpPr/>
          <p:nvPr/>
        </p:nvGrpSpPr>
        <p:grpSpPr>
          <a:xfrm>
            <a:off x="241158" y="2644498"/>
            <a:ext cx="3877340" cy="2391740"/>
            <a:chOff x="294289" y="2652151"/>
            <a:chExt cx="3877340" cy="2391740"/>
          </a:xfrm>
        </p:grpSpPr>
        <p:grpSp>
          <p:nvGrpSpPr>
            <p:cNvPr id="43" name="Группа 42">
              <a:extLst>
                <a:ext uri="{FF2B5EF4-FFF2-40B4-BE49-F238E27FC236}">
                  <a16:creationId xmlns:a16="http://schemas.microsoft.com/office/drawing/2014/main" id="{8273082E-2FA1-5199-0C93-755E8C37B355}"/>
                </a:ext>
              </a:extLst>
            </p:cNvPr>
            <p:cNvGrpSpPr/>
            <p:nvPr/>
          </p:nvGrpSpPr>
          <p:grpSpPr>
            <a:xfrm rot="1753858">
              <a:off x="353040" y="2652151"/>
              <a:ext cx="3193516" cy="2391740"/>
              <a:chOff x="5700665" y="2436911"/>
              <a:chExt cx="3193516" cy="2391740"/>
            </a:xfrm>
          </p:grpSpPr>
          <p:pic>
            <p:nvPicPr>
              <p:cNvPr id="3074" name="Picture 2">
                <a:extLst>
                  <a:ext uri="{FF2B5EF4-FFF2-40B4-BE49-F238E27FC236}">
                    <a16:creationId xmlns:a16="http://schemas.microsoft.com/office/drawing/2014/main" id="{5622D6A1-F7D2-E667-1864-1D0042543A21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5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700665" y="2436911"/>
                <a:ext cx="3193516" cy="239174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42" name="Прямоугольник: скругленные углы 41">
                <a:extLst>
                  <a:ext uri="{FF2B5EF4-FFF2-40B4-BE49-F238E27FC236}">
                    <a16:creationId xmlns:a16="http://schemas.microsoft.com/office/drawing/2014/main" id="{0A0C76F3-F167-D632-C091-696502CB04F7}"/>
                  </a:ext>
                </a:extLst>
              </p:cNvPr>
              <p:cNvSpPr/>
              <p:nvPr/>
            </p:nvSpPr>
            <p:spPr>
              <a:xfrm rot="3424335">
                <a:off x="7105641" y="2962931"/>
                <a:ext cx="383563" cy="1077433"/>
              </a:xfrm>
              <a:prstGeom prst="roundRect">
                <a:avLst/>
              </a:prstGeom>
              <a:noFill/>
              <a:ln w="38100"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/>
              </a:p>
            </p:txBody>
          </p:sp>
        </p:grpSp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015B8A07-3FC1-B6BE-32C4-C54BB63A598C}"/>
                </a:ext>
              </a:extLst>
            </p:cNvPr>
            <p:cNvSpPr txBox="1"/>
            <p:nvPr/>
          </p:nvSpPr>
          <p:spPr>
            <a:xfrm>
              <a:off x="294289" y="3130581"/>
              <a:ext cx="3877340" cy="30777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>
                  <a:latin typeface="DM Sans" pitchFamily="2" charset="0"/>
                </a:rPr>
                <a:t>Amyloid untwisting on membrane surface</a:t>
              </a:r>
              <a:endParaRPr lang="ru-UA" b="1" dirty="0"/>
            </a:p>
          </p:txBody>
        </p:sp>
      </p:grpSp>
      <p:grpSp>
        <p:nvGrpSpPr>
          <p:cNvPr id="9" name="Группа 8">
            <a:extLst>
              <a:ext uri="{FF2B5EF4-FFF2-40B4-BE49-F238E27FC236}">
                <a16:creationId xmlns:a16="http://schemas.microsoft.com/office/drawing/2014/main" id="{C73812F0-FAE1-6AB8-DEB3-331F5F337585}"/>
              </a:ext>
            </a:extLst>
          </p:cNvPr>
          <p:cNvGrpSpPr/>
          <p:nvPr/>
        </p:nvGrpSpPr>
        <p:grpSpPr>
          <a:xfrm>
            <a:off x="5214719" y="583235"/>
            <a:ext cx="3929281" cy="2267752"/>
            <a:chOff x="5214719" y="583235"/>
            <a:chExt cx="3929281" cy="2267752"/>
          </a:xfrm>
        </p:grpSpPr>
        <p:grpSp>
          <p:nvGrpSpPr>
            <p:cNvPr id="7" name="Группа 6">
              <a:extLst>
                <a:ext uri="{FF2B5EF4-FFF2-40B4-BE49-F238E27FC236}">
                  <a16:creationId xmlns:a16="http://schemas.microsoft.com/office/drawing/2014/main" id="{B3A5575F-EF08-D608-F41C-461FFED72DC6}"/>
                </a:ext>
              </a:extLst>
            </p:cNvPr>
            <p:cNvGrpSpPr/>
            <p:nvPr/>
          </p:nvGrpSpPr>
          <p:grpSpPr>
            <a:xfrm>
              <a:off x="5583597" y="824133"/>
              <a:ext cx="2785174" cy="2026854"/>
              <a:chOff x="5998892" y="553955"/>
              <a:chExt cx="3073582" cy="2212371"/>
            </a:xfrm>
          </p:grpSpPr>
          <p:pic>
            <p:nvPicPr>
              <p:cNvPr id="2" name="Рисунок 1" descr="Fig_Access_coeff_A_ThT_DSM">
                <a:extLst>
                  <a:ext uri="{FF2B5EF4-FFF2-40B4-BE49-F238E27FC236}">
                    <a16:creationId xmlns:a16="http://schemas.microsoft.com/office/drawing/2014/main" id="{A5A3CD7E-437B-D210-EE49-857A3D62C82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016625" y="557241"/>
                <a:ext cx="1477111" cy="1044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3" name="Рисунок 2" descr="Fig_Access_coeff_B_ThT_DSP6">
                <a:extLst>
                  <a:ext uri="{FF2B5EF4-FFF2-40B4-BE49-F238E27FC236}">
                    <a16:creationId xmlns:a16="http://schemas.microsoft.com/office/drawing/2014/main" id="{3CFB0B4E-0083-22AF-EC1F-0BA377110C7C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 cstate="print">
                <a:clrChange>
                  <a:clrFrom>
                    <a:srgbClr val="FEFEFE"/>
                  </a:clrFrom>
                  <a:clrTo>
                    <a:srgbClr val="FEFEFE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552289" y="553955"/>
                <a:ext cx="1476551" cy="1044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4" name="Рисунок 3" descr="Fig_Access_coeff_C_ThT_DSP12">
                <a:extLst>
                  <a:ext uri="{FF2B5EF4-FFF2-40B4-BE49-F238E27FC236}">
                    <a16:creationId xmlns:a16="http://schemas.microsoft.com/office/drawing/2014/main" id="{13338FFE-0439-9B51-7D2D-9F5AF7F7C21E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8" cstate="print">
                <a:clrChange>
                  <a:clrFrom>
                    <a:srgbClr val="FEFEFE"/>
                  </a:clrFrom>
                  <a:clrTo>
                    <a:srgbClr val="FEFEFE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998892" y="1722326"/>
                <a:ext cx="1489571" cy="1044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5" name="Рисунок 4" descr="Fig_Access_coeff_D_DSM_SQ4">
                <a:extLst>
                  <a:ext uri="{FF2B5EF4-FFF2-40B4-BE49-F238E27FC236}">
                    <a16:creationId xmlns:a16="http://schemas.microsoft.com/office/drawing/2014/main" id="{712286F1-8B83-4038-153D-55BB617E175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clrChange>
                  <a:clrFrom>
                    <a:srgbClr val="FEFEFE"/>
                  </a:clrFrom>
                  <a:clrTo>
                    <a:srgbClr val="FEFEFE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7593109" y="1722326"/>
                <a:ext cx="1479365" cy="10440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86C569E4-94D4-E301-7D2D-2489582FA0ED}"/>
                </a:ext>
              </a:extLst>
            </p:cNvPr>
            <p:cNvSpPr txBox="1"/>
            <p:nvPr/>
          </p:nvSpPr>
          <p:spPr>
            <a:xfrm>
              <a:off x="5214719" y="583235"/>
              <a:ext cx="392928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b="1" dirty="0">
                  <a:latin typeface="DM Sans" pitchFamily="2" charset="0"/>
                </a:rPr>
                <a:t>Design of photoluminescent nanomaterials</a:t>
              </a:r>
              <a:endParaRPr lang="ru-UA" b="1" dirty="0"/>
            </a:p>
          </p:txBody>
        </p:sp>
      </p:grpSp>
    </p:spTree>
    <p:extLst>
      <p:ext uri="{BB962C8B-B14F-4D97-AF65-F5344CB8AC3E}">
        <p14:creationId xmlns:p14="http://schemas.microsoft.com/office/powerpoint/2010/main" val="106468967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D2AE0878-73F2-8523-0799-588590238C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88235D25-3938-522C-7AFB-E4B76A8FC035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 dirty="0"/>
              <a:t>Plane-wave compounding in ultrasound diagnostics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B97F02A-E7FC-DFDE-2C09-A13902655894}"/>
              </a:ext>
            </a:extLst>
          </p:cNvPr>
          <p:cNvSpPr txBox="1"/>
          <p:nvPr/>
        </p:nvSpPr>
        <p:spPr>
          <a:xfrm>
            <a:off x="391887" y="977847"/>
            <a:ext cx="8319406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enhances image quality by combining ultrasound signals from multiple steering angles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allows for precise measurement and localization of small tissue structures and blood flow, especially from lateral side</a:t>
            </a:r>
          </a:p>
        </p:txBody>
      </p:sp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4E20F4CF-300B-1C00-9BF0-C5CECA68504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3477" y="2906946"/>
            <a:ext cx="3555185" cy="1699660"/>
          </a:xfrm>
          <a:prstGeom prst="rect">
            <a:avLst/>
          </a:prstGeom>
        </p:spPr>
      </p:pic>
      <p:pic>
        <p:nvPicPr>
          <p:cNvPr id="1026" name="Picture 2" descr="Figure 2">
            <a:extLst>
              <a:ext uri="{FF2B5EF4-FFF2-40B4-BE49-F238E27FC236}">
                <a16:creationId xmlns:a16="http://schemas.microsoft.com/office/drawing/2014/main" id="{5395B853-C9C0-9831-D0DD-A8A12CBA9D2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28662" y="1994685"/>
            <a:ext cx="5306394" cy="28181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3736273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2478C510-AC9B-0073-AAC9-A18AFB69F0E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B24FA34A-00E9-52A2-1387-7AC49CE40121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 dirty="0"/>
              <a:t>Plane-wave compounding in ultrasound diagnostics</a:t>
            </a:r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5AED79B6-9993-3E45-971E-20C59088C5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5649" y="585018"/>
            <a:ext cx="2854208" cy="2052000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542D1766-52AB-6862-DB79-CF7F05A66AA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67586" y="2785005"/>
            <a:ext cx="2726958" cy="2052000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F3F4A96F-AC45-F3A6-E981-75EA9527209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13914" y="1028700"/>
            <a:ext cx="1960758" cy="1948150"/>
          </a:xfrm>
          <a:prstGeom prst="rect">
            <a:avLst/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15FCC1EA-9AC0-4AF6-3164-2864C5F5F4A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210032" y="3082986"/>
            <a:ext cx="1956877" cy="1964318"/>
          </a:xfrm>
          <a:prstGeom prst="rect">
            <a:avLst/>
          </a:prstGeom>
          <a:ln>
            <a:noFill/>
          </a:ln>
          <a:effectLst>
            <a:outerShdw blurRad="44450" dist="27940" dir="5400000" algn="ctr">
              <a:srgbClr val="000000">
                <a:alpha val="32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8700000"/>
            </a:lightRig>
          </a:scene3d>
          <a:sp3d>
            <a:bevelT w="190500" h="38100"/>
          </a:sp3d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CEC1273D-25FC-FFCF-8238-A9212078B3BD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264420" y="1030986"/>
            <a:ext cx="3747407" cy="1606032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BFB36B50-25F1-D057-1FB3-222969E582C1}"/>
              </a:ext>
            </a:extLst>
          </p:cNvPr>
          <p:cNvSpPr txBox="1"/>
          <p:nvPr/>
        </p:nvSpPr>
        <p:spPr>
          <a:xfrm>
            <a:off x="5166909" y="2785005"/>
            <a:ext cx="3771442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dirty="0">
                <a:latin typeface="DM Sans" pitchFamily="2" charset="0"/>
              </a:rPr>
              <a:t>wider angle range gives sharper images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dirty="0">
                <a:latin typeface="DM Sans" pitchFamily="2" charset="0"/>
              </a:rPr>
              <a:t>resolution depends on both interference and wave overlap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dirty="0">
                <a:latin typeface="DM Sans" pitchFamily="2" charset="0"/>
              </a:rPr>
              <a:t>small angle effects can be safely ignored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dirty="0">
                <a:latin typeface="DM Sans" pitchFamily="2" charset="0"/>
              </a:rPr>
              <a:t>sensitivity function matches the known point spread (</a:t>
            </a:r>
            <a:r>
              <a:rPr lang="en-US" dirty="0" err="1">
                <a:latin typeface="DM Sans" pitchFamily="2" charset="0"/>
              </a:rPr>
              <a:t>sinc</a:t>
            </a:r>
            <a:r>
              <a:rPr lang="en-US" dirty="0">
                <a:latin typeface="DM Sans" pitchFamily="2" charset="0"/>
              </a:rPr>
              <a:t> function)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dirty="0">
                <a:latin typeface="DM Sans" pitchFamily="2" charset="0"/>
              </a:rPr>
              <a:t>suitable for real-time Doppler imaging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dirty="0">
                <a:latin typeface="DM Sans" pitchFamily="2" charset="0"/>
              </a:rPr>
              <a:t>enables simplified spectral analysis for Doppler signals</a:t>
            </a:r>
          </a:p>
        </p:txBody>
      </p:sp>
    </p:spTree>
    <p:extLst>
      <p:ext uri="{BB962C8B-B14F-4D97-AF65-F5344CB8AC3E}">
        <p14:creationId xmlns:p14="http://schemas.microsoft.com/office/powerpoint/2010/main" val="35698388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3">
          <a:extLst>
            <a:ext uri="{FF2B5EF4-FFF2-40B4-BE49-F238E27FC236}">
              <a16:creationId xmlns:a16="http://schemas.microsoft.com/office/drawing/2014/main" id="{BFEBE969-4338-48E4-9231-8103BB10212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p39">
            <a:extLst>
              <a:ext uri="{FF2B5EF4-FFF2-40B4-BE49-F238E27FC236}">
                <a16:creationId xmlns:a16="http://schemas.microsoft.com/office/drawing/2014/main" id="{ECD79380-67B0-4BD5-1C5F-689AB29B2CB7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078768" y="705658"/>
            <a:ext cx="5224412" cy="1161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800" dirty="0">
                <a:solidFill>
                  <a:schemeClr val="bg1">
                    <a:lumMod val="75000"/>
                  </a:schemeClr>
                </a:solidFill>
              </a:rPr>
              <a:t>Diagnostics and visualization</a:t>
            </a:r>
            <a:endParaRPr sz="4800" dirty="0">
              <a:solidFill>
                <a:schemeClr val="bg1">
                  <a:lumMod val="75000"/>
                </a:schemeClr>
              </a:solidFill>
            </a:endParaRPr>
          </a:p>
        </p:txBody>
      </p:sp>
      <p:grpSp>
        <p:nvGrpSpPr>
          <p:cNvPr id="406" name="Google Shape;406;p39">
            <a:extLst>
              <a:ext uri="{FF2B5EF4-FFF2-40B4-BE49-F238E27FC236}">
                <a16:creationId xmlns:a16="http://schemas.microsoft.com/office/drawing/2014/main" id="{2FE11B7F-24E9-9722-045E-523B1B3BB3B2}"/>
              </a:ext>
            </a:extLst>
          </p:cNvPr>
          <p:cNvGrpSpPr/>
          <p:nvPr/>
        </p:nvGrpSpPr>
        <p:grpSpPr>
          <a:xfrm>
            <a:off x="-541907" y="-622274"/>
            <a:ext cx="4136119" cy="6091167"/>
            <a:chOff x="-541907" y="-622274"/>
            <a:chExt cx="4136119" cy="6091167"/>
          </a:xfrm>
        </p:grpSpPr>
        <p:sp>
          <p:nvSpPr>
            <p:cNvPr id="407" name="Google Shape;407;p39">
              <a:extLst>
                <a:ext uri="{FF2B5EF4-FFF2-40B4-BE49-F238E27FC236}">
                  <a16:creationId xmlns:a16="http://schemas.microsoft.com/office/drawing/2014/main" id="{3719C8CC-D8BA-E389-E2DF-E657041977E1}"/>
                </a:ext>
              </a:extLst>
            </p:cNvPr>
            <p:cNvSpPr/>
            <p:nvPr/>
          </p:nvSpPr>
          <p:spPr>
            <a:xfrm rot="10800000">
              <a:off x="84193" y="4041766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39">
              <a:extLst>
                <a:ext uri="{FF2B5EF4-FFF2-40B4-BE49-F238E27FC236}">
                  <a16:creationId xmlns:a16="http://schemas.microsoft.com/office/drawing/2014/main" id="{4623727F-6627-BF31-515C-469987C1A965}"/>
                </a:ext>
              </a:extLst>
            </p:cNvPr>
            <p:cNvSpPr/>
            <p:nvPr/>
          </p:nvSpPr>
          <p:spPr>
            <a:xfrm rot="10800000">
              <a:off x="993581" y="4569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39">
              <a:extLst>
                <a:ext uri="{FF2B5EF4-FFF2-40B4-BE49-F238E27FC236}">
                  <a16:creationId xmlns:a16="http://schemas.microsoft.com/office/drawing/2014/main" id="{8A68AC15-0897-BA22-38A9-03FE294981DE}"/>
                </a:ext>
              </a:extLst>
            </p:cNvPr>
            <p:cNvSpPr/>
            <p:nvPr/>
          </p:nvSpPr>
          <p:spPr>
            <a:xfrm rot="10800000">
              <a:off x="2040588" y="96213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39">
              <a:extLst>
                <a:ext uri="{FF2B5EF4-FFF2-40B4-BE49-F238E27FC236}">
                  <a16:creationId xmlns:a16="http://schemas.microsoft.com/office/drawing/2014/main" id="{30367810-5A4F-F18C-61C7-C88482AF07F9}"/>
                </a:ext>
              </a:extLst>
            </p:cNvPr>
            <p:cNvSpPr/>
            <p:nvPr/>
          </p:nvSpPr>
          <p:spPr>
            <a:xfrm rot="10800000">
              <a:off x="-541907" y="9621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39">
              <a:extLst>
                <a:ext uri="{FF2B5EF4-FFF2-40B4-BE49-F238E27FC236}">
                  <a16:creationId xmlns:a16="http://schemas.microsoft.com/office/drawing/2014/main" id="{B28B9FB7-E526-9D24-F27F-CB4332045E51}"/>
                </a:ext>
              </a:extLst>
            </p:cNvPr>
            <p:cNvSpPr/>
            <p:nvPr/>
          </p:nvSpPr>
          <p:spPr>
            <a:xfrm flipH="1">
              <a:off x="993584" y="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39">
              <a:extLst>
                <a:ext uri="{FF2B5EF4-FFF2-40B4-BE49-F238E27FC236}">
                  <a16:creationId xmlns:a16="http://schemas.microsoft.com/office/drawing/2014/main" id="{D5A29424-99A5-5A54-7A3A-0FEE0707A803}"/>
                </a:ext>
              </a:extLst>
            </p:cNvPr>
            <p:cNvSpPr/>
            <p:nvPr/>
          </p:nvSpPr>
          <p:spPr>
            <a:xfrm flipH="1">
              <a:off x="713235" y="227519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39">
              <a:extLst>
                <a:ext uri="{FF2B5EF4-FFF2-40B4-BE49-F238E27FC236}">
                  <a16:creationId xmlns:a16="http://schemas.microsoft.com/office/drawing/2014/main" id="{E8A1F1F6-4135-1C01-0629-658B7421A1AF}"/>
                </a:ext>
              </a:extLst>
            </p:cNvPr>
            <p:cNvSpPr/>
            <p:nvPr/>
          </p:nvSpPr>
          <p:spPr>
            <a:xfrm flipH="1">
              <a:off x="421473" y="177885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414;p39">
              <a:extLst>
                <a:ext uri="{FF2B5EF4-FFF2-40B4-BE49-F238E27FC236}">
                  <a16:creationId xmlns:a16="http://schemas.microsoft.com/office/drawing/2014/main" id="{E9615574-E377-54D2-34A7-AC05D9CF6EE3}"/>
                </a:ext>
              </a:extLst>
            </p:cNvPr>
            <p:cNvSpPr/>
            <p:nvPr/>
          </p:nvSpPr>
          <p:spPr>
            <a:xfrm flipH="1">
              <a:off x="1611716" y="14749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415;p39">
              <a:extLst>
                <a:ext uri="{FF2B5EF4-FFF2-40B4-BE49-F238E27FC236}">
                  <a16:creationId xmlns:a16="http://schemas.microsoft.com/office/drawing/2014/main" id="{71A9D94C-2F2A-34EA-B295-5A1AA9D66CB7}"/>
                </a:ext>
              </a:extLst>
            </p:cNvPr>
            <p:cNvSpPr/>
            <p:nvPr/>
          </p:nvSpPr>
          <p:spPr>
            <a:xfrm flipH="1">
              <a:off x="2597873" y="-62227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39">
              <a:extLst>
                <a:ext uri="{FF2B5EF4-FFF2-40B4-BE49-F238E27FC236}">
                  <a16:creationId xmlns:a16="http://schemas.microsoft.com/office/drawing/2014/main" id="{A9C6A2DC-679E-D140-67ED-0EEC72C87FD3}"/>
                </a:ext>
              </a:extLst>
            </p:cNvPr>
            <p:cNvSpPr/>
            <p:nvPr/>
          </p:nvSpPr>
          <p:spPr>
            <a:xfrm flipH="1">
              <a:off x="1260177" y="265125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39">
              <a:extLst>
                <a:ext uri="{FF2B5EF4-FFF2-40B4-BE49-F238E27FC236}">
                  <a16:creationId xmlns:a16="http://schemas.microsoft.com/office/drawing/2014/main" id="{7378C7D8-19B8-D6EB-833D-A692344B1DE0}"/>
                </a:ext>
              </a:extLst>
            </p:cNvPr>
            <p:cNvSpPr/>
            <p:nvPr/>
          </p:nvSpPr>
          <p:spPr>
            <a:xfrm flipH="1">
              <a:off x="2180770" y="-13821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39">
              <a:extLst>
                <a:ext uri="{FF2B5EF4-FFF2-40B4-BE49-F238E27FC236}">
                  <a16:creationId xmlns:a16="http://schemas.microsoft.com/office/drawing/2014/main" id="{841F205F-3C84-6CC1-5C9C-3C26E4685FFE}"/>
                </a:ext>
              </a:extLst>
            </p:cNvPr>
            <p:cNvSpPr/>
            <p:nvPr/>
          </p:nvSpPr>
          <p:spPr>
            <a:xfrm rot="10800000">
              <a:off x="1759176" y="404513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419;p39">
              <a:extLst>
                <a:ext uri="{FF2B5EF4-FFF2-40B4-BE49-F238E27FC236}">
                  <a16:creationId xmlns:a16="http://schemas.microsoft.com/office/drawing/2014/main" id="{17103D29-F9E2-3610-96F1-1E3885B908EC}"/>
                </a:ext>
              </a:extLst>
            </p:cNvPr>
            <p:cNvSpPr/>
            <p:nvPr/>
          </p:nvSpPr>
          <p:spPr>
            <a:xfrm rot="10800000">
              <a:off x="2367643" y="26512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420;p39">
              <a:extLst>
                <a:ext uri="{FF2B5EF4-FFF2-40B4-BE49-F238E27FC236}">
                  <a16:creationId xmlns:a16="http://schemas.microsoft.com/office/drawing/2014/main" id="{0A2ED345-4BD6-0127-FA1C-797651924917}"/>
                </a:ext>
              </a:extLst>
            </p:cNvPr>
            <p:cNvSpPr/>
            <p:nvPr/>
          </p:nvSpPr>
          <p:spPr>
            <a:xfrm rot="10800000">
              <a:off x="503546" y="355770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421;p39">
              <a:extLst>
                <a:ext uri="{FF2B5EF4-FFF2-40B4-BE49-F238E27FC236}">
                  <a16:creationId xmlns:a16="http://schemas.microsoft.com/office/drawing/2014/main" id="{D8F3F76C-324B-B15E-C309-7D3EC2E8B676}"/>
                </a:ext>
              </a:extLst>
            </p:cNvPr>
            <p:cNvSpPr/>
            <p:nvPr/>
          </p:nvSpPr>
          <p:spPr>
            <a:xfrm rot="10800000">
              <a:off x="1759170" y="450077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422;p39">
              <a:extLst>
                <a:ext uri="{FF2B5EF4-FFF2-40B4-BE49-F238E27FC236}">
                  <a16:creationId xmlns:a16="http://schemas.microsoft.com/office/drawing/2014/main" id="{52B82A6B-7E11-09AF-9652-FCC0136B6AF8}"/>
                </a:ext>
              </a:extLst>
            </p:cNvPr>
            <p:cNvSpPr/>
            <p:nvPr/>
          </p:nvSpPr>
          <p:spPr>
            <a:xfrm flipH="1">
              <a:off x="-125473" y="53949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423;p39">
              <a:extLst>
                <a:ext uri="{FF2B5EF4-FFF2-40B4-BE49-F238E27FC236}">
                  <a16:creationId xmlns:a16="http://schemas.microsoft.com/office/drawing/2014/main" id="{7F5A6DCE-AD85-7130-C6D4-86049992659E}"/>
                </a:ext>
              </a:extLst>
            </p:cNvPr>
            <p:cNvSpPr/>
            <p:nvPr/>
          </p:nvSpPr>
          <p:spPr>
            <a:xfrm flipH="1">
              <a:off x="2755502" y="3194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" name="Google Shape;404;p39">
            <a:extLst>
              <a:ext uri="{FF2B5EF4-FFF2-40B4-BE49-F238E27FC236}">
                <a16:creationId xmlns:a16="http://schemas.microsoft.com/office/drawing/2014/main" id="{7F04BC71-7FFE-EFF4-BC14-440F0FD22CAB}"/>
              </a:ext>
            </a:extLst>
          </p:cNvPr>
          <p:cNvSpPr txBox="1">
            <a:spLocks/>
          </p:cNvSpPr>
          <p:nvPr/>
        </p:nvSpPr>
        <p:spPr>
          <a:xfrm>
            <a:off x="3725629" y="1866958"/>
            <a:ext cx="4567800" cy="116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6500" b="1" i="0" u="none" strike="noStrike" cap="none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pPr algn="ctr"/>
            <a:r>
              <a:rPr lang="en-US" sz="4800" dirty="0">
                <a:solidFill>
                  <a:schemeClr val="tx1"/>
                </a:solidFill>
              </a:rPr>
              <a:t>Therapy</a:t>
            </a:r>
          </a:p>
        </p:txBody>
      </p:sp>
      <p:sp>
        <p:nvSpPr>
          <p:cNvPr id="5" name="Google Shape;404;p39">
            <a:extLst>
              <a:ext uri="{FF2B5EF4-FFF2-40B4-BE49-F238E27FC236}">
                <a16:creationId xmlns:a16="http://schemas.microsoft.com/office/drawing/2014/main" id="{B2B4BE35-C70D-4BA3-C29E-AFE5F52EA4AA}"/>
              </a:ext>
            </a:extLst>
          </p:cNvPr>
          <p:cNvSpPr txBox="1">
            <a:spLocks/>
          </p:cNvSpPr>
          <p:nvPr/>
        </p:nvSpPr>
        <p:spPr>
          <a:xfrm>
            <a:off x="4384693" y="3098162"/>
            <a:ext cx="4567800" cy="116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6500" b="1" i="0" u="none" strike="noStrike" cap="none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pPr algn="ctr"/>
            <a:r>
              <a:rPr lang="en-US" sz="4800" dirty="0">
                <a:solidFill>
                  <a:schemeClr val="bg1">
                    <a:lumMod val="75000"/>
                  </a:schemeClr>
                </a:solidFill>
              </a:rPr>
              <a:t>Modeling</a:t>
            </a:r>
          </a:p>
        </p:txBody>
      </p:sp>
    </p:spTree>
    <p:extLst>
      <p:ext uri="{BB962C8B-B14F-4D97-AF65-F5344CB8AC3E}">
        <p14:creationId xmlns:p14="http://schemas.microsoft.com/office/powerpoint/2010/main" val="190376852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CD97FD1C-948B-A4BE-4D01-BF056137DAE0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Design of drug nanocarriers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87C7870-8CDA-A131-96D8-755CC0D4ACF6}"/>
              </a:ext>
            </a:extLst>
          </p:cNvPr>
          <p:cNvSpPr txBox="1"/>
          <p:nvPr/>
        </p:nvSpPr>
        <p:spPr>
          <a:xfrm>
            <a:off x="5886450" y="1416554"/>
            <a:ext cx="3084650" cy="280076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deliver drugs precisely to target tissues or cells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improve solubility, stability, and bioavailability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enable controlled and sustained drug release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reduce side effects through targeted action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high biocompatibility</a:t>
            </a:r>
          </a:p>
          <a:p>
            <a:pPr marL="285750" indent="-285750" algn="just">
              <a:buClrTx/>
              <a:buFont typeface="Wingdings" panose="05000000000000000000" pitchFamily="2" charset="2"/>
              <a:buChar char="q"/>
            </a:pPr>
            <a:r>
              <a:rPr lang="en-US" sz="1600" dirty="0">
                <a:latin typeface="DM Sans" pitchFamily="2" charset="0"/>
              </a:rPr>
              <a:t>applied in cancer therapy, imaging, and gene delivery</a:t>
            </a:r>
          </a:p>
        </p:txBody>
      </p:sp>
      <p:pic>
        <p:nvPicPr>
          <p:cNvPr id="11" name="Рисунок 10" descr="Изображение выглядит как графическая вставка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210E3325-36C0-DDF6-4183-11E855D474C6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4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0" y="983338"/>
            <a:ext cx="5981105" cy="3588662"/>
          </a:xfrm>
          <a:prstGeom prst="rect">
            <a:avLst/>
          </a:prstGeom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>
          <a:extLst>
            <a:ext uri="{FF2B5EF4-FFF2-40B4-BE49-F238E27FC236}">
              <a16:creationId xmlns:a16="http://schemas.microsoft.com/office/drawing/2014/main" id="{BF7A0542-3528-9050-1DAC-E1976DDA18E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911EB9A9-8307-AB27-03A3-CC740219A309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Design of drug nanocarriers</a:t>
            </a:r>
          </a:p>
        </p:txBody>
      </p:sp>
      <p:grpSp>
        <p:nvGrpSpPr>
          <p:cNvPr id="2" name="Группа 1">
            <a:extLst>
              <a:ext uri="{FF2B5EF4-FFF2-40B4-BE49-F238E27FC236}">
                <a16:creationId xmlns:a16="http://schemas.microsoft.com/office/drawing/2014/main" id="{310FBFD7-7002-071C-3490-4F49B119E751}"/>
              </a:ext>
            </a:extLst>
          </p:cNvPr>
          <p:cNvGrpSpPr>
            <a:grpSpLocks noChangeAspect="1"/>
          </p:cNvGrpSpPr>
          <p:nvPr/>
        </p:nvGrpSpPr>
        <p:grpSpPr>
          <a:xfrm>
            <a:off x="-71216" y="1238233"/>
            <a:ext cx="4424766" cy="1627824"/>
            <a:chOff x="0" y="3420048"/>
            <a:chExt cx="4374242" cy="1609235"/>
          </a:xfrm>
        </p:grpSpPr>
        <p:pic>
          <p:nvPicPr>
            <p:cNvPr id="4098" name="Picture 2" descr="Drug Delivery Liposome by Science Photo Library">
              <a:extLst>
                <a:ext uri="{FF2B5EF4-FFF2-40B4-BE49-F238E27FC236}">
                  <a16:creationId xmlns:a16="http://schemas.microsoft.com/office/drawing/2014/main" id="{666CBE9E-746F-ED79-7E9B-AF41A1DE2659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clrChange>
                <a:clrFrom>
                  <a:srgbClr val="FEFEFE"/>
                </a:clrFrom>
                <a:clrTo>
                  <a:srgbClr val="FEFEFE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0" y="3453491"/>
              <a:ext cx="2101056" cy="157579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4102" name="Picture 6" descr="Vesicular Drug Delivery Systems: Promising Approaches in Ocular Drug  Delivery">
              <a:extLst>
                <a:ext uri="{FF2B5EF4-FFF2-40B4-BE49-F238E27FC236}">
                  <a16:creationId xmlns:a16="http://schemas.microsoft.com/office/drawing/2014/main" id="{B0CB19D4-5D15-2DA0-8651-AE6BDFFF81AA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4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902278" y="3420048"/>
              <a:ext cx="2471964" cy="1609235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D78222B2-9DA8-E612-2C8C-3E04C55CA66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029878" y="1344761"/>
            <a:ext cx="3707216" cy="1414768"/>
          </a:xfrm>
          <a:prstGeom prst="rect">
            <a:avLst/>
          </a:prstGeom>
        </p:spPr>
      </p:pic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A50885C5-AECB-820D-D470-6E2C888C41AC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834518" y="2571750"/>
            <a:ext cx="4243490" cy="2457450"/>
          </a:xfrm>
          <a:prstGeom prst="rect">
            <a:avLst/>
          </a:prstGeom>
        </p:spPr>
      </p:pic>
      <p:cxnSp>
        <p:nvCxnSpPr>
          <p:cNvPr id="16" name="Прямая соединительная линия 15">
            <a:extLst>
              <a:ext uri="{FF2B5EF4-FFF2-40B4-BE49-F238E27FC236}">
                <a16:creationId xmlns:a16="http://schemas.microsoft.com/office/drawing/2014/main" id="{9144372E-896D-19D1-5CCB-82332D2F0904}"/>
              </a:ext>
            </a:extLst>
          </p:cNvPr>
          <p:cNvCxnSpPr/>
          <p:nvPr/>
        </p:nvCxnSpPr>
        <p:spPr>
          <a:xfrm>
            <a:off x="4694464" y="834260"/>
            <a:ext cx="0" cy="4096968"/>
          </a:xfrm>
          <a:prstGeom prst="line">
            <a:avLst/>
          </a:prstGeom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19" name="Рисунок 18">
            <a:extLst>
              <a:ext uri="{FF2B5EF4-FFF2-40B4-BE49-F238E27FC236}">
                <a16:creationId xmlns:a16="http://schemas.microsoft.com/office/drawing/2014/main" id="{9148A5A6-E7EF-3F06-5566-565F74836D43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5826" y="2509321"/>
            <a:ext cx="4629149" cy="2221682"/>
          </a:xfrm>
          <a:prstGeom prst="rect">
            <a:avLst/>
          </a:prstGeom>
        </p:spPr>
      </p:pic>
      <p:sp>
        <p:nvSpPr>
          <p:cNvPr id="20" name="Прямоугольник 19">
            <a:extLst>
              <a:ext uri="{FF2B5EF4-FFF2-40B4-BE49-F238E27FC236}">
                <a16:creationId xmlns:a16="http://schemas.microsoft.com/office/drawing/2014/main" id="{8ACD36E5-B779-72B6-6C1A-336EFB2534A4}"/>
              </a:ext>
            </a:extLst>
          </p:cNvPr>
          <p:cNvSpPr/>
          <p:nvPr/>
        </p:nvSpPr>
        <p:spPr>
          <a:xfrm>
            <a:off x="710294" y="728786"/>
            <a:ext cx="2815098" cy="418519"/>
          </a:xfrm>
          <a:prstGeom prst="rect">
            <a:avLst/>
          </a:prstGeom>
          <a:solidFill>
            <a:schemeClr val="bg1"/>
          </a:solidFill>
          <a:ln>
            <a:solidFill>
              <a:schemeClr val="bg1">
                <a:lumMod val="95000"/>
              </a:schemeClr>
            </a:solidFill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  <a:latin typeface="DM Sans" pitchFamily="2" charset="0"/>
              </a:rPr>
              <a:t>Lipid-based nanocarriers</a:t>
            </a:r>
            <a:endParaRPr lang="ru-UA" sz="1600" b="1" dirty="0">
              <a:solidFill>
                <a:schemeClr val="tx1"/>
              </a:solidFill>
            </a:endParaRPr>
          </a:p>
        </p:txBody>
      </p:sp>
      <p:sp>
        <p:nvSpPr>
          <p:cNvPr id="21" name="Прямоугольник 20">
            <a:extLst>
              <a:ext uri="{FF2B5EF4-FFF2-40B4-BE49-F238E27FC236}">
                <a16:creationId xmlns:a16="http://schemas.microsoft.com/office/drawing/2014/main" id="{EDC98B91-1534-BF96-332F-F094B3F0836A}"/>
              </a:ext>
            </a:extLst>
          </p:cNvPr>
          <p:cNvSpPr/>
          <p:nvPr/>
        </p:nvSpPr>
        <p:spPr>
          <a:xfrm>
            <a:off x="5192486" y="762170"/>
            <a:ext cx="3072254" cy="418519"/>
          </a:xfrm>
          <a:prstGeom prst="rect">
            <a:avLst/>
          </a:prstGeom>
          <a:solidFill>
            <a:schemeClr val="bg1"/>
          </a:solidFill>
          <a:ln>
            <a:solidFill>
              <a:schemeClr val="bg1">
                <a:lumMod val="95000"/>
              </a:schemeClr>
            </a:solidFill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  <a:latin typeface="DM Sans" pitchFamily="2" charset="0"/>
              </a:rPr>
              <a:t>Polymer-based nanocarriers</a:t>
            </a:r>
            <a:endParaRPr lang="ru-UA" sz="1600" b="1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824471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>
          <a:extLst>
            <a:ext uri="{FF2B5EF4-FFF2-40B4-BE49-F238E27FC236}">
              <a16:creationId xmlns:a16="http://schemas.microsoft.com/office/drawing/2014/main" id="{0182289F-FB64-DE9F-0FC3-D5E19856DBF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EE890022-8BCC-D527-BA31-3B40FD330A6E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Functional amyloid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C4B45DAE-E242-33D7-B36F-9037A24FDF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48227" y="708935"/>
            <a:ext cx="2647283" cy="1015916"/>
          </a:xfrm>
          <a:prstGeom prst="rect">
            <a:avLst/>
          </a:prstGeom>
        </p:spPr>
      </p:pic>
      <p:pic>
        <p:nvPicPr>
          <p:cNvPr id="6" name="Рисунок 5">
            <a:extLst>
              <a:ext uri="{FF2B5EF4-FFF2-40B4-BE49-F238E27FC236}">
                <a16:creationId xmlns:a16="http://schemas.microsoft.com/office/drawing/2014/main" id="{AFFDB62E-B93C-D01E-4D05-BE5B3F2CA77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248227" y="1877339"/>
            <a:ext cx="2647283" cy="1870916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8E252169-AE06-3800-C2B8-9AC1A8F820A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983044" y="687793"/>
            <a:ext cx="3672553" cy="3060461"/>
          </a:xfrm>
          <a:prstGeom prst="rect">
            <a:avLst/>
          </a:prstGeom>
        </p:spPr>
      </p:pic>
      <p:sp>
        <p:nvSpPr>
          <p:cNvPr id="9" name="Прямоугольник: скругленные углы 8">
            <a:extLst>
              <a:ext uri="{FF2B5EF4-FFF2-40B4-BE49-F238E27FC236}">
                <a16:creationId xmlns:a16="http://schemas.microsoft.com/office/drawing/2014/main" id="{7C499C62-7205-AA0E-AA27-A9E39E0A484D}"/>
              </a:ext>
            </a:extLst>
          </p:cNvPr>
          <p:cNvSpPr/>
          <p:nvPr/>
        </p:nvSpPr>
        <p:spPr>
          <a:xfrm>
            <a:off x="1039094" y="3873732"/>
            <a:ext cx="3090912" cy="1178329"/>
          </a:xfrm>
          <a:prstGeom prst="roundRect">
            <a:avLst/>
          </a:prstGeom>
          <a:solidFill>
            <a:srgbClr val="F2D5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D56E65E5-1A83-BF0C-D4B7-38B9BDD3980A}"/>
              </a:ext>
            </a:extLst>
          </p:cNvPr>
          <p:cNvSpPr txBox="1"/>
          <p:nvPr/>
        </p:nvSpPr>
        <p:spPr>
          <a:xfrm>
            <a:off x="1080658" y="3866874"/>
            <a:ext cx="3090911" cy="11695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Outfit" panose="020B0604020202020204" charset="0"/>
              </a:rPr>
              <a:t>1) plasticity</a:t>
            </a:r>
          </a:p>
          <a:p>
            <a:r>
              <a:rPr lang="en-US" dirty="0">
                <a:latin typeface="Outfit" panose="020B0604020202020204" charset="0"/>
              </a:rPr>
              <a:t>2) stability, high mechanical stiffness</a:t>
            </a:r>
          </a:p>
          <a:p>
            <a:r>
              <a:rPr lang="en-US" dirty="0">
                <a:latin typeface="Outfit" panose="020B0604020202020204" charset="0"/>
              </a:rPr>
              <a:t>3) self-organization ability</a:t>
            </a:r>
          </a:p>
          <a:p>
            <a:r>
              <a:rPr lang="en-US" dirty="0">
                <a:latin typeface="Outfit" panose="020B0604020202020204" charset="0"/>
              </a:rPr>
              <a:t>4) ease of functionalization</a:t>
            </a:r>
          </a:p>
          <a:p>
            <a:r>
              <a:rPr lang="en-US" dirty="0">
                <a:latin typeface="Outfit" panose="020B0604020202020204" charset="0"/>
              </a:rPr>
              <a:t>5) tunable properties</a:t>
            </a:r>
            <a:endParaRPr lang="ru-UA" dirty="0"/>
          </a:p>
        </p:txBody>
      </p:sp>
      <p:sp>
        <p:nvSpPr>
          <p:cNvPr id="11" name="Прямоугольник: скругленные углы 10">
            <a:extLst>
              <a:ext uri="{FF2B5EF4-FFF2-40B4-BE49-F238E27FC236}">
                <a16:creationId xmlns:a16="http://schemas.microsoft.com/office/drawing/2014/main" id="{EBB95EF3-2DD1-96C7-90D3-DED736B8A6CA}"/>
              </a:ext>
            </a:extLst>
          </p:cNvPr>
          <p:cNvSpPr/>
          <p:nvPr/>
        </p:nvSpPr>
        <p:spPr>
          <a:xfrm>
            <a:off x="5389421" y="3880590"/>
            <a:ext cx="2665189" cy="1178329"/>
          </a:xfrm>
          <a:prstGeom prst="roundRect">
            <a:avLst/>
          </a:prstGeom>
          <a:solidFill>
            <a:srgbClr val="A3E7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F99DDC5-9B8B-4B56-C915-7B8D370855DE}"/>
              </a:ext>
            </a:extLst>
          </p:cNvPr>
          <p:cNvSpPr txBox="1"/>
          <p:nvPr/>
        </p:nvSpPr>
        <p:spPr>
          <a:xfrm>
            <a:off x="5430985" y="3873732"/>
            <a:ext cx="2486578" cy="116955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latin typeface="Outfit" panose="020B0604020202020204" charset="0"/>
              </a:rPr>
              <a:t>1) optoelectronics, nanowires</a:t>
            </a:r>
          </a:p>
          <a:p>
            <a:r>
              <a:rPr lang="en-US" dirty="0">
                <a:latin typeface="Outfit" panose="020B0604020202020204" charset="0"/>
              </a:rPr>
              <a:t>2) nanoporous matrices</a:t>
            </a:r>
          </a:p>
          <a:p>
            <a:r>
              <a:rPr lang="en-US" dirty="0">
                <a:latin typeface="Outfit" panose="020B0604020202020204" charset="0"/>
              </a:rPr>
              <a:t>3) drug delivery</a:t>
            </a:r>
          </a:p>
          <a:p>
            <a:r>
              <a:rPr lang="en-US" dirty="0">
                <a:latin typeface="Outfit" panose="020B0604020202020204" charset="0"/>
              </a:rPr>
              <a:t>4) cell adhesion</a:t>
            </a:r>
          </a:p>
          <a:p>
            <a:r>
              <a:rPr lang="en-US" dirty="0">
                <a:latin typeface="Outfit" panose="020B0604020202020204" charset="0"/>
              </a:rPr>
              <a:t>5) light emitting diodes</a:t>
            </a:r>
            <a:endParaRPr lang="ru-UA" dirty="0"/>
          </a:p>
        </p:txBody>
      </p:sp>
      <p:sp>
        <p:nvSpPr>
          <p:cNvPr id="13" name="Стрелка: вниз 12">
            <a:extLst>
              <a:ext uri="{FF2B5EF4-FFF2-40B4-BE49-F238E27FC236}">
                <a16:creationId xmlns:a16="http://schemas.microsoft.com/office/drawing/2014/main" id="{126E71EA-6A33-F5C7-7AB4-78A6C94393A7}"/>
              </a:ext>
            </a:extLst>
          </p:cNvPr>
          <p:cNvSpPr/>
          <p:nvPr/>
        </p:nvSpPr>
        <p:spPr>
          <a:xfrm rot="16200000">
            <a:off x="4582495" y="4126581"/>
            <a:ext cx="396000" cy="686346"/>
          </a:xfrm>
          <a:prstGeom prst="downArrow">
            <a:avLst/>
          </a:prstGeom>
          <a:solidFill>
            <a:srgbClr val="663300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</p:spTree>
    <p:extLst>
      <p:ext uri="{BB962C8B-B14F-4D97-AF65-F5344CB8AC3E}">
        <p14:creationId xmlns:p14="http://schemas.microsoft.com/office/powerpoint/2010/main" val="54475108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>
          <a:extLst>
            <a:ext uri="{FF2B5EF4-FFF2-40B4-BE49-F238E27FC236}">
              <a16:creationId xmlns:a16="http://schemas.microsoft.com/office/drawing/2014/main" id="{B7D854B8-59E9-0799-4BC7-93A1762B0B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D05628BD-6A88-9BAB-82B4-A802BC2E69C0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12318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Design of hybrid nanocomposites</a:t>
            </a:r>
          </a:p>
        </p:txBody>
      </p:sp>
      <p:grpSp>
        <p:nvGrpSpPr>
          <p:cNvPr id="4" name="Группа 3">
            <a:extLst>
              <a:ext uri="{FF2B5EF4-FFF2-40B4-BE49-F238E27FC236}">
                <a16:creationId xmlns:a16="http://schemas.microsoft.com/office/drawing/2014/main" id="{BE12C1E7-D7E0-A540-D049-FD74ED56A798}"/>
              </a:ext>
            </a:extLst>
          </p:cNvPr>
          <p:cNvGrpSpPr/>
          <p:nvPr/>
        </p:nvGrpSpPr>
        <p:grpSpPr>
          <a:xfrm>
            <a:off x="4898575" y="627947"/>
            <a:ext cx="4033157" cy="4033157"/>
            <a:chOff x="720000" y="824592"/>
            <a:chExt cx="4033157" cy="4033157"/>
          </a:xfrm>
        </p:grpSpPr>
        <p:pic>
          <p:nvPicPr>
            <p:cNvPr id="5122" name="Picture 2" descr="Сформированное изображение">
              <a:extLst>
                <a:ext uri="{FF2B5EF4-FFF2-40B4-BE49-F238E27FC236}">
                  <a16:creationId xmlns:a16="http://schemas.microsoft.com/office/drawing/2014/main" id="{0503E787-4F02-B8A1-F16C-DFAA11EB6746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20000" y="824592"/>
              <a:ext cx="4033157" cy="403315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3" name="Прямоугольник 2">
              <a:extLst>
                <a:ext uri="{FF2B5EF4-FFF2-40B4-BE49-F238E27FC236}">
                  <a16:creationId xmlns:a16="http://schemas.microsoft.com/office/drawing/2014/main" id="{9D412724-6853-DF1A-9FA5-0FC91AE394B4}"/>
                </a:ext>
              </a:extLst>
            </p:cNvPr>
            <p:cNvSpPr/>
            <p:nvPr/>
          </p:nvSpPr>
          <p:spPr>
            <a:xfrm>
              <a:off x="898071" y="4188279"/>
              <a:ext cx="3855086" cy="53884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</p:grpSp>
      <p:sp>
        <p:nvSpPr>
          <p:cNvPr id="9" name="Стрелка: вправо 8">
            <a:extLst>
              <a:ext uri="{FF2B5EF4-FFF2-40B4-BE49-F238E27FC236}">
                <a16:creationId xmlns:a16="http://schemas.microsoft.com/office/drawing/2014/main" id="{5DE69BB9-6069-F5A3-1DE0-6E3E00291771}"/>
              </a:ext>
            </a:extLst>
          </p:cNvPr>
          <p:cNvSpPr/>
          <p:nvPr/>
        </p:nvSpPr>
        <p:spPr>
          <a:xfrm>
            <a:off x="4096932" y="2358175"/>
            <a:ext cx="979714" cy="572700"/>
          </a:xfrm>
          <a:prstGeom prst="rightArrow">
            <a:avLst/>
          </a:prstGeom>
          <a:solidFill>
            <a:schemeClr val="accent2">
              <a:lumMod val="75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grpSp>
        <p:nvGrpSpPr>
          <p:cNvPr id="2" name="Группа 1">
            <a:extLst>
              <a:ext uri="{FF2B5EF4-FFF2-40B4-BE49-F238E27FC236}">
                <a16:creationId xmlns:a16="http://schemas.microsoft.com/office/drawing/2014/main" id="{6C50B51D-93D4-FCF1-725F-136548E9BD3B}"/>
              </a:ext>
            </a:extLst>
          </p:cNvPr>
          <p:cNvGrpSpPr/>
          <p:nvPr/>
        </p:nvGrpSpPr>
        <p:grpSpPr>
          <a:xfrm>
            <a:off x="105830" y="806857"/>
            <a:ext cx="3839157" cy="3789635"/>
            <a:chOff x="242980" y="823186"/>
            <a:chExt cx="3839157" cy="3789635"/>
          </a:xfrm>
        </p:grpSpPr>
        <p:pic>
          <p:nvPicPr>
            <p:cNvPr id="7" name="Рисунок 6" descr="Изображение выглядит как карта&#10;&#10;Контент, сгенерированный ИИ, может содержать ошибки.">
              <a:extLst>
                <a:ext uri="{FF2B5EF4-FFF2-40B4-BE49-F238E27FC236}">
                  <a16:creationId xmlns:a16="http://schemas.microsoft.com/office/drawing/2014/main" id="{33190731-E2AC-7752-4460-14BBC3CCD6B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242980" y="823186"/>
              <a:ext cx="3839156" cy="3789635"/>
            </a:xfrm>
            <a:prstGeom prst="rect">
              <a:avLst/>
            </a:prstGeom>
          </p:spPr>
        </p:pic>
        <p:pic>
          <p:nvPicPr>
            <p:cNvPr id="10" name="Рисунок 9">
              <a:extLst>
                <a:ext uri="{FF2B5EF4-FFF2-40B4-BE49-F238E27FC236}">
                  <a16:creationId xmlns:a16="http://schemas.microsoft.com/office/drawing/2014/main" id="{C68466C9-D6DF-1129-CAD3-D79FACDD7F0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33964" t="30356" r="18685" b="31215"/>
            <a:stretch/>
          </p:blipFill>
          <p:spPr bwMode="auto">
            <a:xfrm>
              <a:off x="2162559" y="3354887"/>
              <a:ext cx="1919578" cy="1257934"/>
            </a:xfrm>
            <a:prstGeom prst="rect">
              <a:avLst/>
            </a:prstGeom>
            <a:noFill/>
            <a:ln>
              <a:noFill/>
            </a:ln>
            <a:extLst>
              <a:ext uri="{53640926-AAD7-44D8-BBD7-CCE9431645EC}">
                <a14:shadowObscured xmlns:a14="http://schemas.microsoft.com/office/drawing/2010/main"/>
              </a:ext>
            </a:extLst>
          </p:spPr>
        </p:pic>
      </p:grpSp>
      <p:grpSp>
        <p:nvGrpSpPr>
          <p:cNvPr id="23" name="Группа 22">
            <a:extLst>
              <a:ext uri="{FF2B5EF4-FFF2-40B4-BE49-F238E27FC236}">
                <a16:creationId xmlns:a16="http://schemas.microsoft.com/office/drawing/2014/main" id="{ED81FF77-4721-0123-01E8-8875120849EA}"/>
              </a:ext>
            </a:extLst>
          </p:cNvPr>
          <p:cNvGrpSpPr/>
          <p:nvPr/>
        </p:nvGrpSpPr>
        <p:grpSpPr>
          <a:xfrm>
            <a:off x="4041316" y="3984171"/>
            <a:ext cx="4986745" cy="1045029"/>
            <a:chOff x="4041316" y="3984171"/>
            <a:chExt cx="4986745" cy="1045029"/>
          </a:xfrm>
        </p:grpSpPr>
        <p:sp>
          <p:nvSpPr>
            <p:cNvPr id="21" name="Прямоугольник 20">
              <a:extLst>
                <a:ext uri="{FF2B5EF4-FFF2-40B4-BE49-F238E27FC236}">
                  <a16:creationId xmlns:a16="http://schemas.microsoft.com/office/drawing/2014/main" id="{1F469CBD-5A00-F2D6-B291-3B58E0B3BA83}"/>
                </a:ext>
              </a:extLst>
            </p:cNvPr>
            <p:cNvSpPr/>
            <p:nvPr/>
          </p:nvSpPr>
          <p:spPr>
            <a:xfrm>
              <a:off x="4041316" y="3984171"/>
              <a:ext cx="4986745" cy="1045029"/>
            </a:xfrm>
            <a:prstGeom prst="rect">
              <a:avLst/>
            </a:prstGeom>
            <a:solidFill>
              <a:schemeClr val="accent1">
                <a:lumMod val="40000"/>
                <a:lumOff val="6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79E291D4-92A9-162E-449F-7B5A7F267C1D}"/>
                </a:ext>
              </a:extLst>
            </p:cNvPr>
            <p:cNvSpPr txBox="1"/>
            <p:nvPr/>
          </p:nvSpPr>
          <p:spPr>
            <a:xfrm>
              <a:off x="4082136" y="4045020"/>
              <a:ext cx="4906736" cy="96949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just"/>
              <a:r>
                <a:rPr lang="en-US" sz="1900" b="1" dirty="0">
                  <a:latin typeface="DM Sans" pitchFamily="2" charset="0"/>
                </a:rPr>
                <a:t>Composite liposome-amyloid platforms increase the payload efficiency of the drugs</a:t>
              </a:r>
              <a:endParaRPr lang="ru-UA" sz="1900" b="1" dirty="0"/>
            </a:p>
          </p:txBody>
        </p:sp>
      </p:grpSp>
    </p:spTree>
    <p:extLst>
      <p:ext uri="{BB962C8B-B14F-4D97-AF65-F5344CB8AC3E}">
        <p14:creationId xmlns:p14="http://schemas.microsoft.com/office/powerpoint/2010/main" val="65743913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>
          <a:extLst>
            <a:ext uri="{FF2B5EF4-FFF2-40B4-BE49-F238E27FC236}">
              <a16:creationId xmlns:a16="http://schemas.microsoft.com/office/drawing/2014/main" id="{8271027D-ABBF-8E22-75F7-472FF6D7C93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9D75DDCD-7CF7-27F5-FE07-99D303C10AF7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-42546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Biocompatible wound healing coatings</a:t>
            </a:r>
          </a:p>
        </p:txBody>
      </p:sp>
      <p:pic>
        <p:nvPicPr>
          <p:cNvPr id="2" name="Рисунок 1" descr="Изображение выглядит как текст, тахта, стул, мебель&#10;&#10;Автоматически созданное описание">
            <a:extLst>
              <a:ext uri="{FF2B5EF4-FFF2-40B4-BE49-F238E27FC236}">
                <a16:creationId xmlns:a16="http://schemas.microsoft.com/office/drawing/2014/main" id="{4FB79FAB-8097-CCD0-9B59-30C50258C576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199" y="716306"/>
            <a:ext cx="7366001" cy="3110715"/>
          </a:xfrm>
          <a:prstGeom prst="rect">
            <a:avLst/>
          </a:prstGeom>
        </p:spPr>
      </p:pic>
      <p:sp>
        <p:nvSpPr>
          <p:cNvPr id="5" name="Прямоугольник 4">
            <a:extLst>
              <a:ext uri="{FF2B5EF4-FFF2-40B4-BE49-F238E27FC236}">
                <a16:creationId xmlns:a16="http://schemas.microsoft.com/office/drawing/2014/main" id="{30AB0171-5461-8CE0-4BAD-5F5581EE8C7C}"/>
              </a:ext>
            </a:extLst>
          </p:cNvPr>
          <p:cNvSpPr/>
          <p:nvPr/>
        </p:nvSpPr>
        <p:spPr>
          <a:xfrm>
            <a:off x="2838450" y="716306"/>
            <a:ext cx="800100" cy="14907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6" name="Прямоугольник 5">
            <a:extLst>
              <a:ext uri="{FF2B5EF4-FFF2-40B4-BE49-F238E27FC236}">
                <a16:creationId xmlns:a16="http://schemas.microsoft.com/office/drawing/2014/main" id="{CEDB0201-951E-694E-42F6-7932818C621F}"/>
              </a:ext>
            </a:extLst>
          </p:cNvPr>
          <p:cNvSpPr/>
          <p:nvPr/>
        </p:nvSpPr>
        <p:spPr>
          <a:xfrm>
            <a:off x="971550" y="2592578"/>
            <a:ext cx="2578100" cy="123444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 dirty="0"/>
          </a:p>
        </p:txBody>
      </p:sp>
      <p:sp>
        <p:nvSpPr>
          <p:cNvPr id="11" name="Прямоугольник: скругленные углы 10">
            <a:extLst>
              <a:ext uri="{FF2B5EF4-FFF2-40B4-BE49-F238E27FC236}">
                <a16:creationId xmlns:a16="http://schemas.microsoft.com/office/drawing/2014/main" id="{F086950A-9B52-90ED-3431-6127B8C7644B}"/>
              </a:ext>
            </a:extLst>
          </p:cNvPr>
          <p:cNvSpPr/>
          <p:nvPr/>
        </p:nvSpPr>
        <p:spPr>
          <a:xfrm>
            <a:off x="3778102" y="2452878"/>
            <a:ext cx="3987948" cy="1460500"/>
          </a:xfrm>
          <a:prstGeom prst="roundRect">
            <a:avLst>
              <a:gd name="adj" fmla="val 8549"/>
            </a:avLst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2" name="Прямоугольник 11">
            <a:extLst>
              <a:ext uri="{FF2B5EF4-FFF2-40B4-BE49-F238E27FC236}">
                <a16:creationId xmlns:a16="http://schemas.microsoft.com/office/drawing/2014/main" id="{24196368-C110-9EDA-E8DD-BC0EF232E3B8}"/>
              </a:ext>
            </a:extLst>
          </p:cNvPr>
          <p:cNvSpPr/>
          <p:nvPr/>
        </p:nvSpPr>
        <p:spPr>
          <a:xfrm>
            <a:off x="971550" y="707162"/>
            <a:ext cx="1620000" cy="149072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2139F9AA-0993-9447-F660-5DB80B62965A}"/>
              </a:ext>
            </a:extLst>
          </p:cNvPr>
          <p:cNvSpPr txBox="1"/>
          <p:nvPr/>
        </p:nvSpPr>
        <p:spPr>
          <a:xfrm>
            <a:off x="1405974" y="548457"/>
            <a:ext cx="89960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DM Sans" pitchFamily="2" charset="0"/>
              </a:rPr>
              <a:t>Wound</a:t>
            </a:r>
            <a:endParaRPr lang="ru-UA" sz="1600" b="1" dirty="0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9F7D73A9-3D20-387D-052A-47589362C565}"/>
              </a:ext>
            </a:extLst>
          </p:cNvPr>
          <p:cNvSpPr txBox="1"/>
          <p:nvPr/>
        </p:nvSpPr>
        <p:spPr>
          <a:xfrm>
            <a:off x="2502259" y="548457"/>
            <a:ext cx="177163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DM Sans" pitchFamily="2" charset="0"/>
              </a:rPr>
              <a:t>Nanocomposite</a:t>
            </a:r>
            <a:endParaRPr lang="ru-UA" sz="1600" b="1" dirty="0"/>
          </a:p>
        </p:txBody>
      </p:sp>
      <p:pic>
        <p:nvPicPr>
          <p:cNvPr id="26" name="Рисунок 25">
            <a:extLst>
              <a:ext uri="{FF2B5EF4-FFF2-40B4-BE49-F238E27FC236}">
                <a16:creationId xmlns:a16="http://schemas.microsoft.com/office/drawing/2014/main" id="{470BCE0B-9443-72BB-12B6-0F726531761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40744" y="2546647"/>
            <a:ext cx="1418065" cy="1272961"/>
          </a:xfrm>
          <a:prstGeom prst="rect">
            <a:avLst/>
          </a:prstGeom>
        </p:spPr>
      </p:pic>
      <p:sp>
        <p:nvSpPr>
          <p:cNvPr id="27" name="Прямоугольник: скругленные углы 26">
            <a:extLst>
              <a:ext uri="{FF2B5EF4-FFF2-40B4-BE49-F238E27FC236}">
                <a16:creationId xmlns:a16="http://schemas.microsoft.com/office/drawing/2014/main" id="{45E16E1E-4F5A-BC20-1E44-FCCFF98AE477}"/>
              </a:ext>
            </a:extLst>
          </p:cNvPr>
          <p:cNvSpPr/>
          <p:nvPr/>
        </p:nvSpPr>
        <p:spPr>
          <a:xfrm>
            <a:off x="3455051" y="2438803"/>
            <a:ext cx="2533143" cy="1460500"/>
          </a:xfrm>
          <a:prstGeom prst="roundRect">
            <a:avLst/>
          </a:prstGeom>
          <a:noFill/>
          <a:ln>
            <a:solidFill>
              <a:srgbClr val="CC66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cxnSp>
        <p:nvCxnSpPr>
          <p:cNvPr id="29" name="Прямая со стрелкой 28">
            <a:extLst>
              <a:ext uri="{FF2B5EF4-FFF2-40B4-BE49-F238E27FC236}">
                <a16:creationId xmlns:a16="http://schemas.microsoft.com/office/drawing/2014/main" id="{C7367DA6-09B1-3F54-256C-8792D11B416A}"/>
              </a:ext>
            </a:extLst>
          </p:cNvPr>
          <p:cNvCxnSpPr>
            <a:cxnSpLocks/>
          </p:cNvCxnSpPr>
          <p:nvPr/>
        </p:nvCxnSpPr>
        <p:spPr>
          <a:xfrm flipH="1">
            <a:off x="4947684" y="2801537"/>
            <a:ext cx="639577" cy="134679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Прямая со стрелкой 31">
            <a:extLst>
              <a:ext uri="{FF2B5EF4-FFF2-40B4-BE49-F238E27FC236}">
                <a16:creationId xmlns:a16="http://schemas.microsoft.com/office/drawing/2014/main" id="{C4DF565B-5992-F2AA-9916-F319FA0F2715}"/>
              </a:ext>
            </a:extLst>
          </p:cNvPr>
          <p:cNvCxnSpPr>
            <a:cxnSpLocks/>
          </p:cNvCxnSpPr>
          <p:nvPr/>
        </p:nvCxnSpPr>
        <p:spPr>
          <a:xfrm>
            <a:off x="3731157" y="2860699"/>
            <a:ext cx="360000" cy="324000"/>
          </a:xfrm>
          <a:prstGeom prst="straightConnector1">
            <a:avLst/>
          </a:prstGeom>
          <a:ln w="38100">
            <a:solidFill>
              <a:schemeClr val="tx1"/>
            </a:solidFill>
            <a:headEnd type="none" w="med" len="med"/>
            <a:tailEnd type="arrow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4" name="TextBox 33">
            <a:extLst>
              <a:ext uri="{FF2B5EF4-FFF2-40B4-BE49-F238E27FC236}">
                <a16:creationId xmlns:a16="http://schemas.microsoft.com/office/drawing/2014/main" id="{5F8FCC6C-BFF0-F371-7563-9628F7CF2021}"/>
              </a:ext>
            </a:extLst>
          </p:cNvPr>
          <p:cNvSpPr txBox="1"/>
          <p:nvPr/>
        </p:nvSpPr>
        <p:spPr>
          <a:xfrm>
            <a:off x="3455051" y="2503618"/>
            <a:ext cx="50526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AF</a:t>
            </a:r>
            <a:endParaRPr lang="ru-UA" sz="2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BAC6EA2C-CF78-C943-B60C-7B7DAC8153BE}"/>
              </a:ext>
            </a:extLst>
          </p:cNvPr>
          <p:cNvSpPr txBox="1"/>
          <p:nvPr/>
        </p:nvSpPr>
        <p:spPr>
          <a:xfrm>
            <a:off x="5539032" y="2560828"/>
            <a:ext cx="44916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Lz</a:t>
            </a:r>
            <a:endParaRPr lang="ru-UA" sz="20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pSp>
        <p:nvGrpSpPr>
          <p:cNvPr id="54" name="Группа 53">
            <a:extLst>
              <a:ext uri="{FF2B5EF4-FFF2-40B4-BE49-F238E27FC236}">
                <a16:creationId xmlns:a16="http://schemas.microsoft.com/office/drawing/2014/main" id="{3AEAC41B-3E59-0495-B227-72B6EFFC0A09}"/>
              </a:ext>
            </a:extLst>
          </p:cNvPr>
          <p:cNvGrpSpPr/>
          <p:nvPr/>
        </p:nvGrpSpPr>
        <p:grpSpPr>
          <a:xfrm>
            <a:off x="361696" y="4055949"/>
            <a:ext cx="8569892" cy="988722"/>
            <a:chOff x="361696" y="4055949"/>
            <a:chExt cx="8569892" cy="988722"/>
          </a:xfrm>
        </p:grpSpPr>
        <p:sp>
          <p:nvSpPr>
            <p:cNvPr id="38" name="Прямоугольник: скругленные углы 37">
              <a:extLst>
                <a:ext uri="{FF2B5EF4-FFF2-40B4-BE49-F238E27FC236}">
                  <a16:creationId xmlns:a16="http://schemas.microsoft.com/office/drawing/2014/main" id="{1694A22C-22F3-C595-F1B2-AFBB9CB5C0D7}"/>
                </a:ext>
              </a:extLst>
            </p:cNvPr>
            <p:cNvSpPr/>
            <p:nvPr/>
          </p:nvSpPr>
          <p:spPr>
            <a:xfrm>
              <a:off x="365760" y="4062852"/>
              <a:ext cx="2267712" cy="362429"/>
            </a:xfrm>
            <a:prstGeom prst="roundRect">
              <a:avLst/>
            </a:prstGeom>
            <a:solidFill>
              <a:schemeClr val="accent3">
                <a:lumMod val="60000"/>
                <a:lumOff val="4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39" name="Прямоугольник: скругленные углы 38">
              <a:extLst>
                <a:ext uri="{FF2B5EF4-FFF2-40B4-BE49-F238E27FC236}">
                  <a16:creationId xmlns:a16="http://schemas.microsoft.com/office/drawing/2014/main" id="{A307AC4C-9A1B-3A84-AD37-48032E8A245C}"/>
                </a:ext>
              </a:extLst>
            </p:cNvPr>
            <p:cNvSpPr/>
            <p:nvPr/>
          </p:nvSpPr>
          <p:spPr>
            <a:xfrm>
              <a:off x="365760" y="4665221"/>
              <a:ext cx="2267712" cy="362429"/>
            </a:xfrm>
            <a:prstGeom prst="roundRect">
              <a:avLst/>
            </a:prstGeom>
            <a:solidFill>
              <a:srgbClr val="FFD1D1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40" name="Прямоугольник: скругленные углы 39">
              <a:extLst>
                <a:ext uri="{FF2B5EF4-FFF2-40B4-BE49-F238E27FC236}">
                  <a16:creationId xmlns:a16="http://schemas.microsoft.com/office/drawing/2014/main" id="{94AE6619-8C91-B2E2-8C01-E126F141CC36}"/>
                </a:ext>
              </a:extLst>
            </p:cNvPr>
            <p:cNvSpPr/>
            <p:nvPr/>
          </p:nvSpPr>
          <p:spPr>
            <a:xfrm>
              <a:off x="3343507" y="4062852"/>
              <a:ext cx="2267712" cy="362429"/>
            </a:xfrm>
            <a:prstGeom prst="roundRect">
              <a:avLst/>
            </a:prstGeom>
            <a:solidFill>
              <a:schemeClr val="accent6">
                <a:lumMod val="40000"/>
                <a:lumOff val="6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41" name="Прямоугольник: скругленные углы 40">
              <a:extLst>
                <a:ext uri="{FF2B5EF4-FFF2-40B4-BE49-F238E27FC236}">
                  <a16:creationId xmlns:a16="http://schemas.microsoft.com/office/drawing/2014/main" id="{C690B19C-F7C7-0247-CD3F-5F7AD4AF3DD8}"/>
                </a:ext>
              </a:extLst>
            </p:cNvPr>
            <p:cNvSpPr/>
            <p:nvPr/>
          </p:nvSpPr>
          <p:spPr>
            <a:xfrm>
              <a:off x="3343507" y="4665221"/>
              <a:ext cx="2267712" cy="362429"/>
            </a:xfrm>
            <a:prstGeom prst="roundRect">
              <a:avLst/>
            </a:prstGeom>
            <a:solidFill>
              <a:srgbClr val="F0CDFF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42" name="Прямоугольник: скругленные углы 41">
              <a:extLst>
                <a:ext uri="{FF2B5EF4-FFF2-40B4-BE49-F238E27FC236}">
                  <a16:creationId xmlns:a16="http://schemas.microsoft.com/office/drawing/2014/main" id="{CEF49F3E-ADEA-51CE-953C-482D41AA0FD6}"/>
                </a:ext>
              </a:extLst>
            </p:cNvPr>
            <p:cNvSpPr/>
            <p:nvPr/>
          </p:nvSpPr>
          <p:spPr>
            <a:xfrm>
              <a:off x="6273060" y="4154292"/>
              <a:ext cx="2628789" cy="730378"/>
            </a:xfrm>
            <a:prstGeom prst="roundRect">
              <a:avLst/>
            </a:prstGeom>
            <a:solidFill>
              <a:srgbClr val="FFE59B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44" name="TextBox 43">
              <a:extLst>
                <a:ext uri="{FF2B5EF4-FFF2-40B4-BE49-F238E27FC236}">
                  <a16:creationId xmlns:a16="http://schemas.microsoft.com/office/drawing/2014/main" id="{4EE84CCC-BCDC-6D07-57F1-73667F9013E5}"/>
                </a:ext>
              </a:extLst>
            </p:cNvPr>
            <p:cNvSpPr txBox="1"/>
            <p:nvPr/>
          </p:nvSpPr>
          <p:spPr>
            <a:xfrm>
              <a:off x="550672" y="4059400"/>
              <a:ext cx="174438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800" b="1" dirty="0">
                  <a:solidFill>
                    <a:srgbClr val="002060"/>
                  </a:solidFill>
                  <a:latin typeface="Outfit" panose="020B0604020202020204" charset="0"/>
                </a:rPr>
                <a:t>Amyloid fibrils</a:t>
              </a:r>
              <a:endParaRPr lang="ru-UA" sz="1800" b="1" dirty="0">
                <a:solidFill>
                  <a:srgbClr val="002060"/>
                </a:solidFill>
              </a:endParaRPr>
            </a:p>
          </p:txBody>
        </p:sp>
        <p:sp>
          <p:nvSpPr>
            <p:cNvPr id="45" name="TextBox 44">
              <a:extLst>
                <a:ext uri="{FF2B5EF4-FFF2-40B4-BE49-F238E27FC236}">
                  <a16:creationId xmlns:a16="http://schemas.microsoft.com/office/drawing/2014/main" id="{DCDE21B9-D952-64F6-C9C6-7C47B3C9B893}"/>
                </a:ext>
              </a:extLst>
            </p:cNvPr>
            <p:cNvSpPr txBox="1"/>
            <p:nvPr/>
          </p:nvSpPr>
          <p:spPr>
            <a:xfrm>
              <a:off x="3870833" y="4055949"/>
              <a:ext cx="123944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800" b="1" dirty="0">
                  <a:solidFill>
                    <a:srgbClr val="002060"/>
                  </a:solidFill>
                  <a:latin typeface="Outfit" panose="020B0604020202020204" charset="0"/>
                </a:rPr>
                <a:t>Lysozyme</a:t>
              </a:r>
              <a:endParaRPr lang="ru-UA" sz="1800" b="1" dirty="0">
                <a:solidFill>
                  <a:srgbClr val="002060"/>
                </a:solidFill>
              </a:endParaRPr>
            </a:p>
          </p:txBody>
        </p:sp>
        <p:sp>
          <p:nvSpPr>
            <p:cNvPr id="46" name="TextBox 45">
              <a:extLst>
                <a:ext uri="{FF2B5EF4-FFF2-40B4-BE49-F238E27FC236}">
                  <a16:creationId xmlns:a16="http://schemas.microsoft.com/office/drawing/2014/main" id="{DCE3BA9E-23F5-B272-4FFC-D5B32CA2E45E}"/>
                </a:ext>
              </a:extLst>
            </p:cNvPr>
            <p:cNvSpPr txBox="1"/>
            <p:nvPr/>
          </p:nvSpPr>
          <p:spPr>
            <a:xfrm>
              <a:off x="6275092" y="4193555"/>
              <a:ext cx="2656496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800" b="1" dirty="0">
                  <a:solidFill>
                    <a:srgbClr val="002060"/>
                  </a:solidFill>
                  <a:latin typeface="Outfit" panose="020B0604020202020204" charset="0"/>
                </a:rPr>
                <a:t>Nanocomposite wound </a:t>
              </a:r>
            </a:p>
            <a:p>
              <a:pPr algn="ctr"/>
              <a:r>
                <a:rPr lang="en-US" sz="1800" b="1" dirty="0">
                  <a:solidFill>
                    <a:srgbClr val="002060"/>
                  </a:solidFill>
                  <a:latin typeface="Outfit" panose="020B0604020202020204" charset="0"/>
                </a:rPr>
                <a:t>healing coatings</a:t>
              </a:r>
              <a:endParaRPr lang="ru-UA" sz="1800" b="1" dirty="0">
                <a:solidFill>
                  <a:srgbClr val="002060"/>
                </a:solidFill>
              </a:endParaRPr>
            </a:p>
          </p:txBody>
        </p:sp>
        <p:sp>
          <p:nvSpPr>
            <p:cNvPr id="47" name="TextBox 46">
              <a:extLst>
                <a:ext uri="{FF2B5EF4-FFF2-40B4-BE49-F238E27FC236}">
                  <a16:creationId xmlns:a16="http://schemas.microsoft.com/office/drawing/2014/main" id="{8C1A685E-B016-5BA2-B992-3BCFF9DD3811}"/>
                </a:ext>
              </a:extLst>
            </p:cNvPr>
            <p:cNvSpPr txBox="1"/>
            <p:nvPr/>
          </p:nvSpPr>
          <p:spPr>
            <a:xfrm>
              <a:off x="3336434" y="4675339"/>
              <a:ext cx="2271776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800" b="1" dirty="0">
                  <a:solidFill>
                    <a:srgbClr val="663300"/>
                  </a:solidFill>
                  <a:latin typeface="Outfit" panose="020B0604020202020204" charset="0"/>
                </a:rPr>
                <a:t>Antibacterial agent</a:t>
              </a:r>
              <a:endParaRPr lang="ru-UA" sz="1800" b="1" dirty="0">
                <a:solidFill>
                  <a:srgbClr val="663300"/>
                </a:solidFill>
              </a:endParaRPr>
            </a:p>
          </p:txBody>
        </p:sp>
        <p:sp>
          <p:nvSpPr>
            <p:cNvPr id="48" name="TextBox 47">
              <a:extLst>
                <a:ext uri="{FF2B5EF4-FFF2-40B4-BE49-F238E27FC236}">
                  <a16:creationId xmlns:a16="http://schemas.microsoft.com/office/drawing/2014/main" id="{98950883-3C24-0E41-9188-34149807E42C}"/>
                </a:ext>
              </a:extLst>
            </p:cNvPr>
            <p:cNvSpPr txBox="1"/>
            <p:nvPr/>
          </p:nvSpPr>
          <p:spPr>
            <a:xfrm>
              <a:off x="361696" y="4658318"/>
              <a:ext cx="2274982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800" b="1" dirty="0">
                  <a:solidFill>
                    <a:srgbClr val="663300"/>
                  </a:solidFill>
                  <a:latin typeface="Outfit" panose="020B0604020202020204" charset="0"/>
                </a:rPr>
                <a:t>Immobilized matrix</a:t>
              </a:r>
              <a:endParaRPr lang="ru-UA" sz="1800" b="1" dirty="0">
                <a:solidFill>
                  <a:srgbClr val="663300"/>
                </a:solidFill>
              </a:endParaRPr>
            </a:p>
          </p:txBody>
        </p:sp>
        <p:sp>
          <p:nvSpPr>
            <p:cNvPr id="49" name="Стрелка: вправо 48">
              <a:extLst>
                <a:ext uri="{FF2B5EF4-FFF2-40B4-BE49-F238E27FC236}">
                  <a16:creationId xmlns:a16="http://schemas.microsoft.com/office/drawing/2014/main" id="{0DFE8EB2-9913-03AA-3BBC-A27BBFAE48BD}"/>
                </a:ext>
              </a:extLst>
            </p:cNvPr>
            <p:cNvSpPr/>
            <p:nvPr/>
          </p:nvSpPr>
          <p:spPr>
            <a:xfrm rot="5400000">
              <a:off x="1391187" y="4423183"/>
              <a:ext cx="216000" cy="252000"/>
            </a:xfrm>
            <a:prstGeom prst="rightArrow">
              <a:avLst/>
            </a:prstGeom>
            <a:solidFill>
              <a:schemeClr val="accent2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50" name="Стрелка: вправо 49">
              <a:extLst>
                <a:ext uri="{FF2B5EF4-FFF2-40B4-BE49-F238E27FC236}">
                  <a16:creationId xmlns:a16="http://schemas.microsoft.com/office/drawing/2014/main" id="{6AF2B7D6-511C-6B8A-AEAD-6BF6B63107FE}"/>
                </a:ext>
              </a:extLst>
            </p:cNvPr>
            <p:cNvSpPr/>
            <p:nvPr/>
          </p:nvSpPr>
          <p:spPr>
            <a:xfrm rot="5400000">
              <a:off x="4364322" y="4423183"/>
              <a:ext cx="216000" cy="252000"/>
            </a:xfrm>
            <a:prstGeom prst="rightArrow">
              <a:avLst/>
            </a:prstGeom>
            <a:solidFill>
              <a:schemeClr val="accent2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51" name="TextBox 50">
              <a:extLst>
                <a:ext uri="{FF2B5EF4-FFF2-40B4-BE49-F238E27FC236}">
                  <a16:creationId xmlns:a16="http://schemas.microsoft.com/office/drawing/2014/main" id="{DE2361B5-BD1D-44DF-5DA5-D4FDC9633610}"/>
                </a:ext>
              </a:extLst>
            </p:cNvPr>
            <p:cNvSpPr txBox="1"/>
            <p:nvPr/>
          </p:nvSpPr>
          <p:spPr>
            <a:xfrm>
              <a:off x="2698899" y="4162162"/>
              <a:ext cx="502061" cy="7694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400" b="1" dirty="0">
                  <a:solidFill>
                    <a:srgbClr val="002060"/>
                  </a:solidFill>
                  <a:latin typeface="Outfit" panose="020B0604020202020204" charset="0"/>
                </a:rPr>
                <a:t>+</a:t>
              </a:r>
              <a:endParaRPr lang="ru-UA" sz="4400" b="1" dirty="0">
                <a:solidFill>
                  <a:srgbClr val="002060"/>
                </a:solidFill>
              </a:endParaRPr>
            </a:p>
          </p:txBody>
        </p:sp>
        <p:sp>
          <p:nvSpPr>
            <p:cNvPr id="52" name="TextBox 51">
              <a:extLst>
                <a:ext uri="{FF2B5EF4-FFF2-40B4-BE49-F238E27FC236}">
                  <a16:creationId xmlns:a16="http://schemas.microsoft.com/office/drawing/2014/main" id="{AF1AD6B8-7E17-6833-A6F9-3B8FFA3687CA}"/>
                </a:ext>
              </a:extLst>
            </p:cNvPr>
            <p:cNvSpPr txBox="1"/>
            <p:nvPr/>
          </p:nvSpPr>
          <p:spPr>
            <a:xfrm>
              <a:off x="5688100" y="4162162"/>
              <a:ext cx="502061" cy="7694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400" b="1" dirty="0">
                  <a:solidFill>
                    <a:srgbClr val="002060"/>
                  </a:solidFill>
                  <a:latin typeface="Outfit" panose="020B0604020202020204" charset="0"/>
                </a:rPr>
                <a:t>=</a:t>
              </a:r>
              <a:endParaRPr lang="ru-UA" sz="4400" b="1" dirty="0">
                <a:solidFill>
                  <a:srgbClr val="002060"/>
                </a:solidFill>
              </a:endParaRPr>
            </a:p>
          </p:txBody>
        </p:sp>
      </p:grpSp>
      <p:pic>
        <p:nvPicPr>
          <p:cNvPr id="55" name="Рисунок 54">
            <a:extLst>
              <a:ext uri="{FF2B5EF4-FFF2-40B4-BE49-F238E27FC236}">
                <a16:creationId xmlns:a16="http://schemas.microsoft.com/office/drawing/2014/main" id="{916D8DC6-988F-10A7-0E13-F4782494F21F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79786" y="2303327"/>
            <a:ext cx="1768295" cy="1468800"/>
          </a:xfrm>
          <a:prstGeom prst="rect">
            <a:avLst/>
          </a:prstGeom>
        </p:spPr>
      </p:pic>
      <p:pic>
        <p:nvPicPr>
          <p:cNvPr id="56" name="Рисунок 55">
            <a:extLst>
              <a:ext uri="{FF2B5EF4-FFF2-40B4-BE49-F238E27FC236}">
                <a16:creationId xmlns:a16="http://schemas.microsoft.com/office/drawing/2014/main" id="{79959DD2-A434-3D37-49FF-B4B10D2CE2E3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578623" y="2381695"/>
            <a:ext cx="1767202" cy="1468800"/>
          </a:xfrm>
          <a:prstGeom prst="rect">
            <a:avLst/>
          </a:prstGeom>
        </p:spPr>
      </p:pic>
      <p:pic>
        <p:nvPicPr>
          <p:cNvPr id="57" name="Рисунок 56">
            <a:extLst>
              <a:ext uri="{FF2B5EF4-FFF2-40B4-BE49-F238E27FC236}">
                <a16:creationId xmlns:a16="http://schemas.microsoft.com/office/drawing/2014/main" id="{7A03DD1E-54E2-21AB-7FC0-E10853B0DD48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124434" y="2435157"/>
            <a:ext cx="1597089" cy="1453718"/>
          </a:xfrm>
          <a:prstGeom prst="rect">
            <a:avLst/>
          </a:prstGeom>
        </p:spPr>
      </p:pic>
      <p:pic>
        <p:nvPicPr>
          <p:cNvPr id="58" name="Рисунок 57">
            <a:extLst>
              <a:ext uri="{FF2B5EF4-FFF2-40B4-BE49-F238E27FC236}">
                <a16:creationId xmlns:a16="http://schemas.microsoft.com/office/drawing/2014/main" id="{0EF6D3CE-BECB-A79A-BCB7-E5EE1EDBB507}"/>
              </a:ext>
            </a:extLst>
          </p:cNvPr>
          <p:cNvPicPr>
            <a:picLocks noChangeAspect="1"/>
          </p:cNvPicPr>
          <p:nvPr/>
        </p:nvPicPr>
        <p:blipFill>
          <a:blip r:embed="rId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554010" y="2395895"/>
            <a:ext cx="1567081" cy="1470389"/>
          </a:xfrm>
          <a:prstGeom prst="rect">
            <a:avLst/>
          </a:prstGeom>
        </p:spPr>
      </p:pic>
      <p:sp>
        <p:nvSpPr>
          <p:cNvPr id="59" name="TextBox 58">
            <a:extLst>
              <a:ext uri="{FF2B5EF4-FFF2-40B4-BE49-F238E27FC236}">
                <a16:creationId xmlns:a16="http://schemas.microsoft.com/office/drawing/2014/main" id="{22F76DC5-37C7-ED10-4871-9337E35F5259}"/>
              </a:ext>
            </a:extLst>
          </p:cNvPr>
          <p:cNvSpPr txBox="1"/>
          <p:nvPr/>
        </p:nvSpPr>
        <p:spPr>
          <a:xfrm>
            <a:off x="294601" y="2381695"/>
            <a:ext cx="4427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AF</a:t>
            </a:r>
            <a:endParaRPr lang="ru-UA" sz="16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0" name="TextBox 59">
            <a:extLst>
              <a:ext uri="{FF2B5EF4-FFF2-40B4-BE49-F238E27FC236}">
                <a16:creationId xmlns:a16="http://schemas.microsoft.com/office/drawing/2014/main" id="{D27131F6-6312-BC55-0A97-8CF381A25F75}"/>
              </a:ext>
            </a:extLst>
          </p:cNvPr>
          <p:cNvSpPr txBox="1"/>
          <p:nvPr/>
        </p:nvSpPr>
        <p:spPr>
          <a:xfrm>
            <a:off x="6473965" y="2381695"/>
            <a:ext cx="44275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AF</a:t>
            </a:r>
            <a:endParaRPr lang="ru-UA" sz="16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1" name="TextBox 60">
            <a:extLst>
              <a:ext uri="{FF2B5EF4-FFF2-40B4-BE49-F238E27FC236}">
                <a16:creationId xmlns:a16="http://schemas.microsoft.com/office/drawing/2014/main" id="{406B7172-BA79-8B4A-B7EF-790A6C2698B2}"/>
              </a:ext>
            </a:extLst>
          </p:cNvPr>
          <p:cNvSpPr txBox="1"/>
          <p:nvPr/>
        </p:nvSpPr>
        <p:spPr>
          <a:xfrm>
            <a:off x="8071767" y="2348801"/>
            <a:ext cx="77617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AF</a:t>
            </a:r>
            <a:r>
              <a:rPr lang="ru-RU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+</a:t>
            </a:r>
            <a:r>
              <a:rPr lang="en-US" sz="1600" b="1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Lz</a:t>
            </a:r>
            <a:endParaRPr lang="ru-UA" sz="16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3F7C1B03-B6D2-D30F-6369-EEF810F7AFDA}"/>
              </a:ext>
            </a:extLst>
          </p:cNvPr>
          <p:cNvSpPr txBox="1"/>
          <p:nvPr/>
        </p:nvSpPr>
        <p:spPr>
          <a:xfrm>
            <a:off x="1775264" y="2370501"/>
            <a:ext cx="776175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AF</a:t>
            </a:r>
            <a:r>
              <a:rPr lang="ru-RU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+</a:t>
            </a:r>
            <a:r>
              <a:rPr lang="en-US" sz="1600" b="1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DM Sans" pitchFamily="2" charset="0"/>
              </a:rPr>
              <a:t>Lz</a:t>
            </a:r>
            <a:endParaRPr lang="ru-UA" sz="16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40327503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3">
          <a:extLst>
            <a:ext uri="{FF2B5EF4-FFF2-40B4-BE49-F238E27FC236}">
              <a16:creationId xmlns:a16="http://schemas.microsoft.com/office/drawing/2014/main" id="{A5C84456-833D-7CA0-8B9F-EA7F7041596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p39">
            <a:extLst>
              <a:ext uri="{FF2B5EF4-FFF2-40B4-BE49-F238E27FC236}">
                <a16:creationId xmlns:a16="http://schemas.microsoft.com/office/drawing/2014/main" id="{D822230F-87A2-DC6E-2E32-B683F844CF5D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078768" y="705658"/>
            <a:ext cx="5224412" cy="1161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800" dirty="0">
                <a:solidFill>
                  <a:schemeClr val="bg1">
                    <a:lumMod val="75000"/>
                  </a:schemeClr>
                </a:solidFill>
              </a:rPr>
              <a:t>Diagnostics and visualization</a:t>
            </a:r>
            <a:endParaRPr sz="4800" dirty="0">
              <a:solidFill>
                <a:schemeClr val="bg1">
                  <a:lumMod val="75000"/>
                </a:schemeClr>
              </a:solidFill>
            </a:endParaRPr>
          </a:p>
        </p:txBody>
      </p:sp>
      <p:grpSp>
        <p:nvGrpSpPr>
          <p:cNvPr id="406" name="Google Shape;406;p39">
            <a:extLst>
              <a:ext uri="{FF2B5EF4-FFF2-40B4-BE49-F238E27FC236}">
                <a16:creationId xmlns:a16="http://schemas.microsoft.com/office/drawing/2014/main" id="{3AF4FEDF-8AC1-ECF2-3D8E-EACE0B6FCEF9}"/>
              </a:ext>
            </a:extLst>
          </p:cNvPr>
          <p:cNvGrpSpPr/>
          <p:nvPr/>
        </p:nvGrpSpPr>
        <p:grpSpPr>
          <a:xfrm>
            <a:off x="-541907" y="-622274"/>
            <a:ext cx="4136119" cy="6091167"/>
            <a:chOff x="-541907" y="-622274"/>
            <a:chExt cx="4136119" cy="6091167"/>
          </a:xfrm>
        </p:grpSpPr>
        <p:sp>
          <p:nvSpPr>
            <p:cNvPr id="407" name="Google Shape;407;p39">
              <a:extLst>
                <a:ext uri="{FF2B5EF4-FFF2-40B4-BE49-F238E27FC236}">
                  <a16:creationId xmlns:a16="http://schemas.microsoft.com/office/drawing/2014/main" id="{77C77FA0-0368-645E-0B2B-146418D17062}"/>
                </a:ext>
              </a:extLst>
            </p:cNvPr>
            <p:cNvSpPr/>
            <p:nvPr/>
          </p:nvSpPr>
          <p:spPr>
            <a:xfrm rot="10800000">
              <a:off x="84193" y="4041766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39">
              <a:extLst>
                <a:ext uri="{FF2B5EF4-FFF2-40B4-BE49-F238E27FC236}">
                  <a16:creationId xmlns:a16="http://schemas.microsoft.com/office/drawing/2014/main" id="{D63FCB08-E587-BABE-CE8B-33FBCF807376}"/>
                </a:ext>
              </a:extLst>
            </p:cNvPr>
            <p:cNvSpPr/>
            <p:nvPr/>
          </p:nvSpPr>
          <p:spPr>
            <a:xfrm rot="10800000">
              <a:off x="993581" y="4569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39">
              <a:extLst>
                <a:ext uri="{FF2B5EF4-FFF2-40B4-BE49-F238E27FC236}">
                  <a16:creationId xmlns:a16="http://schemas.microsoft.com/office/drawing/2014/main" id="{76E69617-175C-EF17-F15D-E9EA55FB5E7E}"/>
                </a:ext>
              </a:extLst>
            </p:cNvPr>
            <p:cNvSpPr/>
            <p:nvPr/>
          </p:nvSpPr>
          <p:spPr>
            <a:xfrm rot="10800000">
              <a:off x="2040588" y="96213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39">
              <a:extLst>
                <a:ext uri="{FF2B5EF4-FFF2-40B4-BE49-F238E27FC236}">
                  <a16:creationId xmlns:a16="http://schemas.microsoft.com/office/drawing/2014/main" id="{46B07482-A52D-3A7D-E8E0-61EB3ACCF70F}"/>
                </a:ext>
              </a:extLst>
            </p:cNvPr>
            <p:cNvSpPr/>
            <p:nvPr/>
          </p:nvSpPr>
          <p:spPr>
            <a:xfrm rot="10800000">
              <a:off x="-541907" y="9621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39">
              <a:extLst>
                <a:ext uri="{FF2B5EF4-FFF2-40B4-BE49-F238E27FC236}">
                  <a16:creationId xmlns:a16="http://schemas.microsoft.com/office/drawing/2014/main" id="{45545473-DEAE-B3EC-5137-CA0676B6525D}"/>
                </a:ext>
              </a:extLst>
            </p:cNvPr>
            <p:cNvSpPr/>
            <p:nvPr/>
          </p:nvSpPr>
          <p:spPr>
            <a:xfrm flipH="1">
              <a:off x="993584" y="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39">
              <a:extLst>
                <a:ext uri="{FF2B5EF4-FFF2-40B4-BE49-F238E27FC236}">
                  <a16:creationId xmlns:a16="http://schemas.microsoft.com/office/drawing/2014/main" id="{F5DDA0E7-4250-EB16-E3B6-8C43DCCA10E1}"/>
                </a:ext>
              </a:extLst>
            </p:cNvPr>
            <p:cNvSpPr/>
            <p:nvPr/>
          </p:nvSpPr>
          <p:spPr>
            <a:xfrm flipH="1">
              <a:off x="713235" y="227519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39">
              <a:extLst>
                <a:ext uri="{FF2B5EF4-FFF2-40B4-BE49-F238E27FC236}">
                  <a16:creationId xmlns:a16="http://schemas.microsoft.com/office/drawing/2014/main" id="{2204140C-97E5-DDCD-2496-1EC2A7C944E4}"/>
                </a:ext>
              </a:extLst>
            </p:cNvPr>
            <p:cNvSpPr/>
            <p:nvPr/>
          </p:nvSpPr>
          <p:spPr>
            <a:xfrm flipH="1">
              <a:off x="421473" y="177885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414;p39">
              <a:extLst>
                <a:ext uri="{FF2B5EF4-FFF2-40B4-BE49-F238E27FC236}">
                  <a16:creationId xmlns:a16="http://schemas.microsoft.com/office/drawing/2014/main" id="{65A17173-B079-17CE-8C1D-6F677342A4C3}"/>
                </a:ext>
              </a:extLst>
            </p:cNvPr>
            <p:cNvSpPr/>
            <p:nvPr/>
          </p:nvSpPr>
          <p:spPr>
            <a:xfrm flipH="1">
              <a:off x="1611716" y="14749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415;p39">
              <a:extLst>
                <a:ext uri="{FF2B5EF4-FFF2-40B4-BE49-F238E27FC236}">
                  <a16:creationId xmlns:a16="http://schemas.microsoft.com/office/drawing/2014/main" id="{0A936681-ECF7-E9E3-19E7-CAD8F7244C96}"/>
                </a:ext>
              </a:extLst>
            </p:cNvPr>
            <p:cNvSpPr/>
            <p:nvPr/>
          </p:nvSpPr>
          <p:spPr>
            <a:xfrm flipH="1">
              <a:off x="2597873" y="-62227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39">
              <a:extLst>
                <a:ext uri="{FF2B5EF4-FFF2-40B4-BE49-F238E27FC236}">
                  <a16:creationId xmlns:a16="http://schemas.microsoft.com/office/drawing/2014/main" id="{72616587-4BE2-0378-B43C-93F0BE4548BF}"/>
                </a:ext>
              </a:extLst>
            </p:cNvPr>
            <p:cNvSpPr/>
            <p:nvPr/>
          </p:nvSpPr>
          <p:spPr>
            <a:xfrm flipH="1">
              <a:off x="1260177" y="265125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39">
              <a:extLst>
                <a:ext uri="{FF2B5EF4-FFF2-40B4-BE49-F238E27FC236}">
                  <a16:creationId xmlns:a16="http://schemas.microsoft.com/office/drawing/2014/main" id="{55E49EF2-95EA-1508-E27B-99EF635D4EF9}"/>
                </a:ext>
              </a:extLst>
            </p:cNvPr>
            <p:cNvSpPr/>
            <p:nvPr/>
          </p:nvSpPr>
          <p:spPr>
            <a:xfrm flipH="1">
              <a:off x="2180770" y="-13821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39">
              <a:extLst>
                <a:ext uri="{FF2B5EF4-FFF2-40B4-BE49-F238E27FC236}">
                  <a16:creationId xmlns:a16="http://schemas.microsoft.com/office/drawing/2014/main" id="{3D1CBBE0-B084-C957-9CBA-0CC5B4511D60}"/>
                </a:ext>
              </a:extLst>
            </p:cNvPr>
            <p:cNvSpPr/>
            <p:nvPr/>
          </p:nvSpPr>
          <p:spPr>
            <a:xfrm rot="10800000">
              <a:off x="1759176" y="404513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419;p39">
              <a:extLst>
                <a:ext uri="{FF2B5EF4-FFF2-40B4-BE49-F238E27FC236}">
                  <a16:creationId xmlns:a16="http://schemas.microsoft.com/office/drawing/2014/main" id="{07943612-A14F-FD6C-1F13-116CE96762EA}"/>
                </a:ext>
              </a:extLst>
            </p:cNvPr>
            <p:cNvSpPr/>
            <p:nvPr/>
          </p:nvSpPr>
          <p:spPr>
            <a:xfrm rot="10800000">
              <a:off x="2367643" y="26512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420;p39">
              <a:extLst>
                <a:ext uri="{FF2B5EF4-FFF2-40B4-BE49-F238E27FC236}">
                  <a16:creationId xmlns:a16="http://schemas.microsoft.com/office/drawing/2014/main" id="{2FD7B87B-4FC3-D6B0-7DD1-56D6147302DC}"/>
                </a:ext>
              </a:extLst>
            </p:cNvPr>
            <p:cNvSpPr/>
            <p:nvPr/>
          </p:nvSpPr>
          <p:spPr>
            <a:xfrm rot="10800000">
              <a:off x="503546" y="355770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421;p39">
              <a:extLst>
                <a:ext uri="{FF2B5EF4-FFF2-40B4-BE49-F238E27FC236}">
                  <a16:creationId xmlns:a16="http://schemas.microsoft.com/office/drawing/2014/main" id="{C77E24A6-64EF-1705-4623-8BCA749C4483}"/>
                </a:ext>
              </a:extLst>
            </p:cNvPr>
            <p:cNvSpPr/>
            <p:nvPr/>
          </p:nvSpPr>
          <p:spPr>
            <a:xfrm rot="10800000">
              <a:off x="1759170" y="450077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422;p39">
              <a:extLst>
                <a:ext uri="{FF2B5EF4-FFF2-40B4-BE49-F238E27FC236}">
                  <a16:creationId xmlns:a16="http://schemas.microsoft.com/office/drawing/2014/main" id="{06FB535B-1B0D-6A4B-ECB9-41080496ADA8}"/>
                </a:ext>
              </a:extLst>
            </p:cNvPr>
            <p:cNvSpPr/>
            <p:nvPr/>
          </p:nvSpPr>
          <p:spPr>
            <a:xfrm flipH="1">
              <a:off x="-125473" y="53949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423;p39">
              <a:extLst>
                <a:ext uri="{FF2B5EF4-FFF2-40B4-BE49-F238E27FC236}">
                  <a16:creationId xmlns:a16="http://schemas.microsoft.com/office/drawing/2014/main" id="{D1F8A64D-7C89-C73A-3A00-64AA68CF6186}"/>
                </a:ext>
              </a:extLst>
            </p:cNvPr>
            <p:cNvSpPr/>
            <p:nvPr/>
          </p:nvSpPr>
          <p:spPr>
            <a:xfrm flipH="1">
              <a:off x="2755502" y="3194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" name="Google Shape;404;p39">
            <a:extLst>
              <a:ext uri="{FF2B5EF4-FFF2-40B4-BE49-F238E27FC236}">
                <a16:creationId xmlns:a16="http://schemas.microsoft.com/office/drawing/2014/main" id="{4C494EC4-D6EE-7FBF-76B2-BB1D622CB497}"/>
              </a:ext>
            </a:extLst>
          </p:cNvPr>
          <p:cNvSpPr txBox="1">
            <a:spLocks/>
          </p:cNvSpPr>
          <p:nvPr/>
        </p:nvSpPr>
        <p:spPr>
          <a:xfrm>
            <a:off x="3725629" y="1866958"/>
            <a:ext cx="4567800" cy="116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6500" b="1" i="0" u="none" strike="noStrike" cap="none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pPr algn="ctr"/>
            <a:r>
              <a:rPr lang="en-US" sz="4800" dirty="0">
                <a:solidFill>
                  <a:schemeClr val="bg1">
                    <a:lumMod val="75000"/>
                  </a:schemeClr>
                </a:solidFill>
              </a:rPr>
              <a:t>Therapy</a:t>
            </a:r>
          </a:p>
        </p:txBody>
      </p:sp>
      <p:sp>
        <p:nvSpPr>
          <p:cNvPr id="5" name="Google Shape;404;p39">
            <a:extLst>
              <a:ext uri="{FF2B5EF4-FFF2-40B4-BE49-F238E27FC236}">
                <a16:creationId xmlns:a16="http://schemas.microsoft.com/office/drawing/2014/main" id="{4B70E482-06AA-9DD4-932A-9E1C16FCC9B7}"/>
              </a:ext>
            </a:extLst>
          </p:cNvPr>
          <p:cNvSpPr txBox="1">
            <a:spLocks/>
          </p:cNvSpPr>
          <p:nvPr/>
        </p:nvSpPr>
        <p:spPr>
          <a:xfrm>
            <a:off x="4384693" y="3098162"/>
            <a:ext cx="4567800" cy="1161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b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"/>
              <a:buNone/>
              <a:defRPr sz="6500" b="1" i="0" u="none" strike="noStrike" cap="none">
                <a:solidFill>
                  <a:schemeClr val="dk1"/>
                </a:solidFill>
                <a:latin typeface="Outfit"/>
                <a:ea typeface="Outfit"/>
                <a:cs typeface="Outfit"/>
                <a:sym typeface="Outfit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500"/>
              <a:buFont typeface="Outfit Medium"/>
              <a:buNone/>
              <a:defRPr sz="3500" b="0" i="0" u="none" strike="noStrike" cap="none">
                <a:solidFill>
                  <a:schemeClr val="dk1"/>
                </a:solidFill>
                <a:latin typeface="Outfit Medium"/>
                <a:ea typeface="Outfit Medium"/>
                <a:cs typeface="Outfit Medium"/>
                <a:sym typeface="Outfit Medium"/>
              </a:defRPr>
            </a:lvl9pPr>
          </a:lstStyle>
          <a:p>
            <a:pPr algn="ctr"/>
            <a:r>
              <a:rPr lang="en-US" sz="4800" dirty="0">
                <a:solidFill>
                  <a:schemeClr val="tx1"/>
                </a:solidFill>
              </a:rPr>
              <a:t>Modeling</a:t>
            </a:r>
          </a:p>
        </p:txBody>
      </p:sp>
    </p:spTree>
    <p:extLst>
      <p:ext uri="{BB962C8B-B14F-4D97-AF65-F5344CB8AC3E}">
        <p14:creationId xmlns:p14="http://schemas.microsoft.com/office/powerpoint/2010/main" val="195026293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B030666F-F7D1-B403-0617-85314286FB7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0ADC4A25-BECE-3AFD-5A3F-B72CBC511D3C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400" dirty="0"/>
              <a:t>Types of modeling</a:t>
            </a:r>
          </a:p>
        </p:txBody>
      </p:sp>
      <p:sp>
        <p:nvSpPr>
          <p:cNvPr id="11" name="Прямоугольник: скругленные углы 10">
            <a:extLst>
              <a:ext uri="{FF2B5EF4-FFF2-40B4-BE49-F238E27FC236}">
                <a16:creationId xmlns:a16="http://schemas.microsoft.com/office/drawing/2014/main" id="{22711205-3FF1-9C49-D622-28FA10D50CEF}"/>
              </a:ext>
            </a:extLst>
          </p:cNvPr>
          <p:cNvSpPr/>
          <p:nvPr/>
        </p:nvSpPr>
        <p:spPr>
          <a:xfrm>
            <a:off x="644053" y="1129084"/>
            <a:ext cx="3132000" cy="792000"/>
          </a:xfrm>
          <a:prstGeom prst="roundRect">
            <a:avLst/>
          </a:prstGeom>
          <a:solidFill>
            <a:srgbClr val="F0CD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2" name="Прямоугольник: скругленные углы 11">
            <a:extLst>
              <a:ext uri="{FF2B5EF4-FFF2-40B4-BE49-F238E27FC236}">
                <a16:creationId xmlns:a16="http://schemas.microsoft.com/office/drawing/2014/main" id="{6452FAF4-7E73-A5F9-28B3-8D57C077A013}"/>
              </a:ext>
            </a:extLst>
          </p:cNvPr>
          <p:cNvSpPr/>
          <p:nvPr/>
        </p:nvSpPr>
        <p:spPr>
          <a:xfrm>
            <a:off x="5373760" y="1129085"/>
            <a:ext cx="3096000" cy="792000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BD68825-3996-84D6-EE58-36D44EA65F03}"/>
              </a:ext>
            </a:extLst>
          </p:cNvPr>
          <p:cNvSpPr txBox="1"/>
          <p:nvPr/>
        </p:nvSpPr>
        <p:spPr>
          <a:xfrm>
            <a:off x="650386" y="1179092"/>
            <a:ext cx="309905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>
                <a:solidFill>
                  <a:srgbClr val="0033CC"/>
                </a:solidFill>
                <a:latin typeface="Outfit" panose="020B0604020202020204" charset="0"/>
              </a:rPr>
              <a:t>Mathematical and systems-based modeling</a:t>
            </a:r>
            <a:endParaRPr lang="ru-UA" sz="2000" b="1" dirty="0">
              <a:solidFill>
                <a:srgbClr val="0033CC"/>
              </a:solidFill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311C61F-B5C9-DCB1-243A-834B18BF0717}"/>
              </a:ext>
            </a:extLst>
          </p:cNvPr>
          <p:cNvSpPr txBox="1"/>
          <p:nvPr/>
        </p:nvSpPr>
        <p:spPr>
          <a:xfrm>
            <a:off x="5354691" y="1171141"/>
            <a:ext cx="3132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b="1" dirty="0">
                <a:solidFill>
                  <a:srgbClr val="0033CC"/>
                </a:solidFill>
                <a:latin typeface="Outfit" panose="020B0604020202020204" charset="0"/>
              </a:rPr>
              <a:t>Molecular and structure-based modeling</a:t>
            </a:r>
            <a:endParaRPr lang="ru-UA" sz="2000" b="1" dirty="0">
              <a:solidFill>
                <a:srgbClr val="0033CC"/>
              </a:solidFill>
            </a:endParaRPr>
          </a:p>
        </p:txBody>
      </p:sp>
      <p:sp>
        <p:nvSpPr>
          <p:cNvPr id="15" name="Стрелка: вниз 14">
            <a:extLst>
              <a:ext uri="{FF2B5EF4-FFF2-40B4-BE49-F238E27FC236}">
                <a16:creationId xmlns:a16="http://schemas.microsoft.com/office/drawing/2014/main" id="{2CB04CE4-9E8A-3EB3-A61E-2540B30CA1FA}"/>
              </a:ext>
            </a:extLst>
          </p:cNvPr>
          <p:cNvSpPr/>
          <p:nvPr/>
        </p:nvSpPr>
        <p:spPr>
          <a:xfrm>
            <a:off x="1992208" y="2074296"/>
            <a:ext cx="429371" cy="540689"/>
          </a:xfrm>
          <a:prstGeom prst="downArrow">
            <a:avLst/>
          </a:prstGeom>
          <a:solidFill>
            <a:schemeClr val="tx2">
              <a:lumMod val="5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6" name="Стрелка: вниз 15">
            <a:extLst>
              <a:ext uri="{FF2B5EF4-FFF2-40B4-BE49-F238E27FC236}">
                <a16:creationId xmlns:a16="http://schemas.microsoft.com/office/drawing/2014/main" id="{D8B24811-4E61-0A4D-3AC2-7EC4DFACBC0F}"/>
              </a:ext>
            </a:extLst>
          </p:cNvPr>
          <p:cNvSpPr/>
          <p:nvPr/>
        </p:nvSpPr>
        <p:spPr>
          <a:xfrm>
            <a:off x="6724005" y="2074296"/>
            <a:ext cx="429371" cy="540689"/>
          </a:xfrm>
          <a:prstGeom prst="downArrow">
            <a:avLst/>
          </a:prstGeom>
          <a:solidFill>
            <a:schemeClr val="tx2">
              <a:lumMod val="5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7" name="Прямоугольник: скругленные углы 16">
            <a:extLst>
              <a:ext uri="{FF2B5EF4-FFF2-40B4-BE49-F238E27FC236}">
                <a16:creationId xmlns:a16="http://schemas.microsoft.com/office/drawing/2014/main" id="{E47B0E12-7B96-B0B7-F5EA-3791FBD0F3A3}"/>
              </a:ext>
            </a:extLst>
          </p:cNvPr>
          <p:cNvSpPr/>
          <p:nvPr/>
        </p:nvSpPr>
        <p:spPr>
          <a:xfrm>
            <a:off x="644053" y="2744344"/>
            <a:ext cx="3132000" cy="1859461"/>
          </a:xfrm>
          <a:prstGeom prst="roundRect">
            <a:avLst/>
          </a:prstGeom>
          <a:solidFill>
            <a:srgbClr val="F0CD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8" name="Прямоугольник: скругленные углы 17">
            <a:extLst>
              <a:ext uri="{FF2B5EF4-FFF2-40B4-BE49-F238E27FC236}">
                <a16:creationId xmlns:a16="http://schemas.microsoft.com/office/drawing/2014/main" id="{7612562B-046B-94E2-4B65-44AA80FBAD42}"/>
              </a:ext>
            </a:extLst>
          </p:cNvPr>
          <p:cNvSpPr/>
          <p:nvPr/>
        </p:nvSpPr>
        <p:spPr>
          <a:xfrm>
            <a:off x="4898006" y="2689828"/>
            <a:ext cx="3983443" cy="2169825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9757D9EA-44F6-2C21-92ED-0A350F455095}"/>
              </a:ext>
            </a:extLst>
          </p:cNvPr>
          <p:cNvSpPr txBox="1"/>
          <p:nvPr/>
        </p:nvSpPr>
        <p:spPr>
          <a:xfrm>
            <a:off x="773873" y="2855138"/>
            <a:ext cx="2454356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>
                <a:latin typeface="Outfit" panose="020B0604020202020204" charset="0"/>
              </a:rPr>
              <a:t>1. Monte Carlo</a:t>
            </a:r>
          </a:p>
          <a:p>
            <a:r>
              <a:rPr lang="en-US" sz="2000" dirty="0">
                <a:latin typeface="Outfit" panose="020B0604020202020204" charset="0"/>
              </a:rPr>
              <a:t>2. Kinetic</a:t>
            </a:r>
          </a:p>
          <a:p>
            <a:r>
              <a:rPr lang="en-US" sz="2000" dirty="0">
                <a:latin typeface="Outfit" panose="020B0604020202020204" charset="0"/>
              </a:rPr>
              <a:t>3. Pharmacokinetic</a:t>
            </a:r>
          </a:p>
          <a:p>
            <a:r>
              <a:rPr lang="en-US" sz="2000" dirty="0">
                <a:latin typeface="Outfit" panose="020B0604020202020204" charset="0"/>
              </a:rPr>
              <a:t>4. Compartmental</a:t>
            </a:r>
          </a:p>
          <a:p>
            <a:r>
              <a:rPr lang="en-US" sz="2000" dirty="0">
                <a:latin typeface="Outfit" panose="020B0604020202020204" charset="0"/>
              </a:rPr>
              <a:t>5. Systems biology</a:t>
            </a:r>
            <a:endParaRPr lang="ru-UA" sz="2000" dirty="0"/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C724CB14-F876-CD6F-7CD2-E975636FCDD9}"/>
              </a:ext>
            </a:extLst>
          </p:cNvPr>
          <p:cNvSpPr txBox="1"/>
          <p:nvPr/>
        </p:nvSpPr>
        <p:spPr>
          <a:xfrm>
            <a:off x="4962015" y="2788573"/>
            <a:ext cx="3903694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800" dirty="0">
                <a:latin typeface="Outfit" panose="020B0604020202020204" charset="0"/>
              </a:rPr>
              <a:t>1. Molecular docking</a:t>
            </a:r>
          </a:p>
          <a:p>
            <a:r>
              <a:rPr lang="en-US" sz="1800" dirty="0">
                <a:latin typeface="Outfit" panose="020B0604020202020204" charset="0"/>
              </a:rPr>
              <a:t>2. Molecular design and optimization</a:t>
            </a:r>
          </a:p>
          <a:p>
            <a:r>
              <a:rPr lang="en-US" sz="1800" dirty="0">
                <a:latin typeface="Outfit" panose="020B0604020202020204" charset="0"/>
              </a:rPr>
              <a:t>3. Computer-aided drug design</a:t>
            </a:r>
          </a:p>
          <a:p>
            <a:r>
              <a:rPr lang="en-US" sz="1800" dirty="0">
                <a:latin typeface="Outfit" panose="020B0604020202020204" charset="0"/>
              </a:rPr>
              <a:t>4. Molecular dynamics </a:t>
            </a:r>
          </a:p>
          <a:p>
            <a:r>
              <a:rPr lang="en-US" sz="1800" dirty="0">
                <a:latin typeface="Outfit" panose="020B0604020202020204" charset="0"/>
              </a:rPr>
              <a:t>5. In silico screening and prediction</a:t>
            </a:r>
          </a:p>
          <a:p>
            <a:r>
              <a:rPr lang="en-US" sz="1800" dirty="0">
                <a:latin typeface="Outfit" panose="020B0604020202020204" charset="0"/>
              </a:rPr>
              <a:t>6. QSAR</a:t>
            </a:r>
          </a:p>
          <a:p>
            <a:r>
              <a:rPr lang="en-US" sz="1800" dirty="0">
                <a:latin typeface="Outfit" panose="020B0604020202020204" charset="0"/>
              </a:rPr>
              <a:t>7. Quantum chemistry</a:t>
            </a:r>
            <a:endParaRPr lang="ru-UA" sz="1800" dirty="0"/>
          </a:p>
        </p:txBody>
      </p:sp>
    </p:spTree>
    <p:extLst>
      <p:ext uri="{BB962C8B-B14F-4D97-AF65-F5344CB8AC3E}">
        <p14:creationId xmlns:p14="http://schemas.microsoft.com/office/powerpoint/2010/main" val="25292501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3">
          <a:extLst>
            <a:ext uri="{FF2B5EF4-FFF2-40B4-BE49-F238E27FC236}">
              <a16:creationId xmlns:a16="http://schemas.microsoft.com/office/drawing/2014/main" id="{E4ABA132-6D8B-5027-3583-F75B1C2C8D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503;p44">
            <a:extLst>
              <a:ext uri="{FF2B5EF4-FFF2-40B4-BE49-F238E27FC236}">
                <a16:creationId xmlns:a16="http://schemas.microsoft.com/office/drawing/2014/main" id="{47A62081-6737-62B0-398A-48369A470F4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Deciphering of molecular structure and interactions</a:t>
            </a:r>
          </a:p>
        </p:txBody>
      </p:sp>
      <p:pic>
        <p:nvPicPr>
          <p:cNvPr id="10" name="Picture 4" descr="Lz_fibril_lipid_model">
            <a:extLst>
              <a:ext uri="{FF2B5EF4-FFF2-40B4-BE49-F238E27FC236}">
                <a16:creationId xmlns:a16="http://schemas.microsoft.com/office/drawing/2014/main" id="{94E773A7-521F-77CF-7BBF-7657F239CDB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4442" y="2571750"/>
            <a:ext cx="2383667" cy="18276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Прямоугольник 10">
            <a:extLst>
              <a:ext uri="{FF2B5EF4-FFF2-40B4-BE49-F238E27FC236}">
                <a16:creationId xmlns:a16="http://schemas.microsoft.com/office/drawing/2014/main" id="{19AE4726-34CA-96E6-B14A-5AD9D8BFE29D}"/>
              </a:ext>
            </a:extLst>
          </p:cNvPr>
          <p:cNvSpPr/>
          <p:nvPr/>
        </p:nvSpPr>
        <p:spPr>
          <a:xfrm>
            <a:off x="166977" y="2393343"/>
            <a:ext cx="2584174" cy="2138900"/>
          </a:xfrm>
          <a:prstGeom prst="rect">
            <a:avLst/>
          </a:prstGeom>
          <a:noFill/>
          <a:ln w="38100">
            <a:solidFill>
              <a:schemeClr val="accent1">
                <a:lumMod val="75000"/>
              </a:schemeClr>
            </a:solidFill>
            <a:prstDash val="solid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pic>
        <p:nvPicPr>
          <p:cNvPr id="12" name="Picture 3" descr="Lz_fibril_model">
            <a:extLst>
              <a:ext uri="{FF2B5EF4-FFF2-40B4-BE49-F238E27FC236}">
                <a16:creationId xmlns:a16="http://schemas.microsoft.com/office/drawing/2014/main" id="{8FAAD7F2-A820-3A51-3B74-0E333D1B790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2613" y="1665962"/>
            <a:ext cx="2670728" cy="14907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Прямоугольник 12">
            <a:extLst>
              <a:ext uri="{FF2B5EF4-FFF2-40B4-BE49-F238E27FC236}">
                <a16:creationId xmlns:a16="http://schemas.microsoft.com/office/drawing/2014/main" id="{B310B552-EAB9-E3AD-8AA8-7D638B6EAD8C}"/>
              </a:ext>
            </a:extLst>
          </p:cNvPr>
          <p:cNvSpPr/>
          <p:nvPr/>
        </p:nvSpPr>
        <p:spPr>
          <a:xfrm>
            <a:off x="2530849" y="1665962"/>
            <a:ext cx="2584174" cy="1490708"/>
          </a:xfrm>
          <a:prstGeom prst="rect">
            <a:avLst/>
          </a:prstGeom>
          <a:noFill/>
          <a:ln w="38100">
            <a:solidFill>
              <a:schemeClr val="accent1">
                <a:lumMod val="75000"/>
              </a:schemeClr>
            </a:solidFill>
            <a:prstDash val="solid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6" name="Овал 15">
            <a:extLst>
              <a:ext uri="{FF2B5EF4-FFF2-40B4-BE49-F238E27FC236}">
                <a16:creationId xmlns:a16="http://schemas.microsoft.com/office/drawing/2014/main" id="{35565AFC-39CC-56FB-6C05-0384999607CF}"/>
              </a:ext>
            </a:extLst>
          </p:cNvPr>
          <p:cNvSpPr/>
          <p:nvPr/>
        </p:nvSpPr>
        <p:spPr>
          <a:xfrm>
            <a:off x="664343" y="2449004"/>
            <a:ext cx="1742531" cy="1025718"/>
          </a:xfrm>
          <a:prstGeom prst="ellipse">
            <a:avLst/>
          </a:prstGeom>
          <a:noFill/>
          <a:ln w="38100">
            <a:solidFill>
              <a:srgbClr val="C00000"/>
            </a:solidFill>
            <a:prstDash val="solid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cxnSp>
        <p:nvCxnSpPr>
          <p:cNvPr id="19" name="Прямая соединительная линия 18">
            <a:extLst>
              <a:ext uri="{FF2B5EF4-FFF2-40B4-BE49-F238E27FC236}">
                <a16:creationId xmlns:a16="http://schemas.microsoft.com/office/drawing/2014/main" id="{A8FF2ECF-39A8-1BA5-9A59-32B35556F197}"/>
              </a:ext>
            </a:extLst>
          </p:cNvPr>
          <p:cNvCxnSpPr>
            <a:stCxn id="16" idx="7"/>
          </p:cNvCxnSpPr>
          <p:nvPr/>
        </p:nvCxnSpPr>
        <p:spPr>
          <a:xfrm flipV="1">
            <a:off x="2151686" y="1665962"/>
            <a:ext cx="379163" cy="933255"/>
          </a:xfrm>
          <a:prstGeom prst="line">
            <a:avLst/>
          </a:prstGeom>
          <a:ln w="38100">
            <a:solidFill>
              <a:srgbClr val="C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Прямая соединительная линия 20">
            <a:extLst>
              <a:ext uri="{FF2B5EF4-FFF2-40B4-BE49-F238E27FC236}">
                <a16:creationId xmlns:a16="http://schemas.microsoft.com/office/drawing/2014/main" id="{4399A169-BE74-889E-70BD-E46EA052CAED}"/>
              </a:ext>
            </a:extLst>
          </p:cNvPr>
          <p:cNvCxnSpPr>
            <a:stCxn id="16" idx="5"/>
          </p:cNvCxnSpPr>
          <p:nvPr/>
        </p:nvCxnSpPr>
        <p:spPr>
          <a:xfrm flipV="1">
            <a:off x="2151686" y="3156670"/>
            <a:ext cx="2963337" cy="167839"/>
          </a:xfrm>
          <a:prstGeom prst="line">
            <a:avLst/>
          </a:prstGeom>
          <a:ln w="38100">
            <a:solidFill>
              <a:srgbClr val="C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5" name="Рисунок 24" descr="Изображение выглядит как карта, текст, диаграмма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392569D2-A761-61AD-67FF-6C61727DFBAF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aturation sat="4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20986759">
            <a:off x="-154044" y="579598"/>
            <a:ext cx="3379304" cy="1800535"/>
          </a:xfrm>
          <a:prstGeom prst="rect">
            <a:avLst/>
          </a:prstGeom>
        </p:spPr>
      </p:pic>
      <p:pic>
        <p:nvPicPr>
          <p:cNvPr id="26" name="Picture 8">
            <a:extLst>
              <a:ext uri="{FF2B5EF4-FFF2-40B4-BE49-F238E27FC236}">
                <a16:creationId xmlns:a16="http://schemas.microsoft.com/office/drawing/2014/main" id="{B5674623-16D8-F48F-F6C1-2F179C2A32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64025" y="3253434"/>
            <a:ext cx="1961311" cy="19524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7" name="Рисунок 26">
            <a:extLst>
              <a:ext uri="{FF2B5EF4-FFF2-40B4-BE49-F238E27FC236}">
                <a16:creationId xmlns:a16="http://schemas.microsoft.com/office/drawing/2014/main" id="{413CF1BB-AB34-B2C9-D9B3-4C9A6C6490C0}"/>
              </a:ext>
            </a:extLst>
          </p:cNvPr>
          <p:cNvPicPr>
            <a:picLocks noChangeAspect="1"/>
          </p:cNvPicPr>
          <p:nvPr/>
        </p:nvPicPr>
        <p:blipFill>
          <a:blip r:embed="rId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5138211" y="1528500"/>
            <a:ext cx="4005789" cy="31389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172874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54">
          <a:extLst>
            <a:ext uri="{FF2B5EF4-FFF2-40B4-BE49-F238E27FC236}">
              <a16:creationId xmlns:a16="http://schemas.microsoft.com/office/drawing/2014/main" id="{254634E7-F250-0DEA-2F45-8AC94BB398F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210CABFB-BDE8-E4A8-F70A-6B3654146BD0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890604"/>
            <a:ext cx="3731408" cy="3054928"/>
          </a:xfrm>
          <a:prstGeom prst="rect">
            <a:avLst/>
          </a:prstGeom>
        </p:spPr>
      </p:pic>
      <p:pic>
        <p:nvPicPr>
          <p:cNvPr id="5" name="Рисунок 4" descr="Изображение выглядит как карта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71A93C83-ED27-3B41-7BA5-0CE8EDA3630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1731" y="758239"/>
            <a:ext cx="5340465" cy="1685295"/>
          </a:xfrm>
          <a:prstGeom prst="rect">
            <a:avLst/>
          </a:prstGeom>
        </p:spPr>
      </p:pic>
      <p:pic>
        <p:nvPicPr>
          <p:cNvPr id="6" name="Рисунок 5" descr="Изображение выглядит как графический дизайн, Графика, снимок экрана, текст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3031CD4B-983B-CBE8-C389-224FD626F429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67701" y="2695704"/>
            <a:ext cx="4773546" cy="2181142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3FC1C678-B2D9-378D-72A3-36B61EEF041D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1995382" y="665111"/>
            <a:ext cx="1607108" cy="1404000"/>
          </a:xfrm>
          <a:prstGeom prst="rect">
            <a:avLst/>
          </a:prstGeom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05B38864-6252-CFB9-4415-756C83D40E74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64331" y="665111"/>
            <a:ext cx="1631051" cy="1404000"/>
          </a:xfrm>
          <a:prstGeom prst="rect">
            <a:avLst/>
          </a:prstGeom>
        </p:spPr>
      </p:pic>
      <p:sp>
        <p:nvSpPr>
          <p:cNvPr id="9" name="Google Shape;503;p44">
            <a:extLst>
              <a:ext uri="{FF2B5EF4-FFF2-40B4-BE49-F238E27FC236}">
                <a16:creationId xmlns:a16="http://schemas.microsoft.com/office/drawing/2014/main" id="{3FC60C72-0A12-BADA-69AB-E365A9BD607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Drug design and screening</a:t>
            </a:r>
          </a:p>
        </p:txBody>
      </p:sp>
    </p:spTree>
    <p:extLst>
      <p:ext uri="{BB962C8B-B14F-4D97-AF65-F5344CB8AC3E}">
        <p14:creationId xmlns:p14="http://schemas.microsoft.com/office/powerpoint/2010/main" val="2884799660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03">
          <a:extLst>
            <a:ext uri="{FF2B5EF4-FFF2-40B4-BE49-F238E27FC236}">
              <a16:creationId xmlns:a16="http://schemas.microsoft.com/office/drawing/2014/main" id="{66BD8548-A5FD-6EEE-84E8-2ABC95E45F2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4" name="Google Shape;404;p39">
            <a:extLst>
              <a:ext uri="{FF2B5EF4-FFF2-40B4-BE49-F238E27FC236}">
                <a16:creationId xmlns:a16="http://schemas.microsoft.com/office/drawing/2014/main" id="{8C3442D3-CDFF-FAFD-B670-204DF130824B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3862975" y="1655500"/>
            <a:ext cx="4567800" cy="1161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Nuclear medicine</a:t>
            </a:r>
            <a:endParaRPr dirty="0"/>
          </a:p>
        </p:txBody>
      </p:sp>
      <p:sp>
        <p:nvSpPr>
          <p:cNvPr id="405" name="Google Shape;405;p39">
            <a:extLst>
              <a:ext uri="{FF2B5EF4-FFF2-40B4-BE49-F238E27FC236}">
                <a16:creationId xmlns:a16="http://schemas.microsoft.com/office/drawing/2014/main" id="{EB0A55C7-AF9E-9E6C-A575-434E184A59F2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3862975" y="2816925"/>
            <a:ext cx="3730521" cy="671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dirty="0"/>
              <a:t>Building capacity and expertise at Karazin University</a:t>
            </a:r>
            <a:endParaRPr sz="2000" dirty="0"/>
          </a:p>
        </p:txBody>
      </p:sp>
      <p:grpSp>
        <p:nvGrpSpPr>
          <p:cNvPr id="406" name="Google Shape;406;p39">
            <a:extLst>
              <a:ext uri="{FF2B5EF4-FFF2-40B4-BE49-F238E27FC236}">
                <a16:creationId xmlns:a16="http://schemas.microsoft.com/office/drawing/2014/main" id="{B62B78BD-31B9-26E6-2D1A-7797FCC02DC0}"/>
              </a:ext>
            </a:extLst>
          </p:cNvPr>
          <p:cNvGrpSpPr/>
          <p:nvPr/>
        </p:nvGrpSpPr>
        <p:grpSpPr>
          <a:xfrm>
            <a:off x="-541907" y="-622274"/>
            <a:ext cx="4136119" cy="6091167"/>
            <a:chOff x="-541907" y="-622274"/>
            <a:chExt cx="4136119" cy="6091167"/>
          </a:xfrm>
        </p:grpSpPr>
        <p:sp>
          <p:nvSpPr>
            <p:cNvPr id="407" name="Google Shape;407;p39">
              <a:extLst>
                <a:ext uri="{FF2B5EF4-FFF2-40B4-BE49-F238E27FC236}">
                  <a16:creationId xmlns:a16="http://schemas.microsoft.com/office/drawing/2014/main" id="{AED1B0D4-7270-C28B-0AB1-2434BCB14EAA}"/>
                </a:ext>
              </a:extLst>
            </p:cNvPr>
            <p:cNvSpPr/>
            <p:nvPr/>
          </p:nvSpPr>
          <p:spPr>
            <a:xfrm rot="10800000">
              <a:off x="84193" y="4041766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8" name="Google Shape;408;p39">
              <a:extLst>
                <a:ext uri="{FF2B5EF4-FFF2-40B4-BE49-F238E27FC236}">
                  <a16:creationId xmlns:a16="http://schemas.microsoft.com/office/drawing/2014/main" id="{00CEB831-DFF1-B0AD-A68F-70DD4AAD7E06}"/>
                </a:ext>
              </a:extLst>
            </p:cNvPr>
            <p:cNvSpPr/>
            <p:nvPr/>
          </p:nvSpPr>
          <p:spPr>
            <a:xfrm rot="10800000">
              <a:off x="993581" y="4569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09" name="Google Shape;409;p39">
              <a:extLst>
                <a:ext uri="{FF2B5EF4-FFF2-40B4-BE49-F238E27FC236}">
                  <a16:creationId xmlns:a16="http://schemas.microsoft.com/office/drawing/2014/main" id="{77BFF995-34F3-4BD4-CE28-1329AA2E7FBD}"/>
                </a:ext>
              </a:extLst>
            </p:cNvPr>
            <p:cNvSpPr/>
            <p:nvPr/>
          </p:nvSpPr>
          <p:spPr>
            <a:xfrm rot="10800000">
              <a:off x="2040588" y="96213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0" name="Google Shape;410;p39">
              <a:extLst>
                <a:ext uri="{FF2B5EF4-FFF2-40B4-BE49-F238E27FC236}">
                  <a16:creationId xmlns:a16="http://schemas.microsoft.com/office/drawing/2014/main" id="{9EAAF0E3-7B70-2C8B-BDB0-1EEF06F06CCD}"/>
                </a:ext>
              </a:extLst>
            </p:cNvPr>
            <p:cNvSpPr/>
            <p:nvPr/>
          </p:nvSpPr>
          <p:spPr>
            <a:xfrm rot="10800000">
              <a:off x="-541907" y="9621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1" name="Google Shape;411;p39">
              <a:extLst>
                <a:ext uri="{FF2B5EF4-FFF2-40B4-BE49-F238E27FC236}">
                  <a16:creationId xmlns:a16="http://schemas.microsoft.com/office/drawing/2014/main" id="{7F3383DC-48DC-47A5-7BF9-2762428FADFE}"/>
                </a:ext>
              </a:extLst>
            </p:cNvPr>
            <p:cNvSpPr/>
            <p:nvPr/>
          </p:nvSpPr>
          <p:spPr>
            <a:xfrm flipH="1">
              <a:off x="993584" y="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2" name="Google Shape;412;p39">
              <a:extLst>
                <a:ext uri="{FF2B5EF4-FFF2-40B4-BE49-F238E27FC236}">
                  <a16:creationId xmlns:a16="http://schemas.microsoft.com/office/drawing/2014/main" id="{8A3B9905-2549-EC57-5504-B6FD4DC054B0}"/>
                </a:ext>
              </a:extLst>
            </p:cNvPr>
            <p:cNvSpPr/>
            <p:nvPr/>
          </p:nvSpPr>
          <p:spPr>
            <a:xfrm flipH="1">
              <a:off x="713235" y="227519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3" name="Google Shape;413;p39">
              <a:extLst>
                <a:ext uri="{FF2B5EF4-FFF2-40B4-BE49-F238E27FC236}">
                  <a16:creationId xmlns:a16="http://schemas.microsoft.com/office/drawing/2014/main" id="{8BF30305-207C-7434-76D4-915C97385196}"/>
                </a:ext>
              </a:extLst>
            </p:cNvPr>
            <p:cNvSpPr/>
            <p:nvPr/>
          </p:nvSpPr>
          <p:spPr>
            <a:xfrm flipH="1">
              <a:off x="421473" y="177885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4" name="Google Shape;414;p39">
              <a:extLst>
                <a:ext uri="{FF2B5EF4-FFF2-40B4-BE49-F238E27FC236}">
                  <a16:creationId xmlns:a16="http://schemas.microsoft.com/office/drawing/2014/main" id="{8CCF4451-1444-0DC7-A54E-709E87EEFE2B}"/>
                </a:ext>
              </a:extLst>
            </p:cNvPr>
            <p:cNvSpPr/>
            <p:nvPr/>
          </p:nvSpPr>
          <p:spPr>
            <a:xfrm flipH="1">
              <a:off x="1611716" y="14749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5" name="Google Shape;415;p39">
              <a:extLst>
                <a:ext uri="{FF2B5EF4-FFF2-40B4-BE49-F238E27FC236}">
                  <a16:creationId xmlns:a16="http://schemas.microsoft.com/office/drawing/2014/main" id="{03BD5BB4-6526-AE3F-ED9C-E8DA1CD49330}"/>
                </a:ext>
              </a:extLst>
            </p:cNvPr>
            <p:cNvSpPr/>
            <p:nvPr/>
          </p:nvSpPr>
          <p:spPr>
            <a:xfrm flipH="1">
              <a:off x="2597873" y="-62227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6" name="Google Shape;416;p39">
              <a:extLst>
                <a:ext uri="{FF2B5EF4-FFF2-40B4-BE49-F238E27FC236}">
                  <a16:creationId xmlns:a16="http://schemas.microsoft.com/office/drawing/2014/main" id="{BAF12EA9-736A-7491-0F2F-F4A9CEAAE6B6}"/>
                </a:ext>
              </a:extLst>
            </p:cNvPr>
            <p:cNvSpPr/>
            <p:nvPr/>
          </p:nvSpPr>
          <p:spPr>
            <a:xfrm flipH="1">
              <a:off x="1260177" y="265125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7" name="Google Shape;417;p39">
              <a:extLst>
                <a:ext uri="{FF2B5EF4-FFF2-40B4-BE49-F238E27FC236}">
                  <a16:creationId xmlns:a16="http://schemas.microsoft.com/office/drawing/2014/main" id="{A743E646-0B56-01A3-5959-5427E8C6781E}"/>
                </a:ext>
              </a:extLst>
            </p:cNvPr>
            <p:cNvSpPr/>
            <p:nvPr/>
          </p:nvSpPr>
          <p:spPr>
            <a:xfrm flipH="1">
              <a:off x="2180770" y="-13821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8" name="Google Shape;418;p39">
              <a:extLst>
                <a:ext uri="{FF2B5EF4-FFF2-40B4-BE49-F238E27FC236}">
                  <a16:creationId xmlns:a16="http://schemas.microsoft.com/office/drawing/2014/main" id="{51D5377E-3189-9283-AC65-B255CF7D6AB1}"/>
                </a:ext>
              </a:extLst>
            </p:cNvPr>
            <p:cNvSpPr/>
            <p:nvPr/>
          </p:nvSpPr>
          <p:spPr>
            <a:xfrm rot="10800000">
              <a:off x="1759176" y="404513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19" name="Google Shape;419;p39">
              <a:extLst>
                <a:ext uri="{FF2B5EF4-FFF2-40B4-BE49-F238E27FC236}">
                  <a16:creationId xmlns:a16="http://schemas.microsoft.com/office/drawing/2014/main" id="{4DEA34BC-BC4C-B0EC-8324-1D8EAA1F7A8F}"/>
                </a:ext>
              </a:extLst>
            </p:cNvPr>
            <p:cNvSpPr/>
            <p:nvPr/>
          </p:nvSpPr>
          <p:spPr>
            <a:xfrm rot="10800000">
              <a:off x="2367643" y="265124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0" name="Google Shape;420;p39">
              <a:extLst>
                <a:ext uri="{FF2B5EF4-FFF2-40B4-BE49-F238E27FC236}">
                  <a16:creationId xmlns:a16="http://schemas.microsoft.com/office/drawing/2014/main" id="{EB6D9E4F-3E4B-B887-87F2-81617B61F0F1}"/>
                </a:ext>
              </a:extLst>
            </p:cNvPr>
            <p:cNvSpPr/>
            <p:nvPr/>
          </p:nvSpPr>
          <p:spPr>
            <a:xfrm rot="10800000">
              <a:off x="503546" y="355770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1" name="Google Shape;421;p39">
              <a:extLst>
                <a:ext uri="{FF2B5EF4-FFF2-40B4-BE49-F238E27FC236}">
                  <a16:creationId xmlns:a16="http://schemas.microsoft.com/office/drawing/2014/main" id="{C4A6D42E-2C5A-D4FC-D11F-09BED91329AB}"/>
                </a:ext>
              </a:extLst>
            </p:cNvPr>
            <p:cNvSpPr/>
            <p:nvPr/>
          </p:nvSpPr>
          <p:spPr>
            <a:xfrm rot="10800000">
              <a:off x="1759170" y="4500771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2" name="Google Shape;422;p39">
              <a:extLst>
                <a:ext uri="{FF2B5EF4-FFF2-40B4-BE49-F238E27FC236}">
                  <a16:creationId xmlns:a16="http://schemas.microsoft.com/office/drawing/2014/main" id="{64429F7D-B66F-D26D-6F9C-FD0F7F1D43E6}"/>
                </a:ext>
              </a:extLst>
            </p:cNvPr>
            <p:cNvSpPr/>
            <p:nvPr/>
          </p:nvSpPr>
          <p:spPr>
            <a:xfrm flipH="1">
              <a:off x="-125473" y="539494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23" name="Google Shape;423;p39">
              <a:extLst>
                <a:ext uri="{FF2B5EF4-FFF2-40B4-BE49-F238E27FC236}">
                  <a16:creationId xmlns:a16="http://schemas.microsoft.com/office/drawing/2014/main" id="{6FDBBE86-BFF4-B727-2DDE-384C2F7358A6}"/>
                </a:ext>
              </a:extLst>
            </p:cNvPr>
            <p:cNvSpPr/>
            <p:nvPr/>
          </p:nvSpPr>
          <p:spPr>
            <a:xfrm flipH="1">
              <a:off x="2755502" y="319475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</p:spTree>
    <p:extLst>
      <p:ext uri="{BB962C8B-B14F-4D97-AF65-F5344CB8AC3E}">
        <p14:creationId xmlns:p14="http://schemas.microsoft.com/office/powerpoint/2010/main" val="357169278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>
          <a:extLst>
            <a:ext uri="{FF2B5EF4-FFF2-40B4-BE49-F238E27FC236}">
              <a16:creationId xmlns:a16="http://schemas.microsoft.com/office/drawing/2014/main" id="{F4D17CBB-F512-B373-EEF9-A490A89AC05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Google Shape;89;p1" descr="A close-up of a message&#10;&#10;Description automatically generated, Picture">
            <a:extLst>
              <a:ext uri="{FF2B5EF4-FFF2-40B4-BE49-F238E27FC236}">
                <a16:creationId xmlns:a16="http://schemas.microsoft.com/office/drawing/2014/main" id="{351BB8DB-541F-FD15-4E56-585220415363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215207" y="3434358"/>
            <a:ext cx="5287095" cy="1268765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Google Shape;90;p1" descr="A map of europe with green and yellow colors&#10;&#10;Description automatically generated, Picture">
            <a:extLst>
              <a:ext uri="{FF2B5EF4-FFF2-40B4-BE49-F238E27FC236}">
                <a16:creationId xmlns:a16="http://schemas.microsoft.com/office/drawing/2014/main" id="{971E480E-6B43-0F28-932D-2D4C5B06CD35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59965" y="751389"/>
            <a:ext cx="5776295" cy="2516598"/>
          </a:xfrm>
          <a:prstGeom prst="rect">
            <a:avLst/>
          </a:prstGeom>
          <a:noFill/>
          <a:ln>
            <a:noFill/>
          </a:ln>
        </p:spPr>
      </p:pic>
      <p:sp>
        <p:nvSpPr>
          <p:cNvPr id="14" name="Google Shape;503;p44">
            <a:extLst>
              <a:ext uri="{FF2B5EF4-FFF2-40B4-BE49-F238E27FC236}">
                <a16:creationId xmlns:a16="http://schemas.microsoft.com/office/drawing/2014/main" id="{C76EE1CA-A702-BEFA-B8CC-2EBF211131DB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Cancer statistics</a:t>
            </a:r>
          </a:p>
        </p:txBody>
      </p:sp>
      <p:sp>
        <p:nvSpPr>
          <p:cNvPr id="15" name="Google Shape;91;p1">
            <a:extLst>
              <a:ext uri="{FF2B5EF4-FFF2-40B4-BE49-F238E27FC236}">
                <a16:creationId xmlns:a16="http://schemas.microsoft.com/office/drawing/2014/main" id="{76963BA7-686E-95C0-2EC8-0B2C7B958BE8}"/>
              </a:ext>
            </a:extLst>
          </p:cNvPr>
          <p:cNvSpPr txBox="1"/>
          <p:nvPr/>
        </p:nvSpPr>
        <p:spPr>
          <a:xfrm>
            <a:off x="5696643" y="863610"/>
            <a:ext cx="3232150" cy="341627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ru-RU" sz="1800" b="0" i="0" u="none" strike="noStrike" cap="none" dirty="0">
                <a:solidFill>
                  <a:schemeClr val="dk1"/>
                </a:solidFill>
                <a:sym typeface="Arial"/>
              </a:rPr>
              <a:t>С</a:t>
            </a:r>
            <a:r>
              <a:rPr lang="en-US" sz="1800" b="0" i="0" u="none" strike="noStrike" cap="none" dirty="0" err="1">
                <a:solidFill>
                  <a:schemeClr val="dk1"/>
                </a:solidFill>
                <a:latin typeface="Outfit" panose="020B0604020202020204" charset="0"/>
                <a:sym typeface="Arial"/>
              </a:rPr>
              <a:t>ancer</a:t>
            </a:r>
            <a:r>
              <a:rPr lang="en-US" sz="1800" b="0" i="0" u="none" strike="noStrike" cap="none" dirty="0">
                <a:solidFill>
                  <a:schemeClr val="dk1"/>
                </a:solidFill>
                <a:latin typeface="Outfit" panose="020B0604020202020204" charset="0"/>
                <a:sym typeface="Arial"/>
              </a:rPr>
              <a:t> incidence </a:t>
            </a:r>
            <a:r>
              <a:rPr lang="en-US" sz="1800" dirty="0">
                <a:solidFill>
                  <a:schemeClr val="dk1"/>
                </a:solidFill>
                <a:latin typeface="Outfit" panose="020B0604020202020204" charset="0"/>
              </a:rPr>
              <a:t>in Ukraine </a:t>
            </a:r>
            <a:r>
              <a:rPr lang="en-US" sz="1800" b="0" i="0" u="none" strike="noStrike" cap="none" dirty="0">
                <a:solidFill>
                  <a:schemeClr val="dk1"/>
                </a:solidFill>
                <a:latin typeface="Outfit" panose="020B0604020202020204" charset="0"/>
                <a:sym typeface="Arial"/>
              </a:rPr>
              <a:t>is 1.6 times lower than the European average. However, diagnosed patients in Ukraine have a mortality rate comparable to the European average. </a:t>
            </a:r>
            <a:r>
              <a:rPr lang="en-US" sz="1800" dirty="0">
                <a:solidFill>
                  <a:schemeClr val="dk1"/>
                </a:solidFill>
                <a:latin typeface="Outfit" panose="020B0604020202020204" charset="0"/>
                <a:sym typeface="Arial"/>
              </a:rPr>
              <a:t>This suggests that the lower incidence is likely due to a high number of undiagnosed cases that go untreated and result in unrecorded deaths.</a:t>
            </a:r>
            <a:endParaRPr sz="1800" dirty="0">
              <a:solidFill>
                <a:schemeClr val="dk1"/>
              </a:solidFill>
              <a:latin typeface="Outfit" panose="020B0604020202020204" charset="0"/>
              <a:sym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811254639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>
          <a:extLst>
            <a:ext uri="{FF2B5EF4-FFF2-40B4-BE49-F238E27FC236}">
              <a16:creationId xmlns:a16="http://schemas.microsoft.com/office/drawing/2014/main" id="{9431D639-E18A-6234-F27D-76746888DF7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503;p44">
            <a:extLst>
              <a:ext uri="{FF2B5EF4-FFF2-40B4-BE49-F238E27FC236}">
                <a16:creationId xmlns:a16="http://schemas.microsoft.com/office/drawing/2014/main" id="{BFED26EF-35C7-E8A3-4665-81D3BDDAC7CB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12318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 dirty="0"/>
              <a:t>High-precision cancer diagnostics in Ukraine</a:t>
            </a:r>
          </a:p>
        </p:txBody>
      </p:sp>
      <p:pic>
        <p:nvPicPr>
          <p:cNvPr id="38" name="Рисунок 37" descr="Изображение выглядит как текст, карта, диаграмма, атлас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EB7EB48B-8B8A-AF10-466E-86CA16992607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87463" y="537312"/>
            <a:ext cx="6313336" cy="3740828"/>
          </a:xfrm>
          <a:prstGeom prst="rect">
            <a:avLst/>
          </a:prstGeom>
        </p:spPr>
      </p:pic>
      <p:grpSp>
        <p:nvGrpSpPr>
          <p:cNvPr id="48" name="Группа 47">
            <a:extLst>
              <a:ext uri="{FF2B5EF4-FFF2-40B4-BE49-F238E27FC236}">
                <a16:creationId xmlns:a16="http://schemas.microsoft.com/office/drawing/2014/main" id="{2CEF30DC-9D62-861E-6F63-9246F3A96CFD}"/>
              </a:ext>
            </a:extLst>
          </p:cNvPr>
          <p:cNvGrpSpPr/>
          <p:nvPr/>
        </p:nvGrpSpPr>
        <p:grpSpPr>
          <a:xfrm>
            <a:off x="699680" y="4016992"/>
            <a:ext cx="2110483" cy="937805"/>
            <a:chOff x="1367588" y="4016992"/>
            <a:chExt cx="2110483" cy="937805"/>
          </a:xfrm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</p:grpSpPr>
        <p:sp>
          <p:nvSpPr>
            <p:cNvPr id="40" name="Google Shape;173;p7">
              <a:extLst>
                <a:ext uri="{FF2B5EF4-FFF2-40B4-BE49-F238E27FC236}">
                  <a16:creationId xmlns:a16="http://schemas.microsoft.com/office/drawing/2014/main" id="{4D25963F-1762-986E-BCDA-5AD736AA99F7}"/>
                </a:ext>
              </a:extLst>
            </p:cNvPr>
            <p:cNvSpPr/>
            <p:nvPr/>
          </p:nvSpPr>
          <p:spPr>
            <a:xfrm>
              <a:off x="1367588" y="4016992"/>
              <a:ext cx="1987861" cy="937805"/>
            </a:xfrm>
            <a:prstGeom prst="roundRect">
              <a:avLst>
                <a:gd name="adj" fmla="val 16667"/>
              </a:avLst>
            </a:prstGeom>
            <a:solidFill>
              <a:srgbClr val="BEF2C7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p3d prstMaterial="metal">
              <a:bevelT w="88900" h="88900"/>
            </a:sp3d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600">
                <a:solidFill>
                  <a:schemeClr val="lt1"/>
                </a:solidFill>
                <a:latin typeface="Outfit" panose="020B0604020202020204" charset="0"/>
                <a:sym typeface="Arial"/>
              </a:endParaRPr>
            </a:p>
          </p:txBody>
        </p:sp>
        <p:sp>
          <p:nvSpPr>
            <p:cNvPr id="41" name="Google Shape;174;p7">
              <a:extLst>
                <a:ext uri="{FF2B5EF4-FFF2-40B4-BE49-F238E27FC236}">
                  <a16:creationId xmlns:a16="http://schemas.microsoft.com/office/drawing/2014/main" id="{1450BE6E-BFFA-2C29-6704-7E935CB49EF6}"/>
                </a:ext>
              </a:extLst>
            </p:cNvPr>
            <p:cNvSpPr txBox="1"/>
            <p:nvPr/>
          </p:nvSpPr>
          <p:spPr>
            <a:xfrm>
              <a:off x="1375539" y="4017994"/>
              <a:ext cx="905256" cy="250943"/>
            </a:xfrm>
            <a:prstGeom prst="rect">
              <a:avLst/>
            </a:prstGeom>
            <a:noFill/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p3d prstMaterial="metal">
              <a:bevelT w="88900" h="88900"/>
            </a:sp3d>
          </p:spPr>
          <p:txBody>
            <a:bodyPr spcFirstLastPara="1" wrap="square" lIns="91425" tIns="45700" rIns="91425" bIns="45700" anchor="t" anchorCtr="0">
              <a:sp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r>
                <a:rPr lang="en-US" sz="1600" b="1" dirty="0">
                  <a:solidFill>
                    <a:schemeClr val="dk1"/>
                  </a:solidFill>
                  <a:latin typeface="Outfit" panose="020B0604020202020204" charset="0"/>
                  <a:sym typeface="Arial"/>
                </a:rPr>
                <a:t>Total:</a:t>
              </a:r>
              <a:endParaRPr sz="1600" b="1" dirty="0">
                <a:solidFill>
                  <a:schemeClr val="dk1"/>
                </a:solidFill>
                <a:latin typeface="Outfit" panose="020B0604020202020204" charset="0"/>
                <a:sym typeface="Arial"/>
              </a:endParaRPr>
            </a:p>
          </p:txBody>
        </p:sp>
        <p:grpSp>
          <p:nvGrpSpPr>
            <p:cNvPr id="45" name="Группа 44">
              <a:extLst>
                <a:ext uri="{FF2B5EF4-FFF2-40B4-BE49-F238E27FC236}">
                  <a16:creationId xmlns:a16="http://schemas.microsoft.com/office/drawing/2014/main" id="{CB3F1642-4AD9-E7DB-9AAD-F61BDCE4665E}"/>
                </a:ext>
              </a:extLst>
            </p:cNvPr>
            <p:cNvGrpSpPr/>
            <p:nvPr/>
          </p:nvGrpSpPr>
          <p:grpSpPr>
            <a:xfrm>
              <a:off x="1986685" y="4016992"/>
              <a:ext cx="1491386" cy="858407"/>
              <a:chOff x="6613511" y="2320807"/>
              <a:chExt cx="1491386" cy="858407"/>
            </a:xfrm>
          </p:grpSpPr>
          <p:sp>
            <p:nvSpPr>
              <p:cNvPr id="42" name="Google Shape;175;p7">
                <a:extLst>
                  <a:ext uri="{FF2B5EF4-FFF2-40B4-BE49-F238E27FC236}">
                    <a16:creationId xmlns:a16="http://schemas.microsoft.com/office/drawing/2014/main" id="{FFA9CF82-BC23-E9C2-7290-B9C29CDE1BDF}"/>
                  </a:ext>
                </a:extLst>
              </p:cNvPr>
              <p:cNvSpPr txBox="1"/>
              <p:nvPr/>
            </p:nvSpPr>
            <p:spPr>
              <a:xfrm>
                <a:off x="6613511" y="2320807"/>
                <a:ext cx="1491377" cy="250943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149987" dist="250190" dir="8460000" algn="ctr">
                  <a:srgbClr val="000000">
                    <a:alpha val="28000"/>
                  </a:srgbClr>
                </a:outerShdw>
              </a:effectLst>
              <a:sp3d prstMaterial="metal">
                <a:bevelT w="88900" h="88900"/>
              </a:sp3d>
            </p:spPr>
            <p:txBody>
              <a:bodyPr spcFirstLastPara="1" wrap="square" lIns="91425" tIns="45700" rIns="91425" bIns="45700" anchor="t" anchorCtr="0">
                <a:sp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US" sz="1600">
                    <a:solidFill>
                      <a:schemeClr val="dk1"/>
                    </a:solidFill>
                    <a:latin typeface="Outfit" panose="020B0604020202020204" charset="0"/>
                    <a:sym typeface="Arial"/>
                  </a:rPr>
                  <a:t>4 SPECT/CT</a:t>
                </a:r>
                <a:endParaRPr sz="1600">
                  <a:solidFill>
                    <a:schemeClr val="dk1"/>
                  </a:solidFill>
                  <a:latin typeface="Outfit" panose="020B0604020202020204" charset="0"/>
                  <a:sym typeface="Arial"/>
                </a:endParaRPr>
              </a:p>
            </p:txBody>
          </p:sp>
          <p:sp>
            <p:nvSpPr>
              <p:cNvPr id="43" name="Google Shape;176;p7">
                <a:extLst>
                  <a:ext uri="{FF2B5EF4-FFF2-40B4-BE49-F238E27FC236}">
                    <a16:creationId xmlns:a16="http://schemas.microsoft.com/office/drawing/2014/main" id="{E5E4E4C9-B22D-B454-72AB-A094EF016664}"/>
                  </a:ext>
                </a:extLst>
              </p:cNvPr>
              <p:cNvSpPr txBox="1"/>
              <p:nvPr/>
            </p:nvSpPr>
            <p:spPr>
              <a:xfrm>
                <a:off x="6613521" y="2624539"/>
                <a:ext cx="1079420" cy="250943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149987" dist="250190" dir="8460000" algn="ctr">
                  <a:srgbClr val="000000">
                    <a:alpha val="28000"/>
                  </a:srgbClr>
                </a:outerShdw>
              </a:effectLst>
              <a:sp3d prstMaterial="metal">
                <a:bevelT w="88900" h="88900"/>
              </a:sp3d>
            </p:spPr>
            <p:txBody>
              <a:bodyPr spcFirstLastPara="1" wrap="square" lIns="91425" tIns="45700" rIns="91425" bIns="45700" anchor="t" anchorCtr="0">
                <a:sp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US" sz="1600">
                    <a:solidFill>
                      <a:schemeClr val="dk1"/>
                    </a:solidFill>
                    <a:latin typeface="Outfit" panose="020B0604020202020204" charset="0"/>
                    <a:sym typeface="Arial"/>
                  </a:rPr>
                  <a:t>9 SPECT</a:t>
                </a:r>
                <a:endParaRPr sz="1600">
                  <a:solidFill>
                    <a:schemeClr val="dk1"/>
                  </a:solidFill>
                  <a:latin typeface="Outfit" panose="020B0604020202020204" charset="0"/>
                  <a:sym typeface="Arial"/>
                </a:endParaRPr>
              </a:p>
            </p:txBody>
          </p:sp>
          <p:sp>
            <p:nvSpPr>
              <p:cNvPr id="44" name="Google Shape;177;p7">
                <a:extLst>
                  <a:ext uri="{FF2B5EF4-FFF2-40B4-BE49-F238E27FC236}">
                    <a16:creationId xmlns:a16="http://schemas.microsoft.com/office/drawing/2014/main" id="{6A319024-A689-8F71-D030-E56B2C101FC4}"/>
                  </a:ext>
                </a:extLst>
              </p:cNvPr>
              <p:cNvSpPr txBox="1"/>
              <p:nvPr/>
            </p:nvSpPr>
            <p:spPr>
              <a:xfrm>
                <a:off x="6613520" y="2928271"/>
                <a:ext cx="1491377" cy="250943"/>
              </a:xfrm>
              <a:prstGeom prst="rect">
                <a:avLst/>
              </a:prstGeom>
              <a:noFill/>
              <a:ln>
                <a:noFill/>
              </a:ln>
              <a:effectLst>
                <a:outerShdw blurRad="149987" dist="250190" dir="8460000" algn="ctr">
                  <a:srgbClr val="000000">
                    <a:alpha val="28000"/>
                  </a:srgbClr>
                </a:outerShdw>
              </a:effectLst>
              <a:sp3d prstMaterial="metal">
                <a:bevelT w="88900" h="88900"/>
              </a:sp3d>
            </p:spPr>
            <p:txBody>
              <a:bodyPr spcFirstLastPara="1" wrap="square" lIns="91425" tIns="45700" rIns="91425" bIns="45700" anchor="t" anchorCtr="0">
                <a:sp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r>
                  <a:rPr lang="en-US" sz="1600">
                    <a:solidFill>
                      <a:schemeClr val="dk1"/>
                    </a:solidFill>
                    <a:latin typeface="Outfit" panose="020B0604020202020204" charset="0"/>
                    <a:sym typeface="Arial"/>
                  </a:rPr>
                  <a:t>3 PET/CT</a:t>
                </a:r>
                <a:endParaRPr sz="1600">
                  <a:solidFill>
                    <a:schemeClr val="dk1"/>
                  </a:solidFill>
                  <a:latin typeface="Outfit" panose="020B0604020202020204" charset="0"/>
                  <a:sym typeface="Arial"/>
                </a:endParaRPr>
              </a:p>
            </p:txBody>
          </p:sp>
        </p:grpSp>
      </p:grpSp>
      <p:pic>
        <p:nvPicPr>
          <p:cNvPr id="46" name="Google Shape;106;p3" descr="Comparison of dominant medical imaging modalities with respect to... |  Download Scientific Diagram">
            <a:extLst>
              <a:ext uri="{FF2B5EF4-FFF2-40B4-BE49-F238E27FC236}">
                <a16:creationId xmlns:a16="http://schemas.microsoft.com/office/drawing/2014/main" id="{784EC3AA-E799-C694-ABC8-6B8E42F68D67}"/>
              </a:ext>
            </a:extLst>
          </p:cNvPr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5309413" y="2744011"/>
            <a:ext cx="3747124" cy="2387171"/>
          </a:xfrm>
          <a:prstGeom prst="rect">
            <a:avLst/>
          </a:prstGeom>
          <a:noFill/>
          <a:ln>
            <a:noFill/>
          </a:ln>
        </p:spPr>
      </p:pic>
      <p:pic>
        <p:nvPicPr>
          <p:cNvPr id="47" name="Google Shape;98;p2" descr="undefined">
            <a:extLst>
              <a:ext uri="{FF2B5EF4-FFF2-40B4-BE49-F238E27FC236}">
                <a16:creationId xmlns:a16="http://schemas.microsoft.com/office/drawing/2014/main" id="{33A72526-33C6-DC46-A96B-ED8F3C594CC3}"/>
              </a:ext>
            </a:extLst>
          </p:cNvPr>
          <p:cNvPicPr preferRelativeResize="0">
            <a:picLocks noChangeAspect="1"/>
          </p:cNvPicPr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6474242" y="505236"/>
            <a:ext cx="2322766" cy="2238775"/>
          </a:xfrm>
          <a:prstGeom prst="rect">
            <a:avLst/>
          </a:prstGeom>
          <a:noFill/>
          <a:ln>
            <a:noFill/>
          </a:ln>
        </p:spPr>
      </p:pic>
      <p:sp>
        <p:nvSpPr>
          <p:cNvPr id="49" name="Стрелка: вправо 48">
            <a:extLst>
              <a:ext uri="{FF2B5EF4-FFF2-40B4-BE49-F238E27FC236}">
                <a16:creationId xmlns:a16="http://schemas.microsoft.com/office/drawing/2014/main" id="{2753256C-2FF3-A7DE-F904-334639BA91B2}"/>
              </a:ext>
            </a:extLst>
          </p:cNvPr>
          <p:cNvSpPr/>
          <p:nvPr/>
        </p:nvSpPr>
        <p:spPr>
          <a:xfrm>
            <a:off x="2830664" y="4320724"/>
            <a:ext cx="349857" cy="318052"/>
          </a:xfrm>
          <a:prstGeom prst="rightArrow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50" name="Прямоугольник: скругленные углы 49">
            <a:extLst>
              <a:ext uri="{FF2B5EF4-FFF2-40B4-BE49-F238E27FC236}">
                <a16:creationId xmlns:a16="http://schemas.microsoft.com/office/drawing/2014/main" id="{176F5DD6-90CD-A2E8-1AA3-0F065D50A9AF}"/>
              </a:ext>
            </a:extLst>
          </p:cNvPr>
          <p:cNvSpPr/>
          <p:nvPr/>
        </p:nvSpPr>
        <p:spPr>
          <a:xfrm>
            <a:off x="3349175" y="4158608"/>
            <a:ext cx="1836000" cy="684987"/>
          </a:xfrm>
          <a:prstGeom prst="roundRect">
            <a:avLst/>
          </a:prstGeom>
          <a:solidFill>
            <a:srgbClr val="FFB7B7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F2ABE7B4-C08A-64D5-C37C-1ECF380475CB}"/>
              </a:ext>
            </a:extLst>
          </p:cNvPr>
          <p:cNvSpPr txBox="1"/>
          <p:nvPr/>
        </p:nvSpPr>
        <p:spPr>
          <a:xfrm>
            <a:off x="3326541" y="4215638"/>
            <a:ext cx="1867819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600" b="1" dirty="0">
                <a:solidFill>
                  <a:schemeClr val="dk1"/>
                </a:solidFill>
                <a:latin typeface="Outfit" panose="020B0604020202020204" charset="0"/>
              </a:rPr>
              <a:t>1 PET/CT per 12.7 </a:t>
            </a: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600" b="1" dirty="0">
                <a:solidFill>
                  <a:schemeClr val="dk1"/>
                </a:solidFill>
                <a:latin typeface="Outfit" panose="020B0604020202020204" charset="0"/>
              </a:rPr>
              <a:t>million population</a:t>
            </a:r>
          </a:p>
        </p:txBody>
      </p:sp>
    </p:spTree>
    <p:extLst>
      <p:ext uri="{BB962C8B-B14F-4D97-AF65-F5344CB8AC3E}">
        <p14:creationId xmlns:p14="http://schemas.microsoft.com/office/powerpoint/2010/main" val="34574198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Google Shape;503;p44">
            <a:extLst>
              <a:ext uri="{FF2B5EF4-FFF2-40B4-BE49-F238E27FC236}">
                <a16:creationId xmlns:a16="http://schemas.microsoft.com/office/drawing/2014/main" id="{B7D08EC6-B9DE-3EC7-EEB9-C88899E95125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12318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/>
              <a:t>Supply chain for medical radioisotopes in Ukraine</a:t>
            </a:r>
          </a:p>
        </p:txBody>
      </p:sp>
      <p:pic>
        <p:nvPicPr>
          <p:cNvPr id="14" name="Рисунок 13" descr="Изображение выглядит как небо, природа&#10;&#10;Контент, сгенерированный ИИ, может содержать ошибки.">
            <a:extLst>
              <a:ext uri="{FF2B5EF4-FFF2-40B4-BE49-F238E27FC236}">
                <a16:creationId xmlns:a16="http://schemas.microsoft.com/office/drawing/2014/main" id="{75783D70-409A-8812-8E4E-D3234DFE02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828646">
            <a:off x="-110465" y="931951"/>
            <a:ext cx="5771761" cy="3847841"/>
          </a:xfrm>
          <a:prstGeom prst="rect">
            <a:avLst/>
          </a:prstGeom>
        </p:spPr>
      </p:pic>
      <p:pic>
        <p:nvPicPr>
          <p:cNvPr id="15" name="Picture 4" descr="Dark Blue Colored Metal Chrome web icon arrow | Premium Vector">
            <a:extLst>
              <a:ext uri="{FF2B5EF4-FFF2-40B4-BE49-F238E27FC236}">
                <a16:creationId xmlns:a16="http://schemas.microsoft.com/office/drawing/2014/main" id="{73B639E4-E641-84FC-806B-8882F5E5486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3598899">
            <a:off x="1591501" y="1548613"/>
            <a:ext cx="1443381" cy="14433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524766B9-891D-00F2-64B5-FC61FC625394}"/>
              </a:ext>
            </a:extLst>
          </p:cNvPr>
          <p:cNvSpPr txBox="1"/>
          <p:nvPr/>
        </p:nvSpPr>
        <p:spPr>
          <a:xfrm>
            <a:off x="5080883" y="777128"/>
            <a:ext cx="3872286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800" dirty="0">
                <a:latin typeface="Outfit" panose="020B0604020202020204" charset="0"/>
              </a:rPr>
              <a:t>Ukraine currently relies on external suppliers for all radiopharmaceuticals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800" dirty="0">
                <a:latin typeface="Outfit" panose="020B0604020202020204" charset="0"/>
              </a:rPr>
              <a:t>Primary sources include PL-based production 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800" dirty="0">
                <a:latin typeface="Outfit" panose="020B0604020202020204" charset="0"/>
              </a:rPr>
              <a:t>No domestic production of PET/SPECT tracers is currently operational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800" dirty="0">
                <a:latin typeface="Outfit" panose="020B0604020202020204" charset="0"/>
              </a:rPr>
              <a:t>Supply chain disruptions pose risks to continuity of nuclear medicine services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800" b="1" dirty="0">
                <a:latin typeface="Outfit" panose="020B0604020202020204" charset="0"/>
              </a:rPr>
              <a:t>Development of local production capabilities is a strategic healthcare priority</a:t>
            </a:r>
            <a:endParaRPr lang="ru-UA" sz="1800" b="1" dirty="0"/>
          </a:p>
        </p:txBody>
      </p:sp>
      <p:grpSp>
        <p:nvGrpSpPr>
          <p:cNvPr id="19" name="Группа 18">
            <a:extLst>
              <a:ext uri="{FF2B5EF4-FFF2-40B4-BE49-F238E27FC236}">
                <a16:creationId xmlns:a16="http://schemas.microsoft.com/office/drawing/2014/main" id="{9F1E2D6F-6698-2026-7717-BDC038884D30}"/>
              </a:ext>
            </a:extLst>
          </p:cNvPr>
          <p:cNvGrpSpPr/>
          <p:nvPr/>
        </p:nvGrpSpPr>
        <p:grpSpPr>
          <a:xfrm>
            <a:off x="143533" y="3346908"/>
            <a:ext cx="2631882" cy="1497926"/>
            <a:chOff x="55659" y="3510064"/>
            <a:chExt cx="2631882" cy="1497926"/>
          </a:xfrm>
        </p:grpSpPr>
        <p:sp>
          <p:nvSpPr>
            <p:cNvPr id="17" name="Прямоугольник: скругленные углы 16">
              <a:extLst>
                <a:ext uri="{FF2B5EF4-FFF2-40B4-BE49-F238E27FC236}">
                  <a16:creationId xmlns:a16="http://schemas.microsoft.com/office/drawing/2014/main" id="{19F93219-9D13-567D-81F9-BFE9ECC44F56}"/>
                </a:ext>
              </a:extLst>
            </p:cNvPr>
            <p:cNvSpPr/>
            <p:nvPr/>
          </p:nvSpPr>
          <p:spPr>
            <a:xfrm>
              <a:off x="55659" y="3510064"/>
              <a:ext cx="2631882" cy="1497926"/>
            </a:xfrm>
            <a:prstGeom prst="roundRect">
              <a:avLst/>
            </a:prstGeom>
            <a:solidFill>
              <a:srgbClr val="CCECFF"/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pic>
          <p:nvPicPr>
            <p:cNvPr id="18" name="Picture 4" descr="Graphical abstract: From cyclotrons to chromatography and beyond: a guide to the production and purification of theranostic radiometals">
              <a:extLst>
                <a:ext uri="{FF2B5EF4-FFF2-40B4-BE49-F238E27FC236}">
                  <a16:creationId xmlns:a16="http://schemas.microsoft.com/office/drawing/2014/main" id="{0833E4BF-89EA-FBF2-3B7E-5D3D54E31350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37009" y="3557771"/>
              <a:ext cx="2437377" cy="1375118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11276" name="Picture 12" descr="Radiopharmaceuticals, Radionuclides | Open Medscience">
            <a:extLst>
              <a:ext uri="{FF2B5EF4-FFF2-40B4-BE49-F238E27FC236}">
                <a16:creationId xmlns:a16="http://schemas.microsoft.com/office/drawing/2014/main" id="{50EFDC41-FD26-6FC7-997E-377D55535B2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08265" y="748801"/>
            <a:ext cx="2354532" cy="131853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>
          <a:extLst>
            <a:ext uri="{FF2B5EF4-FFF2-40B4-BE49-F238E27FC236}">
              <a16:creationId xmlns:a16="http://schemas.microsoft.com/office/drawing/2014/main" id="{E40B0228-E829-DD1C-C8D4-64C1D125588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Google Shape;503;p44">
            <a:extLst>
              <a:ext uri="{FF2B5EF4-FFF2-40B4-BE49-F238E27FC236}">
                <a16:creationId xmlns:a16="http://schemas.microsoft.com/office/drawing/2014/main" id="{5B198DEF-79D6-3607-BF40-7CA0B43353B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12318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000" dirty="0"/>
              <a:t>National coordination toward Nuclear Medicine capacity building</a:t>
            </a:r>
          </a:p>
        </p:txBody>
      </p:sp>
      <p:sp>
        <p:nvSpPr>
          <p:cNvPr id="3" name="Прямоугольник: скругленные углы 2">
            <a:extLst>
              <a:ext uri="{FF2B5EF4-FFF2-40B4-BE49-F238E27FC236}">
                <a16:creationId xmlns:a16="http://schemas.microsoft.com/office/drawing/2014/main" id="{D62AE492-1CE4-7514-8B7E-4261567B27A8}"/>
              </a:ext>
            </a:extLst>
          </p:cNvPr>
          <p:cNvSpPr/>
          <p:nvPr/>
        </p:nvSpPr>
        <p:spPr>
          <a:xfrm>
            <a:off x="195942" y="1347106"/>
            <a:ext cx="5544000" cy="700190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A8F3E60-E304-D1D0-E237-A79C89087203}"/>
              </a:ext>
            </a:extLst>
          </p:cNvPr>
          <p:cNvSpPr txBox="1"/>
          <p:nvPr/>
        </p:nvSpPr>
        <p:spPr>
          <a:xfrm>
            <a:off x="195943" y="1384637"/>
            <a:ext cx="551905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1800" dirty="0">
                <a:solidFill>
                  <a:srgbClr val="002060"/>
                </a:solidFill>
                <a:latin typeface="Outfit" panose="020B0604020202020204" charset="0"/>
              </a:rPr>
              <a:t>The Ministry of Health of Ukraine initiated a national request to develop nuclear medicine capacity</a:t>
            </a:r>
            <a:endParaRPr lang="ru-UA" sz="1800" dirty="0">
              <a:solidFill>
                <a:srgbClr val="002060"/>
              </a:solidFill>
            </a:endParaRPr>
          </a:p>
        </p:txBody>
      </p:sp>
      <p:sp>
        <p:nvSpPr>
          <p:cNvPr id="10" name="Прямоугольник: скругленные углы 9">
            <a:extLst>
              <a:ext uri="{FF2B5EF4-FFF2-40B4-BE49-F238E27FC236}">
                <a16:creationId xmlns:a16="http://schemas.microsoft.com/office/drawing/2014/main" id="{40E4E009-62CF-7D31-6909-BFCB29882721}"/>
              </a:ext>
            </a:extLst>
          </p:cNvPr>
          <p:cNvSpPr/>
          <p:nvPr/>
        </p:nvSpPr>
        <p:spPr>
          <a:xfrm>
            <a:off x="488763" y="2461445"/>
            <a:ext cx="5544000" cy="702000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51366DF-1381-1430-D6EC-C082F6CB6CD2}"/>
              </a:ext>
            </a:extLst>
          </p:cNvPr>
          <p:cNvSpPr txBox="1"/>
          <p:nvPr/>
        </p:nvSpPr>
        <p:spPr>
          <a:xfrm>
            <a:off x="521419" y="2498975"/>
            <a:ext cx="540522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1800" dirty="0">
                <a:solidFill>
                  <a:srgbClr val="002060"/>
                </a:solidFill>
                <a:latin typeface="Outfit" panose="020B0604020202020204" charset="0"/>
              </a:rPr>
              <a:t>The Ministry of Education and Science responded by identifying this direction as a strategic priority</a:t>
            </a:r>
            <a:endParaRPr lang="ru-UA" sz="1800" dirty="0">
              <a:solidFill>
                <a:srgbClr val="002060"/>
              </a:solidFill>
            </a:endParaRPr>
          </a:p>
        </p:txBody>
      </p:sp>
      <p:sp>
        <p:nvSpPr>
          <p:cNvPr id="23" name="Прямоугольник: скругленные углы 22">
            <a:extLst>
              <a:ext uri="{FF2B5EF4-FFF2-40B4-BE49-F238E27FC236}">
                <a16:creationId xmlns:a16="http://schemas.microsoft.com/office/drawing/2014/main" id="{412DA90A-451E-A293-C0BD-EC834ECD7091}"/>
              </a:ext>
            </a:extLst>
          </p:cNvPr>
          <p:cNvSpPr/>
          <p:nvPr/>
        </p:nvSpPr>
        <p:spPr>
          <a:xfrm>
            <a:off x="737510" y="3587519"/>
            <a:ext cx="5544000" cy="702000"/>
          </a:xfrm>
          <a:prstGeom prst="round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D2607E54-BCCB-2634-03F8-31EADF5B41F4}"/>
              </a:ext>
            </a:extLst>
          </p:cNvPr>
          <p:cNvSpPr txBox="1"/>
          <p:nvPr/>
        </p:nvSpPr>
        <p:spPr>
          <a:xfrm>
            <a:off x="745675" y="3625049"/>
            <a:ext cx="5475516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1800" dirty="0">
                <a:solidFill>
                  <a:srgbClr val="002060"/>
                </a:solidFill>
                <a:latin typeface="Outfit" panose="020B0604020202020204" charset="0"/>
              </a:rPr>
              <a:t>Karazin University was appointed to lead the implementation of this initiative</a:t>
            </a:r>
            <a:endParaRPr lang="ru-UA" sz="1800" dirty="0">
              <a:solidFill>
                <a:srgbClr val="002060"/>
              </a:solidFill>
            </a:endParaRPr>
          </a:p>
        </p:txBody>
      </p:sp>
      <p:sp>
        <p:nvSpPr>
          <p:cNvPr id="25" name="Стрелка: вниз 24">
            <a:extLst>
              <a:ext uri="{FF2B5EF4-FFF2-40B4-BE49-F238E27FC236}">
                <a16:creationId xmlns:a16="http://schemas.microsoft.com/office/drawing/2014/main" id="{5DECB985-1268-CFB7-B41E-3A66E6BFCD77}"/>
              </a:ext>
            </a:extLst>
          </p:cNvPr>
          <p:cNvSpPr/>
          <p:nvPr/>
        </p:nvSpPr>
        <p:spPr>
          <a:xfrm>
            <a:off x="4900939" y="2057983"/>
            <a:ext cx="396000" cy="432000"/>
          </a:xfrm>
          <a:prstGeom prst="downArrow">
            <a:avLst/>
          </a:prstGeom>
          <a:solidFill>
            <a:srgbClr val="663300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28" name="Стрелка: вниз 27">
            <a:extLst>
              <a:ext uri="{FF2B5EF4-FFF2-40B4-BE49-F238E27FC236}">
                <a16:creationId xmlns:a16="http://schemas.microsoft.com/office/drawing/2014/main" id="{257E6987-CF31-27DF-3601-E54E2E370F7C}"/>
              </a:ext>
            </a:extLst>
          </p:cNvPr>
          <p:cNvSpPr/>
          <p:nvPr/>
        </p:nvSpPr>
        <p:spPr>
          <a:xfrm>
            <a:off x="5115267" y="3175857"/>
            <a:ext cx="396000" cy="432000"/>
          </a:xfrm>
          <a:prstGeom prst="downArrow">
            <a:avLst/>
          </a:prstGeom>
          <a:solidFill>
            <a:srgbClr val="663300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pic>
        <p:nvPicPr>
          <p:cNvPr id="30" name="Рисунок 29">
            <a:extLst>
              <a:ext uri="{FF2B5EF4-FFF2-40B4-BE49-F238E27FC236}">
                <a16:creationId xmlns:a16="http://schemas.microsoft.com/office/drawing/2014/main" id="{F9EAF0B0-BBE5-2FBC-D099-4903A41875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00374" y="2333307"/>
            <a:ext cx="1326981" cy="738664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pic>
        <p:nvPicPr>
          <p:cNvPr id="31" name="Рисунок 30">
            <a:extLst>
              <a:ext uri="{FF2B5EF4-FFF2-40B4-BE49-F238E27FC236}">
                <a16:creationId xmlns:a16="http://schemas.microsoft.com/office/drawing/2014/main" id="{DA3BE533-6525-2F95-06F2-A01814BD005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70223" y="3685374"/>
            <a:ext cx="2114264" cy="506289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pic>
        <p:nvPicPr>
          <p:cNvPr id="32" name="Рисунок 31">
            <a:extLst>
              <a:ext uri="{FF2B5EF4-FFF2-40B4-BE49-F238E27FC236}">
                <a16:creationId xmlns:a16="http://schemas.microsoft.com/office/drawing/2014/main" id="{3FAF164E-79B4-A072-5DFC-16D34E4D559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03280" y="1310800"/>
            <a:ext cx="2608457" cy="625739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</p:spTree>
    <p:extLst>
      <p:ext uri="{BB962C8B-B14F-4D97-AF65-F5344CB8AC3E}">
        <p14:creationId xmlns:p14="http://schemas.microsoft.com/office/powerpoint/2010/main" val="2419861983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>
          <a:extLst>
            <a:ext uri="{FF2B5EF4-FFF2-40B4-BE49-F238E27FC236}">
              <a16:creationId xmlns:a16="http://schemas.microsoft.com/office/drawing/2014/main" id="{C90DDB46-6000-086F-879E-DDF488ADB8E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Google Shape;503;p44">
            <a:extLst>
              <a:ext uri="{FF2B5EF4-FFF2-40B4-BE49-F238E27FC236}">
                <a16:creationId xmlns:a16="http://schemas.microsoft.com/office/drawing/2014/main" id="{CCE5C94E-BD2D-57C0-F4C1-CD7BD30B1766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12318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800" dirty="0"/>
              <a:t>Strategic prerequisites for establishing Nuclear Medicine capacity at Karazin University</a:t>
            </a:r>
          </a:p>
        </p:txBody>
      </p:sp>
      <p:sp>
        <p:nvSpPr>
          <p:cNvPr id="2" name="Freeform 2">
            <a:extLst>
              <a:ext uri="{FF2B5EF4-FFF2-40B4-BE49-F238E27FC236}">
                <a16:creationId xmlns:a16="http://schemas.microsoft.com/office/drawing/2014/main" id="{B19EF151-31BF-9F4F-D008-F13F6A2F465B}"/>
              </a:ext>
            </a:extLst>
          </p:cNvPr>
          <p:cNvSpPr>
            <a:spLocks noChangeAspect="1"/>
          </p:cNvSpPr>
          <p:nvPr/>
        </p:nvSpPr>
        <p:spPr>
          <a:xfrm>
            <a:off x="186993" y="1059905"/>
            <a:ext cx="2961725" cy="1692414"/>
          </a:xfrm>
          <a:custGeom>
            <a:avLst/>
            <a:gdLst/>
            <a:ahLst/>
            <a:cxnLst/>
            <a:rect l="l" t="t" r="r" b="b"/>
            <a:pathLst>
              <a:path w="8401840" h="4801051">
                <a:moveTo>
                  <a:pt x="0" y="0"/>
                </a:moveTo>
                <a:lnTo>
                  <a:pt x="8401840" y="0"/>
                </a:lnTo>
                <a:lnTo>
                  <a:pt x="8401840" y="4801052"/>
                </a:lnTo>
                <a:lnTo>
                  <a:pt x="0" y="4801052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/>
            </a:stretch>
          </a:blip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/>
          <a:lstStyle/>
          <a:p>
            <a:endParaRPr lang="ru-UA"/>
          </a:p>
        </p:txBody>
      </p:sp>
      <p:grpSp>
        <p:nvGrpSpPr>
          <p:cNvPr id="5" name="Группа 4">
            <a:extLst>
              <a:ext uri="{FF2B5EF4-FFF2-40B4-BE49-F238E27FC236}">
                <a16:creationId xmlns:a16="http://schemas.microsoft.com/office/drawing/2014/main" id="{3559D09E-6CF4-F055-E2C0-AC6C8188FACD}"/>
              </a:ext>
            </a:extLst>
          </p:cNvPr>
          <p:cNvGrpSpPr>
            <a:grpSpLocks noChangeAspect="1"/>
          </p:cNvGrpSpPr>
          <p:nvPr/>
        </p:nvGrpSpPr>
        <p:grpSpPr>
          <a:xfrm>
            <a:off x="186994" y="2922365"/>
            <a:ext cx="2961725" cy="1736901"/>
            <a:chOff x="10303335" y="1828163"/>
            <a:chExt cx="6677299" cy="3915891"/>
          </a:xfrm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</p:grpSpPr>
        <p:sp>
          <p:nvSpPr>
            <p:cNvPr id="6" name="Freeform 5">
              <a:extLst>
                <a:ext uri="{FF2B5EF4-FFF2-40B4-BE49-F238E27FC236}">
                  <a16:creationId xmlns:a16="http://schemas.microsoft.com/office/drawing/2014/main" id="{B57C7F9A-8072-4CE3-9FBE-F649727833CE}"/>
                </a:ext>
              </a:extLst>
            </p:cNvPr>
            <p:cNvSpPr/>
            <p:nvPr/>
          </p:nvSpPr>
          <p:spPr>
            <a:xfrm>
              <a:off x="10303336" y="1844493"/>
              <a:ext cx="6677298" cy="3899561"/>
            </a:xfrm>
            <a:custGeom>
              <a:avLst/>
              <a:gdLst/>
              <a:ahLst/>
              <a:cxnLst/>
              <a:rect l="l" t="t" r="r" b="b"/>
              <a:pathLst>
                <a:path w="6849150" h="3681418">
                  <a:moveTo>
                    <a:pt x="0" y="0"/>
                  </a:moveTo>
                  <a:lnTo>
                    <a:pt x="6849149" y="0"/>
                  </a:lnTo>
                  <a:lnTo>
                    <a:pt x="6849149" y="3681418"/>
                  </a:lnTo>
                  <a:lnTo>
                    <a:pt x="0" y="368141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4"/>
              <a:stretch>
                <a:fillRect/>
              </a:stretch>
            </a:blip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p3d prstMaterial="metal">
              <a:bevelT w="88900" h="88900"/>
            </a:sp3d>
          </p:spPr>
          <p:txBody>
            <a:bodyPr/>
            <a:lstStyle/>
            <a:p>
              <a:endParaRPr lang="ru-UA"/>
            </a:p>
          </p:txBody>
        </p:sp>
        <p:pic>
          <p:nvPicPr>
            <p:cNvPr id="7" name="Рисунок 6">
              <a:extLst>
                <a:ext uri="{FF2B5EF4-FFF2-40B4-BE49-F238E27FC236}">
                  <a16:creationId xmlns:a16="http://schemas.microsoft.com/office/drawing/2014/main" id="{023AF8B3-7586-1C3B-FE99-E811DA96DEF5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10303335" y="1828163"/>
              <a:ext cx="3336465" cy="2191373"/>
            </a:xfrm>
            <a:prstGeom prst="rect">
              <a:avLst/>
            </a:prstGeom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p3d prstMaterial="metal">
              <a:bevelT w="88900" h="88900"/>
            </a:sp3d>
          </p:spPr>
        </p:pic>
      </p:grpSp>
      <p:sp>
        <p:nvSpPr>
          <p:cNvPr id="12" name="TextBox 11">
            <a:extLst>
              <a:ext uri="{FF2B5EF4-FFF2-40B4-BE49-F238E27FC236}">
                <a16:creationId xmlns:a16="http://schemas.microsoft.com/office/drawing/2014/main" id="{E827710C-A1E8-21F7-1692-8EACE884D6F5}"/>
              </a:ext>
            </a:extLst>
          </p:cNvPr>
          <p:cNvSpPr txBox="1"/>
          <p:nvPr/>
        </p:nvSpPr>
        <p:spPr>
          <a:xfrm>
            <a:off x="4565851" y="1133381"/>
            <a:ext cx="4218844" cy="35394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600" dirty="0">
                <a:latin typeface="Outfit" panose="020B0604020202020204" charset="0"/>
              </a:rPr>
              <a:t>Certified “Bunker” facility prepared for cyclotron installation and safe radiation research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600" dirty="0">
                <a:latin typeface="Outfit" panose="020B0604020202020204" charset="0"/>
              </a:rPr>
              <a:t>Infrastructure meets modern radiation safety standards for complex experiments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600" dirty="0">
                <a:latin typeface="Outfit" panose="020B0604020202020204" charset="0"/>
              </a:rPr>
              <a:t>Certified radioisotope lab for radiopharmaceutical research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600" dirty="0">
                <a:latin typeface="Outfit" panose="020B0604020202020204" charset="0"/>
              </a:rPr>
              <a:t>Strategic partnership with NSC “Kharkiv Institute of Physics and Technology”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600" dirty="0">
                <a:latin typeface="Outfit" panose="020B0604020202020204" charset="0"/>
              </a:rPr>
              <a:t>Access to neutron source and hot cell labs at NSC KIPT</a:t>
            </a:r>
          </a:p>
          <a:p>
            <a:pPr marL="285750" indent="-285750" algn="just">
              <a:buFont typeface="Wingdings" panose="05000000000000000000" pitchFamily="2" charset="2"/>
              <a:buChar char="q"/>
            </a:pPr>
            <a:r>
              <a:rPr lang="en-US" sz="1600" dirty="0">
                <a:latin typeface="Outfit" panose="020B0604020202020204" charset="0"/>
              </a:rPr>
              <a:t>Unique facilities enable full cycle of development of radiopharmaceuticals</a:t>
            </a:r>
            <a:endParaRPr lang="ru-UA" sz="1600" dirty="0"/>
          </a:p>
        </p:txBody>
      </p:sp>
      <p:sp>
        <p:nvSpPr>
          <p:cNvPr id="15" name="Freeform 14">
            <a:extLst>
              <a:ext uri="{FF2B5EF4-FFF2-40B4-BE49-F238E27FC236}">
                <a16:creationId xmlns:a16="http://schemas.microsoft.com/office/drawing/2014/main" id="{C5CA17E8-C505-4A17-F5BA-F5B83D4D15B9}"/>
              </a:ext>
            </a:extLst>
          </p:cNvPr>
          <p:cNvSpPr>
            <a:spLocks noChangeAspect="1"/>
          </p:cNvSpPr>
          <p:nvPr/>
        </p:nvSpPr>
        <p:spPr>
          <a:xfrm>
            <a:off x="3359525" y="4139585"/>
            <a:ext cx="1205339" cy="913071"/>
          </a:xfrm>
          <a:custGeom>
            <a:avLst/>
            <a:gdLst/>
            <a:ahLst/>
            <a:cxnLst/>
            <a:rect l="l" t="t" r="r" b="b"/>
            <a:pathLst>
              <a:path w="3090275" h="2340952">
                <a:moveTo>
                  <a:pt x="0" y="0"/>
                </a:moveTo>
                <a:lnTo>
                  <a:pt x="3090275" y="0"/>
                </a:lnTo>
                <a:lnTo>
                  <a:pt x="3090275" y="2340952"/>
                </a:lnTo>
                <a:lnTo>
                  <a:pt x="0" y="2340952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/>
            </a:stretch>
          </a:blipFill>
        </p:spPr>
        <p:txBody>
          <a:bodyPr/>
          <a:lstStyle/>
          <a:p>
            <a:endParaRPr lang="ru-UA"/>
          </a:p>
        </p:txBody>
      </p:sp>
      <p:sp>
        <p:nvSpPr>
          <p:cNvPr id="16" name="Freeform 13">
            <a:extLst>
              <a:ext uri="{FF2B5EF4-FFF2-40B4-BE49-F238E27FC236}">
                <a16:creationId xmlns:a16="http://schemas.microsoft.com/office/drawing/2014/main" id="{056BFA4B-2A25-D987-7667-A5D2B4146420}"/>
              </a:ext>
            </a:extLst>
          </p:cNvPr>
          <p:cNvSpPr>
            <a:spLocks noChangeAspect="1"/>
          </p:cNvSpPr>
          <p:nvPr/>
        </p:nvSpPr>
        <p:spPr>
          <a:xfrm rot="1717076" flipH="1" flipV="1">
            <a:off x="2394657" y="3752096"/>
            <a:ext cx="1151985" cy="284514"/>
          </a:xfrm>
          <a:custGeom>
            <a:avLst/>
            <a:gdLst/>
            <a:ahLst/>
            <a:cxnLst/>
            <a:rect l="l" t="t" r="r" b="b"/>
            <a:pathLst>
              <a:path w="4502018" h="1271820">
                <a:moveTo>
                  <a:pt x="4502018" y="0"/>
                </a:moveTo>
                <a:lnTo>
                  <a:pt x="0" y="0"/>
                </a:lnTo>
                <a:lnTo>
                  <a:pt x="0" y="1271820"/>
                </a:lnTo>
                <a:lnTo>
                  <a:pt x="4502018" y="1271820"/>
                </a:lnTo>
                <a:lnTo>
                  <a:pt x="4502018" y="0"/>
                </a:lnTo>
                <a:close/>
              </a:path>
            </a:pathLst>
          </a:custGeom>
          <a:blipFill>
            <a:blip r:embed="rId7">
              <a:extLst>
                <a:ext uri="{96DAC541-7B7A-43D3-8B79-37D633B846F1}">
                  <asvg:svgBlip xmlns:asvg="http://schemas.microsoft.com/office/drawing/2016/SVG/main" r:embed="rId8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ru-UA"/>
          </a:p>
        </p:txBody>
      </p:sp>
      <p:sp>
        <p:nvSpPr>
          <p:cNvPr id="17" name="Freeform 11">
            <a:extLst>
              <a:ext uri="{FF2B5EF4-FFF2-40B4-BE49-F238E27FC236}">
                <a16:creationId xmlns:a16="http://schemas.microsoft.com/office/drawing/2014/main" id="{48FB1666-943C-36E8-0DD0-1F20F73BA955}"/>
              </a:ext>
            </a:extLst>
          </p:cNvPr>
          <p:cNvSpPr>
            <a:spLocks noChangeAspect="1"/>
          </p:cNvSpPr>
          <p:nvPr/>
        </p:nvSpPr>
        <p:spPr>
          <a:xfrm>
            <a:off x="3272908" y="1069734"/>
            <a:ext cx="1269311" cy="1692414"/>
          </a:xfrm>
          <a:custGeom>
            <a:avLst/>
            <a:gdLst/>
            <a:ahLst/>
            <a:cxnLst/>
            <a:rect l="l" t="t" r="r" b="b"/>
            <a:pathLst>
              <a:path w="3095346" h="4127128">
                <a:moveTo>
                  <a:pt x="0" y="0"/>
                </a:moveTo>
                <a:lnTo>
                  <a:pt x="3095346" y="0"/>
                </a:lnTo>
                <a:lnTo>
                  <a:pt x="3095346" y="4127128"/>
                </a:lnTo>
                <a:lnTo>
                  <a:pt x="0" y="4127128"/>
                </a:lnTo>
                <a:lnTo>
                  <a:pt x="0" y="0"/>
                </a:lnTo>
                <a:close/>
              </a:path>
            </a:pathLst>
          </a:custGeom>
          <a:blipFill>
            <a:blip r:embed="rId9"/>
            <a:stretch>
              <a:fillRect/>
            </a:stretch>
          </a:blip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/>
          <a:lstStyle/>
          <a:p>
            <a:endParaRPr lang="ru-UA"/>
          </a:p>
        </p:txBody>
      </p:sp>
      <p:sp>
        <p:nvSpPr>
          <p:cNvPr id="18" name="Freeform 14">
            <a:extLst>
              <a:ext uri="{FF2B5EF4-FFF2-40B4-BE49-F238E27FC236}">
                <a16:creationId xmlns:a16="http://schemas.microsoft.com/office/drawing/2014/main" id="{39059933-728A-454C-3AB9-E85137CFFB5D}"/>
              </a:ext>
            </a:extLst>
          </p:cNvPr>
          <p:cNvSpPr>
            <a:spLocks noChangeAspect="1"/>
          </p:cNvSpPr>
          <p:nvPr/>
        </p:nvSpPr>
        <p:spPr>
          <a:xfrm>
            <a:off x="3249276" y="2762148"/>
            <a:ext cx="1280717" cy="1227132"/>
          </a:xfrm>
          <a:custGeom>
            <a:avLst/>
            <a:gdLst/>
            <a:ahLst/>
            <a:cxnLst/>
            <a:rect l="l" t="t" r="r" b="b"/>
            <a:pathLst>
              <a:path w="5246827" h="5027302">
                <a:moveTo>
                  <a:pt x="0" y="0"/>
                </a:moveTo>
                <a:lnTo>
                  <a:pt x="5246828" y="0"/>
                </a:lnTo>
                <a:lnTo>
                  <a:pt x="5246828" y="5027302"/>
                </a:lnTo>
                <a:lnTo>
                  <a:pt x="0" y="5027302"/>
                </a:lnTo>
                <a:lnTo>
                  <a:pt x="0" y="0"/>
                </a:lnTo>
                <a:close/>
              </a:path>
            </a:pathLst>
          </a:custGeom>
          <a:blipFill>
            <a:blip r:embed="rId10"/>
            <a:stretch>
              <a:fillRect b="-4366"/>
            </a:stretch>
          </a:blip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txBody>
          <a:bodyPr/>
          <a:lstStyle/>
          <a:p>
            <a:endParaRPr lang="ru-UA"/>
          </a:p>
        </p:txBody>
      </p:sp>
    </p:spTree>
    <p:extLst>
      <p:ext uri="{BB962C8B-B14F-4D97-AF65-F5344CB8AC3E}">
        <p14:creationId xmlns:p14="http://schemas.microsoft.com/office/powerpoint/2010/main" val="198160763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>
          <a:extLst>
            <a:ext uri="{FF2B5EF4-FFF2-40B4-BE49-F238E27FC236}">
              <a16:creationId xmlns:a16="http://schemas.microsoft.com/office/drawing/2014/main" id="{DC9AFBAD-234D-55A0-99C7-C655D735C71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503;p44">
            <a:extLst>
              <a:ext uri="{FF2B5EF4-FFF2-40B4-BE49-F238E27FC236}">
                <a16:creationId xmlns:a16="http://schemas.microsoft.com/office/drawing/2014/main" id="{D2981D5C-8452-E05B-B852-528DE9624C4F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-99000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State ordered scientific and technical design project</a:t>
            </a:r>
          </a:p>
        </p:txBody>
      </p:sp>
      <p:pic>
        <p:nvPicPr>
          <p:cNvPr id="2" name="Рисунок 1">
            <a:extLst>
              <a:ext uri="{FF2B5EF4-FFF2-40B4-BE49-F238E27FC236}">
                <a16:creationId xmlns:a16="http://schemas.microsoft.com/office/drawing/2014/main" id="{869EA8CA-BF8C-E1F9-B1E4-ED022CD8D6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62013" y="1295241"/>
            <a:ext cx="2114264" cy="506289"/>
          </a:xfrm>
          <a:prstGeom prst="rect">
            <a:avLst/>
          </a:prstGeom>
        </p:spPr>
      </p:pic>
      <p:sp>
        <p:nvSpPr>
          <p:cNvPr id="3" name="Freeform 34">
            <a:extLst>
              <a:ext uri="{FF2B5EF4-FFF2-40B4-BE49-F238E27FC236}">
                <a16:creationId xmlns:a16="http://schemas.microsoft.com/office/drawing/2014/main" id="{7CBCC746-4936-748B-13BA-F708D274EEEE}"/>
              </a:ext>
            </a:extLst>
          </p:cNvPr>
          <p:cNvSpPr>
            <a:spLocks noChangeAspect="1"/>
          </p:cNvSpPr>
          <p:nvPr/>
        </p:nvSpPr>
        <p:spPr>
          <a:xfrm>
            <a:off x="3827334" y="1238119"/>
            <a:ext cx="702180" cy="620532"/>
          </a:xfrm>
          <a:custGeom>
            <a:avLst/>
            <a:gdLst/>
            <a:ahLst/>
            <a:cxnLst/>
            <a:rect l="l" t="t" r="r" b="b"/>
            <a:pathLst>
              <a:path w="1032095" h="1125921">
                <a:moveTo>
                  <a:pt x="0" y="0"/>
                </a:moveTo>
                <a:lnTo>
                  <a:pt x="1032095" y="0"/>
                </a:lnTo>
                <a:lnTo>
                  <a:pt x="1032095" y="1125921"/>
                </a:lnTo>
                <a:lnTo>
                  <a:pt x="0" y="1125921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/>
            </a:stretch>
          </a:blipFill>
        </p:spPr>
        <p:txBody>
          <a:bodyPr/>
          <a:lstStyle/>
          <a:p>
            <a:endParaRPr lang="ru-UA"/>
          </a:p>
        </p:txBody>
      </p:sp>
      <p:pic>
        <p:nvPicPr>
          <p:cNvPr id="4" name="Picture 6">
            <a:extLst>
              <a:ext uri="{FF2B5EF4-FFF2-40B4-BE49-F238E27FC236}">
                <a16:creationId xmlns:a16="http://schemas.microsoft.com/office/drawing/2014/main" id="{749F934D-408C-7905-9333-0431D232B95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8114" y="1355330"/>
            <a:ext cx="2613670" cy="3861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9308D3B7-8397-C86F-6DA6-B33FBE05749D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589595" y="1247445"/>
            <a:ext cx="1166352" cy="649250"/>
          </a:xfrm>
          <a:prstGeom prst="rect">
            <a:avLst/>
          </a:prstGeom>
        </p:spPr>
      </p:pic>
      <p:pic>
        <p:nvPicPr>
          <p:cNvPr id="6" name="Рисунок 5">
            <a:extLst>
              <a:ext uri="{FF2B5EF4-FFF2-40B4-BE49-F238E27FC236}">
                <a16:creationId xmlns:a16="http://schemas.microsoft.com/office/drawing/2014/main" id="{43B0302D-0279-AC89-6612-43728063F08C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013" y="1175759"/>
            <a:ext cx="722045" cy="745257"/>
          </a:xfrm>
          <a:prstGeom prst="rect">
            <a:avLst/>
          </a:prstGeom>
        </p:spPr>
      </p:pic>
      <p:sp>
        <p:nvSpPr>
          <p:cNvPr id="7" name="Прямоугольник: скругленные углы 6">
            <a:extLst>
              <a:ext uri="{FF2B5EF4-FFF2-40B4-BE49-F238E27FC236}">
                <a16:creationId xmlns:a16="http://schemas.microsoft.com/office/drawing/2014/main" id="{4C164A8F-273B-29EA-B673-107033B17D87}"/>
              </a:ext>
            </a:extLst>
          </p:cNvPr>
          <p:cNvSpPr/>
          <p:nvPr/>
        </p:nvSpPr>
        <p:spPr>
          <a:xfrm>
            <a:off x="222647" y="2125972"/>
            <a:ext cx="8038757" cy="861511"/>
          </a:xfrm>
          <a:prstGeom prst="round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4EF96E7-C220-DEC6-0058-A3E4999F27FA}"/>
              </a:ext>
            </a:extLst>
          </p:cNvPr>
          <p:cNvSpPr txBox="1"/>
          <p:nvPr/>
        </p:nvSpPr>
        <p:spPr>
          <a:xfrm>
            <a:off x="191046" y="2140584"/>
            <a:ext cx="8070358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002060"/>
                </a:solidFill>
                <a:latin typeface="Outfit" panose="020B0604020202020204" charset="0"/>
              </a:rPr>
              <a:t>Development of nuclear-physical diagnostical methods and tools using </a:t>
            </a:r>
            <a:r>
              <a:rPr lang="en-US" sz="2400" b="1" baseline="30000" dirty="0">
                <a:solidFill>
                  <a:srgbClr val="002060"/>
                </a:solidFill>
                <a:latin typeface="Outfit" panose="020B0604020202020204" charset="0"/>
              </a:rPr>
              <a:t>99m</a:t>
            </a:r>
            <a:r>
              <a:rPr lang="en-US" sz="2400" b="1" dirty="0">
                <a:solidFill>
                  <a:srgbClr val="002060"/>
                </a:solidFill>
                <a:latin typeface="Outfit" panose="020B0604020202020204" charset="0"/>
              </a:rPr>
              <a:t>Tc and F-18 radiopharmaceuticals</a:t>
            </a:r>
            <a:endParaRPr lang="ru-RU" sz="2400" b="1" dirty="0">
              <a:solidFill>
                <a:srgbClr val="002060"/>
              </a:solidFill>
              <a:latin typeface="Montserrat" panose="00000500000000000000" pitchFamily="2" charset="-52"/>
            </a:endParaRPr>
          </a:p>
        </p:txBody>
      </p:sp>
      <p:sp>
        <p:nvSpPr>
          <p:cNvPr id="10" name="Прямоугольник: скругленные углы 9">
            <a:extLst>
              <a:ext uri="{FF2B5EF4-FFF2-40B4-BE49-F238E27FC236}">
                <a16:creationId xmlns:a16="http://schemas.microsoft.com/office/drawing/2014/main" id="{A2D28A4B-F0CE-B197-D515-22D672450C97}"/>
              </a:ext>
            </a:extLst>
          </p:cNvPr>
          <p:cNvSpPr/>
          <p:nvPr/>
        </p:nvSpPr>
        <p:spPr>
          <a:xfrm>
            <a:off x="1555946" y="3241218"/>
            <a:ext cx="7262050" cy="745257"/>
          </a:xfrm>
          <a:prstGeom prst="roundRect">
            <a:avLst/>
          </a:prstGeom>
          <a:solidFill>
            <a:srgbClr val="F0CD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2" name="Прямоугольник: скругленные углы 11">
            <a:extLst>
              <a:ext uri="{FF2B5EF4-FFF2-40B4-BE49-F238E27FC236}">
                <a16:creationId xmlns:a16="http://schemas.microsoft.com/office/drawing/2014/main" id="{E885F08D-3E39-EDED-D5E4-EF61209F156D}"/>
              </a:ext>
            </a:extLst>
          </p:cNvPr>
          <p:cNvSpPr/>
          <p:nvPr/>
        </p:nvSpPr>
        <p:spPr>
          <a:xfrm>
            <a:off x="1555946" y="4232214"/>
            <a:ext cx="7262050" cy="745257"/>
          </a:xfrm>
          <a:prstGeom prst="roundRect">
            <a:avLst/>
          </a:prstGeom>
          <a:solidFill>
            <a:srgbClr val="F0CD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3" name="Стрелка: вниз 12">
            <a:extLst>
              <a:ext uri="{FF2B5EF4-FFF2-40B4-BE49-F238E27FC236}">
                <a16:creationId xmlns:a16="http://schemas.microsoft.com/office/drawing/2014/main" id="{FFA9C300-30B0-79C2-627C-1143E51CE197}"/>
              </a:ext>
            </a:extLst>
          </p:cNvPr>
          <p:cNvSpPr/>
          <p:nvPr/>
        </p:nvSpPr>
        <p:spPr>
          <a:xfrm>
            <a:off x="7542218" y="2954389"/>
            <a:ext cx="396000" cy="360000"/>
          </a:xfrm>
          <a:prstGeom prst="downArrow">
            <a:avLst/>
          </a:prstGeom>
          <a:solidFill>
            <a:schemeClr val="tx2">
              <a:lumMod val="5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6" name="Стрелка: вниз 15">
            <a:extLst>
              <a:ext uri="{FF2B5EF4-FFF2-40B4-BE49-F238E27FC236}">
                <a16:creationId xmlns:a16="http://schemas.microsoft.com/office/drawing/2014/main" id="{AF3EEB2F-9E3F-E47D-89BC-1CFB42C25CA2}"/>
              </a:ext>
            </a:extLst>
          </p:cNvPr>
          <p:cNvSpPr/>
          <p:nvPr/>
        </p:nvSpPr>
        <p:spPr>
          <a:xfrm>
            <a:off x="7542218" y="3957540"/>
            <a:ext cx="396000" cy="360000"/>
          </a:xfrm>
          <a:prstGeom prst="downArrow">
            <a:avLst/>
          </a:prstGeom>
          <a:solidFill>
            <a:schemeClr val="tx2">
              <a:lumMod val="5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B5BE6F7E-EBF7-67B0-5748-785F6AF812F4}"/>
              </a:ext>
            </a:extLst>
          </p:cNvPr>
          <p:cNvSpPr txBox="1"/>
          <p:nvPr/>
        </p:nvSpPr>
        <p:spPr>
          <a:xfrm>
            <a:off x="1657847" y="3239977"/>
            <a:ext cx="7098099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200" dirty="0">
                <a:solidFill>
                  <a:schemeClr val="tx1"/>
                </a:solidFill>
                <a:latin typeface="DM Sans" pitchFamily="2" charset="0"/>
              </a:rPr>
              <a:t>1. Development of methods and algorithms for the production of radiopharmaceuticals</a:t>
            </a:r>
            <a:endParaRPr lang="ru-RU" sz="2200" dirty="0">
              <a:solidFill>
                <a:schemeClr val="tx1"/>
              </a:solidFill>
              <a:latin typeface="Montserrat" panose="00000500000000000000" pitchFamily="2" charset="-52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E528E811-A825-0B67-88DA-2649E63D4613}"/>
              </a:ext>
            </a:extLst>
          </p:cNvPr>
          <p:cNvSpPr txBox="1"/>
          <p:nvPr/>
        </p:nvSpPr>
        <p:spPr>
          <a:xfrm>
            <a:off x="1637921" y="4232214"/>
            <a:ext cx="7098099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200" dirty="0">
                <a:solidFill>
                  <a:schemeClr val="tx1"/>
                </a:solidFill>
                <a:latin typeface="DM Sans" pitchFamily="2" charset="0"/>
              </a:rPr>
              <a:t>2. Development of advanced scintillation detector and photon scanner prototypes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1BB8ACC4-8E75-5572-39D9-9BEE00BF1167}"/>
              </a:ext>
            </a:extLst>
          </p:cNvPr>
          <p:cNvSpPr txBox="1"/>
          <p:nvPr/>
        </p:nvSpPr>
        <p:spPr>
          <a:xfrm rot="16200000">
            <a:off x="336977" y="3899446"/>
            <a:ext cx="1912703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200" b="1" dirty="0">
                <a:solidFill>
                  <a:srgbClr val="0033CC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Outfit" panose="020B0604020202020204" charset="0"/>
              </a:rPr>
              <a:t>OBJECTIVES</a:t>
            </a:r>
            <a:endParaRPr lang="ru-UA" sz="2200" b="1" dirty="0">
              <a:solidFill>
                <a:srgbClr val="0033CC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3682486073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>
          <a:extLst>
            <a:ext uri="{FF2B5EF4-FFF2-40B4-BE49-F238E27FC236}">
              <a16:creationId xmlns:a16="http://schemas.microsoft.com/office/drawing/2014/main" id="{B6AFC7C0-48BE-8467-D726-7464A5D2CB0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>
            <a:extLst>
              <a:ext uri="{FF2B5EF4-FFF2-40B4-BE49-F238E27FC236}">
                <a16:creationId xmlns:a16="http://schemas.microsoft.com/office/drawing/2014/main" id="{B80014F7-B110-830A-D743-1C08C7AD683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3191" y="77316"/>
            <a:ext cx="7437618" cy="52013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Google Shape;503;p44">
            <a:extLst>
              <a:ext uri="{FF2B5EF4-FFF2-40B4-BE49-F238E27FC236}">
                <a16:creationId xmlns:a16="http://schemas.microsoft.com/office/drawing/2014/main" id="{8BF34A89-204F-77D3-43AD-4F163F421A75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91046" y="-99000"/>
            <a:ext cx="8706464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PET/CT or SPECT/CT workflow</a:t>
            </a:r>
          </a:p>
        </p:txBody>
      </p:sp>
      <p:grpSp>
        <p:nvGrpSpPr>
          <p:cNvPr id="9" name="Группа 8">
            <a:extLst>
              <a:ext uri="{FF2B5EF4-FFF2-40B4-BE49-F238E27FC236}">
                <a16:creationId xmlns:a16="http://schemas.microsoft.com/office/drawing/2014/main" id="{E83CB757-0495-5834-97FC-16E569345F53}"/>
              </a:ext>
            </a:extLst>
          </p:cNvPr>
          <p:cNvGrpSpPr/>
          <p:nvPr/>
        </p:nvGrpSpPr>
        <p:grpSpPr>
          <a:xfrm>
            <a:off x="280131" y="532737"/>
            <a:ext cx="3409274" cy="4349364"/>
            <a:chOff x="280131" y="532737"/>
            <a:chExt cx="3409274" cy="4349364"/>
          </a:xfrm>
        </p:grpSpPr>
        <p:sp>
          <p:nvSpPr>
            <p:cNvPr id="5" name="Прямоугольник: скругленные углы 4">
              <a:extLst>
                <a:ext uri="{FF2B5EF4-FFF2-40B4-BE49-F238E27FC236}">
                  <a16:creationId xmlns:a16="http://schemas.microsoft.com/office/drawing/2014/main" id="{0B15932E-9C51-9F7D-625B-2FF9D70B8F9D}"/>
                </a:ext>
              </a:extLst>
            </p:cNvPr>
            <p:cNvSpPr/>
            <p:nvPr/>
          </p:nvSpPr>
          <p:spPr>
            <a:xfrm>
              <a:off x="1049572" y="532737"/>
              <a:ext cx="2639833" cy="4349364"/>
            </a:xfrm>
            <a:prstGeom prst="roundRect">
              <a:avLst/>
            </a:prstGeom>
            <a:noFill/>
            <a:ln w="38100"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D48D4F62-6E01-25E9-C244-D21895C0A889}"/>
                </a:ext>
              </a:extLst>
            </p:cNvPr>
            <p:cNvSpPr txBox="1"/>
            <p:nvPr/>
          </p:nvSpPr>
          <p:spPr>
            <a:xfrm rot="16200000">
              <a:off x="-1033690" y="2293273"/>
              <a:ext cx="3397084" cy="7694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400" b="1" dirty="0">
                  <a:solidFill>
                    <a:srgbClr val="0033CC"/>
                  </a:solidFill>
                  <a:latin typeface="Outfit" panose="020B0604020202020204" charset="0"/>
                </a:rPr>
                <a:t>Objective #1</a:t>
              </a:r>
              <a:endParaRPr lang="ru-UA" sz="4400" b="1" dirty="0">
                <a:solidFill>
                  <a:srgbClr val="0033CC"/>
                </a:solidFill>
              </a:endParaRPr>
            </a:p>
          </p:txBody>
        </p:sp>
      </p:grpSp>
      <p:grpSp>
        <p:nvGrpSpPr>
          <p:cNvPr id="10" name="Группа 9">
            <a:extLst>
              <a:ext uri="{FF2B5EF4-FFF2-40B4-BE49-F238E27FC236}">
                <a16:creationId xmlns:a16="http://schemas.microsoft.com/office/drawing/2014/main" id="{86F2E6A2-C9C2-79D6-D6B3-C50A6AA5DE52}"/>
              </a:ext>
            </a:extLst>
          </p:cNvPr>
          <p:cNvGrpSpPr/>
          <p:nvPr/>
        </p:nvGrpSpPr>
        <p:grpSpPr>
          <a:xfrm>
            <a:off x="3223206" y="1508711"/>
            <a:ext cx="5521393" cy="3502882"/>
            <a:chOff x="3223206" y="1508711"/>
            <a:chExt cx="5521393" cy="3502882"/>
          </a:xfrm>
        </p:grpSpPr>
        <p:sp>
          <p:nvSpPr>
            <p:cNvPr id="6" name="Прямоугольник: скругленные углы 5">
              <a:extLst>
                <a:ext uri="{FF2B5EF4-FFF2-40B4-BE49-F238E27FC236}">
                  <a16:creationId xmlns:a16="http://schemas.microsoft.com/office/drawing/2014/main" id="{86C8810C-4358-3017-97D1-48A1FF326958}"/>
                </a:ext>
              </a:extLst>
            </p:cNvPr>
            <p:cNvSpPr/>
            <p:nvPr/>
          </p:nvSpPr>
          <p:spPr>
            <a:xfrm rot="5400000">
              <a:off x="3977229" y="884176"/>
              <a:ext cx="3243905" cy="4751951"/>
            </a:xfrm>
            <a:prstGeom prst="roundRect">
              <a:avLst/>
            </a:prstGeom>
            <a:noFill/>
            <a:ln w="38100">
              <a:solidFill>
                <a:srgbClr val="FF00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F7A1C073-E46D-6BE6-F540-E2E4A9DC410F}"/>
                </a:ext>
              </a:extLst>
            </p:cNvPr>
            <p:cNvSpPr txBox="1"/>
            <p:nvPr/>
          </p:nvSpPr>
          <p:spPr>
            <a:xfrm rot="5400000" flipH="1">
              <a:off x="6608438" y="2875431"/>
              <a:ext cx="3502882" cy="76944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4400" b="1" dirty="0">
                  <a:solidFill>
                    <a:srgbClr val="0033CC"/>
                  </a:solidFill>
                  <a:latin typeface="Outfit" panose="020B0604020202020204" charset="0"/>
                </a:rPr>
                <a:t>Objective #2</a:t>
              </a:r>
              <a:endParaRPr lang="ru-UA" sz="4400" b="1" dirty="0">
                <a:solidFill>
                  <a:srgbClr val="0033CC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4038323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>
          <a:extLst>
            <a:ext uri="{FF2B5EF4-FFF2-40B4-BE49-F238E27FC236}">
              <a16:creationId xmlns:a16="http://schemas.microsoft.com/office/drawing/2014/main" id="{3A387E8A-6BF7-511C-FE63-4624090D7FF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503;p44">
            <a:extLst>
              <a:ext uri="{FF2B5EF4-FFF2-40B4-BE49-F238E27FC236}">
                <a16:creationId xmlns:a16="http://schemas.microsoft.com/office/drawing/2014/main" id="{4D46C946-B781-FC7A-BBF3-23C1A0374053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91046" y="-99000"/>
            <a:ext cx="8706464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Molecular imaging modalities: SPECT &amp; PET</a:t>
            </a:r>
          </a:p>
        </p:txBody>
      </p:sp>
      <p:pic>
        <p:nvPicPr>
          <p:cNvPr id="14338" name="Picture 2" descr="From cyclotrons to chromatography and beyond: a guide to the production and purification of theranostic radiometals - Chemical Society Reviews (RSC Publishing) DOI:10.1039/D4CS00802B">
            <a:extLst>
              <a:ext uri="{FF2B5EF4-FFF2-40B4-BE49-F238E27FC236}">
                <a16:creationId xmlns:a16="http://schemas.microsoft.com/office/drawing/2014/main" id="{14F0A128-1E54-A909-22AD-578468EF7C7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28059" y="556588"/>
            <a:ext cx="6925745" cy="43563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7" name="Группа 26">
            <a:extLst>
              <a:ext uri="{FF2B5EF4-FFF2-40B4-BE49-F238E27FC236}">
                <a16:creationId xmlns:a16="http://schemas.microsoft.com/office/drawing/2014/main" id="{08CAA8AD-4EFC-16AB-2DFB-C83FD6DE5358}"/>
              </a:ext>
            </a:extLst>
          </p:cNvPr>
          <p:cNvGrpSpPr/>
          <p:nvPr/>
        </p:nvGrpSpPr>
        <p:grpSpPr>
          <a:xfrm>
            <a:off x="246491" y="2858982"/>
            <a:ext cx="2084986" cy="2053927"/>
            <a:chOff x="107657" y="3089573"/>
            <a:chExt cx="2084986" cy="2053927"/>
          </a:xfrm>
        </p:grpSpPr>
        <p:sp>
          <p:nvSpPr>
            <p:cNvPr id="22" name="Прямоугольник: скругленные углы 21">
              <a:extLst>
                <a:ext uri="{FF2B5EF4-FFF2-40B4-BE49-F238E27FC236}">
                  <a16:creationId xmlns:a16="http://schemas.microsoft.com/office/drawing/2014/main" id="{12DADF52-25FC-6906-12C5-AB728CBEED43}"/>
                </a:ext>
              </a:extLst>
            </p:cNvPr>
            <p:cNvSpPr/>
            <p:nvPr/>
          </p:nvSpPr>
          <p:spPr>
            <a:xfrm>
              <a:off x="107657" y="3089573"/>
              <a:ext cx="2084986" cy="1980000"/>
            </a:xfrm>
            <a:prstGeom prst="roundRect">
              <a:avLst/>
            </a:prstGeom>
            <a:solidFill>
              <a:schemeClr val="accent5">
                <a:lumMod val="20000"/>
                <a:lumOff val="8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pic>
          <p:nvPicPr>
            <p:cNvPr id="23" name="Рисунок 22">
              <a:extLst>
                <a:ext uri="{FF2B5EF4-FFF2-40B4-BE49-F238E27FC236}">
                  <a16:creationId xmlns:a16="http://schemas.microsoft.com/office/drawing/2014/main" id="{FC2199E9-9697-66A5-A85B-A81226F17C4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246490" y="3172464"/>
              <a:ext cx="1884244" cy="1971036"/>
            </a:xfrm>
            <a:prstGeom prst="rect">
              <a:avLst/>
            </a:prstGeom>
          </p:spPr>
        </p:pic>
      </p:grpSp>
      <p:grpSp>
        <p:nvGrpSpPr>
          <p:cNvPr id="26" name="Группа 25">
            <a:extLst>
              <a:ext uri="{FF2B5EF4-FFF2-40B4-BE49-F238E27FC236}">
                <a16:creationId xmlns:a16="http://schemas.microsoft.com/office/drawing/2014/main" id="{EEFF1341-CA04-A60B-1F7E-D64D615F35C3}"/>
              </a:ext>
            </a:extLst>
          </p:cNvPr>
          <p:cNvGrpSpPr/>
          <p:nvPr/>
        </p:nvGrpSpPr>
        <p:grpSpPr>
          <a:xfrm>
            <a:off x="6812524" y="2965838"/>
            <a:ext cx="2142392" cy="1980000"/>
            <a:chOff x="6812524" y="2965838"/>
            <a:chExt cx="2142392" cy="1980000"/>
          </a:xfrm>
        </p:grpSpPr>
        <p:sp>
          <p:nvSpPr>
            <p:cNvPr id="24" name="Прямоугольник: скругленные углы 23">
              <a:extLst>
                <a:ext uri="{FF2B5EF4-FFF2-40B4-BE49-F238E27FC236}">
                  <a16:creationId xmlns:a16="http://schemas.microsoft.com/office/drawing/2014/main" id="{DE7D3AF8-4E86-BA95-4665-53B225671007}"/>
                </a:ext>
              </a:extLst>
            </p:cNvPr>
            <p:cNvSpPr/>
            <p:nvPr/>
          </p:nvSpPr>
          <p:spPr>
            <a:xfrm>
              <a:off x="6812524" y="2965838"/>
              <a:ext cx="2084986" cy="1980000"/>
            </a:xfrm>
            <a:prstGeom prst="roundRect">
              <a:avLst/>
            </a:prstGeom>
            <a:solidFill>
              <a:schemeClr val="accent5">
                <a:lumMod val="20000"/>
                <a:lumOff val="8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pic>
          <p:nvPicPr>
            <p:cNvPr id="25" name="Рисунок 24">
              <a:extLst>
                <a:ext uri="{FF2B5EF4-FFF2-40B4-BE49-F238E27FC236}">
                  <a16:creationId xmlns:a16="http://schemas.microsoft.com/office/drawing/2014/main" id="{B94FB8B1-8272-F5B4-9127-64F63D0BC582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6938728" y="3037956"/>
              <a:ext cx="2016188" cy="1891417"/>
            </a:xfrm>
            <a:prstGeom prst="rect">
              <a:avLst/>
            </a:prstGeom>
          </p:spPr>
        </p:pic>
      </p:grpSp>
      <p:pic>
        <p:nvPicPr>
          <p:cNvPr id="29" name="Picture 4" descr="Dark Blue Colored Metal Chrome web icon arrow | Premium Vector">
            <a:extLst>
              <a:ext uri="{FF2B5EF4-FFF2-40B4-BE49-F238E27FC236}">
                <a16:creationId xmlns:a16="http://schemas.microsoft.com/office/drawing/2014/main" id="{41C33845-705E-30F5-40E0-C7A3FEE891C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460442">
            <a:off x="8054593" y="2067656"/>
            <a:ext cx="1250829" cy="7318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" name="Picture 4" descr="Dark Blue Colored Metal Chrome web icon arrow | Premium Vector">
            <a:extLst>
              <a:ext uri="{FF2B5EF4-FFF2-40B4-BE49-F238E27FC236}">
                <a16:creationId xmlns:a16="http://schemas.microsoft.com/office/drawing/2014/main" id="{CDA98D4B-AEAD-AA56-A0D7-93F171ECE94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461102" flipH="1">
            <a:off x="549459" y="1811072"/>
            <a:ext cx="1508495" cy="8826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1038425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>
          <a:extLst>
            <a:ext uri="{FF2B5EF4-FFF2-40B4-BE49-F238E27FC236}">
              <a16:creationId xmlns:a16="http://schemas.microsoft.com/office/drawing/2014/main" id="{8724F03A-3A2D-BB84-A849-C25F0B2F81D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D9E3B529-75E3-B549-D1A9-ADD46D1D4B52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91046" y="-19490"/>
            <a:ext cx="8706464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Project stages</a:t>
            </a:r>
          </a:p>
        </p:txBody>
      </p:sp>
      <p:graphicFrame>
        <p:nvGraphicFramePr>
          <p:cNvPr id="9" name="Схема 8">
            <a:extLst>
              <a:ext uri="{FF2B5EF4-FFF2-40B4-BE49-F238E27FC236}">
                <a16:creationId xmlns:a16="http://schemas.microsoft.com/office/drawing/2014/main" id="{55F0BC30-8F0F-FFE6-FA3F-8928666AC219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019406411"/>
              </p:ext>
            </p:extLst>
          </p:nvPr>
        </p:nvGraphicFramePr>
        <p:xfrm>
          <a:off x="43732" y="667909"/>
          <a:ext cx="8909437" cy="233768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10" name="Рисунок 9">
            <a:extLst>
              <a:ext uri="{FF2B5EF4-FFF2-40B4-BE49-F238E27FC236}">
                <a16:creationId xmlns:a16="http://schemas.microsoft.com/office/drawing/2014/main" id="{5CC3AE7D-029F-1623-CA40-213080CE4B19}"/>
              </a:ext>
            </a:extLst>
          </p:cNvPr>
          <p:cNvPicPr>
            <a:picLocks noChangeAspect="1"/>
          </p:cNvPicPr>
          <p:nvPr/>
        </p:nvPicPr>
        <p:blipFill>
          <a:blip r:embed="rId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harpenSoften amount="50000"/>
                    </a14:imgEffect>
                    <a14:imgEffect>
                      <a14:saturation sat="4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733402" y="3053302"/>
            <a:ext cx="7677196" cy="20330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212215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3">
          <a:extLst>
            <a:ext uri="{FF2B5EF4-FFF2-40B4-BE49-F238E27FC236}">
              <a16:creationId xmlns:a16="http://schemas.microsoft.com/office/drawing/2014/main" id="{FBC82625-B507-0486-91D7-2994134A199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Google Shape;503;p44">
            <a:extLst>
              <a:ext uri="{FF2B5EF4-FFF2-40B4-BE49-F238E27FC236}">
                <a16:creationId xmlns:a16="http://schemas.microsoft.com/office/drawing/2014/main" id="{16032207-0F35-0C78-6B95-532F072FEE24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191046" y="-19490"/>
            <a:ext cx="8706464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Project stages</a:t>
            </a:r>
          </a:p>
        </p:txBody>
      </p:sp>
      <p:graphicFrame>
        <p:nvGraphicFramePr>
          <p:cNvPr id="9" name="Схема 8">
            <a:extLst>
              <a:ext uri="{FF2B5EF4-FFF2-40B4-BE49-F238E27FC236}">
                <a16:creationId xmlns:a16="http://schemas.microsoft.com/office/drawing/2014/main" id="{EBC8A2D2-9B3D-1B50-738A-4F6C833D7D3B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359818670"/>
              </p:ext>
            </p:extLst>
          </p:nvPr>
        </p:nvGraphicFramePr>
        <p:xfrm>
          <a:off x="117281" y="1920637"/>
          <a:ext cx="8909437" cy="266965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6" name="Picture 2" descr="Electronic Instrumentation DT5780">
            <a:extLst>
              <a:ext uri="{FF2B5EF4-FFF2-40B4-BE49-F238E27FC236}">
                <a16:creationId xmlns:a16="http://schemas.microsoft.com/office/drawing/2014/main" id="{3EE21EAA-05AE-5C77-1AA2-F5F5D1DBADF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63059" y="912795"/>
            <a:ext cx="2567727" cy="10534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image2.png">
            <a:extLst>
              <a:ext uri="{FF2B5EF4-FFF2-40B4-BE49-F238E27FC236}">
                <a16:creationId xmlns:a16="http://schemas.microsoft.com/office/drawing/2014/main" id="{567729F5-1A6F-8BC4-7F48-872E0497A686}"/>
              </a:ext>
            </a:extLst>
          </p:cNvPr>
          <p:cNvPicPr>
            <a:picLocks noChangeAspect="1"/>
          </p:cNvPicPr>
          <p:nvPr/>
        </p:nvPicPr>
        <p:blipFill>
          <a:blip r:embed="rId9"/>
          <a:srcRect/>
          <a:stretch>
            <a:fillRect/>
          </a:stretch>
        </p:blipFill>
        <p:spPr>
          <a:xfrm>
            <a:off x="4992624" y="734209"/>
            <a:ext cx="2087394" cy="1319429"/>
          </a:xfrm>
          <a:prstGeom prst="rect">
            <a:avLst/>
          </a:prstGeom>
          <a:ln/>
        </p:spPr>
      </p:pic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E755D679-F74D-3D37-0085-1D5166CF2D0F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191046" y="1966221"/>
            <a:ext cx="1672013" cy="1161822"/>
          </a:xfrm>
          <a:prstGeom prst="rect">
            <a:avLst/>
          </a:prstGeom>
        </p:spPr>
      </p:pic>
      <p:pic>
        <p:nvPicPr>
          <p:cNvPr id="12" name="Picture 4" descr="Radiodiagnostics - Privamed">
            <a:extLst>
              <a:ext uri="{FF2B5EF4-FFF2-40B4-BE49-F238E27FC236}">
                <a16:creationId xmlns:a16="http://schemas.microsoft.com/office/drawing/2014/main" id="{62A912AD-9BFC-CAD5-9B2A-AD2CBE0455E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1">
            <a:extLst>
              <a:ext uri="{BEBA8EAE-BF5A-486C-A8C5-ECC9F3942E4B}">
                <a14:imgProps xmlns:a14="http://schemas.microsoft.com/office/drawing/2010/main">
                  <a14:imgLayer r:embed="rId12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98474" y="1920637"/>
            <a:ext cx="1554480" cy="1237239"/>
          </a:xfrm>
          <a:prstGeom prst="ellipse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60329854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>
          <a:extLst>
            <a:ext uri="{FF2B5EF4-FFF2-40B4-BE49-F238E27FC236}">
              <a16:creationId xmlns:a16="http://schemas.microsoft.com/office/drawing/2014/main" id="{476A128A-24F5-A720-9E68-064F5F953B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Google Shape;503;p44">
            <a:extLst>
              <a:ext uri="{FF2B5EF4-FFF2-40B4-BE49-F238E27FC236}">
                <a16:creationId xmlns:a16="http://schemas.microsoft.com/office/drawing/2014/main" id="{91FB9E60-4F0B-0CBC-872B-A55FFB48D072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81642" y="-1726"/>
            <a:ext cx="8988879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700" dirty="0"/>
              <a:t>Structure-based optimization of radiopharmaceuticals</a:t>
            </a:r>
          </a:p>
        </p:txBody>
      </p:sp>
      <p:sp>
        <p:nvSpPr>
          <p:cNvPr id="23" name="Прямоугольник: скругленные углы 22">
            <a:extLst>
              <a:ext uri="{FF2B5EF4-FFF2-40B4-BE49-F238E27FC236}">
                <a16:creationId xmlns:a16="http://schemas.microsoft.com/office/drawing/2014/main" id="{0FEA64BD-65F9-AC31-986D-49B10D5F2B68}"/>
              </a:ext>
            </a:extLst>
          </p:cNvPr>
          <p:cNvSpPr/>
          <p:nvPr/>
        </p:nvSpPr>
        <p:spPr>
          <a:xfrm>
            <a:off x="642370" y="693438"/>
            <a:ext cx="7946459" cy="923090"/>
          </a:xfrm>
          <a:prstGeom prst="roundRect">
            <a:avLst/>
          </a:prstGeom>
          <a:solidFill>
            <a:srgbClr val="A3E7FF"/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>
              <a:solidFill>
                <a:schemeClr val="tx1"/>
              </a:solidFill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1D2FA8CD-640D-4F56-565C-89CA19BDB5C9}"/>
              </a:ext>
            </a:extLst>
          </p:cNvPr>
          <p:cNvSpPr txBox="1"/>
          <p:nvPr/>
        </p:nvSpPr>
        <p:spPr>
          <a:xfrm>
            <a:off x="679109" y="736587"/>
            <a:ext cx="7838849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Ø"/>
            </a:pPr>
            <a:r>
              <a:rPr lang="en-US" sz="1800" b="1" dirty="0">
                <a:solidFill>
                  <a:srgbClr val="002060"/>
                </a:solidFill>
                <a:latin typeface="DM Sans" pitchFamily="2" charset="0"/>
              </a:rPr>
              <a:t>Existing studies rely on heterogeneous clinical data and lack systematic structure-based analysis</a:t>
            </a:r>
            <a:endParaRPr lang="uk-UA" sz="1800" b="1" dirty="0">
              <a:solidFill>
                <a:srgbClr val="002060"/>
              </a:solidFill>
            </a:endParaRPr>
          </a:p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Ø"/>
            </a:pPr>
            <a:r>
              <a:rPr lang="en-US" sz="1800" b="1" dirty="0">
                <a:solidFill>
                  <a:srgbClr val="002060"/>
                </a:solidFill>
                <a:latin typeface="DM Sans" pitchFamily="2" charset="0"/>
              </a:rPr>
              <a:t>Need for rational tracer design in precision imaging</a:t>
            </a:r>
          </a:p>
        </p:txBody>
      </p:sp>
      <p:sp>
        <p:nvSpPr>
          <p:cNvPr id="2" name="Прямоугольник: скругленные углы 1">
            <a:extLst>
              <a:ext uri="{FF2B5EF4-FFF2-40B4-BE49-F238E27FC236}">
                <a16:creationId xmlns:a16="http://schemas.microsoft.com/office/drawing/2014/main" id="{86D93529-FE60-C303-083D-8481CDD15B5A}"/>
              </a:ext>
            </a:extLst>
          </p:cNvPr>
          <p:cNvSpPr/>
          <p:nvPr/>
        </p:nvSpPr>
        <p:spPr>
          <a:xfrm>
            <a:off x="867560" y="2441153"/>
            <a:ext cx="1885950" cy="791936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41EAB909-F644-6FC3-8642-52380273E0E9}"/>
              </a:ext>
            </a:extLst>
          </p:cNvPr>
          <p:cNvSpPr txBox="1"/>
          <p:nvPr/>
        </p:nvSpPr>
        <p:spPr>
          <a:xfrm>
            <a:off x="867560" y="2544732"/>
            <a:ext cx="2190749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q"/>
            </a:pP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10 </a:t>
            </a:r>
            <a:r>
              <a:rPr lang="en-US" sz="1600" b="1" baseline="30000" dirty="0">
                <a:solidFill>
                  <a:srgbClr val="002060"/>
                </a:solidFill>
                <a:latin typeface="DM Sans" pitchFamily="2" charset="0"/>
              </a:rPr>
              <a:t>99m</a:t>
            </a: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Tc-RPhs</a:t>
            </a:r>
          </a:p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q"/>
            </a:pP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5 </a:t>
            </a:r>
            <a:r>
              <a:rPr lang="en-US" sz="1600" b="1" baseline="30000" dirty="0">
                <a:solidFill>
                  <a:srgbClr val="002060"/>
                </a:solidFill>
                <a:latin typeface="DM Sans" pitchFamily="2" charset="0"/>
              </a:rPr>
              <a:t>18</a:t>
            </a: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F-RPhs</a:t>
            </a:r>
          </a:p>
        </p:txBody>
      </p:sp>
      <p:sp>
        <p:nvSpPr>
          <p:cNvPr id="4" name="Прямоугольник: скругленные углы 3">
            <a:extLst>
              <a:ext uri="{FF2B5EF4-FFF2-40B4-BE49-F238E27FC236}">
                <a16:creationId xmlns:a16="http://schemas.microsoft.com/office/drawing/2014/main" id="{F290D1C2-479A-F995-FEC5-C6429FE9F5AE}"/>
              </a:ext>
            </a:extLst>
          </p:cNvPr>
          <p:cNvSpPr/>
          <p:nvPr/>
        </p:nvSpPr>
        <p:spPr>
          <a:xfrm>
            <a:off x="3775349" y="2306381"/>
            <a:ext cx="4169285" cy="1042714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1FA5777-4A9C-2329-A535-54A4B2473A32}"/>
              </a:ext>
            </a:extLst>
          </p:cNvPr>
          <p:cNvSpPr txBox="1"/>
          <p:nvPr/>
        </p:nvSpPr>
        <p:spPr>
          <a:xfrm>
            <a:off x="3802156" y="2312953"/>
            <a:ext cx="4125685" cy="10772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q"/>
            </a:pP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PK and PD modeling</a:t>
            </a:r>
          </a:p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q"/>
            </a:pP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Interactions with functional proteins</a:t>
            </a:r>
          </a:p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q"/>
            </a:pP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ADMET predictions</a:t>
            </a:r>
            <a:endParaRPr lang="ru-RU" sz="1600" b="1" dirty="0">
              <a:solidFill>
                <a:srgbClr val="002060"/>
              </a:solidFill>
              <a:latin typeface="DM Sans" pitchFamily="2" charset="0"/>
            </a:endParaRPr>
          </a:p>
          <a:p>
            <a:pPr marL="285750" indent="-285750" algn="just">
              <a:buClr>
                <a:srgbClr val="002060"/>
              </a:buClr>
              <a:buFont typeface="Wingdings" panose="05000000000000000000" pitchFamily="2" charset="2"/>
              <a:buChar char="q"/>
            </a:pPr>
            <a:r>
              <a:rPr lang="en-US" sz="1600" b="1" dirty="0">
                <a:solidFill>
                  <a:srgbClr val="002060"/>
                </a:solidFill>
                <a:latin typeface="DM Sans" pitchFamily="2" charset="0"/>
              </a:rPr>
              <a:t>Cluster analysis of </a:t>
            </a:r>
            <a:r>
              <a:rPr lang="en-US" sz="1600" b="1" dirty="0" err="1">
                <a:solidFill>
                  <a:srgbClr val="002060"/>
                </a:solidFill>
                <a:latin typeface="DM Sans" pitchFamily="2" charset="0"/>
              </a:rPr>
              <a:t>RPhs</a:t>
            </a:r>
            <a:endParaRPr lang="en-US" sz="1600" b="1" dirty="0">
              <a:solidFill>
                <a:srgbClr val="002060"/>
              </a:solidFill>
              <a:latin typeface="DM Sans" pitchFamily="2" charset="0"/>
            </a:endParaRPr>
          </a:p>
        </p:txBody>
      </p:sp>
      <p:grpSp>
        <p:nvGrpSpPr>
          <p:cNvPr id="21" name="Группа 20">
            <a:extLst>
              <a:ext uri="{FF2B5EF4-FFF2-40B4-BE49-F238E27FC236}">
                <a16:creationId xmlns:a16="http://schemas.microsoft.com/office/drawing/2014/main" id="{29440FFC-320F-5421-E6FC-788EDC975F75}"/>
              </a:ext>
            </a:extLst>
          </p:cNvPr>
          <p:cNvGrpSpPr/>
          <p:nvPr/>
        </p:nvGrpSpPr>
        <p:grpSpPr>
          <a:xfrm>
            <a:off x="4308196" y="3679587"/>
            <a:ext cx="3468402" cy="879940"/>
            <a:chOff x="1616532" y="3415917"/>
            <a:chExt cx="3468402" cy="879940"/>
          </a:xfrm>
        </p:grpSpPr>
        <p:sp>
          <p:nvSpPr>
            <p:cNvPr id="6" name="Прямоугольник: скругленные углы 5">
              <a:extLst>
                <a:ext uri="{FF2B5EF4-FFF2-40B4-BE49-F238E27FC236}">
                  <a16:creationId xmlns:a16="http://schemas.microsoft.com/office/drawing/2014/main" id="{A4222AA7-9D7C-1855-EF38-D267CE12D56F}"/>
                </a:ext>
              </a:extLst>
            </p:cNvPr>
            <p:cNvSpPr/>
            <p:nvPr/>
          </p:nvSpPr>
          <p:spPr>
            <a:xfrm>
              <a:off x="1616532" y="3415917"/>
              <a:ext cx="3468402" cy="879940"/>
            </a:xfrm>
            <a:prstGeom prst="roundRect">
              <a:avLst/>
            </a:prstGeom>
            <a:solidFill>
              <a:schemeClr val="accent3">
                <a:lumMod val="60000"/>
                <a:lumOff val="40000"/>
              </a:schemeClr>
            </a:solidFill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11635BD0-2EFA-2BCF-E701-D7D67532EEAA}"/>
                </a:ext>
              </a:extLst>
            </p:cNvPr>
            <p:cNvSpPr txBox="1"/>
            <p:nvPr/>
          </p:nvSpPr>
          <p:spPr>
            <a:xfrm>
              <a:off x="1691371" y="3451775"/>
              <a:ext cx="3393563" cy="830997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just">
                <a:buClr>
                  <a:srgbClr val="002060"/>
                </a:buClr>
              </a:pPr>
              <a:r>
                <a:rPr lang="en-US" sz="1600" b="1" dirty="0">
                  <a:solidFill>
                    <a:srgbClr val="002060"/>
                  </a:solidFill>
                  <a:latin typeface="DM Sans" pitchFamily="2" charset="0"/>
                </a:rPr>
                <a:t>Construction of correlation matrices linking structural characteristics to PK/PD profiles</a:t>
              </a:r>
            </a:p>
          </p:txBody>
        </p:sp>
      </p:grpSp>
      <p:grpSp>
        <p:nvGrpSpPr>
          <p:cNvPr id="22" name="Группа 21">
            <a:extLst>
              <a:ext uri="{FF2B5EF4-FFF2-40B4-BE49-F238E27FC236}">
                <a16:creationId xmlns:a16="http://schemas.microsoft.com/office/drawing/2014/main" id="{291EA411-68BE-91F4-78CF-3BADE91FBDF3}"/>
              </a:ext>
            </a:extLst>
          </p:cNvPr>
          <p:cNvGrpSpPr/>
          <p:nvPr/>
        </p:nvGrpSpPr>
        <p:grpSpPr>
          <a:xfrm>
            <a:off x="1083984" y="3690973"/>
            <a:ext cx="2174421" cy="879940"/>
            <a:chOff x="5793919" y="3429002"/>
            <a:chExt cx="2174421" cy="879940"/>
          </a:xfrm>
          <a:solidFill>
            <a:srgbClr val="FFC9C9"/>
          </a:solidFill>
        </p:grpSpPr>
        <p:sp>
          <p:nvSpPr>
            <p:cNvPr id="12" name="Прямоугольник: скругленные углы 11">
              <a:extLst>
                <a:ext uri="{FF2B5EF4-FFF2-40B4-BE49-F238E27FC236}">
                  <a16:creationId xmlns:a16="http://schemas.microsoft.com/office/drawing/2014/main" id="{6C5CC504-9AAB-B2E1-FE13-CA34EA43E482}"/>
                </a:ext>
              </a:extLst>
            </p:cNvPr>
            <p:cNvSpPr/>
            <p:nvPr/>
          </p:nvSpPr>
          <p:spPr>
            <a:xfrm>
              <a:off x="5793919" y="3429002"/>
              <a:ext cx="2174421" cy="879940"/>
            </a:xfrm>
            <a:prstGeom prst="roundRect">
              <a:avLst/>
            </a:prstGeom>
            <a:grpFill/>
            <a:ln>
              <a:noFill/>
            </a:ln>
            <a:effectLst>
              <a:outerShdw blurRad="149987" dist="250190" dir="8460000" algn="ctr">
                <a:srgbClr val="000000">
                  <a:alpha val="28000"/>
                </a:srgbClr>
              </a:outerShdw>
            </a:effectLst>
            <a:scene3d>
              <a:camera prst="orthographicFront">
                <a:rot lat="0" lon="0" rev="0"/>
              </a:camera>
              <a:lightRig rig="contrasting" dir="t">
                <a:rot lat="0" lon="0" rev="1500000"/>
              </a:lightRig>
            </a:scene3d>
            <a:sp3d prstMaterial="metal">
              <a:bevelT w="88900" h="88900"/>
            </a:sp3d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BA4F7CBA-0833-8E72-E32F-6EE0D80AE11A}"/>
                </a:ext>
              </a:extLst>
            </p:cNvPr>
            <p:cNvSpPr txBox="1"/>
            <p:nvPr/>
          </p:nvSpPr>
          <p:spPr>
            <a:xfrm>
              <a:off x="5836102" y="3625054"/>
              <a:ext cx="2099582" cy="461665"/>
            </a:xfrm>
            <a:prstGeom prst="rect">
              <a:avLst/>
            </a:prstGeom>
            <a:grpFill/>
          </p:spPr>
          <p:txBody>
            <a:bodyPr wrap="square">
              <a:spAutoFit/>
            </a:bodyPr>
            <a:lstStyle/>
            <a:p>
              <a:pPr algn="ctr">
                <a:buClr>
                  <a:srgbClr val="002060"/>
                </a:buClr>
              </a:pPr>
              <a:r>
                <a:rPr lang="en-US" sz="2400" b="1" dirty="0">
                  <a:solidFill>
                    <a:srgbClr val="663300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DM Sans" pitchFamily="2" charset="0"/>
                </a:rPr>
                <a:t>Design rules</a:t>
              </a:r>
            </a:p>
          </p:txBody>
        </p:sp>
      </p:grpSp>
      <p:sp>
        <p:nvSpPr>
          <p:cNvPr id="15" name="Стрелка: вниз 14">
            <a:extLst>
              <a:ext uri="{FF2B5EF4-FFF2-40B4-BE49-F238E27FC236}">
                <a16:creationId xmlns:a16="http://schemas.microsoft.com/office/drawing/2014/main" id="{0CE1995B-2C78-8276-018A-FCAF435B2938}"/>
              </a:ext>
            </a:extLst>
          </p:cNvPr>
          <p:cNvSpPr/>
          <p:nvPr/>
        </p:nvSpPr>
        <p:spPr>
          <a:xfrm>
            <a:off x="4417599" y="1688415"/>
            <a:ext cx="396000" cy="360000"/>
          </a:xfrm>
          <a:prstGeom prst="downArrow">
            <a:avLst/>
          </a:prstGeom>
          <a:solidFill>
            <a:schemeClr val="accent1">
              <a:lumMod val="75000"/>
            </a:schemeClr>
          </a:solidFill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  <p:cxnSp>
        <p:nvCxnSpPr>
          <p:cNvPr id="19" name="Прямая со стрелкой 18">
            <a:extLst>
              <a:ext uri="{FF2B5EF4-FFF2-40B4-BE49-F238E27FC236}">
                <a16:creationId xmlns:a16="http://schemas.microsoft.com/office/drawing/2014/main" id="{7D9C450A-8D26-1DB2-F147-9364B26C4132}"/>
              </a:ext>
            </a:extLst>
          </p:cNvPr>
          <p:cNvCxnSpPr>
            <a:cxnSpLocks/>
          </p:cNvCxnSpPr>
          <p:nvPr/>
        </p:nvCxnSpPr>
        <p:spPr>
          <a:xfrm>
            <a:off x="2762273" y="2826732"/>
            <a:ext cx="1026000" cy="0"/>
          </a:xfrm>
          <a:prstGeom prst="straightConnector1">
            <a:avLst/>
          </a:prstGeom>
          <a:ln w="38100">
            <a:headEnd type="none" w="med" len="med"/>
            <a:tailEnd type="arrow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31" name="Прямая со стрелкой 30">
            <a:extLst>
              <a:ext uri="{FF2B5EF4-FFF2-40B4-BE49-F238E27FC236}">
                <a16:creationId xmlns:a16="http://schemas.microsoft.com/office/drawing/2014/main" id="{DC4B2262-9CFC-73C2-24C1-A8E6B739FEC1}"/>
              </a:ext>
            </a:extLst>
          </p:cNvPr>
          <p:cNvCxnSpPr>
            <a:cxnSpLocks/>
          </p:cNvCxnSpPr>
          <p:nvPr/>
        </p:nvCxnSpPr>
        <p:spPr>
          <a:xfrm>
            <a:off x="7780831" y="4121472"/>
            <a:ext cx="687600" cy="0"/>
          </a:xfrm>
          <a:prstGeom prst="straightConnector1">
            <a:avLst/>
          </a:prstGeom>
          <a:ln w="38100">
            <a:headEnd type="arrow" w="med" len="med"/>
            <a:tailEnd type="none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34" name="Прямая со стрелкой 33">
            <a:extLst>
              <a:ext uri="{FF2B5EF4-FFF2-40B4-BE49-F238E27FC236}">
                <a16:creationId xmlns:a16="http://schemas.microsoft.com/office/drawing/2014/main" id="{996FEC9A-EB07-CFB3-1A82-731F72B050EC}"/>
              </a:ext>
            </a:extLst>
          </p:cNvPr>
          <p:cNvCxnSpPr>
            <a:cxnSpLocks/>
          </p:cNvCxnSpPr>
          <p:nvPr/>
        </p:nvCxnSpPr>
        <p:spPr>
          <a:xfrm>
            <a:off x="7931245" y="2837119"/>
            <a:ext cx="540000" cy="0"/>
          </a:xfrm>
          <a:prstGeom prst="straightConnector1">
            <a:avLst/>
          </a:prstGeom>
          <a:ln w="38100">
            <a:headEnd type="none" w="med" len="med"/>
            <a:tailEnd type="none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39" name="Прямая со стрелкой 38">
            <a:extLst>
              <a:ext uri="{FF2B5EF4-FFF2-40B4-BE49-F238E27FC236}">
                <a16:creationId xmlns:a16="http://schemas.microsoft.com/office/drawing/2014/main" id="{B6EFF29F-8B16-FCEC-2DCD-CCE1622E1311}"/>
              </a:ext>
            </a:extLst>
          </p:cNvPr>
          <p:cNvCxnSpPr>
            <a:cxnSpLocks/>
          </p:cNvCxnSpPr>
          <p:nvPr/>
        </p:nvCxnSpPr>
        <p:spPr>
          <a:xfrm rot="16200000">
            <a:off x="7823391" y="3484102"/>
            <a:ext cx="1260000" cy="0"/>
          </a:xfrm>
          <a:prstGeom prst="straightConnector1">
            <a:avLst/>
          </a:prstGeom>
          <a:ln w="38100">
            <a:headEnd type="none" w="med" len="med"/>
            <a:tailEnd type="none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40" name="Прямая со стрелкой 39">
            <a:extLst>
              <a:ext uri="{FF2B5EF4-FFF2-40B4-BE49-F238E27FC236}">
                <a16:creationId xmlns:a16="http://schemas.microsoft.com/office/drawing/2014/main" id="{DDD8327B-01B5-6BD3-433D-C32B3FCD1AC0}"/>
              </a:ext>
            </a:extLst>
          </p:cNvPr>
          <p:cNvCxnSpPr>
            <a:cxnSpLocks/>
          </p:cNvCxnSpPr>
          <p:nvPr/>
        </p:nvCxnSpPr>
        <p:spPr>
          <a:xfrm>
            <a:off x="3250781" y="4100567"/>
            <a:ext cx="1026000" cy="0"/>
          </a:xfrm>
          <a:prstGeom prst="straightConnector1">
            <a:avLst/>
          </a:prstGeom>
          <a:ln w="38100">
            <a:headEnd type="arrow" w="med" len="med"/>
            <a:tailEnd type="none" w="med" len="med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41" name="Прямоугольник: скругленные углы 40">
            <a:extLst>
              <a:ext uri="{FF2B5EF4-FFF2-40B4-BE49-F238E27FC236}">
                <a16:creationId xmlns:a16="http://schemas.microsoft.com/office/drawing/2014/main" id="{44A75202-81B6-A069-570C-2FEC7D974BFF}"/>
              </a:ext>
            </a:extLst>
          </p:cNvPr>
          <p:cNvSpPr/>
          <p:nvPr/>
        </p:nvSpPr>
        <p:spPr>
          <a:xfrm>
            <a:off x="543688" y="2109570"/>
            <a:ext cx="8143821" cy="2703948"/>
          </a:xfrm>
          <a:prstGeom prst="roundRect">
            <a:avLst/>
          </a:prstGeom>
          <a:noFill/>
          <a:ln w="57150">
            <a:solidFill>
              <a:srgbClr val="C00000"/>
            </a:solidFill>
            <a:prstDash val="dash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UA"/>
          </a:p>
        </p:txBody>
      </p:sp>
    </p:spTree>
    <p:extLst>
      <p:ext uri="{BB962C8B-B14F-4D97-AF65-F5344CB8AC3E}">
        <p14:creationId xmlns:p14="http://schemas.microsoft.com/office/powerpoint/2010/main" val="23364389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>
          <a:extLst>
            <a:ext uri="{FF2B5EF4-FFF2-40B4-BE49-F238E27FC236}">
              <a16:creationId xmlns:a16="http://schemas.microsoft.com/office/drawing/2014/main" id="{DB248C01-86FD-4035-116A-63BBB1ABA88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Google Shape;503;p44">
            <a:extLst>
              <a:ext uri="{FF2B5EF4-FFF2-40B4-BE49-F238E27FC236}">
                <a16:creationId xmlns:a16="http://schemas.microsoft.com/office/drawing/2014/main" id="{86D29A6A-BAF0-C7BC-64C8-E589549E0E63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-1726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700" dirty="0"/>
              <a:t>Clustering of radiopharmaceuticals</a:t>
            </a:r>
          </a:p>
        </p:txBody>
      </p:sp>
      <p:grpSp>
        <p:nvGrpSpPr>
          <p:cNvPr id="49" name="Группа 48">
            <a:extLst>
              <a:ext uri="{FF2B5EF4-FFF2-40B4-BE49-F238E27FC236}">
                <a16:creationId xmlns:a16="http://schemas.microsoft.com/office/drawing/2014/main" id="{BFA85092-2618-219F-3B69-01315F37016F}"/>
              </a:ext>
            </a:extLst>
          </p:cNvPr>
          <p:cNvGrpSpPr/>
          <p:nvPr/>
        </p:nvGrpSpPr>
        <p:grpSpPr>
          <a:xfrm>
            <a:off x="229688" y="1349956"/>
            <a:ext cx="9307370" cy="3799047"/>
            <a:chOff x="229688" y="990735"/>
            <a:chExt cx="9307370" cy="3799047"/>
          </a:xfrm>
        </p:grpSpPr>
        <p:pic>
          <p:nvPicPr>
            <p:cNvPr id="39" name="Рисунок 38" descr="Изображение выглядит как текст, диаграмма, линия, График&#10;&#10;Контент, сгенерированный ИИ, может содержать ошибки.">
              <a:extLst>
                <a:ext uri="{FF2B5EF4-FFF2-40B4-BE49-F238E27FC236}">
                  <a16:creationId xmlns:a16="http://schemas.microsoft.com/office/drawing/2014/main" id="{69895FE0-C99A-359D-5A4D-5F9C27201A53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sharpenSoften amount="50000"/>
                      </a14:imgEffect>
                      <a14:imgEffect>
                        <a14:saturation sat="40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29688" y="990735"/>
              <a:ext cx="4796791" cy="3597593"/>
            </a:xfrm>
            <a:prstGeom prst="rect">
              <a:avLst/>
            </a:prstGeom>
          </p:spPr>
        </p:pic>
        <p:grpSp>
          <p:nvGrpSpPr>
            <p:cNvPr id="48" name="Группа 47">
              <a:extLst>
                <a:ext uri="{FF2B5EF4-FFF2-40B4-BE49-F238E27FC236}">
                  <a16:creationId xmlns:a16="http://schemas.microsoft.com/office/drawing/2014/main" id="{711B1D07-C741-447C-A03A-CFB826362B5A}"/>
                </a:ext>
              </a:extLst>
            </p:cNvPr>
            <p:cNvGrpSpPr/>
            <p:nvPr/>
          </p:nvGrpSpPr>
          <p:grpSpPr>
            <a:xfrm>
              <a:off x="641819" y="990735"/>
              <a:ext cx="8895239" cy="3799047"/>
              <a:chOff x="641819" y="990735"/>
              <a:chExt cx="8895239" cy="3799047"/>
            </a:xfrm>
          </p:grpSpPr>
          <p:pic>
            <p:nvPicPr>
              <p:cNvPr id="40" name="Рисунок 39" descr="Изображение выглядит как текст, снимок экрана, число, линия&#10;&#10;Контент, сгенерированный ИИ, может содержать ошибки.">
                <a:extLst>
                  <a:ext uri="{FF2B5EF4-FFF2-40B4-BE49-F238E27FC236}">
                    <a16:creationId xmlns:a16="http://schemas.microsoft.com/office/drawing/2014/main" id="{F22EE099-CE85-31DE-56C1-BEA6DEF923BC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5" cstate="print">
                <a:clrChange>
                  <a:clrFrom>
                    <a:srgbClr val="FFFFFF"/>
                  </a:clrFrom>
                  <a:clrTo>
                    <a:srgbClr val="FFFFFF">
                      <a:alpha val="0"/>
                    </a:srgbClr>
                  </a:clrTo>
                </a:clrChange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tretch>
                <a:fillRect/>
              </a:stretch>
            </p:blipFill>
            <p:spPr>
              <a:xfrm>
                <a:off x="4572000" y="990735"/>
                <a:ext cx="4965058" cy="3799047"/>
              </a:xfrm>
              <a:prstGeom prst="rect">
                <a:avLst/>
              </a:prstGeom>
            </p:spPr>
          </p:pic>
          <p:sp>
            <p:nvSpPr>
              <p:cNvPr id="41" name="Прямоугольник 40">
                <a:extLst>
                  <a:ext uri="{FF2B5EF4-FFF2-40B4-BE49-F238E27FC236}">
                    <a16:creationId xmlns:a16="http://schemas.microsoft.com/office/drawing/2014/main" id="{4D59611C-50E8-60D9-38A7-72FA43A443BB}"/>
                  </a:ext>
                </a:extLst>
              </p:cNvPr>
              <p:cNvSpPr/>
              <p:nvPr/>
            </p:nvSpPr>
            <p:spPr>
              <a:xfrm>
                <a:off x="4882243" y="1298121"/>
                <a:ext cx="359228" cy="318408"/>
              </a:xfrm>
              <a:prstGeom prst="rect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/>
              </a:p>
            </p:txBody>
          </p:sp>
          <p:sp>
            <p:nvSpPr>
              <p:cNvPr id="42" name="Овал 41">
                <a:extLst>
                  <a:ext uri="{FF2B5EF4-FFF2-40B4-BE49-F238E27FC236}">
                    <a16:creationId xmlns:a16="http://schemas.microsoft.com/office/drawing/2014/main" id="{D1602963-9AD2-6E1C-C94C-FE39288722DC}"/>
                  </a:ext>
                </a:extLst>
              </p:cNvPr>
              <p:cNvSpPr/>
              <p:nvPr/>
            </p:nvSpPr>
            <p:spPr>
              <a:xfrm rot="20250086">
                <a:off x="1572742" y="1539752"/>
                <a:ext cx="1758478" cy="2695675"/>
              </a:xfrm>
              <a:prstGeom prst="ellipse">
                <a:avLst/>
              </a:prstGeom>
              <a:solidFill>
                <a:schemeClr val="accent6">
                  <a:lumMod val="20000"/>
                  <a:lumOff val="80000"/>
                  <a:alpha val="48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 dirty="0"/>
              </a:p>
            </p:txBody>
          </p:sp>
          <p:sp>
            <p:nvSpPr>
              <p:cNvPr id="43" name="Овал 42">
                <a:extLst>
                  <a:ext uri="{FF2B5EF4-FFF2-40B4-BE49-F238E27FC236}">
                    <a16:creationId xmlns:a16="http://schemas.microsoft.com/office/drawing/2014/main" id="{F18F5E8A-A222-C9FA-6FD7-11BC169110DB}"/>
                  </a:ext>
                </a:extLst>
              </p:cNvPr>
              <p:cNvSpPr/>
              <p:nvPr/>
            </p:nvSpPr>
            <p:spPr>
              <a:xfrm rot="20250086">
                <a:off x="4453218" y="1424965"/>
                <a:ext cx="547808" cy="584581"/>
              </a:xfrm>
              <a:prstGeom prst="ellipse">
                <a:avLst/>
              </a:prstGeom>
              <a:solidFill>
                <a:srgbClr val="F2D5FF">
                  <a:alpha val="48000"/>
                </a:srgb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 dirty="0"/>
              </a:p>
            </p:txBody>
          </p:sp>
          <p:sp>
            <p:nvSpPr>
              <p:cNvPr id="44" name="Овал 43">
                <a:extLst>
                  <a:ext uri="{FF2B5EF4-FFF2-40B4-BE49-F238E27FC236}">
                    <a16:creationId xmlns:a16="http://schemas.microsoft.com/office/drawing/2014/main" id="{6BF4A433-7DB9-6443-B0B1-F7041CA3FA6F}"/>
                  </a:ext>
                </a:extLst>
              </p:cNvPr>
              <p:cNvSpPr/>
              <p:nvPr/>
            </p:nvSpPr>
            <p:spPr>
              <a:xfrm rot="260409">
                <a:off x="641819" y="1090034"/>
                <a:ext cx="831912" cy="2444139"/>
              </a:xfrm>
              <a:prstGeom prst="ellipse">
                <a:avLst/>
              </a:prstGeom>
              <a:solidFill>
                <a:schemeClr val="accent3">
                  <a:lumMod val="40000"/>
                  <a:lumOff val="60000"/>
                  <a:alpha val="48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 dirty="0"/>
              </a:p>
            </p:txBody>
          </p:sp>
          <p:sp>
            <p:nvSpPr>
              <p:cNvPr id="45" name="Овал 44">
                <a:extLst>
                  <a:ext uri="{FF2B5EF4-FFF2-40B4-BE49-F238E27FC236}">
                    <a16:creationId xmlns:a16="http://schemas.microsoft.com/office/drawing/2014/main" id="{E66FD23C-CC72-EF47-F3F6-E65DB32C32DC}"/>
                  </a:ext>
                </a:extLst>
              </p:cNvPr>
              <p:cNvSpPr/>
              <p:nvPr/>
            </p:nvSpPr>
            <p:spPr>
              <a:xfrm rot="731500">
                <a:off x="5550320" y="1309730"/>
                <a:ext cx="1086862" cy="2925079"/>
              </a:xfrm>
              <a:prstGeom prst="ellipse">
                <a:avLst/>
              </a:prstGeom>
              <a:solidFill>
                <a:srgbClr val="FFC9C9">
                  <a:alpha val="47451"/>
                </a:srgb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 dirty="0"/>
              </a:p>
            </p:txBody>
          </p:sp>
          <p:sp>
            <p:nvSpPr>
              <p:cNvPr id="46" name="Овал 45">
                <a:extLst>
                  <a:ext uri="{FF2B5EF4-FFF2-40B4-BE49-F238E27FC236}">
                    <a16:creationId xmlns:a16="http://schemas.microsoft.com/office/drawing/2014/main" id="{5546EAFF-41F1-6B9C-34ED-CFCFB87DEAD7}"/>
                  </a:ext>
                </a:extLst>
              </p:cNvPr>
              <p:cNvSpPr/>
              <p:nvPr/>
            </p:nvSpPr>
            <p:spPr>
              <a:xfrm rot="445454">
                <a:off x="8030796" y="1568638"/>
                <a:ext cx="887497" cy="2540672"/>
              </a:xfrm>
              <a:prstGeom prst="ellipse">
                <a:avLst/>
              </a:prstGeom>
              <a:solidFill>
                <a:srgbClr val="FFE497">
                  <a:alpha val="47451"/>
                </a:srgbClr>
              </a:solidFill>
              <a:ln>
                <a:noFill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ru-UA" dirty="0"/>
              </a:p>
            </p:txBody>
          </p:sp>
        </p:grpSp>
      </p:grpSp>
      <p:grpSp>
        <p:nvGrpSpPr>
          <p:cNvPr id="12" name="Группа 11">
            <a:extLst>
              <a:ext uri="{FF2B5EF4-FFF2-40B4-BE49-F238E27FC236}">
                <a16:creationId xmlns:a16="http://schemas.microsoft.com/office/drawing/2014/main" id="{5A5C91C0-1D0E-B63A-EE64-0B0F3F05B020}"/>
              </a:ext>
            </a:extLst>
          </p:cNvPr>
          <p:cNvGrpSpPr/>
          <p:nvPr/>
        </p:nvGrpSpPr>
        <p:grpSpPr>
          <a:xfrm>
            <a:off x="126890" y="607532"/>
            <a:ext cx="2409756" cy="900000"/>
            <a:chOff x="126890" y="607532"/>
            <a:chExt cx="2409756" cy="900000"/>
          </a:xfrm>
        </p:grpSpPr>
        <p:pic>
          <p:nvPicPr>
            <p:cNvPr id="2" name="Рисунок 1">
              <a:extLst>
                <a:ext uri="{FF2B5EF4-FFF2-40B4-BE49-F238E27FC236}">
                  <a16:creationId xmlns:a16="http://schemas.microsoft.com/office/drawing/2014/main" id="{5411B013-F35F-49FC-D014-46C5F448D077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126890" y="673817"/>
              <a:ext cx="933953" cy="828000"/>
            </a:xfrm>
            <a:prstGeom prst="rect">
              <a:avLst/>
            </a:prstGeom>
          </p:spPr>
        </p:pic>
        <p:pic>
          <p:nvPicPr>
            <p:cNvPr id="3" name="Рисунок 2">
              <a:extLst>
                <a:ext uri="{FF2B5EF4-FFF2-40B4-BE49-F238E27FC236}">
                  <a16:creationId xmlns:a16="http://schemas.microsoft.com/office/drawing/2014/main" id="{3EE62848-A2A5-AE03-DCD5-31743AC360AB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clrChange>
                <a:clrFrom>
                  <a:srgbClr val="FFFEFF"/>
                </a:clrFrom>
                <a:clrTo>
                  <a:srgbClr val="FFFE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1641308" y="607532"/>
              <a:ext cx="895338" cy="900000"/>
            </a:xfrm>
            <a:prstGeom prst="rect">
              <a:avLst/>
            </a:prstGeom>
          </p:spPr>
        </p:pic>
        <p:sp>
          <p:nvSpPr>
            <p:cNvPr id="4" name="Стрелка: вниз 3">
              <a:extLst>
                <a:ext uri="{FF2B5EF4-FFF2-40B4-BE49-F238E27FC236}">
                  <a16:creationId xmlns:a16="http://schemas.microsoft.com/office/drawing/2014/main" id="{96FE18C5-883E-8D69-D3B0-0BACFDA90687}"/>
                </a:ext>
              </a:extLst>
            </p:cNvPr>
            <p:cNvSpPr/>
            <p:nvPr/>
          </p:nvSpPr>
          <p:spPr>
            <a:xfrm rot="16200000">
              <a:off x="1226289" y="691611"/>
              <a:ext cx="367450" cy="522515"/>
            </a:xfrm>
            <a:prstGeom prst="downArrow">
              <a:avLst/>
            </a:prstGeom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ru-UA"/>
            </a:p>
          </p:txBody>
        </p:sp>
      </p:grpSp>
      <p:grpSp>
        <p:nvGrpSpPr>
          <p:cNvPr id="5" name="Группа 4">
            <a:extLst>
              <a:ext uri="{FF2B5EF4-FFF2-40B4-BE49-F238E27FC236}">
                <a16:creationId xmlns:a16="http://schemas.microsoft.com/office/drawing/2014/main" id="{23A58F22-4D0D-A995-BE43-D44A38984678}"/>
              </a:ext>
            </a:extLst>
          </p:cNvPr>
          <p:cNvGrpSpPr>
            <a:grpSpLocks noChangeAspect="1"/>
          </p:cNvGrpSpPr>
          <p:nvPr/>
        </p:nvGrpSpPr>
        <p:grpSpPr>
          <a:xfrm>
            <a:off x="2799383" y="628279"/>
            <a:ext cx="6024445" cy="930524"/>
            <a:chOff x="845465" y="3842762"/>
            <a:chExt cx="7346740" cy="1134765"/>
          </a:xfrm>
        </p:grpSpPr>
        <p:pic>
          <p:nvPicPr>
            <p:cNvPr id="6" name="Рисунок 5">
              <a:extLst>
                <a:ext uri="{FF2B5EF4-FFF2-40B4-BE49-F238E27FC236}">
                  <a16:creationId xmlns:a16="http://schemas.microsoft.com/office/drawing/2014/main" id="{64FB9959-BE80-993B-4893-58168A235494}"/>
                </a:ext>
              </a:extLst>
            </p:cNvPr>
            <p:cNvPicPr>
              <a:picLocks/>
            </p:cNvPicPr>
            <p:nvPr/>
          </p:nvPicPr>
          <p:blipFill>
            <a:blip r:embed="rId8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BEBA8EAE-BF5A-486C-A8C5-ECC9F3942E4B}">
                  <a14:imgProps xmlns:a14="http://schemas.microsoft.com/office/drawing/2010/main">
                    <a14:imgLayer r:embed="rId9">
                      <a14:imgEffect>
                        <a14:sharpenSoften amount="50000"/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>
              <a:off x="845465" y="3844315"/>
              <a:ext cx="1368000" cy="1126800"/>
            </a:xfrm>
            <a:prstGeom prst="rect">
              <a:avLst/>
            </a:prstGeom>
          </p:spPr>
        </p:pic>
        <p:pic>
          <p:nvPicPr>
            <p:cNvPr id="7" name="Рисунок 6">
              <a:extLst>
                <a:ext uri="{FF2B5EF4-FFF2-40B4-BE49-F238E27FC236}">
                  <a16:creationId xmlns:a16="http://schemas.microsoft.com/office/drawing/2014/main" id="{0781862E-FB92-A779-1867-D9D1BEC4F4AC}"/>
                </a:ext>
              </a:extLst>
            </p:cNvPr>
            <p:cNvPicPr>
              <a:picLocks/>
            </p:cNvPicPr>
            <p:nvPr/>
          </p:nvPicPr>
          <p:blipFill>
            <a:blip r:embed="rId10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  <a:extLst>
                <a:ext uri="{BEBA8EAE-BF5A-486C-A8C5-ECC9F3942E4B}">
                  <a14:imgProps xmlns:a14="http://schemas.microsoft.com/office/drawing/2010/main">
                    <a14:imgLayer r:embed="rId11">
                      <a14:imgEffect>
                        <a14:sharpenSoften amount="50000"/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>
              <a:off x="2321941" y="3844315"/>
              <a:ext cx="1368000" cy="1126800"/>
            </a:xfrm>
            <a:prstGeom prst="rect">
              <a:avLst/>
            </a:prstGeom>
          </p:spPr>
        </p:pic>
        <p:pic>
          <p:nvPicPr>
            <p:cNvPr id="8" name="Рисунок 7">
              <a:extLst>
                <a:ext uri="{FF2B5EF4-FFF2-40B4-BE49-F238E27FC236}">
                  <a16:creationId xmlns:a16="http://schemas.microsoft.com/office/drawing/2014/main" id="{A097108A-5754-9FE9-424C-F623692FE326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3812032" y="3850727"/>
              <a:ext cx="1368853" cy="1126800"/>
            </a:xfrm>
            <a:prstGeom prst="rect">
              <a:avLst/>
            </a:prstGeom>
          </p:spPr>
        </p:pic>
        <p:pic>
          <p:nvPicPr>
            <p:cNvPr id="9" name="Рисунок 8">
              <a:extLst>
                <a:ext uri="{FF2B5EF4-FFF2-40B4-BE49-F238E27FC236}">
                  <a16:creationId xmlns:a16="http://schemas.microsoft.com/office/drawing/2014/main" id="{72F5549F-5739-9773-605A-2BA3F471DFB2}"/>
                </a:ext>
              </a:extLst>
            </p:cNvPr>
            <p:cNvPicPr>
              <a:picLocks/>
            </p:cNvPicPr>
            <p:nvPr/>
          </p:nvPicPr>
          <p:blipFill>
            <a:blip r:embed="rId13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5318545" y="3850727"/>
              <a:ext cx="1368000" cy="1126800"/>
            </a:xfrm>
            <a:prstGeom prst="rect">
              <a:avLst/>
            </a:prstGeom>
          </p:spPr>
        </p:pic>
        <p:pic>
          <p:nvPicPr>
            <p:cNvPr id="10" name="Рисунок 9">
              <a:extLst>
                <a:ext uri="{FF2B5EF4-FFF2-40B4-BE49-F238E27FC236}">
                  <a16:creationId xmlns:a16="http://schemas.microsoft.com/office/drawing/2014/main" id="{1EF0E171-D4E3-2B34-23E1-5297872234D7}"/>
                </a:ext>
              </a:extLst>
            </p:cNvPr>
            <p:cNvPicPr>
              <a:picLocks/>
            </p:cNvPicPr>
            <p:nvPr/>
          </p:nvPicPr>
          <p:blipFill>
            <a:blip r:embed="rId14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6824205" y="3842762"/>
              <a:ext cx="1368000" cy="112680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330798396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86">
          <a:extLst>
            <a:ext uri="{FF2B5EF4-FFF2-40B4-BE49-F238E27FC236}">
              <a16:creationId xmlns:a16="http://schemas.microsoft.com/office/drawing/2014/main" id="{7F2F4BD2-6AEB-3635-AF59-1118AA2844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Google Shape;503;p44">
            <a:extLst>
              <a:ext uri="{FF2B5EF4-FFF2-40B4-BE49-F238E27FC236}">
                <a16:creationId xmlns:a16="http://schemas.microsoft.com/office/drawing/2014/main" id="{A95B5FD7-3A3B-5C33-9832-A72AA7AD1FA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-1726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000" dirty="0"/>
              <a:t>Design rules</a:t>
            </a:r>
          </a:p>
        </p:txBody>
      </p:sp>
      <p:pic>
        <p:nvPicPr>
          <p:cNvPr id="1026" name="Picture 2" descr="Сформированное изображение">
            <a:extLst>
              <a:ext uri="{FF2B5EF4-FFF2-40B4-BE49-F238E27FC236}">
                <a16:creationId xmlns:a16="http://schemas.microsoft.com/office/drawing/2014/main" id="{7FEC216E-D103-0985-B342-1E10D3A8D32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50000"/>
                    </a14:imgEffect>
                    <a14:imgEffect>
                      <a14:saturation sat="4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5411" y="302079"/>
            <a:ext cx="7262132" cy="48414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53C27318-9410-3720-DAF3-87210D7CABF1}"/>
              </a:ext>
            </a:extLst>
          </p:cNvPr>
          <p:cNvPicPr>
            <a:picLocks noChangeAspect="1"/>
          </p:cNvPicPr>
          <p:nvPr/>
        </p:nvPicPr>
        <p:blipFill>
          <a:blip r:embed="rId5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 rot="20602241">
            <a:off x="365278" y="1310307"/>
            <a:ext cx="1000265" cy="962159"/>
          </a:xfrm>
          <a:prstGeom prst="rect">
            <a:avLst/>
          </a:prstGeom>
        </p:spPr>
      </p:pic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4FFEFE23-4791-1661-1DAD-EE33FE389409}"/>
              </a:ext>
            </a:extLst>
          </p:cNvPr>
          <p:cNvPicPr>
            <a:picLocks noChangeAspect="1"/>
          </p:cNvPicPr>
          <p:nvPr/>
        </p:nvPicPr>
        <p:blipFill>
          <a:blip r:embed="rId6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 rot="21241410">
            <a:off x="7668978" y="3100003"/>
            <a:ext cx="1107392" cy="1615817"/>
          </a:xfrm>
          <a:prstGeom prst="rect">
            <a:avLst/>
          </a:prstGeom>
        </p:spPr>
      </p:pic>
      <p:pic>
        <p:nvPicPr>
          <p:cNvPr id="13" name="Рисунок 12">
            <a:extLst>
              <a:ext uri="{FF2B5EF4-FFF2-40B4-BE49-F238E27FC236}">
                <a16:creationId xmlns:a16="http://schemas.microsoft.com/office/drawing/2014/main" id="{9636C1BF-226B-7039-2BE5-0B45095078BC}"/>
              </a:ext>
            </a:extLst>
          </p:cNvPr>
          <p:cNvPicPr>
            <a:picLocks noChangeAspect="1"/>
          </p:cNvPicPr>
          <p:nvPr/>
        </p:nvPicPr>
        <p:blipFill>
          <a:blip r:embed="rId7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7674429" y="165870"/>
            <a:ext cx="1568942" cy="1030209"/>
          </a:xfrm>
          <a:prstGeom prst="rect">
            <a:avLst/>
          </a:prstGeom>
        </p:spPr>
      </p:pic>
      <p:pic>
        <p:nvPicPr>
          <p:cNvPr id="15" name="Рисунок 14">
            <a:extLst>
              <a:ext uri="{FF2B5EF4-FFF2-40B4-BE49-F238E27FC236}">
                <a16:creationId xmlns:a16="http://schemas.microsoft.com/office/drawing/2014/main" id="{219BEC9E-79E6-0448-FFE6-1B0E6D6BB2D2}"/>
              </a:ext>
            </a:extLst>
          </p:cNvPr>
          <p:cNvPicPr>
            <a:picLocks noChangeAspect="1"/>
          </p:cNvPicPr>
          <p:nvPr/>
        </p:nvPicPr>
        <p:blipFill>
          <a:blip r:embed="rId8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62212" y="-14031"/>
            <a:ext cx="1420089" cy="1170010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B24103AE-AD0C-BE4E-703B-E1A2D18435BF}"/>
              </a:ext>
            </a:extLst>
          </p:cNvPr>
          <p:cNvPicPr>
            <a:picLocks noChangeAspect="1"/>
          </p:cNvPicPr>
          <p:nvPr/>
        </p:nvPicPr>
        <p:blipFill>
          <a:blip r:embed="rId9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-84376" y="2547377"/>
            <a:ext cx="1181616" cy="1039007"/>
          </a:xfrm>
          <a:prstGeom prst="rect">
            <a:avLst/>
          </a:prstGeom>
        </p:spPr>
      </p:pic>
      <p:pic>
        <p:nvPicPr>
          <p:cNvPr id="17" name="Рисунок 16">
            <a:extLst>
              <a:ext uri="{FF2B5EF4-FFF2-40B4-BE49-F238E27FC236}">
                <a16:creationId xmlns:a16="http://schemas.microsoft.com/office/drawing/2014/main" id="{97C016BB-2F7C-6C68-908A-D1A0F5A82F22}"/>
              </a:ext>
            </a:extLst>
          </p:cNvPr>
          <p:cNvPicPr>
            <a:picLocks noChangeAspect="1"/>
          </p:cNvPicPr>
          <p:nvPr/>
        </p:nvPicPr>
        <p:blipFill>
          <a:blip r:embed="rId10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 rot="526659">
            <a:off x="7550557" y="1636535"/>
            <a:ext cx="1531734" cy="1339173"/>
          </a:xfrm>
          <a:prstGeom prst="rect">
            <a:avLst/>
          </a:prstGeom>
        </p:spPr>
      </p:pic>
      <p:pic>
        <p:nvPicPr>
          <p:cNvPr id="19" name="Рисунок 18">
            <a:extLst>
              <a:ext uri="{FF2B5EF4-FFF2-40B4-BE49-F238E27FC236}">
                <a16:creationId xmlns:a16="http://schemas.microsoft.com/office/drawing/2014/main" id="{BF07BFB5-4E61-6C3F-C560-1F07BD92CAE6}"/>
              </a:ext>
            </a:extLst>
          </p:cNvPr>
          <p:cNvPicPr>
            <a:picLocks noChangeAspect="1"/>
          </p:cNvPicPr>
          <p:nvPr/>
        </p:nvPicPr>
        <p:blipFill>
          <a:blip r:embed="rId11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BEBA8EAE-BF5A-486C-A8C5-ECC9F3942E4B}">
                <a14:imgProps xmlns:a14="http://schemas.microsoft.com/office/drawing/2010/main">
                  <a14:imgLayer r:embed="rId12">
                    <a14:imgEffect>
                      <a14:sharpenSoften amount="50000"/>
                    </a14:imgEffect>
                    <a14:imgEffect>
                      <a14:saturation sat="2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87829" y="3952186"/>
            <a:ext cx="893405" cy="11200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0629477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27">
          <a:extLst>
            <a:ext uri="{FF2B5EF4-FFF2-40B4-BE49-F238E27FC236}">
              <a16:creationId xmlns:a16="http://schemas.microsoft.com/office/drawing/2014/main" id="{820D6001-6239-2A92-4CBE-4FAF4EF5FAE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Google Shape;503;p44">
            <a:extLst>
              <a:ext uri="{FF2B5EF4-FFF2-40B4-BE49-F238E27FC236}">
                <a16:creationId xmlns:a16="http://schemas.microsoft.com/office/drawing/2014/main" id="{1865BA1F-7DA0-EBEB-7ABA-34C75D8BD34F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0" y="-1726"/>
            <a:ext cx="914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dirty="0"/>
              <a:t>Karazin – UMCG strategic collaboration</a:t>
            </a:r>
          </a:p>
        </p:txBody>
      </p:sp>
      <p:pic>
        <p:nvPicPr>
          <p:cNvPr id="4098" name="Picture 2">
            <a:extLst>
              <a:ext uri="{FF2B5EF4-FFF2-40B4-BE49-F238E27FC236}">
                <a16:creationId xmlns:a16="http://schemas.microsoft.com/office/drawing/2014/main" id="{4C4F6CC5-012C-2384-C50E-D57C3801813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clrChange>
              <a:clrFrom>
                <a:srgbClr val="FDFDFD"/>
              </a:clrFrom>
              <a:clrTo>
                <a:srgbClr val="FDFDFD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1270" y="1560619"/>
            <a:ext cx="4814716" cy="33289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Флаг Нидерландов — Википедия">
            <a:extLst>
              <a:ext uri="{FF2B5EF4-FFF2-40B4-BE49-F238E27FC236}">
                <a16:creationId xmlns:a16="http://schemas.microsoft.com/office/drawing/2014/main" id="{62D01B5A-C9B4-096F-E691-69897C2C82A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174" y="751885"/>
            <a:ext cx="1055453" cy="705043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2" name="Picture 6" descr="Флаг Украины — Википедия">
            <a:extLst>
              <a:ext uri="{FF2B5EF4-FFF2-40B4-BE49-F238E27FC236}">
                <a16:creationId xmlns:a16="http://schemas.microsoft.com/office/drawing/2014/main" id="{CC15F999-99DB-D904-A21E-8048F3D3FC7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30158" y="744473"/>
            <a:ext cx="1059490" cy="705043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35CAC71E-FA9E-2F16-AD63-EA620F952934}"/>
              </a:ext>
            </a:extLst>
          </p:cNvPr>
          <p:cNvSpPr txBox="1"/>
          <p:nvPr/>
        </p:nvSpPr>
        <p:spPr>
          <a:xfrm>
            <a:off x="572494" y="1931630"/>
            <a:ext cx="4572000" cy="286232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en-US" sz="2000" dirty="0">
                <a:latin typeface="Outfit" panose="020B0604020202020204" charset="0"/>
              </a:rPr>
              <a:t>High-end preclinical PET/SPECT/CT scanner to be installed at Karazin University</a:t>
            </a:r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en-US" sz="2000" dirty="0">
                <a:latin typeface="Outfit" panose="020B0604020202020204" charset="0"/>
              </a:rPr>
              <a:t>Infrastructure will enhance translational imaging and radiopharmaceutical development</a:t>
            </a:r>
          </a:p>
          <a:p>
            <a:pPr marL="285750" indent="-285750" algn="just">
              <a:buFont typeface="Wingdings" panose="05000000000000000000" pitchFamily="2" charset="2"/>
              <a:buChar char="Ø"/>
            </a:pPr>
            <a:r>
              <a:rPr lang="en-US" sz="2000" dirty="0">
                <a:latin typeface="Outfit" panose="020B0604020202020204" charset="0"/>
              </a:rPr>
              <a:t>Launch of a hands-on training program at UMCG for Karazin researchers</a:t>
            </a:r>
            <a:endParaRPr lang="ru-UA" sz="2000" dirty="0"/>
          </a:p>
        </p:txBody>
      </p:sp>
      <p:pic>
        <p:nvPicPr>
          <p:cNvPr id="4104" name="Picture 8" descr="UMCG - Athlete">
            <a:extLst>
              <a:ext uri="{FF2B5EF4-FFF2-40B4-BE49-F238E27FC236}">
                <a16:creationId xmlns:a16="http://schemas.microsoft.com/office/drawing/2014/main" id="{0AC52FB5-0C17-F113-EB37-03E23ADB209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74172" y="709056"/>
            <a:ext cx="1606402" cy="768494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5A020B45-FE39-92CE-3A7E-AFE76B0F165A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303243" y="811573"/>
            <a:ext cx="2123276" cy="508447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  <p:pic>
        <p:nvPicPr>
          <p:cNvPr id="4106" name="Picture 10" descr="Establishment of the New Particle Therapy Research Center (PARTREC) at UMCG  Groningen">
            <a:extLst>
              <a:ext uri="{FF2B5EF4-FFF2-40B4-BE49-F238E27FC236}">
                <a16:creationId xmlns:a16="http://schemas.microsoft.com/office/drawing/2014/main" id="{D4B25043-A19A-F46B-0DCB-094131829A9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65496" y="897833"/>
            <a:ext cx="1491534" cy="413148"/>
          </a:xfrm>
          <a:prstGeom prst="rect">
            <a:avLst/>
          </a:prstGeom>
          <a:noFill/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17204048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28">
          <a:extLst>
            <a:ext uri="{FF2B5EF4-FFF2-40B4-BE49-F238E27FC236}">
              <a16:creationId xmlns:a16="http://schemas.microsoft.com/office/drawing/2014/main" id="{2A738E52-27CC-AAB1-EFEA-012E37C9A5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2" name="Google Shape;432;p40">
            <a:extLst>
              <a:ext uri="{FF2B5EF4-FFF2-40B4-BE49-F238E27FC236}">
                <a16:creationId xmlns:a16="http://schemas.microsoft.com/office/drawing/2014/main" id="{385E6478-5EA2-291D-D013-6CAC8A08AB77}"/>
              </a:ext>
            </a:extLst>
          </p:cNvPr>
          <p:cNvGrpSpPr/>
          <p:nvPr/>
        </p:nvGrpSpPr>
        <p:grpSpPr>
          <a:xfrm>
            <a:off x="5104880" y="-153372"/>
            <a:ext cx="4218588" cy="6000577"/>
            <a:chOff x="5104880" y="-153372"/>
            <a:chExt cx="4218588" cy="6000577"/>
          </a:xfrm>
        </p:grpSpPr>
        <p:sp>
          <p:nvSpPr>
            <p:cNvPr id="433" name="Google Shape;433;p40">
              <a:extLst>
                <a:ext uri="{FF2B5EF4-FFF2-40B4-BE49-F238E27FC236}">
                  <a16:creationId xmlns:a16="http://schemas.microsoft.com/office/drawing/2014/main" id="{8D6F5DC1-F930-0125-0F8F-0924341A6D62}"/>
                </a:ext>
              </a:extLst>
            </p:cNvPr>
            <p:cNvSpPr/>
            <p:nvPr/>
          </p:nvSpPr>
          <p:spPr>
            <a:xfrm>
              <a:off x="7074911" y="254737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4" name="Google Shape;434;p40">
              <a:extLst>
                <a:ext uri="{FF2B5EF4-FFF2-40B4-BE49-F238E27FC236}">
                  <a16:creationId xmlns:a16="http://schemas.microsoft.com/office/drawing/2014/main" id="{5A620D38-0898-68F5-4289-6FC644A6D4B9}"/>
                </a:ext>
              </a:extLst>
            </p:cNvPr>
            <p:cNvSpPr/>
            <p:nvPr/>
          </p:nvSpPr>
          <p:spPr>
            <a:xfrm>
              <a:off x="7026089" y="-1533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5" name="Google Shape;435;p40">
              <a:extLst>
                <a:ext uri="{FF2B5EF4-FFF2-40B4-BE49-F238E27FC236}">
                  <a16:creationId xmlns:a16="http://schemas.microsoft.com/office/drawing/2014/main" id="{0A421D33-617D-7256-01DC-2C1981E535DD}"/>
                </a:ext>
              </a:extLst>
            </p:cNvPr>
            <p:cNvSpPr/>
            <p:nvPr/>
          </p:nvSpPr>
          <p:spPr>
            <a:xfrm>
              <a:off x="6606684" y="318466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6" name="Google Shape;436;p40">
              <a:extLst>
                <a:ext uri="{FF2B5EF4-FFF2-40B4-BE49-F238E27FC236}">
                  <a16:creationId xmlns:a16="http://schemas.microsoft.com/office/drawing/2014/main" id="{EF888CE2-97E5-CF8B-9085-696437F038C6}"/>
                </a:ext>
              </a:extLst>
            </p:cNvPr>
            <p:cNvSpPr/>
            <p:nvPr/>
          </p:nvSpPr>
          <p:spPr>
            <a:xfrm>
              <a:off x="6138958" y="1370872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7" name="Google Shape;437;p40">
              <a:extLst>
                <a:ext uri="{FF2B5EF4-FFF2-40B4-BE49-F238E27FC236}">
                  <a16:creationId xmlns:a16="http://schemas.microsoft.com/office/drawing/2014/main" id="{FB970556-1DE5-ADFB-61B5-4754430273BA}"/>
                </a:ext>
              </a:extLst>
            </p:cNvPr>
            <p:cNvSpPr/>
            <p:nvPr/>
          </p:nvSpPr>
          <p:spPr>
            <a:xfrm>
              <a:off x="5732458" y="87452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8" name="Google Shape;438;p40">
              <a:extLst>
                <a:ext uri="{FF2B5EF4-FFF2-40B4-BE49-F238E27FC236}">
                  <a16:creationId xmlns:a16="http://schemas.microsoft.com/office/drawing/2014/main" id="{9F007554-92AF-EB6F-BB3A-B27AC31A90B7}"/>
                </a:ext>
              </a:extLst>
            </p:cNvPr>
            <p:cNvSpPr/>
            <p:nvPr/>
          </p:nvSpPr>
          <p:spPr>
            <a:xfrm>
              <a:off x="7480889" y="98993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39" name="Google Shape;439;p40">
              <a:extLst>
                <a:ext uri="{FF2B5EF4-FFF2-40B4-BE49-F238E27FC236}">
                  <a16:creationId xmlns:a16="http://schemas.microsoft.com/office/drawing/2014/main" id="{20ED86CE-847E-8348-2A6C-419ED1637514}"/>
                </a:ext>
              </a:extLst>
            </p:cNvPr>
            <p:cNvSpPr/>
            <p:nvPr/>
          </p:nvSpPr>
          <p:spPr>
            <a:xfrm>
              <a:off x="7074904" y="207505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0" name="Google Shape;440;p40">
              <a:extLst>
                <a:ext uri="{FF2B5EF4-FFF2-40B4-BE49-F238E27FC236}">
                  <a16:creationId xmlns:a16="http://schemas.microsoft.com/office/drawing/2014/main" id="{4A7EF7A3-9561-55DF-E147-7A169F130777}"/>
                </a:ext>
              </a:extLst>
            </p:cNvPr>
            <p:cNvSpPr/>
            <p:nvPr/>
          </p:nvSpPr>
          <p:spPr>
            <a:xfrm>
              <a:off x="7962441" y="1404077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1" name="Google Shape;441;p40">
              <a:extLst>
                <a:ext uri="{FF2B5EF4-FFF2-40B4-BE49-F238E27FC236}">
                  <a16:creationId xmlns:a16="http://schemas.microsoft.com/office/drawing/2014/main" id="{F763806E-8859-ADB0-8010-76F30FB1FE3B}"/>
                </a:ext>
              </a:extLst>
            </p:cNvPr>
            <p:cNvSpPr/>
            <p:nvPr/>
          </p:nvSpPr>
          <p:spPr>
            <a:xfrm rot="10800000" flipH="1">
              <a:off x="6036087" y="312497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2" name="Google Shape;442;p40">
              <a:extLst>
                <a:ext uri="{FF2B5EF4-FFF2-40B4-BE49-F238E27FC236}">
                  <a16:creationId xmlns:a16="http://schemas.microsoft.com/office/drawing/2014/main" id="{D6C96DBE-F380-345D-F60F-306464F6DEBA}"/>
                </a:ext>
              </a:extLst>
            </p:cNvPr>
            <p:cNvSpPr/>
            <p:nvPr/>
          </p:nvSpPr>
          <p:spPr>
            <a:xfrm rot="10800000" flipH="1">
              <a:off x="6355205" y="410208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dk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3" name="Google Shape;443;p40">
              <a:extLst>
                <a:ext uri="{FF2B5EF4-FFF2-40B4-BE49-F238E27FC236}">
                  <a16:creationId xmlns:a16="http://schemas.microsoft.com/office/drawing/2014/main" id="{42840BF5-04F9-F215-DD89-81159D396509}"/>
                </a:ext>
              </a:extLst>
            </p:cNvPr>
            <p:cNvSpPr/>
            <p:nvPr/>
          </p:nvSpPr>
          <p:spPr>
            <a:xfrm rot="10800000" flipH="1">
              <a:off x="5732459" y="487908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4" name="Google Shape;444;p40">
              <a:extLst>
                <a:ext uri="{FF2B5EF4-FFF2-40B4-BE49-F238E27FC236}">
                  <a16:creationId xmlns:a16="http://schemas.microsoft.com/office/drawing/2014/main" id="{E09614EA-F642-7B4A-100F-318DACCA41C4}"/>
                </a:ext>
              </a:extLst>
            </p:cNvPr>
            <p:cNvSpPr/>
            <p:nvPr/>
          </p:nvSpPr>
          <p:spPr>
            <a:xfrm rot="10800000" flipH="1">
              <a:off x="6683197" y="3515490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AFC7FF">
                <a:alpha val="2500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5" name="Google Shape;445;p40">
              <a:extLst>
                <a:ext uri="{FF2B5EF4-FFF2-40B4-BE49-F238E27FC236}">
                  <a16:creationId xmlns:a16="http://schemas.microsoft.com/office/drawing/2014/main" id="{42BDA44E-7DDE-5E1C-A94D-34174E785B30}"/>
                </a:ext>
              </a:extLst>
            </p:cNvPr>
            <p:cNvSpPr/>
            <p:nvPr/>
          </p:nvSpPr>
          <p:spPr>
            <a:xfrm rot="10800000" flipH="1">
              <a:off x="5104880" y="443452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6" name="Google Shape;446;p40">
              <a:extLst>
                <a:ext uri="{FF2B5EF4-FFF2-40B4-BE49-F238E27FC236}">
                  <a16:creationId xmlns:a16="http://schemas.microsoft.com/office/drawing/2014/main" id="{6787E585-B296-C883-37C8-34B504565569}"/>
                </a:ext>
              </a:extLst>
            </p:cNvPr>
            <p:cNvSpPr/>
            <p:nvPr/>
          </p:nvSpPr>
          <p:spPr>
            <a:xfrm>
              <a:off x="8484758" y="243811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lt2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7" name="Google Shape;447;p40">
              <a:extLst>
                <a:ext uri="{FF2B5EF4-FFF2-40B4-BE49-F238E27FC236}">
                  <a16:creationId xmlns:a16="http://schemas.microsoft.com/office/drawing/2014/main" id="{653F104D-0942-1BA4-CD19-4A492F1967A1}"/>
                </a:ext>
              </a:extLst>
            </p:cNvPr>
            <p:cNvSpPr/>
            <p:nvPr/>
          </p:nvSpPr>
          <p:spPr>
            <a:xfrm>
              <a:off x="8038260" y="2921288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9FCBFD">
                <a:alpha val="4114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8" name="Google Shape;448;p40">
              <a:extLst>
                <a:ext uri="{FF2B5EF4-FFF2-40B4-BE49-F238E27FC236}">
                  <a16:creationId xmlns:a16="http://schemas.microsoft.com/office/drawing/2014/main" id="{9C98E686-C813-A828-4AAD-0BB56644B41E}"/>
                </a:ext>
              </a:extLst>
            </p:cNvPr>
            <p:cNvSpPr/>
            <p:nvPr/>
          </p:nvSpPr>
          <p:spPr>
            <a:xfrm rot="10800000" flipH="1">
              <a:off x="7853362" y="3962203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chemeClr val="accent1"/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9" name="Google Shape;449;p40">
              <a:extLst>
                <a:ext uri="{FF2B5EF4-FFF2-40B4-BE49-F238E27FC236}">
                  <a16:creationId xmlns:a16="http://schemas.microsoft.com/office/drawing/2014/main" id="{F19F6384-5C16-002A-91A6-67E0077197E4}"/>
                </a:ext>
              </a:extLst>
            </p:cNvPr>
            <p:cNvSpPr/>
            <p:nvPr/>
          </p:nvSpPr>
          <p:spPr>
            <a:xfrm rot="10800000" flipH="1">
              <a:off x="8261505" y="4434525"/>
              <a:ext cx="838710" cy="968121"/>
            </a:xfrm>
            <a:custGeom>
              <a:avLst/>
              <a:gdLst/>
              <a:ahLst/>
              <a:cxnLst/>
              <a:rect l="l" t="t" r="r" b="b"/>
              <a:pathLst>
                <a:path w="181539" h="209550" extrusionOk="0">
                  <a:moveTo>
                    <a:pt x="90694" y="0"/>
                  </a:moveTo>
                  <a:lnTo>
                    <a:pt x="0" y="52388"/>
                  </a:lnTo>
                  <a:lnTo>
                    <a:pt x="0" y="157163"/>
                  </a:lnTo>
                  <a:lnTo>
                    <a:pt x="90694" y="209550"/>
                  </a:lnTo>
                  <a:lnTo>
                    <a:pt x="181539" y="157163"/>
                  </a:lnTo>
                  <a:lnTo>
                    <a:pt x="181539" y="52388"/>
                  </a:lnTo>
                  <a:lnTo>
                    <a:pt x="90694" y="0"/>
                  </a:lnTo>
                  <a:close/>
                </a:path>
              </a:pathLst>
            </a:custGeom>
            <a:solidFill>
              <a:srgbClr val="68DAF8">
                <a:alpha val="34180"/>
              </a:srgbClr>
            </a:solidFill>
            <a:ln w="19050" cap="flat" cmpd="sng">
              <a:solidFill>
                <a:schemeClr val="lt1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" name="TextBox 5">
            <a:extLst>
              <a:ext uri="{FF2B5EF4-FFF2-40B4-BE49-F238E27FC236}">
                <a16:creationId xmlns:a16="http://schemas.microsoft.com/office/drawing/2014/main" id="{87A965D8-C644-3545-7A2E-E42C00FB9EC7}"/>
              </a:ext>
            </a:extLst>
          </p:cNvPr>
          <p:cNvSpPr txBox="1"/>
          <p:nvPr/>
        </p:nvSpPr>
        <p:spPr>
          <a:xfrm>
            <a:off x="288134" y="1296336"/>
            <a:ext cx="496277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5400" b="1" dirty="0">
                <a:latin typeface="Outfit" panose="020B0604020202020204" charset="0"/>
              </a:rPr>
              <a:t>Thanks!</a:t>
            </a:r>
            <a:endParaRPr lang="ru-UA" sz="5400" b="1" dirty="0"/>
          </a:p>
        </p:txBody>
      </p:sp>
      <p:sp>
        <p:nvSpPr>
          <p:cNvPr id="4" name="Google Shape;1079;p70">
            <a:extLst>
              <a:ext uri="{FF2B5EF4-FFF2-40B4-BE49-F238E27FC236}">
                <a16:creationId xmlns:a16="http://schemas.microsoft.com/office/drawing/2014/main" id="{ED26AA5E-7DF0-B995-5427-A7D049266BFC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457743" y="2151693"/>
            <a:ext cx="5094600" cy="105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valerija.trusova@karazin.ua</a:t>
            </a:r>
            <a:endParaRPr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+380 99 925 77 68</a:t>
            </a:r>
            <a:endParaRPr dirty="0"/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71779081-B6CF-AE7A-1E77-F8A9E1CBC418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638" y="3210393"/>
            <a:ext cx="958947" cy="989774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DE64C19C-DE39-F3C5-B3FF-2E59F4E2D79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19695" y="3124978"/>
            <a:ext cx="1150096" cy="1150096"/>
          </a:xfrm>
          <a:prstGeom prst="rect">
            <a:avLst/>
          </a:prstGeom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D12C5859-D500-E867-7BB2-50792CCB585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96272" y="208053"/>
            <a:ext cx="3004668" cy="719508"/>
          </a:xfrm>
          <a:prstGeom prst="rect">
            <a:avLst/>
          </a:prstGeom>
          <a:ln>
            <a:noFill/>
          </a:ln>
          <a:effectLst>
            <a:outerShdw blurRad="149987" dist="250190" dir="8460000" algn="ctr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1500000"/>
            </a:lightRig>
          </a:scene3d>
          <a:sp3d prstMaterial="metal">
            <a:bevelT w="88900" h="88900"/>
          </a:sp3d>
        </p:spPr>
      </p:pic>
    </p:spTree>
    <p:extLst>
      <p:ext uri="{BB962C8B-B14F-4D97-AF65-F5344CB8AC3E}">
        <p14:creationId xmlns:p14="http://schemas.microsoft.com/office/powerpoint/2010/main" val="2356693774"/>
      </p:ext>
    </p:extLst>
  </p:cSld>
  <p:clrMapOvr>
    <a:masterClrMapping/>
  </p:clrMapOvr>
</p:sld>
</file>

<file path=ppt/theme/theme1.xml><?xml version="1.0" encoding="utf-8"?>
<a:theme xmlns:a="http://schemas.openxmlformats.org/drawingml/2006/main" name="Data Collection and Analysis - Master of Science in Community Health and Prevention Research by Slidesgo">
  <a:themeElements>
    <a:clrScheme name="Синий и зеленый">
      <a:dk1>
        <a:sysClr val="windowText" lastClr="000000"/>
      </a:dk1>
      <a:lt1>
        <a:sysClr val="window" lastClr="FFFFFF"/>
      </a:lt1>
      <a:dk2>
        <a:srgbClr val="373545"/>
      </a:dk2>
      <a:lt2>
        <a:srgbClr val="CEDBE6"/>
      </a:lt2>
      <a:accent1>
        <a:srgbClr val="3494BA"/>
      </a:accent1>
      <a:accent2>
        <a:srgbClr val="58B6C0"/>
      </a:accent2>
      <a:accent3>
        <a:srgbClr val="75BDA7"/>
      </a:accent3>
      <a:accent4>
        <a:srgbClr val="7A8C8E"/>
      </a:accent4>
      <a:accent5>
        <a:srgbClr val="84ACB6"/>
      </a:accent5>
      <a:accent6>
        <a:srgbClr val="2683C6"/>
      </a:accent6>
      <a:hlink>
        <a:srgbClr val="6B9F25"/>
      </a:hlink>
      <a:folHlink>
        <a:srgbClr val="9F6715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21681</TotalTime>
  <Words>1172</Words>
  <Application>Microsoft Office PowerPoint</Application>
  <PresentationFormat>Экран (16:9)</PresentationFormat>
  <Paragraphs>245</Paragraphs>
  <Slides>44</Slides>
  <Notes>44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8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44</vt:i4>
      </vt:variant>
    </vt:vector>
  </HeadingPairs>
  <TitlesOfParts>
    <vt:vector size="53" baseType="lpstr">
      <vt:lpstr>Wingdings</vt:lpstr>
      <vt:lpstr>Montserrat SemiBold</vt:lpstr>
      <vt:lpstr>Arial</vt:lpstr>
      <vt:lpstr>Times New Roman</vt:lpstr>
      <vt:lpstr>DM Sans</vt:lpstr>
      <vt:lpstr>Montserrat</vt:lpstr>
      <vt:lpstr>Montserrat Bold Italics</vt:lpstr>
      <vt:lpstr>Outfit</vt:lpstr>
      <vt:lpstr>Data Collection and Analysis - Master of Science in Community Health and Prevention Research by Slidesgo</vt:lpstr>
      <vt:lpstr>Medical Physics at Karazin University: across the spectrum from Nanotechnology to Nuclear Medicine</vt:lpstr>
      <vt:lpstr>Department of Medical Physics and Biomedical Nanotechnologies: main milestones</vt:lpstr>
      <vt:lpstr>Main research directions</vt:lpstr>
      <vt:lpstr>Main methods</vt:lpstr>
      <vt:lpstr>Diagnostics and visualization</vt:lpstr>
      <vt:lpstr>Amyloid fibrils</vt:lpstr>
      <vt:lpstr>Amyloid fibrils as hallmarks of protein misfolding diseases</vt:lpstr>
      <vt:lpstr>Optical diagnostics of amyloid</vt:lpstr>
      <vt:lpstr>Optical amyloid diagnostics</vt:lpstr>
      <vt:lpstr>Fluorescent markers for amyloid</vt:lpstr>
      <vt:lpstr>Analysis of amyloid morphology</vt:lpstr>
      <vt:lpstr>Amyloid-induced membrane damage</vt:lpstr>
      <vt:lpstr>FRET as spectroscopic ruler</vt:lpstr>
      <vt:lpstr>FRET as spectroscopic ruler</vt:lpstr>
      <vt:lpstr>Multi-step FRET</vt:lpstr>
      <vt:lpstr>Multi-step FRET</vt:lpstr>
      <vt:lpstr>Plane-wave compounding in ultrasound diagnostics</vt:lpstr>
      <vt:lpstr>Plane-wave compounding in ultrasound diagnostics</vt:lpstr>
      <vt:lpstr>Diagnostics and visualization</vt:lpstr>
      <vt:lpstr>Design of drug nanocarriers</vt:lpstr>
      <vt:lpstr>Design of drug nanocarriers</vt:lpstr>
      <vt:lpstr>Functional amyloid</vt:lpstr>
      <vt:lpstr>Design of hybrid nanocomposites</vt:lpstr>
      <vt:lpstr>Biocompatible wound healing coatings</vt:lpstr>
      <vt:lpstr>Diagnostics and visualization</vt:lpstr>
      <vt:lpstr>Types of modeling</vt:lpstr>
      <vt:lpstr>Deciphering of molecular structure and interactions</vt:lpstr>
      <vt:lpstr>Drug design and screening</vt:lpstr>
      <vt:lpstr>Nuclear medicine</vt:lpstr>
      <vt:lpstr>Cancer statistics</vt:lpstr>
      <vt:lpstr>High-precision cancer diagnostics in Ukraine</vt:lpstr>
      <vt:lpstr>Supply chain for medical radioisotopes in Ukraine</vt:lpstr>
      <vt:lpstr>National coordination toward Nuclear Medicine capacity building</vt:lpstr>
      <vt:lpstr>Strategic prerequisites for establishing Nuclear Medicine capacity at Karazin University</vt:lpstr>
      <vt:lpstr>State ordered scientific and technical design project</vt:lpstr>
      <vt:lpstr>PET/CT or SPECT/CT workflow</vt:lpstr>
      <vt:lpstr>Molecular imaging modalities: SPECT &amp; PET</vt:lpstr>
      <vt:lpstr>Project stages</vt:lpstr>
      <vt:lpstr>Project stages</vt:lpstr>
      <vt:lpstr>Structure-based optimization of radiopharmaceuticals</vt:lpstr>
      <vt:lpstr>Clustering of radiopharmaceuticals</vt:lpstr>
      <vt:lpstr>Design rules</vt:lpstr>
      <vt:lpstr>Karazin – UMCG strategic collaboration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Valeriya Trusova</dc:creator>
  <cp:lastModifiedBy>Valeriya Trusova</cp:lastModifiedBy>
  <cp:revision>3</cp:revision>
  <dcterms:modified xsi:type="dcterms:W3CDTF">2025-06-10T10:07:20Z</dcterms:modified>
</cp:coreProperties>
</file>