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theme/themeOverride1.xml" ContentType="application/vnd.openxmlformats-officedocument.themeOverr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4" r:id="rId1"/>
  </p:sldMasterIdLst>
  <p:notesMasterIdLst>
    <p:notesMasterId r:id="rId16"/>
  </p:notesMasterIdLst>
  <p:sldIdLst>
    <p:sldId id="256" r:id="rId2"/>
    <p:sldId id="320" r:id="rId3"/>
    <p:sldId id="284" r:id="rId4"/>
    <p:sldId id="310" r:id="rId5"/>
    <p:sldId id="261" r:id="rId6"/>
    <p:sldId id="277" r:id="rId7"/>
    <p:sldId id="282" r:id="rId8"/>
    <p:sldId id="318" r:id="rId9"/>
    <p:sldId id="316" r:id="rId10"/>
    <p:sldId id="315" r:id="rId11"/>
    <p:sldId id="313" r:id="rId12"/>
    <p:sldId id="314" r:id="rId13"/>
    <p:sldId id="319" r:id="rId14"/>
    <p:sldId id="280" r:id="rId15"/>
  </p:sldIdLst>
  <p:sldSz cx="12192000" cy="6858000"/>
  <p:notesSz cx="6858000" cy="9144000"/>
  <p:defaultTextStyle>
    <a:defPPr>
      <a:defRPr lang="fr-FR"/>
    </a:defPPr>
    <a:lvl1pPr marL="0" algn="l" defTabSz="914400">
      <a:defRPr sz="18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>
      <a:defRPr sz="18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>
      <a:defRPr sz="18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>
      <a:defRPr sz="18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>
      <a:defRPr sz="18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>
      <a:defRPr sz="18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>
      <a:defRPr sz="18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>
      <a:defRPr sz="18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>
      <a:defRPr sz="18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67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979" autoAdjust="0"/>
    <p:restoredTop sz="94660"/>
  </p:normalViewPr>
  <p:slideViewPr>
    <p:cSldViewPr snapToGrid="0">
      <p:cViewPr varScale="1">
        <p:scale>
          <a:sx n="117" d="100"/>
          <a:sy n="117" d="100"/>
        </p:scale>
        <p:origin x="224" y="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unts\OneDrive\Desktop\AMtimeline.xlsx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themeOverride" Target="../theme/themeOverride1.xml"/><Relationship Id="rId2" Type="http://schemas.microsoft.com/office/2011/relationships/chartColorStyle" Target="colors2.xml"/><Relationship Id="rId1" Type="http://schemas.microsoft.com/office/2011/relationships/chartStyle" Target="style2.xml"/><Relationship Id="rId4" Type="http://schemas.openxmlformats.org/officeDocument/2006/relationships/oleObject" Target="https://d.docs.live.net/81645ddce480a28f/Desktop/AMtimeline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scatterChart>
        <c:scatterStyle val="lineMarker"/>
        <c:varyColors val="0"/>
        <c:ser>
          <c:idx val="0"/>
          <c:order val="0"/>
          <c:spPr>
            <a:ln w="19050" cap="rnd">
              <a:solidFill>
                <a:schemeClr val="accent1"/>
              </a:solidFill>
              <a:round/>
            </a:ln>
            <a:effectLst/>
          </c:spPr>
          <c:marker>
            <c:symbol val="circle"/>
            <c:size val="5"/>
            <c:spPr>
              <a:solidFill>
                <a:schemeClr val="accent1"/>
              </a:solidFill>
              <a:ln w="9525">
                <a:solidFill>
                  <a:schemeClr val="accent1"/>
                </a:solidFill>
              </a:ln>
              <a:effectLst/>
            </c:spPr>
          </c:marker>
          <c:trendline>
            <c:spPr>
              <a:ln w="19050" cap="rnd">
                <a:solidFill>
                  <a:schemeClr val="accent1"/>
                </a:solidFill>
                <a:prstDash val="sysDot"/>
              </a:ln>
              <a:effectLst/>
            </c:spPr>
            <c:trendlineType val="exp"/>
            <c:forward val="3"/>
            <c:dispRSqr val="0"/>
            <c:dispEq val="0"/>
          </c:trendline>
          <c:xVal>
            <c:numRef>
              <c:f>Data!$I$15:$I$29</c:f>
              <c:numCache>
                <c:formatCode>General</c:formatCode>
                <c:ptCount val="15"/>
                <c:pt idx="0">
                  <c:v>2007</c:v>
                </c:pt>
                <c:pt idx="1">
                  <c:v>2008</c:v>
                </c:pt>
                <c:pt idx="2">
                  <c:v>2009</c:v>
                </c:pt>
                <c:pt idx="3">
                  <c:v>2010</c:v>
                </c:pt>
                <c:pt idx="4">
                  <c:v>2011</c:v>
                </c:pt>
                <c:pt idx="5">
                  <c:v>2012</c:v>
                </c:pt>
                <c:pt idx="6">
                  <c:v>2013</c:v>
                </c:pt>
                <c:pt idx="7">
                  <c:v>2014</c:v>
                </c:pt>
                <c:pt idx="8">
                  <c:v>2015</c:v>
                </c:pt>
                <c:pt idx="9">
                  <c:v>2016</c:v>
                </c:pt>
                <c:pt idx="10">
                  <c:v>2017</c:v>
                </c:pt>
                <c:pt idx="11">
                  <c:v>2018</c:v>
                </c:pt>
                <c:pt idx="12">
                  <c:v>2019</c:v>
                </c:pt>
                <c:pt idx="13">
                  <c:v>2020</c:v>
                </c:pt>
                <c:pt idx="14">
                  <c:v>2021</c:v>
                </c:pt>
              </c:numCache>
            </c:numRef>
          </c:xVal>
          <c:yVal>
            <c:numRef>
              <c:f>Data!$K$15:$K$29</c:f>
              <c:numCache>
                <c:formatCode>General</c:formatCode>
                <c:ptCount val="15"/>
                <c:pt idx="0">
                  <c:v>1</c:v>
                </c:pt>
                <c:pt idx="1">
                  <c:v>3</c:v>
                </c:pt>
                <c:pt idx="2">
                  <c:v>3</c:v>
                </c:pt>
                <c:pt idx="3">
                  <c:v>3</c:v>
                </c:pt>
                <c:pt idx="4">
                  <c:v>3</c:v>
                </c:pt>
                <c:pt idx="5">
                  <c:v>4</c:v>
                </c:pt>
                <c:pt idx="6">
                  <c:v>5</c:v>
                </c:pt>
                <c:pt idx="7">
                  <c:v>8</c:v>
                </c:pt>
                <c:pt idx="8">
                  <c:v>10</c:v>
                </c:pt>
                <c:pt idx="9">
                  <c:v>12</c:v>
                </c:pt>
                <c:pt idx="10">
                  <c:v>16</c:v>
                </c:pt>
                <c:pt idx="11">
                  <c:v>21</c:v>
                </c:pt>
                <c:pt idx="12">
                  <c:v>31</c:v>
                </c:pt>
                <c:pt idx="13">
                  <c:v>34</c:v>
                </c:pt>
                <c:pt idx="14">
                  <c:v>41</c:v>
                </c:pt>
              </c:numCache>
            </c:numRef>
          </c:yVal>
          <c:smooth val="0"/>
          <c:extLst>
            <c:ext xmlns:c16="http://schemas.microsoft.com/office/drawing/2014/chart" uri="{C3380CC4-5D6E-409C-BE32-E72D297353CC}">
              <c16:uniqueId val="{00000001-92FB-411F-90AE-CACAC0020FCA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axId val="374076991"/>
        <c:axId val="244653263"/>
      </c:scatterChart>
      <c:valAx>
        <c:axId val="374076991"/>
        <c:scaling>
          <c:orientation val="minMax"/>
          <c:max val="2024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2000" dirty="0"/>
                  <a:t>year</a:t>
                </a:r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244653263"/>
        <c:crosses val="autoZero"/>
        <c:crossBetween val="midCat"/>
      </c:valAx>
      <c:valAx>
        <c:axId val="244653263"/>
        <c:scaling>
          <c:orientation val="minMax"/>
          <c:max val="70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title>
          <c:tx>
            <c:rich>
              <a:bodyPr rot="-5400000" spcFirstLastPara="1" vertOverflow="ellipsis" vert="horz" wrap="square" anchor="ctr" anchorCtr="1"/>
              <a:lstStyle/>
              <a:p>
                <a:pPr>
                  <a:defRPr sz="1000" b="0" i="0" u="none" strike="noStrike" kern="1200" baseline="0">
                    <a:solidFill>
                      <a:schemeClr val="tx1">
                        <a:lumMod val="65000"/>
                        <a:lumOff val="3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r>
                  <a:rPr lang="en-US" sz="2000" dirty="0"/>
                  <a:t>Cumulative</a:t>
                </a:r>
                <a:r>
                  <a:rPr lang="en-US" sz="2000" baseline="0" dirty="0"/>
                  <a:t> n</a:t>
                </a:r>
                <a:r>
                  <a:rPr lang="en-US" sz="2000" dirty="0"/>
                  <a:t>umber</a:t>
                </a:r>
                <a:r>
                  <a:rPr lang="en-US" sz="2000" baseline="0" dirty="0"/>
                  <a:t> of events</a:t>
                </a:r>
                <a:endParaRPr lang="en-US" sz="2000" dirty="0"/>
              </a:p>
            </c:rich>
          </c:tx>
          <c:overlay val="0"/>
          <c:spPr>
            <a:noFill/>
            <a:ln>
              <a:noFill/>
            </a:ln>
            <a:effectLst/>
          </c:spPr>
          <c:txPr>
            <a:bodyPr rot="-5400000" spcFirstLastPara="1" vertOverflow="ellipsis" vert="horz" wrap="square" anchor="ctr" anchorCtr="1"/>
            <a:lstStyle/>
            <a:p>
              <a:pPr>
                <a:defRPr sz="1000" b="0" i="0" u="none" strike="noStrike" kern="1200" baseline="0">
                  <a:solidFill>
                    <a:schemeClr val="tx1">
                      <a:lumMod val="65000"/>
                      <a:lumOff val="3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fr-FR"/>
            </a:p>
          </c:txPr>
        </c:title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25000"/>
                <a:lumOff val="7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6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fr-FR"/>
          </a:p>
        </c:txPr>
        <c:crossAx val="374076991"/>
        <c:crosses val="autoZero"/>
        <c:crossBetween val="midCat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fr-FR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pie3DChart>
        <c:varyColors val="1"/>
        <c:ser>
          <c:idx val="0"/>
          <c:order val="0"/>
          <c:dPt>
            <c:idx val="0"/>
            <c:bubble3D val="0"/>
            <c:explosion val="9"/>
            <c:spPr>
              <a:solidFill>
                <a:schemeClr val="accent1"/>
              </a:solidFill>
              <a:ln>
                <a:noFill/>
              </a:ln>
              <a:effectLst>
                <a:outerShdw blurRad="88900" sx="102000" sy="102000" algn="ctr" rotWithShape="0">
                  <a:prstClr val="black">
                    <a:alpha val="10000"/>
                  </a:prstClr>
                </a:outerShdw>
              </a:effectLst>
              <a:scene3d>
                <a:camera prst="orthographicFront"/>
                <a:lightRig rig="threePt" dir="t"/>
              </a:scene3d>
              <a:sp3d>
                <a:bevelT w="127000" h="127000"/>
                <a:bevelB w="127000" h="127000"/>
              </a:sp3d>
            </c:spPr>
            <c:extLst>
              <c:ext xmlns:c16="http://schemas.microsoft.com/office/drawing/2014/chart" uri="{C3380CC4-5D6E-409C-BE32-E72D297353CC}">
                <c16:uniqueId val="{00000001-A8A7-496C-9828-712932C67DF3}"/>
              </c:ext>
            </c:extLst>
          </c:dPt>
          <c:dPt>
            <c:idx val="1"/>
            <c:bubble3D val="0"/>
            <c:explosion val="6"/>
            <c:spPr>
              <a:solidFill>
                <a:schemeClr val="accent2"/>
              </a:solidFill>
              <a:ln>
                <a:noFill/>
              </a:ln>
              <a:effectLst>
                <a:outerShdw blurRad="88900" sx="102000" sy="102000" algn="ctr" rotWithShape="0">
                  <a:prstClr val="black">
                    <a:alpha val="10000"/>
                  </a:prstClr>
                </a:outerShdw>
              </a:effectLst>
              <a:scene3d>
                <a:camera prst="orthographicFront"/>
                <a:lightRig rig="threePt" dir="t"/>
              </a:scene3d>
              <a:sp3d>
                <a:bevelT w="127000" h="127000"/>
                <a:bevelB w="127000" h="127000"/>
              </a:sp3d>
            </c:spPr>
            <c:extLst>
              <c:ext xmlns:c16="http://schemas.microsoft.com/office/drawing/2014/chart" uri="{C3380CC4-5D6E-409C-BE32-E72D297353CC}">
                <c16:uniqueId val="{00000003-A8A7-496C-9828-712932C67DF3}"/>
              </c:ext>
            </c:extLst>
          </c:dPt>
          <c:dPt>
            <c:idx val="2"/>
            <c:bubble3D val="0"/>
            <c:explosion val="9"/>
            <c:spPr>
              <a:solidFill>
                <a:schemeClr val="accent3"/>
              </a:solidFill>
              <a:ln>
                <a:noFill/>
              </a:ln>
              <a:effectLst>
                <a:outerShdw blurRad="88900" sx="102000" sy="102000" algn="ctr" rotWithShape="0">
                  <a:prstClr val="black">
                    <a:alpha val="10000"/>
                  </a:prstClr>
                </a:outerShdw>
              </a:effectLst>
              <a:scene3d>
                <a:camera prst="orthographicFront"/>
                <a:lightRig rig="threePt" dir="t"/>
              </a:scene3d>
              <a:sp3d>
                <a:bevelT w="127000" h="127000"/>
                <a:bevelB w="127000" h="127000"/>
              </a:sp3d>
            </c:spPr>
            <c:extLst>
              <c:ext xmlns:c16="http://schemas.microsoft.com/office/drawing/2014/chart" uri="{C3380CC4-5D6E-409C-BE32-E72D297353CC}">
                <c16:uniqueId val="{00000005-A8A7-496C-9828-712932C67DF3}"/>
              </c:ext>
            </c:extLst>
          </c:dPt>
          <c:dPt>
            <c:idx val="3"/>
            <c:bubble3D val="0"/>
            <c:explosion val="7"/>
            <c:spPr>
              <a:solidFill>
                <a:schemeClr val="accent4"/>
              </a:solidFill>
              <a:ln>
                <a:noFill/>
              </a:ln>
              <a:effectLst>
                <a:outerShdw blurRad="88900" sx="102000" sy="102000" algn="ctr" rotWithShape="0">
                  <a:prstClr val="black">
                    <a:alpha val="10000"/>
                  </a:prstClr>
                </a:outerShdw>
              </a:effectLst>
              <a:scene3d>
                <a:camera prst="orthographicFront"/>
                <a:lightRig rig="threePt" dir="t"/>
              </a:scene3d>
              <a:sp3d>
                <a:bevelT w="127000" h="127000"/>
                <a:bevelB w="127000" h="127000"/>
              </a:sp3d>
            </c:spPr>
            <c:extLst>
              <c:ext xmlns:c16="http://schemas.microsoft.com/office/drawing/2014/chart" uri="{C3380CC4-5D6E-409C-BE32-E72D297353CC}">
                <c16:uniqueId val="{00000007-A8A7-496C-9828-712932C67DF3}"/>
              </c:ext>
            </c:extLst>
          </c:dPt>
          <c:dPt>
            <c:idx val="4"/>
            <c:bubble3D val="0"/>
            <c:explosion val="9"/>
            <c:spPr>
              <a:solidFill>
                <a:schemeClr val="accent5"/>
              </a:solidFill>
              <a:ln>
                <a:noFill/>
              </a:ln>
              <a:effectLst>
                <a:outerShdw blurRad="88900" sx="102000" sy="102000" algn="ctr" rotWithShape="0">
                  <a:prstClr val="black">
                    <a:alpha val="10000"/>
                  </a:prstClr>
                </a:outerShdw>
              </a:effectLst>
              <a:scene3d>
                <a:camera prst="orthographicFront"/>
                <a:lightRig rig="threePt" dir="t"/>
              </a:scene3d>
              <a:sp3d>
                <a:bevelT w="127000" h="127000"/>
                <a:bevelB w="127000" h="127000"/>
              </a:sp3d>
            </c:spPr>
            <c:extLst>
              <c:ext xmlns:c16="http://schemas.microsoft.com/office/drawing/2014/chart" uri="{C3380CC4-5D6E-409C-BE32-E72D297353CC}">
                <c16:uniqueId val="{00000009-A8A7-496C-9828-712932C67DF3}"/>
              </c:ext>
            </c:extLst>
          </c:dPt>
          <c:dLbls>
            <c:dLbl>
              <c:idx val="0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2000" b="1" i="0" u="none" strike="noStrike" kern="1200" spc="0" baseline="0">
                      <a:solidFill>
                        <a:schemeClr val="accent1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fr-FR"/>
                </a:p>
              </c:txPr>
              <c:dLblPos val="outEnd"/>
              <c:showLegendKey val="0"/>
              <c:showVal val="0"/>
              <c:showCatName val="1"/>
              <c:showSerName val="0"/>
              <c:showPercent val="1"/>
              <c:showBubbleSize val="0"/>
              <c:extLst>
                <c:ext xmlns:c16="http://schemas.microsoft.com/office/drawing/2014/chart" uri="{C3380CC4-5D6E-409C-BE32-E72D297353CC}">
                  <c16:uniqueId val="{00000001-A8A7-496C-9828-712932C67DF3}"/>
                </c:ext>
              </c:extLst>
            </c:dLbl>
            <c:dLbl>
              <c:idx val="1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2000" b="1" i="0" u="none" strike="noStrike" kern="1200" spc="0" baseline="0">
                      <a:solidFill>
                        <a:schemeClr val="accent2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fr-FR"/>
                </a:p>
              </c:txPr>
              <c:dLblPos val="outEnd"/>
              <c:showLegendKey val="0"/>
              <c:showVal val="0"/>
              <c:showCatName val="1"/>
              <c:showSerName val="0"/>
              <c:showPercent val="1"/>
              <c:showBubbleSize val="0"/>
              <c:extLst>
                <c:ext xmlns:c16="http://schemas.microsoft.com/office/drawing/2014/chart" uri="{C3380CC4-5D6E-409C-BE32-E72D297353CC}">
                  <c16:uniqueId val="{00000003-A8A7-496C-9828-712932C67DF3}"/>
                </c:ext>
              </c:extLst>
            </c:dLbl>
            <c:dLbl>
              <c:idx val="2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2000" b="1" i="0" u="none" strike="noStrike" kern="1200" spc="0" baseline="0">
                      <a:solidFill>
                        <a:schemeClr val="accent3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fr-FR"/>
                </a:p>
              </c:txPr>
              <c:dLblPos val="outEnd"/>
              <c:showLegendKey val="0"/>
              <c:showVal val="0"/>
              <c:showCatName val="1"/>
              <c:showSerName val="0"/>
              <c:showPercent val="1"/>
              <c:showBubbleSize val="0"/>
              <c:extLst>
                <c:ext xmlns:c16="http://schemas.microsoft.com/office/drawing/2014/chart" uri="{C3380CC4-5D6E-409C-BE32-E72D297353CC}">
                  <c16:uniqueId val="{00000005-A8A7-496C-9828-712932C67DF3}"/>
                </c:ext>
              </c:extLst>
            </c:dLbl>
            <c:dLbl>
              <c:idx val="3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2000" b="1" i="0" u="none" strike="noStrike" kern="1200" spc="0" baseline="0">
                      <a:solidFill>
                        <a:schemeClr val="accent4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fr-FR"/>
                </a:p>
              </c:txPr>
              <c:dLblPos val="outEnd"/>
              <c:showLegendKey val="0"/>
              <c:showVal val="0"/>
              <c:showCatName val="1"/>
              <c:showSerName val="0"/>
              <c:showPercent val="1"/>
              <c:showBubbleSize val="0"/>
              <c:extLst>
                <c:ext xmlns:c16="http://schemas.microsoft.com/office/drawing/2014/chart" uri="{C3380CC4-5D6E-409C-BE32-E72D297353CC}">
                  <c16:uniqueId val="{00000007-A8A7-496C-9828-712932C67DF3}"/>
                </c:ext>
              </c:extLst>
            </c:dLbl>
            <c:dLbl>
              <c:idx val="4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2000" b="1" i="0" u="none" strike="noStrike" kern="1200" spc="0" baseline="0">
                      <a:solidFill>
                        <a:schemeClr val="accent5"/>
                      </a:solidFill>
                      <a:latin typeface="+mn-lt"/>
                      <a:ea typeface="+mn-ea"/>
                      <a:cs typeface="+mn-cs"/>
                    </a:defRPr>
                  </a:pPr>
                  <a:endParaRPr lang="fr-FR"/>
                </a:p>
              </c:txPr>
              <c:dLblPos val="outEnd"/>
              <c:showLegendKey val="0"/>
              <c:showVal val="0"/>
              <c:showCatName val="1"/>
              <c:showSerName val="0"/>
              <c:showPercent val="1"/>
              <c:showBubbleSize val="0"/>
              <c:extLst>
                <c:ext xmlns:c16="http://schemas.microsoft.com/office/drawing/2014/chart" uri="{C3380CC4-5D6E-409C-BE32-E72D297353CC}">
                  <c16:uniqueId val="{00000009-A8A7-496C-9828-712932C67DF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2000" b="1" i="0" u="none" strike="noStrike" kern="1200" spc="0" baseline="0">
                    <a:solidFill>
                      <a:schemeClr val="accent1"/>
                    </a:solidFill>
                    <a:latin typeface="+mn-lt"/>
                    <a:ea typeface="+mn-ea"/>
                    <a:cs typeface="+mn-cs"/>
                  </a:defRPr>
                </a:pPr>
                <a:endParaRPr lang="fr-FR"/>
              </a:p>
            </c:txPr>
            <c:dLblPos val="outEnd"/>
            <c:showLegendKey val="0"/>
            <c:showVal val="0"/>
            <c:showCatName val="1"/>
            <c:showSerName val="0"/>
            <c:showPercent val="1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Data!$S$41:$S$45</c:f>
              <c:strCache>
                <c:ptCount val="5"/>
                <c:pt idx="0">
                  <c:v>SS</c:v>
                </c:pt>
                <c:pt idx="1">
                  <c:v>Ti</c:v>
                </c:pt>
                <c:pt idx="2">
                  <c:v>Cu</c:v>
                </c:pt>
                <c:pt idx="3">
                  <c:v>Al</c:v>
                </c:pt>
                <c:pt idx="4">
                  <c:v>Nb</c:v>
                </c:pt>
              </c:strCache>
            </c:strRef>
          </c:cat>
          <c:val>
            <c:numRef>
              <c:f>Data!$T$41:$T$45</c:f>
              <c:numCache>
                <c:formatCode>General</c:formatCode>
                <c:ptCount val="5"/>
                <c:pt idx="0">
                  <c:v>6</c:v>
                </c:pt>
                <c:pt idx="1">
                  <c:v>4</c:v>
                </c:pt>
                <c:pt idx="2">
                  <c:v>8</c:v>
                </c:pt>
                <c:pt idx="3">
                  <c:v>1</c:v>
                </c:pt>
                <c:pt idx="4">
                  <c:v>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A-A8A7-496C-9828-712932C67DF3}"/>
            </c:ext>
          </c:extLst>
        </c:ser>
        <c:dLbls>
          <c:dLblPos val="outEnd"/>
          <c:showLegendKey val="0"/>
          <c:showVal val="0"/>
          <c:showCatName val="0"/>
          <c:showSerName val="0"/>
          <c:showPercent val="1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fr-FR"/>
    </a:p>
  </c:txPr>
  <c:externalData r:id="rId4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40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19050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25000"/>
            <a:lumOff val="75000"/>
          </a:schemeClr>
        </a:solidFill>
        <a:round/>
      </a:ln>
    </cs:spPr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59">
  <cs:axisTitle>
    <cs:lnRef idx="0"/>
    <cs:fillRef idx="0"/>
    <cs:effectRef idx="0"/>
    <cs:fontRef idx="minor">
      <a:schemeClr val="tx1">
        <a:lumMod val="65000"/>
        <a:lumOff val="35000"/>
      </a:schemeClr>
    </cs:fontRef>
    <cs:defRPr sz="900" kern="1200" cap="all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cs:styleClr val="auto"/>
    </cs:fontRef>
    <cs:defRPr sz="1000" b="1" i="0" u="none" strike="noStrike" kern="1200" spc="0" baseline="0"/>
  </cs:dataLabel>
  <cs:dataLabelCallout>
    <cs:lnRef idx="0">
      <cs:styleClr val="auto"/>
    </cs:lnRef>
    <cs:fillRef idx="0"/>
    <cs:effectRef idx="0"/>
    <cs:fontRef idx="minor">
      <cs:styleClr val="auto"/>
    </cs:fontRef>
    <cs:spPr>
      <a:solidFill>
        <a:schemeClr val="lt1"/>
      </a:solidFill>
      <a:ln>
        <a:solidFill>
          <a:schemeClr val="phClr"/>
        </a:solidFill>
      </a:ln>
    </cs:spPr>
    <cs:defRPr sz="1000" b="1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effectLst>
        <a:outerShdw blurRad="63500" sx="102000" sy="102000" algn="ctr" rotWithShape="0">
          <a:prstClr val="black">
            <a:alpha val="20000"/>
          </a:prstClr>
        </a:outerShdw>
      </a:effectLst>
    </cs:spPr>
  </cs:dataPoint>
  <cs:dataPoint3D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effectLst>
        <a:outerShdw blurRad="88900" sx="102000" sy="102000" algn="ctr" rotWithShape="0">
          <a:prstClr val="black">
            <a:alpha val="10000"/>
          </a:prstClr>
        </a:outerShdw>
      </a:effectLst>
      <a:scene3d>
        <a:camera prst="orthographicFront"/>
        <a:lightRig rig="threePt" dir="t"/>
      </a:scene3d>
      <a:sp3d>
        <a:bevelT w="127000" h="127000"/>
        <a:bevelB w="127000" h="127000"/>
      </a:sp3d>
    </cs:spPr>
  </cs:dataPoint3D>
  <cs:dataPointLine>
    <cs:lnRef idx="0">
      <cs:styleClr val="auto"/>
    </cs:lnRef>
    <cs:fillRef idx="0"/>
    <cs:effectRef idx="0"/>
    <cs:fontRef idx="minor">
      <a:schemeClr val="dk1"/>
    </cs:fontRef>
    <cs:spPr>
      <a:ln w="28575" cap="rnd">
        <a:solidFill>
          <a:schemeClr val="phClr"/>
        </a:solidFill>
        <a:round/>
      </a:ln>
    </cs:spPr>
  </cs:dataPointLine>
  <cs:dataPointMarker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ln w="9525">
        <a:solidFill>
          <a:schemeClr val="lt1"/>
        </a:solidFill>
      </a:ln>
    </cs:spPr>
  </cs:dataPointMarker>
  <cs:dataPointMarkerLayout symbol="circle" size="6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dk1"/>
    </cs:fontRef>
  </cs:plotArea>
  <cs:plotArea3D mods="allowNoFillOverride allowNoLineOverride"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600" b="1" kern="1200" cap="all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ash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A46DEBD-B017-4760-A4AC-78CB9EC75F00}" type="datetimeFigureOut">
              <a:rPr lang="fr-FR" smtClean="0"/>
              <a:t>10/06/2025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12FF174-45E9-4A1A-A34C-3C890A57552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9046066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12FF174-45E9-4A1A-A34C-3C890A57552C}" type="slidenum">
              <a:rPr lang="fr-FR" smtClean="0"/>
              <a:t>1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6678924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type="title" preserve="1">
  <p:cSld name="Diapositive de titre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pic>
        <p:nvPicPr>
          <p:cNvPr id="4" name="Image 6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-177" y="0"/>
            <a:ext cx="12192175" cy="6858000"/>
          </a:xfrm>
          <a:prstGeom prst="rect">
            <a:avLst/>
          </a:prstGeom>
        </p:spPr>
      </p:pic>
      <p:sp>
        <p:nvSpPr>
          <p:cNvPr id="5" name="Rectangle 3"/>
          <p:cNvSpPr/>
          <p:nvPr/>
        </p:nvSpPr>
        <p:spPr bwMode="auto">
          <a:xfrm>
            <a:off x="2937164" y="831272"/>
            <a:ext cx="6391563" cy="55880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6" name="Titre 1"/>
          <p:cNvSpPr>
            <a:spLocks noGrp="1"/>
          </p:cNvSpPr>
          <p:nvPr>
            <p:ph type="ctrTitle"/>
          </p:nvPr>
        </p:nvSpPr>
        <p:spPr bwMode="auto"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45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r>
              <a:rPr lang="fr-FR"/>
              <a:t>Modifiez le style du titre</a:t>
            </a:r>
            <a:endParaRPr/>
          </a:p>
        </p:txBody>
      </p:sp>
      <p:sp>
        <p:nvSpPr>
          <p:cNvPr id="7" name="Sous-titre 2"/>
          <p:cNvSpPr>
            <a:spLocks noGrp="1"/>
          </p:cNvSpPr>
          <p:nvPr>
            <p:ph type="subTitle" idx="1"/>
          </p:nvPr>
        </p:nvSpPr>
        <p:spPr bwMode="auto"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1800">
                <a:solidFill>
                  <a:schemeClr val="tx1"/>
                </a:solidFill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pPr>
              <a:defRPr/>
            </a:pPr>
            <a:r>
              <a:rPr lang="fr-FR"/>
              <a:t>Modifiez le style des sous-titres du masque</a:t>
            </a:r>
            <a:endParaRPr dirty="0"/>
          </a:p>
        </p:txBody>
      </p:sp>
      <p:sp>
        <p:nvSpPr>
          <p:cNvPr id="9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>
          <a:xfrm>
            <a:off x="9448799" y="6492877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E856961D-6433-4756-A273-B8055EE0EBDD}" type="slidenum">
              <a:rPr lang="fr-FR" smtClean="0"/>
              <a:t>‹N°›</a:t>
            </a:fld>
            <a:endParaRPr lang="fr-FR"/>
          </a:p>
        </p:txBody>
      </p:sp>
      <p:sp>
        <p:nvSpPr>
          <p:cNvPr id="11" name="Espace réservé du pied de page 7">
            <a:extLst>
              <a:ext uri="{FF2B5EF4-FFF2-40B4-BE49-F238E27FC236}">
                <a16:creationId xmlns:a16="http://schemas.microsoft.com/office/drawing/2014/main" id="{6E283CD5-043C-4D98-AEB3-EDB9E244FCD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69238171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PhAnim="0" preserve="1" userDrawn="1">
  <p:cSld name="Titre et contenu"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pic>
        <p:nvPicPr>
          <p:cNvPr id="4" name="Image 7"/>
          <p:cNvPicPr>
            <a:picLocks noChangeAspect="1"/>
          </p:cNvPicPr>
          <p:nvPr/>
        </p:nvPicPr>
        <p:blipFill>
          <a:blip r:embed="rId2"/>
          <a:stretch/>
        </p:blipFill>
        <p:spPr bwMode="auto">
          <a:xfrm>
            <a:off x="0" y="0"/>
            <a:ext cx="12192179" cy="6858000"/>
          </a:xfrm>
          <a:prstGeom prst="rect">
            <a:avLst/>
          </a:prstGeom>
        </p:spPr>
      </p:pic>
      <p:sp>
        <p:nvSpPr>
          <p:cNvPr id="5" name="Rectangle 10"/>
          <p:cNvSpPr/>
          <p:nvPr/>
        </p:nvSpPr>
        <p:spPr bwMode="auto">
          <a:xfrm>
            <a:off x="2937164" y="831272"/>
            <a:ext cx="6391563" cy="55880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defRPr/>
            </a:pPr>
            <a:endParaRPr lang="fr-FR"/>
          </a:p>
        </p:txBody>
      </p:sp>
      <p:sp>
        <p:nvSpPr>
          <p:cNvPr id="6" name="Titre 1"/>
          <p:cNvSpPr>
            <a:spLocks noGrp="1"/>
          </p:cNvSpPr>
          <p:nvPr>
            <p:ph type="title"/>
          </p:nvPr>
        </p:nvSpPr>
        <p:spPr bwMode="auto">
          <a:xfrm>
            <a:off x="2734491" y="217716"/>
            <a:ext cx="6313716" cy="374469"/>
          </a:xfrm>
        </p:spPr>
        <p:txBody>
          <a:bodyPr>
            <a:noAutofit/>
          </a:bodyPr>
          <a:lstStyle>
            <a:lvl1pPr>
              <a:defRPr sz="2100" b="1"/>
            </a:lvl1pPr>
          </a:lstStyle>
          <a:p>
            <a:pPr>
              <a:defRPr/>
            </a:pPr>
            <a:r>
              <a:rPr lang="fr-FR"/>
              <a:t>Modifiez le style du titre</a:t>
            </a:r>
            <a:endParaRPr/>
          </a:p>
        </p:txBody>
      </p:sp>
      <p:sp>
        <p:nvSpPr>
          <p:cNvPr id="7" name="Espace réservé de la date 3"/>
          <p:cNvSpPr>
            <a:spLocks noGrp="1"/>
          </p:cNvSpPr>
          <p:nvPr>
            <p:ph type="dt" sz="half" idx="10"/>
          </p:nvPr>
        </p:nvSpPr>
        <p:spPr bwMode="auto">
          <a:xfrm>
            <a:off x="175" y="6468271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 sz="1600" b="1" i="1">
                <a:solidFill>
                  <a:schemeClr val="bg1"/>
                </a:solidFill>
              </a:defRPr>
            </a:lvl1pPr>
          </a:lstStyle>
          <a:p>
            <a:endParaRPr lang="fr-FR"/>
          </a:p>
        </p:txBody>
      </p:sp>
      <p:sp>
        <p:nvSpPr>
          <p:cNvPr id="9" name="Espace réservé du numéro de diapositive 5"/>
          <p:cNvSpPr>
            <a:spLocks noGrp="1"/>
          </p:cNvSpPr>
          <p:nvPr>
            <p:ph type="sldNum" sz="quarter" idx="12"/>
          </p:nvPr>
        </p:nvSpPr>
        <p:spPr bwMode="auto">
          <a:xfrm>
            <a:off x="9448625" y="6492877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E856961D-6433-4756-A273-B8055EE0EBDD}" type="slidenum">
              <a:rPr lang="fr-FR" smtClean="0"/>
              <a:t>‹N°›</a:t>
            </a:fld>
            <a:endParaRPr lang="fr-FR"/>
          </a:p>
        </p:txBody>
      </p:sp>
      <p:sp>
        <p:nvSpPr>
          <p:cNvPr id="11" name="Espace réservé du contenu 3"/>
          <p:cNvSpPr>
            <a:spLocks noGrp="1"/>
          </p:cNvSpPr>
          <p:nvPr>
            <p:ph sz="half" idx="2" hasCustomPrompt="1"/>
          </p:nvPr>
        </p:nvSpPr>
        <p:spPr bwMode="auto">
          <a:xfrm>
            <a:off x="741363" y="2212977"/>
            <a:ext cx="9883095" cy="3255963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</a:lstStyle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  <a:endParaRPr/>
          </a:p>
        </p:txBody>
      </p:sp>
      <p:sp>
        <p:nvSpPr>
          <p:cNvPr id="10" name="Espace réservé du pied de page 7">
            <a:extLst>
              <a:ext uri="{FF2B5EF4-FFF2-40B4-BE49-F238E27FC236}">
                <a16:creationId xmlns:a16="http://schemas.microsoft.com/office/drawing/2014/main" id="{E48A5525-3176-434C-B18A-C5634DFA8E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36544040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365125"/>
            <a:ext cx="10515600" cy="1325563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0">
                <a:latin typeface="Montserrat SemiBold" panose="00000700000000000000" pitchFamily="2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add subtitle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08416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 hasCustomPrompt="1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0">
                <a:latin typeface="Montserrat SemiBold" panose="00000700000000000000" pitchFamily="2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/>
              <a:t>Click to add subtitle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08416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216000" y="6129202"/>
            <a:ext cx="5760000" cy="365125"/>
          </a:xfrm>
        </p:spPr>
        <p:txBody>
          <a:bodyPr/>
          <a:lstStyle>
            <a:lvl1pPr>
              <a:defRPr sz="1200">
                <a:solidFill>
                  <a:schemeClr val="accent5"/>
                </a:solidFill>
              </a:defRPr>
            </a:lvl1pPr>
          </a:lstStyle>
          <a:p>
            <a:r>
              <a:rPr lang="en-US"/>
              <a:t>Additive Manufacturing Applied to Accelerators - 11/06/2025</a:t>
            </a:r>
            <a:endParaRPr lang="en-US" dirty="0"/>
          </a:p>
        </p:txBody>
      </p:sp>
      <p:sp>
        <p:nvSpPr>
          <p:cNvPr id="16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696400" y="6129202"/>
            <a:ext cx="1657400" cy="365125"/>
          </a:xfrm>
        </p:spPr>
        <p:txBody>
          <a:bodyPr/>
          <a:lstStyle>
            <a:lvl1pPr>
              <a:defRPr sz="1200">
                <a:solidFill>
                  <a:schemeClr val="accent5"/>
                </a:solidFill>
              </a:defRPr>
            </a:lvl1pPr>
          </a:lstStyle>
          <a:p>
            <a:fld id="{F7A1A58B-7BA1-7E42-8231-6D1CB1C760B1}" type="slidenum">
              <a:rPr lang="en-US" smtClean="0"/>
              <a:pPr/>
              <a:t>‹N°›</a:t>
            </a:fld>
            <a:endParaRPr lang="en-US"/>
          </a:p>
        </p:txBody>
      </p:sp>
      <p:pic>
        <p:nvPicPr>
          <p:cNvPr id="17" name="Picture 16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91155"/>
          <a:stretch/>
        </p:blipFill>
        <p:spPr>
          <a:xfrm rot="5400000">
            <a:off x="8576564" y="3261320"/>
            <a:ext cx="6895511" cy="335360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600" y="5902053"/>
            <a:ext cx="1440160" cy="8194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800749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>
  <p:cSld name="Title + Two Box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/>
              <a:t>Click to add title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376361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3763615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3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216000" y="6129202"/>
            <a:ext cx="5760000" cy="365125"/>
          </a:xfrm>
        </p:spPr>
        <p:txBody>
          <a:bodyPr/>
          <a:lstStyle>
            <a:lvl1pPr>
              <a:defRPr sz="1200">
                <a:solidFill>
                  <a:schemeClr val="accent5"/>
                </a:solidFill>
              </a:defRPr>
            </a:lvl1pPr>
          </a:lstStyle>
          <a:p>
            <a:r>
              <a:rPr lang="en-US"/>
              <a:t>Additive Manufacturing Applied to Accelerators - 11/06/2025</a:t>
            </a:r>
            <a:endParaRPr lang="en-US" dirty="0"/>
          </a:p>
        </p:txBody>
      </p:sp>
      <p:sp>
        <p:nvSpPr>
          <p:cNvPr id="1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696400" y="6129202"/>
            <a:ext cx="1657400" cy="365125"/>
          </a:xfrm>
        </p:spPr>
        <p:txBody>
          <a:bodyPr/>
          <a:lstStyle>
            <a:lvl1pPr>
              <a:defRPr sz="1200">
                <a:solidFill>
                  <a:schemeClr val="accent5"/>
                </a:solidFill>
              </a:defRPr>
            </a:lvl1pPr>
          </a:lstStyle>
          <a:p>
            <a:fld id="{F7A1A58B-7BA1-7E42-8231-6D1CB1C760B1}" type="slidenum">
              <a:rPr lang="en-US" smtClean="0"/>
              <a:pPr/>
              <a:t>‹N°›</a:t>
            </a:fld>
            <a:endParaRPr lang="en-US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91155"/>
          <a:stretch/>
        </p:blipFill>
        <p:spPr>
          <a:xfrm rot="5400000">
            <a:off x="8576564" y="3261320"/>
            <a:ext cx="6895511" cy="335360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0600" y="5902053"/>
            <a:ext cx="1440160" cy="8194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5313291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 bwMode="auto">
        <a:xfrm>
          <a:off x="0" y="0"/>
          <a:ext cx="0" cy="0"/>
          <a:chOff x="0" y="0"/>
          <a:chExt cx="0" cy="0"/>
        </a:xfrm>
      </p:grpSpPr>
      <p:sp>
        <p:nvSpPr>
          <p:cNvPr id="4" name="Espace réservé du titre 1"/>
          <p:cNvSpPr>
            <a:spLocks noGrp="1"/>
          </p:cNvSpPr>
          <p:nvPr>
            <p:ph type="title"/>
          </p:nvPr>
        </p:nvSpPr>
        <p:spPr bwMode="auto"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>
              <a:defRPr/>
            </a:pPr>
            <a:r>
              <a:rPr lang="fr-FR"/>
              <a:t>Modifiez le style du titre</a:t>
            </a:r>
            <a:endParaRPr/>
          </a:p>
        </p:txBody>
      </p:sp>
      <p:sp>
        <p:nvSpPr>
          <p:cNvPr id="5" name="Espace réservé du texte 2"/>
          <p:cNvSpPr>
            <a:spLocks noGrp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>
              <a:defRPr/>
            </a:pPr>
            <a:r>
              <a:rPr lang="fr-FR"/>
              <a:t>Modifier les styles du texte du masque</a:t>
            </a:r>
            <a:endParaRPr/>
          </a:p>
          <a:p>
            <a:pPr lvl="1">
              <a:defRPr/>
            </a:pPr>
            <a:r>
              <a:rPr lang="fr-FR"/>
              <a:t>Deuxième niveau</a:t>
            </a:r>
            <a:endParaRPr/>
          </a:p>
          <a:p>
            <a:pPr lvl="2">
              <a:defRPr/>
            </a:pPr>
            <a:r>
              <a:rPr lang="fr-FR"/>
              <a:t>Troisième niveau</a:t>
            </a:r>
            <a:endParaRPr/>
          </a:p>
          <a:p>
            <a:pPr lvl="3">
              <a:defRPr/>
            </a:pPr>
            <a:r>
              <a:rPr lang="fr-FR"/>
              <a:t>Quatrième niveau</a:t>
            </a:r>
            <a:endParaRPr/>
          </a:p>
          <a:p>
            <a:pPr lvl="4">
              <a:defRPr/>
            </a:pPr>
            <a:r>
              <a:rPr lang="fr-FR"/>
              <a:t>Cinquième niveau</a:t>
            </a:r>
            <a:endParaRPr/>
          </a:p>
        </p:txBody>
      </p:sp>
      <p:sp>
        <p:nvSpPr>
          <p:cNvPr id="7" name="Espace réservé du pied de page 4"/>
          <p:cNvSpPr>
            <a:spLocks noGrp="1"/>
          </p:cNvSpPr>
          <p:nvPr>
            <p:ph type="ftr" sz="quarter" idx="3"/>
          </p:nvPr>
        </p:nvSpPr>
        <p:spPr bwMode="auto">
          <a:xfrm>
            <a:off x="4038600" y="6356352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Additive Manufacturing Applied to Accelerators - 11/06/2025</a:t>
            </a:r>
          </a:p>
        </p:txBody>
      </p:sp>
      <p:sp>
        <p:nvSpPr>
          <p:cNvPr id="8" name="Espace réservé du numéro de diapositive 5"/>
          <p:cNvSpPr>
            <a:spLocks noGrp="1"/>
          </p:cNvSpPr>
          <p:nvPr>
            <p:ph type="sldNum" sz="quarter" idx="4"/>
          </p:nvPr>
        </p:nvSpPr>
        <p:spPr bwMode="auto">
          <a:xfrm>
            <a:off x="8610600" y="6356352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56961D-6433-4756-A273-B8055EE0EBDD}" type="slidenum">
              <a:rPr lang="fr-FR" smtClean="0"/>
              <a:t>‹N°›</a:t>
            </a:fld>
            <a:endParaRPr lang="fr-FR"/>
          </a:p>
        </p:txBody>
      </p:sp>
      <p:sp>
        <p:nvSpPr>
          <p:cNvPr id="9" name="Espace réservé du pied de page 4">
            <a:extLst>
              <a:ext uri="{FF2B5EF4-FFF2-40B4-BE49-F238E27FC236}">
                <a16:creationId xmlns:a16="http://schemas.microsoft.com/office/drawing/2014/main" id="{EA106D34-85B6-4885-B69A-CFCABC2C3731}"/>
              </a:ext>
            </a:extLst>
          </p:cNvPr>
          <p:cNvSpPr txBox="1">
            <a:spLocks/>
          </p:cNvSpPr>
          <p:nvPr/>
        </p:nvSpPr>
        <p:spPr bwMode="auto">
          <a:xfrm>
            <a:off x="4038600" y="6492876"/>
            <a:ext cx="4114800" cy="365125"/>
          </a:xfrm>
          <a:prstGeom prst="rect">
            <a:avLst/>
          </a:prstGeom>
        </p:spPr>
        <p:txBody>
          <a:bodyPr/>
          <a:lstStyle>
            <a:defPPr>
              <a:defRPr lang="fr-FR"/>
            </a:defPPr>
            <a:lvl1pPr marL="0" algn="l" defTabSz="914400">
              <a:defRPr sz="1800" b="1" i="1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>
              <a:defRPr sz="18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defRPr/>
            </a:pPr>
            <a:r>
              <a:rPr lang="fr-FR"/>
              <a:t>CeMaP@IJCLab.in2p3.fr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797266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5" r:id="rId1"/>
    <p:sldLayoutId id="2147483696" r:id="rId2"/>
    <p:sldLayoutId id="2147483697" r:id="rId3"/>
    <p:sldLayoutId id="2147483698" r:id="rId4"/>
  </p:sldLayoutIdLst>
  <p:hf hdr="0" dt="0"/>
  <p:txStyles>
    <p:titleStyle>
      <a:lvl1pPr algn="l" defTabSz="685800" eaLnBrk="1" hangingPunct="1">
        <a:lnSpc>
          <a:spcPct val="90000"/>
        </a:lnSpc>
        <a:spcBef>
          <a:spcPts val="0"/>
        </a:spcBef>
        <a:buNone/>
        <a:defRPr sz="33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eaLnBrk="1" hangingPunct="1">
        <a:lnSpc>
          <a:spcPct val="90000"/>
        </a:lnSpc>
        <a:spcBef>
          <a:spcPts val="750"/>
        </a:spcBef>
        <a:buFont typeface="Arial"/>
        <a:buChar char="•"/>
        <a:defRPr sz="21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8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5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35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35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35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35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35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eaLnBrk="1" hangingPunct="1">
        <a:lnSpc>
          <a:spcPct val="90000"/>
        </a:lnSpc>
        <a:spcBef>
          <a:spcPts val="375"/>
        </a:spcBef>
        <a:buFont typeface="Arial"/>
        <a:buChar char="•"/>
        <a:defRPr sz="135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eaLnBrk="1" hangingPunct="1">
        <a:defRPr sz="135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5.jp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4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.png"/><Relationship Id="rId4" Type="http://schemas.openxmlformats.org/officeDocument/2006/relationships/image" Target="../media/image22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jp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5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0182C2DB-5282-451E-8BEC-08932AC744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1</a:t>
            </a:fld>
            <a:endParaRPr lang="fr-FR"/>
          </a:p>
        </p:txBody>
      </p:sp>
      <p:sp>
        <p:nvSpPr>
          <p:cNvPr id="7" name="Espace réservé du texte 2">
            <a:extLst>
              <a:ext uri="{FF2B5EF4-FFF2-40B4-BE49-F238E27FC236}">
                <a16:creationId xmlns:a16="http://schemas.microsoft.com/office/drawing/2014/main" id="{235E5806-6C1E-4320-B7BD-D99A21D8FAF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91683" y="3356027"/>
            <a:ext cx="9144000" cy="3111886"/>
          </a:xfrm>
        </p:spPr>
        <p:txBody>
          <a:bodyPr anchor="t">
            <a:noAutofit/>
          </a:bodyPr>
          <a:lstStyle/>
          <a:p>
            <a:r>
              <a:rPr lang="en-GB" sz="3600" b="1" dirty="0"/>
              <a:t>Additive manufacturing </a:t>
            </a:r>
            <a:br>
              <a:rPr lang="en-GB" sz="3600" b="1" dirty="0"/>
            </a:br>
            <a:r>
              <a:rPr lang="en-GB" sz="3600" b="1" dirty="0"/>
              <a:t>applied to particle accelerators</a:t>
            </a:r>
            <a:br>
              <a:rPr lang="en-GB" sz="3600" b="1" dirty="0"/>
            </a:br>
            <a:br>
              <a:rPr lang="en-GB" sz="3600" b="1" dirty="0"/>
            </a:br>
            <a:r>
              <a:rPr lang="en-GB" sz="2800" i="1" u="sng" dirty="0">
                <a:solidFill>
                  <a:srgbClr val="E05314"/>
                </a:solidFill>
              </a:rPr>
              <a:t>Nicolas Delerue</a:t>
            </a:r>
            <a:br>
              <a:rPr lang="en-GB" sz="2800" i="1" u="sng" dirty="0">
                <a:solidFill>
                  <a:srgbClr val="E05314"/>
                </a:solidFill>
              </a:rPr>
            </a:br>
            <a:r>
              <a:rPr lang="en-GB" sz="2800" i="1" dirty="0">
                <a:solidFill>
                  <a:srgbClr val="E05314"/>
                </a:solidFill>
              </a:rPr>
              <a:t>on behalf of the FA3 project</a:t>
            </a:r>
          </a:p>
        </p:txBody>
      </p:sp>
      <p:pic>
        <p:nvPicPr>
          <p:cNvPr id="3" name="Image 2">
            <a:extLst>
              <a:ext uri="{FF2B5EF4-FFF2-40B4-BE49-F238E27FC236}">
                <a16:creationId xmlns:a16="http://schemas.microsoft.com/office/drawing/2014/main" id="{4CC65E2B-8471-A2C3-3A03-BB7F3BD98AD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14158" y="1243403"/>
            <a:ext cx="2241851" cy="1803006"/>
          </a:xfrm>
          <a:prstGeom prst="rect">
            <a:avLst/>
          </a:prstGeom>
        </p:spPr>
      </p:pic>
      <p:sp>
        <p:nvSpPr>
          <p:cNvPr id="2" name="Espace réservé du pied de page 1">
            <a:extLst>
              <a:ext uri="{FF2B5EF4-FFF2-40B4-BE49-F238E27FC236}">
                <a16:creationId xmlns:a16="http://schemas.microsoft.com/office/drawing/2014/main" id="{E1BCF77A-64D1-2CCE-F10D-8A1010619C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4607685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892826A-7FF1-E110-57DA-DA42F57CFB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What</a:t>
            </a:r>
            <a:r>
              <a:rPr lang="fr-FR" dirty="0"/>
              <a:t> </a:t>
            </a:r>
            <a:r>
              <a:rPr lang="fr-FR" dirty="0" err="1"/>
              <a:t>is</a:t>
            </a:r>
            <a:r>
              <a:rPr lang="fr-FR" dirty="0"/>
              <a:t> additive </a:t>
            </a:r>
            <a:r>
              <a:rPr lang="fr-FR" dirty="0" err="1"/>
              <a:t>manufacturing</a:t>
            </a:r>
            <a:r>
              <a:rPr lang="fr-FR" dirty="0"/>
              <a:t>?</a:t>
            </a:r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2EFB3848-9D3E-F1B9-7B2E-54404FAB9E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2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98AE4D8C-3F26-9434-4635-7DF97525020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41363" y="3834078"/>
            <a:ext cx="7171059" cy="2510966"/>
          </a:xfrm>
        </p:spPr>
        <p:txBody>
          <a:bodyPr>
            <a:normAutofit lnSpcReduction="10000"/>
          </a:bodyPr>
          <a:lstStyle/>
          <a:p>
            <a:r>
              <a:rPr lang="en-GB" dirty="0"/>
              <a:t>Building an object by the addition of successive layers of materials (by opposition to traditional manufacturing where material is removed).</a:t>
            </a:r>
          </a:p>
          <a:p>
            <a:r>
              <a:rPr lang="en-GB" dirty="0"/>
              <a:t>Originally made for rapid prototyping but now extended to the production of fully functional objects.</a:t>
            </a:r>
          </a:p>
          <a:p>
            <a:r>
              <a:rPr lang="en-GB" dirty="0"/>
              <a:t>For more details, see, for example, the talk by Lukas </a:t>
            </a:r>
            <a:r>
              <a:rPr lang="en-GB" dirty="0" err="1"/>
              <a:t>Stepien</a:t>
            </a:r>
            <a:r>
              <a:rPr lang="en-GB" dirty="0"/>
              <a:t> given during the I.FAST collaboration meeting: https://</a:t>
            </a:r>
            <a:r>
              <a:rPr lang="en-GB" dirty="0" err="1"/>
              <a:t>indico.cern.ch</a:t>
            </a:r>
            <a:r>
              <a:rPr lang="en-GB" dirty="0"/>
              <a:t>/event/1143029/</a:t>
            </a:r>
          </a:p>
          <a:p>
            <a:pPr marL="0" indent="0">
              <a:buNone/>
            </a:pPr>
            <a:endParaRPr lang="en-GB" dirty="0"/>
          </a:p>
        </p:txBody>
      </p:sp>
      <p:pic>
        <p:nvPicPr>
          <p:cNvPr id="5" name="Grafik 8" descr="Testteil_sliced.tif">
            <a:extLst>
              <a:ext uri="{FF2B5EF4-FFF2-40B4-BE49-F238E27FC236}">
                <a16:creationId xmlns:a16="http://schemas.microsoft.com/office/drawing/2014/main" id="{E2917812-42DD-5D64-19FC-91A40678DA7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473059">
            <a:off x="2305076" y="1394631"/>
            <a:ext cx="1421496" cy="18365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rafik 11" descr="testteil_slice1.tif">
            <a:extLst>
              <a:ext uri="{FF2B5EF4-FFF2-40B4-BE49-F238E27FC236}">
                <a16:creationId xmlns:a16="http://schemas.microsoft.com/office/drawing/2014/main" id="{0911EEEA-79A3-1C5B-48A2-7700E711FAE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602296">
            <a:off x="4152645" y="2160949"/>
            <a:ext cx="1321635" cy="5156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Grafik 13" descr="testteil_slice5.tif">
            <a:extLst>
              <a:ext uri="{FF2B5EF4-FFF2-40B4-BE49-F238E27FC236}">
                <a16:creationId xmlns:a16="http://schemas.microsoft.com/office/drawing/2014/main" id="{6FE1112A-8EDE-3925-70DD-18D70F5277F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51916">
            <a:off x="5550070" y="2067392"/>
            <a:ext cx="1321635" cy="61882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Grafik 14" descr="testteil_slice10.tif">
            <a:extLst>
              <a:ext uri="{FF2B5EF4-FFF2-40B4-BE49-F238E27FC236}">
                <a16:creationId xmlns:a16="http://schemas.microsoft.com/office/drawing/2014/main" id="{DE4E272B-4C29-2DCF-8322-E6336611B1E2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500125">
            <a:off x="6859854" y="1943767"/>
            <a:ext cx="1391195" cy="83131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feld 5">
            <a:extLst>
              <a:ext uri="{FF2B5EF4-FFF2-40B4-BE49-F238E27FC236}">
                <a16:creationId xmlns:a16="http://schemas.microsoft.com/office/drawing/2014/main" id="{5D7D664C-4B65-9300-7B85-34AED6B40CDE}"/>
              </a:ext>
            </a:extLst>
          </p:cNvPr>
          <p:cNvSpPr txBox="1"/>
          <p:nvPr/>
        </p:nvSpPr>
        <p:spPr>
          <a:xfrm>
            <a:off x="214563" y="3052114"/>
            <a:ext cx="1184620" cy="244682"/>
          </a:xfrm>
          <a:prstGeom prst="rect">
            <a:avLst/>
          </a:prstGeom>
          <a:noFill/>
        </p:spPr>
        <p:txBody>
          <a:bodyPr wrap="none" lIns="0" tIns="0" rIns="0" bIns="0" rtlCol="0">
            <a:spAutoFit/>
          </a:bodyPr>
          <a:lstStyle/>
          <a:p>
            <a:pPr algn="l">
              <a:lnSpc>
                <a:spcPts val="1960"/>
              </a:lnSpc>
              <a:buClr>
                <a:schemeClr val="accent1"/>
              </a:buClr>
            </a:pPr>
            <a:r>
              <a:rPr lang="en-US" sz="1600" dirty="0"/>
              <a:t>3D CAD Data</a:t>
            </a:r>
          </a:p>
        </p:txBody>
      </p:sp>
      <p:sp>
        <p:nvSpPr>
          <p:cNvPr id="10" name="Textfeld 14">
            <a:extLst>
              <a:ext uri="{FF2B5EF4-FFF2-40B4-BE49-F238E27FC236}">
                <a16:creationId xmlns:a16="http://schemas.microsoft.com/office/drawing/2014/main" id="{5E1591C0-66EA-0836-96A3-68CD89016C74}"/>
              </a:ext>
            </a:extLst>
          </p:cNvPr>
          <p:cNvSpPr txBox="1"/>
          <p:nvPr/>
        </p:nvSpPr>
        <p:spPr>
          <a:xfrm>
            <a:off x="2695208" y="3431113"/>
            <a:ext cx="556243" cy="244682"/>
          </a:xfrm>
          <a:prstGeom prst="rect">
            <a:avLst/>
          </a:prstGeom>
          <a:noFill/>
        </p:spPr>
        <p:txBody>
          <a:bodyPr wrap="none" lIns="0" tIns="0" rIns="0" bIns="0" rtlCol="0">
            <a:spAutoFit/>
          </a:bodyPr>
          <a:lstStyle/>
          <a:p>
            <a:pPr algn="l">
              <a:lnSpc>
                <a:spcPts val="1960"/>
              </a:lnSpc>
              <a:buClr>
                <a:schemeClr val="accent1"/>
              </a:buClr>
            </a:pPr>
            <a:r>
              <a:rPr lang="en-US" sz="1600" dirty="0"/>
              <a:t>Slicing</a:t>
            </a:r>
          </a:p>
        </p:txBody>
      </p:sp>
      <p:pic>
        <p:nvPicPr>
          <p:cNvPr id="11" name="Grafik 6">
            <a:extLst>
              <a:ext uri="{FF2B5EF4-FFF2-40B4-BE49-F238E27FC236}">
                <a16:creationId xmlns:a16="http://schemas.microsoft.com/office/drawing/2014/main" id="{8C3F4A13-E7AA-02FC-CD96-9650F8F42F8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31341" y="1847319"/>
            <a:ext cx="1495425" cy="1095375"/>
          </a:xfrm>
          <a:prstGeom prst="rect">
            <a:avLst/>
          </a:prstGeom>
        </p:spPr>
      </p:pic>
      <p:sp>
        <p:nvSpPr>
          <p:cNvPr id="12" name="Textfeld 15">
            <a:extLst>
              <a:ext uri="{FF2B5EF4-FFF2-40B4-BE49-F238E27FC236}">
                <a16:creationId xmlns:a16="http://schemas.microsoft.com/office/drawing/2014/main" id="{B641E5B6-1CA1-2B94-9539-EF84C03718D9}"/>
              </a:ext>
            </a:extLst>
          </p:cNvPr>
          <p:cNvSpPr txBox="1"/>
          <p:nvPr/>
        </p:nvSpPr>
        <p:spPr>
          <a:xfrm>
            <a:off x="5461568" y="2848057"/>
            <a:ext cx="1687898" cy="256480"/>
          </a:xfrm>
          <a:prstGeom prst="rect">
            <a:avLst/>
          </a:prstGeom>
          <a:noFill/>
        </p:spPr>
        <p:txBody>
          <a:bodyPr wrap="none" lIns="0" tIns="0" rIns="0" bIns="0" rtlCol="0">
            <a:spAutoFit/>
          </a:bodyPr>
          <a:lstStyle/>
          <a:p>
            <a:pPr algn="l">
              <a:lnSpc>
                <a:spcPts val="1960"/>
              </a:lnSpc>
              <a:buClr>
                <a:schemeClr val="accent1"/>
              </a:buClr>
            </a:pPr>
            <a:r>
              <a:rPr lang="en-US" sz="1600" dirty="0"/>
              <a:t>Layer-wise build-up</a:t>
            </a:r>
          </a:p>
        </p:txBody>
      </p:sp>
      <p:sp>
        <p:nvSpPr>
          <p:cNvPr id="13" name="Pfeil nach rechts 16">
            <a:extLst>
              <a:ext uri="{FF2B5EF4-FFF2-40B4-BE49-F238E27FC236}">
                <a16:creationId xmlns:a16="http://schemas.microsoft.com/office/drawing/2014/main" id="{4BF9C707-6F77-F038-A72B-EE95155A1D60}"/>
              </a:ext>
            </a:extLst>
          </p:cNvPr>
          <p:cNvSpPr/>
          <p:nvPr/>
        </p:nvSpPr>
        <p:spPr>
          <a:xfrm>
            <a:off x="1626766" y="2211220"/>
            <a:ext cx="402522" cy="203388"/>
          </a:xfrm>
          <a:prstGeom prst="rightArrow">
            <a:avLst/>
          </a:prstGeom>
          <a:solidFill>
            <a:schemeClr val="accent1"/>
          </a:solidFill>
          <a:ln w="952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8000" tIns="108000" rIns="108000" bIns="108000" rtlCol="0" anchor="ctr"/>
          <a:lstStyle/>
          <a:p>
            <a:pPr marL="180000" indent="-180000" algn="l">
              <a:lnSpc>
                <a:spcPts val="1960"/>
              </a:lnSpc>
              <a:buClr>
                <a:schemeClr val="accent1"/>
              </a:buClr>
              <a:buFont typeface="Wingdings" panose="05000000000000000000" pitchFamily="2" charset="2"/>
              <a:buChar char="§"/>
            </a:pP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4" name="Pfeil nach rechts 17">
            <a:extLst>
              <a:ext uri="{FF2B5EF4-FFF2-40B4-BE49-F238E27FC236}">
                <a16:creationId xmlns:a16="http://schemas.microsoft.com/office/drawing/2014/main" id="{84DD6DFF-8229-3D6F-C313-0B69FDF2F59E}"/>
              </a:ext>
            </a:extLst>
          </p:cNvPr>
          <p:cNvSpPr/>
          <p:nvPr/>
        </p:nvSpPr>
        <p:spPr>
          <a:xfrm>
            <a:off x="3568040" y="2211220"/>
            <a:ext cx="402522" cy="203388"/>
          </a:xfrm>
          <a:prstGeom prst="rightArrow">
            <a:avLst/>
          </a:prstGeom>
          <a:solidFill>
            <a:schemeClr val="accent1"/>
          </a:solidFill>
          <a:ln w="9525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108000" tIns="108000" rIns="108000" bIns="108000" rtlCol="0" anchor="ctr"/>
          <a:lstStyle/>
          <a:p>
            <a:pPr marL="180000" indent="-180000" algn="l">
              <a:lnSpc>
                <a:spcPts val="1960"/>
              </a:lnSpc>
              <a:buClr>
                <a:schemeClr val="accent1"/>
              </a:buClr>
              <a:buFont typeface="Wingdings" panose="05000000000000000000" pitchFamily="2" charset="2"/>
              <a:buChar char="§"/>
            </a:pPr>
            <a:endParaRPr lang="en-US" sz="1400" dirty="0">
              <a:solidFill>
                <a:schemeClr val="tx1"/>
              </a:solidFill>
            </a:endParaRPr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6C3745C6-8F79-D174-2F6D-435FD245D105}"/>
              </a:ext>
            </a:extLst>
          </p:cNvPr>
          <p:cNvSpPr txBox="1"/>
          <p:nvPr/>
        </p:nvSpPr>
        <p:spPr>
          <a:xfrm>
            <a:off x="4643736" y="3295787"/>
            <a:ext cx="4090003" cy="5386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1100" dirty="0"/>
              <a:t>Source:  </a:t>
            </a:r>
            <a:r>
              <a:rPr lang="de-DE" sz="1100" dirty="0"/>
              <a:t>Lukas </a:t>
            </a:r>
            <a:r>
              <a:rPr lang="de-DE" sz="1100" dirty="0" err="1"/>
              <a:t>Stepien</a:t>
            </a:r>
            <a:r>
              <a:rPr lang="de-DE" sz="1100" dirty="0"/>
              <a:t>, Fraunhofer IWS Dresden</a:t>
            </a:r>
          </a:p>
          <a:p>
            <a:endParaRPr lang="fr-FR" dirty="0"/>
          </a:p>
        </p:txBody>
      </p:sp>
      <p:grpSp>
        <p:nvGrpSpPr>
          <p:cNvPr id="16" name="Gruppieren 20">
            <a:extLst>
              <a:ext uri="{FF2B5EF4-FFF2-40B4-BE49-F238E27FC236}">
                <a16:creationId xmlns:a16="http://schemas.microsoft.com/office/drawing/2014/main" id="{3E4DB65A-3D56-D0CB-BD18-9CE6CB27D3F5}"/>
              </a:ext>
            </a:extLst>
          </p:cNvPr>
          <p:cNvGrpSpPr/>
          <p:nvPr/>
        </p:nvGrpSpPr>
        <p:grpSpPr>
          <a:xfrm>
            <a:off x="4719978" y="-2067810"/>
            <a:ext cx="6932659" cy="5572265"/>
            <a:chOff x="-8593632" y="-2907704"/>
            <a:chExt cx="15532569" cy="8879540"/>
          </a:xfrm>
        </p:grpSpPr>
        <p:cxnSp>
          <p:nvCxnSpPr>
            <p:cNvPr id="17" name="Straight Arrow Connector 20">
              <a:extLst>
                <a:ext uri="{FF2B5EF4-FFF2-40B4-BE49-F238E27FC236}">
                  <a16:creationId xmlns:a16="http://schemas.microsoft.com/office/drawing/2014/main" id="{9EC688EC-962C-7A05-9A55-4D5BF7AE1CE3}"/>
                </a:ext>
              </a:extLst>
            </p:cNvPr>
            <p:cNvCxnSpPr/>
            <p:nvPr/>
          </p:nvCxnSpPr>
          <p:spPr>
            <a:xfrm>
              <a:off x="1121225" y="1675988"/>
              <a:ext cx="0" cy="3756165"/>
            </a:xfrm>
            <a:prstGeom prst="straightConnector1">
              <a:avLst/>
            </a:prstGeom>
            <a:ln w="38100">
              <a:solidFill>
                <a:schemeClr val="tx1"/>
              </a:solidFill>
              <a:headEnd type="triangl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Arrow Connector 21">
              <a:extLst>
                <a:ext uri="{FF2B5EF4-FFF2-40B4-BE49-F238E27FC236}">
                  <a16:creationId xmlns:a16="http://schemas.microsoft.com/office/drawing/2014/main" id="{566F1EC2-259D-9544-54E4-EF3C5D651BCE}"/>
                </a:ext>
              </a:extLst>
            </p:cNvPr>
            <p:cNvCxnSpPr/>
            <p:nvPr/>
          </p:nvCxnSpPr>
          <p:spPr>
            <a:xfrm flipH="1">
              <a:off x="1103661" y="5404335"/>
              <a:ext cx="5640411" cy="0"/>
            </a:xfrm>
            <a:prstGeom prst="straightConnector1">
              <a:avLst/>
            </a:prstGeom>
            <a:ln w="38100">
              <a:solidFill>
                <a:schemeClr val="tx1"/>
              </a:solidFill>
              <a:headEnd type="triangle" w="med" len="med"/>
              <a:tailEnd type="non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9" name="TextBox 22">
              <a:extLst>
                <a:ext uri="{FF2B5EF4-FFF2-40B4-BE49-F238E27FC236}">
                  <a16:creationId xmlns:a16="http://schemas.microsoft.com/office/drawing/2014/main" id="{342825C3-1D11-FECD-D551-D2C83CD7EFF0}"/>
                </a:ext>
              </a:extLst>
            </p:cNvPr>
            <p:cNvSpPr txBox="1"/>
            <p:nvPr/>
          </p:nvSpPr>
          <p:spPr>
            <a:xfrm rot="16200000">
              <a:off x="-538691" y="2813739"/>
              <a:ext cx="2448272" cy="68957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1400" dirty="0" err="1"/>
                <a:t>Cost</a:t>
              </a:r>
              <a:r>
                <a:rPr lang="de-DE" sz="1400" dirty="0"/>
                <a:t> per </a:t>
              </a:r>
              <a:r>
                <a:rPr lang="de-DE" sz="1400" dirty="0" err="1"/>
                <a:t>part</a:t>
              </a:r>
              <a:endParaRPr lang="de-DE" sz="1400" dirty="0"/>
            </a:p>
          </p:txBody>
        </p:sp>
        <p:sp>
          <p:nvSpPr>
            <p:cNvPr id="20" name="TextBox 23">
              <a:extLst>
                <a:ext uri="{FF2B5EF4-FFF2-40B4-BE49-F238E27FC236}">
                  <a16:creationId xmlns:a16="http://schemas.microsoft.com/office/drawing/2014/main" id="{CEA849DE-07D9-6583-1FC6-E63AD458BA92}"/>
                </a:ext>
              </a:extLst>
            </p:cNvPr>
            <p:cNvSpPr txBox="1"/>
            <p:nvPr/>
          </p:nvSpPr>
          <p:spPr>
            <a:xfrm>
              <a:off x="3880105" y="5481386"/>
              <a:ext cx="3058832" cy="49045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de-DE" sz="1400" dirty="0"/>
                <a:t>Part </a:t>
              </a:r>
              <a:r>
                <a:rPr lang="de-DE" sz="1400" dirty="0" err="1"/>
                <a:t>complexity</a:t>
              </a:r>
              <a:endParaRPr lang="de-DE" sz="1400" dirty="0"/>
            </a:p>
          </p:txBody>
        </p:sp>
        <p:cxnSp>
          <p:nvCxnSpPr>
            <p:cNvPr id="21" name="Gerade Verbindung 13">
              <a:extLst>
                <a:ext uri="{FF2B5EF4-FFF2-40B4-BE49-F238E27FC236}">
                  <a16:creationId xmlns:a16="http://schemas.microsoft.com/office/drawing/2014/main" id="{EB57BA1A-B26D-1D24-E764-8854CF6A9BEE}"/>
                </a:ext>
              </a:extLst>
            </p:cNvPr>
            <p:cNvCxnSpPr/>
            <p:nvPr/>
          </p:nvCxnSpPr>
          <p:spPr bwMode="auto">
            <a:xfrm flipV="1">
              <a:off x="1121225" y="4149080"/>
              <a:ext cx="5517760" cy="360040"/>
            </a:xfrm>
            <a:prstGeom prst="line">
              <a:avLst/>
            </a:prstGeom>
            <a:noFill/>
            <a:ln w="76200" cap="flat" cmpd="sng" algn="ctr">
              <a:solidFill>
                <a:schemeClr val="tx2"/>
              </a:solidFill>
              <a:prstDash val="solid"/>
              <a:round/>
              <a:headEnd type="none" w="med" len="med"/>
              <a:tailEnd type="non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sp>
          <p:nvSpPr>
            <p:cNvPr id="22" name="Bogen 28">
              <a:extLst>
                <a:ext uri="{FF2B5EF4-FFF2-40B4-BE49-F238E27FC236}">
                  <a16:creationId xmlns:a16="http://schemas.microsoft.com/office/drawing/2014/main" id="{5A2EDBE9-BE5C-E1DE-2C69-38C15210A7EE}"/>
                </a:ext>
              </a:extLst>
            </p:cNvPr>
            <p:cNvSpPr/>
            <p:nvPr/>
          </p:nvSpPr>
          <p:spPr bwMode="auto">
            <a:xfrm rot="10800000" flipH="1">
              <a:off x="-8593632" y="-2907704"/>
              <a:ext cx="15337704" cy="8343636"/>
            </a:xfrm>
            <a:prstGeom prst="arc">
              <a:avLst>
                <a:gd name="adj1" fmla="val 18361292"/>
                <a:gd name="adj2" fmla="val 21201857"/>
              </a:avLst>
            </a:prstGeom>
            <a:noFill/>
            <a:ln w="76200" cap="flat" cmpd="sng" algn="ctr">
              <a:solidFill>
                <a:schemeClr val="bg2"/>
              </a:solidFill>
              <a:prstDash val="solid"/>
              <a:round/>
              <a:headEnd type="none" w="med" len="med"/>
              <a:tailEnd type="none" w="med" len="med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rtlCol="0" anchor="ctr"/>
            <a:lstStyle/>
            <a:p>
              <a:pPr algn="ctr"/>
              <a:endParaRPr lang="de-DE"/>
            </a:p>
          </p:txBody>
        </p:sp>
        <p:sp>
          <p:nvSpPr>
            <p:cNvPr id="23" name="Textfeld 29">
              <a:extLst>
                <a:ext uri="{FF2B5EF4-FFF2-40B4-BE49-F238E27FC236}">
                  <a16:creationId xmlns:a16="http://schemas.microsoft.com/office/drawing/2014/main" id="{2D62E391-5645-703A-FA6E-A4D8589CBF1F}"/>
                </a:ext>
              </a:extLst>
            </p:cNvPr>
            <p:cNvSpPr txBox="1"/>
            <p:nvPr/>
          </p:nvSpPr>
          <p:spPr>
            <a:xfrm rot="19302272">
              <a:off x="2119459" y="2501244"/>
              <a:ext cx="4630181" cy="49045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400" dirty="0" err="1">
                  <a:solidFill>
                    <a:schemeClr val="bg2"/>
                  </a:solidFill>
                </a:rPr>
                <a:t>Conventional</a:t>
              </a:r>
              <a:r>
                <a:rPr lang="de-DE" sz="1400" dirty="0">
                  <a:solidFill>
                    <a:schemeClr val="bg2"/>
                  </a:solidFill>
                </a:rPr>
                <a:t> </a:t>
              </a:r>
              <a:r>
                <a:rPr lang="de-DE" sz="1400" dirty="0" err="1">
                  <a:solidFill>
                    <a:schemeClr val="bg2"/>
                  </a:solidFill>
                </a:rPr>
                <a:t>fabrication</a:t>
              </a:r>
              <a:endParaRPr lang="de-DE" sz="1400" dirty="0">
                <a:solidFill>
                  <a:schemeClr val="bg2"/>
                </a:solidFill>
              </a:endParaRPr>
            </a:p>
          </p:txBody>
        </p:sp>
        <p:sp>
          <p:nvSpPr>
            <p:cNvPr id="24" name="Textfeld 30">
              <a:extLst>
                <a:ext uri="{FF2B5EF4-FFF2-40B4-BE49-F238E27FC236}">
                  <a16:creationId xmlns:a16="http://schemas.microsoft.com/office/drawing/2014/main" id="{D5F4517C-1B1E-3D84-D02D-35E04B9A7759}"/>
                </a:ext>
              </a:extLst>
            </p:cNvPr>
            <p:cNvSpPr txBox="1"/>
            <p:nvPr/>
          </p:nvSpPr>
          <p:spPr>
            <a:xfrm>
              <a:off x="2549622" y="4995253"/>
              <a:ext cx="3261816" cy="49045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400" dirty="0"/>
                <a:t>Break </a:t>
              </a:r>
              <a:r>
                <a:rPr lang="de-DE" sz="1400" dirty="0" err="1"/>
                <a:t>even</a:t>
              </a:r>
              <a:r>
                <a:rPr lang="de-DE" sz="1400" dirty="0"/>
                <a:t> </a:t>
              </a:r>
              <a:r>
                <a:rPr lang="de-DE" sz="1400" dirty="0" err="1"/>
                <a:t>point</a:t>
              </a:r>
              <a:endParaRPr lang="de-DE" sz="1400" dirty="0"/>
            </a:p>
          </p:txBody>
        </p:sp>
        <p:cxnSp>
          <p:nvCxnSpPr>
            <p:cNvPr id="25" name="Gerade Verbindung mit Pfeil 31">
              <a:extLst>
                <a:ext uri="{FF2B5EF4-FFF2-40B4-BE49-F238E27FC236}">
                  <a16:creationId xmlns:a16="http://schemas.microsoft.com/office/drawing/2014/main" id="{3E9262CD-DA0F-FE03-BA19-51C7C7D5B714}"/>
                </a:ext>
              </a:extLst>
            </p:cNvPr>
            <p:cNvCxnSpPr/>
            <p:nvPr/>
          </p:nvCxnSpPr>
          <p:spPr bwMode="auto">
            <a:xfrm flipV="1">
              <a:off x="4419060" y="4492147"/>
              <a:ext cx="0" cy="503106"/>
            </a:xfrm>
            <a:prstGeom prst="straightConnector1">
              <a:avLst/>
            </a:prstGeom>
            <a:noFill/>
            <a:ln w="25400" cap="flat" cmpd="sng" algn="ctr">
              <a:solidFill>
                <a:schemeClr val="tx1"/>
              </a:solidFill>
              <a:prstDash val="solid"/>
              <a:round/>
              <a:headEnd type="none" w="med" len="med"/>
              <a:tailEnd type="triangle" w="med" len="lg"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</p:cxnSp>
        <p:sp>
          <p:nvSpPr>
            <p:cNvPr id="26" name="Textfeld 27">
              <a:extLst>
                <a:ext uri="{FF2B5EF4-FFF2-40B4-BE49-F238E27FC236}">
                  <a16:creationId xmlns:a16="http://schemas.microsoft.com/office/drawing/2014/main" id="{43331CB3-D344-5AD1-8A09-513B2EABFB28}"/>
                </a:ext>
              </a:extLst>
            </p:cNvPr>
            <p:cNvSpPr txBox="1"/>
            <p:nvPr/>
          </p:nvSpPr>
          <p:spPr>
            <a:xfrm rot="21271423">
              <a:off x="1120703" y="3780708"/>
              <a:ext cx="4450606" cy="49045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400" dirty="0">
                  <a:solidFill>
                    <a:schemeClr val="tx2"/>
                  </a:solidFill>
                </a:rPr>
                <a:t>Additive </a:t>
              </a:r>
              <a:r>
                <a:rPr lang="de-DE" sz="1400" dirty="0" err="1">
                  <a:solidFill>
                    <a:schemeClr val="tx2"/>
                  </a:solidFill>
                </a:rPr>
                <a:t>manufacturing</a:t>
              </a:r>
              <a:endParaRPr lang="de-DE" sz="1400" dirty="0">
                <a:solidFill>
                  <a:schemeClr val="tx2"/>
                </a:solidFill>
              </a:endParaRPr>
            </a:p>
          </p:txBody>
        </p:sp>
      </p:grpSp>
      <p:grpSp>
        <p:nvGrpSpPr>
          <p:cNvPr id="27" name="Gruppieren 48">
            <a:extLst>
              <a:ext uri="{FF2B5EF4-FFF2-40B4-BE49-F238E27FC236}">
                <a16:creationId xmlns:a16="http://schemas.microsoft.com/office/drawing/2014/main" id="{EFA56444-F19D-A3EF-6F7A-E45D64ADB539}"/>
              </a:ext>
            </a:extLst>
          </p:cNvPr>
          <p:cNvGrpSpPr/>
          <p:nvPr/>
        </p:nvGrpSpPr>
        <p:grpSpPr>
          <a:xfrm>
            <a:off x="8720220" y="774545"/>
            <a:ext cx="7202976" cy="5281673"/>
            <a:chOff x="8322967" y="868818"/>
            <a:chExt cx="7202976" cy="5281673"/>
          </a:xfrm>
        </p:grpSpPr>
        <p:sp>
          <p:nvSpPr>
            <p:cNvPr id="28" name="Textfeld 42">
              <a:extLst>
                <a:ext uri="{FF2B5EF4-FFF2-40B4-BE49-F238E27FC236}">
                  <a16:creationId xmlns:a16="http://schemas.microsoft.com/office/drawing/2014/main" id="{20CE72AE-CAC1-2F6C-49B4-1D321FF6BCED}"/>
                </a:ext>
              </a:extLst>
            </p:cNvPr>
            <p:cNvSpPr txBox="1"/>
            <p:nvPr/>
          </p:nvSpPr>
          <p:spPr>
            <a:xfrm>
              <a:off x="8665351" y="5508669"/>
              <a:ext cx="1455848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400" dirty="0"/>
                <a:t>Break </a:t>
              </a:r>
              <a:r>
                <a:rPr lang="de-DE" sz="1400" dirty="0" err="1"/>
                <a:t>even</a:t>
              </a:r>
              <a:r>
                <a:rPr lang="de-DE" sz="1400" dirty="0"/>
                <a:t> </a:t>
              </a:r>
              <a:r>
                <a:rPr lang="de-DE" sz="1400" dirty="0" err="1"/>
                <a:t>point</a:t>
              </a:r>
              <a:endParaRPr lang="de-DE" sz="1400" dirty="0"/>
            </a:p>
          </p:txBody>
        </p:sp>
        <p:grpSp>
          <p:nvGrpSpPr>
            <p:cNvPr id="29" name="Gruppieren 47">
              <a:extLst>
                <a:ext uri="{FF2B5EF4-FFF2-40B4-BE49-F238E27FC236}">
                  <a16:creationId xmlns:a16="http://schemas.microsoft.com/office/drawing/2014/main" id="{C0827F7E-BBDA-0336-3589-CA95D4E25AD5}"/>
                </a:ext>
              </a:extLst>
            </p:cNvPr>
            <p:cNvGrpSpPr/>
            <p:nvPr/>
          </p:nvGrpSpPr>
          <p:grpSpPr>
            <a:xfrm>
              <a:off x="8322967" y="868818"/>
              <a:ext cx="7202976" cy="5281673"/>
              <a:chOff x="8322967" y="868818"/>
              <a:chExt cx="7202976" cy="5281673"/>
            </a:xfrm>
          </p:grpSpPr>
          <p:cxnSp>
            <p:nvCxnSpPr>
              <p:cNvPr id="32" name="Straight Arrow Connector 20">
                <a:extLst>
                  <a:ext uri="{FF2B5EF4-FFF2-40B4-BE49-F238E27FC236}">
                    <a16:creationId xmlns:a16="http://schemas.microsoft.com/office/drawing/2014/main" id="{52A24845-0A44-AE88-0B3E-33AD230BDF81}"/>
                  </a:ext>
                </a:extLst>
              </p:cNvPr>
              <p:cNvCxnSpPr/>
              <p:nvPr/>
            </p:nvCxnSpPr>
            <p:spPr>
              <a:xfrm>
                <a:off x="8665351" y="3503214"/>
                <a:ext cx="8015" cy="2323037"/>
              </a:xfrm>
              <a:prstGeom prst="straightConnector1">
                <a:avLst/>
              </a:prstGeom>
              <a:ln w="38100">
                <a:solidFill>
                  <a:schemeClr val="tx1"/>
                </a:solidFill>
                <a:headEnd type="triangle" w="med" len="med"/>
                <a:tailEnd type="non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3" name="Straight Arrow Connector 21">
                <a:extLst>
                  <a:ext uri="{FF2B5EF4-FFF2-40B4-BE49-F238E27FC236}">
                    <a16:creationId xmlns:a16="http://schemas.microsoft.com/office/drawing/2014/main" id="{6BA634BE-2566-DC9A-5207-721F68FBB2F8}"/>
                  </a:ext>
                </a:extLst>
              </p:cNvPr>
              <p:cNvCxnSpPr/>
              <p:nvPr/>
            </p:nvCxnSpPr>
            <p:spPr>
              <a:xfrm flipH="1">
                <a:off x="8665351" y="5818387"/>
                <a:ext cx="2573970" cy="0"/>
              </a:xfrm>
              <a:prstGeom prst="straightConnector1">
                <a:avLst/>
              </a:prstGeom>
              <a:ln w="38100">
                <a:solidFill>
                  <a:schemeClr val="tx1"/>
                </a:solidFill>
                <a:headEnd type="triangle" w="med" len="med"/>
                <a:tailEnd type="none" w="med" len="med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4" name="TextBox 23">
                <a:extLst>
                  <a:ext uri="{FF2B5EF4-FFF2-40B4-BE49-F238E27FC236}">
                    <a16:creationId xmlns:a16="http://schemas.microsoft.com/office/drawing/2014/main" id="{7DFF34B4-A60F-02FF-F096-8194E5989A55}"/>
                  </a:ext>
                </a:extLst>
              </p:cNvPr>
              <p:cNvSpPr txBox="1"/>
              <p:nvPr/>
            </p:nvSpPr>
            <p:spPr>
              <a:xfrm>
                <a:off x="10713554" y="5842714"/>
                <a:ext cx="1467334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de-DE" sz="1400" dirty="0"/>
                  <a:t>Batch Size</a:t>
                </a:r>
              </a:p>
            </p:txBody>
          </p:sp>
          <p:cxnSp>
            <p:nvCxnSpPr>
              <p:cNvPr id="35" name="Gerade Verbindung 13">
                <a:extLst>
                  <a:ext uri="{FF2B5EF4-FFF2-40B4-BE49-F238E27FC236}">
                    <a16:creationId xmlns:a16="http://schemas.microsoft.com/office/drawing/2014/main" id="{8C56C8D1-B12F-1957-13F0-8279887B921A}"/>
                  </a:ext>
                </a:extLst>
              </p:cNvPr>
              <p:cNvCxnSpPr/>
              <p:nvPr/>
            </p:nvCxnSpPr>
            <p:spPr bwMode="auto">
              <a:xfrm>
                <a:off x="8673366" y="4962827"/>
                <a:ext cx="2513472" cy="194463"/>
              </a:xfrm>
              <a:prstGeom prst="line">
                <a:avLst/>
              </a:prstGeom>
              <a:noFill/>
              <a:ln w="76200" cap="flat" cmpd="sng" algn="ctr">
                <a:solidFill>
                  <a:schemeClr val="tx2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sp>
            <p:nvSpPr>
              <p:cNvPr id="36" name="Bogen 38">
                <a:extLst>
                  <a:ext uri="{FF2B5EF4-FFF2-40B4-BE49-F238E27FC236}">
                    <a16:creationId xmlns:a16="http://schemas.microsoft.com/office/drawing/2014/main" id="{9A175A95-4BC7-DEF6-BA9C-CDF1C137AE93}"/>
                  </a:ext>
                </a:extLst>
              </p:cNvPr>
              <p:cNvSpPr/>
              <p:nvPr/>
            </p:nvSpPr>
            <p:spPr bwMode="auto">
              <a:xfrm rot="10800000">
                <a:off x="8705656" y="868818"/>
                <a:ext cx="6820287" cy="5120538"/>
              </a:xfrm>
              <a:prstGeom prst="arc">
                <a:avLst>
                  <a:gd name="adj1" fmla="val 18361292"/>
                  <a:gd name="adj2" fmla="val 21308700"/>
                </a:avLst>
              </a:prstGeom>
              <a:noFill/>
              <a:ln w="76200" cap="flat" cmpd="sng" algn="ctr">
                <a:solidFill>
                  <a:schemeClr val="bg2"/>
                </a:solidFill>
                <a:prstDash val="solid"/>
                <a:round/>
                <a:headEnd type="none" w="med" len="med"/>
                <a:tailEnd type="none" w="med" len="med"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rtlCol="0" anchor="ctr"/>
              <a:lstStyle/>
              <a:p>
                <a:pPr algn="ctr"/>
                <a:endParaRPr lang="de-DE"/>
              </a:p>
            </p:txBody>
          </p:sp>
          <p:cxnSp>
            <p:nvCxnSpPr>
              <p:cNvPr id="37" name="Gerade Verbindung mit Pfeil 41">
                <a:extLst>
                  <a:ext uri="{FF2B5EF4-FFF2-40B4-BE49-F238E27FC236}">
                    <a16:creationId xmlns:a16="http://schemas.microsoft.com/office/drawing/2014/main" id="{8BC60FAF-5704-21C3-E599-1EF20F05E824}"/>
                  </a:ext>
                </a:extLst>
              </p:cNvPr>
              <p:cNvCxnSpPr/>
              <p:nvPr/>
            </p:nvCxnSpPr>
            <p:spPr bwMode="auto">
              <a:xfrm flipV="1">
                <a:off x="9393275" y="5121320"/>
                <a:ext cx="0" cy="387349"/>
              </a:xfrm>
              <a:prstGeom prst="straightConnector1">
                <a:avLst/>
              </a:prstGeom>
              <a:noFill/>
              <a:ln w="25400" cap="flat" cmpd="sng" algn="ctr">
                <a:solidFill>
                  <a:schemeClr val="tx1"/>
                </a:solidFill>
                <a:prstDash val="solid"/>
                <a:round/>
                <a:headEnd type="none" w="med" len="med"/>
                <a:tailEnd type="triangle" w="med" len="lg"/>
              </a:ln>
              <a:effectLst/>
              <a:extLst>
                <a:ext uri="{909E8E84-426E-40DD-AFC4-6F175D3DCCD1}">
                  <a14:hiddenFill xmlns:a14="http://schemas.microsoft.com/office/drawing/2010/main">
                    <a:solidFill>
                      <a:schemeClr val="accent1"/>
                    </a:solidFill>
                  </a14:hiddenFill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</p:cxnSp>
          <p:sp>
            <p:nvSpPr>
              <p:cNvPr id="38" name="TextBox 22">
                <a:extLst>
                  <a:ext uri="{FF2B5EF4-FFF2-40B4-BE49-F238E27FC236}">
                    <a16:creationId xmlns:a16="http://schemas.microsoft.com/office/drawing/2014/main" id="{EE366FA7-52FF-46C4-2EF2-D0EF22DFE836}"/>
                  </a:ext>
                </a:extLst>
              </p:cNvPr>
              <p:cNvSpPr txBox="1"/>
              <p:nvPr/>
            </p:nvSpPr>
            <p:spPr>
              <a:xfrm rot="16200000">
                <a:off x="7708662" y="4388001"/>
                <a:ext cx="1536388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de-DE" sz="1400" dirty="0" err="1"/>
                  <a:t>Cost</a:t>
                </a:r>
                <a:r>
                  <a:rPr lang="de-DE" sz="1400" dirty="0"/>
                  <a:t> per </a:t>
                </a:r>
                <a:r>
                  <a:rPr lang="de-DE" sz="1400" dirty="0" err="1"/>
                  <a:t>part</a:t>
                </a:r>
                <a:endParaRPr lang="de-DE" sz="1400" dirty="0"/>
              </a:p>
            </p:txBody>
          </p:sp>
        </p:grpSp>
        <p:sp>
          <p:nvSpPr>
            <p:cNvPr id="30" name="Textfeld 44">
              <a:extLst>
                <a:ext uri="{FF2B5EF4-FFF2-40B4-BE49-F238E27FC236}">
                  <a16:creationId xmlns:a16="http://schemas.microsoft.com/office/drawing/2014/main" id="{5EB8B2EB-8112-9350-ACF3-F282CABAA48C}"/>
                </a:ext>
              </a:extLst>
            </p:cNvPr>
            <p:cNvSpPr txBox="1"/>
            <p:nvPr/>
          </p:nvSpPr>
          <p:spPr>
            <a:xfrm rot="242707">
              <a:off x="9098613" y="4741253"/>
              <a:ext cx="1986441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400" dirty="0">
                  <a:solidFill>
                    <a:schemeClr val="tx2"/>
                  </a:solidFill>
                </a:rPr>
                <a:t>Additive </a:t>
              </a:r>
              <a:r>
                <a:rPr lang="de-DE" sz="1400" dirty="0" err="1">
                  <a:solidFill>
                    <a:schemeClr val="tx2"/>
                  </a:solidFill>
                </a:rPr>
                <a:t>manufacturing</a:t>
              </a:r>
              <a:endParaRPr lang="de-DE" sz="1400" dirty="0">
                <a:solidFill>
                  <a:schemeClr val="tx2"/>
                </a:solidFill>
              </a:endParaRPr>
            </a:p>
          </p:txBody>
        </p:sp>
        <p:sp>
          <p:nvSpPr>
            <p:cNvPr id="31" name="Textfeld 45">
              <a:extLst>
                <a:ext uri="{FF2B5EF4-FFF2-40B4-BE49-F238E27FC236}">
                  <a16:creationId xmlns:a16="http://schemas.microsoft.com/office/drawing/2014/main" id="{EFBB06B0-2D8C-F619-DFDB-B27B56DCBAAE}"/>
                </a:ext>
              </a:extLst>
            </p:cNvPr>
            <p:cNvSpPr txBox="1"/>
            <p:nvPr/>
          </p:nvSpPr>
          <p:spPr>
            <a:xfrm rot="1262966">
              <a:off x="8776440" y="4162798"/>
              <a:ext cx="2066591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de-DE" sz="1400" dirty="0" err="1">
                  <a:solidFill>
                    <a:schemeClr val="bg2"/>
                  </a:solidFill>
                </a:rPr>
                <a:t>Conventional</a:t>
              </a:r>
              <a:r>
                <a:rPr lang="de-DE" sz="1400" dirty="0">
                  <a:solidFill>
                    <a:schemeClr val="bg2"/>
                  </a:solidFill>
                </a:rPr>
                <a:t> </a:t>
              </a:r>
              <a:r>
                <a:rPr lang="de-DE" sz="1400" dirty="0" err="1">
                  <a:solidFill>
                    <a:schemeClr val="bg2"/>
                  </a:solidFill>
                </a:rPr>
                <a:t>fabrication</a:t>
              </a:r>
              <a:endParaRPr lang="de-DE" sz="1400" dirty="0">
                <a:solidFill>
                  <a:schemeClr val="bg2"/>
                </a:solidFill>
              </a:endParaRPr>
            </a:p>
          </p:txBody>
        </p:sp>
      </p:grpSp>
      <p:sp>
        <p:nvSpPr>
          <p:cNvPr id="39" name="Espace réservé du pied de page 38">
            <a:extLst>
              <a:ext uri="{FF2B5EF4-FFF2-40B4-BE49-F238E27FC236}">
                <a16:creationId xmlns:a16="http://schemas.microsoft.com/office/drawing/2014/main" id="{BB0EF5F0-50A5-73F8-ECF8-A42DE284DF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/>
              <a:t>Additive </a:t>
            </a:r>
            <a:r>
              <a:rPr lang="fr-FR" dirty="0" err="1"/>
              <a:t>Manufacturing</a:t>
            </a:r>
            <a:r>
              <a:rPr lang="fr-FR" dirty="0"/>
              <a:t> </a:t>
            </a:r>
            <a:r>
              <a:rPr lang="fr-FR" dirty="0" err="1"/>
              <a:t>Applied</a:t>
            </a:r>
            <a:r>
              <a:rPr lang="fr-FR" dirty="0"/>
              <a:t> to </a:t>
            </a:r>
            <a:r>
              <a:rPr lang="fr-FR" dirty="0" err="1"/>
              <a:t>Accelerators</a:t>
            </a:r>
            <a:r>
              <a:rPr lang="fr-FR" dirty="0"/>
              <a:t> - 11/06/2025</a:t>
            </a:r>
          </a:p>
        </p:txBody>
      </p:sp>
    </p:spTree>
    <p:extLst>
      <p:ext uri="{BB962C8B-B14F-4D97-AF65-F5344CB8AC3E}">
        <p14:creationId xmlns:p14="http://schemas.microsoft.com/office/powerpoint/2010/main" val="5106508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892826A-7FF1-E110-57DA-DA42F57CFB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What</a:t>
            </a:r>
            <a:r>
              <a:rPr lang="fr-FR" dirty="0"/>
              <a:t> </a:t>
            </a:r>
            <a:r>
              <a:rPr lang="fr-FR" dirty="0" err="1"/>
              <a:t>is</a:t>
            </a:r>
            <a:r>
              <a:rPr lang="fr-FR" dirty="0"/>
              <a:t> additive </a:t>
            </a:r>
            <a:r>
              <a:rPr lang="fr-FR" dirty="0" err="1"/>
              <a:t>manufacturing</a:t>
            </a:r>
            <a:r>
              <a:rPr lang="fr-FR" dirty="0"/>
              <a:t>?</a:t>
            </a:r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2EFB3848-9D3E-F1B9-7B2E-54404FAB9E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3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98AE4D8C-3F26-9434-4635-7DF97525020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584021" y="3429000"/>
            <a:ext cx="6922180" cy="2894273"/>
          </a:xfrm>
        </p:spPr>
        <p:txBody>
          <a:bodyPr>
            <a:normAutofit/>
          </a:bodyPr>
          <a:lstStyle/>
          <a:p>
            <a:r>
              <a:rPr lang="en-GB" dirty="0"/>
              <a:t>Easier with polymers but possible with a large range of materials (including metals).</a:t>
            </a:r>
          </a:p>
          <a:p>
            <a:r>
              <a:rPr lang="en-GB" dirty="0"/>
              <a:t>Wide range of technologies. For metals, it is necessary to melt powder or a thin wire of the metal. Can be done with a laser or an electron beam.</a:t>
            </a:r>
          </a:p>
          <a:p>
            <a:r>
              <a:rPr lang="en-GB" dirty="0"/>
              <a:t>More advantageous for small series of complex parts.</a:t>
            </a:r>
          </a:p>
          <a:p>
            <a:r>
              <a:rPr lang="en-GB" dirty="0"/>
              <a:t>The surface of additively manufactured part is often very rough.</a:t>
            </a:r>
          </a:p>
        </p:txBody>
      </p:sp>
      <p:pic>
        <p:nvPicPr>
          <p:cNvPr id="39" name="Picture 7">
            <a:extLst>
              <a:ext uri="{FF2B5EF4-FFF2-40B4-BE49-F238E27FC236}">
                <a16:creationId xmlns:a16="http://schemas.microsoft.com/office/drawing/2014/main" id="{948A5D01-7FAB-33E1-2B82-EB85BC3CE79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616043" y="884852"/>
            <a:ext cx="2247182" cy="2322929"/>
          </a:xfrm>
          <a:prstGeom prst="rect">
            <a:avLst/>
          </a:prstGeom>
        </p:spPr>
      </p:pic>
      <p:pic>
        <p:nvPicPr>
          <p:cNvPr id="40" name="Picture 8">
            <a:extLst>
              <a:ext uri="{FF2B5EF4-FFF2-40B4-BE49-F238E27FC236}">
                <a16:creationId xmlns:a16="http://schemas.microsoft.com/office/drawing/2014/main" id="{E834C9D7-CE05-3D89-0902-82D368E1828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9111" y="2169071"/>
            <a:ext cx="4352963" cy="3673386"/>
          </a:xfrm>
          <a:prstGeom prst="rect">
            <a:avLst/>
          </a:prstGeom>
        </p:spPr>
      </p:pic>
      <p:sp>
        <p:nvSpPr>
          <p:cNvPr id="41" name="TextBox 9">
            <a:extLst>
              <a:ext uri="{FF2B5EF4-FFF2-40B4-BE49-F238E27FC236}">
                <a16:creationId xmlns:a16="http://schemas.microsoft.com/office/drawing/2014/main" id="{25A8A669-32BB-A3A6-9A96-DE5C72A22AB3}"/>
              </a:ext>
            </a:extLst>
          </p:cNvPr>
          <p:cNvSpPr txBox="1"/>
          <p:nvPr/>
        </p:nvSpPr>
        <p:spPr>
          <a:xfrm>
            <a:off x="1461114" y="5862868"/>
            <a:ext cx="1439818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sz="1000" dirty="0"/>
              <a:t>Image source: </a:t>
            </a:r>
            <a:r>
              <a:rPr lang="fr-FR" sz="1000" dirty="0" err="1"/>
              <a:t>wikipedia</a:t>
            </a:r>
            <a:endParaRPr lang="fr-FR" sz="1000" dirty="0"/>
          </a:p>
        </p:txBody>
      </p:sp>
      <p:sp>
        <p:nvSpPr>
          <p:cNvPr id="42" name="Espace réservé du pied de page 41">
            <a:extLst>
              <a:ext uri="{FF2B5EF4-FFF2-40B4-BE49-F238E27FC236}">
                <a16:creationId xmlns:a16="http://schemas.microsoft.com/office/drawing/2014/main" id="{C6426762-2A9D-2AC2-A7CB-C7854ED5EE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62462481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BA3D1104-7FD1-0289-17A7-F9669251F41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Additive </a:t>
            </a:r>
            <a:r>
              <a:rPr lang="fr-FR" dirty="0" err="1"/>
              <a:t>manufacturing</a:t>
            </a:r>
            <a:r>
              <a:rPr lang="fr-FR" dirty="0"/>
              <a:t> of Copper</a:t>
            </a:r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656FF16B-E628-DB2B-D9C3-59C96384D9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4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B80AF2BD-A3D0-70DA-6903-8DECA101FE7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77629" y="1247494"/>
            <a:ext cx="7800472" cy="3904370"/>
          </a:xfrm>
        </p:spPr>
        <p:txBody>
          <a:bodyPr>
            <a:normAutofit fontScale="85000" lnSpcReduction="20000"/>
          </a:bodyPr>
          <a:lstStyle/>
          <a:p>
            <a:r>
              <a:rPr lang="en-GB" dirty="0"/>
              <a:t>For accelerators several metals are of interest: </a:t>
            </a:r>
          </a:p>
          <a:p>
            <a:pPr lvl="1"/>
            <a:r>
              <a:rPr lang="en-GB" dirty="0" err="1"/>
              <a:t>Aluminum</a:t>
            </a:r>
            <a:r>
              <a:rPr lang="en-GB" dirty="0"/>
              <a:t> and Stainless steel are well under control</a:t>
            </a:r>
          </a:p>
          <a:p>
            <a:pPr lvl="1"/>
            <a:r>
              <a:rPr lang="en-GB" dirty="0"/>
              <a:t>Copper is more difficult because of its reflectivity (see separate slide)</a:t>
            </a:r>
          </a:p>
          <a:p>
            <a:pPr lvl="1"/>
            <a:r>
              <a:rPr lang="en-GB" dirty="0"/>
              <a:t>Niobium is difficult because of the high melting point.</a:t>
            </a:r>
          </a:p>
          <a:p>
            <a:endParaRPr lang="en-GB" dirty="0"/>
          </a:p>
          <a:p>
            <a:r>
              <a:rPr lang="en-GB" dirty="0"/>
              <a:t>Melting copper with an infra-red laser is difficult because of the high reflectivity of Copper at that wavelength</a:t>
            </a:r>
          </a:p>
          <a:p>
            <a:r>
              <a:rPr lang="en-GB" dirty="0"/>
              <a:t>Several strategies exist:</a:t>
            </a:r>
          </a:p>
          <a:p>
            <a:pPr lvl="1"/>
            <a:r>
              <a:rPr lang="en-GB" dirty="0"/>
              <a:t>Use more laser power</a:t>
            </a:r>
          </a:p>
          <a:p>
            <a:pPr lvl="1"/>
            <a:r>
              <a:rPr lang="en-GB" dirty="0"/>
              <a:t>Use a laser with different wavelength (</a:t>
            </a:r>
            <a:r>
              <a:rPr lang="en-GB" dirty="0" err="1"/>
              <a:t>eg</a:t>
            </a:r>
            <a:r>
              <a:rPr lang="en-GB" dirty="0"/>
              <a:t>: green)</a:t>
            </a:r>
          </a:p>
          <a:p>
            <a:pPr lvl="1"/>
            <a:r>
              <a:rPr lang="en-GB" dirty="0"/>
              <a:t>Add an additive to the powder to make it absorb the laser power</a:t>
            </a:r>
          </a:p>
          <a:p>
            <a:r>
              <a:rPr lang="en-GB" dirty="0"/>
              <a:t>Some attempts we did were unsuccessful as the copper produced had too much porosity.</a:t>
            </a:r>
          </a:p>
          <a:p>
            <a:r>
              <a:rPr lang="en-GB" dirty="0"/>
              <a:t>However this is strongly dependant on the settings of the machine used. More experience needed to understand the acceptable range of machine settings.</a:t>
            </a:r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46470957-737C-6081-8E2E-2B10AA37F91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20775" y="859263"/>
            <a:ext cx="3128376" cy="2569737"/>
          </a:xfrm>
          <a:prstGeom prst="rect">
            <a:avLst/>
          </a:prstGeom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F44A2BA5-32E3-3D2E-FB0B-D1D403CBA48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7653" y="3696078"/>
            <a:ext cx="3194620" cy="2796799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1BDA7B96-E41D-8701-FEE3-3C44B3C2C5E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27733" y="5151863"/>
            <a:ext cx="1995173" cy="1236445"/>
          </a:xfrm>
          <a:prstGeom prst="rect">
            <a:avLst/>
          </a:prstGeom>
        </p:spPr>
      </p:pic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5324A815-519E-BF3A-ACE7-B86ADEA248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0003500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228994"/>
            <a:ext cx="10515600" cy="1325563"/>
          </a:xfrm>
        </p:spPr>
        <p:txBody>
          <a:bodyPr/>
          <a:lstStyle/>
          <a:p>
            <a:r>
              <a:rPr lang="en-US" b="1" dirty="0">
                <a:solidFill>
                  <a:srgbClr val="0070C0"/>
                </a:solidFill>
              </a:rPr>
              <a:t>Recognized metal additive manufacturing activities within accelerator community</a:t>
            </a:r>
            <a:endParaRPr lang="en-GB" dirty="0"/>
          </a:p>
        </p:txBody>
      </p:sp>
      <p:sp>
        <p:nvSpPr>
          <p:cNvPr id="10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856000" y="6228685"/>
            <a:ext cx="6480000" cy="365125"/>
          </a:xfrm>
        </p:spPr>
        <p:txBody>
          <a:bodyPr/>
          <a:lstStyle>
            <a:lvl1pPr>
              <a:defRPr sz="1200">
                <a:solidFill>
                  <a:schemeClr val="accent5"/>
                </a:solidFill>
              </a:defRPr>
            </a:lvl1pPr>
          </a:lstStyle>
          <a:p>
            <a:r>
              <a:rPr lang="en-US"/>
              <a:t>Additive Manufacturing Applied to Accelerators - 11/06/2025</a:t>
            </a:r>
            <a:endParaRPr lang="en-GB" dirty="0"/>
          </a:p>
        </p:txBody>
      </p:sp>
      <p:sp>
        <p:nvSpPr>
          <p:cNvPr id="11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9696400" y="6129202"/>
            <a:ext cx="1657400" cy="365125"/>
          </a:xfrm>
        </p:spPr>
        <p:txBody>
          <a:bodyPr/>
          <a:lstStyle>
            <a:lvl1pPr>
              <a:defRPr sz="1200">
                <a:solidFill>
                  <a:schemeClr val="accent5"/>
                </a:solidFill>
              </a:defRPr>
            </a:lvl1pPr>
          </a:lstStyle>
          <a:p>
            <a:fld id="{F7A1A58B-7BA1-7E42-8231-6D1CB1C760B1}" type="slidenum">
              <a:rPr lang="en-US" smtClean="0"/>
              <a:pPr/>
              <a:t>5</a:t>
            </a:fld>
            <a:endParaRPr lang="en-US" dirty="0"/>
          </a:p>
        </p:txBody>
      </p:sp>
      <p:graphicFrame>
        <p:nvGraphicFramePr>
          <p:cNvPr id="13" name="Chart 12">
            <a:extLst>
              <a:ext uri="{FF2B5EF4-FFF2-40B4-BE49-F238E27FC236}">
                <a16:creationId xmlns:a16="http://schemas.microsoft.com/office/drawing/2014/main" id="{3C74128C-3EFC-4F5E-8C33-A9CC4DFB9C8E}"/>
              </a:ext>
            </a:extLst>
          </p:cNvPr>
          <p:cNvGraphicFramePr>
            <a:graphicFrameLocks noGrp="1"/>
          </p:cNvGraphicFramePr>
          <p:nvPr/>
        </p:nvGraphicFramePr>
        <p:xfrm>
          <a:off x="1487488" y="1355590"/>
          <a:ext cx="8752656" cy="477361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173126381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63FA7941-346F-434B-898D-DB07EDDD38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Additive Manufacturing Applied to Accelerators - 11/06/2025</a:t>
            </a:r>
            <a:endParaRPr lang="en-US" dirty="0"/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C3ADF5D4-0D0D-43D4-8159-D017E0F0E3B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A1A58B-7BA1-7E42-8231-6D1CB1C760B1}" type="slidenum">
              <a:rPr lang="en-US" smtClean="0"/>
              <a:pPr/>
              <a:t>6</a:t>
            </a:fld>
            <a:endParaRPr lang="en-US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547B801A-2ABA-4E1C-81EC-7289C73218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188640"/>
            <a:ext cx="10515600" cy="1325563"/>
          </a:xfrm>
        </p:spPr>
        <p:txBody>
          <a:bodyPr/>
          <a:lstStyle/>
          <a:p>
            <a:r>
              <a:rPr lang="en-US" b="1" dirty="0"/>
              <a:t>Materials used for accelerator parts</a:t>
            </a:r>
          </a:p>
        </p:txBody>
      </p:sp>
      <p:graphicFrame>
        <p:nvGraphicFramePr>
          <p:cNvPr id="12" name="Chart 11">
            <a:extLst>
              <a:ext uri="{FF2B5EF4-FFF2-40B4-BE49-F238E27FC236}">
                <a16:creationId xmlns:a16="http://schemas.microsoft.com/office/drawing/2014/main" id="{3D1934D2-0C46-47DF-B7A5-55587887F685}"/>
              </a:ext>
            </a:extLst>
          </p:cNvPr>
          <p:cNvGraphicFramePr>
            <a:graphicFrameLocks noGrp="1"/>
          </p:cNvGraphicFramePr>
          <p:nvPr/>
        </p:nvGraphicFramePr>
        <p:xfrm>
          <a:off x="1447800" y="1268760"/>
          <a:ext cx="8320608" cy="519554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390069735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3DCB06-427D-4413-9C41-0FDF706FDB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5360" y="89410"/>
            <a:ext cx="9865096" cy="1325563"/>
          </a:xfrm>
        </p:spPr>
        <p:txBody>
          <a:bodyPr/>
          <a:lstStyle/>
          <a:p>
            <a:r>
              <a:rPr lang="en-US" b="1" dirty="0"/>
              <a:t>Collage of metal AM parts within accelerators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7307AB5-5BD3-4FAB-BF9C-65686E5877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Additive Manufacturing Applied to Accelerators - 11/06/2025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8841631-16CE-4ED7-B54D-2294339D01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A1A58B-7BA1-7E42-8231-6D1CB1C760B1}" type="slidenum">
              <a:rPr lang="en-US" smtClean="0"/>
              <a:pPr/>
              <a:t>7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B5A7B6F-3379-483C-833E-48530EB482C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9429" y="1132706"/>
            <a:ext cx="10585176" cy="4592588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51FFBCF8-9E27-4B8C-9BA0-CC6A09682C4E}"/>
              </a:ext>
            </a:extLst>
          </p:cNvPr>
          <p:cNvSpPr txBox="1"/>
          <p:nvPr/>
        </p:nvSpPr>
        <p:spPr>
          <a:xfrm>
            <a:off x="8284096" y="5805264"/>
            <a:ext cx="3096344" cy="2616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100" dirty="0"/>
              <a:t>Reference links to each of pictures in further slides</a:t>
            </a:r>
          </a:p>
        </p:txBody>
      </p:sp>
    </p:spTree>
    <p:extLst>
      <p:ext uri="{BB962C8B-B14F-4D97-AF65-F5344CB8AC3E}">
        <p14:creationId xmlns:p14="http://schemas.microsoft.com/office/powerpoint/2010/main" val="346975761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892826A-7FF1-E110-57DA-DA42F57CFB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Challenges of additive </a:t>
            </a:r>
            <a:r>
              <a:rPr lang="fr-FR" dirty="0" err="1"/>
              <a:t>manufacturing</a:t>
            </a:r>
            <a:r>
              <a:rPr lang="fr-FR" dirty="0"/>
              <a:t> in </a:t>
            </a:r>
            <a:r>
              <a:rPr lang="fr-FR" dirty="0" err="1"/>
              <a:t>accelerators</a:t>
            </a:r>
            <a:endParaRPr lang="fr-FR" dirty="0"/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2EFB3848-9D3E-F1B9-7B2E-54404FAB9E4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8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98AE4D8C-3F26-9434-4635-7DF97525020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359228" y="1727537"/>
            <a:ext cx="8014162" cy="4553519"/>
          </a:xfrm>
        </p:spPr>
        <p:txBody>
          <a:bodyPr>
            <a:normAutofit/>
          </a:bodyPr>
          <a:lstStyle/>
          <a:p>
            <a:r>
              <a:rPr lang="en-GB" dirty="0"/>
              <a:t>Parts used in particle accelerator have to be adapted to their environment:</a:t>
            </a:r>
          </a:p>
          <a:p>
            <a:pPr lvl="1"/>
            <a:r>
              <a:rPr lang="en-GB" dirty="0"/>
              <a:t>Ultra High Vacuum (UHV)</a:t>
            </a:r>
          </a:p>
          <a:p>
            <a:pPr lvl="1"/>
            <a:r>
              <a:rPr lang="en-GB" dirty="0"/>
              <a:t>Induced electric fields</a:t>
            </a:r>
          </a:p>
          <a:p>
            <a:pPr lvl="1"/>
            <a:r>
              <a:rPr lang="en-GB" dirty="0"/>
              <a:t>High Electromagnetic power</a:t>
            </a:r>
          </a:p>
          <a:p>
            <a:pPr lvl="1"/>
            <a:r>
              <a:rPr lang="en-GB" dirty="0"/>
              <a:t>Sometimes: ultra low temperatures</a:t>
            </a:r>
          </a:p>
          <a:p>
            <a:pPr lvl="1"/>
            <a:r>
              <a:rPr lang="en-GB" dirty="0"/>
              <a:t>…</a:t>
            </a:r>
          </a:p>
          <a:p>
            <a:r>
              <a:rPr lang="en-GB" dirty="0"/>
              <a:t>We demonstrated around the UHV compatibility of Metal (and Copper) AM parts with UHV.</a:t>
            </a:r>
          </a:p>
          <a:p>
            <a:r>
              <a:rPr lang="en-GB" dirty="0"/>
              <a:t>Now the FA3 project wants to address two other challenges:</a:t>
            </a:r>
          </a:p>
          <a:p>
            <a:pPr lvl="1"/>
            <a:r>
              <a:rPr lang="en-GB" dirty="0"/>
              <a:t>Resistance to high electromagnetic power</a:t>
            </a:r>
          </a:p>
          <a:p>
            <a:pPr lvl="1"/>
            <a:r>
              <a:rPr lang="en-GB" dirty="0"/>
              <a:t>Transmission of electric signals outside the vacuum</a:t>
            </a:r>
          </a:p>
          <a:p>
            <a:pPr marL="0" indent="0">
              <a:buNone/>
            </a:pPr>
            <a:endParaRPr lang="en-GB" dirty="0"/>
          </a:p>
        </p:txBody>
      </p:sp>
      <p:sp>
        <p:nvSpPr>
          <p:cNvPr id="39" name="Espace réservé du pied de page 38">
            <a:extLst>
              <a:ext uri="{FF2B5EF4-FFF2-40B4-BE49-F238E27FC236}">
                <a16:creationId xmlns:a16="http://schemas.microsoft.com/office/drawing/2014/main" id="{BB0EF5F0-50A5-73F8-ECF8-A42DE284DF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92717956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E1A0B440-A598-D7FC-8136-DCF15CE07A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The basic: Ultra High Vacuum</a:t>
            </a:r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E709A239-7D35-CC5E-DDF7-7D2692F6F1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9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E11DD587-72F5-DD8A-0F59-AE6BE6EED9B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40281" y="1447800"/>
            <a:ext cx="5101876" cy="4778829"/>
          </a:xfrm>
        </p:spPr>
        <p:txBody>
          <a:bodyPr>
            <a:normAutofit lnSpcReduction="10000"/>
          </a:bodyPr>
          <a:lstStyle/>
          <a:p>
            <a:r>
              <a:rPr lang="en-GB" dirty="0"/>
              <a:t>Beyond the use of polymer AM parts as support, one of the first challenge to address was Ultra-High Vacuum compatibility.</a:t>
            </a:r>
          </a:p>
          <a:p>
            <a:r>
              <a:rPr lang="en-GB" dirty="0"/>
              <a:t>The rough surface of the stainless steel parts produced was source of concern.</a:t>
            </a:r>
          </a:p>
          <a:p>
            <a:r>
              <a:rPr lang="en-GB" dirty="0"/>
              <a:t>Several UHV tubes were manufactured and measured by our vacuum group (as well as a conventional tube from a regular supplier).</a:t>
            </a:r>
          </a:p>
          <a:p>
            <a:r>
              <a:rPr lang="en-GB" dirty="0"/>
              <a:t>It was demonstrated that surface roughness is not an issue (except for the flanges).</a:t>
            </a:r>
          </a:p>
          <a:p>
            <a:r>
              <a:rPr lang="en-GB" dirty="0"/>
              <a:t>UHV Performances of both types of tubes were similar.</a:t>
            </a:r>
          </a:p>
        </p:txBody>
      </p:sp>
      <p:pic>
        <p:nvPicPr>
          <p:cNvPr id="8" name="Picture 6">
            <a:extLst>
              <a:ext uri="{FF2B5EF4-FFF2-40B4-BE49-F238E27FC236}">
                <a16:creationId xmlns:a16="http://schemas.microsoft.com/office/drawing/2014/main" id="{6802F54C-9593-6A57-A5FC-B2F33E47F3F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835450" y="967154"/>
            <a:ext cx="2144750" cy="2211475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A54739EE-51A1-4684-4BFC-4E456E2B96D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36013" y="1074111"/>
            <a:ext cx="3870929" cy="2001073"/>
          </a:xfrm>
          <a:prstGeom prst="rect">
            <a:avLst/>
          </a:prstGeom>
        </p:spPr>
      </p:pic>
      <p:pic>
        <p:nvPicPr>
          <p:cNvPr id="11" name="Picture 5">
            <a:extLst>
              <a:ext uri="{FF2B5EF4-FFF2-40B4-BE49-F238E27FC236}">
                <a16:creationId xmlns:a16="http://schemas.microsoft.com/office/drawing/2014/main" id="{852902AB-B622-B4CE-2401-2457A5CB0A9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00063" y="3371036"/>
            <a:ext cx="5046856" cy="3121841"/>
          </a:xfrm>
          <a:prstGeom prst="rect">
            <a:avLst/>
          </a:prstGeom>
          <a:solidFill>
            <a:schemeClr val="bg1"/>
          </a:solidFill>
        </p:spPr>
      </p:pic>
      <p:sp>
        <p:nvSpPr>
          <p:cNvPr id="12" name="Espace réservé du pied de page 11">
            <a:extLst>
              <a:ext uri="{FF2B5EF4-FFF2-40B4-BE49-F238E27FC236}">
                <a16:creationId xmlns:a16="http://schemas.microsoft.com/office/drawing/2014/main" id="{27ACFE5D-AB36-F560-E1B1-8EA2331C77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06684562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E1A0B440-A598-D7FC-8136-DCF15CE07A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First diagnostic: Beam position monitor</a:t>
            </a:r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E709A239-7D35-CC5E-DDF7-7D2692F6F1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10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E11DD587-72F5-DD8A-0F59-AE6BE6EED9B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40281" y="1796143"/>
            <a:ext cx="5101876" cy="4430486"/>
          </a:xfrm>
        </p:spPr>
        <p:txBody>
          <a:bodyPr>
            <a:normAutofit fontScale="92500" lnSpcReduction="20000"/>
          </a:bodyPr>
          <a:lstStyle/>
          <a:p>
            <a:r>
              <a:rPr lang="en-GB" dirty="0"/>
              <a:t>The next step was to produce a working accelerator part.</a:t>
            </a:r>
          </a:p>
          <a:p>
            <a:r>
              <a:rPr lang="en-GB" dirty="0"/>
              <a:t>The choice was to built a beam position monitor as it is mechanically complex.</a:t>
            </a:r>
          </a:p>
          <a:p>
            <a:r>
              <a:rPr lang="en-GB" dirty="0"/>
              <a:t>Topological optimization was used to improve the design.</a:t>
            </a:r>
          </a:p>
          <a:p>
            <a:r>
              <a:rPr lang="en-GB" dirty="0"/>
              <a:t>The use of additive manufacturing allowed to have thinner electrodes (and thus a better impedance matching).</a:t>
            </a:r>
          </a:p>
          <a:p>
            <a:r>
              <a:rPr lang="en-GB" dirty="0"/>
              <a:t>After production the BPM was validate by our vacuum group and then installed on our photo-injector next to two conventional BPMs.</a:t>
            </a:r>
          </a:p>
          <a:p>
            <a:r>
              <a:rPr lang="en-GB" dirty="0"/>
              <a:t>All measurements showed no difference in behaviour between the three BPMs.</a:t>
            </a:r>
          </a:p>
          <a:p>
            <a:r>
              <a:rPr lang="en-GB" dirty="0"/>
              <a:t>Note: At the moment the electrical feedthrough are still sourced externally and note additively manufactured (R&amp;D on this is in progress).</a:t>
            </a:r>
          </a:p>
        </p:txBody>
      </p:sp>
      <p:pic>
        <p:nvPicPr>
          <p:cNvPr id="5" name="Picture 6">
            <a:extLst>
              <a:ext uri="{FF2B5EF4-FFF2-40B4-BE49-F238E27FC236}">
                <a16:creationId xmlns:a16="http://schemas.microsoft.com/office/drawing/2014/main" id="{B761A6AC-E11F-8D25-98AE-B58F6275CFB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16686" y="877585"/>
            <a:ext cx="3594212" cy="2739409"/>
          </a:xfrm>
          <a:prstGeom prst="rect">
            <a:avLst/>
          </a:prstGeom>
        </p:spPr>
      </p:pic>
      <p:pic>
        <p:nvPicPr>
          <p:cNvPr id="6" name="Picture 9">
            <a:extLst>
              <a:ext uri="{FF2B5EF4-FFF2-40B4-BE49-F238E27FC236}">
                <a16:creationId xmlns:a16="http://schemas.microsoft.com/office/drawing/2014/main" id="{5194EC1C-1AC9-77BD-923F-989ED684B7D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10800000">
            <a:off x="9732556" y="3833736"/>
            <a:ext cx="2330873" cy="1221199"/>
          </a:xfrm>
          <a:prstGeom prst="rect">
            <a:avLst/>
          </a:prstGeom>
        </p:spPr>
      </p:pic>
      <p:pic>
        <p:nvPicPr>
          <p:cNvPr id="7" name="Picture 7">
            <a:extLst>
              <a:ext uri="{FF2B5EF4-FFF2-40B4-BE49-F238E27FC236}">
                <a16:creationId xmlns:a16="http://schemas.microsoft.com/office/drawing/2014/main" id="{742E2498-91C5-C835-DD0F-6EDDF196502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835450" y="3757101"/>
            <a:ext cx="3503429" cy="1510654"/>
          </a:xfrm>
          <a:prstGeom prst="rect">
            <a:avLst/>
          </a:prstGeom>
        </p:spPr>
      </p:pic>
      <p:pic>
        <p:nvPicPr>
          <p:cNvPr id="8" name="Picture 6">
            <a:extLst>
              <a:ext uri="{FF2B5EF4-FFF2-40B4-BE49-F238E27FC236}">
                <a16:creationId xmlns:a16="http://schemas.microsoft.com/office/drawing/2014/main" id="{6802F54C-9593-6A57-A5FC-B2F33E47F3FD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35450" y="967154"/>
            <a:ext cx="2144750" cy="2211475"/>
          </a:xfrm>
          <a:prstGeom prst="rect">
            <a:avLst/>
          </a:prstGeom>
        </p:spPr>
      </p:pic>
      <p:sp>
        <p:nvSpPr>
          <p:cNvPr id="9" name="Espace réservé du pied de page 8">
            <a:extLst>
              <a:ext uri="{FF2B5EF4-FFF2-40B4-BE49-F238E27FC236}">
                <a16:creationId xmlns:a16="http://schemas.microsoft.com/office/drawing/2014/main" id="{527D00EC-B856-4D08-DD20-0EA9893645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07067104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28A2F23-FD83-C5DA-1DDF-FED1A179A0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Radiofrequence</a:t>
            </a:r>
            <a:r>
              <a:rPr lang="fr-FR" dirty="0"/>
              <a:t> </a:t>
            </a:r>
            <a:r>
              <a:rPr lang="fr-FR" dirty="0" err="1"/>
              <a:t>Quadrupole</a:t>
            </a:r>
            <a:endParaRPr lang="fr-FR" dirty="0"/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F6E69D35-CC10-5274-D3F2-D9618537F1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11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32A81245-54A8-6905-FBBB-7D74D65F843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19592" y="1730829"/>
            <a:ext cx="6813323" cy="4386942"/>
          </a:xfrm>
        </p:spPr>
        <p:txBody>
          <a:bodyPr/>
          <a:lstStyle/>
          <a:p>
            <a:r>
              <a:rPr lang="en-GB" dirty="0"/>
              <a:t>In the European project I.FAST, Work Package 10 is partly dedicated to the applications of additive manufacturing to particle accelerators.</a:t>
            </a:r>
          </a:p>
          <a:p>
            <a:r>
              <a:rPr lang="en-GB" dirty="0"/>
              <a:t>WP 10 involves Riga Technical University, CERN, </a:t>
            </a:r>
            <a:r>
              <a:rPr lang="en-GB" dirty="0" err="1"/>
              <a:t>Politechnic</a:t>
            </a:r>
            <a:r>
              <a:rPr lang="en-GB" dirty="0"/>
              <a:t> University of Milano, IWS Fraunhofer, INFN Padova, </a:t>
            </a:r>
            <a:r>
              <a:rPr lang="en-GB" dirty="0" err="1"/>
              <a:t>Talinn</a:t>
            </a:r>
            <a:r>
              <a:rPr lang="en-GB" dirty="0"/>
              <a:t> Technical University, </a:t>
            </a:r>
            <a:r>
              <a:rPr lang="en-GB" dirty="0" err="1"/>
              <a:t>Trumpf</a:t>
            </a:r>
            <a:r>
              <a:rPr lang="en-GB" dirty="0"/>
              <a:t> and CNRS.</a:t>
            </a:r>
          </a:p>
          <a:p>
            <a:r>
              <a:rPr lang="en-GB" dirty="0"/>
              <a:t>The collaboration has worked on the design of a segment of an accelerator component called Radiofrequency Quadrupole (RFQ) made of copper.</a:t>
            </a:r>
          </a:p>
          <a:p>
            <a:r>
              <a:rPr lang="en-GB" dirty="0"/>
              <a:t>Validation tests for UHV were successful.</a:t>
            </a:r>
          </a:p>
        </p:txBody>
      </p:sp>
      <p:pic>
        <p:nvPicPr>
          <p:cNvPr id="5" name="Picture 1">
            <a:extLst>
              <a:ext uri="{FF2B5EF4-FFF2-40B4-BE49-F238E27FC236}">
                <a16:creationId xmlns:a16="http://schemas.microsoft.com/office/drawing/2014/main" id="{A6241E6F-47F9-E4D0-43F6-3ACAB916C19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61565" y="1925165"/>
            <a:ext cx="3949260" cy="2479768"/>
          </a:xfrm>
          <a:prstGeom prst="rect">
            <a:avLst/>
          </a:prstGeom>
        </p:spPr>
      </p:pic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6704219B-67E8-62C0-C617-073E224715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13265383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28A2F23-FD83-C5DA-1DDF-FED1A179A0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/>
              <a:t>High power and </a:t>
            </a:r>
            <a:r>
              <a:rPr lang="fr-FR" dirty="0" err="1"/>
              <a:t>beam</a:t>
            </a:r>
            <a:r>
              <a:rPr lang="fr-FR" dirty="0"/>
              <a:t> tests</a:t>
            </a:r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F6E69D35-CC10-5274-D3F2-D9618537F1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12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32A81245-54A8-6905-FBBB-7D74D65F843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19592" y="2469450"/>
            <a:ext cx="6813323" cy="3036405"/>
          </a:xfrm>
        </p:spPr>
        <p:txBody>
          <a:bodyPr>
            <a:normAutofit lnSpcReduction="10000"/>
          </a:bodyPr>
          <a:lstStyle/>
          <a:p>
            <a:r>
              <a:rPr lang="en-GB" dirty="0"/>
              <a:t>FA3 goal on high EM power:</a:t>
            </a:r>
          </a:p>
          <a:p>
            <a:pPr lvl="1"/>
            <a:r>
              <a:rPr lang="en-GB" dirty="0"/>
              <a:t>We have started internal R&amp;D to produce an accelerating section using additive manufacturing.</a:t>
            </a:r>
          </a:p>
          <a:p>
            <a:pPr lvl="1"/>
            <a:r>
              <a:rPr lang="en-GB" dirty="0"/>
              <a:t>Aim: qualify a copper accelerator component with high power RF and then test it with an electron beam.</a:t>
            </a:r>
          </a:p>
          <a:p>
            <a:pPr lvl="1"/>
            <a:r>
              <a:rPr lang="en-GB" dirty="0"/>
              <a:t>The part we have designed is based on the lab’s experience (a similar part has been produced in traditional manufacturing).</a:t>
            </a:r>
          </a:p>
          <a:p>
            <a:pPr lvl="1"/>
            <a:r>
              <a:rPr lang="en-GB" dirty="0"/>
              <a:t>Current status:</a:t>
            </a:r>
          </a:p>
          <a:p>
            <a:pPr lvl="2"/>
            <a:r>
              <a:rPr lang="en-GB" dirty="0"/>
              <a:t>Technology and supplier identified</a:t>
            </a:r>
          </a:p>
          <a:p>
            <a:pPr lvl="2"/>
            <a:r>
              <a:rPr lang="en-GB" dirty="0"/>
              <a:t>First test parts produced, electrical properties to be measured</a:t>
            </a:r>
          </a:p>
          <a:p>
            <a:pPr lvl="2"/>
            <a:r>
              <a:rPr lang="en-GB" dirty="0"/>
              <a:t>Design of the second test part in progress</a:t>
            </a:r>
          </a:p>
          <a:p>
            <a:pPr lvl="2"/>
            <a:endParaRPr lang="en-GB" dirty="0"/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89638BD1-59F4-A463-6086-2BBE30CDE4F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32915" y="1625993"/>
            <a:ext cx="3939493" cy="3168333"/>
          </a:xfrm>
          <a:prstGeom prst="rect">
            <a:avLst/>
          </a:prstGeom>
        </p:spPr>
      </p:pic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A20E4C2A-D8AE-E704-29D3-A902FC624C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85896254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28A2F23-FD83-C5DA-1DDF-FED1A179A0D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Multimaterials</a:t>
            </a:r>
            <a:endParaRPr lang="fr-FR" dirty="0"/>
          </a:p>
        </p:txBody>
      </p:sp>
      <p:sp>
        <p:nvSpPr>
          <p:cNvPr id="3" name="Espace réservé du numéro de diapositive 2">
            <a:extLst>
              <a:ext uri="{FF2B5EF4-FFF2-40B4-BE49-F238E27FC236}">
                <a16:creationId xmlns:a16="http://schemas.microsoft.com/office/drawing/2014/main" id="{F6E69D35-CC10-5274-D3F2-D9618537F1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856961D-6433-4756-A273-B8055EE0EBDD}" type="slidenum">
              <a:rPr lang="fr-FR" smtClean="0"/>
              <a:t>13</a:t>
            </a:fld>
            <a:endParaRPr lang="fr-FR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32A81245-54A8-6905-FBBB-7D74D65F843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00137" y="1691237"/>
            <a:ext cx="6813323" cy="3036405"/>
          </a:xfrm>
        </p:spPr>
        <p:txBody>
          <a:bodyPr>
            <a:normAutofit/>
          </a:bodyPr>
          <a:lstStyle/>
          <a:p>
            <a:r>
              <a:rPr lang="en-GB" dirty="0"/>
              <a:t>FA3 goal on </a:t>
            </a:r>
            <a:r>
              <a:rPr lang="en-GB" dirty="0" err="1"/>
              <a:t>multimaterials</a:t>
            </a:r>
            <a:r>
              <a:rPr lang="en-GB" dirty="0"/>
              <a:t>:</a:t>
            </a:r>
          </a:p>
          <a:p>
            <a:pPr lvl="1"/>
            <a:r>
              <a:rPr lang="en-GB" dirty="0"/>
              <a:t>Build a Beam Position Monitor fully in Additive Manufacturing</a:t>
            </a:r>
          </a:p>
          <a:p>
            <a:pPr lvl="1"/>
            <a:r>
              <a:rPr lang="en-GB" dirty="0"/>
              <a:t>This require a part with inox and ceramics.</a:t>
            </a:r>
          </a:p>
          <a:p>
            <a:pPr lvl="1"/>
            <a:r>
              <a:rPr lang="en-GB" dirty="0"/>
              <a:t>First test on a simple flange</a:t>
            </a:r>
          </a:p>
          <a:p>
            <a:pPr lvl="1"/>
            <a:r>
              <a:rPr lang="en-GB" dirty="0"/>
              <a:t>Collaboration with the Ceram Glass team in Padova.</a:t>
            </a:r>
          </a:p>
          <a:p>
            <a:pPr lvl="1"/>
            <a:r>
              <a:rPr lang="en-GB" dirty="0"/>
              <a:t>Current status:</a:t>
            </a:r>
          </a:p>
          <a:p>
            <a:pPr lvl="2"/>
            <a:r>
              <a:rPr lang="en-GB" dirty="0"/>
              <a:t>First flange produced</a:t>
            </a:r>
          </a:p>
          <a:p>
            <a:pPr lvl="2"/>
            <a:r>
              <a:rPr lang="en-GB" dirty="0"/>
              <a:t>Under tests at the </a:t>
            </a:r>
            <a:r>
              <a:rPr lang="en-GB"/>
              <a:t>vacuum group</a:t>
            </a:r>
            <a:endParaRPr lang="en-GB" dirty="0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A20E4C2A-D8AE-E704-29D3-A902FC624C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  <p:pic>
        <p:nvPicPr>
          <p:cNvPr id="7" name="Picture 9">
            <a:extLst>
              <a:ext uri="{FF2B5EF4-FFF2-40B4-BE49-F238E27FC236}">
                <a16:creationId xmlns:a16="http://schemas.microsoft.com/office/drawing/2014/main" id="{6C3BEA74-5CE1-5FCE-393A-BB3179EE200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10800000">
            <a:off x="8654722" y="915377"/>
            <a:ext cx="2330873" cy="1221199"/>
          </a:xfrm>
          <a:prstGeom prst="rect">
            <a:avLst/>
          </a:prstGeom>
        </p:spPr>
      </p:pic>
      <p:pic>
        <p:nvPicPr>
          <p:cNvPr id="8" name="Espace réservé du contenu 7">
            <a:extLst>
              <a:ext uri="{FF2B5EF4-FFF2-40B4-BE49-F238E27FC236}">
                <a16:creationId xmlns:a16="http://schemas.microsoft.com/office/drawing/2014/main" id="{D52FCC32-037F-CBDF-E1CB-6DDAC024F52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182911" y="2295403"/>
            <a:ext cx="1488101" cy="1665535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71E0E43F-457A-6C78-780E-1ECF3DF0E0C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1899" y="4355018"/>
            <a:ext cx="5835873" cy="17539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981852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re 8">
            <a:extLst>
              <a:ext uri="{FF2B5EF4-FFF2-40B4-BE49-F238E27FC236}">
                <a16:creationId xmlns:a16="http://schemas.microsoft.com/office/drawing/2014/main" id="{E3FEC88C-6B9D-0842-A6C6-6B1569D82E5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err="1"/>
              <a:t>Advantages</a:t>
            </a:r>
            <a:r>
              <a:rPr lang="fr-FR" dirty="0"/>
              <a:t> of Additive </a:t>
            </a:r>
            <a:r>
              <a:rPr lang="fr-FR" dirty="0" err="1"/>
              <a:t>Manufacturing</a:t>
            </a:r>
            <a:r>
              <a:rPr lang="fr-FR" dirty="0"/>
              <a:t> for </a:t>
            </a:r>
            <a:r>
              <a:rPr lang="fr-FR" dirty="0" err="1"/>
              <a:t>accelerators</a:t>
            </a:r>
            <a:endParaRPr lang="fr-FR" dirty="0"/>
          </a:p>
        </p:txBody>
      </p:sp>
      <p:sp>
        <p:nvSpPr>
          <p:cNvPr id="8" name="Espace réservé du numéro de diapositive 7">
            <a:extLst>
              <a:ext uri="{FF2B5EF4-FFF2-40B4-BE49-F238E27FC236}">
                <a16:creationId xmlns:a16="http://schemas.microsoft.com/office/drawing/2014/main" id="{45B249EB-A073-3D41-BB35-BFD990BFE3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14</a:t>
            </a:fld>
            <a:endParaRPr lang="fr-FR" dirty="0"/>
          </a:p>
        </p:txBody>
      </p:sp>
      <p:sp>
        <p:nvSpPr>
          <p:cNvPr id="2" name="Espace réservé du texte 1">
            <a:extLst>
              <a:ext uri="{FF2B5EF4-FFF2-40B4-BE49-F238E27FC236}">
                <a16:creationId xmlns:a16="http://schemas.microsoft.com/office/drawing/2014/main" id="{51B5718E-9FE1-8049-A8A2-886DA394A26F}"/>
              </a:ext>
            </a:extLst>
          </p:cNvPr>
          <p:cNvSpPr>
            <a:spLocks noGrp="1"/>
          </p:cNvSpPr>
          <p:nvPr>
            <p:ph type="body" idx="4294967295"/>
          </p:nvPr>
        </p:nvSpPr>
        <p:spPr>
          <a:xfrm>
            <a:off x="746294" y="1590719"/>
            <a:ext cx="9769305" cy="467945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GB" sz="2716" u="sng" dirty="0">
                <a:solidFill>
                  <a:srgbClr val="00294B"/>
                </a:solidFill>
              </a:rPr>
              <a:t>Outlook:</a:t>
            </a:r>
          </a:p>
          <a:p>
            <a:r>
              <a:rPr lang="en-GB" sz="2716" dirty="0">
                <a:solidFill>
                  <a:srgbClr val="00294B"/>
                </a:solidFill>
              </a:rPr>
              <a:t>Additive manufacturing has several advantages for accelerators:</a:t>
            </a:r>
          </a:p>
          <a:p>
            <a:pPr lvl="1"/>
            <a:r>
              <a:rPr lang="en-GB" sz="2416" dirty="0">
                <a:solidFill>
                  <a:srgbClr val="00294B"/>
                </a:solidFill>
              </a:rPr>
              <a:t>Shapes can be closer from specifications</a:t>
            </a:r>
          </a:p>
          <a:p>
            <a:pPr lvl="1"/>
            <a:r>
              <a:rPr lang="en-GB" sz="2416" dirty="0">
                <a:solidFill>
                  <a:srgbClr val="00294B"/>
                </a:solidFill>
              </a:rPr>
              <a:t>Possibility to add cooling channels as close as possible to heat source</a:t>
            </a:r>
          </a:p>
          <a:p>
            <a:pPr lvl="1"/>
            <a:r>
              <a:rPr lang="en-GB" sz="2416" dirty="0">
                <a:solidFill>
                  <a:srgbClr val="00294B"/>
                </a:solidFill>
              </a:rPr>
              <a:t>Faster and/or cheaper production (for complex parts).</a:t>
            </a:r>
          </a:p>
          <a:p>
            <a:r>
              <a:rPr lang="en-GB" sz="2716" dirty="0">
                <a:solidFill>
                  <a:srgbClr val="00294B"/>
                </a:solidFill>
              </a:rPr>
              <a:t>Some challenges still to be addressed:</a:t>
            </a:r>
          </a:p>
          <a:p>
            <a:pPr lvl="1"/>
            <a:r>
              <a:rPr lang="en-GB" sz="2416" dirty="0">
                <a:solidFill>
                  <a:srgbClr val="00294B"/>
                </a:solidFill>
              </a:rPr>
              <a:t>UHV electrical feedthrough</a:t>
            </a:r>
          </a:p>
          <a:p>
            <a:pPr lvl="1"/>
            <a:r>
              <a:rPr lang="en-GB" sz="2416" dirty="0">
                <a:solidFill>
                  <a:srgbClr val="00294B"/>
                </a:solidFill>
              </a:rPr>
              <a:t>High power RF</a:t>
            </a:r>
          </a:p>
          <a:p>
            <a:pPr lvl="1"/>
            <a:r>
              <a:rPr lang="en-GB" sz="2416" dirty="0">
                <a:solidFill>
                  <a:srgbClr val="00294B"/>
                </a:solidFill>
              </a:rPr>
              <a:t>Accelerating a particle beam with an AM component</a:t>
            </a:r>
          </a:p>
          <a:p>
            <a:pPr lvl="1"/>
            <a:r>
              <a:rPr lang="en-GB" sz="2416" dirty="0">
                <a:solidFill>
                  <a:srgbClr val="00294B"/>
                </a:solidFill>
              </a:rPr>
              <a:t>(not addressed here) Application to cryogenics</a:t>
            </a:r>
          </a:p>
          <a:p>
            <a:pPr lvl="1"/>
            <a:endParaRPr lang="en-GB" sz="2416" dirty="0">
              <a:solidFill>
                <a:srgbClr val="00294B"/>
              </a:solidFill>
            </a:endParaRPr>
          </a:p>
          <a:p>
            <a:endParaRPr lang="en-GB" sz="2716" dirty="0">
              <a:solidFill>
                <a:srgbClr val="00294B"/>
              </a:solidFill>
            </a:endParaRPr>
          </a:p>
        </p:txBody>
      </p:sp>
      <p:sp>
        <p:nvSpPr>
          <p:cNvPr id="3" name="Espace réservé du pied de page 2">
            <a:extLst>
              <a:ext uri="{FF2B5EF4-FFF2-40B4-BE49-F238E27FC236}">
                <a16:creationId xmlns:a16="http://schemas.microsoft.com/office/drawing/2014/main" id="{04AFCD84-47E6-FA13-0748-CD652A55FD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/>
              <a:t>Additive Manufacturing Applied to Accelerators - 11/06/2025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21790468"/>
      </p:ext>
    </p:extLst>
  </p:cSld>
  <p:clrMapOvr>
    <a:masterClrMapping/>
  </p:clrMapOvr>
</p:sld>
</file>

<file path=ppt/theme/theme1.xml><?xml version="1.0" encoding="utf-8"?>
<a:theme xmlns:a="http://schemas.openxmlformats.org/drawingml/2006/main" name="IJCLAB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Arial"/>
        <a:cs typeface="Arial"/>
      </a:majorFont>
      <a:minorFont>
        <a:latin typeface="Calibri"/>
        <a:ea typeface="Arial"/>
        <a:cs typeface="Arial"/>
      </a:minorFont>
    </a:fontScheme>
    <a:fmtScheme name="Office">
      <a:fillStyleLst>
        <a:solidFill>
          <a:schemeClr val="phClr"/>
        </a:solidFill>
        <a:gradFill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JCLAB" id="{DDB4D0DE-E848-4503-AA76-12C05B1D2D75}" vid="{E4C04BE4-296A-45E9-97E8-806F9542CFC6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  <a:fontScheme name="Office">
    <a:majorFont>
      <a:latin typeface="Calibri Light" panose="020F0302020204030204"/>
      <a:ea typeface=""/>
      <a:cs typeface=""/>
      <a:font script="Jpan" typeface="游ゴシック Light"/>
      <a:font script="Hang" typeface="맑은 고딕"/>
      <a:font script="Hans" typeface="等线 Light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  <a:font script="Armn" typeface="Arial"/>
      <a:font script="Bugi" typeface="Leelawadee UI"/>
      <a:font script="Bopo" typeface="Microsoft JhengHei"/>
      <a:font script="Java" typeface="Javanese Text"/>
      <a:font script="Lisu" typeface="Segoe UI"/>
      <a:font script="Mymr" typeface="Myanmar Text"/>
      <a:font script="Nkoo" typeface="Ebrima"/>
      <a:font script="Olck" typeface="Nirmala UI"/>
      <a:font script="Osma" typeface="Ebrima"/>
      <a:font script="Phag" typeface="Phagspa"/>
      <a:font script="Syrn" typeface="Estrangelo Edessa"/>
      <a:font script="Syrj" typeface="Estrangelo Edessa"/>
      <a:font script="Syre" typeface="Estrangelo Edessa"/>
      <a:font script="Sora" typeface="Nirmala UI"/>
      <a:font script="Tale" typeface="Microsoft Tai Le"/>
      <a:font script="Talu" typeface="Microsoft New Tai Lue"/>
      <a:font script="Tfng" typeface="Ebrima"/>
    </a:majorFont>
    <a:minorFont>
      <a:latin typeface="Calibri" panose="020F0502020204030204"/>
      <a:ea typeface=""/>
      <a:cs typeface=""/>
      <a:font script="Jpan" typeface="游ゴシック"/>
      <a:font script="Hang" typeface="맑은 고딕"/>
      <a:font script="Hans" typeface="等线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  <a:font script="Armn" typeface="Arial"/>
      <a:font script="Bugi" typeface="Leelawadee UI"/>
      <a:font script="Bopo" typeface="Microsoft JhengHei"/>
      <a:font script="Java" typeface="Javanese Text"/>
      <a:font script="Lisu" typeface="Segoe UI"/>
      <a:font script="Mymr" typeface="Myanmar Text"/>
      <a:font script="Nkoo" typeface="Ebrima"/>
      <a:font script="Olck" typeface="Nirmala UI"/>
      <a:font script="Osma" typeface="Ebrima"/>
      <a:font script="Phag" typeface="Phagspa"/>
      <a:font script="Syrn" typeface="Estrangelo Edessa"/>
      <a:font script="Syrj" typeface="Estrangelo Edessa"/>
      <a:font script="Syre" typeface="Estrangelo Edessa"/>
      <a:font script="Sora" typeface="Nirmala UI"/>
      <a:font script="Tale" typeface="Microsoft Tai Le"/>
      <a:font script="Talu" typeface="Microsoft New Tai Lue"/>
      <a:font script="Tfng" typeface="Ebrima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gradFill rotWithShape="1">
        <a:gsLst>
          <a:gs pos="0">
            <a:schemeClr val="phClr">
              <a:satMod val="103000"/>
              <a:lumMod val="102000"/>
              <a:tint val="94000"/>
            </a:schemeClr>
          </a:gs>
          <a:gs pos="50000">
            <a:schemeClr val="phClr">
              <a:satMod val="110000"/>
              <a:lumMod val="100000"/>
              <a:shade val="100000"/>
            </a:schemeClr>
          </a:gs>
          <a:gs pos="100000">
            <a:schemeClr val="phClr">
              <a:lumMod val="99000"/>
              <a:satMod val="120000"/>
              <a:shade val="78000"/>
            </a:schemeClr>
          </a:gs>
        </a:gsLst>
        <a:lin ang="5400000" scaled="0"/>
      </a:gradFill>
    </a:fillStyleLst>
    <a:lnStyleLst>
      <a:ln w="6350" cap="flat" cmpd="sng" algn="ctr">
        <a:solidFill>
          <a:schemeClr val="phClr"/>
        </a:solidFill>
        <a:prstDash val="solid"/>
        <a:miter lim="800000"/>
      </a:ln>
      <a:ln w="12700" cap="flat" cmpd="sng" algn="ctr">
        <a:solidFill>
          <a:schemeClr val="phClr"/>
        </a:solidFill>
        <a:prstDash val="solid"/>
        <a:miter lim="800000"/>
      </a:ln>
      <a:ln w="19050" cap="flat" cmpd="sng" algn="ctr">
        <a:solidFill>
          <a:schemeClr val="phClr"/>
        </a:solidFill>
        <a:prstDash val="solid"/>
        <a:miter lim="800000"/>
      </a:ln>
    </a:lnStyleLst>
    <a:effectStyleLst>
      <a:effectStyle>
        <a:effectLst/>
      </a:effectStyle>
      <a:effectStyle>
        <a:effectLst/>
      </a:effectStyle>
      <a:effectStyle>
        <a:effectLst>
          <a:outerShdw blurRad="57150" dist="19050" dir="5400000" algn="ctr" rotWithShape="0">
            <a:srgbClr val="000000">
              <a:alpha val="63000"/>
            </a:srgbClr>
          </a:outerShdw>
        </a:effectLst>
      </a:effectStyle>
    </a:effectStyleLst>
    <a:bgFillStyleLst>
      <a:solidFill>
        <a:schemeClr val="phClr"/>
      </a:solidFill>
      <a:solidFill>
        <a:schemeClr val="phClr">
          <a:tint val="95000"/>
          <a:satMod val="170000"/>
        </a:schemeClr>
      </a:solidFill>
      <a:gradFill rotWithShape="1">
        <a:gsLst>
          <a:gs pos="0">
            <a:schemeClr val="phClr">
              <a:tint val="93000"/>
              <a:satMod val="150000"/>
              <a:shade val="98000"/>
              <a:lumMod val="102000"/>
            </a:schemeClr>
          </a:gs>
          <a:gs pos="50000">
            <a:schemeClr val="phClr">
              <a:tint val="98000"/>
              <a:satMod val="130000"/>
              <a:shade val="90000"/>
              <a:lumMod val="103000"/>
            </a:schemeClr>
          </a:gs>
          <a:gs pos="100000">
            <a:schemeClr val="phClr">
              <a:shade val="63000"/>
              <a:satMod val="120000"/>
            </a:schemeClr>
          </a:gs>
        </a:gsLst>
        <a:lin ang="5400000" scaled="0"/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IJCLAB</Template>
  <TotalTime>10261</TotalTime>
  <Words>1098</Words>
  <Application>Microsoft Macintosh PowerPoint</Application>
  <PresentationFormat>Grand écran</PresentationFormat>
  <Paragraphs>137</Paragraphs>
  <Slides>14</Slides>
  <Notes>1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14</vt:i4>
      </vt:variant>
    </vt:vector>
  </HeadingPairs>
  <TitlesOfParts>
    <vt:vector size="20" baseType="lpstr">
      <vt:lpstr>Arial</vt:lpstr>
      <vt:lpstr>Calibri</vt:lpstr>
      <vt:lpstr>Calibri Light</vt:lpstr>
      <vt:lpstr>Montserrat SemiBold</vt:lpstr>
      <vt:lpstr>Wingdings</vt:lpstr>
      <vt:lpstr>IJCLAB</vt:lpstr>
      <vt:lpstr>Additive manufacturing  applied to particle accelerators  Nicolas Delerue on behalf of the FA3 project</vt:lpstr>
      <vt:lpstr>What is additive manufacturing?</vt:lpstr>
      <vt:lpstr>What is additive manufacturing?</vt:lpstr>
      <vt:lpstr>Additive manufacturing of Copper</vt:lpstr>
      <vt:lpstr>Recognized metal additive manufacturing activities within accelerator community</vt:lpstr>
      <vt:lpstr>Materials used for accelerator parts</vt:lpstr>
      <vt:lpstr>Collage of metal AM parts within accelerators</vt:lpstr>
      <vt:lpstr>Challenges of additive manufacturing in accelerators</vt:lpstr>
      <vt:lpstr>The basic: Ultra High Vacuum</vt:lpstr>
      <vt:lpstr>First diagnostic: Beam position monitor</vt:lpstr>
      <vt:lpstr>Radiofrequence Quadrupole</vt:lpstr>
      <vt:lpstr>High power and beam tests</vt:lpstr>
      <vt:lpstr>Multimaterials</vt:lpstr>
      <vt:lpstr>Advantages of Additive Manufacturing for accelerators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frederic chautard</dc:creator>
  <cp:lastModifiedBy>Nicolas Delerue</cp:lastModifiedBy>
  <cp:revision>84</cp:revision>
  <dcterms:created xsi:type="dcterms:W3CDTF">2021-06-15T17:37:30Z</dcterms:created>
  <dcterms:modified xsi:type="dcterms:W3CDTF">2025-06-10T23:29:08Z</dcterms:modified>
</cp:coreProperties>
</file>