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790" r:id="rId3"/>
    <p:sldId id="707" r:id="rId4"/>
    <p:sldId id="704" r:id="rId5"/>
    <p:sldId id="705" r:id="rId6"/>
    <p:sldId id="699" r:id="rId7"/>
    <p:sldId id="667" r:id="rId8"/>
    <p:sldId id="690" r:id="rId9"/>
    <p:sldId id="792" r:id="rId10"/>
    <p:sldId id="793" r:id="rId11"/>
    <p:sldId id="71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5050"/>
    <a:srgbClr val="E2F0D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6374" autoAdjust="0"/>
  </p:normalViewPr>
  <p:slideViewPr>
    <p:cSldViewPr snapToGrid="0" showGuides="1">
      <p:cViewPr>
        <p:scale>
          <a:sx n="60" d="100"/>
          <a:sy n="60" d="100"/>
        </p:scale>
        <p:origin x="1116" y="168"/>
      </p:cViewPr>
      <p:guideLst>
        <p:guide orient="horz" pos="426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5B45-6234-488B-B9BA-D3D1173AF528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3275-8050-42F7-8D41-CFCC9A082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614-EDD7-40B8-B848-5BCDDAE099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2D8FE0A4-5A77-4DDE-BE92-4B31693C9CD0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5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FDE03-BE90-4074-A3FF-EDC69D6F5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26C028-DEC1-4AD0-8AE1-47D64CC4A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EE8FC-78AC-49F5-AFDD-5928EF06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F131-7AFA-4DF1-8B9F-6B2B42401470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55FED6-64BA-4826-AA72-ADFA5E07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1A917-0CFB-481A-9AE7-B8CEA210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0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71BA6-DA5D-4FF1-8BBB-8D77982A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4FF770-2BE8-467B-A5B7-83FDB40EB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C5F4F4-D0FE-4867-BCAB-5873B54E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693C-DB20-4A8F-A715-C01EE24657CE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7FD8D-1164-4F47-9D10-B6E3D122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5F352-38FE-4C00-BEA9-4F649F0A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62E953-FC9D-41E1-910C-4AEB08828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622B6C-7F1F-422D-8C72-CF7FB082F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C0A08-5556-457C-AF06-4983A026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9349-2635-49E4-B116-0E2BD50610BC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490FE-0A37-415F-8BF9-FFD4067B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C12CA-72C9-4386-A477-EF0DD984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43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50586"/>
            <a:ext cx="10919039" cy="112907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E4C8-8FD9-48D7-A39A-FD69913CFD79}" type="datetime1">
              <a:rPr lang="fr-FR" smtClean="0"/>
              <a:t>11/06/2025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Xavier Sarazin, French-Ukrainian Workshop June 2025 (IJCLab)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6F61-E353-4AB6-85E6-61AC7FA19D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09BF9-5B24-412F-9939-B1A1F7F6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312A4-8305-4FD7-98A9-A0FDB82F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73E08-D9D7-4042-81E1-3D3639D5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0FC0-7D62-4BE9-8F8D-EC75F90A81FA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E9F15-97D2-4E7A-859A-1AEFAC1B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AF9C1-C4DE-476F-9365-513F1126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26C0F-EC98-4E5C-870F-7522647D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B3D04-C464-461B-9776-17E4C138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8E9A36-E1A6-4ABB-8F0E-E976866E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576A-D325-4222-8A10-9D19774BE709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2CC56-4686-4708-B18C-EF6509D0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47B1B-1C04-45F8-BB0F-64020EAC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71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5B091-64B6-4BD8-BA77-8F515FF8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D6720-324D-4CC2-955C-1AF6DE43D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D538E9-0E8D-41A9-92E4-A1852C7E6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C5C00A-4537-4D07-A6EC-8F9AF6BE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E4AB-A37A-46DA-A032-0F47754118D1}" type="datetime1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6E2B5A-A8E3-4AFE-A00E-2D2711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84E0B9-79C8-4DE3-8119-61F70B23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3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54146-4501-4EBD-B3A1-F6EA97C7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FDECAB-5B2E-49B1-9503-FBB27D60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CFEF3C-8B0D-4301-A8FE-90329958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E583AB-8745-42F4-890A-DEBD0CA76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FC3905-FB9B-4E1D-9B3B-EEE5258C0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E03696-BBF9-4CF1-ADA0-B8476A13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5E-2FD9-4535-8356-4D9029641443}" type="datetime1">
              <a:rPr lang="fr-FR" smtClean="0"/>
              <a:t>11/06/2025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313B24-DCCE-42F5-875F-EBBD22A8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39EE54-9DAF-497E-8397-D9FD8A90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4D921-7820-416C-A6A9-E69D3D9A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379BA7-517F-4E63-A239-7653550D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14C8-E81F-487C-B27A-327227FE8F3B}" type="datetime1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CF7FC6-F156-400A-A3CD-859F8509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150FC-0F38-40B9-A66F-97F4C224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04DE68-EE78-4172-ADD6-ABBE865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8E1E-0B0F-4F4D-B99A-D16608C47E29}" type="datetime1">
              <a:rPr lang="fr-FR" smtClean="0"/>
              <a:t>11/06/2025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7D0C72-5AB2-4104-89C4-47716815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0876C-215B-4D56-AC91-0F77A752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DAD5A-3B98-466B-94E4-53B29E04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C614E-5853-43D4-A374-59B2DFBE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7B237F-4C02-4A16-A0E7-76B451E93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8A897-01F1-4043-B38F-22B91E69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135A-2A71-4BFC-84EF-3BDA7DB8C1CA}" type="datetime1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3947FD-1531-4D3E-B6CC-2F699E7D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DB9D0C-145F-4C19-952B-AB291A99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1DCDF-9C4A-4599-8121-4C74A0CF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332FB5-93D3-4E50-BA99-28080B335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F2056F-AD16-4260-A92E-142074A1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634969-4B43-4581-B44C-9EC407A2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C5E9-4F70-4772-8201-CA0E17ACAF4C}" type="datetime1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2F5199-64E4-45B1-A741-1503CEB4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271D0-7ABE-4DC2-8F91-4FDE5CAB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E1E93F-1EE7-4776-982C-A84CE7BA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69BD84-4B04-4ECA-A7CB-3E74A287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9519A-01DE-4D98-A9DF-F3637CCAD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A548-6BCF-4FBB-AD8C-0D227F4F745D}" type="datetime1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6ECC3-D5D5-4FE8-8C23-BB7A82066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541D7F-058B-45FC-B72C-56FCDC5E9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30FD-8299-4528-A28A-55BDC4E1F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6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7.png"/><Relationship Id="rId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1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12" Type="http://schemas.openxmlformats.org/officeDocument/2006/relationships/image" Target="../media/image13.jpeg"/><Relationship Id="rId7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8.png"/><Relationship Id="rId7" Type="http://schemas.openxmlformats.org/officeDocument/2006/relationships/image" Target="../media/image9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19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EB9E253-6433-4E6A-AE69-B738BEAF1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r="59409" b="64448"/>
          <a:stretch/>
        </p:blipFill>
        <p:spPr>
          <a:xfrm>
            <a:off x="3075880" y="0"/>
            <a:ext cx="2748400" cy="13126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5684" y="1440291"/>
            <a:ext cx="7648248" cy="2046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DeLLight</a:t>
            </a:r>
          </a:p>
          <a:p>
            <a:pPr algn="ctr">
              <a:spcAft>
                <a:spcPts val="600"/>
              </a:spcAft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(Deflection of Light by Light in vacuum)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LASERIX @ IJCLab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18929" y="3904527"/>
            <a:ext cx="824797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Slowing down the light in vacuum with intense laser pulses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CDC8-11E5-48E5-9586-C4E4C1966793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A5AA1F-53E7-4C1B-9F9E-A98AABE9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2" r="63213"/>
          <a:stretch/>
        </p:blipFill>
        <p:spPr>
          <a:xfrm>
            <a:off x="6820110" y="190826"/>
            <a:ext cx="2078915" cy="8619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43C694-9F1A-46BA-B6D7-F86A764C3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" y="8509"/>
            <a:ext cx="1557604" cy="11760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539B2F-EA7B-4DCF-8FFD-3D4CBE468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35" y="182992"/>
            <a:ext cx="940785" cy="94078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7D72628-491D-40C1-B1E8-2B5271B6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7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0444EE-B6AF-415C-B65A-B955DC8E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74CE32-A793-455C-A8AA-1DA0A53F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30213"/>
          <a:stretch/>
        </p:blipFill>
        <p:spPr>
          <a:xfrm>
            <a:off x="6964393" y="1443206"/>
            <a:ext cx="4928801" cy="33308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DE3EF4-038C-4C84-99BA-FEDA8F602FC5}"/>
              </a:ext>
            </a:extLst>
          </p:cNvPr>
          <p:cNvSpPr txBox="1"/>
          <p:nvPr/>
        </p:nvSpPr>
        <p:spPr>
          <a:xfrm>
            <a:off x="447844" y="1365646"/>
            <a:ext cx="6309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the DeLLight Phase-1 (High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LASERIX pulses in vacuum)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new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room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vacuum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of 2026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DeLLight Phase-2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intense lasers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</a:t>
            </a:r>
          </a:p>
          <a:p>
            <a:pPr algn="l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LAPLACE-HC@LOA (1-5 J, 100Hz) 	KALDERA@DESY (5J, 1kHz)</a:t>
            </a:r>
          </a:p>
          <a:p>
            <a:pPr algn="l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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few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17033-1E08-410C-853D-0A336D582FF6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2B69CD-4AFA-404E-9682-6858A059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B255EC7D-74C3-4AC3-A23A-A7D706572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5342" r="30213" b="8562"/>
          <a:stretch/>
        </p:blipFill>
        <p:spPr>
          <a:xfrm>
            <a:off x="1799318" y="4138800"/>
            <a:ext cx="2935119" cy="200723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42E42-B759-4D17-A1C5-137FC4D2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928CB-30F4-44F6-AF9D-0F54EF5ABBD8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E33E541-AEC2-42C0-A2CB-9B22150A80B5}"/>
              </a:ext>
            </a:extLst>
          </p:cNvPr>
          <p:cNvGrpSpPr/>
          <p:nvPr/>
        </p:nvGrpSpPr>
        <p:grpSpPr>
          <a:xfrm>
            <a:off x="2209566" y="2240745"/>
            <a:ext cx="2044104" cy="1870623"/>
            <a:chOff x="533400" y="3145969"/>
            <a:chExt cx="3363986" cy="297184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E0CA6C5-2DC2-4A97-8BB2-0AAA249D6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" t="16330" r="74699" b="30026"/>
            <a:stretch/>
          </p:blipFill>
          <p:spPr>
            <a:xfrm>
              <a:off x="888673" y="3722871"/>
              <a:ext cx="2306281" cy="1958164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C3FD123D-6CE6-4A79-ABDC-B7ED1165B9CC}"/>
                    </a:ext>
                  </a:extLst>
                </p:cNvPr>
                <p:cNvSpPr txBox="1"/>
                <p:nvPr/>
              </p:nvSpPr>
              <p:spPr>
                <a:xfrm>
                  <a:off x="1650520" y="5418299"/>
                  <a:ext cx="925171" cy="699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ZoneTexte 5">
                  <a:extLst>
                    <a:ext uri="{FF2B5EF4-FFF2-40B4-BE49-F238E27FC236}">
                      <a16:creationId xmlns:a16="http://schemas.microsoft.com/office/drawing/2014/main" id="{5BCE57F4-6817-4685-88C7-47F717654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520" y="5418299"/>
                  <a:ext cx="925171" cy="699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orme libre 26">
              <a:extLst>
                <a:ext uri="{FF2B5EF4-FFF2-40B4-BE49-F238E27FC236}">
                  <a16:creationId xmlns:a16="http://schemas.microsoft.com/office/drawing/2014/main" id="{F7F28398-2BF0-4138-8A6E-039C0907BBD2}"/>
                </a:ext>
              </a:extLst>
            </p:cNvPr>
            <p:cNvSpPr/>
            <p:nvPr/>
          </p:nvSpPr>
          <p:spPr>
            <a:xfrm>
              <a:off x="533400" y="4364980"/>
              <a:ext cx="3363986" cy="438912"/>
            </a:xfrm>
            <a:custGeom>
              <a:avLst/>
              <a:gdLst>
                <a:gd name="connsiteX0" fmla="*/ 0 w 4255008"/>
                <a:gd name="connsiteY0" fmla="*/ 29687 h 663671"/>
                <a:gd name="connsiteX1" fmla="*/ 1987296 w 4255008"/>
                <a:gd name="connsiteY1" fmla="*/ 17495 h 663671"/>
                <a:gd name="connsiteX2" fmla="*/ 3048000 w 4255008"/>
                <a:gd name="connsiteY2" fmla="*/ 236951 h 663671"/>
                <a:gd name="connsiteX3" fmla="*/ 4255008 w 4255008"/>
                <a:gd name="connsiteY3" fmla="*/ 663671 h 6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5008" h="663671">
                  <a:moveTo>
                    <a:pt x="0" y="29687"/>
                  </a:moveTo>
                  <a:cubicBezTo>
                    <a:pt x="739648" y="6319"/>
                    <a:pt x="1479296" y="-17049"/>
                    <a:pt x="1987296" y="17495"/>
                  </a:cubicBezTo>
                  <a:cubicBezTo>
                    <a:pt x="2495296" y="52039"/>
                    <a:pt x="2670048" y="129255"/>
                    <a:pt x="3048000" y="236951"/>
                  </a:cubicBezTo>
                  <a:cubicBezTo>
                    <a:pt x="3425952" y="344647"/>
                    <a:pt x="3840480" y="504159"/>
                    <a:pt x="4255008" y="663671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headEnd type="none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C88EFB9-530A-4A80-B311-D1DCD07DDEFF}"/>
                </a:ext>
              </a:extLst>
            </p:cNvPr>
            <p:cNvSpPr txBox="1"/>
            <p:nvPr/>
          </p:nvSpPr>
          <p:spPr>
            <a:xfrm>
              <a:off x="2696886" y="3145969"/>
              <a:ext cx="492442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5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5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1B197589-00FF-4290-B42B-29855B1BC308}"/>
              </a:ext>
            </a:extLst>
          </p:cNvPr>
          <p:cNvSpPr txBox="1"/>
          <p:nvPr/>
        </p:nvSpPr>
        <p:spPr>
          <a:xfrm>
            <a:off x="2526647" y="4137141"/>
            <a:ext cx="1296776" cy="4139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DeLLight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0C93E31-B158-4EE8-939B-6CECA88E8699}"/>
              </a:ext>
            </a:extLst>
          </p:cNvPr>
          <p:cNvGrpSpPr/>
          <p:nvPr/>
        </p:nvGrpSpPr>
        <p:grpSpPr>
          <a:xfrm>
            <a:off x="7518359" y="2770087"/>
            <a:ext cx="2367496" cy="1090952"/>
            <a:chOff x="5091857" y="4374594"/>
            <a:chExt cx="2725272" cy="130644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0FAADF6-D969-4328-BB28-054CB239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027" y="4464400"/>
              <a:ext cx="1282400" cy="1216635"/>
            </a:xfrm>
            <a:prstGeom prst="rect">
              <a:avLst/>
            </a:prstGeom>
          </p:spPr>
        </p:pic>
        <p:sp>
          <p:nvSpPr>
            <p:cNvPr id="15" name="Forme libre 15">
              <a:extLst>
                <a:ext uri="{FF2B5EF4-FFF2-40B4-BE49-F238E27FC236}">
                  <a16:creationId xmlns:a16="http://schemas.microsoft.com/office/drawing/2014/main" id="{35361FBF-D62D-48F1-8716-933308382706}"/>
                </a:ext>
              </a:extLst>
            </p:cNvPr>
            <p:cNvSpPr/>
            <p:nvPr/>
          </p:nvSpPr>
          <p:spPr>
            <a:xfrm>
              <a:off x="5091857" y="4374594"/>
              <a:ext cx="2725272" cy="424903"/>
            </a:xfrm>
            <a:custGeom>
              <a:avLst/>
              <a:gdLst>
                <a:gd name="connsiteX0" fmla="*/ 0 w 4255008"/>
                <a:gd name="connsiteY0" fmla="*/ 29687 h 663671"/>
                <a:gd name="connsiteX1" fmla="*/ 1987296 w 4255008"/>
                <a:gd name="connsiteY1" fmla="*/ 17495 h 663671"/>
                <a:gd name="connsiteX2" fmla="*/ 3048000 w 4255008"/>
                <a:gd name="connsiteY2" fmla="*/ 236951 h 663671"/>
                <a:gd name="connsiteX3" fmla="*/ 4255008 w 4255008"/>
                <a:gd name="connsiteY3" fmla="*/ 663671 h 6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5008" h="663671">
                  <a:moveTo>
                    <a:pt x="0" y="29687"/>
                  </a:moveTo>
                  <a:cubicBezTo>
                    <a:pt x="739648" y="6319"/>
                    <a:pt x="1479296" y="-17049"/>
                    <a:pt x="1987296" y="17495"/>
                  </a:cubicBezTo>
                  <a:cubicBezTo>
                    <a:pt x="2495296" y="52039"/>
                    <a:pt x="2670048" y="129255"/>
                    <a:pt x="3048000" y="236951"/>
                  </a:cubicBezTo>
                  <a:cubicBezTo>
                    <a:pt x="3425952" y="344647"/>
                    <a:pt x="3840480" y="504159"/>
                    <a:pt x="4255008" y="663671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headEnd type="none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0495CAF8-320B-4CE1-8997-39B3273CA890}"/>
                    </a:ext>
                  </a:extLst>
                </p:cNvPr>
                <p:cNvSpPr txBox="1"/>
                <p:nvPr/>
              </p:nvSpPr>
              <p:spPr>
                <a:xfrm>
                  <a:off x="6059604" y="4799497"/>
                  <a:ext cx="283732" cy="493468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</m:acc>
                      </m:oMath>
                    </m:oMathPara>
                  </a14:m>
                  <a:endParaRPr lang="fr-FR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CEDD944E-7F72-4BE6-BF93-F95B3732A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604" y="4799497"/>
                  <a:ext cx="283732" cy="4934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2" descr="https://upload.wikimedia.org/wikipedia/commons/thumb/b/ba/Eclipse_instruments_at_Sobral.jpg/1280px-Eclipse_instruments_at_Sobral.jpg">
            <a:extLst>
              <a:ext uri="{FF2B5EF4-FFF2-40B4-BE49-F238E27FC236}">
                <a16:creationId xmlns:a16="http://schemas.microsoft.com/office/drawing/2014/main" id="{BA43F938-0C5A-4FAE-8E37-ECC48A53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08" y="4181498"/>
            <a:ext cx="3299410" cy="20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B4F7607-1EC1-49DB-8ABB-89BC02BB82B2}"/>
              </a:ext>
            </a:extLst>
          </p:cNvPr>
          <p:cNvSpPr txBox="1"/>
          <p:nvPr/>
        </p:nvSpPr>
        <p:spPr>
          <a:xfrm>
            <a:off x="7498117" y="4085609"/>
            <a:ext cx="2075258" cy="4139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Eddington, 1919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8315DD9-1459-482F-AEDF-5E4D4A9C6A4E}"/>
              </a:ext>
            </a:extLst>
          </p:cNvPr>
          <p:cNvSpPr txBox="1"/>
          <p:nvPr/>
        </p:nvSpPr>
        <p:spPr>
          <a:xfrm>
            <a:off x="942525" y="824687"/>
            <a:ext cx="1015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light in vacuum can be reduced, in the classical sense on a macroscopic scale, in the presence of external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ABAEF1-F314-4FB2-A406-25151CA9C180}"/>
              </a:ext>
            </a:extLst>
          </p:cNvPr>
          <p:cNvSpPr txBox="1"/>
          <p:nvPr/>
        </p:nvSpPr>
        <p:spPr>
          <a:xfrm>
            <a:off x="1891340" y="1896302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Lensing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48AAB84-9F3F-4411-B9BA-31741234130F}"/>
              </a:ext>
            </a:extLst>
          </p:cNvPr>
          <p:cNvSpPr txBox="1"/>
          <p:nvPr/>
        </p:nvSpPr>
        <p:spPr>
          <a:xfrm>
            <a:off x="7182354" y="1896302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Lensing</a:t>
            </a:r>
            <a:endParaRPr lang="fr-F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BD5D55-4771-4026-A6CD-49A866C6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2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396990"/>
            <a:ext cx="2743200" cy="365125"/>
          </a:xfrm>
        </p:spPr>
        <p:txBody>
          <a:bodyPr/>
          <a:lstStyle/>
          <a:p>
            <a:fld id="{9EEACDC8-11E5-48E5-9586-C4E4C1966793}" type="slidenum">
              <a:rPr lang="fr-FR" smtClean="0"/>
              <a:t>2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3C572AF-E42E-47FF-8E17-FD20AA517A78}"/>
              </a:ext>
            </a:extLst>
          </p:cNvPr>
          <p:cNvSpPr txBox="1"/>
          <p:nvPr/>
        </p:nvSpPr>
        <p:spPr>
          <a:xfrm>
            <a:off x="704805" y="789138"/>
            <a:ext cx="849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electrodynamics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Maxwell’s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« 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in vacuum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1CCF28A6-410E-4A42-AADC-DBB29739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559" y="1314693"/>
            <a:ext cx="1568815" cy="101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spcAft>
                <a:spcPts val="600"/>
              </a:spcAft>
              <a:buClrTx/>
              <a:buFontTx/>
              <a:buNone/>
            </a:pPr>
            <a:r>
              <a:rPr lang="fr-FR" b="1">
                <a:latin typeface="Times New Roman" panose="02020603050405020304" pitchFamily="18" charset="0"/>
              </a:rPr>
              <a:t>D</a:t>
            </a:r>
            <a:r>
              <a:rPr lang="fr-FR"/>
              <a:t> = </a:t>
            </a:r>
            <a:r>
              <a:rPr lang="fr-FR">
                <a:latin typeface="Symbol" panose="05050102010706020507" pitchFamily="18" charset="2"/>
              </a:rPr>
              <a:t></a:t>
            </a:r>
            <a:r>
              <a:rPr lang="fr-FR" baseline="-33000"/>
              <a:t>0</a:t>
            </a:r>
            <a:r>
              <a:rPr lang="fr-FR" b="1">
                <a:latin typeface="Times New Roman" panose="02020603050405020304" pitchFamily="18" charset="0"/>
              </a:rPr>
              <a:t>E </a:t>
            </a:r>
          </a:p>
          <a:p>
            <a:pPr>
              <a:spcAft>
                <a:spcPts val="600"/>
              </a:spcAft>
              <a:buClrTx/>
              <a:buFontTx/>
              <a:buNone/>
            </a:pPr>
            <a:r>
              <a:rPr lang="fr-FR" b="1">
                <a:latin typeface="Times New Roman" panose="02020603050405020304" pitchFamily="18" charset="0"/>
              </a:rPr>
              <a:t>B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>
                <a:latin typeface="Symbol" panose="05050102010706020507" pitchFamily="18" charset="2"/>
              </a:rPr>
              <a:t></a:t>
            </a:r>
            <a:r>
              <a:rPr lang="fr-FR" baseline="-33000"/>
              <a:t>0</a:t>
            </a:r>
            <a:r>
              <a:rPr lang="fr-FR" b="1">
                <a:latin typeface="Times New Roman" panose="02020603050405020304" pitchFamily="18" charset="0"/>
              </a:rPr>
              <a:t>H </a:t>
            </a:r>
          </a:p>
        </p:txBody>
      </p:sp>
      <p:sp>
        <p:nvSpPr>
          <p:cNvPr id="29" name="AutoShape 10">
            <a:extLst>
              <a:ext uri="{FF2B5EF4-FFF2-40B4-BE49-F238E27FC236}">
                <a16:creationId xmlns:a16="http://schemas.microsoft.com/office/drawing/2014/main" id="{738167C6-7B61-4682-B656-3316962DDB8D}"/>
              </a:ext>
            </a:extLst>
          </p:cNvPr>
          <p:cNvSpPr>
            <a:spLocks/>
          </p:cNvSpPr>
          <p:nvPr/>
        </p:nvSpPr>
        <p:spPr bwMode="auto">
          <a:xfrm>
            <a:off x="1229242" y="1338430"/>
            <a:ext cx="119360" cy="772828"/>
          </a:xfrm>
          <a:prstGeom prst="leftBrace">
            <a:avLst>
              <a:gd name="adj1" fmla="val 56609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3872421-D184-4C69-81E7-4A0F5E26B862}"/>
                  </a:ext>
                </a:extLst>
              </p:cNvPr>
              <p:cNvSpPr txBox="1"/>
              <p:nvPr/>
            </p:nvSpPr>
            <p:spPr>
              <a:xfrm>
                <a:off x="2821529" y="1403324"/>
                <a:ext cx="1066831" cy="661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3872421-D184-4C69-81E7-4A0F5E26B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29" y="1403324"/>
                <a:ext cx="1066831" cy="661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èche droite 2">
            <a:extLst>
              <a:ext uri="{FF2B5EF4-FFF2-40B4-BE49-F238E27FC236}">
                <a16:creationId xmlns:a16="http://schemas.microsoft.com/office/drawing/2014/main" id="{A9E31755-892C-42BA-BC55-9A4E94319021}"/>
              </a:ext>
            </a:extLst>
          </p:cNvPr>
          <p:cNvSpPr/>
          <p:nvPr/>
        </p:nvSpPr>
        <p:spPr>
          <a:xfrm>
            <a:off x="4413719" y="1601869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17">
                <a:extLst>
                  <a:ext uri="{FF2B5EF4-FFF2-40B4-BE49-F238E27FC236}">
                    <a16:creationId xmlns:a16="http://schemas.microsoft.com/office/drawing/2014/main" id="{7AF88677-5938-4EBE-8EEB-DA7EA2471993}"/>
                  </a:ext>
                </a:extLst>
              </p:cNvPr>
              <p:cNvSpPr txBox="1"/>
              <p:nvPr/>
            </p:nvSpPr>
            <p:spPr>
              <a:xfrm>
                <a:off x="5053450" y="1471983"/>
                <a:ext cx="4146694" cy="400110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fr-FR" sz="2000" b="1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fr-F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b="1" dirty="0"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fr-F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constants</a:t>
                </a:r>
              </a:p>
            </p:txBody>
          </p:sp>
        </mc:Choice>
        <mc:Fallback>
          <p:sp>
            <p:nvSpPr>
              <p:cNvPr id="45" name="ZoneTexte 17">
                <a:extLst>
                  <a:ext uri="{FF2B5EF4-FFF2-40B4-BE49-F238E27FC236}">
                    <a16:creationId xmlns:a16="http://schemas.microsoft.com/office/drawing/2014/main" id="{7AF88677-5938-4EBE-8EEB-DA7EA247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50" y="1471983"/>
                <a:ext cx="4146694" cy="400110"/>
              </a:xfrm>
              <a:prstGeom prst="rect">
                <a:avLst/>
              </a:prstGeom>
              <a:blipFill>
                <a:blip r:embed="rId3"/>
                <a:stretch>
                  <a:fillRect t="-7353" r="-147" b="-2205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9EE9ACA4-0153-4A03-A493-A3B76ED10180}"/>
              </a:ext>
            </a:extLst>
          </p:cNvPr>
          <p:cNvGrpSpPr/>
          <p:nvPr/>
        </p:nvGrpSpPr>
        <p:grpSpPr>
          <a:xfrm>
            <a:off x="685555" y="2599542"/>
            <a:ext cx="11690395" cy="3641374"/>
            <a:chOff x="704805" y="2599542"/>
            <a:chExt cx="11690395" cy="3641374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0D771D6-76BF-4827-B558-2790F56DF7A2}"/>
                </a:ext>
              </a:extLst>
            </p:cNvPr>
            <p:cNvSpPr txBox="1"/>
            <p:nvPr/>
          </p:nvSpPr>
          <p:spPr>
            <a:xfrm>
              <a:off x="704805" y="2599542"/>
              <a:ext cx="7710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Quantum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Electrodynamics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vacuum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filled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e+/e- pairs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D4B4229-FC11-44AA-AD76-BAE393CBB173}"/>
                </a:ext>
              </a:extLst>
            </p:cNvPr>
            <p:cNvSpPr txBox="1"/>
            <p:nvPr/>
          </p:nvSpPr>
          <p:spPr>
            <a:xfrm>
              <a:off x="1062990" y="3006625"/>
              <a:ext cx="876233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Nonlinear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interaction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between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electromagnetic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fields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e+/e- pairs</a:t>
              </a:r>
              <a:endParaRPr lang="en-US" sz="2000" dirty="0"/>
            </a:p>
            <a:p>
              <a:pPr>
                <a:spcAft>
                  <a:spcPts val="600"/>
                </a:spcAft>
              </a:pP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Nonlinear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optical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polarization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and </a:t>
              </a:r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magnetisation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of the vacuum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20006AB-300F-4CBA-AF8E-774791486219}"/>
                </a:ext>
              </a:extLst>
            </p:cNvPr>
            <p:cNvGrpSpPr/>
            <p:nvPr/>
          </p:nvGrpSpPr>
          <p:grpSpPr>
            <a:xfrm>
              <a:off x="1835137" y="3878750"/>
              <a:ext cx="3609020" cy="772828"/>
              <a:chOff x="1066682" y="3725203"/>
              <a:chExt cx="3609020" cy="772828"/>
            </a:xfrm>
          </p:grpSpPr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DC154D86-22FE-46A5-B972-6E7240C0C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007" y="3739114"/>
                <a:ext cx="3475695" cy="741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>
                  <a:spcAft>
                    <a:spcPts val="600"/>
                  </a:spcAft>
                  <a:buClrTx/>
                  <a:buFontTx/>
                  <a:buNone/>
                </a:pPr>
                <a:r>
                  <a:rPr lang="fr-FR" b="1" dirty="0">
                    <a:latin typeface="Times New Roman" panose="02020603050405020304" pitchFamily="18" charset="0"/>
                  </a:rPr>
                  <a:t>D</a:t>
                </a:r>
                <a:r>
                  <a:rPr lang="fr-FR" dirty="0"/>
                  <a:t> = </a:t>
                </a:r>
                <a:r>
                  <a:rPr lang="fr-FR" i="1" dirty="0">
                    <a:latin typeface="Symbol" panose="05050102010706020507" pitchFamily="18" charset="2"/>
                  </a:rPr>
                  <a:t></a:t>
                </a:r>
                <a:r>
                  <a:rPr lang="fr-FR" i="1" baseline="-33000" dirty="0"/>
                  <a:t>0</a:t>
                </a:r>
                <a:r>
                  <a:rPr lang="fr-FR" b="1" dirty="0">
                    <a:latin typeface="Times New Roman" panose="02020603050405020304" pitchFamily="18" charset="0"/>
                  </a:rPr>
                  <a:t>E  </a:t>
                </a:r>
                <a:r>
                  <a:rPr lang="fr-FR" dirty="0">
                    <a:latin typeface="Times New Roman" panose="02020603050405020304" pitchFamily="18" charset="0"/>
                  </a:rPr>
                  <a:t>+ </a:t>
                </a:r>
                <a:r>
                  <a:rPr lang="fr-FR" b="1" dirty="0">
                    <a:latin typeface="Times New Roman" panose="02020603050405020304" pitchFamily="18" charset="0"/>
                  </a:rPr>
                  <a:t>P(E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,B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) = </a:t>
                </a:r>
                <a:r>
                  <a:rPr lang="fr-FR" i="1" dirty="0">
                    <a:latin typeface="Symbol" panose="05050102010706020507" pitchFamily="18" charset="2"/>
                  </a:rPr>
                  <a:t>e </a:t>
                </a:r>
                <a:r>
                  <a:rPr lang="fr-FR" b="1" dirty="0">
                    <a:latin typeface="Times New Roman" panose="02020603050405020304" pitchFamily="18" charset="0"/>
                  </a:rPr>
                  <a:t>(E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,B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).E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b="1" dirty="0">
                    <a:latin typeface="Times New Roman" panose="02020603050405020304" pitchFamily="18" charset="0"/>
                  </a:rPr>
                  <a:t>B</a:t>
                </a:r>
                <a:r>
                  <a:rPr lang="fr-FR" b="1" dirty="0"/>
                  <a:t> </a:t>
                </a:r>
                <a:r>
                  <a:rPr lang="fr-FR" dirty="0"/>
                  <a:t>= </a:t>
                </a:r>
                <a:r>
                  <a:rPr lang="fr-FR" i="1" dirty="0">
                    <a:latin typeface="Symbol" panose="05050102010706020507" pitchFamily="18" charset="2"/>
                  </a:rPr>
                  <a:t></a:t>
                </a:r>
                <a:r>
                  <a:rPr lang="fr-FR" i="1" baseline="-33000" dirty="0"/>
                  <a:t>0</a:t>
                </a:r>
                <a:r>
                  <a:rPr lang="fr-FR" b="1" dirty="0">
                    <a:latin typeface="Times New Roman" panose="02020603050405020304" pitchFamily="18" charset="0"/>
                  </a:rPr>
                  <a:t>H </a:t>
                </a:r>
                <a:r>
                  <a:rPr lang="fr-FR" dirty="0">
                    <a:latin typeface="Times New Roman" panose="02020603050405020304" pitchFamily="18" charset="0"/>
                  </a:rPr>
                  <a:t>+ </a:t>
                </a:r>
                <a:r>
                  <a:rPr lang="fr-FR" i="1" dirty="0">
                    <a:latin typeface="Symbol" panose="05050102010706020507" pitchFamily="18" charset="2"/>
                  </a:rPr>
                  <a:t></a:t>
                </a:r>
                <a:r>
                  <a:rPr lang="fr-FR" i="1" baseline="-33000" dirty="0">
                    <a:latin typeface="Times New Roman" panose="02020603050405020304" pitchFamily="18" charset="0"/>
                  </a:rPr>
                  <a:t>0</a:t>
                </a:r>
                <a:r>
                  <a:rPr lang="fr-FR" b="1" dirty="0">
                    <a:latin typeface="Times New Roman" panose="02020603050405020304" pitchFamily="18" charset="0"/>
                  </a:rPr>
                  <a:t>M(E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,B</a:t>
                </a:r>
                <a:r>
                  <a:rPr lang="fr-FR" b="1" baseline="30000" dirty="0">
                    <a:latin typeface="Symbol" panose="05050102010706020507" pitchFamily="18" charset="2"/>
                  </a:rPr>
                  <a:t>2</a:t>
                </a:r>
                <a:r>
                  <a:rPr lang="fr-FR" b="1" dirty="0">
                    <a:latin typeface="Times New Roman" panose="02020603050405020304" pitchFamily="18" charset="0"/>
                  </a:rPr>
                  <a:t>) = </a:t>
                </a:r>
                <a:r>
                  <a:rPr lang="fr-FR" i="1" dirty="0">
                    <a:latin typeface="Symbol" panose="05050102010706020507" pitchFamily="18" charset="2"/>
                  </a:rPr>
                  <a:t>m </a:t>
                </a:r>
                <a:r>
                  <a:rPr lang="fr-FR" b="1" dirty="0">
                    <a:latin typeface="Times New Roman" panose="02020603050405020304" pitchFamily="18" charset="0"/>
                  </a:rPr>
                  <a:t>(E,B).H</a:t>
                </a:r>
              </a:p>
              <a:p>
                <a:pPr>
                  <a:spcAft>
                    <a:spcPts val="600"/>
                  </a:spcAft>
                  <a:buClrTx/>
                  <a:buFontTx/>
                  <a:buNone/>
                </a:pPr>
                <a:endParaRPr lang="fr-FR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AutoShape 10">
                <a:extLst>
                  <a:ext uri="{FF2B5EF4-FFF2-40B4-BE49-F238E27FC236}">
                    <a16:creationId xmlns:a16="http://schemas.microsoft.com/office/drawing/2014/main" id="{B89214FA-F875-4699-8B3B-B06E75420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682" y="3725203"/>
                <a:ext cx="119360" cy="772828"/>
              </a:xfrm>
              <a:prstGeom prst="leftBrace">
                <a:avLst>
                  <a:gd name="adj1" fmla="val 56609"/>
                  <a:gd name="adj2" fmla="val 50000"/>
                </a:avLst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7CB5AC7-BADF-43A1-A4F6-DCA6BA74D2A7}"/>
                </a:ext>
              </a:extLst>
            </p:cNvPr>
            <p:cNvSpPr txBox="1"/>
            <p:nvPr/>
          </p:nvSpPr>
          <p:spPr>
            <a:xfrm>
              <a:off x="1293997" y="5840806"/>
              <a:ext cx="8220834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 Vacuum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ptical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index and speed of light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depend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external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fields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E,B  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37FB5AC-F12D-4F3F-89F9-FC40A97C4DB6}"/>
                </a:ext>
              </a:extLst>
            </p:cNvPr>
            <p:cNvSpPr txBox="1"/>
            <p:nvPr/>
          </p:nvSpPr>
          <p:spPr>
            <a:xfrm>
              <a:off x="8610600" y="3869289"/>
              <a:ext cx="37846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 and Euler, Z. Phys. 98, 714 (1936)</a:t>
              </a:r>
              <a:endParaRPr lang="fr-FR" sz="1400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B059326-7779-4585-88A4-7DD5077216FC}"/>
                </a:ext>
              </a:extLst>
            </p:cNvPr>
            <p:cNvSpPr txBox="1"/>
            <p:nvPr/>
          </p:nvSpPr>
          <p:spPr>
            <a:xfrm>
              <a:off x="8610600" y="4206106"/>
              <a:ext cx="37846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 Schwinger, Phys. Rev. 82, 664 (1951)]</a:t>
              </a:r>
              <a:endParaRPr lang="fr-FR" sz="140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664AEAA-344F-424D-AA74-07F2B94DD532}"/>
                </a:ext>
              </a:extLst>
            </p:cNvPr>
            <p:cNvGrpSpPr/>
            <p:nvPr/>
          </p:nvGrpSpPr>
          <p:grpSpPr>
            <a:xfrm>
              <a:off x="1220600" y="4798546"/>
              <a:ext cx="8215588" cy="811761"/>
              <a:chOff x="3888360" y="3650017"/>
              <a:chExt cx="8215588" cy="811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ZoneTexte 48">
                    <a:extLst>
                      <a:ext uri="{FF2B5EF4-FFF2-40B4-BE49-F238E27FC236}">
                        <a16:creationId xmlns:a16="http://schemas.microsoft.com/office/drawing/2014/main" id="{76F48616-564C-4482-8DF5-754C112D8C15}"/>
                      </a:ext>
                    </a:extLst>
                  </p:cNvPr>
                  <p:cNvSpPr txBox="1"/>
                  <p:nvPr/>
                </p:nvSpPr>
                <p:spPr>
                  <a:xfrm>
                    <a:off x="3888360" y="3650017"/>
                    <a:ext cx="6096000" cy="81176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</a:t>
                    </a:r>
                    <a:r>
                      <a:rPr lang="fr-FR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ith</a:t>
                    </a:r>
                    <a:r>
                      <a: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fr-FR" sz="1800" dirty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fr-F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800" b="1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  <m:r>
                                  <a:rPr lang="fr-FR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fr-FR" sz="1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𝐄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+7</m:t>
                                    </m:r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𝐄</m:t>
                                        </m:r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𝐁</m:t>
                                        </m:r>
                                      </m:e>
                                    </m:d>
                                    <m:r>
                                      <a:rPr lang="fr-FR" sz="1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</m:d>
                                <m:r>
                                  <a:rPr lang="fr-F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  <m:e>
                                <m:r>
                                  <a:rPr lang="fr-FR" sz="1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  <m:r>
                                  <a:rPr lang="fr-FR" sz="1800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fr-F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sSubSup>
                                  <m:sSubSup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fr-FR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fr-FR" sz="1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𝐁</m:t>
                                    </m:r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−7</m:t>
                                    </m:r>
                                    <m:d>
                                      <m:d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𝐄</m:t>
                                        </m:r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sz="1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𝐁</m:t>
                                        </m:r>
                                      </m:e>
                                    </m:d>
                                    <m:r>
                                      <a:rPr lang="fr-FR" sz="1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𝐄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9" name="ZoneTexte 48">
                    <a:extLst>
                      <a:ext uri="{FF2B5EF4-FFF2-40B4-BE49-F238E27FC236}">
                        <a16:creationId xmlns:a16="http://schemas.microsoft.com/office/drawing/2014/main" id="{76F48616-564C-4482-8DF5-754C112D8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8360" y="3650017"/>
                    <a:ext cx="6096000" cy="8117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ZoneTexte 49">
                    <a:extLst>
                      <a:ext uri="{FF2B5EF4-FFF2-40B4-BE49-F238E27FC236}">
                        <a16:creationId xmlns:a16="http://schemas.microsoft.com/office/drawing/2014/main" id="{C1C5C502-CEC3-4CE9-9B87-419C24FA01C2}"/>
                      </a:ext>
                    </a:extLst>
                  </p:cNvPr>
                  <p:cNvSpPr txBox="1"/>
                  <p:nvPr/>
                </p:nvSpPr>
                <p:spPr>
                  <a:xfrm>
                    <a:off x="9200144" y="3716628"/>
                    <a:ext cx="2903804" cy="5597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≈3 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fr-FR" b="0" i="0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fr-FR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ZoneTexte 49">
                    <a:extLst>
                      <a:ext uri="{FF2B5EF4-FFF2-40B4-BE49-F238E27FC236}">
                        <a16:creationId xmlns:a16="http://schemas.microsoft.com/office/drawing/2014/main" id="{C1C5C502-CEC3-4CE9-9B87-419C24FA01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0144" y="3716628"/>
                    <a:ext cx="2903804" cy="5597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60C766A-8328-4F1F-8CE3-54B2BBC7BE77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down the speed of light in vacuum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26F279-4B62-401B-8C72-CE5C1CF1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CDC8-11E5-48E5-9586-C4E4C1966793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D4A4A-6E21-434F-896D-DEAC7D64DE0E}"/>
              </a:ext>
            </a:extLst>
          </p:cNvPr>
          <p:cNvSpPr/>
          <p:nvPr/>
        </p:nvSpPr>
        <p:spPr>
          <a:xfrm>
            <a:off x="455068" y="1040245"/>
            <a:ext cx="1110219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medium: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light in vacuum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vacuum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stressed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intense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e.m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vacuum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birefringence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(few Tesla)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49E67-6DC7-4F1D-94A5-42011E868470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down the speed of light in vacuum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CD25CAD-E982-46CE-BA90-DB11EE4BBB57}"/>
              </a:ext>
            </a:extLst>
          </p:cNvPr>
          <p:cNvGrpSpPr/>
          <p:nvPr/>
        </p:nvGrpSpPr>
        <p:grpSpPr>
          <a:xfrm>
            <a:off x="455068" y="3653284"/>
            <a:ext cx="10825740" cy="2316660"/>
            <a:chOff x="455068" y="3653284"/>
            <a:chExt cx="10825740" cy="2316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0649BF1-46A6-4399-A35A-A7A1B64B70CB}"/>
                    </a:ext>
                  </a:extLst>
                </p:cNvPr>
                <p:cNvSpPr/>
                <p:nvPr/>
              </p:nvSpPr>
              <p:spPr>
                <a:xfrm>
                  <a:off x="2015510" y="4853613"/>
                  <a:ext cx="6040836" cy="1116331"/>
                </a:xfrm>
                <a:prstGeom prst="rect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DeLLight </a:t>
                  </a:r>
                  <a:r>
                    <a:rPr lang="fr-FR" sz="2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intense laser </a:t>
                  </a:r>
                  <a:r>
                    <a:rPr lang="fr-FR" sz="2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field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produced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by LASERIX</a:t>
                  </a:r>
                </a:p>
                <a:p>
                  <a:pPr lvl="1">
                    <a:lnSpc>
                      <a:spcPct val="120000"/>
                    </a:lnSpc>
                  </a:pP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2.5 J, 30 fs, </a:t>
                  </a:r>
                  <a:r>
                    <a:rPr lang="fr-FR" sz="20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w</a:t>
                  </a:r>
                  <a:r>
                    <a:rPr lang="fr-FR" sz="2000" baseline="-25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0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=5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</a:t>
                  </a:r>
                  <a:r>
                    <a:rPr lang="fr-FR" sz="2000" dirty="0">
                      <a:sym typeface="Symbol" panose="05050102010706020507" pitchFamily="18" charset="2"/>
                    </a:rPr>
                    <a:t> 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I ~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2×10</m:t>
                          </m:r>
                        </m:e>
                        <m:sup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sup>
                      </m:sSup>
                    </m:oMath>
                  </a14:m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W/cm</a:t>
                  </a:r>
                  <a:r>
                    <a:rPr lang="fr-FR" sz="2000" baseline="30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</a:p>
                <a:p>
                  <a:pPr lvl="1">
                    <a:lnSpc>
                      <a:spcPct val="120000"/>
                    </a:lnSpc>
                  </a:pPr>
                  <a:r>
                    <a:rPr lang="fr-FR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</a:t>
                  </a:r>
                  <a14:m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fr-F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fr-FR" sz="2000" b="1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𝑻</m:t>
                      </m:r>
                    </m:oMath>
                  </a14:m>
                  <a:endPara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0649BF1-46A6-4399-A35A-A7A1B64B70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510" y="4853613"/>
                  <a:ext cx="6040836" cy="1116331"/>
                </a:xfrm>
                <a:prstGeom prst="rect">
                  <a:avLst/>
                </a:prstGeom>
                <a:blipFill>
                  <a:blip r:embed="rId2"/>
                  <a:stretch>
                    <a:fillRect l="-1007" t="-2162" r="-302" b="-8649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lèche droite 11">
              <a:extLst>
                <a:ext uri="{FF2B5EF4-FFF2-40B4-BE49-F238E27FC236}">
                  <a16:creationId xmlns:a16="http://schemas.microsoft.com/office/drawing/2014/main" id="{B9DCAB87-4F89-4C8C-9CA1-28CD88B5A96C}"/>
                </a:ext>
              </a:extLst>
            </p:cNvPr>
            <p:cNvSpPr/>
            <p:nvPr/>
          </p:nvSpPr>
          <p:spPr>
            <a:xfrm>
              <a:off x="1316725" y="5344187"/>
              <a:ext cx="387153" cy="22910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020ED32-7275-4570-B9EC-773FE64114F4}"/>
                </a:ext>
              </a:extLst>
            </p:cNvPr>
            <p:cNvSpPr txBox="1"/>
            <p:nvPr/>
          </p:nvSpPr>
          <p:spPr>
            <a:xfrm>
              <a:off x="455068" y="3653284"/>
              <a:ext cx="108257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8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advent of ultra-intense laser pulses, delivering ultra-intense electromagnetic fields in laboratory, opens a new promising window to observe the optical non linearity of vacuum : this is the goal of the DeLLight project 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2D7FB6F-08F1-46FF-93D8-BB505730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27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EAEBCD9-F901-4397-99A6-44372BF78C4C}"/>
              </a:ext>
            </a:extLst>
          </p:cNvPr>
          <p:cNvGrpSpPr/>
          <p:nvPr/>
        </p:nvGrpSpPr>
        <p:grpSpPr>
          <a:xfrm>
            <a:off x="457234" y="1230031"/>
            <a:ext cx="7162732" cy="4867036"/>
            <a:chOff x="204186" y="905522"/>
            <a:chExt cx="7834846" cy="545082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4" r="8091"/>
            <a:stretch/>
          </p:blipFill>
          <p:spPr>
            <a:xfrm>
              <a:off x="204186" y="905522"/>
              <a:ext cx="7834846" cy="5450828"/>
            </a:xfrm>
            <a:prstGeom prst="rect">
              <a:avLst/>
            </a:prstGeom>
          </p:spPr>
        </p:pic>
        <p:grpSp>
          <p:nvGrpSpPr>
            <p:cNvPr id="16" name="Groupe 15"/>
            <p:cNvGrpSpPr/>
            <p:nvPr/>
          </p:nvGrpSpPr>
          <p:grpSpPr>
            <a:xfrm>
              <a:off x="1872811" y="1202759"/>
              <a:ext cx="1330513" cy="1092004"/>
              <a:chOff x="360847" y="1996677"/>
              <a:chExt cx="1258024" cy="973949"/>
            </a:xfrm>
          </p:grpSpPr>
          <p:sp>
            <p:nvSpPr>
              <p:cNvPr id="17" name="Line 55"/>
              <p:cNvSpPr>
                <a:spLocks noChangeShapeType="1"/>
              </p:cNvSpPr>
              <p:nvPr/>
            </p:nvSpPr>
            <p:spPr bwMode="auto">
              <a:xfrm flipV="1">
                <a:off x="769182" y="2529939"/>
                <a:ext cx="267868" cy="2880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18" name="Line 56"/>
              <p:cNvSpPr>
                <a:spLocks noChangeShapeType="1"/>
              </p:cNvSpPr>
              <p:nvPr/>
            </p:nvSpPr>
            <p:spPr bwMode="auto">
              <a:xfrm flipV="1">
                <a:off x="769181" y="2256311"/>
                <a:ext cx="1441" cy="56165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19" name="Line 57"/>
              <p:cNvSpPr>
                <a:spLocks noChangeShapeType="1"/>
              </p:cNvSpPr>
              <p:nvPr/>
            </p:nvSpPr>
            <p:spPr bwMode="auto">
              <a:xfrm>
                <a:off x="769182" y="2821421"/>
                <a:ext cx="534297" cy="144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20" name="Text Box 59"/>
              <p:cNvSpPr txBox="1">
                <a:spLocks noChangeArrowheads="1"/>
              </p:cNvSpPr>
              <p:nvPr/>
            </p:nvSpPr>
            <p:spPr bwMode="auto">
              <a:xfrm>
                <a:off x="1284756" y="2593306"/>
                <a:ext cx="334115" cy="377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1646" tIns="40823" rIns="81646" bIns="40823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sz="1633">
                    <a:solidFill>
                      <a:srgbClr val="000000"/>
                    </a:solidFill>
                  </a:rPr>
                  <a:t>k</a:t>
                </a:r>
                <a:r>
                  <a:rPr lang="fr-FR" sz="1633" baseline="-33000">
                    <a:solidFill>
                      <a:srgbClr val="000000"/>
                    </a:solidFill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360847" y="2203111"/>
                    <a:ext cx="187807" cy="3539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ZoneText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847" y="2203111"/>
                    <a:ext cx="187807" cy="35394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3333" r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920185" y="2057798"/>
                    <a:ext cx="176587" cy="3539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ZoneTexte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185" y="2057798"/>
                    <a:ext cx="176587" cy="35394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2222" r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Line 55"/>
              <p:cNvSpPr>
                <a:spLocks noChangeShapeType="1"/>
              </p:cNvSpPr>
              <p:nvPr/>
            </p:nvSpPr>
            <p:spPr bwMode="auto">
              <a:xfrm flipV="1">
                <a:off x="772727" y="2401692"/>
                <a:ext cx="179140" cy="41982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24" name="Line 56"/>
              <p:cNvSpPr>
                <a:spLocks noChangeShapeType="1"/>
              </p:cNvSpPr>
              <p:nvPr/>
            </p:nvSpPr>
            <p:spPr bwMode="auto">
              <a:xfrm flipH="1" flipV="1">
                <a:off x="569096" y="2391058"/>
                <a:ext cx="203630" cy="41982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1083825" y="2434137"/>
                    <a:ext cx="166520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ZoneTexte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825" y="2434137"/>
                    <a:ext cx="166520" cy="3231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5385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658842" y="1996677"/>
                    <a:ext cx="170239" cy="3231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ZoneTexte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842" y="1996677"/>
                    <a:ext cx="170239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34615" r="-2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e 29"/>
            <p:cNvGrpSpPr/>
            <p:nvPr/>
          </p:nvGrpSpPr>
          <p:grpSpPr>
            <a:xfrm>
              <a:off x="4629506" y="1672193"/>
              <a:ext cx="1397967" cy="912055"/>
              <a:chOff x="7862512" y="1735447"/>
              <a:chExt cx="1320619" cy="800725"/>
            </a:xfrm>
          </p:grpSpPr>
          <p:sp>
            <p:nvSpPr>
              <p:cNvPr id="32" name="Line 61"/>
              <p:cNvSpPr>
                <a:spLocks noChangeShapeType="1"/>
              </p:cNvSpPr>
              <p:nvPr/>
            </p:nvSpPr>
            <p:spPr bwMode="auto">
              <a:xfrm flipV="1">
                <a:off x="8611391" y="2114207"/>
                <a:ext cx="267868" cy="28803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33" name="Line 62"/>
              <p:cNvSpPr>
                <a:spLocks noChangeShapeType="1"/>
              </p:cNvSpPr>
              <p:nvPr/>
            </p:nvSpPr>
            <p:spPr bwMode="auto">
              <a:xfrm flipV="1">
                <a:off x="8611391" y="1840578"/>
                <a:ext cx="1441" cy="56165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34" name="Line 63"/>
              <p:cNvSpPr>
                <a:spLocks noChangeShapeType="1"/>
              </p:cNvSpPr>
              <p:nvPr/>
            </p:nvSpPr>
            <p:spPr bwMode="auto">
              <a:xfrm flipH="1">
                <a:off x="8128941" y="2393498"/>
                <a:ext cx="515574" cy="144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33"/>
              </a:p>
            </p:txBody>
          </p:sp>
          <p:sp>
            <p:nvSpPr>
              <p:cNvPr id="35" name="Text Box 64"/>
              <p:cNvSpPr txBox="1">
                <a:spLocks noChangeArrowheads="1"/>
              </p:cNvSpPr>
              <p:nvPr/>
            </p:nvSpPr>
            <p:spPr bwMode="auto">
              <a:xfrm>
                <a:off x="8223990" y="1735447"/>
                <a:ext cx="368679" cy="377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1646" tIns="40823" rIns="81646" bIns="40823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sz="1633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fr-FR" sz="1633" baseline="-330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6" name="Text Box 65"/>
              <p:cNvSpPr txBox="1">
                <a:spLocks noChangeArrowheads="1"/>
              </p:cNvSpPr>
              <p:nvPr/>
            </p:nvSpPr>
            <p:spPr bwMode="auto">
              <a:xfrm>
                <a:off x="8814452" y="1893864"/>
                <a:ext cx="368679" cy="377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1646" tIns="40823" rIns="81646" bIns="40823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sz="1633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fr-FR" sz="1633" baseline="-330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7" name="Text Box 66"/>
              <p:cNvSpPr txBox="1">
                <a:spLocks noChangeArrowheads="1"/>
              </p:cNvSpPr>
              <p:nvPr/>
            </p:nvSpPr>
            <p:spPr bwMode="auto">
              <a:xfrm>
                <a:off x="7862512" y="2158852"/>
                <a:ext cx="334115" cy="377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1646" tIns="40823" rIns="81646" bIns="40823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fr-FR" sz="1633">
                    <a:solidFill>
                      <a:srgbClr val="000000"/>
                    </a:solidFill>
                  </a:rPr>
                  <a:t>k</a:t>
                </a:r>
                <a:r>
                  <a:rPr lang="fr-FR" sz="1633" baseline="-330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7076F61-E353-4AB6-85E6-61AC7FA19D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77804" y="1145191"/>
                <a:ext cx="4314195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 specifications</a:t>
                </a:r>
                <a:r>
                  <a:rPr lang="en-US" sz="2400" b="1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LASERIX)</a:t>
                </a:r>
                <a:endParaRPr lang="en-US" sz="2400" b="1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sz="24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≈ 2.5 Joules</a:t>
                </a: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Duration ≈ 50 fs</a:t>
                </a: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sz="24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Waist @ focus ≈ 5 </a:t>
                </a:r>
                <a:r>
                  <a:rPr lang="en-US" sz="2400" b="1" i="0" u="none" strike="noStrike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μm</a:t>
                </a:r>
                <a:endParaRPr lang="en-US" sz="2400" b="1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pump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 2  10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W/cm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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∼</a:t>
                </a:r>
                <a:r>
                  <a:rPr lang="fr-FR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FR" sz="20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l-GR" sz="20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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3×10</m:t>
                        </m:r>
                      </m:e>
                      <m:sup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2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fr-FR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fr-FR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804" y="1145191"/>
                <a:ext cx="4314195" cy="5016758"/>
              </a:xfrm>
              <a:prstGeom prst="rect">
                <a:avLst/>
              </a:prstGeom>
              <a:blipFill>
                <a:blip r:embed="rId14"/>
                <a:stretch>
                  <a:fillRect l="-2119" t="-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499007B9-E117-4A72-A6F1-3BFCE320BFAC}"/>
              </a:ext>
            </a:extLst>
          </p:cNvPr>
          <p:cNvSpPr/>
          <p:nvPr/>
        </p:nvSpPr>
        <p:spPr>
          <a:xfrm>
            <a:off x="2403411" y="572940"/>
            <a:ext cx="73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highly focused laser pulses</a:t>
            </a:r>
            <a:r>
              <a:rPr lang="en-US" sz="20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strong fields</a:t>
            </a:r>
          </a:p>
        </p:txBody>
      </p:sp>
      <p:sp>
        <p:nvSpPr>
          <p:cNvPr id="40" name="Flèche droite 11">
            <a:extLst>
              <a:ext uri="{FF2B5EF4-FFF2-40B4-BE49-F238E27FC236}">
                <a16:creationId xmlns:a16="http://schemas.microsoft.com/office/drawing/2014/main" id="{3901DC1C-6978-45B8-B598-FD4CC3BDB2DF}"/>
              </a:ext>
            </a:extLst>
          </p:cNvPr>
          <p:cNvSpPr/>
          <p:nvPr/>
        </p:nvSpPr>
        <p:spPr>
          <a:xfrm>
            <a:off x="8153400" y="5373969"/>
            <a:ext cx="457200" cy="2626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0F7B3-1348-4AF6-BFC8-504D42BB3138}"/>
              </a:ext>
            </a:extLst>
          </p:cNvPr>
          <p:cNvSpPr/>
          <p:nvPr/>
        </p:nvSpPr>
        <p:spPr>
          <a:xfrm>
            <a:off x="8710486" y="5072098"/>
            <a:ext cx="1989647" cy="9079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∼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× 10</a:t>
            </a:r>
            <a:r>
              <a:rPr lang="fr-FR" sz="2400" b="1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fr-FR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>
              <a:spcAft>
                <a:spcPts val="600"/>
              </a:spcAft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∼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prad</a:t>
            </a:r>
            <a:endParaRPr lang="fr-FR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C4C2332-D3E7-419E-93FE-D16055462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Xavier Sarazin, French-Ukrainian Workshop June 2025 (IJCLab)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8FD99C-4874-4FE7-B3AD-E57051BFA495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DeLLight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intense laser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@LASERIX</a:t>
            </a:r>
          </a:p>
        </p:txBody>
      </p:sp>
    </p:spTree>
    <p:extLst>
      <p:ext uri="{BB962C8B-B14F-4D97-AF65-F5344CB8AC3E}">
        <p14:creationId xmlns:p14="http://schemas.microsoft.com/office/powerpoint/2010/main" val="14033541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0830F342-247D-49CD-B635-3E20DF4B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22576" b="19057"/>
          <a:stretch/>
        </p:blipFill>
        <p:spPr>
          <a:xfrm>
            <a:off x="64644" y="711200"/>
            <a:ext cx="5867707" cy="444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39FF6F-CCF0-434E-AA0A-F8DE0A89842F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Refraction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Sagnac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04F431-179A-4359-BCE2-4C261A0D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E20A854-50AC-460C-BD4E-D8417232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5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A51EE54-BDCD-49D7-8633-A2BC6A241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4355" b="2286"/>
          <a:stretch/>
        </p:blipFill>
        <p:spPr>
          <a:xfrm>
            <a:off x="9240" y="715636"/>
            <a:ext cx="6724973" cy="5361729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80DBD7FA-980B-4209-8204-38F0D43B942D}"/>
              </a:ext>
            </a:extLst>
          </p:cNvPr>
          <p:cNvSpPr txBox="1"/>
          <p:nvPr/>
        </p:nvSpPr>
        <p:spPr>
          <a:xfrm>
            <a:off x="8098364" y="5958275"/>
            <a:ext cx="19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961D7D-0EA2-48FA-BBAA-45553FCB192C}"/>
              </a:ext>
            </a:extLst>
          </p:cNvPr>
          <p:cNvSpPr/>
          <p:nvPr/>
        </p:nvSpPr>
        <p:spPr>
          <a:xfrm>
            <a:off x="4951125" y="5379091"/>
            <a:ext cx="1648911" cy="70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4F84397-3C4E-45A8-8F74-05413E6D65F2}"/>
              </a:ext>
            </a:extLst>
          </p:cNvPr>
          <p:cNvSpPr txBox="1"/>
          <p:nvPr/>
        </p:nvSpPr>
        <p:spPr>
          <a:xfrm>
            <a:off x="6880607" y="5490749"/>
            <a:ext cx="5007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– OFF 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5 Hz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FC5B93-C821-4637-AC88-42D3C526DA4C}"/>
              </a:ext>
            </a:extLst>
          </p:cNvPr>
          <p:cNvSpPr/>
          <p:nvPr/>
        </p:nvSpPr>
        <p:spPr>
          <a:xfrm>
            <a:off x="6804983" y="828713"/>
            <a:ext cx="45768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factor in the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6F9AD72-796D-4041-A975-C001295F6483}"/>
                  </a:ext>
                </a:extLst>
              </p:cNvPr>
              <p:cNvSpPr txBox="1"/>
              <p:nvPr/>
            </p:nvSpPr>
            <p:spPr>
              <a:xfrm>
                <a:off x="8184088" y="1235933"/>
                <a:ext cx="1200072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𝓕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6F9AD72-796D-4041-A975-C001295F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088" y="1235933"/>
                <a:ext cx="1200072" cy="753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14254C30-824E-4591-8ADF-478D25D01D74}"/>
              </a:ext>
            </a:extLst>
          </p:cNvPr>
          <p:cNvSpPr txBox="1"/>
          <p:nvPr/>
        </p:nvSpPr>
        <p:spPr>
          <a:xfrm>
            <a:off x="7674613" y="1383283"/>
            <a:ext cx="4973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C66FC04-9E0B-46A8-8148-460C2E971A37}"/>
              </a:ext>
            </a:extLst>
          </p:cNvPr>
          <p:cNvGrpSpPr/>
          <p:nvPr/>
        </p:nvGrpSpPr>
        <p:grpSpPr>
          <a:xfrm>
            <a:off x="1301477" y="1510018"/>
            <a:ext cx="10825880" cy="4778457"/>
            <a:chOff x="1301477" y="1510018"/>
            <a:chExt cx="10825880" cy="4778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49DA63E3-755B-430C-BE6A-02B079F59E8F}"/>
                    </a:ext>
                  </a:extLst>
                </p:cNvPr>
                <p:cNvSpPr txBox="1"/>
                <p:nvPr/>
              </p:nvSpPr>
              <p:spPr>
                <a:xfrm>
                  <a:off x="6797003" y="2063856"/>
                  <a:ext cx="533035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fr-F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𝜹</m:t>
                      </m:r>
                      <m:r>
                        <a:rPr lang="fr-F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fr-F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fr-FR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Direct vertical shift of the probe </a:t>
                  </a:r>
                  <a:r>
                    <a:rPr lang="fr-FR" sz="2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inside</a:t>
                  </a:r>
                  <a:r>
                    <a:rPr lang="fr-FR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the Sagnac  </a:t>
                  </a:r>
                </a:p>
              </p:txBody>
            </p:sp>
          </mc:Choice>
          <mc:Fallback xmlns="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49DA63E3-755B-430C-BE6A-02B079F59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003" y="2063856"/>
                  <a:ext cx="5330354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259" t="-5556" b="-150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E575D8F1-8CEA-4BB0-9066-402D49890B9B}"/>
                </a:ext>
              </a:extLst>
            </p:cNvPr>
            <p:cNvGrpSpPr/>
            <p:nvPr/>
          </p:nvGrpSpPr>
          <p:grpSpPr>
            <a:xfrm>
              <a:off x="1301477" y="1510018"/>
              <a:ext cx="4223655" cy="4778457"/>
              <a:chOff x="1301477" y="1510018"/>
              <a:chExt cx="4223655" cy="4778457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87874D98-4592-49E3-A012-68572783E58E}"/>
                  </a:ext>
                </a:extLst>
              </p:cNvPr>
              <p:cNvGrpSpPr/>
              <p:nvPr/>
            </p:nvGrpSpPr>
            <p:grpSpPr>
              <a:xfrm>
                <a:off x="1301477" y="5436285"/>
                <a:ext cx="3694545" cy="852190"/>
                <a:chOff x="1301477" y="5436285"/>
                <a:chExt cx="3694545" cy="852190"/>
              </a:xfrm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6D89E47A-3ECF-48CC-B747-24C7E33B38BE}"/>
                    </a:ext>
                  </a:extLst>
                </p:cNvPr>
                <p:cNvGrpSpPr/>
                <p:nvPr/>
              </p:nvGrpSpPr>
              <p:grpSpPr>
                <a:xfrm flipV="1">
                  <a:off x="1301477" y="5604168"/>
                  <a:ext cx="3694545" cy="684307"/>
                  <a:chOff x="846131" y="5775775"/>
                  <a:chExt cx="5117827" cy="1162804"/>
                </a:xfrm>
              </p:grpSpPr>
              <p:sp>
                <p:nvSpPr>
                  <p:cNvPr id="36" name="Secteurs 93">
                    <a:extLst>
                      <a:ext uri="{FF2B5EF4-FFF2-40B4-BE49-F238E27FC236}">
                        <a16:creationId xmlns:a16="http://schemas.microsoft.com/office/drawing/2014/main" id="{667C8F2C-6C95-4231-87FA-275D5623FD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06213" y="6108367"/>
                    <a:ext cx="1154103" cy="488919"/>
                  </a:xfrm>
                  <a:prstGeom prst="pie">
                    <a:avLst>
                      <a:gd name="adj1" fmla="val 0"/>
                      <a:gd name="adj2" fmla="val 10800000"/>
                    </a:avLst>
                  </a:prstGeom>
                  <a:solidFill>
                    <a:schemeClr val="tx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AB990863-11E9-43A8-91A4-1E81BEECE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6272" y="6352824"/>
                    <a:ext cx="2907685" cy="0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F3C0E44C-D9E9-46D1-9BF2-76E12DEC8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6131" y="6366163"/>
                    <a:ext cx="2211106" cy="0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138C476F-1544-45A6-81A6-FA7324EAE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56272" y="5982513"/>
                    <a:ext cx="1615435" cy="379014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AADEDD87-E257-4E55-AEAE-42A88DF8AE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44736" y="5982513"/>
                    <a:ext cx="1119222" cy="0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solid"/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Secteurs 93">
                    <a:extLst>
                      <a:ext uri="{FF2B5EF4-FFF2-40B4-BE49-F238E27FC236}">
                        <a16:creationId xmlns:a16="http://schemas.microsoft.com/office/drawing/2014/main" id="{07D90CD6-6EAB-4A2A-B2D0-B90559DD89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51888" y="6117067"/>
                    <a:ext cx="1154104" cy="488919"/>
                  </a:xfrm>
                  <a:prstGeom prst="pie">
                    <a:avLst>
                      <a:gd name="adj1" fmla="val 0"/>
                      <a:gd name="adj2" fmla="val 10800000"/>
                    </a:avLst>
                  </a:prstGeom>
                  <a:solidFill>
                    <a:schemeClr val="tx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Arc 41">
                    <a:extLst>
                      <a:ext uri="{FF2B5EF4-FFF2-40B4-BE49-F238E27FC236}">
                        <a16:creationId xmlns:a16="http://schemas.microsoft.com/office/drawing/2014/main" id="{950BC67C-0BA4-4F3D-B7C7-39F8787799E2}"/>
                      </a:ext>
                    </a:extLst>
                  </p:cNvPr>
                  <p:cNvSpPr/>
                  <p:nvPr/>
                </p:nvSpPr>
                <p:spPr>
                  <a:xfrm rot="1820877">
                    <a:off x="4010908" y="6063102"/>
                    <a:ext cx="361720" cy="338599"/>
                  </a:xfrm>
                  <a:prstGeom prst="arc">
                    <a:avLst>
                      <a:gd name="adj1" fmla="val 16200000"/>
                      <a:gd name="adj2" fmla="val 794102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ZoneTexte 42">
                      <a:extLst>
                        <a:ext uri="{FF2B5EF4-FFF2-40B4-BE49-F238E27FC236}">
                          <a16:creationId xmlns:a16="http://schemas.microsoft.com/office/drawing/2014/main" id="{BAFB3066-C9E1-4CAF-A874-F98757492A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6741" y="5436285"/>
                      <a:ext cx="176413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𝜹</m:t>
                            </m:r>
                            <m:r>
                              <a:rPr lang="fr-F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𝛿𝜃</m:t>
                            </m:r>
                          </m:oMath>
                        </m:oMathPara>
                      </a14:m>
                      <a:endParaRPr lang="fr-FR" sz="22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ZoneTexte 42">
                      <a:extLst>
                        <a:ext uri="{FF2B5EF4-FFF2-40B4-BE49-F238E27FC236}">
                          <a16:creationId xmlns:a16="http://schemas.microsoft.com/office/drawing/2014/main" id="{BAFB3066-C9E1-4CAF-A874-F98757492A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6741" y="5436285"/>
                      <a:ext cx="1764137" cy="43088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Triangle isocèle 49">
                <a:extLst>
                  <a:ext uri="{FF2B5EF4-FFF2-40B4-BE49-F238E27FC236}">
                    <a16:creationId xmlns:a16="http://schemas.microsoft.com/office/drawing/2014/main" id="{1D4099D0-0E72-45B3-95DD-5358FC6F3751}"/>
                  </a:ext>
                </a:extLst>
              </p:cNvPr>
              <p:cNvSpPr/>
              <p:nvPr/>
            </p:nvSpPr>
            <p:spPr>
              <a:xfrm rot="16406379" flipH="1">
                <a:off x="3982134" y="3766591"/>
                <a:ext cx="96800" cy="1888837"/>
              </a:xfrm>
              <a:prstGeom prst="triangle">
                <a:avLst/>
              </a:prstGeom>
              <a:solidFill>
                <a:schemeClr val="accent1">
                  <a:lumMod val="50000"/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18CAE3AC-4DE4-415C-9DE0-77EFF7FB4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0076" y="4766499"/>
                <a:ext cx="536532" cy="0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F113D680-7A24-4C0C-88F7-703E1CDE9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912" y="2259399"/>
                <a:ext cx="2440220" cy="2485208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13CF6C3A-138E-4F20-B00A-0CA77A3E8D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9745" y="1510018"/>
                <a:ext cx="765635" cy="732603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96ADBF70-4CBE-45D8-B407-720165440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9" t="16432" r="40333" b="58913"/>
          <a:stretch/>
        </p:blipFill>
        <p:spPr>
          <a:xfrm>
            <a:off x="4672634" y="1244200"/>
            <a:ext cx="1118816" cy="103206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C74BA3B-7956-4918-8A7E-1FA5F3D54345}"/>
              </a:ext>
            </a:extLst>
          </p:cNvPr>
          <p:cNvGrpSpPr/>
          <p:nvPr/>
        </p:nvGrpSpPr>
        <p:grpSpPr>
          <a:xfrm>
            <a:off x="4996022" y="674396"/>
            <a:ext cx="7516859" cy="4661221"/>
            <a:chOff x="4996022" y="674396"/>
            <a:chExt cx="7516859" cy="4661221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D7BAB079-53C7-4EFC-89BC-4FA2EAC56CC6}"/>
                </a:ext>
              </a:extLst>
            </p:cNvPr>
            <p:cNvGrpSpPr/>
            <p:nvPr/>
          </p:nvGrpSpPr>
          <p:grpSpPr>
            <a:xfrm>
              <a:off x="6797002" y="2828310"/>
              <a:ext cx="5715879" cy="2507307"/>
              <a:chOff x="6797002" y="2828310"/>
              <a:chExt cx="5715879" cy="2507307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BE300BF1-26E6-4CAF-8F78-8C4F1792CE57}"/>
                  </a:ext>
                </a:extLst>
              </p:cNvPr>
              <p:cNvGrpSpPr/>
              <p:nvPr/>
            </p:nvGrpSpPr>
            <p:grpSpPr>
              <a:xfrm>
                <a:off x="6797002" y="2828310"/>
                <a:ext cx="5715879" cy="2317349"/>
                <a:chOff x="6797002" y="2828310"/>
                <a:chExt cx="5715879" cy="231734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ZoneTexte 30">
                      <a:extLst>
                        <a:ext uri="{FF2B5EF4-FFF2-40B4-BE49-F238E27FC236}">
                          <a16:creationId xmlns:a16="http://schemas.microsoft.com/office/drawing/2014/main" id="{C7490F1F-CCA6-4E37-B075-B98DB2FE02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7002" y="2828310"/>
                      <a:ext cx="5715879" cy="1107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14:m>
                        <m:oMath xmlns:m="http://schemas.openxmlformats.org/officeDocument/2006/math">
                          <m:r>
                            <a:rPr lang="fr-FR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fr-F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fr-F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a14:m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Vertical shift of the </a:t>
                      </a:r>
                      <a:r>
                        <a:rPr lang="fr-FR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interference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profile </a:t>
                      </a:r>
                      <a:r>
                        <a:rPr lang="fr-FR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amplified</a:t>
                      </a:r>
                      <a:r>
                        <a:rPr lang="fr-FR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</a:t>
                      </a:r>
                      <a:r>
                        <a:rPr lang="fr-FR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output  (</a:t>
                      </a:r>
                      <a:r>
                        <a:rPr lang="fr-FR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 Value Amplification</a:t>
                      </a: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p:txBody>
                </p:sp>
              </mc:Choice>
              <mc:Fallback xmlns="">
                <p:sp>
                  <p:nvSpPr>
                    <p:cNvPr id="31" name="ZoneTexte 30">
                      <a:extLst>
                        <a:ext uri="{FF2B5EF4-FFF2-40B4-BE49-F238E27FC236}">
                          <a16:creationId xmlns:a16="http://schemas.microsoft.com/office/drawing/2014/main" id="{C7490F1F-CCA6-4E37-B075-B98DB2FE02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7002" y="2828310"/>
                      <a:ext cx="5715879" cy="11079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73" t="-3846" b="-98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A594A417-C049-4B92-8A42-E2277E358880}"/>
                    </a:ext>
                  </a:extLst>
                </p:cNvPr>
                <p:cNvSpPr txBox="1"/>
                <p:nvPr/>
              </p:nvSpPr>
              <p:spPr>
                <a:xfrm>
                  <a:off x="6870570" y="4714772"/>
                  <a:ext cx="410174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fr-FR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Amplification factor</a:t>
                  </a:r>
                </a:p>
              </p:txBody>
            </p:sp>
            <p:grpSp>
              <p:nvGrpSpPr>
                <p:cNvPr id="47" name="Groupe 46">
                  <a:extLst>
                    <a:ext uri="{FF2B5EF4-FFF2-40B4-BE49-F238E27FC236}">
                      <a16:creationId xmlns:a16="http://schemas.microsoft.com/office/drawing/2014/main" id="{8905D8E2-B470-4B32-9D75-E827CBC1C18F}"/>
                    </a:ext>
                  </a:extLst>
                </p:cNvPr>
                <p:cNvGrpSpPr/>
                <p:nvPr/>
              </p:nvGrpSpPr>
              <p:grpSpPr>
                <a:xfrm>
                  <a:off x="7679397" y="3959295"/>
                  <a:ext cx="2399589" cy="461665"/>
                  <a:chOff x="6660911" y="2106806"/>
                  <a:chExt cx="2278229" cy="4616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ZoneTexte 47">
                        <a:extLst>
                          <a:ext uri="{FF2B5EF4-FFF2-40B4-BE49-F238E27FC236}">
                            <a16:creationId xmlns:a16="http://schemas.microsoft.com/office/drawing/2014/main" id="{326D2A53-91FA-4664-B1DB-8783FF8D7D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58689" y="2122194"/>
                        <a:ext cx="1880451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𝒜</m:t>
                              </m:r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fr-F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fr-FR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ZoneTexte 47">
                        <a:extLst>
                          <a:ext uri="{FF2B5EF4-FFF2-40B4-BE49-F238E27FC236}">
                            <a16:creationId xmlns:a16="http://schemas.microsoft.com/office/drawing/2014/main" id="{326D2A53-91FA-4664-B1DB-8783FF8D7D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58689" y="2122194"/>
                        <a:ext cx="1880451" cy="43088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690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9" name="ZoneTexte 48">
                    <a:extLst>
                      <a:ext uri="{FF2B5EF4-FFF2-40B4-BE49-F238E27FC236}">
                        <a16:creationId xmlns:a16="http://schemas.microsoft.com/office/drawing/2014/main" id="{7E1B7EEA-AB20-48C0-B27F-7E1FDDB7DDEA}"/>
                      </a:ext>
                    </a:extLst>
                  </p:cNvPr>
                  <p:cNvSpPr txBox="1"/>
                  <p:nvPr/>
                </p:nvSpPr>
                <p:spPr>
                  <a:xfrm>
                    <a:off x="6660911" y="2106806"/>
                    <a:ext cx="48763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</a:t>
                    </a:r>
                    <a:endParaRPr lang="fr-FR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85C1923-FCF2-49E8-90BE-D2DC1365BE78}"/>
                      </a:ext>
                    </a:extLst>
                  </p:cNvPr>
                  <p:cNvSpPr/>
                  <p:nvPr/>
                </p:nvSpPr>
                <p:spPr>
                  <a:xfrm>
                    <a:off x="9763285" y="4543862"/>
                    <a:ext cx="1684179" cy="7917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𝒜</m:t>
                          </m:r>
                          <m:r>
                            <a:rPr lang="fr-F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=±</m:t>
                          </m:r>
                          <m:f>
                            <m:f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fr-FR" sz="2200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85C1923-FCF2-49E8-90BE-D2DC1365BE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3285" y="4543862"/>
                    <a:ext cx="1684179" cy="79175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6E5554C4-569F-4CEB-B4A0-0EAD4ACAA86C}"/>
                </a:ext>
              </a:extLst>
            </p:cNvPr>
            <p:cNvCxnSpPr/>
            <p:nvPr/>
          </p:nvCxnSpPr>
          <p:spPr>
            <a:xfrm flipV="1">
              <a:off x="5246866" y="1064370"/>
              <a:ext cx="0" cy="6753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06453669-DFBD-4798-86BC-84725939F277}"/>
                    </a:ext>
                  </a:extLst>
                </p:cNvPr>
                <p:cNvSpPr txBox="1"/>
                <p:nvPr/>
              </p:nvSpPr>
              <p:spPr>
                <a:xfrm>
                  <a:off x="4996022" y="674396"/>
                  <a:ext cx="55826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oMath>
                    </m:oMathPara>
                  </a14:m>
                  <a:endParaRPr lang="fr-FR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06453669-DFBD-4798-86BC-84725939F2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6022" y="674396"/>
                  <a:ext cx="558265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297" r="-4396" b="-1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90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7143F0-2CBF-475E-B670-78E82747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id="{4EB7A00C-7580-489C-A802-6CAE15E2CF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934" y="2393239"/>
                <a:ext cx="10876377" cy="169799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66900" lvl="1" indent="-342900"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@ </a:t>
                </a:r>
                <a:r>
                  <a:rPr lang="fr-FR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LASERIX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(10 Hz </a:t>
                </a:r>
                <a:r>
                  <a:rPr lang="fr-F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repetition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666900" lvl="1" indent="-342900"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Extinction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=4×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𝒜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=250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(best extinction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666900" lvl="1" indent="-342900"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Waist at focus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5 µm (typical achievable value)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66900" lvl="1" indent="-342900"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</a:t>
                </a:r>
                <a:r>
                  <a:rPr lang="fr-FR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10 nm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(CCD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shot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noise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spcAft>
                    <a:spcPts val="2400"/>
                  </a:spcAft>
                  <a:buFont typeface="Arial" panose="020B0604020202020204" pitchFamily="34" charset="0"/>
                  <a:buNone/>
                </a:pP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B7A00C-7580-489C-A802-6CAE15E2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4" y="2393239"/>
                <a:ext cx="10876377" cy="1697994"/>
              </a:xfrm>
              <a:prstGeom prst="rect">
                <a:avLst/>
              </a:prstGeom>
              <a:blipFill rotWithShape="0">
                <a:blip r:embed="rId2"/>
                <a:stretch>
                  <a:fillRect t="-3957" b="-30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4E56F7B-B2FC-4275-8C37-C2A6A4E916F5}"/>
              </a:ext>
            </a:extLst>
          </p:cNvPr>
          <p:cNvSpPr/>
          <p:nvPr/>
        </p:nvSpPr>
        <p:spPr>
          <a:xfrm>
            <a:off x="1202667" y="1276406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signal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0804BD-4815-4D82-A8C0-4A3190C941D8}"/>
              </a:ext>
            </a:extLst>
          </p:cNvPr>
          <p:cNvSpPr txBox="1"/>
          <p:nvPr/>
        </p:nvSpPr>
        <p:spPr>
          <a:xfrm>
            <a:off x="1507367" y="4831376"/>
            <a:ext cx="9671238" cy="7848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ON-OFF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5 Hz</a:t>
            </a:r>
          </a:p>
          <a:p>
            <a:pPr algn="ctr">
              <a:spcAft>
                <a:spcPts val="600"/>
              </a:spcAft>
            </a:pP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1 sigma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4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LASERIX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èche droite 11">
            <a:extLst>
              <a:ext uri="{FF2B5EF4-FFF2-40B4-BE49-F238E27FC236}">
                <a16:creationId xmlns:a16="http://schemas.microsoft.com/office/drawing/2014/main" id="{0158B5F0-8A5F-4461-BC14-485E2C1C3A1D}"/>
              </a:ext>
            </a:extLst>
          </p:cNvPr>
          <p:cNvSpPr/>
          <p:nvPr/>
        </p:nvSpPr>
        <p:spPr>
          <a:xfrm>
            <a:off x="859525" y="5109237"/>
            <a:ext cx="387153" cy="2291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2FDACC-6F51-4E41-8471-0A3419E5BD8A}"/>
                  </a:ext>
                </a:extLst>
              </p:cNvPr>
              <p:cNvSpPr/>
              <p:nvPr/>
            </p:nvSpPr>
            <p:spPr>
              <a:xfrm>
                <a:off x="3710632" y="1086082"/>
                <a:ext cx="7642861" cy="855619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2.7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𝐽𝑜𝑢𝑙𝑒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μm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ℱ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𝑡𝑖𝑙𝑡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~15°)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2FDACC-6F51-4E41-8471-0A3419E5B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32" y="1086082"/>
                <a:ext cx="7642861" cy="855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764097F7-A965-427D-AF96-54B4CEEE1691}"/>
              </a:ext>
            </a:extLst>
          </p:cNvPr>
          <p:cNvSpPr/>
          <p:nvPr/>
        </p:nvSpPr>
        <p:spPr>
          <a:xfrm>
            <a:off x="8224671" y="2393239"/>
            <a:ext cx="480767" cy="1546055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11">
            <a:extLst>
              <a:ext uri="{FF2B5EF4-FFF2-40B4-BE49-F238E27FC236}">
                <a16:creationId xmlns:a16="http://schemas.microsoft.com/office/drawing/2014/main" id="{A2A8BFED-7232-48D7-8580-D4DC962B087F}"/>
              </a:ext>
            </a:extLst>
          </p:cNvPr>
          <p:cNvSpPr/>
          <p:nvPr/>
        </p:nvSpPr>
        <p:spPr>
          <a:xfrm>
            <a:off x="8756145" y="3051708"/>
            <a:ext cx="387153" cy="2291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A475D4-C703-4D70-92C9-959E6049AFAF}"/>
                  </a:ext>
                </a:extLst>
              </p:cNvPr>
              <p:cNvSpPr/>
              <p:nvPr/>
            </p:nvSpPr>
            <p:spPr>
              <a:xfrm>
                <a:off x="9315602" y="2935428"/>
                <a:ext cx="1802545" cy="461665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~ 15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pm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A475D4-C703-4D70-92C9-959E6049A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602" y="2935428"/>
                <a:ext cx="18025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5D6772-55B1-48AA-A502-C7148639D054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signal and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endParaRPr lang="fr-F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2D4BD6-A34D-4A78-BA3F-CE5DE3FB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4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ABD9B0-AB08-4B07-BBC9-33D6092D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3B316D-8775-4E59-B3AF-326C38DFA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18519"/>
          <a:stretch/>
        </p:blipFill>
        <p:spPr>
          <a:xfrm>
            <a:off x="6273436" y="2288590"/>
            <a:ext cx="5192599" cy="37547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ABDF68-56DA-4A24-9682-80B2B716B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5" y="2311160"/>
            <a:ext cx="5639749" cy="3759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062C11-CA08-4332-AA43-CDBB2086DB2F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DeLLight pilot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6F63F-FFA0-431A-9A38-CA26CE976765}"/>
              </a:ext>
            </a:extLst>
          </p:cNvPr>
          <p:cNvSpPr/>
          <p:nvPr/>
        </p:nvSpPr>
        <p:spPr>
          <a:xfrm>
            <a:off x="1555090" y="750783"/>
            <a:ext cx="85464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experiment in vacuum chamber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Sagnac interferometer with focus of the probe and pump beams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DeLLight deflection measured in air with a low pump energy</a:t>
            </a:r>
            <a:endParaRPr lang="en-US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9EF11C2-00BE-49D8-901E-F31A8804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76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F1E01C-8FAC-4BD6-A3AC-9667C435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/>
          <a:stretch/>
        </p:blipFill>
        <p:spPr>
          <a:xfrm>
            <a:off x="431806" y="1217218"/>
            <a:ext cx="4030466" cy="3815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73895-3BD5-4EFC-8BE4-F5EE2FA48854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DeLLight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 in air</a:t>
            </a:r>
          </a:p>
        </p:txBody>
      </p:sp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DE973003-5710-4F1F-A8F1-CE82ED94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8</a:t>
            </a:fld>
            <a:endParaRPr lang="fr-FR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6684BB13-DF50-4525-9AA6-0F826D25F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/>
          <a:stretch/>
        </p:blipFill>
        <p:spPr>
          <a:xfrm>
            <a:off x="4309329" y="1217218"/>
            <a:ext cx="4114800" cy="3840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D0FF0C-9E21-411B-B7D6-19E446648C29}"/>
                  </a:ext>
                </a:extLst>
              </p:cNvPr>
              <p:cNvSpPr txBox="1"/>
              <p:nvPr/>
            </p:nvSpPr>
            <p:spPr>
              <a:xfrm>
                <a:off x="1579871" y="3305755"/>
                <a:ext cx="2355138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D0FF0C-9E21-411B-B7D6-19E44664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71" y="3305755"/>
                <a:ext cx="2355138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6FA1D37-008A-4213-B83B-DD81515A0F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7008"/>
          <a:stretch/>
        </p:blipFill>
        <p:spPr>
          <a:xfrm>
            <a:off x="8235696" y="1207069"/>
            <a:ext cx="3806952" cy="384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19871BC-7E5F-4516-8EA5-95559EF92439}"/>
                  </a:ext>
                </a:extLst>
              </p:cNvPr>
              <p:cNvSpPr txBox="1"/>
              <p:nvPr/>
            </p:nvSpPr>
            <p:spPr>
              <a:xfrm rot="16200000">
                <a:off x="-685801" y="2957806"/>
                <a:ext cx="17600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𝑚𝑒𝑠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(nm)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19871BC-7E5F-4516-8EA5-95559E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85801" y="2957806"/>
                <a:ext cx="1760034" cy="276999"/>
              </a:xfrm>
              <a:prstGeom prst="rect">
                <a:avLst/>
              </a:prstGeom>
              <a:blipFill>
                <a:blip r:embed="rId6"/>
                <a:stretch>
                  <a:fillRect l="-28261" t="-7639" r="-50000" b="-4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999F818-04A1-41ED-8CEF-FB0D865744F2}"/>
                  </a:ext>
                </a:extLst>
              </p:cNvPr>
              <p:cNvSpPr txBox="1"/>
              <p:nvPr/>
            </p:nvSpPr>
            <p:spPr>
              <a:xfrm>
                <a:off x="1236419" y="1123532"/>
                <a:ext cx="2219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999F818-04A1-41ED-8CEF-FB0D86574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19" y="1123532"/>
                <a:ext cx="2219454" cy="369332"/>
              </a:xfrm>
              <a:prstGeom prst="rect">
                <a:avLst/>
              </a:prstGeom>
              <a:blipFill>
                <a:blip r:embed="rId7"/>
                <a:stretch>
                  <a:fillRect l="-4945" t="-24590" r="-6319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DBB350B-1C4E-4496-9B34-8AD190ED59DB}"/>
                  </a:ext>
                </a:extLst>
              </p:cNvPr>
              <p:cNvSpPr txBox="1"/>
              <p:nvPr/>
            </p:nvSpPr>
            <p:spPr>
              <a:xfrm>
                <a:off x="5056006" y="1123532"/>
                <a:ext cx="2431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(time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DBB350B-1C4E-4496-9B34-8AD190ED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06" y="1123532"/>
                <a:ext cx="2431050" cy="369332"/>
              </a:xfrm>
              <a:prstGeom prst="rect">
                <a:avLst/>
              </a:prstGeom>
              <a:blipFill>
                <a:blip r:embed="rId8"/>
                <a:stretch>
                  <a:fillRect l="-4261" t="-24590" r="-5764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9287AB-DEFB-412A-917D-0A1B4891717B}"/>
                  </a:ext>
                </a:extLst>
              </p:cNvPr>
              <p:cNvSpPr txBox="1"/>
              <p:nvPr/>
            </p:nvSpPr>
            <p:spPr>
              <a:xfrm>
                <a:off x="8841894" y="1123532"/>
                <a:ext cx="25945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(polarisation)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9287AB-DEFB-412A-917D-0A1B4891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894" y="1123532"/>
                <a:ext cx="2594556" cy="369332"/>
              </a:xfrm>
              <a:prstGeom prst="rect">
                <a:avLst/>
              </a:prstGeom>
              <a:blipFill>
                <a:blip r:embed="rId9"/>
                <a:stretch>
                  <a:fillRect l="-3991" t="-24590" r="-5399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29D9537-3BD1-4991-B16E-0EEBDB715AA5}"/>
              </a:ext>
            </a:extLst>
          </p:cNvPr>
          <p:cNvSpPr/>
          <p:nvPr/>
        </p:nvSpPr>
        <p:spPr>
          <a:xfrm>
            <a:off x="1811104" y="3341150"/>
            <a:ext cx="1833703" cy="5832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8A9466-51FD-4E82-BCC7-DB49FC100BC0}"/>
              </a:ext>
            </a:extLst>
          </p:cNvPr>
          <p:cNvSpPr txBox="1"/>
          <p:nvPr/>
        </p:nvSpPr>
        <p:spPr>
          <a:xfrm>
            <a:off x="524550" y="4768097"/>
            <a:ext cx="3692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(TW/cm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8D7B7F-287A-4B5D-8E55-E7F56E84ADA6}"/>
              </a:ext>
            </a:extLst>
          </p:cNvPr>
          <p:cNvSpPr txBox="1"/>
          <p:nvPr/>
        </p:nvSpPr>
        <p:spPr>
          <a:xfrm>
            <a:off x="4941173" y="4777241"/>
            <a:ext cx="2773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/probe (fs)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C1322B-BE08-4198-97EB-CE65543991C8}"/>
              </a:ext>
            </a:extLst>
          </p:cNvPr>
          <p:cNvSpPr txBox="1"/>
          <p:nvPr/>
        </p:nvSpPr>
        <p:spPr>
          <a:xfrm>
            <a:off x="8426694" y="4761016"/>
            <a:ext cx="36215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Polarisation angle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/probe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95510D-F86D-4365-83E3-6617A44F7767}"/>
              </a:ext>
            </a:extLst>
          </p:cNvPr>
          <p:cNvCxnSpPr/>
          <p:nvPr/>
        </p:nvCxnSpPr>
        <p:spPr>
          <a:xfrm>
            <a:off x="6883580" y="2892166"/>
            <a:ext cx="5943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657CE7C-9677-4772-89BF-2C73A0CA72AB}"/>
                  </a:ext>
                </a:extLst>
              </p:cNvPr>
              <p:cNvSpPr txBox="1"/>
              <p:nvPr/>
            </p:nvSpPr>
            <p:spPr>
              <a:xfrm>
                <a:off x="6809985" y="3010437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70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657CE7C-9677-4772-89BF-2C73A0CA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85" y="3010437"/>
                <a:ext cx="755335" cy="369332"/>
              </a:xfrm>
              <a:prstGeom prst="rect">
                <a:avLst/>
              </a:prstGeom>
              <a:blipFill>
                <a:blip r:embed="rId10"/>
                <a:stretch>
                  <a:fillRect t="-10000" r="-645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431807" y="5310154"/>
            <a:ext cx="1141226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the DeLLight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amplification !</a:t>
            </a:r>
          </a:p>
          <a:p>
            <a:pPr algn="l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60957" y="5740920"/>
            <a:ext cx="8781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A.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Kraych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Physical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109.5 (2024)</a:t>
            </a: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6590A6-81CC-4C83-9014-438E157C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6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79C246-57CF-4D83-BF78-9116A16C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30FD-8299-4528-A28A-55BDC4E1FB4F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462139-C4AE-4CF1-827B-D6E805EBD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7" t="14211" r="39161" b="12953"/>
          <a:stretch/>
        </p:blipFill>
        <p:spPr>
          <a:xfrm>
            <a:off x="10198581" y="1011703"/>
            <a:ext cx="982607" cy="216264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ACEFBCD-8FEF-4B97-A31C-38741708CAD9}"/>
              </a:ext>
            </a:extLst>
          </p:cNvPr>
          <p:cNvGrpSpPr/>
          <p:nvPr/>
        </p:nvGrpSpPr>
        <p:grpSpPr>
          <a:xfrm>
            <a:off x="739291" y="3237399"/>
            <a:ext cx="9446064" cy="3481286"/>
            <a:chOff x="420311" y="2537450"/>
            <a:chExt cx="11094585" cy="418123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1914ED0-762E-4B13-B641-08DFDF34F9CB}"/>
                </a:ext>
              </a:extLst>
            </p:cNvPr>
            <p:cNvGrpSpPr/>
            <p:nvPr/>
          </p:nvGrpSpPr>
          <p:grpSpPr>
            <a:xfrm>
              <a:off x="8124574" y="2537450"/>
              <a:ext cx="3229226" cy="2675937"/>
              <a:chOff x="7753099" y="2839038"/>
              <a:chExt cx="3886451" cy="3271117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6F3A9BA-21DB-431D-8612-23539ADEC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3099" y="2839038"/>
                <a:ext cx="3886451" cy="327111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98AD72-D99C-4BFD-96F2-07AC390CE3D3}"/>
                  </a:ext>
                </a:extLst>
              </p:cNvPr>
              <p:cNvSpPr/>
              <p:nvPr/>
            </p:nvSpPr>
            <p:spPr>
              <a:xfrm>
                <a:off x="8770182" y="2952750"/>
                <a:ext cx="2061883" cy="257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4813F1-6237-4E48-9418-118069C71BCC}"/>
                  </a:ext>
                </a:extLst>
              </p:cNvPr>
              <p:cNvSpPr/>
              <p:nvPr/>
            </p:nvSpPr>
            <p:spPr>
              <a:xfrm>
                <a:off x="9322633" y="5922572"/>
                <a:ext cx="964368" cy="187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C0641EA-A8FB-44B8-A685-A8339E642E97}"/>
                </a:ext>
              </a:extLst>
            </p:cNvPr>
            <p:cNvGrpSpPr/>
            <p:nvPr/>
          </p:nvGrpSpPr>
          <p:grpSpPr>
            <a:xfrm>
              <a:off x="420311" y="2537450"/>
              <a:ext cx="7380663" cy="4181235"/>
              <a:chOff x="1544263" y="2850590"/>
              <a:chExt cx="7085856" cy="391192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6F48881C-B1A6-40A4-9D64-247418ED0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263" y="3023479"/>
                <a:ext cx="7085856" cy="373903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2C4DC76-57DA-412C-A38A-77FA51DE086B}"/>
                  </a:ext>
                </a:extLst>
              </p:cNvPr>
              <p:cNvSpPr/>
              <p:nvPr/>
            </p:nvSpPr>
            <p:spPr>
              <a:xfrm>
                <a:off x="4320791" y="2850590"/>
                <a:ext cx="1979525" cy="241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647816ED-AFD3-49AF-A247-076C1FBA14FA}"/>
                    </a:ext>
                  </a:extLst>
                </p:cNvPr>
                <p:cNvSpPr txBox="1"/>
                <p:nvPr/>
              </p:nvSpPr>
              <p:spPr>
                <a:xfrm>
                  <a:off x="8443188" y="5442214"/>
                  <a:ext cx="3071708" cy="10680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>
                      <a:solidFill>
                        <a:schemeClr val="accent1"/>
                      </a:solidFill>
                    </a:rPr>
                    <a:t>Standard: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=1760</m:t>
                      </m:r>
                    </m:oMath>
                  </a14:m>
                  <a:r>
                    <a:rPr lang="fr-FR" sz="1600" dirty="0"/>
                    <a:t> nm</a:t>
                  </a:r>
                </a:p>
                <a:p>
                  <a:r>
                    <a:rPr lang="fr-FR" sz="1600" dirty="0" err="1">
                      <a:solidFill>
                        <a:srgbClr val="FF0000"/>
                      </a:solidFill>
                    </a:rPr>
                    <a:t>After</a:t>
                  </a:r>
                  <a:r>
                    <a:rPr lang="fr-FR" sz="1600" dirty="0">
                      <a:solidFill>
                        <a:srgbClr val="FF0000"/>
                      </a:solidFill>
                    </a:rPr>
                    <a:t> HFPNS:</a:t>
                  </a:r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=44</m:t>
                      </m:r>
                    </m:oMath>
                  </a14:m>
                  <a:r>
                    <a:rPr lang="fr-FR" sz="1600" dirty="0"/>
                    <a:t> nm</a:t>
                  </a:r>
                </a:p>
                <a:p>
                  <a:r>
                    <a:rPr lang="fr-FR" sz="1600" i="1" dirty="0"/>
                    <a:t>Quantum noise:</a:t>
                  </a:r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a14:m>
                  <a:r>
                    <a:rPr lang="fr-FR" sz="1600" dirty="0"/>
                    <a:t> nm</a:t>
                  </a:r>
                </a:p>
              </p:txBody>
            </p:sp>
          </mc:Choice>
          <mc:Fallback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647816ED-AFD3-49AF-A247-076C1FBA1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3188" y="5442214"/>
                  <a:ext cx="3071708" cy="1068081"/>
                </a:xfrm>
                <a:prstGeom prst="rect">
                  <a:avLst/>
                </a:prstGeom>
                <a:blipFill>
                  <a:blip r:embed="rId5"/>
                  <a:stretch>
                    <a:fillRect l="-1160" t="-676" b="-540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2724459-F4C8-4F9B-B028-313F71BD80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5562" y="2871058"/>
              <a:ext cx="1123161" cy="1157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E7ECFA6-F960-48FB-BB6A-8DEA69F2AA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5562" y="3840227"/>
              <a:ext cx="1123161" cy="10872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7A3B9CF0-188B-45BD-A422-42D381E008AA}"/>
                    </a:ext>
                  </a:extLst>
                </p:cNvPr>
                <p:cNvSpPr txBox="1"/>
                <p:nvPr/>
              </p:nvSpPr>
              <p:spPr>
                <a:xfrm>
                  <a:off x="8879199" y="5065870"/>
                  <a:ext cx="2009835" cy="244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𝑂𝑁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𝑂𝐹𝐹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fr-FR" sz="1400" dirty="0"/>
                    <a:t> (</a:t>
                  </a:r>
                  <a:r>
                    <a:rPr lang="fr-FR" sz="1400" dirty="0">
                      <a:latin typeface="Symbol" panose="05050102010706020507" pitchFamily="18" charset="2"/>
                    </a:rPr>
                    <a:t>m</a:t>
                  </a:r>
                  <a:r>
                    <a:rPr lang="fr-FR" sz="1400" dirty="0"/>
                    <a:t>m)</a:t>
                  </a: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7A3B9CF0-188B-45BD-A422-42D381E00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199" y="5065870"/>
                  <a:ext cx="2009835" cy="244231"/>
                </a:xfrm>
                <a:prstGeom prst="rect">
                  <a:avLst/>
                </a:prstGeom>
                <a:blipFill>
                  <a:blip r:embed="rId6"/>
                  <a:stretch>
                    <a:fillRect t="-28571" r="-340" b="-5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778D4E5-26F4-4181-B4A1-0845184A91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30" y="610548"/>
            <a:ext cx="3760061" cy="238055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B45C9A3-4602-499D-B772-6EB302D16BC2}"/>
              </a:ext>
            </a:extLst>
          </p:cNvPr>
          <p:cNvSpPr txBox="1"/>
          <p:nvPr/>
        </p:nvSpPr>
        <p:spPr>
          <a:xfrm>
            <a:off x="253830" y="1011703"/>
            <a:ext cx="54323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supression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vibration-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 noise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(High Frequency) pulse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quantum noise-limited special resolution has been achieved (Ali Aras’s thesis)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8012C-E109-43D8-A836-8ACADCEFF6CF}"/>
              </a:ext>
            </a:extLst>
          </p:cNvPr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quantum noise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7167FE-5D85-4722-86D8-C32B45066000}"/>
              </a:ext>
            </a:extLst>
          </p:cNvPr>
          <p:cNvSpPr txBox="1"/>
          <p:nvPr/>
        </p:nvSpPr>
        <p:spPr>
          <a:xfrm>
            <a:off x="11181188" y="122142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E1C5A5B-7677-46A3-8F16-16724FD32603}"/>
              </a:ext>
            </a:extLst>
          </p:cNvPr>
          <p:cNvSpPr txBox="1"/>
          <p:nvPr/>
        </p:nvSpPr>
        <p:spPr>
          <a:xfrm>
            <a:off x="11184731" y="232013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342DE58-E359-4F75-B178-CBD99EA5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Xavier Sarazin, French-Ukrainian Workshop June 2025 (IJCLab)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463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12821</TotalTime>
  <Words>1025</Words>
  <Application>Microsoft Office PowerPoint</Application>
  <PresentationFormat>Grand écran</PresentationFormat>
  <Paragraphs>139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Sarazin</dc:creator>
  <cp:lastModifiedBy>Xavier Sarazin</cp:lastModifiedBy>
  <cp:revision>546</cp:revision>
  <dcterms:created xsi:type="dcterms:W3CDTF">2022-12-07T15:01:01Z</dcterms:created>
  <dcterms:modified xsi:type="dcterms:W3CDTF">2025-06-11T21:42:05Z</dcterms:modified>
</cp:coreProperties>
</file>