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sldIdLst>
    <p:sldId id="256" r:id="rId2"/>
    <p:sldId id="521" r:id="rId3"/>
    <p:sldId id="570" r:id="rId4"/>
    <p:sldId id="571" r:id="rId5"/>
    <p:sldId id="572" r:id="rId6"/>
    <p:sldId id="575" r:id="rId7"/>
    <p:sldId id="260" r:id="rId8"/>
    <p:sldId id="573" r:id="rId9"/>
    <p:sldId id="576" r:id="rId10"/>
    <p:sldId id="577" r:id="rId11"/>
    <p:sldId id="578" r:id="rId12"/>
    <p:sldId id="581" r:id="rId13"/>
    <p:sldId id="579" r:id="rId14"/>
    <p:sldId id="580" r:id="rId15"/>
    <p:sldId id="582" r:id="rId16"/>
    <p:sldId id="584" r:id="rId17"/>
    <p:sldId id="437" r:id="rId18"/>
    <p:sldId id="569" r:id="rId19"/>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93"/>
    <p:restoredTop sz="94663"/>
  </p:normalViewPr>
  <p:slideViewPr>
    <p:cSldViewPr snapToGrid="0">
      <p:cViewPr>
        <p:scale>
          <a:sx n="93" d="100"/>
          <a:sy n="93" d="100"/>
        </p:scale>
        <p:origin x="152" y="11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CDD398-7284-4BBC-9C51-B81CCF811784}" type="datetimeFigureOut">
              <a:rPr lang="en-CH" smtClean="0"/>
              <a:t>6/11/25</a:t>
            </a:fld>
            <a:endParaRPr lang="en-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6C2BC-967A-46DC-B988-86D34051057D}" type="slidenum">
              <a:rPr lang="en-CH" smtClean="0"/>
              <a:t>‹N°›</a:t>
            </a:fld>
            <a:endParaRPr lang="en-CH"/>
          </a:p>
        </p:txBody>
      </p:sp>
    </p:spTree>
    <p:extLst>
      <p:ext uri="{BB962C8B-B14F-4D97-AF65-F5344CB8AC3E}">
        <p14:creationId xmlns:p14="http://schemas.microsoft.com/office/powerpoint/2010/main" val="4127638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4AD0A-424B-CBC8-B1C8-26DA2FED6A8A}"/>
              </a:ext>
            </a:extLst>
          </p:cNvPr>
          <p:cNvSpPr>
            <a:spLocks noGrp="1"/>
          </p:cNvSpPr>
          <p:nvPr>
            <p:ph type="ctrTitle"/>
          </p:nvPr>
        </p:nvSpPr>
        <p:spPr>
          <a:xfrm>
            <a:off x="4960188" y="560716"/>
            <a:ext cx="6737230" cy="1922703"/>
          </a:xfrm>
        </p:spPr>
        <p:txBody>
          <a:bodyPr anchor="b"/>
          <a:lstStyle>
            <a:lvl1pPr algn="ctr">
              <a:defRPr sz="6000"/>
            </a:lvl1pPr>
          </a:lstStyle>
          <a:p>
            <a:r>
              <a:rPr lang="fr-FR" dirty="0"/>
              <a:t>Modifiez le style du titre</a:t>
            </a:r>
            <a:endParaRPr lang="en-CH" dirty="0"/>
          </a:p>
        </p:txBody>
      </p:sp>
      <p:sp>
        <p:nvSpPr>
          <p:cNvPr id="3" name="Sous-titre 2">
            <a:extLst>
              <a:ext uri="{FF2B5EF4-FFF2-40B4-BE49-F238E27FC236}">
                <a16:creationId xmlns:a16="http://schemas.microsoft.com/office/drawing/2014/main" id="{2B9DF4F3-BCF7-4528-D986-29E56119EB0B}"/>
              </a:ext>
            </a:extLst>
          </p:cNvPr>
          <p:cNvSpPr>
            <a:spLocks noGrp="1"/>
          </p:cNvSpPr>
          <p:nvPr>
            <p:ph type="subTitle" idx="1"/>
          </p:nvPr>
        </p:nvSpPr>
        <p:spPr>
          <a:xfrm>
            <a:off x="4960189" y="2954547"/>
            <a:ext cx="6737230" cy="948906"/>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endParaRPr lang="en-CH" dirty="0"/>
          </a:p>
        </p:txBody>
      </p:sp>
      <p:pic>
        <p:nvPicPr>
          <p:cNvPr id="8" name="Image 7" descr="Une image contenant Police, Graphique, logo, cercle&#10;&#10;Description générée automatiquement">
            <a:extLst>
              <a:ext uri="{FF2B5EF4-FFF2-40B4-BE49-F238E27FC236}">
                <a16:creationId xmlns:a16="http://schemas.microsoft.com/office/drawing/2014/main" id="{66000E15-C25F-C7D2-C106-3AF65ABF762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706228"/>
            <a:ext cx="4770407" cy="5445544"/>
          </a:xfrm>
          <a:prstGeom prst="rect">
            <a:avLst/>
          </a:prstGeom>
        </p:spPr>
      </p:pic>
      <p:grpSp>
        <p:nvGrpSpPr>
          <p:cNvPr id="9" name="Groupe 8">
            <a:extLst>
              <a:ext uri="{FF2B5EF4-FFF2-40B4-BE49-F238E27FC236}">
                <a16:creationId xmlns:a16="http://schemas.microsoft.com/office/drawing/2014/main" id="{F3A10BEE-8D31-CD1A-A655-B767131B5B07}"/>
              </a:ext>
            </a:extLst>
          </p:cNvPr>
          <p:cNvGrpSpPr/>
          <p:nvPr userDrawn="1"/>
        </p:nvGrpSpPr>
        <p:grpSpPr>
          <a:xfrm>
            <a:off x="4960188" y="4150372"/>
            <a:ext cx="6737230" cy="2006925"/>
            <a:chOff x="4457111" y="3987970"/>
            <a:chExt cx="6737230" cy="2006925"/>
          </a:xfrm>
        </p:grpSpPr>
        <p:sp>
          <p:nvSpPr>
            <p:cNvPr id="10" name="Sous-titre 2">
              <a:extLst>
                <a:ext uri="{FF2B5EF4-FFF2-40B4-BE49-F238E27FC236}">
                  <a16:creationId xmlns:a16="http://schemas.microsoft.com/office/drawing/2014/main" id="{FF7CC385-42A9-7912-15D8-470ED72DC044}"/>
                </a:ext>
              </a:extLst>
            </p:cNvPr>
            <p:cNvSpPr txBox="1">
              <a:spLocks/>
            </p:cNvSpPr>
            <p:nvPr/>
          </p:nvSpPr>
          <p:spPr>
            <a:xfrm>
              <a:off x="4457111" y="4717915"/>
              <a:ext cx="6737230" cy="58210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solidFill>
                    <a:schemeClr val="tx1"/>
                  </a:solidFill>
                </a:rPr>
                <a:t>Funded by the European Union and the Swiss State Secretariat for Education, Research and Innovation (SERI). </a:t>
              </a:r>
              <a:endParaRPr lang="en-CH" sz="1800" dirty="0">
                <a:solidFill>
                  <a:schemeClr val="tx1"/>
                </a:solidFill>
              </a:endParaRPr>
            </a:p>
          </p:txBody>
        </p:sp>
        <p:pic>
          <p:nvPicPr>
            <p:cNvPr id="11" name="Image 10">
              <a:extLst>
                <a:ext uri="{FF2B5EF4-FFF2-40B4-BE49-F238E27FC236}">
                  <a16:creationId xmlns:a16="http://schemas.microsoft.com/office/drawing/2014/main" id="{84A313D6-9353-5F48-06D5-7A8F08C44F72}"/>
                </a:ext>
              </a:extLst>
            </p:cNvPr>
            <p:cNvPicPr>
              <a:picLocks noChangeAspect="1"/>
            </p:cNvPicPr>
            <p:nvPr/>
          </p:nvPicPr>
          <p:blipFill>
            <a:blip r:embed="rId3" cstate="email">
              <a:extLst>
                <a:ext uri="{28A0092B-C50C-407E-A947-70E740481C1C}">
                  <a14:useLocalDpi xmlns:a14="http://schemas.microsoft.com/office/drawing/2010/main"/>
                </a:ext>
              </a:extLst>
            </a:blip>
            <a:srcRect b="-5315"/>
            <a:stretch/>
          </p:blipFill>
          <p:spPr>
            <a:xfrm>
              <a:off x="7050564" y="4017590"/>
              <a:ext cx="775162" cy="505575"/>
            </a:xfrm>
            <a:prstGeom prst="rect">
              <a:avLst/>
            </a:prstGeom>
          </p:spPr>
        </p:pic>
        <p:sp>
          <p:nvSpPr>
            <p:cNvPr id="12" name="Sous-titre 2">
              <a:extLst>
                <a:ext uri="{FF2B5EF4-FFF2-40B4-BE49-F238E27FC236}">
                  <a16:creationId xmlns:a16="http://schemas.microsoft.com/office/drawing/2014/main" id="{480F1C62-DD37-3DD5-5694-EF35BCFCB868}"/>
                </a:ext>
              </a:extLst>
            </p:cNvPr>
            <p:cNvSpPr txBox="1">
              <a:spLocks/>
            </p:cNvSpPr>
            <p:nvPr/>
          </p:nvSpPr>
          <p:spPr>
            <a:xfrm>
              <a:off x="4457111" y="5305280"/>
              <a:ext cx="6737230" cy="6896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i="1" dirty="0">
                  <a:solidFill>
                    <a:srgbClr val="88C3DB"/>
                  </a:solidFill>
                  <a:effectLst/>
                  <a:ea typeface="Arial" panose="020B0604020202020204" pitchFamily="34" charset="0"/>
                </a:rPr>
                <a:t>Views and opinions expressed are however those of the authors only and do not necessarily reflect those of the European Union or the European Commission. Neither the European Union nor the granting authority can be held responsible for them.</a:t>
              </a:r>
              <a:endParaRPr lang="en-CH" sz="1400" dirty="0">
                <a:solidFill>
                  <a:srgbClr val="88C3DB"/>
                </a:solidFill>
              </a:endParaRPr>
            </a:p>
          </p:txBody>
        </p:sp>
        <p:pic>
          <p:nvPicPr>
            <p:cNvPr id="13" name="Image 12" descr="SEFRI - Finances des hautes écoles">
              <a:extLst>
                <a:ext uri="{FF2B5EF4-FFF2-40B4-BE49-F238E27FC236}">
                  <a16:creationId xmlns:a16="http://schemas.microsoft.com/office/drawing/2014/main" id="{597F3035-6FAC-4D97-907B-4826250BF52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bwMode="auto">
            <a:xfrm>
              <a:off x="7825726" y="3987970"/>
              <a:ext cx="497166" cy="561659"/>
            </a:xfrm>
            <a:prstGeom prst="rect">
              <a:avLst/>
            </a:prstGeom>
            <a:noFill/>
            <a:ln>
              <a:noFill/>
            </a:ln>
          </p:spPr>
        </p:pic>
      </p:grpSp>
    </p:spTree>
    <p:extLst>
      <p:ext uri="{BB962C8B-B14F-4D97-AF65-F5344CB8AC3E}">
        <p14:creationId xmlns:p14="http://schemas.microsoft.com/office/powerpoint/2010/main" val="2177582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Slide 3- 2 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772DB7-6D29-DEB6-5B2B-8E3CAC15BA9C}"/>
              </a:ext>
            </a:extLst>
          </p:cNvPr>
          <p:cNvSpPr/>
          <p:nvPr userDrawn="1"/>
        </p:nvSpPr>
        <p:spPr>
          <a:xfrm>
            <a:off x="659218" y="1"/>
            <a:ext cx="11532781" cy="109357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sp>
        <p:nvSpPr>
          <p:cNvPr id="16" name="Rectangle 15">
            <a:extLst>
              <a:ext uri="{FF2B5EF4-FFF2-40B4-BE49-F238E27FC236}">
                <a16:creationId xmlns:a16="http://schemas.microsoft.com/office/drawing/2014/main" id="{A7945E62-2012-7007-88DD-034A59665539}"/>
              </a:ext>
            </a:extLst>
          </p:cNvPr>
          <p:cNvSpPr/>
          <p:nvPr userDrawn="1"/>
        </p:nvSpPr>
        <p:spPr>
          <a:xfrm>
            <a:off x="-5395" y="-3160"/>
            <a:ext cx="12197394" cy="609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re 1">
            <a:extLst>
              <a:ext uri="{FF2B5EF4-FFF2-40B4-BE49-F238E27FC236}">
                <a16:creationId xmlns:a16="http://schemas.microsoft.com/office/drawing/2014/main" id="{C3545C1E-E5E5-E4BA-47D5-DBBBB0370C65}"/>
              </a:ext>
            </a:extLst>
          </p:cNvPr>
          <p:cNvSpPr>
            <a:spLocks noGrp="1"/>
          </p:cNvSpPr>
          <p:nvPr>
            <p:ph type="title"/>
          </p:nvPr>
        </p:nvSpPr>
        <p:spPr>
          <a:xfrm>
            <a:off x="2175126" y="134595"/>
            <a:ext cx="9178673" cy="824193"/>
          </a:xfrm>
        </p:spPr>
        <p:txBody>
          <a:bodyPr/>
          <a:lstStyle>
            <a:lvl1pPr>
              <a:defRPr>
                <a:solidFill>
                  <a:schemeClr val="tx1"/>
                </a:solidFill>
              </a:defRPr>
            </a:lvl1pPr>
          </a:lstStyle>
          <a:p>
            <a:r>
              <a:rPr lang="fr-FR" dirty="0"/>
              <a:t>Modifiez le style du titre</a:t>
            </a:r>
            <a:endParaRPr lang="en-CH" dirty="0"/>
          </a:p>
        </p:txBody>
      </p:sp>
      <p:sp>
        <p:nvSpPr>
          <p:cNvPr id="3" name="Espace réservé du contenu 2">
            <a:extLst>
              <a:ext uri="{FF2B5EF4-FFF2-40B4-BE49-F238E27FC236}">
                <a16:creationId xmlns:a16="http://schemas.microsoft.com/office/drawing/2014/main" id="{61312FFB-5D5C-1B92-7961-59C21679F660}"/>
              </a:ext>
            </a:extLst>
          </p:cNvPr>
          <p:cNvSpPr>
            <a:spLocks noGrp="1"/>
          </p:cNvSpPr>
          <p:nvPr>
            <p:ph sz="half" idx="1"/>
          </p:nvPr>
        </p:nvSpPr>
        <p:spPr>
          <a:xfrm>
            <a:off x="838200" y="1274889"/>
            <a:ext cx="5181600" cy="490207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CH" dirty="0"/>
          </a:p>
        </p:txBody>
      </p:sp>
      <p:sp>
        <p:nvSpPr>
          <p:cNvPr id="4" name="Espace réservé du contenu 3">
            <a:extLst>
              <a:ext uri="{FF2B5EF4-FFF2-40B4-BE49-F238E27FC236}">
                <a16:creationId xmlns:a16="http://schemas.microsoft.com/office/drawing/2014/main" id="{CD5EE798-C58E-DF70-3111-8C541162E850}"/>
              </a:ext>
            </a:extLst>
          </p:cNvPr>
          <p:cNvSpPr>
            <a:spLocks noGrp="1"/>
          </p:cNvSpPr>
          <p:nvPr>
            <p:ph sz="half" idx="2"/>
          </p:nvPr>
        </p:nvSpPr>
        <p:spPr>
          <a:xfrm>
            <a:off x="6172200" y="1274889"/>
            <a:ext cx="5181600" cy="490207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H"/>
          </a:p>
        </p:txBody>
      </p:sp>
      <p:sp>
        <p:nvSpPr>
          <p:cNvPr id="5" name="Espace réservé de la date 4">
            <a:extLst>
              <a:ext uri="{FF2B5EF4-FFF2-40B4-BE49-F238E27FC236}">
                <a16:creationId xmlns:a16="http://schemas.microsoft.com/office/drawing/2014/main" id="{AEFE68FE-AE94-FE4A-E35C-ED34B3980FF2}"/>
              </a:ext>
            </a:extLst>
          </p:cNvPr>
          <p:cNvSpPr>
            <a:spLocks noGrp="1"/>
          </p:cNvSpPr>
          <p:nvPr>
            <p:ph type="dt" sz="half" idx="10"/>
          </p:nvPr>
        </p:nvSpPr>
        <p:spPr>
          <a:xfrm>
            <a:off x="7955213" y="6358278"/>
            <a:ext cx="1023283" cy="359173"/>
          </a:xfrm>
        </p:spPr>
        <p:txBody>
          <a:bodyPr/>
          <a:lstStyle>
            <a:lvl1pPr algn="ctr">
              <a:defRPr/>
            </a:lvl1pPr>
          </a:lstStyle>
          <a:p>
            <a:r>
              <a:rPr lang="en-CH"/>
              <a:t>17/12/2024</a:t>
            </a:r>
          </a:p>
        </p:txBody>
      </p:sp>
      <p:sp>
        <p:nvSpPr>
          <p:cNvPr id="6" name="Espace réservé du pied de page 5">
            <a:extLst>
              <a:ext uri="{FF2B5EF4-FFF2-40B4-BE49-F238E27FC236}">
                <a16:creationId xmlns:a16="http://schemas.microsoft.com/office/drawing/2014/main" id="{6293614D-C128-FD74-4972-5DA5E5511FDB}"/>
              </a:ext>
            </a:extLst>
          </p:cNvPr>
          <p:cNvSpPr>
            <a:spLocks noGrp="1"/>
          </p:cNvSpPr>
          <p:nvPr>
            <p:ph type="ftr" sz="quarter" idx="11"/>
          </p:nvPr>
        </p:nvSpPr>
        <p:spPr>
          <a:xfrm>
            <a:off x="1785244" y="6358280"/>
            <a:ext cx="5866392" cy="365125"/>
          </a:xfrm>
        </p:spPr>
        <p:txBody>
          <a:bodyPr/>
          <a:lstStyle/>
          <a:p>
            <a:r>
              <a:rPr lang="en-GB"/>
              <a:t>Review Meeting 2</a:t>
            </a:r>
            <a:endParaRPr lang="en-CH" dirty="0"/>
          </a:p>
        </p:txBody>
      </p:sp>
      <p:sp>
        <p:nvSpPr>
          <p:cNvPr id="7" name="Espace réservé du numéro de diapositive 6">
            <a:extLst>
              <a:ext uri="{FF2B5EF4-FFF2-40B4-BE49-F238E27FC236}">
                <a16:creationId xmlns:a16="http://schemas.microsoft.com/office/drawing/2014/main" id="{F149D5DF-4EC3-2093-8624-109A1C3760D9}"/>
              </a:ext>
            </a:extLst>
          </p:cNvPr>
          <p:cNvSpPr>
            <a:spLocks noGrp="1"/>
          </p:cNvSpPr>
          <p:nvPr>
            <p:ph type="sldNum" sz="quarter" idx="12"/>
          </p:nvPr>
        </p:nvSpPr>
        <p:spPr>
          <a:xfrm>
            <a:off x="838200" y="6350397"/>
            <a:ext cx="643467" cy="365125"/>
          </a:xfrm>
        </p:spPr>
        <p:txBody>
          <a:bodyPr/>
          <a:lstStyle/>
          <a:p>
            <a:fld id="{84AD9DD3-CAE0-4EB1-A102-8F9EDDC8C851}" type="slidenum">
              <a:rPr lang="en-CH" smtClean="0"/>
              <a:t>‹N°›</a:t>
            </a:fld>
            <a:endParaRPr lang="en-CH"/>
          </a:p>
        </p:txBody>
      </p:sp>
      <p:pic>
        <p:nvPicPr>
          <p:cNvPr id="9" name="Image 8" descr="Une image contenant Police, Graphique, logo, cercle&#10;&#10;Description générée automatiquement">
            <a:extLst>
              <a:ext uri="{FF2B5EF4-FFF2-40B4-BE49-F238E27FC236}">
                <a16:creationId xmlns:a16="http://schemas.microsoft.com/office/drawing/2014/main" id="{CE7D1CF1-C811-BF4D-60A9-688A007B45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2175126" cy="1093573"/>
          </a:xfrm>
          <a:prstGeom prst="rect">
            <a:avLst/>
          </a:prstGeom>
        </p:spPr>
      </p:pic>
      <p:grpSp>
        <p:nvGrpSpPr>
          <p:cNvPr id="14" name="Groupe 13">
            <a:extLst>
              <a:ext uri="{FF2B5EF4-FFF2-40B4-BE49-F238E27FC236}">
                <a16:creationId xmlns:a16="http://schemas.microsoft.com/office/drawing/2014/main" id="{B4DF9F7A-C4D1-4BDF-B7ED-60186C704D0A}"/>
              </a:ext>
            </a:extLst>
          </p:cNvPr>
          <p:cNvGrpSpPr/>
          <p:nvPr userDrawn="1"/>
        </p:nvGrpSpPr>
        <p:grpSpPr>
          <a:xfrm>
            <a:off x="9288053" y="6344445"/>
            <a:ext cx="2065746" cy="378959"/>
            <a:chOff x="838200" y="6350397"/>
            <a:chExt cx="2065746" cy="378959"/>
          </a:xfrm>
        </p:grpSpPr>
        <p:sp>
          <p:nvSpPr>
            <p:cNvPr id="10" name="Espace réservé du pied de page 10">
              <a:extLst>
                <a:ext uri="{FF2B5EF4-FFF2-40B4-BE49-F238E27FC236}">
                  <a16:creationId xmlns:a16="http://schemas.microsoft.com/office/drawing/2014/main" id="{7A72B354-6721-5CC6-3176-7D5A5A09E409}"/>
                </a:ext>
              </a:extLst>
            </p:cNvPr>
            <p:cNvSpPr txBox="1">
              <a:spLocks/>
            </p:cNvSpPr>
            <p:nvPr userDrawn="1"/>
          </p:nvSpPr>
          <p:spPr>
            <a:xfrm>
              <a:off x="838200" y="6350397"/>
              <a:ext cx="1596242" cy="378959"/>
            </a:xfrm>
            <a:prstGeom prst="rect">
              <a:avLst/>
            </a:prstGeom>
          </p:spPr>
          <p:txBody>
            <a:bodyPr vert="horz" lIns="91440" tIns="45720" rIns="91440" bIns="45720" rtlCol="0" anchor="ctr"/>
            <a:lstStyle>
              <a:defPPr>
                <a:defRPr lang="en-CH"/>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TWAC is funded by :</a:t>
              </a:r>
              <a:endParaRPr lang="en-CH" dirty="0"/>
            </a:p>
          </p:txBody>
        </p:sp>
        <p:pic>
          <p:nvPicPr>
            <p:cNvPr id="11" name="Image 10">
              <a:extLst>
                <a:ext uri="{FF2B5EF4-FFF2-40B4-BE49-F238E27FC236}">
                  <a16:creationId xmlns:a16="http://schemas.microsoft.com/office/drawing/2014/main" id="{3FEDF73E-B938-8BBC-3FA0-582DB8D7FAF9}"/>
                </a:ext>
              </a:extLst>
            </p:cNvPr>
            <p:cNvPicPr>
              <a:picLocks noChangeAspect="1"/>
            </p:cNvPicPr>
            <p:nvPr userDrawn="1"/>
          </p:nvPicPr>
          <p:blipFill>
            <a:blip r:embed="rId3" cstate="email">
              <a:extLst>
                <a:ext uri="{28A0092B-C50C-407E-A947-70E740481C1C}">
                  <a14:useLocalDpi xmlns:a14="http://schemas.microsoft.com/office/drawing/2010/main"/>
                </a:ext>
              </a:extLst>
            </a:blip>
            <a:srcRect b="-5315"/>
            <a:stretch/>
          </p:blipFill>
          <p:spPr>
            <a:xfrm>
              <a:off x="2292308" y="6432547"/>
              <a:ext cx="350338" cy="228497"/>
            </a:xfrm>
            <a:prstGeom prst="rect">
              <a:avLst/>
            </a:prstGeom>
          </p:spPr>
        </p:pic>
        <p:pic>
          <p:nvPicPr>
            <p:cNvPr id="12" name="Image 11" descr="SEFRI - Finances des hautes écoles">
              <a:extLst>
                <a:ext uri="{FF2B5EF4-FFF2-40B4-BE49-F238E27FC236}">
                  <a16:creationId xmlns:a16="http://schemas.microsoft.com/office/drawing/2014/main" id="{4BA396F5-5F37-B5F7-CEFC-3A29D36D23D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bwMode="auto">
            <a:xfrm>
              <a:off x="2701686" y="6424306"/>
              <a:ext cx="202260" cy="228497"/>
            </a:xfrm>
            <a:prstGeom prst="rect">
              <a:avLst/>
            </a:prstGeom>
            <a:noFill/>
            <a:ln>
              <a:noFill/>
            </a:ln>
          </p:spPr>
        </p:pic>
      </p:grpSp>
      <p:sp>
        <p:nvSpPr>
          <p:cNvPr id="13" name="Rectangle 12">
            <a:extLst>
              <a:ext uri="{FF2B5EF4-FFF2-40B4-BE49-F238E27FC236}">
                <a16:creationId xmlns:a16="http://schemas.microsoft.com/office/drawing/2014/main" id="{BA8E0F1B-F734-43C1-7439-D9199EA2913F}"/>
              </a:ext>
            </a:extLst>
          </p:cNvPr>
          <p:cNvSpPr/>
          <p:nvPr userDrawn="1"/>
        </p:nvSpPr>
        <p:spPr>
          <a:xfrm rot="5400000">
            <a:off x="-3293580"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
        <p:nvSpPr>
          <p:cNvPr id="15" name="Rectangle 14">
            <a:extLst>
              <a:ext uri="{FF2B5EF4-FFF2-40B4-BE49-F238E27FC236}">
                <a16:creationId xmlns:a16="http://schemas.microsoft.com/office/drawing/2014/main" id="{FD677A7B-DEDD-4CEB-657B-8F6C9D96C801}"/>
              </a:ext>
            </a:extLst>
          </p:cNvPr>
          <p:cNvSpPr/>
          <p:nvPr userDrawn="1"/>
        </p:nvSpPr>
        <p:spPr>
          <a:xfrm rot="5400000">
            <a:off x="-3402801"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Tree>
    <p:extLst>
      <p:ext uri="{BB962C8B-B14F-4D97-AF65-F5344CB8AC3E}">
        <p14:creationId xmlns:p14="http://schemas.microsoft.com/office/powerpoint/2010/main" val="639546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609319" y="273499"/>
            <a:ext cx="10972092" cy="1144516"/>
          </a:xfrm>
          <a:prstGeom prst="rect">
            <a:avLst/>
          </a:prstGeom>
          <a:noFill/>
          <a:ln w="0">
            <a:noFill/>
          </a:ln>
        </p:spPr>
        <p:txBody>
          <a:bodyPr lIns="0" tIns="0" rIns="0" bIns="0" anchor="ctr">
            <a:noAutofit/>
          </a:bodyPr>
          <a:lstStyle/>
          <a:p>
            <a:pPr algn="ctr">
              <a:buNone/>
            </a:pPr>
            <a:endParaRPr lang="en-US" sz="5323" b="0" strike="noStrike" spc="-1">
              <a:latin typeface="Arial"/>
            </a:endParaRPr>
          </a:p>
        </p:txBody>
      </p:sp>
      <p:sp>
        <p:nvSpPr>
          <p:cNvPr id="56" name="PlaceHolder 2"/>
          <p:cNvSpPr>
            <a:spLocks noGrp="1"/>
          </p:cNvSpPr>
          <p:nvPr>
            <p:ph/>
          </p:nvPr>
        </p:nvSpPr>
        <p:spPr>
          <a:xfrm>
            <a:off x="609319" y="1604412"/>
            <a:ext cx="10972092" cy="3977061"/>
          </a:xfrm>
          <a:prstGeom prst="rect">
            <a:avLst/>
          </a:prstGeom>
          <a:noFill/>
          <a:ln w="0">
            <a:noFill/>
          </a:ln>
        </p:spPr>
        <p:txBody>
          <a:bodyPr lIns="0" tIns="0" rIns="0" bIns="0" anchor="t">
            <a:normAutofit/>
          </a:bodyPr>
          <a:lstStyle/>
          <a:p>
            <a:endParaRPr lang="en-US" sz="3871" b="0" strike="noStrike" spc="-1">
              <a:latin typeface="Arial"/>
            </a:endParaRPr>
          </a:p>
        </p:txBody>
      </p:sp>
      <p:sp>
        <p:nvSpPr>
          <p:cNvPr id="4" name="PlaceHolder 3"/>
          <p:cNvSpPr>
            <a:spLocks noGrp="1"/>
          </p:cNvSpPr>
          <p:nvPr>
            <p:ph type="ftr" idx="1"/>
          </p:nvPr>
        </p:nvSpPr>
        <p:spPr/>
        <p:txBody>
          <a:bodyPr/>
          <a:lstStyle/>
          <a:p>
            <a:r>
              <a:rPr lang="en-GB"/>
              <a:t>Review Meeting 2</a:t>
            </a:r>
            <a:endParaRPr/>
          </a:p>
        </p:txBody>
      </p:sp>
      <p:sp>
        <p:nvSpPr>
          <p:cNvPr id="5" name="PlaceHolder 4"/>
          <p:cNvSpPr>
            <a:spLocks noGrp="1"/>
          </p:cNvSpPr>
          <p:nvPr>
            <p:ph type="sldNum" idx="2"/>
          </p:nvPr>
        </p:nvSpPr>
        <p:spPr/>
        <p:txBody>
          <a:bodyPr/>
          <a:lstStyle/>
          <a:p>
            <a:fld id="{B56F3E70-D4F5-40E5-B58A-0959B2668131}" type="slidenum">
              <a:t>‹N°›</a:t>
            </a:fld>
            <a:endParaRPr/>
          </a:p>
        </p:txBody>
      </p:sp>
      <p:sp>
        <p:nvSpPr>
          <p:cNvPr id="6" name="PlaceHolder 5"/>
          <p:cNvSpPr>
            <a:spLocks noGrp="1"/>
          </p:cNvSpPr>
          <p:nvPr>
            <p:ph type="dt" idx="3"/>
          </p:nvPr>
        </p:nvSpPr>
        <p:spPr/>
        <p:txBody>
          <a:bodyPr/>
          <a:lstStyle/>
          <a:p>
            <a:r>
              <a:rPr lang="en-CH"/>
              <a:t>17/12/2024</a:t>
            </a:r>
            <a:endParaRPr/>
          </a:p>
        </p:txBody>
      </p:sp>
    </p:spTree>
    <p:extLst>
      <p:ext uri="{BB962C8B-B14F-4D97-AF65-F5344CB8AC3E}">
        <p14:creationId xmlns:p14="http://schemas.microsoft.com/office/powerpoint/2010/main" val="35149382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rPr lang="en-GB"/>
              <a:t>Review Meeting 2</a:t>
            </a:r>
            <a:endParaRPr/>
          </a:p>
        </p:txBody>
      </p:sp>
      <p:sp>
        <p:nvSpPr>
          <p:cNvPr id="3" name="PlaceHolder 2"/>
          <p:cNvSpPr>
            <a:spLocks noGrp="1"/>
          </p:cNvSpPr>
          <p:nvPr>
            <p:ph type="sldNum" idx="5"/>
          </p:nvPr>
        </p:nvSpPr>
        <p:spPr/>
        <p:txBody>
          <a:bodyPr/>
          <a:lstStyle/>
          <a:p>
            <a:fld id="{1D98618D-462B-401B-814F-88C0DCDB59FF}" type="slidenum">
              <a:t>‹N°›</a:t>
            </a:fld>
            <a:endParaRPr/>
          </a:p>
        </p:txBody>
      </p:sp>
      <p:sp>
        <p:nvSpPr>
          <p:cNvPr id="4" name="PlaceHolder 3"/>
          <p:cNvSpPr>
            <a:spLocks noGrp="1"/>
          </p:cNvSpPr>
          <p:nvPr>
            <p:ph type="dt" idx="6"/>
          </p:nvPr>
        </p:nvSpPr>
        <p:spPr/>
        <p:txBody>
          <a:bodyPr/>
          <a:lstStyle/>
          <a:p>
            <a:r>
              <a:rPr lang="en-CH"/>
              <a:t>17/12/2024</a:t>
            </a:r>
            <a:endParaRPr/>
          </a:p>
        </p:txBody>
      </p:sp>
    </p:spTree>
    <p:extLst>
      <p:ext uri="{BB962C8B-B14F-4D97-AF65-F5344CB8AC3E}">
        <p14:creationId xmlns:p14="http://schemas.microsoft.com/office/powerpoint/2010/main" val="365663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1">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29678D5-9923-D76B-3306-260CB1AE5479}"/>
              </a:ext>
            </a:extLst>
          </p:cNvPr>
          <p:cNvSpPr/>
          <p:nvPr userDrawn="1"/>
        </p:nvSpPr>
        <p:spPr>
          <a:xfrm rot="5400000">
            <a:off x="-3014595" y="3369266"/>
            <a:ext cx="6858000" cy="119456"/>
          </a:xfrm>
          <a:prstGeom prst="rect">
            <a:avLst/>
          </a:prstGeom>
          <a:solidFill>
            <a:srgbClr val="86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4" name="Rectangle 13">
            <a:extLst>
              <a:ext uri="{FF2B5EF4-FFF2-40B4-BE49-F238E27FC236}">
                <a16:creationId xmlns:a16="http://schemas.microsoft.com/office/drawing/2014/main" id="{DE8752BC-58BE-A2BF-6028-D89C745E8FB9}"/>
              </a:ext>
            </a:extLst>
          </p:cNvPr>
          <p:cNvSpPr/>
          <p:nvPr userDrawn="1"/>
        </p:nvSpPr>
        <p:spPr>
          <a:xfrm rot="5400000">
            <a:off x="-2803751" y="3362273"/>
            <a:ext cx="6858006" cy="133452"/>
          </a:xfrm>
          <a:prstGeom prst="rect">
            <a:avLst/>
          </a:prstGeom>
          <a:solidFill>
            <a:srgbClr val="86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20B22408-09BF-292C-2080-2C94052C19DC}"/>
              </a:ext>
            </a:extLst>
          </p:cNvPr>
          <p:cNvSpPr/>
          <p:nvPr userDrawn="1"/>
        </p:nvSpPr>
        <p:spPr>
          <a:xfrm>
            <a:off x="637237" y="2431472"/>
            <a:ext cx="11554763" cy="129887"/>
          </a:xfrm>
          <a:prstGeom prst="rect">
            <a:avLst/>
          </a:prstGeom>
          <a:solidFill>
            <a:srgbClr val="86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8" name="Rectangle 7">
            <a:extLst>
              <a:ext uri="{FF2B5EF4-FFF2-40B4-BE49-F238E27FC236}">
                <a16:creationId xmlns:a16="http://schemas.microsoft.com/office/drawing/2014/main" id="{ED8287E0-5191-F43F-AB90-52E0E07FE392}"/>
              </a:ext>
            </a:extLst>
          </p:cNvPr>
          <p:cNvSpPr/>
          <p:nvPr userDrawn="1"/>
        </p:nvSpPr>
        <p:spPr>
          <a:xfrm>
            <a:off x="693377" y="2561359"/>
            <a:ext cx="11498623" cy="3167366"/>
          </a:xfrm>
          <a:prstGeom prst="rect">
            <a:avLst/>
          </a:prstGeom>
          <a:solidFill>
            <a:srgbClr val="DCED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Titre 1">
            <a:extLst>
              <a:ext uri="{FF2B5EF4-FFF2-40B4-BE49-F238E27FC236}">
                <a16:creationId xmlns:a16="http://schemas.microsoft.com/office/drawing/2014/main" id="{D516FB60-A14C-35C6-A46E-4F02B4635C9D}"/>
              </a:ext>
            </a:extLst>
          </p:cNvPr>
          <p:cNvSpPr>
            <a:spLocks noGrp="1"/>
          </p:cNvSpPr>
          <p:nvPr>
            <p:ph type="title"/>
          </p:nvPr>
        </p:nvSpPr>
        <p:spPr>
          <a:xfrm>
            <a:off x="4771165" y="2633121"/>
            <a:ext cx="7079472" cy="1998892"/>
          </a:xfrm>
        </p:spPr>
        <p:txBody>
          <a:bodyPr anchor="b"/>
          <a:lstStyle>
            <a:lvl1pPr algn="ctr">
              <a:defRPr sz="6000"/>
            </a:lvl1pPr>
          </a:lstStyle>
          <a:p>
            <a:r>
              <a:rPr lang="fr-FR" dirty="0"/>
              <a:t>Modifiez le style du titre</a:t>
            </a:r>
            <a:endParaRPr lang="en-CH" dirty="0"/>
          </a:p>
        </p:txBody>
      </p:sp>
      <p:sp>
        <p:nvSpPr>
          <p:cNvPr id="3" name="Espace réservé du texte 2">
            <a:extLst>
              <a:ext uri="{FF2B5EF4-FFF2-40B4-BE49-F238E27FC236}">
                <a16:creationId xmlns:a16="http://schemas.microsoft.com/office/drawing/2014/main" id="{4171B777-1AD0-B9BF-60FA-9C7514E40602}"/>
              </a:ext>
            </a:extLst>
          </p:cNvPr>
          <p:cNvSpPr>
            <a:spLocks noGrp="1"/>
          </p:cNvSpPr>
          <p:nvPr>
            <p:ph type="body" idx="1"/>
          </p:nvPr>
        </p:nvSpPr>
        <p:spPr>
          <a:xfrm>
            <a:off x="4770405" y="4589463"/>
            <a:ext cx="7079471" cy="1042851"/>
          </a:xfrm>
        </p:spPr>
        <p:txBody>
          <a:bodyPr>
            <a:normAutofit/>
          </a:bodyPr>
          <a:lstStyle>
            <a:lvl1pPr marL="0" indent="0" algn="ctr">
              <a:buNone/>
              <a:defRPr sz="3200">
                <a:solidFill>
                  <a:schemeClr val="bg1">
                    <a:lumMod val="50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dirty="0"/>
              <a:t>Cliquez pour modifier les styles du texte du masque</a:t>
            </a:r>
          </a:p>
        </p:txBody>
      </p:sp>
      <p:pic>
        <p:nvPicPr>
          <p:cNvPr id="7" name="Image 6" descr="Une image contenant Police, Graphique, logo, cercle&#10;&#10;Description générée automatiquement">
            <a:extLst>
              <a:ext uri="{FF2B5EF4-FFF2-40B4-BE49-F238E27FC236}">
                <a16:creationId xmlns:a16="http://schemas.microsoft.com/office/drawing/2014/main" id="{955ED6AA-4D83-F1CC-4544-DB143BF367C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706228"/>
            <a:ext cx="4770407" cy="5445544"/>
          </a:xfrm>
          <a:prstGeom prst="rect">
            <a:avLst/>
          </a:prstGeom>
        </p:spPr>
      </p:pic>
      <p:grpSp>
        <p:nvGrpSpPr>
          <p:cNvPr id="9" name="Groupe 8">
            <a:extLst>
              <a:ext uri="{FF2B5EF4-FFF2-40B4-BE49-F238E27FC236}">
                <a16:creationId xmlns:a16="http://schemas.microsoft.com/office/drawing/2014/main" id="{4F23EF7F-9055-8302-AF9C-9ECC099CB910}"/>
              </a:ext>
            </a:extLst>
          </p:cNvPr>
          <p:cNvGrpSpPr/>
          <p:nvPr userDrawn="1"/>
        </p:nvGrpSpPr>
        <p:grpSpPr>
          <a:xfrm>
            <a:off x="7018773" y="6080774"/>
            <a:ext cx="2582735" cy="678111"/>
            <a:chOff x="4793671" y="4621912"/>
            <a:chExt cx="2582735" cy="678111"/>
          </a:xfrm>
        </p:grpSpPr>
        <p:sp>
          <p:nvSpPr>
            <p:cNvPr id="10" name="Sous-titre 2">
              <a:extLst>
                <a:ext uri="{FF2B5EF4-FFF2-40B4-BE49-F238E27FC236}">
                  <a16:creationId xmlns:a16="http://schemas.microsoft.com/office/drawing/2014/main" id="{859AFF9C-016C-8711-975D-6124CA3EDBE3}"/>
                </a:ext>
              </a:extLst>
            </p:cNvPr>
            <p:cNvSpPr txBox="1">
              <a:spLocks/>
            </p:cNvSpPr>
            <p:nvPr/>
          </p:nvSpPr>
          <p:spPr>
            <a:xfrm>
              <a:off x="4793671" y="4717915"/>
              <a:ext cx="1485398" cy="5821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rgbClr val="222F48"/>
                  </a:solidFill>
                </a:rPr>
                <a:t>Funded by :</a:t>
              </a:r>
              <a:endParaRPr lang="en-CH" sz="1800" dirty="0">
                <a:solidFill>
                  <a:srgbClr val="222F48"/>
                </a:solidFill>
              </a:endParaRPr>
            </a:p>
          </p:txBody>
        </p:sp>
        <p:pic>
          <p:nvPicPr>
            <p:cNvPr id="11" name="Image 10">
              <a:extLst>
                <a:ext uri="{FF2B5EF4-FFF2-40B4-BE49-F238E27FC236}">
                  <a16:creationId xmlns:a16="http://schemas.microsoft.com/office/drawing/2014/main" id="{D056C169-1F8E-4BB1-F400-E8F285A6671C}"/>
                </a:ext>
              </a:extLst>
            </p:cNvPr>
            <p:cNvPicPr>
              <a:picLocks noChangeAspect="1"/>
            </p:cNvPicPr>
            <p:nvPr/>
          </p:nvPicPr>
          <p:blipFill>
            <a:blip r:embed="rId3" cstate="email">
              <a:extLst>
                <a:ext uri="{28A0092B-C50C-407E-A947-70E740481C1C}">
                  <a14:useLocalDpi xmlns:a14="http://schemas.microsoft.com/office/drawing/2010/main"/>
                </a:ext>
              </a:extLst>
            </a:blip>
            <a:srcRect b="-5315"/>
            <a:stretch/>
          </p:blipFill>
          <p:spPr>
            <a:xfrm>
              <a:off x="6155395" y="4649641"/>
              <a:ext cx="775162" cy="505575"/>
            </a:xfrm>
            <a:prstGeom prst="rect">
              <a:avLst/>
            </a:prstGeom>
          </p:spPr>
        </p:pic>
        <p:pic>
          <p:nvPicPr>
            <p:cNvPr id="12" name="Image 11" descr="SEFRI - Finances des hautes écoles">
              <a:extLst>
                <a:ext uri="{FF2B5EF4-FFF2-40B4-BE49-F238E27FC236}">
                  <a16:creationId xmlns:a16="http://schemas.microsoft.com/office/drawing/2014/main" id="{E3432C74-726D-03D3-79F9-AEB2745A108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bwMode="auto">
            <a:xfrm>
              <a:off x="6930557" y="4621912"/>
              <a:ext cx="445849" cy="503685"/>
            </a:xfrm>
            <a:prstGeom prst="rect">
              <a:avLst/>
            </a:prstGeom>
            <a:noFill/>
            <a:ln>
              <a:noFill/>
            </a:ln>
          </p:spPr>
        </p:pic>
      </p:grpSp>
      <p:sp>
        <p:nvSpPr>
          <p:cNvPr id="15" name="Rectangle 14">
            <a:extLst>
              <a:ext uri="{FF2B5EF4-FFF2-40B4-BE49-F238E27FC236}">
                <a16:creationId xmlns:a16="http://schemas.microsoft.com/office/drawing/2014/main" id="{0EE8AB5A-4024-3D67-5FA3-2E4AF173FCC9}"/>
              </a:ext>
            </a:extLst>
          </p:cNvPr>
          <p:cNvSpPr/>
          <p:nvPr userDrawn="1"/>
        </p:nvSpPr>
        <p:spPr>
          <a:xfrm rot="5400000">
            <a:off x="-2805258" y="3375405"/>
            <a:ext cx="6858000" cy="107182"/>
          </a:xfrm>
          <a:prstGeom prst="rect">
            <a:avLst/>
          </a:prstGeom>
          <a:solidFill>
            <a:srgbClr val="86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222186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1- 1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772DB7-6D29-DEB6-5B2B-8E3CAC15BA9C}"/>
              </a:ext>
            </a:extLst>
          </p:cNvPr>
          <p:cNvSpPr/>
          <p:nvPr userDrawn="1"/>
        </p:nvSpPr>
        <p:spPr>
          <a:xfrm>
            <a:off x="659218" y="1"/>
            <a:ext cx="11532781" cy="1093572"/>
          </a:xfrm>
          <a:prstGeom prst="rect">
            <a:avLst/>
          </a:prstGeom>
          <a:solidFill>
            <a:srgbClr val="DCED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3" name="Rectangle 12">
            <a:extLst>
              <a:ext uri="{FF2B5EF4-FFF2-40B4-BE49-F238E27FC236}">
                <a16:creationId xmlns:a16="http://schemas.microsoft.com/office/drawing/2014/main" id="{1A0ABF5E-CE96-F2D0-1128-006ACF7F6F9B}"/>
              </a:ext>
            </a:extLst>
          </p:cNvPr>
          <p:cNvSpPr/>
          <p:nvPr userDrawn="1"/>
        </p:nvSpPr>
        <p:spPr>
          <a:xfrm>
            <a:off x="-5395" y="-3160"/>
            <a:ext cx="12197394" cy="6091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85C60AB2-E692-3F28-FE7A-8A229710DB1D}"/>
              </a:ext>
            </a:extLst>
          </p:cNvPr>
          <p:cNvSpPr/>
          <p:nvPr userDrawn="1"/>
        </p:nvSpPr>
        <p:spPr>
          <a:xfrm rot="5400000">
            <a:off x="-3293580"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
        <p:nvSpPr>
          <p:cNvPr id="16" name="Rectangle 15">
            <a:extLst>
              <a:ext uri="{FF2B5EF4-FFF2-40B4-BE49-F238E27FC236}">
                <a16:creationId xmlns:a16="http://schemas.microsoft.com/office/drawing/2014/main" id="{6BFCDE23-25ED-DCA7-ACA9-30B2061DCC36}"/>
              </a:ext>
            </a:extLst>
          </p:cNvPr>
          <p:cNvSpPr/>
          <p:nvPr userDrawn="1"/>
        </p:nvSpPr>
        <p:spPr>
          <a:xfrm rot="5400000">
            <a:off x="-3402801"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
        <p:nvSpPr>
          <p:cNvPr id="2" name="Titre 1">
            <a:extLst>
              <a:ext uri="{FF2B5EF4-FFF2-40B4-BE49-F238E27FC236}">
                <a16:creationId xmlns:a16="http://schemas.microsoft.com/office/drawing/2014/main" id="{C3545C1E-E5E5-E4BA-47D5-DBBBB0370C65}"/>
              </a:ext>
            </a:extLst>
          </p:cNvPr>
          <p:cNvSpPr>
            <a:spLocks noGrp="1"/>
          </p:cNvSpPr>
          <p:nvPr>
            <p:ph type="title"/>
          </p:nvPr>
        </p:nvSpPr>
        <p:spPr>
          <a:xfrm>
            <a:off x="2175126" y="134595"/>
            <a:ext cx="9178673" cy="824193"/>
          </a:xfrm>
        </p:spPr>
        <p:txBody>
          <a:bodyPr/>
          <a:lstStyle/>
          <a:p>
            <a:r>
              <a:rPr lang="fr-FR"/>
              <a:t>Modifiez le style du titre</a:t>
            </a:r>
            <a:endParaRPr lang="en-CH"/>
          </a:p>
        </p:txBody>
      </p:sp>
      <p:sp>
        <p:nvSpPr>
          <p:cNvPr id="3" name="Espace réservé du contenu 2">
            <a:extLst>
              <a:ext uri="{FF2B5EF4-FFF2-40B4-BE49-F238E27FC236}">
                <a16:creationId xmlns:a16="http://schemas.microsoft.com/office/drawing/2014/main" id="{61312FFB-5D5C-1B92-7961-59C21679F660}"/>
              </a:ext>
            </a:extLst>
          </p:cNvPr>
          <p:cNvSpPr>
            <a:spLocks noGrp="1"/>
          </p:cNvSpPr>
          <p:nvPr>
            <p:ph sz="half" idx="1"/>
          </p:nvPr>
        </p:nvSpPr>
        <p:spPr>
          <a:xfrm>
            <a:off x="838199" y="1274618"/>
            <a:ext cx="10515599" cy="4902345"/>
          </a:xfrm>
        </p:spPr>
        <p:txBody>
          <a:bodyPr/>
          <a:lstStyle>
            <a:lvl1pPr marL="457200" indent="-457200">
              <a:buClr>
                <a:schemeClr val="accent1"/>
              </a:buClr>
              <a:buFont typeface="Arial" panose="020B0604020202020204" pitchFamily="34" charset="0"/>
              <a:buChar char="•"/>
              <a:defRPr/>
            </a:lvl1pPr>
            <a:lvl2pPr marL="800100" indent="-342900">
              <a:buClr>
                <a:schemeClr val="accent1"/>
              </a:buClr>
              <a:buFont typeface="Arial" panose="020B0604020202020204" pitchFamily="34" charset="0"/>
              <a:buChar char="•"/>
              <a:defRPr/>
            </a:lvl2pPr>
            <a:lvl3pPr>
              <a:buClr>
                <a:schemeClr val="accent1"/>
              </a:buClr>
              <a:defRPr/>
            </a:lvl3pPr>
            <a:lvl4pPr>
              <a:buClr>
                <a:schemeClr val="accent1"/>
              </a:buClr>
              <a:defRPr/>
            </a:lvl4pPr>
            <a:lvl5pPr>
              <a:buClr>
                <a:schemeClr val="accent1"/>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CH" dirty="0"/>
          </a:p>
        </p:txBody>
      </p:sp>
      <p:sp>
        <p:nvSpPr>
          <p:cNvPr id="5" name="Espace réservé de la date 4">
            <a:extLst>
              <a:ext uri="{FF2B5EF4-FFF2-40B4-BE49-F238E27FC236}">
                <a16:creationId xmlns:a16="http://schemas.microsoft.com/office/drawing/2014/main" id="{AEFE68FE-AE94-FE4A-E35C-ED34B3980FF2}"/>
              </a:ext>
            </a:extLst>
          </p:cNvPr>
          <p:cNvSpPr>
            <a:spLocks noGrp="1"/>
          </p:cNvSpPr>
          <p:nvPr>
            <p:ph type="dt" sz="half" idx="10"/>
          </p:nvPr>
        </p:nvSpPr>
        <p:spPr>
          <a:xfrm>
            <a:off x="7955213" y="6358008"/>
            <a:ext cx="1023283" cy="359173"/>
          </a:xfrm>
        </p:spPr>
        <p:txBody>
          <a:bodyPr/>
          <a:lstStyle>
            <a:lvl1pPr algn="ctr">
              <a:defRPr/>
            </a:lvl1pPr>
          </a:lstStyle>
          <a:p>
            <a:r>
              <a:rPr lang="en-CH"/>
              <a:t>17/12/2024</a:t>
            </a:r>
          </a:p>
        </p:txBody>
      </p:sp>
      <p:sp>
        <p:nvSpPr>
          <p:cNvPr id="6" name="Espace réservé du pied de page 5">
            <a:extLst>
              <a:ext uri="{FF2B5EF4-FFF2-40B4-BE49-F238E27FC236}">
                <a16:creationId xmlns:a16="http://schemas.microsoft.com/office/drawing/2014/main" id="{6293614D-C128-FD74-4972-5DA5E5511FDB}"/>
              </a:ext>
            </a:extLst>
          </p:cNvPr>
          <p:cNvSpPr>
            <a:spLocks noGrp="1"/>
          </p:cNvSpPr>
          <p:nvPr>
            <p:ph type="ftr" sz="quarter" idx="11"/>
          </p:nvPr>
        </p:nvSpPr>
        <p:spPr>
          <a:xfrm>
            <a:off x="1785244" y="6358280"/>
            <a:ext cx="5866392" cy="365125"/>
          </a:xfrm>
        </p:spPr>
        <p:txBody>
          <a:bodyPr/>
          <a:lstStyle/>
          <a:p>
            <a:r>
              <a:rPr lang="en-GB"/>
              <a:t>Review Meeting 2</a:t>
            </a:r>
            <a:endParaRPr lang="en-CH" dirty="0"/>
          </a:p>
        </p:txBody>
      </p:sp>
      <p:sp>
        <p:nvSpPr>
          <p:cNvPr id="7" name="Espace réservé du numéro de diapositive 6">
            <a:extLst>
              <a:ext uri="{FF2B5EF4-FFF2-40B4-BE49-F238E27FC236}">
                <a16:creationId xmlns:a16="http://schemas.microsoft.com/office/drawing/2014/main" id="{F149D5DF-4EC3-2093-8624-109A1C3760D9}"/>
              </a:ext>
            </a:extLst>
          </p:cNvPr>
          <p:cNvSpPr>
            <a:spLocks noGrp="1"/>
          </p:cNvSpPr>
          <p:nvPr>
            <p:ph type="sldNum" sz="quarter" idx="12"/>
          </p:nvPr>
        </p:nvSpPr>
        <p:spPr>
          <a:xfrm>
            <a:off x="838200" y="6350397"/>
            <a:ext cx="643467" cy="365125"/>
          </a:xfrm>
        </p:spPr>
        <p:txBody>
          <a:bodyPr/>
          <a:lstStyle/>
          <a:p>
            <a:fld id="{84AD9DD3-CAE0-4EB1-A102-8F9EDDC8C851}" type="slidenum">
              <a:rPr lang="en-CH" smtClean="0"/>
              <a:t>‹N°›</a:t>
            </a:fld>
            <a:endParaRPr lang="en-CH"/>
          </a:p>
        </p:txBody>
      </p:sp>
      <p:pic>
        <p:nvPicPr>
          <p:cNvPr id="9" name="Image 8" descr="Une image contenant Police, Graphique, logo, cercle&#10;&#10;Description générée automatiquement">
            <a:extLst>
              <a:ext uri="{FF2B5EF4-FFF2-40B4-BE49-F238E27FC236}">
                <a16:creationId xmlns:a16="http://schemas.microsoft.com/office/drawing/2014/main" id="{CE7D1CF1-C811-BF4D-60A9-688A007B45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2175126" cy="1093573"/>
          </a:xfrm>
          <a:prstGeom prst="rect">
            <a:avLst/>
          </a:prstGeom>
        </p:spPr>
      </p:pic>
      <p:grpSp>
        <p:nvGrpSpPr>
          <p:cNvPr id="14" name="Groupe 13">
            <a:extLst>
              <a:ext uri="{FF2B5EF4-FFF2-40B4-BE49-F238E27FC236}">
                <a16:creationId xmlns:a16="http://schemas.microsoft.com/office/drawing/2014/main" id="{B4DF9F7A-C4D1-4BDF-B7ED-60186C704D0A}"/>
              </a:ext>
            </a:extLst>
          </p:cNvPr>
          <p:cNvGrpSpPr/>
          <p:nvPr userDrawn="1"/>
        </p:nvGrpSpPr>
        <p:grpSpPr>
          <a:xfrm>
            <a:off x="9288053" y="6344444"/>
            <a:ext cx="2065746" cy="378961"/>
            <a:chOff x="838200" y="6350396"/>
            <a:chExt cx="2065746" cy="378961"/>
          </a:xfrm>
        </p:grpSpPr>
        <p:sp>
          <p:nvSpPr>
            <p:cNvPr id="10" name="Espace réservé du pied de page 10">
              <a:extLst>
                <a:ext uri="{FF2B5EF4-FFF2-40B4-BE49-F238E27FC236}">
                  <a16:creationId xmlns:a16="http://schemas.microsoft.com/office/drawing/2014/main" id="{7A72B354-6721-5CC6-3176-7D5A5A09E409}"/>
                </a:ext>
              </a:extLst>
            </p:cNvPr>
            <p:cNvSpPr txBox="1">
              <a:spLocks/>
            </p:cNvSpPr>
            <p:nvPr userDrawn="1"/>
          </p:nvSpPr>
          <p:spPr>
            <a:xfrm>
              <a:off x="838200" y="6350396"/>
              <a:ext cx="1596242" cy="378961"/>
            </a:xfrm>
            <a:prstGeom prst="rect">
              <a:avLst/>
            </a:prstGeom>
          </p:spPr>
          <p:txBody>
            <a:bodyPr vert="horz" lIns="91440" tIns="45720" rIns="91440" bIns="45720" rtlCol="0" anchor="ctr"/>
            <a:lstStyle>
              <a:defPPr>
                <a:defRPr lang="en-CH"/>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TWAC is funded by :</a:t>
              </a:r>
              <a:endParaRPr lang="en-CH" dirty="0"/>
            </a:p>
          </p:txBody>
        </p:sp>
        <p:pic>
          <p:nvPicPr>
            <p:cNvPr id="11" name="Image 10">
              <a:extLst>
                <a:ext uri="{FF2B5EF4-FFF2-40B4-BE49-F238E27FC236}">
                  <a16:creationId xmlns:a16="http://schemas.microsoft.com/office/drawing/2014/main" id="{3FEDF73E-B938-8BBC-3FA0-582DB8D7FAF9}"/>
                </a:ext>
              </a:extLst>
            </p:cNvPr>
            <p:cNvPicPr>
              <a:picLocks noChangeAspect="1"/>
            </p:cNvPicPr>
            <p:nvPr userDrawn="1"/>
          </p:nvPicPr>
          <p:blipFill>
            <a:blip r:embed="rId3" cstate="email">
              <a:extLst>
                <a:ext uri="{28A0092B-C50C-407E-A947-70E740481C1C}">
                  <a14:useLocalDpi xmlns:a14="http://schemas.microsoft.com/office/drawing/2010/main"/>
                </a:ext>
              </a:extLst>
            </a:blip>
            <a:srcRect b="-5315"/>
            <a:stretch/>
          </p:blipFill>
          <p:spPr>
            <a:xfrm>
              <a:off x="2292308" y="6432547"/>
              <a:ext cx="350338" cy="228497"/>
            </a:xfrm>
            <a:prstGeom prst="rect">
              <a:avLst/>
            </a:prstGeom>
          </p:spPr>
        </p:pic>
        <p:pic>
          <p:nvPicPr>
            <p:cNvPr id="12" name="Image 11" descr="SEFRI - Finances des hautes écoles">
              <a:extLst>
                <a:ext uri="{FF2B5EF4-FFF2-40B4-BE49-F238E27FC236}">
                  <a16:creationId xmlns:a16="http://schemas.microsoft.com/office/drawing/2014/main" id="{4BA396F5-5F37-B5F7-CEFC-3A29D36D23D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bwMode="auto">
            <a:xfrm>
              <a:off x="2701686" y="6424306"/>
              <a:ext cx="202260" cy="228497"/>
            </a:xfrm>
            <a:prstGeom prst="rect">
              <a:avLst/>
            </a:prstGeom>
            <a:noFill/>
            <a:ln>
              <a:noFill/>
            </a:ln>
          </p:spPr>
        </p:pic>
      </p:grpSp>
    </p:spTree>
    <p:extLst>
      <p:ext uri="{BB962C8B-B14F-4D97-AF65-F5344CB8AC3E}">
        <p14:creationId xmlns:p14="http://schemas.microsoft.com/office/powerpoint/2010/main" val="14099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Slide 1-2 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772DB7-6D29-DEB6-5B2B-8E3CAC15BA9C}"/>
              </a:ext>
            </a:extLst>
          </p:cNvPr>
          <p:cNvSpPr/>
          <p:nvPr userDrawn="1"/>
        </p:nvSpPr>
        <p:spPr>
          <a:xfrm>
            <a:off x="659218" y="1"/>
            <a:ext cx="11532781" cy="1093572"/>
          </a:xfrm>
          <a:prstGeom prst="rect">
            <a:avLst/>
          </a:prstGeom>
          <a:solidFill>
            <a:srgbClr val="DCED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5" name="Rectangle 14">
            <a:extLst>
              <a:ext uri="{FF2B5EF4-FFF2-40B4-BE49-F238E27FC236}">
                <a16:creationId xmlns:a16="http://schemas.microsoft.com/office/drawing/2014/main" id="{85C60AB2-E692-3F28-FE7A-8A229710DB1D}"/>
              </a:ext>
            </a:extLst>
          </p:cNvPr>
          <p:cNvSpPr/>
          <p:nvPr userDrawn="1"/>
        </p:nvSpPr>
        <p:spPr>
          <a:xfrm rot="5400000">
            <a:off x="-3293580"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
        <p:nvSpPr>
          <p:cNvPr id="16" name="Rectangle 15">
            <a:extLst>
              <a:ext uri="{FF2B5EF4-FFF2-40B4-BE49-F238E27FC236}">
                <a16:creationId xmlns:a16="http://schemas.microsoft.com/office/drawing/2014/main" id="{6BFCDE23-25ED-DCA7-ACA9-30B2061DCC36}"/>
              </a:ext>
            </a:extLst>
          </p:cNvPr>
          <p:cNvSpPr/>
          <p:nvPr userDrawn="1"/>
        </p:nvSpPr>
        <p:spPr>
          <a:xfrm rot="5400000">
            <a:off x="-3402801"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
        <p:nvSpPr>
          <p:cNvPr id="2" name="Titre 1">
            <a:extLst>
              <a:ext uri="{FF2B5EF4-FFF2-40B4-BE49-F238E27FC236}">
                <a16:creationId xmlns:a16="http://schemas.microsoft.com/office/drawing/2014/main" id="{C3545C1E-E5E5-E4BA-47D5-DBBBB0370C65}"/>
              </a:ext>
            </a:extLst>
          </p:cNvPr>
          <p:cNvSpPr>
            <a:spLocks noGrp="1"/>
          </p:cNvSpPr>
          <p:nvPr>
            <p:ph type="title"/>
          </p:nvPr>
        </p:nvSpPr>
        <p:spPr>
          <a:xfrm>
            <a:off x="2175126" y="134595"/>
            <a:ext cx="9178673" cy="824193"/>
          </a:xfrm>
        </p:spPr>
        <p:txBody>
          <a:bodyPr/>
          <a:lstStyle/>
          <a:p>
            <a:r>
              <a:rPr lang="fr-FR"/>
              <a:t>Modifiez le style du titre</a:t>
            </a:r>
            <a:endParaRPr lang="en-CH"/>
          </a:p>
        </p:txBody>
      </p:sp>
      <p:sp>
        <p:nvSpPr>
          <p:cNvPr id="3" name="Espace réservé du contenu 2">
            <a:extLst>
              <a:ext uri="{FF2B5EF4-FFF2-40B4-BE49-F238E27FC236}">
                <a16:creationId xmlns:a16="http://schemas.microsoft.com/office/drawing/2014/main" id="{61312FFB-5D5C-1B92-7961-59C21679F660}"/>
              </a:ext>
            </a:extLst>
          </p:cNvPr>
          <p:cNvSpPr>
            <a:spLocks noGrp="1"/>
          </p:cNvSpPr>
          <p:nvPr>
            <p:ph sz="half" idx="1"/>
          </p:nvPr>
        </p:nvSpPr>
        <p:spPr>
          <a:xfrm>
            <a:off x="838200" y="1274889"/>
            <a:ext cx="5181600" cy="490207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CH" dirty="0"/>
          </a:p>
        </p:txBody>
      </p:sp>
      <p:sp>
        <p:nvSpPr>
          <p:cNvPr id="4" name="Espace réservé du contenu 3">
            <a:extLst>
              <a:ext uri="{FF2B5EF4-FFF2-40B4-BE49-F238E27FC236}">
                <a16:creationId xmlns:a16="http://schemas.microsoft.com/office/drawing/2014/main" id="{CD5EE798-C58E-DF70-3111-8C541162E850}"/>
              </a:ext>
            </a:extLst>
          </p:cNvPr>
          <p:cNvSpPr>
            <a:spLocks noGrp="1"/>
          </p:cNvSpPr>
          <p:nvPr>
            <p:ph sz="half" idx="2"/>
          </p:nvPr>
        </p:nvSpPr>
        <p:spPr>
          <a:xfrm>
            <a:off x="6172200" y="1274889"/>
            <a:ext cx="5181600" cy="490207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H"/>
          </a:p>
        </p:txBody>
      </p:sp>
      <p:sp>
        <p:nvSpPr>
          <p:cNvPr id="5" name="Espace réservé de la date 4">
            <a:extLst>
              <a:ext uri="{FF2B5EF4-FFF2-40B4-BE49-F238E27FC236}">
                <a16:creationId xmlns:a16="http://schemas.microsoft.com/office/drawing/2014/main" id="{AEFE68FE-AE94-FE4A-E35C-ED34B3980FF2}"/>
              </a:ext>
            </a:extLst>
          </p:cNvPr>
          <p:cNvSpPr>
            <a:spLocks noGrp="1"/>
          </p:cNvSpPr>
          <p:nvPr>
            <p:ph type="dt" sz="half" idx="10"/>
          </p:nvPr>
        </p:nvSpPr>
        <p:spPr>
          <a:xfrm>
            <a:off x="7955213" y="6358278"/>
            <a:ext cx="1023283" cy="359173"/>
          </a:xfrm>
        </p:spPr>
        <p:txBody>
          <a:bodyPr/>
          <a:lstStyle>
            <a:lvl1pPr algn="ctr">
              <a:defRPr/>
            </a:lvl1pPr>
          </a:lstStyle>
          <a:p>
            <a:r>
              <a:rPr lang="en-CH"/>
              <a:t>17/12/2024</a:t>
            </a:r>
          </a:p>
        </p:txBody>
      </p:sp>
      <p:sp>
        <p:nvSpPr>
          <p:cNvPr id="6" name="Espace réservé du pied de page 5">
            <a:extLst>
              <a:ext uri="{FF2B5EF4-FFF2-40B4-BE49-F238E27FC236}">
                <a16:creationId xmlns:a16="http://schemas.microsoft.com/office/drawing/2014/main" id="{6293614D-C128-FD74-4972-5DA5E5511FDB}"/>
              </a:ext>
            </a:extLst>
          </p:cNvPr>
          <p:cNvSpPr>
            <a:spLocks noGrp="1"/>
          </p:cNvSpPr>
          <p:nvPr>
            <p:ph type="ftr" sz="quarter" idx="11"/>
          </p:nvPr>
        </p:nvSpPr>
        <p:spPr>
          <a:xfrm>
            <a:off x="1785244" y="6358280"/>
            <a:ext cx="5866392" cy="365125"/>
          </a:xfrm>
        </p:spPr>
        <p:txBody>
          <a:bodyPr/>
          <a:lstStyle/>
          <a:p>
            <a:r>
              <a:rPr lang="en-GB"/>
              <a:t>Review Meeting 2</a:t>
            </a:r>
            <a:endParaRPr lang="en-CH" dirty="0"/>
          </a:p>
        </p:txBody>
      </p:sp>
      <p:sp>
        <p:nvSpPr>
          <p:cNvPr id="7" name="Espace réservé du numéro de diapositive 6">
            <a:extLst>
              <a:ext uri="{FF2B5EF4-FFF2-40B4-BE49-F238E27FC236}">
                <a16:creationId xmlns:a16="http://schemas.microsoft.com/office/drawing/2014/main" id="{F149D5DF-4EC3-2093-8624-109A1C3760D9}"/>
              </a:ext>
            </a:extLst>
          </p:cNvPr>
          <p:cNvSpPr>
            <a:spLocks noGrp="1"/>
          </p:cNvSpPr>
          <p:nvPr>
            <p:ph type="sldNum" sz="quarter" idx="12"/>
          </p:nvPr>
        </p:nvSpPr>
        <p:spPr>
          <a:xfrm>
            <a:off x="838200" y="6350397"/>
            <a:ext cx="643467" cy="365125"/>
          </a:xfrm>
        </p:spPr>
        <p:txBody>
          <a:bodyPr/>
          <a:lstStyle/>
          <a:p>
            <a:fld id="{84AD9DD3-CAE0-4EB1-A102-8F9EDDC8C851}" type="slidenum">
              <a:rPr lang="en-CH" smtClean="0"/>
              <a:t>‹N°›</a:t>
            </a:fld>
            <a:endParaRPr lang="en-CH"/>
          </a:p>
        </p:txBody>
      </p:sp>
      <p:pic>
        <p:nvPicPr>
          <p:cNvPr id="9" name="Image 8" descr="Une image contenant Police, Graphique, logo, cercle&#10;&#10;Description générée automatiquement">
            <a:extLst>
              <a:ext uri="{FF2B5EF4-FFF2-40B4-BE49-F238E27FC236}">
                <a16:creationId xmlns:a16="http://schemas.microsoft.com/office/drawing/2014/main" id="{CE7D1CF1-C811-BF4D-60A9-688A007B45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2175126" cy="1093573"/>
          </a:xfrm>
          <a:prstGeom prst="rect">
            <a:avLst/>
          </a:prstGeom>
        </p:spPr>
      </p:pic>
      <p:grpSp>
        <p:nvGrpSpPr>
          <p:cNvPr id="14" name="Groupe 13">
            <a:extLst>
              <a:ext uri="{FF2B5EF4-FFF2-40B4-BE49-F238E27FC236}">
                <a16:creationId xmlns:a16="http://schemas.microsoft.com/office/drawing/2014/main" id="{B4DF9F7A-C4D1-4BDF-B7ED-60186C704D0A}"/>
              </a:ext>
            </a:extLst>
          </p:cNvPr>
          <p:cNvGrpSpPr/>
          <p:nvPr userDrawn="1"/>
        </p:nvGrpSpPr>
        <p:grpSpPr>
          <a:xfrm>
            <a:off x="9288053" y="6344445"/>
            <a:ext cx="2065746" cy="378959"/>
            <a:chOff x="838200" y="6350397"/>
            <a:chExt cx="2065746" cy="378959"/>
          </a:xfrm>
        </p:grpSpPr>
        <p:sp>
          <p:nvSpPr>
            <p:cNvPr id="10" name="Espace réservé du pied de page 10">
              <a:extLst>
                <a:ext uri="{FF2B5EF4-FFF2-40B4-BE49-F238E27FC236}">
                  <a16:creationId xmlns:a16="http://schemas.microsoft.com/office/drawing/2014/main" id="{7A72B354-6721-5CC6-3176-7D5A5A09E409}"/>
                </a:ext>
              </a:extLst>
            </p:cNvPr>
            <p:cNvSpPr txBox="1">
              <a:spLocks/>
            </p:cNvSpPr>
            <p:nvPr userDrawn="1"/>
          </p:nvSpPr>
          <p:spPr>
            <a:xfrm>
              <a:off x="838200" y="6350397"/>
              <a:ext cx="1596242" cy="378959"/>
            </a:xfrm>
            <a:prstGeom prst="rect">
              <a:avLst/>
            </a:prstGeom>
          </p:spPr>
          <p:txBody>
            <a:bodyPr vert="horz" lIns="91440" tIns="45720" rIns="91440" bIns="45720" rtlCol="0" anchor="ctr"/>
            <a:lstStyle>
              <a:defPPr>
                <a:defRPr lang="en-CH"/>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TWAC is funded by :</a:t>
              </a:r>
              <a:endParaRPr lang="en-CH" dirty="0"/>
            </a:p>
          </p:txBody>
        </p:sp>
        <p:pic>
          <p:nvPicPr>
            <p:cNvPr id="11" name="Image 10">
              <a:extLst>
                <a:ext uri="{FF2B5EF4-FFF2-40B4-BE49-F238E27FC236}">
                  <a16:creationId xmlns:a16="http://schemas.microsoft.com/office/drawing/2014/main" id="{3FEDF73E-B938-8BBC-3FA0-582DB8D7FAF9}"/>
                </a:ext>
              </a:extLst>
            </p:cNvPr>
            <p:cNvPicPr>
              <a:picLocks noChangeAspect="1"/>
            </p:cNvPicPr>
            <p:nvPr userDrawn="1"/>
          </p:nvPicPr>
          <p:blipFill>
            <a:blip r:embed="rId3" cstate="email">
              <a:extLst>
                <a:ext uri="{28A0092B-C50C-407E-A947-70E740481C1C}">
                  <a14:useLocalDpi xmlns:a14="http://schemas.microsoft.com/office/drawing/2010/main"/>
                </a:ext>
              </a:extLst>
            </a:blip>
            <a:srcRect b="-5315"/>
            <a:stretch/>
          </p:blipFill>
          <p:spPr>
            <a:xfrm>
              <a:off x="2292308" y="6432547"/>
              <a:ext cx="350338" cy="228497"/>
            </a:xfrm>
            <a:prstGeom prst="rect">
              <a:avLst/>
            </a:prstGeom>
          </p:spPr>
        </p:pic>
        <p:pic>
          <p:nvPicPr>
            <p:cNvPr id="12" name="Image 11" descr="SEFRI - Finances des hautes écoles">
              <a:extLst>
                <a:ext uri="{FF2B5EF4-FFF2-40B4-BE49-F238E27FC236}">
                  <a16:creationId xmlns:a16="http://schemas.microsoft.com/office/drawing/2014/main" id="{4BA396F5-5F37-B5F7-CEFC-3A29D36D23D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bwMode="auto">
            <a:xfrm>
              <a:off x="2701686" y="6424306"/>
              <a:ext cx="202260" cy="228497"/>
            </a:xfrm>
            <a:prstGeom prst="rect">
              <a:avLst/>
            </a:prstGeom>
            <a:noFill/>
            <a:ln>
              <a:noFill/>
            </a:ln>
          </p:spPr>
        </p:pic>
      </p:grpSp>
      <p:sp>
        <p:nvSpPr>
          <p:cNvPr id="17" name="Rectangle 16">
            <a:extLst>
              <a:ext uri="{FF2B5EF4-FFF2-40B4-BE49-F238E27FC236}">
                <a16:creationId xmlns:a16="http://schemas.microsoft.com/office/drawing/2014/main" id="{36B4CDFF-EC88-8A33-8B98-A96DCE76DF0B}"/>
              </a:ext>
            </a:extLst>
          </p:cNvPr>
          <p:cNvSpPr/>
          <p:nvPr userDrawn="1"/>
        </p:nvSpPr>
        <p:spPr>
          <a:xfrm>
            <a:off x="-5395" y="-3160"/>
            <a:ext cx="12197394" cy="6091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20021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titl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D8287E0-5191-F43F-AB90-52E0E07FE392}"/>
              </a:ext>
            </a:extLst>
          </p:cNvPr>
          <p:cNvSpPr/>
          <p:nvPr userDrawn="1"/>
        </p:nvSpPr>
        <p:spPr>
          <a:xfrm>
            <a:off x="693377" y="2561359"/>
            <a:ext cx="11498623" cy="3167366"/>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1"/>
              </a:solidFill>
            </a:endParaRPr>
          </a:p>
        </p:txBody>
      </p:sp>
      <p:sp>
        <p:nvSpPr>
          <p:cNvPr id="16" name="Rectangle 15">
            <a:extLst>
              <a:ext uri="{FF2B5EF4-FFF2-40B4-BE49-F238E27FC236}">
                <a16:creationId xmlns:a16="http://schemas.microsoft.com/office/drawing/2014/main" id="{529678D5-9923-D76B-3306-260CB1AE5479}"/>
              </a:ext>
            </a:extLst>
          </p:cNvPr>
          <p:cNvSpPr/>
          <p:nvPr userDrawn="1"/>
        </p:nvSpPr>
        <p:spPr>
          <a:xfrm rot="5400000">
            <a:off x="-3014595" y="3369266"/>
            <a:ext cx="6858000" cy="119456"/>
          </a:xfrm>
          <a:prstGeom prst="rect">
            <a:avLst/>
          </a:prstGeom>
          <a:solidFill>
            <a:srgbClr val="86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4" name="Rectangle 13">
            <a:extLst>
              <a:ext uri="{FF2B5EF4-FFF2-40B4-BE49-F238E27FC236}">
                <a16:creationId xmlns:a16="http://schemas.microsoft.com/office/drawing/2014/main" id="{DE8752BC-58BE-A2BF-6028-D89C745E8FB9}"/>
              </a:ext>
            </a:extLst>
          </p:cNvPr>
          <p:cNvSpPr/>
          <p:nvPr userDrawn="1"/>
        </p:nvSpPr>
        <p:spPr>
          <a:xfrm rot="5400000">
            <a:off x="-2803751" y="3362273"/>
            <a:ext cx="6858006" cy="133452"/>
          </a:xfrm>
          <a:prstGeom prst="rect">
            <a:avLst/>
          </a:prstGeom>
          <a:solidFill>
            <a:srgbClr val="86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Rectangle 12">
            <a:extLst>
              <a:ext uri="{FF2B5EF4-FFF2-40B4-BE49-F238E27FC236}">
                <a16:creationId xmlns:a16="http://schemas.microsoft.com/office/drawing/2014/main" id="{20B22408-09BF-292C-2080-2C94052C19DC}"/>
              </a:ext>
            </a:extLst>
          </p:cNvPr>
          <p:cNvSpPr/>
          <p:nvPr userDrawn="1"/>
        </p:nvSpPr>
        <p:spPr>
          <a:xfrm>
            <a:off x="637237" y="2431472"/>
            <a:ext cx="11554763" cy="129887"/>
          </a:xfrm>
          <a:prstGeom prst="rect">
            <a:avLst/>
          </a:prstGeom>
          <a:solidFill>
            <a:srgbClr val="86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Titre 1">
            <a:extLst>
              <a:ext uri="{FF2B5EF4-FFF2-40B4-BE49-F238E27FC236}">
                <a16:creationId xmlns:a16="http://schemas.microsoft.com/office/drawing/2014/main" id="{D516FB60-A14C-35C6-A46E-4F02B4635C9D}"/>
              </a:ext>
            </a:extLst>
          </p:cNvPr>
          <p:cNvSpPr>
            <a:spLocks noGrp="1"/>
          </p:cNvSpPr>
          <p:nvPr>
            <p:ph type="title"/>
          </p:nvPr>
        </p:nvSpPr>
        <p:spPr>
          <a:xfrm>
            <a:off x="4771165" y="2633121"/>
            <a:ext cx="7079472" cy="1998892"/>
          </a:xfrm>
        </p:spPr>
        <p:txBody>
          <a:bodyPr anchor="b"/>
          <a:lstStyle>
            <a:lvl1pPr algn="ctr">
              <a:defRPr sz="6000">
                <a:solidFill>
                  <a:schemeClr val="accent1"/>
                </a:solidFill>
              </a:defRPr>
            </a:lvl1pPr>
          </a:lstStyle>
          <a:p>
            <a:r>
              <a:rPr lang="fr-FR" dirty="0"/>
              <a:t>Modifiez le style du titre</a:t>
            </a:r>
            <a:endParaRPr lang="en-CH" dirty="0"/>
          </a:p>
        </p:txBody>
      </p:sp>
      <p:sp>
        <p:nvSpPr>
          <p:cNvPr id="3" name="Espace réservé du texte 2">
            <a:extLst>
              <a:ext uri="{FF2B5EF4-FFF2-40B4-BE49-F238E27FC236}">
                <a16:creationId xmlns:a16="http://schemas.microsoft.com/office/drawing/2014/main" id="{4171B777-1AD0-B9BF-60FA-9C7514E40602}"/>
              </a:ext>
            </a:extLst>
          </p:cNvPr>
          <p:cNvSpPr>
            <a:spLocks noGrp="1"/>
          </p:cNvSpPr>
          <p:nvPr>
            <p:ph type="body" idx="1"/>
          </p:nvPr>
        </p:nvSpPr>
        <p:spPr>
          <a:xfrm>
            <a:off x="4770405" y="4589463"/>
            <a:ext cx="7079471" cy="1042851"/>
          </a:xfrm>
        </p:spPr>
        <p:txBody>
          <a:bodyPr>
            <a:normAutofit/>
          </a:bodyPr>
          <a:lstStyle>
            <a:lvl1pPr marL="0" indent="0" algn="ctr">
              <a:buNone/>
              <a:defRPr sz="3200">
                <a:solidFill>
                  <a:schemeClr val="bg1">
                    <a:lumMod val="8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dirty="0"/>
              <a:t>Cliquez pour modifier les styles du texte du masque</a:t>
            </a:r>
          </a:p>
        </p:txBody>
      </p:sp>
      <p:pic>
        <p:nvPicPr>
          <p:cNvPr id="7" name="Image 6" descr="Une image contenant Police, Graphique, logo, cercle&#10;&#10;Description générée automatiquement">
            <a:extLst>
              <a:ext uri="{FF2B5EF4-FFF2-40B4-BE49-F238E27FC236}">
                <a16:creationId xmlns:a16="http://schemas.microsoft.com/office/drawing/2014/main" id="{955ED6AA-4D83-F1CC-4544-DB143BF367C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706228"/>
            <a:ext cx="4770407" cy="5445544"/>
          </a:xfrm>
          <a:prstGeom prst="rect">
            <a:avLst/>
          </a:prstGeom>
        </p:spPr>
      </p:pic>
      <p:grpSp>
        <p:nvGrpSpPr>
          <p:cNvPr id="9" name="Groupe 8">
            <a:extLst>
              <a:ext uri="{FF2B5EF4-FFF2-40B4-BE49-F238E27FC236}">
                <a16:creationId xmlns:a16="http://schemas.microsoft.com/office/drawing/2014/main" id="{4F23EF7F-9055-8302-AF9C-9ECC099CB910}"/>
              </a:ext>
            </a:extLst>
          </p:cNvPr>
          <p:cNvGrpSpPr/>
          <p:nvPr userDrawn="1"/>
        </p:nvGrpSpPr>
        <p:grpSpPr>
          <a:xfrm>
            <a:off x="7018773" y="6080774"/>
            <a:ext cx="2582735" cy="678111"/>
            <a:chOff x="4793671" y="4621912"/>
            <a:chExt cx="2582735" cy="678111"/>
          </a:xfrm>
        </p:grpSpPr>
        <p:sp>
          <p:nvSpPr>
            <p:cNvPr id="10" name="Sous-titre 2">
              <a:extLst>
                <a:ext uri="{FF2B5EF4-FFF2-40B4-BE49-F238E27FC236}">
                  <a16:creationId xmlns:a16="http://schemas.microsoft.com/office/drawing/2014/main" id="{859AFF9C-016C-8711-975D-6124CA3EDBE3}"/>
                </a:ext>
              </a:extLst>
            </p:cNvPr>
            <p:cNvSpPr txBox="1">
              <a:spLocks/>
            </p:cNvSpPr>
            <p:nvPr/>
          </p:nvSpPr>
          <p:spPr>
            <a:xfrm>
              <a:off x="4793671" y="4717915"/>
              <a:ext cx="1485398" cy="5821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rgbClr val="222F48"/>
                  </a:solidFill>
                </a:rPr>
                <a:t>Funded by :</a:t>
              </a:r>
              <a:endParaRPr lang="en-CH" sz="1800" dirty="0">
                <a:solidFill>
                  <a:srgbClr val="222F48"/>
                </a:solidFill>
              </a:endParaRPr>
            </a:p>
          </p:txBody>
        </p:sp>
        <p:pic>
          <p:nvPicPr>
            <p:cNvPr id="11" name="Image 10">
              <a:extLst>
                <a:ext uri="{FF2B5EF4-FFF2-40B4-BE49-F238E27FC236}">
                  <a16:creationId xmlns:a16="http://schemas.microsoft.com/office/drawing/2014/main" id="{D056C169-1F8E-4BB1-F400-E8F285A6671C}"/>
                </a:ext>
              </a:extLst>
            </p:cNvPr>
            <p:cNvPicPr>
              <a:picLocks noChangeAspect="1"/>
            </p:cNvPicPr>
            <p:nvPr/>
          </p:nvPicPr>
          <p:blipFill>
            <a:blip r:embed="rId3" cstate="email">
              <a:extLst>
                <a:ext uri="{28A0092B-C50C-407E-A947-70E740481C1C}">
                  <a14:useLocalDpi xmlns:a14="http://schemas.microsoft.com/office/drawing/2010/main"/>
                </a:ext>
              </a:extLst>
            </a:blip>
            <a:srcRect b="-5315"/>
            <a:stretch/>
          </p:blipFill>
          <p:spPr>
            <a:xfrm>
              <a:off x="6155395" y="4649641"/>
              <a:ext cx="775162" cy="505575"/>
            </a:xfrm>
            <a:prstGeom prst="rect">
              <a:avLst/>
            </a:prstGeom>
          </p:spPr>
        </p:pic>
        <p:pic>
          <p:nvPicPr>
            <p:cNvPr id="12" name="Image 11" descr="SEFRI - Finances des hautes écoles">
              <a:extLst>
                <a:ext uri="{FF2B5EF4-FFF2-40B4-BE49-F238E27FC236}">
                  <a16:creationId xmlns:a16="http://schemas.microsoft.com/office/drawing/2014/main" id="{E3432C74-726D-03D3-79F9-AEB2745A108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bwMode="auto">
            <a:xfrm>
              <a:off x="6930557" y="4621912"/>
              <a:ext cx="445849" cy="503685"/>
            </a:xfrm>
            <a:prstGeom prst="rect">
              <a:avLst/>
            </a:prstGeom>
            <a:noFill/>
            <a:ln>
              <a:noFill/>
            </a:ln>
          </p:spPr>
        </p:pic>
      </p:grpSp>
      <p:sp>
        <p:nvSpPr>
          <p:cNvPr id="15" name="Rectangle 14">
            <a:extLst>
              <a:ext uri="{FF2B5EF4-FFF2-40B4-BE49-F238E27FC236}">
                <a16:creationId xmlns:a16="http://schemas.microsoft.com/office/drawing/2014/main" id="{0EE8AB5A-4024-3D67-5FA3-2E4AF173FCC9}"/>
              </a:ext>
            </a:extLst>
          </p:cNvPr>
          <p:cNvSpPr/>
          <p:nvPr userDrawn="1"/>
        </p:nvSpPr>
        <p:spPr>
          <a:xfrm rot="5400000">
            <a:off x="-2805258" y="3375405"/>
            <a:ext cx="6858000" cy="107182"/>
          </a:xfrm>
          <a:prstGeom prst="rect">
            <a:avLst/>
          </a:prstGeom>
          <a:solidFill>
            <a:srgbClr val="86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5015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2- 1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772DB7-6D29-DEB6-5B2B-8E3CAC15BA9C}"/>
              </a:ext>
            </a:extLst>
          </p:cNvPr>
          <p:cNvSpPr/>
          <p:nvPr userDrawn="1"/>
        </p:nvSpPr>
        <p:spPr>
          <a:xfrm>
            <a:off x="659218" y="1"/>
            <a:ext cx="11532781" cy="109357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Titre 1">
            <a:extLst>
              <a:ext uri="{FF2B5EF4-FFF2-40B4-BE49-F238E27FC236}">
                <a16:creationId xmlns:a16="http://schemas.microsoft.com/office/drawing/2014/main" id="{C3545C1E-E5E5-E4BA-47D5-DBBBB0370C65}"/>
              </a:ext>
            </a:extLst>
          </p:cNvPr>
          <p:cNvSpPr>
            <a:spLocks noGrp="1"/>
          </p:cNvSpPr>
          <p:nvPr>
            <p:ph type="title"/>
          </p:nvPr>
        </p:nvSpPr>
        <p:spPr>
          <a:xfrm>
            <a:off x="2175126" y="134595"/>
            <a:ext cx="9178673" cy="824193"/>
          </a:xfrm>
        </p:spPr>
        <p:txBody>
          <a:bodyPr/>
          <a:lstStyle>
            <a:lvl1pPr>
              <a:defRPr>
                <a:solidFill>
                  <a:schemeClr val="accent1"/>
                </a:solidFill>
              </a:defRPr>
            </a:lvl1pPr>
          </a:lstStyle>
          <a:p>
            <a:r>
              <a:rPr lang="fr-FR" dirty="0"/>
              <a:t>Modifiez le style du titre</a:t>
            </a:r>
            <a:endParaRPr lang="en-CH" dirty="0"/>
          </a:p>
        </p:txBody>
      </p:sp>
      <p:sp>
        <p:nvSpPr>
          <p:cNvPr id="3" name="Espace réservé du contenu 2">
            <a:extLst>
              <a:ext uri="{FF2B5EF4-FFF2-40B4-BE49-F238E27FC236}">
                <a16:creationId xmlns:a16="http://schemas.microsoft.com/office/drawing/2014/main" id="{61312FFB-5D5C-1B92-7961-59C21679F660}"/>
              </a:ext>
            </a:extLst>
          </p:cNvPr>
          <p:cNvSpPr>
            <a:spLocks noGrp="1"/>
          </p:cNvSpPr>
          <p:nvPr>
            <p:ph sz="half" idx="1"/>
          </p:nvPr>
        </p:nvSpPr>
        <p:spPr>
          <a:xfrm>
            <a:off x="838199" y="1330036"/>
            <a:ext cx="10515599" cy="484692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CH" dirty="0"/>
          </a:p>
        </p:txBody>
      </p:sp>
      <p:sp>
        <p:nvSpPr>
          <p:cNvPr id="5" name="Espace réservé de la date 4">
            <a:extLst>
              <a:ext uri="{FF2B5EF4-FFF2-40B4-BE49-F238E27FC236}">
                <a16:creationId xmlns:a16="http://schemas.microsoft.com/office/drawing/2014/main" id="{AEFE68FE-AE94-FE4A-E35C-ED34B3980FF2}"/>
              </a:ext>
            </a:extLst>
          </p:cNvPr>
          <p:cNvSpPr>
            <a:spLocks noGrp="1"/>
          </p:cNvSpPr>
          <p:nvPr>
            <p:ph type="dt" sz="half" idx="10"/>
          </p:nvPr>
        </p:nvSpPr>
        <p:spPr>
          <a:xfrm>
            <a:off x="7955213" y="6358280"/>
            <a:ext cx="1023283" cy="365125"/>
          </a:xfrm>
        </p:spPr>
        <p:txBody>
          <a:bodyPr/>
          <a:lstStyle>
            <a:lvl1pPr algn="ctr">
              <a:defRPr/>
            </a:lvl1pPr>
          </a:lstStyle>
          <a:p>
            <a:r>
              <a:rPr lang="en-CH"/>
              <a:t>17/12/2024</a:t>
            </a:r>
          </a:p>
        </p:txBody>
      </p:sp>
      <p:sp>
        <p:nvSpPr>
          <p:cNvPr id="6" name="Espace réservé du pied de page 5">
            <a:extLst>
              <a:ext uri="{FF2B5EF4-FFF2-40B4-BE49-F238E27FC236}">
                <a16:creationId xmlns:a16="http://schemas.microsoft.com/office/drawing/2014/main" id="{6293614D-C128-FD74-4972-5DA5E5511FDB}"/>
              </a:ext>
            </a:extLst>
          </p:cNvPr>
          <p:cNvSpPr>
            <a:spLocks noGrp="1"/>
          </p:cNvSpPr>
          <p:nvPr>
            <p:ph type="ftr" sz="quarter" idx="11"/>
          </p:nvPr>
        </p:nvSpPr>
        <p:spPr>
          <a:xfrm>
            <a:off x="1785244" y="6358280"/>
            <a:ext cx="5866392" cy="365125"/>
          </a:xfrm>
        </p:spPr>
        <p:txBody>
          <a:bodyPr/>
          <a:lstStyle/>
          <a:p>
            <a:r>
              <a:rPr lang="en-GB"/>
              <a:t>Review Meeting 2</a:t>
            </a:r>
            <a:endParaRPr lang="en-CH" dirty="0"/>
          </a:p>
        </p:txBody>
      </p:sp>
      <p:sp>
        <p:nvSpPr>
          <p:cNvPr id="7" name="Espace réservé du numéro de diapositive 6">
            <a:extLst>
              <a:ext uri="{FF2B5EF4-FFF2-40B4-BE49-F238E27FC236}">
                <a16:creationId xmlns:a16="http://schemas.microsoft.com/office/drawing/2014/main" id="{F149D5DF-4EC3-2093-8624-109A1C3760D9}"/>
              </a:ext>
            </a:extLst>
          </p:cNvPr>
          <p:cNvSpPr>
            <a:spLocks noGrp="1"/>
          </p:cNvSpPr>
          <p:nvPr>
            <p:ph type="sldNum" sz="quarter" idx="12"/>
          </p:nvPr>
        </p:nvSpPr>
        <p:spPr>
          <a:xfrm>
            <a:off x="838200" y="6350397"/>
            <a:ext cx="643467" cy="365125"/>
          </a:xfrm>
        </p:spPr>
        <p:txBody>
          <a:bodyPr/>
          <a:lstStyle/>
          <a:p>
            <a:fld id="{84AD9DD3-CAE0-4EB1-A102-8F9EDDC8C851}" type="slidenum">
              <a:rPr lang="en-CH" smtClean="0"/>
              <a:t>‹N°›</a:t>
            </a:fld>
            <a:endParaRPr lang="en-CH"/>
          </a:p>
        </p:txBody>
      </p:sp>
      <p:pic>
        <p:nvPicPr>
          <p:cNvPr id="9" name="Image 8" descr="Une image contenant Police, Graphique, logo, cercle&#10;&#10;Description générée automatiquement">
            <a:extLst>
              <a:ext uri="{FF2B5EF4-FFF2-40B4-BE49-F238E27FC236}">
                <a16:creationId xmlns:a16="http://schemas.microsoft.com/office/drawing/2014/main" id="{CE7D1CF1-C811-BF4D-60A9-688A007B45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2175126" cy="1093573"/>
          </a:xfrm>
          <a:prstGeom prst="rect">
            <a:avLst/>
          </a:prstGeom>
        </p:spPr>
      </p:pic>
      <p:grpSp>
        <p:nvGrpSpPr>
          <p:cNvPr id="14" name="Groupe 13">
            <a:extLst>
              <a:ext uri="{FF2B5EF4-FFF2-40B4-BE49-F238E27FC236}">
                <a16:creationId xmlns:a16="http://schemas.microsoft.com/office/drawing/2014/main" id="{B4DF9F7A-C4D1-4BDF-B7ED-60186C704D0A}"/>
              </a:ext>
            </a:extLst>
          </p:cNvPr>
          <p:cNvGrpSpPr/>
          <p:nvPr userDrawn="1"/>
        </p:nvGrpSpPr>
        <p:grpSpPr>
          <a:xfrm>
            <a:off x="9288053" y="6344444"/>
            <a:ext cx="2065746" cy="378961"/>
            <a:chOff x="838200" y="6350396"/>
            <a:chExt cx="2065746" cy="378961"/>
          </a:xfrm>
        </p:grpSpPr>
        <p:sp>
          <p:nvSpPr>
            <p:cNvPr id="10" name="Espace réservé du pied de page 10">
              <a:extLst>
                <a:ext uri="{FF2B5EF4-FFF2-40B4-BE49-F238E27FC236}">
                  <a16:creationId xmlns:a16="http://schemas.microsoft.com/office/drawing/2014/main" id="{7A72B354-6721-5CC6-3176-7D5A5A09E409}"/>
                </a:ext>
              </a:extLst>
            </p:cNvPr>
            <p:cNvSpPr txBox="1">
              <a:spLocks/>
            </p:cNvSpPr>
            <p:nvPr userDrawn="1"/>
          </p:nvSpPr>
          <p:spPr>
            <a:xfrm>
              <a:off x="838200" y="6350396"/>
              <a:ext cx="1596242" cy="378961"/>
            </a:xfrm>
            <a:prstGeom prst="rect">
              <a:avLst/>
            </a:prstGeom>
          </p:spPr>
          <p:txBody>
            <a:bodyPr vert="horz" lIns="91440" tIns="45720" rIns="91440" bIns="45720" rtlCol="0" anchor="ctr"/>
            <a:lstStyle>
              <a:defPPr>
                <a:defRPr lang="en-CH"/>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TWAC is funded by :</a:t>
              </a:r>
              <a:endParaRPr lang="en-CH" dirty="0"/>
            </a:p>
          </p:txBody>
        </p:sp>
        <p:pic>
          <p:nvPicPr>
            <p:cNvPr id="11" name="Image 10">
              <a:extLst>
                <a:ext uri="{FF2B5EF4-FFF2-40B4-BE49-F238E27FC236}">
                  <a16:creationId xmlns:a16="http://schemas.microsoft.com/office/drawing/2014/main" id="{3FEDF73E-B938-8BBC-3FA0-582DB8D7FAF9}"/>
                </a:ext>
              </a:extLst>
            </p:cNvPr>
            <p:cNvPicPr>
              <a:picLocks noChangeAspect="1"/>
            </p:cNvPicPr>
            <p:nvPr userDrawn="1"/>
          </p:nvPicPr>
          <p:blipFill>
            <a:blip r:embed="rId3" cstate="email">
              <a:extLst>
                <a:ext uri="{28A0092B-C50C-407E-A947-70E740481C1C}">
                  <a14:useLocalDpi xmlns:a14="http://schemas.microsoft.com/office/drawing/2010/main"/>
                </a:ext>
              </a:extLst>
            </a:blip>
            <a:srcRect b="-5315"/>
            <a:stretch/>
          </p:blipFill>
          <p:spPr>
            <a:xfrm>
              <a:off x="2292308" y="6432547"/>
              <a:ext cx="350338" cy="228497"/>
            </a:xfrm>
            <a:prstGeom prst="rect">
              <a:avLst/>
            </a:prstGeom>
          </p:spPr>
        </p:pic>
        <p:pic>
          <p:nvPicPr>
            <p:cNvPr id="12" name="Image 11" descr="SEFRI - Finances des hautes écoles">
              <a:extLst>
                <a:ext uri="{FF2B5EF4-FFF2-40B4-BE49-F238E27FC236}">
                  <a16:creationId xmlns:a16="http://schemas.microsoft.com/office/drawing/2014/main" id="{4BA396F5-5F37-B5F7-CEFC-3A29D36D23D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bwMode="auto">
            <a:xfrm>
              <a:off x="2701686" y="6424306"/>
              <a:ext cx="202260" cy="228497"/>
            </a:xfrm>
            <a:prstGeom prst="rect">
              <a:avLst/>
            </a:prstGeom>
            <a:noFill/>
            <a:ln>
              <a:noFill/>
            </a:ln>
          </p:spPr>
        </p:pic>
      </p:grpSp>
      <p:sp>
        <p:nvSpPr>
          <p:cNvPr id="13" name="Rectangle 12">
            <a:extLst>
              <a:ext uri="{FF2B5EF4-FFF2-40B4-BE49-F238E27FC236}">
                <a16:creationId xmlns:a16="http://schemas.microsoft.com/office/drawing/2014/main" id="{97507645-88F6-EA4D-9A73-88CDB411CDCD}"/>
              </a:ext>
            </a:extLst>
          </p:cNvPr>
          <p:cNvSpPr/>
          <p:nvPr userDrawn="1"/>
        </p:nvSpPr>
        <p:spPr>
          <a:xfrm>
            <a:off x="-5395" y="-3160"/>
            <a:ext cx="12197394" cy="6091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5" name="Rectangle 14">
            <a:extLst>
              <a:ext uri="{FF2B5EF4-FFF2-40B4-BE49-F238E27FC236}">
                <a16:creationId xmlns:a16="http://schemas.microsoft.com/office/drawing/2014/main" id="{E2525DC3-D173-3AF8-CE58-6F682C2DA2EB}"/>
              </a:ext>
            </a:extLst>
          </p:cNvPr>
          <p:cNvSpPr/>
          <p:nvPr userDrawn="1"/>
        </p:nvSpPr>
        <p:spPr>
          <a:xfrm rot="5400000">
            <a:off x="-3293580"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
        <p:nvSpPr>
          <p:cNvPr id="16" name="Rectangle 15">
            <a:extLst>
              <a:ext uri="{FF2B5EF4-FFF2-40B4-BE49-F238E27FC236}">
                <a16:creationId xmlns:a16="http://schemas.microsoft.com/office/drawing/2014/main" id="{200EDAEC-C3AC-8217-34B9-2439519DF1F6}"/>
              </a:ext>
            </a:extLst>
          </p:cNvPr>
          <p:cNvSpPr/>
          <p:nvPr userDrawn="1"/>
        </p:nvSpPr>
        <p:spPr>
          <a:xfrm rot="5400000">
            <a:off x="-3402801"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Tree>
    <p:extLst>
      <p:ext uri="{BB962C8B-B14F-4D97-AF65-F5344CB8AC3E}">
        <p14:creationId xmlns:p14="http://schemas.microsoft.com/office/powerpoint/2010/main" val="813038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Slide 2-2 contents">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772DB7-6D29-DEB6-5B2B-8E3CAC15BA9C}"/>
              </a:ext>
            </a:extLst>
          </p:cNvPr>
          <p:cNvSpPr/>
          <p:nvPr userDrawn="1"/>
        </p:nvSpPr>
        <p:spPr>
          <a:xfrm>
            <a:off x="659218" y="1"/>
            <a:ext cx="11532781" cy="109357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Titre 1">
            <a:extLst>
              <a:ext uri="{FF2B5EF4-FFF2-40B4-BE49-F238E27FC236}">
                <a16:creationId xmlns:a16="http://schemas.microsoft.com/office/drawing/2014/main" id="{C3545C1E-E5E5-E4BA-47D5-DBBBB0370C65}"/>
              </a:ext>
            </a:extLst>
          </p:cNvPr>
          <p:cNvSpPr>
            <a:spLocks noGrp="1"/>
          </p:cNvSpPr>
          <p:nvPr>
            <p:ph type="title"/>
          </p:nvPr>
        </p:nvSpPr>
        <p:spPr>
          <a:xfrm>
            <a:off x="2175126" y="134595"/>
            <a:ext cx="9178673" cy="824193"/>
          </a:xfrm>
        </p:spPr>
        <p:txBody>
          <a:bodyPr/>
          <a:lstStyle>
            <a:lvl1pPr>
              <a:defRPr>
                <a:solidFill>
                  <a:schemeClr val="accent1"/>
                </a:solidFill>
              </a:defRPr>
            </a:lvl1pPr>
          </a:lstStyle>
          <a:p>
            <a:r>
              <a:rPr lang="fr-FR" dirty="0"/>
              <a:t>Modifiez le style du titre</a:t>
            </a:r>
            <a:endParaRPr lang="en-CH" dirty="0"/>
          </a:p>
        </p:txBody>
      </p:sp>
      <p:sp>
        <p:nvSpPr>
          <p:cNvPr id="3" name="Espace réservé du contenu 2">
            <a:extLst>
              <a:ext uri="{FF2B5EF4-FFF2-40B4-BE49-F238E27FC236}">
                <a16:creationId xmlns:a16="http://schemas.microsoft.com/office/drawing/2014/main" id="{61312FFB-5D5C-1B92-7961-59C21679F660}"/>
              </a:ext>
            </a:extLst>
          </p:cNvPr>
          <p:cNvSpPr>
            <a:spLocks noGrp="1"/>
          </p:cNvSpPr>
          <p:nvPr>
            <p:ph sz="half" idx="1"/>
          </p:nvPr>
        </p:nvSpPr>
        <p:spPr>
          <a:xfrm>
            <a:off x="838200" y="1274889"/>
            <a:ext cx="5181600" cy="490207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CH" dirty="0"/>
          </a:p>
        </p:txBody>
      </p:sp>
      <p:sp>
        <p:nvSpPr>
          <p:cNvPr id="4" name="Espace réservé du contenu 3">
            <a:extLst>
              <a:ext uri="{FF2B5EF4-FFF2-40B4-BE49-F238E27FC236}">
                <a16:creationId xmlns:a16="http://schemas.microsoft.com/office/drawing/2014/main" id="{CD5EE798-C58E-DF70-3111-8C541162E850}"/>
              </a:ext>
            </a:extLst>
          </p:cNvPr>
          <p:cNvSpPr>
            <a:spLocks noGrp="1"/>
          </p:cNvSpPr>
          <p:nvPr>
            <p:ph sz="half" idx="2"/>
          </p:nvPr>
        </p:nvSpPr>
        <p:spPr>
          <a:xfrm>
            <a:off x="6172200" y="1274889"/>
            <a:ext cx="5181600" cy="490207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CH"/>
          </a:p>
        </p:txBody>
      </p:sp>
      <p:sp>
        <p:nvSpPr>
          <p:cNvPr id="5" name="Espace réservé de la date 4">
            <a:extLst>
              <a:ext uri="{FF2B5EF4-FFF2-40B4-BE49-F238E27FC236}">
                <a16:creationId xmlns:a16="http://schemas.microsoft.com/office/drawing/2014/main" id="{AEFE68FE-AE94-FE4A-E35C-ED34B3980FF2}"/>
              </a:ext>
            </a:extLst>
          </p:cNvPr>
          <p:cNvSpPr>
            <a:spLocks noGrp="1"/>
          </p:cNvSpPr>
          <p:nvPr>
            <p:ph type="dt" sz="half" idx="10"/>
          </p:nvPr>
        </p:nvSpPr>
        <p:spPr>
          <a:xfrm>
            <a:off x="7955213" y="6358278"/>
            <a:ext cx="1023283" cy="359173"/>
          </a:xfrm>
        </p:spPr>
        <p:txBody>
          <a:bodyPr/>
          <a:lstStyle>
            <a:lvl1pPr algn="ctr">
              <a:defRPr/>
            </a:lvl1pPr>
          </a:lstStyle>
          <a:p>
            <a:r>
              <a:rPr lang="en-CH"/>
              <a:t>17/12/2024</a:t>
            </a:r>
          </a:p>
        </p:txBody>
      </p:sp>
      <p:sp>
        <p:nvSpPr>
          <p:cNvPr id="6" name="Espace réservé du pied de page 5">
            <a:extLst>
              <a:ext uri="{FF2B5EF4-FFF2-40B4-BE49-F238E27FC236}">
                <a16:creationId xmlns:a16="http://schemas.microsoft.com/office/drawing/2014/main" id="{6293614D-C128-FD74-4972-5DA5E5511FDB}"/>
              </a:ext>
            </a:extLst>
          </p:cNvPr>
          <p:cNvSpPr>
            <a:spLocks noGrp="1"/>
          </p:cNvSpPr>
          <p:nvPr>
            <p:ph type="ftr" sz="quarter" idx="11"/>
          </p:nvPr>
        </p:nvSpPr>
        <p:spPr>
          <a:xfrm>
            <a:off x="1785244" y="6358280"/>
            <a:ext cx="5866392" cy="365125"/>
          </a:xfrm>
        </p:spPr>
        <p:txBody>
          <a:bodyPr/>
          <a:lstStyle/>
          <a:p>
            <a:r>
              <a:rPr lang="en-GB"/>
              <a:t>Review Meeting 2</a:t>
            </a:r>
            <a:endParaRPr lang="en-CH" dirty="0"/>
          </a:p>
        </p:txBody>
      </p:sp>
      <p:sp>
        <p:nvSpPr>
          <p:cNvPr id="7" name="Espace réservé du numéro de diapositive 6">
            <a:extLst>
              <a:ext uri="{FF2B5EF4-FFF2-40B4-BE49-F238E27FC236}">
                <a16:creationId xmlns:a16="http://schemas.microsoft.com/office/drawing/2014/main" id="{F149D5DF-4EC3-2093-8624-109A1C3760D9}"/>
              </a:ext>
            </a:extLst>
          </p:cNvPr>
          <p:cNvSpPr>
            <a:spLocks noGrp="1"/>
          </p:cNvSpPr>
          <p:nvPr>
            <p:ph type="sldNum" sz="quarter" idx="12"/>
          </p:nvPr>
        </p:nvSpPr>
        <p:spPr>
          <a:xfrm>
            <a:off x="838200" y="6350397"/>
            <a:ext cx="643467" cy="365125"/>
          </a:xfrm>
        </p:spPr>
        <p:txBody>
          <a:bodyPr/>
          <a:lstStyle/>
          <a:p>
            <a:fld id="{84AD9DD3-CAE0-4EB1-A102-8F9EDDC8C851}" type="slidenum">
              <a:rPr lang="en-CH" smtClean="0"/>
              <a:t>‹N°›</a:t>
            </a:fld>
            <a:endParaRPr lang="en-CH"/>
          </a:p>
        </p:txBody>
      </p:sp>
      <p:pic>
        <p:nvPicPr>
          <p:cNvPr id="9" name="Image 8" descr="Une image contenant Police, Graphique, logo, cercle&#10;&#10;Description générée automatiquement">
            <a:extLst>
              <a:ext uri="{FF2B5EF4-FFF2-40B4-BE49-F238E27FC236}">
                <a16:creationId xmlns:a16="http://schemas.microsoft.com/office/drawing/2014/main" id="{CE7D1CF1-C811-BF4D-60A9-688A007B45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2175126" cy="1093573"/>
          </a:xfrm>
          <a:prstGeom prst="rect">
            <a:avLst/>
          </a:prstGeom>
        </p:spPr>
      </p:pic>
      <p:grpSp>
        <p:nvGrpSpPr>
          <p:cNvPr id="14" name="Groupe 13">
            <a:extLst>
              <a:ext uri="{FF2B5EF4-FFF2-40B4-BE49-F238E27FC236}">
                <a16:creationId xmlns:a16="http://schemas.microsoft.com/office/drawing/2014/main" id="{B4DF9F7A-C4D1-4BDF-B7ED-60186C704D0A}"/>
              </a:ext>
            </a:extLst>
          </p:cNvPr>
          <p:cNvGrpSpPr/>
          <p:nvPr userDrawn="1"/>
        </p:nvGrpSpPr>
        <p:grpSpPr>
          <a:xfrm>
            <a:off x="9288053" y="6358278"/>
            <a:ext cx="2065746" cy="365125"/>
            <a:chOff x="838200" y="6364230"/>
            <a:chExt cx="2065746" cy="365125"/>
          </a:xfrm>
        </p:grpSpPr>
        <p:sp>
          <p:nvSpPr>
            <p:cNvPr id="10" name="Espace réservé du pied de page 10">
              <a:extLst>
                <a:ext uri="{FF2B5EF4-FFF2-40B4-BE49-F238E27FC236}">
                  <a16:creationId xmlns:a16="http://schemas.microsoft.com/office/drawing/2014/main" id="{7A72B354-6721-5CC6-3176-7D5A5A09E409}"/>
                </a:ext>
              </a:extLst>
            </p:cNvPr>
            <p:cNvSpPr txBox="1">
              <a:spLocks/>
            </p:cNvSpPr>
            <p:nvPr userDrawn="1"/>
          </p:nvSpPr>
          <p:spPr>
            <a:xfrm>
              <a:off x="838200" y="6364230"/>
              <a:ext cx="1596242" cy="365125"/>
            </a:xfrm>
            <a:prstGeom prst="rect">
              <a:avLst/>
            </a:prstGeom>
          </p:spPr>
          <p:txBody>
            <a:bodyPr vert="horz" lIns="91440" tIns="45720" rIns="91440" bIns="45720" rtlCol="0" anchor="ctr"/>
            <a:lstStyle>
              <a:defPPr>
                <a:defRPr lang="en-CH"/>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TWAC is funded by :</a:t>
              </a:r>
              <a:endParaRPr lang="en-CH" dirty="0"/>
            </a:p>
          </p:txBody>
        </p:sp>
        <p:pic>
          <p:nvPicPr>
            <p:cNvPr id="11" name="Image 10">
              <a:extLst>
                <a:ext uri="{FF2B5EF4-FFF2-40B4-BE49-F238E27FC236}">
                  <a16:creationId xmlns:a16="http://schemas.microsoft.com/office/drawing/2014/main" id="{3FEDF73E-B938-8BBC-3FA0-582DB8D7FAF9}"/>
                </a:ext>
              </a:extLst>
            </p:cNvPr>
            <p:cNvPicPr>
              <a:picLocks noChangeAspect="1"/>
            </p:cNvPicPr>
            <p:nvPr userDrawn="1"/>
          </p:nvPicPr>
          <p:blipFill>
            <a:blip r:embed="rId3" cstate="email">
              <a:extLst>
                <a:ext uri="{28A0092B-C50C-407E-A947-70E740481C1C}">
                  <a14:useLocalDpi xmlns:a14="http://schemas.microsoft.com/office/drawing/2010/main"/>
                </a:ext>
              </a:extLst>
            </a:blip>
            <a:srcRect b="-5315"/>
            <a:stretch/>
          </p:blipFill>
          <p:spPr>
            <a:xfrm>
              <a:off x="2292308" y="6432547"/>
              <a:ext cx="350338" cy="228497"/>
            </a:xfrm>
            <a:prstGeom prst="rect">
              <a:avLst/>
            </a:prstGeom>
          </p:spPr>
        </p:pic>
        <p:pic>
          <p:nvPicPr>
            <p:cNvPr id="12" name="Image 11" descr="SEFRI - Finances des hautes écoles">
              <a:extLst>
                <a:ext uri="{FF2B5EF4-FFF2-40B4-BE49-F238E27FC236}">
                  <a16:creationId xmlns:a16="http://schemas.microsoft.com/office/drawing/2014/main" id="{4BA396F5-5F37-B5F7-CEFC-3A29D36D23D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bwMode="auto">
            <a:xfrm>
              <a:off x="2701686" y="6424306"/>
              <a:ext cx="202260" cy="228497"/>
            </a:xfrm>
            <a:prstGeom prst="rect">
              <a:avLst/>
            </a:prstGeom>
            <a:noFill/>
            <a:ln>
              <a:noFill/>
            </a:ln>
          </p:spPr>
        </p:pic>
      </p:grpSp>
      <p:sp>
        <p:nvSpPr>
          <p:cNvPr id="13" name="Rectangle 12">
            <a:extLst>
              <a:ext uri="{FF2B5EF4-FFF2-40B4-BE49-F238E27FC236}">
                <a16:creationId xmlns:a16="http://schemas.microsoft.com/office/drawing/2014/main" id="{E140F176-558A-1A55-A876-DFBB3B4B8074}"/>
              </a:ext>
            </a:extLst>
          </p:cNvPr>
          <p:cNvSpPr/>
          <p:nvPr userDrawn="1"/>
        </p:nvSpPr>
        <p:spPr>
          <a:xfrm rot="5400000">
            <a:off x="-3293580"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
        <p:nvSpPr>
          <p:cNvPr id="15" name="Rectangle 14">
            <a:extLst>
              <a:ext uri="{FF2B5EF4-FFF2-40B4-BE49-F238E27FC236}">
                <a16:creationId xmlns:a16="http://schemas.microsoft.com/office/drawing/2014/main" id="{614DDD39-3CF3-C11C-F31E-5440A54015D0}"/>
              </a:ext>
            </a:extLst>
          </p:cNvPr>
          <p:cNvSpPr/>
          <p:nvPr userDrawn="1"/>
        </p:nvSpPr>
        <p:spPr>
          <a:xfrm rot="5400000">
            <a:off x="-3402801"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
        <p:nvSpPr>
          <p:cNvPr id="16" name="Rectangle 15">
            <a:extLst>
              <a:ext uri="{FF2B5EF4-FFF2-40B4-BE49-F238E27FC236}">
                <a16:creationId xmlns:a16="http://schemas.microsoft.com/office/drawing/2014/main" id="{DD582992-2AD4-932B-BC7E-814F0D6C79DA}"/>
              </a:ext>
            </a:extLst>
          </p:cNvPr>
          <p:cNvSpPr/>
          <p:nvPr userDrawn="1"/>
        </p:nvSpPr>
        <p:spPr>
          <a:xfrm>
            <a:off x="-5395" y="-3160"/>
            <a:ext cx="12197394" cy="6091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2030367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title 3">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EE8AB5A-4024-3D67-5FA3-2E4AF173FCC9}"/>
              </a:ext>
            </a:extLst>
          </p:cNvPr>
          <p:cNvSpPr/>
          <p:nvPr userDrawn="1"/>
        </p:nvSpPr>
        <p:spPr>
          <a:xfrm rot="5400000">
            <a:off x="-2805258" y="3375405"/>
            <a:ext cx="6858000" cy="10718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Rectangle 7">
            <a:extLst>
              <a:ext uri="{FF2B5EF4-FFF2-40B4-BE49-F238E27FC236}">
                <a16:creationId xmlns:a16="http://schemas.microsoft.com/office/drawing/2014/main" id="{ED8287E0-5191-F43F-AB90-52E0E07FE392}"/>
              </a:ext>
            </a:extLst>
          </p:cNvPr>
          <p:cNvSpPr/>
          <p:nvPr userDrawn="1"/>
        </p:nvSpPr>
        <p:spPr>
          <a:xfrm>
            <a:off x="693377" y="2561359"/>
            <a:ext cx="11498623" cy="316736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accent1"/>
              </a:solidFill>
            </a:endParaRPr>
          </a:p>
        </p:txBody>
      </p:sp>
      <p:sp>
        <p:nvSpPr>
          <p:cNvPr id="16" name="Rectangle 15">
            <a:extLst>
              <a:ext uri="{FF2B5EF4-FFF2-40B4-BE49-F238E27FC236}">
                <a16:creationId xmlns:a16="http://schemas.microsoft.com/office/drawing/2014/main" id="{529678D5-9923-D76B-3306-260CB1AE5479}"/>
              </a:ext>
            </a:extLst>
          </p:cNvPr>
          <p:cNvSpPr/>
          <p:nvPr userDrawn="1"/>
        </p:nvSpPr>
        <p:spPr>
          <a:xfrm rot="5400000">
            <a:off x="-3014595" y="3369266"/>
            <a:ext cx="6858000" cy="11945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3" name="Rectangle 12">
            <a:extLst>
              <a:ext uri="{FF2B5EF4-FFF2-40B4-BE49-F238E27FC236}">
                <a16:creationId xmlns:a16="http://schemas.microsoft.com/office/drawing/2014/main" id="{20B22408-09BF-292C-2080-2C94052C19DC}"/>
              </a:ext>
            </a:extLst>
          </p:cNvPr>
          <p:cNvSpPr/>
          <p:nvPr userDrawn="1"/>
        </p:nvSpPr>
        <p:spPr>
          <a:xfrm>
            <a:off x="637237" y="2431472"/>
            <a:ext cx="11554763" cy="12988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2" name="Titre 1">
            <a:extLst>
              <a:ext uri="{FF2B5EF4-FFF2-40B4-BE49-F238E27FC236}">
                <a16:creationId xmlns:a16="http://schemas.microsoft.com/office/drawing/2014/main" id="{D516FB60-A14C-35C6-A46E-4F02B4635C9D}"/>
              </a:ext>
            </a:extLst>
          </p:cNvPr>
          <p:cNvSpPr>
            <a:spLocks noGrp="1"/>
          </p:cNvSpPr>
          <p:nvPr>
            <p:ph type="title"/>
          </p:nvPr>
        </p:nvSpPr>
        <p:spPr>
          <a:xfrm>
            <a:off x="4771165" y="2633121"/>
            <a:ext cx="7079472" cy="1926723"/>
          </a:xfrm>
        </p:spPr>
        <p:txBody>
          <a:bodyPr anchor="b"/>
          <a:lstStyle>
            <a:lvl1pPr algn="ctr">
              <a:defRPr sz="6000">
                <a:solidFill>
                  <a:schemeClr val="tx1"/>
                </a:solidFill>
              </a:defRPr>
            </a:lvl1pPr>
          </a:lstStyle>
          <a:p>
            <a:r>
              <a:rPr lang="fr-FR" dirty="0"/>
              <a:t>Modifiez le style du titre</a:t>
            </a:r>
            <a:endParaRPr lang="en-CH" dirty="0"/>
          </a:p>
        </p:txBody>
      </p:sp>
      <p:sp>
        <p:nvSpPr>
          <p:cNvPr id="3" name="Espace réservé du texte 2">
            <a:extLst>
              <a:ext uri="{FF2B5EF4-FFF2-40B4-BE49-F238E27FC236}">
                <a16:creationId xmlns:a16="http://schemas.microsoft.com/office/drawing/2014/main" id="{4171B777-1AD0-B9BF-60FA-9C7514E40602}"/>
              </a:ext>
            </a:extLst>
          </p:cNvPr>
          <p:cNvSpPr>
            <a:spLocks noGrp="1"/>
          </p:cNvSpPr>
          <p:nvPr>
            <p:ph type="body" idx="1"/>
          </p:nvPr>
        </p:nvSpPr>
        <p:spPr>
          <a:xfrm>
            <a:off x="4770405" y="4589463"/>
            <a:ext cx="7079471" cy="1042851"/>
          </a:xfrm>
        </p:spPr>
        <p:txBody>
          <a:bodyPr>
            <a:normAutofit/>
          </a:bodyPr>
          <a:lstStyle>
            <a:lvl1pPr marL="0" indent="0" algn="ctr">
              <a:buNone/>
              <a:defRPr sz="3200">
                <a:solidFill>
                  <a:schemeClr val="bg1">
                    <a:lumMod val="95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dirty="0"/>
              <a:t>Cliquez pour modifier les styles du texte du masque</a:t>
            </a:r>
          </a:p>
        </p:txBody>
      </p:sp>
      <p:pic>
        <p:nvPicPr>
          <p:cNvPr id="7" name="Image 6" descr="Une image contenant Police, Graphique, logo, cercle&#10;&#10;Description générée automatiquement">
            <a:extLst>
              <a:ext uri="{FF2B5EF4-FFF2-40B4-BE49-F238E27FC236}">
                <a16:creationId xmlns:a16="http://schemas.microsoft.com/office/drawing/2014/main" id="{955ED6AA-4D83-F1CC-4544-DB143BF367C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706228"/>
            <a:ext cx="4770407" cy="5445544"/>
          </a:xfrm>
          <a:prstGeom prst="rect">
            <a:avLst/>
          </a:prstGeom>
        </p:spPr>
      </p:pic>
      <p:grpSp>
        <p:nvGrpSpPr>
          <p:cNvPr id="9" name="Groupe 8">
            <a:extLst>
              <a:ext uri="{FF2B5EF4-FFF2-40B4-BE49-F238E27FC236}">
                <a16:creationId xmlns:a16="http://schemas.microsoft.com/office/drawing/2014/main" id="{4F23EF7F-9055-8302-AF9C-9ECC099CB910}"/>
              </a:ext>
            </a:extLst>
          </p:cNvPr>
          <p:cNvGrpSpPr/>
          <p:nvPr userDrawn="1"/>
        </p:nvGrpSpPr>
        <p:grpSpPr>
          <a:xfrm>
            <a:off x="7018773" y="6080774"/>
            <a:ext cx="2582735" cy="678111"/>
            <a:chOff x="4793671" y="4621912"/>
            <a:chExt cx="2582735" cy="678111"/>
          </a:xfrm>
        </p:grpSpPr>
        <p:sp>
          <p:nvSpPr>
            <p:cNvPr id="10" name="Sous-titre 2">
              <a:extLst>
                <a:ext uri="{FF2B5EF4-FFF2-40B4-BE49-F238E27FC236}">
                  <a16:creationId xmlns:a16="http://schemas.microsoft.com/office/drawing/2014/main" id="{859AFF9C-016C-8711-975D-6124CA3EDBE3}"/>
                </a:ext>
              </a:extLst>
            </p:cNvPr>
            <p:cNvSpPr txBox="1">
              <a:spLocks/>
            </p:cNvSpPr>
            <p:nvPr/>
          </p:nvSpPr>
          <p:spPr>
            <a:xfrm>
              <a:off x="4793671" y="4717915"/>
              <a:ext cx="1485398" cy="58210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solidFill>
                    <a:srgbClr val="222F48"/>
                  </a:solidFill>
                </a:rPr>
                <a:t>Funded by :</a:t>
              </a:r>
              <a:endParaRPr lang="en-CH" sz="1800" dirty="0">
                <a:solidFill>
                  <a:srgbClr val="222F48"/>
                </a:solidFill>
              </a:endParaRPr>
            </a:p>
          </p:txBody>
        </p:sp>
        <p:pic>
          <p:nvPicPr>
            <p:cNvPr id="11" name="Image 10">
              <a:extLst>
                <a:ext uri="{FF2B5EF4-FFF2-40B4-BE49-F238E27FC236}">
                  <a16:creationId xmlns:a16="http://schemas.microsoft.com/office/drawing/2014/main" id="{D056C169-1F8E-4BB1-F400-E8F285A6671C}"/>
                </a:ext>
              </a:extLst>
            </p:cNvPr>
            <p:cNvPicPr>
              <a:picLocks noChangeAspect="1"/>
            </p:cNvPicPr>
            <p:nvPr/>
          </p:nvPicPr>
          <p:blipFill>
            <a:blip r:embed="rId3" cstate="email">
              <a:extLst>
                <a:ext uri="{28A0092B-C50C-407E-A947-70E740481C1C}">
                  <a14:useLocalDpi xmlns:a14="http://schemas.microsoft.com/office/drawing/2010/main"/>
                </a:ext>
              </a:extLst>
            </a:blip>
            <a:srcRect b="-5315"/>
            <a:stretch/>
          </p:blipFill>
          <p:spPr>
            <a:xfrm>
              <a:off x="6155395" y="4649641"/>
              <a:ext cx="775162" cy="505575"/>
            </a:xfrm>
            <a:prstGeom prst="rect">
              <a:avLst/>
            </a:prstGeom>
          </p:spPr>
        </p:pic>
        <p:pic>
          <p:nvPicPr>
            <p:cNvPr id="12" name="Image 11" descr="SEFRI - Finances des hautes écoles">
              <a:extLst>
                <a:ext uri="{FF2B5EF4-FFF2-40B4-BE49-F238E27FC236}">
                  <a16:creationId xmlns:a16="http://schemas.microsoft.com/office/drawing/2014/main" id="{E3432C74-726D-03D3-79F9-AEB2745A108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bwMode="auto">
            <a:xfrm>
              <a:off x="6930557" y="4621912"/>
              <a:ext cx="445849" cy="503685"/>
            </a:xfrm>
            <a:prstGeom prst="rect">
              <a:avLst/>
            </a:prstGeom>
            <a:noFill/>
            <a:ln>
              <a:noFill/>
            </a:ln>
          </p:spPr>
        </p:pic>
      </p:grpSp>
    </p:spTree>
    <p:extLst>
      <p:ext uri="{BB962C8B-B14F-4D97-AF65-F5344CB8AC3E}">
        <p14:creationId xmlns:p14="http://schemas.microsoft.com/office/powerpoint/2010/main" val="349045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3- 1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9772DB7-6D29-DEB6-5B2B-8E3CAC15BA9C}"/>
              </a:ext>
            </a:extLst>
          </p:cNvPr>
          <p:cNvSpPr/>
          <p:nvPr userDrawn="1"/>
        </p:nvSpPr>
        <p:spPr>
          <a:xfrm>
            <a:off x="659218" y="1"/>
            <a:ext cx="11532781" cy="1093572"/>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solidFill>
                <a:schemeClr val="tx1"/>
              </a:solidFill>
            </a:endParaRPr>
          </a:p>
        </p:txBody>
      </p:sp>
      <p:sp>
        <p:nvSpPr>
          <p:cNvPr id="16" name="Rectangle 15">
            <a:extLst>
              <a:ext uri="{FF2B5EF4-FFF2-40B4-BE49-F238E27FC236}">
                <a16:creationId xmlns:a16="http://schemas.microsoft.com/office/drawing/2014/main" id="{D2BBAF08-BBF7-2AEE-A0FF-60A44F5382B8}"/>
              </a:ext>
            </a:extLst>
          </p:cNvPr>
          <p:cNvSpPr/>
          <p:nvPr userDrawn="1"/>
        </p:nvSpPr>
        <p:spPr>
          <a:xfrm>
            <a:off x="-5395" y="-3160"/>
            <a:ext cx="12197394" cy="60912"/>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re 1">
            <a:extLst>
              <a:ext uri="{FF2B5EF4-FFF2-40B4-BE49-F238E27FC236}">
                <a16:creationId xmlns:a16="http://schemas.microsoft.com/office/drawing/2014/main" id="{C3545C1E-E5E5-E4BA-47D5-DBBBB0370C65}"/>
              </a:ext>
            </a:extLst>
          </p:cNvPr>
          <p:cNvSpPr>
            <a:spLocks noGrp="1"/>
          </p:cNvSpPr>
          <p:nvPr>
            <p:ph type="title"/>
          </p:nvPr>
        </p:nvSpPr>
        <p:spPr>
          <a:xfrm>
            <a:off x="2175126" y="134595"/>
            <a:ext cx="9178673" cy="824193"/>
          </a:xfrm>
        </p:spPr>
        <p:txBody>
          <a:bodyPr/>
          <a:lstStyle>
            <a:lvl1pPr>
              <a:defRPr>
                <a:solidFill>
                  <a:schemeClr val="tx1"/>
                </a:solidFill>
              </a:defRPr>
            </a:lvl1pPr>
          </a:lstStyle>
          <a:p>
            <a:r>
              <a:rPr lang="fr-FR" dirty="0"/>
              <a:t>Modifiez le style du titre</a:t>
            </a:r>
            <a:endParaRPr lang="en-CH" dirty="0"/>
          </a:p>
        </p:txBody>
      </p:sp>
      <p:sp>
        <p:nvSpPr>
          <p:cNvPr id="3" name="Espace réservé du contenu 2">
            <a:extLst>
              <a:ext uri="{FF2B5EF4-FFF2-40B4-BE49-F238E27FC236}">
                <a16:creationId xmlns:a16="http://schemas.microsoft.com/office/drawing/2014/main" id="{61312FFB-5D5C-1B92-7961-59C21679F660}"/>
              </a:ext>
            </a:extLst>
          </p:cNvPr>
          <p:cNvSpPr>
            <a:spLocks noGrp="1"/>
          </p:cNvSpPr>
          <p:nvPr>
            <p:ph sz="half" idx="1"/>
          </p:nvPr>
        </p:nvSpPr>
        <p:spPr>
          <a:xfrm>
            <a:off x="838199" y="1274889"/>
            <a:ext cx="10515599" cy="4902074"/>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CH" dirty="0"/>
          </a:p>
        </p:txBody>
      </p:sp>
      <p:sp>
        <p:nvSpPr>
          <p:cNvPr id="5" name="Espace réservé de la date 4">
            <a:extLst>
              <a:ext uri="{FF2B5EF4-FFF2-40B4-BE49-F238E27FC236}">
                <a16:creationId xmlns:a16="http://schemas.microsoft.com/office/drawing/2014/main" id="{AEFE68FE-AE94-FE4A-E35C-ED34B3980FF2}"/>
              </a:ext>
            </a:extLst>
          </p:cNvPr>
          <p:cNvSpPr>
            <a:spLocks noGrp="1"/>
          </p:cNvSpPr>
          <p:nvPr>
            <p:ph type="dt" sz="half" idx="10"/>
          </p:nvPr>
        </p:nvSpPr>
        <p:spPr>
          <a:xfrm>
            <a:off x="7955213" y="6358279"/>
            <a:ext cx="1023283" cy="365126"/>
          </a:xfrm>
        </p:spPr>
        <p:txBody>
          <a:bodyPr/>
          <a:lstStyle>
            <a:lvl1pPr algn="ctr">
              <a:defRPr/>
            </a:lvl1pPr>
          </a:lstStyle>
          <a:p>
            <a:r>
              <a:rPr lang="en-CH"/>
              <a:t>17/12/2024</a:t>
            </a:r>
          </a:p>
        </p:txBody>
      </p:sp>
      <p:sp>
        <p:nvSpPr>
          <p:cNvPr id="6" name="Espace réservé du pied de page 5">
            <a:extLst>
              <a:ext uri="{FF2B5EF4-FFF2-40B4-BE49-F238E27FC236}">
                <a16:creationId xmlns:a16="http://schemas.microsoft.com/office/drawing/2014/main" id="{6293614D-C128-FD74-4972-5DA5E5511FDB}"/>
              </a:ext>
            </a:extLst>
          </p:cNvPr>
          <p:cNvSpPr>
            <a:spLocks noGrp="1"/>
          </p:cNvSpPr>
          <p:nvPr>
            <p:ph type="ftr" sz="quarter" idx="11"/>
          </p:nvPr>
        </p:nvSpPr>
        <p:spPr>
          <a:xfrm>
            <a:off x="1785244" y="6358280"/>
            <a:ext cx="5866392" cy="365125"/>
          </a:xfrm>
        </p:spPr>
        <p:txBody>
          <a:bodyPr/>
          <a:lstStyle/>
          <a:p>
            <a:r>
              <a:rPr lang="en-GB"/>
              <a:t>Review Meeting 2</a:t>
            </a:r>
            <a:endParaRPr lang="en-CH" dirty="0"/>
          </a:p>
        </p:txBody>
      </p:sp>
      <p:sp>
        <p:nvSpPr>
          <p:cNvPr id="7" name="Espace réservé du numéro de diapositive 6">
            <a:extLst>
              <a:ext uri="{FF2B5EF4-FFF2-40B4-BE49-F238E27FC236}">
                <a16:creationId xmlns:a16="http://schemas.microsoft.com/office/drawing/2014/main" id="{F149D5DF-4EC3-2093-8624-109A1C3760D9}"/>
              </a:ext>
            </a:extLst>
          </p:cNvPr>
          <p:cNvSpPr>
            <a:spLocks noGrp="1"/>
          </p:cNvSpPr>
          <p:nvPr>
            <p:ph type="sldNum" sz="quarter" idx="12"/>
          </p:nvPr>
        </p:nvSpPr>
        <p:spPr>
          <a:xfrm>
            <a:off x="838200" y="6350397"/>
            <a:ext cx="643467" cy="365125"/>
          </a:xfrm>
        </p:spPr>
        <p:txBody>
          <a:bodyPr/>
          <a:lstStyle/>
          <a:p>
            <a:fld id="{84AD9DD3-CAE0-4EB1-A102-8F9EDDC8C851}" type="slidenum">
              <a:rPr lang="en-CH" smtClean="0"/>
              <a:t>‹N°›</a:t>
            </a:fld>
            <a:endParaRPr lang="en-CH"/>
          </a:p>
        </p:txBody>
      </p:sp>
      <p:pic>
        <p:nvPicPr>
          <p:cNvPr id="9" name="Image 8" descr="Une image contenant Police, Graphique, logo, cercle&#10;&#10;Description générée automatiquement">
            <a:extLst>
              <a:ext uri="{FF2B5EF4-FFF2-40B4-BE49-F238E27FC236}">
                <a16:creationId xmlns:a16="http://schemas.microsoft.com/office/drawing/2014/main" id="{CE7D1CF1-C811-BF4D-60A9-688A007B458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2175126" cy="1093573"/>
          </a:xfrm>
          <a:prstGeom prst="rect">
            <a:avLst/>
          </a:prstGeom>
        </p:spPr>
      </p:pic>
      <p:grpSp>
        <p:nvGrpSpPr>
          <p:cNvPr id="14" name="Groupe 13">
            <a:extLst>
              <a:ext uri="{FF2B5EF4-FFF2-40B4-BE49-F238E27FC236}">
                <a16:creationId xmlns:a16="http://schemas.microsoft.com/office/drawing/2014/main" id="{B4DF9F7A-C4D1-4BDF-B7ED-60186C704D0A}"/>
              </a:ext>
            </a:extLst>
          </p:cNvPr>
          <p:cNvGrpSpPr/>
          <p:nvPr userDrawn="1"/>
        </p:nvGrpSpPr>
        <p:grpSpPr>
          <a:xfrm>
            <a:off x="9288053" y="6344443"/>
            <a:ext cx="2065746" cy="378962"/>
            <a:chOff x="838200" y="6350395"/>
            <a:chExt cx="2065746" cy="378962"/>
          </a:xfrm>
        </p:grpSpPr>
        <p:sp>
          <p:nvSpPr>
            <p:cNvPr id="10" name="Espace réservé du pied de page 10">
              <a:extLst>
                <a:ext uri="{FF2B5EF4-FFF2-40B4-BE49-F238E27FC236}">
                  <a16:creationId xmlns:a16="http://schemas.microsoft.com/office/drawing/2014/main" id="{7A72B354-6721-5CC6-3176-7D5A5A09E409}"/>
                </a:ext>
              </a:extLst>
            </p:cNvPr>
            <p:cNvSpPr txBox="1">
              <a:spLocks/>
            </p:cNvSpPr>
            <p:nvPr userDrawn="1"/>
          </p:nvSpPr>
          <p:spPr>
            <a:xfrm>
              <a:off x="838200" y="6350395"/>
              <a:ext cx="1596242" cy="378962"/>
            </a:xfrm>
            <a:prstGeom prst="rect">
              <a:avLst/>
            </a:prstGeom>
          </p:spPr>
          <p:txBody>
            <a:bodyPr vert="horz" lIns="91440" tIns="45720" rIns="91440" bIns="45720" rtlCol="0" anchor="ctr"/>
            <a:lstStyle>
              <a:defPPr>
                <a:defRPr lang="en-CH"/>
              </a:defPPr>
              <a:lvl1pPr marL="0" algn="ct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a:t>TWAC is funded by :</a:t>
              </a:r>
              <a:endParaRPr lang="en-CH" dirty="0"/>
            </a:p>
          </p:txBody>
        </p:sp>
        <p:pic>
          <p:nvPicPr>
            <p:cNvPr id="11" name="Image 10">
              <a:extLst>
                <a:ext uri="{FF2B5EF4-FFF2-40B4-BE49-F238E27FC236}">
                  <a16:creationId xmlns:a16="http://schemas.microsoft.com/office/drawing/2014/main" id="{3FEDF73E-B938-8BBC-3FA0-582DB8D7FAF9}"/>
                </a:ext>
              </a:extLst>
            </p:cNvPr>
            <p:cNvPicPr>
              <a:picLocks noChangeAspect="1"/>
            </p:cNvPicPr>
            <p:nvPr userDrawn="1"/>
          </p:nvPicPr>
          <p:blipFill>
            <a:blip r:embed="rId3" cstate="email">
              <a:extLst>
                <a:ext uri="{28A0092B-C50C-407E-A947-70E740481C1C}">
                  <a14:useLocalDpi xmlns:a14="http://schemas.microsoft.com/office/drawing/2010/main"/>
                </a:ext>
              </a:extLst>
            </a:blip>
            <a:srcRect b="-5315"/>
            <a:stretch/>
          </p:blipFill>
          <p:spPr>
            <a:xfrm>
              <a:off x="2292308" y="6432547"/>
              <a:ext cx="350338" cy="228497"/>
            </a:xfrm>
            <a:prstGeom prst="rect">
              <a:avLst/>
            </a:prstGeom>
          </p:spPr>
        </p:pic>
        <p:pic>
          <p:nvPicPr>
            <p:cNvPr id="12" name="Image 11" descr="SEFRI - Finances des hautes écoles">
              <a:extLst>
                <a:ext uri="{FF2B5EF4-FFF2-40B4-BE49-F238E27FC236}">
                  <a16:creationId xmlns:a16="http://schemas.microsoft.com/office/drawing/2014/main" id="{4BA396F5-5F37-B5F7-CEFC-3A29D36D23D6}"/>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bwMode="auto">
            <a:xfrm>
              <a:off x="2701686" y="6424306"/>
              <a:ext cx="202260" cy="228497"/>
            </a:xfrm>
            <a:prstGeom prst="rect">
              <a:avLst/>
            </a:prstGeom>
            <a:noFill/>
            <a:ln>
              <a:noFill/>
            </a:ln>
          </p:spPr>
        </p:pic>
      </p:grpSp>
      <p:sp>
        <p:nvSpPr>
          <p:cNvPr id="13" name="Rectangle 12">
            <a:extLst>
              <a:ext uri="{FF2B5EF4-FFF2-40B4-BE49-F238E27FC236}">
                <a16:creationId xmlns:a16="http://schemas.microsoft.com/office/drawing/2014/main" id="{9B47993E-DC46-CFBF-5997-4C13C80EEB68}"/>
              </a:ext>
            </a:extLst>
          </p:cNvPr>
          <p:cNvSpPr/>
          <p:nvPr userDrawn="1"/>
        </p:nvSpPr>
        <p:spPr>
          <a:xfrm rot="5400000">
            <a:off x="-3293580"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
        <p:nvSpPr>
          <p:cNvPr id="15" name="Rectangle 14">
            <a:extLst>
              <a:ext uri="{FF2B5EF4-FFF2-40B4-BE49-F238E27FC236}">
                <a16:creationId xmlns:a16="http://schemas.microsoft.com/office/drawing/2014/main" id="{9491F5E0-59A0-E3E2-105A-0848746144F3}"/>
              </a:ext>
            </a:extLst>
          </p:cNvPr>
          <p:cNvSpPr/>
          <p:nvPr userDrawn="1"/>
        </p:nvSpPr>
        <p:spPr>
          <a:xfrm rot="5400000">
            <a:off x="-3402801" y="3404635"/>
            <a:ext cx="6860854" cy="66042"/>
          </a:xfrm>
          <a:prstGeom prst="rect">
            <a:avLst/>
          </a:prstGeom>
          <a:solidFill>
            <a:srgbClr val="88C3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endParaRPr lang="en-CH" dirty="0"/>
          </a:p>
        </p:txBody>
      </p:sp>
    </p:spTree>
    <p:extLst>
      <p:ext uri="{BB962C8B-B14F-4D97-AF65-F5344CB8AC3E}">
        <p14:creationId xmlns:p14="http://schemas.microsoft.com/office/powerpoint/2010/main" val="2496927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CE1CD5D-1611-DF62-358D-2CCC29866E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CH"/>
          </a:p>
        </p:txBody>
      </p:sp>
      <p:sp>
        <p:nvSpPr>
          <p:cNvPr id="3" name="Espace réservé du texte 2">
            <a:extLst>
              <a:ext uri="{FF2B5EF4-FFF2-40B4-BE49-F238E27FC236}">
                <a16:creationId xmlns:a16="http://schemas.microsoft.com/office/drawing/2014/main" id="{14EB3020-7398-B356-4F58-0ABFF87F2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CH" dirty="0"/>
          </a:p>
        </p:txBody>
      </p:sp>
      <p:sp>
        <p:nvSpPr>
          <p:cNvPr id="4" name="Espace réservé de la date 3">
            <a:extLst>
              <a:ext uri="{FF2B5EF4-FFF2-40B4-BE49-F238E27FC236}">
                <a16:creationId xmlns:a16="http://schemas.microsoft.com/office/drawing/2014/main" id="{19E8DA89-4F1B-44EF-4552-817628770BF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en-CH"/>
              <a:t>17/12/2024</a:t>
            </a:r>
          </a:p>
        </p:txBody>
      </p:sp>
      <p:sp>
        <p:nvSpPr>
          <p:cNvPr id="5" name="Espace réservé du pied de page 4">
            <a:extLst>
              <a:ext uri="{FF2B5EF4-FFF2-40B4-BE49-F238E27FC236}">
                <a16:creationId xmlns:a16="http://schemas.microsoft.com/office/drawing/2014/main" id="{D3FF11AA-5DB1-9748-19F5-293AB45BB2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Review Meeting 2</a:t>
            </a:r>
            <a:endParaRPr lang="en-CH"/>
          </a:p>
        </p:txBody>
      </p:sp>
      <p:sp>
        <p:nvSpPr>
          <p:cNvPr id="6" name="Espace réservé du numéro de diapositive 5">
            <a:extLst>
              <a:ext uri="{FF2B5EF4-FFF2-40B4-BE49-F238E27FC236}">
                <a16:creationId xmlns:a16="http://schemas.microsoft.com/office/drawing/2014/main" id="{F8416CA8-1001-2075-8673-40E5155EED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AD9DD3-CAE0-4EB1-A102-8F9EDDC8C851}" type="slidenum">
              <a:rPr lang="en-CH" smtClean="0"/>
              <a:t>‹N°›</a:t>
            </a:fld>
            <a:endParaRPr lang="en-CH"/>
          </a:p>
        </p:txBody>
      </p:sp>
    </p:spTree>
    <p:extLst>
      <p:ext uri="{BB962C8B-B14F-4D97-AF65-F5344CB8AC3E}">
        <p14:creationId xmlns:p14="http://schemas.microsoft.com/office/powerpoint/2010/main" val="152318517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2" r:id="rId4"/>
    <p:sldLayoutId id="2147483653" r:id="rId5"/>
    <p:sldLayoutId id="2147483658" r:id="rId6"/>
    <p:sldLayoutId id="2147483655" r:id="rId7"/>
    <p:sldLayoutId id="2147483654" r:id="rId8"/>
    <p:sldLayoutId id="2147483659" r:id="rId9"/>
    <p:sldLayoutId id="2147483656" r:id="rId10"/>
    <p:sldLayoutId id="2147483661" r:id="rId11"/>
    <p:sldLayoutId id="2147483662"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jpeg"/><Relationship Id="rId7" Type="http://schemas.openxmlformats.org/officeDocument/2006/relationships/image" Target="../media/image65.png"/><Relationship Id="rId2" Type="http://schemas.openxmlformats.org/officeDocument/2006/relationships/image" Target="../media/image60.jpeg"/><Relationship Id="rId1" Type="http://schemas.openxmlformats.org/officeDocument/2006/relationships/slideLayout" Target="../slideLayouts/slideLayout9.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jpeg"/></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9.xml"/><Relationship Id="rId5" Type="http://schemas.openxmlformats.org/officeDocument/2006/relationships/image" Target="../media/image70.png"/><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6.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jpeg"/><Relationship Id="rId1" Type="http://schemas.openxmlformats.org/officeDocument/2006/relationships/slideLayout" Target="../slideLayouts/slideLayout9.xml"/><Relationship Id="rId6" Type="http://schemas.openxmlformats.org/officeDocument/2006/relationships/image" Target="../media/image83.tiff"/><Relationship Id="rId5" Type="http://schemas.openxmlformats.org/officeDocument/2006/relationships/image" Target="../media/image82.jpeg"/><Relationship Id="rId4" Type="http://schemas.openxmlformats.org/officeDocument/2006/relationships/image" Target="../media/image81.png"/></Relationships>
</file>

<file path=ppt/slides/_rels/slide18.xml.rels><?xml version="1.0" encoding="UTF-8" standalone="yes"?>
<Relationships xmlns="http://schemas.openxmlformats.org/package/2006/relationships"><Relationship Id="rId8" Type="http://schemas.openxmlformats.org/officeDocument/2006/relationships/image" Target="../media/image90.tiff"/><Relationship Id="rId3" Type="http://schemas.openxmlformats.org/officeDocument/2006/relationships/image" Target="../media/image85.jpeg"/><Relationship Id="rId7" Type="http://schemas.openxmlformats.org/officeDocument/2006/relationships/image" Target="../media/image89.tiff"/><Relationship Id="rId2" Type="http://schemas.openxmlformats.org/officeDocument/2006/relationships/image" Target="../media/image84.jpeg"/><Relationship Id="rId1" Type="http://schemas.openxmlformats.org/officeDocument/2006/relationships/slideLayout" Target="../slideLayouts/slideLayout9.xml"/><Relationship Id="rId6" Type="http://schemas.openxmlformats.org/officeDocument/2006/relationships/image" Target="../media/image88.tiff"/><Relationship Id="rId5" Type="http://schemas.openxmlformats.org/officeDocument/2006/relationships/image" Target="../media/image87.tiff"/><Relationship Id="rId10" Type="http://schemas.openxmlformats.org/officeDocument/2006/relationships/image" Target="../media/image92.png"/><Relationship Id="rId4" Type="http://schemas.openxmlformats.org/officeDocument/2006/relationships/image" Target="../media/image86.tiff"/><Relationship Id="rId9" Type="http://schemas.openxmlformats.org/officeDocument/2006/relationships/image" Target="../media/image91.jpe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tiff"/><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9.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tiff"/><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tiff"/></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90649A-1779-0EE8-ECAC-C74B4A658630}"/>
              </a:ext>
            </a:extLst>
          </p:cNvPr>
          <p:cNvSpPr>
            <a:spLocks noGrp="1"/>
          </p:cNvSpPr>
          <p:nvPr>
            <p:ph type="ctrTitle"/>
          </p:nvPr>
        </p:nvSpPr>
        <p:spPr>
          <a:xfrm>
            <a:off x="4282633" y="560716"/>
            <a:ext cx="7414785" cy="1922703"/>
          </a:xfrm>
        </p:spPr>
        <p:txBody>
          <a:bodyPr>
            <a:normAutofit fontScale="90000"/>
          </a:bodyPr>
          <a:lstStyle/>
          <a:p>
            <a:r>
              <a:rPr lang="en-US" dirty="0"/>
              <a:t>The European EIC TWAC Project on Terahertz Dielectric Acceleration</a:t>
            </a:r>
            <a:endParaRPr lang="en-CH" dirty="0"/>
          </a:p>
        </p:txBody>
      </p:sp>
      <p:sp>
        <p:nvSpPr>
          <p:cNvPr id="3" name="Sous-titre 2">
            <a:extLst>
              <a:ext uri="{FF2B5EF4-FFF2-40B4-BE49-F238E27FC236}">
                <a16:creationId xmlns:a16="http://schemas.microsoft.com/office/drawing/2014/main" id="{150B5A97-35E4-E533-3CD6-A6139F392374}"/>
              </a:ext>
            </a:extLst>
          </p:cNvPr>
          <p:cNvSpPr>
            <a:spLocks noGrp="1"/>
          </p:cNvSpPr>
          <p:nvPr>
            <p:ph type="subTitle" idx="1"/>
          </p:nvPr>
        </p:nvSpPr>
        <p:spPr>
          <a:xfrm>
            <a:off x="5926237" y="2983553"/>
            <a:ext cx="4127576" cy="948906"/>
          </a:xfrm>
        </p:spPr>
        <p:txBody>
          <a:bodyPr/>
          <a:lstStyle/>
          <a:p>
            <a:r>
              <a:rPr lang="en-US" dirty="0"/>
              <a:t>Christelle Bruni</a:t>
            </a:r>
          </a:p>
          <a:p>
            <a:r>
              <a:rPr lang="en-US" dirty="0"/>
              <a:t>On behalf of TWAC consortium</a:t>
            </a:r>
            <a:endParaRPr lang="en-CH" dirty="0"/>
          </a:p>
        </p:txBody>
      </p:sp>
      <p:pic>
        <p:nvPicPr>
          <p:cNvPr id="6" name="Image 5">
            <a:extLst>
              <a:ext uri="{FF2B5EF4-FFF2-40B4-BE49-F238E27FC236}">
                <a16:creationId xmlns:a16="http://schemas.microsoft.com/office/drawing/2014/main" id="{90DB107A-A838-5F42-9014-039BFC0380CF}"/>
              </a:ext>
            </a:extLst>
          </p:cNvPr>
          <p:cNvPicPr/>
          <p:nvPr/>
        </p:nvPicPr>
        <p:blipFill rotWithShape="1">
          <a:blip r:embed="rId2" cstate="email">
            <a:extLst>
              <a:ext uri="{28A0092B-C50C-407E-A947-70E740481C1C}">
                <a14:useLocalDpi xmlns:a14="http://schemas.microsoft.com/office/drawing/2010/main"/>
              </a:ext>
            </a:extLst>
          </a:blip>
          <a:srcRect/>
          <a:stretch/>
        </p:blipFill>
        <p:spPr>
          <a:xfrm>
            <a:off x="3767078" y="6209354"/>
            <a:ext cx="3144240" cy="471128"/>
          </a:xfrm>
          <a:prstGeom prst="rect">
            <a:avLst/>
          </a:prstGeom>
          <a:noFill/>
          <a:ln w="0">
            <a:noFill/>
          </a:ln>
        </p:spPr>
      </p:pic>
      <p:pic>
        <p:nvPicPr>
          <p:cNvPr id="10" name="Image 9">
            <a:extLst>
              <a:ext uri="{FF2B5EF4-FFF2-40B4-BE49-F238E27FC236}">
                <a16:creationId xmlns:a16="http://schemas.microsoft.com/office/drawing/2014/main" id="{A6F750C7-B622-FA42-8116-7B98C6A67D45}"/>
              </a:ext>
            </a:extLst>
          </p:cNvPr>
          <p:cNvPicPr/>
          <p:nvPr/>
        </p:nvPicPr>
        <p:blipFill rotWithShape="1">
          <a:blip r:embed="rId3" cstate="email">
            <a:extLst>
              <a:ext uri="{28A0092B-C50C-407E-A947-70E740481C1C}">
                <a14:useLocalDpi xmlns:a14="http://schemas.microsoft.com/office/drawing/2010/main"/>
              </a:ext>
            </a:extLst>
          </a:blip>
          <a:srcRect/>
          <a:stretch/>
        </p:blipFill>
        <p:spPr>
          <a:xfrm>
            <a:off x="9517798" y="6226235"/>
            <a:ext cx="1677924" cy="494308"/>
          </a:xfrm>
          <a:prstGeom prst="rect">
            <a:avLst/>
          </a:prstGeom>
          <a:noFill/>
          <a:ln w="0">
            <a:noFill/>
          </a:ln>
        </p:spPr>
      </p:pic>
      <p:pic>
        <p:nvPicPr>
          <p:cNvPr id="11" name="Image 10">
            <a:extLst>
              <a:ext uri="{FF2B5EF4-FFF2-40B4-BE49-F238E27FC236}">
                <a16:creationId xmlns:a16="http://schemas.microsoft.com/office/drawing/2014/main" id="{552FF802-8F6D-9D4D-A450-73AD4A99A471}"/>
              </a:ext>
            </a:extLst>
          </p:cNvPr>
          <p:cNvPicPr/>
          <p:nvPr/>
        </p:nvPicPr>
        <p:blipFill rotWithShape="1">
          <a:blip r:embed="rId4" cstate="email">
            <a:extLst>
              <a:ext uri="{28A0092B-C50C-407E-A947-70E740481C1C}">
                <a14:useLocalDpi xmlns:a14="http://schemas.microsoft.com/office/drawing/2010/main"/>
              </a:ext>
            </a:extLst>
          </a:blip>
          <a:srcRect/>
          <a:stretch/>
        </p:blipFill>
        <p:spPr>
          <a:xfrm>
            <a:off x="6927928" y="6182037"/>
            <a:ext cx="2466103" cy="525760"/>
          </a:xfrm>
          <a:prstGeom prst="rect">
            <a:avLst/>
          </a:prstGeom>
          <a:noFill/>
          <a:ln w="0">
            <a:noFill/>
          </a:ln>
        </p:spPr>
      </p:pic>
      <p:pic>
        <p:nvPicPr>
          <p:cNvPr id="12" name="Image 11">
            <a:extLst>
              <a:ext uri="{FF2B5EF4-FFF2-40B4-BE49-F238E27FC236}">
                <a16:creationId xmlns:a16="http://schemas.microsoft.com/office/drawing/2014/main" id="{BA3D975B-44E6-354F-BC25-B32AF220C5F4}"/>
              </a:ext>
            </a:extLst>
          </p:cNvPr>
          <p:cNvPicPr/>
          <p:nvPr/>
        </p:nvPicPr>
        <p:blipFill rotWithShape="1">
          <a:blip r:embed="rId5" cstate="email">
            <a:extLst>
              <a:ext uri="{28A0092B-C50C-407E-A947-70E740481C1C}">
                <a14:useLocalDpi xmlns:a14="http://schemas.microsoft.com/office/drawing/2010/main"/>
              </a:ext>
            </a:extLst>
          </a:blip>
          <a:srcRect/>
          <a:stretch/>
        </p:blipFill>
        <p:spPr>
          <a:xfrm>
            <a:off x="6835494" y="4228604"/>
            <a:ext cx="1468698" cy="471128"/>
          </a:xfrm>
          <a:prstGeom prst="rect">
            <a:avLst/>
          </a:prstGeom>
          <a:noFill/>
          <a:ln w="0">
            <a:noFill/>
          </a:ln>
        </p:spPr>
      </p:pic>
      <p:pic>
        <p:nvPicPr>
          <p:cNvPr id="14" name="Image 13">
            <a:extLst>
              <a:ext uri="{FF2B5EF4-FFF2-40B4-BE49-F238E27FC236}">
                <a16:creationId xmlns:a16="http://schemas.microsoft.com/office/drawing/2014/main" id="{FBA7D846-DB55-E447-AA0D-0A730909F80C}"/>
              </a:ext>
            </a:extLst>
          </p:cNvPr>
          <p:cNvPicPr/>
          <p:nvPr/>
        </p:nvPicPr>
        <p:blipFill rotWithShape="1">
          <a:blip r:embed="rId6" cstate="email">
            <a:extLst>
              <a:ext uri="{28A0092B-C50C-407E-A947-70E740481C1C}">
                <a14:useLocalDpi xmlns:a14="http://schemas.microsoft.com/office/drawing/2010/main"/>
              </a:ext>
            </a:extLst>
          </a:blip>
          <a:srcRect/>
          <a:stretch/>
        </p:blipFill>
        <p:spPr>
          <a:xfrm>
            <a:off x="11195722" y="6110830"/>
            <a:ext cx="675815" cy="525760"/>
          </a:xfrm>
          <a:prstGeom prst="rect">
            <a:avLst/>
          </a:prstGeom>
          <a:noFill/>
          <a:ln w="0">
            <a:noFill/>
          </a:ln>
        </p:spPr>
      </p:pic>
    </p:spTree>
    <p:extLst>
      <p:ext uri="{BB962C8B-B14F-4D97-AF65-F5344CB8AC3E}">
        <p14:creationId xmlns:p14="http://schemas.microsoft.com/office/powerpoint/2010/main" val="132613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5E6583-1CA7-954F-A528-22C8BEBEE46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8EDE137-E4CD-8749-B8A3-7EB0E9932125}"/>
              </a:ext>
            </a:extLst>
          </p:cNvPr>
          <p:cNvSpPr>
            <a:spLocks noGrp="1"/>
          </p:cNvSpPr>
          <p:nvPr>
            <p:ph sz="half" idx="1"/>
          </p:nvPr>
        </p:nvSpPr>
        <p:spPr/>
        <p:txBody>
          <a:bodyPr/>
          <a:lstStyle/>
          <a:p>
            <a:endParaRPr lang="fr-FR"/>
          </a:p>
        </p:txBody>
      </p:sp>
      <p:sp>
        <p:nvSpPr>
          <p:cNvPr id="4" name="Espace réservé de la date 3">
            <a:extLst>
              <a:ext uri="{FF2B5EF4-FFF2-40B4-BE49-F238E27FC236}">
                <a16:creationId xmlns:a16="http://schemas.microsoft.com/office/drawing/2014/main" id="{EAEC3A52-5BE4-684D-AC11-3C8103F7FEBC}"/>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AB23D70E-8828-B043-96E0-FCEE72779842}"/>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8A4E97EF-CF97-FA48-B78B-05B7072ADF48}"/>
              </a:ext>
            </a:extLst>
          </p:cNvPr>
          <p:cNvSpPr>
            <a:spLocks noGrp="1"/>
          </p:cNvSpPr>
          <p:nvPr>
            <p:ph type="sldNum" sz="quarter" idx="12"/>
          </p:nvPr>
        </p:nvSpPr>
        <p:spPr/>
        <p:txBody>
          <a:bodyPr/>
          <a:lstStyle/>
          <a:p>
            <a:fld id="{84AD9DD3-CAE0-4EB1-A102-8F9EDDC8C851}" type="slidenum">
              <a:rPr lang="en-CH" smtClean="0"/>
              <a:t>10</a:t>
            </a:fld>
            <a:endParaRPr lang="en-CH"/>
          </a:p>
        </p:txBody>
      </p:sp>
      <p:pic>
        <p:nvPicPr>
          <p:cNvPr id="7" name="Image 6">
            <a:extLst>
              <a:ext uri="{FF2B5EF4-FFF2-40B4-BE49-F238E27FC236}">
                <a16:creationId xmlns:a16="http://schemas.microsoft.com/office/drawing/2014/main" id="{8F13DB3F-F13D-B941-9F9C-D7610FD68674}"/>
              </a:ext>
            </a:extLst>
          </p:cNvPr>
          <p:cNvPicPr/>
          <p:nvPr/>
        </p:nvPicPr>
        <p:blipFill>
          <a:blip r:embed="rId2" cstate="email">
            <a:extLst>
              <a:ext uri="{28A0092B-C50C-407E-A947-70E740481C1C}">
                <a14:useLocalDpi xmlns:a14="http://schemas.microsoft.com/office/drawing/2010/main"/>
              </a:ext>
            </a:extLst>
          </a:blip>
          <a:stretch/>
        </p:blipFill>
        <p:spPr>
          <a:xfrm>
            <a:off x="1980520" y="1698171"/>
            <a:ext cx="8230959" cy="4283958"/>
          </a:xfrm>
          <a:prstGeom prst="rect">
            <a:avLst/>
          </a:prstGeom>
          <a:noFill/>
          <a:ln w="0">
            <a:noFill/>
          </a:ln>
        </p:spPr>
      </p:pic>
      <p:pic>
        <p:nvPicPr>
          <p:cNvPr id="8" name="Image 7">
            <a:extLst>
              <a:ext uri="{FF2B5EF4-FFF2-40B4-BE49-F238E27FC236}">
                <a16:creationId xmlns:a16="http://schemas.microsoft.com/office/drawing/2014/main" id="{F2398044-0BC7-A448-B454-CA281160F7D5}"/>
              </a:ext>
            </a:extLst>
          </p:cNvPr>
          <p:cNvPicPr/>
          <p:nvPr/>
        </p:nvPicPr>
        <p:blipFill>
          <a:blip r:embed="rId3" cstate="email">
            <a:extLst>
              <a:ext uri="{28A0092B-C50C-407E-A947-70E740481C1C}">
                <a14:useLocalDpi xmlns:a14="http://schemas.microsoft.com/office/drawing/2010/main"/>
              </a:ext>
            </a:extLst>
          </a:blip>
          <a:stretch/>
        </p:blipFill>
        <p:spPr>
          <a:xfrm>
            <a:off x="2960075" y="1319048"/>
            <a:ext cx="2028240" cy="1482120"/>
          </a:xfrm>
          <a:prstGeom prst="rect">
            <a:avLst/>
          </a:prstGeom>
          <a:noFill/>
          <a:ln w="0">
            <a:noFill/>
          </a:ln>
        </p:spPr>
      </p:pic>
    </p:spTree>
    <p:extLst>
      <p:ext uri="{BB962C8B-B14F-4D97-AF65-F5344CB8AC3E}">
        <p14:creationId xmlns:p14="http://schemas.microsoft.com/office/powerpoint/2010/main" val="35181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6AA09B-3D95-034F-A6E0-51BD237D292A}"/>
              </a:ext>
            </a:extLst>
          </p:cNvPr>
          <p:cNvSpPr>
            <a:spLocks noGrp="1"/>
          </p:cNvSpPr>
          <p:nvPr>
            <p:ph type="title"/>
          </p:nvPr>
        </p:nvSpPr>
        <p:spPr/>
        <p:txBody>
          <a:bodyPr/>
          <a:lstStyle/>
          <a:p>
            <a:r>
              <a:rPr lang="fr-FR" dirty="0" err="1"/>
              <a:t>THz</a:t>
            </a:r>
            <a:r>
              <a:rPr lang="fr-FR" dirty="0"/>
              <a:t> source</a:t>
            </a:r>
          </a:p>
        </p:txBody>
      </p:sp>
      <p:sp>
        <p:nvSpPr>
          <p:cNvPr id="3" name="Espace réservé du contenu 2">
            <a:extLst>
              <a:ext uri="{FF2B5EF4-FFF2-40B4-BE49-F238E27FC236}">
                <a16:creationId xmlns:a16="http://schemas.microsoft.com/office/drawing/2014/main" id="{954EF094-7ED3-2C43-AFA1-50132BFDA38B}"/>
              </a:ext>
            </a:extLst>
          </p:cNvPr>
          <p:cNvSpPr>
            <a:spLocks noGrp="1"/>
          </p:cNvSpPr>
          <p:nvPr>
            <p:ph sz="half" idx="1"/>
          </p:nvPr>
        </p:nvSpPr>
        <p:spPr/>
        <p:txBody>
          <a:bodyPr/>
          <a:lstStyle/>
          <a:p>
            <a:endParaRPr lang="fr-FR" dirty="0"/>
          </a:p>
        </p:txBody>
      </p:sp>
      <p:sp>
        <p:nvSpPr>
          <p:cNvPr id="4" name="Espace réservé de la date 3">
            <a:extLst>
              <a:ext uri="{FF2B5EF4-FFF2-40B4-BE49-F238E27FC236}">
                <a16:creationId xmlns:a16="http://schemas.microsoft.com/office/drawing/2014/main" id="{39FCAF26-F8C1-3F4E-BC62-84FF4C134866}"/>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9C7B2DEA-47D3-8641-A018-44CEECAAC482}"/>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65E16CB7-CB9E-ED47-91EC-6A7CFBCB34A1}"/>
              </a:ext>
            </a:extLst>
          </p:cNvPr>
          <p:cNvSpPr>
            <a:spLocks noGrp="1"/>
          </p:cNvSpPr>
          <p:nvPr>
            <p:ph type="sldNum" sz="quarter" idx="12"/>
          </p:nvPr>
        </p:nvSpPr>
        <p:spPr/>
        <p:txBody>
          <a:bodyPr/>
          <a:lstStyle/>
          <a:p>
            <a:fld id="{84AD9DD3-CAE0-4EB1-A102-8F9EDDC8C851}" type="slidenum">
              <a:rPr lang="en-CH" smtClean="0"/>
              <a:t>11</a:t>
            </a:fld>
            <a:endParaRPr lang="en-CH"/>
          </a:p>
        </p:txBody>
      </p:sp>
      <p:cxnSp>
        <p:nvCxnSpPr>
          <p:cNvPr id="7" name="Egyenes összekötő nyíllal 5">
            <a:extLst>
              <a:ext uri="{FF2B5EF4-FFF2-40B4-BE49-F238E27FC236}">
                <a16:creationId xmlns:a16="http://schemas.microsoft.com/office/drawing/2014/main" id="{9DBD2468-3D64-7D45-A1C6-2885716CEE49}"/>
              </a:ext>
            </a:extLst>
          </p:cNvPr>
          <p:cNvCxnSpPr>
            <a:cxnSpLocks/>
          </p:cNvCxnSpPr>
          <p:nvPr/>
        </p:nvCxnSpPr>
        <p:spPr bwMode="auto">
          <a:xfrm>
            <a:off x="551384" y="1303488"/>
            <a:ext cx="0" cy="792087"/>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8" name="Szövegdoboz 7">
            <a:extLst>
              <a:ext uri="{FF2B5EF4-FFF2-40B4-BE49-F238E27FC236}">
                <a16:creationId xmlns:a16="http://schemas.microsoft.com/office/drawing/2014/main" id="{6D055345-4025-654E-85F5-3B26D55EF6C0}"/>
              </a:ext>
            </a:extLst>
          </p:cNvPr>
          <p:cNvSpPr txBox="1"/>
          <p:nvPr/>
        </p:nvSpPr>
        <p:spPr bwMode="auto">
          <a:xfrm rot="16199998">
            <a:off x="-68983" y="1537924"/>
            <a:ext cx="889987" cy="369332"/>
          </a:xfrm>
          <a:prstGeom prst="rect">
            <a:avLst/>
          </a:prstGeom>
          <a:noFill/>
        </p:spPr>
        <p:txBody>
          <a:bodyPr wrap="none" rtlCol="0">
            <a:spAutoFit/>
          </a:bodyPr>
          <a:lstStyle/>
          <a:p>
            <a:pPr>
              <a:defRPr/>
            </a:pPr>
            <a:r>
              <a:rPr lang="hu-HU"/>
              <a:t>40 mm</a:t>
            </a:r>
            <a:endParaRPr/>
          </a:p>
        </p:txBody>
      </p:sp>
      <p:pic>
        <p:nvPicPr>
          <p:cNvPr id="9" name="Kép 6">
            <a:extLst>
              <a:ext uri="{FF2B5EF4-FFF2-40B4-BE49-F238E27FC236}">
                <a16:creationId xmlns:a16="http://schemas.microsoft.com/office/drawing/2014/main" id="{24A6AF37-EC4F-2F41-BBDF-1921C424C59D}"/>
              </a:ext>
            </a:extLst>
          </p:cNvPr>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7896200" y="1196752"/>
            <a:ext cx="2233465" cy="1030559"/>
          </a:xfrm>
          <a:prstGeom prst="rect">
            <a:avLst/>
          </a:prstGeom>
        </p:spPr>
      </p:pic>
      <p:sp>
        <p:nvSpPr>
          <p:cNvPr id="10" name="ZoneTexte 9">
            <a:extLst>
              <a:ext uri="{FF2B5EF4-FFF2-40B4-BE49-F238E27FC236}">
                <a16:creationId xmlns:a16="http://schemas.microsoft.com/office/drawing/2014/main" id="{3C86BE87-E8A4-7048-ADB4-20230BB60AF6}"/>
              </a:ext>
            </a:extLst>
          </p:cNvPr>
          <p:cNvSpPr txBox="1"/>
          <p:nvPr/>
        </p:nvSpPr>
        <p:spPr bwMode="auto">
          <a:xfrm>
            <a:off x="135189" y="2461309"/>
            <a:ext cx="2432419" cy="1015663"/>
          </a:xfrm>
          <a:prstGeom prst="rect">
            <a:avLst/>
          </a:prstGeom>
          <a:noFill/>
        </p:spPr>
        <p:txBody>
          <a:bodyPr wrap="square">
            <a:spAutoFit/>
          </a:bodyPr>
          <a:lstStyle/>
          <a:p>
            <a:pPr marL="285750" indent="-285750">
              <a:buFont typeface="Arial"/>
              <a:buChar char="•"/>
              <a:defRPr/>
            </a:pPr>
            <a:r>
              <a:rPr lang="en-US" sz="1200" dirty="0">
                <a:solidFill>
                  <a:srgbClr val="00B050"/>
                </a:solidFill>
              </a:rPr>
              <a:t>LN wafer-stack</a:t>
            </a:r>
            <a:endParaRPr lang="en-US" sz="1200" dirty="0"/>
          </a:p>
          <a:p>
            <a:pPr>
              <a:defRPr/>
            </a:pPr>
            <a:r>
              <a:rPr lang="en-US" sz="1200" dirty="0"/>
              <a:t>    </a:t>
            </a:r>
            <a:r>
              <a:rPr lang="en-US" sz="1200" dirty="0">
                <a:solidFill>
                  <a:srgbClr val="FF0000"/>
                </a:solidFill>
              </a:rPr>
              <a:t>F. </a:t>
            </a:r>
            <a:r>
              <a:rPr lang="en-US" sz="1200" dirty="0" err="1">
                <a:solidFill>
                  <a:srgbClr val="FF0000"/>
                </a:solidFill>
              </a:rPr>
              <a:t>Lemery</a:t>
            </a:r>
            <a:r>
              <a:rPr lang="en-US" sz="1200" dirty="0">
                <a:solidFill>
                  <a:srgbClr val="FF0000"/>
                </a:solidFill>
              </a:rPr>
              <a:t> et al., </a:t>
            </a:r>
            <a:r>
              <a:rPr lang="en-US" sz="1200" dirty="0" err="1">
                <a:solidFill>
                  <a:srgbClr val="FF0000"/>
                </a:solidFill>
              </a:rPr>
              <a:t>Commun</a:t>
            </a:r>
            <a:r>
              <a:rPr lang="en-US" sz="1200" dirty="0">
                <a:solidFill>
                  <a:srgbClr val="FF0000"/>
                </a:solidFill>
              </a:rPr>
              <a:t>. Phys. </a:t>
            </a:r>
            <a:r>
              <a:rPr lang="en-US" sz="1200" b="1" dirty="0">
                <a:solidFill>
                  <a:srgbClr val="FF0000"/>
                </a:solidFill>
              </a:rPr>
              <a:t>3</a:t>
            </a:r>
            <a:r>
              <a:rPr lang="en-US" sz="1200" dirty="0">
                <a:solidFill>
                  <a:srgbClr val="FF0000"/>
                </a:solidFill>
              </a:rPr>
              <a:t>, 150 (2020)</a:t>
            </a:r>
            <a:endParaRPr lang="en-US" sz="1200" dirty="0"/>
          </a:p>
          <a:p>
            <a:pPr>
              <a:defRPr/>
            </a:pPr>
            <a:r>
              <a:rPr lang="en-US" sz="1200" dirty="0">
                <a:solidFill>
                  <a:srgbClr val="FF0000"/>
                </a:solidFill>
              </a:rPr>
              <a:t>    C. Mosley et al., Opt. Express </a:t>
            </a:r>
            <a:r>
              <a:rPr lang="en-US" sz="1200" b="1" dirty="0">
                <a:solidFill>
                  <a:srgbClr val="FF0000"/>
                </a:solidFill>
              </a:rPr>
              <a:t>31</a:t>
            </a:r>
            <a:r>
              <a:rPr lang="en-US" sz="1200" dirty="0">
                <a:solidFill>
                  <a:srgbClr val="FF0000"/>
                </a:solidFill>
              </a:rPr>
              <a:t>, 4041 (2023) </a:t>
            </a:r>
            <a:endParaRPr lang="en-US" sz="1200" dirty="0"/>
          </a:p>
        </p:txBody>
      </p:sp>
      <p:sp>
        <p:nvSpPr>
          <p:cNvPr id="11" name="ZoneTexte 10">
            <a:extLst>
              <a:ext uri="{FF2B5EF4-FFF2-40B4-BE49-F238E27FC236}">
                <a16:creationId xmlns:a16="http://schemas.microsoft.com/office/drawing/2014/main" id="{155382DE-343D-9145-BBBC-E0CEC1E805AC}"/>
              </a:ext>
            </a:extLst>
          </p:cNvPr>
          <p:cNvSpPr txBox="1"/>
          <p:nvPr/>
        </p:nvSpPr>
        <p:spPr bwMode="auto">
          <a:xfrm>
            <a:off x="6869920" y="2269529"/>
            <a:ext cx="3623208" cy="276999"/>
          </a:xfrm>
          <a:prstGeom prst="rect">
            <a:avLst/>
          </a:prstGeom>
          <a:noFill/>
        </p:spPr>
        <p:txBody>
          <a:bodyPr wrap="square">
            <a:spAutoFit/>
          </a:bodyPr>
          <a:lstStyle/>
          <a:p>
            <a:r>
              <a:rPr lang="en-US" sz="1200" dirty="0"/>
              <a:t> </a:t>
            </a:r>
            <a:r>
              <a:rPr lang="en-US" sz="1200" dirty="0">
                <a:solidFill>
                  <a:srgbClr val="FF0000"/>
                </a:solidFill>
              </a:rPr>
              <a:t>K.-L. Yeh et al., Opt. </a:t>
            </a:r>
            <a:r>
              <a:rPr lang="en-US" sz="1200" dirty="0" err="1">
                <a:solidFill>
                  <a:srgbClr val="FF0000"/>
                </a:solidFill>
              </a:rPr>
              <a:t>Commun</a:t>
            </a:r>
            <a:r>
              <a:rPr lang="en-US" sz="1200" dirty="0">
                <a:solidFill>
                  <a:srgbClr val="FF0000"/>
                </a:solidFill>
              </a:rPr>
              <a:t>. </a:t>
            </a:r>
            <a:r>
              <a:rPr lang="en-US" sz="1200" b="1" dirty="0">
                <a:solidFill>
                  <a:srgbClr val="FF0000"/>
                </a:solidFill>
              </a:rPr>
              <a:t>281</a:t>
            </a:r>
            <a:r>
              <a:rPr lang="en-US" sz="1200" dirty="0">
                <a:solidFill>
                  <a:srgbClr val="FF0000"/>
                </a:solidFill>
              </a:rPr>
              <a:t>, 3567 (2008) </a:t>
            </a:r>
            <a:endParaRPr lang="en-GB" sz="1200" dirty="0"/>
          </a:p>
        </p:txBody>
      </p:sp>
      <p:sp>
        <p:nvSpPr>
          <p:cNvPr id="12" name="Plus 11">
            <a:extLst>
              <a:ext uri="{FF2B5EF4-FFF2-40B4-BE49-F238E27FC236}">
                <a16:creationId xmlns:a16="http://schemas.microsoft.com/office/drawing/2014/main" id="{C6AEBF90-D343-AE46-B96D-1E2FA92A8B05}"/>
              </a:ext>
            </a:extLst>
          </p:cNvPr>
          <p:cNvSpPr/>
          <p:nvPr/>
        </p:nvSpPr>
        <p:spPr bwMode="auto">
          <a:xfrm>
            <a:off x="7002236" y="1320538"/>
            <a:ext cx="914400" cy="914400"/>
          </a:xfrm>
          <a:prstGeom prst="mathPlus">
            <a:avLst>
              <a:gd name="adj1" fmla="val 5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3" name="Picture 4">
            <a:extLst>
              <a:ext uri="{FF2B5EF4-FFF2-40B4-BE49-F238E27FC236}">
                <a16:creationId xmlns:a16="http://schemas.microsoft.com/office/drawing/2014/main" id="{BC106CC1-377D-9445-A87A-37D6804BD63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93109" y="2515865"/>
            <a:ext cx="2179866" cy="1226175"/>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D5B25ED8-4129-DC45-BB44-5EE5391E9695}"/>
              </a:ext>
            </a:extLst>
          </p:cNvPr>
          <p:cNvSpPr txBox="1"/>
          <p:nvPr/>
        </p:nvSpPr>
        <p:spPr bwMode="auto">
          <a:xfrm>
            <a:off x="5198476" y="2606778"/>
            <a:ext cx="4680520" cy="1077218"/>
          </a:xfrm>
          <a:prstGeom prst="rect">
            <a:avLst/>
          </a:prstGeom>
          <a:noFill/>
          <a:ln w="34925">
            <a:solidFill>
              <a:schemeClr val="accent3"/>
            </a:solidFill>
          </a:ln>
        </p:spPr>
        <p:txBody>
          <a:bodyPr wrap="square" rtlCol="0">
            <a:spAutoFit/>
          </a:bodyPr>
          <a:lstStyle/>
          <a:p>
            <a:r>
              <a:rPr lang="en-GB" sz="1600" b="1" dirty="0"/>
              <a:t>Challenge</a:t>
            </a:r>
            <a:r>
              <a:rPr lang="en-GB" sz="1600" dirty="0"/>
              <a:t> : </a:t>
            </a:r>
            <a:r>
              <a:rPr lang="en-GB" sz="1600" dirty="0" err="1"/>
              <a:t>obtenir</a:t>
            </a:r>
            <a:r>
              <a:rPr lang="en-GB" sz="1600" dirty="0"/>
              <a:t> des gradients comparable </a:t>
            </a:r>
            <a:r>
              <a:rPr lang="en-GB" sz="1600" dirty="0" err="1"/>
              <a:t>à</a:t>
            </a:r>
            <a:r>
              <a:rPr lang="en-GB" sz="1600" dirty="0"/>
              <a:t> la RF, et des </a:t>
            </a:r>
            <a:r>
              <a:rPr lang="en-GB" sz="1600" dirty="0" err="1"/>
              <a:t>largeurs</a:t>
            </a:r>
            <a:r>
              <a:rPr lang="en-GB" sz="1600" dirty="0"/>
              <a:t> </a:t>
            </a:r>
            <a:r>
              <a:rPr lang="en-GB" sz="1600" dirty="0" err="1"/>
              <a:t>spectrales</a:t>
            </a:r>
            <a:r>
              <a:rPr lang="en-GB" sz="1600" dirty="0"/>
              <a:t> les plus petites possible</a:t>
            </a:r>
          </a:p>
          <a:p>
            <a:r>
              <a:rPr lang="en-GB" sz="1600" dirty="0"/>
              <a:t>Validation </a:t>
            </a:r>
            <a:r>
              <a:rPr lang="en-GB" sz="1600" b="1" dirty="0" err="1"/>
              <a:t>theorique</a:t>
            </a:r>
            <a:r>
              <a:rPr lang="en-GB" sz="1600" dirty="0"/>
              <a:t> </a:t>
            </a:r>
            <a:r>
              <a:rPr lang="en-GB" sz="1600" dirty="0">
                <a:sym typeface="Wingdings" pitchFamily="2" charset="2"/>
              </a:rPr>
              <a:t> OK 100MV/m</a:t>
            </a:r>
          </a:p>
        </p:txBody>
      </p:sp>
      <p:sp>
        <p:nvSpPr>
          <p:cNvPr id="15" name="Plus 14">
            <a:extLst>
              <a:ext uri="{FF2B5EF4-FFF2-40B4-BE49-F238E27FC236}">
                <a16:creationId xmlns:a16="http://schemas.microsoft.com/office/drawing/2014/main" id="{A7AD7BF1-18E8-2B44-9EFB-15AF3B804F59}"/>
              </a:ext>
            </a:extLst>
          </p:cNvPr>
          <p:cNvSpPr/>
          <p:nvPr/>
        </p:nvSpPr>
        <p:spPr bwMode="auto">
          <a:xfrm>
            <a:off x="9982200" y="1341989"/>
            <a:ext cx="914400" cy="914400"/>
          </a:xfrm>
          <a:prstGeom prst="mathPlus">
            <a:avLst>
              <a:gd name="adj1" fmla="val 5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Kép 8">
            <a:extLst>
              <a:ext uri="{FF2B5EF4-FFF2-40B4-BE49-F238E27FC236}">
                <a16:creationId xmlns:a16="http://schemas.microsoft.com/office/drawing/2014/main" id="{4B7022A6-A0CC-824F-942D-61B419339440}"/>
              </a:ext>
            </a:extLst>
          </p:cNvPr>
          <p:cNvPicPr>
            <a:picLocks noChangeAspect="1"/>
          </p:cNvPicPr>
          <p:nvPr/>
        </p:nvPicPr>
        <p:blipFill>
          <a:blip r:embed="rId4" cstate="email">
            <a:extLst>
              <a:ext uri="{28A0092B-C50C-407E-A947-70E740481C1C}">
                <a14:useLocalDpi xmlns:a14="http://schemas.microsoft.com/office/drawing/2010/main"/>
              </a:ext>
            </a:extLst>
          </a:blip>
          <a:stretch/>
        </p:blipFill>
        <p:spPr bwMode="auto">
          <a:xfrm>
            <a:off x="643465" y="1076316"/>
            <a:ext cx="6469941" cy="1391450"/>
          </a:xfrm>
          <a:prstGeom prst="rect">
            <a:avLst/>
          </a:prstGeom>
        </p:spPr>
      </p:pic>
      <p:pic>
        <p:nvPicPr>
          <p:cNvPr id="17" name="Kép 6">
            <a:extLst>
              <a:ext uri="{FF2B5EF4-FFF2-40B4-BE49-F238E27FC236}">
                <a16:creationId xmlns:a16="http://schemas.microsoft.com/office/drawing/2014/main" id="{0B8436B3-5763-894D-A718-803559334DFD}"/>
              </a:ext>
            </a:extLst>
          </p:cNvPr>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7896200" y="1196752"/>
            <a:ext cx="2233465" cy="1030559"/>
          </a:xfrm>
          <a:prstGeom prst="rect">
            <a:avLst/>
          </a:prstGeom>
        </p:spPr>
      </p:pic>
      <p:sp>
        <p:nvSpPr>
          <p:cNvPr id="18" name="ZoneTexte 17">
            <a:extLst>
              <a:ext uri="{FF2B5EF4-FFF2-40B4-BE49-F238E27FC236}">
                <a16:creationId xmlns:a16="http://schemas.microsoft.com/office/drawing/2014/main" id="{97026FCE-51B8-3B40-8390-A31DB87D8489}"/>
              </a:ext>
            </a:extLst>
          </p:cNvPr>
          <p:cNvSpPr txBox="1"/>
          <p:nvPr/>
        </p:nvSpPr>
        <p:spPr bwMode="auto">
          <a:xfrm>
            <a:off x="6869920" y="2269529"/>
            <a:ext cx="3623208" cy="276999"/>
          </a:xfrm>
          <a:prstGeom prst="rect">
            <a:avLst/>
          </a:prstGeom>
          <a:noFill/>
        </p:spPr>
        <p:txBody>
          <a:bodyPr wrap="square">
            <a:spAutoFit/>
          </a:bodyPr>
          <a:lstStyle/>
          <a:p>
            <a:r>
              <a:rPr lang="en-US" sz="1200" dirty="0"/>
              <a:t> </a:t>
            </a:r>
            <a:r>
              <a:rPr lang="en-US" sz="1200" dirty="0">
                <a:solidFill>
                  <a:srgbClr val="FF0000"/>
                </a:solidFill>
              </a:rPr>
              <a:t>K.-L. Yeh et al., Opt. </a:t>
            </a:r>
            <a:r>
              <a:rPr lang="en-US" sz="1200" dirty="0" err="1">
                <a:solidFill>
                  <a:srgbClr val="FF0000"/>
                </a:solidFill>
              </a:rPr>
              <a:t>Commun</a:t>
            </a:r>
            <a:r>
              <a:rPr lang="en-US" sz="1200" dirty="0">
                <a:solidFill>
                  <a:srgbClr val="FF0000"/>
                </a:solidFill>
              </a:rPr>
              <a:t>. </a:t>
            </a:r>
            <a:r>
              <a:rPr lang="en-US" sz="1200" b="1" dirty="0">
                <a:solidFill>
                  <a:srgbClr val="FF0000"/>
                </a:solidFill>
              </a:rPr>
              <a:t>281</a:t>
            </a:r>
            <a:r>
              <a:rPr lang="en-US" sz="1200" dirty="0">
                <a:solidFill>
                  <a:srgbClr val="FF0000"/>
                </a:solidFill>
              </a:rPr>
              <a:t>, 3567 (2008) </a:t>
            </a:r>
            <a:endParaRPr lang="en-GB" sz="1200" dirty="0"/>
          </a:p>
        </p:txBody>
      </p:sp>
      <p:sp>
        <p:nvSpPr>
          <p:cNvPr id="19" name="ZoneTexte 18">
            <a:extLst>
              <a:ext uri="{FF2B5EF4-FFF2-40B4-BE49-F238E27FC236}">
                <a16:creationId xmlns:a16="http://schemas.microsoft.com/office/drawing/2014/main" id="{2980C462-1E6B-7641-9924-00168A4FA27E}"/>
              </a:ext>
            </a:extLst>
          </p:cNvPr>
          <p:cNvSpPr txBox="1"/>
          <p:nvPr/>
        </p:nvSpPr>
        <p:spPr bwMode="auto">
          <a:xfrm rot="19692647">
            <a:off x="1071430" y="2546070"/>
            <a:ext cx="9631057" cy="1569660"/>
          </a:xfrm>
          <a:prstGeom prst="rect">
            <a:avLst/>
          </a:prstGeom>
          <a:noFill/>
        </p:spPr>
        <p:txBody>
          <a:bodyPr wrap="square" rtlCol="0">
            <a:spAutoFit/>
          </a:bodyPr>
          <a:lstStyle/>
          <a:p>
            <a:r>
              <a:rPr lang="en-GB" sz="9600" dirty="0">
                <a:solidFill>
                  <a:schemeClr val="accent1">
                    <a:lumMod val="20000"/>
                    <a:lumOff val="80000"/>
                    <a:alpha val="55006"/>
                  </a:schemeClr>
                </a:solidFill>
              </a:rPr>
              <a:t>CONFIENTIEL</a:t>
            </a:r>
          </a:p>
        </p:txBody>
      </p:sp>
      <p:sp>
        <p:nvSpPr>
          <p:cNvPr id="20" name="Plus 19">
            <a:extLst>
              <a:ext uri="{FF2B5EF4-FFF2-40B4-BE49-F238E27FC236}">
                <a16:creationId xmlns:a16="http://schemas.microsoft.com/office/drawing/2014/main" id="{D4338871-5C65-C448-9E44-BB3EFA1A0A82}"/>
              </a:ext>
            </a:extLst>
          </p:cNvPr>
          <p:cNvSpPr/>
          <p:nvPr/>
        </p:nvSpPr>
        <p:spPr bwMode="auto">
          <a:xfrm>
            <a:off x="9982200" y="1341989"/>
            <a:ext cx="914400" cy="914400"/>
          </a:xfrm>
          <a:prstGeom prst="mathPlus">
            <a:avLst>
              <a:gd name="adj1" fmla="val 55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1" name="Picture 2" descr="Programed intensity profiles of a spot laser beam (left) and a doughnut laser beam (right).">
            <a:extLst>
              <a:ext uri="{FF2B5EF4-FFF2-40B4-BE49-F238E27FC236}">
                <a16:creationId xmlns:a16="http://schemas.microsoft.com/office/drawing/2014/main" id="{D1AA5BB1-ED25-F246-B45A-3046DA726336}"/>
              </a:ext>
            </a:extLst>
          </p:cNvPr>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909627" y="1171495"/>
            <a:ext cx="1198409" cy="1055816"/>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a:extLst>
              <a:ext uri="{FF2B5EF4-FFF2-40B4-BE49-F238E27FC236}">
                <a16:creationId xmlns:a16="http://schemas.microsoft.com/office/drawing/2014/main" id="{4D1EC8B3-EDCD-DD42-AB2A-AA44A8251047}"/>
              </a:ext>
            </a:extLst>
          </p:cNvPr>
          <p:cNvSpPr txBox="1"/>
          <p:nvPr/>
        </p:nvSpPr>
        <p:spPr bwMode="auto">
          <a:xfrm>
            <a:off x="10801876" y="2187882"/>
            <a:ext cx="1390124" cy="369332"/>
          </a:xfrm>
          <a:prstGeom prst="rect">
            <a:avLst/>
          </a:prstGeom>
          <a:noFill/>
        </p:spPr>
        <p:txBody>
          <a:bodyPr wrap="none" rtlCol="0">
            <a:spAutoFit/>
          </a:bodyPr>
          <a:lstStyle/>
          <a:p>
            <a:r>
              <a:rPr lang="fr-FR" dirty="0"/>
              <a:t>Mode radial</a:t>
            </a:r>
          </a:p>
        </p:txBody>
      </p:sp>
      <p:pic>
        <p:nvPicPr>
          <p:cNvPr id="23" name="Image 22">
            <a:extLst>
              <a:ext uri="{FF2B5EF4-FFF2-40B4-BE49-F238E27FC236}">
                <a16:creationId xmlns:a16="http://schemas.microsoft.com/office/drawing/2014/main" id="{E63382A6-E8B7-E74D-BF8D-398E8BC10968}"/>
              </a:ext>
            </a:extLst>
          </p:cNvPr>
          <p:cNvPicPr/>
          <p:nvPr/>
        </p:nvPicPr>
        <p:blipFill>
          <a:blip r:embed="rId6" cstate="email">
            <a:extLst>
              <a:ext uri="{28A0092B-C50C-407E-A947-70E740481C1C}">
                <a14:useLocalDpi xmlns:a14="http://schemas.microsoft.com/office/drawing/2010/main"/>
              </a:ext>
            </a:extLst>
          </a:blip>
          <a:stretch/>
        </p:blipFill>
        <p:spPr>
          <a:xfrm>
            <a:off x="3114000" y="4381563"/>
            <a:ext cx="2520000" cy="1890000"/>
          </a:xfrm>
          <a:prstGeom prst="rect">
            <a:avLst/>
          </a:prstGeom>
          <a:noFill/>
          <a:ln w="0">
            <a:noFill/>
          </a:ln>
        </p:spPr>
      </p:pic>
      <p:pic>
        <p:nvPicPr>
          <p:cNvPr id="24" name="Image 23">
            <a:extLst>
              <a:ext uri="{FF2B5EF4-FFF2-40B4-BE49-F238E27FC236}">
                <a16:creationId xmlns:a16="http://schemas.microsoft.com/office/drawing/2014/main" id="{4D05ABD4-6FBB-104B-AE74-A2A3DCC9C18B}"/>
              </a:ext>
            </a:extLst>
          </p:cNvPr>
          <p:cNvPicPr/>
          <p:nvPr/>
        </p:nvPicPr>
        <p:blipFill>
          <a:blip r:embed="rId7" cstate="email">
            <a:extLst>
              <a:ext uri="{28A0092B-C50C-407E-A947-70E740481C1C}">
                <a14:useLocalDpi xmlns:a14="http://schemas.microsoft.com/office/drawing/2010/main"/>
              </a:ext>
            </a:extLst>
          </a:blip>
          <a:stretch/>
        </p:blipFill>
        <p:spPr>
          <a:xfrm>
            <a:off x="339131" y="4062899"/>
            <a:ext cx="2520000" cy="2520000"/>
          </a:xfrm>
          <a:prstGeom prst="rect">
            <a:avLst/>
          </a:prstGeom>
          <a:noFill/>
          <a:ln w="0">
            <a:noFill/>
          </a:ln>
        </p:spPr>
      </p:pic>
      <p:pic>
        <p:nvPicPr>
          <p:cNvPr id="25" name="Image 24">
            <a:extLst>
              <a:ext uri="{FF2B5EF4-FFF2-40B4-BE49-F238E27FC236}">
                <a16:creationId xmlns:a16="http://schemas.microsoft.com/office/drawing/2014/main" id="{BE85D3EF-59AE-0D4B-BD4A-9979B7B40E46}"/>
              </a:ext>
            </a:extLst>
          </p:cNvPr>
          <p:cNvPicPr/>
          <p:nvPr/>
        </p:nvPicPr>
        <p:blipFill>
          <a:blip r:embed="rId8" cstate="email">
            <a:extLst>
              <a:ext uri="{28A0092B-C50C-407E-A947-70E740481C1C}">
                <a14:useLocalDpi xmlns:a14="http://schemas.microsoft.com/office/drawing/2010/main"/>
              </a:ext>
            </a:extLst>
          </a:blip>
          <a:stretch/>
        </p:blipFill>
        <p:spPr>
          <a:xfrm>
            <a:off x="5765417" y="3890056"/>
            <a:ext cx="3749862" cy="2674869"/>
          </a:xfrm>
          <a:prstGeom prst="rect">
            <a:avLst/>
          </a:prstGeom>
          <a:noFill/>
          <a:ln w="0">
            <a:noFill/>
          </a:ln>
        </p:spPr>
      </p:pic>
      <p:sp>
        <p:nvSpPr>
          <p:cNvPr id="26" name="ZoneTexte 25">
            <a:extLst>
              <a:ext uri="{FF2B5EF4-FFF2-40B4-BE49-F238E27FC236}">
                <a16:creationId xmlns:a16="http://schemas.microsoft.com/office/drawing/2014/main" id="{05555CC8-D877-8F40-A0A7-2C98EA389221}"/>
              </a:ext>
            </a:extLst>
          </p:cNvPr>
          <p:cNvSpPr txBox="1"/>
          <p:nvPr/>
        </p:nvSpPr>
        <p:spPr>
          <a:xfrm>
            <a:off x="9469807" y="4161757"/>
            <a:ext cx="2638229" cy="1741258"/>
          </a:xfrm>
          <a:prstGeom prst="rect">
            <a:avLst/>
          </a:prstGeom>
          <a:noFill/>
          <a:ln w="0">
            <a:noFill/>
          </a:ln>
        </p:spPr>
        <p:txBody>
          <a:bodyPr lIns="90000" tIns="45000" rIns="90000" bIns="45000" anchor="t">
            <a:noAutofit/>
          </a:bodyPr>
          <a:lstStyle/>
          <a:p>
            <a:r>
              <a:rPr lang="en-GB" sz="1800" b="0" u="sng" strike="noStrike" spc="-1" dirty="0">
                <a:solidFill>
                  <a:srgbClr val="000000"/>
                </a:solidFill>
                <a:uFillTx/>
                <a:latin typeface="DejaVu Sans Light"/>
              </a:rPr>
              <a:t>On-going exp.</a:t>
            </a:r>
            <a:r>
              <a:rPr lang="en-GB" sz="1800" b="0" strike="noStrike" spc="-1" dirty="0">
                <a:solidFill>
                  <a:srgbClr val="000000"/>
                </a:solidFill>
                <a:latin typeface="DejaVu Sans Light"/>
              </a:rPr>
              <a:t> </a:t>
            </a:r>
          </a:p>
          <a:p>
            <a:r>
              <a:rPr lang="en-GB" sz="1800" b="0" strike="noStrike" spc="-1" dirty="0">
                <a:solidFill>
                  <a:srgbClr val="000000"/>
                </a:solidFill>
                <a:latin typeface="DejaVu Sans Light"/>
              </a:rPr>
              <a:t>with the high energy laser LASERIX @</a:t>
            </a:r>
            <a:r>
              <a:rPr lang="en-GB" sz="1800" b="0" strike="noStrike" spc="-1" dirty="0" err="1">
                <a:solidFill>
                  <a:srgbClr val="000000"/>
                </a:solidFill>
                <a:latin typeface="DejaVu Sans Light"/>
              </a:rPr>
              <a:t>IJCLab</a:t>
            </a:r>
            <a:r>
              <a:rPr lang="en-GB" sz="1800" b="0" strike="noStrike" spc="-1" dirty="0">
                <a:solidFill>
                  <a:srgbClr val="000000"/>
                </a:solidFill>
                <a:latin typeface="DejaVu Sans Light"/>
              </a:rPr>
              <a:t> </a:t>
            </a:r>
            <a:endParaRPr lang="en-GB" sz="1800" b="0" strike="noStrike" spc="-1" dirty="0">
              <a:solidFill>
                <a:srgbClr val="000000"/>
              </a:solidFill>
              <a:latin typeface="Arial"/>
            </a:endParaRPr>
          </a:p>
          <a:p>
            <a:r>
              <a:rPr lang="en-GB" sz="1800" b="0" strike="noStrike" spc="-1" dirty="0">
                <a:solidFill>
                  <a:srgbClr val="000000"/>
                </a:solidFill>
                <a:latin typeface="DejaVu Sans Light"/>
              </a:rPr>
              <a:t>(</a:t>
            </a:r>
            <a:r>
              <a:rPr lang="en-GB" sz="1800" b="0" strike="noStrike" spc="-1" dirty="0" err="1">
                <a:solidFill>
                  <a:srgbClr val="000000"/>
                </a:solidFill>
                <a:latin typeface="DejaVu Sans Light"/>
              </a:rPr>
              <a:t>Ti:Sa</a:t>
            </a:r>
            <a:r>
              <a:rPr lang="en-GB" sz="1800" b="0" strike="noStrike" spc="-1" dirty="0">
                <a:solidFill>
                  <a:srgbClr val="000000"/>
                </a:solidFill>
                <a:latin typeface="DejaVu Sans Light"/>
              </a:rPr>
              <a:t> laser, ≳1 J)</a:t>
            </a:r>
            <a:endParaRPr lang="en-GB" sz="1800" b="0" strike="noStrike" spc="-1" dirty="0">
              <a:solidFill>
                <a:srgbClr val="000000"/>
              </a:solidFill>
              <a:latin typeface="Arial"/>
            </a:endParaRPr>
          </a:p>
        </p:txBody>
      </p:sp>
    </p:spTree>
    <p:extLst>
      <p:ext uri="{BB962C8B-B14F-4D97-AF65-F5344CB8AC3E}">
        <p14:creationId xmlns:p14="http://schemas.microsoft.com/office/powerpoint/2010/main" val="602071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4C3C86-E227-A240-AC4D-BCC5BBAFDBEF}"/>
              </a:ext>
            </a:extLst>
          </p:cNvPr>
          <p:cNvSpPr>
            <a:spLocks noGrp="1"/>
          </p:cNvSpPr>
          <p:nvPr>
            <p:ph type="title"/>
          </p:nvPr>
        </p:nvSpPr>
        <p:spPr>
          <a:xfrm>
            <a:off x="1785244" y="204562"/>
            <a:ext cx="10515599" cy="824193"/>
          </a:xfrm>
        </p:spPr>
        <p:txBody>
          <a:bodyPr>
            <a:normAutofit fontScale="90000"/>
          </a:bodyPr>
          <a:lstStyle/>
          <a:p>
            <a:r>
              <a:rPr lang="en-GB" sz="4400" strike="noStrike" spc="-1" dirty="0">
                <a:solidFill>
                  <a:srgbClr val="232F47"/>
                </a:solidFill>
                <a:latin typeface="DejaVu Sans Light"/>
              </a:rPr>
              <a:t>THz diagnostics: Electro-Optic detection</a:t>
            </a:r>
            <a:endParaRPr lang="fr-FR" dirty="0"/>
          </a:p>
        </p:txBody>
      </p:sp>
      <p:sp>
        <p:nvSpPr>
          <p:cNvPr id="3" name="Espace réservé du contenu 2">
            <a:extLst>
              <a:ext uri="{FF2B5EF4-FFF2-40B4-BE49-F238E27FC236}">
                <a16:creationId xmlns:a16="http://schemas.microsoft.com/office/drawing/2014/main" id="{68E78821-B239-B146-BEB3-DF3DBCBD02F9}"/>
              </a:ext>
            </a:extLst>
          </p:cNvPr>
          <p:cNvSpPr>
            <a:spLocks noGrp="1"/>
          </p:cNvSpPr>
          <p:nvPr>
            <p:ph sz="half" idx="1"/>
          </p:nvPr>
        </p:nvSpPr>
        <p:spPr/>
        <p:txBody>
          <a:bodyPr/>
          <a:lstStyle/>
          <a:p>
            <a:endParaRPr lang="fr-FR"/>
          </a:p>
        </p:txBody>
      </p:sp>
      <p:sp>
        <p:nvSpPr>
          <p:cNvPr id="4" name="Espace réservé de la date 3">
            <a:extLst>
              <a:ext uri="{FF2B5EF4-FFF2-40B4-BE49-F238E27FC236}">
                <a16:creationId xmlns:a16="http://schemas.microsoft.com/office/drawing/2014/main" id="{204C6A1A-DDF9-7949-BD70-632813A48F64}"/>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F2519C57-101F-3742-A389-8D9E9723292D}"/>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8990EAE0-0918-C747-8457-0DF113687438}"/>
              </a:ext>
            </a:extLst>
          </p:cNvPr>
          <p:cNvSpPr>
            <a:spLocks noGrp="1"/>
          </p:cNvSpPr>
          <p:nvPr>
            <p:ph type="sldNum" sz="quarter" idx="12"/>
          </p:nvPr>
        </p:nvSpPr>
        <p:spPr/>
        <p:txBody>
          <a:bodyPr/>
          <a:lstStyle/>
          <a:p>
            <a:fld id="{84AD9DD3-CAE0-4EB1-A102-8F9EDDC8C851}" type="slidenum">
              <a:rPr lang="en-CH" smtClean="0"/>
              <a:t>12</a:t>
            </a:fld>
            <a:endParaRPr lang="en-CH"/>
          </a:p>
        </p:txBody>
      </p:sp>
      <p:pic>
        <p:nvPicPr>
          <p:cNvPr id="7" name="Image 7">
            <a:extLst>
              <a:ext uri="{FF2B5EF4-FFF2-40B4-BE49-F238E27FC236}">
                <a16:creationId xmlns:a16="http://schemas.microsoft.com/office/drawing/2014/main" id="{13BE14F1-3FE4-494A-891A-AC13BB0CCDB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01507" y="860742"/>
            <a:ext cx="3790493" cy="3032394"/>
          </a:xfrm>
          <a:prstGeom prst="rect">
            <a:avLst/>
          </a:prstGeom>
        </p:spPr>
      </p:pic>
      <p:sp>
        <p:nvSpPr>
          <p:cNvPr id="8" name="Titre 1">
            <a:extLst>
              <a:ext uri="{FF2B5EF4-FFF2-40B4-BE49-F238E27FC236}">
                <a16:creationId xmlns:a16="http://schemas.microsoft.com/office/drawing/2014/main" id="{CE81E733-3B6A-BC4C-9466-F36114FC9D89}"/>
              </a:ext>
            </a:extLst>
          </p:cNvPr>
          <p:cNvSpPr txBox="1">
            <a:spLocks/>
          </p:cNvSpPr>
          <p:nvPr/>
        </p:nvSpPr>
        <p:spPr>
          <a:xfrm>
            <a:off x="421385" y="1289880"/>
            <a:ext cx="11539331" cy="613180"/>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fr-FR" sz="2800"/>
            </a:br>
            <a:r>
              <a:rPr lang="en-US" sz="2700"/>
              <a:t>Task 2.4 THz detection:</a:t>
            </a:r>
            <a:br>
              <a:rPr lang="en-US" sz="2700"/>
            </a:br>
            <a:r>
              <a:rPr lang="en-US" sz="2700"/>
              <a:t>EO setup for monitoring THz accelerating field</a:t>
            </a:r>
            <a:br>
              <a:rPr lang="en-US" sz="2700"/>
            </a:br>
            <a:endParaRPr lang="en-US" sz="2700" dirty="0"/>
          </a:p>
        </p:txBody>
      </p:sp>
      <p:pic>
        <p:nvPicPr>
          <p:cNvPr id="9" name="Picture 6">
            <a:extLst>
              <a:ext uri="{FF2B5EF4-FFF2-40B4-BE49-F238E27FC236}">
                <a16:creationId xmlns:a16="http://schemas.microsoft.com/office/drawing/2014/main" id="{504AC8BB-0467-0043-B1BD-BCD5133EEEF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58142" y="2023419"/>
            <a:ext cx="7065818" cy="2172686"/>
          </a:xfrm>
          <a:prstGeom prst="rect">
            <a:avLst/>
          </a:prstGeom>
        </p:spPr>
      </p:pic>
      <p:grpSp>
        <p:nvGrpSpPr>
          <p:cNvPr id="10" name="Group 32">
            <a:extLst>
              <a:ext uri="{FF2B5EF4-FFF2-40B4-BE49-F238E27FC236}">
                <a16:creationId xmlns:a16="http://schemas.microsoft.com/office/drawing/2014/main" id="{C548314C-BFAB-5E4C-9F03-18F76D247508}"/>
              </a:ext>
            </a:extLst>
          </p:cNvPr>
          <p:cNvGrpSpPr>
            <a:grpSpLocks noChangeAspect="1"/>
          </p:cNvGrpSpPr>
          <p:nvPr/>
        </p:nvGrpSpPr>
        <p:grpSpPr>
          <a:xfrm>
            <a:off x="3327744" y="4268510"/>
            <a:ext cx="5073763" cy="1931173"/>
            <a:chOff x="4038599" y="4928698"/>
            <a:chExt cx="3495972" cy="1330635"/>
          </a:xfrm>
        </p:grpSpPr>
        <p:pic>
          <p:nvPicPr>
            <p:cNvPr id="11" name="Picture 11">
              <a:extLst>
                <a:ext uri="{FF2B5EF4-FFF2-40B4-BE49-F238E27FC236}">
                  <a16:creationId xmlns:a16="http://schemas.microsoft.com/office/drawing/2014/main" id="{69F55ED2-2085-3A47-8EFE-726BC532579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038599" y="4928698"/>
              <a:ext cx="3495972" cy="1330635"/>
            </a:xfrm>
            <a:prstGeom prst="rect">
              <a:avLst/>
            </a:prstGeom>
          </p:spPr>
        </p:pic>
        <p:cxnSp>
          <p:nvCxnSpPr>
            <p:cNvPr id="12" name="Straight Connector 13">
              <a:extLst>
                <a:ext uri="{FF2B5EF4-FFF2-40B4-BE49-F238E27FC236}">
                  <a16:creationId xmlns:a16="http://schemas.microsoft.com/office/drawing/2014/main" id="{847A51B9-6F0B-9043-944B-5A4ADBC2757A}"/>
                </a:ext>
              </a:extLst>
            </p:cNvPr>
            <p:cNvCxnSpPr>
              <a:cxnSpLocks/>
              <a:stCxn id="11" idx="0"/>
            </p:cNvCxnSpPr>
            <p:nvPr/>
          </p:nvCxnSpPr>
          <p:spPr>
            <a:xfrm>
              <a:off x="5786585" y="4928698"/>
              <a:ext cx="0" cy="5185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4">
              <a:extLst>
                <a:ext uri="{FF2B5EF4-FFF2-40B4-BE49-F238E27FC236}">
                  <a16:creationId xmlns:a16="http://schemas.microsoft.com/office/drawing/2014/main" id="{E1008407-B70E-2B46-880B-303FE23A6392}"/>
                </a:ext>
              </a:extLst>
            </p:cNvPr>
            <p:cNvCxnSpPr>
              <a:cxnSpLocks/>
            </p:cNvCxnSpPr>
            <p:nvPr/>
          </p:nvCxnSpPr>
          <p:spPr>
            <a:xfrm>
              <a:off x="5938985" y="4928698"/>
              <a:ext cx="0" cy="67094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5">
              <a:extLst>
                <a:ext uri="{FF2B5EF4-FFF2-40B4-BE49-F238E27FC236}">
                  <a16:creationId xmlns:a16="http://schemas.microsoft.com/office/drawing/2014/main" id="{AADF21BB-AE36-1C4C-B4AF-D0A76114A843}"/>
                </a:ext>
              </a:extLst>
            </p:cNvPr>
            <p:cNvCxnSpPr>
              <a:cxnSpLocks/>
            </p:cNvCxnSpPr>
            <p:nvPr/>
          </p:nvCxnSpPr>
          <p:spPr>
            <a:xfrm flipH="1">
              <a:off x="5938985" y="5482047"/>
              <a:ext cx="233215" cy="11759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5" name="Straight Connector 18">
              <a:extLst>
                <a:ext uri="{FF2B5EF4-FFF2-40B4-BE49-F238E27FC236}">
                  <a16:creationId xmlns:a16="http://schemas.microsoft.com/office/drawing/2014/main" id="{4403BE54-97B2-ED46-8A17-6565DE76A63A}"/>
                </a:ext>
              </a:extLst>
            </p:cNvPr>
            <p:cNvCxnSpPr>
              <a:cxnSpLocks/>
            </p:cNvCxnSpPr>
            <p:nvPr/>
          </p:nvCxnSpPr>
          <p:spPr>
            <a:xfrm flipH="1" flipV="1">
              <a:off x="5786585" y="5437299"/>
              <a:ext cx="385615" cy="4474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16" name="Straight Connector 36">
            <a:extLst>
              <a:ext uri="{FF2B5EF4-FFF2-40B4-BE49-F238E27FC236}">
                <a16:creationId xmlns:a16="http://schemas.microsoft.com/office/drawing/2014/main" id="{72857D77-BB15-4F47-B531-2E014C8942C2}"/>
              </a:ext>
            </a:extLst>
          </p:cNvPr>
          <p:cNvCxnSpPr>
            <a:cxnSpLocks/>
          </p:cNvCxnSpPr>
          <p:nvPr/>
        </p:nvCxnSpPr>
        <p:spPr>
          <a:xfrm>
            <a:off x="7285066" y="5759217"/>
            <a:ext cx="690880" cy="2703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38">
            <a:extLst>
              <a:ext uri="{FF2B5EF4-FFF2-40B4-BE49-F238E27FC236}">
                <a16:creationId xmlns:a16="http://schemas.microsoft.com/office/drawing/2014/main" id="{E4A94C39-0E54-ED47-A4E3-C90E05046BF6}"/>
              </a:ext>
            </a:extLst>
          </p:cNvPr>
          <p:cNvCxnSpPr>
            <a:cxnSpLocks/>
          </p:cNvCxnSpPr>
          <p:nvPr/>
        </p:nvCxnSpPr>
        <p:spPr>
          <a:xfrm>
            <a:off x="7285066" y="5156928"/>
            <a:ext cx="0" cy="596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44">
            <a:extLst>
              <a:ext uri="{FF2B5EF4-FFF2-40B4-BE49-F238E27FC236}">
                <a16:creationId xmlns:a16="http://schemas.microsoft.com/office/drawing/2014/main" id="{E9F6FC6F-BD72-0242-9E0B-F7824EF1F485}"/>
              </a:ext>
            </a:extLst>
          </p:cNvPr>
          <p:cNvSpPr txBox="1"/>
          <p:nvPr/>
        </p:nvSpPr>
        <p:spPr>
          <a:xfrm>
            <a:off x="3930817" y="6199683"/>
            <a:ext cx="3951723" cy="338554"/>
          </a:xfrm>
          <a:prstGeom prst="rect">
            <a:avLst/>
          </a:prstGeom>
          <a:noFill/>
        </p:spPr>
        <p:txBody>
          <a:bodyPr wrap="none" rtlCol="0">
            <a:spAutoFit/>
          </a:bodyPr>
          <a:lstStyle/>
          <a:p>
            <a:r>
              <a:rPr lang="en-GB" sz="1600" dirty="0">
                <a:effectLst/>
                <a:latin typeface="Helvetica" pitchFamily="2" charset="0"/>
              </a:rPr>
              <a:t>EO head on a 15 cm x 30 cm breadboard</a:t>
            </a:r>
          </a:p>
        </p:txBody>
      </p:sp>
      <p:pic>
        <p:nvPicPr>
          <p:cNvPr id="19" name="Picture 45">
            <a:extLst>
              <a:ext uri="{FF2B5EF4-FFF2-40B4-BE49-F238E27FC236}">
                <a16:creationId xmlns:a16="http://schemas.microsoft.com/office/drawing/2014/main" id="{33893ABE-F95C-9A45-8A8E-10E619842E3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64097" y="3788005"/>
            <a:ext cx="3542673" cy="2652509"/>
          </a:xfrm>
          <a:prstGeom prst="rect">
            <a:avLst/>
          </a:prstGeom>
        </p:spPr>
      </p:pic>
      <p:sp>
        <p:nvSpPr>
          <p:cNvPr id="20" name="TextBox 47">
            <a:extLst>
              <a:ext uri="{FF2B5EF4-FFF2-40B4-BE49-F238E27FC236}">
                <a16:creationId xmlns:a16="http://schemas.microsoft.com/office/drawing/2014/main" id="{ED87A742-4299-0F46-9757-6C8AA4489F15}"/>
              </a:ext>
            </a:extLst>
          </p:cNvPr>
          <p:cNvSpPr txBox="1"/>
          <p:nvPr/>
        </p:nvSpPr>
        <p:spPr>
          <a:xfrm>
            <a:off x="8564097" y="6437260"/>
            <a:ext cx="6101080" cy="338554"/>
          </a:xfrm>
          <a:prstGeom prst="rect">
            <a:avLst/>
          </a:prstGeom>
          <a:noFill/>
        </p:spPr>
        <p:txBody>
          <a:bodyPr wrap="square">
            <a:spAutoFit/>
          </a:bodyPr>
          <a:lstStyle/>
          <a:p>
            <a:r>
              <a:rPr lang="en-GB" sz="1600" dirty="0">
                <a:effectLst/>
                <a:latin typeface="Helvetica" pitchFamily="2" charset="0"/>
              </a:rPr>
              <a:t>Spectrometer 42 cm x 45 cm board</a:t>
            </a:r>
          </a:p>
        </p:txBody>
      </p:sp>
      <p:sp>
        <p:nvSpPr>
          <p:cNvPr id="21" name="TextBox 49">
            <a:extLst>
              <a:ext uri="{FF2B5EF4-FFF2-40B4-BE49-F238E27FC236}">
                <a16:creationId xmlns:a16="http://schemas.microsoft.com/office/drawing/2014/main" id="{D452BC61-8AE1-104C-A9E3-4AA2DF2521EA}"/>
              </a:ext>
            </a:extLst>
          </p:cNvPr>
          <p:cNvSpPr txBox="1"/>
          <p:nvPr/>
        </p:nvSpPr>
        <p:spPr>
          <a:xfrm>
            <a:off x="270040" y="3993487"/>
            <a:ext cx="2930335" cy="2308324"/>
          </a:xfrm>
          <a:prstGeom prst="rect">
            <a:avLst/>
          </a:prstGeom>
          <a:noFill/>
        </p:spPr>
        <p:txBody>
          <a:bodyPr wrap="square">
            <a:spAutoFit/>
          </a:bodyPr>
          <a:lstStyle/>
          <a:p>
            <a:pPr marL="285750" indent="-285750">
              <a:buFont typeface="Arial" panose="020B0604020202020204" pitchFamily="34" charset="0"/>
              <a:buChar char="•"/>
            </a:pPr>
            <a:r>
              <a:rPr lang="en-GB" dirty="0">
                <a:effectLst/>
                <a:latin typeface="Helvetica" pitchFamily="2" charset="0"/>
              </a:rPr>
              <a:t>EO head and OSA are on separated boards (flexibility)</a:t>
            </a:r>
          </a:p>
          <a:p>
            <a:pPr marL="285750" indent="-285750">
              <a:buFont typeface="Arial" panose="020B0604020202020204" pitchFamily="34" charset="0"/>
              <a:buChar char="•"/>
            </a:pPr>
            <a:r>
              <a:rPr lang="en-GB" dirty="0">
                <a:effectLst/>
                <a:latin typeface="Helvetica" pitchFamily="2" charset="0"/>
              </a:rPr>
              <a:t>Challenge: long THz pulse (&gt; 50 </a:t>
            </a:r>
            <a:r>
              <a:rPr lang="en-GB" dirty="0" err="1">
                <a:effectLst/>
                <a:latin typeface="Helvetica" pitchFamily="2" charset="0"/>
              </a:rPr>
              <a:t>ps</a:t>
            </a:r>
            <a:r>
              <a:rPr lang="en-GB" dirty="0">
                <a:effectLst/>
                <a:latin typeface="Helvetica" pitchFamily="2" charset="0"/>
              </a:rPr>
              <a:t>) to be recorded/monitored</a:t>
            </a:r>
          </a:p>
          <a:p>
            <a:r>
              <a:rPr lang="en-GB" dirty="0">
                <a:effectLst/>
                <a:latin typeface="Helvetica" pitchFamily="2" charset="0"/>
                <a:sym typeface="Wingdings" pitchFamily="2" charset="2"/>
              </a:rPr>
              <a:t> </a:t>
            </a:r>
            <a:r>
              <a:rPr lang="en-GB" dirty="0">
                <a:effectLst/>
                <a:latin typeface="Helvetica" pitchFamily="2" charset="0"/>
              </a:rPr>
              <a:t>New design for the spectrometer and EO head</a:t>
            </a:r>
          </a:p>
        </p:txBody>
      </p:sp>
      <p:sp>
        <p:nvSpPr>
          <p:cNvPr id="22" name="TextBox 51">
            <a:extLst>
              <a:ext uri="{FF2B5EF4-FFF2-40B4-BE49-F238E27FC236}">
                <a16:creationId xmlns:a16="http://schemas.microsoft.com/office/drawing/2014/main" id="{BD68C513-9C68-DB45-AFFE-DC6F2D4A2B3C}"/>
              </a:ext>
            </a:extLst>
          </p:cNvPr>
          <p:cNvSpPr txBox="1"/>
          <p:nvPr/>
        </p:nvSpPr>
        <p:spPr>
          <a:xfrm rot="20368818">
            <a:off x="8503451" y="3827536"/>
            <a:ext cx="3292945" cy="646331"/>
          </a:xfrm>
          <a:prstGeom prst="rect">
            <a:avLst/>
          </a:prstGeom>
          <a:noFill/>
        </p:spPr>
        <p:txBody>
          <a:bodyPr wrap="square" rtlCol="0">
            <a:spAutoFit/>
          </a:bodyPr>
          <a:lstStyle/>
          <a:p>
            <a:r>
              <a:rPr lang="en-FR" dirty="0">
                <a:solidFill>
                  <a:srgbClr val="FF0000"/>
                </a:solidFill>
                <a:highlight>
                  <a:srgbClr val="FFFF00"/>
                </a:highlight>
              </a:rPr>
              <a:t>UNDER ASSEMBLY</a:t>
            </a:r>
          </a:p>
          <a:p>
            <a:r>
              <a:rPr lang="en-FR" dirty="0">
                <a:solidFill>
                  <a:srgbClr val="FF0000"/>
                </a:solidFill>
                <a:highlight>
                  <a:srgbClr val="FFFF00"/>
                </a:highlight>
              </a:rPr>
              <a:t>(designed for LASERIX)</a:t>
            </a:r>
          </a:p>
        </p:txBody>
      </p:sp>
    </p:spTree>
    <p:extLst>
      <p:ext uri="{BB962C8B-B14F-4D97-AF65-F5344CB8AC3E}">
        <p14:creationId xmlns:p14="http://schemas.microsoft.com/office/powerpoint/2010/main" val="862962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5E6583-1CA7-954F-A528-22C8BEBEE461}"/>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8EDE137-E4CD-8749-B8A3-7EB0E9932125}"/>
              </a:ext>
            </a:extLst>
          </p:cNvPr>
          <p:cNvSpPr>
            <a:spLocks noGrp="1"/>
          </p:cNvSpPr>
          <p:nvPr>
            <p:ph sz="half" idx="1"/>
          </p:nvPr>
        </p:nvSpPr>
        <p:spPr/>
        <p:txBody>
          <a:bodyPr/>
          <a:lstStyle/>
          <a:p>
            <a:endParaRPr lang="fr-FR" dirty="0"/>
          </a:p>
        </p:txBody>
      </p:sp>
      <p:sp>
        <p:nvSpPr>
          <p:cNvPr id="4" name="Espace réservé de la date 3">
            <a:extLst>
              <a:ext uri="{FF2B5EF4-FFF2-40B4-BE49-F238E27FC236}">
                <a16:creationId xmlns:a16="http://schemas.microsoft.com/office/drawing/2014/main" id="{EAEC3A52-5BE4-684D-AC11-3C8103F7FEBC}"/>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AB23D70E-8828-B043-96E0-FCEE72779842}"/>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8A4E97EF-CF97-FA48-B78B-05B7072ADF48}"/>
              </a:ext>
            </a:extLst>
          </p:cNvPr>
          <p:cNvSpPr>
            <a:spLocks noGrp="1"/>
          </p:cNvSpPr>
          <p:nvPr>
            <p:ph type="sldNum" sz="quarter" idx="12"/>
          </p:nvPr>
        </p:nvSpPr>
        <p:spPr/>
        <p:txBody>
          <a:bodyPr/>
          <a:lstStyle/>
          <a:p>
            <a:fld id="{84AD9DD3-CAE0-4EB1-A102-8F9EDDC8C851}" type="slidenum">
              <a:rPr lang="en-CH" smtClean="0"/>
              <a:t>13</a:t>
            </a:fld>
            <a:endParaRPr lang="en-CH"/>
          </a:p>
        </p:txBody>
      </p:sp>
      <p:pic>
        <p:nvPicPr>
          <p:cNvPr id="7" name="Image 6">
            <a:extLst>
              <a:ext uri="{FF2B5EF4-FFF2-40B4-BE49-F238E27FC236}">
                <a16:creationId xmlns:a16="http://schemas.microsoft.com/office/drawing/2014/main" id="{8F13DB3F-F13D-B941-9F9C-D7610FD68674}"/>
              </a:ext>
            </a:extLst>
          </p:cNvPr>
          <p:cNvPicPr/>
          <p:nvPr/>
        </p:nvPicPr>
        <p:blipFill>
          <a:blip r:embed="rId2" cstate="email">
            <a:extLst>
              <a:ext uri="{28A0092B-C50C-407E-A947-70E740481C1C}">
                <a14:useLocalDpi xmlns:a14="http://schemas.microsoft.com/office/drawing/2010/main"/>
              </a:ext>
            </a:extLst>
          </a:blip>
          <a:stretch/>
        </p:blipFill>
        <p:spPr>
          <a:xfrm>
            <a:off x="1980520" y="1698171"/>
            <a:ext cx="8230959" cy="4283958"/>
          </a:xfrm>
          <a:prstGeom prst="rect">
            <a:avLst/>
          </a:prstGeom>
          <a:noFill/>
          <a:ln w="0">
            <a:noFill/>
          </a:ln>
        </p:spPr>
      </p:pic>
      <p:pic>
        <p:nvPicPr>
          <p:cNvPr id="8" name="Image 7">
            <a:extLst>
              <a:ext uri="{FF2B5EF4-FFF2-40B4-BE49-F238E27FC236}">
                <a16:creationId xmlns:a16="http://schemas.microsoft.com/office/drawing/2014/main" id="{F2398044-0BC7-A448-B454-CA281160F7D5}"/>
              </a:ext>
            </a:extLst>
          </p:cNvPr>
          <p:cNvPicPr/>
          <p:nvPr/>
        </p:nvPicPr>
        <p:blipFill>
          <a:blip r:embed="rId3" cstate="email">
            <a:extLst>
              <a:ext uri="{28A0092B-C50C-407E-A947-70E740481C1C}">
                <a14:useLocalDpi xmlns:a14="http://schemas.microsoft.com/office/drawing/2010/main"/>
              </a:ext>
            </a:extLst>
          </a:blip>
          <a:stretch/>
        </p:blipFill>
        <p:spPr>
          <a:xfrm>
            <a:off x="5926973" y="2687940"/>
            <a:ext cx="2028240" cy="1482120"/>
          </a:xfrm>
          <a:prstGeom prst="rect">
            <a:avLst/>
          </a:prstGeom>
          <a:noFill/>
          <a:ln w="0">
            <a:noFill/>
          </a:ln>
        </p:spPr>
      </p:pic>
      <p:sp>
        <p:nvSpPr>
          <p:cNvPr id="9" name="Ellipse 8">
            <a:extLst>
              <a:ext uri="{FF2B5EF4-FFF2-40B4-BE49-F238E27FC236}">
                <a16:creationId xmlns:a16="http://schemas.microsoft.com/office/drawing/2014/main" id="{9D8E59EE-1949-B141-8E7D-8D755ED6E2B3}"/>
              </a:ext>
            </a:extLst>
          </p:cNvPr>
          <p:cNvSpPr/>
          <p:nvPr/>
        </p:nvSpPr>
        <p:spPr bwMode="auto">
          <a:xfrm>
            <a:off x="5262535" y="5355010"/>
            <a:ext cx="1368152" cy="216024"/>
          </a:xfrm>
          <a:prstGeom prst="ellipse">
            <a:avLst/>
          </a:prstGeom>
          <a:solidFill>
            <a:srgbClr val="ED7D31">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prstClr val="black"/>
              </a:solidFill>
              <a:effectLst/>
              <a:uLnTx/>
              <a:uFillTx/>
              <a:latin typeface="Arial"/>
              <a:cs typeface="Arial"/>
            </a:endParaRPr>
          </a:p>
        </p:txBody>
      </p:sp>
      <p:sp>
        <p:nvSpPr>
          <p:cNvPr id="10" name="Textfeld 9">
            <a:extLst>
              <a:ext uri="{FF2B5EF4-FFF2-40B4-BE49-F238E27FC236}">
                <a16:creationId xmlns:a16="http://schemas.microsoft.com/office/drawing/2014/main" id="{D2EDB13C-DDA8-5C48-B7DE-1F984B5E1741}"/>
              </a:ext>
            </a:extLst>
          </p:cNvPr>
          <p:cNvSpPr txBox="1"/>
          <p:nvPr/>
        </p:nvSpPr>
        <p:spPr bwMode="auto">
          <a:xfrm>
            <a:off x="5561734" y="4598241"/>
            <a:ext cx="1368152"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a:cs typeface="Arial"/>
              </a:rPr>
              <a:t>e</a:t>
            </a:r>
            <a:r>
              <a:rPr kumimoji="0" lang="en-US" sz="1600" b="0" i="0" u="none" strike="noStrike" kern="0" cap="none" spc="0" normalizeH="0" baseline="30000" noProof="0" dirty="0">
                <a:ln>
                  <a:noFill/>
                </a:ln>
                <a:solidFill>
                  <a:prstClr val="black"/>
                </a:solidFill>
                <a:effectLst/>
                <a:uLnTx/>
                <a:uFillTx/>
                <a:latin typeface="Arial"/>
                <a:cs typeface="Arial"/>
              </a:rPr>
              <a:t>-</a:t>
            </a:r>
            <a:r>
              <a:rPr kumimoji="0" lang="en-US" sz="1600" b="0" i="0" u="none" strike="noStrike" kern="0" cap="none" spc="0" normalizeH="0" baseline="0" noProof="0" dirty="0">
                <a:ln>
                  <a:noFill/>
                </a:ln>
                <a:solidFill>
                  <a:prstClr val="black"/>
                </a:solidFill>
                <a:effectLst/>
                <a:uLnTx/>
                <a:uFillTx/>
                <a:latin typeface="Arial"/>
                <a:cs typeface="Arial"/>
              </a:rPr>
              <a:t> bunch</a:t>
            </a:r>
            <a:endParaRPr kumimoji="0" lang="de-DE" sz="1600" b="0" i="0" u="none" strike="noStrike" kern="0" cap="none" spc="0" normalizeH="0" baseline="0" noProof="0" dirty="0">
              <a:ln>
                <a:noFill/>
              </a:ln>
              <a:solidFill>
                <a:prstClr val="black"/>
              </a:solidFill>
              <a:effectLst/>
              <a:uLnTx/>
              <a:uFillTx/>
              <a:latin typeface="Arial"/>
              <a:cs typeface="Arial"/>
            </a:endParaRPr>
          </a:p>
        </p:txBody>
      </p:sp>
      <p:sp>
        <p:nvSpPr>
          <p:cNvPr id="11" name="Pfeil: nach rechts 10">
            <a:extLst>
              <a:ext uri="{FF2B5EF4-FFF2-40B4-BE49-F238E27FC236}">
                <a16:creationId xmlns:a16="http://schemas.microsoft.com/office/drawing/2014/main" id="{8816474D-9F85-8441-ABC0-01A0B71FBF08}"/>
              </a:ext>
            </a:extLst>
          </p:cNvPr>
          <p:cNvSpPr/>
          <p:nvPr/>
        </p:nvSpPr>
        <p:spPr bwMode="auto">
          <a:xfrm>
            <a:off x="6713864" y="5306656"/>
            <a:ext cx="321090" cy="309518"/>
          </a:xfrm>
          <a:prstGeom prst="rightArrow">
            <a:avLst>
              <a:gd name="adj1" fmla="val 41002"/>
              <a:gd name="adj2" fmla="val 50000"/>
            </a:avLst>
          </a:prstGeom>
          <a:solidFill>
            <a:srgbClr val="5B9BD5"/>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prstClr val="black"/>
              </a:solidFill>
              <a:effectLst/>
              <a:uLnTx/>
              <a:uFillTx/>
              <a:latin typeface="Arial"/>
              <a:cs typeface="Arial"/>
            </a:endParaRPr>
          </a:p>
        </p:txBody>
      </p:sp>
      <p:sp>
        <p:nvSpPr>
          <p:cNvPr id="12" name="Rechteck 12">
            <a:extLst>
              <a:ext uri="{FF2B5EF4-FFF2-40B4-BE49-F238E27FC236}">
                <a16:creationId xmlns:a16="http://schemas.microsoft.com/office/drawing/2014/main" id="{8FB215DE-A29A-3A42-91CB-8ECEE8C1729C}"/>
              </a:ext>
            </a:extLst>
          </p:cNvPr>
          <p:cNvSpPr/>
          <p:nvPr/>
        </p:nvSpPr>
        <p:spPr bwMode="auto">
          <a:xfrm>
            <a:off x="7055113" y="4896920"/>
            <a:ext cx="1800200" cy="1224136"/>
          </a:xfrm>
          <a:prstGeom prst="rect">
            <a:avLst/>
          </a:pr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prstClr val="black"/>
              </a:solidFill>
              <a:effectLst/>
              <a:uLnTx/>
              <a:uFillTx/>
              <a:latin typeface="Arial"/>
              <a:cs typeface="Arial"/>
            </a:endParaRPr>
          </a:p>
        </p:txBody>
      </p:sp>
      <p:sp>
        <p:nvSpPr>
          <p:cNvPr id="13" name="Ellipse 13">
            <a:extLst>
              <a:ext uri="{FF2B5EF4-FFF2-40B4-BE49-F238E27FC236}">
                <a16:creationId xmlns:a16="http://schemas.microsoft.com/office/drawing/2014/main" id="{1A488D3F-21F8-E045-9438-55C8FE40A3CE}"/>
              </a:ext>
            </a:extLst>
          </p:cNvPr>
          <p:cNvSpPr/>
          <p:nvPr/>
        </p:nvSpPr>
        <p:spPr bwMode="auto">
          <a:xfrm>
            <a:off x="7316448" y="5351585"/>
            <a:ext cx="1368152" cy="216024"/>
          </a:xfrm>
          <a:prstGeom prst="ellipse">
            <a:avLst/>
          </a:prstGeom>
          <a:solidFill>
            <a:srgbClr val="ED7D31">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prstClr val="black"/>
              </a:solidFill>
              <a:effectLst/>
              <a:uLnTx/>
              <a:uFillTx/>
              <a:latin typeface="Arial"/>
              <a:cs typeface="Arial"/>
            </a:endParaRPr>
          </a:p>
        </p:txBody>
      </p:sp>
      <p:sp>
        <p:nvSpPr>
          <p:cNvPr id="14" name="Pfeil: nach rechts 38">
            <a:extLst>
              <a:ext uri="{FF2B5EF4-FFF2-40B4-BE49-F238E27FC236}">
                <a16:creationId xmlns:a16="http://schemas.microsoft.com/office/drawing/2014/main" id="{BE2AF8CA-448F-014D-99E9-65480CD69B9F}"/>
              </a:ext>
            </a:extLst>
          </p:cNvPr>
          <p:cNvSpPr/>
          <p:nvPr/>
        </p:nvSpPr>
        <p:spPr bwMode="auto">
          <a:xfrm>
            <a:off x="9069765" y="5316721"/>
            <a:ext cx="792087" cy="309518"/>
          </a:xfrm>
          <a:prstGeom prst="rightArrow">
            <a:avLst>
              <a:gd name="adj1" fmla="val 41002"/>
              <a:gd name="adj2" fmla="val 50000"/>
            </a:avLst>
          </a:prstGeom>
          <a:solidFill>
            <a:srgbClr val="5B9BD5"/>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prstClr val="black"/>
              </a:solidFill>
              <a:effectLst/>
              <a:uLnTx/>
              <a:uFillTx/>
              <a:latin typeface="Arial"/>
              <a:cs typeface="Arial"/>
            </a:endParaRPr>
          </a:p>
        </p:txBody>
      </p:sp>
      <p:sp>
        <p:nvSpPr>
          <p:cNvPr id="15" name="Textfeld 39">
            <a:extLst>
              <a:ext uri="{FF2B5EF4-FFF2-40B4-BE49-F238E27FC236}">
                <a16:creationId xmlns:a16="http://schemas.microsoft.com/office/drawing/2014/main" id="{9DE7E477-33F9-9248-9CAE-44EC083529A9}"/>
              </a:ext>
            </a:extLst>
          </p:cNvPr>
          <p:cNvSpPr txBox="1"/>
          <p:nvPr/>
        </p:nvSpPr>
        <p:spPr bwMode="auto">
          <a:xfrm>
            <a:off x="8180544" y="5507214"/>
            <a:ext cx="723728" cy="3077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C00000"/>
                </a:solidFill>
                <a:effectLst/>
                <a:uLnTx/>
                <a:uFillTx/>
                <a:latin typeface="Arial"/>
                <a:cs typeface="Arial"/>
              </a:rPr>
              <a:t>p</a:t>
            </a:r>
            <a:r>
              <a:rPr kumimoji="0" lang="en-US" sz="1400" b="0" i="0" u="none" strike="noStrike" kern="0" cap="none" spc="0" normalizeH="0" baseline="-25000" noProof="0">
                <a:ln>
                  <a:noFill/>
                </a:ln>
                <a:solidFill>
                  <a:srgbClr val="C00000"/>
                </a:solidFill>
                <a:effectLst/>
                <a:uLnTx/>
                <a:uFillTx/>
                <a:latin typeface="Arial"/>
                <a:cs typeface="Arial"/>
              </a:rPr>
              <a:t>y</a:t>
            </a:r>
            <a:r>
              <a:rPr kumimoji="0" lang="en-US" sz="1400" b="0" i="0" u="none" strike="noStrike" kern="0" cap="none" spc="0" normalizeH="0" baseline="0" noProof="0">
                <a:ln>
                  <a:noFill/>
                </a:ln>
                <a:solidFill>
                  <a:srgbClr val="C00000"/>
                </a:solidFill>
                <a:effectLst/>
                <a:uLnTx/>
                <a:uFillTx/>
                <a:latin typeface="Arial"/>
                <a:cs typeface="Arial"/>
              </a:rPr>
              <a:t>(s)</a:t>
            </a:r>
            <a:endParaRPr kumimoji="0" lang="de-DE" sz="1400" b="0" i="0" u="none" strike="noStrike" kern="0" cap="none" spc="0" normalizeH="0" baseline="0" noProof="0">
              <a:ln>
                <a:noFill/>
              </a:ln>
              <a:solidFill>
                <a:srgbClr val="C00000"/>
              </a:solidFill>
              <a:effectLst/>
              <a:uLnTx/>
              <a:uFillTx/>
              <a:latin typeface="Arial"/>
              <a:cs typeface="Arial"/>
            </a:endParaRPr>
          </a:p>
        </p:txBody>
      </p:sp>
      <p:sp>
        <p:nvSpPr>
          <p:cNvPr id="16" name="Textfeld 40">
            <a:extLst>
              <a:ext uri="{FF2B5EF4-FFF2-40B4-BE49-F238E27FC236}">
                <a16:creationId xmlns:a16="http://schemas.microsoft.com/office/drawing/2014/main" id="{15D26D1C-6F3F-2942-8B85-249E95ACFD5F}"/>
              </a:ext>
            </a:extLst>
          </p:cNvPr>
          <p:cNvSpPr txBox="1"/>
          <p:nvPr/>
        </p:nvSpPr>
        <p:spPr bwMode="auto">
          <a:xfrm>
            <a:off x="8802096" y="4842297"/>
            <a:ext cx="2088232"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Arial"/>
                <a:cs typeface="Arial"/>
              </a:rPr>
              <a:t>Drift or Beam optics</a:t>
            </a:r>
            <a:endParaRPr kumimoji="0" lang="de-DE" sz="1600" b="0" i="0" u="none" strike="noStrike" kern="0" cap="none" spc="0" normalizeH="0" baseline="0" noProof="0">
              <a:ln>
                <a:noFill/>
              </a:ln>
              <a:solidFill>
                <a:prstClr val="black"/>
              </a:solidFill>
              <a:effectLst/>
              <a:uLnTx/>
              <a:uFillTx/>
              <a:latin typeface="Arial"/>
              <a:cs typeface="Arial"/>
            </a:endParaRPr>
          </a:p>
        </p:txBody>
      </p:sp>
      <p:sp>
        <p:nvSpPr>
          <p:cNvPr id="17" name="Ellipse 41">
            <a:extLst>
              <a:ext uri="{FF2B5EF4-FFF2-40B4-BE49-F238E27FC236}">
                <a16:creationId xmlns:a16="http://schemas.microsoft.com/office/drawing/2014/main" id="{90C439FD-1F94-D148-815E-B8DFD62F26B2}"/>
              </a:ext>
            </a:extLst>
          </p:cNvPr>
          <p:cNvSpPr/>
          <p:nvPr/>
        </p:nvSpPr>
        <p:spPr bwMode="auto">
          <a:xfrm rot="2259302">
            <a:off x="9894643" y="5455112"/>
            <a:ext cx="1341691" cy="281955"/>
          </a:xfrm>
          <a:custGeom>
            <a:avLst/>
            <a:gdLst>
              <a:gd name="connsiteX0" fmla="*/ 0 w 1368152"/>
              <a:gd name="connsiteY0" fmla="*/ 108012 h 216024"/>
              <a:gd name="connsiteX1" fmla="*/ 684076 w 1368152"/>
              <a:gd name="connsiteY1" fmla="*/ 0 h 216024"/>
              <a:gd name="connsiteX2" fmla="*/ 1368152 w 1368152"/>
              <a:gd name="connsiteY2" fmla="*/ 108012 h 216024"/>
              <a:gd name="connsiteX3" fmla="*/ 684076 w 1368152"/>
              <a:gd name="connsiteY3" fmla="*/ 216024 h 216024"/>
              <a:gd name="connsiteX4" fmla="*/ 0 w 1368152"/>
              <a:gd name="connsiteY4" fmla="*/ 108012 h 216024"/>
              <a:gd name="connsiteX0" fmla="*/ 0 w 1358082"/>
              <a:gd name="connsiteY0" fmla="*/ 42427 h 230327"/>
              <a:gd name="connsiteX1" fmla="*/ 674006 w 1358082"/>
              <a:gd name="connsiteY1" fmla="*/ 12540 h 230327"/>
              <a:gd name="connsiteX2" fmla="*/ 1358082 w 1358082"/>
              <a:gd name="connsiteY2" fmla="*/ 120552 h 230327"/>
              <a:gd name="connsiteX3" fmla="*/ 674006 w 1358082"/>
              <a:gd name="connsiteY3" fmla="*/ 228564 h 230327"/>
              <a:gd name="connsiteX4" fmla="*/ 0 w 1358082"/>
              <a:gd name="connsiteY4" fmla="*/ 42427 h 230327"/>
              <a:gd name="connsiteX0" fmla="*/ 0 w 1341158"/>
              <a:gd name="connsiteY0" fmla="*/ 93129 h 280017"/>
              <a:gd name="connsiteX1" fmla="*/ 674006 w 1341158"/>
              <a:gd name="connsiteY1" fmla="*/ 63242 h 280017"/>
              <a:gd name="connsiteX2" fmla="*/ 1341158 w 1341158"/>
              <a:gd name="connsiteY2" fmla="*/ 20155 h 280017"/>
              <a:gd name="connsiteX3" fmla="*/ 674006 w 1341158"/>
              <a:gd name="connsiteY3" fmla="*/ 279266 h 280017"/>
              <a:gd name="connsiteX4" fmla="*/ 0 w 1341158"/>
              <a:gd name="connsiteY4" fmla="*/ 93129 h 280017"/>
              <a:gd name="connsiteX0" fmla="*/ 20 w 1341178"/>
              <a:gd name="connsiteY0" fmla="*/ 87124 h 273876"/>
              <a:gd name="connsiteX1" fmla="*/ 653453 w 1341178"/>
              <a:gd name="connsiteY1" fmla="*/ 114153 h 273876"/>
              <a:gd name="connsiteX2" fmla="*/ 1341178 w 1341178"/>
              <a:gd name="connsiteY2" fmla="*/ 14150 h 273876"/>
              <a:gd name="connsiteX3" fmla="*/ 674026 w 1341178"/>
              <a:gd name="connsiteY3" fmla="*/ 273261 h 273876"/>
              <a:gd name="connsiteX4" fmla="*/ 20 w 1341178"/>
              <a:gd name="connsiteY4" fmla="*/ 87124 h 273876"/>
              <a:gd name="connsiteX0" fmla="*/ 533 w 1341691"/>
              <a:gd name="connsiteY0" fmla="*/ 87124 h 281955"/>
              <a:gd name="connsiteX1" fmla="*/ 653966 w 1341691"/>
              <a:gd name="connsiteY1" fmla="*/ 114153 h 281955"/>
              <a:gd name="connsiteX2" fmla="*/ 1341691 w 1341691"/>
              <a:gd name="connsiteY2" fmla="*/ 14150 h 281955"/>
              <a:gd name="connsiteX3" fmla="*/ 557670 w 1341691"/>
              <a:gd name="connsiteY3" fmla="*/ 281362 h 281955"/>
              <a:gd name="connsiteX4" fmla="*/ 533 w 1341691"/>
              <a:gd name="connsiteY4" fmla="*/ 87124 h 281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691" h="281955" extrusionOk="0">
                <a:moveTo>
                  <a:pt x="533" y="87124"/>
                </a:moveTo>
                <a:cubicBezTo>
                  <a:pt x="16582" y="59256"/>
                  <a:pt x="430440" y="126315"/>
                  <a:pt x="653966" y="114153"/>
                </a:cubicBezTo>
                <a:cubicBezTo>
                  <a:pt x="877492" y="101991"/>
                  <a:pt x="1341691" y="-45503"/>
                  <a:pt x="1341691" y="14150"/>
                </a:cubicBezTo>
                <a:cubicBezTo>
                  <a:pt x="1341691" y="73803"/>
                  <a:pt x="781196" y="269200"/>
                  <a:pt x="557670" y="281362"/>
                </a:cubicBezTo>
                <a:cubicBezTo>
                  <a:pt x="334144" y="293524"/>
                  <a:pt x="-15516" y="114992"/>
                  <a:pt x="533" y="87124"/>
                </a:cubicBezTo>
                <a:close/>
              </a:path>
            </a:pathLst>
          </a:custGeom>
          <a:solidFill>
            <a:srgbClr val="ED7D31">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prstClr val="black"/>
              </a:solidFill>
              <a:effectLst/>
              <a:uLnTx/>
              <a:uFillTx/>
              <a:latin typeface="Arial"/>
              <a:cs typeface="Arial"/>
            </a:endParaRPr>
          </a:p>
        </p:txBody>
      </p:sp>
      <p:sp>
        <p:nvSpPr>
          <p:cNvPr id="18" name="Textfeld 42">
            <a:extLst>
              <a:ext uri="{FF2B5EF4-FFF2-40B4-BE49-F238E27FC236}">
                <a16:creationId xmlns:a16="http://schemas.microsoft.com/office/drawing/2014/main" id="{22EDFE71-A309-AE48-9D20-04FA0A503B58}"/>
              </a:ext>
            </a:extLst>
          </p:cNvPr>
          <p:cNvSpPr txBox="1"/>
          <p:nvPr/>
        </p:nvSpPr>
        <p:spPr bwMode="auto">
          <a:xfrm>
            <a:off x="8807938" y="5569409"/>
            <a:ext cx="1227784" cy="307777"/>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C00000"/>
                </a:solidFill>
                <a:effectLst/>
                <a:uLnTx/>
                <a:uFillTx/>
                <a:latin typeface="Arial"/>
                <a:cs typeface="Arial"/>
              </a:rPr>
              <a:t>p</a:t>
            </a:r>
            <a:r>
              <a:rPr kumimoji="0" lang="en-US" sz="1400" b="0" i="0" u="none" strike="noStrike" kern="0" cap="none" spc="0" normalizeH="0" baseline="-25000" noProof="0">
                <a:ln>
                  <a:noFill/>
                </a:ln>
                <a:solidFill>
                  <a:srgbClr val="C00000"/>
                </a:solidFill>
                <a:effectLst/>
                <a:uLnTx/>
                <a:uFillTx/>
                <a:latin typeface="Arial"/>
                <a:cs typeface="Arial"/>
              </a:rPr>
              <a:t>y</a:t>
            </a:r>
            <a:r>
              <a:rPr kumimoji="0" lang="en-US" sz="1400" b="0" i="0" u="none" strike="noStrike" kern="0" cap="none" spc="0" normalizeH="0" baseline="0" noProof="0">
                <a:ln>
                  <a:noFill/>
                </a:ln>
                <a:solidFill>
                  <a:srgbClr val="C00000"/>
                </a:solidFill>
                <a:effectLst/>
                <a:uLnTx/>
                <a:uFillTx/>
                <a:latin typeface="Arial"/>
                <a:cs typeface="Arial"/>
              </a:rPr>
              <a:t>(s)  y(s)</a:t>
            </a:r>
            <a:endParaRPr kumimoji="0" lang="de-DE" sz="1400" b="0" i="0" u="none" strike="noStrike" kern="0" cap="none" spc="0" normalizeH="0" baseline="0" noProof="0">
              <a:ln>
                <a:noFill/>
              </a:ln>
              <a:solidFill>
                <a:srgbClr val="C00000"/>
              </a:solidFill>
              <a:effectLst/>
              <a:uLnTx/>
              <a:uFillTx/>
              <a:latin typeface="Arial"/>
              <a:cs typeface="Arial"/>
            </a:endParaRPr>
          </a:p>
        </p:txBody>
      </p:sp>
      <p:sp>
        <p:nvSpPr>
          <p:cNvPr id="19" name="Rechteck 43">
            <a:extLst>
              <a:ext uri="{FF2B5EF4-FFF2-40B4-BE49-F238E27FC236}">
                <a16:creationId xmlns:a16="http://schemas.microsoft.com/office/drawing/2014/main" id="{BE0E9A35-5686-4B48-8F97-1B96A0819E64}"/>
              </a:ext>
            </a:extLst>
          </p:cNvPr>
          <p:cNvSpPr/>
          <p:nvPr/>
        </p:nvSpPr>
        <p:spPr bwMode="auto">
          <a:xfrm>
            <a:off x="11417079" y="4648813"/>
            <a:ext cx="576064" cy="1699966"/>
          </a:xfrm>
          <a:custGeom>
            <a:avLst/>
            <a:gdLst>
              <a:gd name="connsiteX0" fmla="*/ 0 w 576064"/>
              <a:gd name="connsiteY0" fmla="*/ 0 h 1296144"/>
              <a:gd name="connsiteX1" fmla="*/ 576064 w 576064"/>
              <a:gd name="connsiteY1" fmla="*/ 0 h 1296144"/>
              <a:gd name="connsiteX2" fmla="*/ 576064 w 576064"/>
              <a:gd name="connsiteY2" fmla="*/ 1296144 h 1296144"/>
              <a:gd name="connsiteX3" fmla="*/ 0 w 576064"/>
              <a:gd name="connsiteY3" fmla="*/ 1296144 h 1296144"/>
              <a:gd name="connsiteX4" fmla="*/ 0 w 576064"/>
              <a:gd name="connsiteY4" fmla="*/ 0 h 1296144"/>
              <a:gd name="connsiteX0" fmla="*/ 0 w 576064"/>
              <a:gd name="connsiteY0" fmla="*/ 0 h 1699966"/>
              <a:gd name="connsiteX1" fmla="*/ 576064 w 576064"/>
              <a:gd name="connsiteY1" fmla="*/ 403822 h 1699966"/>
              <a:gd name="connsiteX2" fmla="*/ 576064 w 576064"/>
              <a:gd name="connsiteY2" fmla="*/ 1699966 h 1699966"/>
              <a:gd name="connsiteX3" fmla="*/ 0 w 576064"/>
              <a:gd name="connsiteY3" fmla="*/ 1699966 h 1699966"/>
              <a:gd name="connsiteX4" fmla="*/ 0 w 576064"/>
              <a:gd name="connsiteY4" fmla="*/ 0 h 1699966"/>
              <a:gd name="connsiteX0" fmla="*/ 0 w 576064"/>
              <a:gd name="connsiteY0" fmla="*/ 0 h 1699966"/>
              <a:gd name="connsiteX1" fmla="*/ 576064 w 576064"/>
              <a:gd name="connsiteY1" fmla="*/ 403822 h 1699966"/>
              <a:gd name="connsiteX2" fmla="*/ 576064 w 576064"/>
              <a:gd name="connsiteY2" fmla="*/ 1699966 h 1699966"/>
              <a:gd name="connsiteX3" fmla="*/ 4641 w 576064"/>
              <a:gd name="connsiteY3" fmla="*/ 1351844 h 1699966"/>
              <a:gd name="connsiteX4" fmla="*/ 0 w 576064"/>
              <a:gd name="connsiteY4" fmla="*/ 0 h 1699966"/>
              <a:gd name="connsiteX0" fmla="*/ 0 w 576064"/>
              <a:gd name="connsiteY0" fmla="*/ 0 h 1699966"/>
              <a:gd name="connsiteX1" fmla="*/ 576064 w 576064"/>
              <a:gd name="connsiteY1" fmla="*/ 403822 h 1699966"/>
              <a:gd name="connsiteX2" fmla="*/ 576064 w 576064"/>
              <a:gd name="connsiteY2" fmla="*/ 1699966 h 1699966"/>
              <a:gd name="connsiteX3" fmla="*/ 4641 w 576064"/>
              <a:gd name="connsiteY3" fmla="*/ 1263653 h 1699966"/>
              <a:gd name="connsiteX4" fmla="*/ 0 w 576064"/>
              <a:gd name="connsiteY4" fmla="*/ 0 h 1699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6064" h="1699966" extrusionOk="0">
                <a:moveTo>
                  <a:pt x="0" y="0"/>
                </a:moveTo>
                <a:lnTo>
                  <a:pt x="576064" y="403822"/>
                </a:lnTo>
                <a:lnTo>
                  <a:pt x="576064" y="1699966"/>
                </a:lnTo>
                <a:lnTo>
                  <a:pt x="4641" y="1263653"/>
                </a:lnTo>
                <a:lnTo>
                  <a:pt x="0" y="0"/>
                </a:lnTo>
                <a:close/>
              </a:path>
            </a:pathLst>
          </a:custGeom>
          <a:solidFill>
            <a:sysClr val="window" lastClr="FFFFFF"/>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prstClr val="black"/>
              </a:solidFill>
              <a:effectLst/>
              <a:uLnTx/>
              <a:uFillTx/>
              <a:latin typeface="Arial"/>
              <a:cs typeface="Arial"/>
            </a:endParaRPr>
          </a:p>
        </p:txBody>
      </p:sp>
      <p:cxnSp>
        <p:nvCxnSpPr>
          <p:cNvPr id="20" name="Gerade Verbindung mit Pfeil 21">
            <a:extLst>
              <a:ext uri="{FF2B5EF4-FFF2-40B4-BE49-F238E27FC236}">
                <a16:creationId xmlns:a16="http://schemas.microsoft.com/office/drawing/2014/main" id="{0B795BED-5681-F24F-9DF5-186AFC6E7EF6}"/>
              </a:ext>
            </a:extLst>
          </p:cNvPr>
          <p:cNvCxnSpPr>
            <a:cxnSpLocks/>
          </p:cNvCxnSpPr>
          <p:nvPr/>
        </p:nvCxnSpPr>
        <p:spPr bwMode="auto">
          <a:xfrm flipV="1">
            <a:off x="7476786" y="5077832"/>
            <a:ext cx="0" cy="360809"/>
          </a:xfrm>
          <a:prstGeom prst="straightConnector1">
            <a:avLst/>
          </a:prstGeom>
          <a:noFill/>
          <a:ln w="19050" cap="flat" cmpd="sng" algn="ctr">
            <a:solidFill>
              <a:srgbClr val="C00000"/>
            </a:solidFill>
            <a:prstDash val="solid"/>
            <a:miter lim="800000"/>
            <a:tailEnd type="triangle"/>
          </a:ln>
          <a:effectLst/>
        </p:spPr>
      </p:cxnSp>
      <p:cxnSp>
        <p:nvCxnSpPr>
          <p:cNvPr id="21" name="Gerade Verbindung mit Pfeil 22">
            <a:extLst>
              <a:ext uri="{FF2B5EF4-FFF2-40B4-BE49-F238E27FC236}">
                <a16:creationId xmlns:a16="http://schemas.microsoft.com/office/drawing/2014/main" id="{01E4A513-A840-7447-A53B-D6D70A3C0CBD}"/>
              </a:ext>
            </a:extLst>
          </p:cNvPr>
          <p:cNvCxnSpPr>
            <a:cxnSpLocks/>
          </p:cNvCxnSpPr>
          <p:nvPr/>
        </p:nvCxnSpPr>
        <p:spPr bwMode="auto">
          <a:xfrm flipV="1">
            <a:off x="7692810" y="5174670"/>
            <a:ext cx="0" cy="263971"/>
          </a:xfrm>
          <a:prstGeom prst="straightConnector1">
            <a:avLst/>
          </a:prstGeom>
          <a:noFill/>
          <a:ln w="19050" cap="flat" cmpd="sng" algn="ctr">
            <a:solidFill>
              <a:srgbClr val="C00000"/>
            </a:solidFill>
            <a:prstDash val="solid"/>
            <a:miter lim="800000"/>
            <a:tailEnd type="triangle"/>
          </a:ln>
          <a:effectLst/>
        </p:spPr>
      </p:cxnSp>
      <p:cxnSp>
        <p:nvCxnSpPr>
          <p:cNvPr id="22" name="Gerade Verbindung mit Pfeil 24">
            <a:extLst>
              <a:ext uri="{FF2B5EF4-FFF2-40B4-BE49-F238E27FC236}">
                <a16:creationId xmlns:a16="http://schemas.microsoft.com/office/drawing/2014/main" id="{0F46EC1A-3A99-F342-BF44-7C152EFF2DBD}"/>
              </a:ext>
            </a:extLst>
          </p:cNvPr>
          <p:cNvCxnSpPr>
            <a:cxnSpLocks/>
          </p:cNvCxnSpPr>
          <p:nvPr/>
        </p:nvCxnSpPr>
        <p:spPr bwMode="auto">
          <a:xfrm flipV="1">
            <a:off x="7908834" y="5244520"/>
            <a:ext cx="1824" cy="194121"/>
          </a:xfrm>
          <a:prstGeom prst="straightConnector1">
            <a:avLst/>
          </a:prstGeom>
          <a:noFill/>
          <a:ln w="19050" cap="flat" cmpd="sng" algn="ctr">
            <a:solidFill>
              <a:srgbClr val="C00000"/>
            </a:solidFill>
            <a:prstDash val="solid"/>
            <a:miter lim="800000"/>
            <a:tailEnd type="triangle"/>
          </a:ln>
          <a:effectLst/>
        </p:spPr>
      </p:cxnSp>
      <p:cxnSp>
        <p:nvCxnSpPr>
          <p:cNvPr id="23" name="Gerade Verbindung mit Pfeil 26">
            <a:extLst>
              <a:ext uri="{FF2B5EF4-FFF2-40B4-BE49-F238E27FC236}">
                <a16:creationId xmlns:a16="http://schemas.microsoft.com/office/drawing/2014/main" id="{0AB42883-E765-054F-8D81-0A029E0ABAD4}"/>
              </a:ext>
            </a:extLst>
          </p:cNvPr>
          <p:cNvCxnSpPr>
            <a:cxnSpLocks/>
          </p:cNvCxnSpPr>
          <p:nvPr/>
        </p:nvCxnSpPr>
        <p:spPr bwMode="auto">
          <a:xfrm flipV="1">
            <a:off x="8124857" y="5311195"/>
            <a:ext cx="0" cy="130844"/>
          </a:xfrm>
          <a:prstGeom prst="straightConnector1">
            <a:avLst/>
          </a:prstGeom>
          <a:noFill/>
          <a:ln w="19050" cap="flat" cmpd="sng" algn="ctr">
            <a:solidFill>
              <a:srgbClr val="C00000"/>
            </a:solidFill>
            <a:prstDash val="solid"/>
            <a:miter lim="800000"/>
            <a:tailEnd type="triangle"/>
          </a:ln>
          <a:effectLst/>
        </p:spPr>
      </p:cxnSp>
      <p:cxnSp>
        <p:nvCxnSpPr>
          <p:cNvPr id="24" name="Gerade Verbindung mit Pfeil 28">
            <a:extLst>
              <a:ext uri="{FF2B5EF4-FFF2-40B4-BE49-F238E27FC236}">
                <a16:creationId xmlns:a16="http://schemas.microsoft.com/office/drawing/2014/main" id="{92A5A755-43AF-0346-8675-AFAF157AF774}"/>
              </a:ext>
            </a:extLst>
          </p:cNvPr>
          <p:cNvCxnSpPr>
            <a:cxnSpLocks/>
          </p:cNvCxnSpPr>
          <p:nvPr/>
        </p:nvCxnSpPr>
        <p:spPr bwMode="auto">
          <a:xfrm flipV="1">
            <a:off x="8340882" y="5341357"/>
            <a:ext cx="0" cy="97284"/>
          </a:xfrm>
          <a:prstGeom prst="straightConnector1">
            <a:avLst/>
          </a:prstGeom>
          <a:noFill/>
          <a:ln w="19050" cap="flat" cmpd="sng" algn="ctr">
            <a:solidFill>
              <a:srgbClr val="C00000"/>
            </a:solidFill>
            <a:prstDash val="solid"/>
            <a:miter lim="800000"/>
            <a:tailEnd type="triangle"/>
          </a:ln>
          <a:effectLst/>
        </p:spPr>
      </p:cxnSp>
      <p:cxnSp>
        <p:nvCxnSpPr>
          <p:cNvPr id="25" name="Gerade Verbindung mit Pfeil 30">
            <a:extLst>
              <a:ext uri="{FF2B5EF4-FFF2-40B4-BE49-F238E27FC236}">
                <a16:creationId xmlns:a16="http://schemas.microsoft.com/office/drawing/2014/main" id="{04EB5E00-1004-6E4A-BA40-D04615E4EEFE}"/>
              </a:ext>
            </a:extLst>
          </p:cNvPr>
          <p:cNvCxnSpPr>
            <a:cxnSpLocks/>
          </p:cNvCxnSpPr>
          <p:nvPr/>
        </p:nvCxnSpPr>
        <p:spPr bwMode="auto">
          <a:xfrm flipV="1">
            <a:off x="8556906" y="5354057"/>
            <a:ext cx="0" cy="84584"/>
          </a:xfrm>
          <a:prstGeom prst="straightConnector1">
            <a:avLst/>
          </a:prstGeom>
          <a:noFill/>
          <a:ln w="19050" cap="flat" cmpd="sng" algn="ctr">
            <a:solidFill>
              <a:srgbClr val="C00000"/>
            </a:solidFill>
            <a:prstDash val="solid"/>
            <a:miter lim="800000"/>
            <a:tailEnd type="triangle"/>
          </a:ln>
          <a:effectLst/>
        </p:spPr>
      </p:cxnSp>
      <p:sp>
        <p:nvSpPr>
          <p:cNvPr id="26" name="Ellipse 45">
            <a:extLst>
              <a:ext uri="{FF2B5EF4-FFF2-40B4-BE49-F238E27FC236}">
                <a16:creationId xmlns:a16="http://schemas.microsoft.com/office/drawing/2014/main" id="{B358C2AB-30C2-5B48-A36C-B20F74DDCC1A}"/>
              </a:ext>
            </a:extLst>
          </p:cNvPr>
          <p:cNvSpPr/>
          <p:nvPr/>
        </p:nvSpPr>
        <p:spPr bwMode="auto">
          <a:xfrm>
            <a:off x="11657036" y="5066496"/>
            <a:ext cx="144016" cy="786202"/>
          </a:xfrm>
          <a:prstGeom prst="ellipse">
            <a:avLst/>
          </a:prstGeom>
          <a:solidFill>
            <a:srgbClr val="ED7D31">
              <a:lumMod val="20000"/>
              <a:lumOff val="80000"/>
            </a:srgbClr>
          </a:solidFill>
          <a:ln w="952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600" b="0" i="0" u="none" strike="noStrike" kern="0" cap="none" spc="0" normalizeH="0" baseline="0" noProof="0">
              <a:ln>
                <a:noFill/>
              </a:ln>
              <a:solidFill>
                <a:prstClr val="black"/>
              </a:solidFill>
              <a:effectLst/>
              <a:uLnTx/>
              <a:uFillTx/>
              <a:latin typeface="Arial"/>
              <a:cs typeface="Arial"/>
            </a:endParaRPr>
          </a:p>
        </p:txBody>
      </p:sp>
      <p:sp>
        <p:nvSpPr>
          <p:cNvPr id="27" name="Textfeld 9">
            <a:extLst>
              <a:ext uri="{FF2B5EF4-FFF2-40B4-BE49-F238E27FC236}">
                <a16:creationId xmlns:a16="http://schemas.microsoft.com/office/drawing/2014/main" id="{B4B3CDBF-6C01-AD47-A174-34408858BBB2}"/>
              </a:ext>
            </a:extLst>
          </p:cNvPr>
          <p:cNvSpPr txBox="1"/>
          <p:nvPr/>
        </p:nvSpPr>
        <p:spPr bwMode="auto">
          <a:xfrm>
            <a:off x="5561734" y="4593403"/>
            <a:ext cx="1368152"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Arial"/>
                <a:cs typeface="Arial"/>
              </a:rPr>
              <a:t>e</a:t>
            </a:r>
            <a:r>
              <a:rPr kumimoji="0" lang="en-US" sz="1600" b="0" i="0" u="none" strike="noStrike" kern="0" cap="none" spc="0" normalizeH="0" baseline="30000" noProof="0" dirty="0">
                <a:ln>
                  <a:noFill/>
                </a:ln>
                <a:solidFill>
                  <a:prstClr val="black"/>
                </a:solidFill>
                <a:effectLst/>
                <a:uLnTx/>
                <a:uFillTx/>
                <a:latin typeface="Arial"/>
                <a:cs typeface="Arial"/>
              </a:rPr>
              <a:t>-</a:t>
            </a:r>
            <a:r>
              <a:rPr kumimoji="0" lang="en-US" sz="1600" b="0" i="0" u="none" strike="noStrike" kern="0" cap="none" spc="0" normalizeH="0" baseline="0" noProof="0" dirty="0">
                <a:ln>
                  <a:noFill/>
                </a:ln>
                <a:solidFill>
                  <a:prstClr val="black"/>
                </a:solidFill>
                <a:effectLst/>
                <a:uLnTx/>
                <a:uFillTx/>
                <a:latin typeface="Arial"/>
                <a:cs typeface="Arial"/>
              </a:rPr>
              <a:t> bunch</a:t>
            </a:r>
            <a:endParaRPr kumimoji="0" lang="de-DE" sz="1600" b="0" i="0" u="none" strike="noStrike" kern="0" cap="none" spc="0" normalizeH="0" baseline="0" noProof="0" dirty="0">
              <a:ln>
                <a:noFill/>
              </a:ln>
              <a:solidFill>
                <a:prstClr val="black"/>
              </a:solidFill>
              <a:effectLst/>
              <a:uLnTx/>
              <a:uFillTx/>
              <a:latin typeface="Arial"/>
              <a:cs typeface="Arial"/>
            </a:endParaRPr>
          </a:p>
        </p:txBody>
      </p:sp>
      <p:sp>
        <p:nvSpPr>
          <p:cNvPr id="28" name="Textfeld 36">
            <a:extLst>
              <a:ext uri="{FF2B5EF4-FFF2-40B4-BE49-F238E27FC236}">
                <a16:creationId xmlns:a16="http://schemas.microsoft.com/office/drawing/2014/main" id="{25B58EB0-F73B-254A-9B40-CCCA2CF176BA}"/>
              </a:ext>
            </a:extLst>
          </p:cNvPr>
          <p:cNvSpPr txBox="1"/>
          <p:nvPr/>
        </p:nvSpPr>
        <p:spPr bwMode="auto">
          <a:xfrm>
            <a:off x="7001896" y="4541883"/>
            <a:ext cx="1940568"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Arial"/>
                <a:cs typeface="Arial"/>
              </a:rPr>
              <a:t>Wakefield structure</a:t>
            </a:r>
            <a:endParaRPr kumimoji="0" lang="de-DE" sz="1600" b="0" i="0" u="none" strike="noStrike" kern="0" cap="none" spc="0" normalizeH="0" baseline="0" noProof="0">
              <a:ln>
                <a:noFill/>
              </a:ln>
              <a:solidFill>
                <a:prstClr val="black"/>
              </a:solidFill>
              <a:effectLst/>
              <a:uLnTx/>
              <a:uFillTx/>
              <a:latin typeface="Arial"/>
              <a:cs typeface="Arial"/>
            </a:endParaRPr>
          </a:p>
        </p:txBody>
      </p:sp>
      <p:sp>
        <p:nvSpPr>
          <p:cNvPr id="29" name="Textfeld 40">
            <a:extLst>
              <a:ext uri="{FF2B5EF4-FFF2-40B4-BE49-F238E27FC236}">
                <a16:creationId xmlns:a16="http://schemas.microsoft.com/office/drawing/2014/main" id="{95E86F1C-2280-4441-8DE0-061D1C1F620E}"/>
              </a:ext>
            </a:extLst>
          </p:cNvPr>
          <p:cNvSpPr txBox="1"/>
          <p:nvPr/>
        </p:nvSpPr>
        <p:spPr bwMode="auto">
          <a:xfrm>
            <a:off x="8802096" y="4837459"/>
            <a:ext cx="2088232"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Arial"/>
                <a:cs typeface="Arial"/>
              </a:rPr>
              <a:t>Drift or Beam optics</a:t>
            </a:r>
            <a:endParaRPr kumimoji="0" lang="de-DE" sz="1600" b="0" i="0" u="none" strike="noStrike" kern="0" cap="none" spc="0" normalizeH="0" baseline="0" noProof="0">
              <a:ln>
                <a:noFill/>
              </a:ln>
              <a:solidFill>
                <a:prstClr val="black"/>
              </a:solidFill>
              <a:effectLst/>
              <a:uLnTx/>
              <a:uFillTx/>
              <a:latin typeface="Arial"/>
              <a:cs typeface="Arial"/>
            </a:endParaRPr>
          </a:p>
        </p:txBody>
      </p:sp>
      <p:sp>
        <p:nvSpPr>
          <p:cNvPr id="30" name="Textfeld 44">
            <a:extLst>
              <a:ext uri="{FF2B5EF4-FFF2-40B4-BE49-F238E27FC236}">
                <a16:creationId xmlns:a16="http://schemas.microsoft.com/office/drawing/2014/main" id="{DC2AE2A3-2B08-B345-893D-D8D631A784E4}"/>
              </a:ext>
            </a:extLst>
          </p:cNvPr>
          <p:cNvSpPr txBox="1"/>
          <p:nvPr/>
        </p:nvSpPr>
        <p:spPr bwMode="auto">
          <a:xfrm>
            <a:off x="10632084" y="4408939"/>
            <a:ext cx="936104" cy="338554"/>
          </a:xfrm>
          <a:prstGeom prst="rect">
            <a:avLst/>
          </a:prstGeom>
          <a:noFill/>
        </p:spPr>
        <p:txBody>
          <a:bodyPr wrap="square" rtlCol="0">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latin typeface="Arial"/>
                <a:cs typeface="Arial"/>
              </a:rPr>
              <a:t>Screen</a:t>
            </a:r>
            <a:endParaRPr kumimoji="0" lang="de-DE" sz="1600" b="0" i="0" u="none" strike="noStrike" kern="0" cap="none" spc="0" normalizeH="0" baseline="0" noProof="0">
              <a:ln>
                <a:noFill/>
              </a:ln>
              <a:solidFill>
                <a:prstClr val="black"/>
              </a:solidFill>
              <a:effectLst/>
              <a:uLnTx/>
              <a:uFillTx/>
              <a:latin typeface="Arial"/>
              <a:cs typeface="Arial"/>
            </a:endParaRPr>
          </a:p>
        </p:txBody>
      </p:sp>
    </p:spTree>
    <p:extLst>
      <p:ext uri="{BB962C8B-B14F-4D97-AF65-F5344CB8AC3E}">
        <p14:creationId xmlns:p14="http://schemas.microsoft.com/office/powerpoint/2010/main" val="2741212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3">
            <a:extLst>
              <a:ext uri="{FF2B5EF4-FFF2-40B4-BE49-F238E27FC236}">
                <a16:creationId xmlns:a16="http://schemas.microsoft.com/office/drawing/2014/main" id="{838F7E40-AE4D-5540-9D8B-10CBEE659E70}"/>
              </a:ext>
            </a:extLst>
          </p:cNvPr>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2966575" y="2129682"/>
            <a:ext cx="9370121" cy="4392487"/>
          </a:xfrm>
          <a:prstGeom prst="rect">
            <a:avLst/>
          </a:prstGeom>
        </p:spPr>
      </p:pic>
      <p:sp>
        <p:nvSpPr>
          <p:cNvPr id="2" name="Titre 1">
            <a:extLst>
              <a:ext uri="{FF2B5EF4-FFF2-40B4-BE49-F238E27FC236}">
                <a16:creationId xmlns:a16="http://schemas.microsoft.com/office/drawing/2014/main" id="{9BA7FEB3-7AF2-4A4F-A969-0AFB42D1E1E4}"/>
              </a:ext>
            </a:extLst>
          </p:cNvPr>
          <p:cNvSpPr>
            <a:spLocks noGrp="1"/>
          </p:cNvSpPr>
          <p:nvPr>
            <p:ph type="title"/>
          </p:nvPr>
        </p:nvSpPr>
        <p:spPr>
          <a:xfrm>
            <a:off x="2175126" y="134595"/>
            <a:ext cx="9508874" cy="824193"/>
          </a:xfrm>
        </p:spPr>
        <p:txBody>
          <a:bodyPr>
            <a:normAutofit fontScale="90000"/>
          </a:bodyPr>
          <a:lstStyle/>
          <a:p>
            <a:r>
              <a:rPr lang="fr-FR" dirty="0"/>
              <a:t>Passive </a:t>
            </a:r>
            <a:r>
              <a:rPr lang="fr-FR" dirty="0" err="1"/>
              <a:t>streaking</a:t>
            </a:r>
            <a:r>
              <a:rPr lang="fr-FR" dirty="0"/>
              <a:t> </a:t>
            </a:r>
            <a:r>
              <a:rPr lang="fr-FR" dirty="0" err="1"/>
              <a:t>studies</a:t>
            </a:r>
            <a:r>
              <a:rPr lang="fr-FR" dirty="0"/>
              <a:t> at ARES </a:t>
            </a:r>
            <a:r>
              <a:rPr lang="fr-FR" dirty="0">
                <a:sym typeface="Wingdings" pitchFamily="2" charset="2"/>
              </a:rPr>
              <a:t> </a:t>
            </a:r>
            <a:r>
              <a:rPr lang="fr-FR" dirty="0" err="1">
                <a:sym typeface="Wingdings" pitchFamily="2" charset="2"/>
              </a:rPr>
              <a:t>ijclab</a:t>
            </a:r>
            <a:r>
              <a:rPr lang="fr-FR" dirty="0"/>
              <a:t> </a:t>
            </a:r>
          </a:p>
        </p:txBody>
      </p:sp>
      <p:sp>
        <p:nvSpPr>
          <p:cNvPr id="4" name="Espace réservé de la date 3">
            <a:extLst>
              <a:ext uri="{FF2B5EF4-FFF2-40B4-BE49-F238E27FC236}">
                <a16:creationId xmlns:a16="http://schemas.microsoft.com/office/drawing/2014/main" id="{985A4360-0A61-164E-96FE-1D090DD0303F}"/>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9F6D5577-7B74-4E49-838E-0B597C22DBB2}"/>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66599C0B-5934-0C4B-AC9B-0705146E6F64}"/>
              </a:ext>
            </a:extLst>
          </p:cNvPr>
          <p:cNvSpPr>
            <a:spLocks noGrp="1"/>
          </p:cNvSpPr>
          <p:nvPr>
            <p:ph type="sldNum" sz="quarter" idx="12"/>
          </p:nvPr>
        </p:nvSpPr>
        <p:spPr/>
        <p:txBody>
          <a:bodyPr/>
          <a:lstStyle/>
          <a:p>
            <a:fld id="{84AD9DD3-CAE0-4EB1-A102-8F9EDDC8C851}" type="slidenum">
              <a:rPr lang="en-CH" smtClean="0"/>
              <a:t>14</a:t>
            </a:fld>
            <a:endParaRPr lang="en-CH"/>
          </a:p>
        </p:txBody>
      </p:sp>
      <p:pic>
        <p:nvPicPr>
          <p:cNvPr id="7" name="Image 6">
            <a:extLst>
              <a:ext uri="{FF2B5EF4-FFF2-40B4-BE49-F238E27FC236}">
                <a16:creationId xmlns:a16="http://schemas.microsoft.com/office/drawing/2014/main" id="{9374DD6B-1C10-1544-99ED-247F5E039527}"/>
              </a:ext>
            </a:extLst>
          </p:cNvPr>
          <p:cNvPicPr/>
          <p:nvPr/>
        </p:nvPicPr>
        <p:blipFill>
          <a:blip r:embed="rId3" cstate="email">
            <a:extLst>
              <a:ext uri="{28A0092B-C50C-407E-A947-70E740481C1C}">
                <a14:useLocalDpi xmlns:a14="http://schemas.microsoft.com/office/drawing/2010/main"/>
              </a:ext>
            </a:extLst>
          </a:blip>
          <a:stretch/>
        </p:blipFill>
        <p:spPr>
          <a:xfrm>
            <a:off x="170837" y="1268190"/>
            <a:ext cx="7784376" cy="3525483"/>
          </a:xfrm>
          <a:prstGeom prst="rect">
            <a:avLst/>
          </a:prstGeom>
          <a:noFill/>
          <a:ln w="0">
            <a:noFill/>
          </a:ln>
        </p:spPr>
      </p:pic>
      <p:sp>
        <p:nvSpPr>
          <p:cNvPr id="8" name="ZoneTexte 7">
            <a:extLst>
              <a:ext uri="{FF2B5EF4-FFF2-40B4-BE49-F238E27FC236}">
                <a16:creationId xmlns:a16="http://schemas.microsoft.com/office/drawing/2014/main" id="{89B40820-3FA3-C742-8CDC-03B24530B2A3}"/>
              </a:ext>
            </a:extLst>
          </p:cNvPr>
          <p:cNvSpPr txBox="1"/>
          <p:nvPr/>
        </p:nvSpPr>
        <p:spPr>
          <a:xfrm>
            <a:off x="7955213" y="1532514"/>
            <a:ext cx="3324331" cy="1876203"/>
          </a:xfrm>
          <a:prstGeom prst="rect">
            <a:avLst/>
          </a:prstGeom>
          <a:noFill/>
          <a:ln w="0">
            <a:noFill/>
          </a:ln>
        </p:spPr>
        <p:txBody>
          <a:bodyPr lIns="90000" tIns="45000" rIns="90000" bIns="45000" anchor="t">
            <a:noAutofit/>
          </a:bodyPr>
          <a:lstStyle/>
          <a:p>
            <a:r>
              <a:rPr lang="en-GB" sz="1400" b="1" strike="noStrike" spc="-1" dirty="0">
                <a:solidFill>
                  <a:srgbClr val="000000"/>
                </a:solidFill>
                <a:latin typeface="DejaVu Sans Light"/>
              </a:rPr>
              <a:t>Data analysis ongoing: </a:t>
            </a:r>
            <a:r>
              <a:rPr lang="en-GB" sz="1400" b="0" strike="noStrike" spc="-1" dirty="0">
                <a:solidFill>
                  <a:srgbClr val="000000"/>
                </a:solidFill>
                <a:latin typeface="DejaVu Sans Light"/>
              </a:rPr>
              <a:t>time profile reconstruction to be made through a forward propagation algorithm.</a:t>
            </a:r>
          </a:p>
          <a:p>
            <a:endParaRPr lang="en-GB" sz="1400" spc="-1" dirty="0">
              <a:solidFill>
                <a:srgbClr val="000000"/>
              </a:solidFill>
              <a:latin typeface="DejaVu Sans Light"/>
            </a:endParaRPr>
          </a:p>
          <a:p>
            <a:r>
              <a:rPr lang="en-GB" sz="1400" b="0" strike="noStrike" spc="-1" dirty="0">
                <a:solidFill>
                  <a:srgbClr val="000000"/>
                </a:solidFill>
                <a:latin typeface="DejaVu Sans Light"/>
              </a:rPr>
              <a:t>Chamber under design for </a:t>
            </a:r>
            <a:r>
              <a:rPr lang="en-GB" sz="1400" b="0" strike="noStrike" spc="-1" dirty="0" err="1">
                <a:solidFill>
                  <a:srgbClr val="000000"/>
                </a:solidFill>
                <a:latin typeface="DejaVu Sans Light"/>
              </a:rPr>
              <a:t>IjClab</a:t>
            </a:r>
            <a:r>
              <a:rPr lang="en-GB" sz="1400" b="0" strike="noStrike" spc="-1" dirty="0">
                <a:solidFill>
                  <a:srgbClr val="000000"/>
                </a:solidFill>
                <a:latin typeface="DejaVu Sans Light"/>
              </a:rPr>
              <a:t> </a:t>
            </a:r>
            <a:endParaRPr lang="en-GB" sz="1400" b="0" strike="noStrike" spc="-1" dirty="0">
              <a:solidFill>
                <a:srgbClr val="000000"/>
              </a:solidFill>
              <a:latin typeface="Arial"/>
            </a:endParaRPr>
          </a:p>
        </p:txBody>
      </p:sp>
      <p:sp>
        <p:nvSpPr>
          <p:cNvPr id="9" name="PlaceHolder 2">
            <a:extLst>
              <a:ext uri="{FF2B5EF4-FFF2-40B4-BE49-F238E27FC236}">
                <a16:creationId xmlns:a16="http://schemas.microsoft.com/office/drawing/2014/main" id="{3F3BC89C-488F-D642-B745-8AB4DD601CEB}"/>
              </a:ext>
            </a:extLst>
          </p:cNvPr>
          <p:cNvSpPr txBox="1">
            <a:spLocks/>
          </p:cNvSpPr>
          <p:nvPr/>
        </p:nvSpPr>
        <p:spPr>
          <a:xfrm>
            <a:off x="7749874" y="5951877"/>
            <a:ext cx="2348280" cy="392040"/>
          </a:xfrm>
          <a:prstGeom prst="rect">
            <a:avLst/>
          </a:prstGeom>
        </p:spPr>
        <p:txBody>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7E9066-F269-4ADC-BA79-1AA5C8400914}" type="slidenum">
              <a:rPr lang="fr-FR" smtClean="0"/>
              <a:pPr/>
              <a:t>14</a:t>
            </a:fld>
            <a:endParaRPr lang="fr-FR"/>
          </a:p>
        </p:txBody>
      </p:sp>
    </p:spTree>
    <p:extLst>
      <p:ext uri="{BB962C8B-B14F-4D97-AF65-F5344CB8AC3E}">
        <p14:creationId xmlns:p14="http://schemas.microsoft.com/office/powerpoint/2010/main" val="3038127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41D8ED3-4E34-5742-802E-9A473CB26CB1}"/>
              </a:ext>
            </a:extLst>
          </p:cNvPr>
          <p:cNvSpPr>
            <a:spLocks noGrp="1"/>
          </p:cNvSpPr>
          <p:nvPr>
            <p:ph type="title"/>
          </p:nvPr>
        </p:nvSpPr>
        <p:spPr/>
        <p:txBody>
          <a:bodyPr>
            <a:normAutofit/>
          </a:bodyPr>
          <a:lstStyle/>
          <a:p>
            <a:r>
              <a:rPr lang="fr-FR" dirty="0"/>
              <a:t>WP5 </a:t>
            </a:r>
            <a:r>
              <a:rPr lang="fr-FR" dirty="0" err="1"/>
              <a:t>Towards</a:t>
            </a:r>
            <a:r>
              <a:rPr lang="fr-FR" dirty="0"/>
              <a:t> </a:t>
            </a:r>
            <a:r>
              <a:rPr lang="fr-FR" dirty="0" err="1"/>
              <a:t>societal</a:t>
            </a:r>
            <a:r>
              <a:rPr lang="fr-FR" dirty="0"/>
              <a:t> applications ?</a:t>
            </a:r>
          </a:p>
        </p:txBody>
      </p:sp>
      <p:sp>
        <p:nvSpPr>
          <p:cNvPr id="3" name="Espace réservé du contenu 2">
            <a:extLst>
              <a:ext uri="{FF2B5EF4-FFF2-40B4-BE49-F238E27FC236}">
                <a16:creationId xmlns:a16="http://schemas.microsoft.com/office/drawing/2014/main" id="{C0762FFF-00E9-034D-AC61-289831C44566}"/>
              </a:ext>
            </a:extLst>
          </p:cNvPr>
          <p:cNvSpPr>
            <a:spLocks noGrp="1"/>
          </p:cNvSpPr>
          <p:nvPr>
            <p:ph sz="half" idx="1"/>
          </p:nvPr>
        </p:nvSpPr>
        <p:spPr/>
        <p:txBody>
          <a:bodyPr/>
          <a:lstStyle/>
          <a:p>
            <a:endParaRPr lang="fr-FR"/>
          </a:p>
        </p:txBody>
      </p:sp>
      <p:sp>
        <p:nvSpPr>
          <p:cNvPr id="4" name="Espace réservé de la date 3">
            <a:extLst>
              <a:ext uri="{FF2B5EF4-FFF2-40B4-BE49-F238E27FC236}">
                <a16:creationId xmlns:a16="http://schemas.microsoft.com/office/drawing/2014/main" id="{73124C2C-389E-174D-923A-A5801229FF18}"/>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E27EF857-4279-CD4C-A9EC-EB447A64F44E}"/>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EC2F45B9-D66B-4A48-A691-30F7F5957D30}"/>
              </a:ext>
            </a:extLst>
          </p:cNvPr>
          <p:cNvSpPr>
            <a:spLocks noGrp="1"/>
          </p:cNvSpPr>
          <p:nvPr>
            <p:ph type="sldNum" sz="quarter" idx="12"/>
          </p:nvPr>
        </p:nvSpPr>
        <p:spPr/>
        <p:txBody>
          <a:bodyPr/>
          <a:lstStyle/>
          <a:p>
            <a:fld id="{84AD9DD3-CAE0-4EB1-A102-8F9EDDC8C851}" type="slidenum">
              <a:rPr lang="en-CH" smtClean="0"/>
              <a:t>15</a:t>
            </a:fld>
            <a:endParaRPr lang="en-CH"/>
          </a:p>
        </p:txBody>
      </p:sp>
      <p:pic>
        <p:nvPicPr>
          <p:cNvPr id="7" name="Image 6">
            <a:extLst>
              <a:ext uri="{FF2B5EF4-FFF2-40B4-BE49-F238E27FC236}">
                <a16:creationId xmlns:a16="http://schemas.microsoft.com/office/drawing/2014/main" id="{EB8462AD-53BD-7648-AAE2-8CF60CDF6C19}"/>
              </a:ext>
            </a:extLst>
          </p:cNvPr>
          <p:cNvPicPr/>
          <p:nvPr/>
        </p:nvPicPr>
        <p:blipFill>
          <a:blip r:embed="rId2" cstate="email">
            <a:extLst>
              <a:ext uri="{28A0092B-C50C-407E-A947-70E740481C1C}">
                <a14:useLocalDpi xmlns:a14="http://schemas.microsoft.com/office/drawing/2010/main"/>
              </a:ext>
            </a:extLst>
          </a:blip>
          <a:stretch/>
        </p:blipFill>
        <p:spPr>
          <a:xfrm>
            <a:off x="2022413" y="1943140"/>
            <a:ext cx="6628680" cy="3473640"/>
          </a:xfrm>
          <a:prstGeom prst="rect">
            <a:avLst/>
          </a:prstGeom>
          <a:noFill/>
          <a:ln w="0">
            <a:noFill/>
          </a:ln>
        </p:spPr>
      </p:pic>
      <p:pic>
        <p:nvPicPr>
          <p:cNvPr id="8" name="Image 7">
            <a:extLst>
              <a:ext uri="{FF2B5EF4-FFF2-40B4-BE49-F238E27FC236}">
                <a16:creationId xmlns:a16="http://schemas.microsoft.com/office/drawing/2014/main" id="{FE89AC7D-5332-0A44-91E9-581A8659AF72}"/>
              </a:ext>
            </a:extLst>
          </p:cNvPr>
          <p:cNvPicPr/>
          <p:nvPr/>
        </p:nvPicPr>
        <p:blipFill>
          <a:blip r:embed="rId3"/>
          <a:stretch/>
        </p:blipFill>
        <p:spPr>
          <a:xfrm>
            <a:off x="6510893" y="2033140"/>
            <a:ext cx="2888640" cy="2493720"/>
          </a:xfrm>
          <a:prstGeom prst="rect">
            <a:avLst/>
          </a:prstGeom>
          <a:noFill/>
          <a:ln w="0">
            <a:noFill/>
          </a:ln>
        </p:spPr>
      </p:pic>
    </p:spTree>
    <p:extLst>
      <p:ext uri="{BB962C8B-B14F-4D97-AF65-F5344CB8AC3E}">
        <p14:creationId xmlns:p14="http://schemas.microsoft.com/office/powerpoint/2010/main" val="2588294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2A9039-3AB3-4A41-BE2C-48278CDE72E2}"/>
              </a:ext>
            </a:extLst>
          </p:cNvPr>
          <p:cNvSpPr>
            <a:spLocks noGrp="1"/>
          </p:cNvSpPr>
          <p:nvPr>
            <p:ph type="title"/>
          </p:nvPr>
        </p:nvSpPr>
        <p:spPr/>
        <p:txBody>
          <a:bodyPr/>
          <a:lstStyle/>
          <a:p>
            <a:r>
              <a:rPr lang="fr-FR" dirty="0" err="1"/>
              <a:t>Dosimetry</a:t>
            </a:r>
            <a:r>
              <a:rPr lang="fr-FR" dirty="0"/>
              <a:t> detector</a:t>
            </a:r>
          </a:p>
        </p:txBody>
      </p:sp>
      <p:sp>
        <p:nvSpPr>
          <p:cNvPr id="3" name="Espace réservé du contenu 2">
            <a:extLst>
              <a:ext uri="{FF2B5EF4-FFF2-40B4-BE49-F238E27FC236}">
                <a16:creationId xmlns:a16="http://schemas.microsoft.com/office/drawing/2014/main" id="{07CE486B-39A0-5748-910E-CC9DA31E204A}"/>
              </a:ext>
            </a:extLst>
          </p:cNvPr>
          <p:cNvSpPr>
            <a:spLocks noGrp="1"/>
          </p:cNvSpPr>
          <p:nvPr>
            <p:ph sz="half" idx="1"/>
          </p:nvPr>
        </p:nvSpPr>
        <p:spPr/>
        <p:txBody>
          <a:bodyPr/>
          <a:lstStyle/>
          <a:p>
            <a:endParaRPr lang="fr-FR" dirty="0"/>
          </a:p>
        </p:txBody>
      </p:sp>
      <p:sp>
        <p:nvSpPr>
          <p:cNvPr id="4" name="Espace réservé de la date 3">
            <a:extLst>
              <a:ext uri="{FF2B5EF4-FFF2-40B4-BE49-F238E27FC236}">
                <a16:creationId xmlns:a16="http://schemas.microsoft.com/office/drawing/2014/main" id="{DA968CE5-2F52-3A47-AF1E-490173B88B90}"/>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8D2564A0-3D0E-994F-BAD2-E5E800A022C8}"/>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75C30327-2F55-CD43-8EB9-2D9967ABA22F}"/>
              </a:ext>
            </a:extLst>
          </p:cNvPr>
          <p:cNvSpPr>
            <a:spLocks noGrp="1"/>
          </p:cNvSpPr>
          <p:nvPr>
            <p:ph type="sldNum" sz="quarter" idx="12"/>
          </p:nvPr>
        </p:nvSpPr>
        <p:spPr/>
        <p:txBody>
          <a:bodyPr/>
          <a:lstStyle/>
          <a:p>
            <a:fld id="{84AD9DD3-CAE0-4EB1-A102-8F9EDDC8C851}" type="slidenum">
              <a:rPr lang="en-CH" smtClean="0"/>
              <a:t>16</a:t>
            </a:fld>
            <a:endParaRPr lang="en-CH"/>
          </a:p>
        </p:txBody>
      </p:sp>
      <p:pic>
        <p:nvPicPr>
          <p:cNvPr id="7" name="Image 6">
            <a:extLst>
              <a:ext uri="{FF2B5EF4-FFF2-40B4-BE49-F238E27FC236}">
                <a16:creationId xmlns:a16="http://schemas.microsoft.com/office/drawing/2014/main" id="{6312F69F-9525-2B4B-8397-2EA50F28E59C}"/>
              </a:ext>
            </a:extLst>
          </p:cNvPr>
          <p:cNvPicPr/>
          <p:nvPr/>
        </p:nvPicPr>
        <p:blipFill>
          <a:blip r:embed="rId2" cstate="email">
            <a:extLst>
              <a:ext uri="{28A0092B-C50C-407E-A947-70E740481C1C}">
                <a14:useLocalDpi xmlns:a14="http://schemas.microsoft.com/office/drawing/2010/main"/>
              </a:ext>
            </a:extLst>
          </a:blip>
          <a:stretch/>
        </p:blipFill>
        <p:spPr>
          <a:xfrm>
            <a:off x="1086840" y="2041643"/>
            <a:ext cx="4819320" cy="2082240"/>
          </a:xfrm>
          <a:prstGeom prst="rect">
            <a:avLst/>
          </a:prstGeom>
          <a:noFill/>
          <a:ln w="0">
            <a:noFill/>
          </a:ln>
        </p:spPr>
      </p:pic>
      <p:pic>
        <p:nvPicPr>
          <p:cNvPr id="9" name="Image 8">
            <a:extLst>
              <a:ext uri="{FF2B5EF4-FFF2-40B4-BE49-F238E27FC236}">
                <a16:creationId xmlns:a16="http://schemas.microsoft.com/office/drawing/2014/main" id="{00CD77AC-116E-AC47-9CDD-6F6931D4AC0D}"/>
              </a:ext>
            </a:extLst>
          </p:cNvPr>
          <p:cNvPicPr/>
          <p:nvPr/>
        </p:nvPicPr>
        <p:blipFill>
          <a:blip r:embed="rId3" cstate="email">
            <a:extLst>
              <a:ext uri="{28A0092B-C50C-407E-A947-70E740481C1C}">
                <a14:useLocalDpi xmlns:a14="http://schemas.microsoft.com/office/drawing/2010/main"/>
              </a:ext>
            </a:extLst>
          </a:blip>
          <a:stretch/>
        </p:blipFill>
        <p:spPr>
          <a:xfrm>
            <a:off x="2315880" y="4525283"/>
            <a:ext cx="1760760" cy="1651680"/>
          </a:xfrm>
          <a:prstGeom prst="rect">
            <a:avLst/>
          </a:prstGeom>
          <a:noFill/>
          <a:ln w="0">
            <a:noFill/>
          </a:ln>
        </p:spPr>
      </p:pic>
      <p:pic>
        <p:nvPicPr>
          <p:cNvPr id="10" name="Image 9">
            <a:extLst>
              <a:ext uri="{FF2B5EF4-FFF2-40B4-BE49-F238E27FC236}">
                <a16:creationId xmlns:a16="http://schemas.microsoft.com/office/drawing/2014/main" id="{959211C0-262C-324D-924A-92A11DE2A55B}"/>
              </a:ext>
            </a:extLst>
          </p:cNvPr>
          <p:cNvPicPr/>
          <p:nvPr/>
        </p:nvPicPr>
        <p:blipFill>
          <a:blip r:embed="rId4" cstate="email">
            <a:extLst>
              <a:ext uri="{28A0092B-C50C-407E-A947-70E740481C1C}">
                <a14:useLocalDpi xmlns:a14="http://schemas.microsoft.com/office/drawing/2010/main"/>
              </a:ext>
            </a:extLst>
          </a:blip>
          <a:stretch/>
        </p:blipFill>
        <p:spPr>
          <a:xfrm>
            <a:off x="4298400" y="4729763"/>
            <a:ext cx="2018880" cy="1447200"/>
          </a:xfrm>
          <a:prstGeom prst="rect">
            <a:avLst/>
          </a:prstGeom>
          <a:noFill/>
          <a:ln w="0">
            <a:noFill/>
          </a:ln>
        </p:spPr>
      </p:pic>
      <p:pic>
        <p:nvPicPr>
          <p:cNvPr id="11" name="Image 10">
            <a:extLst>
              <a:ext uri="{FF2B5EF4-FFF2-40B4-BE49-F238E27FC236}">
                <a16:creationId xmlns:a16="http://schemas.microsoft.com/office/drawing/2014/main" id="{E6632F8F-C1F4-B144-A31E-69F22F4A4868}"/>
              </a:ext>
            </a:extLst>
          </p:cNvPr>
          <p:cNvPicPr/>
          <p:nvPr/>
        </p:nvPicPr>
        <p:blipFill>
          <a:blip r:embed="rId5" cstate="email">
            <a:extLst>
              <a:ext uri="{28A0092B-C50C-407E-A947-70E740481C1C}">
                <a14:useLocalDpi xmlns:a14="http://schemas.microsoft.com/office/drawing/2010/main"/>
              </a:ext>
            </a:extLst>
          </a:blip>
          <a:stretch/>
        </p:blipFill>
        <p:spPr>
          <a:xfrm>
            <a:off x="6494400" y="4381283"/>
            <a:ext cx="3375000" cy="1795680"/>
          </a:xfrm>
          <a:prstGeom prst="rect">
            <a:avLst/>
          </a:prstGeom>
          <a:noFill/>
          <a:ln w="0">
            <a:noFill/>
          </a:ln>
        </p:spPr>
      </p:pic>
      <p:sp>
        <p:nvSpPr>
          <p:cNvPr id="12" name="ZoneTexte 11">
            <a:extLst>
              <a:ext uri="{FF2B5EF4-FFF2-40B4-BE49-F238E27FC236}">
                <a16:creationId xmlns:a16="http://schemas.microsoft.com/office/drawing/2014/main" id="{8A3FEA3A-0BE0-554D-8FE5-7ECEDD457847}"/>
              </a:ext>
            </a:extLst>
          </p:cNvPr>
          <p:cNvSpPr txBox="1"/>
          <p:nvPr/>
        </p:nvSpPr>
        <p:spPr>
          <a:xfrm>
            <a:off x="4032720" y="4360403"/>
            <a:ext cx="2879640" cy="355680"/>
          </a:xfrm>
          <a:prstGeom prst="rect">
            <a:avLst/>
          </a:prstGeom>
          <a:noFill/>
          <a:ln w="0">
            <a:noFill/>
          </a:ln>
        </p:spPr>
        <p:txBody>
          <a:bodyPr lIns="90000" tIns="45000" rIns="90000" bIns="45000" anchor="t">
            <a:noAutofit/>
          </a:bodyPr>
          <a:lstStyle/>
          <a:p>
            <a:r>
              <a:rPr lang="en-GB" sz="1800" b="1" strike="noStrike" spc="-1">
                <a:solidFill>
                  <a:srgbClr val="000000"/>
                </a:solidFill>
                <a:latin typeface="DejaVu Sans Light"/>
              </a:rPr>
              <a:t>SiC Detectors@CSIC</a:t>
            </a:r>
            <a:endParaRPr lang="en-GB" sz="1800" b="0" strike="noStrike" spc="-1">
              <a:solidFill>
                <a:srgbClr val="000000"/>
              </a:solidFill>
              <a:latin typeface="Arial"/>
            </a:endParaRPr>
          </a:p>
        </p:txBody>
      </p:sp>
      <p:pic>
        <p:nvPicPr>
          <p:cNvPr id="13" name="Image 12">
            <a:extLst>
              <a:ext uri="{FF2B5EF4-FFF2-40B4-BE49-F238E27FC236}">
                <a16:creationId xmlns:a16="http://schemas.microsoft.com/office/drawing/2014/main" id="{86D27089-6ECC-224A-A065-3A3D34148CE5}"/>
              </a:ext>
            </a:extLst>
          </p:cNvPr>
          <p:cNvPicPr/>
          <p:nvPr/>
        </p:nvPicPr>
        <p:blipFill>
          <a:blip r:embed="rId6" cstate="email">
            <a:extLst>
              <a:ext uri="{28A0092B-C50C-407E-A947-70E740481C1C}">
                <a14:useLocalDpi xmlns:a14="http://schemas.microsoft.com/office/drawing/2010/main"/>
              </a:ext>
            </a:extLst>
          </a:blip>
          <a:stretch/>
        </p:blipFill>
        <p:spPr>
          <a:xfrm>
            <a:off x="8801280" y="5827763"/>
            <a:ext cx="1035720" cy="335160"/>
          </a:xfrm>
          <a:prstGeom prst="rect">
            <a:avLst/>
          </a:prstGeom>
          <a:noFill/>
          <a:ln w="0">
            <a:noFill/>
          </a:ln>
        </p:spPr>
      </p:pic>
      <p:sp>
        <p:nvSpPr>
          <p:cNvPr id="14" name="ZoneTexte 13">
            <a:extLst>
              <a:ext uri="{FF2B5EF4-FFF2-40B4-BE49-F238E27FC236}">
                <a16:creationId xmlns:a16="http://schemas.microsoft.com/office/drawing/2014/main" id="{42C148A4-5D7E-D44D-ADD6-F503ACD66D3C}"/>
              </a:ext>
            </a:extLst>
          </p:cNvPr>
          <p:cNvSpPr txBox="1"/>
          <p:nvPr/>
        </p:nvSpPr>
        <p:spPr>
          <a:xfrm>
            <a:off x="6362639" y="1828883"/>
            <a:ext cx="5350389" cy="2905920"/>
          </a:xfrm>
          <a:prstGeom prst="rect">
            <a:avLst/>
          </a:prstGeom>
          <a:noFill/>
          <a:ln w="0">
            <a:noFill/>
          </a:ln>
        </p:spPr>
        <p:txBody>
          <a:bodyPr lIns="90000" tIns="45000" rIns="90000" bIns="45000" anchor="t">
            <a:noAutofit/>
          </a:bodyPr>
          <a:lstStyle/>
          <a:p>
            <a:pPr marL="216000" indent="-216000">
              <a:buClr>
                <a:srgbClr val="000000"/>
              </a:buClr>
              <a:buSzPct val="45000"/>
              <a:buFont typeface="Wingdings" charset="2"/>
              <a:buChar char=""/>
            </a:pPr>
            <a:r>
              <a:rPr lang="en-GB" sz="1800" b="0" strike="noStrike" spc="-1" dirty="0">
                <a:solidFill>
                  <a:srgbClr val="000000"/>
                </a:solidFill>
                <a:latin typeface="DejaVu Sans Light"/>
              </a:rPr>
              <a:t>52% of cancers are treated by Radiotherapy.</a:t>
            </a:r>
            <a:endParaRPr lang="en-GB" sz="1800" b="0" strike="noStrike" spc="-1" dirty="0">
              <a:solidFill>
                <a:srgbClr val="000000"/>
              </a:solidFill>
              <a:latin typeface="Arial"/>
            </a:endParaRPr>
          </a:p>
          <a:p>
            <a:pPr marL="216000" indent="-216000">
              <a:buClr>
                <a:srgbClr val="000000"/>
              </a:buClr>
              <a:buSzPct val="45000"/>
              <a:buFont typeface="Wingdings" charset="2"/>
              <a:buChar char=""/>
            </a:pPr>
            <a:r>
              <a:rPr lang="en-GB" sz="1800" b="0" strike="noStrike" spc="-1" dirty="0">
                <a:solidFill>
                  <a:srgbClr val="000000"/>
                </a:solidFill>
                <a:latin typeface="DejaVu Sans Light"/>
              </a:rPr>
              <a:t>New paradigm: </a:t>
            </a:r>
            <a:r>
              <a:rPr lang="en-GB" sz="1800" b="1" strike="noStrike" spc="-1" dirty="0">
                <a:solidFill>
                  <a:srgbClr val="000000"/>
                </a:solidFill>
                <a:latin typeface="DejaVu Sans Light"/>
              </a:rPr>
              <a:t>irradiation time triggers the</a:t>
            </a:r>
            <a:r>
              <a:rPr lang="en-GB" sz="1800" b="0" strike="noStrike" spc="-1" dirty="0">
                <a:solidFill>
                  <a:srgbClr val="000000"/>
                </a:solidFill>
                <a:latin typeface="DejaVu Sans Light"/>
              </a:rPr>
              <a:t> </a:t>
            </a:r>
            <a:r>
              <a:rPr lang="en-GB" sz="1800" b="1" strike="noStrike" spc="-1" dirty="0">
                <a:solidFill>
                  <a:srgbClr val="000000"/>
                </a:solidFill>
                <a:latin typeface="DejaVu Sans Light"/>
              </a:rPr>
              <a:t>Flash effect sparing healthy tissues</a:t>
            </a:r>
            <a:r>
              <a:rPr lang="en-GB" sz="1800" b="0" strike="noStrike" spc="-1" dirty="0">
                <a:solidFill>
                  <a:srgbClr val="000000"/>
                </a:solidFill>
                <a:latin typeface="DejaVu Sans Light"/>
              </a:rPr>
              <a:t> compared to standard RT.</a:t>
            </a:r>
            <a:endParaRPr lang="en-GB" sz="1800" b="0" strike="noStrike" spc="-1" dirty="0">
              <a:solidFill>
                <a:srgbClr val="000000"/>
              </a:solidFill>
              <a:latin typeface="Arial"/>
            </a:endParaRPr>
          </a:p>
          <a:p>
            <a:pPr marL="216000" indent="-216000">
              <a:buClr>
                <a:srgbClr val="000000"/>
              </a:buClr>
              <a:buSzPct val="45000"/>
              <a:buFont typeface="Wingdings" charset="2"/>
              <a:buChar char=""/>
            </a:pPr>
            <a:r>
              <a:rPr lang="en-GB" sz="1800" b="0" strike="noStrike" spc="-1" dirty="0">
                <a:solidFill>
                  <a:srgbClr val="000000"/>
                </a:solidFill>
                <a:latin typeface="DejaVu Sans Light"/>
              </a:rPr>
              <a:t>New </a:t>
            </a:r>
            <a:r>
              <a:rPr lang="en-GB" sz="1800" b="0" strike="noStrike" spc="-1" dirty="0" err="1">
                <a:solidFill>
                  <a:srgbClr val="000000"/>
                </a:solidFill>
                <a:latin typeface="DejaVu Sans Light"/>
              </a:rPr>
              <a:t>groundbreaking</a:t>
            </a:r>
            <a:r>
              <a:rPr lang="en-GB" sz="1800" b="0" strike="noStrike" spc="-1" dirty="0">
                <a:solidFill>
                  <a:srgbClr val="000000"/>
                </a:solidFill>
                <a:latin typeface="DejaVu Sans Light"/>
              </a:rPr>
              <a:t> accelerator technology is needed.</a:t>
            </a:r>
            <a:endParaRPr lang="en-GB" sz="1800" b="0" strike="noStrike" spc="-1" dirty="0">
              <a:solidFill>
                <a:srgbClr val="000000"/>
              </a:solidFill>
              <a:latin typeface="Arial"/>
            </a:endParaRPr>
          </a:p>
          <a:p>
            <a:pPr marL="216000" indent="-216000">
              <a:buClr>
                <a:srgbClr val="000000"/>
              </a:buClr>
              <a:buSzPct val="45000"/>
              <a:buFont typeface="Wingdings" charset="2"/>
              <a:buChar char=""/>
            </a:pPr>
            <a:endParaRPr lang="en-GB" sz="1800" b="0" strike="noStrike" spc="-1" dirty="0">
              <a:solidFill>
                <a:srgbClr val="000000"/>
              </a:solidFill>
              <a:latin typeface="Arial"/>
            </a:endParaRPr>
          </a:p>
        </p:txBody>
      </p:sp>
      <p:sp>
        <p:nvSpPr>
          <p:cNvPr id="15" name="PlaceHolder 2">
            <a:extLst>
              <a:ext uri="{FF2B5EF4-FFF2-40B4-BE49-F238E27FC236}">
                <a16:creationId xmlns:a16="http://schemas.microsoft.com/office/drawing/2014/main" id="{AB2CB680-A891-3848-ADE0-62B210BDA292}"/>
              </a:ext>
            </a:extLst>
          </p:cNvPr>
          <p:cNvSpPr txBox="1">
            <a:spLocks/>
          </p:cNvSpPr>
          <p:nvPr/>
        </p:nvSpPr>
        <p:spPr>
          <a:xfrm>
            <a:off x="8141760" y="5771603"/>
            <a:ext cx="2348280" cy="392040"/>
          </a:xfrm>
          <a:prstGeom prst="rect">
            <a:avLst/>
          </a:prstGeom>
        </p:spPr>
        <p:txBody>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84EE94-4F5F-408D-A8D1-38E92DE4ADD0}" type="slidenum">
              <a:rPr lang="fr-FR" smtClean="0"/>
              <a:pPr/>
              <a:t>16</a:t>
            </a:fld>
            <a:endParaRPr lang="fr-FR"/>
          </a:p>
        </p:txBody>
      </p:sp>
    </p:spTree>
    <p:extLst>
      <p:ext uri="{BB962C8B-B14F-4D97-AF65-F5344CB8AC3E}">
        <p14:creationId xmlns:p14="http://schemas.microsoft.com/office/powerpoint/2010/main" val="2305022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68E4F2-7953-8640-BEB1-464D7F8C7BB0}"/>
              </a:ext>
            </a:extLst>
          </p:cNvPr>
          <p:cNvSpPr>
            <a:spLocks noGrp="1"/>
          </p:cNvSpPr>
          <p:nvPr>
            <p:ph type="title"/>
          </p:nvPr>
        </p:nvSpPr>
        <p:spPr/>
        <p:txBody>
          <a:bodyPr/>
          <a:lstStyle/>
          <a:p>
            <a:r>
              <a:rPr lang="fr-FR" dirty="0"/>
              <a:t>Prototype at CNRS/</a:t>
            </a:r>
            <a:r>
              <a:rPr lang="fr-FR" dirty="0" err="1"/>
              <a:t>IJCLab</a:t>
            </a:r>
            <a:endParaRPr lang="fr-FR" dirty="0"/>
          </a:p>
        </p:txBody>
      </p:sp>
      <p:sp>
        <p:nvSpPr>
          <p:cNvPr id="4" name="Espace réservé de la date 3">
            <a:extLst>
              <a:ext uri="{FF2B5EF4-FFF2-40B4-BE49-F238E27FC236}">
                <a16:creationId xmlns:a16="http://schemas.microsoft.com/office/drawing/2014/main" id="{A7E40A66-8B9C-8F43-A9E1-282E10F4D7EA}"/>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EA5042E1-735B-7145-83E7-E795E43A4518}"/>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8295EA51-CE87-2F42-A6A9-741E8D343941}"/>
              </a:ext>
            </a:extLst>
          </p:cNvPr>
          <p:cNvSpPr>
            <a:spLocks noGrp="1"/>
          </p:cNvSpPr>
          <p:nvPr>
            <p:ph type="sldNum" sz="quarter" idx="12"/>
          </p:nvPr>
        </p:nvSpPr>
        <p:spPr/>
        <p:txBody>
          <a:bodyPr/>
          <a:lstStyle/>
          <a:p>
            <a:fld id="{84AD9DD3-CAE0-4EB1-A102-8F9EDDC8C851}" type="slidenum">
              <a:rPr lang="en-CH" smtClean="0"/>
              <a:t>17</a:t>
            </a:fld>
            <a:endParaRPr lang="en-CH"/>
          </a:p>
        </p:txBody>
      </p:sp>
      <p:pic>
        <p:nvPicPr>
          <p:cNvPr id="8" name="Image 7">
            <a:extLst>
              <a:ext uri="{FF2B5EF4-FFF2-40B4-BE49-F238E27FC236}">
                <a16:creationId xmlns:a16="http://schemas.microsoft.com/office/drawing/2014/main" id="{B7298BF8-1E9C-A946-9DFC-AAC66C8B48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971635" y="1258814"/>
            <a:ext cx="8176110" cy="3514617"/>
          </a:xfrm>
          <a:prstGeom prst="rect">
            <a:avLst/>
          </a:prstGeom>
        </p:spPr>
      </p:pic>
      <p:pic>
        <p:nvPicPr>
          <p:cNvPr id="7" name="Image 6">
            <a:extLst>
              <a:ext uri="{FF2B5EF4-FFF2-40B4-BE49-F238E27FC236}">
                <a16:creationId xmlns:a16="http://schemas.microsoft.com/office/drawing/2014/main" id="{6E5ACB2A-CDC8-9B4B-8E35-BFF584BAF9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8459471" y="2945379"/>
            <a:ext cx="3665085" cy="2596878"/>
          </a:xfrm>
          <a:prstGeom prst="rect">
            <a:avLst/>
          </a:prstGeom>
        </p:spPr>
      </p:pic>
      <p:cxnSp>
        <p:nvCxnSpPr>
          <p:cNvPr id="11" name="Connecteur droit avec flèche 10">
            <a:extLst>
              <a:ext uri="{FF2B5EF4-FFF2-40B4-BE49-F238E27FC236}">
                <a16:creationId xmlns:a16="http://schemas.microsoft.com/office/drawing/2014/main" id="{49685D5A-4B35-9E41-823C-5FE9FB57A636}"/>
              </a:ext>
            </a:extLst>
          </p:cNvPr>
          <p:cNvCxnSpPr/>
          <p:nvPr/>
        </p:nvCxnSpPr>
        <p:spPr>
          <a:xfrm>
            <a:off x="8133986" y="4029703"/>
            <a:ext cx="577964" cy="284813"/>
          </a:xfrm>
          <a:prstGeom prst="straightConnector1">
            <a:avLst/>
          </a:prstGeom>
          <a:ln w="73025">
            <a:tailEnd type="triangle"/>
          </a:ln>
        </p:spPr>
        <p:style>
          <a:lnRef idx="2">
            <a:schemeClr val="accent1"/>
          </a:lnRef>
          <a:fillRef idx="0">
            <a:schemeClr val="accent1"/>
          </a:fillRef>
          <a:effectRef idx="1">
            <a:schemeClr val="accent1"/>
          </a:effectRef>
          <a:fontRef idx="minor">
            <a:schemeClr val="tx1"/>
          </a:fontRef>
        </p:style>
      </p:cxnSp>
      <p:cxnSp>
        <p:nvCxnSpPr>
          <p:cNvPr id="12" name="Connecteur droit avec flèche 11">
            <a:extLst>
              <a:ext uri="{FF2B5EF4-FFF2-40B4-BE49-F238E27FC236}">
                <a16:creationId xmlns:a16="http://schemas.microsoft.com/office/drawing/2014/main" id="{7F7D21F1-DCE5-6F4F-9BDD-BB34A4AA4799}"/>
              </a:ext>
            </a:extLst>
          </p:cNvPr>
          <p:cNvCxnSpPr>
            <a:cxnSpLocks/>
          </p:cNvCxnSpPr>
          <p:nvPr/>
        </p:nvCxnSpPr>
        <p:spPr>
          <a:xfrm>
            <a:off x="7132311" y="2441582"/>
            <a:ext cx="2581315" cy="1180919"/>
          </a:xfrm>
          <a:prstGeom prst="straightConnector1">
            <a:avLst/>
          </a:prstGeom>
          <a:ln w="73025">
            <a:tailEnd type="triangle"/>
          </a:ln>
        </p:spPr>
        <p:style>
          <a:lnRef idx="2">
            <a:schemeClr val="accent1"/>
          </a:lnRef>
          <a:fillRef idx="0">
            <a:schemeClr val="accent1"/>
          </a:fillRef>
          <a:effectRef idx="1">
            <a:schemeClr val="accent1"/>
          </a:effectRef>
          <a:fontRef idx="minor">
            <a:schemeClr val="tx1"/>
          </a:fontRef>
        </p:style>
      </p:cxnSp>
      <p:pic>
        <p:nvPicPr>
          <p:cNvPr id="14" name="Image 13">
            <a:extLst>
              <a:ext uri="{FF2B5EF4-FFF2-40B4-BE49-F238E27FC236}">
                <a16:creationId xmlns:a16="http://schemas.microsoft.com/office/drawing/2014/main" id="{9F4E4F51-3F0E-094A-9F43-656ADCE402F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5137152" y="4989641"/>
            <a:ext cx="2854111" cy="1604010"/>
          </a:xfrm>
          <a:prstGeom prst="rect">
            <a:avLst/>
          </a:prstGeom>
        </p:spPr>
      </p:pic>
      <p:cxnSp>
        <p:nvCxnSpPr>
          <p:cNvPr id="15" name="Connecteur droit avec flèche 14">
            <a:extLst>
              <a:ext uri="{FF2B5EF4-FFF2-40B4-BE49-F238E27FC236}">
                <a16:creationId xmlns:a16="http://schemas.microsoft.com/office/drawing/2014/main" id="{0486A9D1-B500-4241-8597-387040DCC508}"/>
              </a:ext>
            </a:extLst>
          </p:cNvPr>
          <p:cNvCxnSpPr>
            <a:cxnSpLocks/>
          </p:cNvCxnSpPr>
          <p:nvPr/>
        </p:nvCxnSpPr>
        <p:spPr>
          <a:xfrm>
            <a:off x="5217651" y="3559790"/>
            <a:ext cx="1045627" cy="1429851"/>
          </a:xfrm>
          <a:prstGeom prst="straightConnector1">
            <a:avLst/>
          </a:prstGeom>
          <a:ln w="73025">
            <a:tailEnd type="triangle"/>
          </a:ln>
        </p:spPr>
        <p:style>
          <a:lnRef idx="2">
            <a:schemeClr val="accent1"/>
          </a:lnRef>
          <a:fillRef idx="0">
            <a:schemeClr val="accent1"/>
          </a:fillRef>
          <a:effectRef idx="1">
            <a:schemeClr val="accent1"/>
          </a:effectRef>
          <a:fontRef idx="minor">
            <a:schemeClr val="tx1"/>
          </a:fontRef>
        </p:style>
      </p:cxnSp>
      <p:pic>
        <p:nvPicPr>
          <p:cNvPr id="19" name="Image 18">
            <a:extLst>
              <a:ext uri="{FF2B5EF4-FFF2-40B4-BE49-F238E27FC236}">
                <a16:creationId xmlns:a16="http://schemas.microsoft.com/office/drawing/2014/main" id="{5D5C9BC3-2169-3C42-85EF-BEE493639D49}"/>
              </a:ext>
            </a:extLst>
          </p:cNvPr>
          <p:cNvPicPr>
            <a:picLocks noChangeAspect="1"/>
          </p:cNvPicPr>
          <p:nvPr/>
        </p:nvPicPr>
        <p:blipFill>
          <a:blip r:embed="rId5" cstate="email">
            <a:extLst>
              <a:ext uri="{28A0092B-C50C-407E-A947-70E740481C1C}">
                <a14:useLocalDpi xmlns:a14="http://schemas.microsoft.com/office/drawing/2010/main"/>
              </a:ext>
            </a:extLst>
          </a:blip>
          <a:stretch/>
        </p:blipFill>
        <p:spPr bwMode="auto">
          <a:xfrm>
            <a:off x="241515" y="4172109"/>
            <a:ext cx="3380295" cy="2535221"/>
          </a:xfrm>
          <a:prstGeom prst="rect">
            <a:avLst/>
          </a:prstGeom>
          <a:ln>
            <a:noFill/>
            <a:prstDash val="solid"/>
          </a:ln>
        </p:spPr>
      </p:pic>
      <p:sp>
        <p:nvSpPr>
          <p:cNvPr id="25" name="ZoneTexte 24">
            <a:extLst>
              <a:ext uri="{FF2B5EF4-FFF2-40B4-BE49-F238E27FC236}">
                <a16:creationId xmlns:a16="http://schemas.microsoft.com/office/drawing/2014/main" id="{199C2E4D-CCA2-9C4F-A6E0-673A67EEA00D}"/>
              </a:ext>
            </a:extLst>
          </p:cNvPr>
          <p:cNvSpPr txBox="1"/>
          <p:nvPr/>
        </p:nvSpPr>
        <p:spPr bwMode="auto">
          <a:xfrm>
            <a:off x="2579043" y="1606199"/>
            <a:ext cx="988611" cy="369332"/>
          </a:xfrm>
          <a:prstGeom prst="rect">
            <a:avLst/>
          </a:prstGeom>
          <a:solidFill>
            <a:schemeClr val="tx2">
              <a:lumMod val="50000"/>
            </a:schemeClr>
          </a:solidFill>
          <a:ln>
            <a:solidFill>
              <a:schemeClr val="bg1"/>
            </a:solidFill>
          </a:ln>
        </p:spPr>
        <p:txBody>
          <a:bodyPr wrap="square" rtlCol="0">
            <a:spAutoFit/>
          </a:bodyPr>
          <a:lstStyle/>
          <a:p>
            <a:pPr algn="ctr">
              <a:defRPr/>
            </a:pPr>
            <a:r>
              <a:rPr lang="fr-FR" dirty="0">
                <a:solidFill>
                  <a:srgbClr val="FFFF00"/>
                </a:solidFill>
              </a:rPr>
              <a:t>e</a:t>
            </a:r>
            <a:r>
              <a:rPr lang="fr-FR" baseline="30000" dirty="0">
                <a:solidFill>
                  <a:srgbClr val="FFFF00"/>
                </a:solidFill>
              </a:rPr>
              <a:t>- </a:t>
            </a:r>
            <a:r>
              <a:rPr lang="fr-FR" dirty="0" err="1">
                <a:solidFill>
                  <a:srgbClr val="FFFF00"/>
                </a:solidFill>
              </a:rPr>
              <a:t>beam</a:t>
            </a:r>
            <a:endParaRPr dirty="0"/>
          </a:p>
        </p:txBody>
      </p:sp>
      <p:cxnSp>
        <p:nvCxnSpPr>
          <p:cNvPr id="26" name="Connecteur droit avec flèche 25">
            <a:extLst>
              <a:ext uri="{FF2B5EF4-FFF2-40B4-BE49-F238E27FC236}">
                <a16:creationId xmlns:a16="http://schemas.microsoft.com/office/drawing/2014/main" id="{42C9A363-0930-A040-AE70-9888A65627C6}"/>
              </a:ext>
            </a:extLst>
          </p:cNvPr>
          <p:cNvCxnSpPr>
            <a:cxnSpLocks/>
          </p:cNvCxnSpPr>
          <p:nvPr/>
        </p:nvCxnSpPr>
        <p:spPr bwMode="auto">
          <a:xfrm flipV="1">
            <a:off x="1990058" y="2341739"/>
            <a:ext cx="754460" cy="1116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5618C2A2-AB26-1345-A8DE-3A5460E852A3}"/>
              </a:ext>
            </a:extLst>
          </p:cNvPr>
          <p:cNvSpPr txBox="1"/>
          <p:nvPr/>
        </p:nvSpPr>
        <p:spPr bwMode="auto">
          <a:xfrm rot="21593500">
            <a:off x="6764810" y="1767417"/>
            <a:ext cx="988611" cy="369332"/>
          </a:xfrm>
          <a:prstGeom prst="rect">
            <a:avLst/>
          </a:prstGeom>
          <a:solidFill>
            <a:schemeClr val="tx2">
              <a:lumMod val="50000"/>
            </a:schemeClr>
          </a:solidFill>
          <a:ln>
            <a:solidFill>
              <a:schemeClr val="bg1"/>
            </a:solidFill>
          </a:ln>
        </p:spPr>
        <p:txBody>
          <a:bodyPr wrap="square" rtlCol="0">
            <a:spAutoFit/>
          </a:bodyPr>
          <a:lstStyle/>
          <a:p>
            <a:pPr algn="ctr">
              <a:defRPr/>
            </a:pPr>
            <a:r>
              <a:rPr lang="fr-FR" dirty="0">
                <a:solidFill>
                  <a:srgbClr val="FFFF00"/>
                </a:solidFill>
              </a:rPr>
              <a:t>e</a:t>
            </a:r>
            <a:r>
              <a:rPr lang="fr-FR" baseline="30000" dirty="0">
                <a:solidFill>
                  <a:srgbClr val="FFFF00"/>
                </a:solidFill>
              </a:rPr>
              <a:t>- </a:t>
            </a:r>
            <a:r>
              <a:rPr lang="fr-FR" dirty="0" err="1">
                <a:solidFill>
                  <a:srgbClr val="FFFF00"/>
                </a:solidFill>
              </a:rPr>
              <a:t>beam</a:t>
            </a:r>
            <a:endParaRPr dirty="0"/>
          </a:p>
        </p:txBody>
      </p:sp>
      <p:cxnSp>
        <p:nvCxnSpPr>
          <p:cNvPr id="28" name="Connecteur droit 27">
            <a:extLst>
              <a:ext uri="{FF2B5EF4-FFF2-40B4-BE49-F238E27FC236}">
                <a16:creationId xmlns:a16="http://schemas.microsoft.com/office/drawing/2014/main" id="{5C8C1F61-31B3-E64C-BB58-E4520F3A1C7C}"/>
              </a:ext>
            </a:extLst>
          </p:cNvPr>
          <p:cNvCxnSpPr>
            <a:cxnSpLocks/>
          </p:cNvCxnSpPr>
          <p:nvPr/>
        </p:nvCxnSpPr>
        <p:spPr bwMode="auto">
          <a:xfrm>
            <a:off x="1931663" y="2352899"/>
            <a:ext cx="4599941" cy="0"/>
          </a:xfrm>
          <a:prstGeom prst="line">
            <a:avLst/>
          </a:prstGeom>
          <a:ln w="38100">
            <a:solidFill>
              <a:srgbClr val="FFFF00"/>
            </a:solidFill>
            <a:prstDash val="dash"/>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8A73C6EF-55F3-0E4D-A4FF-1D31ADE89546}"/>
              </a:ext>
            </a:extLst>
          </p:cNvPr>
          <p:cNvCxnSpPr>
            <a:cxnSpLocks/>
          </p:cNvCxnSpPr>
          <p:nvPr/>
        </p:nvCxnSpPr>
        <p:spPr bwMode="auto">
          <a:xfrm flipV="1">
            <a:off x="6411225" y="2352899"/>
            <a:ext cx="754460" cy="1116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necteur droit avec flèche 36">
            <a:extLst>
              <a:ext uri="{FF2B5EF4-FFF2-40B4-BE49-F238E27FC236}">
                <a16:creationId xmlns:a16="http://schemas.microsoft.com/office/drawing/2014/main" id="{F3FAAAE3-424C-F74B-BF11-878DE90563DE}"/>
              </a:ext>
            </a:extLst>
          </p:cNvPr>
          <p:cNvCxnSpPr>
            <a:cxnSpLocks/>
          </p:cNvCxnSpPr>
          <p:nvPr/>
        </p:nvCxnSpPr>
        <p:spPr bwMode="auto">
          <a:xfrm flipV="1">
            <a:off x="6263278" y="1790865"/>
            <a:ext cx="378632" cy="44118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necteur droit avec flèche 41">
            <a:extLst>
              <a:ext uri="{FF2B5EF4-FFF2-40B4-BE49-F238E27FC236}">
                <a16:creationId xmlns:a16="http://schemas.microsoft.com/office/drawing/2014/main" id="{06C7E386-2935-B84C-AFFB-69A82191C50E}"/>
              </a:ext>
            </a:extLst>
          </p:cNvPr>
          <p:cNvCxnSpPr>
            <a:cxnSpLocks/>
          </p:cNvCxnSpPr>
          <p:nvPr/>
        </p:nvCxnSpPr>
        <p:spPr>
          <a:xfrm flipH="1">
            <a:off x="3621810" y="4063688"/>
            <a:ext cx="776491" cy="1478569"/>
          </a:xfrm>
          <a:prstGeom prst="straightConnector1">
            <a:avLst/>
          </a:prstGeom>
          <a:ln w="73025">
            <a:tailEnd type="triangle"/>
          </a:ln>
        </p:spPr>
        <p:style>
          <a:lnRef idx="2">
            <a:schemeClr val="accent1"/>
          </a:lnRef>
          <a:fillRef idx="0">
            <a:schemeClr val="accent1"/>
          </a:fillRef>
          <a:effectRef idx="1">
            <a:schemeClr val="accent1"/>
          </a:effectRef>
          <a:fontRef idx="minor">
            <a:schemeClr val="tx1"/>
          </a:fontRef>
        </p:style>
      </p:cxnSp>
      <p:cxnSp>
        <p:nvCxnSpPr>
          <p:cNvPr id="45" name="Connecteur droit avec flèche 44">
            <a:extLst>
              <a:ext uri="{FF2B5EF4-FFF2-40B4-BE49-F238E27FC236}">
                <a16:creationId xmlns:a16="http://schemas.microsoft.com/office/drawing/2014/main" id="{26A0E252-F3A2-8E4E-8736-2DC2E6867896}"/>
              </a:ext>
            </a:extLst>
          </p:cNvPr>
          <p:cNvCxnSpPr>
            <a:cxnSpLocks/>
          </p:cNvCxnSpPr>
          <p:nvPr/>
        </p:nvCxnSpPr>
        <p:spPr>
          <a:xfrm flipH="1">
            <a:off x="1893825" y="2654471"/>
            <a:ext cx="241644" cy="2372999"/>
          </a:xfrm>
          <a:prstGeom prst="straightConnector1">
            <a:avLst/>
          </a:prstGeom>
          <a:ln w="73025">
            <a:tailEnd type="triangle"/>
          </a:ln>
        </p:spPr>
        <p:style>
          <a:lnRef idx="2">
            <a:schemeClr val="accent1"/>
          </a:lnRef>
          <a:fillRef idx="0">
            <a:schemeClr val="accent1"/>
          </a:fillRef>
          <a:effectRef idx="1">
            <a:schemeClr val="accent1"/>
          </a:effectRef>
          <a:fontRef idx="minor">
            <a:schemeClr val="tx1"/>
          </a:fontRef>
        </p:style>
      </p:cxnSp>
      <p:cxnSp>
        <p:nvCxnSpPr>
          <p:cNvPr id="47" name="Connecteur droit avec flèche 46">
            <a:extLst>
              <a:ext uri="{FF2B5EF4-FFF2-40B4-BE49-F238E27FC236}">
                <a16:creationId xmlns:a16="http://schemas.microsoft.com/office/drawing/2014/main" id="{585C6766-7D56-2240-BB74-C577DE518B2B}"/>
              </a:ext>
            </a:extLst>
          </p:cNvPr>
          <p:cNvCxnSpPr>
            <a:cxnSpLocks/>
          </p:cNvCxnSpPr>
          <p:nvPr/>
        </p:nvCxnSpPr>
        <p:spPr bwMode="auto">
          <a:xfrm flipV="1">
            <a:off x="4963021" y="2479982"/>
            <a:ext cx="0" cy="62036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44997755-6A2E-5840-873B-EB184922ACC8}"/>
              </a:ext>
            </a:extLst>
          </p:cNvPr>
          <p:cNvSpPr txBox="1"/>
          <p:nvPr/>
        </p:nvSpPr>
        <p:spPr bwMode="auto">
          <a:xfrm>
            <a:off x="5062840" y="2855890"/>
            <a:ext cx="616980" cy="369332"/>
          </a:xfrm>
          <a:prstGeom prst="rect">
            <a:avLst/>
          </a:prstGeom>
          <a:solidFill>
            <a:schemeClr val="tx2">
              <a:lumMod val="50000"/>
            </a:schemeClr>
          </a:solidFill>
          <a:ln>
            <a:solidFill>
              <a:schemeClr val="bg1"/>
            </a:solidFill>
          </a:ln>
        </p:spPr>
        <p:txBody>
          <a:bodyPr wrap="square" rtlCol="0">
            <a:spAutoFit/>
          </a:bodyPr>
          <a:lstStyle/>
          <a:p>
            <a:pPr algn="ctr">
              <a:defRPr/>
            </a:pPr>
            <a:r>
              <a:rPr lang="fr-FR" dirty="0" err="1">
                <a:solidFill>
                  <a:srgbClr val="FFFF00"/>
                </a:solidFill>
              </a:rPr>
              <a:t>THz</a:t>
            </a:r>
            <a:endParaRPr dirty="0"/>
          </a:p>
        </p:txBody>
      </p:sp>
      <p:cxnSp>
        <p:nvCxnSpPr>
          <p:cNvPr id="50" name="Connecteur droit avec flèche 49">
            <a:extLst>
              <a:ext uri="{FF2B5EF4-FFF2-40B4-BE49-F238E27FC236}">
                <a16:creationId xmlns:a16="http://schemas.microsoft.com/office/drawing/2014/main" id="{A4D1E856-F32D-5D4A-BAE3-29E42E756652}"/>
              </a:ext>
            </a:extLst>
          </p:cNvPr>
          <p:cNvCxnSpPr>
            <a:cxnSpLocks/>
          </p:cNvCxnSpPr>
          <p:nvPr/>
        </p:nvCxnSpPr>
        <p:spPr bwMode="auto">
          <a:xfrm flipH="1">
            <a:off x="5833450" y="3159907"/>
            <a:ext cx="525095"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2" name="ZoneTexte 51">
            <a:extLst>
              <a:ext uri="{FF2B5EF4-FFF2-40B4-BE49-F238E27FC236}">
                <a16:creationId xmlns:a16="http://schemas.microsoft.com/office/drawing/2014/main" id="{EE8A3265-843A-0C47-B55C-3991E691AD0D}"/>
              </a:ext>
            </a:extLst>
          </p:cNvPr>
          <p:cNvSpPr txBox="1"/>
          <p:nvPr/>
        </p:nvSpPr>
        <p:spPr>
          <a:xfrm>
            <a:off x="3562365" y="4121288"/>
            <a:ext cx="1491094" cy="646331"/>
          </a:xfrm>
          <a:prstGeom prst="rect">
            <a:avLst/>
          </a:prstGeom>
          <a:noFill/>
        </p:spPr>
        <p:txBody>
          <a:bodyPr wrap="square" rtlCol="0">
            <a:spAutoFit/>
          </a:bodyPr>
          <a:lstStyle/>
          <a:p>
            <a:pPr algn="ctr"/>
            <a:r>
              <a:rPr lang="fr-FR" dirty="0" err="1"/>
              <a:t>Photocatode</a:t>
            </a:r>
            <a:r>
              <a:rPr lang="fr-FR" dirty="0"/>
              <a:t> table</a:t>
            </a:r>
          </a:p>
        </p:txBody>
      </p:sp>
      <p:sp>
        <p:nvSpPr>
          <p:cNvPr id="53" name="ZoneTexte 52">
            <a:extLst>
              <a:ext uri="{FF2B5EF4-FFF2-40B4-BE49-F238E27FC236}">
                <a16:creationId xmlns:a16="http://schemas.microsoft.com/office/drawing/2014/main" id="{A2B39B63-92E9-0C4A-977E-8E68DDA71247}"/>
              </a:ext>
            </a:extLst>
          </p:cNvPr>
          <p:cNvSpPr txBox="1"/>
          <p:nvPr/>
        </p:nvSpPr>
        <p:spPr>
          <a:xfrm>
            <a:off x="4989261" y="4547286"/>
            <a:ext cx="1491094" cy="369332"/>
          </a:xfrm>
          <a:prstGeom prst="rect">
            <a:avLst/>
          </a:prstGeom>
          <a:noFill/>
        </p:spPr>
        <p:txBody>
          <a:bodyPr wrap="square" rtlCol="0">
            <a:spAutoFit/>
          </a:bodyPr>
          <a:lstStyle/>
          <a:p>
            <a:pPr algn="ctr"/>
            <a:r>
              <a:rPr lang="fr-FR" dirty="0" err="1"/>
              <a:t>THz</a:t>
            </a:r>
            <a:r>
              <a:rPr lang="fr-FR" dirty="0"/>
              <a:t> table</a:t>
            </a:r>
          </a:p>
        </p:txBody>
      </p:sp>
      <p:sp>
        <p:nvSpPr>
          <p:cNvPr id="54" name="ZoneTexte 53">
            <a:extLst>
              <a:ext uri="{FF2B5EF4-FFF2-40B4-BE49-F238E27FC236}">
                <a16:creationId xmlns:a16="http://schemas.microsoft.com/office/drawing/2014/main" id="{E071F206-9AFA-0F4A-9C85-085D799591E5}"/>
              </a:ext>
            </a:extLst>
          </p:cNvPr>
          <p:cNvSpPr txBox="1"/>
          <p:nvPr/>
        </p:nvSpPr>
        <p:spPr>
          <a:xfrm>
            <a:off x="9488308" y="2550262"/>
            <a:ext cx="1998168" cy="369332"/>
          </a:xfrm>
          <a:prstGeom prst="rect">
            <a:avLst/>
          </a:prstGeom>
          <a:noFill/>
        </p:spPr>
        <p:txBody>
          <a:bodyPr wrap="square" rtlCol="0">
            <a:spAutoFit/>
          </a:bodyPr>
          <a:lstStyle/>
          <a:p>
            <a:pPr algn="ctr"/>
            <a:r>
              <a:rPr lang="fr-FR" dirty="0" err="1"/>
              <a:t>Dosimetry</a:t>
            </a:r>
            <a:r>
              <a:rPr lang="fr-FR" dirty="0"/>
              <a:t> area</a:t>
            </a:r>
          </a:p>
        </p:txBody>
      </p:sp>
      <p:pic>
        <p:nvPicPr>
          <p:cNvPr id="29" name="Image 28">
            <a:extLst>
              <a:ext uri="{FF2B5EF4-FFF2-40B4-BE49-F238E27FC236}">
                <a16:creationId xmlns:a16="http://schemas.microsoft.com/office/drawing/2014/main" id="{092F8AC7-E5B5-B040-8FE7-F790CC2AFC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bwMode="auto">
          <a:xfrm>
            <a:off x="9245238" y="538022"/>
            <a:ext cx="2637858" cy="1657554"/>
          </a:xfrm>
          <a:prstGeom prst="rect">
            <a:avLst/>
          </a:prstGeom>
        </p:spPr>
      </p:pic>
      <p:sp>
        <p:nvSpPr>
          <p:cNvPr id="30" name="Rectangle 29">
            <a:extLst>
              <a:ext uri="{FF2B5EF4-FFF2-40B4-BE49-F238E27FC236}">
                <a16:creationId xmlns:a16="http://schemas.microsoft.com/office/drawing/2014/main" id="{42E2E43B-B789-F34A-8697-6C21B549FF68}"/>
              </a:ext>
            </a:extLst>
          </p:cNvPr>
          <p:cNvSpPr/>
          <p:nvPr/>
        </p:nvSpPr>
        <p:spPr bwMode="auto">
          <a:xfrm>
            <a:off x="10134777" y="1141969"/>
            <a:ext cx="367412" cy="25688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a:extLst>
              <a:ext uri="{FF2B5EF4-FFF2-40B4-BE49-F238E27FC236}">
                <a16:creationId xmlns:a16="http://schemas.microsoft.com/office/drawing/2014/main" id="{619BBD11-8133-AF4F-8D57-951CDEB4464E}"/>
              </a:ext>
            </a:extLst>
          </p:cNvPr>
          <p:cNvSpPr txBox="1"/>
          <p:nvPr/>
        </p:nvSpPr>
        <p:spPr bwMode="auto">
          <a:xfrm>
            <a:off x="10292013" y="1864632"/>
            <a:ext cx="998585" cy="369332"/>
          </a:xfrm>
          <a:prstGeom prst="rect">
            <a:avLst/>
          </a:prstGeom>
          <a:solidFill>
            <a:schemeClr val="tx2">
              <a:lumMod val="50000"/>
            </a:schemeClr>
          </a:solidFill>
          <a:ln>
            <a:solidFill>
              <a:schemeClr val="bg1"/>
            </a:solidFill>
          </a:ln>
        </p:spPr>
        <p:txBody>
          <a:bodyPr wrap="square" rtlCol="0">
            <a:spAutoFit/>
          </a:bodyPr>
          <a:lstStyle/>
          <a:p>
            <a:pPr algn="ctr">
              <a:defRPr/>
            </a:pPr>
            <a:r>
              <a:rPr lang="fr-FR" dirty="0">
                <a:solidFill>
                  <a:srgbClr val="FFFF00"/>
                </a:solidFill>
              </a:rPr>
              <a:t>ZITA</a:t>
            </a:r>
            <a:endParaRPr dirty="0"/>
          </a:p>
        </p:txBody>
      </p:sp>
    </p:spTree>
    <p:extLst>
      <p:ext uri="{BB962C8B-B14F-4D97-AF65-F5344CB8AC3E}">
        <p14:creationId xmlns:p14="http://schemas.microsoft.com/office/powerpoint/2010/main" val="4248665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D1B6FB-ACDB-444B-8E7A-163FD27B7710}"/>
              </a:ext>
            </a:extLst>
          </p:cNvPr>
          <p:cNvSpPr>
            <a:spLocks noGrp="1"/>
          </p:cNvSpPr>
          <p:nvPr>
            <p:ph type="title"/>
          </p:nvPr>
        </p:nvSpPr>
        <p:spPr/>
        <p:txBody>
          <a:bodyPr/>
          <a:lstStyle/>
          <a:p>
            <a:endParaRPr lang="fr-FR" dirty="0"/>
          </a:p>
        </p:txBody>
      </p:sp>
      <p:sp>
        <p:nvSpPr>
          <p:cNvPr id="4" name="Espace réservé de la date 3">
            <a:extLst>
              <a:ext uri="{FF2B5EF4-FFF2-40B4-BE49-F238E27FC236}">
                <a16:creationId xmlns:a16="http://schemas.microsoft.com/office/drawing/2014/main" id="{120BD512-DB82-5240-B6AD-AE8795B593F3}"/>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FFEF92A3-68E5-774B-87F7-C1FC79C3EC17}"/>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1DCD441B-45F0-BD45-BC88-4F785C42D024}"/>
              </a:ext>
            </a:extLst>
          </p:cNvPr>
          <p:cNvSpPr>
            <a:spLocks noGrp="1"/>
          </p:cNvSpPr>
          <p:nvPr>
            <p:ph type="sldNum" sz="quarter" idx="12"/>
          </p:nvPr>
        </p:nvSpPr>
        <p:spPr/>
        <p:txBody>
          <a:bodyPr/>
          <a:lstStyle/>
          <a:p>
            <a:fld id="{84AD9DD3-CAE0-4EB1-A102-8F9EDDC8C851}" type="slidenum">
              <a:rPr lang="en-CH" smtClean="0"/>
              <a:t>18</a:t>
            </a:fld>
            <a:endParaRPr lang="en-CH"/>
          </a:p>
        </p:txBody>
      </p:sp>
      <p:pic>
        <p:nvPicPr>
          <p:cNvPr id="8" name="Image 7">
            <a:extLst>
              <a:ext uri="{FF2B5EF4-FFF2-40B4-BE49-F238E27FC236}">
                <a16:creationId xmlns:a16="http://schemas.microsoft.com/office/drawing/2014/main" id="{092F554E-9F1D-1849-819C-58227F62E857}"/>
              </a:ext>
            </a:extLst>
          </p:cNvPr>
          <p:cNvPicPr>
            <a:picLocks noChangeAspect="1"/>
          </p:cNvPicPr>
          <p:nvPr/>
        </p:nvPicPr>
        <p:blipFill>
          <a:blip r:embed="rId2" cstate="email">
            <a:extLst>
              <a:ext uri="{28A0092B-C50C-407E-A947-70E740481C1C}">
                <a14:useLocalDpi xmlns:a14="http://schemas.microsoft.com/office/drawing/2010/main"/>
              </a:ext>
            </a:extLst>
          </a:blip>
          <a:stretch/>
        </p:blipFill>
        <p:spPr bwMode="auto">
          <a:xfrm>
            <a:off x="548880" y="1746929"/>
            <a:ext cx="2472728" cy="1854547"/>
          </a:xfrm>
          <a:prstGeom prst="rect">
            <a:avLst/>
          </a:prstGeom>
        </p:spPr>
      </p:pic>
      <p:pic>
        <p:nvPicPr>
          <p:cNvPr id="9" name="Image 8">
            <a:extLst>
              <a:ext uri="{FF2B5EF4-FFF2-40B4-BE49-F238E27FC236}">
                <a16:creationId xmlns:a16="http://schemas.microsoft.com/office/drawing/2014/main" id="{9619F947-CE70-2447-A2BA-90403DCF15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273931" y="2852552"/>
            <a:ext cx="2812043" cy="1613938"/>
          </a:xfrm>
          <a:prstGeom prst="rect">
            <a:avLst/>
          </a:prstGeom>
        </p:spPr>
      </p:pic>
      <p:pic>
        <p:nvPicPr>
          <p:cNvPr id="10" name="Image 9">
            <a:extLst>
              <a:ext uri="{FF2B5EF4-FFF2-40B4-BE49-F238E27FC236}">
                <a16:creationId xmlns:a16="http://schemas.microsoft.com/office/drawing/2014/main" id="{51274FBD-D0C2-0449-AF3C-265CFDF28AA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bwMode="auto">
          <a:xfrm>
            <a:off x="7066706" y="1654285"/>
            <a:ext cx="1911790" cy="1434481"/>
          </a:xfrm>
          <a:prstGeom prst="rect">
            <a:avLst/>
          </a:prstGeom>
        </p:spPr>
      </p:pic>
      <p:pic>
        <p:nvPicPr>
          <p:cNvPr id="11" name="Image 10">
            <a:extLst>
              <a:ext uri="{FF2B5EF4-FFF2-40B4-BE49-F238E27FC236}">
                <a16:creationId xmlns:a16="http://schemas.microsoft.com/office/drawing/2014/main" id="{BB2D4631-9D62-9D49-AB10-9762F91B030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bwMode="auto">
          <a:xfrm>
            <a:off x="4535678" y="4873508"/>
            <a:ext cx="1911790" cy="1434481"/>
          </a:xfrm>
          <a:prstGeom prst="rect">
            <a:avLst/>
          </a:prstGeom>
        </p:spPr>
      </p:pic>
      <p:pic>
        <p:nvPicPr>
          <p:cNvPr id="12" name="Image 11">
            <a:extLst>
              <a:ext uri="{FF2B5EF4-FFF2-40B4-BE49-F238E27FC236}">
                <a16:creationId xmlns:a16="http://schemas.microsoft.com/office/drawing/2014/main" id="{D11E2606-839E-8641-A0D8-A66804EA11B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bwMode="auto">
          <a:xfrm>
            <a:off x="5831422" y="3684666"/>
            <a:ext cx="2424046" cy="1389087"/>
          </a:xfrm>
          <a:prstGeom prst="rect">
            <a:avLst/>
          </a:prstGeom>
        </p:spPr>
      </p:pic>
      <p:pic>
        <p:nvPicPr>
          <p:cNvPr id="13" name="Image 12">
            <a:extLst>
              <a:ext uri="{FF2B5EF4-FFF2-40B4-BE49-F238E27FC236}">
                <a16:creationId xmlns:a16="http://schemas.microsoft.com/office/drawing/2014/main" id="{0146E1F1-E58C-9942-BB29-D9E4B0D4571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bwMode="auto">
          <a:xfrm>
            <a:off x="7958425" y="4674331"/>
            <a:ext cx="2763895" cy="1554864"/>
          </a:xfrm>
          <a:prstGeom prst="rect">
            <a:avLst/>
          </a:prstGeom>
        </p:spPr>
      </p:pic>
      <p:pic>
        <p:nvPicPr>
          <p:cNvPr id="14" name="Image 13">
            <a:extLst>
              <a:ext uri="{FF2B5EF4-FFF2-40B4-BE49-F238E27FC236}">
                <a16:creationId xmlns:a16="http://schemas.microsoft.com/office/drawing/2014/main" id="{9C4FD6E5-D46B-004B-8A1E-CDFAE9B82A6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bwMode="auto">
          <a:xfrm>
            <a:off x="652089" y="3982665"/>
            <a:ext cx="3347101" cy="1882954"/>
          </a:xfrm>
          <a:prstGeom prst="rect">
            <a:avLst/>
          </a:prstGeom>
        </p:spPr>
      </p:pic>
      <p:pic>
        <p:nvPicPr>
          <p:cNvPr id="15" name="Image 14">
            <a:extLst>
              <a:ext uri="{FF2B5EF4-FFF2-40B4-BE49-F238E27FC236}">
                <a16:creationId xmlns:a16="http://schemas.microsoft.com/office/drawing/2014/main" id="{054DEE63-D324-944E-9052-FB581FE69BCC}"/>
              </a:ext>
            </a:extLst>
          </p:cNvPr>
          <p:cNvPicPr>
            <a:picLocks noChangeAspect="1"/>
          </p:cNvPicPr>
          <p:nvPr/>
        </p:nvPicPr>
        <p:blipFill>
          <a:blip r:embed="rId9" cstate="email">
            <a:extLst>
              <a:ext uri="{28A0092B-C50C-407E-A947-70E740481C1C}">
                <a14:useLocalDpi xmlns:a14="http://schemas.microsoft.com/office/drawing/2010/main"/>
              </a:ext>
            </a:extLst>
          </a:blip>
          <a:stretch/>
        </p:blipFill>
        <p:spPr bwMode="auto">
          <a:xfrm>
            <a:off x="3999190" y="1421854"/>
            <a:ext cx="1872209" cy="1404157"/>
          </a:xfrm>
          <a:prstGeom prst="rect">
            <a:avLst/>
          </a:prstGeom>
        </p:spPr>
      </p:pic>
      <p:pic>
        <p:nvPicPr>
          <p:cNvPr id="35" name="Image 34">
            <a:extLst>
              <a:ext uri="{FF2B5EF4-FFF2-40B4-BE49-F238E27FC236}">
                <a16:creationId xmlns:a16="http://schemas.microsoft.com/office/drawing/2014/main" id="{58020423-7B05-A143-8048-B20A1A90C8E8}"/>
              </a:ext>
            </a:extLst>
          </p:cNvPr>
          <p:cNvPicPr/>
          <p:nvPr/>
        </p:nvPicPr>
        <p:blipFill>
          <a:blip r:embed="rId10" cstate="email">
            <a:extLst>
              <a:ext uri="{28A0092B-C50C-407E-A947-70E740481C1C}">
                <a14:useLocalDpi xmlns:a14="http://schemas.microsoft.com/office/drawing/2010/main"/>
              </a:ext>
            </a:extLst>
          </a:blip>
          <a:stretch/>
        </p:blipFill>
        <p:spPr>
          <a:xfrm>
            <a:off x="8657579" y="2355300"/>
            <a:ext cx="2864880" cy="2147400"/>
          </a:xfrm>
          <a:prstGeom prst="rect">
            <a:avLst/>
          </a:prstGeom>
          <a:noFill/>
          <a:ln w="0">
            <a:noFill/>
          </a:ln>
        </p:spPr>
      </p:pic>
    </p:spTree>
    <p:extLst>
      <p:ext uri="{BB962C8B-B14F-4D97-AF65-F5344CB8AC3E}">
        <p14:creationId xmlns:p14="http://schemas.microsoft.com/office/powerpoint/2010/main" val="123150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283EA4B-0A8C-BA69-785A-E7F831DA4C92}"/>
              </a:ext>
            </a:extLst>
          </p:cNvPr>
          <p:cNvSpPr>
            <a:spLocks noGrp="1"/>
          </p:cNvSpPr>
          <p:nvPr>
            <p:ph type="title"/>
          </p:nvPr>
        </p:nvSpPr>
        <p:spPr>
          <a:xfrm>
            <a:off x="2175126" y="258618"/>
            <a:ext cx="9697560" cy="655782"/>
          </a:xfrm>
        </p:spPr>
        <p:txBody>
          <a:bodyPr>
            <a:normAutofit fontScale="90000"/>
          </a:bodyPr>
          <a:lstStyle/>
          <a:p>
            <a:r>
              <a:rPr lang="en-GB" sz="4400" b="1" strike="noStrike" spc="-1" dirty="0">
                <a:solidFill>
                  <a:schemeClr val="bg1"/>
                </a:solidFill>
                <a:latin typeface="DejaVu Sans Light"/>
              </a:rPr>
              <a:t>Towards compact accelerators ?</a:t>
            </a:r>
            <a:endParaRPr lang="en-CH" dirty="0">
              <a:solidFill>
                <a:schemeClr val="bg1"/>
              </a:solidFill>
            </a:endParaRPr>
          </a:p>
        </p:txBody>
      </p:sp>
      <p:sp>
        <p:nvSpPr>
          <p:cNvPr id="7" name="Espace réservé de la date 6">
            <a:extLst>
              <a:ext uri="{FF2B5EF4-FFF2-40B4-BE49-F238E27FC236}">
                <a16:creationId xmlns:a16="http://schemas.microsoft.com/office/drawing/2014/main" id="{CA16B42B-E41A-A348-5A88-100972024A20}"/>
              </a:ext>
            </a:extLst>
          </p:cNvPr>
          <p:cNvSpPr>
            <a:spLocks noGrp="1"/>
          </p:cNvSpPr>
          <p:nvPr>
            <p:ph type="dt" sz="half" idx="10"/>
          </p:nvPr>
        </p:nvSpPr>
        <p:spPr/>
        <p:txBody>
          <a:bodyPr/>
          <a:lstStyle/>
          <a:p>
            <a:r>
              <a:rPr lang="en-CH"/>
              <a:t>17/12/2024</a:t>
            </a:r>
          </a:p>
        </p:txBody>
      </p:sp>
      <p:sp>
        <p:nvSpPr>
          <p:cNvPr id="8" name="Espace réservé du pied de page 7">
            <a:extLst>
              <a:ext uri="{FF2B5EF4-FFF2-40B4-BE49-F238E27FC236}">
                <a16:creationId xmlns:a16="http://schemas.microsoft.com/office/drawing/2014/main" id="{51F3564B-2CCF-9B39-6A1C-781F3244E0EE}"/>
              </a:ext>
            </a:extLst>
          </p:cNvPr>
          <p:cNvSpPr>
            <a:spLocks noGrp="1"/>
          </p:cNvSpPr>
          <p:nvPr>
            <p:ph type="ftr" sz="quarter" idx="11"/>
          </p:nvPr>
        </p:nvSpPr>
        <p:spPr/>
        <p:txBody>
          <a:bodyPr/>
          <a:lstStyle/>
          <a:p>
            <a:r>
              <a:rPr lang="en-GB"/>
              <a:t>Review Meeting 2</a:t>
            </a:r>
            <a:endParaRPr lang="en-CH" dirty="0"/>
          </a:p>
        </p:txBody>
      </p:sp>
      <p:sp>
        <p:nvSpPr>
          <p:cNvPr id="9" name="Espace réservé du numéro de diapositive 8">
            <a:extLst>
              <a:ext uri="{FF2B5EF4-FFF2-40B4-BE49-F238E27FC236}">
                <a16:creationId xmlns:a16="http://schemas.microsoft.com/office/drawing/2014/main" id="{96CE5786-61EB-4DB9-15D5-234478E07CEE}"/>
              </a:ext>
            </a:extLst>
          </p:cNvPr>
          <p:cNvSpPr>
            <a:spLocks noGrp="1"/>
          </p:cNvSpPr>
          <p:nvPr>
            <p:ph type="sldNum" sz="quarter" idx="12"/>
          </p:nvPr>
        </p:nvSpPr>
        <p:spPr/>
        <p:txBody>
          <a:bodyPr/>
          <a:lstStyle/>
          <a:p>
            <a:fld id="{84AD9DD3-CAE0-4EB1-A102-8F9EDDC8C851}" type="slidenum">
              <a:rPr lang="en-CH" smtClean="0"/>
              <a:t>2</a:t>
            </a:fld>
            <a:endParaRPr lang="en-CH"/>
          </a:p>
        </p:txBody>
      </p:sp>
      <p:sp>
        <p:nvSpPr>
          <p:cNvPr id="10" name="Rectangle : coins arrondis 9">
            <a:extLst>
              <a:ext uri="{FF2B5EF4-FFF2-40B4-BE49-F238E27FC236}">
                <a16:creationId xmlns:a16="http://schemas.microsoft.com/office/drawing/2014/main" id="{F53BA02D-994F-BD41-A2F0-66E69587E0E0}"/>
              </a:ext>
            </a:extLst>
          </p:cNvPr>
          <p:cNvSpPr/>
          <p:nvPr/>
        </p:nvSpPr>
        <p:spPr>
          <a:xfrm>
            <a:off x="7456613" y="4768200"/>
            <a:ext cx="1943280" cy="1799640"/>
          </a:xfrm>
          <a:prstGeom prst="roundRect">
            <a:avLst>
              <a:gd name="adj" fmla="val 16667"/>
            </a:avLst>
          </a:prstGeom>
          <a:noFill/>
          <a:ln w="38160">
            <a:solidFill>
              <a:srgbClr val="FF011B"/>
            </a:solidFill>
            <a:round/>
          </a:ln>
        </p:spPr>
        <p:style>
          <a:lnRef idx="0">
            <a:scrgbClr r="0" g="0" b="0"/>
          </a:lnRef>
          <a:fillRef idx="0">
            <a:scrgbClr r="0" g="0" b="0"/>
          </a:fillRef>
          <a:effectRef idx="0">
            <a:scrgbClr r="0" g="0" b="0"/>
          </a:effectRef>
          <a:fontRef idx="minor"/>
        </p:style>
        <p:txBody>
          <a:bodyPr wrap="none" lIns="109080" tIns="64080" rIns="109080" bIns="64080" anchor="ctr">
            <a:noAutofit/>
          </a:bodyPr>
          <a:lstStyle/>
          <a:p>
            <a:endParaRPr lang="en-GB" sz="1800" b="0" strike="noStrike" spc="-1">
              <a:solidFill>
                <a:srgbClr val="000000"/>
              </a:solidFill>
              <a:latin typeface="Arial"/>
            </a:endParaRPr>
          </a:p>
        </p:txBody>
      </p:sp>
      <p:pic>
        <p:nvPicPr>
          <p:cNvPr id="11" name="Image 10">
            <a:extLst>
              <a:ext uri="{FF2B5EF4-FFF2-40B4-BE49-F238E27FC236}">
                <a16:creationId xmlns:a16="http://schemas.microsoft.com/office/drawing/2014/main" id="{697DE805-5CE1-844E-8EFF-D952FDF0D859}"/>
              </a:ext>
            </a:extLst>
          </p:cNvPr>
          <p:cNvPicPr/>
          <p:nvPr/>
        </p:nvPicPr>
        <p:blipFill>
          <a:blip r:embed="rId2"/>
          <a:stretch/>
        </p:blipFill>
        <p:spPr>
          <a:xfrm>
            <a:off x="855293" y="2836080"/>
            <a:ext cx="2527920" cy="1414080"/>
          </a:xfrm>
          <a:prstGeom prst="rect">
            <a:avLst/>
          </a:prstGeom>
          <a:noFill/>
          <a:ln w="0">
            <a:noFill/>
          </a:ln>
        </p:spPr>
      </p:pic>
      <p:pic>
        <p:nvPicPr>
          <p:cNvPr id="12" name="Image 11">
            <a:extLst>
              <a:ext uri="{FF2B5EF4-FFF2-40B4-BE49-F238E27FC236}">
                <a16:creationId xmlns:a16="http://schemas.microsoft.com/office/drawing/2014/main" id="{E5E48F9D-441F-9E45-AC80-9E4D5AD9F51D}"/>
              </a:ext>
            </a:extLst>
          </p:cNvPr>
          <p:cNvPicPr/>
          <p:nvPr/>
        </p:nvPicPr>
        <p:blipFill>
          <a:blip r:embed="rId3"/>
          <a:stretch/>
        </p:blipFill>
        <p:spPr>
          <a:xfrm>
            <a:off x="841973" y="5266080"/>
            <a:ext cx="1852920" cy="1191600"/>
          </a:xfrm>
          <a:prstGeom prst="rect">
            <a:avLst/>
          </a:prstGeom>
          <a:noFill/>
          <a:ln w="0">
            <a:noFill/>
          </a:ln>
        </p:spPr>
      </p:pic>
      <p:pic>
        <p:nvPicPr>
          <p:cNvPr id="13" name="Image 12">
            <a:extLst>
              <a:ext uri="{FF2B5EF4-FFF2-40B4-BE49-F238E27FC236}">
                <a16:creationId xmlns:a16="http://schemas.microsoft.com/office/drawing/2014/main" id="{A1269370-7A82-9E46-816D-38941A8132EA}"/>
              </a:ext>
            </a:extLst>
          </p:cNvPr>
          <p:cNvPicPr/>
          <p:nvPr/>
        </p:nvPicPr>
        <p:blipFill>
          <a:blip r:embed="rId4"/>
          <a:stretch/>
        </p:blipFill>
        <p:spPr>
          <a:xfrm>
            <a:off x="2813693" y="5302440"/>
            <a:ext cx="1870200" cy="1124640"/>
          </a:xfrm>
          <a:prstGeom prst="rect">
            <a:avLst/>
          </a:prstGeom>
          <a:noFill/>
          <a:ln w="0">
            <a:noFill/>
          </a:ln>
        </p:spPr>
      </p:pic>
      <p:pic>
        <p:nvPicPr>
          <p:cNvPr id="14" name="Image 13">
            <a:extLst>
              <a:ext uri="{FF2B5EF4-FFF2-40B4-BE49-F238E27FC236}">
                <a16:creationId xmlns:a16="http://schemas.microsoft.com/office/drawing/2014/main" id="{B7A61005-3373-094A-95D3-5C95D2C0B918}"/>
              </a:ext>
            </a:extLst>
          </p:cNvPr>
          <p:cNvPicPr/>
          <p:nvPr/>
        </p:nvPicPr>
        <p:blipFill>
          <a:blip r:embed="rId5"/>
          <a:stretch/>
        </p:blipFill>
        <p:spPr>
          <a:xfrm>
            <a:off x="7693493" y="5180400"/>
            <a:ext cx="1472400" cy="1288800"/>
          </a:xfrm>
          <a:prstGeom prst="rect">
            <a:avLst/>
          </a:prstGeom>
          <a:noFill/>
          <a:ln w="0">
            <a:noFill/>
          </a:ln>
        </p:spPr>
      </p:pic>
      <p:pic>
        <p:nvPicPr>
          <p:cNvPr id="15" name="Image 14">
            <a:extLst>
              <a:ext uri="{FF2B5EF4-FFF2-40B4-BE49-F238E27FC236}">
                <a16:creationId xmlns:a16="http://schemas.microsoft.com/office/drawing/2014/main" id="{9ED4780B-653E-AF48-AE6C-E48078A7921F}"/>
              </a:ext>
            </a:extLst>
          </p:cNvPr>
          <p:cNvPicPr/>
          <p:nvPr/>
        </p:nvPicPr>
        <p:blipFill>
          <a:blip r:embed="rId6"/>
          <a:stretch/>
        </p:blipFill>
        <p:spPr>
          <a:xfrm>
            <a:off x="8332853" y="1628280"/>
            <a:ext cx="1777320" cy="1332720"/>
          </a:xfrm>
          <a:prstGeom prst="rect">
            <a:avLst/>
          </a:prstGeom>
          <a:noFill/>
          <a:ln w="0">
            <a:noFill/>
          </a:ln>
        </p:spPr>
      </p:pic>
      <p:pic>
        <p:nvPicPr>
          <p:cNvPr id="16" name="Image 15">
            <a:extLst>
              <a:ext uri="{FF2B5EF4-FFF2-40B4-BE49-F238E27FC236}">
                <a16:creationId xmlns:a16="http://schemas.microsoft.com/office/drawing/2014/main" id="{37CF7735-D738-9E4B-93AD-684773309641}"/>
              </a:ext>
            </a:extLst>
          </p:cNvPr>
          <p:cNvPicPr/>
          <p:nvPr/>
        </p:nvPicPr>
        <p:blipFill>
          <a:blip r:embed="rId7"/>
          <a:stretch/>
        </p:blipFill>
        <p:spPr>
          <a:xfrm>
            <a:off x="8404853" y="2984040"/>
            <a:ext cx="1650240" cy="1345320"/>
          </a:xfrm>
          <a:prstGeom prst="rect">
            <a:avLst/>
          </a:prstGeom>
          <a:noFill/>
          <a:ln w="0">
            <a:noFill/>
          </a:ln>
        </p:spPr>
      </p:pic>
      <p:sp>
        <p:nvSpPr>
          <p:cNvPr id="17" name="ZoneTexte 16">
            <a:extLst>
              <a:ext uri="{FF2B5EF4-FFF2-40B4-BE49-F238E27FC236}">
                <a16:creationId xmlns:a16="http://schemas.microsoft.com/office/drawing/2014/main" id="{9C71DF0A-6230-2F43-A823-B0E64D6C0D84}"/>
              </a:ext>
            </a:extLst>
          </p:cNvPr>
          <p:cNvSpPr txBox="1"/>
          <p:nvPr/>
        </p:nvSpPr>
        <p:spPr>
          <a:xfrm>
            <a:off x="2217893" y="4825440"/>
            <a:ext cx="5164560" cy="346680"/>
          </a:xfrm>
          <a:prstGeom prst="rect">
            <a:avLst/>
          </a:prstGeom>
          <a:noFill/>
          <a:ln w="0">
            <a:noFill/>
          </a:ln>
        </p:spPr>
        <p:txBody>
          <a:bodyPr wrap="none" lIns="90000" tIns="45000" rIns="90000" bIns="45000" anchor="t">
            <a:noAutofit/>
          </a:bodyPr>
          <a:lstStyle/>
          <a:p>
            <a:r>
              <a:rPr lang="en-GB" sz="900" b="0" strike="noStrike" spc="-1">
                <a:solidFill>
                  <a:srgbClr val="006CE7"/>
                </a:solidFill>
                <a:latin typeface="Arial"/>
              </a:rPr>
              <a:t>[E. Nanni, et al. Nat Commun </a:t>
            </a:r>
            <a:r>
              <a:rPr lang="en-GB" sz="900" b="1" strike="noStrike" spc="-1">
                <a:solidFill>
                  <a:srgbClr val="006CE7"/>
                </a:solidFill>
                <a:latin typeface="Arial"/>
              </a:rPr>
              <a:t>6</a:t>
            </a:r>
            <a:r>
              <a:rPr lang="en-GB" sz="900" b="0" strike="noStrike" spc="-1">
                <a:solidFill>
                  <a:srgbClr val="006CE7"/>
                </a:solidFill>
                <a:latin typeface="Arial"/>
              </a:rPr>
              <a:t>, 8486 (2015)], [F. Kartner et al., NIMA 829, 24(2016)], </a:t>
            </a:r>
            <a:endParaRPr lang="en-GB" sz="900" b="0" strike="noStrike" spc="-1">
              <a:solidFill>
                <a:srgbClr val="000000"/>
              </a:solidFill>
              <a:latin typeface="Arial"/>
            </a:endParaRPr>
          </a:p>
          <a:p>
            <a:r>
              <a:rPr lang="en-GB" sz="900" b="0" strike="noStrike" spc="-1">
                <a:solidFill>
                  <a:srgbClr val="006CE7"/>
                </a:solidFill>
                <a:latin typeface="Arial"/>
              </a:rPr>
              <a:t>[M.T. Hibberd et al., Nat. Phot. 14,  755 (2020)], [H. Tqng et ql., </a:t>
            </a:r>
            <a:r>
              <a:rPr lang="en-GB" sz="900" b="0" strike="noStrike" spc="-1">
                <a:solidFill>
                  <a:srgbClr val="006CE7"/>
                </a:solidFill>
                <a:latin typeface="Arial"/>
                <a:ea typeface="Times New Roman"/>
              </a:rPr>
              <a:t>PhysRevLett.127.074801 (2021)]</a:t>
            </a:r>
            <a:r>
              <a:rPr lang="en-GB" sz="900" b="0" strike="noStrike" spc="-1">
                <a:solidFill>
                  <a:srgbClr val="006CE7"/>
                </a:solidFill>
                <a:latin typeface="Arial"/>
              </a:rPr>
              <a:t>] </a:t>
            </a:r>
            <a:endParaRPr lang="en-GB" sz="900" b="0" strike="noStrike" spc="-1">
              <a:solidFill>
                <a:srgbClr val="000000"/>
              </a:solidFill>
              <a:latin typeface="Arial"/>
            </a:endParaRPr>
          </a:p>
        </p:txBody>
      </p:sp>
      <p:sp>
        <p:nvSpPr>
          <p:cNvPr id="18" name="ZoneTexte 17">
            <a:extLst>
              <a:ext uri="{FF2B5EF4-FFF2-40B4-BE49-F238E27FC236}">
                <a16:creationId xmlns:a16="http://schemas.microsoft.com/office/drawing/2014/main" id="{827A2262-98E0-A246-BB4F-E2BB6DE68EF7}"/>
              </a:ext>
            </a:extLst>
          </p:cNvPr>
          <p:cNvSpPr txBox="1"/>
          <p:nvPr/>
        </p:nvSpPr>
        <p:spPr>
          <a:xfrm>
            <a:off x="7567493" y="4804560"/>
            <a:ext cx="621000" cy="346320"/>
          </a:xfrm>
          <a:prstGeom prst="rect">
            <a:avLst/>
          </a:prstGeom>
          <a:noFill/>
          <a:ln w="0">
            <a:noFill/>
          </a:ln>
        </p:spPr>
        <p:txBody>
          <a:bodyPr wrap="none" lIns="90000" tIns="45000" rIns="90000" bIns="45000" anchor="t">
            <a:noAutofit/>
          </a:bodyPr>
          <a:lstStyle/>
          <a:p>
            <a:r>
              <a:rPr lang="en-GB" sz="1800" b="1" strike="noStrike" spc="-1">
                <a:solidFill>
                  <a:srgbClr val="FF011B"/>
                </a:solidFill>
                <a:latin typeface="Arial"/>
              </a:rPr>
              <a:t>LPA</a:t>
            </a:r>
            <a:endParaRPr lang="en-GB" sz="1800" b="0" strike="noStrike" spc="-1">
              <a:solidFill>
                <a:srgbClr val="000000"/>
              </a:solidFill>
              <a:latin typeface="Arial"/>
            </a:endParaRPr>
          </a:p>
        </p:txBody>
      </p:sp>
      <p:sp>
        <p:nvSpPr>
          <p:cNvPr id="19" name="ZoneTexte 18">
            <a:extLst>
              <a:ext uri="{FF2B5EF4-FFF2-40B4-BE49-F238E27FC236}">
                <a16:creationId xmlns:a16="http://schemas.microsoft.com/office/drawing/2014/main" id="{2D553069-C844-B146-B49A-D4E713EA2A13}"/>
              </a:ext>
            </a:extLst>
          </p:cNvPr>
          <p:cNvSpPr txBox="1"/>
          <p:nvPr/>
        </p:nvSpPr>
        <p:spPr>
          <a:xfrm>
            <a:off x="8307653" y="1303920"/>
            <a:ext cx="733320" cy="602280"/>
          </a:xfrm>
          <a:prstGeom prst="rect">
            <a:avLst/>
          </a:prstGeom>
          <a:noFill/>
          <a:ln w="0">
            <a:noFill/>
          </a:ln>
        </p:spPr>
        <p:txBody>
          <a:bodyPr lIns="90000" tIns="45000" rIns="90000" bIns="45000" anchor="t">
            <a:noAutofit/>
          </a:bodyPr>
          <a:lstStyle/>
          <a:p>
            <a:pPr algn="ctr"/>
            <a:r>
              <a:rPr lang="en-GB" sz="1800" b="1" strike="noStrike" spc="-1">
                <a:solidFill>
                  <a:srgbClr val="FF9838"/>
                </a:solidFill>
                <a:latin typeface="Arial"/>
              </a:rPr>
              <a:t>DLA</a:t>
            </a:r>
            <a:endParaRPr lang="en-GB" sz="1800" b="0" strike="noStrike" spc="-1">
              <a:solidFill>
                <a:srgbClr val="000000"/>
              </a:solidFill>
              <a:latin typeface="Arial"/>
            </a:endParaRPr>
          </a:p>
        </p:txBody>
      </p:sp>
      <p:sp>
        <p:nvSpPr>
          <p:cNvPr id="20" name="ZoneTexte 19">
            <a:extLst>
              <a:ext uri="{FF2B5EF4-FFF2-40B4-BE49-F238E27FC236}">
                <a16:creationId xmlns:a16="http://schemas.microsoft.com/office/drawing/2014/main" id="{F556E077-9D5F-3145-BB68-0D72F98B258A}"/>
              </a:ext>
            </a:extLst>
          </p:cNvPr>
          <p:cNvSpPr txBox="1"/>
          <p:nvPr/>
        </p:nvSpPr>
        <p:spPr>
          <a:xfrm>
            <a:off x="820013" y="4827960"/>
            <a:ext cx="633240" cy="346320"/>
          </a:xfrm>
          <a:prstGeom prst="rect">
            <a:avLst/>
          </a:prstGeom>
          <a:noFill/>
          <a:ln w="0">
            <a:noFill/>
          </a:ln>
        </p:spPr>
        <p:txBody>
          <a:bodyPr wrap="none" lIns="90000" tIns="45000" rIns="90000" bIns="45000" anchor="t">
            <a:noAutofit/>
          </a:bodyPr>
          <a:lstStyle/>
          <a:p>
            <a:r>
              <a:rPr lang="en-GB" sz="1800" b="1" strike="noStrike" spc="-1">
                <a:solidFill>
                  <a:srgbClr val="6AA84F"/>
                </a:solidFill>
                <a:latin typeface="Arial"/>
              </a:rPr>
              <a:t>DTA</a:t>
            </a:r>
            <a:endParaRPr lang="en-GB" sz="1800" b="0" strike="noStrike" spc="-1">
              <a:solidFill>
                <a:srgbClr val="000000"/>
              </a:solidFill>
              <a:latin typeface="Arial"/>
            </a:endParaRPr>
          </a:p>
        </p:txBody>
      </p:sp>
      <p:sp>
        <p:nvSpPr>
          <p:cNvPr id="21" name="ZoneTexte 20">
            <a:extLst>
              <a:ext uri="{FF2B5EF4-FFF2-40B4-BE49-F238E27FC236}">
                <a16:creationId xmlns:a16="http://schemas.microsoft.com/office/drawing/2014/main" id="{5295C4A7-5F6E-FB4B-A9A1-1A8415738A81}"/>
              </a:ext>
            </a:extLst>
          </p:cNvPr>
          <p:cNvSpPr txBox="1"/>
          <p:nvPr/>
        </p:nvSpPr>
        <p:spPr>
          <a:xfrm>
            <a:off x="801653" y="2413800"/>
            <a:ext cx="485640" cy="346320"/>
          </a:xfrm>
          <a:prstGeom prst="rect">
            <a:avLst/>
          </a:prstGeom>
          <a:noFill/>
          <a:ln w="0">
            <a:noFill/>
          </a:ln>
        </p:spPr>
        <p:txBody>
          <a:bodyPr wrap="none" lIns="90000" tIns="45000" rIns="90000" bIns="45000" anchor="t">
            <a:noAutofit/>
          </a:bodyPr>
          <a:lstStyle/>
          <a:p>
            <a:r>
              <a:rPr lang="en-GB" sz="1800" b="1" strike="noStrike" spc="-1">
                <a:solidFill>
                  <a:srgbClr val="006CE7"/>
                </a:solidFill>
                <a:latin typeface="Arial"/>
              </a:rPr>
              <a:t>RF</a:t>
            </a:r>
            <a:endParaRPr lang="en-GB" sz="1800" b="0" strike="noStrike" spc="-1">
              <a:solidFill>
                <a:srgbClr val="000000"/>
              </a:solidFill>
              <a:latin typeface="Arial"/>
            </a:endParaRPr>
          </a:p>
        </p:txBody>
      </p:sp>
      <p:pic>
        <p:nvPicPr>
          <p:cNvPr id="22" name="Image 21">
            <a:extLst>
              <a:ext uri="{FF2B5EF4-FFF2-40B4-BE49-F238E27FC236}">
                <a16:creationId xmlns:a16="http://schemas.microsoft.com/office/drawing/2014/main" id="{99ECBCC0-1B29-D04E-8551-DD47070757ED}"/>
              </a:ext>
            </a:extLst>
          </p:cNvPr>
          <p:cNvPicPr/>
          <p:nvPr/>
        </p:nvPicPr>
        <p:blipFill>
          <a:blip r:embed="rId8"/>
          <a:stretch/>
        </p:blipFill>
        <p:spPr>
          <a:xfrm>
            <a:off x="5415773" y="3946320"/>
            <a:ext cx="812160" cy="545400"/>
          </a:xfrm>
          <a:prstGeom prst="rect">
            <a:avLst/>
          </a:prstGeom>
          <a:noFill/>
          <a:ln w="0">
            <a:noFill/>
          </a:ln>
        </p:spPr>
      </p:pic>
      <p:pic>
        <p:nvPicPr>
          <p:cNvPr id="23" name="Image 22">
            <a:extLst>
              <a:ext uri="{FF2B5EF4-FFF2-40B4-BE49-F238E27FC236}">
                <a16:creationId xmlns:a16="http://schemas.microsoft.com/office/drawing/2014/main" id="{BE97DF38-1111-6E43-A8D4-DE7E8448A3D3}"/>
              </a:ext>
            </a:extLst>
          </p:cNvPr>
          <p:cNvPicPr/>
          <p:nvPr/>
        </p:nvPicPr>
        <p:blipFill>
          <a:blip r:embed="rId9" cstate="email">
            <a:extLst>
              <a:ext uri="{28A0092B-C50C-407E-A947-70E740481C1C}">
                <a14:useLocalDpi xmlns:a14="http://schemas.microsoft.com/office/drawing/2010/main"/>
              </a:ext>
            </a:extLst>
          </a:blip>
          <a:stretch/>
        </p:blipFill>
        <p:spPr>
          <a:xfrm>
            <a:off x="3754733" y="1967400"/>
            <a:ext cx="4200480" cy="2923200"/>
          </a:xfrm>
          <a:prstGeom prst="rect">
            <a:avLst/>
          </a:prstGeom>
          <a:noFill/>
          <a:ln w="0">
            <a:noFill/>
          </a:ln>
        </p:spPr>
      </p:pic>
      <p:cxnSp>
        <p:nvCxnSpPr>
          <p:cNvPr id="24" name="Connecteur droit avec flèche 23">
            <a:extLst>
              <a:ext uri="{FF2B5EF4-FFF2-40B4-BE49-F238E27FC236}">
                <a16:creationId xmlns:a16="http://schemas.microsoft.com/office/drawing/2014/main" id="{C9CBA5DA-2E13-A24C-97A5-EA16F2C4DE3B}"/>
              </a:ext>
            </a:extLst>
          </p:cNvPr>
          <p:cNvCxnSpPr>
            <a:stCxn id="23" idx="0"/>
            <a:endCxn id="23" idx="0"/>
          </p:cNvCxnSpPr>
          <p:nvPr/>
        </p:nvCxnSpPr>
        <p:spPr>
          <a:xfrm>
            <a:off x="5854973" y="1967400"/>
            <a:ext cx="360" cy="360"/>
          </a:xfrm>
          <a:prstGeom prst="straightConnector1">
            <a:avLst/>
          </a:prstGeom>
          <a:ln w="0">
            <a:solidFill>
              <a:srgbClr val="000000"/>
            </a:solidFill>
            <a:tailEnd type="triangle" w="med" len="med"/>
          </a:ln>
        </p:spPr>
      </p:cxnSp>
      <p:sp>
        <p:nvSpPr>
          <p:cNvPr id="25" name="Ellipse 24">
            <a:extLst>
              <a:ext uri="{FF2B5EF4-FFF2-40B4-BE49-F238E27FC236}">
                <a16:creationId xmlns:a16="http://schemas.microsoft.com/office/drawing/2014/main" id="{70F8729A-52A5-2D44-A61D-472F6B48C3C1}"/>
              </a:ext>
            </a:extLst>
          </p:cNvPr>
          <p:cNvSpPr/>
          <p:nvPr/>
        </p:nvSpPr>
        <p:spPr>
          <a:xfrm>
            <a:off x="5853533" y="2003400"/>
            <a:ext cx="1604160" cy="1476360"/>
          </a:xfrm>
          <a:prstGeom prst="ellipse">
            <a:avLst/>
          </a:prstGeom>
          <a:solidFill>
            <a:srgbClr val="FFFFFF">
              <a:alpha val="50000"/>
            </a:srgbClr>
          </a:solidFill>
          <a:ln w="0">
            <a:solidFill>
              <a:srgbClr val="FF011B"/>
            </a:solidFill>
          </a:ln>
        </p:spPr>
        <p:style>
          <a:lnRef idx="0">
            <a:scrgbClr r="0" g="0" b="0"/>
          </a:lnRef>
          <a:fillRef idx="0">
            <a:scrgbClr r="0" g="0" b="0"/>
          </a:fillRef>
          <a:effectRef idx="0">
            <a:scrgbClr r="0" g="0" b="0"/>
          </a:effectRef>
          <a:fontRef idx="minor"/>
        </p:style>
        <p:txBody>
          <a:bodyPr lIns="90000" tIns="45000" rIns="90000" bIns="45000" anchor="ctr">
            <a:noAutofit/>
          </a:bodyPr>
          <a:lstStyle/>
          <a:p>
            <a:endParaRPr lang="en-GB" sz="1800" b="0" strike="noStrike" spc="-1">
              <a:solidFill>
                <a:srgbClr val="000000"/>
              </a:solidFill>
              <a:latin typeface="Arial"/>
            </a:endParaRPr>
          </a:p>
        </p:txBody>
      </p:sp>
      <p:pic>
        <p:nvPicPr>
          <p:cNvPr id="26" name="Image 25">
            <a:extLst>
              <a:ext uri="{FF2B5EF4-FFF2-40B4-BE49-F238E27FC236}">
                <a16:creationId xmlns:a16="http://schemas.microsoft.com/office/drawing/2014/main" id="{74C8EBFA-647A-CD46-81E0-D414E8609C1B}"/>
              </a:ext>
            </a:extLst>
          </p:cNvPr>
          <p:cNvPicPr/>
          <p:nvPr/>
        </p:nvPicPr>
        <p:blipFill>
          <a:blip r:embed="rId10" cstate="email">
            <a:extLst>
              <a:ext uri="{28A0092B-C50C-407E-A947-70E740481C1C}">
                <a14:useLocalDpi xmlns:a14="http://schemas.microsoft.com/office/drawing/2010/main"/>
              </a:ext>
            </a:extLst>
          </a:blip>
          <a:stretch/>
        </p:blipFill>
        <p:spPr>
          <a:xfrm>
            <a:off x="5405693" y="2995920"/>
            <a:ext cx="706680" cy="641160"/>
          </a:xfrm>
          <a:prstGeom prst="rect">
            <a:avLst/>
          </a:prstGeom>
          <a:noFill/>
          <a:ln w="0">
            <a:noFill/>
          </a:ln>
        </p:spPr>
      </p:pic>
      <p:pic>
        <p:nvPicPr>
          <p:cNvPr id="27" name="Image 26">
            <a:extLst>
              <a:ext uri="{FF2B5EF4-FFF2-40B4-BE49-F238E27FC236}">
                <a16:creationId xmlns:a16="http://schemas.microsoft.com/office/drawing/2014/main" id="{07A1BABE-8061-3A46-9425-4F88427E51DE}"/>
              </a:ext>
            </a:extLst>
          </p:cNvPr>
          <p:cNvPicPr/>
          <p:nvPr/>
        </p:nvPicPr>
        <p:blipFill>
          <a:blip r:embed="rId11" cstate="email">
            <a:extLst>
              <a:ext uri="{28A0092B-C50C-407E-A947-70E740481C1C}">
                <a14:useLocalDpi xmlns:a14="http://schemas.microsoft.com/office/drawing/2010/main"/>
              </a:ext>
            </a:extLst>
          </a:blip>
          <a:stretch/>
        </p:blipFill>
        <p:spPr>
          <a:xfrm>
            <a:off x="5202293" y="2599200"/>
            <a:ext cx="463680" cy="457200"/>
          </a:xfrm>
          <a:prstGeom prst="rect">
            <a:avLst/>
          </a:prstGeom>
          <a:noFill/>
          <a:ln w="0">
            <a:noFill/>
          </a:ln>
        </p:spPr>
      </p:pic>
      <p:sp>
        <p:nvSpPr>
          <p:cNvPr id="28" name="ZoneTexte 27">
            <a:extLst>
              <a:ext uri="{FF2B5EF4-FFF2-40B4-BE49-F238E27FC236}">
                <a16:creationId xmlns:a16="http://schemas.microsoft.com/office/drawing/2014/main" id="{A15E3B27-C13F-B34D-98F5-1D7301C87F6A}"/>
              </a:ext>
            </a:extLst>
          </p:cNvPr>
          <p:cNvSpPr txBox="1"/>
          <p:nvPr/>
        </p:nvSpPr>
        <p:spPr>
          <a:xfrm>
            <a:off x="5497493" y="4132800"/>
            <a:ext cx="2669400" cy="525600"/>
          </a:xfrm>
          <a:prstGeom prst="rect">
            <a:avLst/>
          </a:prstGeom>
          <a:noFill/>
          <a:ln w="0">
            <a:noFill/>
          </a:ln>
        </p:spPr>
        <p:txBody>
          <a:bodyPr lIns="90000" tIns="45000" rIns="90000" bIns="45000" anchor="t">
            <a:noAutofit/>
          </a:bodyPr>
          <a:lstStyle/>
          <a:p>
            <a:r>
              <a:rPr lang="en-GB" sz="900" b="0" strike="noStrike" spc="-1">
                <a:solidFill>
                  <a:srgbClr val="006CE7"/>
                </a:solidFill>
                <a:latin typeface="Arial"/>
              </a:rPr>
              <a:t>[B. Hidding, et al., arXiv:1904.09205 (2019)] </a:t>
            </a:r>
            <a:endParaRPr lang="en-GB" sz="900" b="0" strike="noStrike" spc="-1">
              <a:solidFill>
                <a:srgbClr val="000000"/>
              </a:solidFill>
              <a:latin typeface="Arial"/>
            </a:endParaRPr>
          </a:p>
          <a:p>
            <a:endParaRPr lang="en-GB" sz="900" b="0" strike="noStrike" spc="-1">
              <a:solidFill>
                <a:srgbClr val="000000"/>
              </a:solidFill>
              <a:latin typeface="Arial"/>
            </a:endParaRPr>
          </a:p>
        </p:txBody>
      </p:sp>
      <p:sp>
        <p:nvSpPr>
          <p:cNvPr id="29" name="ZoneTexte 28">
            <a:extLst>
              <a:ext uri="{FF2B5EF4-FFF2-40B4-BE49-F238E27FC236}">
                <a16:creationId xmlns:a16="http://schemas.microsoft.com/office/drawing/2014/main" id="{70E09F77-011E-1445-A482-C019EBACD333}"/>
              </a:ext>
            </a:extLst>
          </p:cNvPr>
          <p:cNvSpPr txBox="1"/>
          <p:nvPr/>
        </p:nvSpPr>
        <p:spPr>
          <a:xfrm>
            <a:off x="6163853" y="2190240"/>
            <a:ext cx="639000" cy="346320"/>
          </a:xfrm>
          <a:prstGeom prst="rect">
            <a:avLst/>
          </a:prstGeom>
          <a:noFill/>
          <a:ln w="0">
            <a:noFill/>
          </a:ln>
        </p:spPr>
        <p:txBody>
          <a:bodyPr lIns="90000" tIns="45000" rIns="90000" bIns="45000" anchor="t">
            <a:noAutofit/>
          </a:bodyPr>
          <a:lstStyle/>
          <a:p>
            <a:r>
              <a:rPr lang="en-GB" sz="1800" b="0" strike="noStrike" spc="-1">
                <a:solidFill>
                  <a:srgbClr val="000000"/>
                </a:solidFill>
                <a:latin typeface="Arial"/>
              </a:rPr>
              <a:t>LPA</a:t>
            </a:r>
          </a:p>
        </p:txBody>
      </p:sp>
      <p:sp>
        <p:nvSpPr>
          <p:cNvPr id="30" name="ZoneTexte 29">
            <a:extLst>
              <a:ext uri="{FF2B5EF4-FFF2-40B4-BE49-F238E27FC236}">
                <a16:creationId xmlns:a16="http://schemas.microsoft.com/office/drawing/2014/main" id="{35922E2F-1317-7E41-AC7A-0E58509D494D}"/>
              </a:ext>
            </a:extLst>
          </p:cNvPr>
          <p:cNvSpPr txBox="1"/>
          <p:nvPr/>
        </p:nvSpPr>
        <p:spPr>
          <a:xfrm>
            <a:off x="5439893" y="3116160"/>
            <a:ext cx="772200" cy="346320"/>
          </a:xfrm>
          <a:prstGeom prst="rect">
            <a:avLst/>
          </a:prstGeom>
          <a:noFill/>
          <a:ln w="0">
            <a:noFill/>
          </a:ln>
        </p:spPr>
        <p:txBody>
          <a:bodyPr lIns="90000" tIns="45000" rIns="90000" bIns="45000" anchor="t">
            <a:noAutofit/>
          </a:bodyPr>
          <a:lstStyle/>
          <a:p>
            <a:r>
              <a:rPr lang="en-GB" sz="1800" b="0" strike="noStrike" spc="-1">
                <a:solidFill>
                  <a:srgbClr val="000000"/>
                </a:solidFill>
                <a:latin typeface="Arial"/>
              </a:rPr>
              <a:t>DTA</a:t>
            </a:r>
          </a:p>
        </p:txBody>
      </p:sp>
      <p:pic>
        <p:nvPicPr>
          <p:cNvPr id="31" name="Image 30">
            <a:extLst>
              <a:ext uri="{FF2B5EF4-FFF2-40B4-BE49-F238E27FC236}">
                <a16:creationId xmlns:a16="http://schemas.microsoft.com/office/drawing/2014/main" id="{521D13FA-8CBF-F047-9578-355C6BFACF56}"/>
              </a:ext>
            </a:extLst>
          </p:cNvPr>
          <p:cNvPicPr/>
          <p:nvPr/>
        </p:nvPicPr>
        <p:blipFill>
          <a:blip r:embed="rId12" cstate="email">
            <a:extLst>
              <a:ext uri="{28A0092B-C50C-407E-A947-70E740481C1C}">
                <a14:useLocalDpi xmlns:a14="http://schemas.microsoft.com/office/drawing/2010/main"/>
              </a:ext>
            </a:extLst>
          </a:blip>
          <a:stretch/>
        </p:blipFill>
        <p:spPr>
          <a:xfrm>
            <a:off x="6865493" y="2041560"/>
            <a:ext cx="627840" cy="560520"/>
          </a:xfrm>
          <a:prstGeom prst="rect">
            <a:avLst/>
          </a:prstGeom>
          <a:noFill/>
          <a:ln w="0">
            <a:noFill/>
          </a:ln>
        </p:spPr>
      </p:pic>
      <p:sp>
        <p:nvSpPr>
          <p:cNvPr id="32" name="ZoneTexte 31">
            <a:extLst>
              <a:ext uri="{FF2B5EF4-FFF2-40B4-BE49-F238E27FC236}">
                <a16:creationId xmlns:a16="http://schemas.microsoft.com/office/drawing/2014/main" id="{88225850-F908-BD41-9BF3-2C82354FFF97}"/>
              </a:ext>
            </a:extLst>
          </p:cNvPr>
          <p:cNvSpPr txBox="1"/>
          <p:nvPr/>
        </p:nvSpPr>
        <p:spPr>
          <a:xfrm>
            <a:off x="6885653" y="2142720"/>
            <a:ext cx="772200" cy="602280"/>
          </a:xfrm>
          <a:prstGeom prst="rect">
            <a:avLst/>
          </a:prstGeom>
          <a:noFill/>
          <a:ln w="0">
            <a:noFill/>
          </a:ln>
        </p:spPr>
        <p:txBody>
          <a:bodyPr lIns="90000" tIns="45000" rIns="90000" bIns="45000" anchor="t">
            <a:noAutofit/>
          </a:bodyPr>
          <a:lstStyle/>
          <a:p>
            <a:r>
              <a:rPr lang="en-GB" sz="1800" b="0" strike="noStrike" spc="-1">
                <a:solidFill>
                  <a:srgbClr val="000000"/>
                </a:solidFill>
                <a:latin typeface="Arial"/>
              </a:rPr>
              <a:t>DLA</a:t>
            </a:r>
          </a:p>
        </p:txBody>
      </p:sp>
      <p:sp>
        <p:nvSpPr>
          <p:cNvPr id="33" name="Forme libre 32">
            <a:extLst>
              <a:ext uri="{FF2B5EF4-FFF2-40B4-BE49-F238E27FC236}">
                <a16:creationId xmlns:a16="http://schemas.microsoft.com/office/drawing/2014/main" id="{7ADDD2B7-489A-AD48-BAF6-3A79755F2EAF}"/>
              </a:ext>
            </a:extLst>
          </p:cNvPr>
          <p:cNvSpPr/>
          <p:nvPr/>
        </p:nvSpPr>
        <p:spPr>
          <a:xfrm>
            <a:off x="8174093" y="1300680"/>
            <a:ext cx="2097000" cy="3203640"/>
          </a:xfrm>
          <a:custGeom>
            <a:avLst/>
            <a:gdLst>
              <a:gd name="textAreaLeft" fmla="*/ 102240 w 2097000"/>
              <a:gd name="textAreaRight" fmla="*/ 1994760 w 2097000"/>
              <a:gd name="textAreaTop" fmla="*/ 102240 h 3203640"/>
              <a:gd name="textAreaBottom" fmla="*/ 3101400 h 3203640"/>
            </a:gdLst>
            <a:ahLst/>
            <a:cxnLst/>
            <a:rect l="textAreaLeft" t="textAreaTop" r="textAreaRight" b="textAreaBottom"/>
            <a:pathLst>
              <a:path w="21600" h="32997">
                <a:moveTo>
                  <a:pt x="3600" y="0"/>
                </a:moveTo>
                <a:arcTo wR="3600" hR="3600" stAng="16200000" swAng="-5400000"/>
                <a:lnTo>
                  <a:pt x="0" y="29397"/>
                </a:lnTo>
                <a:arcTo wR="3600" hR="3600" stAng="10800000" swAng="-5400000"/>
                <a:lnTo>
                  <a:pt x="18000" y="32997"/>
                </a:lnTo>
                <a:arcTo wR="3600" hR="3600" stAng="5400000" swAng="-5400000"/>
                <a:lnTo>
                  <a:pt x="21600" y="3600"/>
                </a:lnTo>
                <a:arcTo wR="3600" hR="3600" stAng="0" swAng="-5400000"/>
                <a:close/>
              </a:path>
            </a:pathLst>
          </a:custGeom>
          <a:noFill/>
          <a:ln w="38160">
            <a:solidFill>
              <a:srgbClr val="FF9838"/>
            </a:solidFill>
            <a:round/>
          </a:ln>
        </p:spPr>
        <p:style>
          <a:lnRef idx="0">
            <a:scrgbClr r="0" g="0" b="0"/>
          </a:lnRef>
          <a:fillRef idx="0">
            <a:scrgbClr r="0" g="0" b="0"/>
          </a:fillRef>
          <a:effectRef idx="0">
            <a:scrgbClr r="0" g="0" b="0"/>
          </a:effectRef>
          <a:fontRef idx="minor"/>
        </p:style>
        <p:txBody>
          <a:bodyPr wrap="none" lIns="108720" tIns="63720" rIns="108720" bIns="63720" anchor="ctr">
            <a:noAutofit/>
          </a:bodyPr>
          <a:lstStyle/>
          <a:p>
            <a:endParaRPr lang="en-GB" sz="1800" b="0" strike="noStrike" spc="-1">
              <a:solidFill>
                <a:srgbClr val="000000"/>
              </a:solidFill>
              <a:latin typeface="Arial"/>
            </a:endParaRPr>
          </a:p>
        </p:txBody>
      </p:sp>
      <p:sp>
        <p:nvSpPr>
          <p:cNvPr id="34" name="Flèche vers la droite 33">
            <a:extLst>
              <a:ext uri="{FF2B5EF4-FFF2-40B4-BE49-F238E27FC236}">
                <a16:creationId xmlns:a16="http://schemas.microsoft.com/office/drawing/2014/main" id="{EEEFF04E-EC8E-2A4E-BFFE-CB73A429136E}"/>
              </a:ext>
            </a:extLst>
          </p:cNvPr>
          <p:cNvSpPr/>
          <p:nvPr/>
        </p:nvSpPr>
        <p:spPr>
          <a:xfrm rot="20184000">
            <a:off x="7363373" y="1880640"/>
            <a:ext cx="808920" cy="153000"/>
          </a:xfrm>
          <a:prstGeom prst="rightArrow">
            <a:avLst>
              <a:gd name="adj1" fmla="val 0"/>
              <a:gd name="adj2" fmla="val 70809"/>
            </a:avLst>
          </a:prstGeom>
          <a:solidFill>
            <a:srgbClr val="000000"/>
          </a:solid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en-GB" sz="1800" b="0" strike="noStrike" spc="-1">
              <a:solidFill>
                <a:srgbClr val="FFFFFF"/>
              </a:solidFill>
              <a:latin typeface="Arial"/>
            </a:endParaRPr>
          </a:p>
        </p:txBody>
      </p:sp>
      <p:sp>
        <p:nvSpPr>
          <p:cNvPr id="35" name="Flèche vers la droite 34">
            <a:extLst>
              <a:ext uri="{FF2B5EF4-FFF2-40B4-BE49-F238E27FC236}">
                <a16:creationId xmlns:a16="http://schemas.microsoft.com/office/drawing/2014/main" id="{FB94B0BE-FF63-A542-852B-E1F11D755007}"/>
              </a:ext>
            </a:extLst>
          </p:cNvPr>
          <p:cNvSpPr/>
          <p:nvPr/>
        </p:nvSpPr>
        <p:spPr>
          <a:xfrm rot="3156600">
            <a:off x="6705653" y="4003200"/>
            <a:ext cx="1764360" cy="136800"/>
          </a:xfrm>
          <a:prstGeom prst="rightArrow">
            <a:avLst>
              <a:gd name="adj1" fmla="val 0"/>
              <a:gd name="adj2" fmla="val 172732"/>
            </a:avLst>
          </a:prstGeom>
          <a:solidFill>
            <a:srgbClr val="000000"/>
          </a:solid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en-GB" sz="1800" b="0" strike="noStrike" spc="-1">
              <a:solidFill>
                <a:srgbClr val="FFFFFF"/>
              </a:solidFill>
              <a:latin typeface="Arial"/>
            </a:endParaRPr>
          </a:p>
        </p:txBody>
      </p:sp>
      <p:sp>
        <p:nvSpPr>
          <p:cNvPr id="36" name="Rectangle : coins arrondis 35">
            <a:extLst>
              <a:ext uri="{FF2B5EF4-FFF2-40B4-BE49-F238E27FC236}">
                <a16:creationId xmlns:a16="http://schemas.microsoft.com/office/drawing/2014/main" id="{4DCFA896-51CE-B54E-AAAB-7214FEA003AF}"/>
              </a:ext>
            </a:extLst>
          </p:cNvPr>
          <p:cNvSpPr/>
          <p:nvPr/>
        </p:nvSpPr>
        <p:spPr>
          <a:xfrm>
            <a:off x="662333" y="4762080"/>
            <a:ext cx="6683040" cy="1799640"/>
          </a:xfrm>
          <a:prstGeom prst="roundRect">
            <a:avLst>
              <a:gd name="adj" fmla="val 16667"/>
            </a:avLst>
          </a:prstGeom>
          <a:noFill/>
          <a:ln w="38160">
            <a:solidFill>
              <a:srgbClr val="6AA84F"/>
            </a:solidFill>
            <a:round/>
          </a:ln>
        </p:spPr>
        <p:style>
          <a:lnRef idx="0">
            <a:scrgbClr r="0" g="0" b="0"/>
          </a:lnRef>
          <a:fillRef idx="0">
            <a:scrgbClr r="0" g="0" b="0"/>
          </a:fillRef>
          <a:effectRef idx="0">
            <a:scrgbClr r="0" g="0" b="0"/>
          </a:effectRef>
          <a:fontRef idx="minor"/>
        </p:style>
        <p:txBody>
          <a:bodyPr wrap="none" lIns="109080" tIns="64080" rIns="109080" bIns="64080" anchor="ctr">
            <a:noAutofit/>
          </a:bodyPr>
          <a:lstStyle/>
          <a:p>
            <a:endParaRPr lang="en-GB" sz="1800" b="0" strike="noStrike" spc="-1">
              <a:solidFill>
                <a:srgbClr val="000000"/>
              </a:solidFill>
              <a:latin typeface="Arial"/>
            </a:endParaRPr>
          </a:p>
        </p:txBody>
      </p:sp>
      <p:sp>
        <p:nvSpPr>
          <p:cNvPr id="37" name="Flèche vers la droite 36">
            <a:extLst>
              <a:ext uri="{FF2B5EF4-FFF2-40B4-BE49-F238E27FC236}">
                <a16:creationId xmlns:a16="http://schemas.microsoft.com/office/drawing/2014/main" id="{BA6D2275-9FBD-2B4E-BFE8-0F3E952136BD}"/>
              </a:ext>
            </a:extLst>
          </p:cNvPr>
          <p:cNvSpPr/>
          <p:nvPr/>
        </p:nvSpPr>
        <p:spPr>
          <a:xfrm rot="8293800">
            <a:off x="4029413" y="4107600"/>
            <a:ext cx="1764360" cy="136800"/>
          </a:xfrm>
          <a:prstGeom prst="rightArrow">
            <a:avLst>
              <a:gd name="adj1" fmla="val 0"/>
              <a:gd name="adj2" fmla="val 172732"/>
            </a:avLst>
          </a:prstGeom>
          <a:solidFill>
            <a:srgbClr val="000000"/>
          </a:solid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en-GB" sz="1800" b="0" strike="noStrike" spc="-1">
              <a:solidFill>
                <a:srgbClr val="FFFFFF"/>
              </a:solidFill>
              <a:latin typeface="Arial"/>
            </a:endParaRPr>
          </a:p>
        </p:txBody>
      </p:sp>
      <p:sp>
        <p:nvSpPr>
          <p:cNvPr id="38" name="Rectangle : coins arrondis 37">
            <a:extLst>
              <a:ext uri="{FF2B5EF4-FFF2-40B4-BE49-F238E27FC236}">
                <a16:creationId xmlns:a16="http://schemas.microsoft.com/office/drawing/2014/main" id="{812CDA5C-DFB7-8648-A04E-873576B303DD}"/>
              </a:ext>
            </a:extLst>
          </p:cNvPr>
          <p:cNvSpPr/>
          <p:nvPr/>
        </p:nvSpPr>
        <p:spPr>
          <a:xfrm>
            <a:off x="648653" y="2351520"/>
            <a:ext cx="3010680" cy="2133360"/>
          </a:xfrm>
          <a:prstGeom prst="roundRect">
            <a:avLst>
              <a:gd name="adj" fmla="val 16667"/>
            </a:avLst>
          </a:prstGeom>
          <a:noFill/>
          <a:ln w="38160">
            <a:solidFill>
              <a:srgbClr val="006CE7"/>
            </a:solidFill>
            <a:round/>
          </a:ln>
        </p:spPr>
        <p:style>
          <a:lnRef idx="0">
            <a:scrgbClr r="0" g="0" b="0"/>
          </a:lnRef>
          <a:fillRef idx="0">
            <a:scrgbClr r="0" g="0" b="0"/>
          </a:fillRef>
          <a:effectRef idx="0">
            <a:scrgbClr r="0" g="0" b="0"/>
          </a:effectRef>
          <a:fontRef idx="minor"/>
        </p:style>
        <p:txBody>
          <a:bodyPr wrap="none" lIns="109080" tIns="64080" rIns="109080" bIns="64080" anchor="ctr">
            <a:noAutofit/>
          </a:bodyPr>
          <a:lstStyle/>
          <a:p>
            <a:endParaRPr lang="en-GB" sz="1800" b="0" strike="noStrike" spc="-1">
              <a:solidFill>
                <a:srgbClr val="000000"/>
              </a:solidFill>
              <a:latin typeface="Arial"/>
            </a:endParaRPr>
          </a:p>
        </p:txBody>
      </p:sp>
      <p:pic>
        <p:nvPicPr>
          <p:cNvPr id="39" name="Image 38">
            <a:extLst>
              <a:ext uri="{FF2B5EF4-FFF2-40B4-BE49-F238E27FC236}">
                <a16:creationId xmlns:a16="http://schemas.microsoft.com/office/drawing/2014/main" id="{40D99960-EDE8-8B45-A841-A7B4994AA774}"/>
              </a:ext>
            </a:extLst>
          </p:cNvPr>
          <p:cNvPicPr/>
          <p:nvPr/>
        </p:nvPicPr>
        <p:blipFill>
          <a:blip r:embed="rId13" cstate="email">
            <a:extLst>
              <a:ext uri="{28A0092B-C50C-407E-A947-70E740481C1C}">
                <a14:useLocalDpi xmlns:a14="http://schemas.microsoft.com/office/drawing/2010/main"/>
              </a:ext>
            </a:extLst>
          </a:blip>
          <a:stretch/>
        </p:blipFill>
        <p:spPr>
          <a:xfrm>
            <a:off x="4834373" y="5285160"/>
            <a:ext cx="2437200" cy="1142640"/>
          </a:xfrm>
          <a:prstGeom prst="rect">
            <a:avLst/>
          </a:prstGeom>
          <a:noFill/>
          <a:ln w="0">
            <a:noFill/>
          </a:ln>
        </p:spPr>
      </p:pic>
    </p:spTree>
    <p:extLst>
      <p:ext uri="{BB962C8B-B14F-4D97-AF65-F5344CB8AC3E}">
        <p14:creationId xmlns:p14="http://schemas.microsoft.com/office/powerpoint/2010/main" val="10105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8FCDF2-3D1E-304C-AC6E-0B295D09CCF5}"/>
              </a:ext>
            </a:extLst>
          </p:cNvPr>
          <p:cNvSpPr>
            <a:spLocks noGrp="1"/>
          </p:cNvSpPr>
          <p:nvPr>
            <p:ph type="title"/>
          </p:nvPr>
        </p:nvSpPr>
        <p:spPr/>
        <p:txBody>
          <a:bodyPr>
            <a:normAutofit fontScale="90000"/>
          </a:bodyPr>
          <a:lstStyle/>
          <a:p>
            <a:r>
              <a:rPr lang="fr-FR" dirty="0"/>
              <a:t>Compact, '</a:t>
            </a:r>
            <a:r>
              <a:rPr lang="fr-FR" dirty="0" err="1"/>
              <a:t>cleaner</a:t>
            </a:r>
            <a:r>
              <a:rPr lang="fr-FR" dirty="0"/>
              <a:t>' and </a:t>
            </a:r>
            <a:r>
              <a:rPr lang="fr-FR" dirty="0" err="1"/>
              <a:t>lighter</a:t>
            </a:r>
            <a:r>
              <a:rPr lang="fr-FR" dirty="0"/>
              <a:t> </a:t>
            </a:r>
            <a:r>
              <a:rPr lang="fr-FR" dirty="0" err="1"/>
              <a:t>accelerators</a:t>
            </a:r>
            <a:endParaRPr lang="fr-FR" dirty="0"/>
          </a:p>
        </p:txBody>
      </p:sp>
      <p:sp>
        <p:nvSpPr>
          <p:cNvPr id="3" name="Espace réservé du contenu 2">
            <a:extLst>
              <a:ext uri="{FF2B5EF4-FFF2-40B4-BE49-F238E27FC236}">
                <a16:creationId xmlns:a16="http://schemas.microsoft.com/office/drawing/2014/main" id="{7748E80B-6D04-1F40-94F2-DB614BC57A15}"/>
              </a:ext>
            </a:extLst>
          </p:cNvPr>
          <p:cNvSpPr>
            <a:spLocks noGrp="1"/>
          </p:cNvSpPr>
          <p:nvPr>
            <p:ph sz="half" idx="1"/>
          </p:nvPr>
        </p:nvSpPr>
        <p:spPr/>
        <p:txBody>
          <a:bodyPr/>
          <a:lstStyle/>
          <a:p>
            <a:endParaRPr lang="fr-FR" dirty="0"/>
          </a:p>
        </p:txBody>
      </p:sp>
      <p:sp>
        <p:nvSpPr>
          <p:cNvPr id="4" name="Espace réservé de la date 3">
            <a:extLst>
              <a:ext uri="{FF2B5EF4-FFF2-40B4-BE49-F238E27FC236}">
                <a16:creationId xmlns:a16="http://schemas.microsoft.com/office/drawing/2014/main" id="{813D5E20-36B7-7D4E-B0ED-C927B15537CD}"/>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863BA97C-9EA4-2646-9ED5-33D374AB16C5}"/>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756613E9-6426-E34F-A483-9DE88EDDD5A7}"/>
              </a:ext>
            </a:extLst>
          </p:cNvPr>
          <p:cNvSpPr>
            <a:spLocks noGrp="1"/>
          </p:cNvSpPr>
          <p:nvPr>
            <p:ph type="sldNum" sz="quarter" idx="12"/>
          </p:nvPr>
        </p:nvSpPr>
        <p:spPr/>
        <p:txBody>
          <a:bodyPr/>
          <a:lstStyle/>
          <a:p>
            <a:fld id="{84AD9DD3-CAE0-4EB1-A102-8F9EDDC8C851}" type="slidenum">
              <a:rPr lang="en-CH" smtClean="0"/>
              <a:t>3</a:t>
            </a:fld>
            <a:endParaRPr lang="en-CH"/>
          </a:p>
        </p:txBody>
      </p:sp>
      <p:sp>
        <p:nvSpPr>
          <p:cNvPr id="7" name="ZoneTexte 6">
            <a:extLst>
              <a:ext uri="{FF2B5EF4-FFF2-40B4-BE49-F238E27FC236}">
                <a16:creationId xmlns:a16="http://schemas.microsoft.com/office/drawing/2014/main" id="{EA1AB6AA-3093-E048-B352-C7DBF27CE13E}"/>
              </a:ext>
            </a:extLst>
          </p:cNvPr>
          <p:cNvSpPr txBox="1"/>
          <p:nvPr/>
        </p:nvSpPr>
        <p:spPr>
          <a:xfrm>
            <a:off x="6667450" y="1330036"/>
            <a:ext cx="5234264" cy="4498585"/>
          </a:xfrm>
          <a:prstGeom prst="rect">
            <a:avLst/>
          </a:prstGeom>
          <a:noFill/>
          <a:ln w="0">
            <a:noFill/>
          </a:ln>
        </p:spPr>
        <p:txBody>
          <a:bodyPr lIns="90000" tIns="45000" rIns="90000" bIns="45000" anchor="b">
            <a:noAutofit/>
          </a:bodyPr>
          <a:lstStyle/>
          <a:p>
            <a:pPr marL="216000" indent="-216000">
              <a:spcBef>
                <a:spcPts val="1417"/>
              </a:spcBef>
              <a:buClr>
                <a:srgbClr val="000000"/>
              </a:buClr>
              <a:buSzPct val="45000"/>
              <a:buFont typeface="Wingdings" charset="2"/>
              <a:buChar char=""/>
            </a:pPr>
            <a:r>
              <a:rPr lang="en-GB" sz="1600" b="0" strike="noStrike" spc="-1" dirty="0">
                <a:solidFill>
                  <a:srgbClr val="000000"/>
                </a:solidFill>
                <a:latin typeface="DejaVu Sans Light"/>
              </a:rPr>
              <a:t>TWAC offers a new approach to </a:t>
            </a:r>
            <a:r>
              <a:rPr lang="en-GB" sz="1600" b="1" strike="noStrike" spc="-1" dirty="0">
                <a:solidFill>
                  <a:srgbClr val="000000"/>
                </a:solidFill>
                <a:latin typeface="DejaVu Sans Light"/>
              </a:rPr>
              <a:t>simultaneously overcome multiple limitations while reducing the size of accelerators</a:t>
            </a:r>
            <a:r>
              <a:rPr lang="en-GB" sz="1600" b="0" strike="noStrike" spc="-1" dirty="0">
                <a:solidFill>
                  <a:srgbClr val="000000"/>
                </a:solidFill>
                <a:latin typeface="DejaVu Sans Light"/>
              </a:rPr>
              <a:t>. It aims to serve both research and industrial purposes with the goal of moving towards 'cleaner' and lighter accelerators, catering to </a:t>
            </a:r>
            <a:r>
              <a:rPr lang="en-GB" sz="1600" b="1" strike="noStrike" spc="-1" dirty="0">
                <a:solidFill>
                  <a:srgbClr val="000000"/>
                </a:solidFill>
                <a:latin typeface="DejaVu Sans Light"/>
              </a:rPr>
              <a:t>applications ranging from research accelerators to cancer treatments</a:t>
            </a:r>
            <a:endParaRPr lang="en-GB" sz="1600" b="0" strike="noStrike" spc="-1" dirty="0">
              <a:solidFill>
                <a:srgbClr val="000000"/>
              </a:solidFill>
              <a:latin typeface="Arial"/>
            </a:endParaRPr>
          </a:p>
          <a:p>
            <a:pPr marL="216000" indent="-216000">
              <a:spcBef>
                <a:spcPts val="1417"/>
              </a:spcBef>
              <a:buClr>
                <a:srgbClr val="000000"/>
              </a:buClr>
              <a:buSzPct val="45000"/>
              <a:buFont typeface="Wingdings" charset="2"/>
              <a:buChar char=""/>
            </a:pPr>
            <a:r>
              <a:rPr lang="en-GB" sz="1600" b="0" strike="noStrike" spc="-1" dirty="0">
                <a:solidFill>
                  <a:srgbClr val="000000"/>
                </a:solidFill>
                <a:latin typeface="DejaVu Sans Light"/>
              </a:rPr>
              <a:t>TWAC proposes to simplify infrastructures by replacing RF sources with </a:t>
            </a:r>
            <a:r>
              <a:rPr lang="en-GB" sz="1600" b="1" strike="noStrike" spc="-1" dirty="0">
                <a:solidFill>
                  <a:srgbClr val="000000"/>
                </a:solidFill>
                <a:latin typeface="DejaVu Sans Light"/>
              </a:rPr>
              <a:t>optical sources</a:t>
            </a:r>
            <a:endParaRPr lang="en-GB" sz="1600" b="0" strike="noStrike" spc="-1" dirty="0">
              <a:solidFill>
                <a:srgbClr val="000000"/>
              </a:solidFill>
              <a:latin typeface="Arial"/>
            </a:endParaRPr>
          </a:p>
          <a:p>
            <a:pPr marL="216000" indent="-216000">
              <a:spcBef>
                <a:spcPts val="1417"/>
              </a:spcBef>
              <a:buClr>
                <a:srgbClr val="000000"/>
              </a:buClr>
              <a:buSzPct val="45000"/>
              <a:buFont typeface="Wingdings" charset="2"/>
              <a:buChar char=""/>
            </a:pPr>
            <a:r>
              <a:rPr lang="en-GB" sz="1600" b="0" strike="noStrike" spc="-1" dirty="0">
                <a:solidFill>
                  <a:srgbClr val="000000"/>
                </a:solidFill>
                <a:latin typeface="DejaVu Sans Light"/>
              </a:rPr>
              <a:t>ZITA (</a:t>
            </a:r>
            <a:r>
              <a:rPr lang="en-GB" sz="1600" b="0" strike="noStrike" spc="-1" dirty="0" err="1">
                <a:solidFill>
                  <a:srgbClr val="000000"/>
                </a:solidFill>
                <a:latin typeface="DejaVu Sans Light"/>
              </a:rPr>
              <a:t>cannelonni</a:t>
            </a:r>
            <a:r>
              <a:rPr lang="en-GB" sz="1600" b="0" strike="noStrike" spc="-1" dirty="0">
                <a:solidFill>
                  <a:srgbClr val="000000"/>
                </a:solidFill>
                <a:latin typeface="DejaVu Sans Light"/>
              </a:rPr>
              <a:t> pasta) : the accelerator structure will be able to withstand high accelerator field strengths within </a:t>
            </a:r>
            <a:r>
              <a:rPr lang="en-GB" sz="1600" b="1" strike="noStrike" spc="-1" dirty="0" err="1">
                <a:solidFill>
                  <a:srgbClr val="000000"/>
                </a:solidFill>
                <a:latin typeface="DejaVu Sans Light"/>
              </a:rPr>
              <a:t>millimeter</a:t>
            </a:r>
            <a:r>
              <a:rPr lang="en-GB" sz="1600" b="1" strike="noStrike" spc="-1" dirty="0">
                <a:solidFill>
                  <a:srgbClr val="000000"/>
                </a:solidFill>
                <a:latin typeface="DejaVu Sans Light"/>
              </a:rPr>
              <a:t>-scale</a:t>
            </a:r>
            <a:r>
              <a:rPr lang="en-GB" sz="1600" b="0" strike="noStrike" spc="-1" dirty="0">
                <a:solidFill>
                  <a:srgbClr val="000000"/>
                </a:solidFill>
                <a:latin typeface="DejaVu Sans Light"/>
              </a:rPr>
              <a:t> dimensions</a:t>
            </a:r>
            <a:endParaRPr lang="en-GB" sz="1600" b="0" strike="noStrike" spc="-1" dirty="0">
              <a:solidFill>
                <a:srgbClr val="000000"/>
              </a:solidFill>
              <a:latin typeface="Arial"/>
            </a:endParaRPr>
          </a:p>
        </p:txBody>
      </p:sp>
      <p:pic>
        <p:nvPicPr>
          <p:cNvPr id="8" name="Image 7">
            <a:extLst>
              <a:ext uri="{FF2B5EF4-FFF2-40B4-BE49-F238E27FC236}">
                <a16:creationId xmlns:a16="http://schemas.microsoft.com/office/drawing/2014/main" id="{56F3F626-08F2-E944-ADBE-7F7BE348FE83}"/>
              </a:ext>
            </a:extLst>
          </p:cNvPr>
          <p:cNvPicPr/>
          <p:nvPr/>
        </p:nvPicPr>
        <p:blipFill>
          <a:blip r:embed="rId2" cstate="email">
            <a:extLst>
              <a:ext uri="{28A0092B-C50C-407E-A947-70E740481C1C}">
                <a14:useLocalDpi xmlns:a14="http://schemas.microsoft.com/office/drawing/2010/main"/>
              </a:ext>
            </a:extLst>
          </a:blip>
          <a:stretch/>
        </p:blipFill>
        <p:spPr>
          <a:xfrm>
            <a:off x="639320" y="1854334"/>
            <a:ext cx="1309320" cy="1774800"/>
          </a:xfrm>
          <a:prstGeom prst="rect">
            <a:avLst/>
          </a:prstGeom>
          <a:noFill/>
          <a:ln w="0">
            <a:noFill/>
          </a:ln>
        </p:spPr>
      </p:pic>
      <p:pic>
        <p:nvPicPr>
          <p:cNvPr id="9" name="Image 8">
            <a:extLst>
              <a:ext uri="{FF2B5EF4-FFF2-40B4-BE49-F238E27FC236}">
                <a16:creationId xmlns:a16="http://schemas.microsoft.com/office/drawing/2014/main" id="{129B55C2-C560-6448-86CD-F3EB9E755F0E}"/>
              </a:ext>
            </a:extLst>
          </p:cNvPr>
          <p:cNvPicPr/>
          <p:nvPr/>
        </p:nvPicPr>
        <p:blipFill>
          <a:blip r:embed="rId3" cstate="email">
            <a:extLst>
              <a:ext uri="{28A0092B-C50C-407E-A947-70E740481C1C}">
                <a14:useLocalDpi xmlns:a14="http://schemas.microsoft.com/office/drawing/2010/main"/>
              </a:ext>
            </a:extLst>
          </a:blip>
          <a:stretch/>
        </p:blipFill>
        <p:spPr>
          <a:xfrm>
            <a:off x="2701760" y="2045134"/>
            <a:ext cx="2054880" cy="1369800"/>
          </a:xfrm>
          <a:prstGeom prst="rect">
            <a:avLst/>
          </a:prstGeom>
          <a:noFill/>
          <a:ln w="0">
            <a:noFill/>
          </a:ln>
        </p:spPr>
      </p:pic>
      <p:pic>
        <p:nvPicPr>
          <p:cNvPr id="10" name="Image 9">
            <a:extLst>
              <a:ext uri="{FF2B5EF4-FFF2-40B4-BE49-F238E27FC236}">
                <a16:creationId xmlns:a16="http://schemas.microsoft.com/office/drawing/2014/main" id="{874DDB6C-D2BD-F543-84D4-A061A37DFE81}"/>
              </a:ext>
            </a:extLst>
          </p:cNvPr>
          <p:cNvPicPr/>
          <p:nvPr/>
        </p:nvPicPr>
        <p:blipFill>
          <a:blip r:embed="rId4" cstate="email">
            <a:extLst>
              <a:ext uri="{28A0092B-C50C-407E-A947-70E740481C1C}">
                <a14:useLocalDpi xmlns:a14="http://schemas.microsoft.com/office/drawing/2010/main"/>
              </a:ext>
            </a:extLst>
          </a:blip>
          <a:stretch/>
        </p:blipFill>
        <p:spPr>
          <a:xfrm>
            <a:off x="436640" y="3989134"/>
            <a:ext cx="3432240" cy="1768320"/>
          </a:xfrm>
          <a:prstGeom prst="rect">
            <a:avLst/>
          </a:prstGeom>
          <a:noFill/>
          <a:ln w="0">
            <a:noFill/>
          </a:ln>
        </p:spPr>
      </p:pic>
      <p:pic>
        <p:nvPicPr>
          <p:cNvPr id="11" name="Image 10">
            <a:extLst>
              <a:ext uri="{FF2B5EF4-FFF2-40B4-BE49-F238E27FC236}">
                <a16:creationId xmlns:a16="http://schemas.microsoft.com/office/drawing/2014/main" id="{06848476-18C7-324F-BEEC-F782953B7846}"/>
              </a:ext>
            </a:extLst>
          </p:cNvPr>
          <p:cNvPicPr/>
          <p:nvPr/>
        </p:nvPicPr>
        <p:blipFill>
          <a:blip r:embed="rId5" cstate="email">
            <a:extLst>
              <a:ext uri="{28A0092B-C50C-407E-A947-70E740481C1C}">
                <a14:useLocalDpi xmlns:a14="http://schemas.microsoft.com/office/drawing/2010/main"/>
              </a:ext>
            </a:extLst>
          </a:blip>
          <a:stretch/>
        </p:blipFill>
        <p:spPr>
          <a:xfrm>
            <a:off x="4252640" y="4025134"/>
            <a:ext cx="1041120" cy="1617840"/>
          </a:xfrm>
          <a:prstGeom prst="rect">
            <a:avLst/>
          </a:prstGeom>
          <a:noFill/>
          <a:ln w="0">
            <a:noFill/>
          </a:ln>
        </p:spPr>
      </p:pic>
      <p:pic>
        <p:nvPicPr>
          <p:cNvPr id="12" name="Image 11">
            <a:extLst>
              <a:ext uri="{FF2B5EF4-FFF2-40B4-BE49-F238E27FC236}">
                <a16:creationId xmlns:a16="http://schemas.microsoft.com/office/drawing/2014/main" id="{5D52186C-0CC3-2A4F-A1CD-248177220D47}"/>
              </a:ext>
            </a:extLst>
          </p:cNvPr>
          <p:cNvPicPr/>
          <p:nvPr/>
        </p:nvPicPr>
        <p:blipFill>
          <a:blip r:embed="rId6" cstate="email">
            <a:extLst>
              <a:ext uri="{28A0092B-C50C-407E-A947-70E740481C1C}">
                <a14:useLocalDpi xmlns:a14="http://schemas.microsoft.com/office/drawing/2010/main"/>
              </a:ext>
            </a:extLst>
          </a:blip>
          <a:stretch/>
        </p:blipFill>
        <p:spPr>
          <a:xfrm>
            <a:off x="3635960" y="4708774"/>
            <a:ext cx="957240" cy="324360"/>
          </a:xfrm>
          <a:prstGeom prst="rect">
            <a:avLst/>
          </a:prstGeom>
          <a:noFill/>
          <a:ln w="0">
            <a:noFill/>
          </a:ln>
        </p:spPr>
      </p:pic>
      <p:pic>
        <p:nvPicPr>
          <p:cNvPr id="13" name="Image 12">
            <a:extLst>
              <a:ext uri="{FF2B5EF4-FFF2-40B4-BE49-F238E27FC236}">
                <a16:creationId xmlns:a16="http://schemas.microsoft.com/office/drawing/2014/main" id="{6479FB9F-E617-A34A-A523-3968A9E33EC0}"/>
              </a:ext>
            </a:extLst>
          </p:cNvPr>
          <p:cNvPicPr/>
          <p:nvPr/>
        </p:nvPicPr>
        <p:blipFill>
          <a:blip r:embed="rId6" cstate="email">
            <a:extLst>
              <a:ext uri="{28A0092B-C50C-407E-A947-70E740481C1C}">
                <a14:useLocalDpi xmlns:a14="http://schemas.microsoft.com/office/drawing/2010/main"/>
              </a:ext>
            </a:extLst>
          </a:blip>
          <a:stretch/>
        </p:blipFill>
        <p:spPr>
          <a:xfrm>
            <a:off x="1876640" y="2549134"/>
            <a:ext cx="957240" cy="324360"/>
          </a:xfrm>
          <a:prstGeom prst="rect">
            <a:avLst/>
          </a:prstGeom>
          <a:noFill/>
          <a:ln w="0">
            <a:noFill/>
          </a:ln>
        </p:spPr>
      </p:pic>
      <p:pic>
        <p:nvPicPr>
          <p:cNvPr id="14" name="Image 13">
            <a:extLst>
              <a:ext uri="{FF2B5EF4-FFF2-40B4-BE49-F238E27FC236}">
                <a16:creationId xmlns:a16="http://schemas.microsoft.com/office/drawing/2014/main" id="{8F07169A-7533-204C-A0A1-46AB85BAF7D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5444380" y="4015214"/>
            <a:ext cx="1343231" cy="1864249"/>
          </a:xfrm>
          <a:prstGeom prst="rect">
            <a:avLst/>
          </a:prstGeom>
        </p:spPr>
      </p:pic>
      <p:pic>
        <p:nvPicPr>
          <p:cNvPr id="15" name="Picture 2">
            <a:extLst>
              <a:ext uri="{FF2B5EF4-FFF2-40B4-BE49-F238E27FC236}">
                <a16:creationId xmlns:a16="http://schemas.microsoft.com/office/drawing/2014/main" id="{59ADE2A1-8E30-CA45-86DD-26F929704AC3}"/>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16351" y="5262173"/>
            <a:ext cx="461655" cy="56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6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EA1944-93A9-AE4E-85D1-5F702188463C}"/>
              </a:ext>
            </a:extLst>
          </p:cNvPr>
          <p:cNvSpPr>
            <a:spLocks noGrp="1"/>
          </p:cNvSpPr>
          <p:nvPr>
            <p:ph type="title"/>
          </p:nvPr>
        </p:nvSpPr>
        <p:spPr/>
        <p:txBody>
          <a:bodyPr>
            <a:normAutofit/>
          </a:bodyPr>
          <a:lstStyle/>
          <a:p>
            <a:r>
              <a:rPr lang="fr-FR" dirty="0"/>
              <a:t>EIC </a:t>
            </a:r>
            <a:r>
              <a:rPr lang="fr-FR" dirty="0" err="1"/>
              <a:t>Pathfinder</a:t>
            </a:r>
            <a:r>
              <a:rPr lang="fr-FR" dirty="0"/>
              <a:t> Open – call 2021</a:t>
            </a:r>
          </a:p>
        </p:txBody>
      </p:sp>
      <p:sp>
        <p:nvSpPr>
          <p:cNvPr id="3" name="Espace réservé du contenu 2">
            <a:extLst>
              <a:ext uri="{FF2B5EF4-FFF2-40B4-BE49-F238E27FC236}">
                <a16:creationId xmlns:a16="http://schemas.microsoft.com/office/drawing/2014/main" id="{B483BC66-20F8-CD44-AA13-C18E827E9EB2}"/>
              </a:ext>
            </a:extLst>
          </p:cNvPr>
          <p:cNvSpPr>
            <a:spLocks noGrp="1"/>
          </p:cNvSpPr>
          <p:nvPr>
            <p:ph sz="half" idx="1"/>
          </p:nvPr>
        </p:nvSpPr>
        <p:spPr/>
        <p:txBody>
          <a:bodyPr/>
          <a:lstStyle/>
          <a:p>
            <a:endParaRPr lang="fr-FR"/>
          </a:p>
        </p:txBody>
      </p:sp>
      <p:sp>
        <p:nvSpPr>
          <p:cNvPr id="4" name="Espace réservé de la date 3">
            <a:extLst>
              <a:ext uri="{FF2B5EF4-FFF2-40B4-BE49-F238E27FC236}">
                <a16:creationId xmlns:a16="http://schemas.microsoft.com/office/drawing/2014/main" id="{4813D28D-0160-274E-895D-9090BA3B3A79}"/>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8E1B89CF-1644-0B4F-873F-B0230F083288}"/>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A67BF4FE-EC54-9F4A-9D48-1DE8812E1347}"/>
              </a:ext>
            </a:extLst>
          </p:cNvPr>
          <p:cNvSpPr>
            <a:spLocks noGrp="1"/>
          </p:cNvSpPr>
          <p:nvPr>
            <p:ph type="sldNum" sz="quarter" idx="12"/>
          </p:nvPr>
        </p:nvSpPr>
        <p:spPr/>
        <p:txBody>
          <a:bodyPr/>
          <a:lstStyle/>
          <a:p>
            <a:fld id="{84AD9DD3-CAE0-4EB1-A102-8F9EDDC8C851}" type="slidenum">
              <a:rPr lang="en-CH" smtClean="0"/>
              <a:t>4</a:t>
            </a:fld>
            <a:endParaRPr lang="en-CH"/>
          </a:p>
        </p:txBody>
      </p:sp>
      <p:sp>
        <p:nvSpPr>
          <p:cNvPr id="7" name="ZoneTexte 6">
            <a:extLst>
              <a:ext uri="{FF2B5EF4-FFF2-40B4-BE49-F238E27FC236}">
                <a16:creationId xmlns:a16="http://schemas.microsoft.com/office/drawing/2014/main" id="{A9BA9A9E-2D2C-E14B-9F21-07B114D73550}"/>
              </a:ext>
            </a:extLst>
          </p:cNvPr>
          <p:cNvSpPr txBox="1"/>
          <p:nvPr/>
        </p:nvSpPr>
        <p:spPr>
          <a:xfrm>
            <a:off x="1065713" y="1330036"/>
            <a:ext cx="3924360" cy="4600800"/>
          </a:xfrm>
          <a:prstGeom prst="rect">
            <a:avLst/>
          </a:prstGeom>
          <a:noFill/>
          <a:ln w="0">
            <a:noFill/>
          </a:ln>
        </p:spPr>
        <p:txBody>
          <a:bodyPr lIns="90000" tIns="45000" rIns="90000" bIns="45000" anchor="t">
            <a:noAutofit/>
          </a:bodyPr>
          <a:lstStyle/>
          <a:p>
            <a:pPr marL="216000" indent="-216000">
              <a:buClr>
                <a:srgbClr val="000000"/>
              </a:buClr>
              <a:buSzPct val="45000"/>
              <a:buFont typeface="Wingdings" charset="2"/>
              <a:buChar char=""/>
            </a:pPr>
            <a:r>
              <a:rPr lang="en-GB" sz="1800" b="0" strike="noStrike" spc="-1" dirty="0">
                <a:solidFill>
                  <a:srgbClr val="000000"/>
                </a:solidFill>
                <a:latin typeface="DejaVu Sans Light"/>
              </a:rPr>
              <a:t>Project funded by </a:t>
            </a:r>
            <a:r>
              <a:rPr lang="en-GB" sz="1800" b="0" strike="noStrike" spc="-1" dirty="0" err="1">
                <a:solidFill>
                  <a:srgbClr val="000000"/>
                </a:solidFill>
                <a:latin typeface="DejaVu Sans Light"/>
              </a:rPr>
              <a:t>Europeen</a:t>
            </a:r>
            <a:r>
              <a:rPr lang="en-GB" sz="1800" b="0" strike="noStrike" spc="-1" dirty="0">
                <a:solidFill>
                  <a:srgbClr val="000000"/>
                </a:solidFill>
                <a:latin typeface="DejaVu Sans Light"/>
              </a:rPr>
              <a:t> Innovation </a:t>
            </a:r>
            <a:r>
              <a:rPr lang="en-GB" sz="1800" b="0" strike="noStrike" spc="-1" dirty="0" err="1">
                <a:solidFill>
                  <a:srgbClr val="000000"/>
                </a:solidFill>
                <a:latin typeface="DejaVu Sans Light"/>
              </a:rPr>
              <a:t>Concil</a:t>
            </a:r>
            <a:r>
              <a:rPr lang="en-GB" sz="1800" b="0" strike="noStrike" spc="-1" dirty="0">
                <a:solidFill>
                  <a:srgbClr val="000000"/>
                </a:solidFill>
                <a:latin typeface="DejaVu Sans Light"/>
              </a:rPr>
              <a:t>, Pillar 3 of Horizon Europe, twin of ERC for Innovation</a:t>
            </a:r>
            <a:endParaRPr lang="en-GB" sz="1800" b="0" strike="noStrike" spc="-1" dirty="0">
              <a:solidFill>
                <a:srgbClr val="000000"/>
              </a:solidFill>
              <a:latin typeface="Arial"/>
            </a:endParaRPr>
          </a:p>
          <a:p>
            <a:pPr marL="216000" indent="-216000">
              <a:buClr>
                <a:srgbClr val="000000"/>
              </a:buClr>
              <a:buSzPct val="45000"/>
              <a:buFont typeface="Wingdings" charset="2"/>
              <a:buChar char=""/>
            </a:pPr>
            <a:endParaRPr lang="en-GB" sz="1800" b="0" strike="noStrike" spc="-1" dirty="0">
              <a:solidFill>
                <a:srgbClr val="000000"/>
              </a:solidFill>
              <a:latin typeface="Arial"/>
            </a:endParaRPr>
          </a:p>
          <a:p>
            <a:pPr marL="216000" indent="-216000">
              <a:buClr>
                <a:srgbClr val="000000"/>
              </a:buClr>
              <a:buSzPct val="45000"/>
              <a:buFont typeface="Wingdings" charset="2"/>
              <a:buChar char=""/>
            </a:pPr>
            <a:r>
              <a:rPr lang="en-GB" sz="1800" b="0" strike="noStrike" spc="-1" dirty="0">
                <a:solidFill>
                  <a:srgbClr val="000000"/>
                </a:solidFill>
                <a:latin typeface="DejaVu Sans Light"/>
              </a:rPr>
              <a:t>The EIC supports research teams in the research and development of </a:t>
            </a:r>
            <a:r>
              <a:rPr lang="en-GB" sz="1800" b="1" strike="noStrike" spc="-1" dirty="0">
                <a:solidFill>
                  <a:srgbClr val="000000"/>
                </a:solidFill>
                <a:latin typeface="DejaVu Sans Light"/>
              </a:rPr>
              <a:t>innovative technologies</a:t>
            </a:r>
            <a:r>
              <a:rPr lang="en-GB" sz="1800" b="0" strike="noStrike" spc="-1" dirty="0">
                <a:solidFill>
                  <a:srgbClr val="000000"/>
                </a:solidFill>
                <a:latin typeface="DejaVu Sans Light"/>
              </a:rPr>
              <a:t> that are high-risk and high-potential, </a:t>
            </a:r>
            <a:r>
              <a:rPr lang="en-GB" sz="1800" b="1" strike="noStrike" spc="-1" dirty="0">
                <a:solidFill>
                  <a:srgbClr val="000000"/>
                </a:solidFill>
                <a:latin typeface="DejaVu Sans Light"/>
              </a:rPr>
              <a:t>fostering advanced interdisciplinary scientific collaborations</a:t>
            </a:r>
            <a:endParaRPr lang="en-GB" sz="1800" b="0" strike="noStrike" spc="-1" dirty="0">
              <a:solidFill>
                <a:srgbClr val="000000"/>
              </a:solidFill>
              <a:latin typeface="Arial"/>
            </a:endParaRPr>
          </a:p>
          <a:p>
            <a:pPr marL="216000" indent="-216000">
              <a:buClr>
                <a:srgbClr val="000000"/>
              </a:buClr>
              <a:buSzPct val="45000"/>
              <a:buFont typeface="Wingdings" charset="2"/>
              <a:buChar char=""/>
            </a:pPr>
            <a:endParaRPr lang="en-GB" sz="1800" b="0" strike="noStrike" spc="-1" dirty="0">
              <a:solidFill>
                <a:srgbClr val="000000"/>
              </a:solidFill>
              <a:latin typeface="Arial"/>
            </a:endParaRPr>
          </a:p>
          <a:p>
            <a:pPr marL="216000" indent="-216000">
              <a:buClr>
                <a:srgbClr val="000000"/>
              </a:buClr>
              <a:buSzPct val="45000"/>
              <a:buFont typeface="Wingdings" charset="2"/>
              <a:buChar char=""/>
            </a:pPr>
            <a:r>
              <a:rPr lang="en-GB" sz="1800" b="1" strike="noStrike" spc="-1" dirty="0">
                <a:solidFill>
                  <a:srgbClr val="000000"/>
                </a:solidFill>
                <a:latin typeface="DejaVu Sans Light"/>
              </a:rPr>
              <a:t>Granted in 2022 </a:t>
            </a:r>
            <a:r>
              <a:rPr lang="en-GB" sz="1800" b="0" strike="noStrike" spc="-1" dirty="0">
                <a:solidFill>
                  <a:srgbClr val="000000"/>
                </a:solidFill>
                <a:latin typeface="DejaVu Sans Light"/>
              </a:rPr>
              <a:t>with 3.1 </a:t>
            </a:r>
            <a:r>
              <a:rPr lang="en-GB" sz="1800" b="0" strike="noStrike" spc="-1" dirty="0" err="1">
                <a:solidFill>
                  <a:srgbClr val="000000"/>
                </a:solidFill>
                <a:latin typeface="DejaVu Sans Light"/>
              </a:rPr>
              <a:t>Meuros</a:t>
            </a:r>
            <a:r>
              <a:rPr lang="en-GB" sz="1800" b="0" strike="noStrike" spc="-1" dirty="0">
                <a:solidFill>
                  <a:srgbClr val="000000"/>
                </a:solidFill>
                <a:latin typeface="DejaVu Sans Light"/>
              </a:rPr>
              <a:t> + 0.5 </a:t>
            </a:r>
            <a:r>
              <a:rPr lang="en-GB" sz="1800" b="0" strike="noStrike" spc="-1" dirty="0" err="1">
                <a:solidFill>
                  <a:srgbClr val="000000"/>
                </a:solidFill>
                <a:latin typeface="DejaVu Sans Light"/>
              </a:rPr>
              <a:t>Meuros</a:t>
            </a:r>
            <a:r>
              <a:rPr lang="en-GB" sz="1800" b="0" strike="noStrike" spc="-1" dirty="0">
                <a:solidFill>
                  <a:srgbClr val="000000"/>
                </a:solidFill>
                <a:latin typeface="DejaVu Sans Light"/>
              </a:rPr>
              <a:t> from </a:t>
            </a:r>
            <a:r>
              <a:rPr lang="en-GB" sz="1800" b="0" strike="noStrike" spc="-1" dirty="0" err="1">
                <a:solidFill>
                  <a:srgbClr val="000000"/>
                </a:solidFill>
                <a:latin typeface="DejaVu Sans Light"/>
              </a:rPr>
              <a:t>sefri</a:t>
            </a:r>
            <a:endParaRPr lang="en-GB" sz="1800" b="0" strike="noStrike" spc="-1" dirty="0">
              <a:solidFill>
                <a:srgbClr val="000000"/>
              </a:solidFill>
              <a:latin typeface="Arial"/>
            </a:endParaRPr>
          </a:p>
        </p:txBody>
      </p:sp>
      <p:pic>
        <p:nvPicPr>
          <p:cNvPr id="8" name="Image 7">
            <a:extLst>
              <a:ext uri="{FF2B5EF4-FFF2-40B4-BE49-F238E27FC236}">
                <a16:creationId xmlns:a16="http://schemas.microsoft.com/office/drawing/2014/main" id="{9DC70B49-2467-6841-8EBD-D0F4CF37BB31}"/>
              </a:ext>
            </a:extLst>
          </p:cNvPr>
          <p:cNvPicPr/>
          <p:nvPr/>
        </p:nvPicPr>
        <p:blipFill>
          <a:blip r:embed="rId2" cstate="email">
            <a:extLst>
              <a:ext uri="{28A0092B-C50C-407E-A947-70E740481C1C}">
                <a14:useLocalDpi xmlns:a14="http://schemas.microsoft.com/office/drawing/2010/main"/>
              </a:ext>
            </a:extLst>
          </a:blip>
          <a:stretch/>
        </p:blipFill>
        <p:spPr>
          <a:xfrm>
            <a:off x="4907993" y="1439116"/>
            <a:ext cx="6094440" cy="3160080"/>
          </a:xfrm>
          <a:prstGeom prst="rect">
            <a:avLst/>
          </a:prstGeom>
          <a:noFill/>
          <a:ln w="0">
            <a:noFill/>
          </a:ln>
        </p:spPr>
      </p:pic>
      <p:pic>
        <p:nvPicPr>
          <p:cNvPr id="9" name="Image 8">
            <a:extLst>
              <a:ext uri="{FF2B5EF4-FFF2-40B4-BE49-F238E27FC236}">
                <a16:creationId xmlns:a16="http://schemas.microsoft.com/office/drawing/2014/main" id="{2BA7C99E-D555-0B46-BCD5-7F3AB0ABC684}"/>
              </a:ext>
            </a:extLst>
          </p:cNvPr>
          <p:cNvPicPr/>
          <p:nvPr/>
        </p:nvPicPr>
        <p:blipFill>
          <a:blip r:embed="rId3" cstate="email">
            <a:extLst>
              <a:ext uri="{28A0092B-C50C-407E-A947-70E740481C1C}">
                <a14:useLocalDpi xmlns:a14="http://schemas.microsoft.com/office/drawing/2010/main"/>
              </a:ext>
            </a:extLst>
          </a:blip>
          <a:stretch/>
        </p:blipFill>
        <p:spPr>
          <a:xfrm>
            <a:off x="6505313" y="4742476"/>
            <a:ext cx="2704680" cy="901080"/>
          </a:xfrm>
          <a:prstGeom prst="rect">
            <a:avLst/>
          </a:prstGeom>
          <a:noFill/>
          <a:ln w="0">
            <a:noFill/>
          </a:ln>
        </p:spPr>
      </p:pic>
    </p:spTree>
    <p:extLst>
      <p:ext uri="{BB962C8B-B14F-4D97-AF65-F5344CB8AC3E}">
        <p14:creationId xmlns:p14="http://schemas.microsoft.com/office/powerpoint/2010/main" val="1262786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re 1">
            <a:extLst>
              <a:ext uri="{FF2B5EF4-FFF2-40B4-BE49-F238E27FC236}">
                <a16:creationId xmlns:a16="http://schemas.microsoft.com/office/drawing/2014/main" id="{B5A3171B-5E12-E846-5CB3-97BE3A6C08BC}"/>
              </a:ext>
            </a:extLst>
          </p:cNvPr>
          <p:cNvSpPr>
            <a:spLocks noGrp="1"/>
          </p:cNvSpPr>
          <p:nvPr>
            <p:ph type="title"/>
          </p:nvPr>
        </p:nvSpPr>
        <p:spPr>
          <a:xfrm>
            <a:off x="2175126" y="237392"/>
            <a:ext cx="9788267" cy="721396"/>
          </a:xfrm>
        </p:spPr>
        <p:txBody>
          <a:bodyPr>
            <a:normAutofit fontScale="90000"/>
          </a:bodyPr>
          <a:lstStyle/>
          <a:p>
            <a:r>
              <a:rPr lang="en-US" dirty="0"/>
              <a:t>Objective: compact high gradient accelerator</a:t>
            </a:r>
            <a:endParaRPr lang="en-CH" dirty="0"/>
          </a:p>
        </p:txBody>
      </p:sp>
      <p:sp>
        <p:nvSpPr>
          <p:cNvPr id="120164457" name="Espace réservé du contenu 2"/>
          <p:cNvSpPr>
            <a:spLocks noGrp="1"/>
          </p:cNvSpPr>
          <p:nvPr>
            <p:ph sz="half" idx="1"/>
          </p:nvPr>
        </p:nvSpPr>
        <p:spPr bwMode="auto">
          <a:xfrm>
            <a:off x="838200" y="4248005"/>
            <a:ext cx="5041776" cy="1928957"/>
          </a:xfrm>
        </p:spPr>
        <p:txBody>
          <a:bodyPr vertOverflow="overflow" horzOverflow="clip" vert="horz" wrap="square" lIns="91440" tIns="45720" rIns="91440" bIns="45720" numCol="1" spcCol="0" rtlCol="0" fromWordArt="0" anchor="t" anchorCtr="0" forceAA="0" compatLnSpc="0">
            <a:normAutofit fontScale="80000" lnSpcReduction="10000"/>
          </a:bodyPr>
          <a:lstStyle/>
          <a:p>
            <a:pPr>
              <a:buClr>
                <a:schemeClr val="accent1"/>
              </a:buClr>
              <a:buFont typeface="Wingdings"/>
              <a:buChar char="q"/>
              <a:defRPr/>
            </a:pPr>
            <a:r>
              <a:rPr lang="en-US" dirty="0"/>
              <a:t>To demonstrate a high energy gain per meter accelerating structure in the gap between the RF technologies and laser plasma accelerators</a:t>
            </a:r>
          </a:p>
          <a:p>
            <a:pPr>
              <a:buClr>
                <a:schemeClr val="accent1"/>
              </a:buClr>
              <a:buFont typeface="Wingdings"/>
              <a:buChar char="q"/>
              <a:defRPr/>
            </a:pPr>
            <a:r>
              <a:rPr lang="en-US" dirty="0"/>
              <a:t>To demonstrate electron bunch compression </a:t>
            </a:r>
          </a:p>
        </p:txBody>
      </p:sp>
      <p:sp>
        <p:nvSpPr>
          <p:cNvPr id="1915094244" name="Espace réservé du contenu 2"/>
          <p:cNvSpPr txBox="1"/>
          <p:nvPr/>
        </p:nvSpPr>
        <p:spPr bwMode="auto">
          <a:xfrm>
            <a:off x="5879975" y="4258143"/>
            <a:ext cx="6083418" cy="2267200"/>
          </a:xfrm>
          <a:prstGeom prst="rect">
            <a:avLst/>
          </a:prstGeom>
        </p:spPr>
        <p:txBody>
          <a:bodyPr vert="horz" lIns="91440" tIns="45720" rIns="91440" bIns="45720" rtlCol="0">
            <a:normAutofit fontScale="85000" lnSpcReduction="20000"/>
          </a:bodyPr>
          <a:lstStyle>
            <a:lvl1pPr marL="228600" indent="-228600" algn="l" defTabSz="914400">
              <a:lnSpc>
                <a:spcPct val="90000"/>
              </a:lnSpc>
              <a:spcBef>
                <a:spcPts val="999"/>
              </a:spcBef>
              <a:buFont typeface="Arial"/>
              <a:buChar char="•"/>
              <a:defRPr sz="2800">
                <a:solidFill>
                  <a:schemeClr val="tx1"/>
                </a:solidFill>
                <a:latin typeface="+mn-lt"/>
                <a:ea typeface="+mn-ea"/>
                <a:cs typeface="+mn-cs"/>
              </a:defRPr>
            </a:lvl1pPr>
            <a:lvl2pPr marL="685800" indent="-228600" algn="l" defTabSz="914400">
              <a:lnSpc>
                <a:spcPct val="90000"/>
              </a:lnSpc>
              <a:spcBef>
                <a:spcPts val="499"/>
              </a:spcBef>
              <a:buFont typeface="Arial"/>
              <a:buChar char="•"/>
              <a:defRPr sz="2400">
                <a:solidFill>
                  <a:schemeClr val="tx1"/>
                </a:solidFill>
                <a:latin typeface="+mn-lt"/>
                <a:ea typeface="+mn-ea"/>
                <a:cs typeface="+mn-cs"/>
              </a:defRPr>
            </a:lvl2pPr>
            <a:lvl3pPr marL="1143000" indent="-228600" algn="l" defTabSz="914400">
              <a:lnSpc>
                <a:spcPct val="90000"/>
              </a:lnSpc>
              <a:spcBef>
                <a:spcPts val="499"/>
              </a:spcBef>
              <a:buFont typeface="Arial"/>
              <a:buChar char="•"/>
              <a:defRPr sz="2000">
                <a:solidFill>
                  <a:schemeClr val="tx1"/>
                </a:solidFill>
                <a:latin typeface="+mn-lt"/>
                <a:ea typeface="+mn-ea"/>
                <a:cs typeface="+mn-cs"/>
              </a:defRPr>
            </a:lvl3pPr>
            <a:lvl4pPr marL="1600200" indent="-228600" algn="l" defTabSz="914400">
              <a:lnSpc>
                <a:spcPct val="90000"/>
              </a:lnSpc>
              <a:spcBef>
                <a:spcPts val="499"/>
              </a:spcBef>
              <a:buFont typeface="Arial"/>
              <a:buChar char="•"/>
              <a:defRPr sz="1800">
                <a:solidFill>
                  <a:schemeClr val="tx1"/>
                </a:solidFill>
                <a:latin typeface="+mn-lt"/>
                <a:ea typeface="+mn-ea"/>
                <a:cs typeface="+mn-cs"/>
              </a:defRPr>
            </a:lvl4pPr>
            <a:lvl5pPr marL="2057400" indent="-228600" algn="l" defTabSz="914400">
              <a:lnSpc>
                <a:spcPct val="90000"/>
              </a:lnSpc>
              <a:spcBef>
                <a:spcPts val="499"/>
              </a:spcBef>
              <a:buFont typeface="Arial"/>
              <a:buChar char="•"/>
              <a:defRPr sz="1800">
                <a:solidFill>
                  <a:schemeClr val="tx1"/>
                </a:solidFill>
                <a:latin typeface="+mn-lt"/>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a:buClr>
                <a:schemeClr val="accent1"/>
              </a:buClr>
              <a:buFont typeface="Wingdings"/>
              <a:buChar char="q"/>
              <a:defRPr/>
            </a:pPr>
            <a:r>
              <a:rPr lang="fr-FR" dirty="0"/>
              <a:t>TWAC </a:t>
            </a:r>
            <a:r>
              <a:rPr lang="fr-FR" dirty="0" err="1"/>
              <a:t>will</a:t>
            </a:r>
            <a:r>
              <a:rPr lang="fr-FR" dirty="0"/>
              <a:t> </a:t>
            </a:r>
            <a:r>
              <a:rPr lang="fr-FR" dirty="0" err="1"/>
              <a:t>offer</a:t>
            </a:r>
            <a:r>
              <a:rPr lang="fr-FR" dirty="0"/>
              <a:t> a high </a:t>
            </a:r>
            <a:r>
              <a:rPr lang="fr-FR" dirty="0" err="1"/>
              <a:t>current</a:t>
            </a:r>
            <a:r>
              <a:rPr lang="fr-FR" dirty="0"/>
              <a:t> </a:t>
            </a:r>
            <a:r>
              <a:rPr lang="fr-FR" dirty="0" err="1"/>
              <a:t>electron</a:t>
            </a:r>
            <a:r>
              <a:rPr lang="fr-FR" dirty="0"/>
              <a:t> source on a </a:t>
            </a:r>
            <a:r>
              <a:rPr lang="fr-FR" dirty="0" err="1"/>
              <a:t>metre</a:t>
            </a:r>
            <a:r>
              <a:rPr lang="fr-FR" dirty="0"/>
              <a:t> </a:t>
            </a:r>
            <a:r>
              <a:rPr lang="fr-FR" dirty="0" err="1"/>
              <a:t>scale</a:t>
            </a:r>
            <a:r>
              <a:rPr lang="fr-FR" dirty="0"/>
              <a:t> </a:t>
            </a:r>
            <a:r>
              <a:rPr lang="fr-FR" dirty="0" err="1"/>
              <a:t>compared</a:t>
            </a:r>
            <a:r>
              <a:rPr lang="fr-FR" dirty="0"/>
              <a:t> to RF </a:t>
            </a:r>
            <a:r>
              <a:rPr lang="fr-FR" dirty="0" err="1"/>
              <a:t>accelerators</a:t>
            </a:r>
            <a:endParaRPr dirty="0"/>
          </a:p>
          <a:p>
            <a:pPr>
              <a:buClr>
                <a:schemeClr val="accent1"/>
              </a:buClr>
              <a:buFont typeface="Wingdings"/>
              <a:buChar char="q"/>
              <a:defRPr/>
            </a:pPr>
            <a:r>
              <a:rPr lang="fr-FR" dirty="0" err="1"/>
              <a:t>Only</a:t>
            </a:r>
            <a:r>
              <a:rPr lang="fr-FR" dirty="0"/>
              <a:t> a unique combination of ZITA </a:t>
            </a:r>
            <a:r>
              <a:rPr lang="fr-FR" dirty="0" err="1"/>
              <a:t>with</a:t>
            </a:r>
            <a:r>
              <a:rPr lang="fr-FR" dirty="0"/>
              <a:t> a state-of-the-art </a:t>
            </a:r>
            <a:r>
              <a:rPr lang="fr-FR" dirty="0" err="1"/>
              <a:t>conventional</a:t>
            </a:r>
            <a:r>
              <a:rPr lang="fr-FR" dirty="0"/>
              <a:t> and stable </a:t>
            </a:r>
            <a:r>
              <a:rPr lang="fr-FR" dirty="0" err="1"/>
              <a:t>femtosecond</a:t>
            </a:r>
            <a:r>
              <a:rPr lang="fr-FR" dirty="0"/>
              <a:t> </a:t>
            </a:r>
            <a:r>
              <a:rPr lang="fr-FR" dirty="0" err="1"/>
              <a:t>electron</a:t>
            </a:r>
            <a:r>
              <a:rPr lang="fr-FR" dirty="0"/>
              <a:t> source (RF-gun) can </a:t>
            </a:r>
            <a:r>
              <a:rPr lang="fr-FR" dirty="0" err="1"/>
              <a:t>achieve</a:t>
            </a:r>
            <a:r>
              <a:rPr lang="fr-FR" dirty="0"/>
              <a:t> </a:t>
            </a:r>
            <a:r>
              <a:rPr lang="fr-FR" dirty="0" err="1"/>
              <a:t>this</a:t>
            </a:r>
            <a:r>
              <a:rPr lang="fr-FR" dirty="0"/>
              <a:t> unique performance</a:t>
            </a:r>
            <a:endParaRPr dirty="0"/>
          </a:p>
        </p:txBody>
      </p:sp>
      <p:pic>
        <p:nvPicPr>
          <p:cNvPr id="1991395612" name="Espace réservé du contenu 4"/>
          <p:cNvPicPr>
            <a:picLocks noChangeAspect="1"/>
          </p:cNvPicPr>
          <p:nvPr/>
        </p:nvPicPr>
        <p:blipFill>
          <a:blip r:embed="rId2"/>
          <a:stretch/>
        </p:blipFill>
        <p:spPr bwMode="auto">
          <a:xfrm>
            <a:off x="6159083" y="1306484"/>
            <a:ext cx="4768326" cy="2752350"/>
          </a:xfrm>
          <a:prstGeom prst="rect">
            <a:avLst/>
          </a:prstGeom>
        </p:spPr>
      </p:pic>
      <p:sp>
        <p:nvSpPr>
          <p:cNvPr id="1416072282" name=" 1416072281"/>
          <p:cNvSpPr/>
          <p:nvPr/>
        </p:nvSpPr>
        <p:spPr bwMode="auto">
          <a:xfrm>
            <a:off x="6195345" y="3189051"/>
            <a:ext cx="179695"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975017681" name="Image 1975017680"/>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659432" y="1227222"/>
            <a:ext cx="4783559" cy="2752349"/>
          </a:xfrm>
          <a:prstGeom prst="rect">
            <a:avLst/>
          </a:prstGeom>
        </p:spPr>
      </p:pic>
      <p:sp>
        <p:nvSpPr>
          <p:cNvPr id="297508130" name=" 297508129"/>
          <p:cNvSpPr/>
          <p:nvPr/>
        </p:nvSpPr>
        <p:spPr bwMode="auto">
          <a:xfrm>
            <a:off x="5973037" y="9477002"/>
            <a:ext cx="18604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3" name="Espace réservé de la date 2">
            <a:extLst>
              <a:ext uri="{FF2B5EF4-FFF2-40B4-BE49-F238E27FC236}">
                <a16:creationId xmlns:a16="http://schemas.microsoft.com/office/drawing/2014/main" id="{16C67715-96A8-8166-2BC4-A56A0B19ED06}"/>
              </a:ext>
            </a:extLst>
          </p:cNvPr>
          <p:cNvSpPr>
            <a:spLocks noGrp="1"/>
          </p:cNvSpPr>
          <p:nvPr>
            <p:ph type="dt" sz="half" idx="10"/>
          </p:nvPr>
        </p:nvSpPr>
        <p:spPr/>
        <p:txBody>
          <a:bodyPr/>
          <a:lstStyle/>
          <a:p>
            <a:r>
              <a:rPr lang="en-CH"/>
              <a:t>17/12/2024</a:t>
            </a:r>
          </a:p>
        </p:txBody>
      </p:sp>
      <p:sp>
        <p:nvSpPr>
          <p:cNvPr id="4" name="Espace réservé du pied de page 3">
            <a:extLst>
              <a:ext uri="{FF2B5EF4-FFF2-40B4-BE49-F238E27FC236}">
                <a16:creationId xmlns:a16="http://schemas.microsoft.com/office/drawing/2014/main" id="{8E7B2E91-A4E2-5F32-94E4-7A9939B7EC49}"/>
              </a:ext>
            </a:extLst>
          </p:cNvPr>
          <p:cNvSpPr>
            <a:spLocks noGrp="1"/>
          </p:cNvSpPr>
          <p:nvPr>
            <p:ph type="ftr" sz="quarter" idx="11"/>
          </p:nvPr>
        </p:nvSpPr>
        <p:spPr/>
        <p:txBody>
          <a:bodyPr/>
          <a:lstStyle/>
          <a:p>
            <a:r>
              <a:rPr lang="en-GB"/>
              <a:t>Review Meeting 2</a:t>
            </a:r>
            <a:endParaRPr lang="en-CH" dirty="0"/>
          </a:p>
        </p:txBody>
      </p:sp>
      <p:sp>
        <p:nvSpPr>
          <p:cNvPr id="5" name="Espace réservé du numéro de diapositive 4">
            <a:extLst>
              <a:ext uri="{FF2B5EF4-FFF2-40B4-BE49-F238E27FC236}">
                <a16:creationId xmlns:a16="http://schemas.microsoft.com/office/drawing/2014/main" id="{30F3FF43-6903-068B-517F-39D2569D0D53}"/>
              </a:ext>
            </a:extLst>
          </p:cNvPr>
          <p:cNvSpPr>
            <a:spLocks noGrp="1"/>
          </p:cNvSpPr>
          <p:nvPr>
            <p:ph type="sldNum" sz="quarter" idx="12"/>
          </p:nvPr>
        </p:nvSpPr>
        <p:spPr/>
        <p:txBody>
          <a:bodyPr/>
          <a:lstStyle/>
          <a:p>
            <a:fld id="{84AD9DD3-CAE0-4EB1-A102-8F9EDDC8C851}" type="slidenum">
              <a:rPr lang="en-CH" smtClean="0"/>
              <a:t>5</a:t>
            </a:fld>
            <a:endParaRPr lang="en-CH"/>
          </a:p>
        </p:txBody>
      </p:sp>
    </p:spTree>
    <p:extLst>
      <p:ext uri="{BB962C8B-B14F-4D97-AF65-F5344CB8AC3E}">
        <p14:creationId xmlns:p14="http://schemas.microsoft.com/office/powerpoint/2010/main" val="1280214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72057993" name=" 1416072281"/>
          <p:cNvSpPr/>
          <p:nvPr/>
        </p:nvSpPr>
        <p:spPr bwMode="auto">
          <a:xfrm>
            <a:off x="6195345" y="3189051"/>
            <a:ext cx="179695"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090786417" name=" 297508129"/>
          <p:cNvSpPr/>
          <p:nvPr/>
        </p:nvSpPr>
        <p:spPr bwMode="auto">
          <a:xfrm>
            <a:off x="5973037" y="9477002"/>
            <a:ext cx="186046"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sp>
        <p:nvSpPr>
          <p:cNvPr id="1454354134" name=" 1454354133"/>
          <p:cNvSpPr/>
          <p:nvPr/>
        </p:nvSpPr>
        <p:spPr bwMode="auto">
          <a:xfrm>
            <a:off x="300605" y="1310116"/>
            <a:ext cx="6968700" cy="28346400"/>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marL="457200" indent="-457200">
              <a:buClr>
                <a:schemeClr val="accent1"/>
              </a:buClr>
              <a:buFont typeface="Arial" panose="020B0604020202020204" pitchFamily="34" charset="0"/>
              <a:buChar char="•"/>
              <a:defRPr/>
            </a:pPr>
            <a:r>
              <a:rPr sz="2600" b="0" i="0" u="none" dirty="0">
                <a:solidFill>
                  <a:srgbClr val="000000"/>
                </a:solidFill>
                <a:ea typeface="Arial"/>
                <a:cs typeface="Arial"/>
              </a:rPr>
              <a:t>Circular wave guide</a:t>
            </a:r>
            <a:r>
              <a:rPr lang="en-US" sz="2600" b="0" i="0" u="none" dirty="0">
                <a:solidFill>
                  <a:srgbClr val="000000"/>
                </a:solidFill>
                <a:ea typeface="Arial"/>
                <a:cs typeface="Arial"/>
              </a:rPr>
              <a:t>s</a:t>
            </a:r>
            <a:r>
              <a:rPr sz="2600" b="0" i="0" u="none" dirty="0">
                <a:solidFill>
                  <a:srgbClr val="000000"/>
                </a:solidFill>
                <a:ea typeface="Arial"/>
                <a:cs typeface="Arial"/>
              </a:rPr>
              <a:t> are the basis of accelerating cavity to pr</a:t>
            </a:r>
            <a:r>
              <a:rPr lang="fr-FR" sz="2600" b="0" i="0" u="none" dirty="0">
                <a:solidFill>
                  <a:srgbClr val="000000"/>
                </a:solidFill>
                <a:ea typeface="Arial"/>
                <a:cs typeface="Arial"/>
              </a:rPr>
              <a:t>o</a:t>
            </a:r>
            <a:r>
              <a:rPr sz="2600" b="0" i="0" u="none" dirty="0" err="1">
                <a:solidFill>
                  <a:srgbClr val="000000"/>
                </a:solidFill>
                <a:ea typeface="Arial"/>
                <a:cs typeface="Arial"/>
              </a:rPr>
              <a:t>pagate</a:t>
            </a:r>
            <a:r>
              <a:rPr sz="2600" b="0" i="0" u="none" dirty="0">
                <a:solidFill>
                  <a:srgbClr val="000000"/>
                </a:solidFill>
                <a:ea typeface="Arial"/>
                <a:cs typeface="Arial"/>
              </a:rPr>
              <a:t> a</a:t>
            </a:r>
            <a:r>
              <a:rPr lang="fr-FR" sz="2600" b="0" i="0" u="none" dirty="0">
                <a:solidFill>
                  <a:srgbClr val="000000"/>
                </a:solidFill>
                <a:ea typeface="Arial"/>
                <a:cs typeface="Arial"/>
              </a:rPr>
              <a:t>n </a:t>
            </a:r>
            <a:r>
              <a:rPr sz="2600" b="0" i="0" u="none" dirty="0">
                <a:solidFill>
                  <a:srgbClr val="000000"/>
                </a:solidFill>
                <a:ea typeface="Arial"/>
                <a:cs typeface="Arial"/>
              </a:rPr>
              <a:t>accelerating mode</a:t>
            </a:r>
            <a:endParaRPr lang="fr-FR" sz="2600" b="0" i="0" u="none" dirty="0">
              <a:solidFill>
                <a:srgbClr val="000000"/>
              </a:solidFill>
              <a:ea typeface="Arial"/>
              <a:cs typeface="Arial"/>
            </a:endParaRPr>
          </a:p>
          <a:p>
            <a:pPr marL="457200" indent="-457200">
              <a:buClr>
                <a:schemeClr val="accent1"/>
              </a:buClr>
              <a:buFont typeface="Arial" panose="020B0604020202020204" pitchFamily="34" charset="0"/>
              <a:buChar char="•"/>
              <a:defRPr/>
            </a:pPr>
            <a:endParaRPr lang="en-US" dirty="0"/>
          </a:p>
          <a:p>
            <a:pPr marL="457200" indent="-457200">
              <a:buClr>
                <a:schemeClr val="accent1"/>
              </a:buClr>
              <a:buFont typeface="Arial" panose="020B0604020202020204" pitchFamily="34" charset="0"/>
              <a:buChar char="•"/>
              <a:defRPr/>
            </a:pPr>
            <a:r>
              <a:rPr sz="2600" b="0" i="0" u="none" dirty="0">
                <a:solidFill>
                  <a:srgbClr val="000000"/>
                </a:solidFill>
                <a:ea typeface="Arial"/>
                <a:cs typeface="Arial"/>
              </a:rPr>
              <a:t>But the phase velocity in such a perfectly conducting guide is always larger than the speed of light</a:t>
            </a:r>
            <a:endParaRPr lang="en-US" sz="2600" b="0" i="0" u="none" dirty="0">
              <a:solidFill>
                <a:srgbClr val="000000"/>
              </a:solidFill>
              <a:ea typeface="Arial"/>
              <a:cs typeface="Arial"/>
            </a:endParaRPr>
          </a:p>
          <a:p>
            <a:pPr>
              <a:buClr>
                <a:schemeClr val="accent1"/>
              </a:buClr>
              <a:defRPr/>
            </a:pPr>
            <a:endParaRPr lang="en-US" sz="2600" b="0" i="0" u="none" dirty="0">
              <a:solidFill>
                <a:srgbClr val="000000"/>
              </a:solidFill>
              <a:ea typeface="Arial"/>
              <a:cs typeface="Arial"/>
            </a:endParaRPr>
          </a:p>
          <a:p>
            <a:pPr marL="457200" indent="-457200">
              <a:buClr>
                <a:schemeClr val="accent1"/>
              </a:buClr>
              <a:buFont typeface="Arial" panose="020B0604020202020204" pitchFamily="34" charset="0"/>
              <a:buChar char="•"/>
              <a:defRPr/>
            </a:pPr>
            <a:r>
              <a:rPr sz="2600" b="0" i="0" u="none" dirty="0">
                <a:solidFill>
                  <a:srgbClr val="000000"/>
                </a:solidFill>
                <a:ea typeface="Arial"/>
                <a:cs typeface="Arial"/>
              </a:rPr>
              <a:t>To keep synchronism condition between electrons and accelerating field, we need to slow down the wave</a:t>
            </a:r>
          </a:p>
        </p:txBody>
      </p:sp>
      <p:sp>
        <p:nvSpPr>
          <p:cNvPr id="490021458" name=" 490021457"/>
          <p:cNvSpPr/>
          <p:nvPr/>
        </p:nvSpPr>
        <p:spPr bwMode="auto">
          <a:xfrm flipV="1">
            <a:off x="12758005" y="3348639"/>
            <a:ext cx="136710"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07054450" name="Image 107054449"/>
          <p:cNvPicPr>
            <a:picLocks noChangeAspect="1"/>
          </p:cNvPicPr>
          <p:nvPr/>
        </p:nvPicPr>
        <p:blipFill>
          <a:blip r:embed="rId2" cstate="email">
            <a:extLst>
              <a:ext uri="{28A0092B-C50C-407E-A947-70E740481C1C}">
                <a14:useLocalDpi xmlns:a14="http://schemas.microsoft.com/office/drawing/2010/main"/>
              </a:ext>
            </a:extLst>
          </a:blip>
          <a:stretch/>
        </p:blipFill>
        <p:spPr bwMode="auto">
          <a:xfrm flipV="1">
            <a:off x="6559001" y="2173105"/>
            <a:ext cx="3730456" cy="959737"/>
          </a:xfrm>
          <a:prstGeom prst="rect">
            <a:avLst/>
          </a:prstGeom>
        </p:spPr>
      </p:pic>
      <p:sp>
        <p:nvSpPr>
          <p:cNvPr id="1561358595" name=" 1561358594"/>
          <p:cNvSpPr/>
          <p:nvPr/>
        </p:nvSpPr>
        <p:spPr bwMode="auto">
          <a:xfrm>
            <a:off x="13711463" y="7439713"/>
            <a:ext cx="143092" cy="36579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endParaRPr/>
          </a:p>
        </p:txBody>
      </p:sp>
      <p:pic>
        <p:nvPicPr>
          <p:cNvPr id="1632464261" name="Image 1632464260"/>
          <p:cNvPicPr>
            <a:picLocks noChangeAspect="1"/>
          </p:cNvPicPr>
          <p:nvPr/>
        </p:nvPicPr>
        <p:blipFill>
          <a:blip r:embed="rId3" cstate="email">
            <a:extLst>
              <a:ext uri="{28A0092B-C50C-407E-A947-70E740481C1C}">
                <a14:useLocalDpi xmlns:a14="http://schemas.microsoft.com/office/drawing/2010/main"/>
              </a:ext>
            </a:extLst>
          </a:blip>
          <a:stretch/>
        </p:blipFill>
        <p:spPr bwMode="auto">
          <a:xfrm>
            <a:off x="7666088" y="4908532"/>
            <a:ext cx="3227782" cy="1207746"/>
          </a:xfrm>
          <a:prstGeom prst="rect">
            <a:avLst/>
          </a:prstGeom>
        </p:spPr>
      </p:pic>
      <p:sp>
        <p:nvSpPr>
          <p:cNvPr id="1036770816" name=" 1036770815"/>
          <p:cNvSpPr/>
          <p:nvPr/>
        </p:nvSpPr>
        <p:spPr bwMode="auto">
          <a:xfrm>
            <a:off x="7269305" y="3478031"/>
            <a:ext cx="5059875" cy="1188755"/>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r>
              <a:rPr sz="1800" b="0" i="0" u="none">
                <a:solidFill>
                  <a:srgbClr val="000000"/>
                </a:solidFill>
                <a:latin typeface="Arial"/>
                <a:ea typeface="Arial"/>
                <a:cs typeface="Arial"/>
              </a:rPr>
              <a:t>Dielectric</a:t>
            </a:r>
            <a:r>
              <a:t> to modify the wave vector</a:t>
            </a:r>
            <a:endParaRPr sz="1800" b="0" i="0" u="none">
              <a:solidFill>
                <a:srgbClr val="000000"/>
              </a:solidFill>
              <a:latin typeface="Arial"/>
              <a:ea typeface="Arial"/>
              <a:cs typeface="Arial"/>
            </a:endParaRPr>
          </a:p>
          <a:p>
            <a:pPr>
              <a:defRPr/>
            </a:pPr>
            <a:r>
              <a:rPr sz="1800" b="0" i="0" u="none">
                <a:solidFill>
                  <a:srgbClr val="000000"/>
                </a:solidFill>
                <a:latin typeface="Arial"/>
                <a:ea typeface="Arial"/>
                <a:cs typeface="Arial"/>
              </a:rPr>
              <a:t>—&gt; ‘Simple’ structure shape, but at mm scale for THz</a:t>
            </a:r>
          </a:p>
          <a:p>
            <a:pPr>
              <a:defRPr/>
            </a:pPr>
            <a:r>
              <a:rPr sz="1800" b="0" i="0" u="none">
                <a:solidFill>
                  <a:srgbClr val="000000"/>
                </a:solidFill>
                <a:latin typeface="Arial"/>
                <a:ea typeface="Arial"/>
                <a:cs typeface="Arial"/>
              </a:rPr>
              <a:t>—&gt; Metalic coating for field confinement</a:t>
            </a:r>
          </a:p>
        </p:txBody>
      </p:sp>
      <p:sp>
        <p:nvSpPr>
          <p:cNvPr id="1180769720" name=" 1180769719"/>
          <p:cNvSpPr/>
          <p:nvPr/>
        </p:nvSpPr>
        <p:spPr bwMode="auto">
          <a:xfrm>
            <a:off x="7084950" y="1120625"/>
            <a:ext cx="5063187" cy="914436"/>
          </a:xfrm>
        </p:spPr>
        <p:txBody>
          <a:bodyPr rot="0" spcFirstLastPara="0" vertOverflow="overflow" horzOverflow="clip" vert="horz" wrap="square" lIns="91440" tIns="45720" rIns="91440" bIns="45720" numCol="1" spcCol="0" rtlCol="0" fromWordArt="0" anchor="t" anchorCtr="0" forceAA="0" compatLnSpc="1">
            <a:prstTxWarp prst="textNoShape">
              <a:avLst/>
            </a:prstTxWarp>
            <a:spAutoFit/>
          </a:bodyPr>
          <a:lstStyle/>
          <a:p>
            <a:pPr>
              <a:defRPr/>
            </a:pPr>
            <a:r>
              <a:rPr sz="1800" b="0" i="0" u="none">
                <a:solidFill>
                  <a:srgbClr val="000000"/>
                </a:solidFill>
                <a:latin typeface="Arial"/>
                <a:ea typeface="Arial"/>
                <a:cs typeface="Arial"/>
              </a:rPr>
              <a:t>Iris to slow down</a:t>
            </a:r>
          </a:p>
          <a:p>
            <a:pPr>
              <a:defRPr/>
            </a:pPr>
            <a:r>
              <a:rPr sz="1800" b="0" i="0" u="none">
                <a:solidFill>
                  <a:srgbClr val="000000"/>
                </a:solidFill>
                <a:latin typeface="Arial"/>
                <a:ea typeface="Arial"/>
                <a:cs typeface="Arial"/>
              </a:rPr>
              <a:t>—&gt;</a:t>
            </a:r>
            <a:r>
              <a:rPr lang="fr-FR" sz="1800" b="0" i="0" u="none" strike="noStrike" cap="none" spc="0">
                <a:solidFill>
                  <a:srgbClr val="000000"/>
                </a:solidFill>
                <a:latin typeface="Arial"/>
                <a:ea typeface="Arial"/>
                <a:cs typeface="Arial"/>
              </a:rPr>
              <a:t>In classical RF structures</a:t>
            </a:r>
          </a:p>
          <a:p>
            <a:pPr>
              <a:defRPr/>
            </a:pPr>
            <a:r>
              <a:rPr sz="1800" b="0" i="0" u="none">
                <a:solidFill>
                  <a:srgbClr val="000000"/>
                </a:solidFill>
                <a:latin typeface="Arial"/>
                <a:ea typeface="Arial"/>
                <a:cs typeface="Arial"/>
              </a:rPr>
              <a:t> —&gt; Complex structures at cm scale</a:t>
            </a:r>
            <a:endParaRPr lang="fr-FR" sz="1800" b="0" i="0" u="none" strike="noStrike" cap="none" spc="0">
              <a:solidFill>
                <a:srgbClr val="000000"/>
              </a:solidFill>
              <a:latin typeface="Arial"/>
              <a:ea typeface="Arial"/>
              <a:cs typeface="Arial"/>
            </a:endParaRPr>
          </a:p>
        </p:txBody>
      </p:sp>
      <p:sp>
        <p:nvSpPr>
          <p:cNvPr id="2" name="Titre 1">
            <a:extLst>
              <a:ext uri="{FF2B5EF4-FFF2-40B4-BE49-F238E27FC236}">
                <a16:creationId xmlns:a16="http://schemas.microsoft.com/office/drawing/2014/main" id="{8F22C1DE-18C9-F288-604F-0A0CEC194227}"/>
              </a:ext>
            </a:extLst>
          </p:cNvPr>
          <p:cNvSpPr>
            <a:spLocks noGrp="1"/>
          </p:cNvSpPr>
          <p:nvPr>
            <p:ph type="title"/>
          </p:nvPr>
        </p:nvSpPr>
        <p:spPr/>
        <p:txBody>
          <a:bodyPr/>
          <a:lstStyle/>
          <a:p>
            <a:r>
              <a:rPr lang="en-US" dirty="0"/>
              <a:t>What is ZITA ? ZITA is the accelerator</a:t>
            </a:r>
            <a:endParaRPr lang="en-CH" dirty="0"/>
          </a:p>
        </p:txBody>
      </p:sp>
      <p:sp>
        <p:nvSpPr>
          <p:cNvPr id="3" name="Espace réservé de la date 2">
            <a:extLst>
              <a:ext uri="{FF2B5EF4-FFF2-40B4-BE49-F238E27FC236}">
                <a16:creationId xmlns:a16="http://schemas.microsoft.com/office/drawing/2014/main" id="{EB1A28F2-0188-4958-511D-8E2B0848AD42}"/>
              </a:ext>
            </a:extLst>
          </p:cNvPr>
          <p:cNvSpPr>
            <a:spLocks noGrp="1"/>
          </p:cNvSpPr>
          <p:nvPr>
            <p:ph type="dt" sz="half" idx="10"/>
          </p:nvPr>
        </p:nvSpPr>
        <p:spPr/>
        <p:txBody>
          <a:bodyPr/>
          <a:lstStyle/>
          <a:p>
            <a:r>
              <a:rPr lang="en-CH"/>
              <a:t>17/12/2024</a:t>
            </a:r>
          </a:p>
        </p:txBody>
      </p:sp>
      <p:sp>
        <p:nvSpPr>
          <p:cNvPr id="4" name="Espace réservé du pied de page 3">
            <a:extLst>
              <a:ext uri="{FF2B5EF4-FFF2-40B4-BE49-F238E27FC236}">
                <a16:creationId xmlns:a16="http://schemas.microsoft.com/office/drawing/2014/main" id="{70D0D6FD-5A04-75DB-59C8-F485305A424B}"/>
              </a:ext>
            </a:extLst>
          </p:cNvPr>
          <p:cNvSpPr>
            <a:spLocks noGrp="1"/>
          </p:cNvSpPr>
          <p:nvPr>
            <p:ph type="ftr" sz="quarter" idx="11"/>
          </p:nvPr>
        </p:nvSpPr>
        <p:spPr/>
        <p:txBody>
          <a:bodyPr/>
          <a:lstStyle/>
          <a:p>
            <a:r>
              <a:rPr lang="en-GB"/>
              <a:t>Review Meeting 2</a:t>
            </a:r>
            <a:endParaRPr lang="en-CH" dirty="0"/>
          </a:p>
        </p:txBody>
      </p:sp>
      <p:sp>
        <p:nvSpPr>
          <p:cNvPr id="5" name="Espace réservé du numéro de diapositive 4">
            <a:extLst>
              <a:ext uri="{FF2B5EF4-FFF2-40B4-BE49-F238E27FC236}">
                <a16:creationId xmlns:a16="http://schemas.microsoft.com/office/drawing/2014/main" id="{C4335306-637E-F1AC-A29A-BEA7B5C91B7D}"/>
              </a:ext>
            </a:extLst>
          </p:cNvPr>
          <p:cNvSpPr>
            <a:spLocks noGrp="1"/>
          </p:cNvSpPr>
          <p:nvPr>
            <p:ph type="sldNum" sz="quarter" idx="12"/>
          </p:nvPr>
        </p:nvSpPr>
        <p:spPr/>
        <p:txBody>
          <a:bodyPr/>
          <a:lstStyle/>
          <a:p>
            <a:fld id="{84AD9DD3-CAE0-4EB1-A102-8F9EDDC8C851}" type="slidenum">
              <a:rPr lang="en-CH" smtClean="0"/>
              <a:t>6</a:t>
            </a:fld>
            <a:endParaRPr lang="en-CH"/>
          </a:p>
        </p:txBody>
      </p:sp>
    </p:spTree>
    <p:extLst>
      <p:ext uri="{BB962C8B-B14F-4D97-AF65-F5344CB8AC3E}">
        <p14:creationId xmlns:p14="http://schemas.microsoft.com/office/powerpoint/2010/main" val="497541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E583AC-0DED-F4BC-13AD-5F0ECE8E55D5}"/>
              </a:ext>
            </a:extLst>
          </p:cNvPr>
          <p:cNvSpPr>
            <a:spLocks noGrp="1"/>
          </p:cNvSpPr>
          <p:nvPr>
            <p:ph type="title"/>
          </p:nvPr>
        </p:nvSpPr>
        <p:spPr/>
        <p:txBody>
          <a:bodyPr/>
          <a:lstStyle/>
          <a:p>
            <a:r>
              <a:rPr lang="en-US" dirty="0"/>
              <a:t>TWAC Partners</a:t>
            </a:r>
            <a:endParaRPr lang="en-CH" dirty="0"/>
          </a:p>
        </p:txBody>
      </p:sp>
      <p:sp>
        <p:nvSpPr>
          <p:cNvPr id="4" name="Espace réservé de la date 3">
            <a:extLst>
              <a:ext uri="{FF2B5EF4-FFF2-40B4-BE49-F238E27FC236}">
                <a16:creationId xmlns:a16="http://schemas.microsoft.com/office/drawing/2014/main" id="{CF451B64-5738-D70A-E45C-B2C4722E7C23}"/>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97EA5846-E40C-86F3-FFAB-44AF22FF4CFD}"/>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1D997F56-8F2E-EC6D-B608-E5027B4A7FCE}"/>
              </a:ext>
            </a:extLst>
          </p:cNvPr>
          <p:cNvSpPr>
            <a:spLocks noGrp="1"/>
          </p:cNvSpPr>
          <p:nvPr>
            <p:ph type="sldNum" sz="quarter" idx="12"/>
          </p:nvPr>
        </p:nvSpPr>
        <p:spPr/>
        <p:txBody>
          <a:bodyPr/>
          <a:lstStyle/>
          <a:p>
            <a:fld id="{84AD9DD3-CAE0-4EB1-A102-8F9EDDC8C851}" type="slidenum">
              <a:rPr lang="en-CH" smtClean="0"/>
              <a:t>7</a:t>
            </a:fld>
            <a:endParaRPr lang="en-CH"/>
          </a:p>
        </p:txBody>
      </p:sp>
      <p:pic>
        <p:nvPicPr>
          <p:cNvPr id="9" name="Image 8" descr="Une image contenant texte, carte, atlas&#10;&#10;Description générée automatiquement">
            <a:extLst>
              <a:ext uri="{FF2B5EF4-FFF2-40B4-BE49-F238E27FC236}">
                <a16:creationId xmlns:a16="http://schemas.microsoft.com/office/drawing/2014/main" id="{9F9E398B-3A3F-EA61-DF95-B7E05636E53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5215" y="1381496"/>
            <a:ext cx="6379247" cy="4784436"/>
          </a:xfrm>
          <a:prstGeom prst="rect">
            <a:avLst/>
          </a:prstGeom>
        </p:spPr>
      </p:pic>
      <p:sp>
        <p:nvSpPr>
          <p:cNvPr id="19" name="ZoneTexte 18">
            <a:extLst>
              <a:ext uri="{FF2B5EF4-FFF2-40B4-BE49-F238E27FC236}">
                <a16:creationId xmlns:a16="http://schemas.microsoft.com/office/drawing/2014/main" id="{A3D0C2D0-A5F2-7B44-9297-C63706E2D78B}"/>
              </a:ext>
            </a:extLst>
          </p:cNvPr>
          <p:cNvSpPr txBox="1"/>
          <p:nvPr/>
        </p:nvSpPr>
        <p:spPr>
          <a:xfrm>
            <a:off x="7212000" y="1381496"/>
            <a:ext cx="3989880" cy="4275000"/>
          </a:xfrm>
          <a:prstGeom prst="rect">
            <a:avLst/>
          </a:prstGeom>
          <a:noFill/>
          <a:ln w="0">
            <a:noFill/>
          </a:ln>
        </p:spPr>
        <p:txBody>
          <a:bodyPr lIns="90000" tIns="45000" rIns="90000" bIns="45000" anchor="t">
            <a:noAutofit/>
          </a:bodyPr>
          <a:lstStyle/>
          <a:p>
            <a:r>
              <a:rPr lang="en-GB" sz="1800" b="1" u="sng" strike="noStrike" spc="-1" dirty="0">
                <a:solidFill>
                  <a:srgbClr val="162B46"/>
                </a:solidFill>
                <a:uFillTx/>
                <a:latin typeface="DejaVu Sans Light"/>
                <a:ea typeface="Calibri"/>
              </a:rPr>
              <a:t>Partners &amp; expertise:</a:t>
            </a:r>
            <a:endParaRPr lang="en-GB" sz="1800" b="0" strike="noStrike" spc="-1" dirty="0">
              <a:solidFill>
                <a:srgbClr val="000000"/>
              </a:solidFill>
              <a:latin typeface="Arial"/>
            </a:endParaRPr>
          </a:p>
          <a:p>
            <a:endParaRPr lang="en-GB" sz="1800" b="0" strike="noStrike" spc="-1" dirty="0">
              <a:solidFill>
                <a:srgbClr val="000000"/>
              </a:solidFill>
              <a:latin typeface="Arial"/>
            </a:endParaRPr>
          </a:p>
          <a:p>
            <a:r>
              <a:rPr lang="en-GB" sz="1400" b="1" strike="noStrike" spc="-1" dirty="0">
                <a:solidFill>
                  <a:srgbClr val="162B46"/>
                </a:solidFill>
                <a:latin typeface="DejaVu Sans Light"/>
                <a:ea typeface="Calibri"/>
              </a:rPr>
              <a:t>• CNRS/</a:t>
            </a:r>
            <a:r>
              <a:rPr lang="en-GB" sz="1400" b="1" strike="noStrike" spc="-1" dirty="0" err="1">
                <a:solidFill>
                  <a:srgbClr val="162B46"/>
                </a:solidFill>
                <a:latin typeface="DejaVu Sans Light"/>
                <a:ea typeface="Calibri"/>
              </a:rPr>
              <a:t>IJCLab</a:t>
            </a:r>
            <a:r>
              <a:rPr lang="en-GB" sz="1400" b="1" strike="noStrike" spc="-1" dirty="0">
                <a:solidFill>
                  <a:srgbClr val="162B46"/>
                </a:solidFill>
                <a:latin typeface="DejaVu Sans Light"/>
                <a:ea typeface="Calibri"/>
              </a:rPr>
              <a:t>: </a:t>
            </a:r>
            <a:r>
              <a:rPr lang="en-GB" sz="1400" b="0" strike="noStrike" spc="-1" dirty="0">
                <a:solidFill>
                  <a:srgbClr val="162B46"/>
                </a:solidFill>
                <a:latin typeface="DejaVu Sans Light"/>
              </a:rPr>
              <a:t>Accelerator physics </a:t>
            </a:r>
            <a:endParaRPr lang="en-GB" sz="1400" b="0" strike="noStrike" spc="-1" dirty="0">
              <a:solidFill>
                <a:srgbClr val="000000"/>
              </a:solidFill>
              <a:latin typeface="Arial"/>
            </a:endParaRPr>
          </a:p>
          <a:p>
            <a:pPr>
              <a:lnSpc>
                <a:spcPct val="100000"/>
              </a:lnSpc>
            </a:pPr>
            <a:r>
              <a:rPr lang="en-GB" sz="1400" b="0" strike="noStrike" spc="-1" dirty="0">
                <a:solidFill>
                  <a:srgbClr val="162B46"/>
                </a:solidFill>
                <a:latin typeface="DejaVu Sans Light"/>
              </a:rPr>
              <a:t>  + High energy laser + TWAC prototype </a:t>
            </a:r>
            <a:endParaRPr lang="en-GB" sz="1400" b="0" strike="noStrike" spc="-1" dirty="0">
              <a:solidFill>
                <a:srgbClr val="000000"/>
              </a:solidFill>
              <a:latin typeface="Arial"/>
            </a:endParaRPr>
          </a:p>
          <a:p>
            <a:pPr>
              <a:lnSpc>
                <a:spcPct val="150000"/>
              </a:lnSpc>
            </a:pPr>
            <a:r>
              <a:rPr lang="en-GB" sz="1400" b="1" strike="noStrike" spc="-1" dirty="0">
                <a:solidFill>
                  <a:srgbClr val="162B46"/>
                </a:solidFill>
                <a:latin typeface="DejaVu Sans Light"/>
                <a:ea typeface="Calibri"/>
              </a:rPr>
              <a:t>• CNRS/</a:t>
            </a:r>
            <a:r>
              <a:rPr lang="en-GB" sz="1400" b="1" strike="noStrike" spc="-1" dirty="0" err="1">
                <a:solidFill>
                  <a:srgbClr val="162B46"/>
                </a:solidFill>
                <a:latin typeface="DejaVu Sans Light"/>
                <a:ea typeface="Calibri"/>
              </a:rPr>
              <a:t>PhLAM</a:t>
            </a:r>
            <a:r>
              <a:rPr lang="en-GB" sz="1400" b="1" strike="noStrike" spc="-1" dirty="0">
                <a:solidFill>
                  <a:srgbClr val="162B46"/>
                </a:solidFill>
                <a:latin typeface="DejaVu Sans Light"/>
                <a:ea typeface="Calibri"/>
              </a:rPr>
              <a:t>: </a:t>
            </a:r>
            <a:r>
              <a:rPr lang="en-GB" sz="1400" b="0" strike="noStrike" spc="-1" dirty="0">
                <a:solidFill>
                  <a:srgbClr val="162B46"/>
                </a:solidFill>
                <a:latin typeface="DejaVu Sans Light"/>
              </a:rPr>
              <a:t>Beam dynamics modelling </a:t>
            </a:r>
            <a:br>
              <a:rPr sz="1400" dirty="0"/>
            </a:br>
            <a:r>
              <a:rPr lang="en-GB" sz="1400" b="0" strike="noStrike" spc="-1" dirty="0">
                <a:solidFill>
                  <a:srgbClr val="162B46"/>
                </a:solidFill>
                <a:latin typeface="DejaVu Sans Light"/>
              </a:rPr>
              <a:t>  + ultrafast THz/electron diagnostics</a:t>
            </a:r>
            <a:endParaRPr lang="en-GB" sz="1400" b="0" strike="noStrike" spc="-1" dirty="0">
              <a:solidFill>
                <a:srgbClr val="000000"/>
              </a:solidFill>
              <a:latin typeface="Arial"/>
            </a:endParaRPr>
          </a:p>
          <a:p>
            <a:pPr>
              <a:lnSpc>
                <a:spcPct val="150000"/>
              </a:lnSpc>
            </a:pPr>
            <a:r>
              <a:rPr lang="en-GB" sz="1400" b="1" strike="noStrike" spc="-1" dirty="0">
                <a:solidFill>
                  <a:srgbClr val="162B46"/>
                </a:solidFill>
                <a:latin typeface="DejaVu Sans Light"/>
                <a:ea typeface="Calibri"/>
              </a:rPr>
              <a:t>• CSIC: </a:t>
            </a:r>
            <a:r>
              <a:rPr lang="en-GB" sz="1400" b="0" strike="noStrike" spc="-1" dirty="0">
                <a:solidFill>
                  <a:srgbClr val="162B46"/>
                </a:solidFill>
                <a:latin typeface="DejaVu Sans Light"/>
              </a:rPr>
              <a:t>Dosimetry</a:t>
            </a:r>
            <a:endParaRPr lang="en-GB" sz="1400" b="0" strike="noStrike" spc="-1" dirty="0">
              <a:solidFill>
                <a:srgbClr val="000000"/>
              </a:solidFill>
              <a:latin typeface="Arial"/>
            </a:endParaRPr>
          </a:p>
          <a:p>
            <a:pPr>
              <a:lnSpc>
                <a:spcPct val="100000"/>
              </a:lnSpc>
            </a:pPr>
            <a:r>
              <a:rPr lang="en-GB" sz="1400" b="0" strike="noStrike" spc="-1" dirty="0">
                <a:solidFill>
                  <a:srgbClr val="162B46"/>
                </a:solidFill>
                <a:latin typeface="DejaVu Sans Light"/>
              </a:rPr>
              <a:t>  FLASH radiotherapy</a:t>
            </a:r>
            <a:endParaRPr lang="en-GB" sz="1400" b="0" strike="noStrike" spc="-1" dirty="0">
              <a:solidFill>
                <a:srgbClr val="000000"/>
              </a:solidFill>
              <a:latin typeface="Arial"/>
            </a:endParaRPr>
          </a:p>
          <a:p>
            <a:pPr>
              <a:lnSpc>
                <a:spcPct val="150000"/>
              </a:lnSpc>
            </a:pPr>
            <a:r>
              <a:rPr lang="en-GB" sz="1400" b="1" strike="noStrike" spc="-1" dirty="0">
                <a:solidFill>
                  <a:srgbClr val="162B46"/>
                </a:solidFill>
                <a:latin typeface="DejaVu Sans Light"/>
                <a:ea typeface="Calibri"/>
              </a:rPr>
              <a:t>• DESY: </a:t>
            </a:r>
            <a:r>
              <a:rPr lang="en-GB" sz="1400" b="0" strike="noStrike" spc="-1" dirty="0">
                <a:solidFill>
                  <a:srgbClr val="162B46"/>
                </a:solidFill>
                <a:latin typeface="DejaVu Sans Light"/>
              </a:rPr>
              <a:t>Electron diagnostics</a:t>
            </a:r>
            <a:endParaRPr lang="en-GB" sz="1400" b="0" strike="noStrike" spc="-1" dirty="0">
              <a:solidFill>
                <a:srgbClr val="000000"/>
              </a:solidFill>
              <a:latin typeface="Arial"/>
            </a:endParaRPr>
          </a:p>
          <a:p>
            <a:r>
              <a:rPr lang="en-GB" sz="1400" b="0" strike="noStrike" spc="-1" dirty="0">
                <a:solidFill>
                  <a:srgbClr val="162B46"/>
                </a:solidFill>
                <a:latin typeface="DejaVu Sans Light"/>
              </a:rPr>
              <a:t>  + test facility for benchmarks</a:t>
            </a:r>
            <a:endParaRPr lang="en-GB" sz="1400" b="0" strike="noStrike" spc="-1" dirty="0">
              <a:solidFill>
                <a:srgbClr val="000000"/>
              </a:solidFill>
              <a:latin typeface="Arial"/>
            </a:endParaRPr>
          </a:p>
          <a:p>
            <a:pPr>
              <a:lnSpc>
                <a:spcPct val="150000"/>
              </a:lnSpc>
            </a:pPr>
            <a:r>
              <a:rPr lang="en-GB" sz="1400" b="1" strike="noStrike" spc="-1" dirty="0">
                <a:solidFill>
                  <a:srgbClr val="162B46"/>
                </a:solidFill>
                <a:latin typeface="DejaVu Sans Light"/>
                <a:ea typeface="Calibri"/>
              </a:rPr>
              <a:t>• </a:t>
            </a:r>
            <a:r>
              <a:rPr lang="en-GB" sz="1400" b="1" strike="noStrike" spc="-1" dirty="0" err="1">
                <a:solidFill>
                  <a:srgbClr val="162B46"/>
                </a:solidFill>
                <a:latin typeface="DejaVu Sans Light"/>
                <a:ea typeface="Calibri"/>
              </a:rPr>
              <a:t>iTEOX</a:t>
            </a:r>
            <a:r>
              <a:rPr lang="en-GB" sz="1400" b="0" strike="noStrike" spc="-1" dirty="0">
                <a:solidFill>
                  <a:srgbClr val="162B46"/>
                </a:solidFill>
                <a:latin typeface="DejaVu Sans Light"/>
                <a:ea typeface="Calibri"/>
              </a:rPr>
              <a:t>: </a:t>
            </a:r>
            <a:r>
              <a:rPr lang="en-GB" sz="1400" b="0" strike="noStrike" spc="-1" dirty="0">
                <a:solidFill>
                  <a:srgbClr val="162B46"/>
                </a:solidFill>
                <a:latin typeface="DejaVu Sans Light"/>
              </a:rPr>
              <a:t>Valorisation</a:t>
            </a:r>
            <a:endParaRPr lang="en-GB" sz="1400" b="0" strike="noStrike" spc="-1" dirty="0">
              <a:solidFill>
                <a:srgbClr val="000000"/>
              </a:solidFill>
              <a:latin typeface="Arial"/>
            </a:endParaRPr>
          </a:p>
          <a:p>
            <a:pPr>
              <a:lnSpc>
                <a:spcPct val="150000"/>
              </a:lnSpc>
            </a:pPr>
            <a:r>
              <a:rPr lang="en-GB" sz="1400" b="1" strike="noStrike" spc="-1" dirty="0">
                <a:solidFill>
                  <a:srgbClr val="162B46"/>
                </a:solidFill>
                <a:latin typeface="DejaVu Sans Light"/>
                <a:ea typeface="Calibri"/>
              </a:rPr>
              <a:t>• University of </a:t>
            </a:r>
            <a:r>
              <a:rPr lang="en-GB" sz="1400" b="1" strike="noStrike" spc="-1" dirty="0" err="1">
                <a:solidFill>
                  <a:srgbClr val="162B46"/>
                </a:solidFill>
                <a:latin typeface="DejaVu Sans Light"/>
                <a:ea typeface="Calibri"/>
              </a:rPr>
              <a:t>Pécs</a:t>
            </a:r>
            <a:r>
              <a:rPr lang="en-GB" sz="1400" b="1" strike="noStrike" spc="-1" dirty="0">
                <a:solidFill>
                  <a:srgbClr val="162B46"/>
                </a:solidFill>
                <a:latin typeface="DejaVu Sans Light"/>
                <a:ea typeface="Calibri"/>
              </a:rPr>
              <a:t>: </a:t>
            </a:r>
            <a:endParaRPr lang="en-GB" sz="1400" b="0" strike="noStrike" spc="-1" dirty="0">
              <a:solidFill>
                <a:srgbClr val="000000"/>
              </a:solidFill>
              <a:latin typeface="Arial"/>
            </a:endParaRPr>
          </a:p>
          <a:p>
            <a:r>
              <a:rPr lang="en-GB" sz="1400" b="0" strike="noStrike" spc="-1" dirty="0">
                <a:solidFill>
                  <a:srgbClr val="162B46"/>
                </a:solidFill>
                <a:latin typeface="DejaVu Sans Light"/>
              </a:rPr>
              <a:t>  High power THz source</a:t>
            </a:r>
            <a:endParaRPr lang="en-GB" sz="1400" b="0" strike="noStrike" spc="-1" dirty="0">
              <a:solidFill>
                <a:srgbClr val="000000"/>
              </a:solidFill>
              <a:latin typeface="Arial"/>
            </a:endParaRPr>
          </a:p>
          <a:p>
            <a:pPr>
              <a:lnSpc>
                <a:spcPct val="150000"/>
              </a:lnSpc>
            </a:pPr>
            <a:r>
              <a:rPr lang="en-GB" sz="1400" b="1" strike="noStrike" spc="-1" dirty="0">
                <a:solidFill>
                  <a:srgbClr val="162B46"/>
                </a:solidFill>
                <a:latin typeface="DejaVu Sans Light"/>
                <a:ea typeface="Calibri"/>
              </a:rPr>
              <a:t>• </a:t>
            </a:r>
            <a:r>
              <a:rPr lang="en-GB" sz="1400" b="1" strike="noStrike" spc="-1" dirty="0" err="1">
                <a:solidFill>
                  <a:srgbClr val="162B46"/>
                </a:solidFill>
                <a:latin typeface="DejaVu Sans Light"/>
                <a:ea typeface="Calibri"/>
              </a:rPr>
              <a:t>RadiaBeam</a:t>
            </a:r>
            <a:r>
              <a:rPr lang="en-GB" sz="1400" b="1" strike="noStrike" spc="-1" dirty="0">
                <a:solidFill>
                  <a:srgbClr val="162B46"/>
                </a:solidFill>
                <a:latin typeface="DejaVu Sans Light"/>
                <a:ea typeface="Calibri"/>
              </a:rPr>
              <a:t>: </a:t>
            </a:r>
            <a:endParaRPr lang="en-GB" sz="1400" b="0" strike="noStrike" spc="-1" dirty="0">
              <a:solidFill>
                <a:srgbClr val="000000"/>
              </a:solidFill>
              <a:latin typeface="Arial"/>
            </a:endParaRPr>
          </a:p>
          <a:p>
            <a:r>
              <a:rPr lang="en-GB" sz="1400" b="1" strike="noStrike" spc="-1" dirty="0">
                <a:solidFill>
                  <a:srgbClr val="162B46"/>
                </a:solidFill>
                <a:latin typeface="DejaVu Sans Light"/>
                <a:ea typeface="Calibri"/>
              </a:rPr>
              <a:t>   </a:t>
            </a:r>
            <a:r>
              <a:rPr lang="en-GB" sz="1400" b="0" strike="noStrike" spc="-1" dirty="0">
                <a:solidFill>
                  <a:srgbClr val="162B46"/>
                </a:solidFill>
                <a:latin typeface="DejaVu Sans Light"/>
              </a:rPr>
              <a:t>Valorisation</a:t>
            </a:r>
            <a:endParaRPr lang="en-GB" sz="1400" b="0" strike="noStrike" spc="-1" dirty="0">
              <a:solidFill>
                <a:srgbClr val="000000"/>
              </a:solidFill>
              <a:latin typeface="Arial"/>
            </a:endParaRPr>
          </a:p>
        </p:txBody>
      </p:sp>
    </p:spTree>
    <p:extLst>
      <p:ext uri="{BB962C8B-B14F-4D97-AF65-F5344CB8AC3E}">
        <p14:creationId xmlns:p14="http://schemas.microsoft.com/office/powerpoint/2010/main" val="87130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BEEABA-1A03-034D-86DC-BE61CDA8C067}"/>
              </a:ext>
            </a:extLst>
          </p:cNvPr>
          <p:cNvSpPr>
            <a:spLocks noGrp="1"/>
          </p:cNvSpPr>
          <p:nvPr>
            <p:ph type="title"/>
          </p:nvPr>
        </p:nvSpPr>
        <p:spPr/>
        <p:txBody>
          <a:bodyPr/>
          <a:lstStyle/>
          <a:p>
            <a:r>
              <a:rPr lang="en-GB" sz="4400" b="1" strike="noStrike" spc="-1" dirty="0">
                <a:solidFill>
                  <a:srgbClr val="6FA8DC"/>
                </a:solidFill>
                <a:latin typeface="DejaVu Sans Light"/>
              </a:rPr>
              <a:t>Z</a:t>
            </a:r>
            <a:r>
              <a:rPr lang="en-GB" sz="4400" b="1" strike="noStrike" spc="-1" dirty="0">
                <a:solidFill>
                  <a:srgbClr val="232F47"/>
                </a:solidFill>
                <a:latin typeface="DejaVu Sans Light"/>
              </a:rPr>
              <a:t>ITA </a:t>
            </a:r>
            <a:r>
              <a:rPr lang="en-GB" sz="4400" b="1" strike="noStrike" spc="-1" dirty="0">
                <a:solidFill>
                  <a:srgbClr val="6FA8DC"/>
                </a:solidFill>
                <a:latin typeface="DejaVu Sans Light"/>
              </a:rPr>
              <a:t>I</a:t>
            </a:r>
            <a:r>
              <a:rPr lang="en-GB" sz="4400" b="1" strike="noStrike" spc="-1" dirty="0">
                <a:solidFill>
                  <a:srgbClr val="232F47"/>
                </a:solidFill>
                <a:latin typeface="DejaVu Sans Light"/>
              </a:rPr>
              <a:t>s </a:t>
            </a:r>
            <a:r>
              <a:rPr lang="en-GB" sz="4400" b="1" strike="noStrike" spc="-1" dirty="0">
                <a:solidFill>
                  <a:srgbClr val="6FA8DC"/>
                </a:solidFill>
                <a:latin typeface="DejaVu Sans Light"/>
              </a:rPr>
              <a:t>T</a:t>
            </a:r>
            <a:r>
              <a:rPr lang="en-GB" sz="4400" b="1" strike="noStrike" spc="-1" dirty="0">
                <a:solidFill>
                  <a:srgbClr val="232F47"/>
                </a:solidFill>
                <a:latin typeface="DejaVu Sans Light"/>
              </a:rPr>
              <a:t>he </a:t>
            </a:r>
            <a:r>
              <a:rPr lang="en-GB" sz="4400" b="1" strike="noStrike" spc="-1" dirty="0">
                <a:solidFill>
                  <a:srgbClr val="6FA8DC"/>
                </a:solidFill>
                <a:latin typeface="DejaVu Sans Light"/>
              </a:rPr>
              <a:t>A</a:t>
            </a:r>
            <a:r>
              <a:rPr lang="en-GB" sz="4400" b="1" strike="noStrike" spc="-1" dirty="0">
                <a:solidFill>
                  <a:srgbClr val="232F47"/>
                </a:solidFill>
                <a:latin typeface="DejaVu Sans Light"/>
              </a:rPr>
              <a:t>ccelerator</a:t>
            </a:r>
            <a:endParaRPr lang="fr-FR" dirty="0"/>
          </a:p>
        </p:txBody>
      </p:sp>
      <p:sp>
        <p:nvSpPr>
          <p:cNvPr id="3" name="Espace réservé du contenu 2">
            <a:extLst>
              <a:ext uri="{FF2B5EF4-FFF2-40B4-BE49-F238E27FC236}">
                <a16:creationId xmlns:a16="http://schemas.microsoft.com/office/drawing/2014/main" id="{35134725-8106-5247-9A0D-A18B57671DF1}"/>
              </a:ext>
            </a:extLst>
          </p:cNvPr>
          <p:cNvSpPr>
            <a:spLocks noGrp="1"/>
          </p:cNvSpPr>
          <p:nvPr>
            <p:ph sz="half" idx="1"/>
          </p:nvPr>
        </p:nvSpPr>
        <p:spPr/>
        <p:txBody>
          <a:bodyPr/>
          <a:lstStyle/>
          <a:p>
            <a:endParaRPr lang="fr-FR" dirty="0"/>
          </a:p>
        </p:txBody>
      </p:sp>
      <p:sp>
        <p:nvSpPr>
          <p:cNvPr id="4" name="Espace réservé de la date 3">
            <a:extLst>
              <a:ext uri="{FF2B5EF4-FFF2-40B4-BE49-F238E27FC236}">
                <a16:creationId xmlns:a16="http://schemas.microsoft.com/office/drawing/2014/main" id="{8654DCA4-9F39-5340-AC7E-5B0C13563ECD}"/>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FDAA9A7E-661F-8A49-9A74-1C8A08AB9B31}"/>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441F1C73-B9BC-D846-8C23-EB763D62688D}"/>
              </a:ext>
            </a:extLst>
          </p:cNvPr>
          <p:cNvSpPr>
            <a:spLocks noGrp="1"/>
          </p:cNvSpPr>
          <p:nvPr>
            <p:ph type="sldNum" sz="quarter" idx="12"/>
          </p:nvPr>
        </p:nvSpPr>
        <p:spPr/>
        <p:txBody>
          <a:bodyPr/>
          <a:lstStyle/>
          <a:p>
            <a:fld id="{84AD9DD3-CAE0-4EB1-A102-8F9EDDC8C851}" type="slidenum">
              <a:rPr lang="en-CH" smtClean="0"/>
              <a:t>8</a:t>
            </a:fld>
            <a:endParaRPr lang="en-CH"/>
          </a:p>
        </p:txBody>
      </p:sp>
      <p:pic>
        <p:nvPicPr>
          <p:cNvPr id="7" name="Image 6">
            <a:extLst>
              <a:ext uri="{FF2B5EF4-FFF2-40B4-BE49-F238E27FC236}">
                <a16:creationId xmlns:a16="http://schemas.microsoft.com/office/drawing/2014/main" id="{60983F62-388E-DD4B-9D39-58A0E89E312D}"/>
              </a:ext>
            </a:extLst>
          </p:cNvPr>
          <p:cNvPicPr/>
          <p:nvPr/>
        </p:nvPicPr>
        <p:blipFill>
          <a:blip r:embed="rId2"/>
          <a:stretch/>
        </p:blipFill>
        <p:spPr>
          <a:xfrm>
            <a:off x="7495560" y="2491200"/>
            <a:ext cx="1881360" cy="2642760"/>
          </a:xfrm>
          <a:prstGeom prst="rect">
            <a:avLst/>
          </a:prstGeom>
          <a:noFill/>
          <a:ln w="0">
            <a:noFill/>
          </a:ln>
        </p:spPr>
      </p:pic>
      <p:pic>
        <p:nvPicPr>
          <p:cNvPr id="8" name="Image 7">
            <a:extLst>
              <a:ext uri="{FF2B5EF4-FFF2-40B4-BE49-F238E27FC236}">
                <a16:creationId xmlns:a16="http://schemas.microsoft.com/office/drawing/2014/main" id="{68A6BF6E-2D3C-F34E-807C-5912578E1CF4}"/>
              </a:ext>
            </a:extLst>
          </p:cNvPr>
          <p:cNvPicPr/>
          <p:nvPr/>
        </p:nvPicPr>
        <p:blipFill>
          <a:blip r:embed="rId3" cstate="email">
            <a:extLst>
              <a:ext uri="{28A0092B-C50C-407E-A947-70E740481C1C}">
                <a14:useLocalDpi xmlns:a14="http://schemas.microsoft.com/office/drawing/2010/main"/>
              </a:ext>
            </a:extLst>
          </a:blip>
          <a:stretch/>
        </p:blipFill>
        <p:spPr>
          <a:xfrm>
            <a:off x="344880" y="1280880"/>
            <a:ext cx="1209600" cy="4159080"/>
          </a:xfrm>
          <a:prstGeom prst="rect">
            <a:avLst/>
          </a:prstGeom>
          <a:noFill/>
          <a:ln w="0">
            <a:noFill/>
          </a:ln>
        </p:spPr>
      </p:pic>
      <p:pic>
        <p:nvPicPr>
          <p:cNvPr id="9" name="Image 8">
            <a:extLst>
              <a:ext uri="{FF2B5EF4-FFF2-40B4-BE49-F238E27FC236}">
                <a16:creationId xmlns:a16="http://schemas.microsoft.com/office/drawing/2014/main" id="{8310F62C-667E-EF41-A0EA-4698178F21DE}"/>
              </a:ext>
            </a:extLst>
          </p:cNvPr>
          <p:cNvPicPr/>
          <p:nvPr/>
        </p:nvPicPr>
        <p:blipFill>
          <a:blip r:embed="rId4" cstate="email">
            <a:extLst>
              <a:ext uri="{28A0092B-C50C-407E-A947-70E740481C1C}">
                <a14:useLocalDpi xmlns:a14="http://schemas.microsoft.com/office/drawing/2010/main"/>
              </a:ext>
            </a:extLst>
          </a:blip>
          <a:stretch/>
        </p:blipFill>
        <p:spPr>
          <a:xfrm>
            <a:off x="1790640" y="1135080"/>
            <a:ext cx="2094480" cy="2104200"/>
          </a:xfrm>
          <a:prstGeom prst="rect">
            <a:avLst/>
          </a:prstGeom>
          <a:noFill/>
          <a:ln w="0">
            <a:noFill/>
          </a:ln>
        </p:spPr>
      </p:pic>
      <p:pic>
        <p:nvPicPr>
          <p:cNvPr id="10" name="Image 9">
            <a:extLst>
              <a:ext uri="{FF2B5EF4-FFF2-40B4-BE49-F238E27FC236}">
                <a16:creationId xmlns:a16="http://schemas.microsoft.com/office/drawing/2014/main" id="{CE25B24D-46B9-8243-B4FF-D23DD6AB4EF7}"/>
              </a:ext>
            </a:extLst>
          </p:cNvPr>
          <p:cNvPicPr/>
          <p:nvPr/>
        </p:nvPicPr>
        <p:blipFill>
          <a:blip r:embed="rId5" cstate="email">
            <a:extLst>
              <a:ext uri="{28A0092B-C50C-407E-A947-70E740481C1C}">
                <a14:useLocalDpi xmlns:a14="http://schemas.microsoft.com/office/drawing/2010/main"/>
              </a:ext>
            </a:extLst>
          </a:blip>
          <a:stretch/>
        </p:blipFill>
        <p:spPr>
          <a:xfrm>
            <a:off x="4137120" y="1131840"/>
            <a:ext cx="783360" cy="957960"/>
          </a:xfrm>
          <a:prstGeom prst="rect">
            <a:avLst/>
          </a:prstGeom>
          <a:noFill/>
          <a:ln w="0">
            <a:noFill/>
          </a:ln>
        </p:spPr>
      </p:pic>
      <p:pic>
        <p:nvPicPr>
          <p:cNvPr id="11" name="Image 10">
            <a:extLst>
              <a:ext uri="{FF2B5EF4-FFF2-40B4-BE49-F238E27FC236}">
                <a16:creationId xmlns:a16="http://schemas.microsoft.com/office/drawing/2014/main" id="{825766BD-46AF-EE49-AA24-91E37AEEC99A}"/>
              </a:ext>
            </a:extLst>
          </p:cNvPr>
          <p:cNvPicPr/>
          <p:nvPr/>
        </p:nvPicPr>
        <p:blipFill>
          <a:blip r:embed="rId6"/>
          <a:stretch/>
        </p:blipFill>
        <p:spPr>
          <a:xfrm>
            <a:off x="5263200" y="1116000"/>
            <a:ext cx="2728800" cy="603360"/>
          </a:xfrm>
          <a:prstGeom prst="rect">
            <a:avLst/>
          </a:prstGeom>
          <a:noFill/>
          <a:ln w="0">
            <a:noFill/>
          </a:ln>
        </p:spPr>
      </p:pic>
      <p:pic>
        <p:nvPicPr>
          <p:cNvPr id="12" name="Image 11">
            <a:extLst>
              <a:ext uri="{FF2B5EF4-FFF2-40B4-BE49-F238E27FC236}">
                <a16:creationId xmlns:a16="http://schemas.microsoft.com/office/drawing/2014/main" id="{5D48EC9A-41DC-354B-95DC-1DDA98FC3FF6}"/>
              </a:ext>
            </a:extLst>
          </p:cNvPr>
          <p:cNvPicPr/>
          <p:nvPr/>
        </p:nvPicPr>
        <p:blipFill>
          <a:blip r:embed="rId7" cstate="email">
            <a:extLst>
              <a:ext uri="{28A0092B-C50C-407E-A947-70E740481C1C}">
                <a14:useLocalDpi xmlns:a14="http://schemas.microsoft.com/office/drawing/2010/main"/>
              </a:ext>
            </a:extLst>
          </a:blip>
          <a:stretch/>
        </p:blipFill>
        <p:spPr>
          <a:xfrm>
            <a:off x="5181480" y="1709640"/>
            <a:ext cx="1162440" cy="493920"/>
          </a:xfrm>
          <a:prstGeom prst="rect">
            <a:avLst/>
          </a:prstGeom>
          <a:noFill/>
          <a:ln w="0">
            <a:noFill/>
          </a:ln>
        </p:spPr>
      </p:pic>
      <p:pic>
        <p:nvPicPr>
          <p:cNvPr id="13" name="Image 12">
            <a:extLst>
              <a:ext uri="{FF2B5EF4-FFF2-40B4-BE49-F238E27FC236}">
                <a16:creationId xmlns:a16="http://schemas.microsoft.com/office/drawing/2014/main" id="{1032FB40-2366-8D4C-9A1B-2A9A707494B4}"/>
              </a:ext>
            </a:extLst>
          </p:cNvPr>
          <p:cNvPicPr/>
          <p:nvPr/>
        </p:nvPicPr>
        <p:blipFill>
          <a:blip r:embed="rId8" cstate="email">
            <a:extLst>
              <a:ext uri="{28A0092B-C50C-407E-A947-70E740481C1C}">
                <a14:useLocalDpi xmlns:a14="http://schemas.microsoft.com/office/drawing/2010/main"/>
              </a:ext>
            </a:extLst>
          </a:blip>
          <a:stretch/>
        </p:blipFill>
        <p:spPr>
          <a:xfrm>
            <a:off x="8153280" y="987480"/>
            <a:ext cx="797400" cy="809640"/>
          </a:xfrm>
          <a:prstGeom prst="rect">
            <a:avLst/>
          </a:prstGeom>
          <a:noFill/>
          <a:ln w="0">
            <a:noFill/>
          </a:ln>
        </p:spPr>
      </p:pic>
      <p:pic>
        <p:nvPicPr>
          <p:cNvPr id="14" name="Image 13">
            <a:extLst>
              <a:ext uri="{FF2B5EF4-FFF2-40B4-BE49-F238E27FC236}">
                <a16:creationId xmlns:a16="http://schemas.microsoft.com/office/drawing/2014/main" id="{3E50E35D-E07E-E749-B945-DD30102744DD}"/>
              </a:ext>
            </a:extLst>
          </p:cNvPr>
          <p:cNvPicPr/>
          <p:nvPr/>
        </p:nvPicPr>
        <p:blipFill>
          <a:blip r:embed="rId9" cstate="email">
            <a:extLst>
              <a:ext uri="{28A0092B-C50C-407E-A947-70E740481C1C}">
                <a14:useLocalDpi xmlns:a14="http://schemas.microsoft.com/office/drawing/2010/main"/>
              </a:ext>
            </a:extLst>
          </a:blip>
          <a:stretch/>
        </p:blipFill>
        <p:spPr>
          <a:xfrm>
            <a:off x="8106840" y="1793160"/>
            <a:ext cx="1037160" cy="315000"/>
          </a:xfrm>
          <a:prstGeom prst="rect">
            <a:avLst/>
          </a:prstGeom>
          <a:noFill/>
          <a:ln w="0">
            <a:noFill/>
          </a:ln>
        </p:spPr>
      </p:pic>
      <p:pic>
        <p:nvPicPr>
          <p:cNvPr id="15" name="Image 14">
            <a:extLst>
              <a:ext uri="{FF2B5EF4-FFF2-40B4-BE49-F238E27FC236}">
                <a16:creationId xmlns:a16="http://schemas.microsoft.com/office/drawing/2014/main" id="{FBD36B24-58DC-FE43-B562-134A93957057}"/>
              </a:ext>
            </a:extLst>
          </p:cNvPr>
          <p:cNvPicPr/>
          <p:nvPr/>
        </p:nvPicPr>
        <p:blipFill>
          <a:blip r:embed="rId10" cstate="email">
            <a:extLst>
              <a:ext uri="{28A0092B-C50C-407E-A947-70E740481C1C}">
                <a14:useLocalDpi xmlns:a14="http://schemas.microsoft.com/office/drawing/2010/main"/>
              </a:ext>
            </a:extLst>
          </a:blip>
          <a:stretch/>
        </p:blipFill>
        <p:spPr>
          <a:xfrm>
            <a:off x="4126320" y="2205360"/>
            <a:ext cx="2620800" cy="879840"/>
          </a:xfrm>
          <a:prstGeom prst="rect">
            <a:avLst/>
          </a:prstGeom>
          <a:noFill/>
          <a:ln w="0">
            <a:noFill/>
          </a:ln>
        </p:spPr>
      </p:pic>
      <p:pic>
        <p:nvPicPr>
          <p:cNvPr id="16" name="Image 15">
            <a:extLst>
              <a:ext uri="{FF2B5EF4-FFF2-40B4-BE49-F238E27FC236}">
                <a16:creationId xmlns:a16="http://schemas.microsoft.com/office/drawing/2014/main" id="{E3D8026A-ED54-FD49-92C0-0C2B6BA50C32}"/>
              </a:ext>
            </a:extLst>
          </p:cNvPr>
          <p:cNvPicPr/>
          <p:nvPr/>
        </p:nvPicPr>
        <p:blipFill>
          <a:blip r:embed="rId11" cstate="email">
            <a:extLst>
              <a:ext uri="{28A0092B-C50C-407E-A947-70E740481C1C}">
                <a14:useLocalDpi xmlns:a14="http://schemas.microsoft.com/office/drawing/2010/main"/>
              </a:ext>
            </a:extLst>
          </a:blip>
          <a:stretch/>
        </p:blipFill>
        <p:spPr>
          <a:xfrm>
            <a:off x="1917720" y="3576240"/>
            <a:ext cx="654480" cy="1925640"/>
          </a:xfrm>
          <a:prstGeom prst="rect">
            <a:avLst/>
          </a:prstGeom>
          <a:noFill/>
          <a:ln w="0">
            <a:noFill/>
          </a:ln>
        </p:spPr>
      </p:pic>
      <p:pic>
        <p:nvPicPr>
          <p:cNvPr id="17" name="Image 16">
            <a:extLst>
              <a:ext uri="{FF2B5EF4-FFF2-40B4-BE49-F238E27FC236}">
                <a16:creationId xmlns:a16="http://schemas.microsoft.com/office/drawing/2014/main" id="{A7EFD40B-2296-854F-9ECA-382048871C07}"/>
              </a:ext>
            </a:extLst>
          </p:cNvPr>
          <p:cNvPicPr/>
          <p:nvPr/>
        </p:nvPicPr>
        <p:blipFill>
          <a:blip r:embed="rId12" cstate="email">
            <a:extLst>
              <a:ext uri="{28A0092B-C50C-407E-A947-70E740481C1C}">
                <a14:useLocalDpi xmlns:a14="http://schemas.microsoft.com/office/drawing/2010/main"/>
              </a:ext>
            </a:extLst>
          </a:blip>
          <a:stretch/>
        </p:blipFill>
        <p:spPr>
          <a:xfrm>
            <a:off x="2807280" y="3601800"/>
            <a:ext cx="1619280" cy="1910520"/>
          </a:xfrm>
          <a:prstGeom prst="rect">
            <a:avLst/>
          </a:prstGeom>
          <a:noFill/>
          <a:ln w="0">
            <a:noFill/>
          </a:ln>
        </p:spPr>
      </p:pic>
      <p:sp>
        <p:nvSpPr>
          <p:cNvPr id="18" name="ZoneTexte 17">
            <a:extLst>
              <a:ext uri="{FF2B5EF4-FFF2-40B4-BE49-F238E27FC236}">
                <a16:creationId xmlns:a16="http://schemas.microsoft.com/office/drawing/2014/main" id="{0DF5AAD2-BF03-CD4A-BF20-3A9496B3DD75}"/>
              </a:ext>
            </a:extLst>
          </p:cNvPr>
          <p:cNvSpPr txBox="1"/>
          <p:nvPr/>
        </p:nvSpPr>
        <p:spPr>
          <a:xfrm>
            <a:off x="4680000" y="4379040"/>
            <a:ext cx="3228840" cy="1541880"/>
          </a:xfrm>
          <a:prstGeom prst="rect">
            <a:avLst/>
          </a:prstGeom>
          <a:noFill/>
          <a:ln w="0">
            <a:noFill/>
          </a:ln>
        </p:spPr>
        <p:txBody>
          <a:bodyPr lIns="90000" tIns="45000" rIns="90000" bIns="45000" anchor="t">
            <a:noAutofit/>
          </a:bodyPr>
          <a:lstStyle/>
          <a:p>
            <a:r>
              <a:rPr lang="fr-FR" sz="1800" b="1" strike="noStrike" spc="-1" dirty="0">
                <a:solidFill>
                  <a:srgbClr val="000000"/>
                </a:solidFill>
                <a:latin typeface="DejaVu Sans Light"/>
                <a:ea typeface="Century Gothic"/>
              </a:rPr>
              <a:t>ZITA</a:t>
            </a:r>
            <a:r>
              <a:rPr lang="fr-FR" sz="1800" b="0" strike="noStrike" spc="-1" dirty="0">
                <a:solidFill>
                  <a:srgbClr val="000000"/>
                </a:solidFill>
                <a:latin typeface="DejaVu Sans Light"/>
                <a:ea typeface="Century Gothic"/>
              </a:rPr>
              <a:t> </a:t>
            </a:r>
            <a:endParaRPr lang="en-GB" sz="1800" b="0" strike="noStrike" spc="-1" dirty="0">
              <a:solidFill>
                <a:srgbClr val="000000"/>
              </a:solidFill>
              <a:latin typeface="Arial"/>
            </a:endParaRPr>
          </a:p>
          <a:p>
            <a:r>
              <a:rPr lang="fr-FR" sz="1800" b="0" strike="noStrike" spc="-1" dirty="0">
                <a:solidFill>
                  <a:srgbClr val="000000"/>
                </a:solidFill>
                <a:latin typeface="DejaVu Sans Light"/>
                <a:ea typeface="Century Gothic"/>
              </a:rPr>
              <a:t>P</a:t>
            </a:r>
            <a:r>
              <a:rPr lang="en-US" sz="1800" b="0" strike="noStrike" spc="-1" dirty="0" err="1">
                <a:solidFill>
                  <a:srgbClr val="000000"/>
                </a:solidFill>
                <a:latin typeface="DejaVu Sans Light"/>
                <a:ea typeface="Century Gothic"/>
              </a:rPr>
              <a:t>rototypes</a:t>
            </a:r>
            <a:r>
              <a:rPr lang="en-US" sz="1800" b="0" strike="noStrike" spc="-1" dirty="0">
                <a:solidFill>
                  <a:srgbClr val="000000"/>
                </a:solidFill>
                <a:latin typeface="DejaVu Sans Light"/>
                <a:ea typeface="Century Gothic"/>
              </a:rPr>
              <a:t> </a:t>
            </a:r>
            <a:r>
              <a:rPr lang="fr-FR" sz="1800" b="0" strike="noStrike" spc="-1" dirty="0" err="1">
                <a:solidFill>
                  <a:srgbClr val="000000"/>
                </a:solidFill>
                <a:latin typeface="DejaVu Sans Light"/>
                <a:ea typeface="Century Gothic"/>
              </a:rPr>
              <a:t>ready</a:t>
            </a:r>
            <a:endParaRPr lang="en-GB" sz="1800" b="0" strike="noStrike" spc="-1" dirty="0">
              <a:solidFill>
                <a:srgbClr val="000000"/>
              </a:solidFill>
              <a:latin typeface="Arial"/>
            </a:endParaRPr>
          </a:p>
        </p:txBody>
      </p:sp>
      <p:sp>
        <p:nvSpPr>
          <p:cNvPr id="19" name="Flèche vers la droite 18">
            <a:extLst>
              <a:ext uri="{FF2B5EF4-FFF2-40B4-BE49-F238E27FC236}">
                <a16:creationId xmlns:a16="http://schemas.microsoft.com/office/drawing/2014/main" id="{C2742366-2EAA-6644-8608-0EA7E7CBFF82}"/>
              </a:ext>
            </a:extLst>
          </p:cNvPr>
          <p:cNvSpPr/>
          <p:nvPr/>
        </p:nvSpPr>
        <p:spPr>
          <a:xfrm rot="11328600">
            <a:off x="2635200" y="4156920"/>
            <a:ext cx="2069280" cy="129240"/>
          </a:xfrm>
          <a:prstGeom prst="rightArrow">
            <a:avLst>
              <a:gd name="adj1" fmla="val 0"/>
              <a:gd name="adj2" fmla="val 214435"/>
            </a:avLst>
          </a:prstGeom>
          <a:solidFill>
            <a:srgbClr val="000000"/>
          </a:solid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en-GB" sz="1800" b="0" strike="noStrike" spc="-1">
              <a:solidFill>
                <a:srgbClr val="FFFFFF"/>
              </a:solidFill>
              <a:latin typeface="Arial"/>
            </a:endParaRPr>
          </a:p>
        </p:txBody>
      </p:sp>
      <p:sp>
        <p:nvSpPr>
          <p:cNvPr id="20" name="Flèche vers la droite 19">
            <a:extLst>
              <a:ext uri="{FF2B5EF4-FFF2-40B4-BE49-F238E27FC236}">
                <a16:creationId xmlns:a16="http://schemas.microsoft.com/office/drawing/2014/main" id="{C9B18C33-3F9A-AC41-BB50-DC0301DA95F9}"/>
              </a:ext>
            </a:extLst>
          </p:cNvPr>
          <p:cNvSpPr/>
          <p:nvPr/>
        </p:nvSpPr>
        <p:spPr>
          <a:xfrm rot="21159600">
            <a:off x="5354640" y="4125600"/>
            <a:ext cx="2979360" cy="161280"/>
          </a:xfrm>
          <a:prstGeom prst="rightArrow">
            <a:avLst>
              <a:gd name="adj1" fmla="val 0"/>
              <a:gd name="adj2" fmla="val 247409"/>
            </a:avLst>
          </a:prstGeom>
          <a:solidFill>
            <a:srgbClr val="000000"/>
          </a:solidFill>
          <a:ln w="0">
            <a:solidFill>
              <a:srgbClr val="000000"/>
            </a:solid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endParaRPr lang="en-GB" sz="1800" b="0" strike="noStrike" spc="-1">
              <a:solidFill>
                <a:srgbClr val="FFFFFF"/>
              </a:solidFill>
              <a:latin typeface="Arial"/>
            </a:endParaRPr>
          </a:p>
        </p:txBody>
      </p:sp>
      <p:sp>
        <p:nvSpPr>
          <p:cNvPr id="21" name="PlaceHolder 2">
            <a:extLst>
              <a:ext uri="{FF2B5EF4-FFF2-40B4-BE49-F238E27FC236}">
                <a16:creationId xmlns:a16="http://schemas.microsoft.com/office/drawing/2014/main" id="{C73F4E10-CF8C-A244-A833-2E7A9386B9AB}"/>
              </a:ext>
            </a:extLst>
          </p:cNvPr>
          <p:cNvSpPr txBox="1">
            <a:spLocks/>
          </p:cNvSpPr>
          <p:nvPr/>
        </p:nvSpPr>
        <p:spPr>
          <a:xfrm>
            <a:off x="7227360" y="5181480"/>
            <a:ext cx="2348280" cy="392040"/>
          </a:xfrm>
          <a:prstGeom prst="rect">
            <a:avLst/>
          </a:prstGeom>
        </p:spPr>
        <p:txBody>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E1EF3A-6332-4637-91DD-0BD67DBE5744}" type="slidenum">
              <a:rPr lang="fr-FR" smtClean="0"/>
              <a:pPr/>
              <a:t>8</a:t>
            </a:fld>
            <a:endParaRPr lang="fr-FR"/>
          </a:p>
        </p:txBody>
      </p:sp>
      <p:pic>
        <p:nvPicPr>
          <p:cNvPr id="22" name="Image 21">
            <a:extLst>
              <a:ext uri="{FF2B5EF4-FFF2-40B4-BE49-F238E27FC236}">
                <a16:creationId xmlns:a16="http://schemas.microsoft.com/office/drawing/2014/main" id="{FC5A6C2A-45DA-1E4B-8892-5329D61DBD25}"/>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p:blipFill>
        <p:spPr>
          <a:xfrm>
            <a:off x="9462139" y="2404087"/>
            <a:ext cx="2640099" cy="1671853"/>
          </a:xfrm>
          <a:prstGeom prst="rect">
            <a:avLst/>
          </a:prstGeom>
        </p:spPr>
      </p:pic>
      <p:pic>
        <p:nvPicPr>
          <p:cNvPr id="23" name="Image 22">
            <a:extLst>
              <a:ext uri="{FF2B5EF4-FFF2-40B4-BE49-F238E27FC236}">
                <a16:creationId xmlns:a16="http://schemas.microsoft.com/office/drawing/2014/main" id="{67AE5EA0-217B-4048-9361-D2D486E6D093}"/>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9770208" y="4162475"/>
            <a:ext cx="1134087" cy="1215025"/>
          </a:xfrm>
          <a:prstGeom prst="rect">
            <a:avLst/>
          </a:prstGeom>
        </p:spPr>
      </p:pic>
      <p:sp>
        <p:nvSpPr>
          <p:cNvPr id="24" name="ZoneTexte 23">
            <a:extLst>
              <a:ext uri="{FF2B5EF4-FFF2-40B4-BE49-F238E27FC236}">
                <a16:creationId xmlns:a16="http://schemas.microsoft.com/office/drawing/2014/main" id="{A2FB5D65-7A9E-2645-A3B3-BF1D64FAD180}"/>
              </a:ext>
            </a:extLst>
          </p:cNvPr>
          <p:cNvSpPr txBox="1"/>
          <p:nvPr/>
        </p:nvSpPr>
        <p:spPr>
          <a:xfrm>
            <a:off x="11017191" y="3678418"/>
            <a:ext cx="633225" cy="369332"/>
          </a:xfrm>
          <a:prstGeom prst="rect">
            <a:avLst/>
          </a:prstGeom>
          <a:noFill/>
        </p:spPr>
        <p:txBody>
          <a:bodyPr wrap="square" rtlCol="0">
            <a:spAutoFit/>
          </a:bodyPr>
          <a:lstStyle/>
          <a:p>
            <a:r>
              <a:rPr lang="fr-FR" dirty="0">
                <a:solidFill>
                  <a:schemeClr val="bg1"/>
                </a:solidFill>
              </a:rPr>
              <a:t>ZITA</a:t>
            </a:r>
          </a:p>
        </p:txBody>
      </p:sp>
      <p:cxnSp>
        <p:nvCxnSpPr>
          <p:cNvPr id="26" name="Connecteur droit avec flèche 25">
            <a:extLst>
              <a:ext uri="{FF2B5EF4-FFF2-40B4-BE49-F238E27FC236}">
                <a16:creationId xmlns:a16="http://schemas.microsoft.com/office/drawing/2014/main" id="{045EAABE-51F4-5F4B-A50E-E1C27D1AB962}"/>
              </a:ext>
            </a:extLst>
          </p:cNvPr>
          <p:cNvCxnSpPr>
            <a:cxnSpLocks/>
          </p:cNvCxnSpPr>
          <p:nvPr/>
        </p:nvCxnSpPr>
        <p:spPr>
          <a:xfrm>
            <a:off x="8713935" y="4016192"/>
            <a:ext cx="1653705" cy="753795"/>
          </a:xfrm>
          <a:prstGeom prst="straightConnector1">
            <a:avLst/>
          </a:prstGeom>
          <a:ln w="412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pic>
        <p:nvPicPr>
          <p:cNvPr id="30" name="Image 29">
            <a:extLst>
              <a:ext uri="{FF2B5EF4-FFF2-40B4-BE49-F238E27FC236}">
                <a16:creationId xmlns:a16="http://schemas.microsoft.com/office/drawing/2014/main" id="{4A05845F-03CF-6F42-835F-44BD60E1DB04}"/>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bwMode="auto">
          <a:xfrm>
            <a:off x="7850856" y="5507748"/>
            <a:ext cx="2158991" cy="1215552"/>
          </a:xfrm>
          <a:prstGeom prst="rect">
            <a:avLst/>
          </a:prstGeom>
        </p:spPr>
      </p:pic>
      <p:sp>
        <p:nvSpPr>
          <p:cNvPr id="31" name="ZoneTexte 30">
            <a:extLst>
              <a:ext uri="{FF2B5EF4-FFF2-40B4-BE49-F238E27FC236}">
                <a16:creationId xmlns:a16="http://schemas.microsoft.com/office/drawing/2014/main" id="{5C715083-4646-A044-AE6F-A16CC12A932E}"/>
              </a:ext>
            </a:extLst>
          </p:cNvPr>
          <p:cNvSpPr txBox="1"/>
          <p:nvPr/>
        </p:nvSpPr>
        <p:spPr bwMode="auto">
          <a:xfrm>
            <a:off x="7900500" y="6431893"/>
            <a:ext cx="2610932" cy="261610"/>
          </a:xfrm>
          <a:prstGeom prst="rect">
            <a:avLst/>
          </a:prstGeom>
          <a:noFill/>
        </p:spPr>
        <p:txBody>
          <a:bodyPr wrap="square" rtlCol="0">
            <a:spAutoFit/>
          </a:bodyPr>
          <a:lstStyle/>
          <a:p>
            <a:r>
              <a:rPr lang="en-GB" sz="1100" dirty="0">
                <a:solidFill>
                  <a:schemeClr val="bg1"/>
                </a:solidFill>
              </a:rPr>
              <a:t>Merci </a:t>
            </a:r>
            <a:r>
              <a:rPr lang="en-GB" sz="1100" dirty="0" err="1">
                <a:solidFill>
                  <a:schemeClr val="bg1"/>
                </a:solidFill>
              </a:rPr>
              <a:t>à</a:t>
            </a:r>
            <a:r>
              <a:rPr lang="en-GB" sz="1100" dirty="0">
                <a:solidFill>
                  <a:schemeClr val="bg1"/>
                </a:solidFill>
              </a:rPr>
              <a:t> Bruno </a:t>
            </a:r>
            <a:r>
              <a:rPr lang="en-GB" sz="1100" dirty="0" err="1">
                <a:solidFill>
                  <a:schemeClr val="bg1"/>
                </a:solidFill>
              </a:rPr>
              <a:t>Maffei@IAS</a:t>
            </a:r>
            <a:endParaRPr lang="en-GB" sz="1100" dirty="0">
              <a:solidFill>
                <a:schemeClr val="bg1"/>
              </a:solidFill>
            </a:endParaRPr>
          </a:p>
        </p:txBody>
      </p:sp>
    </p:spTree>
    <p:extLst>
      <p:ext uri="{BB962C8B-B14F-4D97-AF65-F5344CB8AC3E}">
        <p14:creationId xmlns:p14="http://schemas.microsoft.com/office/powerpoint/2010/main" val="4046663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D0D5D5-5113-6144-8509-A8494F4F96FD}"/>
              </a:ext>
            </a:extLst>
          </p:cNvPr>
          <p:cNvSpPr>
            <a:spLocks noGrp="1"/>
          </p:cNvSpPr>
          <p:nvPr>
            <p:ph type="title"/>
          </p:nvPr>
        </p:nvSpPr>
        <p:spPr/>
        <p:txBody>
          <a:bodyPr>
            <a:normAutofit fontScale="90000"/>
          </a:bodyPr>
          <a:lstStyle/>
          <a:p>
            <a:r>
              <a:rPr lang="fr-FR" dirty="0"/>
              <a:t>New infrastructure for </a:t>
            </a:r>
            <a:r>
              <a:rPr lang="fr-FR" dirty="0" err="1"/>
              <a:t>photonics</a:t>
            </a:r>
            <a:r>
              <a:rPr lang="fr-FR" dirty="0"/>
              <a:t>/</a:t>
            </a:r>
            <a:r>
              <a:rPr lang="fr-FR" dirty="0" err="1"/>
              <a:t>accelerator</a:t>
            </a:r>
            <a:r>
              <a:rPr lang="fr-FR" dirty="0"/>
              <a:t> interface</a:t>
            </a:r>
          </a:p>
        </p:txBody>
      </p:sp>
      <p:sp>
        <p:nvSpPr>
          <p:cNvPr id="3" name="Espace réservé du contenu 2">
            <a:extLst>
              <a:ext uri="{FF2B5EF4-FFF2-40B4-BE49-F238E27FC236}">
                <a16:creationId xmlns:a16="http://schemas.microsoft.com/office/drawing/2014/main" id="{07C9530A-C06F-164B-B17B-F241CE46FDCC}"/>
              </a:ext>
            </a:extLst>
          </p:cNvPr>
          <p:cNvSpPr>
            <a:spLocks noGrp="1"/>
          </p:cNvSpPr>
          <p:nvPr>
            <p:ph sz="half" idx="1"/>
          </p:nvPr>
        </p:nvSpPr>
        <p:spPr/>
        <p:txBody>
          <a:bodyPr/>
          <a:lstStyle/>
          <a:p>
            <a:endParaRPr lang="fr-FR"/>
          </a:p>
        </p:txBody>
      </p:sp>
      <p:sp>
        <p:nvSpPr>
          <p:cNvPr id="4" name="Espace réservé de la date 3">
            <a:extLst>
              <a:ext uri="{FF2B5EF4-FFF2-40B4-BE49-F238E27FC236}">
                <a16:creationId xmlns:a16="http://schemas.microsoft.com/office/drawing/2014/main" id="{57EDE8C4-A0EC-3F4E-9626-9E302D11CFD7}"/>
              </a:ext>
            </a:extLst>
          </p:cNvPr>
          <p:cNvSpPr>
            <a:spLocks noGrp="1"/>
          </p:cNvSpPr>
          <p:nvPr>
            <p:ph type="dt" sz="half" idx="10"/>
          </p:nvPr>
        </p:nvSpPr>
        <p:spPr/>
        <p:txBody>
          <a:bodyPr/>
          <a:lstStyle/>
          <a:p>
            <a:r>
              <a:rPr lang="en-CH"/>
              <a:t>17/12/2024</a:t>
            </a:r>
          </a:p>
        </p:txBody>
      </p:sp>
      <p:sp>
        <p:nvSpPr>
          <p:cNvPr id="5" name="Espace réservé du pied de page 4">
            <a:extLst>
              <a:ext uri="{FF2B5EF4-FFF2-40B4-BE49-F238E27FC236}">
                <a16:creationId xmlns:a16="http://schemas.microsoft.com/office/drawing/2014/main" id="{3228E6A1-C746-F147-A350-10038F18CAD1}"/>
              </a:ext>
            </a:extLst>
          </p:cNvPr>
          <p:cNvSpPr>
            <a:spLocks noGrp="1"/>
          </p:cNvSpPr>
          <p:nvPr>
            <p:ph type="ftr" sz="quarter" idx="11"/>
          </p:nvPr>
        </p:nvSpPr>
        <p:spPr/>
        <p:txBody>
          <a:bodyPr/>
          <a:lstStyle/>
          <a:p>
            <a:r>
              <a:rPr lang="en-GB"/>
              <a:t>Review Meeting 2</a:t>
            </a:r>
            <a:endParaRPr lang="en-CH" dirty="0"/>
          </a:p>
        </p:txBody>
      </p:sp>
      <p:sp>
        <p:nvSpPr>
          <p:cNvPr id="6" name="Espace réservé du numéro de diapositive 5">
            <a:extLst>
              <a:ext uri="{FF2B5EF4-FFF2-40B4-BE49-F238E27FC236}">
                <a16:creationId xmlns:a16="http://schemas.microsoft.com/office/drawing/2014/main" id="{F8401B1F-2788-4B48-8EA9-A1D4DA6E8F2A}"/>
              </a:ext>
            </a:extLst>
          </p:cNvPr>
          <p:cNvSpPr>
            <a:spLocks noGrp="1"/>
          </p:cNvSpPr>
          <p:nvPr>
            <p:ph type="sldNum" sz="quarter" idx="12"/>
          </p:nvPr>
        </p:nvSpPr>
        <p:spPr/>
        <p:txBody>
          <a:bodyPr/>
          <a:lstStyle/>
          <a:p>
            <a:fld id="{84AD9DD3-CAE0-4EB1-A102-8F9EDDC8C851}" type="slidenum">
              <a:rPr lang="en-CH" smtClean="0"/>
              <a:t>9</a:t>
            </a:fld>
            <a:endParaRPr lang="en-CH"/>
          </a:p>
        </p:txBody>
      </p:sp>
      <p:pic>
        <p:nvPicPr>
          <p:cNvPr id="7" name="Image 6">
            <a:extLst>
              <a:ext uri="{FF2B5EF4-FFF2-40B4-BE49-F238E27FC236}">
                <a16:creationId xmlns:a16="http://schemas.microsoft.com/office/drawing/2014/main" id="{92DA3693-F13A-8A4D-8F17-FD167EFBB134}"/>
              </a:ext>
            </a:extLst>
          </p:cNvPr>
          <p:cNvPicPr/>
          <p:nvPr/>
        </p:nvPicPr>
        <p:blipFill>
          <a:blip r:embed="rId2" cstate="email">
            <a:extLst>
              <a:ext uri="{28A0092B-C50C-407E-A947-70E740481C1C}">
                <a14:useLocalDpi xmlns:a14="http://schemas.microsoft.com/office/drawing/2010/main"/>
              </a:ext>
            </a:extLst>
          </a:blip>
          <a:stretch/>
        </p:blipFill>
        <p:spPr>
          <a:xfrm>
            <a:off x="6588293" y="3109275"/>
            <a:ext cx="4302360" cy="2705040"/>
          </a:xfrm>
          <a:prstGeom prst="rect">
            <a:avLst/>
          </a:prstGeom>
          <a:noFill/>
          <a:ln w="0">
            <a:noFill/>
          </a:ln>
        </p:spPr>
      </p:pic>
      <p:pic>
        <p:nvPicPr>
          <p:cNvPr id="8" name="Image 7">
            <a:extLst>
              <a:ext uri="{FF2B5EF4-FFF2-40B4-BE49-F238E27FC236}">
                <a16:creationId xmlns:a16="http://schemas.microsoft.com/office/drawing/2014/main" id="{A399DB9B-E8DA-CA41-845A-0DDD3471C8D3}"/>
              </a:ext>
            </a:extLst>
          </p:cNvPr>
          <p:cNvPicPr/>
          <p:nvPr/>
        </p:nvPicPr>
        <p:blipFill>
          <a:blip r:embed="rId3" cstate="email">
            <a:extLst>
              <a:ext uri="{28A0092B-C50C-407E-A947-70E740481C1C}">
                <a14:useLocalDpi xmlns:a14="http://schemas.microsoft.com/office/drawing/2010/main"/>
              </a:ext>
            </a:extLst>
          </a:blip>
          <a:stretch/>
        </p:blipFill>
        <p:spPr>
          <a:xfrm>
            <a:off x="464333" y="2788515"/>
            <a:ext cx="4689360" cy="3515760"/>
          </a:xfrm>
          <a:prstGeom prst="rect">
            <a:avLst/>
          </a:prstGeom>
          <a:noFill/>
          <a:ln w="0">
            <a:noFill/>
          </a:ln>
        </p:spPr>
      </p:pic>
      <p:pic>
        <p:nvPicPr>
          <p:cNvPr id="9" name="Image 8">
            <a:extLst>
              <a:ext uri="{FF2B5EF4-FFF2-40B4-BE49-F238E27FC236}">
                <a16:creationId xmlns:a16="http://schemas.microsoft.com/office/drawing/2014/main" id="{82759982-9CED-BB45-B7EA-B4D1567308D4}"/>
              </a:ext>
            </a:extLst>
          </p:cNvPr>
          <p:cNvPicPr/>
          <p:nvPr/>
        </p:nvPicPr>
        <p:blipFill>
          <a:blip r:embed="rId4" cstate="email">
            <a:extLst>
              <a:ext uri="{28A0092B-C50C-407E-A947-70E740481C1C}">
                <a14:useLocalDpi xmlns:a14="http://schemas.microsoft.com/office/drawing/2010/main"/>
              </a:ext>
            </a:extLst>
          </a:blip>
          <a:stretch/>
        </p:blipFill>
        <p:spPr>
          <a:xfrm>
            <a:off x="4099613" y="4779263"/>
            <a:ext cx="2488680" cy="1700640"/>
          </a:xfrm>
          <a:prstGeom prst="rect">
            <a:avLst/>
          </a:prstGeom>
          <a:noFill/>
          <a:ln w="0">
            <a:noFill/>
          </a:ln>
        </p:spPr>
      </p:pic>
      <p:pic>
        <p:nvPicPr>
          <p:cNvPr id="10" name="Image 9">
            <a:extLst>
              <a:ext uri="{FF2B5EF4-FFF2-40B4-BE49-F238E27FC236}">
                <a16:creationId xmlns:a16="http://schemas.microsoft.com/office/drawing/2014/main" id="{673CA20E-480D-494F-AE8F-930AC1522B4B}"/>
              </a:ext>
            </a:extLst>
          </p:cNvPr>
          <p:cNvPicPr/>
          <p:nvPr/>
        </p:nvPicPr>
        <p:blipFill>
          <a:blip r:embed="rId5" cstate="email">
            <a:extLst>
              <a:ext uri="{28A0092B-C50C-407E-A947-70E740481C1C}">
                <a14:useLocalDpi xmlns:a14="http://schemas.microsoft.com/office/drawing/2010/main"/>
              </a:ext>
            </a:extLst>
          </a:blip>
          <a:stretch/>
        </p:blipFill>
        <p:spPr>
          <a:xfrm>
            <a:off x="7955213" y="1518795"/>
            <a:ext cx="2647440" cy="1489680"/>
          </a:xfrm>
          <a:prstGeom prst="rect">
            <a:avLst/>
          </a:prstGeom>
          <a:noFill/>
          <a:ln w="0">
            <a:noFill/>
          </a:ln>
        </p:spPr>
      </p:pic>
      <p:sp>
        <p:nvSpPr>
          <p:cNvPr id="11" name="ZoneTexte 10">
            <a:extLst>
              <a:ext uri="{FF2B5EF4-FFF2-40B4-BE49-F238E27FC236}">
                <a16:creationId xmlns:a16="http://schemas.microsoft.com/office/drawing/2014/main" id="{90096A7F-A35F-4249-9C0A-77B2013058F8}"/>
              </a:ext>
            </a:extLst>
          </p:cNvPr>
          <p:cNvSpPr txBox="1"/>
          <p:nvPr/>
        </p:nvSpPr>
        <p:spPr>
          <a:xfrm>
            <a:off x="6211013" y="1617075"/>
            <a:ext cx="2879640" cy="886320"/>
          </a:xfrm>
          <a:prstGeom prst="rect">
            <a:avLst/>
          </a:prstGeom>
          <a:noFill/>
          <a:ln w="0">
            <a:noFill/>
          </a:ln>
        </p:spPr>
        <p:txBody>
          <a:bodyPr lIns="90000" tIns="45000" rIns="90000" bIns="45000" anchor="t">
            <a:noAutofit/>
          </a:bodyPr>
          <a:lstStyle/>
          <a:p>
            <a:r>
              <a:rPr lang="en-GB" sz="1800" b="0" strike="noStrike" spc="-1">
                <a:solidFill>
                  <a:srgbClr val="000000"/>
                </a:solidFill>
                <a:latin typeface="DejaVu Sans Light"/>
              </a:rPr>
              <a:t>Photocathode</a:t>
            </a:r>
            <a:endParaRPr lang="en-GB" sz="1800" b="0" strike="noStrike" spc="-1">
              <a:solidFill>
                <a:srgbClr val="000000"/>
              </a:solidFill>
              <a:latin typeface="Arial"/>
            </a:endParaRPr>
          </a:p>
          <a:p>
            <a:r>
              <a:rPr lang="en-GB" sz="1800" b="0" strike="noStrike" spc="-1">
                <a:solidFill>
                  <a:srgbClr val="000000"/>
                </a:solidFill>
                <a:latin typeface="DejaVu Sans Light"/>
              </a:rPr>
              <a:t>fs-IR laser</a:t>
            </a:r>
            <a:endParaRPr lang="en-GB" sz="1800" b="0" strike="noStrike" spc="-1">
              <a:solidFill>
                <a:srgbClr val="000000"/>
              </a:solidFill>
              <a:latin typeface="Arial"/>
            </a:endParaRPr>
          </a:p>
          <a:p>
            <a:endParaRPr lang="en-GB" sz="1800" b="0" strike="noStrike" spc="-1">
              <a:solidFill>
                <a:srgbClr val="000000"/>
              </a:solidFill>
              <a:latin typeface="Arial"/>
            </a:endParaRPr>
          </a:p>
        </p:txBody>
      </p:sp>
      <p:sp>
        <p:nvSpPr>
          <p:cNvPr id="12" name="ZoneTexte 11">
            <a:extLst>
              <a:ext uri="{FF2B5EF4-FFF2-40B4-BE49-F238E27FC236}">
                <a16:creationId xmlns:a16="http://schemas.microsoft.com/office/drawing/2014/main" id="{155206BE-DC32-0040-B13E-264FF8CD1685}"/>
              </a:ext>
            </a:extLst>
          </p:cNvPr>
          <p:cNvSpPr txBox="1"/>
          <p:nvPr/>
        </p:nvSpPr>
        <p:spPr>
          <a:xfrm>
            <a:off x="7109933" y="3275955"/>
            <a:ext cx="2924280" cy="621000"/>
          </a:xfrm>
          <a:prstGeom prst="rect">
            <a:avLst/>
          </a:prstGeom>
          <a:noFill/>
          <a:ln w="0">
            <a:noFill/>
          </a:ln>
        </p:spPr>
        <p:txBody>
          <a:bodyPr lIns="90000" tIns="45000" rIns="90000" bIns="45000" anchor="t">
            <a:noAutofit/>
          </a:bodyPr>
          <a:lstStyle/>
          <a:p>
            <a:r>
              <a:rPr lang="en-GB" sz="1800" b="0" strike="noStrike" spc="-1">
                <a:solidFill>
                  <a:srgbClr val="000000"/>
                </a:solidFill>
                <a:latin typeface="DejaVu Sans Light"/>
              </a:rPr>
              <a:t>Electrons from multiphoton emission</a:t>
            </a:r>
            <a:endParaRPr lang="en-GB" sz="1800" b="0" strike="noStrike" spc="-1">
              <a:solidFill>
                <a:srgbClr val="000000"/>
              </a:solidFill>
              <a:latin typeface="Arial"/>
            </a:endParaRPr>
          </a:p>
        </p:txBody>
      </p:sp>
      <p:sp>
        <p:nvSpPr>
          <p:cNvPr id="13" name="ZoneTexte 12">
            <a:extLst>
              <a:ext uri="{FF2B5EF4-FFF2-40B4-BE49-F238E27FC236}">
                <a16:creationId xmlns:a16="http://schemas.microsoft.com/office/drawing/2014/main" id="{947D6113-D184-AB48-8D27-4346CC754017}"/>
              </a:ext>
            </a:extLst>
          </p:cNvPr>
          <p:cNvSpPr txBox="1"/>
          <p:nvPr/>
        </p:nvSpPr>
        <p:spPr>
          <a:xfrm>
            <a:off x="1256333" y="1836675"/>
            <a:ext cx="4514760" cy="951840"/>
          </a:xfrm>
          <a:prstGeom prst="rect">
            <a:avLst/>
          </a:prstGeom>
          <a:noFill/>
          <a:ln w="0">
            <a:noFill/>
          </a:ln>
        </p:spPr>
        <p:txBody>
          <a:bodyPr lIns="90000" tIns="45000" rIns="90000" bIns="45000" anchor="t">
            <a:noAutofit/>
          </a:bodyPr>
          <a:lstStyle/>
          <a:p>
            <a:pPr marL="216000" indent="-216000">
              <a:buClr>
                <a:srgbClr val="000000"/>
              </a:buClr>
              <a:buSzPct val="45000"/>
              <a:buFont typeface="Wingdings" charset="2"/>
              <a:buChar char=""/>
            </a:pPr>
            <a:r>
              <a:rPr lang="en-GB" sz="1800" b="0" strike="noStrike" spc="-1">
                <a:solidFill>
                  <a:srgbClr val="000000"/>
                </a:solidFill>
                <a:latin typeface="DejaVu Sans Light"/>
              </a:rPr>
              <a:t>8 MeV electron source (PHIL)</a:t>
            </a:r>
            <a:endParaRPr lang="en-GB" sz="1800" b="0" strike="noStrike" spc="-1">
              <a:solidFill>
                <a:srgbClr val="000000"/>
              </a:solidFill>
              <a:latin typeface="Arial"/>
            </a:endParaRPr>
          </a:p>
          <a:p>
            <a:pPr marL="216000" indent="-216000">
              <a:buClr>
                <a:srgbClr val="000000"/>
              </a:buClr>
              <a:buSzPct val="45000"/>
              <a:buFont typeface="Wingdings" charset="2"/>
              <a:buChar char=""/>
            </a:pPr>
            <a:r>
              <a:rPr lang="en-GB" sz="1800" b="0" strike="noStrike" spc="-1">
                <a:solidFill>
                  <a:srgbClr val="000000"/>
                </a:solidFill>
                <a:latin typeface="DejaVu Sans Light"/>
              </a:rPr>
              <a:t>Joule-class laser (LASERIX)</a:t>
            </a:r>
            <a:endParaRPr lang="en-GB" sz="1800" b="0" strike="noStrike" spc="-1">
              <a:solidFill>
                <a:srgbClr val="000000"/>
              </a:solidFill>
              <a:latin typeface="Arial"/>
            </a:endParaRPr>
          </a:p>
          <a:p>
            <a:pPr marL="216000" indent="-216000">
              <a:buClr>
                <a:srgbClr val="000000"/>
              </a:buClr>
              <a:buSzPct val="45000"/>
              <a:buFont typeface="Wingdings" charset="2"/>
              <a:buChar char=""/>
            </a:pPr>
            <a:r>
              <a:rPr lang="en-GB" sz="1800" b="0" strike="noStrike" spc="-1">
                <a:solidFill>
                  <a:srgbClr val="000000"/>
                </a:solidFill>
                <a:latin typeface="DejaVu Sans Light"/>
              </a:rPr>
              <a:t>Laser plasma acceleration (PALLAS)</a:t>
            </a:r>
            <a:endParaRPr lang="en-GB" sz="1800" b="0" strike="noStrike" spc="-1">
              <a:solidFill>
                <a:srgbClr val="000000"/>
              </a:solidFill>
              <a:latin typeface="Arial"/>
            </a:endParaRPr>
          </a:p>
        </p:txBody>
      </p:sp>
      <p:pic>
        <p:nvPicPr>
          <p:cNvPr id="14" name="Image 13">
            <a:extLst>
              <a:ext uri="{FF2B5EF4-FFF2-40B4-BE49-F238E27FC236}">
                <a16:creationId xmlns:a16="http://schemas.microsoft.com/office/drawing/2014/main" id="{71ACC876-AD2E-EF4F-BF80-F7C3FCD609DB}"/>
              </a:ext>
            </a:extLst>
          </p:cNvPr>
          <p:cNvPicPr/>
          <p:nvPr/>
        </p:nvPicPr>
        <p:blipFill>
          <a:blip r:embed="rId6" cstate="email">
            <a:extLst>
              <a:ext uri="{28A0092B-C50C-407E-A947-70E740481C1C}">
                <a14:useLocalDpi xmlns:a14="http://schemas.microsoft.com/office/drawing/2010/main"/>
              </a:ext>
            </a:extLst>
          </a:blip>
          <a:stretch/>
        </p:blipFill>
        <p:spPr>
          <a:xfrm>
            <a:off x="9732533" y="4248315"/>
            <a:ext cx="1487880" cy="1196640"/>
          </a:xfrm>
          <a:prstGeom prst="rect">
            <a:avLst/>
          </a:prstGeom>
          <a:noFill/>
          <a:ln w="0">
            <a:noFill/>
          </a:ln>
        </p:spPr>
      </p:pic>
      <p:sp>
        <p:nvSpPr>
          <p:cNvPr id="15" name="ZoneTexte 14">
            <a:extLst>
              <a:ext uri="{FF2B5EF4-FFF2-40B4-BE49-F238E27FC236}">
                <a16:creationId xmlns:a16="http://schemas.microsoft.com/office/drawing/2014/main" id="{52112DA1-5CFE-CB4F-9B47-04212563502B}"/>
              </a:ext>
            </a:extLst>
          </p:cNvPr>
          <p:cNvSpPr txBox="1"/>
          <p:nvPr/>
        </p:nvSpPr>
        <p:spPr>
          <a:xfrm>
            <a:off x="8408453" y="5605155"/>
            <a:ext cx="837360" cy="346320"/>
          </a:xfrm>
          <a:prstGeom prst="rect">
            <a:avLst/>
          </a:prstGeom>
          <a:noFill/>
          <a:ln w="0">
            <a:noFill/>
          </a:ln>
        </p:spPr>
        <p:txBody>
          <a:bodyPr lIns="90000" tIns="45000" rIns="90000" bIns="45000" anchor="t">
            <a:noAutofit/>
          </a:bodyPr>
          <a:lstStyle/>
          <a:p>
            <a:r>
              <a:rPr lang="en-GB" sz="1000" b="0" strike="noStrike" spc="-1">
                <a:solidFill>
                  <a:srgbClr val="000000"/>
                </a:solidFill>
                <a:latin typeface="Arial"/>
              </a:rPr>
              <a:t>IR</a:t>
            </a:r>
          </a:p>
        </p:txBody>
      </p:sp>
      <p:sp>
        <p:nvSpPr>
          <p:cNvPr id="16" name="ZoneTexte 15">
            <a:extLst>
              <a:ext uri="{FF2B5EF4-FFF2-40B4-BE49-F238E27FC236}">
                <a16:creationId xmlns:a16="http://schemas.microsoft.com/office/drawing/2014/main" id="{8C839A7F-1424-834F-AF71-CAB0D4279F92}"/>
              </a:ext>
            </a:extLst>
          </p:cNvPr>
          <p:cNvSpPr txBox="1"/>
          <p:nvPr/>
        </p:nvSpPr>
        <p:spPr>
          <a:xfrm>
            <a:off x="7900853" y="2431395"/>
            <a:ext cx="2879640" cy="507960"/>
          </a:xfrm>
          <a:prstGeom prst="rect">
            <a:avLst/>
          </a:prstGeom>
          <a:noFill/>
          <a:ln w="0">
            <a:noFill/>
          </a:ln>
        </p:spPr>
        <p:txBody>
          <a:bodyPr lIns="90000" tIns="45000" rIns="90000" bIns="45000" anchor="t">
            <a:noAutofit/>
          </a:bodyPr>
          <a:lstStyle/>
          <a:p>
            <a:r>
              <a:rPr lang="en-GB" sz="1400" b="1" strike="noStrike" spc="-1">
                <a:solidFill>
                  <a:srgbClr val="FF011B"/>
                </a:solidFill>
                <a:latin typeface="DejaVu Sans Light"/>
              </a:rPr>
              <a:t>Autocorrelation trace</a:t>
            </a:r>
            <a:endParaRPr lang="en-GB" sz="1400" b="0" strike="noStrike" spc="-1">
              <a:solidFill>
                <a:srgbClr val="000000"/>
              </a:solidFill>
              <a:latin typeface="Arial"/>
            </a:endParaRPr>
          </a:p>
          <a:p>
            <a:r>
              <a:rPr lang="en-GB" sz="1400" b="1" strike="noStrike" spc="-1">
                <a:solidFill>
                  <a:srgbClr val="FF011B"/>
                </a:solidFill>
                <a:latin typeface="DejaVu Sans Light"/>
              </a:rPr>
              <a:t>Pulse duration ~50 fs-FWHM</a:t>
            </a:r>
            <a:endParaRPr lang="en-GB" sz="1400" b="0" strike="noStrike" spc="-1">
              <a:solidFill>
                <a:srgbClr val="000000"/>
              </a:solidFill>
              <a:latin typeface="Arial"/>
            </a:endParaRPr>
          </a:p>
        </p:txBody>
      </p:sp>
      <p:sp>
        <p:nvSpPr>
          <p:cNvPr id="17" name="PlaceHolder 2">
            <a:extLst>
              <a:ext uri="{FF2B5EF4-FFF2-40B4-BE49-F238E27FC236}">
                <a16:creationId xmlns:a16="http://schemas.microsoft.com/office/drawing/2014/main" id="{C9119F5B-335D-B042-BD10-55A16B90C5FF}"/>
              </a:ext>
            </a:extLst>
          </p:cNvPr>
          <p:cNvSpPr txBox="1">
            <a:spLocks/>
          </p:cNvSpPr>
          <p:nvPr/>
        </p:nvSpPr>
        <p:spPr>
          <a:xfrm>
            <a:off x="8398013" y="5836275"/>
            <a:ext cx="2348280" cy="392040"/>
          </a:xfrm>
          <a:prstGeom prst="rect">
            <a:avLst/>
          </a:prstGeom>
        </p:spPr>
        <p:txBody>
          <a:bodyPr/>
          <a:ls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CC92BC2-D993-4BB4-83AF-91B7893373A4}" type="slidenum">
              <a:rPr lang="fr-FR" smtClean="0"/>
              <a:pPr/>
              <a:t>9</a:t>
            </a:fld>
            <a:endParaRPr lang="fr-FR"/>
          </a:p>
        </p:txBody>
      </p:sp>
    </p:spTree>
    <p:extLst>
      <p:ext uri="{BB962C8B-B14F-4D97-AF65-F5344CB8AC3E}">
        <p14:creationId xmlns:p14="http://schemas.microsoft.com/office/powerpoint/2010/main" val="875506808"/>
      </p:ext>
    </p:extLst>
  </p:cSld>
  <p:clrMapOvr>
    <a:masterClrMapping/>
  </p:clrMapOvr>
</p:sld>
</file>

<file path=ppt/theme/theme1.xml><?xml version="1.0" encoding="utf-8"?>
<a:theme xmlns:a="http://schemas.openxmlformats.org/drawingml/2006/main" name="Thème Office">
  <a:themeElements>
    <a:clrScheme name="TWAC">
      <a:dk1>
        <a:srgbClr val="222F47"/>
      </a:dk1>
      <a:lt1>
        <a:sysClr val="window" lastClr="FFFFFF"/>
      </a:lt1>
      <a:dk2>
        <a:srgbClr val="222F47"/>
      </a:dk2>
      <a:lt2>
        <a:srgbClr val="DCEDF4"/>
      </a:lt2>
      <a:accent1>
        <a:srgbClr val="88C3DB"/>
      </a:accent1>
      <a:accent2>
        <a:srgbClr val="E25B18"/>
      </a:accent2>
      <a:accent3>
        <a:srgbClr val="F09B70"/>
      </a:accent3>
      <a:accent4>
        <a:srgbClr val="2D7997"/>
      </a:accent4>
      <a:accent5>
        <a:srgbClr val="29AD3C"/>
      </a:accent5>
      <a:accent6>
        <a:srgbClr val="196B24"/>
      </a:accent6>
      <a:hlink>
        <a:srgbClr val="2D7997"/>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968</TotalTime>
  <Words>960</Words>
  <Application>Microsoft Macintosh PowerPoint</Application>
  <PresentationFormat>Grand écran</PresentationFormat>
  <Paragraphs>175</Paragraphs>
  <Slides>18</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18</vt:i4>
      </vt:variant>
    </vt:vector>
  </HeadingPairs>
  <TitlesOfParts>
    <vt:vector size="25" baseType="lpstr">
      <vt:lpstr>Aptos</vt:lpstr>
      <vt:lpstr>Aptos Display</vt:lpstr>
      <vt:lpstr>Arial</vt:lpstr>
      <vt:lpstr>DejaVu Sans Light</vt:lpstr>
      <vt:lpstr>Helvetica</vt:lpstr>
      <vt:lpstr>Wingdings</vt:lpstr>
      <vt:lpstr>Thème Office</vt:lpstr>
      <vt:lpstr>The European EIC TWAC Project on Terahertz Dielectric Acceleration</vt:lpstr>
      <vt:lpstr>Towards compact accelerators ?</vt:lpstr>
      <vt:lpstr>Compact, 'cleaner' and lighter accelerators</vt:lpstr>
      <vt:lpstr>EIC Pathfinder Open – call 2021</vt:lpstr>
      <vt:lpstr>Objective: compact high gradient accelerator</vt:lpstr>
      <vt:lpstr>What is ZITA ? ZITA is the accelerator</vt:lpstr>
      <vt:lpstr>TWAC Partners</vt:lpstr>
      <vt:lpstr>ZITA Is The Accelerator</vt:lpstr>
      <vt:lpstr>New infrastructure for photonics/accelerator interface</vt:lpstr>
      <vt:lpstr>Présentation PowerPoint</vt:lpstr>
      <vt:lpstr>THz source</vt:lpstr>
      <vt:lpstr>THz diagnostics: Electro-Optic detection</vt:lpstr>
      <vt:lpstr>Présentation PowerPoint</vt:lpstr>
      <vt:lpstr>Passive streaking studies at ARES  ijclab </vt:lpstr>
      <vt:lpstr>WP5 Towards societal applications ?</vt:lpstr>
      <vt:lpstr>Dosimetry detector</vt:lpstr>
      <vt:lpstr>Prototype at CNRS/IJCLab</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meeting 2</dc:title>
  <dc:creator>Anne-Laure Lamure</dc:creator>
  <cp:lastModifiedBy>Microsoft Office User</cp:lastModifiedBy>
  <cp:revision>269</cp:revision>
  <cp:lastPrinted>2025-06-12T06:58:26Z</cp:lastPrinted>
  <dcterms:created xsi:type="dcterms:W3CDTF">2024-12-04T11:45:29Z</dcterms:created>
  <dcterms:modified xsi:type="dcterms:W3CDTF">2025-06-12T07:00:00Z</dcterms:modified>
</cp:coreProperties>
</file>