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60" r:id="rId3"/>
    <p:sldId id="261" r:id="rId4"/>
    <p:sldId id="256" r:id="rId5"/>
    <p:sldId id="257" r:id="rId6"/>
    <p:sldId id="258" r:id="rId7"/>
    <p:sldId id="262" r:id="rId8"/>
    <p:sldId id="274" r:id="rId9"/>
    <p:sldId id="264" r:id="rId10"/>
    <p:sldId id="265" r:id="rId11"/>
    <p:sldId id="266" r:id="rId12"/>
    <p:sldId id="271" r:id="rId13"/>
    <p:sldId id="272" r:id="rId14"/>
    <p:sldId id="270" r:id="rId15"/>
    <p:sldId id="269" r:id="rId16"/>
    <p:sldId id="273" r:id="rId17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/>
    <p:restoredTop sz="94638"/>
  </p:normalViewPr>
  <p:slideViewPr>
    <p:cSldViewPr snapToGrid="0">
      <p:cViewPr>
        <p:scale>
          <a:sx n="121" d="100"/>
          <a:sy n="121" d="100"/>
        </p:scale>
        <p:origin x="464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FFA4E-ED37-0F43-959B-8434395A9F52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08F75-398D-B440-B492-4AAF8935AF2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7962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08F75-398D-B440-B492-4AAF8935AF29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357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08F75-398D-B440-B492-4AAF8935AF29}" type="slidenum">
              <a:rPr lang="en-FR" smtClean="0"/>
              <a:t>8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8915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3254-5C65-DD1F-640E-9E0936DC0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A84B5-2460-3263-E401-5B86015FB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FA5B-253D-4B3B-6127-CAEC9594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962-4B33-FE49-AFDD-A87DDBF31003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68A79-3C26-FCF1-C2FD-CDA35B8C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BC8A9-E628-ED9D-05BC-304B5993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E44-735D-9141-BB70-04F57F793DB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3828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3429-A9BB-5ABA-BAF1-3683527C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50D57-AF7C-12E8-7C54-4DD948F14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27E7C-64F2-82BC-D55A-48B357F7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962-4B33-FE49-AFDD-A87DDBF31003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E6875-CE12-7BF4-7CFA-2C30D7AF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EB2EF-BE3C-B435-B4D6-024319D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E44-735D-9141-BB70-04F57F793DB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7002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D324F-79F3-A5E9-B962-396421E31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C83CB-B145-BBDD-268F-E1C392C6D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B8603-9D3F-38E5-27CD-C4A1CF4B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962-4B33-FE49-AFDD-A87DDBF31003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15C47-096C-8496-7C4E-6F3FCE0A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11A2E-08C3-5BA8-8DBD-52188210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E44-735D-9141-BB70-04F57F793DB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9607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380E-6207-678A-902D-BE5844173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FB4EE-92F2-0785-B092-B2DC2FD9C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6B434-DF81-CA26-3109-179A233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FCA-2EB1-9C4F-A782-00C9540177EF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E4F0E-FCF6-8A4B-6474-F6BAC9D7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3F6F1-CB98-5CD9-8341-10749CC2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1-2B47-264A-8D59-175391E163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3089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AEF3-ABF1-8471-A47B-08CFC422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0AD6-3DD8-BFE2-3D4A-99AE6CDC1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E1B07-B45A-7BD0-99C9-8A92E9DA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FCA-2EB1-9C4F-A782-00C9540177EF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F1C1-3F75-39AF-FF72-B4495101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DCB60-5554-1691-94BD-1AD917BB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1-2B47-264A-8D59-175391E163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04666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4F69-6A52-FE6B-F79F-E3665FB7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FF8D-7013-6C0C-05D9-78E75388B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95E90-4D07-9A54-0634-BFD33D80F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FCA-2EB1-9C4F-A782-00C9540177EF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4131-1962-73E7-962F-F0CC3DA4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7435-1162-78C9-197D-2E063A17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1-2B47-264A-8D59-175391E163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75109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6532-BC69-9DF4-0EFD-A70B145C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1610C-F3AC-5D6B-B06C-A118F6918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14FFB-EF5D-416C-F056-D1E63BE85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53BB4-F409-9A4E-A39E-0DE047F2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FCA-2EB1-9C4F-A782-00C9540177EF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9E187-2B20-EF47-B93D-5506DAB3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CFF04-8CC9-48FF-BA9A-1268D072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1-2B47-264A-8D59-175391E163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8607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4B06-6CD3-CB8D-5E06-C9A70A4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C78B2-7DEF-BB54-0F25-9350931CD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89655-06FE-6D23-9FF2-D082405C4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5137A-B569-94BE-408A-315D5FDB2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15930-F675-D491-3369-808EB406D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0C6A0-EC2F-BD40-49D2-E8DC8186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FCA-2EB1-9C4F-A782-00C9540177EF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70492-7EA4-1404-B302-6FFE8626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F8A4F-CED7-651F-3315-E20E8A56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1-2B47-264A-8D59-175391E163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559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150F7-3FED-506E-7813-AE129CE1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DB152-8931-6689-A790-346FE6C3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FCA-2EB1-9C4F-A782-00C9540177EF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899D1-75FA-5B85-01CB-0B4126E2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38DBA-9444-23C3-EBD7-CCFAC521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1-2B47-264A-8D59-175391E163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9800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9EC72-45F7-2D31-4157-C96D5725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FCA-2EB1-9C4F-A782-00C9540177EF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9C3A8-5764-DFF7-157B-7084D950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F5A2-FFFB-75DA-0EFB-D5796923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1-2B47-264A-8D59-175391E163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1333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7B48-DA2B-EFE4-80B7-E75A8741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B6EFB-663F-F7D5-2A2E-E6C2DFC6D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A497D-F1E8-2074-0D58-A97DC714E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3407D-DEEF-CA2F-9C3C-0E7F581D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FCA-2EB1-9C4F-A782-00C9540177EF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0A700-BB89-32D0-861B-988BCA7C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F8BA1-9352-F2E2-70CC-1EF269D0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1-2B47-264A-8D59-175391E163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0479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EC69-9238-D1EF-9922-A6545772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489DA-13F9-2823-F2BA-63CA6DB30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29C56-CD98-FC67-2EB7-0685D747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962-4B33-FE49-AFDD-A87DDBF31003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61BC0-62BA-7D90-C677-328F8A5D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13176-E3C5-7FEB-6621-2B617E10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E44-735D-9141-BB70-04F57F793DB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88870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DDD0-37F4-B156-6413-B9E22C87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D638E-E6C0-9F68-FB10-04CB354DF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991F9-A2F0-9F79-71B3-854B83466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7F5FC-3692-DC18-2D39-7913CB6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FCA-2EB1-9C4F-A782-00C9540177EF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97E05-496D-8BE7-FDA7-54C6D039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EF59-098A-CBA7-47FA-F8E463E3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1-2B47-264A-8D59-175391E163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02219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230B-5AAE-DDDE-04B0-09123B00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1639F-BF94-49B0-7369-04D2E3DBE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FBBB2-4E9E-DAC8-B878-0362328B1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FCA-2EB1-9C4F-A782-00C9540177EF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825EC-F469-78FD-DAFA-1B531BD7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D658-A400-B13C-8138-70E7FE16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1-2B47-264A-8D59-175391E163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8482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F023A1-6647-13D3-DF4A-CDE7E25CF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38CBB-DF47-3FF5-9F83-0B8D548AC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83F87-3FD8-3BA5-F267-96604536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FCA-2EB1-9C4F-A782-00C9540177EF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CAFA9-9E41-0E29-4B2C-96DA55A5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8CFAB-D5B8-D9E2-D7E6-52D291AC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1-2B47-264A-8D59-175391E163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7118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8FAB-40A2-72D0-FB57-632F674C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5FCF1-FA29-ED88-8377-9FAA6AC7F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59E62-542C-3EF7-23C4-9F80313E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962-4B33-FE49-AFDD-A87DDBF31003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1A57A-A48C-DC7A-AD30-46913D71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122A2-8FBE-C8F1-EFB2-B141900F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E44-735D-9141-BB70-04F57F793DB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759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6CB3-6A2B-F1E1-DF36-D1BBA1BF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A288F-D21E-E10C-1B73-AA249E2F2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FCD5B-0609-2CA4-A488-2FE7822CC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B6E6D-E793-EBC3-DA57-EAE1D8B2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962-4B33-FE49-AFDD-A87DDBF31003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CFE7B-045A-0637-AB9D-C8122CC7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C64EF-AF5E-5221-1D2E-A35F5123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E44-735D-9141-BB70-04F57F793DB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0442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6A5A-26AC-B4AA-FEE5-E83F8161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83DBA-B5DF-1C41-BA7E-83F146DF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5C877-CE10-5A44-16FB-60B401897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30D48-67D8-DA08-FE16-40A02A949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15A65-1F38-4F7E-D776-2285FFE6E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E7BBB-1A04-CC15-F638-91DE7D0C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962-4B33-FE49-AFDD-A87DDBF31003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A4DCF2-7C43-7CC1-2927-FD90C1F7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8A928-A6C0-03FD-421F-CB7BDB2B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E44-735D-9141-BB70-04F57F793DB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3458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AF756-2A83-48B3-4B99-787BCF44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FC91B-4252-CF75-439F-92BE78B0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962-4B33-FE49-AFDD-A87DDBF31003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DE707-3342-F988-82E4-EB628133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73B6A-21CD-507B-C97E-8130730D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E44-735D-9141-BB70-04F57F793DB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9011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8B81E-AEE7-C24A-A0D6-4261CE55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962-4B33-FE49-AFDD-A87DDBF31003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742DD-2F75-427E-8BEA-B8704254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E3B69-8367-21F0-085E-555A63E7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E44-735D-9141-BB70-04F57F793DB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448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B43F-1D80-790D-3515-B4AB2ED5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DD45C-60BB-E458-C0A6-145E0AAF6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1FD6A-8966-4E72-8F00-BC3B7C5F3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64A6B-7ACF-AD19-AD62-D040AD35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962-4B33-FE49-AFDD-A87DDBF31003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384C2-EB9A-64DB-1156-1FC2748F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FDC28-FB81-ADBA-6F8E-1A64FFE5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E44-735D-9141-BB70-04F57F793DB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1107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F857-65FA-D6A8-4051-A66E8749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6A170-2206-CFFA-0615-04CF935E2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D1C79-47FB-8036-3D6D-21AE25DC8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FD234-F371-F543-4A66-0C2AAD93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962-4B33-FE49-AFDD-A87DDBF31003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E020A-1F56-B3A2-7F9A-D048A00E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F682F-3876-1458-BBA1-2D042613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E44-735D-9141-BB70-04F57F793DB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4132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2F959-0F3E-4843-7CEB-910CB8A7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D2552-C43F-29B7-A058-AE670A7A8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FDB83-8D9C-A72D-42C8-1F7C8F4B8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8962-4B33-FE49-AFDD-A87DDBF31003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155DF-3C37-7091-BF62-A0F30A87B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5491C-CB4D-370C-3D0B-C6A359024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9E44-735D-9141-BB70-04F57F793DB2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2438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9C3A1-1153-7DEC-362A-B7151C8B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C2E08-7D1D-933F-CB91-0CEA74FC1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E4204-F81B-68C4-7362-709914F04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AFCA-2EB1-9C4F-A782-00C9540177EF}" type="datetimeFigureOut">
              <a:rPr lang="en-FR" smtClean="0"/>
              <a:t>11/06/2025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DCF83-24EA-7386-CC7D-19E71FFA3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0A6B-5AF7-10B3-9DD3-F38E7C6A5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B5F1-2B47-264A-8D59-175391E163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6895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AFB845-B859-32DD-641F-0D3B60A4FB71}"/>
              </a:ext>
            </a:extLst>
          </p:cNvPr>
          <p:cNvSpPr txBox="1"/>
          <p:nvPr/>
        </p:nvSpPr>
        <p:spPr>
          <a:xfrm>
            <a:off x="247650" y="-6987"/>
            <a:ext cx="86515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FR" sz="3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spcAft>
                <a:spcPts val="600"/>
              </a:spcAft>
            </a:pPr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Prototype Accelerator Based </a:t>
            </a:r>
          </a:p>
          <a:p>
            <a:pPr>
              <a:spcAft>
                <a:spcPts val="600"/>
              </a:spcAft>
            </a:pPr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Laser-Plasma Acceleration</a:t>
            </a:r>
            <a:endParaRPr lang="en-FR" sz="3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8678D3F7-C49B-FF8A-6A9F-E87522D7E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76" b="13334"/>
          <a:stretch>
            <a:fillRect/>
          </a:stretch>
        </p:blipFill>
        <p:spPr bwMode="auto">
          <a:xfrm>
            <a:off x="0" y="3238500"/>
            <a:ext cx="12192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6CC80A8-40E7-80CE-6DE3-289C8B37A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1" t="12778" r="7593" b="58611"/>
          <a:stretch>
            <a:fillRect/>
          </a:stretch>
        </p:blipFill>
        <p:spPr bwMode="auto">
          <a:xfrm>
            <a:off x="8763000" y="22730"/>
            <a:ext cx="2762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0A764E-CB4B-8B2F-0B61-C3BC42C00473}"/>
              </a:ext>
            </a:extLst>
          </p:cNvPr>
          <p:cNvSpPr txBox="1"/>
          <p:nvPr/>
        </p:nvSpPr>
        <p:spPr>
          <a:xfrm>
            <a:off x="247650" y="206929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The PALLAS Project: Compact and High Gradient Acceleration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4CF31B20-C685-13F9-0A0B-CBD1025E2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670" y="2479768"/>
            <a:ext cx="244458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Jana Serhal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FR" sz="1600" dirty="0">
                <a:solidFill>
                  <a:schemeClr val="bg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</a:t>
            </a:r>
            <a:r>
              <a:rPr lang="en-FR" altLang="en-FR" sz="1600" dirty="0">
                <a:solidFill>
                  <a:schemeClr val="bg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ana.serhal@ijclab.in2p3.fr</a:t>
            </a:r>
            <a:endParaRPr kumimoji="0" lang="en-FR" altLang="en-FR" sz="11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064" name="Picture 16" descr="Centre national de la recherche scientifique — Wikipédia">
            <a:extLst>
              <a:ext uri="{FF2B5EF4-FFF2-40B4-BE49-F238E27FC236}">
                <a16:creationId xmlns:a16="http://schemas.microsoft.com/office/drawing/2014/main" id="{3CC7C6FD-275C-CE04-AB92-1C4FCB3E6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84" y="5523984"/>
            <a:ext cx="1334016" cy="133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aboratoire de physique des deux infinis Irène Joliot-Curie — Wikipédia">
            <a:extLst>
              <a:ext uri="{FF2B5EF4-FFF2-40B4-BE49-F238E27FC236}">
                <a16:creationId xmlns:a16="http://schemas.microsoft.com/office/drawing/2014/main" id="{76473690-92E7-1182-54D1-875E28F9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031" y="5523984"/>
            <a:ext cx="1766953" cy="133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Université Paris-Saclay - Santé, Recherche scientifique, Laboratoire">
            <a:extLst>
              <a:ext uri="{FF2B5EF4-FFF2-40B4-BE49-F238E27FC236}">
                <a16:creationId xmlns:a16="http://schemas.microsoft.com/office/drawing/2014/main" id="{90A8715B-8B79-8D20-86C8-01B70028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42" y="5523387"/>
            <a:ext cx="2952990" cy="13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1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96C4DB30-D525-3932-2DF9-E8084FA8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03" y="1955576"/>
            <a:ext cx="7642881" cy="422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B21B520F-B7BD-C9CD-A557-9B0416F51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82"/>
            <a:ext cx="12192000" cy="9972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PALLAS installation overview</a:t>
            </a:r>
            <a:b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FR" sz="4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8D5C5-DEE8-60BC-EE6C-1AD1113F32B0}"/>
              </a:ext>
            </a:extLst>
          </p:cNvPr>
          <p:cNvSpPr txBox="1"/>
          <p:nvPr/>
        </p:nvSpPr>
        <p:spPr>
          <a:xfrm>
            <a:off x="247973" y="2505342"/>
            <a:ext cx="46494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sz="2000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Location: </a:t>
            </a:r>
            <a:r>
              <a:rPr lang="en-GB" sz="2000" u="none" strike="noStrike" dirty="0" err="1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IJCLab</a:t>
            </a:r>
            <a:r>
              <a:rPr lang="en-GB" sz="2000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building 200:</a:t>
            </a:r>
          </a:p>
          <a:p>
            <a:pPr algn="l" fontAlgn="base">
              <a:buNone/>
            </a:pPr>
            <a:endParaRPr lang="en-GB" sz="2000" u="none" strike="noStrike" dirty="0">
              <a:solidFill>
                <a:srgbClr val="131516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radiation shielded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cleanliness: ISO8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temperature controlled </a:t>
            </a:r>
          </a:p>
          <a:p>
            <a:pPr algn="l" fontAlgn="base"/>
            <a:r>
              <a:rPr lang="en-GB" sz="2000" dirty="0">
                <a:solidFill>
                  <a:srgbClr val="13151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</a:t>
            </a:r>
            <a:r>
              <a:rPr lang="en-GB" sz="2000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aser room 21.5 ± 0.1 (RMS) °C (*)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 × 10 Gb/s network</a:t>
            </a:r>
          </a:p>
        </p:txBody>
      </p:sp>
    </p:spTree>
    <p:extLst>
      <p:ext uri="{BB962C8B-B14F-4D97-AF65-F5344CB8AC3E}">
        <p14:creationId xmlns:p14="http://schemas.microsoft.com/office/powerpoint/2010/main" val="192910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76389-8DCB-D943-7B1A-F2F8AE400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9BB3809B-D65C-16A1-3EA6-9F542BFA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82"/>
            <a:ext cx="12192000" cy="9972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PALLAS Beamline Overview</a:t>
            </a:r>
            <a:b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FR" sz="4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7D1E7F5-75EA-0229-A26D-A968AA16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2" y="1730981"/>
            <a:ext cx="10727474" cy="48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1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886B5-2176-B933-442D-18B56454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AEDAF1E4-467C-6E2E-11B2-44E28384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82"/>
            <a:ext cx="12192000" cy="9972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PALLAS Beamline Overview</a:t>
            </a:r>
            <a:b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FR" sz="4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2BF3E3A-04AB-F697-9FCE-3B3EE855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2" y="1730981"/>
            <a:ext cx="10727474" cy="48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630FD7-D759-30C5-5252-DB34E04FA148}"/>
              </a:ext>
            </a:extLst>
          </p:cNvPr>
          <p:cNvSpPr/>
          <p:nvPr/>
        </p:nvSpPr>
        <p:spPr>
          <a:xfrm>
            <a:off x="2308193" y="1730981"/>
            <a:ext cx="1333909" cy="169801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567BDD1-6164-CC0A-1CE5-21A2FCD9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09" y="1796848"/>
            <a:ext cx="4582332" cy="42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B89F2F-73A8-5A2A-0C1C-77BC019E0E3E}"/>
              </a:ext>
            </a:extLst>
          </p:cNvPr>
          <p:cNvCxnSpPr>
            <a:cxnSpLocks/>
          </p:cNvCxnSpPr>
          <p:nvPr/>
        </p:nvCxnSpPr>
        <p:spPr>
          <a:xfrm>
            <a:off x="3642102" y="1730981"/>
            <a:ext cx="2492644" cy="58947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C20468-2E96-120B-F818-F4EBCA453B8F}"/>
              </a:ext>
            </a:extLst>
          </p:cNvPr>
          <p:cNvCxnSpPr>
            <a:cxnSpLocks/>
          </p:cNvCxnSpPr>
          <p:nvPr/>
        </p:nvCxnSpPr>
        <p:spPr>
          <a:xfrm>
            <a:off x="3603356" y="3429000"/>
            <a:ext cx="2492644" cy="23460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1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8EB8A-8546-6883-02DA-177138FE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66" y="1569482"/>
            <a:ext cx="3101899" cy="3397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AACE47-ABEA-9AC7-54BA-A3046905E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26" y="1560517"/>
            <a:ext cx="3618599" cy="3397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6CE474-5940-DDE9-7F16-31679F491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216" y="1560518"/>
            <a:ext cx="3848682" cy="3397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5642BC-58EB-05D1-B061-E74C04563B36}"/>
              </a:ext>
            </a:extLst>
          </p:cNvPr>
          <p:cNvSpPr txBox="1"/>
          <p:nvPr/>
        </p:nvSpPr>
        <p:spPr>
          <a:xfrm>
            <a:off x="360526" y="5307614"/>
            <a:ext cx="671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First Chamber : Injection Chamber. Mix of nitrogen with helium</a:t>
            </a:r>
          </a:p>
          <a:p>
            <a:endParaRPr lang="en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Second Chamber : Acceleration Chamber. Pure helium.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F38D081-C72B-EE0B-49A0-01EF1EDB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82"/>
            <a:ext cx="12192000" cy="9972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The Plasma Target</a:t>
            </a:r>
            <a:endParaRPr lang="en-FR" sz="4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8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16A6AA6-9416-D6EB-6FEE-AD217A71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29" y="1220868"/>
            <a:ext cx="7029342" cy="52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077030F-4DC2-DA9A-6E31-4E33E3B6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82"/>
            <a:ext cx="12192000" cy="9972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First Electrons 06/06/2025</a:t>
            </a:r>
            <a:endParaRPr lang="en-FR" sz="4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90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B2965-64A9-2356-3330-E128FE78A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CB3E581-6F7D-C1DF-E0FC-AA7C3E74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82"/>
            <a:ext cx="12192000" cy="9972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Conclusion </a:t>
            </a:r>
            <a:endParaRPr lang="en-FR" sz="4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67664F-F77F-0FB9-8798-8076405249FD}"/>
              </a:ext>
            </a:extLst>
          </p:cNvPr>
          <p:cNvSpPr txBox="1"/>
          <p:nvPr/>
        </p:nvSpPr>
        <p:spPr>
          <a:xfrm>
            <a:off x="166607" y="1828802"/>
            <a:ext cx="522680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Laser-plasma test facility for advancing high-quality electron beams.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on laser stabilisation, plasma targets, and beam control for reliable, reproducible operation.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Flexible beamline design for diverse tests and rapid optimisation.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Commissioning has started — first electron beams done! </a:t>
            </a:r>
            <a:r>
              <a:rPr lang="en-F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🚀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42971-EF68-F602-49FB-80E6DEC9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13" y="1678983"/>
            <a:ext cx="6299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4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0E9B9B-473B-1670-AFC6-CFD2E37D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Plasma Wakefield Acceleration?</a:t>
            </a:r>
          </a:p>
        </p:txBody>
      </p:sp>
    </p:spTree>
    <p:extLst>
      <p:ext uri="{BB962C8B-B14F-4D97-AF65-F5344CB8AC3E}">
        <p14:creationId xmlns:p14="http://schemas.microsoft.com/office/powerpoint/2010/main" val="7076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erial view of CERN | ESO Supernova">
            <a:extLst>
              <a:ext uri="{FF2B5EF4-FFF2-40B4-BE49-F238E27FC236}">
                <a16:creationId xmlns:a16="http://schemas.microsoft.com/office/drawing/2014/main" id="{71D5BBC0-6C9A-DB60-8094-27A1FA0F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60" y="1948834"/>
            <a:ext cx="6036100" cy="45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6061796-8DA0-BFC8-5621-AD0CB55E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82"/>
            <a:ext cx="12192000" cy="9972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Conventional Accelerators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8B985-24D4-1CDE-9DB9-CEEF56BA0BE7}"/>
              </a:ext>
            </a:extLst>
          </p:cNvPr>
          <p:cNvSpPr txBox="1"/>
          <p:nvPr/>
        </p:nvSpPr>
        <p:spPr>
          <a:xfrm>
            <a:off x="243840" y="1948834"/>
            <a:ext cx="56682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none" strike="noStrike" dirty="0">
                <a:solidFill>
                  <a:srgbClr val="000000"/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CERN </a:t>
            </a:r>
            <a:r>
              <a:rPr lang="en-GB" u="none" strike="noStrike" dirty="0">
                <a:solidFill>
                  <a:srgbClr val="000000"/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and Large Hadron </a:t>
            </a:r>
            <a:r>
              <a:rPr lang="en-GB" u="none" strike="noStrike" dirty="0">
                <a:solidFill>
                  <a:srgbClr val="000000"/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Collider.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none" strike="noStrike" dirty="0">
              <a:solidFill>
                <a:srgbClr val="000000"/>
              </a:solidFill>
              <a:effectLst/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strike="noStrike" dirty="0">
                <a:solidFill>
                  <a:srgbClr val="000000"/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The world’s largest particle </a:t>
            </a:r>
            <a:r>
              <a:rPr lang="en-GB" u="none" strike="noStrike" dirty="0">
                <a:solidFill>
                  <a:srgbClr val="000000"/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accelerator</a:t>
            </a:r>
            <a:r>
              <a:rPr lang="en-GB" u="none" strike="noStrike" dirty="0">
                <a:solidFill>
                  <a:srgbClr val="000000"/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27 km underground</a:t>
            </a:r>
            <a:r>
              <a:rPr lang="en-GB" u="none" strike="noStrike" dirty="0">
                <a:solidFill>
                  <a:srgbClr val="000000"/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none" strike="noStrike" dirty="0">
              <a:solidFill>
                <a:srgbClr val="000000"/>
              </a:solidFill>
              <a:effectLst/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strike="noStrike" dirty="0">
                <a:solidFill>
                  <a:srgbClr val="000000"/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Uses radio-frequency (RF</a:t>
            </a:r>
            <a:r>
              <a:rPr lang="en-GB" u="none" strike="noStrike" dirty="0">
                <a:solidFill>
                  <a:srgbClr val="000000"/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) cavities </a:t>
            </a:r>
            <a:r>
              <a:rPr lang="en-GB" u="none" strike="noStrike" dirty="0">
                <a:solidFill>
                  <a:srgbClr val="000000"/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 boost particles </a:t>
            </a:r>
            <a:r>
              <a:rPr lang="en-GB" u="none" strike="noStrike" dirty="0">
                <a:solidFill>
                  <a:srgbClr val="000000"/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 synchrony with oscillating electric fields.</a:t>
            </a:r>
            <a:endParaRPr lang="en-GB" u="none" strike="noStrike" dirty="0">
              <a:solidFill>
                <a:srgbClr val="000000"/>
              </a:solidFill>
              <a:effectLst/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strike="noStrike" dirty="0">
                <a:solidFill>
                  <a:srgbClr val="000000"/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These accelerators are massive and expensive, and huge facilities and complex infrastructure.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C30B7-63D9-D559-14BB-A2332DEAF8CA}"/>
              </a:ext>
            </a:extLst>
          </p:cNvPr>
          <p:cNvSpPr txBox="1"/>
          <p:nvPr/>
        </p:nvSpPr>
        <p:spPr>
          <a:xfrm>
            <a:off x="895350" y="5457487"/>
            <a:ext cx="40767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FR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if we can scale it down?</a:t>
            </a:r>
          </a:p>
        </p:txBody>
      </p:sp>
    </p:spTree>
    <p:extLst>
      <p:ext uri="{BB962C8B-B14F-4D97-AF65-F5344CB8AC3E}">
        <p14:creationId xmlns:p14="http://schemas.microsoft.com/office/powerpoint/2010/main" val="204145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D0559D8-5BD4-BE34-307D-B7903C1D6A83}"/>
              </a:ext>
            </a:extLst>
          </p:cNvPr>
          <p:cNvSpPr txBox="1"/>
          <p:nvPr/>
        </p:nvSpPr>
        <p:spPr>
          <a:xfrm>
            <a:off x="173735" y="3753173"/>
            <a:ext cx="6038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a duck travels through water, it produces a wave behind it, called a wake.</a:t>
            </a:r>
          </a:p>
          <a:p>
            <a:endParaRPr lang="en-GB" dirty="0">
              <a:highlight>
                <a:srgbClr val="0000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speed of the wake is the speed of the duck,  and in plasma acceleration, the electrons surf that wake. </a:t>
            </a:r>
          </a:p>
          <a:p>
            <a:endParaRPr lang="en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B463858-AE85-4C54-AF6E-0DB580A7D01C}"/>
                  </a:ext>
                </a:extLst>
              </p:cNvPr>
              <p:cNvSpPr txBox="1"/>
              <p:nvPr/>
            </p:nvSpPr>
            <p:spPr>
              <a:xfrm>
                <a:off x="173735" y="1980924"/>
                <a:ext cx="603841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Scaling it down we can use PWFA either driven by:</a:t>
                </a:r>
              </a:p>
              <a:p>
                <a:endParaRPr lang="en-FR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FR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Laser pulse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FR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 Laser-driven wakefield.</a:t>
                </a:r>
              </a:p>
              <a:p>
                <a:endParaRPr lang="en-FR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FR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Particle beam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FR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 Beam-driven wakefield.</a:t>
                </a:r>
              </a:p>
              <a:p>
                <a:endParaRPr lang="en-FR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endParaRPr lang="en-FR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endParaRPr lang="en-FR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B463858-AE85-4C54-AF6E-0DB580A7D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5" y="1980924"/>
                <a:ext cx="6038413" cy="2308324"/>
              </a:xfrm>
              <a:prstGeom prst="rect">
                <a:avLst/>
              </a:prstGeom>
              <a:blipFill>
                <a:blip r:embed="rId2"/>
                <a:stretch>
                  <a:fillRect l="-839" t="-164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31">
            <a:extLst>
              <a:ext uri="{FF2B5EF4-FFF2-40B4-BE49-F238E27FC236}">
                <a16:creationId xmlns:a16="http://schemas.microsoft.com/office/drawing/2014/main" id="{3ED0F631-72DC-BF46-FBE4-F80298B8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704" y="6181344"/>
            <a:ext cx="670560" cy="676656"/>
          </a:xfrm>
        </p:spPr>
        <p:txBody>
          <a:bodyPr/>
          <a:lstStyle/>
          <a:p>
            <a:fld id="{8058A7CE-F400-7B46-9E16-10D36E8C32FD}" type="slidenum">
              <a:rPr lang="en-US" smtClean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</a:rPr>
              <a:pPr/>
              <a:t>4</a:t>
            </a:fld>
            <a:endParaRPr lang="en-US" dirty="0">
              <a:solidFill>
                <a:schemeClr val="tx1">
                  <a:lumMod val="75000"/>
                  <a:lumOff val="25000"/>
                  <a:alpha val="78000"/>
                </a:schemeClr>
              </a:solidFill>
            </a:endParaRPr>
          </a:p>
        </p:txBody>
      </p:sp>
      <p:pic>
        <p:nvPicPr>
          <p:cNvPr id="4100" name="Picture 4" descr="50,600+ Baby Duck In Water Stock Photos, Pictures &amp; Royalty-Free Images -  iStock">
            <a:extLst>
              <a:ext uri="{FF2B5EF4-FFF2-40B4-BE49-F238E27FC236}">
                <a16:creationId xmlns:a16="http://schemas.microsoft.com/office/drawing/2014/main" id="{48AC3A57-381C-D3CD-D29B-7EA5A3AD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44" y="1885674"/>
            <a:ext cx="5803920" cy="386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3B99A8-2357-D5D2-E2DF-D16CD7E2FEA5}"/>
              </a:ext>
            </a:extLst>
          </p:cNvPr>
          <p:cNvCxnSpPr>
            <a:cxnSpLocks/>
          </p:cNvCxnSpPr>
          <p:nvPr/>
        </p:nvCxnSpPr>
        <p:spPr>
          <a:xfrm flipV="1">
            <a:off x="9925049" y="4289248"/>
            <a:ext cx="299819" cy="809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67B572-F63D-363E-75CB-E766ADDD419A}"/>
              </a:ext>
            </a:extLst>
          </p:cNvPr>
          <p:cNvCxnSpPr>
            <a:cxnSpLocks/>
          </p:cNvCxnSpPr>
          <p:nvPr/>
        </p:nvCxnSpPr>
        <p:spPr>
          <a:xfrm flipH="1">
            <a:off x="6899220" y="2554883"/>
            <a:ext cx="389427" cy="804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202899-A057-0287-5BF3-A98E926BA97E}"/>
              </a:ext>
            </a:extLst>
          </p:cNvPr>
          <p:cNvCxnSpPr>
            <a:cxnSpLocks/>
          </p:cNvCxnSpPr>
          <p:nvPr/>
        </p:nvCxnSpPr>
        <p:spPr>
          <a:xfrm flipV="1">
            <a:off x="7704453" y="3994533"/>
            <a:ext cx="429897" cy="9448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D4319CF-945E-9136-011B-EFE6D93D5812}"/>
              </a:ext>
            </a:extLst>
          </p:cNvPr>
          <p:cNvSpPr txBox="1"/>
          <p:nvPr/>
        </p:nvSpPr>
        <p:spPr>
          <a:xfrm>
            <a:off x="9382124" y="509894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i="1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Driver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6C2B02-86ED-FBE0-328A-1FB21D5DB235}"/>
              </a:ext>
            </a:extLst>
          </p:cNvPr>
          <p:cNvSpPr txBox="1"/>
          <p:nvPr/>
        </p:nvSpPr>
        <p:spPr>
          <a:xfrm>
            <a:off x="7288647" y="4939378"/>
            <a:ext cx="121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i="1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Electrons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814728-1061-9A05-C7E9-F588A5D8E469}"/>
              </a:ext>
            </a:extLst>
          </p:cNvPr>
          <p:cNvSpPr txBox="1"/>
          <p:nvPr/>
        </p:nvSpPr>
        <p:spPr>
          <a:xfrm>
            <a:off x="7012334" y="2185551"/>
            <a:ext cx="121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i="1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Wake</a:t>
            </a: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852B9F85-CE6B-F6D3-23A7-BEBBE637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82"/>
            <a:ext cx="12192000" cy="9972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Plasma Wakefield Acceleration</a:t>
            </a:r>
          </a:p>
        </p:txBody>
      </p:sp>
    </p:spTree>
    <p:extLst>
      <p:ext uri="{BB962C8B-B14F-4D97-AF65-F5344CB8AC3E}">
        <p14:creationId xmlns:p14="http://schemas.microsoft.com/office/powerpoint/2010/main" val="161644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45148-5EA8-D448-C504-2FEA34067914}"/>
                  </a:ext>
                </a:extLst>
              </p:cNvPr>
              <p:cNvSpPr txBox="1"/>
              <p:nvPr/>
            </p:nvSpPr>
            <p:spPr>
              <a:xfrm>
                <a:off x="261755" y="2017766"/>
                <a:ext cx="6050541" cy="393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FR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High Intensity Laser ≅ </a:t>
                </a:r>
                <a:r>
                  <a:rPr lang="en-FR" dirty="0">
                    <a:highlight>
                      <a:srgbClr val="FFFF00"/>
                    </a:highlight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1.10</a:t>
                </a:r>
                <a:r>
                  <a:rPr lang="en-FR" baseline="30000" dirty="0">
                    <a:highlight>
                      <a:srgbClr val="FFFF00"/>
                    </a:highlight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18 </a:t>
                </a:r>
                <a:r>
                  <a:rPr lang="en-FR" dirty="0">
                    <a:highlight>
                      <a:srgbClr val="FFFF00"/>
                    </a:highlight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W/cm</a:t>
                </a:r>
                <a:r>
                  <a:rPr lang="en-FR" baseline="30000" dirty="0">
                    <a:highlight>
                      <a:srgbClr val="FFFF00"/>
                    </a:highlight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2</a:t>
                </a:r>
                <a:r>
                  <a:rPr lang="en-FR" dirty="0">
                    <a:highlight>
                      <a:srgbClr val="FFFF00"/>
                    </a:highlight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  </a:t>
                </a:r>
              </a:p>
              <a:p>
                <a:endParaRPr lang="en-FR" dirty="0">
                  <a:highlight>
                    <a:srgbClr val="FFFF00"/>
                  </a:highlight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FR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The laser is shot onto a gas target ⇒ </a:t>
                </a:r>
                <a:r>
                  <a:rPr lang="en-FR" dirty="0">
                    <a:highlight>
                      <a:srgbClr val="FFFF00"/>
                    </a:highlight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Plasma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FR" dirty="0">
                  <a:highlight>
                    <a:srgbClr val="FFFF00"/>
                  </a:highlight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FR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Laser propagates through the plasma ⇒ Creation of the Wakefield due to the pondermotive force: </a:t>
                </a:r>
                <a:endParaRPr lang="ar-SA" dirty="0">
                  <a:latin typeface="Helvetica Neue Medium" panose="02000503000000020004" pitchFamily="2" charset="0"/>
                  <a:ea typeface="Helvetica Neue Medium" panose="020005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FR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sSup>
                        <m:sSup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n-US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SA" dirty="0">
                  <a:latin typeface="Helvetica Neue Medium" panose="02000503000000020004" pitchFamily="2" charset="0"/>
                  <a:ea typeface="Helvetica Neue Medium" panose="02000503000000020004" pitchFamily="2" charset="0"/>
                </a:endParaRPr>
              </a:p>
              <a:p>
                <a:endPara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endPara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endPara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endParaRPr lang="en-FR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45148-5EA8-D448-C504-2FEA34067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5" y="2017766"/>
                <a:ext cx="6050541" cy="3934923"/>
              </a:xfrm>
              <a:prstGeom prst="rect">
                <a:avLst/>
              </a:prstGeom>
              <a:blipFill>
                <a:blip r:embed="rId2"/>
                <a:stretch>
                  <a:fillRect l="-629" t="-96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A2D991D-0892-DCE4-450B-B73D0CD39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590" y="2017766"/>
            <a:ext cx="6197852" cy="2998371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298EC19-02E2-A0F7-3F36-0D9587DF42D2}"/>
              </a:ext>
            </a:extLst>
          </p:cNvPr>
          <p:cNvSpPr txBox="1">
            <a:spLocks/>
          </p:cNvSpPr>
          <p:nvPr/>
        </p:nvSpPr>
        <p:spPr>
          <a:xfrm>
            <a:off x="11347704" y="6181344"/>
            <a:ext cx="670560" cy="676656"/>
          </a:xfrm>
          <a:prstGeom prst="rect">
            <a:avLst/>
          </a:prstGeom>
        </p:spPr>
        <p:txBody>
          <a:bodyPr/>
          <a:lstStyle>
            <a:defPPr>
              <a:defRPr lang="en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58A7CE-F400-7B46-9E16-10D36E8C32FD}" type="slidenum">
              <a:rPr lang="en-US" smtClean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75000"/>
                  <a:lumOff val="25000"/>
                  <a:alpha val="78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29AF3-B5B5-A2C4-87B4-40CCEBDA1E8E}"/>
              </a:ext>
            </a:extLst>
          </p:cNvPr>
          <p:cNvSpPr txBox="1"/>
          <p:nvPr/>
        </p:nvSpPr>
        <p:spPr>
          <a:xfrm>
            <a:off x="449517" y="4831597"/>
            <a:ext cx="6626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High accelerating gradient </a:t>
            </a:r>
            <a:r>
              <a:rPr lang="en-FR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≅ </a:t>
            </a:r>
            <a:r>
              <a:rPr lang="en-FR" dirty="0">
                <a:highlight>
                  <a:srgbClr val="FFFF00"/>
                </a:highlight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100 GV/m </a:t>
            </a:r>
          </a:p>
          <a:p>
            <a:endParaRPr lang="en-FR" b="1" dirty="0">
              <a:solidFill>
                <a:srgbClr val="7030A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FR" b="1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Accelerating gradient </a:t>
            </a:r>
            <a:r>
              <a:rPr lang="en-FR" b="1" dirty="0">
                <a:solidFill>
                  <a:srgbClr val="00B0F0"/>
                </a:solidFill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three orders of magnitude</a:t>
            </a:r>
            <a:r>
              <a:rPr lang="en-FR" b="1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stronger than conventional accelerators.</a:t>
            </a:r>
            <a:endParaRPr lang="en-US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A33A616-5331-0D2B-F922-2053933E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82"/>
            <a:ext cx="12192000" cy="9972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How to Surf a Plasma Wave: From Ducks to Electrons</a:t>
            </a:r>
            <a:endParaRPr lang="en-FR" sz="3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2E92C-17DB-997C-AAEA-25C1B061D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8EBA7AB-AA20-44E6-DD45-3EB88B58C963}"/>
              </a:ext>
            </a:extLst>
          </p:cNvPr>
          <p:cNvSpPr txBox="1">
            <a:spLocks/>
          </p:cNvSpPr>
          <p:nvPr/>
        </p:nvSpPr>
        <p:spPr>
          <a:xfrm>
            <a:off x="11347704" y="6181344"/>
            <a:ext cx="670560" cy="676656"/>
          </a:xfrm>
          <a:prstGeom prst="rect">
            <a:avLst/>
          </a:prstGeom>
        </p:spPr>
        <p:txBody>
          <a:bodyPr/>
          <a:lstStyle>
            <a:defPPr>
              <a:defRPr lang="en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58A7CE-F400-7B46-9E16-10D36E8C32FD}" type="slidenum">
              <a:rPr lang="en-US" smtClean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</a:rPr>
              <a:pPr/>
              <a:t>6</a:t>
            </a:fld>
            <a:endParaRPr lang="en-US" dirty="0">
              <a:solidFill>
                <a:schemeClr val="tx1">
                  <a:lumMod val="75000"/>
                  <a:lumOff val="25000"/>
                  <a:alpha val="78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338565-C708-1CAA-46A4-E00DAAA1C6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146" t="588" r="526" b="-588"/>
          <a:stretch>
            <a:fillRect/>
          </a:stretch>
        </p:blipFill>
        <p:spPr>
          <a:xfrm>
            <a:off x="8180435" y="1985953"/>
            <a:ext cx="3167269" cy="21831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8A0B24-0CDC-044B-D848-9C18DA4ACCAB}"/>
                  </a:ext>
                </a:extLst>
              </p:cNvPr>
              <p:cNvSpPr txBox="1"/>
              <p:nvPr/>
            </p:nvSpPr>
            <p:spPr>
              <a:xfrm>
                <a:off x="331302" y="1985953"/>
                <a:ext cx="6851373" cy="4826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How to inject electrons into the wakefield?</a:t>
                </a:r>
              </a:p>
              <a:p>
                <a:endParaRPr lang="en-FR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r>
                  <a:rPr lang="en-FR" i="1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For an electron to be trapped </a:t>
                </a:r>
                <a:r>
                  <a:rPr lang="en-FR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phase</m:t>
                        </m:r>
                      </m:sub>
                    </m:sSub>
                    <m:sSub>
                      <m:sSub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WF</m:t>
                        </m:r>
                      </m:sub>
                    </m:sSub>
                  </m:oMath>
                </a14:m>
                <a:endParaRPr lang="ar-SA" dirty="0">
                  <a:latin typeface="Helvetica Neue Medium" panose="02000503000000020004" pitchFamily="2" charset="0"/>
                  <a:ea typeface="Helvetica Neue Medium" panose="02000503000000020004" pitchFamily="2" charset="0"/>
                </a:endParaRPr>
              </a:p>
              <a:p>
                <a:endPara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r>
                  <a:rPr lang="en-US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A possible mechanism: </a:t>
                </a:r>
                <a:endParaRPr lang="ar-SA" dirty="0">
                  <a:latin typeface="Helvetica Neue Medium" panose="02000503000000020004" pitchFamily="2" charset="0"/>
                  <a:ea typeface="Helvetica Neue Medium" panose="02000503000000020004" pitchFamily="2" charset="0"/>
                </a:endParaRPr>
              </a:p>
              <a:p>
                <a:endPara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r>
                  <a:rPr lang="en-US" dirty="0">
                    <a:highlight>
                      <a:srgbClr val="FFFF00"/>
                    </a:highlight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Ionization Injection :</a:t>
                </a:r>
              </a:p>
              <a:p>
                <a:endParaRPr lang="en-US" dirty="0">
                  <a:highlight>
                    <a:srgbClr val="FFFF00"/>
                  </a:highlight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Initiates and localizes injection by introducing a small percentage of high-Z gas (like nitrogen) into a low-Z gas (like helium).</a:t>
                </a:r>
              </a:p>
              <a:p>
                <a:pPr marL="285750" indent="-285750">
                  <a:buFontTx/>
                  <a:buChar char="-"/>
                </a:pPr>
                <a:endPara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GB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Creates </a:t>
                </a:r>
                <a:r>
                  <a:rPr lang="en-GB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localized source of electrons synchronized to ride the plasma wave.</a:t>
                </a:r>
              </a:p>
              <a:p>
                <a:endPara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endParaRPr lang="en-US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endParaRPr lang="en-FR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8A0B24-0CDC-044B-D848-9C18DA4A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2" y="1985953"/>
                <a:ext cx="6851373" cy="4826001"/>
              </a:xfrm>
              <a:prstGeom prst="rect">
                <a:avLst/>
              </a:prstGeom>
              <a:blipFill>
                <a:blip r:embed="rId3"/>
                <a:stretch>
                  <a:fillRect l="-555" t="-52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FCC1062-7353-6520-48AA-02C2225AE5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842"/>
          <a:stretch>
            <a:fillRect/>
          </a:stretch>
        </p:blipFill>
        <p:spPr>
          <a:xfrm>
            <a:off x="7563390" y="4113525"/>
            <a:ext cx="3784314" cy="2183130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0F6AFE1B-8BB1-518B-687E-7420F95B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82"/>
            <a:ext cx="12192000" cy="9972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How Electrons Get Trapped: Injection</a:t>
            </a:r>
            <a:endParaRPr lang="en-FR" sz="4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DAABDFF6-C7C0-392B-3149-0D124A17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725237"/>
            <a:ext cx="10515600" cy="2852737"/>
          </a:xfrm>
        </p:spPr>
        <p:txBody>
          <a:bodyPr/>
          <a:lstStyle/>
          <a:p>
            <a:r>
              <a:rPr lang="en-FR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 what about PALLAS ?</a:t>
            </a:r>
          </a:p>
        </p:txBody>
      </p:sp>
    </p:spTree>
    <p:extLst>
      <p:ext uri="{BB962C8B-B14F-4D97-AF65-F5344CB8AC3E}">
        <p14:creationId xmlns:p14="http://schemas.microsoft.com/office/powerpoint/2010/main" val="138993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40EC8-511B-2D4A-169A-8CA09D11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F5EDAAA-12A2-6159-9516-193455D5F869}"/>
              </a:ext>
            </a:extLst>
          </p:cNvPr>
          <p:cNvSpPr txBox="1">
            <a:spLocks/>
          </p:cNvSpPr>
          <p:nvPr/>
        </p:nvSpPr>
        <p:spPr>
          <a:xfrm>
            <a:off x="11347704" y="6181344"/>
            <a:ext cx="670560" cy="676656"/>
          </a:xfrm>
          <a:prstGeom prst="rect">
            <a:avLst/>
          </a:prstGeom>
        </p:spPr>
        <p:txBody>
          <a:bodyPr/>
          <a:lstStyle>
            <a:defPPr>
              <a:defRPr lang="en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58A7CE-F400-7B46-9E16-10D36E8C32FD}" type="slidenum">
              <a:rPr lang="en-US" smtClean="0">
                <a:solidFill>
                  <a:schemeClr val="tx1">
                    <a:lumMod val="75000"/>
                    <a:lumOff val="25000"/>
                    <a:alpha val="78000"/>
                  </a:schemeClr>
                </a:solidFill>
              </a:rPr>
              <a:pPr/>
              <a:t>8</a:t>
            </a:fld>
            <a:endParaRPr lang="en-US" dirty="0">
              <a:solidFill>
                <a:schemeClr val="tx1">
                  <a:lumMod val="75000"/>
                  <a:lumOff val="25000"/>
                  <a:alpha val="78000"/>
                </a:schemeClr>
              </a:solidFill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6A61C505-0DCA-DFFE-8124-75399A59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82"/>
            <a:ext cx="12192000" cy="9972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PALLAS: High-Quality Laser-Plasma Injector</a:t>
            </a:r>
            <a:endParaRPr lang="en-FR" sz="4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FEE6B-27DF-81B0-0069-C5ADDD554E93}"/>
              </a:ext>
            </a:extLst>
          </p:cNvPr>
          <p:cNvSpPr txBox="1"/>
          <p:nvPr/>
        </p:nvSpPr>
        <p:spPr>
          <a:xfrm>
            <a:off x="173735" y="1720214"/>
            <a:ext cx="1184452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Aiming </a:t>
            </a:r>
            <a:r>
              <a:rPr lang="en-GB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for “high-quality beam” laser-plasma injector (LPI) facility working in continuous 10 Hz operation.</a:t>
            </a:r>
          </a:p>
          <a:p>
            <a:pPr fontAlgn="base"/>
            <a:endParaRPr lang="en-GB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 fontAlgn="base">
              <a:buAutoNum type="arabicPeriod"/>
            </a:pPr>
            <a:r>
              <a:rPr lang="en-GB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Advanced laser-control to improve:</a:t>
            </a:r>
          </a:p>
          <a:p>
            <a:pPr marL="342900" indent="-342900" fontAlgn="base">
              <a:buAutoNum type="arabicPeriod"/>
            </a:pPr>
            <a:endParaRPr lang="en-GB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 fontAlgn="base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Laser quality and stability: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beam pointing, energy, wavefront…</a:t>
            </a:r>
          </a:p>
          <a:p>
            <a:pPr lvl="1" fontAlgn="base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Reliability of operation: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up-time and operator dependence.</a:t>
            </a:r>
          </a:p>
          <a:p>
            <a:pPr lvl="1" fontAlgn="base"/>
            <a:endParaRPr lang="en-GB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base"/>
            <a:r>
              <a:rPr lang="en-GB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2. Target development toward high repetition rate</a:t>
            </a:r>
          </a:p>
          <a:p>
            <a:pPr fontAlgn="base"/>
            <a:endParaRPr lang="en-GB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 fontAlgn="base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Structured gas cell target: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electron injection control / beam quality </a:t>
            </a:r>
          </a:p>
          <a:p>
            <a:pPr lvl="1" fontAlgn="base"/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Material robustness: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power and heat management</a:t>
            </a:r>
          </a:p>
          <a:p>
            <a:pPr lvl="1" fontAlgn="base"/>
            <a:endParaRPr lang="en-GB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base"/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e- beam characterisation</a:t>
            </a:r>
            <a:endParaRPr lang="en-GB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E5CC9-5713-89C9-040C-4D7D7A715F45}"/>
              </a:ext>
            </a:extLst>
          </p:cNvPr>
          <p:cNvSpPr txBox="1"/>
          <p:nvPr/>
        </p:nvSpPr>
        <p:spPr>
          <a:xfrm>
            <a:off x="1212574" y="5982773"/>
            <a:ext cx="94819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Achieving reliability and control comparable to conventional RF accelerators,  </a:t>
            </a:r>
          </a:p>
          <a:p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critical milestone for future laser-plasma sources.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94010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2EAA35-8887-AB56-B684-AC8C11F50B44}"/>
              </a:ext>
            </a:extLst>
          </p:cNvPr>
          <p:cNvSpPr txBox="1"/>
          <p:nvPr/>
        </p:nvSpPr>
        <p:spPr>
          <a:xfrm>
            <a:off x="308673" y="4080098"/>
            <a:ext cx="59416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dirty="0">
                <a:solidFill>
                  <a:srgbClr val="13151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GB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hase 1: </a:t>
            </a:r>
            <a:r>
              <a:rPr lang="en-GB" u="none" strike="noStrike" dirty="0">
                <a:solidFill>
                  <a:srgbClr val="456487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laser optimisation &amp; control</a:t>
            </a:r>
            <a:r>
              <a:rPr lang="en-GB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 target development</a:t>
            </a:r>
            <a:br>
              <a:rPr lang="en-GB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GB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first electron characterization, optimization.</a:t>
            </a:r>
          </a:p>
          <a:p>
            <a:pPr algn="l" fontAlgn="base"/>
            <a:endParaRPr lang="en-GB" u="none" strike="noStrike" dirty="0">
              <a:solidFill>
                <a:srgbClr val="131516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 fontAlgn="base"/>
            <a:r>
              <a:rPr lang="en-GB" dirty="0">
                <a:solidFill>
                  <a:srgbClr val="13151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GB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hase 2: electron beam stability studies, </a:t>
            </a:r>
            <a:br>
              <a:rPr lang="en-GB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GB" u="none" strike="noStrike" dirty="0">
                <a:solidFill>
                  <a:srgbClr val="131516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surrogate model for feedback control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4BA40-93E3-2492-6085-72E0BA9A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74" y="1904782"/>
            <a:ext cx="5613400" cy="33782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E8DB16BC-3BF6-D55A-3537-67F89467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82"/>
            <a:ext cx="12192000" cy="9972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Target Electron Beam Parameters</a:t>
            </a:r>
            <a:endParaRPr lang="en-FR" sz="4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583D6-21D7-F860-1336-CEAD426DBA59}"/>
              </a:ext>
            </a:extLst>
          </p:cNvPr>
          <p:cNvSpPr txBox="1"/>
          <p:nvPr/>
        </p:nvSpPr>
        <p:spPr>
          <a:xfrm>
            <a:off x="308673" y="1987217"/>
            <a:ext cx="57873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 Parameters:</a:t>
            </a:r>
          </a:p>
          <a:p>
            <a:pPr marL="342900" indent="-342900">
              <a:buFont typeface="Wingdings" pitchFamily="2" charset="2"/>
              <a:buChar char="q"/>
            </a:pPr>
            <a:endParaRPr lang="en-FR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 energy &amp; low energy spread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 charge and repetition rate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Tight emittance control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Excellent stability and reproducibility</a:t>
            </a:r>
          </a:p>
          <a:p>
            <a:endParaRPr lang="en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2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598</Words>
  <Application>Microsoft Macintosh PowerPoint</Application>
  <PresentationFormat>Widescreen</PresentationFormat>
  <Paragraphs>112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Helvetica Neue</vt:lpstr>
      <vt:lpstr>HELVETICA NEUE MEDIUM</vt:lpstr>
      <vt:lpstr>HELVETICA NEUE MEDIUM</vt:lpstr>
      <vt:lpstr>Wingdings</vt:lpstr>
      <vt:lpstr>Office Theme</vt:lpstr>
      <vt:lpstr>Custom Design</vt:lpstr>
      <vt:lpstr>PowerPoint Presentation</vt:lpstr>
      <vt:lpstr>What is Plasma Wakefield Acceleration?</vt:lpstr>
      <vt:lpstr>   Conventional Accelerators</vt:lpstr>
      <vt:lpstr>  Plasma Wakefield Acceleration</vt:lpstr>
      <vt:lpstr>  How to Surf a Plasma Wave: From Ducks to Electrons</vt:lpstr>
      <vt:lpstr>  How Electrons Get Trapped: Injection</vt:lpstr>
      <vt:lpstr>So what about PALLAS ?</vt:lpstr>
      <vt:lpstr>  PALLAS: High-Quality Laser-Plasma Injector</vt:lpstr>
      <vt:lpstr>  Target Electron Beam Parameters</vt:lpstr>
      <vt:lpstr>   PALLAS installation overview </vt:lpstr>
      <vt:lpstr>   PALLAS Beamline Overview </vt:lpstr>
      <vt:lpstr>   PALLAS Beamline Overview </vt:lpstr>
      <vt:lpstr>  The Plasma Target</vt:lpstr>
      <vt:lpstr>   First Electrons 06/06/2025</vt:lpstr>
      <vt:lpstr>  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Jana</dc:creator>
  <cp:lastModifiedBy>Jana</cp:lastModifiedBy>
  <cp:revision>4</cp:revision>
  <dcterms:created xsi:type="dcterms:W3CDTF">2025-06-11T11:04:44Z</dcterms:created>
  <dcterms:modified xsi:type="dcterms:W3CDTF">2025-06-11T23:08:41Z</dcterms:modified>
</cp:coreProperties>
</file>