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notesMasterIdLst>
    <p:notesMasterId r:id="rId10"/>
  </p:notesMasterIdLst>
  <p:sldIdLst>
    <p:sldId id="297" r:id="rId2"/>
    <p:sldId id="2123" r:id="rId3"/>
    <p:sldId id="2137" r:id="rId4"/>
    <p:sldId id="2135" r:id="rId5"/>
    <p:sldId id="394" r:id="rId6"/>
    <p:sldId id="379" r:id="rId7"/>
    <p:sldId id="385" r:id="rId8"/>
    <p:sldId id="2138" r:id="rId9"/>
  </p:sldIdLst>
  <p:sldSz cx="9144000" cy="6858000" type="screen4x3"/>
  <p:notesSz cx="6858000" cy="9144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6DA0A"/>
    <a:srgbClr val="000000"/>
    <a:srgbClr val="282828"/>
    <a:srgbClr val="630045"/>
    <a:srgbClr val="792357"/>
    <a:srgbClr val="8E969B"/>
    <a:srgbClr val="778187"/>
    <a:srgbClr val="FF6600"/>
    <a:srgbClr val="545B60"/>
    <a:srgbClr val="3B4043"/>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Style moyen 2 - Accentuation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0064" autoAdjust="0"/>
    <p:restoredTop sz="80556" autoAdjust="0"/>
  </p:normalViewPr>
  <p:slideViewPr>
    <p:cSldViewPr snapToGrid="0">
      <p:cViewPr varScale="1">
        <p:scale>
          <a:sx n="92" d="100"/>
          <a:sy n="92" d="100"/>
        </p:scale>
        <p:origin x="1218" y="78"/>
      </p:cViewPr>
      <p:guideLst/>
    </p:cSldViewPr>
  </p:slideViewPr>
  <p:notesTextViewPr>
    <p:cViewPr>
      <p:scale>
        <a:sx n="75" d="100"/>
        <a:sy n="75"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charts/_rels/chart1.xml.rels><?xml version="1.0" encoding="UTF-8" standalone="yes"?>
<Relationships xmlns="http://schemas.openxmlformats.org/package/2006/relationships"><Relationship Id="rId3" Type="http://schemas.openxmlformats.org/officeDocument/2006/relationships/oleObject" Target="Classeur1" TargetMode="External"/><Relationship Id="rId2" Type="http://schemas.microsoft.com/office/2011/relationships/chartColorStyle" Target="colors1.xml"/><Relationship Id="rId1" Type="http://schemas.microsoft.com/office/2011/relationships/chartStyle" Target="styl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fr-FR"/>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rgbClr val="000000"/>
                </a:solidFill>
                <a:latin typeface="+mn-lt"/>
                <a:ea typeface="+mn-ea"/>
                <a:cs typeface="+mn-cs"/>
              </a:defRPr>
            </a:pPr>
            <a:r>
              <a:rPr lang="fr-FR" dirty="0"/>
              <a:t>EXCHANGES BETWEEN FRANCE &amp;</a:t>
            </a:r>
            <a:r>
              <a:rPr lang="fr-FR" baseline="0" dirty="0"/>
              <a:t> UKRAINE</a:t>
            </a:r>
            <a:endParaRPr lang="fr-FR" dirty="0"/>
          </a:p>
        </c:rich>
      </c:tx>
      <c:layout>
        <c:manualLayout>
          <c:xMode val="edge"/>
          <c:yMode val="edge"/>
          <c:x val="0.27006829866408971"/>
          <c:y val="3.0131823167480976E-2"/>
        </c:manualLayout>
      </c:layout>
      <c:overlay val="0"/>
      <c:spPr>
        <a:noFill/>
        <a:ln>
          <a:noFill/>
        </a:ln>
        <a:effectLst/>
      </c:spPr>
      <c:txPr>
        <a:bodyPr rot="0" spcFirstLastPara="1" vertOverflow="ellipsis" vert="horz" wrap="square" anchor="ctr" anchorCtr="1"/>
        <a:lstStyle/>
        <a:p>
          <a:pPr>
            <a:defRPr sz="1400" b="0" i="0" u="none" strike="noStrike" kern="1200" spc="0" baseline="0">
              <a:solidFill>
                <a:srgbClr val="000000"/>
              </a:solidFill>
              <a:latin typeface="+mn-lt"/>
              <a:ea typeface="+mn-ea"/>
              <a:cs typeface="+mn-cs"/>
            </a:defRPr>
          </a:pPr>
          <a:endParaRPr lang="fr-FR"/>
        </a:p>
      </c:txPr>
    </c:title>
    <c:autoTitleDeleted val="0"/>
    <c:plotArea>
      <c:layout/>
      <c:barChart>
        <c:barDir val="bar"/>
        <c:grouping val="stacked"/>
        <c:varyColors val="0"/>
        <c:ser>
          <c:idx val="0"/>
          <c:order val="0"/>
          <c:tx>
            <c:strRef>
              <c:f>Feuil1!$A$2</c:f>
              <c:strCache>
                <c:ptCount val="1"/>
                <c:pt idx="0">
                  <c:v>TEACHING ACTIVITIES IN UKRAINE</c:v>
                </c:pt>
              </c:strCache>
            </c:strRef>
          </c:tx>
          <c:spPr>
            <a:solidFill>
              <a:srgbClr val="0070C0"/>
            </a:solidFill>
            <a:ln>
              <a:noFill/>
            </a:ln>
            <a:effectLst/>
          </c:spPr>
          <c:invertIfNegative val="0"/>
          <c:dLbls>
            <c:spPr>
              <a:noFill/>
              <a:ln>
                <a:noFill/>
              </a:ln>
              <a:effectLst/>
            </c:spPr>
            <c:txPr>
              <a:bodyPr rot="0" spcFirstLastPara="1" vertOverflow="ellipsis" vert="horz" wrap="square" anchor="ctr" anchorCtr="1"/>
              <a:lstStyle/>
              <a:p>
                <a:pPr>
                  <a:defRPr sz="1000" b="0" i="0" u="none" strike="noStrike" kern="1200" baseline="0">
                    <a:solidFill>
                      <a:srgbClr val="000000"/>
                    </a:solidFill>
                    <a:latin typeface="+mn-lt"/>
                    <a:ea typeface="+mn-ea"/>
                    <a:cs typeface="+mn-cs"/>
                  </a:defRPr>
                </a:pPr>
                <a:endParaRPr lang="fr-FR"/>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Feuil1!$B$1:$H$1</c:f>
              <c:strCache>
                <c:ptCount val="7"/>
                <c:pt idx="0">
                  <c:v>2018/2019</c:v>
                </c:pt>
                <c:pt idx="1">
                  <c:v>2019/2020</c:v>
                </c:pt>
                <c:pt idx="2">
                  <c:v>2020/2021</c:v>
                </c:pt>
                <c:pt idx="3">
                  <c:v>2021/2022</c:v>
                </c:pt>
                <c:pt idx="4">
                  <c:v>2022/2023</c:v>
                </c:pt>
                <c:pt idx="5">
                  <c:v>2023/2024</c:v>
                </c:pt>
                <c:pt idx="6">
                  <c:v>2024/2025</c:v>
                </c:pt>
              </c:strCache>
            </c:strRef>
          </c:cat>
          <c:val>
            <c:numRef>
              <c:f>Feuil1!$B$2:$H$2</c:f>
              <c:numCache>
                <c:formatCode>General</c:formatCode>
                <c:ptCount val="7"/>
                <c:pt idx="0">
                  <c:v>11</c:v>
                </c:pt>
                <c:pt idx="1">
                  <c:v>6</c:v>
                </c:pt>
                <c:pt idx="2">
                  <c:v>2</c:v>
                </c:pt>
                <c:pt idx="3">
                  <c:v>1</c:v>
                </c:pt>
                <c:pt idx="4">
                  <c:v>0</c:v>
                </c:pt>
                <c:pt idx="5">
                  <c:v>0</c:v>
                </c:pt>
                <c:pt idx="6">
                  <c:v>0</c:v>
                </c:pt>
              </c:numCache>
            </c:numRef>
          </c:val>
          <c:extLst>
            <c:ext xmlns:c16="http://schemas.microsoft.com/office/drawing/2014/chart" uri="{C3380CC4-5D6E-409C-BE32-E72D297353CC}">
              <c16:uniqueId val="{00000000-C024-4D95-A9A1-C1448EA41F1D}"/>
            </c:ext>
          </c:extLst>
        </c:ser>
        <c:ser>
          <c:idx val="1"/>
          <c:order val="1"/>
          <c:tx>
            <c:strRef>
              <c:f>Feuil1!$A$3</c:f>
              <c:strCache>
                <c:ptCount val="1"/>
                <c:pt idx="0">
                  <c:v>TRAINING ACTIVITIES IN SACLAY</c:v>
                </c:pt>
              </c:strCache>
            </c:strRef>
          </c:tx>
          <c:spPr>
            <a:solidFill>
              <a:srgbClr val="00B0F0"/>
            </a:solidFill>
            <a:ln>
              <a:noFill/>
            </a:ln>
            <a:effectLst/>
          </c:spPr>
          <c:invertIfNegative val="0"/>
          <c:dLbls>
            <c:spPr>
              <a:noFill/>
              <a:ln>
                <a:noFill/>
              </a:ln>
              <a:effectLst/>
            </c:spPr>
            <c:txPr>
              <a:bodyPr rot="0" spcFirstLastPara="1" vertOverflow="ellipsis" vert="horz" wrap="square" anchor="ctr" anchorCtr="1"/>
              <a:lstStyle/>
              <a:p>
                <a:pPr>
                  <a:defRPr sz="1000" b="0" i="0" u="none" strike="noStrike" kern="1200" baseline="0">
                    <a:solidFill>
                      <a:srgbClr val="000000"/>
                    </a:solidFill>
                    <a:latin typeface="+mn-lt"/>
                    <a:ea typeface="+mn-ea"/>
                    <a:cs typeface="+mn-cs"/>
                  </a:defRPr>
                </a:pPr>
                <a:endParaRPr lang="fr-FR"/>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Feuil1!$B$1:$H$1</c:f>
              <c:strCache>
                <c:ptCount val="7"/>
                <c:pt idx="0">
                  <c:v>2018/2019</c:v>
                </c:pt>
                <c:pt idx="1">
                  <c:v>2019/2020</c:v>
                </c:pt>
                <c:pt idx="2">
                  <c:v>2020/2021</c:v>
                </c:pt>
                <c:pt idx="3">
                  <c:v>2021/2022</c:v>
                </c:pt>
                <c:pt idx="4">
                  <c:v>2022/2023</c:v>
                </c:pt>
                <c:pt idx="5">
                  <c:v>2023/2024</c:v>
                </c:pt>
                <c:pt idx="6">
                  <c:v>2024/2025</c:v>
                </c:pt>
              </c:strCache>
            </c:strRef>
          </c:cat>
          <c:val>
            <c:numRef>
              <c:f>Feuil1!$B$3:$H$3</c:f>
              <c:numCache>
                <c:formatCode>General</c:formatCode>
                <c:ptCount val="7"/>
                <c:pt idx="0">
                  <c:v>4</c:v>
                </c:pt>
                <c:pt idx="1">
                  <c:v>2</c:v>
                </c:pt>
                <c:pt idx="2">
                  <c:v>3</c:v>
                </c:pt>
                <c:pt idx="3">
                  <c:v>15</c:v>
                </c:pt>
                <c:pt idx="4">
                  <c:v>10</c:v>
                </c:pt>
                <c:pt idx="5">
                  <c:v>11</c:v>
                </c:pt>
                <c:pt idx="6">
                  <c:v>25</c:v>
                </c:pt>
              </c:numCache>
            </c:numRef>
          </c:val>
          <c:extLst>
            <c:ext xmlns:c16="http://schemas.microsoft.com/office/drawing/2014/chart" uri="{C3380CC4-5D6E-409C-BE32-E72D297353CC}">
              <c16:uniqueId val="{00000001-C024-4D95-A9A1-C1448EA41F1D}"/>
            </c:ext>
          </c:extLst>
        </c:ser>
        <c:ser>
          <c:idx val="2"/>
          <c:order val="2"/>
          <c:tx>
            <c:strRef>
              <c:f>Feuil1!$A$4</c:f>
              <c:strCache>
                <c:ptCount val="1"/>
                <c:pt idx="0">
                  <c:v>INCOMING STUDENT STUDIES</c:v>
                </c:pt>
              </c:strCache>
            </c:strRef>
          </c:tx>
          <c:spPr>
            <a:solidFill>
              <a:srgbClr val="F6DA0A"/>
            </a:solidFill>
            <a:ln>
              <a:noFill/>
            </a:ln>
            <a:effectLst/>
          </c:spPr>
          <c:invertIfNegative val="0"/>
          <c:dLbls>
            <c:spPr>
              <a:noFill/>
              <a:ln>
                <a:noFill/>
              </a:ln>
              <a:effectLst/>
            </c:spPr>
            <c:txPr>
              <a:bodyPr rot="0" spcFirstLastPara="1" vertOverflow="ellipsis" vert="horz" wrap="square" anchor="ctr" anchorCtr="1"/>
              <a:lstStyle/>
              <a:p>
                <a:pPr>
                  <a:defRPr sz="1000" b="0" i="0" u="none" strike="noStrike" kern="1200" baseline="0">
                    <a:solidFill>
                      <a:srgbClr val="000000"/>
                    </a:solidFill>
                    <a:latin typeface="+mn-lt"/>
                    <a:ea typeface="+mn-ea"/>
                    <a:cs typeface="+mn-cs"/>
                  </a:defRPr>
                </a:pPr>
                <a:endParaRPr lang="fr-FR"/>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Feuil1!$B$1:$H$1</c:f>
              <c:strCache>
                <c:ptCount val="7"/>
                <c:pt idx="0">
                  <c:v>2018/2019</c:v>
                </c:pt>
                <c:pt idx="1">
                  <c:v>2019/2020</c:v>
                </c:pt>
                <c:pt idx="2">
                  <c:v>2020/2021</c:v>
                </c:pt>
                <c:pt idx="3">
                  <c:v>2021/2022</c:v>
                </c:pt>
                <c:pt idx="4">
                  <c:v>2022/2023</c:v>
                </c:pt>
                <c:pt idx="5">
                  <c:v>2023/2024</c:v>
                </c:pt>
                <c:pt idx="6">
                  <c:v>2024/2025</c:v>
                </c:pt>
              </c:strCache>
            </c:strRef>
          </c:cat>
          <c:val>
            <c:numRef>
              <c:f>Feuil1!$B$4:$H$4</c:f>
              <c:numCache>
                <c:formatCode>General</c:formatCode>
                <c:ptCount val="7"/>
                <c:pt idx="0">
                  <c:v>0</c:v>
                </c:pt>
                <c:pt idx="1">
                  <c:v>4</c:v>
                </c:pt>
                <c:pt idx="2">
                  <c:v>0</c:v>
                </c:pt>
                <c:pt idx="3">
                  <c:v>1</c:v>
                </c:pt>
                <c:pt idx="4">
                  <c:v>4</c:v>
                </c:pt>
                <c:pt idx="5">
                  <c:v>2</c:v>
                </c:pt>
                <c:pt idx="6">
                  <c:v>2</c:v>
                </c:pt>
              </c:numCache>
            </c:numRef>
          </c:val>
          <c:extLst>
            <c:ext xmlns:c16="http://schemas.microsoft.com/office/drawing/2014/chart" uri="{C3380CC4-5D6E-409C-BE32-E72D297353CC}">
              <c16:uniqueId val="{00000002-C024-4D95-A9A1-C1448EA41F1D}"/>
            </c:ext>
          </c:extLst>
        </c:ser>
        <c:ser>
          <c:idx val="3"/>
          <c:order val="3"/>
          <c:tx>
            <c:strRef>
              <c:f>Feuil1!$A$5</c:f>
              <c:strCache>
                <c:ptCount val="1"/>
                <c:pt idx="0">
                  <c:v>INCOMING STUDENT INTERNSHIPS</c:v>
                </c:pt>
              </c:strCache>
            </c:strRef>
          </c:tx>
          <c:spPr>
            <a:solidFill>
              <a:srgbClr val="FFFF00"/>
            </a:solidFill>
            <a:ln>
              <a:noFill/>
            </a:ln>
            <a:effectLst/>
          </c:spPr>
          <c:invertIfNegative val="0"/>
          <c:dLbls>
            <c:spPr>
              <a:noFill/>
              <a:ln>
                <a:noFill/>
              </a:ln>
              <a:effectLst/>
            </c:spPr>
            <c:txPr>
              <a:bodyPr rot="0" spcFirstLastPara="1" vertOverflow="ellipsis" vert="horz" wrap="square" anchor="ctr" anchorCtr="1"/>
              <a:lstStyle/>
              <a:p>
                <a:pPr>
                  <a:defRPr sz="1000" b="0" i="0" u="none" strike="noStrike" kern="1200" baseline="0">
                    <a:solidFill>
                      <a:srgbClr val="000000"/>
                    </a:solidFill>
                    <a:latin typeface="+mn-lt"/>
                    <a:ea typeface="+mn-ea"/>
                    <a:cs typeface="+mn-cs"/>
                  </a:defRPr>
                </a:pPr>
                <a:endParaRPr lang="fr-FR"/>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Feuil1!$B$1:$H$1</c:f>
              <c:strCache>
                <c:ptCount val="7"/>
                <c:pt idx="0">
                  <c:v>2018/2019</c:v>
                </c:pt>
                <c:pt idx="1">
                  <c:v>2019/2020</c:v>
                </c:pt>
                <c:pt idx="2">
                  <c:v>2020/2021</c:v>
                </c:pt>
                <c:pt idx="3">
                  <c:v>2021/2022</c:v>
                </c:pt>
                <c:pt idx="4">
                  <c:v>2022/2023</c:v>
                </c:pt>
                <c:pt idx="5">
                  <c:v>2023/2024</c:v>
                </c:pt>
                <c:pt idx="6">
                  <c:v>2024/2025</c:v>
                </c:pt>
              </c:strCache>
            </c:strRef>
          </c:cat>
          <c:val>
            <c:numRef>
              <c:f>Feuil1!$B$5:$H$5</c:f>
              <c:numCache>
                <c:formatCode>General</c:formatCode>
                <c:ptCount val="7"/>
                <c:pt idx="0">
                  <c:v>4</c:v>
                </c:pt>
                <c:pt idx="1">
                  <c:v>11</c:v>
                </c:pt>
                <c:pt idx="2">
                  <c:v>9</c:v>
                </c:pt>
                <c:pt idx="3">
                  <c:v>11</c:v>
                </c:pt>
                <c:pt idx="4">
                  <c:v>0</c:v>
                </c:pt>
                <c:pt idx="5">
                  <c:v>0</c:v>
                </c:pt>
                <c:pt idx="6">
                  <c:v>2</c:v>
                </c:pt>
              </c:numCache>
            </c:numRef>
          </c:val>
          <c:extLst>
            <c:ext xmlns:c16="http://schemas.microsoft.com/office/drawing/2014/chart" uri="{C3380CC4-5D6E-409C-BE32-E72D297353CC}">
              <c16:uniqueId val="{00000003-C024-4D95-A9A1-C1448EA41F1D}"/>
            </c:ext>
          </c:extLst>
        </c:ser>
        <c:dLbls>
          <c:dLblPos val="ctr"/>
          <c:showLegendKey val="0"/>
          <c:showVal val="1"/>
          <c:showCatName val="0"/>
          <c:showSerName val="0"/>
          <c:showPercent val="0"/>
          <c:showBubbleSize val="0"/>
        </c:dLbls>
        <c:gapWidth val="150"/>
        <c:overlap val="100"/>
        <c:axId val="364316111"/>
        <c:axId val="364314863"/>
      </c:barChart>
      <c:catAx>
        <c:axId val="364316111"/>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000" b="0" i="0" u="none" strike="noStrike" kern="1200" baseline="0">
                <a:solidFill>
                  <a:srgbClr val="000000"/>
                </a:solidFill>
                <a:latin typeface="+mn-lt"/>
                <a:ea typeface="+mn-ea"/>
                <a:cs typeface="+mn-cs"/>
              </a:defRPr>
            </a:pPr>
            <a:endParaRPr lang="fr-FR"/>
          </a:p>
        </c:txPr>
        <c:crossAx val="364314863"/>
        <c:crosses val="autoZero"/>
        <c:auto val="1"/>
        <c:lblAlgn val="ctr"/>
        <c:lblOffset val="100"/>
        <c:noMultiLvlLbl val="0"/>
      </c:catAx>
      <c:valAx>
        <c:axId val="364314863"/>
        <c:scaling>
          <c:orientation val="minMax"/>
        </c:scaling>
        <c:delete val="0"/>
        <c:axPos val="b"/>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000" b="0" i="0" u="none" strike="noStrike" kern="1200" baseline="0">
                <a:solidFill>
                  <a:srgbClr val="000000"/>
                </a:solidFill>
                <a:latin typeface="+mn-lt"/>
                <a:ea typeface="+mn-ea"/>
                <a:cs typeface="+mn-cs"/>
              </a:defRPr>
            </a:pPr>
            <a:endParaRPr lang="fr-FR"/>
          </a:p>
        </c:txPr>
        <c:crossAx val="364316111"/>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000" b="0" i="0" u="none" strike="noStrike" kern="1200" baseline="0">
              <a:solidFill>
                <a:srgbClr val="000000"/>
              </a:solidFill>
              <a:latin typeface="+mn-lt"/>
              <a:ea typeface="+mn-ea"/>
              <a:cs typeface="+mn-cs"/>
            </a:defRPr>
          </a:pPr>
          <a:endParaRPr lang="fr-FR"/>
        </a:p>
      </c:txPr>
    </c:legend>
    <c:plotVisOnly val="1"/>
    <c:dispBlanksAs val="gap"/>
    <c:showDLblsOverMax val="0"/>
  </c:chart>
  <c:spPr>
    <a:noFill/>
    <a:ln>
      <a:noFill/>
    </a:ln>
    <a:effectLst/>
  </c:spPr>
  <c:txPr>
    <a:bodyPr/>
    <a:lstStyle/>
    <a:p>
      <a:pPr>
        <a:defRPr>
          <a:solidFill>
            <a:srgbClr val="000000"/>
          </a:solidFill>
        </a:defRPr>
      </a:pPr>
      <a:endParaRPr lang="fr-FR"/>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fr-FR"/>
          </a:p>
        </p:txBody>
      </p:sp>
      <p:sp>
        <p:nvSpPr>
          <p:cNvPr id="3" name="Espace réservé de la date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68407A44-ACB3-49FA-BFDD-E508664716F1}" type="datetimeFigureOut">
              <a:rPr lang="fr-FR" smtClean="0"/>
              <a:t>10/06/2025</a:t>
            </a:fld>
            <a:endParaRPr lang="fr-FR"/>
          </a:p>
        </p:txBody>
      </p:sp>
      <p:sp>
        <p:nvSpPr>
          <p:cNvPr id="4" name="Espace réservé de l'image des diapositives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fr-FR"/>
          </a:p>
        </p:txBody>
      </p:sp>
      <p:sp>
        <p:nvSpPr>
          <p:cNvPr id="5" name="Espace réservé des commentair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6" name="Espace réservé du pied de page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fr-FR"/>
          </a:p>
        </p:txBody>
      </p:sp>
      <p:sp>
        <p:nvSpPr>
          <p:cNvPr id="7" name="Espace réservé du numéro de diapositiv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D5477D0-182A-42F5-9A8C-08B75B3622BB}" type="slidenum">
              <a:rPr lang="fr-FR" smtClean="0"/>
              <a:t>‹N°›</a:t>
            </a:fld>
            <a:endParaRPr lang="fr-FR"/>
          </a:p>
        </p:txBody>
      </p:sp>
    </p:spTree>
    <p:extLst>
      <p:ext uri="{BB962C8B-B14F-4D97-AF65-F5344CB8AC3E}">
        <p14:creationId xmlns:p14="http://schemas.microsoft.com/office/powerpoint/2010/main" val="171883424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10"/>
          </p:nvPr>
        </p:nvSpPr>
        <p:spPr/>
        <p:txBody>
          <a:bodyPr/>
          <a:lstStyle/>
          <a:p>
            <a:fld id="{1D5477D0-182A-42F5-9A8C-08B75B3622BB}" type="slidenum">
              <a:rPr lang="fr-FR" smtClean="0"/>
              <a:t>1</a:t>
            </a:fld>
            <a:endParaRPr lang="fr-FR"/>
          </a:p>
        </p:txBody>
      </p:sp>
    </p:spTree>
    <p:extLst>
      <p:ext uri="{BB962C8B-B14F-4D97-AF65-F5344CB8AC3E}">
        <p14:creationId xmlns:p14="http://schemas.microsoft.com/office/powerpoint/2010/main" val="294041795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b="1" dirty="0"/>
              <a:t>1/ Inclusion: </a:t>
            </a:r>
          </a:p>
          <a:p>
            <a:r>
              <a:rPr lang="fr-FR" dirty="0"/>
              <a:t>D</a:t>
            </a:r>
            <a:r>
              <a:rPr lang="en-US" dirty="0" err="1"/>
              <a:t>evelop</a:t>
            </a:r>
            <a:r>
              <a:rPr lang="en-US" dirty="0"/>
              <a:t> equal opportunities, inclusion and diversity for the benefit of people with fewer opportunities due to their age, their cultural, social and economic background, their disability, their origin or their place of residence life (landlocked areas) =&gt; defined at national level =&gt; bonus</a:t>
            </a:r>
          </a:p>
          <a:p>
            <a:endParaRPr lang="fr-FR" dirty="0"/>
          </a:p>
          <a:p>
            <a:r>
              <a:rPr lang="fr-FR" b="1" dirty="0"/>
              <a:t>2/ Digital transition:</a:t>
            </a:r>
          </a:p>
          <a:p>
            <a:r>
              <a:rPr lang="fr-FR" dirty="0" err="1"/>
              <a:t>Develop</a:t>
            </a:r>
            <a:r>
              <a:rPr lang="fr-FR" dirty="0"/>
              <a:t> </a:t>
            </a:r>
            <a:r>
              <a:rPr lang="fr-FR" dirty="0" err="1"/>
              <a:t>remote</a:t>
            </a:r>
            <a:r>
              <a:rPr lang="fr-FR" dirty="0"/>
              <a:t> digital </a:t>
            </a:r>
            <a:r>
              <a:rPr lang="fr-FR" dirty="0" err="1"/>
              <a:t>activities</a:t>
            </a:r>
            <a:r>
              <a:rPr lang="fr-FR" dirty="0"/>
              <a:t> /</a:t>
            </a:r>
            <a:r>
              <a:rPr lang="fr-FR" dirty="0" err="1"/>
              <a:t>hybrid</a:t>
            </a:r>
            <a:r>
              <a:rPr lang="fr-FR" dirty="0"/>
              <a:t> and </a:t>
            </a:r>
            <a:r>
              <a:rPr lang="fr-FR" dirty="0" err="1"/>
              <a:t>virtual</a:t>
            </a:r>
            <a:r>
              <a:rPr lang="fr-FR" dirty="0"/>
              <a:t> </a:t>
            </a:r>
            <a:r>
              <a:rPr lang="fr-FR" dirty="0" err="1"/>
              <a:t>mobilities</a:t>
            </a:r>
            <a:endParaRPr lang="fr-FR" dirty="0"/>
          </a:p>
          <a:p>
            <a:endParaRPr lang="fr-FR" dirty="0"/>
          </a:p>
          <a:p>
            <a:r>
              <a:rPr lang="fr-FR" b="1" dirty="0"/>
              <a:t>3/ </a:t>
            </a:r>
            <a:r>
              <a:rPr lang="fr-FR" b="1" dirty="0" err="1"/>
              <a:t>Sustainable</a:t>
            </a:r>
            <a:r>
              <a:rPr lang="fr-FR" b="1" dirty="0"/>
              <a:t> </a:t>
            </a:r>
            <a:r>
              <a:rPr lang="fr-FR" b="1" dirty="0" err="1"/>
              <a:t>development</a:t>
            </a:r>
            <a:r>
              <a:rPr lang="fr-FR" b="1" dirty="0"/>
              <a:t>: </a:t>
            </a:r>
          </a:p>
          <a:p>
            <a:r>
              <a:rPr lang="fr-FR" dirty="0" err="1"/>
              <a:t>Protect</a:t>
            </a:r>
            <a:r>
              <a:rPr lang="fr-FR" dirty="0"/>
              <a:t> the </a:t>
            </a:r>
            <a:r>
              <a:rPr lang="fr-FR" dirty="0" err="1"/>
              <a:t>environment</a:t>
            </a:r>
            <a:r>
              <a:rPr lang="fr-FR" dirty="0"/>
              <a:t> and </a:t>
            </a:r>
            <a:r>
              <a:rPr lang="fr-FR" dirty="0" err="1"/>
              <a:t>fight</a:t>
            </a:r>
            <a:r>
              <a:rPr lang="fr-FR" dirty="0"/>
              <a:t> </a:t>
            </a:r>
            <a:r>
              <a:rPr lang="fr-FR" dirty="0" err="1"/>
              <a:t>against</a:t>
            </a:r>
            <a:r>
              <a:rPr lang="fr-FR" dirty="0"/>
              <a:t> </a:t>
            </a:r>
            <a:r>
              <a:rPr lang="fr-FR" dirty="0" err="1"/>
              <a:t>climate</a:t>
            </a:r>
            <a:r>
              <a:rPr lang="fr-FR" dirty="0"/>
              <a:t> change (</a:t>
            </a:r>
            <a:r>
              <a:rPr lang="fr-FR" dirty="0" err="1"/>
              <a:t>greener</a:t>
            </a:r>
            <a:r>
              <a:rPr lang="fr-FR" dirty="0"/>
              <a:t> transports, participants </a:t>
            </a:r>
            <a:r>
              <a:rPr lang="fr-FR" dirty="0" err="1"/>
              <a:t>awareness</a:t>
            </a:r>
            <a:r>
              <a:rPr lang="fr-FR" dirty="0"/>
              <a:t>) =&gt; bonus for </a:t>
            </a:r>
            <a:r>
              <a:rPr lang="fr-FR" dirty="0" err="1"/>
              <a:t>greener</a:t>
            </a:r>
            <a:r>
              <a:rPr lang="fr-FR" dirty="0"/>
              <a:t> transports</a:t>
            </a:r>
          </a:p>
          <a:p>
            <a:endParaRPr lang="fr-FR" dirty="0"/>
          </a:p>
          <a:p>
            <a:r>
              <a:rPr lang="fr-FR" b="1" dirty="0"/>
              <a:t>4/ </a:t>
            </a:r>
            <a:r>
              <a:rPr lang="fr-FR" b="1" dirty="0" err="1"/>
              <a:t>European</a:t>
            </a:r>
            <a:r>
              <a:rPr lang="fr-FR" b="1" dirty="0"/>
              <a:t> </a:t>
            </a:r>
            <a:r>
              <a:rPr lang="fr-FR" b="1" dirty="0" err="1"/>
              <a:t>Citizenship</a:t>
            </a:r>
            <a:r>
              <a:rPr lang="fr-FR" b="1" dirty="0"/>
              <a:t>: </a:t>
            </a:r>
          </a:p>
          <a:p>
            <a:r>
              <a:rPr lang="fr-FR" dirty="0"/>
              <a:t>Promote </a:t>
            </a:r>
            <a:r>
              <a:rPr lang="fr-FR" dirty="0" err="1"/>
              <a:t>civic</a:t>
            </a:r>
            <a:r>
              <a:rPr lang="fr-FR" dirty="0"/>
              <a:t> engagement  &amp; </a:t>
            </a:r>
            <a:r>
              <a:rPr lang="en-US" dirty="0"/>
              <a:t>active participation in democratic life through active citizenship committed to the values ​​of an open and democratic society.</a:t>
            </a:r>
            <a:endParaRPr lang="fr-FR" dirty="0"/>
          </a:p>
          <a:p>
            <a:endParaRPr lang="fr-FR" dirty="0"/>
          </a:p>
        </p:txBody>
      </p:sp>
      <p:sp>
        <p:nvSpPr>
          <p:cNvPr id="4" name="Espace réservé du numéro de diapositive 3"/>
          <p:cNvSpPr>
            <a:spLocks noGrp="1"/>
          </p:cNvSpPr>
          <p:nvPr>
            <p:ph type="sldNum" sz="quarter" idx="5"/>
          </p:nvPr>
        </p:nvSpPr>
        <p:spPr/>
        <p:txBody>
          <a:bodyPr/>
          <a:lstStyle/>
          <a:p>
            <a:fld id="{1D5477D0-182A-42F5-9A8C-08B75B3622BB}" type="slidenum">
              <a:rPr lang="fr-FR" smtClean="0"/>
              <a:t>3</a:t>
            </a:fld>
            <a:endParaRPr lang="fr-FR"/>
          </a:p>
        </p:txBody>
      </p:sp>
    </p:spTree>
    <p:extLst>
      <p:ext uri="{BB962C8B-B14F-4D97-AF65-F5344CB8AC3E}">
        <p14:creationId xmlns:p14="http://schemas.microsoft.com/office/powerpoint/2010/main" val="133988052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10"/>
          </p:nvPr>
        </p:nvSpPr>
        <p:spPr/>
        <p:txBody>
          <a:bodyPr/>
          <a:lstStyle/>
          <a:p>
            <a:fld id="{1D5477D0-182A-42F5-9A8C-08B75B3622BB}" type="slidenum">
              <a:rPr lang="fr-FR" smtClean="0"/>
              <a:t>5</a:t>
            </a:fld>
            <a:endParaRPr lang="fr-FR"/>
          </a:p>
        </p:txBody>
      </p:sp>
    </p:spTree>
    <p:extLst>
      <p:ext uri="{BB962C8B-B14F-4D97-AF65-F5344CB8AC3E}">
        <p14:creationId xmlns:p14="http://schemas.microsoft.com/office/powerpoint/2010/main" val="360351625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6083"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fr-FR" altLang="fr-FR" dirty="0"/>
              <a:t>Mise en œuvre : objectifs, activités, difficultés </a:t>
            </a:r>
          </a:p>
          <a:p>
            <a:r>
              <a:rPr lang="fr-FR" altLang="fr-FR" dirty="0"/>
              <a:t>Gestion du projet : implication des partenaires, changement des partenaires </a:t>
            </a:r>
          </a:p>
        </p:txBody>
      </p:sp>
      <p:sp>
        <p:nvSpPr>
          <p:cNvPr id="46084" name="Espace réservé du pied de page 3"/>
          <p:cNvSpPr>
            <a:spLocks noGrp="1"/>
          </p:cNvSpPr>
          <p:nvPr>
            <p:ph type="ftr" sz="quarter" idx="4"/>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MS PGothic" panose="020B0600070205080204" pitchFamily="34" charset="-128"/>
              </a:defRPr>
            </a:lvl1pPr>
            <a:lvl2pPr marL="742950" indent="-285750">
              <a:defRPr>
                <a:solidFill>
                  <a:schemeClr val="tx1"/>
                </a:solidFill>
                <a:latin typeface="Arial" panose="020B0604020202020204" pitchFamily="34" charset="0"/>
                <a:ea typeface="MS PGothic" panose="020B0600070205080204" pitchFamily="34" charset="-128"/>
              </a:defRPr>
            </a:lvl2pPr>
            <a:lvl3pPr marL="1143000" indent="-228600">
              <a:defRPr>
                <a:solidFill>
                  <a:schemeClr val="tx1"/>
                </a:solidFill>
                <a:latin typeface="Arial" panose="020B0604020202020204" pitchFamily="34" charset="0"/>
                <a:ea typeface="MS PGothic" panose="020B0600070205080204" pitchFamily="34" charset="-128"/>
              </a:defRPr>
            </a:lvl3pPr>
            <a:lvl4pPr marL="1600200" indent="-228600">
              <a:defRPr>
                <a:solidFill>
                  <a:schemeClr val="tx1"/>
                </a:solidFill>
                <a:latin typeface="Arial" panose="020B0604020202020204" pitchFamily="34" charset="0"/>
                <a:ea typeface="MS PGothic" panose="020B0600070205080204" pitchFamily="34" charset="-128"/>
              </a:defRPr>
            </a:lvl4pPr>
            <a:lvl5pPr marL="2057400" indent="-228600">
              <a:defRPr>
                <a:solidFill>
                  <a:schemeClr val="tx1"/>
                </a:solidFill>
                <a:latin typeface="Arial" panose="020B0604020202020204" pitchFamily="34" charset="0"/>
                <a:ea typeface="MS PGothic" panose="020B0600070205080204" pitchFamily="34" charset="-128"/>
              </a:defRPr>
            </a:lvl5pPr>
            <a:lvl6pPr marL="25146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6pPr>
            <a:lvl7pPr marL="29718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7pPr>
            <a:lvl8pPr marL="34290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8pPr>
            <a:lvl9pPr marL="38862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9pPr>
          </a:lstStyle>
          <a:p>
            <a:r>
              <a:rPr lang="fr-FR" altLang="fr-FR"/>
              <a:t>Anne-Lise Braesch </a:t>
            </a:r>
          </a:p>
        </p:txBody>
      </p:sp>
      <p:sp>
        <p:nvSpPr>
          <p:cNvPr id="46085" name="Espace réservé du numéro de diapositive 4"/>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MS PGothic" panose="020B0600070205080204" pitchFamily="34" charset="-128"/>
              </a:defRPr>
            </a:lvl1pPr>
            <a:lvl2pPr marL="742950" indent="-285750">
              <a:defRPr>
                <a:solidFill>
                  <a:schemeClr val="tx1"/>
                </a:solidFill>
                <a:latin typeface="Arial" panose="020B0604020202020204" pitchFamily="34" charset="0"/>
                <a:ea typeface="MS PGothic" panose="020B0600070205080204" pitchFamily="34" charset="-128"/>
              </a:defRPr>
            </a:lvl2pPr>
            <a:lvl3pPr marL="1143000" indent="-228600">
              <a:defRPr>
                <a:solidFill>
                  <a:schemeClr val="tx1"/>
                </a:solidFill>
                <a:latin typeface="Arial" panose="020B0604020202020204" pitchFamily="34" charset="0"/>
                <a:ea typeface="MS PGothic" panose="020B0600070205080204" pitchFamily="34" charset="-128"/>
              </a:defRPr>
            </a:lvl3pPr>
            <a:lvl4pPr marL="1600200" indent="-228600">
              <a:defRPr>
                <a:solidFill>
                  <a:schemeClr val="tx1"/>
                </a:solidFill>
                <a:latin typeface="Arial" panose="020B0604020202020204" pitchFamily="34" charset="0"/>
                <a:ea typeface="MS PGothic" panose="020B0600070205080204" pitchFamily="34" charset="-128"/>
              </a:defRPr>
            </a:lvl4pPr>
            <a:lvl5pPr marL="2057400" indent="-228600">
              <a:defRPr>
                <a:solidFill>
                  <a:schemeClr val="tx1"/>
                </a:solidFill>
                <a:latin typeface="Arial" panose="020B0604020202020204" pitchFamily="34" charset="0"/>
                <a:ea typeface="MS PGothic" panose="020B0600070205080204" pitchFamily="34" charset="-128"/>
              </a:defRPr>
            </a:lvl5pPr>
            <a:lvl6pPr marL="25146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6pPr>
            <a:lvl7pPr marL="29718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7pPr>
            <a:lvl8pPr marL="34290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8pPr>
            <a:lvl9pPr marL="38862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9pPr>
          </a:lstStyle>
          <a:p>
            <a:fld id="{EF82292E-FB30-4F93-A66E-43B34D1B4EFD}" type="slidenum">
              <a:rPr lang="fr-FR" altLang="fr-FR" smtClean="0"/>
              <a:pPr/>
              <a:t>6</a:t>
            </a:fld>
            <a:endParaRPr lang="fr-FR" altLang="fr-FR"/>
          </a:p>
        </p:txBody>
      </p:sp>
      <p:sp>
        <p:nvSpPr>
          <p:cNvPr id="46086" name="Espace réservé de la date 1"/>
          <p:cNvSpPr>
            <a:spLocks noGrp="1"/>
          </p:cNvSpPr>
          <p:nvPr>
            <p:ph type="dt" sz="quarter"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MS PGothic" panose="020B0600070205080204" pitchFamily="34" charset="-128"/>
              </a:defRPr>
            </a:lvl1pPr>
            <a:lvl2pPr marL="742950" indent="-285750">
              <a:defRPr>
                <a:solidFill>
                  <a:schemeClr val="tx1"/>
                </a:solidFill>
                <a:latin typeface="Arial" panose="020B0604020202020204" pitchFamily="34" charset="0"/>
                <a:ea typeface="MS PGothic" panose="020B0600070205080204" pitchFamily="34" charset="-128"/>
              </a:defRPr>
            </a:lvl2pPr>
            <a:lvl3pPr marL="1143000" indent="-228600">
              <a:defRPr>
                <a:solidFill>
                  <a:schemeClr val="tx1"/>
                </a:solidFill>
                <a:latin typeface="Arial" panose="020B0604020202020204" pitchFamily="34" charset="0"/>
                <a:ea typeface="MS PGothic" panose="020B0600070205080204" pitchFamily="34" charset="-128"/>
              </a:defRPr>
            </a:lvl3pPr>
            <a:lvl4pPr marL="1600200" indent="-228600">
              <a:defRPr>
                <a:solidFill>
                  <a:schemeClr val="tx1"/>
                </a:solidFill>
                <a:latin typeface="Arial" panose="020B0604020202020204" pitchFamily="34" charset="0"/>
                <a:ea typeface="MS PGothic" panose="020B0600070205080204" pitchFamily="34" charset="-128"/>
              </a:defRPr>
            </a:lvl4pPr>
            <a:lvl5pPr marL="2057400" indent="-228600">
              <a:defRPr>
                <a:solidFill>
                  <a:schemeClr val="tx1"/>
                </a:solidFill>
                <a:latin typeface="Arial" panose="020B0604020202020204" pitchFamily="34" charset="0"/>
                <a:ea typeface="MS PGothic" panose="020B0600070205080204" pitchFamily="34" charset="-128"/>
              </a:defRPr>
            </a:lvl5pPr>
            <a:lvl6pPr marL="25146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6pPr>
            <a:lvl7pPr marL="29718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7pPr>
            <a:lvl8pPr marL="34290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8pPr>
            <a:lvl9pPr marL="38862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9pPr>
          </a:lstStyle>
          <a:p>
            <a:fld id="{6177B1CA-6F9D-4CAF-BEFC-1E93834BDB2B}" type="datetime1">
              <a:rPr lang="fr-FR" altLang="fr-FR" smtClean="0"/>
              <a:pPr/>
              <a:t>10/06/2025</a:t>
            </a:fld>
            <a:endParaRPr lang="fr-FR" altLang="fr-FR"/>
          </a:p>
        </p:txBody>
      </p:sp>
    </p:spTree>
    <p:extLst>
      <p:ext uri="{BB962C8B-B14F-4D97-AF65-F5344CB8AC3E}">
        <p14:creationId xmlns:p14="http://schemas.microsoft.com/office/powerpoint/2010/main" val="30192762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10"/>
          </p:nvPr>
        </p:nvSpPr>
        <p:spPr/>
        <p:txBody>
          <a:bodyPr/>
          <a:lstStyle/>
          <a:p>
            <a:fld id="{1D5477D0-182A-42F5-9A8C-08B75B3622BB}" type="slidenum">
              <a:rPr lang="fr-FR" smtClean="0"/>
              <a:t>8</a:t>
            </a:fld>
            <a:endParaRPr lang="fr-FR"/>
          </a:p>
        </p:txBody>
      </p:sp>
    </p:spTree>
    <p:extLst>
      <p:ext uri="{BB962C8B-B14F-4D97-AF65-F5344CB8AC3E}">
        <p14:creationId xmlns:p14="http://schemas.microsoft.com/office/powerpoint/2010/main" val="1619892153"/>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re-prune">
    <p:spTree>
      <p:nvGrpSpPr>
        <p:cNvPr id="1" name=""/>
        <p:cNvGrpSpPr/>
        <p:nvPr/>
      </p:nvGrpSpPr>
      <p:grpSpPr>
        <a:xfrm>
          <a:off x="0" y="0"/>
          <a:ext cx="0" cy="0"/>
          <a:chOff x="0" y="0"/>
          <a:chExt cx="0" cy="0"/>
        </a:xfrm>
      </p:grpSpPr>
      <p:sp>
        <p:nvSpPr>
          <p:cNvPr id="7" name="Rectangle 6"/>
          <p:cNvSpPr/>
          <p:nvPr userDrawn="1"/>
        </p:nvSpPr>
        <p:spPr>
          <a:xfrm>
            <a:off x="0" y="0"/>
            <a:ext cx="9144000" cy="6858000"/>
          </a:xfrm>
          <a:prstGeom prst="rect">
            <a:avLst/>
          </a:prstGeom>
          <a:solidFill>
            <a:srgbClr val="63003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normAutofit/>
          </a:bodyPr>
          <a:lstStyle/>
          <a:p>
            <a:pPr algn="ctr"/>
            <a:endParaRPr lang="fr-FR" sz="1350" dirty="0">
              <a:solidFill>
                <a:srgbClr val="FFFFFF"/>
              </a:solidFill>
            </a:endParaRPr>
          </a:p>
        </p:txBody>
      </p:sp>
      <p:sp>
        <p:nvSpPr>
          <p:cNvPr id="2" name="Title 1"/>
          <p:cNvSpPr>
            <a:spLocks noGrp="1"/>
          </p:cNvSpPr>
          <p:nvPr>
            <p:ph type="ctrTitle"/>
          </p:nvPr>
        </p:nvSpPr>
        <p:spPr>
          <a:xfrm>
            <a:off x="272128" y="2165229"/>
            <a:ext cx="8305342" cy="3252160"/>
          </a:xfrm>
        </p:spPr>
        <p:txBody>
          <a:bodyPr anchor="b">
            <a:normAutofit/>
          </a:bodyPr>
          <a:lstStyle>
            <a:lvl1pPr algn="l">
              <a:defRPr sz="5000">
                <a:solidFill>
                  <a:schemeClr val="bg1"/>
                </a:solidFill>
              </a:defRPr>
            </a:lvl1pPr>
          </a:lstStyle>
          <a:p>
            <a:r>
              <a:rPr lang="fr-FR" dirty="0"/>
              <a:t>Modifiez le style du titre</a:t>
            </a:r>
            <a:endParaRPr lang="en-US" dirty="0"/>
          </a:p>
        </p:txBody>
      </p:sp>
      <p:sp>
        <p:nvSpPr>
          <p:cNvPr id="3" name="Subtitle 2"/>
          <p:cNvSpPr>
            <a:spLocks noGrp="1"/>
          </p:cNvSpPr>
          <p:nvPr>
            <p:ph type="subTitle" idx="1"/>
          </p:nvPr>
        </p:nvSpPr>
        <p:spPr>
          <a:xfrm>
            <a:off x="272128" y="5529528"/>
            <a:ext cx="4787999" cy="746185"/>
          </a:xfrm>
        </p:spPr>
        <p:txBody>
          <a:bodyPr anchor="b">
            <a:normAutofit/>
          </a:bodyPr>
          <a:lstStyle>
            <a:lvl1pPr marL="0" indent="0" algn="l">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dirty="0"/>
              <a:t>Modifiez le style des sous-titres du masque</a:t>
            </a:r>
            <a:endParaRPr lang="en-US" dirty="0"/>
          </a:p>
        </p:txBody>
      </p:sp>
      <p:pic>
        <p:nvPicPr>
          <p:cNvPr id="5" name="Picture 4" descr="A picture containing drawing&#10;&#10;Description automatically generated">
            <a:extLst>
              <a:ext uri="{FF2B5EF4-FFF2-40B4-BE49-F238E27FC236}">
                <a16:creationId xmlns:a16="http://schemas.microsoft.com/office/drawing/2014/main" id="{D5528D86-D103-DD4C-9FC4-7D5D789A7C4B}"/>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94667"/>
            <a:ext cx="5060127" cy="2274214"/>
          </a:xfrm>
          <a:prstGeom prst="rect">
            <a:avLst/>
          </a:prstGeom>
        </p:spPr>
      </p:pic>
      <p:pic>
        <p:nvPicPr>
          <p:cNvPr id="6" name="Image 4">
            <a:extLst>
              <a:ext uri="{FF2B5EF4-FFF2-40B4-BE49-F238E27FC236}">
                <a16:creationId xmlns:a16="http://schemas.microsoft.com/office/drawing/2014/main" id="{4644E84E-EF66-2B41-A976-69EF3658DADC}"/>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rot="16200000">
            <a:off x="4459654" y="2173654"/>
            <a:ext cx="224692" cy="9144000"/>
          </a:xfrm>
          <a:prstGeom prst="rect">
            <a:avLst/>
          </a:prstGeom>
        </p:spPr>
      </p:pic>
    </p:spTree>
    <p:extLst>
      <p:ext uri="{BB962C8B-B14F-4D97-AF65-F5344CB8AC3E}">
        <p14:creationId xmlns:p14="http://schemas.microsoft.com/office/powerpoint/2010/main" val="47615460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Titre-blanc">
    <p:spTree>
      <p:nvGrpSpPr>
        <p:cNvPr id="1" name=""/>
        <p:cNvGrpSpPr/>
        <p:nvPr/>
      </p:nvGrpSpPr>
      <p:grpSpPr>
        <a:xfrm>
          <a:off x="0" y="0"/>
          <a:ext cx="0" cy="0"/>
          <a:chOff x="0" y="0"/>
          <a:chExt cx="0" cy="0"/>
        </a:xfrm>
      </p:grpSpPr>
      <p:sp>
        <p:nvSpPr>
          <p:cNvPr id="2" name="Title 1"/>
          <p:cNvSpPr>
            <a:spLocks noGrp="1"/>
          </p:cNvSpPr>
          <p:nvPr>
            <p:ph type="ctrTitle"/>
          </p:nvPr>
        </p:nvSpPr>
        <p:spPr>
          <a:xfrm>
            <a:off x="272128" y="2165229"/>
            <a:ext cx="8305342" cy="3252160"/>
          </a:xfrm>
        </p:spPr>
        <p:txBody>
          <a:bodyPr anchor="b">
            <a:normAutofit/>
          </a:bodyPr>
          <a:lstStyle>
            <a:lvl1pPr algn="l">
              <a:defRPr sz="5000">
                <a:solidFill>
                  <a:schemeClr val="tx1"/>
                </a:solidFill>
              </a:defRPr>
            </a:lvl1pPr>
          </a:lstStyle>
          <a:p>
            <a:r>
              <a:rPr lang="fr-FR" dirty="0"/>
              <a:t>Modifiez le style du titre</a:t>
            </a:r>
            <a:endParaRPr lang="en-US" dirty="0"/>
          </a:p>
        </p:txBody>
      </p:sp>
      <p:sp>
        <p:nvSpPr>
          <p:cNvPr id="3" name="Subtitle 2"/>
          <p:cNvSpPr>
            <a:spLocks noGrp="1"/>
          </p:cNvSpPr>
          <p:nvPr>
            <p:ph type="subTitle" idx="1"/>
          </p:nvPr>
        </p:nvSpPr>
        <p:spPr>
          <a:xfrm>
            <a:off x="272128" y="5529528"/>
            <a:ext cx="4787999" cy="746185"/>
          </a:xfrm>
        </p:spPr>
        <p:txBody>
          <a:bodyPr anchor="b">
            <a:normAutofit/>
          </a:bodyPr>
          <a:lstStyle>
            <a:lvl1pPr marL="0" indent="0" algn="l">
              <a:buNone/>
              <a:defRPr sz="2000">
                <a:solidFill>
                  <a:schemeClr val="tx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dirty="0"/>
              <a:t>Modifiez le style des sous-titres du masque</a:t>
            </a:r>
            <a:endParaRPr lang="en-US" dirty="0"/>
          </a:p>
        </p:txBody>
      </p:sp>
      <p:pic>
        <p:nvPicPr>
          <p:cNvPr id="8" name="Picture 7" descr="A picture containing food, drawing&#10;&#10;Description automatically generated">
            <a:extLst>
              <a:ext uri="{FF2B5EF4-FFF2-40B4-BE49-F238E27FC236}">
                <a16:creationId xmlns:a16="http://schemas.microsoft.com/office/drawing/2014/main" id="{B7B52807-DA9F-0143-86B1-7DB821DCCF58}"/>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 y="-108986"/>
            <a:ext cx="5060133" cy="2274215"/>
          </a:xfrm>
          <a:prstGeom prst="rect">
            <a:avLst/>
          </a:prstGeom>
        </p:spPr>
      </p:pic>
      <p:pic>
        <p:nvPicPr>
          <p:cNvPr id="9" name="Image 6">
            <a:extLst>
              <a:ext uri="{FF2B5EF4-FFF2-40B4-BE49-F238E27FC236}">
                <a16:creationId xmlns:a16="http://schemas.microsoft.com/office/drawing/2014/main" id="{3F7AF8FE-BF12-AE41-8CFA-DE8FD1D5D2CB}"/>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rot="16200000">
            <a:off x="4459654" y="2173654"/>
            <a:ext cx="224692" cy="9144000"/>
          </a:xfrm>
          <a:prstGeom prst="rect">
            <a:avLst/>
          </a:prstGeom>
        </p:spPr>
      </p:pic>
      <p:sp>
        <p:nvSpPr>
          <p:cNvPr id="4" name="Rectangle 3">
            <a:extLst>
              <a:ext uri="{FF2B5EF4-FFF2-40B4-BE49-F238E27FC236}">
                <a16:creationId xmlns:a16="http://schemas.microsoft.com/office/drawing/2014/main" id="{58C93E39-FEFE-534E-B4C9-ED4AA686B2EE}"/>
              </a:ext>
            </a:extLst>
          </p:cNvPr>
          <p:cNvSpPr/>
          <p:nvPr userDrawn="1"/>
        </p:nvSpPr>
        <p:spPr>
          <a:xfrm>
            <a:off x="7663070" y="6092687"/>
            <a:ext cx="1411356" cy="54062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24478624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Chapitre_texte">
    <p:spTree>
      <p:nvGrpSpPr>
        <p:cNvPr id="1" name=""/>
        <p:cNvGrpSpPr/>
        <p:nvPr/>
      </p:nvGrpSpPr>
      <p:grpSpPr>
        <a:xfrm>
          <a:off x="0" y="0"/>
          <a:ext cx="0" cy="0"/>
          <a:chOff x="0" y="0"/>
          <a:chExt cx="0" cy="0"/>
        </a:xfrm>
      </p:grpSpPr>
      <p:sp>
        <p:nvSpPr>
          <p:cNvPr id="2" name="Title 1"/>
          <p:cNvSpPr>
            <a:spLocks noGrp="1"/>
          </p:cNvSpPr>
          <p:nvPr>
            <p:ph type="ctrTitle"/>
          </p:nvPr>
        </p:nvSpPr>
        <p:spPr>
          <a:xfrm>
            <a:off x="272128" y="1360159"/>
            <a:ext cx="8305342" cy="3252160"/>
          </a:xfrm>
        </p:spPr>
        <p:txBody>
          <a:bodyPr anchor="b">
            <a:normAutofit/>
          </a:bodyPr>
          <a:lstStyle>
            <a:lvl1pPr algn="l">
              <a:defRPr sz="4000" b="1">
                <a:solidFill>
                  <a:schemeClr val="tx1"/>
                </a:solidFill>
              </a:defRPr>
            </a:lvl1pPr>
          </a:lstStyle>
          <a:p>
            <a:r>
              <a:rPr lang="fr-FR" dirty="0"/>
              <a:t>Modifiez le style du titre</a:t>
            </a:r>
            <a:endParaRPr lang="en-US" dirty="0"/>
          </a:p>
        </p:txBody>
      </p:sp>
      <p:pic>
        <p:nvPicPr>
          <p:cNvPr id="9" name="Image 6">
            <a:extLst>
              <a:ext uri="{FF2B5EF4-FFF2-40B4-BE49-F238E27FC236}">
                <a16:creationId xmlns:a16="http://schemas.microsoft.com/office/drawing/2014/main" id="{3F7AF8FE-BF12-AE41-8CFA-DE8FD1D5D2C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rot="16200000">
            <a:off x="4459654" y="2173654"/>
            <a:ext cx="224692" cy="9144000"/>
          </a:xfrm>
          <a:prstGeom prst="rect">
            <a:avLst/>
          </a:prstGeom>
        </p:spPr>
      </p:pic>
      <p:pic>
        <p:nvPicPr>
          <p:cNvPr id="6" name="Image 7">
            <a:extLst>
              <a:ext uri="{FF2B5EF4-FFF2-40B4-BE49-F238E27FC236}">
                <a16:creationId xmlns:a16="http://schemas.microsoft.com/office/drawing/2014/main" id="{BBA528A6-1823-4A4A-A83E-FDC5D9C681CD}"/>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7732832" y="6141906"/>
            <a:ext cx="1279285" cy="453080"/>
          </a:xfrm>
          <a:prstGeom prst="rect">
            <a:avLst/>
          </a:prstGeom>
        </p:spPr>
      </p:pic>
    </p:spTree>
    <p:extLst>
      <p:ext uri="{BB962C8B-B14F-4D97-AF65-F5344CB8AC3E}">
        <p14:creationId xmlns:p14="http://schemas.microsoft.com/office/powerpoint/2010/main" val="20504806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Chapitre_image">
    <p:spTree>
      <p:nvGrpSpPr>
        <p:cNvPr id="1" name=""/>
        <p:cNvGrpSpPr/>
        <p:nvPr/>
      </p:nvGrpSpPr>
      <p:grpSpPr>
        <a:xfrm>
          <a:off x="0" y="0"/>
          <a:ext cx="0" cy="0"/>
          <a:chOff x="0" y="0"/>
          <a:chExt cx="0" cy="0"/>
        </a:xfrm>
      </p:grpSpPr>
      <p:sp>
        <p:nvSpPr>
          <p:cNvPr id="2" name="Title 1"/>
          <p:cNvSpPr>
            <a:spLocks noGrp="1"/>
          </p:cNvSpPr>
          <p:nvPr>
            <p:ph type="ctrTitle"/>
          </p:nvPr>
        </p:nvSpPr>
        <p:spPr>
          <a:xfrm>
            <a:off x="5267738" y="1360159"/>
            <a:ext cx="3309731" cy="3252160"/>
          </a:xfrm>
        </p:spPr>
        <p:txBody>
          <a:bodyPr anchor="b">
            <a:normAutofit/>
          </a:bodyPr>
          <a:lstStyle>
            <a:lvl1pPr algn="l">
              <a:defRPr sz="4000" b="1">
                <a:solidFill>
                  <a:schemeClr val="tx1"/>
                </a:solidFill>
              </a:defRPr>
            </a:lvl1pPr>
          </a:lstStyle>
          <a:p>
            <a:r>
              <a:rPr lang="fr-FR" dirty="0"/>
              <a:t>Modifiez le style du titre</a:t>
            </a:r>
            <a:endParaRPr lang="en-US" dirty="0"/>
          </a:p>
        </p:txBody>
      </p:sp>
      <p:pic>
        <p:nvPicPr>
          <p:cNvPr id="9" name="Image 6">
            <a:extLst>
              <a:ext uri="{FF2B5EF4-FFF2-40B4-BE49-F238E27FC236}">
                <a16:creationId xmlns:a16="http://schemas.microsoft.com/office/drawing/2014/main" id="{3F7AF8FE-BF12-AE41-8CFA-DE8FD1D5D2C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rot="16200000">
            <a:off x="4459654" y="2173654"/>
            <a:ext cx="224692" cy="9144000"/>
          </a:xfrm>
          <a:prstGeom prst="rect">
            <a:avLst/>
          </a:prstGeom>
        </p:spPr>
      </p:pic>
      <p:pic>
        <p:nvPicPr>
          <p:cNvPr id="4" name="Image 7">
            <a:extLst>
              <a:ext uri="{FF2B5EF4-FFF2-40B4-BE49-F238E27FC236}">
                <a16:creationId xmlns:a16="http://schemas.microsoft.com/office/drawing/2014/main" id="{85248A40-54A1-BF4F-9ABE-485D735883FE}"/>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7732832" y="6141906"/>
            <a:ext cx="1279285" cy="453080"/>
          </a:xfrm>
          <a:prstGeom prst="rect">
            <a:avLst/>
          </a:prstGeom>
        </p:spPr>
      </p:pic>
      <p:sp>
        <p:nvSpPr>
          <p:cNvPr id="6" name="Picture Placeholder 5">
            <a:extLst>
              <a:ext uri="{FF2B5EF4-FFF2-40B4-BE49-F238E27FC236}">
                <a16:creationId xmlns:a16="http://schemas.microsoft.com/office/drawing/2014/main" id="{651E25D8-6A00-F044-8E2A-6518EFC40F20}"/>
              </a:ext>
            </a:extLst>
          </p:cNvPr>
          <p:cNvSpPr>
            <a:spLocks noGrp="1"/>
          </p:cNvSpPr>
          <p:nvPr>
            <p:ph type="pic" sz="quarter" idx="10"/>
          </p:nvPr>
        </p:nvSpPr>
        <p:spPr>
          <a:xfrm>
            <a:off x="0" y="0"/>
            <a:ext cx="5059363" cy="6632575"/>
          </a:xfrm>
        </p:spPr>
        <p:txBody>
          <a:bodyPr/>
          <a:lstStyle/>
          <a:p>
            <a:endParaRPr lang="en-US"/>
          </a:p>
        </p:txBody>
      </p:sp>
    </p:spTree>
    <p:extLst>
      <p:ext uri="{BB962C8B-B14F-4D97-AF65-F5344CB8AC3E}">
        <p14:creationId xmlns:p14="http://schemas.microsoft.com/office/powerpoint/2010/main" val="313315811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Image-pleine">
    <p:spTree>
      <p:nvGrpSpPr>
        <p:cNvPr id="1" name=""/>
        <p:cNvGrpSpPr/>
        <p:nvPr/>
      </p:nvGrpSpPr>
      <p:grpSpPr>
        <a:xfrm>
          <a:off x="0" y="0"/>
          <a:ext cx="0" cy="0"/>
          <a:chOff x="0" y="0"/>
          <a:chExt cx="0" cy="0"/>
        </a:xfrm>
      </p:grpSpPr>
      <p:pic>
        <p:nvPicPr>
          <p:cNvPr id="9" name="Image 6">
            <a:extLst>
              <a:ext uri="{FF2B5EF4-FFF2-40B4-BE49-F238E27FC236}">
                <a16:creationId xmlns:a16="http://schemas.microsoft.com/office/drawing/2014/main" id="{3F7AF8FE-BF12-AE41-8CFA-DE8FD1D5D2C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rot="16200000">
            <a:off x="4459654" y="2173654"/>
            <a:ext cx="224692" cy="9144000"/>
          </a:xfrm>
          <a:prstGeom prst="rect">
            <a:avLst/>
          </a:prstGeom>
        </p:spPr>
      </p:pic>
      <p:pic>
        <p:nvPicPr>
          <p:cNvPr id="4" name="Image 7">
            <a:extLst>
              <a:ext uri="{FF2B5EF4-FFF2-40B4-BE49-F238E27FC236}">
                <a16:creationId xmlns:a16="http://schemas.microsoft.com/office/drawing/2014/main" id="{85248A40-54A1-BF4F-9ABE-485D735883FE}"/>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7732832" y="6141906"/>
            <a:ext cx="1279285" cy="453080"/>
          </a:xfrm>
          <a:prstGeom prst="rect">
            <a:avLst/>
          </a:prstGeom>
        </p:spPr>
      </p:pic>
      <p:sp>
        <p:nvSpPr>
          <p:cNvPr id="6" name="Picture Placeholder 5">
            <a:extLst>
              <a:ext uri="{FF2B5EF4-FFF2-40B4-BE49-F238E27FC236}">
                <a16:creationId xmlns:a16="http://schemas.microsoft.com/office/drawing/2014/main" id="{651E25D8-6A00-F044-8E2A-6518EFC40F20}"/>
              </a:ext>
            </a:extLst>
          </p:cNvPr>
          <p:cNvSpPr>
            <a:spLocks noGrp="1"/>
          </p:cNvSpPr>
          <p:nvPr>
            <p:ph type="pic" sz="quarter" idx="10"/>
          </p:nvPr>
        </p:nvSpPr>
        <p:spPr>
          <a:xfrm>
            <a:off x="0" y="0"/>
            <a:ext cx="9144000" cy="6023113"/>
          </a:xfrm>
        </p:spPr>
        <p:txBody>
          <a:bodyPr/>
          <a:lstStyle/>
          <a:p>
            <a:endParaRPr lang="en-US"/>
          </a:p>
        </p:txBody>
      </p:sp>
    </p:spTree>
    <p:extLst>
      <p:ext uri="{BB962C8B-B14F-4D97-AF65-F5344CB8AC3E}">
        <p14:creationId xmlns:p14="http://schemas.microsoft.com/office/powerpoint/2010/main" val="325806579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Image+texte">
    <p:spTree>
      <p:nvGrpSpPr>
        <p:cNvPr id="1" name=""/>
        <p:cNvGrpSpPr/>
        <p:nvPr/>
      </p:nvGrpSpPr>
      <p:grpSpPr>
        <a:xfrm>
          <a:off x="0" y="0"/>
          <a:ext cx="0" cy="0"/>
          <a:chOff x="0" y="0"/>
          <a:chExt cx="0" cy="0"/>
        </a:xfrm>
      </p:grpSpPr>
      <p:sp>
        <p:nvSpPr>
          <p:cNvPr id="2" name="Title 1"/>
          <p:cNvSpPr>
            <a:spLocks noGrp="1"/>
          </p:cNvSpPr>
          <p:nvPr>
            <p:ph type="title"/>
          </p:nvPr>
        </p:nvSpPr>
        <p:spPr>
          <a:xfrm>
            <a:off x="5382883" y="365126"/>
            <a:ext cx="3614467" cy="1325563"/>
          </a:xfrm>
        </p:spPr>
        <p:txBody>
          <a:bodyPr anchor="b">
            <a:normAutofit/>
          </a:bodyPr>
          <a:lstStyle>
            <a:lvl1pPr>
              <a:defRPr sz="2800">
                <a:solidFill>
                  <a:schemeClr val="tx2"/>
                </a:solidFill>
              </a:defRPr>
            </a:lvl1pPr>
          </a:lstStyle>
          <a:p>
            <a:r>
              <a:rPr lang="fr-FR" dirty="0"/>
              <a:t>Modifiez le style du titre</a:t>
            </a:r>
            <a:endParaRPr lang="en-US" dirty="0"/>
          </a:p>
        </p:txBody>
      </p:sp>
      <p:sp>
        <p:nvSpPr>
          <p:cNvPr id="3" name="Content Placeholder 2"/>
          <p:cNvSpPr>
            <a:spLocks noGrp="1"/>
          </p:cNvSpPr>
          <p:nvPr>
            <p:ph idx="1"/>
          </p:nvPr>
        </p:nvSpPr>
        <p:spPr>
          <a:xfrm>
            <a:off x="5382883" y="1825625"/>
            <a:ext cx="3614468" cy="4098097"/>
          </a:xfrm>
        </p:spPr>
        <p:txBody>
          <a:bodyPr>
            <a:normAutofit/>
          </a:bodyPr>
          <a:lstStyle>
            <a:lvl1pPr>
              <a:defRPr sz="2400"/>
            </a:lvl1pPr>
            <a:lvl2pPr>
              <a:defRPr sz="2000">
                <a:solidFill>
                  <a:schemeClr val="tx2"/>
                </a:solidFill>
              </a:defRPr>
            </a:lvl2pPr>
            <a:lvl3pPr>
              <a:defRPr sz="1800">
                <a:solidFill>
                  <a:schemeClr val="tx2"/>
                </a:solidFill>
              </a:defRPr>
            </a:lvl3pPr>
            <a:lvl4pPr>
              <a:defRPr sz="1600">
                <a:solidFill>
                  <a:schemeClr val="tx2"/>
                </a:solidFill>
              </a:defRPr>
            </a:lvl4pPr>
            <a:lvl5pPr>
              <a:defRPr sz="1600">
                <a:solidFill>
                  <a:schemeClr val="tx2"/>
                </a:solidFill>
              </a:defRPr>
            </a:lvl5pPr>
          </a:lstStyle>
          <a:p>
            <a:pPr lvl="0"/>
            <a:r>
              <a:rPr lang="fr-FR" dirty="0"/>
              <a:t>Modifiez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endParaRPr lang="en-US" dirty="0"/>
          </a:p>
        </p:txBody>
      </p:sp>
      <p:sp>
        <p:nvSpPr>
          <p:cNvPr id="8" name="Picture Placeholder 5">
            <a:extLst>
              <a:ext uri="{FF2B5EF4-FFF2-40B4-BE49-F238E27FC236}">
                <a16:creationId xmlns:a16="http://schemas.microsoft.com/office/drawing/2014/main" id="{560B01FE-025F-8749-84F2-207CBD08AC66}"/>
              </a:ext>
            </a:extLst>
          </p:cNvPr>
          <p:cNvSpPr>
            <a:spLocks noGrp="1"/>
          </p:cNvSpPr>
          <p:nvPr>
            <p:ph type="pic" sz="quarter" idx="10"/>
          </p:nvPr>
        </p:nvSpPr>
        <p:spPr>
          <a:xfrm>
            <a:off x="0" y="0"/>
            <a:ext cx="5059363" cy="6632575"/>
          </a:xfrm>
        </p:spPr>
        <p:txBody>
          <a:bodyPr/>
          <a:lstStyle/>
          <a:p>
            <a:endParaRPr lang="en-US"/>
          </a:p>
        </p:txBody>
      </p:sp>
      <p:pic>
        <p:nvPicPr>
          <p:cNvPr id="9" name="Image 6">
            <a:extLst>
              <a:ext uri="{FF2B5EF4-FFF2-40B4-BE49-F238E27FC236}">
                <a16:creationId xmlns:a16="http://schemas.microsoft.com/office/drawing/2014/main" id="{CE14387A-F4E1-1347-8FF0-507E94272CE6}"/>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rot="16200000">
            <a:off x="4459654" y="2173654"/>
            <a:ext cx="224692" cy="9144000"/>
          </a:xfrm>
          <a:prstGeom prst="rect">
            <a:avLst/>
          </a:prstGeom>
        </p:spPr>
      </p:pic>
      <p:pic>
        <p:nvPicPr>
          <p:cNvPr id="10" name="Image 7">
            <a:extLst>
              <a:ext uri="{FF2B5EF4-FFF2-40B4-BE49-F238E27FC236}">
                <a16:creationId xmlns:a16="http://schemas.microsoft.com/office/drawing/2014/main" id="{9523FA44-68E4-194B-9F46-38FD29212B59}"/>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7732832" y="6141906"/>
            <a:ext cx="1279285" cy="453080"/>
          </a:xfrm>
          <a:prstGeom prst="rect">
            <a:avLst/>
          </a:prstGeom>
        </p:spPr>
      </p:pic>
    </p:spTree>
    <p:extLst>
      <p:ext uri="{BB962C8B-B14F-4D97-AF65-F5344CB8AC3E}">
        <p14:creationId xmlns:p14="http://schemas.microsoft.com/office/powerpoint/2010/main" val="42107352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Contenu+image">
    <p:spTree>
      <p:nvGrpSpPr>
        <p:cNvPr id="1" name=""/>
        <p:cNvGrpSpPr/>
        <p:nvPr/>
      </p:nvGrpSpPr>
      <p:grpSpPr>
        <a:xfrm>
          <a:off x="0" y="0"/>
          <a:ext cx="0" cy="0"/>
          <a:chOff x="0" y="0"/>
          <a:chExt cx="0" cy="0"/>
        </a:xfrm>
      </p:grpSpPr>
      <p:sp>
        <p:nvSpPr>
          <p:cNvPr id="14" name="Titre 1"/>
          <p:cNvSpPr>
            <a:spLocks noGrp="1"/>
          </p:cNvSpPr>
          <p:nvPr>
            <p:ph type="title"/>
          </p:nvPr>
        </p:nvSpPr>
        <p:spPr>
          <a:xfrm>
            <a:off x="467544" y="274638"/>
            <a:ext cx="7632848" cy="562074"/>
          </a:xfrm>
          <a:noFill/>
        </p:spPr>
        <p:txBody>
          <a:bodyPr>
            <a:normAutofit/>
          </a:bodyPr>
          <a:lstStyle>
            <a:lvl1pPr>
              <a:defRPr lang="fr-FR" sz="3400" dirty="0">
                <a:solidFill>
                  <a:schemeClr val="tx2"/>
                </a:solidFill>
              </a:defRPr>
            </a:lvl1pPr>
          </a:lstStyle>
          <a:p>
            <a:r>
              <a:rPr lang="fr-FR" dirty="0"/>
              <a:t>Modifiez le style du titre</a:t>
            </a:r>
          </a:p>
        </p:txBody>
      </p:sp>
      <p:sp>
        <p:nvSpPr>
          <p:cNvPr id="19" name="Espace réservé du contenu 2"/>
          <p:cNvSpPr>
            <a:spLocks noGrp="1"/>
          </p:cNvSpPr>
          <p:nvPr>
            <p:ph idx="1"/>
          </p:nvPr>
        </p:nvSpPr>
        <p:spPr>
          <a:xfrm>
            <a:off x="467545" y="1556793"/>
            <a:ext cx="4104456" cy="4406462"/>
          </a:xfrm>
          <a:solidFill>
            <a:schemeClr val="accent3"/>
          </a:solidFill>
        </p:spPr>
        <p:txBody>
          <a:bodyPr>
            <a:normAutofit/>
          </a:bodyPr>
          <a:lstStyle>
            <a:lvl1pPr>
              <a:defRPr sz="2800"/>
            </a:lvl1pPr>
            <a:lvl2pPr>
              <a:defRPr sz="2400"/>
            </a:lvl2pPr>
            <a:lvl3pPr marL="1143000" indent="-228600">
              <a:buFont typeface="Arial" panose="020B0604020202020204" pitchFamily="34" charset="0"/>
              <a:buChar char="•"/>
              <a:defRPr sz="2000"/>
            </a:lvl3pPr>
            <a:lvl4pPr>
              <a:defRPr sz="1800"/>
            </a:lvl4pPr>
            <a:lvl5pPr>
              <a:defRPr sz="1800"/>
            </a:lvl5pPr>
          </a:lstStyle>
          <a:p>
            <a:pPr lvl="0"/>
            <a:r>
              <a:rPr lang="fr-FR" dirty="0"/>
              <a:t>Modifiez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4" name="Picture Placeholder 5">
            <a:extLst>
              <a:ext uri="{FF2B5EF4-FFF2-40B4-BE49-F238E27FC236}">
                <a16:creationId xmlns:a16="http://schemas.microsoft.com/office/drawing/2014/main" id="{BFDE980C-7B70-AF40-9C52-BF3DA44CAF30}"/>
              </a:ext>
            </a:extLst>
          </p:cNvPr>
          <p:cNvSpPr>
            <a:spLocks noGrp="1"/>
          </p:cNvSpPr>
          <p:nvPr>
            <p:ph type="pic" sz="quarter" idx="10"/>
          </p:nvPr>
        </p:nvSpPr>
        <p:spPr>
          <a:xfrm>
            <a:off x="4840358" y="1563081"/>
            <a:ext cx="3836098" cy="4400398"/>
          </a:xfrm>
        </p:spPr>
        <p:txBody>
          <a:bodyPr/>
          <a:lstStyle/>
          <a:p>
            <a:endParaRPr lang="en-US" dirty="0"/>
          </a:p>
        </p:txBody>
      </p:sp>
    </p:spTree>
    <p:extLst>
      <p:ext uri="{BB962C8B-B14F-4D97-AF65-F5344CB8AC3E}">
        <p14:creationId xmlns:p14="http://schemas.microsoft.com/office/powerpoint/2010/main" val="245922394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Obj">
  <p:cSld name="Deux contenus">
    <p:spTree>
      <p:nvGrpSpPr>
        <p:cNvPr id="1" name=""/>
        <p:cNvGrpSpPr/>
        <p:nvPr/>
      </p:nvGrpSpPr>
      <p:grpSpPr>
        <a:xfrm>
          <a:off x="0" y="0"/>
          <a:ext cx="0" cy="0"/>
          <a:chOff x="0" y="0"/>
          <a:chExt cx="0" cy="0"/>
        </a:xfrm>
      </p:grpSpPr>
      <p:sp>
        <p:nvSpPr>
          <p:cNvPr id="2" name="Titre 1"/>
          <p:cNvSpPr>
            <a:spLocks noGrp="1"/>
          </p:cNvSpPr>
          <p:nvPr>
            <p:ph type="title"/>
          </p:nvPr>
        </p:nvSpPr>
        <p:spPr>
          <a:xfrm>
            <a:off x="457200" y="274638"/>
            <a:ext cx="8229600" cy="1143000"/>
          </a:xfrm>
          <a:prstGeom prst="rect">
            <a:avLst/>
          </a:prstGeom>
        </p:spPr>
        <p:txBody>
          <a:bodyPr/>
          <a:lstStyle/>
          <a:p>
            <a:r>
              <a:rPr lang="fr-FR"/>
              <a:t>Cliquez et modifiez le titre</a:t>
            </a:r>
          </a:p>
        </p:txBody>
      </p:sp>
      <p:sp>
        <p:nvSpPr>
          <p:cNvPr id="3" name="Espace réservé du contenu 2"/>
          <p:cNvSpPr>
            <a:spLocks noGrp="1"/>
          </p:cNvSpPr>
          <p:nvPr>
            <p:ph sz="half" idx="1"/>
          </p:nvPr>
        </p:nvSpPr>
        <p:spPr>
          <a:xfrm>
            <a:off x="457200" y="160020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contenu 3"/>
          <p:cNvSpPr>
            <a:spLocks noGrp="1"/>
          </p:cNvSpPr>
          <p:nvPr>
            <p:ph sz="half" idx="2"/>
          </p:nvPr>
        </p:nvSpPr>
        <p:spPr>
          <a:xfrm>
            <a:off x="4648200" y="160020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e la date 3"/>
          <p:cNvSpPr>
            <a:spLocks noGrp="1"/>
          </p:cNvSpPr>
          <p:nvPr>
            <p:ph type="dt" sz="half" idx="10"/>
          </p:nvPr>
        </p:nvSpPr>
        <p:spPr/>
        <p:txBody>
          <a:bodyPr/>
          <a:lstStyle>
            <a:lvl1pPr>
              <a:defRPr/>
            </a:lvl1pPr>
          </a:lstStyle>
          <a:p>
            <a:pPr>
              <a:defRPr/>
            </a:pPr>
            <a:fld id="{20477C64-A10A-43F7-8253-6C8D9BB4C27F}" type="datetime1">
              <a:rPr lang="fr-FR"/>
              <a:pPr>
                <a:defRPr/>
              </a:pPr>
              <a:t>10/06/2025</a:t>
            </a:fld>
            <a:endParaRPr lang="fr-FR"/>
          </a:p>
        </p:txBody>
      </p:sp>
      <p:sp>
        <p:nvSpPr>
          <p:cNvPr id="6" name="Espace réservé du pied de page 4"/>
          <p:cNvSpPr>
            <a:spLocks noGrp="1"/>
          </p:cNvSpPr>
          <p:nvPr>
            <p:ph type="ftr" sz="quarter" idx="11"/>
          </p:nvPr>
        </p:nvSpPr>
        <p:spPr/>
        <p:txBody>
          <a:bodyPr/>
          <a:lstStyle>
            <a:lvl1pPr>
              <a:defRPr/>
            </a:lvl1pPr>
          </a:lstStyle>
          <a:p>
            <a:pPr>
              <a:defRPr/>
            </a:pPr>
            <a:r>
              <a:rPr lang="fr-FR"/>
              <a:t>Anne-Lise Braesch </a:t>
            </a:r>
          </a:p>
        </p:txBody>
      </p:sp>
      <p:sp>
        <p:nvSpPr>
          <p:cNvPr id="7" name="Espace réservé du numéro de diapositive 5"/>
          <p:cNvSpPr>
            <a:spLocks noGrp="1"/>
          </p:cNvSpPr>
          <p:nvPr>
            <p:ph type="sldNum" sz="quarter" idx="12"/>
          </p:nvPr>
        </p:nvSpPr>
        <p:spPr/>
        <p:txBody>
          <a:bodyPr/>
          <a:lstStyle>
            <a:lvl1pPr>
              <a:defRPr/>
            </a:lvl1pPr>
          </a:lstStyle>
          <a:p>
            <a:pPr>
              <a:defRPr/>
            </a:pPr>
            <a:fld id="{7A85910F-F580-457A-98E0-E7E4616AE59B}" type="slidenum">
              <a:rPr lang="fr-FR" altLang="fr-FR"/>
              <a:pPr>
                <a:defRPr/>
              </a:pPr>
              <a:t>‹N°›</a:t>
            </a:fld>
            <a:endParaRPr lang="fr-FR" altLang="fr-FR"/>
          </a:p>
        </p:txBody>
      </p:sp>
    </p:spTree>
    <p:extLst>
      <p:ext uri="{BB962C8B-B14F-4D97-AF65-F5344CB8AC3E}">
        <p14:creationId xmlns:p14="http://schemas.microsoft.com/office/powerpoint/2010/main" val="365661405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cSld name="Titre seu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ED7486B1-C900-47FD-B6C6-932296E7F67A}"/>
              </a:ext>
            </a:extLst>
          </p:cNvPr>
          <p:cNvSpPr>
            <a:spLocks noGrp="1"/>
          </p:cNvSpPr>
          <p:nvPr>
            <p:ph type="title"/>
          </p:nvPr>
        </p:nvSpPr>
        <p:spPr/>
        <p:txBody>
          <a:bodyPr/>
          <a:lstStyle/>
          <a:p>
            <a:r>
              <a:rPr lang="fr-FR"/>
              <a:t>Modifiez le style du titre</a:t>
            </a:r>
          </a:p>
        </p:txBody>
      </p:sp>
      <p:sp>
        <p:nvSpPr>
          <p:cNvPr id="3" name="Espace réservé de la date 2">
            <a:extLst>
              <a:ext uri="{FF2B5EF4-FFF2-40B4-BE49-F238E27FC236}">
                <a16:creationId xmlns:a16="http://schemas.microsoft.com/office/drawing/2014/main" id="{0E63FFF3-51FD-4A9D-B446-1D6C2DF35A7B}"/>
              </a:ext>
            </a:extLst>
          </p:cNvPr>
          <p:cNvSpPr>
            <a:spLocks noGrp="1"/>
          </p:cNvSpPr>
          <p:nvPr>
            <p:ph type="dt" sz="half" idx="10"/>
          </p:nvPr>
        </p:nvSpPr>
        <p:spPr/>
        <p:txBody>
          <a:bodyPr/>
          <a:lstStyle/>
          <a:p>
            <a:fld id="{CCEDD51F-EDBD-4FFA-ADD3-44EA77FC11B2}" type="datetimeFigureOut">
              <a:rPr lang="fr-FR" smtClean="0"/>
              <a:t>10/06/2025</a:t>
            </a:fld>
            <a:endParaRPr lang="fr-FR"/>
          </a:p>
        </p:txBody>
      </p:sp>
      <p:sp>
        <p:nvSpPr>
          <p:cNvPr id="4" name="Espace réservé du pied de page 3">
            <a:extLst>
              <a:ext uri="{FF2B5EF4-FFF2-40B4-BE49-F238E27FC236}">
                <a16:creationId xmlns:a16="http://schemas.microsoft.com/office/drawing/2014/main" id="{BE0D85DC-8DCE-4CA0-A704-BDB7DF7FE663}"/>
              </a:ext>
            </a:extLst>
          </p:cNvPr>
          <p:cNvSpPr>
            <a:spLocks noGrp="1"/>
          </p:cNvSpPr>
          <p:nvPr>
            <p:ph type="ftr" sz="quarter" idx="11"/>
          </p:nvPr>
        </p:nvSpPr>
        <p:spPr/>
        <p:txBody>
          <a:bodyPr/>
          <a:lstStyle/>
          <a:p>
            <a:endParaRPr lang="fr-FR"/>
          </a:p>
        </p:txBody>
      </p:sp>
      <p:sp>
        <p:nvSpPr>
          <p:cNvPr id="5" name="Espace réservé du numéro de diapositive 4">
            <a:extLst>
              <a:ext uri="{FF2B5EF4-FFF2-40B4-BE49-F238E27FC236}">
                <a16:creationId xmlns:a16="http://schemas.microsoft.com/office/drawing/2014/main" id="{D92EA8E8-5590-423E-B195-6173E2AC3002}"/>
              </a:ext>
            </a:extLst>
          </p:cNvPr>
          <p:cNvSpPr>
            <a:spLocks noGrp="1"/>
          </p:cNvSpPr>
          <p:nvPr>
            <p:ph type="sldNum" sz="quarter" idx="12"/>
          </p:nvPr>
        </p:nvSpPr>
        <p:spPr/>
        <p:txBody>
          <a:bodyPr/>
          <a:lstStyle/>
          <a:p>
            <a:fld id="{08B9ADE4-27B6-4FAE-89CC-7B6484E5BE14}" type="slidenum">
              <a:rPr lang="fr-FR" smtClean="0"/>
              <a:t>‹N°›</a:t>
            </a:fld>
            <a:endParaRPr lang="fr-FR"/>
          </a:p>
        </p:txBody>
      </p:sp>
    </p:spTree>
    <p:extLst>
      <p:ext uri="{BB962C8B-B14F-4D97-AF65-F5344CB8AC3E}">
        <p14:creationId xmlns:p14="http://schemas.microsoft.com/office/powerpoint/2010/main" val="7551501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image" Target="../media/image2.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image" Target="../media/image1.jpeg"/><Relationship Id="rId5" Type="http://schemas.openxmlformats.org/officeDocument/2006/relationships/slideLayout" Target="../slideLayouts/slideLayout5.xml"/><Relationship Id="rId10"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fr-FR" dirty="0"/>
              <a:t>Modifiez le style du titre</a:t>
            </a:r>
            <a:endParaRPr lang="en-US" dirty="0"/>
          </a:p>
        </p:txBody>
      </p:sp>
      <p:sp>
        <p:nvSpPr>
          <p:cNvPr id="3" name="Text Placeholder 2"/>
          <p:cNvSpPr>
            <a:spLocks noGrp="1"/>
          </p:cNvSpPr>
          <p:nvPr>
            <p:ph type="body" idx="1"/>
          </p:nvPr>
        </p:nvSpPr>
        <p:spPr>
          <a:xfrm>
            <a:off x="628650" y="1825625"/>
            <a:ext cx="7886700" cy="4129664"/>
          </a:xfrm>
          <a:prstGeom prst="rect">
            <a:avLst/>
          </a:prstGeom>
        </p:spPr>
        <p:txBody>
          <a:bodyPr vert="horz" lIns="91440" tIns="45720" rIns="91440" bIns="45720" rtlCol="0">
            <a:normAutofit/>
          </a:bodyPr>
          <a:lstStyle/>
          <a:p>
            <a:pPr lvl="0"/>
            <a:r>
              <a:rPr lang="fr-FR" dirty="0"/>
              <a:t>Modifiez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endParaRPr lang="en-US" dirty="0"/>
          </a:p>
        </p:txBody>
      </p:sp>
      <p:sp>
        <p:nvSpPr>
          <p:cNvPr id="4" name="Date Placeholder 3"/>
          <p:cNvSpPr>
            <a:spLocks noGrp="1"/>
          </p:cNvSpPr>
          <p:nvPr>
            <p:ph type="dt" sz="half" idx="2"/>
          </p:nvPr>
        </p:nvSpPr>
        <p:spPr>
          <a:xfrm>
            <a:off x="6098034" y="6321449"/>
            <a:ext cx="1279286" cy="365125"/>
          </a:xfrm>
          <a:prstGeom prst="rect">
            <a:avLst/>
          </a:prstGeom>
        </p:spPr>
        <p:txBody>
          <a:bodyPr vert="horz" lIns="91440" tIns="45720" rIns="91440" bIns="45720" rtlCol="0" anchor="ctr"/>
          <a:lstStyle>
            <a:lvl1pPr algn="l">
              <a:defRPr sz="1200">
                <a:solidFill>
                  <a:schemeClr val="tx1"/>
                </a:solidFill>
              </a:defRPr>
            </a:lvl1pPr>
          </a:lstStyle>
          <a:p>
            <a:endParaRPr lang="fr-FR" dirty="0"/>
          </a:p>
        </p:txBody>
      </p:sp>
      <p:sp>
        <p:nvSpPr>
          <p:cNvPr id="5" name="Footer Placeholder 4"/>
          <p:cNvSpPr>
            <a:spLocks noGrp="1"/>
          </p:cNvSpPr>
          <p:nvPr>
            <p:ph type="ftr" sz="quarter" idx="3"/>
          </p:nvPr>
        </p:nvSpPr>
        <p:spPr>
          <a:xfrm>
            <a:off x="1577837" y="6306258"/>
            <a:ext cx="3958259" cy="365125"/>
          </a:xfrm>
          <a:prstGeom prst="rect">
            <a:avLst/>
          </a:prstGeom>
        </p:spPr>
        <p:txBody>
          <a:bodyPr vert="horz" lIns="91440" tIns="45720" rIns="91440" bIns="45720" rtlCol="0" anchor="ctr"/>
          <a:lstStyle>
            <a:lvl1pPr algn="ctr">
              <a:defRPr sz="1200">
                <a:solidFill>
                  <a:schemeClr val="tx1"/>
                </a:solidFill>
              </a:defRPr>
            </a:lvl1pPr>
          </a:lstStyle>
          <a:p>
            <a:pPr algn="l"/>
            <a:r>
              <a:rPr lang="fr-FR" dirty="0"/>
              <a:t>Titre de la présentation</a:t>
            </a:r>
          </a:p>
        </p:txBody>
      </p:sp>
      <p:sp>
        <p:nvSpPr>
          <p:cNvPr id="6" name="Slide Number Placeholder 5"/>
          <p:cNvSpPr>
            <a:spLocks noGrp="1"/>
          </p:cNvSpPr>
          <p:nvPr>
            <p:ph type="sldNum" sz="quarter" idx="4"/>
          </p:nvPr>
        </p:nvSpPr>
        <p:spPr>
          <a:xfrm>
            <a:off x="628650" y="6306258"/>
            <a:ext cx="2057400" cy="365125"/>
          </a:xfrm>
          <a:prstGeom prst="rect">
            <a:avLst/>
          </a:prstGeom>
        </p:spPr>
        <p:txBody>
          <a:bodyPr vert="horz" lIns="91440" tIns="45720" rIns="91440" bIns="45720" rtlCol="0" anchor="ctr"/>
          <a:lstStyle>
            <a:lvl1pPr algn="r">
              <a:defRPr sz="1200">
                <a:solidFill>
                  <a:schemeClr val="tx1"/>
                </a:solidFill>
              </a:defRPr>
            </a:lvl1pPr>
          </a:lstStyle>
          <a:p>
            <a:pPr algn="l"/>
            <a:fld id="{A0B0FBA5-3649-4193-81EC-FC1C61F9B58C}" type="slidenum">
              <a:rPr lang="fr-FR" smtClean="0"/>
              <a:pPr algn="l"/>
              <a:t>‹N°›</a:t>
            </a:fld>
            <a:endParaRPr lang="fr-FR" dirty="0"/>
          </a:p>
        </p:txBody>
      </p:sp>
      <p:pic>
        <p:nvPicPr>
          <p:cNvPr id="9" name="Image 6">
            <a:extLst>
              <a:ext uri="{FF2B5EF4-FFF2-40B4-BE49-F238E27FC236}">
                <a16:creationId xmlns:a16="http://schemas.microsoft.com/office/drawing/2014/main" id="{8508DA88-D542-4B4A-8988-A2E7D72ED18A}"/>
              </a:ext>
            </a:extLst>
          </p:cNvPr>
          <p:cNvPicPr>
            <a:picLocks noChangeAspect="1"/>
          </p:cNvPicPr>
          <p:nvPr userDrawn="1"/>
        </p:nvPicPr>
        <p:blipFill>
          <a:blip r:embed="rId11" cstate="print">
            <a:extLst>
              <a:ext uri="{28A0092B-C50C-407E-A947-70E740481C1C}">
                <a14:useLocalDpi xmlns:a14="http://schemas.microsoft.com/office/drawing/2010/main" val="0"/>
              </a:ext>
            </a:extLst>
          </a:blip>
          <a:stretch>
            <a:fillRect/>
          </a:stretch>
        </p:blipFill>
        <p:spPr>
          <a:xfrm rot="16200000">
            <a:off x="4459654" y="2173654"/>
            <a:ext cx="224692" cy="9144000"/>
          </a:xfrm>
          <a:prstGeom prst="rect">
            <a:avLst/>
          </a:prstGeom>
        </p:spPr>
      </p:pic>
      <p:pic>
        <p:nvPicPr>
          <p:cNvPr id="10" name="Image 7">
            <a:extLst>
              <a:ext uri="{FF2B5EF4-FFF2-40B4-BE49-F238E27FC236}">
                <a16:creationId xmlns:a16="http://schemas.microsoft.com/office/drawing/2014/main" id="{47493A00-037F-F243-A4D2-7BA52BE7859E}"/>
              </a:ext>
            </a:extLst>
          </p:cNvPr>
          <p:cNvPicPr>
            <a:picLocks noChangeAspect="1"/>
          </p:cNvPicPr>
          <p:nvPr userDrawn="1"/>
        </p:nvPicPr>
        <p:blipFill>
          <a:blip r:embed="rId12" cstate="print">
            <a:extLst>
              <a:ext uri="{28A0092B-C50C-407E-A947-70E740481C1C}">
                <a14:useLocalDpi xmlns:a14="http://schemas.microsoft.com/office/drawing/2010/main" val="0"/>
              </a:ext>
            </a:extLst>
          </a:blip>
          <a:stretch>
            <a:fillRect/>
          </a:stretch>
        </p:blipFill>
        <p:spPr>
          <a:xfrm>
            <a:off x="7732832" y="6141906"/>
            <a:ext cx="1279285" cy="453080"/>
          </a:xfrm>
          <a:prstGeom prst="rect">
            <a:avLst/>
          </a:prstGeom>
        </p:spPr>
      </p:pic>
    </p:spTree>
    <p:extLst>
      <p:ext uri="{BB962C8B-B14F-4D97-AF65-F5344CB8AC3E}">
        <p14:creationId xmlns:p14="http://schemas.microsoft.com/office/powerpoint/2010/main" val="2242941789"/>
      </p:ext>
    </p:extLst>
  </p:cSld>
  <p:clrMap bg1="lt1" tx1="dk1" bg2="lt2" tx2="dk2" accent1="accent1" accent2="accent2" accent3="accent3" accent4="accent4" accent5="accent5" accent6="accent6" hlink="hlink" folHlink="folHlink"/>
  <p:sldLayoutIdLst>
    <p:sldLayoutId id="2147483673" r:id="rId1"/>
    <p:sldLayoutId id="2147483676" r:id="rId2"/>
    <p:sldLayoutId id="2147483677" r:id="rId3"/>
    <p:sldLayoutId id="2147483678" r:id="rId4"/>
    <p:sldLayoutId id="2147483679" r:id="rId5"/>
    <p:sldLayoutId id="2147483674" r:id="rId6"/>
    <p:sldLayoutId id="2147483680" r:id="rId7"/>
    <p:sldLayoutId id="2147483681" r:id="rId8"/>
    <p:sldLayoutId id="2147483685" r:id="rId9"/>
  </p:sldLayoutIdLst>
  <p:hf sldNum="0" hdr="0" ftr="0" dt="0"/>
  <p:txStyles>
    <p:titleStyle>
      <a:lvl1pPr algn="l" defTabSz="914400" rtl="0" eaLnBrk="1" latinLnBrk="0" hangingPunct="1">
        <a:lnSpc>
          <a:spcPct val="90000"/>
        </a:lnSpc>
        <a:spcBef>
          <a:spcPct val="0"/>
        </a:spcBef>
        <a:buNone/>
        <a:defRPr sz="3400" b="1" kern="1200">
          <a:solidFill>
            <a:schemeClr val="tx2"/>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2"/>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2"/>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2.xml"/><Relationship Id="rId1" Type="http://schemas.openxmlformats.org/officeDocument/2006/relationships/slideLayout" Target="../slideLayouts/slideLayout9.xml"/><Relationship Id="rId6" Type="http://schemas.openxmlformats.org/officeDocument/2006/relationships/image" Target="../media/image9.png"/><Relationship Id="rId5" Type="http://schemas.openxmlformats.org/officeDocument/2006/relationships/image" Target="../media/image8.png"/><Relationship Id="rId4" Type="http://schemas.openxmlformats.org/officeDocument/2006/relationships/image" Target="../media/image7.jpeg"/></Relationships>
</file>

<file path=ppt/slides/_rels/slide4.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9.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8.xml"/></Relationships>
</file>

<file path=ppt/slides/_rels/slide6.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4.xml"/><Relationship Id="rId1" Type="http://schemas.openxmlformats.org/officeDocument/2006/relationships/slideLayout" Target="../slideLayouts/slideLayout8.xml"/><Relationship Id="rId4" Type="http://schemas.openxmlformats.org/officeDocument/2006/relationships/chart" Target="../charts/chart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86F00-5537-9147-8C8C-6310EAD5E541}"/>
              </a:ext>
            </a:extLst>
          </p:cNvPr>
          <p:cNvSpPr>
            <a:spLocks noGrp="1"/>
          </p:cNvSpPr>
          <p:nvPr>
            <p:ph type="ctrTitle"/>
          </p:nvPr>
        </p:nvSpPr>
        <p:spPr>
          <a:xfrm>
            <a:off x="272128" y="1904276"/>
            <a:ext cx="8305342" cy="2665563"/>
          </a:xfrm>
        </p:spPr>
        <p:txBody>
          <a:bodyPr>
            <a:normAutofit fontScale="90000"/>
          </a:bodyPr>
          <a:lstStyle/>
          <a:p>
            <a:r>
              <a:rPr lang="en-US" sz="4400" i="1" dirty="0"/>
              <a:t>Scientific cooperation between Ukraine and Paris-</a:t>
            </a:r>
            <a:r>
              <a:rPr lang="en-US" sz="4400" i="1" dirty="0" err="1"/>
              <a:t>Saclay</a:t>
            </a:r>
            <a:r>
              <a:rPr lang="en-US" sz="4400" i="1" dirty="0"/>
              <a:t> University within the framework of ICM Erasmus + projects (KA171)</a:t>
            </a:r>
            <a:endParaRPr lang="fr-FR" sz="4400" dirty="0"/>
          </a:p>
        </p:txBody>
      </p:sp>
      <p:sp>
        <p:nvSpPr>
          <p:cNvPr id="4" name="ZoneTexte 3">
            <a:extLst>
              <a:ext uri="{FF2B5EF4-FFF2-40B4-BE49-F238E27FC236}">
                <a16:creationId xmlns:a16="http://schemas.microsoft.com/office/drawing/2014/main" id="{4728990B-36F0-5D44-9E77-775256E9A92F}"/>
              </a:ext>
            </a:extLst>
          </p:cNvPr>
          <p:cNvSpPr txBox="1"/>
          <p:nvPr/>
        </p:nvSpPr>
        <p:spPr>
          <a:xfrm>
            <a:off x="209260" y="4883197"/>
            <a:ext cx="8431078" cy="923330"/>
          </a:xfrm>
          <a:prstGeom prst="rect">
            <a:avLst/>
          </a:prstGeom>
          <a:noFill/>
        </p:spPr>
        <p:txBody>
          <a:bodyPr wrap="square" rtlCol="0">
            <a:spAutoFit/>
          </a:bodyPr>
          <a:lstStyle/>
          <a:p>
            <a:endParaRPr lang="fr-FR" b="1" u="sng" dirty="0">
              <a:solidFill>
                <a:schemeClr val="bg1"/>
              </a:solidFill>
            </a:endParaRPr>
          </a:p>
          <a:p>
            <a:r>
              <a:rPr lang="fr-FR" dirty="0">
                <a:solidFill>
                  <a:schemeClr val="bg1"/>
                </a:solidFill>
              </a:rPr>
              <a:t>Lazare Buton, International </a:t>
            </a:r>
            <a:r>
              <a:rPr lang="fr-FR" dirty="0" err="1">
                <a:solidFill>
                  <a:schemeClr val="bg1"/>
                </a:solidFill>
              </a:rPr>
              <a:t>Mobility</a:t>
            </a:r>
            <a:r>
              <a:rPr lang="fr-FR" dirty="0">
                <a:solidFill>
                  <a:schemeClr val="bg1"/>
                </a:solidFill>
              </a:rPr>
              <a:t> </a:t>
            </a:r>
            <a:r>
              <a:rPr lang="fr-FR" dirty="0" err="1">
                <a:solidFill>
                  <a:schemeClr val="bg1"/>
                </a:solidFill>
              </a:rPr>
              <a:t>Officer</a:t>
            </a:r>
            <a:endParaRPr lang="fr-FR" dirty="0">
              <a:solidFill>
                <a:schemeClr val="bg1"/>
              </a:solidFill>
            </a:endParaRPr>
          </a:p>
          <a:p>
            <a:r>
              <a:rPr lang="fr-FR" dirty="0">
                <a:solidFill>
                  <a:schemeClr val="bg1"/>
                </a:solidFill>
              </a:rPr>
              <a:t>Célia Fernandez, ICM &amp; Staff </a:t>
            </a:r>
            <a:r>
              <a:rPr lang="fr-FR" dirty="0" err="1">
                <a:solidFill>
                  <a:schemeClr val="bg1"/>
                </a:solidFill>
              </a:rPr>
              <a:t>Mobility</a:t>
            </a:r>
            <a:r>
              <a:rPr lang="fr-FR" dirty="0">
                <a:solidFill>
                  <a:schemeClr val="bg1"/>
                </a:solidFill>
              </a:rPr>
              <a:t> </a:t>
            </a:r>
            <a:r>
              <a:rPr lang="fr-FR" dirty="0" err="1">
                <a:solidFill>
                  <a:schemeClr val="bg1"/>
                </a:solidFill>
              </a:rPr>
              <a:t>CoordinatorManager</a:t>
            </a:r>
            <a:r>
              <a:rPr lang="fr-FR" dirty="0">
                <a:solidFill>
                  <a:schemeClr val="bg1"/>
                </a:solidFill>
              </a:rPr>
              <a:t> </a:t>
            </a:r>
          </a:p>
        </p:txBody>
      </p:sp>
    </p:spTree>
    <p:extLst>
      <p:ext uri="{BB962C8B-B14F-4D97-AF65-F5344CB8AC3E}">
        <p14:creationId xmlns:p14="http://schemas.microsoft.com/office/powerpoint/2010/main" val="366499833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 2">
            <a:extLst>
              <a:ext uri="{FF2B5EF4-FFF2-40B4-BE49-F238E27FC236}">
                <a16:creationId xmlns:a16="http://schemas.microsoft.com/office/drawing/2014/main" id="{EB883C0C-6BA1-4055-9201-91888455343A}"/>
              </a:ext>
            </a:extLst>
          </p:cNvPr>
          <p:cNvPicPr>
            <a:picLocks noChangeAspect="1"/>
          </p:cNvPicPr>
          <p:nvPr/>
        </p:nvPicPr>
        <p:blipFill>
          <a:blip r:embed="rId2"/>
          <a:stretch>
            <a:fillRect/>
          </a:stretch>
        </p:blipFill>
        <p:spPr>
          <a:xfrm>
            <a:off x="1293074" y="3795204"/>
            <a:ext cx="6203750" cy="3062796"/>
          </a:xfrm>
          <a:prstGeom prst="rect">
            <a:avLst/>
          </a:prstGeom>
        </p:spPr>
      </p:pic>
      <p:sp>
        <p:nvSpPr>
          <p:cNvPr id="4" name="ZoneTexte 3">
            <a:extLst>
              <a:ext uri="{FF2B5EF4-FFF2-40B4-BE49-F238E27FC236}">
                <a16:creationId xmlns:a16="http://schemas.microsoft.com/office/drawing/2014/main" id="{9EF70276-FF98-4987-A31B-53947141CC0F}"/>
              </a:ext>
            </a:extLst>
          </p:cNvPr>
          <p:cNvSpPr txBox="1"/>
          <p:nvPr/>
        </p:nvSpPr>
        <p:spPr>
          <a:xfrm>
            <a:off x="140509" y="655883"/>
            <a:ext cx="9065635" cy="3139321"/>
          </a:xfrm>
          <a:prstGeom prst="rect">
            <a:avLst/>
          </a:prstGeom>
          <a:noFill/>
        </p:spPr>
        <p:txBody>
          <a:bodyPr wrap="square" rtlCol="0">
            <a:spAutoFit/>
          </a:bodyPr>
          <a:lstStyle/>
          <a:p>
            <a:r>
              <a:rPr lang="fr-FR" b="1" dirty="0"/>
              <a:t>ICM </a:t>
            </a:r>
            <a:r>
              <a:rPr lang="fr-FR" b="1" dirty="0" err="1"/>
              <a:t>project</a:t>
            </a:r>
            <a:r>
              <a:rPr lang="fr-FR" b="1" dirty="0"/>
              <a:t> </a:t>
            </a:r>
            <a:r>
              <a:rPr lang="fr-FR" b="1" dirty="0" err="1"/>
              <a:t>framework</a:t>
            </a:r>
            <a:r>
              <a:rPr lang="fr-FR" b="1" dirty="0"/>
              <a:t>:</a:t>
            </a:r>
          </a:p>
          <a:p>
            <a:pPr marL="285750" indent="-285750">
              <a:buFont typeface="Arial" panose="020B0604020202020204" pitchFamily="34" charset="0"/>
              <a:buChar char="•"/>
            </a:pPr>
            <a:r>
              <a:rPr lang="fr-FR" dirty="0"/>
              <a:t>Finance </a:t>
            </a:r>
            <a:r>
              <a:rPr lang="fr-FR" dirty="0" err="1"/>
              <a:t>incoming</a:t>
            </a:r>
            <a:r>
              <a:rPr lang="fr-FR" dirty="0"/>
              <a:t> &amp; </a:t>
            </a:r>
            <a:r>
              <a:rPr lang="fr-FR" dirty="0" err="1"/>
              <a:t>outgoing</a:t>
            </a:r>
            <a:r>
              <a:rPr lang="fr-FR" dirty="0"/>
              <a:t> </a:t>
            </a:r>
            <a:r>
              <a:rPr lang="fr-FR" dirty="0" err="1"/>
              <a:t>mobilities</a:t>
            </a:r>
            <a:r>
              <a:rPr lang="fr-FR" dirty="0"/>
              <a:t> </a:t>
            </a:r>
            <a:r>
              <a:rPr lang="fr-FR" dirty="0" err="1"/>
              <a:t>managed</a:t>
            </a:r>
            <a:r>
              <a:rPr lang="fr-FR" dirty="0"/>
              <a:t> by the </a:t>
            </a:r>
            <a:r>
              <a:rPr lang="fr-FR" dirty="0" err="1"/>
              <a:t>European</a:t>
            </a:r>
            <a:r>
              <a:rPr lang="fr-FR" dirty="0"/>
              <a:t> institution </a:t>
            </a:r>
            <a:r>
              <a:rPr lang="fr-FR" dirty="0" err="1"/>
              <a:t>who</a:t>
            </a:r>
            <a:r>
              <a:rPr lang="fr-FR" dirty="0"/>
              <a:t> </a:t>
            </a:r>
            <a:r>
              <a:rPr lang="fr-FR" dirty="0" err="1"/>
              <a:t>applies</a:t>
            </a:r>
            <a:endParaRPr lang="fr-FR" dirty="0"/>
          </a:p>
          <a:p>
            <a:pPr marL="285750" indent="-285750">
              <a:buFont typeface="Arial" panose="020B0604020202020204" pitchFamily="34" charset="0"/>
              <a:buChar char="•"/>
            </a:pPr>
            <a:r>
              <a:rPr lang="fr-FR" dirty="0"/>
              <a:t>For </a:t>
            </a:r>
            <a:r>
              <a:rPr lang="fr-FR" dirty="0" err="1"/>
              <a:t>both</a:t>
            </a:r>
            <a:r>
              <a:rPr lang="fr-FR" dirty="0"/>
              <a:t> </a:t>
            </a:r>
            <a:r>
              <a:rPr lang="fr-FR" dirty="0" err="1"/>
              <a:t>students</a:t>
            </a:r>
            <a:r>
              <a:rPr lang="fr-FR" dirty="0"/>
              <a:t> and staff (</a:t>
            </a:r>
            <a:r>
              <a:rPr lang="fr-FR" dirty="0" err="1"/>
              <a:t>teaching</a:t>
            </a:r>
            <a:r>
              <a:rPr lang="fr-FR" dirty="0"/>
              <a:t> &amp; admin staff)</a:t>
            </a:r>
          </a:p>
          <a:p>
            <a:pPr marL="285750" indent="-285750">
              <a:buFont typeface="Arial" panose="020B0604020202020204" pitchFamily="34" charset="0"/>
              <a:buChar char="•"/>
            </a:pPr>
            <a:r>
              <a:rPr lang="fr-FR" dirty="0" err="1"/>
              <a:t>With</a:t>
            </a:r>
            <a:r>
              <a:rPr lang="fr-FR" dirty="0"/>
              <a:t> </a:t>
            </a:r>
            <a:r>
              <a:rPr lang="fr-FR" dirty="0" err="1"/>
              <a:t>partner</a:t>
            </a:r>
            <a:r>
              <a:rPr lang="fr-FR" dirty="0"/>
              <a:t> countries </a:t>
            </a:r>
            <a:r>
              <a:rPr lang="fr-FR" dirty="0" err="1"/>
              <a:t>outside</a:t>
            </a:r>
            <a:r>
              <a:rPr lang="fr-FR" dirty="0"/>
              <a:t> EU</a:t>
            </a:r>
            <a:endParaRPr lang="fr-FR" b="1" dirty="0"/>
          </a:p>
          <a:p>
            <a:endParaRPr lang="fr-FR" b="1" dirty="0"/>
          </a:p>
          <a:p>
            <a:r>
              <a:rPr lang="fr-FR" b="1" dirty="0"/>
              <a:t>Objectives </a:t>
            </a:r>
            <a:r>
              <a:rPr lang="fr-FR" dirty="0"/>
              <a:t>:</a:t>
            </a:r>
          </a:p>
          <a:p>
            <a:pPr marL="285750" indent="-285750">
              <a:buFont typeface="Arial" panose="020B0604020202020204" pitchFamily="34" charset="0"/>
              <a:buChar char="•"/>
            </a:pPr>
            <a:r>
              <a:rPr lang="fr-FR" dirty="0" err="1"/>
              <a:t>Increase</a:t>
            </a:r>
            <a:r>
              <a:rPr lang="fr-FR" dirty="0"/>
              <a:t> the </a:t>
            </a:r>
            <a:r>
              <a:rPr lang="fr-FR" dirty="0" err="1"/>
              <a:t>number</a:t>
            </a:r>
            <a:r>
              <a:rPr lang="fr-FR" dirty="0"/>
              <a:t> of </a:t>
            </a:r>
            <a:r>
              <a:rPr lang="fr-FR" dirty="0" err="1"/>
              <a:t>mobilities</a:t>
            </a:r>
            <a:r>
              <a:rPr lang="fr-FR" dirty="0"/>
              <a:t> </a:t>
            </a:r>
            <a:r>
              <a:rPr lang="fr-FR" dirty="0" err="1"/>
              <a:t>with</a:t>
            </a:r>
            <a:r>
              <a:rPr lang="fr-FR" dirty="0"/>
              <a:t> </a:t>
            </a:r>
            <a:r>
              <a:rPr lang="fr-FR" dirty="0" err="1"/>
              <a:t>partner</a:t>
            </a:r>
            <a:r>
              <a:rPr lang="fr-FR" dirty="0"/>
              <a:t> institutions and </a:t>
            </a:r>
            <a:r>
              <a:rPr lang="fr-FR" dirty="0" err="1"/>
              <a:t>attract</a:t>
            </a:r>
            <a:r>
              <a:rPr lang="fr-FR" dirty="0"/>
              <a:t> high </a:t>
            </a:r>
            <a:r>
              <a:rPr lang="fr-FR" dirty="0" err="1"/>
              <a:t>level</a:t>
            </a:r>
            <a:r>
              <a:rPr lang="fr-FR" dirty="0"/>
              <a:t> profiles of </a:t>
            </a:r>
            <a:r>
              <a:rPr lang="fr-FR" dirty="0" err="1"/>
              <a:t>students</a:t>
            </a:r>
            <a:r>
              <a:rPr lang="fr-FR" dirty="0"/>
              <a:t> and staff</a:t>
            </a:r>
          </a:p>
          <a:p>
            <a:pPr marL="285750" indent="-285750">
              <a:buFont typeface="Arial" panose="020B0604020202020204" pitchFamily="34" charset="0"/>
              <a:buChar char="•"/>
            </a:pPr>
            <a:r>
              <a:rPr lang="fr-FR" dirty="0" err="1"/>
              <a:t>Reinforce</a:t>
            </a:r>
            <a:r>
              <a:rPr lang="fr-FR" dirty="0"/>
              <a:t> the </a:t>
            </a:r>
            <a:r>
              <a:rPr lang="fr-FR" dirty="0" err="1"/>
              <a:t>cooperations</a:t>
            </a:r>
            <a:r>
              <a:rPr lang="fr-FR" dirty="0"/>
              <a:t> </a:t>
            </a:r>
            <a:r>
              <a:rPr lang="fr-FR" dirty="0" err="1"/>
              <a:t>with</a:t>
            </a:r>
            <a:r>
              <a:rPr lang="fr-FR" dirty="0"/>
              <a:t> </a:t>
            </a:r>
            <a:r>
              <a:rPr lang="fr-FR" dirty="0" err="1"/>
              <a:t>partner</a:t>
            </a:r>
            <a:r>
              <a:rPr lang="fr-FR" dirty="0"/>
              <a:t> institutions</a:t>
            </a:r>
          </a:p>
          <a:p>
            <a:pPr marL="285750" indent="-285750">
              <a:buFont typeface="Arial" panose="020B0604020202020204" pitchFamily="34" charset="0"/>
              <a:buChar char="•"/>
            </a:pPr>
            <a:r>
              <a:rPr lang="fr-FR" dirty="0" err="1"/>
              <a:t>Improve</a:t>
            </a:r>
            <a:r>
              <a:rPr lang="fr-FR" dirty="0"/>
              <a:t> the </a:t>
            </a:r>
            <a:r>
              <a:rPr lang="fr-FR" dirty="0" err="1"/>
              <a:t>quality</a:t>
            </a:r>
            <a:r>
              <a:rPr lang="fr-FR" dirty="0"/>
              <a:t> of </a:t>
            </a:r>
            <a:r>
              <a:rPr lang="fr-FR" dirty="0" err="1"/>
              <a:t>pedagogical</a:t>
            </a:r>
            <a:r>
              <a:rPr lang="fr-FR" dirty="0"/>
              <a:t> contents and the </a:t>
            </a:r>
            <a:r>
              <a:rPr lang="fr-FR" dirty="0" err="1"/>
              <a:t>skills</a:t>
            </a:r>
            <a:r>
              <a:rPr lang="fr-FR" dirty="0"/>
              <a:t> and </a:t>
            </a:r>
            <a:r>
              <a:rPr lang="fr-FR" dirty="0" err="1"/>
              <a:t>knowledge</a:t>
            </a:r>
            <a:r>
              <a:rPr lang="fr-FR" dirty="0"/>
              <a:t> of staff</a:t>
            </a:r>
            <a:endParaRPr lang="en-US" sz="1400" dirty="0"/>
          </a:p>
        </p:txBody>
      </p:sp>
      <p:sp>
        <p:nvSpPr>
          <p:cNvPr id="2" name="Titre 1">
            <a:extLst>
              <a:ext uri="{FF2B5EF4-FFF2-40B4-BE49-F238E27FC236}">
                <a16:creationId xmlns:a16="http://schemas.microsoft.com/office/drawing/2014/main" id="{5236BAF5-40E3-409F-A2CD-66DC94264C87}"/>
              </a:ext>
            </a:extLst>
          </p:cNvPr>
          <p:cNvSpPr>
            <a:spLocks noGrp="1"/>
          </p:cNvSpPr>
          <p:nvPr>
            <p:ph type="title"/>
          </p:nvPr>
        </p:nvSpPr>
        <p:spPr>
          <a:xfrm>
            <a:off x="140509" y="0"/>
            <a:ext cx="5590028" cy="745629"/>
          </a:xfrm>
        </p:spPr>
        <p:txBody>
          <a:bodyPr>
            <a:normAutofit/>
          </a:bodyPr>
          <a:lstStyle/>
          <a:p>
            <a:r>
              <a:rPr lang="fr-FR" sz="2700" b="1" dirty="0">
                <a:solidFill>
                  <a:schemeClr val="tx2"/>
                </a:solidFill>
                <a:latin typeface="+mj-lt"/>
                <a:ea typeface="+mj-ea"/>
                <a:cs typeface="+mj-cs"/>
              </a:rPr>
              <a:t>Objectives of the ICM </a:t>
            </a:r>
            <a:r>
              <a:rPr lang="fr-FR" sz="2700" b="1" dirty="0" err="1">
                <a:solidFill>
                  <a:schemeClr val="tx2"/>
                </a:solidFill>
                <a:latin typeface="+mj-lt"/>
                <a:ea typeface="+mj-ea"/>
                <a:cs typeface="+mj-cs"/>
              </a:rPr>
              <a:t>project</a:t>
            </a:r>
            <a:endParaRPr lang="fr-FR" sz="2700" b="1" dirty="0">
              <a:solidFill>
                <a:schemeClr val="tx2"/>
              </a:solidFill>
              <a:latin typeface="+mj-lt"/>
              <a:ea typeface="+mj-ea"/>
              <a:cs typeface="+mj-cs"/>
            </a:endParaRPr>
          </a:p>
        </p:txBody>
      </p:sp>
    </p:spTree>
    <p:extLst>
      <p:ext uri="{BB962C8B-B14F-4D97-AF65-F5344CB8AC3E}">
        <p14:creationId xmlns:p14="http://schemas.microsoft.com/office/powerpoint/2010/main" val="272201017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5236BAF5-40E3-409F-A2CD-66DC94264C87}"/>
              </a:ext>
            </a:extLst>
          </p:cNvPr>
          <p:cNvSpPr>
            <a:spLocks noGrp="1"/>
          </p:cNvSpPr>
          <p:nvPr>
            <p:ph type="title"/>
          </p:nvPr>
        </p:nvSpPr>
        <p:spPr>
          <a:xfrm>
            <a:off x="127192" y="155845"/>
            <a:ext cx="7569748" cy="745629"/>
          </a:xfrm>
        </p:spPr>
        <p:txBody>
          <a:bodyPr>
            <a:normAutofit/>
          </a:bodyPr>
          <a:lstStyle/>
          <a:p>
            <a:r>
              <a:rPr lang="fr-FR" sz="2800" b="1" dirty="0">
                <a:solidFill>
                  <a:schemeClr val="tx2"/>
                </a:solidFill>
                <a:latin typeface="+mj-lt"/>
                <a:ea typeface="+mj-ea"/>
                <a:cs typeface="+mj-cs"/>
              </a:rPr>
              <a:t>The Erasmus </a:t>
            </a:r>
            <a:r>
              <a:rPr lang="fr-FR" sz="2800" b="1" dirty="0" err="1">
                <a:solidFill>
                  <a:schemeClr val="tx2"/>
                </a:solidFill>
                <a:latin typeface="+mj-lt"/>
                <a:ea typeface="+mj-ea"/>
                <a:cs typeface="+mj-cs"/>
              </a:rPr>
              <a:t>priorities</a:t>
            </a:r>
            <a:r>
              <a:rPr lang="fr-FR" sz="2800" b="1" dirty="0">
                <a:solidFill>
                  <a:schemeClr val="tx2"/>
                </a:solidFill>
                <a:latin typeface="+mj-lt"/>
                <a:ea typeface="+mj-ea"/>
                <a:cs typeface="+mj-cs"/>
              </a:rPr>
              <a:t> for 2021-27</a:t>
            </a:r>
          </a:p>
        </p:txBody>
      </p:sp>
      <p:pic>
        <p:nvPicPr>
          <p:cNvPr id="7" name="Picture 13">
            <a:extLst>
              <a:ext uri="{FF2B5EF4-FFF2-40B4-BE49-F238E27FC236}">
                <a16:creationId xmlns:a16="http://schemas.microsoft.com/office/drawing/2014/main" id="{ABB349E0-A334-4185-8716-B768FCF44238}"/>
              </a:ext>
            </a:extLst>
          </p:cNvPr>
          <p:cNvPicPr>
            <a:picLocks noChangeAspect="1"/>
          </p:cNvPicPr>
          <p:nvPr/>
        </p:nvPicPr>
        <p:blipFill>
          <a:blip r:embed="rId3"/>
          <a:stretch>
            <a:fillRect/>
          </a:stretch>
        </p:blipFill>
        <p:spPr>
          <a:xfrm>
            <a:off x="711655" y="4168821"/>
            <a:ext cx="2831645" cy="2082516"/>
          </a:xfrm>
          <a:prstGeom prst="rect">
            <a:avLst/>
          </a:prstGeom>
        </p:spPr>
      </p:pic>
      <p:pic>
        <p:nvPicPr>
          <p:cNvPr id="8" name="Image 7" descr="Vue d’angle du haut des bâtiments d’une ville">
            <a:extLst>
              <a:ext uri="{FF2B5EF4-FFF2-40B4-BE49-F238E27FC236}">
                <a16:creationId xmlns:a16="http://schemas.microsoft.com/office/drawing/2014/main" id="{03E60071-B370-4B68-8871-0C8D66F1B195}"/>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4865294" y="4168821"/>
            <a:ext cx="2831646" cy="2082516"/>
          </a:xfrm>
          <a:prstGeom prst="rect">
            <a:avLst/>
          </a:prstGeom>
        </p:spPr>
      </p:pic>
      <p:pic>
        <p:nvPicPr>
          <p:cNvPr id="6" name="Picture 9">
            <a:extLst>
              <a:ext uri="{FF2B5EF4-FFF2-40B4-BE49-F238E27FC236}">
                <a16:creationId xmlns:a16="http://schemas.microsoft.com/office/drawing/2014/main" id="{0B122A16-C696-4043-BFA5-C30DE43A7224}"/>
              </a:ext>
            </a:extLst>
          </p:cNvPr>
          <p:cNvPicPr>
            <a:picLocks noChangeAspect="1"/>
          </p:cNvPicPr>
          <p:nvPr/>
        </p:nvPicPr>
        <p:blipFill>
          <a:blip r:embed="rId5"/>
          <a:stretch>
            <a:fillRect/>
          </a:stretch>
        </p:blipFill>
        <p:spPr>
          <a:xfrm>
            <a:off x="4865294" y="1421456"/>
            <a:ext cx="2831645" cy="2072152"/>
          </a:xfrm>
          <a:prstGeom prst="rect">
            <a:avLst/>
          </a:prstGeom>
        </p:spPr>
      </p:pic>
      <p:pic>
        <p:nvPicPr>
          <p:cNvPr id="5" name="Picture 15">
            <a:extLst>
              <a:ext uri="{FF2B5EF4-FFF2-40B4-BE49-F238E27FC236}">
                <a16:creationId xmlns:a16="http://schemas.microsoft.com/office/drawing/2014/main" id="{C85B4DF1-F753-4303-BBE4-CC80E6A000EC}"/>
              </a:ext>
            </a:extLst>
          </p:cNvPr>
          <p:cNvPicPr>
            <a:picLocks noChangeAspect="1"/>
          </p:cNvPicPr>
          <p:nvPr/>
        </p:nvPicPr>
        <p:blipFill>
          <a:blip r:embed="rId6"/>
          <a:stretch>
            <a:fillRect/>
          </a:stretch>
        </p:blipFill>
        <p:spPr>
          <a:xfrm>
            <a:off x="711654" y="1403819"/>
            <a:ext cx="2831645" cy="2089789"/>
          </a:xfrm>
          <a:prstGeom prst="rect">
            <a:avLst/>
          </a:prstGeom>
        </p:spPr>
      </p:pic>
      <p:sp>
        <p:nvSpPr>
          <p:cNvPr id="9" name="Content Placeholder 4">
            <a:extLst>
              <a:ext uri="{FF2B5EF4-FFF2-40B4-BE49-F238E27FC236}">
                <a16:creationId xmlns:a16="http://schemas.microsoft.com/office/drawing/2014/main" id="{3779D762-AEF8-43D5-B949-EAAC0E66905B}"/>
              </a:ext>
            </a:extLst>
          </p:cNvPr>
          <p:cNvSpPr txBox="1">
            <a:spLocks/>
          </p:cNvSpPr>
          <p:nvPr/>
        </p:nvSpPr>
        <p:spPr>
          <a:xfrm>
            <a:off x="868042" y="946548"/>
            <a:ext cx="2518867" cy="585065"/>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2"/>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2"/>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 typeface="Arial" panose="020B0604020202020204" pitchFamily="34" charset="0"/>
              <a:buNone/>
            </a:pPr>
            <a:r>
              <a:rPr lang="en-IE" b="1" dirty="0">
                <a:solidFill>
                  <a:schemeClr val="accent6">
                    <a:lumMod val="75000"/>
                  </a:schemeClr>
                </a:solidFill>
              </a:rPr>
              <a:t>INCLUSION</a:t>
            </a:r>
          </a:p>
          <a:p>
            <a:pPr marL="0" indent="0">
              <a:buFont typeface="Arial" panose="020B0604020202020204" pitchFamily="34" charset="0"/>
              <a:buNone/>
            </a:pPr>
            <a:endParaRPr lang="fr-BE" dirty="0"/>
          </a:p>
        </p:txBody>
      </p:sp>
      <p:sp>
        <p:nvSpPr>
          <p:cNvPr id="10" name="Content Placeholder 5">
            <a:extLst>
              <a:ext uri="{FF2B5EF4-FFF2-40B4-BE49-F238E27FC236}">
                <a16:creationId xmlns:a16="http://schemas.microsoft.com/office/drawing/2014/main" id="{B70DFCD2-A33B-4B30-AF37-B7456906231A}"/>
              </a:ext>
            </a:extLst>
          </p:cNvPr>
          <p:cNvSpPr txBox="1">
            <a:spLocks/>
          </p:cNvSpPr>
          <p:nvPr/>
        </p:nvSpPr>
        <p:spPr>
          <a:xfrm>
            <a:off x="4470440" y="946548"/>
            <a:ext cx="3961906" cy="965379"/>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2"/>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2"/>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 typeface="Arial" panose="020B0604020202020204" pitchFamily="34" charset="0"/>
              <a:buNone/>
            </a:pPr>
            <a:r>
              <a:rPr lang="en-IE" b="1" dirty="0">
                <a:solidFill>
                  <a:srgbClr val="FFC000"/>
                </a:solidFill>
              </a:rPr>
              <a:t>DIGITAL TRANSITION</a:t>
            </a:r>
          </a:p>
          <a:p>
            <a:pPr marL="0" indent="0">
              <a:buFont typeface="Arial" panose="020B0604020202020204" pitchFamily="34" charset="0"/>
              <a:buNone/>
            </a:pPr>
            <a:endParaRPr lang="en-IE" dirty="0"/>
          </a:p>
          <a:p>
            <a:pPr marL="0" indent="0">
              <a:buFont typeface="Arial" panose="020B0604020202020204" pitchFamily="34" charset="0"/>
              <a:buNone/>
            </a:pPr>
            <a:endParaRPr lang="en-IE" dirty="0"/>
          </a:p>
          <a:p>
            <a:pPr marL="0" indent="0">
              <a:buFont typeface="Arial" panose="020B0604020202020204" pitchFamily="34" charset="0"/>
              <a:buNone/>
            </a:pPr>
            <a:endParaRPr lang="fr-BE" dirty="0"/>
          </a:p>
        </p:txBody>
      </p:sp>
      <p:sp>
        <p:nvSpPr>
          <p:cNvPr id="11" name="Content Placeholder 6">
            <a:extLst>
              <a:ext uri="{FF2B5EF4-FFF2-40B4-BE49-F238E27FC236}">
                <a16:creationId xmlns:a16="http://schemas.microsoft.com/office/drawing/2014/main" id="{24F95D94-E5D9-4C81-94BA-85813873B8DD}"/>
              </a:ext>
            </a:extLst>
          </p:cNvPr>
          <p:cNvSpPr txBox="1">
            <a:spLocks/>
          </p:cNvSpPr>
          <p:nvPr/>
        </p:nvSpPr>
        <p:spPr>
          <a:xfrm>
            <a:off x="711654" y="3665860"/>
            <a:ext cx="3226501" cy="660185"/>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2"/>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2"/>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 typeface="Arial" panose="020B0604020202020204" pitchFamily="34" charset="0"/>
              <a:buNone/>
            </a:pPr>
            <a:r>
              <a:rPr lang="en-IE" b="1" dirty="0">
                <a:solidFill>
                  <a:srgbClr val="92D050"/>
                </a:solidFill>
              </a:rPr>
              <a:t>SUSTAINABILITY</a:t>
            </a:r>
          </a:p>
          <a:p>
            <a:pPr marL="0" indent="0">
              <a:buFont typeface="Arial" panose="020B0604020202020204" pitchFamily="34" charset="0"/>
              <a:buNone/>
            </a:pPr>
            <a:endParaRPr lang="en-IE" dirty="0"/>
          </a:p>
          <a:p>
            <a:pPr marL="0" indent="0">
              <a:buFont typeface="Arial" panose="020B0604020202020204" pitchFamily="34" charset="0"/>
              <a:buNone/>
            </a:pPr>
            <a:endParaRPr lang="fr-BE" dirty="0"/>
          </a:p>
        </p:txBody>
      </p:sp>
      <p:sp>
        <p:nvSpPr>
          <p:cNvPr id="12" name="Content Placeholder 6">
            <a:extLst>
              <a:ext uri="{FF2B5EF4-FFF2-40B4-BE49-F238E27FC236}">
                <a16:creationId xmlns:a16="http://schemas.microsoft.com/office/drawing/2014/main" id="{0AAE8BCD-EBD7-4798-B91B-B56C63872F87}"/>
              </a:ext>
            </a:extLst>
          </p:cNvPr>
          <p:cNvSpPr txBox="1">
            <a:spLocks/>
          </p:cNvSpPr>
          <p:nvPr/>
        </p:nvSpPr>
        <p:spPr>
          <a:xfrm>
            <a:off x="4470440" y="3665860"/>
            <a:ext cx="4476133" cy="660185"/>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2"/>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2"/>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 typeface="Arial" panose="020B0604020202020204" pitchFamily="34" charset="0"/>
              <a:buNone/>
            </a:pPr>
            <a:r>
              <a:rPr lang="en-IE" b="1" dirty="0">
                <a:solidFill>
                  <a:srgbClr val="0070C0"/>
                </a:solidFill>
              </a:rPr>
              <a:t>EUROPEAN CITIZENSHIP</a:t>
            </a:r>
          </a:p>
          <a:p>
            <a:pPr marL="0" indent="0">
              <a:buFont typeface="Arial" panose="020B0604020202020204" pitchFamily="34" charset="0"/>
              <a:buNone/>
            </a:pPr>
            <a:endParaRPr lang="en-IE" dirty="0"/>
          </a:p>
          <a:p>
            <a:pPr marL="0" indent="0">
              <a:buFont typeface="Arial" panose="020B0604020202020204" pitchFamily="34" charset="0"/>
              <a:buNone/>
            </a:pPr>
            <a:endParaRPr lang="fr-BE" dirty="0"/>
          </a:p>
        </p:txBody>
      </p:sp>
    </p:spTree>
    <p:extLst>
      <p:ext uri="{BB962C8B-B14F-4D97-AF65-F5344CB8AC3E}">
        <p14:creationId xmlns:p14="http://schemas.microsoft.com/office/powerpoint/2010/main" val="356330971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Image 9">
            <a:extLst>
              <a:ext uri="{FF2B5EF4-FFF2-40B4-BE49-F238E27FC236}">
                <a16:creationId xmlns:a16="http://schemas.microsoft.com/office/drawing/2014/main" id="{41849256-9FBD-48BF-9FF5-B2F1AE5559FD}"/>
              </a:ext>
            </a:extLst>
          </p:cNvPr>
          <p:cNvPicPr>
            <a:picLocks noChangeAspect="1"/>
          </p:cNvPicPr>
          <p:nvPr/>
        </p:nvPicPr>
        <p:blipFill>
          <a:blip r:embed="rId2"/>
          <a:stretch>
            <a:fillRect/>
          </a:stretch>
        </p:blipFill>
        <p:spPr>
          <a:xfrm>
            <a:off x="2749043" y="4232409"/>
            <a:ext cx="2091188" cy="2091188"/>
          </a:xfrm>
          <a:prstGeom prst="rect">
            <a:avLst/>
          </a:prstGeom>
        </p:spPr>
      </p:pic>
      <p:sp>
        <p:nvSpPr>
          <p:cNvPr id="2" name="Titre 1">
            <a:extLst>
              <a:ext uri="{FF2B5EF4-FFF2-40B4-BE49-F238E27FC236}">
                <a16:creationId xmlns:a16="http://schemas.microsoft.com/office/drawing/2014/main" id="{5236BAF5-40E3-409F-A2CD-66DC94264C87}"/>
              </a:ext>
            </a:extLst>
          </p:cNvPr>
          <p:cNvSpPr>
            <a:spLocks noGrp="1"/>
          </p:cNvSpPr>
          <p:nvPr>
            <p:ph type="title"/>
          </p:nvPr>
        </p:nvSpPr>
        <p:spPr>
          <a:xfrm>
            <a:off x="127192" y="155845"/>
            <a:ext cx="8022509" cy="745629"/>
          </a:xfrm>
        </p:spPr>
        <p:txBody>
          <a:bodyPr>
            <a:normAutofit/>
          </a:bodyPr>
          <a:lstStyle/>
          <a:p>
            <a:r>
              <a:rPr lang="fr-FR" sz="2700" dirty="0"/>
              <a:t>Project management – </a:t>
            </a:r>
            <a:r>
              <a:rPr lang="fr-FR" sz="2700" dirty="0" err="1"/>
              <a:t>Reminder</a:t>
            </a:r>
            <a:r>
              <a:rPr lang="fr-FR" sz="2700" dirty="0"/>
              <a:t> of </a:t>
            </a:r>
            <a:r>
              <a:rPr lang="fr-FR" sz="2700" dirty="0" err="1"/>
              <a:t>general</a:t>
            </a:r>
            <a:r>
              <a:rPr lang="fr-FR" sz="2700" dirty="0"/>
              <a:t> </a:t>
            </a:r>
            <a:r>
              <a:rPr lang="fr-FR" sz="2700" dirty="0" err="1"/>
              <a:t>rules</a:t>
            </a:r>
            <a:endParaRPr lang="fr-FR" dirty="0"/>
          </a:p>
        </p:txBody>
      </p:sp>
      <p:sp>
        <p:nvSpPr>
          <p:cNvPr id="4" name="ZoneTexte 3">
            <a:extLst>
              <a:ext uri="{FF2B5EF4-FFF2-40B4-BE49-F238E27FC236}">
                <a16:creationId xmlns:a16="http://schemas.microsoft.com/office/drawing/2014/main" id="{9EF70276-FF98-4987-A31B-53947141CC0F}"/>
              </a:ext>
            </a:extLst>
          </p:cNvPr>
          <p:cNvSpPr txBox="1"/>
          <p:nvPr/>
        </p:nvSpPr>
        <p:spPr>
          <a:xfrm>
            <a:off x="311990" y="1064184"/>
            <a:ext cx="8137133" cy="4051109"/>
          </a:xfrm>
          <a:prstGeom prst="rect">
            <a:avLst/>
          </a:prstGeom>
          <a:noFill/>
        </p:spPr>
        <p:txBody>
          <a:bodyPr wrap="square" rtlCol="0">
            <a:spAutoFit/>
          </a:bodyPr>
          <a:lstStyle/>
          <a:p>
            <a:pPr marL="285750" indent="-285750">
              <a:spcAft>
                <a:spcPts val="600"/>
              </a:spcAft>
              <a:buFont typeface="Arial" panose="020B0604020202020204" pitchFamily="34" charset="0"/>
              <a:buChar char="•"/>
            </a:pPr>
            <a:r>
              <a:rPr lang="en-US" dirty="0"/>
              <a:t>Duration: 3 years until 31/07 of year N+3</a:t>
            </a:r>
          </a:p>
          <a:p>
            <a:pPr marL="285750" indent="-285750">
              <a:spcAft>
                <a:spcPts val="600"/>
              </a:spcAft>
              <a:buFont typeface="Arial" panose="020B0604020202020204" pitchFamily="34" charset="0"/>
              <a:buChar char="•"/>
            </a:pPr>
            <a:r>
              <a:rPr lang="en-US" dirty="0"/>
              <a:t>Mobility: Virtual, hybrid, and blended</a:t>
            </a:r>
          </a:p>
          <a:p>
            <a:pPr marL="285750" indent="-285750">
              <a:spcAft>
                <a:spcPts val="600"/>
              </a:spcAft>
              <a:buFont typeface="Arial" panose="020B0604020202020204" pitchFamily="34" charset="0"/>
              <a:buChar char="•"/>
            </a:pPr>
            <a:r>
              <a:rPr lang="en-US" dirty="0"/>
              <a:t>Budget management: Handled by the European institution in collaboration with the Erasmus+ agency (reports)</a:t>
            </a:r>
          </a:p>
          <a:p>
            <a:pPr marL="285750" indent="-285750">
              <a:spcAft>
                <a:spcPts val="600"/>
              </a:spcAft>
              <a:buFont typeface="Arial" panose="020B0604020202020204" pitchFamily="34" charset="0"/>
              <a:buChar char="•"/>
            </a:pPr>
            <a:endParaRPr lang="en-US" dirty="0"/>
          </a:p>
          <a:p>
            <a:pPr>
              <a:spcAft>
                <a:spcPts val="600"/>
              </a:spcAft>
            </a:pPr>
            <a:r>
              <a:rPr lang="en-US" b="1" dirty="0"/>
              <a:t>Restrictions :</a:t>
            </a:r>
          </a:p>
          <a:p>
            <a:pPr marL="285750" indent="-285750">
              <a:spcAft>
                <a:spcPts val="600"/>
              </a:spcAft>
              <a:buFont typeface="Arial" panose="020B0604020202020204" pitchFamily="34" charset="0"/>
              <a:buChar char="•"/>
            </a:pPr>
            <a:r>
              <a:rPr lang="en-US" dirty="0"/>
              <a:t>On students outgoing mobilities, for countries that can benefit from the ODA (Official Development Assistance), it is limited to PHD level. </a:t>
            </a:r>
          </a:p>
          <a:p>
            <a:pPr marL="285750" indent="-285750">
              <a:spcAft>
                <a:spcPts val="600"/>
              </a:spcAft>
              <a:buFont typeface="Arial" panose="020B0604020202020204" pitchFamily="34" charset="0"/>
              <a:buChar char="•"/>
            </a:pPr>
            <a:r>
              <a:rPr lang="en-US" dirty="0"/>
              <a:t>The list of those countries is updated every 3 years. </a:t>
            </a:r>
          </a:p>
          <a:p>
            <a:pPr marL="285750" indent="-285750">
              <a:spcAft>
                <a:spcPts val="600"/>
              </a:spcAft>
              <a:buFont typeface="Arial" panose="020B0604020202020204" pitchFamily="34" charset="0"/>
              <a:buChar char="•"/>
            </a:pPr>
            <a:r>
              <a:rPr lang="en-US" dirty="0"/>
              <a:t>For incomings, all levels are admitted (L, M, D)</a:t>
            </a:r>
          </a:p>
          <a:p>
            <a:pPr marL="285750" indent="-285750">
              <a:spcAft>
                <a:spcPts val="600"/>
              </a:spcAft>
              <a:buFont typeface="Arial" panose="020B0604020202020204" pitchFamily="34" charset="0"/>
              <a:buChar char="•"/>
            </a:pPr>
            <a:endParaRPr lang="en-US" dirty="0"/>
          </a:p>
          <a:p>
            <a:pPr marR="0" lvl="1" algn="just" defTabSz="914400" rtl="0" eaLnBrk="1" fontAlgn="auto" latinLnBrk="0" hangingPunct="1">
              <a:lnSpc>
                <a:spcPct val="107000"/>
              </a:lnSpc>
              <a:spcBef>
                <a:spcPts val="0"/>
              </a:spcBef>
              <a:spcAft>
                <a:spcPts val="800"/>
              </a:spcAft>
              <a:buClrTx/>
              <a:buSzTx/>
              <a:tabLst/>
              <a:defRPr/>
            </a:pPr>
            <a:endParaRPr lang="en-US" sz="1400" dirty="0"/>
          </a:p>
        </p:txBody>
      </p:sp>
    </p:spTree>
    <p:extLst>
      <p:ext uri="{BB962C8B-B14F-4D97-AF65-F5344CB8AC3E}">
        <p14:creationId xmlns:p14="http://schemas.microsoft.com/office/powerpoint/2010/main" val="8699860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612569" y="83826"/>
            <a:ext cx="8229600" cy="859224"/>
          </a:xfrm>
        </p:spPr>
        <p:txBody>
          <a:bodyPr>
            <a:normAutofit/>
          </a:bodyPr>
          <a:lstStyle/>
          <a:p>
            <a:r>
              <a:rPr lang="fr-FR" sz="3100" dirty="0"/>
              <a:t>ICM </a:t>
            </a:r>
            <a:r>
              <a:rPr lang="fr-FR" sz="3100" dirty="0" err="1"/>
              <a:t>Projects</a:t>
            </a:r>
            <a:r>
              <a:rPr lang="fr-FR" sz="3100" dirty="0"/>
              <a:t> at Paris-Saclay </a:t>
            </a:r>
            <a:r>
              <a:rPr lang="fr-FR" sz="3100" dirty="0" err="1"/>
              <a:t>University</a:t>
            </a:r>
            <a:r>
              <a:rPr lang="fr-FR" sz="3100" dirty="0"/>
              <a:t> </a:t>
            </a:r>
          </a:p>
        </p:txBody>
      </p:sp>
      <p:sp>
        <p:nvSpPr>
          <p:cNvPr id="3" name="Espace réservé du contenu 2"/>
          <p:cNvSpPr>
            <a:spLocks noGrp="1"/>
          </p:cNvSpPr>
          <p:nvPr>
            <p:ph sz="half" idx="1"/>
          </p:nvPr>
        </p:nvSpPr>
        <p:spPr>
          <a:xfrm>
            <a:off x="2535197" y="1948938"/>
            <a:ext cx="1881290" cy="3466954"/>
          </a:xfrm>
        </p:spPr>
        <p:txBody>
          <a:bodyPr>
            <a:noAutofit/>
          </a:bodyPr>
          <a:lstStyle/>
          <a:p>
            <a:r>
              <a:rPr lang="fr-FR" sz="1600" dirty="0" err="1"/>
              <a:t>Algeria</a:t>
            </a:r>
            <a:r>
              <a:rPr lang="fr-FR" sz="1600" dirty="0"/>
              <a:t> (1)</a:t>
            </a:r>
          </a:p>
          <a:p>
            <a:r>
              <a:rPr lang="fr-FR" sz="1600" dirty="0" err="1"/>
              <a:t>Cambodia</a:t>
            </a:r>
            <a:r>
              <a:rPr lang="fr-FR" sz="1600" dirty="0"/>
              <a:t> (2)</a:t>
            </a:r>
          </a:p>
          <a:p>
            <a:r>
              <a:rPr lang="fr-FR" sz="1600" dirty="0" err="1"/>
              <a:t>Cameroon</a:t>
            </a:r>
            <a:r>
              <a:rPr lang="fr-FR" sz="1600" dirty="0"/>
              <a:t> (2)</a:t>
            </a:r>
          </a:p>
          <a:p>
            <a:r>
              <a:rPr lang="fr-FR" sz="1600" dirty="0" err="1"/>
              <a:t>Colombia</a:t>
            </a:r>
            <a:r>
              <a:rPr lang="fr-FR" sz="1600" dirty="0"/>
              <a:t> (3)</a:t>
            </a:r>
          </a:p>
          <a:p>
            <a:r>
              <a:rPr lang="fr-FR" sz="1600" dirty="0"/>
              <a:t>Georgia (4)</a:t>
            </a:r>
          </a:p>
          <a:p>
            <a:r>
              <a:rPr lang="fr-FR" sz="1600" dirty="0" err="1"/>
              <a:t>Egypt</a:t>
            </a:r>
            <a:r>
              <a:rPr lang="fr-FR" sz="1600" dirty="0"/>
              <a:t> (1)</a:t>
            </a:r>
          </a:p>
          <a:p>
            <a:r>
              <a:rPr lang="fr-FR" sz="1600" dirty="0"/>
              <a:t>Kenya (2)</a:t>
            </a:r>
          </a:p>
          <a:p>
            <a:r>
              <a:rPr lang="fr-FR" sz="1600" dirty="0"/>
              <a:t>Palestine (1)</a:t>
            </a:r>
          </a:p>
          <a:p>
            <a:r>
              <a:rPr lang="fr-FR" sz="1600" b="1" dirty="0"/>
              <a:t>Ukraine (4)</a:t>
            </a:r>
          </a:p>
        </p:txBody>
      </p:sp>
      <p:sp>
        <p:nvSpPr>
          <p:cNvPr id="4" name="Espace réservé du contenu 2"/>
          <p:cNvSpPr>
            <a:spLocks noGrp="1"/>
          </p:cNvSpPr>
          <p:nvPr>
            <p:ph sz="half" idx="1"/>
          </p:nvPr>
        </p:nvSpPr>
        <p:spPr>
          <a:xfrm>
            <a:off x="612569" y="4779221"/>
            <a:ext cx="2100942" cy="443345"/>
          </a:xfrm>
        </p:spPr>
        <p:txBody>
          <a:bodyPr>
            <a:noAutofit/>
          </a:bodyPr>
          <a:lstStyle/>
          <a:p>
            <a:r>
              <a:rPr lang="fr-FR" sz="1600" b="1" dirty="0"/>
              <a:t>Ukraine (4)</a:t>
            </a:r>
          </a:p>
        </p:txBody>
      </p:sp>
      <p:sp>
        <p:nvSpPr>
          <p:cNvPr id="5" name="Espace réservé du contenu 2"/>
          <p:cNvSpPr>
            <a:spLocks noGrp="1"/>
          </p:cNvSpPr>
          <p:nvPr>
            <p:ph sz="half" idx="1"/>
          </p:nvPr>
        </p:nvSpPr>
        <p:spPr>
          <a:xfrm>
            <a:off x="612569" y="1955042"/>
            <a:ext cx="1783890" cy="1818291"/>
          </a:xfrm>
        </p:spPr>
        <p:txBody>
          <a:bodyPr>
            <a:noAutofit/>
          </a:bodyPr>
          <a:lstStyle/>
          <a:p>
            <a:r>
              <a:rPr lang="fr-FR" sz="1600" dirty="0" err="1"/>
              <a:t>Algeria</a:t>
            </a:r>
            <a:r>
              <a:rPr lang="fr-FR" sz="1600" dirty="0"/>
              <a:t> (1)</a:t>
            </a:r>
          </a:p>
          <a:p>
            <a:r>
              <a:rPr lang="fr-FR" sz="1600" dirty="0" err="1"/>
              <a:t>Cambodia</a:t>
            </a:r>
            <a:r>
              <a:rPr lang="fr-FR" sz="1600" dirty="0"/>
              <a:t> (2)</a:t>
            </a:r>
          </a:p>
          <a:p>
            <a:r>
              <a:rPr lang="fr-FR" sz="1600" dirty="0"/>
              <a:t>Lebanon (1)</a:t>
            </a:r>
          </a:p>
          <a:p>
            <a:r>
              <a:rPr lang="fr-FR" sz="1600" dirty="0"/>
              <a:t>Palestine (1)</a:t>
            </a:r>
          </a:p>
          <a:p>
            <a:r>
              <a:rPr lang="fr-FR" sz="1600" b="1" dirty="0"/>
              <a:t>Ukraine (4)</a:t>
            </a:r>
          </a:p>
        </p:txBody>
      </p:sp>
      <p:sp>
        <p:nvSpPr>
          <p:cNvPr id="6" name="Ellipse 5"/>
          <p:cNvSpPr/>
          <p:nvPr/>
        </p:nvSpPr>
        <p:spPr>
          <a:xfrm>
            <a:off x="691798" y="1226826"/>
            <a:ext cx="1284515" cy="620486"/>
          </a:xfrm>
          <a:prstGeom prst="ellipse">
            <a:avLst/>
          </a:prstGeom>
          <a:solidFill>
            <a:srgbClr val="6300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2018</a:t>
            </a:r>
          </a:p>
        </p:txBody>
      </p:sp>
      <p:sp>
        <p:nvSpPr>
          <p:cNvPr id="7" name="Ellipse 6"/>
          <p:cNvSpPr/>
          <p:nvPr/>
        </p:nvSpPr>
        <p:spPr>
          <a:xfrm>
            <a:off x="2535197" y="1226826"/>
            <a:ext cx="1284515" cy="620486"/>
          </a:xfrm>
          <a:prstGeom prst="ellipse">
            <a:avLst/>
          </a:prstGeom>
          <a:solidFill>
            <a:srgbClr val="6300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2020</a:t>
            </a:r>
          </a:p>
        </p:txBody>
      </p:sp>
      <p:sp>
        <p:nvSpPr>
          <p:cNvPr id="8" name="Ellipse 7"/>
          <p:cNvSpPr/>
          <p:nvPr/>
        </p:nvSpPr>
        <p:spPr>
          <a:xfrm>
            <a:off x="691798" y="3966034"/>
            <a:ext cx="1284515" cy="620486"/>
          </a:xfrm>
          <a:prstGeom prst="ellipse">
            <a:avLst/>
          </a:prstGeom>
          <a:solidFill>
            <a:srgbClr val="6300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2019</a:t>
            </a:r>
          </a:p>
        </p:txBody>
      </p:sp>
      <p:sp>
        <p:nvSpPr>
          <p:cNvPr id="11" name="ZoneTexte 10"/>
          <p:cNvSpPr txBox="1"/>
          <p:nvPr/>
        </p:nvSpPr>
        <p:spPr>
          <a:xfrm>
            <a:off x="471571" y="5415267"/>
            <a:ext cx="8511596" cy="646331"/>
          </a:xfrm>
          <a:prstGeom prst="rect">
            <a:avLst/>
          </a:prstGeom>
          <a:noFill/>
        </p:spPr>
        <p:txBody>
          <a:bodyPr wrap="square" rtlCol="0">
            <a:spAutoFit/>
          </a:bodyPr>
          <a:lstStyle/>
          <a:p>
            <a:r>
              <a:rPr lang="en-US" dirty="0"/>
              <a:t>A renewal request for three years for the Ukraine project was submitted in February 2025; the results will be known by the end of July.</a:t>
            </a:r>
            <a:endParaRPr lang="fr-FR" dirty="0"/>
          </a:p>
        </p:txBody>
      </p:sp>
      <p:sp>
        <p:nvSpPr>
          <p:cNvPr id="12" name="Ellipse 11">
            <a:extLst>
              <a:ext uri="{FF2B5EF4-FFF2-40B4-BE49-F238E27FC236}">
                <a16:creationId xmlns:a16="http://schemas.microsoft.com/office/drawing/2014/main" id="{36C5196F-D03B-4243-B97F-89F2D5A60636}"/>
              </a:ext>
            </a:extLst>
          </p:cNvPr>
          <p:cNvSpPr/>
          <p:nvPr/>
        </p:nvSpPr>
        <p:spPr>
          <a:xfrm>
            <a:off x="4378596" y="1226826"/>
            <a:ext cx="1284515" cy="620486"/>
          </a:xfrm>
          <a:prstGeom prst="ellipse">
            <a:avLst/>
          </a:prstGeom>
          <a:solidFill>
            <a:srgbClr val="6300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2022</a:t>
            </a:r>
          </a:p>
        </p:txBody>
      </p:sp>
      <p:sp>
        <p:nvSpPr>
          <p:cNvPr id="13" name="Espace réservé du contenu 2">
            <a:extLst>
              <a:ext uri="{FF2B5EF4-FFF2-40B4-BE49-F238E27FC236}">
                <a16:creationId xmlns:a16="http://schemas.microsoft.com/office/drawing/2014/main" id="{72B50C70-2FC6-44BB-945F-FFE21217A11A}"/>
              </a:ext>
            </a:extLst>
          </p:cNvPr>
          <p:cNvSpPr txBox="1">
            <a:spLocks/>
          </p:cNvSpPr>
          <p:nvPr/>
        </p:nvSpPr>
        <p:spPr>
          <a:xfrm>
            <a:off x="4307904" y="1948938"/>
            <a:ext cx="2100942" cy="2190931"/>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2"/>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2"/>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fr-FR" sz="1600" dirty="0" err="1"/>
              <a:t>Australia</a:t>
            </a:r>
            <a:r>
              <a:rPr lang="fr-FR" sz="1600" dirty="0"/>
              <a:t> (1)</a:t>
            </a:r>
          </a:p>
          <a:p>
            <a:r>
              <a:rPr lang="fr-FR" sz="1600" dirty="0" err="1"/>
              <a:t>Cameroon</a:t>
            </a:r>
            <a:r>
              <a:rPr lang="fr-FR" sz="1600" dirty="0"/>
              <a:t> (2)</a:t>
            </a:r>
          </a:p>
          <a:p>
            <a:r>
              <a:rPr lang="fr-FR" sz="1600" dirty="0"/>
              <a:t>Colombia (3)</a:t>
            </a:r>
          </a:p>
          <a:p>
            <a:r>
              <a:rPr lang="fr-FR" sz="1600" dirty="0"/>
              <a:t>Rwanda (2)</a:t>
            </a:r>
          </a:p>
          <a:p>
            <a:r>
              <a:rPr lang="fr-FR" sz="1600" b="1" dirty="0"/>
              <a:t>Ukraine (4)</a:t>
            </a:r>
            <a:endParaRPr lang="fr-FR" sz="1600" dirty="0"/>
          </a:p>
          <a:p>
            <a:r>
              <a:rPr lang="fr-FR" sz="1600" dirty="0"/>
              <a:t>United States (1)</a:t>
            </a:r>
          </a:p>
        </p:txBody>
      </p:sp>
      <p:sp>
        <p:nvSpPr>
          <p:cNvPr id="14" name="Ellipse 13">
            <a:extLst>
              <a:ext uri="{FF2B5EF4-FFF2-40B4-BE49-F238E27FC236}">
                <a16:creationId xmlns:a16="http://schemas.microsoft.com/office/drawing/2014/main" id="{226B146D-29C9-443D-965E-9278ED229A9D}"/>
              </a:ext>
            </a:extLst>
          </p:cNvPr>
          <p:cNvSpPr/>
          <p:nvPr/>
        </p:nvSpPr>
        <p:spPr>
          <a:xfrm>
            <a:off x="6221995" y="1226826"/>
            <a:ext cx="1284515" cy="620486"/>
          </a:xfrm>
          <a:prstGeom prst="ellipse">
            <a:avLst/>
          </a:prstGeom>
          <a:solidFill>
            <a:srgbClr val="6300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2023</a:t>
            </a:r>
          </a:p>
        </p:txBody>
      </p:sp>
      <p:sp>
        <p:nvSpPr>
          <p:cNvPr id="15" name="Ellipse 14">
            <a:extLst>
              <a:ext uri="{FF2B5EF4-FFF2-40B4-BE49-F238E27FC236}">
                <a16:creationId xmlns:a16="http://schemas.microsoft.com/office/drawing/2014/main" id="{6619E4A7-70FB-4F17-988B-8B18971E7AE0}"/>
              </a:ext>
            </a:extLst>
          </p:cNvPr>
          <p:cNvSpPr/>
          <p:nvPr/>
        </p:nvSpPr>
        <p:spPr>
          <a:xfrm>
            <a:off x="6221995" y="2563930"/>
            <a:ext cx="1284515" cy="620486"/>
          </a:xfrm>
          <a:prstGeom prst="ellipse">
            <a:avLst/>
          </a:prstGeom>
          <a:solidFill>
            <a:srgbClr val="63004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2024</a:t>
            </a:r>
          </a:p>
        </p:txBody>
      </p:sp>
      <p:sp>
        <p:nvSpPr>
          <p:cNvPr id="16" name="Espace réservé du contenu 2">
            <a:extLst>
              <a:ext uri="{FF2B5EF4-FFF2-40B4-BE49-F238E27FC236}">
                <a16:creationId xmlns:a16="http://schemas.microsoft.com/office/drawing/2014/main" id="{B13DB597-8D26-4468-8207-0107977FC28A}"/>
              </a:ext>
            </a:extLst>
          </p:cNvPr>
          <p:cNvSpPr txBox="1">
            <a:spLocks/>
          </p:cNvSpPr>
          <p:nvPr/>
        </p:nvSpPr>
        <p:spPr>
          <a:xfrm>
            <a:off x="6189194" y="1961281"/>
            <a:ext cx="2100942" cy="443345"/>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2"/>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2"/>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fr-FR" sz="1600" dirty="0"/>
              <a:t>Georgia (4)</a:t>
            </a:r>
          </a:p>
        </p:txBody>
      </p:sp>
      <p:sp>
        <p:nvSpPr>
          <p:cNvPr id="18" name="Espace réservé du contenu 2">
            <a:extLst>
              <a:ext uri="{FF2B5EF4-FFF2-40B4-BE49-F238E27FC236}">
                <a16:creationId xmlns:a16="http://schemas.microsoft.com/office/drawing/2014/main" id="{8A6F0E33-0ECE-4E8D-AD10-A99D08DB388E}"/>
              </a:ext>
            </a:extLst>
          </p:cNvPr>
          <p:cNvSpPr txBox="1">
            <a:spLocks/>
          </p:cNvSpPr>
          <p:nvPr/>
        </p:nvSpPr>
        <p:spPr>
          <a:xfrm>
            <a:off x="6221995" y="3291283"/>
            <a:ext cx="2100942" cy="2190931"/>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2"/>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2"/>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fr-FR" sz="1600" dirty="0"/>
              <a:t>Egypte (1)</a:t>
            </a:r>
          </a:p>
          <a:p>
            <a:r>
              <a:rPr lang="fr-FR" sz="1600" dirty="0"/>
              <a:t>Ivory </a:t>
            </a:r>
            <a:r>
              <a:rPr lang="fr-FR" sz="1600" dirty="0" err="1"/>
              <a:t>Coast</a:t>
            </a:r>
            <a:r>
              <a:rPr lang="fr-FR" sz="1600" dirty="0"/>
              <a:t> (1)</a:t>
            </a:r>
          </a:p>
          <a:p>
            <a:r>
              <a:rPr lang="fr-FR" sz="1600" dirty="0"/>
              <a:t>Lebanon (1)</a:t>
            </a:r>
          </a:p>
          <a:p>
            <a:r>
              <a:rPr lang="fr-FR" sz="1600" dirty="0"/>
              <a:t>Palestine (1)</a:t>
            </a:r>
          </a:p>
        </p:txBody>
      </p:sp>
    </p:spTree>
    <p:extLst>
      <p:ext uri="{BB962C8B-B14F-4D97-AF65-F5344CB8AC3E}">
        <p14:creationId xmlns:p14="http://schemas.microsoft.com/office/powerpoint/2010/main" val="313835199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5058" name="Image 3" descr="logo-blanc-bd.png"/>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620000" y="765175"/>
            <a:ext cx="889000" cy="301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5060" name="Titre 1"/>
          <p:cNvSpPr>
            <a:spLocks noGrp="1"/>
          </p:cNvSpPr>
          <p:nvPr>
            <p:ph type="title"/>
          </p:nvPr>
        </p:nvSpPr>
        <p:spPr bwMode="auto">
          <a:xfrm>
            <a:off x="576263" y="234950"/>
            <a:ext cx="8172450" cy="668564"/>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normAutofit/>
          </a:bodyPr>
          <a:lstStyle/>
          <a:p>
            <a:pPr algn="l" eaLnBrk="1" hangingPunct="1"/>
            <a:r>
              <a:rPr lang="fr-FR" altLang="fr-FR" sz="3100" dirty="0"/>
              <a:t>Ukraine and Paris-Saclay </a:t>
            </a:r>
            <a:r>
              <a:rPr lang="fr-FR" altLang="fr-FR" sz="3100" dirty="0" err="1"/>
              <a:t>University</a:t>
            </a:r>
            <a:endParaRPr lang="fr-FR" altLang="fr-FR" sz="3100" dirty="0"/>
          </a:p>
        </p:txBody>
      </p:sp>
      <p:sp>
        <p:nvSpPr>
          <p:cNvPr id="2" name="Rectangle 1"/>
          <p:cNvSpPr/>
          <p:nvPr/>
        </p:nvSpPr>
        <p:spPr>
          <a:xfrm>
            <a:off x="439738" y="1628775"/>
            <a:ext cx="8229600" cy="923925"/>
          </a:xfrm>
          <a:prstGeom prst="rect">
            <a:avLst/>
          </a:prstGeom>
        </p:spPr>
        <p:txBody>
          <a:bodyPr>
            <a:spAutoFit/>
          </a:bodyPr>
          <a:lstStyle/>
          <a:p>
            <a:pPr>
              <a:defRPr/>
            </a:pPr>
            <a:endParaRPr lang="en-GB" dirty="0"/>
          </a:p>
          <a:p>
            <a:pPr algn="just">
              <a:defRPr/>
            </a:pPr>
            <a:r>
              <a:rPr lang="fr-FR" b="1" dirty="0"/>
              <a:t>         </a:t>
            </a:r>
            <a:endParaRPr lang="fr-FR" dirty="0"/>
          </a:p>
          <a:p>
            <a:pPr marL="285750" indent="-285750" eaLnBrk="1" hangingPunct="1">
              <a:buFontTx/>
              <a:buChar char="-"/>
              <a:defRPr/>
            </a:pPr>
            <a:endParaRPr lang="fr-FR" dirty="0"/>
          </a:p>
        </p:txBody>
      </p:sp>
      <p:sp>
        <p:nvSpPr>
          <p:cNvPr id="45063" name="ZoneTexte 2"/>
          <p:cNvSpPr txBox="1">
            <a:spLocks noChangeArrowheads="1"/>
          </p:cNvSpPr>
          <p:nvPr/>
        </p:nvSpPr>
        <p:spPr bwMode="auto">
          <a:xfrm>
            <a:off x="97972" y="903514"/>
            <a:ext cx="8560254" cy="2031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285750" indent="-285750">
              <a:defRPr>
                <a:solidFill>
                  <a:schemeClr val="tx1"/>
                </a:solidFill>
                <a:latin typeface="Arial" panose="020B0604020202020204" pitchFamily="34" charset="0"/>
                <a:ea typeface="MS PGothic" panose="020B0600070205080204" pitchFamily="34" charset="-128"/>
              </a:defRPr>
            </a:lvl1pPr>
            <a:lvl2pPr marL="742950" indent="-285750">
              <a:defRPr>
                <a:solidFill>
                  <a:schemeClr val="tx1"/>
                </a:solidFill>
                <a:latin typeface="Arial" panose="020B0604020202020204" pitchFamily="34" charset="0"/>
                <a:ea typeface="MS PGothic" panose="020B0600070205080204" pitchFamily="34" charset="-128"/>
              </a:defRPr>
            </a:lvl2pPr>
            <a:lvl3pPr marL="1143000" indent="-228600">
              <a:defRPr>
                <a:solidFill>
                  <a:schemeClr val="tx1"/>
                </a:solidFill>
                <a:latin typeface="Arial" panose="020B0604020202020204" pitchFamily="34" charset="0"/>
                <a:ea typeface="MS PGothic" panose="020B0600070205080204" pitchFamily="34" charset="-128"/>
              </a:defRPr>
            </a:lvl3pPr>
            <a:lvl4pPr marL="1600200" indent="-228600">
              <a:defRPr>
                <a:solidFill>
                  <a:schemeClr val="tx1"/>
                </a:solidFill>
                <a:latin typeface="Arial" panose="020B0604020202020204" pitchFamily="34" charset="0"/>
                <a:ea typeface="MS PGothic" panose="020B0600070205080204" pitchFamily="34" charset="-128"/>
              </a:defRPr>
            </a:lvl4pPr>
            <a:lvl5pPr marL="2057400" indent="-228600">
              <a:defRPr>
                <a:solidFill>
                  <a:schemeClr val="tx1"/>
                </a:solidFill>
                <a:latin typeface="Arial" panose="020B0604020202020204" pitchFamily="34" charset="0"/>
                <a:ea typeface="MS PGothic" panose="020B0600070205080204" pitchFamily="34" charset="-128"/>
              </a:defRPr>
            </a:lvl5pPr>
            <a:lvl6pPr marL="25146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6pPr>
            <a:lvl7pPr marL="29718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7pPr>
            <a:lvl8pPr marL="34290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8pPr>
            <a:lvl9pPr marL="3886200" indent="-228600" defTabSz="4572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9pPr>
          </a:lstStyle>
          <a:p>
            <a:pPr marL="0" indent="0">
              <a:defRPr/>
            </a:pPr>
            <a:r>
              <a:rPr lang="fr-FR" altLang="fr-FR" b="1" dirty="0" err="1">
                <a:latin typeface="+mn-lt"/>
                <a:ea typeface="+mn-ea"/>
              </a:rPr>
              <a:t>Partners</a:t>
            </a:r>
            <a:r>
              <a:rPr lang="fr-FR" altLang="fr-FR" b="1" dirty="0">
                <a:latin typeface="+mn-lt"/>
                <a:ea typeface="+mn-ea"/>
              </a:rPr>
              <a:t> </a:t>
            </a:r>
          </a:p>
          <a:p>
            <a:pPr marL="800100" lvl="1" indent="-342900">
              <a:buFont typeface="Wingdings" panose="05000000000000000000" pitchFamily="2" charset="2"/>
              <a:buChar char="v"/>
              <a:defRPr/>
            </a:pPr>
            <a:r>
              <a:rPr lang="nn-NO" dirty="0">
                <a:latin typeface="+mn-lt"/>
                <a:ea typeface="+mn-ea"/>
              </a:rPr>
              <a:t>V. N. Karazin Kharkiv National University (2018)</a:t>
            </a:r>
            <a:endParaRPr lang="nn-NO" altLang="fr-FR" dirty="0">
              <a:latin typeface="+mn-lt"/>
              <a:ea typeface="+mn-ea"/>
            </a:endParaRPr>
          </a:p>
          <a:p>
            <a:pPr marL="800100" lvl="1" indent="-342900">
              <a:buFont typeface="Wingdings" panose="05000000000000000000" pitchFamily="2" charset="2"/>
              <a:buChar char="v"/>
              <a:defRPr/>
            </a:pPr>
            <a:r>
              <a:rPr lang="fr-FR" altLang="fr-FR" dirty="0">
                <a:latin typeface="+mn-lt"/>
                <a:ea typeface="+mn-ea"/>
              </a:rPr>
              <a:t>Taras </a:t>
            </a:r>
            <a:r>
              <a:rPr lang="fr-FR" altLang="fr-FR" dirty="0" err="1">
                <a:latin typeface="+mn-lt"/>
                <a:ea typeface="+mn-ea"/>
              </a:rPr>
              <a:t>Shevchenko</a:t>
            </a:r>
            <a:r>
              <a:rPr lang="fr-FR" altLang="fr-FR" dirty="0">
                <a:latin typeface="+mn-lt"/>
                <a:ea typeface="+mn-ea"/>
              </a:rPr>
              <a:t> National </a:t>
            </a:r>
            <a:r>
              <a:rPr lang="fr-FR" altLang="fr-FR" dirty="0" err="1">
                <a:latin typeface="+mn-lt"/>
                <a:ea typeface="+mn-ea"/>
              </a:rPr>
              <a:t>University</a:t>
            </a:r>
            <a:r>
              <a:rPr lang="fr-FR" altLang="fr-FR" dirty="0">
                <a:latin typeface="+mn-lt"/>
                <a:ea typeface="+mn-ea"/>
              </a:rPr>
              <a:t> of </a:t>
            </a:r>
            <a:r>
              <a:rPr lang="fr-FR" altLang="fr-FR" dirty="0" err="1">
                <a:latin typeface="+mn-lt"/>
                <a:ea typeface="+mn-ea"/>
              </a:rPr>
              <a:t>Kiyv</a:t>
            </a:r>
            <a:r>
              <a:rPr lang="fr-FR" altLang="fr-FR" dirty="0">
                <a:latin typeface="+mn-lt"/>
                <a:ea typeface="+mn-ea"/>
              </a:rPr>
              <a:t> (2019) </a:t>
            </a:r>
          </a:p>
          <a:p>
            <a:pPr marL="800100" lvl="1" indent="-342900">
              <a:buFont typeface="Wingdings" panose="05000000000000000000" pitchFamily="2" charset="2"/>
              <a:buChar char="v"/>
              <a:defRPr/>
            </a:pPr>
            <a:r>
              <a:rPr lang="fr-FR" altLang="fr-FR" dirty="0" err="1">
                <a:latin typeface="+mn-lt"/>
                <a:ea typeface="+mn-ea"/>
              </a:rPr>
              <a:t>Kyiv</a:t>
            </a:r>
            <a:r>
              <a:rPr lang="fr-FR" altLang="fr-FR" dirty="0">
                <a:latin typeface="+mn-lt"/>
                <a:ea typeface="+mn-ea"/>
              </a:rPr>
              <a:t> </a:t>
            </a:r>
            <a:r>
              <a:rPr lang="fr-FR" altLang="fr-FR" dirty="0" err="1">
                <a:latin typeface="+mn-lt"/>
                <a:ea typeface="+mn-ea"/>
              </a:rPr>
              <a:t>Academic</a:t>
            </a:r>
            <a:r>
              <a:rPr lang="fr-FR" altLang="fr-FR" dirty="0">
                <a:latin typeface="+mn-lt"/>
                <a:ea typeface="+mn-ea"/>
              </a:rPr>
              <a:t> </a:t>
            </a:r>
            <a:r>
              <a:rPr lang="fr-FR" altLang="fr-FR" dirty="0" err="1">
                <a:latin typeface="+mn-lt"/>
                <a:ea typeface="+mn-ea"/>
              </a:rPr>
              <a:t>University</a:t>
            </a:r>
            <a:r>
              <a:rPr lang="fr-FR" altLang="fr-FR" dirty="0">
                <a:latin typeface="+mn-lt"/>
                <a:ea typeface="+mn-ea"/>
              </a:rPr>
              <a:t> (2019)</a:t>
            </a:r>
          </a:p>
          <a:p>
            <a:pPr marL="800100" lvl="1" indent="-342900">
              <a:buFont typeface="Wingdings" panose="05000000000000000000" pitchFamily="2" charset="2"/>
              <a:buChar char="v"/>
              <a:defRPr/>
            </a:pPr>
            <a:r>
              <a:rPr lang="fr-FR" altLang="fr-FR" dirty="0" err="1">
                <a:latin typeface="+mn-lt"/>
                <a:ea typeface="+mn-ea"/>
              </a:rPr>
              <a:t>Oles</a:t>
            </a:r>
            <a:r>
              <a:rPr lang="fr-FR" altLang="fr-FR" dirty="0">
                <a:latin typeface="+mn-lt"/>
                <a:ea typeface="+mn-ea"/>
              </a:rPr>
              <a:t> </a:t>
            </a:r>
            <a:r>
              <a:rPr lang="fr-FR" altLang="fr-FR" dirty="0" err="1">
                <a:latin typeface="+mn-lt"/>
                <a:ea typeface="+mn-ea"/>
              </a:rPr>
              <a:t>Honchar</a:t>
            </a:r>
            <a:r>
              <a:rPr lang="fr-FR" altLang="fr-FR" dirty="0">
                <a:latin typeface="+mn-lt"/>
                <a:ea typeface="+mn-ea"/>
              </a:rPr>
              <a:t> </a:t>
            </a:r>
            <a:r>
              <a:rPr lang="fr-FR" altLang="fr-FR" dirty="0" err="1">
                <a:latin typeface="+mn-lt"/>
                <a:ea typeface="+mn-ea"/>
              </a:rPr>
              <a:t>Dnipro</a:t>
            </a:r>
            <a:r>
              <a:rPr lang="fr-FR" altLang="fr-FR" dirty="0">
                <a:latin typeface="+mn-lt"/>
                <a:ea typeface="+mn-ea"/>
              </a:rPr>
              <a:t> National </a:t>
            </a:r>
            <a:r>
              <a:rPr lang="fr-FR" altLang="fr-FR" dirty="0" err="1">
                <a:latin typeface="+mn-lt"/>
                <a:ea typeface="+mn-ea"/>
              </a:rPr>
              <a:t>University</a:t>
            </a:r>
            <a:r>
              <a:rPr lang="fr-FR" altLang="fr-FR" dirty="0">
                <a:latin typeface="+mn-lt"/>
                <a:ea typeface="+mn-ea"/>
              </a:rPr>
              <a:t> (2019)</a:t>
            </a:r>
          </a:p>
          <a:p>
            <a:pPr marL="457200" lvl="1" indent="0">
              <a:defRPr/>
            </a:pPr>
            <a:endParaRPr lang="fr-FR" altLang="fr-FR" dirty="0"/>
          </a:p>
          <a:p>
            <a:pPr lvl="1">
              <a:buFont typeface="Wingdings" panose="05000000000000000000" pitchFamily="2" charset="2"/>
              <a:buChar char="v"/>
              <a:defRPr/>
            </a:pPr>
            <a:endParaRPr lang="fr-FR" altLang="fr-FR" dirty="0"/>
          </a:p>
        </p:txBody>
      </p:sp>
      <p:graphicFrame>
        <p:nvGraphicFramePr>
          <p:cNvPr id="10" name="Graphique 9">
            <a:extLst>
              <a:ext uri="{FF2B5EF4-FFF2-40B4-BE49-F238E27FC236}">
                <a16:creationId xmlns:a16="http://schemas.microsoft.com/office/drawing/2014/main" id="{023F62CB-7A9F-41B6-A692-48871A2F492F}"/>
              </a:ext>
            </a:extLst>
          </p:cNvPr>
          <p:cNvGraphicFramePr>
            <a:graphicFrameLocks/>
          </p:cNvGraphicFramePr>
          <p:nvPr>
            <p:extLst>
              <p:ext uri="{D42A27DB-BD31-4B8C-83A1-F6EECF244321}">
                <p14:modId xmlns:p14="http://schemas.microsoft.com/office/powerpoint/2010/main" val="3467962187"/>
              </p:ext>
            </p:extLst>
          </p:nvPr>
        </p:nvGraphicFramePr>
        <p:xfrm>
          <a:off x="694242" y="2360035"/>
          <a:ext cx="8129588" cy="4214813"/>
        </p:xfrm>
        <a:graphic>
          <a:graphicData uri="http://schemas.openxmlformats.org/drawingml/2006/chart">
            <c:chart xmlns:c="http://schemas.openxmlformats.org/drawingml/2006/chart" xmlns:r="http://schemas.openxmlformats.org/officeDocument/2006/relationships" r:id="rId4"/>
          </a:graphicData>
        </a:graphic>
      </p:graphicFrame>
    </p:spTree>
    <p:extLst>
      <p:ext uri="{BB962C8B-B14F-4D97-AF65-F5344CB8AC3E}">
        <p14:creationId xmlns:p14="http://schemas.microsoft.com/office/powerpoint/2010/main" val="112438708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z="3100" dirty="0" err="1"/>
              <a:t>Undertaken</a:t>
            </a:r>
            <a:r>
              <a:rPr lang="fr-FR" sz="3100" dirty="0"/>
              <a:t> </a:t>
            </a:r>
            <a:r>
              <a:rPr lang="fr-FR" sz="3100" dirty="0" err="1"/>
              <a:t>activities</a:t>
            </a:r>
            <a:r>
              <a:rPr lang="fr-FR" dirty="0"/>
              <a:t> </a:t>
            </a:r>
          </a:p>
        </p:txBody>
      </p:sp>
      <p:sp>
        <p:nvSpPr>
          <p:cNvPr id="3" name="Espace réservé du contenu 2"/>
          <p:cNvSpPr>
            <a:spLocks noGrp="1"/>
          </p:cNvSpPr>
          <p:nvPr>
            <p:ph sz="half" idx="1"/>
          </p:nvPr>
        </p:nvSpPr>
        <p:spPr>
          <a:xfrm>
            <a:off x="457200" y="1417638"/>
            <a:ext cx="8360229" cy="5279570"/>
          </a:xfrm>
        </p:spPr>
        <p:txBody>
          <a:bodyPr>
            <a:noAutofit/>
          </a:bodyPr>
          <a:lstStyle/>
          <a:p>
            <a:r>
              <a:rPr lang="fr-FR" sz="2000" u="sng" dirty="0" err="1"/>
              <a:t>Teaching</a:t>
            </a:r>
            <a:r>
              <a:rPr lang="fr-FR" sz="2000" u="sng" dirty="0"/>
              <a:t> </a:t>
            </a:r>
            <a:r>
              <a:rPr lang="fr-FR" sz="2000" u="sng" dirty="0" err="1"/>
              <a:t>activities</a:t>
            </a:r>
            <a:r>
              <a:rPr lang="fr-FR" sz="2000" u="sng" dirty="0"/>
              <a:t> </a:t>
            </a:r>
            <a:r>
              <a:rPr lang="fr-FR" sz="2000" dirty="0" err="1"/>
              <a:t>during</a:t>
            </a:r>
            <a:r>
              <a:rPr lang="fr-FR" sz="2000" dirty="0"/>
              <a:t> </a:t>
            </a:r>
            <a:r>
              <a:rPr lang="fr-FR" sz="2000" dirty="0" err="1"/>
              <a:t>summer</a:t>
            </a:r>
            <a:r>
              <a:rPr lang="fr-FR" sz="2000" dirty="0"/>
              <a:t> </a:t>
            </a:r>
            <a:r>
              <a:rPr lang="fr-FR" sz="2000" dirty="0" err="1"/>
              <a:t>schools</a:t>
            </a:r>
            <a:r>
              <a:rPr lang="fr-FR" sz="2000" dirty="0"/>
              <a:t> and </a:t>
            </a:r>
            <a:r>
              <a:rPr lang="fr-FR" sz="2000" dirty="0" err="1"/>
              <a:t>winter</a:t>
            </a:r>
            <a:r>
              <a:rPr lang="fr-FR" sz="2000" dirty="0"/>
              <a:t> </a:t>
            </a:r>
            <a:r>
              <a:rPr lang="fr-FR" sz="2000" dirty="0" err="1"/>
              <a:t>shools</a:t>
            </a:r>
            <a:r>
              <a:rPr lang="fr-FR" sz="2000" dirty="0"/>
              <a:t> in Ukraine and </a:t>
            </a:r>
            <a:r>
              <a:rPr lang="fr-FR" sz="2000" dirty="0" err="1"/>
              <a:t>now</a:t>
            </a:r>
            <a:r>
              <a:rPr lang="fr-FR" sz="2000" dirty="0"/>
              <a:t> in </a:t>
            </a:r>
            <a:r>
              <a:rPr lang="fr-FR" sz="2000" dirty="0" err="1"/>
              <a:t>Poland</a:t>
            </a:r>
            <a:endParaRPr lang="fr-FR" sz="2000" dirty="0"/>
          </a:p>
          <a:p>
            <a:r>
              <a:rPr lang="fr-FR" sz="2000" u="sng" dirty="0"/>
              <a:t>Training </a:t>
            </a:r>
            <a:r>
              <a:rPr lang="fr-FR" sz="2000" u="sng" dirty="0" err="1"/>
              <a:t>activities</a:t>
            </a:r>
            <a:r>
              <a:rPr lang="fr-FR" sz="2000" u="sng" dirty="0"/>
              <a:t> </a:t>
            </a:r>
            <a:r>
              <a:rPr lang="fr-FR" sz="2000" dirty="0"/>
              <a:t>for </a:t>
            </a:r>
            <a:r>
              <a:rPr lang="fr-FR" sz="2000" dirty="0" err="1"/>
              <a:t>teachers</a:t>
            </a:r>
            <a:r>
              <a:rPr lang="fr-FR" sz="2000" dirty="0"/>
              <a:t>, </a:t>
            </a:r>
            <a:r>
              <a:rPr lang="fr-FR" sz="2000" dirty="0" err="1"/>
              <a:t>researchers</a:t>
            </a:r>
            <a:r>
              <a:rPr lang="fr-FR" sz="2000" dirty="0"/>
              <a:t> and in Orsay </a:t>
            </a:r>
          </a:p>
          <a:p>
            <a:r>
              <a:rPr lang="fr-FR" sz="2000" u="sng" dirty="0"/>
              <a:t>Training </a:t>
            </a:r>
            <a:r>
              <a:rPr lang="fr-FR" sz="2000" u="sng" dirty="0" err="1"/>
              <a:t>activities</a:t>
            </a:r>
            <a:r>
              <a:rPr lang="fr-FR" sz="2000" dirty="0"/>
              <a:t> for administrative staff </a:t>
            </a:r>
            <a:r>
              <a:rPr lang="fr-FR" sz="2000" dirty="0" err="1"/>
              <a:t>members</a:t>
            </a:r>
            <a:r>
              <a:rPr lang="fr-FR" sz="2000" dirty="0"/>
              <a:t> of </a:t>
            </a:r>
            <a:r>
              <a:rPr lang="fr-FR" sz="2000" dirty="0" err="1"/>
              <a:t>both</a:t>
            </a:r>
            <a:r>
              <a:rPr lang="fr-FR" sz="2000" dirty="0"/>
              <a:t> countries, </a:t>
            </a:r>
            <a:r>
              <a:rPr lang="fr-FR" sz="2000" dirty="0" err="1"/>
              <a:t>now</a:t>
            </a:r>
            <a:r>
              <a:rPr lang="fr-FR" sz="2000" dirty="0"/>
              <a:t> </a:t>
            </a:r>
            <a:r>
              <a:rPr lang="fr-FR" sz="2000" dirty="0" err="1"/>
              <a:t>only</a:t>
            </a:r>
            <a:r>
              <a:rPr lang="fr-FR" sz="2000" dirty="0"/>
              <a:t> </a:t>
            </a:r>
            <a:r>
              <a:rPr lang="fr-FR" sz="2000" dirty="0" err="1"/>
              <a:t>Ukrainians</a:t>
            </a:r>
            <a:r>
              <a:rPr lang="fr-FR" sz="2000" dirty="0"/>
              <a:t> </a:t>
            </a:r>
            <a:r>
              <a:rPr lang="fr-FR" sz="2000" dirty="0" err="1"/>
              <a:t>through</a:t>
            </a:r>
            <a:r>
              <a:rPr lang="fr-FR" sz="2000" dirty="0"/>
              <a:t> </a:t>
            </a:r>
            <a:r>
              <a:rPr lang="fr-FR" sz="2000" dirty="0" err="1"/>
              <a:t>our</a:t>
            </a:r>
            <a:r>
              <a:rPr lang="fr-FR" sz="2000" dirty="0"/>
              <a:t> staff </a:t>
            </a:r>
            <a:r>
              <a:rPr lang="fr-FR" sz="2000" dirty="0" err="1"/>
              <a:t>weeks</a:t>
            </a:r>
            <a:endParaRPr lang="fr-FR" sz="2000" dirty="0"/>
          </a:p>
          <a:p>
            <a:r>
              <a:rPr lang="fr-FR" sz="2000" u="sng" dirty="0" err="1"/>
              <a:t>Intership</a:t>
            </a:r>
            <a:r>
              <a:rPr lang="fr-FR" sz="2000" dirty="0"/>
              <a:t> placements for </a:t>
            </a:r>
            <a:r>
              <a:rPr lang="fr-FR" sz="2000" dirty="0" err="1"/>
              <a:t>bachelor</a:t>
            </a:r>
            <a:r>
              <a:rPr lang="fr-FR" sz="2000" dirty="0"/>
              <a:t> and master </a:t>
            </a:r>
            <a:r>
              <a:rPr lang="fr-FR" sz="2000" dirty="0" err="1"/>
              <a:t>students</a:t>
            </a:r>
            <a:r>
              <a:rPr lang="fr-FR" sz="2000" dirty="0"/>
              <a:t> in Orsay </a:t>
            </a:r>
            <a:r>
              <a:rPr lang="fr-FR" sz="2000" dirty="0" err="1"/>
              <a:t>laboratories</a:t>
            </a:r>
            <a:r>
              <a:rPr lang="fr-FR" sz="2000" dirty="0"/>
              <a:t> (</a:t>
            </a:r>
            <a:r>
              <a:rPr lang="fr-FR" sz="2000" dirty="0" err="1"/>
              <a:t>IJClab</a:t>
            </a:r>
            <a:r>
              <a:rPr lang="fr-FR" sz="2000" dirty="0"/>
              <a:t>, CNRS, CEA) </a:t>
            </a:r>
          </a:p>
          <a:p>
            <a:r>
              <a:rPr lang="fr-FR" sz="2000" u="sng" dirty="0" err="1"/>
              <a:t>Study</a:t>
            </a:r>
            <a:r>
              <a:rPr lang="fr-FR" sz="2000" u="sng" dirty="0"/>
              <a:t> exchanges </a:t>
            </a:r>
            <a:r>
              <a:rPr lang="fr-FR" sz="2000" dirty="0"/>
              <a:t>in </a:t>
            </a:r>
            <a:r>
              <a:rPr lang="fr-FR" sz="2000" dirty="0" err="1"/>
              <a:t>selective</a:t>
            </a:r>
            <a:r>
              <a:rPr lang="fr-FR" sz="2000" dirty="0"/>
              <a:t> </a:t>
            </a:r>
            <a:r>
              <a:rPr lang="fr-FR" sz="2000" dirty="0" err="1"/>
              <a:t>master’s</a:t>
            </a:r>
            <a:r>
              <a:rPr lang="fr-FR" sz="2000" dirty="0"/>
              <a:t> programmes </a:t>
            </a:r>
          </a:p>
          <a:p>
            <a:pPr marL="0" indent="0">
              <a:buNone/>
            </a:pPr>
            <a:endParaRPr lang="fr-FR" sz="2000" dirty="0"/>
          </a:p>
          <a:p>
            <a:pPr marL="0" indent="0">
              <a:buNone/>
            </a:pPr>
            <a:r>
              <a:rPr lang="fr-FR" sz="2000" dirty="0"/>
              <a:t>Goals:</a:t>
            </a:r>
          </a:p>
          <a:p>
            <a:pPr>
              <a:buFont typeface="Wingdings" panose="05000000000000000000" pitchFamily="2" charset="2"/>
              <a:buChar char="è"/>
            </a:pPr>
            <a:r>
              <a:rPr lang="en-US" sz="2000" dirty="0">
                <a:sym typeface="Wingdings" panose="05000000000000000000" pitchFamily="2" charset="2"/>
              </a:rPr>
              <a:t>Strengthening the cooperation through the increase of student and staff mobilities</a:t>
            </a:r>
          </a:p>
          <a:p>
            <a:pPr>
              <a:buFont typeface="Wingdings" panose="05000000000000000000" pitchFamily="2" charset="2"/>
              <a:buChar char="è"/>
            </a:pPr>
            <a:r>
              <a:rPr lang="en-US" sz="2000" dirty="0"/>
              <a:t>Maintaining our cooperation with Ukraine in the hope of helping with the post-war effort</a:t>
            </a:r>
          </a:p>
          <a:p>
            <a:pPr marL="0" indent="0">
              <a:buNone/>
            </a:pPr>
            <a:endParaRPr lang="fr-FR" sz="2000" dirty="0"/>
          </a:p>
        </p:txBody>
      </p:sp>
    </p:spTree>
    <p:extLst>
      <p:ext uri="{BB962C8B-B14F-4D97-AF65-F5344CB8AC3E}">
        <p14:creationId xmlns:p14="http://schemas.microsoft.com/office/powerpoint/2010/main" val="367853694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86F00-5537-9147-8C8C-6310EAD5E541}"/>
              </a:ext>
            </a:extLst>
          </p:cNvPr>
          <p:cNvSpPr>
            <a:spLocks noGrp="1"/>
          </p:cNvSpPr>
          <p:nvPr>
            <p:ph type="ctrTitle"/>
          </p:nvPr>
        </p:nvSpPr>
        <p:spPr>
          <a:xfrm>
            <a:off x="272128" y="1904276"/>
            <a:ext cx="8305342" cy="2665563"/>
          </a:xfrm>
        </p:spPr>
        <p:txBody>
          <a:bodyPr>
            <a:normAutofit/>
          </a:bodyPr>
          <a:lstStyle/>
          <a:p>
            <a:r>
              <a:rPr lang="fr-FR" sz="4400" b="1" dirty="0" err="1"/>
              <a:t>Thank</a:t>
            </a:r>
            <a:r>
              <a:rPr lang="fr-FR" sz="4400" b="1" dirty="0"/>
              <a:t> </a:t>
            </a:r>
            <a:r>
              <a:rPr lang="fr-FR" sz="4400" b="1" dirty="0" err="1"/>
              <a:t>you</a:t>
            </a:r>
            <a:r>
              <a:rPr lang="fr-FR" sz="4400" b="1" dirty="0"/>
              <a:t> for </a:t>
            </a:r>
            <a:r>
              <a:rPr lang="fr-FR" sz="4400" b="1" dirty="0" err="1"/>
              <a:t>your</a:t>
            </a:r>
            <a:r>
              <a:rPr lang="fr-FR" sz="4400" b="1" dirty="0"/>
              <a:t> attention !</a:t>
            </a:r>
          </a:p>
        </p:txBody>
      </p:sp>
      <p:sp>
        <p:nvSpPr>
          <p:cNvPr id="4" name="ZoneTexte 3">
            <a:extLst>
              <a:ext uri="{FF2B5EF4-FFF2-40B4-BE49-F238E27FC236}">
                <a16:creationId xmlns:a16="http://schemas.microsoft.com/office/drawing/2014/main" id="{4728990B-36F0-5D44-9E77-775256E9A92F}"/>
              </a:ext>
            </a:extLst>
          </p:cNvPr>
          <p:cNvSpPr txBox="1"/>
          <p:nvPr/>
        </p:nvSpPr>
        <p:spPr>
          <a:xfrm>
            <a:off x="209260" y="4883197"/>
            <a:ext cx="8431078" cy="1754326"/>
          </a:xfrm>
          <a:prstGeom prst="rect">
            <a:avLst/>
          </a:prstGeom>
          <a:noFill/>
        </p:spPr>
        <p:txBody>
          <a:bodyPr wrap="square" rtlCol="0">
            <a:spAutoFit/>
          </a:bodyPr>
          <a:lstStyle/>
          <a:p>
            <a:endParaRPr lang="fr-FR" b="1" u="sng" dirty="0">
              <a:solidFill>
                <a:schemeClr val="bg1"/>
              </a:solidFill>
            </a:endParaRPr>
          </a:p>
          <a:p>
            <a:r>
              <a:rPr lang="en-US" b="1" dirty="0">
                <a:solidFill>
                  <a:schemeClr val="bg1"/>
                </a:solidFill>
              </a:rPr>
              <a:t>Incoming student mobilities : </a:t>
            </a:r>
            <a:r>
              <a:rPr lang="en-US" dirty="0">
                <a:solidFill>
                  <a:schemeClr val="bg1"/>
                </a:solidFill>
              </a:rPr>
              <a:t>anne-lise.braesch@universite-paris-saclay.fr </a:t>
            </a:r>
            <a:br>
              <a:rPr lang="en-US" dirty="0">
                <a:solidFill>
                  <a:schemeClr val="bg1"/>
                </a:solidFill>
              </a:rPr>
            </a:br>
            <a:r>
              <a:rPr lang="en-US" b="1" dirty="0">
                <a:solidFill>
                  <a:schemeClr val="bg1"/>
                </a:solidFill>
              </a:rPr>
              <a:t>Staff mobilities : </a:t>
            </a:r>
            <a:r>
              <a:rPr lang="en-US" dirty="0">
                <a:solidFill>
                  <a:schemeClr val="bg1"/>
                </a:solidFill>
              </a:rPr>
              <a:t>lazare.buton@universite-paris-saclay.fr </a:t>
            </a:r>
            <a:br>
              <a:rPr lang="en-US" dirty="0">
                <a:solidFill>
                  <a:schemeClr val="bg1"/>
                </a:solidFill>
              </a:rPr>
            </a:br>
            <a:r>
              <a:rPr lang="en-US" b="1" dirty="0">
                <a:solidFill>
                  <a:schemeClr val="bg1"/>
                </a:solidFill>
              </a:rPr>
              <a:t>ICM Coordinator : </a:t>
            </a:r>
            <a:r>
              <a:rPr lang="en-US" dirty="0">
                <a:solidFill>
                  <a:schemeClr val="bg1"/>
                </a:solidFill>
              </a:rPr>
              <a:t>celia.fernandez1 @universite-paris-saclay.fr </a:t>
            </a:r>
            <a:br>
              <a:rPr lang="en-US" dirty="0">
                <a:solidFill>
                  <a:schemeClr val="bg1"/>
                </a:solidFill>
              </a:rPr>
            </a:br>
            <a:br>
              <a:rPr lang="en-US" dirty="0">
                <a:solidFill>
                  <a:schemeClr val="bg1"/>
                </a:solidFill>
              </a:rPr>
            </a:br>
            <a:r>
              <a:rPr lang="en-US" b="1" dirty="0">
                <a:solidFill>
                  <a:schemeClr val="bg1"/>
                </a:solidFill>
              </a:rPr>
              <a:t>Cooperation contact: </a:t>
            </a:r>
            <a:r>
              <a:rPr lang="en-US" dirty="0">
                <a:solidFill>
                  <a:schemeClr val="bg1"/>
                </a:solidFill>
              </a:rPr>
              <a:t>jeremie.klinge@universite-paris-saclay.fr </a:t>
            </a:r>
            <a:endParaRPr lang="fr-FR" dirty="0">
              <a:solidFill>
                <a:schemeClr val="bg1"/>
              </a:solidFill>
            </a:endParaRPr>
          </a:p>
        </p:txBody>
      </p:sp>
    </p:spTree>
    <p:extLst>
      <p:ext uri="{BB962C8B-B14F-4D97-AF65-F5344CB8AC3E}">
        <p14:creationId xmlns:p14="http://schemas.microsoft.com/office/powerpoint/2010/main" val="1536621395"/>
      </p:ext>
    </p:extLst>
  </p:cSld>
  <p:clrMapOvr>
    <a:masterClrMapping/>
  </p:clrMapOvr>
</p:sld>
</file>

<file path=ppt/theme/theme1.xml><?xml version="1.0" encoding="utf-8"?>
<a:theme xmlns:a="http://schemas.openxmlformats.org/drawingml/2006/main" name="1_UPSACLAY">
  <a:themeElements>
    <a:clrScheme name="UPSACLAY 1">
      <a:dk1>
        <a:srgbClr val="63003C"/>
      </a:dk1>
      <a:lt1>
        <a:srgbClr val="FFFFFF"/>
      </a:lt1>
      <a:dk2>
        <a:srgbClr val="303E48"/>
      </a:dk2>
      <a:lt2>
        <a:srgbClr val="BDC4BC"/>
      </a:lt2>
      <a:accent1>
        <a:srgbClr val="DA5200"/>
      </a:accent1>
      <a:accent2>
        <a:srgbClr val="006996"/>
      </a:accent2>
      <a:accent3>
        <a:srgbClr val="FFFFFF"/>
      </a:accent3>
      <a:accent4>
        <a:srgbClr val="86B700"/>
      </a:accent4>
      <a:accent5>
        <a:srgbClr val="464595"/>
      </a:accent5>
      <a:accent6>
        <a:srgbClr val="80143C"/>
      </a:accent6>
      <a:hlink>
        <a:srgbClr val="63003C"/>
      </a:hlink>
      <a:folHlink>
        <a:srgbClr val="B8ACD7"/>
      </a:folHlink>
    </a:clrScheme>
    <a:fontScheme name="Université Paris-Saclay">
      <a:majorFont>
        <a:latin typeface="Open Sans"/>
        <a:ea typeface=""/>
        <a:cs typeface="Arial Unicode MS"/>
      </a:majorFont>
      <a:minorFont>
        <a:latin typeface="Open Sans"/>
        <a:ea typeface=""/>
        <a:cs typeface="Arial Unicode MS"/>
      </a:minorFont>
    </a:fontScheme>
    <a:fmtScheme name="Thème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a refaire" id="{94AEBCF8-AF65-4DB5-B259-1F3F1BE73777}" vid="{6FB0EB57-A501-4BEC-859A-9BC2B4F2B6C4}"/>
    </a:ext>
  </a:ext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806</TotalTime>
  <Words>697</Words>
  <Application>Microsoft Office PowerPoint</Application>
  <PresentationFormat>Affichage à l'écran (4:3)</PresentationFormat>
  <Paragraphs>105</Paragraphs>
  <Slides>8</Slides>
  <Notes>5</Notes>
  <HiddenSlides>0</HiddenSlides>
  <MMClips>0</MMClips>
  <ScaleCrop>false</ScaleCrop>
  <HeadingPairs>
    <vt:vector size="6" baseType="variant">
      <vt:variant>
        <vt:lpstr>Polices utilisées</vt:lpstr>
      </vt:variant>
      <vt:variant>
        <vt:i4>4</vt:i4>
      </vt:variant>
      <vt:variant>
        <vt:lpstr>Thème</vt:lpstr>
      </vt:variant>
      <vt:variant>
        <vt:i4>1</vt:i4>
      </vt:variant>
      <vt:variant>
        <vt:lpstr>Titres des diapositives</vt:lpstr>
      </vt:variant>
      <vt:variant>
        <vt:i4>8</vt:i4>
      </vt:variant>
    </vt:vector>
  </HeadingPairs>
  <TitlesOfParts>
    <vt:vector size="13" baseType="lpstr">
      <vt:lpstr>Arial</vt:lpstr>
      <vt:lpstr>Calibri</vt:lpstr>
      <vt:lpstr>Open Sans</vt:lpstr>
      <vt:lpstr>Wingdings</vt:lpstr>
      <vt:lpstr>1_UPSACLAY</vt:lpstr>
      <vt:lpstr>Scientific cooperation between Ukraine and Paris-Saclay University within the framework of ICM Erasmus + projects (KA171)</vt:lpstr>
      <vt:lpstr>Objectives of the ICM project</vt:lpstr>
      <vt:lpstr>The Erasmus priorities for 2021-27</vt:lpstr>
      <vt:lpstr>Project management – Reminder of general rules</vt:lpstr>
      <vt:lpstr>ICM Projects at Paris-Saclay University </vt:lpstr>
      <vt:lpstr>Ukraine and Paris-Saclay University</vt:lpstr>
      <vt:lpstr>Undertaken activities </vt:lpstr>
      <vt:lpstr>Thank you for your attention !</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 new institution,  a world-class university</dc:title>
  <dc:creator>Sergei Shikalov</dc:creator>
  <cp:lastModifiedBy>Lazare Buton</cp:lastModifiedBy>
  <cp:revision>63</cp:revision>
  <dcterms:created xsi:type="dcterms:W3CDTF">2021-03-16T07:08:06Z</dcterms:created>
  <dcterms:modified xsi:type="dcterms:W3CDTF">2025-06-10T10:56:35Z</dcterms:modified>
</cp:coreProperties>
</file>