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22"/>
  </p:notesMasterIdLst>
  <p:sldIdLst>
    <p:sldId id="444" r:id="rId2"/>
    <p:sldId id="901" r:id="rId3"/>
    <p:sldId id="902" r:id="rId4"/>
    <p:sldId id="903" r:id="rId5"/>
    <p:sldId id="865" r:id="rId6"/>
    <p:sldId id="904" r:id="rId7"/>
    <p:sldId id="895" r:id="rId8"/>
    <p:sldId id="899" r:id="rId9"/>
    <p:sldId id="257" r:id="rId10"/>
    <p:sldId id="900" r:id="rId11"/>
    <p:sldId id="906" r:id="rId12"/>
    <p:sldId id="905" r:id="rId13"/>
    <p:sldId id="263" r:id="rId14"/>
    <p:sldId id="267" r:id="rId15"/>
    <p:sldId id="268" r:id="rId16"/>
    <p:sldId id="269" r:id="rId17"/>
    <p:sldId id="285" r:id="rId18"/>
    <p:sldId id="288" r:id="rId19"/>
    <p:sldId id="262" r:id="rId20"/>
    <p:sldId id="87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B1E0B"/>
    <a:srgbClr val="17891B"/>
    <a:srgbClr val="BA8F2C"/>
    <a:srgbClr val="124917"/>
    <a:srgbClr val="177724"/>
    <a:srgbClr val="7C60C6"/>
    <a:srgbClr val="CA492B"/>
    <a:srgbClr val="97BE49"/>
    <a:srgbClr val="3D9CCC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87931" autoAdjust="0"/>
  </p:normalViewPr>
  <p:slideViewPr>
    <p:cSldViewPr snapToGrid="0" snapToObjects="1">
      <p:cViewPr varScale="1">
        <p:scale>
          <a:sx n="82" d="100"/>
          <a:sy n="82" d="100"/>
        </p:scale>
        <p:origin x="1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C6DBC-5529-F34B-B5A3-2B761AF7F4F4}" type="datetimeFigureOut">
              <a:rPr lang="fr-FR" smtClean="0"/>
              <a:t>19/06/2025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A4677-E923-4445-BC8E-3ADFDFFAF8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03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4677-E923-4445-BC8E-3ADFDFFAF87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19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2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73CE41-CCB4-4C80-AF53-AA29D7A7FE26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2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73CE41-CCB4-4C80-AF53-AA29D7A7FE26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86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2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73CE41-CCB4-4C80-AF53-AA29D7A7FE26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12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45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sldNum" idx="47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468894C-A159-4777-8B5E-B2368C0AA368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87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sldNum" idx="51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9EF7BCA-B2E1-47A4-AD7D-851761609BA1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ln w="0">
            <a:noFill/>
          </a:ln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709920" y="4925520"/>
            <a:ext cx="5679000" cy="402948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sldNum" idx="52"/>
          </p:nvPr>
        </p:nvSpPr>
        <p:spPr>
          <a:xfrm>
            <a:off x="4021200" y="9721080"/>
            <a:ext cx="3075840" cy="513000"/>
          </a:xfrm>
          <a:prstGeom prst="rect">
            <a:avLst/>
          </a:prstGeom>
          <a:noFill/>
          <a:ln w="0">
            <a:noFill/>
          </a:ln>
        </p:spPr>
        <p:txBody>
          <a:bodyPr lIns="99000" tIns="49680" rIns="99000" bIns="4968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3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9B9165F-3FFB-488B-86C8-92832E0B4CC7}" type="slidenum">
              <a:rPr lang="fr-FR" sz="13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fr-FR" sz="13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4677-E923-4445-BC8E-3ADFDFFAF87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0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4677-E923-4445-BC8E-3ADFDFFAF87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32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099" y="1388533"/>
            <a:ext cx="7243234" cy="3124200"/>
          </a:xfrm>
          <a:solidFill>
            <a:srgbClr val="002060"/>
          </a:solidFill>
        </p:spPr>
        <p:txBody>
          <a:bodyPr anchor="b">
            <a:noAutofit/>
          </a:bodyPr>
          <a:lstStyle>
            <a:lvl1pPr>
              <a:defRPr sz="3600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8935" y="4601633"/>
            <a:ext cx="7264400" cy="17526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rgbClr val="355D7E"/>
                </a:solidFill>
                <a:latin typeface="Avenir Book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8EA7C3E-6741-E94A-B7F9-FB93F956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494665-E448-8340-BE19-8889920A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  <a:endParaRPr lang="en-US" altLang="fr-FR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6B8351-26F7-DA40-9C8C-991A40BD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546AA-E4E8-3F4E-B095-D32B0B19DE6F}" type="slidenum">
              <a:rPr lang="en-US" altLang="fr-FR"/>
              <a:pPr/>
              <a:t>‹N°›</a:t>
            </a:fld>
            <a:endParaRPr lang="en-US" altLang="fr-FR"/>
          </a:p>
        </p:txBody>
      </p:sp>
      <p:pic>
        <p:nvPicPr>
          <p:cNvPr id="5122" name="Picture 2" descr="IJCLab Logo">
            <a:extLst>
              <a:ext uri="{FF2B5EF4-FFF2-40B4-BE49-F238E27FC236}">
                <a16:creationId xmlns:a16="http://schemas.microsoft.com/office/drawing/2014/main" id="{CF46A88E-B582-9D44-89F2-31BC9B0DEA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85" y="362512"/>
            <a:ext cx="1485418" cy="11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8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3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166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90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0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39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isposition personnalisé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0" y="1440"/>
            <a:ext cx="12191760" cy="882360"/>
          </a:xfrm>
          <a:prstGeom prst="rect">
            <a:avLst/>
          </a:prstGeom>
          <a:solidFill>
            <a:srgbClr val="FF6600"/>
          </a:solidFill>
          <a:ln w="0">
            <a:solidFill>
              <a:srgbClr val="FFFFFF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en-GB" sz="3200" b="0" strike="noStrike" spc="-1">
                <a:solidFill>
                  <a:schemeClr val="lt1"/>
                </a:solidFill>
                <a:latin typeface="Calibri"/>
              </a:rPr>
              <a:t>Cliquez et modifiez le titre</a:t>
            </a:r>
            <a:endParaRPr lang="fr-FR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ftr" idx="10"/>
          </p:nvPr>
        </p:nvSpPr>
        <p:spPr>
          <a:xfrm>
            <a:off x="3695760" y="6516000"/>
            <a:ext cx="691164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ASSIE Marlène   –  AP GRIT-MUGAST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11"/>
          </p:nvPr>
        </p:nvSpPr>
        <p:spPr>
          <a:xfrm>
            <a:off x="1967400" y="6516000"/>
            <a:ext cx="153576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12"/>
          </p:nvPr>
        </p:nvSpPr>
        <p:spPr>
          <a:xfrm>
            <a:off x="11088720" y="6516000"/>
            <a:ext cx="959760" cy="3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AFDF6F7-8562-424A-AD9C-688332F517BF}" type="slidenum"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13327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0" y="1440"/>
            <a:ext cx="12191760" cy="882360"/>
          </a:xfrm>
          <a:prstGeom prst="rect">
            <a:avLst/>
          </a:prstGeom>
          <a:solidFill>
            <a:srgbClr val="FF6600"/>
          </a:solidFill>
          <a:ln w="0">
            <a:solidFill>
              <a:srgbClr val="FFFFFF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3200" b="0" strike="noStrike" spc="-1">
                <a:solidFill>
                  <a:schemeClr val="lt1"/>
                </a:solidFill>
                <a:latin typeface="Calibri"/>
              </a:rPr>
              <a:t>Cliquez et modifiez le titre</a:t>
            </a:r>
            <a:endParaRPr lang="fr-FR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Calibri"/>
              </a:rPr>
              <a:t>ASSIE Marlène   –  AP GRIT-MUGAST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78AE8C6-E629-4569-B459-4BF7EAE23716}" type="slidenum"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Calibri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78092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C4462A-4DA5-4062-B546-4046D703B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87325" y="6545341"/>
            <a:ext cx="2582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GRIT </a:t>
            </a:r>
            <a:r>
              <a:rPr lang="fr-FR" sz="1100" dirty="0" err="1">
                <a:solidFill>
                  <a:schemeClr val="bg1"/>
                </a:solidFill>
              </a:rPr>
              <a:t>integration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r>
              <a:rPr lang="fr-FR" sz="1100" dirty="0">
                <a:solidFill>
                  <a:schemeClr val="bg1"/>
                </a:solidFill>
              </a:rPr>
              <a:t> AGATA-VAMOS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F583BF-B7C1-469A-AD94-1F2ABF0CAC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934" y="6527512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dirty="0">
                <a:solidFill>
                  <a:schemeClr val="bg1"/>
                </a:solidFill>
              </a:rPr>
              <a:t>13/06/2025</a:t>
            </a:r>
            <a:endParaRPr lang="fr-FR" sz="1100" baseline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C7F53-C11C-4687-8A0F-1898122A56B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26466" y="6512645"/>
            <a:ext cx="86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597758-789E-4ED3-92FB-9388A9AB3262}" type="slidenum">
              <a:rPr lang="fr-FR" sz="1100" smtClean="0">
                <a:solidFill>
                  <a:schemeClr val="bg1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72669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9FA1-0260-A94C-B577-01372734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4872-9DC5-2D43-BF1B-FCCC3BC7C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1B47-4007-D64A-A776-E938BF44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0FB7A-A689-1C44-A03B-4353886F3DB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5346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67" y="422275"/>
            <a:ext cx="10972800" cy="62865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E727CE-AC4A-7D44-86C3-AE1A0042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2665" y="3"/>
            <a:ext cx="3860800" cy="328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D184A5-99AC-1244-AACF-898B49D9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565" y="0"/>
            <a:ext cx="7683500" cy="330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42F83C-E035-264C-B16B-077945EA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716" y="3"/>
            <a:ext cx="1422400" cy="328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470795-208E-E242-B176-196481F08D32}" type="slidenum">
              <a:rPr lang="en-US" altLang="fr-FR" smtClean="0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1247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21E24B-CFC0-0748-954F-986AEB17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250B90-1411-B046-8604-7263DD7D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06B761-C412-8244-B4B6-871E5F7A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263B3-0322-9B43-A8CE-E66AAE378AB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6252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5899615F-2B07-6248-A812-B6779C7F02E1}"/>
              </a:ext>
            </a:extLst>
          </p:cNvPr>
          <p:cNvCxnSpPr/>
          <p:nvPr/>
        </p:nvCxnSpPr>
        <p:spPr>
          <a:xfrm rot="5400000">
            <a:off x="911754" y="3580344"/>
            <a:ext cx="557847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5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7B6124C-7058-4344-B8FF-0CEC3982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8B7D5DE-0ED2-704D-B6B9-105E0D26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E61C5C-8A3C-B546-98A8-86CFED4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D3A2F-7839-1F4B-AAC7-961BD15D3CA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784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1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D6B77-CDA1-4F45-93CC-42980FD9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45E3C3-3B0F-2245-B23D-F68FB626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11543C-AE05-0540-86D4-B290385F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DCF3E-3E1E-AD49-839B-5A2AAD7E80D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9342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A15FC-2B5E-5E47-9832-4CB45A0B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14289-582A-9642-A865-9F087EAF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7B4F-9E02-F741-9B40-D311A152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3D0D0-896C-5746-85CF-93D4E246A95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750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0E961-CC70-9841-911A-8EA80807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121D4-F355-BE4B-8CAE-5C49FB79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F1E57-E0FF-F444-A2DA-E92E3AA5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47D1F-98FA-6F48-8250-4506839CC27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1081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8"/>
            <a:ext cx="12192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237811" y="-71438"/>
            <a:ext cx="2904788" cy="135729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3143231" y="285728"/>
            <a:ext cx="8763061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80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3333731" y="785794"/>
            <a:ext cx="8858270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25" y="492110"/>
            <a:ext cx="2286016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r>
              <a:rPr lang="fr-FR"/>
              <a:t>19/06/2025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11430039" y="6500834"/>
            <a:ext cx="76200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C2CF4-5274-451A-B5B2-DDFF816FA3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Arial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3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2C000-341E-7944-92D1-A117F8A6B1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422275"/>
            <a:ext cx="10972800" cy="628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0619572-7C70-594C-97B3-F954C63477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216028"/>
            <a:ext cx="10972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  <a:endParaRPr lang="en-US" alt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B60C85-1DA4-5B43-9A38-893056906092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1054-7095-8046-8ECF-386B07998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439" y="3"/>
            <a:ext cx="3860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62E90-EA9C-0946-8B21-17A48B76E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339" y="0"/>
            <a:ext cx="7683500" cy="330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56236-BDE6-1C4B-8FD7-074620F88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90490" y="3"/>
            <a:ext cx="14224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2599AD6B-C2AB-E743-B471-950AA47A532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9286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720" r:id="rId15"/>
    <p:sldLayoutId id="2147483721" r:id="rId16"/>
    <p:sldLayoutId id="2147483722" r:id="rId1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spc="-100">
          <a:solidFill>
            <a:srgbClr val="355D7E"/>
          </a:solidFill>
          <a:latin typeface="Avenir Black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55D7E"/>
          </a:solidFill>
          <a:latin typeface="Avenir Black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ra.com/fr/fr/haut-de-bikini-structur&#233;-p00501004.html?v1=51974219&amp;v2=14456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ra.com/fr/fr/haut-de-bikini-structur&#233;-p00501004.html?v1=51974219&amp;v2=144564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EA35B3F-64CD-6747-904B-32DEB50DF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69460" y="5105400"/>
            <a:ext cx="5305728" cy="1752600"/>
          </a:xfrm>
          <a:noFill/>
        </p:spPr>
        <p:txBody>
          <a:bodyPr/>
          <a:lstStyle/>
          <a:p>
            <a:endParaRPr lang="fr-FR" dirty="0"/>
          </a:p>
          <a:p>
            <a:r>
              <a:rPr lang="fr-FR" dirty="0"/>
              <a:t>Marlène </a:t>
            </a:r>
            <a:r>
              <a:rPr lang="fr-FR" dirty="0" err="1"/>
              <a:t>Assié</a:t>
            </a:r>
            <a:r>
              <a:rPr lang="fr-FR" dirty="0"/>
              <a:t>, </a:t>
            </a:r>
          </a:p>
          <a:p>
            <a:r>
              <a:rPr lang="fr-FR" dirty="0"/>
              <a:t>D. </a:t>
            </a:r>
            <a:r>
              <a:rPr lang="fr-FR" dirty="0" err="1"/>
              <a:t>Beaumel</a:t>
            </a:r>
            <a:r>
              <a:rPr lang="fr-FR" dirty="0"/>
              <a:t>, </a:t>
            </a:r>
            <a:r>
              <a:rPr lang="fr-FR" dirty="0" err="1"/>
              <a:t>Valérian</a:t>
            </a:r>
            <a:r>
              <a:rPr lang="fr-FR" dirty="0"/>
              <a:t> Girard-</a:t>
            </a:r>
            <a:r>
              <a:rPr lang="fr-FR" dirty="0" err="1"/>
              <a:t>Alcindor</a:t>
            </a:r>
            <a:r>
              <a:rPr lang="fr-FR" dirty="0"/>
              <a:t>, </a:t>
            </a:r>
          </a:p>
          <a:p>
            <a:r>
              <a:rPr lang="fr-FR" b="1" dirty="0" err="1"/>
              <a:t>IJCLab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13D52-09C5-7C48-B50B-E259EE57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7795CA-9C4C-194A-8DAB-EDE3EBA8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620212-B51E-F04A-93DA-8EFEAE14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546AA-E4E8-3F4E-B095-D32B0B19DE6F}" type="slidenum">
              <a:rPr lang="en-US" altLang="fr-FR" smtClean="0"/>
              <a:pPr/>
              <a:t>1</a:t>
            </a:fld>
            <a:endParaRPr lang="en-US" alt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00C054-9FD7-0A49-838E-1151F55D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366" y="1518826"/>
            <a:ext cx="3642127" cy="49402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E7348E-29BB-0041-86CB-82F0C5484E13}"/>
              </a:ext>
            </a:extLst>
          </p:cNvPr>
          <p:cNvSpPr/>
          <p:nvPr/>
        </p:nvSpPr>
        <p:spPr>
          <a:xfrm>
            <a:off x="10497810" y="5978666"/>
            <a:ext cx="13217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©CEA/</a:t>
            </a:r>
            <a:r>
              <a:rPr lang="fr-FR" sz="1200" b="0" i="0" u="none" strike="noStrike" dirty="0" err="1">
                <a:solidFill>
                  <a:schemeClr val="bg1"/>
                </a:solidFill>
                <a:effectLst/>
                <a:latin typeface="Helvetica" pitchFamily="2" charset="0"/>
              </a:rPr>
              <a:t>P.Stroppa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DEDD9A-0DE2-2E42-9155-2754A64FAFB9}"/>
              </a:ext>
            </a:extLst>
          </p:cNvPr>
          <p:cNvSpPr txBox="1"/>
          <p:nvPr/>
        </p:nvSpPr>
        <p:spPr>
          <a:xfrm>
            <a:off x="0" y="4174818"/>
            <a:ext cx="44861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cs typeface="Avenir Heavy"/>
              </a:rPr>
              <a:t>GRIT-MUGAST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091FEA7-F018-4C41-BCF9-CE413B699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"/>
          <a:stretch/>
        </p:blipFill>
        <p:spPr>
          <a:xfrm>
            <a:off x="4619190" y="1522540"/>
            <a:ext cx="3551415" cy="4922505"/>
          </a:xfrm>
          <a:prstGeom prst="rect">
            <a:avLst/>
          </a:prstGeom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46909ED7-D493-5C4E-B9B4-AB92699BF25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35968" y="453966"/>
            <a:ext cx="3363120" cy="351612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1554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9780A7-ADCC-9B49-869D-41F9FA7A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30" y="956040"/>
            <a:ext cx="11444070" cy="5729574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30B393-C28B-4647-BC91-9279129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AE75B-EA9D-A443-8934-ACC81FE9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3FCEAE-8B40-DB4D-AB43-1F88ECFB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10</a:t>
            </a:fld>
            <a:endParaRPr lang="en-US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4B9453-D35B-1046-888F-3A51EE1D1606}"/>
              </a:ext>
            </a:extLst>
          </p:cNvPr>
          <p:cNvSpPr txBox="1"/>
          <p:nvPr/>
        </p:nvSpPr>
        <p:spPr>
          <a:xfrm>
            <a:off x="4698123" y="488731"/>
            <a:ext cx="409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GRIT-MUGAST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timeline</a:t>
            </a:r>
            <a:endParaRPr lang="fr-FR" sz="2800" b="1" dirty="0">
              <a:solidFill>
                <a:srgbClr val="002060"/>
              </a:solidFill>
              <a:latin typeface="Avenir Black" panose="02000503020000020003" pitchFamily="2" charset="0"/>
              <a:cs typeface="Avenir Heavy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288321-3174-9A49-BF04-3422E37EAFF3}"/>
              </a:ext>
            </a:extLst>
          </p:cNvPr>
          <p:cNvSpPr txBox="1"/>
          <p:nvPr/>
        </p:nvSpPr>
        <p:spPr>
          <a:xfrm>
            <a:off x="4293031" y="624581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rgbClr val="C00000"/>
                </a:solidFill>
                <a:latin typeface="Avenir Heavy"/>
                <a:cs typeface="Avenir Heavy"/>
              </a:rPr>
              <a:t>Today</a:t>
            </a:r>
            <a:endParaRPr lang="fr-FR" sz="1800" dirty="0">
              <a:solidFill>
                <a:srgbClr val="C00000"/>
              </a:solidFill>
              <a:latin typeface="Avenir Heavy"/>
              <a:cs typeface="Avenir Heavy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E6C3418-0539-1340-9926-94E6F88BB5A2}"/>
              </a:ext>
            </a:extLst>
          </p:cNvPr>
          <p:cNvCxnSpPr>
            <a:cxnSpLocks/>
          </p:cNvCxnSpPr>
          <p:nvPr/>
        </p:nvCxnSpPr>
        <p:spPr>
          <a:xfrm>
            <a:off x="4711484" y="5610386"/>
            <a:ext cx="0" cy="6199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5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ZoneTexte 2"/>
          <p:cNvSpPr/>
          <p:nvPr/>
        </p:nvSpPr>
        <p:spPr>
          <a:xfrm>
            <a:off x="556560" y="9396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2019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ZoneTexte 3"/>
          <p:cNvSpPr/>
          <p:nvPr/>
        </p:nvSpPr>
        <p:spPr>
          <a:xfrm>
            <a:off x="3358440" y="9982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2021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ZoneTexte 4"/>
          <p:cNvSpPr/>
          <p:nvPr/>
        </p:nvSpPr>
        <p:spPr>
          <a:xfrm>
            <a:off x="6471720" y="99972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2023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ZoneTexte 6"/>
          <p:cNvSpPr/>
          <p:nvPr/>
        </p:nvSpPr>
        <p:spPr>
          <a:xfrm>
            <a:off x="1967760" y="9648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2020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ZoneTexte 7"/>
          <p:cNvSpPr/>
          <p:nvPr/>
        </p:nvSpPr>
        <p:spPr>
          <a:xfrm>
            <a:off x="4787280" y="99504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2022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ZoneTexte 8"/>
          <p:cNvSpPr/>
          <p:nvPr/>
        </p:nvSpPr>
        <p:spPr>
          <a:xfrm>
            <a:off x="8103600" y="99756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2024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ZoneTexte 9"/>
          <p:cNvSpPr/>
          <p:nvPr/>
        </p:nvSpPr>
        <p:spPr>
          <a:xfrm>
            <a:off x="9513360" y="9928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2025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ZoneTexte 17"/>
          <p:cNvSpPr/>
          <p:nvPr/>
        </p:nvSpPr>
        <p:spPr>
          <a:xfrm>
            <a:off x="1275480" y="1511280"/>
            <a:ext cx="4137008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 dirty="0">
                <a:solidFill>
                  <a:schemeClr val="dk1"/>
                </a:solidFill>
                <a:latin typeface="Calibri"/>
              </a:rPr>
              <a:t>High efficiency for particles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 dirty="0">
                <a:solidFill>
                  <a:schemeClr val="dk1"/>
                </a:solidFill>
                <a:latin typeface="Calibri"/>
              </a:rPr>
              <a:t>High granularity   (strip pitch &lt; 0.8 mm)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Text Box 9"/>
          <p:cNvSpPr/>
          <p:nvPr/>
        </p:nvSpPr>
        <p:spPr>
          <a:xfrm>
            <a:off x="2726280" y="1909080"/>
            <a:ext cx="3888000" cy="79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457200" lvl="1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  <a:ea typeface="MS PGothic"/>
              </a:rPr>
              <a:t>  500 um DSSD  pitch &lt; 0.8 mm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457200" lvl="1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  <a:ea typeface="MS PGothic"/>
              </a:rPr>
              <a:t>  1.5 mm DSSD pitch ~6mm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ZoneTexte 22"/>
          <p:cNvSpPr/>
          <p:nvPr/>
        </p:nvSpPr>
        <p:spPr>
          <a:xfrm>
            <a:off x="1285920" y="2183400"/>
            <a:ext cx="1802520" cy="333360"/>
          </a:xfrm>
          <a:prstGeom prst="rect">
            <a:avLst/>
          </a:prstGeom>
          <a:solidFill>
            <a:srgbClr val="FFD0B3">
              <a:alpha val="2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C00000"/>
                </a:solidFill>
                <a:latin typeface="Arial"/>
                <a:ea typeface="MS PGothic"/>
              </a:rPr>
              <a:t>Layers of Silicon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Rectangle 20"/>
          <p:cNvSpPr/>
          <p:nvPr/>
        </p:nvSpPr>
        <p:spPr>
          <a:xfrm rot="16200000">
            <a:off x="22320" y="2086920"/>
            <a:ext cx="1478880" cy="363960"/>
          </a:xfrm>
          <a:prstGeom prst="rect">
            <a:avLst/>
          </a:prstGeom>
          <a:solidFill>
            <a:srgbClr val="FFD0B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C00000"/>
                </a:solidFill>
                <a:latin typeface="Calibri"/>
              </a:rPr>
              <a:t>DETECTORS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ZoneTexte 1"/>
          <p:cNvSpPr/>
          <p:nvPr/>
        </p:nvSpPr>
        <p:spPr>
          <a:xfrm>
            <a:off x="3592293" y="858716"/>
            <a:ext cx="5207236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70C0"/>
                </a:solidFill>
                <a:latin typeface="Calibri"/>
              </a:rPr>
              <a:t>Granularity, Resolution, Identification, Transparency</a:t>
            </a:r>
            <a:r>
              <a:rPr lang="en-GB" sz="2200" b="1" strike="noStrike" spc="-1" dirty="0">
                <a:solidFill>
                  <a:srgbClr val="0070C0"/>
                </a:solidFill>
                <a:latin typeface="Calibri"/>
              </a:rPr>
              <a:t> </a:t>
            </a:r>
            <a:endParaRPr lang="fr-FR" sz="2200" b="0" strike="noStrike" spc="-1" dirty="0">
              <a:solidFill>
                <a:srgbClr val="0070C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9FB2-8F7D-0D4E-B57E-B6FC94B5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 GRIT  </a:t>
            </a:r>
            <a:r>
              <a:rPr lang="fr-FR" dirty="0" err="1"/>
              <a:t>array</a:t>
            </a:r>
            <a:r>
              <a:rPr lang="fr-FR" dirty="0"/>
              <a:t>: Detectors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D479D-A2D4-224D-9C7A-9EC9F1CC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1B01DF-D118-B440-94C4-013E8C8E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DBF82B-D650-1A40-A487-81D727E2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11</a:t>
            </a:fld>
            <a:endParaRPr lang="en-US" altLang="fr-FR"/>
          </a:p>
        </p:txBody>
      </p:sp>
      <p:pic>
        <p:nvPicPr>
          <p:cNvPr id="25" name="Image 11">
            <a:extLst>
              <a:ext uri="{FF2B5EF4-FFF2-40B4-BE49-F238E27FC236}">
                <a16:creationId xmlns:a16="http://schemas.microsoft.com/office/drawing/2014/main" id="{A9510D90-B8EB-4B41-9971-BF89D6327ED0}"/>
              </a:ext>
            </a:extLst>
          </p:cNvPr>
          <p:cNvPicPr/>
          <p:nvPr/>
        </p:nvPicPr>
        <p:blipFill>
          <a:blip r:embed="rId3"/>
          <a:srcRect l="77205" t="12210" r="873" b="60581"/>
          <a:stretch/>
        </p:blipFill>
        <p:spPr>
          <a:xfrm>
            <a:off x="1664408" y="3741895"/>
            <a:ext cx="3678480" cy="155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Image 12">
            <a:extLst>
              <a:ext uri="{FF2B5EF4-FFF2-40B4-BE49-F238E27FC236}">
                <a16:creationId xmlns:a16="http://schemas.microsoft.com/office/drawing/2014/main" id="{9C429FFB-C01C-A54D-B16D-424100998B1A}"/>
              </a:ext>
            </a:extLst>
          </p:cNvPr>
          <p:cNvPicPr/>
          <p:nvPr/>
        </p:nvPicPr>
        <p:blipFill>
          <a:blip r:embed="rId3"/>
          <a:srcRect l="80909" t="48299" r="1296" b="30818"/>
          <a:stretch/>
        </p:blipFill>
        <p:spPr>
          <a:xfrm>
            <a:off x="5363048" y="3716335"/>
            <a:ext cx="2621160" cy="172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Image 13">
            <a:extLst>
              <a:ext uri="{FF2B5EF4-FFF2-40B4-BE49-F238E27FC236}">
                <a16:creationId xmlns:a16="http://schemas.microsoft.com/office/drawing/2014/main" id="{B43A38AF-5BE7-DB40-BE14-EE51395294CB}"/>
              </a:ext>
            </a:extLst>
          </p:cNvPr>
          <p:cNvPicPr/>
          <p:nvPr/>
        </p:nvPicPr>
        <p:blipFill>
          <a:blip r:embed="rId4"/>
          <a:srcRect l="25401" t="13379" r="25602" b="7829"/>
          <a:stretch/>
        </p:blipFill>
        <p:spPr>
          <a:xfrm>
            <a:off x="8220728" y="3706255"/>
            <a:ext cx="2039400" cy="184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ZoneTexte 1">
            <a:extLst>
              <a:ext uri="{FF2B5EF4-FFF2-40B4-BE49-F238E27FC236}">
                <a16:creationId xmlns:a16="http://schemas.microsoft.com/office/drawing/2014/main" id="{3B69DF06-4E7A-C94D-9702-6EB329455493}"/>
              </a:ext>
            </a:extLst>
          </p:cNvPr>
          <p:cNvSpPr/>
          <p:nvPr/>
        </p:nvSpPr>
        <p:spPr>
          <a:xfrm>
            <a:off x="3746685" y="5656949"/>
            <a:ext cx="5649473" cy="1014209"/>
          </a:xfrm>
          <a:prstGeom prst="rect">
            <a:avLst/>
          </a:prstGeom>
          <a:noFill/>
          <a:ln w="38100">
            <a:solidFill>
              <a:srgbClr val="FF99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strike="noStrike" spc="-1" dirty="0">
                <a:solidFill>
                  <a:schemeClr val="dk1"/>
                </a:solidFill>
                <a:latin typeface="Calibri"/>
              </a:rPr>
              <a:t>To be purchased :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000" b="1" strike="noStrike" spc="-1" dirty="0">
                <a:solidFill>
                  <a:schemeClr val="dk1"/>
                </a:solidFill>
                <a:latin typeface="Calibri"/>
              </a:rPr>
              <a:t>Thick annular  (design to be validated by Micron)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000" b="1" strike="noStrike" spc="-1" dirty="0">
                <a:solidFill>
                  <a:schemeClr val="dk1"/>
                </a:solidFill>
                <a:latin typeface="Calibri"/>
              </a:rPr>
              <a:t>Thick square  + spare detectors</a:t>
            </a:r>
            <a:endParaRPr lang="fr-FR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43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ZoneTexte 2"/>
          <p:cNvSpPr/>
          <p:nvPr/>
        </p:nvSpPr>
        <p:spPr>
          <a:xfrm>
            <a:off x="556560" y="9396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2019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ZoneTexte 3"/>
          <p:cNvSpPr/>
          <p:nvPr/>
        </p:nvSpPr>
        <p:spPr>
          <a:xfrm>
            <a:off x="3358440" y="9982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2021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ZoneTexte 4"/>
          <p:cNvSpPr/>
          <p:nvPr/>
        </p:nvSpPr>
        <p:spPr>
          <a:xfrm>
            <a:off x="6471720" y="99972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2023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ZoneTexte 6"/>
          <p:cNvSpPr/>
          <p:nvPr/>
        </p:nvSpPr>
        <p:spPr>
          <a:xfrm>
            <a:off x="1967760" y="9648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2020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ZoneTexte 7"/>
          <p:cNvSpPr/>
          <p:nvPr/>
        </p:nvSpPr>
        <p:spPr>
          <a:xfrm>
            <a:off x="4787280" y="99504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2022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ZoneTexte 8"/>
          <p:cNvSpPr/>
          <p:nvPr/>
        </p:nvSpPr>
        <p:spPr>
          <a:xfrm>
            <a:off x="8103600" y="99756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2024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ZoneTexte 9"/>
          <p:cNvSpPr/>
          <p:nvPr/>
        </p:nvSpPr>
        <p:spPr>
          <a:xfrm>
            <a:off x="9513360" y="9928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2025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" name="Picture 2" descr="HAUT DE BIKINI STRUCTURÉ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809000" y="3757320"/>
            <a:ext cx="12240" cy="12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ZoneTexte 16"/>
          <p:cNvSpPr/>
          <p:nvPr/>
        </p:nvSpPr>
        <p:spPr>
          <a:xfrm>
            <a:off x="3702240" y="4423320"/>
            <a:ext cx="54072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lt1"/>
                </a:solidFill>
                <a:latin typeface="Calibri"/>
              </a:rPr>
              <a:t>      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Rectangle 21"/>
          <p:cNvSpPr/>
          <p:nvPr/>
        </p:nvSpPr>
        <p:spPr>
          <a:xfrm rot="16200000">
            <a:off x="-312126" y="2056253"/>
            <a:ext cx="1537560" cy="363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0070C0"/>
                </a:solidFill>
                <a:latin typeface="Calibri"/>
              </a:rPr>
              <a:t>ELECTRONICS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ZoneTexte 1"/>
          <p:cNvSpPr/>
          <p:nvPr/>
        </p:nvSpPr>
        <p:spPr>
          <a:xfrm>
            <a:off x="3592293" y="858716"/>
            <a:ext cx="5207236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70C0"/>
                </a:solidFill>
                <a:latin typeface="Calibri"/>
              </a:rPr>
              <a:t>Granularity, Resolution, Identification, Transparency</a:t>
            </a:r>
            <a:r>
              <a:rPr lang="en-GB" sz="2200" b="1" strike="noStrike" spc="-1" dirty="0">
                <a:solidFill>
                  <a:srgbClr val="0070C0"/>
                </a:solidFill>
                <a:latin typeface="Calibri"/>
              </a:rPr>
              <a:t> </a:t>
            </a:r>
            <a:endParaRPr lang="fr-FR" sz="2200" b="0" strike="noStrike" spc="-1" dirty="0">
              <a:solidFill>
                <a:srgbClr val="0070C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9FB2-8F7D-0D4E-B57E-B6FC94B5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GRIT </a:t>
            </a:r>
            <a:r>
              <a:rPr lang="fr-FR" dirty="0" err="1"/>
              <a:t>array</a:t>
            </a:r>
            <a:r>
              <a:rPr lang="fr-FR" dirty="0"/>
              <a:t>: FEE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D479D-A2D4-224D-9C7A-9EC9F1CC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1B01DF-D118-B440-94C4-013E8C8E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DBF82B-D650-1A40-A487-81D727E2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12</a:t>
            </a:fld>
            <a:endParaRPr lang="en-US" altLang="fr-FR"/>
          </a:p>
        </p:txBody>
      </p:sp>
      <p:sp>
        <p:nvSpPr>
          <p:cNvPr id="27" name="ZoneTexte 2">
            <a:extLst>
              <a:ext uri="{FF2B5EF4-FFF2-40B4-BE49-F238E27FC236}">
                <a16:creationId xmlns:a16="http://schemas.microsoft.com/office/drawing/2014/main" id="{1F1E565F-BD77-8C42-9A72-D34146B96A58}"/>
              </a:ext>
            </a:extLst>
          </p:cNvPr>
          <p:cNvSpPr/>
          <p:nvPr/>
        </p:nvSpPr>
        <p:spPr>
          <a:xfrm>
            <a:off x="902026" y="1438199"/>
            <a:ext cx="10365242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1" strike="noStrike" spc="-1" dirty="0">
                <a:solidFill>
                  <a:schemeClr val="dk1"/>
                </a:solidFill>
                <a:latin typeface="Calibri"/>
              </a:rPr>
              <a:t>Developments within the collaboration</a:t>
            </a:r>
            <a:endParaRPr lang="fr-FR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Preamplifier ASICs for the first and the second stage (INFN Milano &amp; LPC Caen)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Analog memory ASICs named PLAS (LPC Caen)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     180nm techno from XFAB founder, 200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Calibri"/>
              </a:rPr>
              <a:t>Mhz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sampling, 224 samples (32 pre-trigger)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Front-end board for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Calibri"/>
              </a:rPr>
              <a:t>trapeze&amp;square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and for annular detectors   (Padova univ. )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FEE927-6DA2-8642-B277-943FCB7C1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145" y="3108474"/>
            <a:ext cx="8931222" cy="36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0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 : coins arrondis 82"/>
          <p:cNvSpPr/>
          <p:nvPr/>
        </p:nvSpPr>
        <p:spPr>
          <a:xfrm>
            <a:off x="7122240" y="5046840"/>
            <a:ext cx="4935240" cy="169992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5" name="Rectangle : coins arrondis 81"/>
          <p:cNvSpPr/>
          <p:nvPr/>
        </p:nvSpPr>
        <p:spPr>
          <a:xfrm>
            <a:off x="5511960" y="949320"/>
            <a:ext cx="6478200" cy="207360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6" name="Rectangle 56"/>
          <p:cNvSpPr/>
          <p:nvPr/>
        </p:nvSpPr>
        <p:spPr>
          <a:xfrm>
            <a:off x="5058000" y="2341080"/>
            <a:ext cx="1340640" cy="162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WP4: Back-end </a:t>
            </a:r>
            <a:r>
              <a:rPr lang="fr-FR" sz="1000" b="0" i="1" strike="noStrike" spc="-1">
                <a:solidFill>
                  <a:schemeClr val="lt1"/>
                </a:solidFill>
                <a:latin typeface="Calibri"/>
              </a:rPr>
              <a:t>/ DAQ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Rectangle : coins arrondis 79"/>
          <p:cNvSpPr/>
          <p:nvPr/>
        </p:nvSpPr>
        <p:spPr>
          <a:xfrm>
            <a:off x="512280" y="1442520"/>
            <a:ext cx="4304520" cy="160308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8" name="Rectangle 61"/>
          <p:cNvSpPr/>
          <p:nvPr/>
        </p:nvSpPr>
        <p:spPr>
          <a:xfrm>
            <a:off x="66600" y="242460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79" name="Groupe 58"/>
          <p:cNvGrpSpPr/>
          <p:nvPr/>
        </p:nvGrpSpPr>
        <p:grpSpPr>
          <a:xfrm>
            <a:off x="68760" y="1815840"/>
            <a:ext cx="1346760" cy="361800"/>
            <a:chOff x="68760" y="1815840"/>
            <a:chExt cx="1346760" cy="361800"/>
          </a:xfrm>
        </p:grpSpPr>
        <p:sp>
          <p:nvSpPr>
            <p:cNvPr id="180" name="Rectangle 41"/>
            <p:cNvSpPr/>
            <p:nvPr/>
          </p:nvSpPr>
          <p:spPr>
            <a:xfrm>
              <a:off x="68760" y="2018520"/>
              <a:ext cx="1346760" cy="159120"/>
            </a:xfrm>
            <a:prstGeom prst="rect">
              <a:avLst/>
            </a:prstGeom>
            <a:solidFill>
              <a:srgbClr val="FFDB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GB" sz="1000" b="0" i="1" strike="noStrike" spc="-1">
                  <a:solidFill>
                    <a:schemeClr val="lt1"/>
                  </a:solidFill>
                  <a:latin typeface="Calibri"/>
                </a:rPr>
                <a:t>WP2: Mechanics</a:t>
              </a:r>
              <a:endParaRPr lang="fr-FR" sz="1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1" name="Rectangle 39"/>
            <p:cNvSpPr/>
            <p:nvPr/>
          </p:nvSpPr>
          <p:spPr>
            <a:xfrm>
              <a:off x="76680" y="1815840"/>
              <a:ext cx="1338480" cy="15912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fr-FR" sz="1000" b="0" i="1" strike="noStrike" spc="-1">
                  <a:solidFill>
                    <a:schemeClr val="lt1"/>
                  </a:solidFill>
                  <a:latin typeface="Calibri"/>
                </a:rPr>
                <a:t>WP1: Detectors</a:t>
              </a:r>
              <a:endParaRPr lang="fr-FR" sz="1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2" name="Rectangle 59"/>
          <p:cNvSpPr/>
          <p:nvPr/>
        </p:nvSpPr>
        <p:spPr>
          <a:xfrm>
            <a:off x="66600" y="221724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Rectangle : coins arrondis 80"/>
          <p:cNvSpPr/>
          <p:nvPr/>
        </p:nvSpPr>
        <p:spPr>
          <a:xfrm>
            <a:off x="1204200" y="4902120"/>
            <a:ext cx="4910040" cy="184032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84" name="Rectangle 86"/>
          <p:cNvSpPr/>
          <p:nvPr/>
        </p:nvSpPr>
        <p:spPr>
          <a:xfrm>
            <a:off x="644760" y="5299920"/>
            <a:ext cx="1338480" cy="15912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fr-FR" sz="1000" b="0" i="1" strike="noStrike" spc="-1">
                <a:solidFill>
                  <a:schemeClr val="lt1"/>
                </a:solidFill>
                <a:latin typeface="Calibri"/>
              </a:rPr>
              <a:t>WP1: Detectors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Rectangle 87"/>
          <p:cNvSpPr/>
          <p:nvPr/>
        </p:nvSpPr>
        <p:spPr>
          <a:xfrm>
            <a:off x="648360" y="5503680"/>
            <a:ext cx="1346760" cy="159120"/>
          </a:xfrm>
          <a:prstGeom prst="rect">
            <a:avLst/>
          </a:prstGeom>
          <a:solidFill>
            <a:srgbClr val="FFD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WP2: Mechanics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Rectangle 88"/>
          <p:cNvSpPr/>
          <p:nvPr/>
        </p:nvSpPr>
        <p:spPr>
          <a:xfrm>
            <a:off x="647280" y="5703840"/>
            <a:ext cx="1343520" cy="16776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Rectangle 89"/>
          <p:cNvSpPr/>
          <p:nvPr/>
        </p:nvSpPr>
        <p:spPr>
          <a:xfrm>
            <a:off x="642240" y="590364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Rectangle 90"/>
          <p:cNvSpPr/>
          <p:nvPr/>
        </p:nvSpPr>
        <p:spPr>
          <a:xfrm>
            <a:off x="642240" y="6102360"/>
            <a:ext cx="1346760" cy="1591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WP4: Back-end </a:t>
            </a:r>
            <a:r>
              <a:rPr lang="fr-FR" sz="1000" b="0" i="1" strike="noStrike" spc="-1">
                <a:solidFill>
                  <a:schemeClr val="lt1"/>
                </a:solidFill>
                <a:latin typeface="Calibri"/>
              </a:rPr>
              <a:t>/ DAQ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Rectangle 91"/>
          <p:cNvSpPr/>
          <p:nvPr/>
        </p:nvSpPr>
        <p:spPr>
          <a:xfrm>
            <a:off x="642240" y="6308280"/>
            <a:ext cx="1346760" cy="1591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WP4: Back-end </a:t>
            </a:r>
            <a:r>
              <a:rPr lang="fr-FR" sz="1000" b="0" i="1" strike="noStrike" spc="-1">
                <a:solidFill>
                  <a:schemeClr val="lt1"/>
                </a:solidFill>
                <a:latin typeface="Calibri"/>
              </a:rPr>
              <a:t>/ DAQ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Rectangle 66"/>
          <p:cNvSpPr/>
          <p:nvPr/>
        </p:nvSpPr>
        <p:spPr>
          <a:xfrm>
            <a:off x="5051880" y="1317240"/>
            <a:ext cx="1346760" cy="159120"/>
          </a:xfrm>
          <a:prstGeom prst="rect">
            <a:avLst/>
          </a:prstGeom>
          <a:solidFill>
            <a:srgbClr val="FFD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WP2: Mechanics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Rectangle 67"/>
          <p:cNvSpPr/>
          <p:nvPr/>
        </p:nvSpPr>
        <p:spPr>
          <a:xfrm>
            <a:off x="5041800" y="151848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Rectangle 69"/>
          <p:cNvSpPr/>
          <p:nvPr/>
        </p:nvSpPr>
        <p:spPr>
          <a:xfrm>
            <a:off x="5050080" y="172332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Rectangle 75"/>
          <p:cNvSpPr/>
          <p:nvPr/>
        </p:nvSpPr>
        <p:spPr>
          <a:xfrm>
            <a:off x="5050080" y="193284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Rectangle 83"/>
          <p:cNvSpPr/>
          <p:nvPr/>
        </p:nvSpPr>
        <p:spPr>
          <a:xfrm>
            <a:off x="5058000" y="2136600"/>
            <a:ext cx="1340640" cy="162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WP4: Back-end </a:t>
            </a:r>
            <a:r>
              <a:rPr lang="fr-FR" sz="1000" b="0" i="1" strike="noStrike" spc="-1">
                <a:solidFill>
                  <a:schemeClr val="lt1"/>
                </a:solidFill>
                <a:latin typeface="Calibri"/>
              </a:rPr>
              <a:t>/ DAQ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Rectangle 85"/>
          <p:cNvSpPr/>
          <p:nvPr/>
        </p:nvSpPr>
        <p:spPr>
          <a:xfrm>
            <a:off x="5058360" y="2529720"/>
            <a:ext cx="1340640" cy="16272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Coupling / integration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6" name="Image 76"/>
          <p:cNvPicPr/>
          <p:nvPr/>
        </p:nvPicPr>
        <p:blipFill>
          <a:blip r:embed="rId3"/>
          <a:srcRect l="33443" t="20464" r="52201" b="63982"/>
          <a:stretch/>
        </p:blipFill>
        <p:spPr>
          <a:xfrm>
            <a:off x="8085960" y="4084560"/>
            <a:ext cx="1739520" cy="96192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97" name="Connecteur droit 3"/>
          <p:cNvCxnSpPr/>
          <p:nvPr/>
        </p:nvCxnSpPr>
        <p:spPr>
          <a:xfrm>
            <a:off x="424800" y="780120"/>
            <a:ext cx="11342160" cy="360"/>
          </a:xfrm>
          <a:prstGeom prst="straightConnector1">
            <a:avLst/>
          </a:prstGeom>
          <a:ln w="38100">
            <a:solidFill>
              <a:srgbClr val="4F81BD">
                <a:lumMod val="50000"/>
              </a:srgbClr>
            </a:solidFill>
            <a:round/>
          </a:ln>
        </p:spPr>
      </p:cxnSp>
      <p:pic>
        <p:nvPicPr>
          <p:cNvPr id="199" name="Image 13"/>
          <p:cNvPicPr/>
          <p:nvPr/>
        </p:nvPicPr>
        <p:blipFill>
          <a:blip r:embed="rId4"/>
          <a:stretch/>
        </p:blipFill>
        <p:spPr>
          <a:xfrm>
            <a:off x="10627560" y="176760"/>
            <a:ext cx="1177560" cy="53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" name="Flèche : pentagone 1"/>
          <p:cNvSpPr/>
          <p:nvPr/>
        </p:nvSpPr>
        <p:spPr>
          <a:xfrm>
            <a:off x="152280" y="3664440"/>
            <a:ext cx="1034280" cy="479880"/>
          </a:xfrm>
          <a:prstGeom prst="homePlat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/>
                </a:solidFill>
                <a:latin typeface="Calibri"/>
              </a:rPr>
              <a:t>2024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Flèche : chevron 4"/>
          <p:cNvSpPr/>
          <p:nvPr/>
        </p:nvSpPr>
        <p:spPr>
          <a:xfrm>
            <a:off x="1018800" y="3664440"/>
            <a:ext cx="2696760" cy="479880"/>
          </a:xfrm>
          <a:prstGeom prst="chevron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2025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Flèche : chevron 18"/>
          <p:cNvSpPr/>
          <p:nvPr/>
        </p:nvSpPr>
        <p:spPr>
          <a:xfrm>
            <a:off x="3538800" y="3664800"/>
            <a:ext cx="2696760" cy="479880"/>
          </a:xfrm>
          <a:prstGeom prst="chevron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2026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03" name="Connecteur droit avec flèche 8"/>
          <p:cNvCxnSpPr/>
          <p:nvPr/>
        </p:nvCxnSpPr>
        <p:spPr>
          <a:xfrm flipV="1">
            <a:off x="2288520" y="3045960"/>
            <a:ext cx="360" cy="617760"/>
          </a:xfrm>
          <a:prstGeom prst="straightConnector1">
            <a:avLst/>
          </a:prstGeom>
          <a:ln w="19050">
            <a:solidFill>
              <a:srgbClr val="0000FF"/>
            </a:solidFill>
            <a:round/>
            <a:tailEnd type="triangle" w="med" len="med"/>
          </a:ln>
        </p:spPr>
      </p:cxnSp>
      <p:cxnSp>
        <p:nvCxnSpPr>
          <p:cNvPr id="204" name="Connecteur droit avec flèche 28"/>
          <p:cNvCxnSpPr/>
          <p:nvPr/>
        </p:nvCxnSpPr>
        <p:spPr>
          <a:xfrm>
            <a:off x="4887720" y="4144320"/>
            <a:ext cx="360" cy="759600"/>
          </a:xfrm>
          <a:prstGeom prst="straightConnector1">
            <a:avLst/>
          </a:prstGeom>
          <a:ln w="19050">
            <a:solidFill>
              <a:srgbClr val="0000FF"/>
            </a:solidFill>
            <a:round/>
            <a:tailEnd type="triangle" w="med" len="med"/>
          </a:ln>
        </p:spPr>
      </p:cxnSp>
      <p:sp>
        <p:nvSpPr>
          <p:cNvPr id="205" name="Rectangle 38"/>
          <p:cNvSpPr/>
          <p:nvPr/>
        </p:nvSpPr>
        <p:spPr>
          <a:xfrm>
            <a:off x="1787760" y="5028120"/>
            <a:ext cx="4548960" cy="171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ts val="1599"/>
              </a:lnSpc>
            </a:pPr>
            <a:r>
              <a:rPr lang="en-GB" sz="1100" b="1" i="1" strike="noStrike" spc="-1">
                <a:solidFill>
                  <a:schemeClr val="dk1"/>
                </a:solidFill>
                <a:latin typeface="Arial"/>
              </a:rPr>
              <a:t>Ready for “tape out” :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Annular detectors (1</a:t>
            </a:r>
            <a:r>
              <a:rPr lang="en-GB" sz="1100" b="0" strike="noStrike" spc="-1" baseline="30000">
                <a:solidFill>
                  <a:schemeClr val="dk1"/>
                </a:solidFill>
                <a:latin typeface="Arial"/>
              </a:rPr>
              <a:t>st</a:t>
            </a: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 / 2</a:t>
            </a:r>
            <a:r>
              <a:rPr lang="en-GB" sz="1100" b="0" strike="noStrike" spc="-1" baseline="30000">
                <a:solidFill>
                  <a:schemeClr val="dk1"/>
                </a:solidFill>
                <a:latin typeface="Arial"/>
              </a:rPr>
              <a:t>nd</a:t>
            </a: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 stages) design completed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Vacuum chamber study finalised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>
                <a:solidFill>
                  <a:schemeClr val="dk1"/>
                </a:solidFill>
                <a:latin typeface="Arial"/>
              </a:rPr>
              <a:t>ASICs submission (16-ch CSA, TOTv3, PLASv3)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>
                <a:solidFill>
                  <a:schemeClr val="dk1"/>
                </a:solidFill>
                <a:latin typeface="Arial"/>
              </a:rPr>
              <a:t>FEBs design (all board types) finalised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FASTER / SMART coupling test @ GANIL done (tbc)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FMC board for FASTER (interfacing with FEBs) designed 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599"/>
              </a:lnSpc>
            </a:pP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06" name="Connecteur droit avec flèche 63"/>
          <p:cNvCxnSpPr/>
          <p:nvPr/>
        </p:nvCxnSpPr>
        <p:spPr>
          <a:xfrm flipH="1" flipV="1">
            <a:off x="7491240" y="3023280"/>
            <a:ext cx="1800" cy="636480"/>
          </a:xfrm>
          <a:prstGeom prst="straightConnector1">
            <a:avLst/>
          </a:prstGeom>
          <a:ln w="19050">
            <a:solidFill>
              <a:srgbClr val="0000FF"/>
            </a:solidFill>
            <a:round/>
            <a:tailEnd type="triangle" w="med" len="med"/>
          </a:ln>
        </p:spPr>
      </p:cxnSp>
      <p:cxnSp>
        <p:nvCxnSpPr>
          <p:cNvPr id="207" name="Connecteur droit 68"/>
          <p:cNvCxnSpPr/>
          <p:nvPr/>
        </p:nvCxnSpPr>
        <p:spPr>
          <a:xfrm>
            <a:off x="2019600" y="3671640"/>
            <a:ext cx="22320" cy="621360"/>
          </a:xfrm>
          <a:prstGeom prst="straightConnector1">
            <a:avLst/>
          </a:prstGeom>
          <a:ln>
            <a:solidFill>
              <a:srgbClr val="4A7EBB"/>
            </a:solidFill>
            <a:prstDash val="dashDot"/>
            <a:round/>
          </a:ln>
        </p:spPr>
      </p:cxnSp>
      <p:pic>
        <p:nvPicPr>
          <p:cNvPr id="208" name="Image 70"/>
          <p:cNvPicPr/>
          <p:nvPr/>
        </p:nvPicPr>
        <p:blipFill>
          <a:blip r:embed="rId5"/>
          <a:srcRect l="45923" t="27336" r="50663" b="66370"/>
          <a:stretch/>
        </p:blipFill>
        <p:spPr>
          <a:xfrm>
            <a:off x="1856160" y="4249080"/>
            <a:ext cx="414360" cy="41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9" name="Rectangle 64"/>
          <p:cNvSpPr/>
          <p:nvPr/>
        </p:nvSpPr>
        <p:spPr>
          <a:xfrm>
            <a:off x="6181920" y="1044720"/>
            <a:ext cx="5326920" cy="21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ts val="1599"/>
              </a:lnSpc>
            </a:pPr>
            <a:r>
              <a:rPr lang="en-GB" sz="1100" b="1" i="1" strike="noStrike" spc="-1" dirty="0">
                <a:solidFill>
                  <a:schemeClr val="dk1"/>
                </a:solidFill>
                <a:latin typeface="Arial"/>
              </a:rPr>
              <a:t>Bricks preparation </a:t>
            </a:r>
            <a:r>
              <a:rPr lang="en-GB" sz="1100" b="1" strike="noStrike" spc="-1" dirty="0">
                <a:solidFill>
                  <a:schemeClr val="dk1"/>
                </a:solidFill>
                <a:latin typeface="Arial"/>
              </a:rPr>
              <a:t>: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 dirty="0">
                <a:solidFill>
                  <a:schemeClr val="dk1"/>
                </a:solidFill>
                <a:latin typeface="Arial"/>
              </a:rPr>
              <a:t>Vacuum chamber tested &amp; validated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 dirty="0">
                <a:solidFill>
                  <a:schemeClr val="dk1"/>
                </a:solidFill>
                <a:latin typeface="Arial"/>
              </a:rPr>
              <a:t>ASICs tested and validated 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 dirty="0">
                <a:solidFill>
                  <a:schemeClr val="dk1"/>
                </a:solidFill>
                <a:latin typeface="Arial"/>
              </a:rPr>
              <a:t>FEB test boards (all types) designed 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 dirty="0">
                <a:solidFill>
                  <a:schemeClr val="dk1"/>
                </a:solidFill>
                <a:latin typeface="Arial"/>
              </a:rPr>
              <a:t>FEBs boards for first trapezoid telescope available for test with back-end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 dirty="0">
                <a:solidFill>
                  <a:schemeClr val="dk1"/>
                </a:solidFill>
                <a:latin typeface="Arial"/>
              </a:rPr>
              <a:t>FASTER FMC board available for test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 dirty="0">
                <a:solidFill>
                  <a:schemeClr val="dk1"/>
                </a:solidFill>
                <a:latin typeface="Arial"/>
              </a:rPr>
              <a:t>All AXON (internal / external) cables manufactured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 dirty="0">
                <a:solidFill>
                  <a:schemeClr val="dk1"/>
                </a:solidFill>
                <a:latin typeface="Arial"/>
              </a:rPr>
              <a:t>Safety controller (for cooling, vacuum and PS monitoring) software developed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599"/>
              </a:lnSpc>
            </a:pP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ts val="1599"/>
              </a:lnSpc>
            </a:pP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ZoneTexte 71"/>
          <p:cNvSpPr/>
          <p:nvPr/>
        </p:nvSpPr>
        <p:spPr>
          <a:xfrm>
            <a:off x="306360" y="3405600"/>
            <a:ext cx="3850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200" b="1" strike="noStrike" spc="-1">
                <a:solidFill>
                  <a:srgbClr val="0000FF"/>
                </a:solidFill>
                <a:latin typeface="Arial"/>
              </a:rPr>
              <a:t>Milestone 1: 31/07/2025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ZoneTexte 72"/>
          <p:cNvSpPr/>
          <p:nvPr/>
        </p:nvSpPr>
        <p:spPr>
          <a:xfrm>
            <a:off x="3884760" y="4117680"/>
            <a:ext cx="257508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200" b="1" strike="noStrike" spc="-1">
                <a:solidFill>
                  <a:srgbClr val="0000FF"/>
                </a:solidFill>
                <a:latin typeface="Arial"/>
              </a:rPr>
              <a:t>Milestone 2: 18/08/2026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ZoneTexte 73"/>
          <p:cNvSpPr/>
          <p:nvPr/>
        </p:nvSpPr>
        <p:spPr>
          <a:xfrm>
            <a:off x="6514560" y="3402000"/>
            <a:ext cx="2184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200" b="1" strike="noStrike" spc="-1">
                <a:solidFill>
                  <a:srgbClr val="0000FF"/>
                </a:solidFill>
                <a:latin typeface="Arial"/>
              </a:rPr>
              <a:t>Milestone 3: 30/09/2027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ZoneTexte 74"/>
          <p:cNvSpPr/>
          <p:nvPr/>
        </p:nvSpPr>
        <p:spPr>
          <a:xfrm>
            <a:off x="8925480" y="4089240"/>
            <a:ext cx="22471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200" b="1" strike="noStrike" spc="-1">
                <a:solidFill>
                  <a:srgbClr val="0000FF"/>
                </a:solidFill>
                <a:latin typeface="Arial"/>
              </a:rPr>
              <a:t>Milestone 4: 01/09/2028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14" name="Connecteur droit avec flèche 26"/>
          <p:cNvCxnSpPr/>
          <p:nvPr/>
        </p:nvCxnSpPr>
        <p:spPr>
          <a:xfrm>
            <a:off x="9924840" y="4137480"/>
            <a:ext cx="360" cy="909720"/>
          </a:xfrm>
          <a:prstGeom prst="straightConnector1">
            <a:avLst/>
          </a:prstGeom>
          <a:ln w="19050">
            <a:solidFill>
              <a:srgbClr val="0000FF"/>
            </a:solidFill>
            <a:round/>
            <a:tailEnd type="triangle" w="med" len="med"/>
          </a:ln>
        </p:spPr>
      </p:cxnSp>
      <p:sp>
        <p:nvSpPr>
          <p:cNvPr id="215" name="Flèche : chevron 21"/>
          <p:cNvSpPr/>
          <p:nvPr/>
        </p:nvSpPr>
        <p:spPr>
          <a:xfrm>
            <a:off x="6058440" y="3659760"/>
            <a:ext cx="2696760" cy="479880"/>
          </a:xfrm>
          <a:prstGeom prst="chevron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2027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Flèche : chevron 22"/>
          <p:cNvSpPr/>
          <p:nvPr/>
        </p:nvSpPr>
        <p:spPr>
          <a:xfrm>
            <a:off x="8584560" y="3659760"/>
            <a:ext cx="2703960" cy="479880"/>
          </a:xfrm>
          <a:prstGeom prst="chevron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0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2028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ZoneTexte 77"/>
          <p:cNvSpPr/>
          <p:nvPr/>
        </p:nvSpPr>
        <p:spPr>
          <a:xfrm>
            <a:off x="1610640" y="4670640"/>
            <a:ext cx="102240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100" b="0" strike="noStrike" spc="-1">
                <a:solidFill>
                  <a:srgbClr val="00B050"/>
                </a:solidFill>
                <a:latin typeface="Arial"/>
              </a:rPr>
              <a:t>Here we are !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Rectangle 11"/>
          <p:cNvSpPr/>
          <p:nvPr/>
        </p:nvSpPr>
        <p:spPr>
          <a:xfrm>
            <a:off x="9860040" y="4679640"/>
            <a:ext cx="226080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2000" b="1" strike="noStrike" spc="49">
                <a:solidFill>
                  <a:srgbClr val="FF0000"/>
                </a:solidFill>
                <a:latin typeface="Calibri"/>
              </a:rPr>
              <a:t>Ready for Phase0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GB" sz="2000" b="1" strike="noStrike" spc="49">
                <a:solidFill>
                  <a:srgbClr val="FF0000"/>
                </a:solidFill>
                <a:latin typeface="Calibri"/>
              </a:rPr>
              <a:t>commissioning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ZoneTexte 23"/>
          <p:cNvSpPr/>
          <p:nvPr/>
        </p:nvSpPr>
        <p:spPr>
          <a:xfrm>
            <a:off x="1244520" y="1585800"/>
            <a:ext cx="3565080" cy="12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100" b="1" i="1" strike="noStrike" spc="-1">
                <a:solidFill>
                  <a:schemeClr val="dk1"/>
                </a:solidFill>
                <a:latin typeface="Arial"/>
              </a:rPr>
              <a:t>Pre-studies :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Annular simulations finalised (2</a:t>
            </a:r>
            <a:r>
              <a:rPr lang="en-GB" sz="1100" b="0" strike="noStrike" spc="-1" baseline="30000">
                <a:solidFill>
                  <a:schemeClr val="dk1"/>
                </a:solidFill>
                <a:latin typeface="Arial"/>
              </a:rPr>
              <a:t>nd</a:t>
            </a: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 stage)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Outgassing and vacuum tests completed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>
                <a:solidFill>
                  <a:schemeClr val="dk1"/>
                </a:solidFill>
                <a:latin typeface="Arial"/>
              </a:rPr>
              <a:t>MCC2SA preamplifier tests (beam + generator)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>
                <a:solidFill>
                  <a:schemeClr val="dk1"/>
                </a:solidFill>
                <a:latin typeface="Arial"/>
              </a:rPr>
              <a:t>Front-end boards (FEBs) PCB feasibility done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Rectangle 92"/>
          <p:cNvSpPr/>
          <p:nvPr/>
        </p:nvSpPr>
        <p:spPr>
          <a:xfrm>
            <a:off x="6337440" y="5622480"/>
            <a:ext cx="1348560" cy="162720"/>
          </a:xfrm>
          <a:prstGeom prst="rect">
            <a:avLst/>
          </a:prstGeom>
          <a:solidFill>
            <a:srgbClr val="47F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WP3: FE electronics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Rectangle 93"/>
          <p:cNvSpPr/>
          <p:nvPr/>
        </p:nvSpPr>
        <p:spPr>
          <a:xfrm>
            <a:off x="6345360" y="5829840"/>
            <a:ext cx="1340640" cy="16272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Coupling / integration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Rectangle 94"/>
          <p:cNvSpPr/>
          <p:nvPr/>
        </p:nvSpPr>
        <p:spPr>
          <a:xfrm>
            <a:off x="6345360" y="6028920"/>
            <a:ext cx="1340640" cy="16272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Coupling / integration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Rectangle 95"/>
          <p:cNvSpPr/>
          <p:nvPr/>
        </p:nvSpPr>
        <p:spPr>
          <a:xfrm>
            <a:off x="6345360" y="6233400"/>
            <a:ext cx="1340640" cy="16272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Coupling / integration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Rectangle 62"/>
          <p:cNvSpPr/>
          <p:nvPr/>
        </p:nvSpPr>
        <p:spPr>
          <a:xfrm>
            <a:off x="6337440" y="5425200"/>
            <a:ext cx="1346760" cy="159120"/>
          </a:xfrm>
          <a:prstGeom prst="rect">
            <a:avLst/>
          </a:prstGeom>
          <a:solidFill>
            <a:srgbClr val="FFD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en-GB" sz="1000" b="0" i="1" strike="noStrike" spc="-1">
                <a:solidFill>
                  <a:schemeClr val="lt1"/>
                </a:solidFill>
                <a:latin typeface="Calibri"/>
              </a:rPr>
              <a:t>WP2: Mechanics</a:t>
            </a:r>
            <a:endParaRPr lang="fr-FR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Rectangle 78"/>
          <p:cNvSpPr/>
          <p:nvPr/>
        </p:nvSpPr>
        <p:spPr>
          <a:xfrm>
            <a:off x="7491600" y="5152320"/>
            <a:ext cx="4498560" cy="13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ts val="1599"/>
              </a:lnSpc>
            </a:pPr>
            <a:r>
              <a:rPr lang="en-GB" sz="1100" b="1" i="1" strike="noStrike" spc="-1">
                <a:solidFill>
                  <a:schemeClr val="dk1"/>
                </a:solidFill>
                <a:latin typeface="Arial"/>
              </a:rPr>
              <a:t>All-in-one :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Chamber mechanical support available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PLAS on board calibration procedure completed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GB" sz="1100" b="1" strike="noStrike" spc="-1">
                <a:solidFill>
                  <a:schemeClr val="dk1"/>
                </a:solidFill>
                <a:latin typeface="Arial"/>
              </a:rPr>
              <a:t>FEBs / back-end coupling tests with generator </a:t>
            </a:r>
            <a:r>
              <a:rPr lang="en-GB" sz="1100" b="0" strike="noStrike" spc="-1">
                <a:solidFill>
                  <a:schemeClr val="dk1"/>
                </a:solidFill>
                <a:latin typeface="Arial"/>
              </a:rPr>
              <a:t>(pipelined)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000000"/>
              </a:buClr>
              <a:buFont typeface="Arial"/>
              <a:buChar char="•"/>
            </a:pPr>
            <a:r>
              <a:rPr lang="en-US" sz="1100" b="0" strike="noStrike" spc="-1">
                <a:solidFill>
                  <a:schemeClr val="dk1"/>
                </a:solidFill>
                <a:latin typeface="Arial"/>
              </a:rPr>
              <a:t>Telescope </a:t>
            </a:r>
            <a:r>
              <a:rPr lang="en-US" sz="1100" b="1" strike="noStrike" spc="-1">
                <a:solidFill>
                  <a:schemeClr val="dk1"/>
                </a:solidFill>
                <a:latin typeface="Arial"/>
              </a:rPr>
              <a:t>integration in chamber </a:t>
            </a:r>
            <a:r>
              <a:rPr lang="en-US" sz="1100" b="0" strike="noStrike" spc="-1">
                <a:solidFill>
                  <a:schemeClr val="dk1"/>
                </a:solidFill>
                <a:latin typeface="Arial"/>
              </a:rPr>
              <a:t>&amp; coupling with back-end 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ts val="1599"/>
              </a:lnSpc>
              <a:buClr>
                <a:srgbClr val="FF0000"/>
              </a:buClr>
              <a:buFont typeface="Arial"/>
              <a:buChar char="•"/>
            </a:pPr>
            <a:r>
              <a:rPr lang="en-US" sz="1100" b="1" strike="noStrike" spc="-1">
                <a:solidFill>
                  <a:srgbClr val="FF0000"/>
                </a:solidFill>
                <a:latin typeface="Arial"/>
              </a:rPr>
              <a:t>6 trapezoid telescopes (with 2 layers)</a:t>
            </a:r>
            <a:r>
              <a:rPr lang="en-US" sz="1100" b="1" strike="noStrike" spc="-1">
                <a:solidFill>
                  <a:schemeClr val="dk1"/>
                </a:solidFill>
                <a:latin typeface="Arial"/>
              </a:rPr>
              <a:t> tested with source</a:t>
            </a:r>
            <a:endParaRPr lang="fr-FR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Rectangle 2"/>
          <p:cNvSpPr/>
          <p:nvPr/>
        </p:nvSpPr>
        <p:spPr>
          <a:xfrm>
            <a:off x="7827840" y="6233400"/>
            <a:ext cx="2495160" cy="162720"/>
          </a:xfrm>
          <a:prstGeom prst="rect">
            <a:avLst/>
          </a:prstGeom>
          <a:noFill/>
          <a:ln w="9525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227" name="ZoneTexte 5"/>
          <p:cNvSpPr/>
          <p:nvPr/>
        </p:nvSpPr>
        <p:spPr>
          <a:xfrm>
            <a:off x="105120" y="1002240"/>
            <a:ext cx="1118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Ch. Soulet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5DBC96-CE57-4047-AB5A-299C0CB9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313788"/>
            <a:ext cx="10972800" cy="628650"/>
          </a:xfrm>
        </p:spPr>
        <p:txBody>
          <a:bodyPr/>
          <a:lstStyle/>
          <a:p>
            <a:r>
              <a:rPr lang="fr-FR" sz="2400" dirty="0"/>
              <a:t>MAIN COMPLETION GOALS TIMELINE FOR PHASE 0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64CF2E-2CAD-E44C-BAA1-448B5216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3DF603-47EF-6742-AD8A-89F416DA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2CA234-8F7A-7A40-90F0-6C17D5CD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13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824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 8"/>
          <p:cNvPicPr/>
          <p:nvPr/>
        </p:nvPicPr>
        <p:blipFill>
          <a:blip r:embed="rId2"/>
          <a:stretch/>
        </p:blipFill>
        <p:spPr>
          <a:xfrm>
            <a:off x="0" y="118800"/>
            <a:ext cx="12191760" cy="661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1" name="ZoneTexte 9"/>
          <p:cNvSpPr/>
          <p:nvPr/>
        </p:nvSpPr>
        <p:spPr>
          <a:xfrm>
            <a:off x="1262520" y="6268680"/>
            <a:ext cx="988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S.Drouet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3C28FE-4E71-224A-A67C-F789D85D9682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CAE8F5-72B8-254E-A1DB-463CE2C20CC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ASSIE Marlène   –  AP GRIT-MUGAST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85FADE-2243-934D-BE8C-7A58CFDEA8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 defTabSz="457200">
              <a:lnSpc>
                <a:spcPct val="100000"/>
              </a:lnSpc>
              <a:buNone/>
            </a:pPr>
            <a:fld id="{1AFDF6F7-8562-424A-AD9C-688332F517BF}" type="slidenum">
              <a:rPr lang="fr-FR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14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CF3EA-FB6B-5E4B-B546-867932285417}"/>
              </a:ext>
            </a:extLst>
          </p:cNvPr>
          <p:cNvSpPr/>
          <p:nvPr/>
        </p:nvSpPr>
        <p:spPr>
          <a:xfrm>
            <a:off x="681925" y="3595606"/>
            <a:ext cx="6354305" cy="21600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A6CD65B-83F2-8343-817D-738E39DF2D4F}"/>
              </a:ext>
            </a:extLst>
          </p:cNvPr>
          <p:cNvCxnSpPr/>
          <p:nvPr/>
        </p:nvCxnSpPr>
        <p:spPr>
          <a:xfrm>
            <a:off x="1007390" y="2371241"/>
            <a:ext cx="2433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FA6FA06-C628-DB4F-8A63-B80D5283008D}"/>
              </a:ext>
            </a:extLst>
          </p:cNvPr>
          <p:cNvCxnSpPr>
            <a:cxnSpLocks/>
          </p:cNvCxnSpPr>
          <p:nvPr/>
        </p:nvCxnSpPr>
        <p:spPr>
          <a:xfrm>
            <a:off x="958312" y="2585635"/>
            <a:ext cx="9014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B93F2F6-61B0-AE40-AE70-76DCD3D33DB2}"/>
              </a:ext>
            </a:extLst>
          </p:cNvPr>
          <p:cNvCxnSpPr>
            <a:cxnSpLocks/>
          </p:cNvCxnSpPr>
          <p:nvPr/>
        </p:nvCxnSpPr>
        <p:spPr>
          <a:xfrm>
            <a:off x="10192719" y="2350577"/>
            <a:ext cx="1043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 3"/>
          <p:cNvPicPr/>
          <p:nvPr/>
        </p:nvPicPr>
        <p:blipFill>
          <a:blip r:embed="rId3"/>
          <a:stretch/>
        </p:blipFill>
        <p:spPr>
          <a:xfrm>
            <a:off x="11160" y="-4320"/>
            <a:ext cx="12180600" cy="6858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ADCF232-8F40-C84C-9E1E-34D5AC82F366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EEA99B-321A-D547-8876-9384D09BE0A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ASSIE Marlène   –  AP GRIT-MUGAST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EDCAD6-5774-8A4E-A894-0538555B9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 defTabSz="457200">
              <a:lnSpc>
                <a:spcPct val="100000"/>
              </a:lnSpc>
              <a:buNone/>
            </a:pPr>
            <a:fld id="{1AFDF6F7-8562-424A-AD9C-688332F517BF}" type="slidenum">
              <a:rPr lang="fr-FR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15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1"/>
          <p:cNvSpPr/>
          <p:nvPr/>
        </p:nvSpPr>
        <p:spPr>
          <a:xfrm>
            <a:off x="3581866" y="404701"/>
            <a:ext cx="4988697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400" b="1" i="1" strike="noStrike" spc="-1">
                <a:solidFill>
                  <a:srgbClr val="002060"/>
                </a:solidFill>
                <a:latin typeface="Calibri"/>
              </a:rPr>
              <a:t>GRIT  Backend Electronics and DAQ </a:t>
            </a:r>
            <a:endParaRPr lang="fr-FR" sz="2400" b="0" strike="noStrike" spc="-1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84" name="Image 7"/>
          <p:cNvPicPr/>
          <p:nvPr/>
        </p:nvPicPr>
        <p:blipFill>
          <a:blip r:embed="rId3"/>
          <a:stretch/>
        </p:blipFill>
        <p:spPr>
          <a:xfrm>
            <a:off x="5549760" y="4071600"/>
            <a:ext cx="4326480" cy="27860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85" name="Groupe 11"/>
          <p:cNvGrpSpPr/>
          <p:nvPr/>
        </p:nvGrpSpPr>
        <p:grpSpPr>
          <a:xfrm>
            <a:off x="0" y="774000"/>
            <a:ext cx="12082320" cy="3679200"/>
            <a:chOff x="0" y="774000"/>
            <a:chExt cx="12082320" cy="3679200"/>
          </a:xfrm>
        </p:grpSpPr>
        <p:pic>
          <p:nvPicPr>
            <p:cNvPr id="286" name="Image 6"/>
            <p:cNvPicPr/>
            <p:nvPr/>
          </p:nvPicPr>
          <p:blipFill>
            <a:blip r:embed="rId4"/>
            <a:stretch/>
          </p:blipFill>
          <p:spPr>
            <a:xfrm>
              <a:off x="0" y="891720"/>
              <a:ext cx="12082320" cy="33429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87" name="ZoneTexte 8"/>
            <p:cNvSpPr/>
            <p:nvPr/>
          </p:nvSpPr>
          <p:spPr>
            <a:xfrm>
              <a:off x="208080" y="2991960"/>
              <a:ext cx="2144160" cy="146124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lt1"/>
                  </a:solidFill>
                  <a:latin typeface="Calibri"/>
                </a:rPr>
                <a:t>                                      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8" name="ZoneTexte 9"/>
            <p:cNvSpPr/>
            <p:nvPr/>
          </p:nvSpPr>
          <p:spPr>
            <a:xfrm>
              <a:off x="2930040" y="3730320"/>
              <a:ext cx="2144160" cy="6382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lt1"/>
                  </a:solidFill>
                  <a:latin typeface="Calibri"/>
                </a:rPr>
                <a:t>                                      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9" name="ZoneTexte 10"/>
            <p:cNvSpPr/>
            <p:nvPr/>
          </p:nvSpPr>
          <p:spPr>
            <a:xfrm>
              <a:off x="281880" y="774000"/>
              <a:ext cx="2144160" cy="6382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lt1"/>
                  </a:solidFill>
                  <a:latin typeface="Calibri"/>
                </a:rPr>
                <a:t>                                      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90" name="ZoneTexte 5"/>
          <p:cNvSpPr/>
          <p:nvPr/>
        </p:nvSpPr>
        <p:spPr>
          <a:xfrm>
            <a:off x="4509000" y="4282560"/>
            <a:ext cx="2742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DAQ system : FASTER V3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chemeClr val="dk1"/>
                </a:solidFill>
                <a:latin typeface="Calibri"/>
              </a:rPr>
              <a:t>(LPC Caen)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1" name="Image 14"/>
          <p:cNvPicPr/>
          <p:nvPr/>
        </p:nvPicPr>
        <p:blipFill>
          <a:blip r:embed="rId5"/>
          <a:stretch/>
        </p:blipFill>
        <p:spPr>
          <a:xfrm>
            <a:off x="1856520" y="4860720"/>
            <a:ext cx="2436120" cy="173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2" name="ZoneTexte 15"/>
          <p:cNvSpPr/>
          <p:nvPr/>
        </p:nvSpPr>
        <p:spPr>
          <a:xfrm>
            <a:off x="1244520" y="4179960"/>
            <a:ext cx="1967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1" strike="noStrike" spc="-1">
                <a:solidFill>
                  <a:schemeClr val="dk1"/>
                </a:solidFill>
                <a:latin typeface="Calibri"/>
              </a:rPr>
              <a:t>Master A10 board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(GANIL + LPC Caen)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93" name="Connecteur : en angle 17"/>
          <p:cNvCxnSpPr/>
          <p:nvPr/>
        </p:nvCxnSpPr>
        <p:spPr>
          <a:xfrm rot="10800000" flipV="1">
            <a:off x="2234880" y="1346400"/>
            <a:ext cx="1361160" cy="2844720"/>
          </a:xfrm>
          <a:prstGeom prst="bentConnector2">
            <a:avLst/>
          </a:prstGeom>
          <a:ln w="9525">
            <a:solidFill>
              <a:srgbClr val="FF0000"/>
            </a:solidFill>
            <a:prstDash val="dash"/>
            <a:round/>
            <a:tailEnd type="triangle" w="med" len="med"/>
          </a:ln>
        </p:spPr>
      </p:cxnSp>
      <p:sp>
        <p:nvSpPr>
          <p:cNvPr id="294" name="ZoneTexte 37"/>
          <p:cNvSpPr/>
          <p:nvPr/>
        </p:nvSpPr>
        <p:spPr>
          <a:xfrm>
            <a:off x="-51120" y="5126400"/>
            <a:ext cx="1862280" cy="12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500" b="0" strike="noStrike" spc="-1">
                <a:solidFill>
                  <a:schemeClr val="dk1"/>
                </a:solidFill>
                <a:latin typeface="Calibri"/>
              </a:rPr>
              <a:t>- 10MHz/T0 Synchr.</a:t>
            </a:r>
            <a:endParaRPr lang="fr-FR" sz="15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500" b="0" strike="noStrike" spc="-1">
                <a:solidFill>
                  <a:schemeClr val="dk1"/>
                </a:solidFill>
                <a:latin typeface="Calibri"/>
              </a:rPr>
              <a:t>   distribu. (slv or Mst)</a:t>
            </a:r>
            <a:endParaRPr lang="fr-FR" sz="15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500" b="0" strike="noStrike" spc="-1">
                <a:solidFill>
                  <a:schemeClr val="dk1"/>
                </a:solidFill>
                <a:latin typeface="Calibri"/>
              </a:rPr>
              <a:t>- SMART timestamp </a:t>
            </a:r>
            <a:endParaRPr lang="fr-FR" sz="15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  distribution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- MCH interface/Eth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ZoneTexte 39"/>
          <p:cNvSpPr/>
          <p:nvPr/>
        </p:nvSpPr>
        <p:spPr>
          <a:xfrm>
            <a:off x="8406000" y="950040"/>
            <a:ext cx="545400" cy="394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AIR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ZoneTexte 40"/>
          <p:cNvSpPr/>
          <p:nvPr/>
        </p:nvSpPr>
        <p:spPr>
          <a:xfrm>
            <a:off x="9206640" y="956880"/>
            <a:ext cx="1158120" cy="394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VACUUM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ZoneTexte 2"/>
          <p:cNvSpPr/>
          <p:nvPr/>
        </p:nvSpPr>
        <p:spPr>
          <a:xfrm>
            <a:off x="10473480" y="6489000"/>
            <a:ext cx="840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A.Matta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8B771E-40C6-0B4B-8C14-CED7CF37AF15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CA053C-2D53-064D-8793-22A07F3EAD52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ASSIE Marlène   –  AP GRIT-MUGAST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1307BE-B920-A448-A360-402031FA8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 defTabSz="457200">
              <a:lnSpc>
                <a:spcPct val="100000"/>
              </a:lnSpc>
              <a:buNone/>
            </a:pPr>
            <a:fld id="{1AFDF6F7-8562-424A-AD9C-688332F517BF}" type="slidenum">
              <a:rPr lang="fr-FR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16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C956-F017-4449-BB68-861BFF3412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422275"/>
            <a:ext cx="10972800" cy="628650"/>
          </a:xfrm>
        </p:spPr>
        <p:txBody>
          <a:bodyPr>
            <a:normAutofit/>
          </a:bodyPr>
          <a:lstStyle/>
          <a:p>
            <a:pPr>
              <a:tabLst>
                <a:tab pos="796925" algn="l"/>
              </a:tabLst>
            </a:pPr>
            <a:r>
              <a:rPr lang="fr-FR" dirty="0"/>
              <a:t>GRIT Phase 0  configuration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70B155-6B71-1B4E-BD1F-DD477D257A48}"/>
              </a:ext>
            </a:extLst>
          </p:cNvPr>
          <p:cNvSpPr txBox="1"/>
          <p:nvPr/>
        </p:nvSpPr>
        <p:spPr>
          <a:xfrm>
            <a:off x="161765" y="2453334"/>
            <a:ext cx="34177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(2 stages)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>
                <a:solidFill>
                  <a:srgbClr val="7030A0"/>
                </a:solidFill>
              </a:rPr>
              <a:t>GRIT </a:t>
            </a:r>
            <a:r>
              <a:rPr lang="fr-FR" dirty="0" err="1">
                <a:solidFill>
                  <a:srgbClr val="7030A0"/>
                </a:solidFill>
              </a:rPr>
              <a:t>electronics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(PLAS)</a:t>
            </a:r>
          </a:p>
          <a:p>
            <a:endParaRPr lang="fr-FR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(1stage)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F15A02-7F93-B74D-9926-E670CFC48CA3}"/>
              </a:ext>
            </a:extLst>
          </p:cNvPr>
          <p:cNvSpPr txBox="1"/>
          <p:nvPr/>
        </p:nvSpPr>
        <p:spPr>
          <a:xfrm>
            <a:off x="114301" y="1215510"/>
            <a:ext cx="368617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UPSTREAM (AGATA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1E7CE4-F5A4-2D43-A722-758267CDD7D4}"/>
              </a:ext>
            </a:extLst>
          </p:cNvPr>
          <p:cNvSpPr txBox="1"/>
          <p:nvPr/>
        </p:nvSpPr>
        <p:spPr>
          <a:xfrm>
            <a:off x="7603330" y="1210748"/>
            <a:ext cx="399812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DOWNSTREAM (VAMOS </a:t>
            </a:r>
            <a:r>
              <a:rPr lang="fr-FR" b="1" dirty="0" err="1">
                <a:solidFill>
                  <a:srgbClr val="7030A0"/>
                </a:solidFill>
              </a:rPr>
              <a:t>side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99B06D-FAF4-B844-BA66-6AE0CB42E46E}"/>
              </a:ext>
            </a:extLst>
          </p:cNvPr>
          <p:cNvSpPr txBox="1"/>
          <p:nvPr/>
        </p:nvSpPr>
        <p:spPr>
          <a:xfrm>
            <a:off x="3983830" y="1205986"/>
            <a:ext cx="341233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90 </a:t>
            </a:r>
            <a:r>
              <a:rPr lang="fr-FR" b="1" dirty="0" err="1">
                <a:solidFill>
                  <a:srgbClr val="7030A0"/>
                </a:solidFill>
              </a:rPr>
              <a:t>degrees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36DC2D-431A-5B4C-890D-3E4CB05CEA81}"/>
              </a:ext>
            </a:extLst>
          </p:cNvPr>
          <p:cNvSpPr txBox="1"/>
          <p:nvPr/>
        </p:nvSpPr>
        <p:spPr>
          <a:xfrm>
            <a:off x="4024312" y="1708785"/>
            <a:ext cx="356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square detector (1 or 2 stages ?)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730B174-5FE8-4143-B590-80CD96DD227E}"/>
              </a:ext>
            </a:extLst>
          </p:cNvPr>
          <p:cNvCxnSpPr>
            <a:cxnSpLocks/>
          </p:cNvCxnSpPr>
          <p:nvPr/>
        </p:nvCxnSpPr>
        <p:spPr>
          <a:xfrm>
            <a:off x="3700464" y="3114675"/>
            <a:ext cx="0" cy="2171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18F69A7-DE1C-764B-832F-EB391E50C9DD}"/>
              </a:ext>
            </a:extLst>
          </p:cNvPr>
          <p:cNvCxnSpPr>
            <a:cxnSpLocks/>
          </p:cNvCxnSpPr>
          <p:nvPr/>
        </p:nvCxnSpPr>
        <p:spPr>
          <a:xfrm flipH="1">
            <a:off x="3709989" y="5281612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9439BC9-B348-3B4A-812E-9551FB1AC406}"/>
              </a:ext>
            </a:extLst>
          </p:cNvPr>
          <p:cNvCxnSpPr>
            <a:cxnSpLocks/>
          </p:cNvCxnSpPr>
          <p:nvPr/>
        </p:nvCxnSpPr>
        <p:spPr>
          <a:xfrm flipH="1">
            <a:off x="3705227" y="3090861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56353AA-57D9-0C40-8AEC-49360D067903}"/>
              </a:ext>
            </a:extLst>
          </p:cNvPr>
          <p:cNvCxnSpPr>
            <a:cxnSpLocks/>
          </p:cNvCxnSpPr>
          <p:nvPr/>
        </p:nvCxnSpPr>
        <p:spPr>
          <a:xfrm flipH="1">
            <a:off x="4757739" y="2386012"/>
            <a:ext cx="1285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AF71F16-09E3-2F44-9E15-8FB16EBE2205}"/>
              </a:ext>
            </a:extLst>
          </p:cNvPr>
          <p:cNvCxnSpPr>
            <a:cxnSpLocks/>
          </p:cNvCxnSpPr>
          <p:nvPr/>
        </p:nvCxnSpPr>
        <p:spPr>
          <a:xfrm>
            <a:off x="6024562" y="2395537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528561-C1C2-D849-94E9-2A0A2170D7A5}"/>
              </a:ext>
            </a:extLst>
          </p:cNvPr>
          <p:cNvCxnSpPr>
            <a:cxnSpLocks/>
          </p:cNvCxnSpPr>
          <p:nvPr/>
        </p:nvCxnSpPr>
        <p:spPr>
          <a:xfrm>
            <a:off x="4733925" y="2390775"/>
            <a:ext cx="0" cy="34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D84680-8730-C64B-9B98-A7C9983CA331}"/>
              </a:ext>
            </a:extLst>
          </p:cNvPr>
          <p:cNvCxnSpPr>
            <a:cxnSpLocks/>
          </p:cNvCxnSpPr>
          <p:nvPr/>
        </p:nvCxnSpPr>
        <p:spPr>
          <a:xfrm>
            <a:off x="7581901" y="2981326"/>
            <a:ext cx="0" cy="2133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B234B5-B7A0-3A44-A5B8-765DBC35AEAA}"/>
              </a:ext>
            </a:extLst>
          </p:cNvPr>
          <p:cNvCxnSpPr>
            <a:cxnSpLocks/>
          </p:cNvCxnSpPr>
          <p:nvPr/>
        </p:nvCxnSpPr>
        <p:spPr>
          <a:xfrm flipH="1">
            <a:off x="7162801" y="5119688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2769A21-207B-0149-8930-300BDBFAC32B}"/>
              </a:ext>
            </a:extLst>
          </p:cNvPr>
          <p:cNvCxnSpPr>
            <a:cxnSpLocks/>
          </p:cNvCxnSpPr>
          <p:nvPr/>
        </p:nvCxnSpPr>
        <p:spPr>
          <a:xfrm flipH="1">
            <a:off x="7172327" y="2986087"/>
            <a:ext cx="404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0C1A77C-B233-5F42-BAE7-4339A9D4D7CF}"/>
              </a:ext>
            </a:extLst>
          </p:cNvPr>
          <p:cNvSpPr txBox="1"/>
          <p:nvPr/>
        </p:nvSpPr>
        <p:spPr>
          <a:xfrm>
            <a:off x="7639051" y="2708167"/>
            <a:ext cx="4403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Trapezoidal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detectors (2 stages) and/or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1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</a:rPr>
              <a:t>annular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 detector </a:t>
            </a:r>
          </a:p>
          <a:p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read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by </a:t>
            </a:r>
            <a:r>
              <a:rPr lang="fr-FR" dirty="0" err="1">
                <a:solidFill>
                  <a:srgbClr val="F527BA"/>
                </a:solidFill>
              </a:rPr>
              <a:t>Mesytec</a:t>
            </a: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936024-C9BB-E34A-B00B-B5058B6BC0B3}"/>
              </a:ext>
            </a:extLst>
          </p:cNvPr>
          <p:cNvSpPr txBox="1"/>
          <p:nvPr/>
        </p:nvSpPr>
        <p:spPr>
          <a:xfrm>
            <a:off x="108489" y="4191323"/>
            <a:ext cx="35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1920 </a:t>
            </a:r>
            <a:r>
              <a:rPr lang="fr-FR" i="1" dirty="0" err="1"/>
              <a:t>strips</a:t>
            </a:r>
            <a:r>
              <a:rPr lang="fr-FR" i="1" dirty="0"/>
              <a:t> </a:t>
            </a:r>
            <a:r>
              <a:rPr lang="fr-FR" i="1" dirty="0" err="1"/>
              <a:t>read</a:t>
            </a:r>
            <a:r>
              <a:rPr lang="fr-FR" i="1" dirty="0"/>
              <a:t> by GRIT </a:t>
            </a:r>
            <a:r>
              <a:rPr lang="fr-FR" i="1" dirty="0" err="1"/>
              <a:t>electronics</a:t>
            </a:r>
            <a:r>
              <a:rPr lang="fr-FR" i="1" dirty="0"/>
              <a:t>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BFCA585-A84C-274F-8EBC-525ADD5D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11" y="2791526"/>
            <a:ext cx="2831989" cy="270916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3C4D4FA-6A1E-EE4D-934C-586517009BC4}"/>
              </a:ext>
            </a:extLst>
          </p:cNvPr>
          <p:cNvSpPr txBox="1"/>
          <p:nvPr/>
        </p:nvSpPr>
        <p:spPr>
          <a:xfrm rot="778370">
            <a:off x="8234680" y="2004617"/>
            <a:ext cx="29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EB671B"/>
                </a:solidFill>
              </a:rPr>
              <a:t>Depending</a:t>
            </a:r>
            <a:r>
              <a:rPr lang="fr-FR" dirty="0">
                <a:solidFill>
                  <a:srgbClr val="EB671B"/>
                </a:solidFill>
              </a:rPr>
              <a:t> on </a:t>
            </a:r>
            <a:r>
              <a:rPr lang="fr-FR" dirty="0" err="1">
                <a:solidFill>
                  <a:srgbClr val="EB671B"/>
                </a:solidFill>
              </a:rPr>
              <a:t>Physics</a:t>
            </a:r>
            <a:r>
              <a:rPr lang="fr-FR" dirty="0">
                <a:solidFill>
                  <a:srgbClr val="EB671B"/>
                </a:solidFill>
              </a:rPr>
              <a:t> cases !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8BF144-3DB3-164E-9E6F-4C8B48EB9F74}"/>
              </a:ext>
            </a:extLst>
          </p:cNvPr>
          <p:cNvSpPr txBox="1"/>
          <p:nvPr/>
        </p:nvSpPr>
        <p:spPr>
          <a:xfrm>
            <a:off x="216976" y="5765370"/>
            <a:ext cx="8766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Avenir Heavy"/>
                <a:cs typeface="Avenir Heavy"/>
              </a:rPr>
              <a:t>Workshop GRIT-AGATA-VAMOS </a:t>
            </a:r>
            <a:r>
              <a:rPr lang="fr-FR" sz="1800" dirty="0" err="1">
                <a:latin typeface="Avenir Heavy"/>
                <a:cs typeface="Avenir Heavy"/>
              </a:rPr>
              <a:t>campaign</a:t>
            </a:r>
            <a:r>
              <a:rPr lang="fr-FR" sz="1800" dirty="0">
                <a:latin typeface="Avenir Heavy"/>
                <a:cs typeface="Avenir Heavy"/>
              </a:rPr>
              <a:t> (11-13 </a:t>
            </a:r>
            <a:r>
              <a:rPr lang="fr-FR" sz="1800" dirty="0" err="1">
                <a:latin typeface="Avenir Heavy"/>
                <a:cs typeface="Avenir Heavy"/>
              </a:rPr>
              <a:t>june</a:t>
            </a:r>
            <a:r>
              <a:rPr lang="fr-FR" sz="1800" dirty="0">
                <a:latin typeface="Avenir Heavy"/>
                <a:cs typeface="Avenir Heavy"/>
              </a:rPr>
              <a:t>):</a:t>
            </a:r>
          </a:p>
          <a:p>
            <a:r>
              <a:rPr lang="fr-FR" dirty="0">
                <a:latin typeface="Avenir Book" panose="02000503020000020003" pitchFamily="2" charset="0"/>
                <a:cs typeface="Avenir Heavy"/>
              </a:rPr>
              <a:t>-13 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LoI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, 20 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reactions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 --&gt; 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mostly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 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focussed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 on stripping 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reactions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 (</a:t>
            </a:r>
            <a:r>
              <a:rPr lang="fr-FR" dirty="0" err="1">
                <a:latin typeface="Avenir Book" panose="02000503020000020003" pitchFamily="2" charset="0"/>
                <a:cs typeface="Avenir Heavy"/>
              </a:rPr>
              <a:t>backward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)</a:t>
            </a:r>
          </a:p>
          <a:p>
            <a:r>
              <a:rPr lang="fr-FR" sz="1800" dirty="0">
                <a:latin typeface="Avenir Book" panose="02000503020000020003" pitchFamily="2" charset="0"/>
                <a:cs typeface="Avenir Heavy"/>
              </a:rPr>
              <a:t>		     --&gt;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mostly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with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existing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Spiral1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beams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(5 new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beam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requests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79ECE6E-61AD-BC48-BFB1-2D7B12456E54}"/>
              </a:ext>
            </a:extLst>
          </p:cNvPr>
          <p:cNvSpPr txBox="1"/>
          <p:nvPr/>
        </p:nvSpPr>
        <p:spPr>
          <a:xfrm>
            <a:off x="8942522" y="5997845"/>
            <a:ext cx="3099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White book or </a:t>
            </a:r>
            <a:r>
              <a:rPr lang="fr-FR" sz="1800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Umbrella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</a:t>
            </a:r>
            <a:r>
              <a:rPr lang="fr-FR" sz="1800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LoI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to </a:t>
            </a:r>
            <a:r>
              <a:rPr lang="fr-FR" sz="1800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be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</a:t>
            </a:r>
            <a:r>
              <a:rPr lang="fr-FR" sz="1800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written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CC924D-9691-3A4C-BC02-8266CF02312A}"/>
              </a:ext>
            </a:extLst>
          </p:cNvPr>
          <p:cNvSpPr/>
          <p:nvPr/>
        </p:nvSpPr>
        <p:spPr>
          <a:xfrm>
            <a:off x="92988" y="5594888"/>
            <a:ext cx="11880000" cy="1170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4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CFFA3-B7BE-CA4E-8647-06E74FAC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General </a:t>
            </a:r>
            <a:r>
              <a:rPr lang="fr-FR" dirty="0" err="1"/>
              <a:t>view</a:t>
            </a:r>
            <a:r>
              <a:rPr lang="fr-FR" dirty="0"/>
              <a:t> of GRIT Phase0 </a:t>
            </a:r>
            <a:r>
              <a:rPr lang="fr-FR" dirty="0" err="1"/>
              <a:t>integration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F0D07-1772-694F-AB93-92E43300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1424066"/>
            <a:ext cx="5473288" cy="46394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98A706-4F7A-5B43-AC4C-64598367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349" y="3419009"/>
            <a:ext cx="3605966" cy="30670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B2EFA6-0B23-F04D-AEFC-F5A3BA59D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62" y="2124479"/>
            <a:ext cx="2850138" cy="43787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AED8FA-3313-6042-8BA8-B7606DD4408B}"/>
              </a:ext>
            </a:extLst>
          </p:cNvPr>
          <p:cNvSpPr txBox="1"/>
          <p:nvPr/>
        </p:nvSpPr>
        <p:spPr>
          <a:xfrm>
            <a:off x="5997844" y="1239865"/>
            <a:ext cx="601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latin typeface="Avenir Heavy"/>
                <a:cs typeface="Avenir Heavy"/>
              </a:rPr>
              <a:t>Mechanical</a:t>
            </a:r>
            <a:r>
              <a:rPr lang="fr-FR" sz="1800" dirty="0">
                <a:latin typeface="Avenir Heavy"/>
                <a:cs typeface="Avenir Heavy"/>
              </a:rPr>
              <a:t> design for GRIT Phase0 (GANIL </a:t>
            </a:r>
            <a:r>
              <a:rPr lang="fr-FR" sz="1800" dirty="0" err="1">
                <a:latin typeface="Avenir Heavy"/>
                <a:cs typeface="Avenir Heavy"/>
              </a:rPr>
              <a:t>campaign</a:t>
            </a:r>
            <a:r>
              <a:rPr lang="fr-FR" sz="1800" dirty="0">
                <a:latin typeface="Avenir Heavy"/>
                <a:cs typeface="Avenir Heavy"/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94B03E-999E-B94E-AB76-3761C7B2BE61}"/>
              </a:ext>
            </a:extLst>
          </p:cNvPr>
          <p:cNvSpPr txBox="1"/>
          <p:nvPr/>
        </p:nvSpPr>
        <p:spPr>
          <a:xfrm>
            <a:off x="6106332" y="1766807"/>
            <a:ext cx="3161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venir Book" panose="02000503020000020003" pitchFamily="2" charset="0"/>
                <a:cs typeface="Avenir Heavy"/>
              </a:rPr>
              <a:t>3 mm Al   main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chamber</a:t>
            </a:r>
            <a:r>
              <a:rPr lang="fr-FR" dirty="0">
                <a:latin typeface="Avenir Book" panose="02000503020000020003" pitchFamily="2" charset="0"/>
                <a:cs typeface="Avenir Heavy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venir Book" panose="02000503020000020003" pitchFamily="2" charset="0"/>
                <a:cs typeface="Avenir Heavy"/>
              </a:rPr>
              <a:t>Utility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chamber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 : vacuum,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feedthroughs</a:t>
            </a:r>
            <a:r>
              <a:rPr lang="fr-FR" sz="1800" dirty="0">
                <a:latin typeface="Avenir Book" panose="02000503020000020003" pitchFamily="2" charset="0"/>
                <a:cs typeface="Avenir Heavy"/>
              </a:rPr>
              <a:t>, </a:t>
            </a:r>
            <a:r>
              <a:rPr lang="fr-FR" sz="1800" dirty="0" err="1">
                <a:latin typeface="Avenir Book" panose="02000503020000020003" pitchFamily="2" charset="0"/>
                <a:cs typeface="Avenir Heavy"/>
              </a:rPr>
              <a:t>electornics</a:t>
            </a:r>
            <a:endParaRPr lang="fr-FR" sz="1800" dirty="0">
              <a:latin typeface="Avenir Book" panose="02000503020000020003" pitchFamily="2" charset="0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86765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 2"/>
          <p:cNvPicPr/>
          <p:nvPr/>
        </p:nvPicPr>
        <p:blipFill>
          <a:blip r:embed="rId2"/>
          <a:stretch/>
        </p:blipFill>
        <p:spPr>
          <a:xfrm>
            <a:off x="50760" y="102960"/>
            <a:ext cx="7517160" cy="6629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ZoneTexte 1"/>
          <p:cNvSpPr/>
          <p:nvPr/>
        </p:nvSpPr>
        <p:spPr>
          <a:xfrm>
            <a:off x="7637040" y="804960"/>
            <a:ext cx="4373640" cy="5364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1" strike="noStrike" spc="-1">
                <a:solidFill>
                  <a:schemeClr val="dk1"/>
                </a:solidFill>
                <a:latin typeface="Calibri"/>
              </a:rPr>
              <a:t>5 years </a:t>
            </a:r>
            <a:endParaRPr lang="fr-FR" sz="22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      Covers both construction of the final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      array and  the AGATA-GRIT-VAMOS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      campaign @GANIL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1" strike="noStrike" spc="-1">
                <a:solidFill>
                  <a:schemeClr val="dk1"/>
                </a:solidFill>
                <a:latin typeface="Calibri"/>
              </a:rPr>
              <a:t>New collaboration structure</a:t>
            </a:r>
            <a:endParaRPr lang="fr-FR" sz="22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Add Collab. Committee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      to MB and SC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Project manager (MB)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1" strike="noStrike" spc="-1">
                <a:solidFill>
                  <a:schemeClr val="dk1"/>
                </a:solidFill>
                <a:latin typeface="Calibri"/>
              </a:rPr>
              <a:t>Contributions (K€) </a:t>
            </a:r>
            <a:endParaRPr lang="fr-FR" sz="22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France (GANIL+In2p3) 215K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INFN 215K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UK 150K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Spain (CSIC) 40K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800280" lvl="1" indent="-34308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Croatia 50K 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457200" defTabSz="457200">
              <a:lnSpc>
                <a:spcPct val="100000"/>
              </a:lnSpc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031A5D-56CA-9F47-875B-D47FEE1FAD3B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19/06/2025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539E85-4AF9-5A41-BB8A-4F15EA7578C0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ASSIE Marlène   –  AP GRIT-MUGAST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58EED9-13EB-4E40-B37C-5AED642F63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 defTabSz="457200">
              <a:lnSpc>
                <a:spcPct val="100000"/>
              </a:lnSpc>
              <a:buNone/>
            </a:pPr>
            <a:fld id="{1AFDF6F7-8562-424A-AD9C-688332F517BF}" type="slidenum">
              <a:rPr lang="fr-FR" sz="1200" b="0" strike="noStrike" spc="-1" smtClean="0">
                <a:solidFill>
                  <a:schemeClr val="dk1">
                    <a:tint val="75000"/>
                  </a:schemeClr>
                </a:solidFill>
                <a:latin typeface="Calibri"/>
              </a:rPr>
              <a:t>19</a:t>
            </a:fld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6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70158-05C4-164C-9CC5-72F8C92B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MUGAST </a:t>
            </a:r>
            <a:r>
              <a:rPr lang="fr-FR" dirty="0" err="1"/>
              <a:t>campaigns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17A8D-172B-A84A-8779-B99D359C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03B69-1309-A04C-85ED-2B37CA13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7A5EE-DAEF-3D48-A74C-CC27F303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FB7A-A689-1C44-A03B-4353886F3DB0}" type="slidenum">
              <a:rPr lang="en-US" altLang="fr-FR" smtClean="0"/>
              <a:pPr/>
              <a:t>2</a:t>
            </a:fld>
            <a:endParaRPr lang="en-US" alt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1A88CC0-9364-3A41-9C38-4D61C529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416"/>
            <a:ext cx="2586539" cy="48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0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45EA7-B912-F44A-A6AB-E60071D3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97" y="631362"/>
            <a:ext cx="10972800" cy="628650"/>
          </a:xfrm>
        </p:spPr>
        <p:txBody>
          <a:bodyPr/>
          <a:lstStyle/>
          <a:p>
            <a:r>
              <a:rPr lang="fr-FR" dirty="0"/>
              <a:t>Budget </a:t>
            </a:r>
            <a:r>
              <a:rPr lang="fr-FR" dirty="0" err="1"/>
              <a:t>request</a:t>
            </a:r>
            <a:r>
              <a:rPr lang="fr-FR" dirty="0"/>
              <a:t> for GRIT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B61C51-16CB-5540-9883-8EDE9568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A53EC0-AF31-3549-B490-7121A46E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2006D0-19D9-174D-BC37-F28B819F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20</a:t>
            </a:fld>
            <a:endParaRPr lang="en-US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E4773C-6121-7C48-BCEE-53678D183882}"/>
              </a:ext>
            </a:extLst>
          </p:cNvPr>
          <p:cNvSpPr txBox="1"/>
          <p:nvPr/>
        </p:nvSpPr>
        <p:spPr>
          <a:xfrm>
            <a:off x="626412" y="2135881"/>
            <a:ext cx="5448923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purchase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- GRIT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blocks (3D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metal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printed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- Part of the GRIT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(utility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150 k€ 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transferred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by UK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mars 2026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essentially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buying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mechanics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2 k€ for missions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-------------------------------------------------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TOTAL =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2 k€ </a:t>
            </a:r>
          </a:p>
          <a:p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26">
            <a:extLst>
              <a:ext uri="{FF2B5EF4-FFF2-40B4-BE49-F238E27FC236}">
                <a16:creationId xmlns:a16="http://schemas.microsoft.com/office/drawing/2014/main" id="{029EDDC0-861A-A545-B042-AAF0B6BE8E36}"/>
              </a:ext>
            </a:extLst>
          </p:cNvPr>
          <p:cNvSpPr txBox="1"/>
          <p:nvPr/>
        </p:nvSpPr>
        <p:spPr>
          <a:xfrm>
            <a:off x="612647" y="1596874"/>
            <a:ext cx="387880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venir Heavy"/>
                <a:ea typeface="MS PGothic" charset="0"/>
                <a:cs typeface="Avenir Heavy"/>
              </a:rPr>
              <a:t>GRIT request for 2026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4770CCF-6808-B34D-8AB8-B4B7BA8D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61" y="1208866"/>
            <a:ext cx="4922678" cy="4172729"/>
          </a:xfrm>
          <a:prstGeom prst="rect">
            <a:avLst/>
          </a:prstGeom>
        </p:spPr>
      </p:pic>
      <p:pic>
        <p:nvPicPr>
          <p:cNvPr id="24" name="Image 13">
            <a:extLst>
              <a:ext uri="{FF2B5EF4-FFF2-40B4-BE49-F238E27FC236}">
                <a16:creationId xmlns:a16="http://schemas.microsoft.com/office/drawing/2014/main" id="{57D2981A-994D-3743-B53F-04B26401DAE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43305" y="4283835"/>
            <a:ext cx="2764440" cy="223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620A36-79EB-404F-B45C-1142CA9B35DE}"/>
              </a:ext>
            </a:extLst>
          </p:cNvPr>
          <p:cNvSpPr txBox="1"/>
          <p:nvPr/>
        </p:nvSpPr>
        <p:spPr>
          <a:xfrm>
            <a:off x="-991892" y="2836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8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87146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17A8D-172B-A84A-8779-B99D359C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03B69-1309-A04C-85ED-2B37CA13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7A5EE-DAEF-3D48-A74C-CC27F303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FB7A-A689-1C44-A03B-4353886F3DB0}" type="slidenum">
              <a:rPr lang="en-US" altLang="fr-FR" smtClean="0"/>
              <a:pPr/>
              <a:t>3</a:t>
            </a:fld>
            <a:endParaRPr lang="en-US" altLang="fr-FR"/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2D0DB766-115F-C848-9BEB-211EF0FD2321}"/>
              </a:ext>
            </a:extLst>
          </p:cNvPr>
          <p:cNvSpPr/>
          <p:nvPr/>
        </p:nvSpPr>
        <p:spPr>
          <a:xfrm>
            <a:off x="7360916" y="957839"/>
            <a:ext cx="444042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i="1" strike="noStrike" spc="-1" dirty="0" err="1">
                <a:solidFill>
                  <a:srgbClr val="17891B"/>
                </a:solidFill>
                <a:latin typeface="Calibri"/>
              </a:rPr>
              <a:t>C.J.Paxman</a:t>
            </a:r>
            <a:r>
              <a:rPr lang="en-US" sz="1600" b="0" i="1" strike="noStrike" spc="-1" dirty="0">
                <a:solidFill>
                  <a:srgbClr val="17891B"/>
                </a:solidFill>
                <a:latin typeface="Calibri"/>
              </a:rPr>
              <a:t> et al., </a:t>
            </a:r>
            <a:r>
              <a:rPr lang="en-US" sz="1600" b="0" i="1" strike="noStrike" spc="-1" dirty="0" err="1">
                <a:solidFill>
                  <a:srgbClr val="17891B"/>
                </a:solidFill>
                <a:latin typeface="Calibri"/>
              </a:rPr>
              <a:t>Phys.Rev.Lett</a:t>
            </a:r>
            <a:r>
              <a:rPr lang="en-US" sz="1600" b="0" i="1" strike="noStrike" spc="-1" dirty="0">
                <a:solidFill>
                  <a:srgbClr val="17891B"/>
                </a:solidFill>
                <a:latin typeface="Calibri"/>
              </a:rPr>
              <a:t>. 134,162504 (2025)</a:t>
            </a:r>
            <a:endParaRPr lang="fr-FR" sz="1600" b="0" i="1" strike="noStrike" spc="-1" dirty="0">
              <a:solidFill>
                <a:srgbClr val="17891B"/>
              </a:solidFill>
              <a:latin typeface="Calibri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7B6586F-6583-0148-AC7D-91365272D338}"/>
              </a:ext>
            </a:extLst>
          </p:cNvPr>
          <p:cNvSpPr txBox="1">
            <a:spLocks/>
          </p:cNvSpPr>
          <p:nvPr/>
        </p:nvSpPr>
        <p:spPr bwMode="auto">
          <a:xfrm>
            <a:off x="584272" y="402956"/>
            <a:ext cx="10972800" cy="628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rgbClr val="002060"/>
                </a:solidFill>
                <a:latin typeface="Avenir Black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2400" dirty="0" err="1"/>
              <a:t>Recent</a:t>
            </a:r>
            <a:r>
              <a:rPr lang="fr-FR" sz="2400" dirty="0"/>
              <a:t> </a:t>
            </a:r>
            <a:r>
              <a:rPr lang="fr-FR" sz="2400" dirty="0" err="1"/>
              <a:t>highlights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MUGAST-AGATA-VAMOS </a:t>
            </a:r>
            <a:r>
              <a:rPr lang="fr-FR" sz="2400" dirty="0" err="1"/>
              <a:t>campaign</a:t>
            </a:r>
            <a:r>
              <a:rPr lang="fr-FR" sz="2400" dirty="0"/>
              <a:t>: </a:t>
            </a:r>
            <a:r>
              <a:rPr lang="fr-FR" sz="2400" dirty="0" err="1"/>
              <a:t>study</a:t>
            </a:r>
            <a:r>
              <a:rPr lang="fr-FR" sz="2400" dirty="0"/>
              <a:t> of  </a:t>
            </a:r>
            <a:r>
              <a:rPr lang="fr-FR" sz="2400" baseline="30000" dirty="0"/>
              <a:t>47</a:t>
            </a:r>
            <a:r>
              <a:rPr lang="fr-FR" sz="2400" dirty="0"/>
              <a:t>K(</a:t>
            </a:r>
            <a:r>
              <a:rPr lang="fr-FR" sz="2400" dirty="0" err="1"/>
              <a:t>d,pg</a:t>
            </a:r>
            <a:r>
              <a:rPr lang="fr-FR" sz="2400" dirty="0"/>
              <a:t>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11B25A1-5AAF-9C47-89CC-89F694F4E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880" y="1177872"/>
            <a:ext cx="3590561" cy="257956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5FAB8CE-E3B1-984A-9B3D-E2C44FC5B779}"/>
              </a:ext>
            </a:extLst>
          </p:cNvPr>
          <p:cNvSpPr txBox="1"/>
          <p:nvPr/>
        </p:nvSpPr>
        <p:spPr>
          <a:xfrm>
            <a:off x="7460820" y="1647340"/>
            <a:ext cx="4731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Light" panose="020B0402020203020204" pitchFamily="34" charset="77"/>
                <a:cs typeface="Avenir Heavy"/>
              </a:rPr>
              <a:t>N=34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magic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number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in </a:t>
            </a:r>
            <a:r>
              <a:rPr lang="fr-FR" sz="1600" baseline="30000" dirty="0">
                <a:latin typeface="Avenir Light" panose="020B0402020203020204" pitchFamily="34" charset="77"/>
                <a:cs typeface="Avenir Heavy"/>
              </a:rPr>
              <a:t>54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Ca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related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to a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significant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gap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between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p</a:t>
            </a:r>
            <a:r>
              <a:rPr lang="fr-FR" sz="1600" baseline="-25000" dirty="0">
                <a:latin typeface="Avenir Light" panose="020B0402020203020204" pitchFamily="34" charset="77"/>
                <a:cs typeface="Avenir Heavy"/>
              </a:rPr>
              <a:t>1/2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and f</a:t>
            </a:r>
            <a:r>
              <a:rPr lang="fr-FR" sz="1600" baseline="-25000" dirty="0">
                <a:latin typeface="Avenir Light" panose="020B0402020203020204" pitchFamily="34" charset="77"/>
                <a:cs typeface="Avenir Heavy"/>
              </a:rPr>
              <a:t>5/2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orbitals</a:t>
            </a:r>
            <a:endParaRPr lang="fr-FR" sz="1600" dirty="0">
              <a:latin typeface="Avenir Light" panose="020B0402020203020204" pitchFamily="34" charset="77"/>
              <a:cs typeface="Avenir Heavy"/>
            </a:endParaRPr>
          </a:p>
          <a:p>
            <a:endParaRPr lang="fr-FR" sz="1600" dirty="0">
              <a:latin typeface="Avenir Light" panose="020B0402020203020204" pitchFamily="34" charset="77"/>
              <a:cs typeface="Avenir Heavy"/>
            </a:endParaRPr>
          </a:p>
          <a:p>
            <a:r>
              <a:rPr lang="fr-FR" sz="1600" b="1" dirty="0">
                <a:latin typeface="Avenir Light" panose="020B0402020203020204" pitchFamily="34" charset="77"/>
                <a:cs typeface="Avenir Heavy"/>
              </a:rPr>
              <a:t>→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study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of the interaction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between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an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odd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-proton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below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Z=20 and an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odd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neutron </a:t>
            </a:r>
            <a:r>
              <a:rPr lang="fr-FR" sz="1600" dirty="0" err="1">
                <a:latin typeface="Avenir Light" panose="020B0402020203020204" pitchFamily="34" charset="77"/>
                <a:cs typeface="Avenir Heavy"/>
              </a:rPr>
              <a:t>above</a:t>
            </a:r>
            <a:r>
              <a:rPr lang="fr-FR" sz="1600" dirty="0">
                <a:latin typeface="Avenir Light" panose="020B0402020203020204" pitchFamily="34" charset="77"/>
                <a:cs typeface="Avenir Heavy"/>
              </a:rPr>
              <a:t> N=28</a:t>
            </a:r>
          </a:p>
          <a:p>
            <a:endParaRPr lang="fr-FR" sz="1600" dirty="0">
              <a:latin typeface="Avenir Light" panose="020B0402020203020204" pitchFamily="34" charset="77"/>
              <a:cs typeface="Avenir Heavy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311165-498D-6D43-B2D2-00C3EB41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92" y="3394130"/>
            <a:ext cx="5003858" cy="30996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F7615EC-7FD7-1547-A61B-6AB58F88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7416"/>
            <a:ext cx="2586539" cy="48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17A8D-172B-A84A-8779-B99D359C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03B69-1309-A04C-85ED-2B37CA13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7A5EE-DAEF-3D48-A74C-CC27F303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0FB7A-A689-1C44-A03B-4353886F3DB0}" type="slidenum">
              <a:rPr lang="en-US" altLang="fr-FR" smtClean="0"/>
              <a:pPr/>
              <a:t>4</a:t>
            </a:fld>
            <a:endParaRPr lang="en-US" alt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F016FC-056C-A044-95EC-B33AF79A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416"/>
            <a:ext cx="2586539" cy="4807919"/>
          </a:xfrm>
          <a:prstGeom prst="rect">
            <a:avLst/>
          </a:prstGeom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74CF5296-A36B-A743-88F4-014A55BCC0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19224" y="1447456"/>
            <a:ext cx="6817765" cy="261309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2D0DB766-115F-C848-9BEB-211EF0FD2321}"/>
              </a:ext>
            </a:extLst>
          </p:cNvPr>
          <p:cNvSpPr/>
          <p:nvPr/>
        </p:nvSpPr>
        <p:spPr>
          <a:xfrm>
            <a:off x="7360916" y="957839"/>
            <a:ext cx="444042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i="1" strike="noStrike" spc="-1" dirty="0" err="1">
                <a:solidFill>
                  <a:srgbClr val="17891B"/>
                </a:solidFill>
                <a:latin typeface="Calibri"/>
              </a:rPr>
              <a:t>C.J.Paxman</a:t>
            </a:r>
            <a:r>
              <a:rPr lang="en-US" sz="1600" b="0" i="1" strike="noStrike" spc="-1" dirty="0">
                <a:solidFill>
                  <a:srgbClr val="17891B"/>
                </a:solidFill>
                <a:latin typeface="Calibri"/>
              </a:rPr>
              <a:t> et al., </a:t>
            </a:r>
            <a:r>
              <a:rPr lang="en-US" sz="1600" b="0" i="1" strike="noStrike" spc="-1" dirty="0" err="1">
                <a:solidFill>
                  <a:srgbClr val="17891B"/>
                </a:solidFill>
                <a:latin typeface="Calibri"/>
              </a:rPr>
              <a:t>Phys.Rev.Lett</a:t>
            </a:r>
            <a:r>
              <a:rPr lang="en-US" sz="1600" b="0" i="1" strike="noStrike" spc="-1" dirty="0">
                <a:solidFill>
                  <a:srgbClr val="17891B"/>
                </a:solidFill>
                <a:latin typeface="Calibri"/>
              </a:rPr>
              <a:t>. 134,162504 (2025)</a:t>
            </a:r>
            <a:endParaRPr lang="fr-FR" sz="1600" b="0" i="1" strike="noStrike" spc="-1" dirty="0">
              <a:solidFill>
                <a:srgbClr val="17891B"/>
              </a:solidFill>
              <a:latin typeface="Calibri"/>
            </a:endParaRPr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32121E16-EF56-0940-8F66-C3E00FF3412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205993" y="1441342"/>
            <a:ext cx="2986007" cy="492846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ZoneTexte 8">
            <a:extLst>
              <a:ext uri="{FF2B5EF4-FFF2-40B4-BE49-F238E27FC236}">
                <a16:creationId xmlns:a16="http://schemas.microsoft.com/office/drawing/2014/main" id="{A85C8455-D9D9-9B49-9538-2FD9E4EC6F4B}"/>
              </a:ext>
            </a:extLst>
          </p:cNvPr>
          <p:cNvSpPr/>
          <p:nvPr/>
        </p:nvSpPr>
        <p:spPr>
          <a:xfrm>
            <a:off x="2893764" y="4301995"/>
            <a:ext cx="6064255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Detailed spectroscopy of populated states in </a:t>
            </a:r>
            <a:r>
              <a:rPr lang="en-US" sz="1800" b="0" strike="noStrike" spc="-1" baseline="30000" dirty="0">
                <a:solidFill>
                  <a:schemeClr val="dk1"/>
                </a:solidFill>
                <a:latin typeface="Calibri"/>
              </a:rPr>
              <a:t>48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K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        --&gt; 9 new bound states uniquely identified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en-US" sz="1800" b="0" strike="noStrike" spc="-1" dirty="0">
              <a:solidFill>
                <a:schemeClr val="dk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Benchmark for the </a:t>
            </a:r>
            <a:r>
              <a:rPr lang="en-US" sz="1800" b="0" strike="noStrike" spc="-1" dirty="0">
                <a:solidFill>
                  <a:schemeClr val="dk1"/>
                </a:solidFill>
                <a:latin typeface="Symbol"/>
              </a:rPr>
              <a:t>p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s</a:t>
            </a:r>
            <a:r>
              <a:rPr lang="en-US" sz="1800" b="0" strike="noStrike" spc="-1" baseline="-25000" dirty="0">
                <a:solidFill>
                  <a:schemeClr val="dk1"/>
                </a:solidFill>
                <a:latin typeface="Calibri"/>
              </a:rPr>
              <a:t>1/2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–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Symbol"/>
              </a:rPr>
              <a:t>n</a:t>
            </a:r>
            <a:r>
              <a:rPr lang="en-US" sz="1800" b="0" strike="noStrike" spc="-1" dirty="0" err="1">
                <a:solidFill>
                  <a:schemeClr val="dk1"/>
                </a:solidFill>
                <a:latin typeface="Calibri"/>
              </a:rPr>
              <a:t>fp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interactions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</a:rPr>
              <a:t>     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→ adjustment of matrix elements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    → accurate predictions around N-28 e.g. </a:t>
            </a:r>
            <a:r>
              <a:rPr lang="en-US" sz="1800" b="0" strike="noStrike" spc="-1" baseline="30000" dirty="0">
                <a:solidFill>
                  <a:schemeClr val="dk1"/>
                </a:solidFill>
                <a:latin typeface="Calibri"/>
                <a:ea typeface="Calibri"/>
              </a:rPr>
              <a:t>44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S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en-US" sz="1800" b="0" strike="noStrike" spc="-1" dirty="0">
              <a:solidFill>
                <a:schemeClr val="dk1"/>
              </a:solidFill>
              <a:latin typeface="Calibri"/>
              <a:ea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Calibri"/>
                <a:ea typeface="Calibri"/>
              </a:rPr>
              <a:t>Spectros</a:t>
            </a: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. Factors smaller than predictions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       call for further investigations of proton shells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87B6586F-6583-0148-AC7D-91365272D338}"/>
              </a:ext>
            </a:extLst>
          </p:cNvPr>
          <p:cNvSpPr txBox="1">
            <a:spLocks/>
          </p:cNvSpPr>
          <p:nvPr/>
        </p:nvSpPr>
        <p:spPr bwMode="auto">
          <a:xfrm>
            <a:off x="584272" y="402956"/>
            <a:ext cx="10972800" cy="628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rgbClr val="002060"/>
                </a:solidFill>
                <a:latin typeface="Avenir Black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55D7E"/>
                </a:solidFill>
                <a:latin typeface="Avenir Black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2400" dirty="0" err="1"/>
              <a:t>Recent</a:t>
            </a:r>
            <a:r>
              <a:rPr lang="fr-FR" sz="2400" dirty="0"/>
              <a:t> </a:t>
            </a:r>
            <a:r>
              <a:rPr lang="fr-FR" sz="2400" dirty="0" err="1"/>
              <a:t>highlights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MUGAST-AGATA-VAMOS </a:t>
            </a:r>
            <a:r>
              <a:rPr lang="fr-FR" sz="2400" dirty="0" err="1"/>
              <a:t>campaign</a:t>
            </a:r>
            <a:r>
              <a:rPr lang="fr-FR" sz="2400" dirty="0"/>
              <a:t>: </a:t>
            </a:r>
            <a:r>
              <a:rPr lang="fr-FR" sz="2400" dirty="0" err="1"/>
              <a:t>study</a:t>
            </a:r>
            <a:r>
              <a:rPr lang="fr-FR" sz="2400" dirty="0"/>
              <a:t> of  </a:t>
            </a:r>
            <a:r>
              <a:rPr lang="fr-FR" sz="2400" baseline="30000" dirty="0"/>
              <a:t>47</a:t>
            </a:r>
            <a:r>
              <a:rPr lang="fr-FR" sz="2400" dirty="0"/>
              <a:t>K(</a:t>
            </a:r>
            <a:r>
              <a:rPr lang="fr-FR" sz="2400" dirty="0" err="1"/>
              <a:t>d,pg</a:t>
            </a:r>
            <a:r>
              <a:rPr lang="fr-FR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8240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30B393-C28B-4647-BC91-9279129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AE75B-EA9D-A443-8934-ACC81FE9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3FCEAE-8B40-DB4D-AB43-1F88ECFB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5</a:t>
            </a:fld>
            <a:endParaRPr lang="en-US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4B9453-D35B-1046-888F-3A51EE1D1606}"/>
              </a:ext>
            </a:extLst>
          </p:cNvPr>
          <p:cNvSpPr txBox="1"/>
          <p:nvPr/>
        </p:nvSpPr>
        <p:spPr>
          <a:xfrm>
            <a:off x="4698123" y="488731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MUGAST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timeline</a:t>
            </a:r>
            <a:endParaRPr lang="fr-FR" sz="2800" b="1" dirty="0">
              <a:solidFill>
                <a:srgbClr val="002060"/>
              </a:solidFill>
              <a:latin typeface="Avenir Black" panose="02000503020000020003" pitchFamily="2" charset="0"/>
              <a:cs typeface="Avenir Heavy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288321-3174-9A49-BF04-3422E37EAFF3}"/>
              </a:ext>
            </a:extLst>
          </p:cNvPr>
          <p:cNvSpPr txBox="1"/>
          <p:nvPr/>
        </p:nvSpPr>
        <p:spPr>
          <a:xfrm>
            <a:off x="4262035" y="626131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rgbClr val="C00000"/>
                </a:solidFill>
                <a:latin typeface="Avenir Heavy"/>
                <a:cs typeface="Avenir Heavy"/>
              </a:rPr>
              <a:t>Today</a:t>
            </a:r>
            <a:endParaRPr lang="fr-FR" sz="1800" dirty="0">
              <a:solidFill>
                <a:srgbClr val="C00000"/>
              </a:solidFill>
              <a:latin typeface="Avenir Heavy"/>
              <a:cs typeface="Avenir Heavy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ADC0E5-BD19-304B-90E8-08AA3BEB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7" y="1323060"/>
            <a:ext cx="5370593" cy="478224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F371C52-9DAB-8D42-AA82-8A18612EC9AA}"/>
              </a:ext>
            </a:extLst>
          </p:cNvPr>
          <p:cNvCxnSpPr/>
          <p:nvPr/>
        </p:nvCxnSpPr>
        <p:spPr>
          <a:xfrm>
            <a:off x="4742481" y="5966847"/>
            <a:ext cx="0" cy="3254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45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30B393-C28B-4647-BC91-9279129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AE75B-EA9D-A443-8934-ACC81FE9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3FCEAE-8B40-DB4D-AB43-1F88ECFB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6</a:t>
            </a:fld>
            <a:endParaRPr lang="en-US" alt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288321-3174-9A49-BF04-3422E37EAFF3}"/>
              </a:ext>
            </a:extLst>
          </p:cNvPr>
          <p:cNvSpPr txBox="1"/>
          <p:nvPr/>
        </p:nvSpPr>
        <p:spPr>
          <a:xfrm>
            <a:off x="4262035" y="626131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rgbClr val="C00000"/>
                </a:solidFill>
                <a:latin typeface="Avenir Heavy"/>
                <a:cs typeface="Avenir Heavy"/>
              </a:rPr>
              <a:t>Today</a:t>
            </a:r>
            <a:endParaRPr lang="fr-FR" sz="1800" dirty="0">
              <a:solidFill>
                <a:srgbClr val="C00000"/>
              </a:solidFill>
              <a:latin typeface="Avenir Heavy"/>
              <a:cs typeface="Avenir Heavy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2ADC0E5-BD19-304B-90E8-08AA3BEB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7" y="1323060"/>
            <a:ext cx="5370593" cy="478224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F371C52-9DAB-8D42-AA82-8A18612EC9AA}"/>
              </a:ext>
            </a:extLst>
          </p:cNvPr>
          <p:cNvCxnSpPr/>
          <p:nvPr/>
        </p:nvCxnSpPr>
        <p:spPr>
          <a:xfrm>
            <a:off x="4742481" y="5966847"/>
            <a:ext cx="0" cy="3254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20">
            <a:extLst>
              <a:ext uri="{FF2B5EF4-FFF2-40B4-BE49-F238E27FC236}">
                <a16:creationId xmlns:a16="http://schemas.microsoft.com/office/drawing/2014/main" id="{46C423EC-D1BF-5F45-A31B-1153D4A565B9}"/>
              </a:ext>
            </a:extLst>
          </p:cNvPr>
          <p:cNvGrpSpPr/>
          <p:nvPr/>
        </p:nvGrpSpPr>
        <p:grpSpPr>
          <a:xfrm>
            <a:off x="6757262" y="4014061"/>
            <a:ext cx="4355024" cy="2762005"/>
            <a:chOff x="6446160" y="1347480"/>
            <a:chExt cx="5681160" cy="3475800"/>
          </a:xfrm>
        </p:grpSpPr>
        <p:sp>
          <p:nvSpPr>
            <p:cNvPr id="17" name="ZoneTexte 8">
              <a:extLst>
                <a:ext uri="{FF2B5EF4-FFF2-40B4-BE49-F238E27FC236}">
                  <a16:creationId xmlns:a16="http://schemas.microsoft.com/office/drawing/2014/main" id="{A59AFA09-D691-9E40-B33D-9BB91213B896}"/>
                </a:ext>
              </a:extLst>
            </p:cNvPr>
            <p:cNvSpPr/>
            <p:nvPr/>
          </p:nvSpPr>
          <p:spPr>
            <a:xfrm>
              <a:off x="8499600" y="3565440"/>
              <a:ext cx="20192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dk1"/>
                  </a:solidFill>
                  <a:latin typeface="Calibri"/>
                </a:rPr>
                <a:t>H.Jacob , INPC 2025</a:t>
              </a:r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Google Shape;592;p33">
              <a:extLst>
                <a:ext uri="{FF2B5EF4-FFF2-40B4-BE49-F238E27FC236}">
                  <a16:creationId xmlns:a16="http://schemas.microsoft.com/office/drawing/2014/main" id="{77EC4281-CCB3-1249-8031-4DAD0B41C5E4}"/>
                </a:ext>
              </a:extLst>
            </p:cNvPr>
            <p:cNvSpPr/>
            <p:nvPr/>
          </p:nvSpPr>
          <p:spPr>
            <a:xfrm>
              <a:off x="6446160" y="1347480"/>
              <a:ext cx="5681160" cy="3475800"/>
            </a:xfrm>
            <a:custGeom>
              <a:avLst/>
              <a:gdLst>
                <a:gd name="textAreaLeft" fmla="*/ 0 w 5681160"/>
                <a:gd name="textAreaRight" fmla="*/ 5681520 w 5681160"/>
                <a:gd name="textAreaTop" fmla="*/ 0 h 3475800"/>
                <a:gd name="textAreaBottom" fmla="*/ 3476160 h 3475800"/>
              </a:gdLst>
              <a:ahLst/>
              <a:cxnLst/>
              <a:rect l="textAreaLeft" t="textAreaTop" r="textAreaRight" b="textAreaBottom"/>
              <a:pathLst>
                <a:path w="9173500" h="5727950">
                  <a:moveTo>
                    <a:pt x="0" y="0"/>
                  </a:moveTo>
                  <a:lnTo>
                    <a:pt x="9173500" y="0"/>
                  </a:lnTo>
                  <a:lnTo>
                    <a:pt x="9173500" y="5727950"/>
                  </a:lnTo>
                  <a:lnTo>
                    <a:pt x="0" y="57279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9" name="Google Shape;593;p33">
              <a:extLst>
                <a:ext uri="{FF2B5EF4-FFF2-40B4-BE49-F238E27FC236}">
                  <a16:creationId xmlns:a16="http://schemas.microsoft.com/office/drawing/2014/main" id="{30D26131-C376-EB46-AC22-CC91884AE4E9}"/>
                </a:ext>
              </a:extLst>
            </p:cNvPr>
            <p:cNvGrpSpPr/>
            <p:nvPr/>
          </p:nvGrpSpPr>
          <p:grpSpPr>
            <a:xfrm>
              <a:off x="9581400" y="2916720"/>
              <a:ext cx="168120" cy="156600"/>
              <a:chOff x="9581400" y="2916720"/>
              <a:chExt cx="168120" cy="156600"/>
            </a:xfrm>
          </p:grpSpPr>
          <p:sp>
            <p:nvSpPr>
              <p:cNvPr id="24" name="Google Shape;594;p33">
                <a:extLst>
                  <a:ext uri="{FF2B5EF4-FFF2-40B4-BE49-F238E27FC236}">
                    <a16:creationId xmlns:a16="http://schemas.microsoft.com/office/drawing/2014/main" id="{F1A1C731-A809-5840-A3E8-6015010EA181}"/>
                  </a:ext>
                </a:extLst>
              </p:cNvPr>
              <p:cNvSpPr/>
              <p:nvPr/>
            </p:nvSpPr>
            <p:spPr>
              <a:xfrm>
                <a:off x="9587160" y="2922480"/>
                <a:ext cx="156600" cy="144720"/>
              </a:xfrm>
              <a:custGeom>
                <a:avLst/>
                <a:gdLst>
                  <a:gd name="textAreaLeft" fmla="*/ 0 w 156600"/>
                  <a:gd name="textAreaRight" fmla="*/ 156960 w 156600"/>
                  <a:gd name="textAreaTop" fmla="*/ 0 h 144720"/>
                  <a:gd name="textAreaBottom" fmla="*/ 145080 h 144720"/>
                </a:gdLst>
                <a:ahLst/>
                <a:cxnLst/>
                <a:rect l="textAreaLeft" t="textAreaTop" r="textAreaRight" b="textAreaBottom"/>
                <a:pathLst>
                  <a:path w="337566" h="319151">
                    <a:moveTo>
                      <a:pt x="0" y="159639"/>
                    </a:moveTo>
                    <a:cubicBezTo>
                      <a:pt x="0" y="71501"/>
                      <a:pt x="75565" y="0"/>
                      <a:pt x="168783" y="0"/>
                    </a:cubicBezTo>
                    <a:cubicBezTo>
                      <a:pt x="262001" y="0"/>
                      <a:pt x="337566" y="71501"/>
                      <a:pt x="337566" y="159639"/>
                    </a:cubicBezTo>
                    <a:cubicBezTo>
                      <a:pt x="337566" y="247777"/>
                      <a:pt x="262001" y="319151"/>
                      <a:pt x="168783" y="319151"/>
                    </a:cubicBezTo>
                    <a:cubicBezTo>
                      <a:pt x="75565" y="319151"/>
                      <a:pt x="0" y="247777"/>
                      <a:pt x="0" y="1596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2360" bIns="7236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fr-FR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25" name="Google Shape;595;p33">
                <a:extLst>
                  <a:ext uri="{FF2B5EF4-FFF2-40B4-BE49-F238E27FC236}">
                    <a16:creationId xmlns:a16="http://schemas.microsoft.com/office/drawing/2014/main" id="{D322ABCE-5C1A-004D-8056-CAE6A6724005}"/>
                  </a:ext>
                </a:extLst>
              </p:cNvPr>
              <p:cNvSpPr/>
              <p:nvPr/>
            </p:nvSpPr>
            <p:spPr>
              <a:xfrm>
                <a:off x="9581400" y="2916720"/>
                <a:ext cx="168120" cy="156600"/>
              </a:xfrm>
              <a:custGeom>
                <a:avLst/>
                <a:gdLst>
                  <a:gd name="textAreaLeft" fmla="*/ 0 w 168120"/>
                  <a:gd name="textAreaRight" fmla="*/ 168480 w 168120"/>
                  <a:gd name="textAreaTop" fmla="*/ 0 h 156600"/>
                  <a:gd name="textAreaBottom" fmla="*/ 156960 h 156600"/>
                </a:gdLst>
                <a:ahLst/>
                <a:cxnLst/>
                <a:rect l="textAreaLeft" t="textAreaTop" r="textAreaRight" b="textAreaBottom"/>
                <a:pathLst>
                  <a:path w="362966" h="344678">
                    <a:moveTo>
                      <a:pt x="0" y="172339"/>
                    </a:moveTo>
                    <a:cubicBezTo>
                      <a:pt x="0" y="76454"/>
                      <a:pt x="81915" y="0"/>
                      <a:pt x="181483" y="0"/>
                    </a:cubicBezTo>
                    <a:lnTo>
                      <a:pt x="181483" y="12700"/>
                    </a:lnTo>
                    <a:lnTo>
                      <a:pt x="181483" y="0"/>
                    </a:lnTo>
                    <a:cubicBezTo>
                      <a:pt x="281051" y="0"/>
                      <a:pt x="362966" y="76454"/>
                      <a:pt x="362966" y="172339"/>
                    </a:cubicBezTo>
                    <a:lnTo>
                      <a:pt x="350266" y="172339"/>
                    </a:lnTo>
                    <a:lnTo>
                      <a:pt x="362966" y="172339"/>
                    </a:lnTo>
                    <a:cubicBezTo>
                      <a:pt x="362966" y="268097"/>
                      <a:pt x="281051" y="344678"/>
                      <a:pt x="181483" y="344678"/>
                    </a:cubicBezTo>
                    <a:lnTo>
                      <a:pt x="181483" y="331978"/>
                    </a:lnTo>
                    <a:lnTo>
                      <a:pt x="181483" y="344678"/>
                    </a:lnTo>
                    <a:cubicBezTo>
                      <a:pt x="81915" y="344551"/>
                      <a:pt x="0" y="268097"/>
                      <a:pt x="0" y="172339"/>
                    </a:cubicBezTo>
                    <a:lnTo>
                      <a:pt x="12700" y="172339"/>
                    </a:lnTo>
                    <a:lnTo>
                      <a:pt x="25400" y="172339"/>
                    </a:lnTo>
                    <a:lnTo>
                      <a:pt x="12700" y="172339"/>
                    </a:lnTo>
                    <a:lnTo>
                      <a:pt x="0" y="172339"/>
                    </a:lnTo>
                    <a:moveTo>
                      <a:pt x="25400" y="172339"/>
                    </a:moveTo>
                    <a:cubicBezTo>
                      <a:pt x="25400" y="179324"/>
                      <a:pt x="19685" y="185039"/>
                      <a:pt x="12700" y="185039"/>
                    </a:cubicBezTo>
                    <a:cubicBezTo>
                      <a:pt x="5715" y="185039"/>
                      <a:pt x="0" y="179324"/>
                      <a:pt x="0" y="172339"/>
                    </a:cubicBezTo>
                    <a:cubicBezTo>
                      <a:pt x="0" y="165354"/>
                      <a:pt x="5715" y="159639"/>
                      <a:pt x="12700" y="159639"/>
                    </a:cubicBezTo>
                    <a:cubicBezTo>
                      <a:pt x="19685" y="159639"/>
                      <a:pt x="25400" y="165354"/>
                      <a:pt x="25400" y="172339"/>
                    </a:cubicBezTo>
                    <a:cubicBezTo>
                      <a:pt x="25400" y="252730"/>
                      <a:pt x="94615" y="319151"/>
                      <a:pt x="181483" y="319151"/>
                    </a:cubicBezTo>
                    <a:cubicBezTo>
                      <a:pt x="268351" y="319151"/>
                      <a:pt x="337566" y="252730"/>
                      <a:pt x="337566" y="172339"/>
                    </a:cubicBezTo>
                    <a:cubicBezTo>
                      <a:pt x="337566" y="91948"/>
                      <a:pt x="268351" y="25400"/>
                      <a:pt x="181483" y="25400"/>
                    </a:cubicBezTo>
                    <a:lnTo>
                      <a:pt x="181483" y="12700"/>
                    </a:lnTo>
                    <a:lnTo>
                      <a:pt x="181483" y="25400"/>
                    </a:lnTo>
                    <a:cubicBezTo>
                      <a:pt x="94615" y="25400"/>
                      <a:pt x="25400" y="91821"/>
                      <a:pt x="25400" y="172339"/>
                    </a:cubicBezTo>
                    <a:close/>
                  </a:path>
                </a:pathLst>
              </a:custGeom>
              <a:solidFill>
                <a:srgbClr val="59595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78480" bIns="7848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fr-FR" sz="1800" b="0" strike="noStrike" spc="-1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cxnSp>
          <p:nvCxnSpPr>
            <p:cNvPr id="20" name="Google Shape;596;p33">
              <a:extLst>
                <a:ext uri="{FF2B5EF4-FFF2-40B4-BE49-F238E27FC236}">
                  <a16:creationId xmlns:a16="http://schemas.microsoft.com/office/drawing/2014/main" id="{A368597C-4610-C346-918A-647248F0DA4F}"/>
                </a:ext>
              </a:extLst>
            </p:cNvPr>
            <p:cNvCxnSpPr/>
            <p:nvPr/>
          </p:nvCxnSpPr>
          <p:spPr>
            <a:xfrm>
              <a:off x="9652680" y="2776320"/>
              <a:ext cx="11880" cy="351720"/>
            </a:xfrm>
            <a:prstGeom prst="straightConnector1">
              <a:avLst/>
            </a:prstGeom>
            <a:ln w="19050" cap="rnd">
              <a:solidFill>
                <a:srgbClr val="595959"/>
              </a:solidFill>
              <a:round/>
            </a:ln>
          </p:spPr>
        </p:cxnSp>
        <p:grpSp>
          <p:nvGrpSpPr>
            <p:cNvPr id="21" name="Google Shape;603;p33">
              <a:extLst>
                <a:ext uri="{FF2B5EF4-FFF2-40B4-BE49-F238E27FC236}">
                  <a16:creationId xmlns:a16="http://schemas.microsoft.com/office/drawing/2014/main" id="{BCF761B8-E891-8E43-B0A9-7D1A5188043D}"/>
                </a:ext>
              </a:extLst>
            </p:cNvPr>
            <p:cNvGrpSpPr/>
            <p:nvPr/>
          </p:nvGrpSpPr>
          <p:grpSpPr>
            <a:xfrm>
              <a:off x="7455600" y="2500200"/>
              <a:ext cx="2492280" cy="1953000"/>
              <a:chOff x="7455600" y="2500200"/>
              <a:chExt cx="2492280" cy="1953000"/>
            </a:xfrm>
          </p:grpSpPr>
          <p:sp>
            <p:nvSpPr>
              <p:cNvPr id="22" name="Google Shape;604;p33">
                <a:extLst>
                  <a:ext uri="{FF2B5EF4-FFF2-40B4-BE49-F238E27FC236}">
                    <a16:creationId xmlns:a16="http://schemas.microsoft.com/office/drawing/2014/main" id="{8417BA90-6EF8-744B-972A-27C06F24AE80}"/>
                  </a:ext>
                </a:extLst>
              </p:cNvPr>
              <p:cNvSpPr/>
              <p:nvPr/>
            </p:nvSpPr>
            <p:spPr>
              <a:xfrm rot="1716000">
                <a:off x="7579800" y="3039480"/>
                <a:ext cx="2387520" cy="525600"/>
              </a:xfrm>
              <a:custGeom>
                <a:avLst/>
                <a:gdLst>
                  <a:gd name="textAreaLeft" fmla="*/ 0 w 2387520"/>
                  <a:gd name="textAreaRight" fmla="*/ 2387880 w 2387520"/>
                  <a:gd name="textAreaTop" fmla="*/ 0 h 525600"/>
                  <a:gd name="textAreaBottom" fmla="*/ 525960 h 525600"/>
                </a:gdLst>
                <a:ahLst/>
                <a:cxnLst/>
                <a:rect l="textAreaLeft" t="textAreaTop" r="textAreaRight" b="textAreaBottom"/>
                <a:pathLst>
                  <a:path w="5140829" h="1155248">
                    <a:moveTo>
                      <a:pt x="0" y="0"/>
                    </a:moveTo>
                    <a:lnTo>
                      <a:pt x="5140829" y="0"/>
                    </a:lnTo>
                    <a:lnTo>
                      <a:pt x="5140829" y="1155248"/>
                    </a:lnTo>
                    <a:lnTo>
                      <a:pt x="0" y="1155248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fr-FR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3" name="Google Shape;605;p33">
                <a:extLst>
                  <a:ext uri="{FF2B5EF4-FFF2-40B4-BE49-F238E27FC236}">
                    <a16:creationId xmlns:a16="http://schemas.microsoft.com/office/drawing/2014/main" id="{D695B666-EF93-5545-A4BA-133487E752FD}"/>
                  </a:ext>
                </a:extLst>
              </p:cNvPr>
              <p:cNvSpPr/>
              <p:nvPr/>
            </p:nvSpPr>
            <p:spPr>
              <a:xfrm rot="1716000">
                <a:off x="7434720" y="3392640"/>
                <a:ext cx="23875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defTabSz="457200">
                  <a:lnSpc>
                    <a:spcPct val="120000"/>
                  </a:lnSpc>
                  <a:tabLst>
                    <a:tab pos="0" algn="l"/>
                  </a:tabLst>
                </a:pPr>
                <a:r>
                  <a:rPr lang="en-US" sz="2000" b="1" strike="noStrike" spc="-1">
                    <a:solidFill>
                      <a:srgbClr val="00B050"/>
                    </a:solidFill>
                    <a:latin typeface="Quicksand Medium"/>
                    <a:ea typeface="Quicksand Medium"/>
                  </a:rPr>
                  <a:t>PRELIMINARY</a:t>
                </a:r>
                <a:endParaRPr lang="fr-FR" sz="200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26" name="Image 3">
            <a:extLst>
              <a:ext uri="{FF2B5EF4-FFF2-40B4-BE49-F238E27FC236}">
                <a16:creationId xmlns:a16="http://schemas.microsoft.com/office/drawing/2014/main" id="{A6C2D83F-7D99-9E46-8B99-68AC70E13FA3}"/>
              </a:ext>
            </a:extLst>
          </p:cNvPr>
          <p:cNvPicPr/>
          <p:nvPr/>
        </p:nvPicPr>
        <p:blipFill rotWithShape="1">
          <a:blip r:embed="rId4"/>
          <a:srcRect t="36690"/>
          <a:stretch/>
        </p:blipFill>
        <p:spPr>
          <a:xfrm>
            <a:off x="5932729" y="836910"/>
            <a:ext cx="5985468" cy="339413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2DEC2C-99E8-1E40-835F-0F03390AFD2B}"/>
              </a:ext>
            </a:extLst>
          </p:cNvPr>
          <p:cNvSpPr/>
          <p:nvPr/>
        </p:nvSpPr>
        <p:spPr>
          <a:xfrm>
            <a:off x="11484244" y="743919"/>
            <a:ext cx="495946" cy="836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4B9453-D35B-1046-888F-3A51EE1D1606}"/>
              </a:ext>
            </a:extLst>
          </p:cNvPr>
          <p:cNvSpPr txBox="1"/>
          <p:nvPr/>
        </p:nvSpPr>
        <p:spPr>
          <a:xfrm>
            <a:off x="484949" y="442236"/>
            <a:ext cx="1170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Recent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highlights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from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MUGAST@LISE: 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np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pairing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and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deformation</a:t>
            </a:r>
            <a:endParaRPr lang="fr-FR" sz="2800" b="1" dirty="0">
              <a:solidFill>
                <a:srgbClr val="002060"/>
              </a:solidFill>
              <a:latin typeface="Avenir Black" panose="02000503020000020003" pitchFamily="2" charset="0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36854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30B393-C28B-4647-BC91-9279129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2AE75B-EA9D-A443-8934-ACC81FE9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3FCEAE-8B40-DB4D-AB43-1F88ECFB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7</a:t>
            </a:fld>
            <a:endParaRPr lang="en-US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4B9453-D35B-1046-888F-3A51EE1D1606}"/>
              </a:ext>
            </a:extLst>
          </p:cNvPr>
          <p:cNvSpPr txBox="1"/>
          <p:nvPr/>
        </p:nvSpPr>
        <p:spPr>
          <a:xfrm>
            <a:off x="2951357" y="504496"/>
            <a:ext cx="577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MUGAST@LISE </a:t>
            </a:r>
            <a:r>
              <a:rPr lang="fr-FR" sz="2800" b="1" dirty="0" err="1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physics</a:t>
            </a:r>
            <a:r>
              <a:rPr lang="fr-FR" sz="2800" b="1" dirty="0">
                <a:solidFill>
                  <a:srgbClr val="002060"/>
                </a:solidFill>
                <a:latin typeface="Avenir Black" panose="02000503020000020003" pitchFamily="2" charset="0"/>
                <a:cs typeface="Avenir Heavy"/>
              </a:rPr>
              <a:t> program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F92110-73FF-4C43-BAE0-BC84E3C99480}"/>
              </a:ext>
            </a:extLst>
          </p:cNvPr>
          <p:cNvGrpSpPr/>
          <p:nvPr/>
        </p:nvGrpSpPr>
        <p:grpSpPr>
          <a:xfrm>
            <a:off x="7437483" y="1219567"/>
            <a:ext cx="4219200" cy="1323439"/>
            <a:chOff x="1296626" y="3730702"/>
            <a:chExt cx="4219200" cy="1116138"/>
          </a:xfrm>
        </p:grpSpPr>
        <p:sp>
          <p:nvSpPr>
            <p:cNvPr id="12" name="ZoneTexte 7">
              <a:extLst>
                <a:ext uri="{FF2B5EF4-FFF2-40B4-BE49-F238E27FC236}">
                  <a16:creationId xmlns:a16="http://schemas.microsoft.com/office/drawing/2014/main" id="{08902C53-DC16-3A42-904C-647CD2192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626" y="3730702"/>
              <a:ext cx="4219200" cy="11161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dirty="0">
                  <a:solidFill>
                    <a:srgbClr val="002060"/>
                  </a:solidFill>
                  <a:latin typeface="Avenir Heavy" panose="02000503020000020003" pitchFamily="2" charset="0"/>
                </a:rPr>
                <a:t>SHELL MODEL</a:t>
              </a:r>
              <a:endParaRPr lang="en-US" altLang="fr-FR" sz="1200" dirty="0">
                <a:solidFill>
                  <a:srgbClr val="002060"/>
                </a:solidFill>
                <a:latin typeface="Avenir Heavy" panose="02000503020000020003" pitchFamily="2" charset="0"/>
              </a:endParaRPr>
            </a:p>
            <a:p>
              <a:pPr algn="ctr"/>
              <a:r>
                <a:rPr lang="en-US" altLang="fr-FR" sz="1600" b="1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Study of </a:t>
              </a:r>
              <a:r>
                <a:rPr lang="en-US" altLang="fr-FR" sz="1600" b="1" baseline="30000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68</a:t>
              </a:r>
              <a:r>
                <a:rPr lang="en-US" altLang="fr-FR" sz="1600" b="1" dirty="0">
                  <a:solidFill>
                    <a:srgbClr val="002060"/>
                  </a:solidFill>
                  <a:latin typeface="+mn-lt"/>
                  <a:cs typeface="Calibri" panose="020F0502020204030204" pitchFamily="34" charset="0"/>
                </a:rPr>
                <a:t>Ni by neutron adding and removing reactions</a:t>
              </a:r>
              <a:endParaRPr lang="en-US" altLang="fr-FR" sz="1600" dirty="0">
                <a:solidFill>
                  <a:srgbClr val="002060"/>
                </a:solidFill>
                <a:latin typeface="+mj-lt"/>
              </a:endParaRPr>
            </a:p>
            <a:p>
              <a:r>
                <a:rPr lang="en-US" altLang="fr-FR" sz="1600" dirty="0">
                  <a:solidFill>
                    <a:srgbClr val="002060"/>
                  </a:solidFill>
                  <a:latin typeface="+mj-lt"/>
                </a:rPr>
                <a:t>   </a:t>
              </a:r>
            </a:p>
            <a:p>
              <a:r>
                <a:rPr lang="en-US" altLang="fr-FR" sz="1600" baseline="30000" dirty="0">
                  <a:solidFill>
                    <a:srgbClr val="002060"/>
                  </a:solidFill>
                  <a:latin typeface="Avenir" panose="02000503020000020003" pitchFamily="2" charset="0"/>
                </a:rPr>
                <a:t>               </a:t>
              </a:r>
              <a:endParaRPr lang="en-US" altLang="fr-FR" sz="1600" dirty="0">
                <a:solidFill>
                  <a:srgbClr val="00206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3D35E0-543B-B949-8621-F9F5B7336316}"/>
                </a:ext>
              </a:extLst>
            </p:cNvPr>
            <p:cNvSpPr/>
            <p:nvPr/>
          </p:nvSpPr>
          <p:spPr>
            <a:xfrm>
              <a:off x="2248071" y="4374053"/>
              <a:ext cx="2671116" cy="259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S. Koyama, O.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Sorlin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 (GANIL)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24390A0-22CD-4244-AB8B-684E18194360}"/>
              </a:ext>
            </a:extLst>
          </p:cNvPr>
          <p:cNvGrpSpPr/>
          <p:nvPr/>
        </p:nvGrpSpPr>
        <p:grpSpPr>
          <a:xfrm>
            <a:off x="3141127" y="1213849"/>
            <a:ext cx="4220567" cy="1323439"/>
            <a:chOff x="8409785" y="3069758"/>
            <a:chExt cx="4608024" cy="1378583"/>
          </a:xfrm>
          <a:solidFill>
            <a:schemeClr val="bg1"/>
          </a:solidFill>
        </p:grpSpPr>
        <p:sp>
          <p:nvSpPr>
            <p:cNvPr id="18" name="ZoneTexte 7">
              <a:extLst>
                <a:ext uri="{FF2B5EF4-FFF2-40B4-BE49-F238E27FC236}">
                  <a16:creationId xmlns:a16="http://schemas.microsoft.com/office/drawing/2014/main" id="{442C605A-3EA6-7F4F-9E4F-11852C5E8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9785" y="3069758"/>
              <a:ext cx="4608024" cy="1378583"/>
            </a:xfrm>
            <a:prstGeom prst="rect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PAIRING : How does deformation influence neutron-proton pairing? </a:t>
              </a:r>
            </a:p>
            <a:p>
              <a:pPr algn="ctr"/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Study of </a:t>
              </a:r>
              <a:r>
                <a:rPr lang="en-US" altLang="fr-FR" sz="1600" b="1" baseline="30000" dirty="0">
                  <a:solidFill>
                    <a:srgbClr val="002060"/>
                  </a:solidFill>
                  <a:latin typeface="+mj-lt"/>
                </a:rPr>
                <a:t>48</a:t>
              </a:r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Cr(p,</a:t>
              </a:r>
              <a:r>
                <a:rPr lang="en-US" altLang="fr-FR" sz="1600" b="1" baseline="30000" dirty="0">
                  <a:solidFill>
                    <a:srgbClr val="002060"/>
                  </a:solidFill>
                  <a:latin typeface="+mj-lt"/>
                </a:rPr>
                <a:t>3</a:t>
              </a:r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He</a:t>
              </a:r>
              <a:r>
                <a:rPr lang="en-US" altLang="fr-FR" sz="1600" dirty="0">
                  <a:solidFill>
                    <a:srgbClr val="002060"/>
                  </a:solidFill>
                  <a:latin typeface="Avenir" panose="02000503020000020003" pitchFamily="2" charset="0"/>
                </a:rPr>
                <a:t>γ</a:t>
              </a:r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)</a:t>
              </a:r>
              <a:r>
                <a:rPr lang="en-US" altLang="fr-FR" sz="1600" b="1" baseline="30000" dirty="0">
                  <a:solidFill>
                    <a:srgbClr val="002060"/>
                  </a:solidFill>
                  <a:latin typeface="+mj-lt"/>
                </a:rPr>
                <a:t>46</a:t>
              </a:r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V</a:t>
              </a:r>
            </a:p>
            <a:p>
              <a:endParaRPr lang="en-US" altLang="fr-FR" sz="1600" dirty="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pPr marL="285744" indent="-285744">
                <a:buFontTx/>
                <a:buChar char="-"/>
              </a:pPr>
              <a:endParaRPr lang="en-US" altLang="fr-FR" sz="1600" dirty="0">
                <a:solidFill>
                  <a:srgbClr val="0070C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39BD34-836B-E54C-B846-39F5BC4B6DDC}"/>
                </a:ext>
              </a:extLst>
            </p:cNvPr>
            <p:cNvSpPr/>
            <p:nvPr/>
          </p:nvSpPr>
          <p:spPr>
            <a:xfrm>
              <a:off x="9659556" y="3872753"/>
              <a:ext cx="1620957" cy="3206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M.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Assié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</a:t>
              </a:r>
            </a:p>
          </p:txBody>
        </p:sp>
      </p:grpSp>
      <p:sp>
        <p:nvSpPr>
          <p:cNvPr id="20" name="ZoneTexte 7">
            <a:extLst>
              <a:ext uri="{FF2B5EF4-FFF2-40B4-BE49-F238E27FC236}">
                <a16:creationId xmlns:a16="http://schemas.microsoft.com/office/drawing/2014/main" id="{7166731E-9E4D-D845-B189-F1C5F717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83" y="2612149"/>
            <a:ext cx="4931610" cy="132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 dirty="0">
                <a:solidFill>
                  <a:schemeClr val="accent5">
                    <a:lumMod val="50000"/>
                  </a:schemeClr>
                </a:solidFill>
                <a:latin typeface="Avenir Heavy" panose="02000503020000020003" pitchFamily="2" charset="0"/>
              </a:rPr>
              <a:t>SHELL MODEL</a:t>
            </a:r>
            <a:endParaRPr lang="en-US" altLang="fr-FR" sz="1600" dirty="0">
              <a:solidFill>
                <a:schemeClr val="accent5">
                  <a:lumMod val="50000"/>
                </a:schemeClr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Evolution of the neutron 1d</a:t>
            </a:r>
            <a:r>
              <a:rPr lang="en-US" altLang="fr-FR" sz="1600" b="1" baseline="-25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3/2</a:t>
            </a:r>
            <a:r>
              <a:rPr lang="en-US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-1d</a:t>
            </a:r>
            <a:r>
              <a:rPr lang="en-US" altLang="fr-FR" sz="1600" b="1" baseline="-25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5/2</a:t>
            </a:r>
            <a:r>
              <a:rPr lang="en-US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spin-orbit splitting at N = 19 and Fermi surface in </a:t>
            </a:r>
            <a:r>
              <a:rPr lang="en-US" altLang="fr-FR" sz="1600" b="1" baseline="30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34</a:t>
            </a:r>
            <a:r>
              <a:rPr lang="en-US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Si</a:t>
            </a:r>
            <a:endParaRPr lang="en-US" altLang="fr-FR" sz="1600" b="1" dirty="0">
              <a:solidFill>
                <a:srgbClr val="0070C0"/>
              </a:solidFill>
              <a:latin typeface="+mn-lt"/>
            </a:endParaRPr>
          </a:p>
          <a:p>
            <a:endParaRPr lang="en-US" altLang="fr-FR" sz="1600" baseline="300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en-US" altLang="fr-FR" sz="1600" baseline="30000" dirty="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DE0C2-4340-F34A-AE18-E02C6F6306D3}"/>
              </a:ext>
            </a:extLst>
          </p:cNvPr>
          <p:cNvSpPr/>
          <p:nvPr/>
        </p:nvSpPr>
        <p:spPr>
          <a:xfrm>
            <a:off x="733098" y="3375150"/>
            <a:ext cx="483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F.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Galtarossa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(INFN-LNL) ,O.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Sorlin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(GANIL)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93DF9F5-580C-B344-9DF3-2F11E269C7B4}"/>
              </a:ext>
            </a:extLst>
          </p:cNvPr>
          <p:cNvGrpSpPr/>
          <p:nvPr/>
        </p:nvGrpSpPr>
        <p:grpSpPr>
          <a:xfrm>
            <a:off x="1262907" y="5414066"/>
            <a:ext cx="5695832" cy="1323439"/>
            <a:chOff x="-13635115" y="8126249"/>
            <a:chExt cx="5676724" cy="1351858"/>
          </a:xfrm>
        </p:grpSpPr>
        <p:sp>
          <p:nvSpPr>
            <p:cNvPr id="23" name="ZoneTexte 7">
              <a:extLst>
                <a:ext uri="{FF2B5EF4-FFF2-40B4-BE49-F238E27FC236}">
                  <a16:creationId xmlns:a16="http://schemas.microsoft.com/office/drawing/2014/main" id="{051505AA-4617-9F47-8DA5-720387C4F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570132" y="8126249"/>
              <a:ext cx="5611741" cy="13518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dirty="0">
                  <a:solidFill>
                    <a:schemeClr val="accent2"/>
                  </a:solidFill>
                  <a:latin typeface="Avenir Heavy" panose="02000503020000020003" pitchFamily="2" charset="0"/>
                </a:rPr>
                <a:t>NUCLEAR ASTROPHYSICS</a:t>
              </a:r>
              <a:endParaRPr lang="en-US" altLang="fr-FR" sz="1200" dirty="0">
                <a:solidFill>
                  <a:schemeClr val="accent2"/>
                </a:solidFill>
                <a:latin typeface="Avenir Heavy" panose="02000503020000020003" pitchFamily="2" charset="0"/>
              </a:endParaRPr>
            </a:p>
            <a:p>
              <a:pPr algn="ctr"/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Determining the thermonuclear 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18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Ne(</a:t>
              </a:r>
              <a:r>
                <a:rPr lang="el-GR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α,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p)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21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Na reaction rate by measuring 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7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Li(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18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Ne,t)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22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Mg(p)</a:t>
              </a:r>
              <a:r>
                <a:rPr lang="en-US" altLang="fr-FR" sz="1600" b="1" baseline="300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21</a:t>
              </a:r>
              <a:r>
                <a:rPr lang="en-US" altLang="fr-FR" sz="1600" b="1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Calibri" panose="020F0502020204030204" pitchFamily="34" charset="0"/>
                </a:rPr>
                <a:t>Na</a:t>
              </a:r>
            </a:p>
            <a:p>
              <a:pPr algn="ctr"/>
              <a:endParaRPr lang="en-US" altLang="fr-FR" sz="1600" dirty="0">
                <a:solidFill>
                  <a:srgbClr val="002060"/>
                </a:solidFill>
                <a:latin typeface="+mj-lt"/>
              </a:endParaRPr>
            </a:p>
            <a:p>
              <a:r>
                <a:rPr lang="en-US" altLang="fr-FR" sz="1600" baseline="30000" dirty="0">
                  <a:solidFill>
                    <a:srgbClr val="002060"/>
                  </a:solidFill>
                  <a:latin typeface="+mj-lt"/>
                </a:rPr>
                <a:t>   </a:t>
              </a:r>
              <a:endParaRPr lang="en-US" altLang="fr-FR" sz="1600" dirty="0">
                <a:solidFill>
                  <a:schemeClr val="accent5">
                    <a:lumMod val="75000"/>
                  </a:schemeClr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A835F6-FDC9-B84B-85D3-654825946FD5}"/>
                </a:ext>
              </a:extLst>
            </p:cNvPr>
            <p:cNvSpPr/>
            <p:nvPr/>
          </p:nvSpPr>
          <p:spPr>
            <a:xfrm>
              <a:off x="-13635115" y="8921436"/>
              <a:ext cx="5506815" cy="314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C.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Diget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(U. York), N. de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Séréville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), L.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Lalanne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A485E0D-ADCB-D64C-A4CD-2595AB0724D0}"/>
              </a:ext>
            </a:extLst>
          </p:cNvPr>
          <p:cNvSpPr/>
          <p:nvPr/>
        </p:nvSpPr>
        <p:spPr>
          <a:xfrm rot="16200000">
            <a:off x="-263471" y="1682772"/>
            <a:ext cx="1317357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F8F674-FE14-3D48-947A-8E4B64816D5E}"/>
              </a:ext>
            </a:extLst>
          </p:cNvPr>
          <p:cNvSpPr/>
          <p:nvPr/>
        </p:nvSpPr>
        <p:spPr>
          <a:xfrm rot="16200000">
            <a:off x="-269492" y="3093638"/>
            <a:ext cx="1286362" cy="3375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273710-F001-D14A-A37A-80FFCCA33C23}"/>
              </a:ext>
            </a:extLst>
          </p:cNvPr>
          <p:cNvSpPr/>
          <p:nvPr/>
        </p:nvSpPr>
        <p:spPr>
          <a:xfrm rot="16200000">
            <a:off x="-303179" y="4486984"/>
            <a:ext cx="1319320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4740B6-EF70-444A-903F-A08D36F246C6}"/>
              </a:ext>
            </a:extLst>
          </p:cNvPr>
          <p:cNvSpPr txBox="1"/>
          <p:nvPr/>
        </p:nvSpPr>
        <p:spPr>
          <a:xfrm>
            <a:off x="4195280" y="2277620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 : H. Jacob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16D2EA3-5DBB-A844-BE0E-523BA2201B83}"/>
              </a:ext>
            </a:extLst>
          </p:cNvPr>
          <p:cNvGrpSpPr/>
          <p:nvPr/>
        </p:nvGrpSpPr>
        <p:grpSpPr>
          <a:xfrm>
            <a:off x="624666" y="1212412"/>
            <a:ext cx="2454985" cy="1324800"/>
            <a:chOff x="8357602" y="3053613"/>
            <a:chExt cx="2454984" cy="1380000"/>
          </a:xfrm>
          <a:solidFill>
            <a:schemeClr val="bg1"/>
          </a:solidFill>
        </p:grpSpPr>
        <p:sp>
          <p:nvSpPr>
            <p:cNvPr id="40" name="ZoneTexte 7">
              <a:extLst>
                <a:ext uri="{FF2B5EF4-FFF2-40B4-BE49-F238E27FC236}">
                  <a16:creationId xmlns:a16="http://schemas.microsoft.com/office/drawing/2014/main" id="{3B37C1BD-3B9A-DF43-BE24-74A7A469B8F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357602" y="3053613"/>
              <a:ext cx="2454984" cy="13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b="1" dirty="0">
                  <a:solidFill>
                    <a:srgbClr val="002060"/>
                  </a:solidFill>
                  <a:latin typeface="+mj-lt"/>
                </a:rPr>
                <a:t>Commissioning of the campaign</a:t>
              </a:r>
              <a:endParaRPr lang="en-US" altLang="fr-FR" sz="1600" baseline="30000" dirty="0">
                <a:solidFill>
                  <a:srgbClr val="002060"/>
                </a:solidFill>
                <a:latin typeface="Avenir" panose="02000503020000020003" pitchFamily="2" charset="0"/>
              </a:endParaRPr>
            </a:p>
            <a:p>
              <a:r>
                <a:rPr lang="en-US" altLang="fr-FR" sz="1600" baseline="30000" dirty="0">
                  <a:solidFill>
                    <a:srgbClr val="002060"/>
                  </a:solidFill>
                  <a:latin typeface="Avenir" panose="02000503020000020003" pitchFamily="2" charset="0"/>
                </a:rPr>
                <a:t>      </a:t>
              </a:r>
            </a:p>
            <a:p>
              <a:pPr marL="285744" indent="-285744">
                <a:buFontTx/>
                <a:buChar char="-"/>
              </a:pPr>
              <a:endParaRPr lang="en-US" altLang="fr-FR" sz="1600" dirty="0">
                <a:solidFill>
                  <a:srgbClr val="0070C0"/>
                </a:solidFill>
                <a:latin typeface="Avenir" panose="02000503020000020003" pitchFamily="2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EE6F3F-2DBE-864F-8494-72CA8194BEEE}"/>
                </a:ext>
              </a:extLst>
            </p:cNvPr>
            <p:cNvSpPr/>
            <p:nvPr/>
          </p:nvSpPr>
          <p:spPr>
            <a:xfrm>
              <a:off x="8502349" y="3893815"/>
              <a:ext cx="1892761" cy="3206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M.A. V. G-A (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IJCLab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)</a:t>
              </a:r>
            </a:p>
          </p:txBody>
        </p:sp>
      </p:grpSp>
      <p:sp>
        <p:nvSpPr>
          <p:cNvPr id="42" name="ZoneTexte 7">
            <a:extLst>
              <a:ext uri="{FF2B5EF4-FFF2-40B4-BE49-F238E27FC236}">
                <a16:creationId xmlns:a16="http://schemas.microsoft.com/office/drawing/2014/main" id="{C89A3F35-5C56-B44A-A3BC-989087A31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972" y="4048576"/>
            <a:ext cx="4986370" cy="1241365"/>
          </a:xfrm>
          <a:prstGeom prst="rect">
            <a:avLst/>
          </a:prstGeom>
          <a:solidFill>
            <a:schemeClr val="bg1"/>
          </a:solidFill>
          <a:ln w="9525">
            <a:solidFill>
              <a:srgbClr val="BA8F2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 dirty="0">
                <a:solidFill>
                  <a:srgbClr val="BA8F2C"/>
                </a:solidFill>
                <a:latin typeface="Avenir Heavy" panose="02000503020000020003" pitchFamily="2" charset="0"/>
              </a:rPr>
              <a:t>CLUSTERING</a:t>
            </a:r>
            <a:endParaRPr lang="en-US" altLang="fr-FR" sz="1600" dirty="0">
              <a:solidFill>
                <a:srgbClr val="BA8F2C"/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The tetra-neutron Isobaric Analog State in </a:t>
            </a:r>
            <a:r>
              <a:rPr lang="en-US" altLang="fr-FR" sz="1600" b="1" baseline="30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4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 : The case for the </a:t>
            </a:r>
            <a:r>
              <a:rPr lang="en-US" altLang="fr-FR" sz="1600" b="1" baseline="30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6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He(p,</a:t>
            </a:r>
            <a:r>
              <a:rPr lang="en-US" altLang="fr-FR" sz="1600" b="1" baseline="30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He) reaction</a:t>
            </a:r>
          </a:p>
          <a:p>
            <a:endParaRPr lang="en-US" altLang="fr-FR" sz="1600" baseline="300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r>
              <a:rPr lang="en-US" altLang="fr-FR" sz="1600" baseline="30000" dirty="0">
                <a:solidFill>
                  <a:srgbClr val="002060"/>
                </a:solidFill>
                <a:latin typeface="Avenir" panose="02000503020000020003" pitchFamily="2" charset="0"/>
              </a:rPr>
              <a:t>	</a:t>
            </a:r>
            <a:endParaRPr lang="en-US" altLang="fr-FR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4EEA08-016F-834E-8CA2-44DCE7D4CB1D}"/>
              </a:ext>
            </a:extLst>
          </p:cNvPr>
          <p:cNvSpPr/>
          <p:nvPr/>
        </p:nvSpPr>
        <p:spPr>
          <a:xfrm>
            <a:off x="5527213" y="4798036"/>
            <a:ext cx="51976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A.O.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Macchiavelli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(ORNL), M.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Assié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IJCLab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74FE6C-5FE1-4B41-90C4-C145416C68C0}"/>
              </a:ext>
            </a:extLst>
          </p:cNvPr>
          <p:cNvGrpSpPr/>
          <p:nvPr/>
        </p:nvGrpSpPr>
        <p:grpSpPr>
          <a:xfrm>
            <a:off x="5611380" y="2612150"/>
            <a:ext cx="4958464" cy="1341447"/>
            <a:chOff x="4046051" y="2674141"/>
            <a:chExt cx="4958464" cy="1481108"/>
          </a:xfrm>
        </p:grpSpPr>
        <p:sp>
          <p:nvSpPr>
            <p:cNvPr id="45" name="ZoneTexte 7">
              <a:extLst>
                <a:ext uri="{FF2B5EF4-FFF2-40B4-BE49-F238E27FC236}">
                  <a16:creationId xmlns:a16="http://schemas.microsoft.com/office/drawing/2014/main" id="{AE096E20-BB8B-2B46-9122-5AE49407F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051" y="2674141"/>
              <a:ext cx="4958464" cy="14627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 algn="ctr"/>
              <a:r>
                <a:rPr lang="en-US" altLang="fr-FR" sz="1600" dirty="0">
                  <a:solidFill>
                    <a:schemeClr val="accent5">
                      <a:lumMod val="50000"/>
                    </a:schemeClr>
                  </a:solidFill>
                  <a:latin typeface="Avenir Heavy" panose="02000503020000020003" pitchFamily="2" charset="0"/>
                </a:rPr>
                <a:t>CLUSTERING</a:t>
              </a:r>
              <a:endParaRPr lang="en-US" altLang="fr-FR" sz="1600" dirty="0">
                <a:solidFill>
                  <a:schemeClr val="accent5">
                    <a:lumMod val="50000"/>
                  </a:schemeClr>
                </a:solidFill>
                <a:latin typeface="Avenir Black" panose="02000503020000020003" pitchFamily="2" charset="0"/>
              </a:endParaRPr>
            </a:p>
            <a:p>
              <a:pPr algn="ctr">
                <a:defRPr/>
              </a:pPr>
              <a:r>
                <a:rPr lang="en-US" altLang="fr-FR" sz="16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Cluster structure of the </a:t>
              </a:r>
              <a:r>
                <a:rPr lang="en-US" altLang="fr-FR" sz="1600" b="1" dirty="0" err="1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g.s.of</a:t>
              </a:r>
              <a:r>
                <a:rPr lang="en-US" altLang="fr-FR" sz="16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 light exotic nuclei beyond alpha-clustering</a:t>
              </a:r>
              <a:endParaRPr lang="en-US" altLang="fr-FR" sz="1600" b="1" dirty="0">
                <a:solidFill>
                  <a:srgbClr val="0070C0"/>
                </a:solidFill>
                <a:latin typeface="+mn-lt"/>
              </a:endParaRPr>
            </a:p>
            <a:p>
              <a:endParaRPr lang="en-US" altLang="fr-FR" sz="16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DD437EC-556B-AF4A-AFD3-41701FD17C09}"/>
                </a:ext>
              </a:extLst>
            </p:cNvPr>
            <p:cNvSpPr/>
            <p:nvPr/>
          </p:nvSpPr>
          <p:spPr>
            <a:xfrm>
              <a:off x="4556874" y="3496622"/>
              <a:ext cx="43856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V. Girard-Alcindor, D. </a:t>
              </a:r>
              <a:r>
                <a:rPr lang="en-US" altLang="fr-FR" sz="1400" i="1" dirty="0" err="1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Beaumel</a:t>
              </a:r>
              <a:r>
                <a:rPr lang="en-US" altLang="fr-FR" sz="1400" i="1" dirty="0">
                  <a:solidFill>
                    <a:schemeClr val="tx2">
                      <a:lumMod val="75000"/>
                    </a:schemeClr>
                  </a:solidFill>
                  <a:latin typeface="Avenir Heavy" panose="02000503020000020003" pitchFamily="2" charset="0"/>
                </a:rPr>
                <a:t> (IJCLAB)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4EABEB1-9588-8F42-B440-2A3DCE46BAB9}"/>
                </a:ext>
              </a:extLst>
            </p:cNvPr>
            <p:cNvSpPr txBox="1"/>
            <p:nvPr/>
          </p:nvSpPr>
          <p:spPr>
            <a:xfrm>
              <a:off x="5239502" y="3815429"/>
              <a:ext cx="2610073" cy="339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chemeClr val="accent2">
                      <a:lumMod val="75000"/>
                    </a:schemeClr>
                  </a:solidFill>
                  <a:latin typeface="Avenir Heavy"/>
                  <a:cs typeface="Avenir Heavy"/>
                </a:rPr>
                <a:t>PhD : Tania </a:t>
              </a:r>
              <a:r>
                <a:rPr lang="fr-FR" sz="1400" i="1" dirty="0" err="1">
                  <a:solidFill>
                    <a:schemeClr val="accent2">
                      <a:lumMod val="75000"/>
                    </a:schemeClr>
                  </a:solidFill>
                  <a:latin typeface="Avenir Heavy"/>
                  <a:cs typeface="Avenir Heavy"/>
                </a:rPr>
                <a:t>Zanatta</a:t>
              </a:r>
              <a:r>
                <a:rPr lang="fr-FR" sz="1400" i="1" dirty="0">
                  <a:solidFill>
                    <a:schemeClr val="accent2">
                      <a:lumMod val="75000"/>
                    </a:schemeClr>
                  </a:solidFill>
                  <a:latin typeface="Avenir Heavy"/>
                  <a:cs typeface="Avenir Heavy"/>
                </a:rPr>
                <a:t>-Martinez</a:t>
              </a:r>
            </a:p>
          </p:txBody>
        </p:sp>
      </p:grpSp>
      <p:sp>
        <p:nvSpPr>
          <p:cNvPr id="50" name="ZoneTexte 7">
            <a:extLst>
              <a:ext uri="{FF2B5EF4-FFF2-40B4-BE49-F238E27FC236}">
                <a16:creationId xmlns:a16="http://schemas.microsoft.com/office/drawing/2014/main" id="{C5805FB8-A27F-1943-80FC-19710ED3B2C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0640" y="5740026"/>
            <a:ext cx="1324800" cy="6668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400" dirty="0">
                <a:solidFill>
                  <a:schemeClr val="accent2">
                    <a:lumMod val="75000"/>
                  </a:schemeClr>
                </a:solidFill>
                <a:latin typeface="Avenir Heavy" panose="02000503020000020003" pitchFamily="2" charset="0"/>
              </a:rPr>
              <a:t>COMMISSIONING ZDD</a:t>
            </a:r>
            <a:endParaRPr lang="en-US" altLang="fr-FR" sz="1400" baseline="30000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</a:endParaRPr>
          </a:p>
          <a:p>
            <a:pPr algn="ctr"/>
            <a:endParaRPr lang="en-US" altLang="fr-FR" sz="1400" baseline="30000" dirty="0">
              <a:solidFill>
                <a:schemeClr val="accent2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  <p:sp>
        <p:nvSpPr>
          <p:cNvPr id="33" name="ZoneTexte 7">
            <a:extLst>
              <a:ext uri="{FF2B5EF4-FFF2-40B4-BE49-F238E27FC236}">
                <a16:creationId xmlns:a16="http://schemas.microsoft.com/office/drawing/2014/main" id="{D8953F38-96E6-A142-BE59-F68A0EA90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33" y="4007973"/>
            <a:ext cx="4895068" cy="1324800"/>
          </a:xfrm>
          <a:prstGeom prst="rect">
            <a:avLst/>
          </a:prstGeom>
          <a:solidFill>
            <a:schemeClr val="bg1"/>
          </a:solidFill>
          <a:ln w="9525">
            <a:solidFill>
              <a:srgbClr val="BA8F2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fr-FR" sz="1600" dirty="0">
                <a:solidFill>
                  <a:srgbClr val="BA8F2C"/>
                </a:solidFill>
                <a:latin typeface="Avenir Heavy" panose="02000503020000020003" pitchFamily="2" charset="0"/>
              </a:rPr>
              <a:t>SHELL MODEL</a:t>
            </a:r>
            <a:endParaRPr lang="en-US" altLang="fr-FR" sz="1600" dirty="0">
              <a:solidFill>
                <a:srgbClr val="BA8F2C"/>
              </a:solidFill>
              <a:latin typeface="Avenir Black" panose="02000503020000020003" pitchFamily="2" charset="0"/>
            </a:endParaRPr>
          </a:p>
          <a:p>
            <a:pPr algn="ctr">
              <a:defRPr/>
            </a:pP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Evolution of the neutron 1d</a:t>
            </a:r>
            <a:r>
              <a:rPr lang="en-US" altLang="fr-FR" sz="1600" b="1" baseline="-25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3/2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-1d</a:t>
            </a:r>
            <a:r>
              <a:rPr lang="en-US" altLang="fr-FR" sz="1600" b="1" baseline="-25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5/2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spin-orbit splitting at N = 19 and Fermi surface in </a:t>
            </a:r>
            <a:r>
              <a:rPr lang="en-US" altLang="fr-FR" sz="1600" b="1" baseline="30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34</a:t>
            </a:r>
            <a:r>
              <a:rPr lang="en-US" altLang="fr-FR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Si</a:t>
            </a:r>
          </a:p>
          <a:p>
            <a:endParaRPr lang="en-US" altLang="fr-FR" sz="1600" baseline="30000" dirty="0">
              <a:solidFill>
                <a:srgbClr val="002060"/>
              </a:solidFill>
              <a:latin typeface="Avenir" panose="02000503020000020003" pitchFamily="2" charset="0"/>
            </a:endParaRPr>
          </a:p>
          <a:p>
            <a:endParaRPr lang="en-US" altLang="fr-FR" sz="1600" baseline="30000" dirty="0">
              <a:solidFill>
                <a:srgbClr val="002060"/>
              </a:solidFill>
              <a:latin typeface="Avenir" panose="02000503020000020003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721BAAF-D211-B749-B234-A3384B6CAEDE}"/>
              </a:ext>
            </a:extLst>
          </p:cNvPr>
          <p:cNvSpPr txBox="1"/>
          <p:nvPr/>
        </p:nvSpPr>
        <p:spPr>
          <a:xfrm>
            <a:off x="8145152" y="2251393"/>
            <a:ext cx="2839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Post-doc : O.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Atkas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+ P. Sharma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1F5463B-3A9D-AB42-9CFB-CD3DDF8DB24F}"/>
              </a:ext>
            </a:extLst>
          </p:cNvPr>
          <p:cNvSpPr txBox="1"/>
          <p:nvPr/>
        </p:nvSpPr>
        <p:spPr>
          <a:xfrm>
            <a:off x="1491686" y="3650964"/>
            <a:ext cx="2832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PhD: Raquel Nicolas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del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 Alamo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EBFB942-6F51-9C48-8153-26EBEF9577F9}"/>
              </a:ext>
            </a:extLst>
          </p:cNvPr>
          <p:cNvSpPr txBox="1"/>
          <p:nvPr/>
        </p:nvSpPr>
        <p:spPr>
          <a:xfrm>
            <a:off x="3197532" y="6395677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Post-doc : N.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Giha</a:t>
            </a:r>
            <a:endParaRPr lang="fr-FR" sz="1400" i="1" dirty="0">
              <a:solidFill>
                <a:schemeClr val="accent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3DD2A85-D565-2D4E-A3A7-35727E390CA2}"/>
              </a:ext>
            </a:extLst>
          </p:cNvPr>
          <p:cNvSpPr txBox="1"/>
          <p:nvPr/>
        </p:nvSpPr>
        <p:spPr>
          <a:xfrm>
            <a:off x="7187358" y="5031827"/>
            <a:ext cx="206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Post-doc : Q.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Delignac</a:t>
            </a:r>
            <a:endParaRPr lang="fr-FR" sz="1400" i="1" dirty="0">
              <a:solidFill>
                <a:schemeClr val="accent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DB4E11-6A1B-BB41-A98E-F976BBE81A29}"/>
              </a:ext>
            </a:extLst>
          </p:cNvPr>
          <p:cNvSpPr/>
          <p:nvPr/>
        </p:nvSpPr>
        <p:spPr>
          <a:xfrm>
            <a:off x="482543" y="4720920"/>
            <a:ext cx="483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F.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Galtarossa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(INFN-LNL) ,O. </a:t>
            </a:r>
            <a:r>
              <a:rPr lang="en-US" altLang="fr-FR" sz="1400" i="1" dirty="0" err="1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Sorlin</a:t>
            </a:r>
            <a:r>
              <a:rPr lang="en-US" altLang="fr-FR" sz="1400" i="1" dirty="0">
                <a:solidFill>
                  <a:schemeClr val="tx2">
                    <a:lumMod val="75000"/>
                  </a:schemeClr>
                </a:solidFill>
                <a:latin typeface="Avenir Heavy" panose="02000503020000020003" pitchFamily="2" charset="0"/>
              </a:rPr>
              <a:t> (GANIL)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D8ADECB-E9A3-A940-BF88-CF9F9EEA026A}"/>
              </a:ext>
            </a:extLst>
          </p:cNvPr>
          <p:cNvSpPr txBox="1"/>
          <p:nvPr/>
        </p:nvSpPr>
        <p:spPr>
          <a:xfrm>
            <a:off x="1380616" y="5012232"/>
            <a:ext cx="2832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PhD: Raquel Nicolas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del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rPr>
              <a:t>  Alamo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11E53F-18D3-A54B-82F3-19BA32573FC7}"/>
              </a:ext>
            </a:extLst>
          </p:cNvPr>
          <p:cNvSpPr/>
          <p:nvPr/>
        </p:nvSpPr>
        <p:spPr>
          <a:xfrm rot="16200000">
            <a:off x="-274763" y="5903789"/>
            <a:ext cx="1306401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fr-FR" sz="1600" i="1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2026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F7FD92-863D-1447-8E9F-163C5B998AEF}"/>
              </a:ext>
            </a:extLst>
          </p:cNvPr>
          <p:cNvSpPr txBox="1"/>
          <p:nvPr/>
        </p:nvSpPr>
        <p:spPr>
          <a:xfrm>
            <a:off x="7129220" y="585836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Avenir Heavy"/>
                <a:cs typeface="Avenir Heavy"/>
              </a:rPr>
              <a:t>End of MUGAST@LISE </a:t>
            </a:r>
            <a:r>
              <a:rPr lang="fr-FR" sz="1800" dirty="0" err="1">
                <a:latin typeface="Avenir Heavy"/>
                <a:cs typeface="Avenir Heavy"/>
              </a:rPr>
              <a:t>campaign</a:t>
            </a:r>
            <a:endParaRPr lang="fr-FR" sz="1800" dirty="0">
              <a:latin typeface="Avenir Heavy"/>
              <a:cs typeface="Avenir Heavy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E2CC9-F7D7-AD43-ADAF-3F2CB810E67C}"/>
              </a:ext>
            </a:extLst>
          </p:cNvPr>
          <p:cNvSpPr/>
          <p:nvPr/>
        </p:nvSpPr>
        <p:spPr>
          <a:xfrm>
            <a:off x="77490" y="5377912"/>
            <a:ext cx="11623729" cy="144000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fr-FR" sz="1600" i="1" dirty="0" err="1">
              <a:latin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1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45EA7-B912-F44A-A6AB-E60071D3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97" y="631362"/>
            <a:ext cx="10972800" cy="628650"/>
          </a:xfrm>
        </p:spPr>
        <p:txBody>
          <a:bodyPr/>
          <a:lstStyle/>
          <a:p>
            <a:r>
              <a:rPr lang="fr-FR" dirty="0"/>
              <a:t>Budget </a:t>
            </a:r>
            <a:r>
              <a:rPr lang="fr-FR" dirty="0" err="1"/>
              <a:t>request</a:t>
            </a:r>
            <a:r>
              <a:rPr lang="fr-FR" dirty="0"/>
              <a:t> for 2026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B61C51-16CB-5540-9883-8EDE9568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A53EC0-AF31-3549-B490-7121A46E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2006D0-19D9-174D-BC37-F28B819F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8</a:t>
            </a:fld>
            <a:endParaRPr lang="en-US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E4773C-6121-7C48-BCEE-53678D183882}"/>
              </a:ext>
            </a:extLst>
          </p:cNvPr>
          <p:cNvSpPr txBox="1"/>
          <p:nvPr/>
        </p:nvSpPr>
        <p:spPr>
          <a:xfrm>
            <a:off x="5632364" y="1794918"/>
            <a:ext cx="6559636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Demande TGIR GANIL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MUGAST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n 2026 :  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k€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(N. de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Séréville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 k€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      -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 k€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preparing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dismounting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set-up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If C. Fougères-N. de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Séréville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rescheduled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 k€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If I. Stefan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scheduled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(to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exotic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nuclei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via MNT) on VAMOS</a:t>
            </a:r>
          </a:p>
          <a:p>
            <a:pPr lvl="1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7 k€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96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Zr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10 k€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for the participation to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-------------------------------------------------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TOTAL =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47 k€ </a:t>
            </a:r>
          </a:p>
          <a:p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26">
            <a:extLst>
              <a:ext uri="{FF2B5EF4-FFF2-40B4-BE49-F238E27FC236}">
                <a16:creationId xmlns:a16="http://schemas.microsoft.com/office/drawing/2014/main" id="{029EDDC0-861A-A545-B042-AAF0B6BE8E36}"/>
              </a:ext>
            </a:extLst>
          </p:cNvPr>
          <p:cNvSpPr txBox="1"/>
          <p:nvPr/>
        </p:nvSpPr>
        <p:spPr>
          <a:xfrm>
            <a:off x="5417122" y="1426392"/>
            <a:ext cx="387880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Avenir Heavy"/>
                <a:ea typeface="MS PGothic" charset="0"/>
                <a:cs typeface="Avenir Heavy"/>
              </a:rPr>
              <a:t>AP MUGAST for 2026</a:t>
            </a:r>
          </a:p>
        </p:txBody>
      </p:sp>
      <p:sp>
        <p:nvSpPr>
          <p:cNvPr id="12" name="ZoneTexte 26">
            <a:extLst>
              <a:ext uri="{FF2B5EF4-FFF2-40B4-BE49-F238E27FC236}">
                <a16:creationId xmlns:a16="http://schemas.microsoft.com/office/drawing/2014/main" id="{7890044B-C729-C64D-A788-4D57303E889D}"/>
              </a:ext>
            </a:extLst>
          </p:cNvPr>
          <p:cNvSpPr txBox="1"/>
          <p:nvPr/>
        </p:nvSpPr>
        <p:spPr>
          <a:xfrm>
            <a:off x="46494" y="1412333"/>
            <a:ext cx="387880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Thèses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/Post-docs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cours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9D1CCFE-5344-8549-A6BC-08C5B9FB52EC}"/>
              </a:ext>
            </a:extLst>
          </p:cNvPr>
          <p:cNvSpPr txBox="1"/>
          <p:nvPr/>
        </p:nvSpPr>
        <p:spPr>
          <a:xfrm>
            <a:off x="46494" y="2056239"/>
            <a:ext cx="52709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Zanatta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-Martinez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) PhD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Nov. 2023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H. Jacob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)     PhD                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Sept 2022</a:t>
            </a:r>
          </a:p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R.Nicolas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Alamo (INFN) PhD  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Oct. 2023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P. Sharma (GANIL)     PhD              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Atkas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(GANIL) post-doc            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ended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Heitz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(GANIL) post-doc                 --&gt;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Oct. 2025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Giha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)   post-doc               --&gt;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Q.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Delignac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IJCLab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)  post-doc         --&gt;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1st of July 2025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26">
            <a:extLst>
              <a:ext uri="{FF2B5EF4-FFF2-40B4-BE49-F238E27FC236}">
                <a16:creationId xmlns:a16="http://schemas.microsoft.com/office/drawing/2014/main" id="{31D0094B-2E6F-554D-88C4-1297676B6B2B}"/>
              </a:ext>
            </a:extLst>
          </p:cNvPr>
          <p:cNvSpPr txBox="1"/>
          <p:nvPr/>
        </p:nvSpPr>
        <p:spPr>
          <a:xfrm>
            <a:off x="61992" y="4433746"/>
            <a:ext cx="387880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Publications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F7DA4C-124F-C146-9939-E5BEADBF77D8}"/>
              </a:ext>
            </a:extLst>
          </p:cNvPr>
          <p:cNvSpPr txBox="1"/>
          <p:nvPr/>
        </p:nvSpPr>
        <p:spPr>
          <a:xfrm>
            <a:off x="30996" y="4918132"/>
            <a:ext cx="3890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MUGAST (depuis 2023):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Brugnara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et  al,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submitted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PRL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Paxmann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et al, PRL</a:t>
            </a:r>
            <a:r>
              <a:rPr lang="en-US" sz="1600" b="0" i="1" strike="noStrike" spc="-1" dirty="0">
                <a:solidFill>
                  <a:srgbClr val="17891B"/>
                </a:solidFill>
                <a:latin typeface="Calibri"/>
              </a:rPr>
              <a:t> </a:t>
            </a:r>
            <a:r>
              <a:rPr lang="en-US" sz="1600" b="0" i="1" strike="noStrike" spc="-1" dirty="0">
                <a:latin typeface="Calibri"/>
              </a:rPr>
              <a:t>134,162504 (2025)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J-L Fuentes et al,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in PLB (2025)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Zanon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et al, PRL (2023)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Lalanne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et al, PRL (2023)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9FBCD8-837A-034C-A1F1-4B9A04925AB5}"/>
              </a:ext>
            </a:extLst>
          </p:cNvPr>
          <p:cNvCxnSpPr>
            <a:cxnSpLocks/>
          </p:cNvCxnSpPr>
          <p:nvPr/>
        </p:nvCxnSpPr>
        <p:spPr>
          <a:xfrm>
            <a:off x="47620" y="4818219"/>
            <a:ext cx="0" cy="1846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49BCD33-C281-CF4A-9DF3-2A73A4F36BA3}"/>
              </a:ext>
            </a:extLst>
          </p:cNvPr>
          <p:cNvCxnSpPr>
            <a:cxnSpLocks/>
          </p:cNvCxnSpPr>
          <p:nvPr/>
        </p:nvCxnSpPr>
        <p:spPr>
          <a:xfrm flipH="1">
            <a:off x="30996" y="6672333"/>
            <a:ext cx="911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34B6BC1-4DB3-1A4D-877F-95BC2575FD4E}"/>
              </a:ext>
            </a:extLst>
          </p:cNvPr>
          <p:cNvCxnSpPr>
            <a:cxnSpLocks/>
          </p:cNvCxnSpPr>
          <p:nvPr/>
        </p:nvCxnSpPr>
        <p:spPr>
          <a:xfrm>
            <a:off x="49876" y="1798931"/>
            <a:ext cx="0" cy="2463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1D6874D-B4C3-9B4F-8843-4B1735A4E268}"/>
              </a:ext>
            </a:extLst>
          </p:cNvPr>
          <p:cNvCxnSpPr>
            <a:cxnSpLocks/>
          </p:cNvCxnSpPr>
          <p:nvPr/>
        </p:nvCxnSpPr>
        <p:spPr>
          <a:xfrm flipH="1">
            <a:off x="92989" y="4236582"/>
            <a:ext cx="911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7F09D07-2B3F-B042-AE6D-79D031B624F8}"/>
              </a:ext>
            </a:extLst>
          </p:cNvPr>
          <p:cNvCxnSpPr/>
          <p:nvPr/>
        </p:nvCxnSpPr>
        <p:spPr>
          <a:xfrm>
            <a:off x="5455403" y="1859797"/>
            <a:ext cx="0" cy="396756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12A69C-C20A-9F4E-9B34-4A89C1393229}"/>
              </a:ext>
            </a:extLst>
          </p:cNvPr>
          <p:cNvCxnSpPr>
            <a:cxnSpLocks/>
          </p:cNvCxnSpPr>
          <p:nvPr/>
        </p:nvCxnSpPr>
        <p:spPr>
          <a:xfrm flipH="1">
            <a:off x="5437322" y="5840278"/>
            <a:ext cx="839492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8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ZoneTexte 2"/>
          <p:cNvSpPr/>
          <p:nvPr/>
        </p:nvSpPr>
        <p:spPr>
          <a:xfrm>
            <a:off x="556560" y="9396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2019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ZoneTexte 3"/>
          <p:cNvSpPr/>
          <p:nvPr/>
        </p:nvSpPr>
        <p:spPr>
          <a:xfrm>
            <a:off x="3358440" y="9982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2021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ZoneTexte 4"/>
          <p:cNvSpPr/>
          <p:nvPr/>
        </p:nvSpPr>
        <p:spPr>
          <a:xfrm>
            <a:off x="6471720" y="99972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2023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ZoneTexte 6"/>
          <p:cNvSpPr/>
          <p:nvPr/>
        </p:nvSpPr>
        <p:spPr>
          <a:xfrm>
            <a:off x="1967760" y="96480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2020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ZoneTexte 7"/>
          <p:cNvSpPr/>
          <p:nvPr/>
        </p:nvSpPr>
        <p:spPr>
          <a:xfrm>
            <a:off x="4787280" y="99504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2022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ZoneTexte 8"/>
          <p:cNvSpPr/>
          <p:nvPr/>
        </p:nvSpPr>
        <p:spPr>
          <a:xfrm>
            <a:off x="8103600" y="99756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2024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ZoneTexte 9"/>
          <p:cNvSpPr/>
          <p:nvPr/>
        </p:nvSpPr>
        <p:spPr>
          <a:xfrm>
            <a:off x="9513360" y="992880"/>
            <a:ext cx="5911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lt1"/>
                </a:solidFill>
                <a:latin typeface="Calibri"/>
                <a:ea typeface="MS PGothic"/>
              </a:rPr>
              <a:t>2025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5" name="Picture 2" descr="HAUT DE BIKINI STRUCTURÉ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809000" y="3757320"/>
            <a:ext cx="12240" cy="12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ZoneTexte 16"/>
          <p:cNvSpPr/>
          <p:nvPr/>
        </p:nvSpPr>
        <p:spPr>
          <a:xfrm>
            <a:off x="3702240" y="4423320"/>
            <a:ext cx="54072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lt1"/>
                </a:solidFill>
                <a:latin typeface="Calibri"/>
              </a:rPr>
              <a:t>      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ZoneTexte 17"/>
          <p:cNvSpPr/>
          <p:nvPr/>
        </p:nvSpPr>
        <p:spPr>
          <a:xfrm>
            <a:off x="1275480" y="1511280"/>
            <a:ext cx="4813920" cy="475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High efficiency for particles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High granularity   (strip pitch &lt; 0.8 mm)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Large dynamical range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PID using Pulse Shape Analysis techniques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     New Integrated Digital electronics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     developed by LPC Caen, INFN, Valencia, IJCLab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Integration into 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AGATA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 (</a:t>
            </a:r>
            <a:r>
              <a:rPr lang="en-GB" sz="1800" b="1" strike="noStrike" spc="-1">
                <a:solidFill>
                  <a:schemeClr val="dk1"/>
                </a:solidFill>
                <a:latin typeface="Calibri"/>
              </a:rPr>
              <a:t>radius=23 cm</a:t>
            </a: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transparency to gamma-rays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high compacity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lang="en-GB" sz="1800" b="0" strike="noStrike" spc="-1">
                <a:solidFill>
                  <a:schemeClr val="dk1"/>
                </a:solidFill>
                <a:latin typeface="Calibri"/>
              </a:rPr>
              <a:t>Special targets : cryogenic, tritium, …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Text Box 9"/>
          <p:cNvSpPr/>
          <p:nvPr/>
        </p:nvSpPr>
        <p:spPr>
          <a:xfrm>
            <a:off x="2726280" y="1909080"/>
            <a:ext cx="3888000" cy="79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  <a:p>
            <a:pPr marL="457200" lvl="1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  <a:ea typeface="MS PGothic"/>
              </a:rPr>
              <a:t>  500 um DSSD  pitch &lt; 0.8 mm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  <a:p>
            <a:pPr marL="457200" lvl="1" indent="-21600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  <a:ea typeface="MS PGothic"/>
              </a:rPr>
              <a:t>  1.5 mm DSSD pitch ~6mm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ZoneTexte 22"/>
          <p:cNvSpPr/>
          <p:nvPr/>
        </p:nvSpPr>
        <p:spPr>
          <a:xfrm>
            <a:off x="1285920" y="2183400"/>
            <a:ext cx="1802520" cy="333360"/>
          </a:xfrm>
          <a:prstGeom prst="rect">
            <a:avLst/>
          </a:prstGeom>
          <a:solidFill>
            <a:srgbClr val="FFD0B3">
              <a:alpha val="2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rgbClr val="C00000"/>
                </a:solidFill>
                <a:latin typeface="Arial"/>
                <a:ea typeface="MS PGothic"/>
              </a:rPr>
              <a:t>Layers of Silicon</a:t>
            </a:r>
            <a:endParaRPr lang="fr-FR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Rectangle 20"/>
          <p:cNvSpPr/>
          <p:nvPr/>
        </p:nvSpPr>
        <p:spPr>
          <a:xfrm rot="16200000">
            <a:off x="22320" y="2086920"/>
            <a:ext cx="1478880" cy="363960"/>
          </a:xfrm>
          <a:prstGeom prst="rect">
            <a:avLst/>
          </a:prstGeom>
          <a:solidFill>
            <a:srgbClr val="FFD0B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C00000"/>
                </a:solidFill>
                <a:latin typeface="Calibri"/>
              </a:rPr>
              <a:t>DETECTORS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Rectangle 21"/>
          <p:cNvSpPr/>
          <p:nvPr/>
        </p:nvSpPr>
        <p:spPr>
          <a:xfrm rot="16200000">
            <a:off x="-2160" y="3637080"/>
            <a:ext cx="1537560" cy="363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i="1" strike="noStrike" spc="-1">
                <a:solidFill>
                  <a:srgbClr val="0070C0"/>
                </a:solidFill>
                <a:latin typeface="Calibri"/>
              </a:rPr>
              <a:t>ELECTRONICS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Rectangle 22"/>
          <p:cNvSpPr/>
          <p:nvPr/>
        </p:nvSpPr>
        <p:spPr>
          <a:xfrm rot="16200000">
            <a:off x="-2160" y="5244120"/>
            <a:ext cx="1537560" cy="363960"/>
          </a:xfrm>
          <a:prstGeom prst="rect">
            <a:avLst/>
          </a:prstGeom>
          <a:solidFill>
            <a:srgbClr val="DFEE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fr-FR" sz="1800" b="1" i="1" strike="noStrike" spc="-1">
                <a:solidFill>
                  <a:srgbClr val="17891B"/>
                </a:solidFill>
                <a:latin typeface="Calibri"/>
              </a:rPr>
              <a:t>MECHANICS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ZoneTexte 1"/>
          <p:cNvSpPr/>
          <p:nvPr/>
        </p:nvSpPr>
        <p:spPr>
          <a:xfrm>
            <a:off x="3592293" y="858716"/>
            <a:ext cx="5207236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70C0"/>
                </a:solidFill>
                <a:latin typeface="Calibri"/>
              </a:rPr>
              <a:t>Granularity, Resolution, Identification, Transparency</a:t>
            </a:r>
            <a:r>
              <a:rPr lang="en-GB" sz="2200" b="1" strike="noStrike" spc="-1" dirty="0">
                <a:solidFill>
                  <a:srgbClr val="0070C0"/>
                </a:solidFill>
                <a:latin typeface="Calibri"/>
              </a:rPr>
              <a:t> </a:t>
            </a:r>
            <a:endParaRPr lang="fr-FR" sz="2200" b="0" strike="noStrike" spc="-1" dirty="0">
              <a:solidFill>
                <a:srgbClr val="0070C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fr-FR" sz="1800" b="0" strike="noStrike" spc="-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96" name="Image 13"/>
          <p:cNvPicPr/>
          <p:nvPr/>
        </p:nvPicPr>
        <p:blipFill>
          <a:blip r:embed="rId5"/>
          <a:stretch/>
        </p:blipFill>
        <p:spPr>
          <a:xfrm>
            <a:off x="5232240" y="4423320"/>
            <a:ext cx="2764440" cy="223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Image 10"/>
          <p:cNvPicPr/>
          <p:nvPr/>
        </p:nvPicPr>
        <p:blipFill>
          <a:blip r:embed="rId6"/>
          <a:stretch/>
        </p:blipFill>
        <p:spPr>
          <a:xfrm>
            <a:off x="7860600" y="1555560"/>
            <a:ext cx="3888000" cy="3737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ZoneTexte 14"/>
          <p:cNvSpPr/>
          <p:nvPr/>
        </p:nvSpPr>
        <p:spPr>
          <a:xfrm>
            <a:off x="7886880" y="5860440"/>
            <a:ext cx="4136040" cy="638280"/>
          </a:xfrm>
          <a:prstGeom prst="rect">
            <a:avLst/>
          </a:prstGeom>
          <a:solidFill>
            <a:srgbClr val="FEDA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2019 ~ 2030  GANIL campaign with Phase0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2031 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  <a:ea typeface="Calibri"/>
              </a:rPr>
              <a:t>~            SPES campaign with full GRIT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9FB2-8F7D-0D4E-B57E-B6FC94B5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 GRIT  </a:t>
            </a:r>
            <a:r>
              <a:rPr lang="fr-FR" dirty="0" err="1"/>
              <a:t>array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D479D-A2D4-224D-9C7A-9EC9F1CC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19/06/2025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1B01DF-D118-B440-94C4-013E8C8E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ASSIE Marlène   –  AP GRIT-MUGAST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DBF82B-D650-1A40-A487-81D727E2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0795-208E-E242-B176-196481F08D32}" type="slidenum">
              <a:rPr lang="en-US" altLang="fr-FR" smtClean="0"/>
              <a:pPr/>
              <a:t>9</a:t>
            </a:fld>
            <a:endParaRPr lang="en-US" altLang="fr-F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wrap="none">
        <a:spAutoFit/>
      </a:bodyPr>
      <a:lstStyle>
        <a:defPPr eaLnBrk="1" hangingPunct="1">
          <a:defRPr sz="1600" i="1" dirty="0" err="1" smtClean="0">
            <a:latin typeface="Avenir Book" charset="0"/>
            <a:cs typeface="Avenir Book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1800" dirty="0" smtClean="0">
            <a:latin typeface="Avenir Heavy"/>
            <a:cs typeface="Avenir Heavy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19226</TotalTime>
  <Words>1792</Words>
  <Application>Microsoft Macintosh PowerPoint</Application>
  <PresentationFormat>Grand écran</PresentationFormat>
  <Paragraphs>372</Paragraphs>
  <Slides>20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6" baseType="lpstr">
      <vt:lpstr>Arial</vt:lpstr>
      <vt:lpstr>Arial Bold</vt:lpstr>
      <vt:lpstr>Avenir</vt:lpstr>
      <vt:lpstr>Avenir Black</vt:lpstr>
      <vt:lpstr>Avenir Book</vt:lpstr>
      <vt:lpstr>Avenir Heavy</vt:lpstr>
      <vt:lpstr>Avenir Light</vt:lpstr>
      <vt:lpstr>Avenir Next</vt:lpstr>
      <vt:lpstr>Calibri</vt:lpstr>
      <vt:lpstr>Comic Sans MS</vt:lpstr>
      <vt:lpstr>Courier New</vt:lpstr>
      <vt:lpstr>Helvetica</vt:lpstr>
      <vt:lpstr>Quicksand Medium</vt:lpstr>
      <vt:lpstr>Symbol</vt:lpstr>
      <vt:lpstr>Wingdings</vt:lpstr>
      <vt:lpstr>Clarté</vt:lpstr>
      <vt:lpstr>Présentation PowerPoint</vt:lpstr>
      <vt:lpstr>MUGAST campaigns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Budget request for 2026</vt:lpstr>
      <vt:lpstr>The  GRIT  array</vt:lpstr>
      <vt:lpstr>Présentation PowerPoint</vt:lpstr>
      <vt:lpstr>The  GRIT  array: Detectors</vt:lpstr>
      <vt:lpstr>The GRIT array: FEE</vt:lpstr>
      <vt:lpstr>MAIN COMPLETION GOALS TIMELINE FOR PHASE 0</vt:lpstr>
      <vt:lpstr>Présentation PowerPoint</vt:lpstr>
      <vt:lpstr>Présentation PowerPoint</vt:lpstr>
      <vt:lpstr>Présentation PowerPoint</vt:lpstr>
      <vt:lpstr>GRIT Phase 0  configuration</vt:lpstr>
      <vt:lpstr>General view of GRIT Phase0 integration</vt:lpstr>
      <vt:lpstr>Présentation PowerPoint</vt:lpstr>
      <vt:lpstr>Budget request for GRIT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Liverpool</dc:title>
  <dc:creator>Microsoft Office User</dc:creator>
  <cp:lastModifiedBy>Microsoft Office User</cp:lastModifiedBy>
  <cp:revision>336</cp:revision>
  <cp:lastPrinted>2023-10-02T14:17:45Z</cp:lastPrinted>
  <dcterms:created xsi:type="dcterms:W3CDTF">2019-04-15T09:49:58Z</dcterms:created>
  <dcterms:modified xsi:type="dcterms:W3CDTF">2025-06-19T11:26:49Z</dcterms:modified>
</cp:coreProperties>
</file>