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1462" r:id="rId2"/>
    <p:sldId id="1455" r:id="rId3"/>
    <p:sldId id="1480" r:id="rId4"/>
    <p:sldId id="1481" r:id="rId5"/>
    <p:sldId id="1460" r:id="rId6"/>
    <p:sldId id="1470" r:id="rId7"/>
    <p:sldId id="1477" r:id="rId8"/>
    <p:sldId id="1479" r:id="rId9"/>
    <p:sldId id="1478" r:id="rId10"/>
    <p:sldId id="1475" r:id="rId11"/>
    <p:sldId id="1476" r:id="rId12"/>
    <p:sldId id="1467" r:id="rId13"/>
    <p:sldId id="1468" r:id="rId14"/>
    <p:sldId id="1469" r:id="rId15"/>
    <p:sldId id="1439" r:id="rId16"/>
    <p:sldId id="1433" r:id="rId17"/>
    <p:sldId id="146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7"/>
    <p:restoredTop sz="94647"/>
  </p:normalViewPr>
  <p:slideViewPr>
    <p:cSldViewPr snapToGrid="0">
      <p:cViewPr varScale="1">
        <p:scale>
          <a:sx n="146" d="100"/>
          <a:sy n="146" d="100"/>
        </p:scale>
        <p:origin x="11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6CCDE-3E85-6F4B-9E75-D789FC255CE4}" type="datetimeFigureOut">
              <a:rPr lang="en-GB" smtClean="0"/>
              <a:t>19/06/2025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933D1-E42C-9E44-A2A9-8C187CA4A097}" type="slidenum">
              <a:rPr lang="en-GB" smtClean="0"/>
              <a:t>‹N°›</a:t>
            </a:fld>
            <a:endParaRPr lang="en-GB"/>
          </a:p>
        </p:txBody>
      </p:sp>
    </p:spTree>
    <p:extLst>
      <p:ext uri="{BB962C8B-B14F-4D97-AF65-F5344CB8AC3E}">
        <p14:creationId xmlns:p14="http://schemas.microsoft.com/office/powerpoint/2010/main" val="386119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9083905-836D-5D4E-BCFF-7A9DBFFC9ABF}" type="slidenum">
              <a:rPr lang="en-GB" smtClean="0"/>
              <a:t>1</a:t>
            </a:fld>
            <a:endParaRPr lang="en-GB"/>
          </a:p>
        </p:txBody>
      </p:sp>
    </p:spTree>
    <p:extLst>
      <p:ext uri="{BB962C8B-B14F-4D97-AF65-F5344CB8AC3E}">
        <p14:creationId xmlns:p14="http://schemas.microsoft.com/office/powerpoint/2010/main" val="94278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9083905-836D-5D4E-BCFF-7A9DBFFC9ABF}" type="slidenum">
              <a:rPr lang="en-GB" smtClean="0"/>
              <a:t>2</a:t>
            </a:fld>
            <a:endParaRPr lang="en-GB"/>
          </a:p>
        </p:txBody>
      </p:sp>
    </p:spTree>
    <p:extLst>
      <p:ext uri="{BB962C8B-B14F-4D97-AF65-F5344CB8AC3E}">
        <p14:creationId xmlns:p14="http://schemas.microsoft.com/office/powerpoint/2010/main" val="406663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9083905-836D-5D4E-BCFF-7A9DBFFC9ABF}" type="slidenum">
              <a:rPr lang="en-GB" smtClean="0"/>
              <a:t>6</a:t>
            </a:fld>
            <a:endParaRPr lang="en-GB"/>
          </a:p>
        </p:txBody>
      </p:sp>
    </p:spTree>
    <p:extLst>
      <p:ext uri="{BB962C8B-B14F-4D97-AF65-F5344CB8AC3E}">
        <p14:creationId xmlns:p14="http://schemas.microsoft.com/office/powerpoint/2010/main" val="408868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9083905-836D-5D4E-BCFF-7A9DBFFC9ABF}" type="slidenum">
              <a:rPr lang="en-GB" smtClean="0"/>
              <a:t>10</a:t>
            </a:fld>
            <a:endParaRPr lang="en-GB"/>
          </a:p>
        </p:txBody>
      </p:sp>
    </p:spTree>
    <p:extLst>
      <p:ext uri="{BB962C8B-B14F-4D97-AF65-F5344CB8AC3E}">
        <p14:creationId xmlns:p14="http://schemas.microsoft.com/office/powerpoint/2010/main" val="190303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9083905-836D-5D4E-BCFF-7A9DBFFC9ABF}" type="slidenum">
              <a:rPr lang="en-GB" smtClean="0"/>
              <a:t>11</a:t>
            </a:fld>
            <a:endParaRPr lang="en-GB"/>
          </a:p>
        </p:txBody>
      </p:sp>
    </p:spTree>
    <p:extLst>
      <p:ext uri="{BB962C8B-B14F-4D97-AF65-F5344CB8AC3E}">
        <p14:creationId xmlns:p14="http://schemas.microsoft.com/office/powerpoint/2010/main" val="249653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77234" rtl="0" eaLnBrk="1" fontAlgn="auto" latinLnBrk="0" hangingPunct="1">
              <a:lnSpc>
                <a:spcPct val="100000"/>
              </a:lnSpc>
              <a:spcBef>
                <a:spcPts val="0"/>
              </a:spcBef>
              <a:spcAft>
                <a:spcPts val="0"/>
              </a:spcAft>
              <a:buClrTx/>
              <a:buSzTx/>
              <a:buFontTx/>
              <a:buNone/>
              <a:tabLst/>
              <a:defRPr/>
            </a:pPr>
            <a:r>
              <a:rPr lang="en-GB" sz="1700" kern="1200" dirty="0">
                <a:solidFill>
                  <a:schemeClr val="tx1"/>
                </a:solidFill>
                <a:effectLst/>
                <a:latin typeface="+mn-lt"/>
                <a:ea typeface="+mn-ea"/>
                <a:cs typeface="+mn-cs"/>
              </a:rPr>
              <a:t>In this direction are the results obtained at SHIP in 2015.. Deep-inelastic transfer reaction </a:t>
            </a:r>
            <a:r>
              <a:rPr lang="en-GB" sz="1700" kern="1200" baseline="30000" dirty="0">
                <a:solidFill>
                  <a:schemeClr val="tx1"/>
                </a:solidFill>
                <a:effectLst/>
                <a:latin typeface="+mn-lt"/>
                <a:ea typeface="+mn-ea"/>
                <a:cs typeface="+mn-cs"/>
              </a:rPr>
              <a:t>48</a:t>
            </a:r>
            <a:r>
              <a:rPr lang="en-GB" sz="1700" kern="1200" dirty="0">
                <a:solidFill>
                  <a:schemeClr val="tx1"/>
                </a:solidFill>
                <a:effectLst/>
                <a:latin typeface="+mn-lt"/>
                <a:ea typeface="+mn-ea"/>
                <a:cs typeface="+mn-cs"/>
              </a:rPr>
              <a:t>Ca+</a:t>
            </a:r>
            <a:r>
              <a:rPr lang="en-GB" sz="1700" kern="1200" baseline="30000" dirty="0">
                <a:solidFill>
                  <a:schemeClr val="tx1"/>
                </a:solidFill>
                <a:effectLst/>
                <a:latin typeface="+mn-lt"/>
                <a:ea typeface="+mn-ea"/>
                <a:cs typeface="+mn-cs"/>
              </a:rPr>
              <a:t>248</a:t>
            </a:r>
            <a:r>
              <a:rPr lang="en-GB" sz="1700" kern="1200" dirty="0">
                <a:solidFill>
                  <a:schemeClr val="tx1"/>
                </a:solidFill>
                <a:effectLst/>
                <a:latin typeface="+mn-lt"/>
                <a:ea typeface="+mn-ea"/>
                <a:cs typeface="+mn-cs"/>
              </a:rPr>
              <a:t>Cm was used to produce 100 residual nuclei with proton numbers between Z = 82 and 100. Among them, five new neutron-deficient isotopes have been produced: </a:t>
            </a:r>
            <a:r>
              <a:rPr lang="en-GB" sz="1700" kern="1200" baseline="30000" dirty="0">
                <a:solidFill>
                  <a:schemeClr val="tx1"/>
                </a:solidFill>
                <a:effectLst/>
                <a:latin typeface="+mn-lt"/>
                <a:ea typeface="+mn-ea"/>
                <a:cs typeface="+mn-cs"/>
              </a:rPr>
              <a:t>216</a:t>
            </a:r>
            <a:r>
              <a:rPr lang="en-GB" sz="1700" kern="1200" dirty="0">
                <a:solidFill>
                  <a:schemeClr val="tx1"/>
                </a:solidFill>
                <a:effectLst/>
                <a:latin typeface="+mn-lt"/>
                <a:ea typeface="+mn-ea"/>
                <a:cs typeface="+mn-cs"/>
              </a:rPr>
              <a:t>U, </a:t>
            </a:r>
            <a:r>
              <a:rPr lang="en-GB" sz="1700" kern="1200" baseline="30000" dirty="0">
                <a:solidFill>
                  <a:schemeClr val="tx1"/>
                </a:solidFill>
                <a:effectLst/>
                <a:latin typeface="+mn-lt"/>
                <a:ea typeface="+mn-ea"/>
                <a:cs typeface="+mn-cs"/>
              </a:rPr>
              <a:t>219</a:t>
            </a:r>
            <a:r>
              <a:rPr lang="en-GB" sz="1700" kern="1200" dirty="0">
                <a:solidFill>
                  <a:schemeClr val="tx1"/>
                </a:solidFill>
                <a:effectLst/>
                <a:latin typeface="+mn-lt"/>
                <a:ea typeface="+mn-ea"/>
                <a:cs typeface="+mn-cs"/>
              </a:rPr>
              <a:t>Np, </a:t>
            </a:r>
            <a:r>
              <a:rPr lang="en-GB" sz="1700" kern="1200" baseline="30000" dirty="0">
                <a:solidFill>
                  <a:schemeClr val="tx1"/>
                </a:solidFill>
                <a:effectLst/>
                <a:latin typeface="+mn-lt"/>
                <a:ea typeface="+mn-ea"/>
                <a:cs typeface="+mn-cs"/>
              </a:rPr>
              <a:t>223,229</a:t>
            </a:r>
            <a:r>
              <a:rPr lang="en-GB" sz="1700" kern="1200" dirty="0">
                <a:solidFill>
                  <a:schemeClr val="tx1"/>
                </a:solidFill>
                <a:effectLst/>
                <a:latin typeface="+mn-lt"/>
                <a:ea typeface="+mn-ea"/>
                <a:cs typeface="+mn-cs"/>
              </a:rPr>
              <a:t>Am and </a:t>
            </a:r>
            <a:r>
              <a:rPr lang="en-GB" sz="1700" kern="1200" baseline="30000" dirty="0">
                <a:solidFill>
                  <a:schemeClr val="tx1"/>
                </a:solidFill>
                <a:effectLst/>
                <a:latin typeface="+mn-lt"/>
                <a:ea typeface="+mn-ea"/>
                <a:cs typeface="+mn-cs"/>
              </a:rPr>
              <a:t>233</a:t>
            </a:r>
            <a:r>
              <a:rPr lang="en-GB" sz="1700" kern="1200" dirty="0">
                <a:solidFill>
                  <a:schemeClr val="tx1"/>
                </a:solidFill>
                <a:effectLst/>
                <a:latin typeface="+mn-lt"/>
                <a:ea typeface="+mn-ea"/>
                <a:cs typeface="+mn-cs"/>
              </a:rPr>
              <a:t>Bk. The experiment was performed at SHIP, which is suitable only for decay spectroscopy. The results demonstrate that very exotic nuclei can be reached by multinucleon transfer reactions and that this mass region is ideally suited for future experiments using the Recoil Decay Tagging technique. Cross sections for production of nuclei with Z=84-95 in multinucleon transfer, measured at SHIP in collisions of </a:t>
            </a:r>
            <a:r>
              <a:rPr lang="en-GB" sz="1700" kern="1200" baseline="30000" dirty="0">
                <a:solidFill>
                  <a:schemeClr val="tx1"/>
                </a:solidFill>
                <a:effectLst/>
                <a:latin typeface="+mn-lt"/>
                <a:ea typeface="+mn-ea"/>
                <a:cs typeface="+mn-cs"/>
              </a:rPr>
              <a:t>48</a:t>
            </a:r>
            <a:r>
              <a:rPr lang="en-GB" sz="1700" kern="1200" dirty="0">
                <a:solidFill>
                  <a:schemeClr val="tx1"/>
                </a:solidFill>
                <a:effectLst/>
                <a:latin typeface="+mn-lt"/>
                <a:ea typeface="+mn-ea"/>
                <a:cs typeface="+mn-cs"/>
              </a:rPr>
              <a:t>Ca+</a:t>
            </a:r>
            <a:r>
              <a:rPr lang="en-GB" sz="1700" kern="1200" baseline="30000" dirty="0">
                <a:solidFill>
                  <a:schemeClr val="tx1"/>
                </a:solidFill>
                <a:effectLst/>
                <a:latin typeface="+mn-lt"/>
                <a:ea typeface="+mn-ea"/>
                <a:cs typeface="+mn-cs"/>
              </a:rPr>
              <a:t>248</a:t>
            </a:r>
            <a:r>
              <a:rPr lang="en-GB" sz="1700" kern="1200" dirty="0">
                <a:solidFill>
                  <a:schemeClr val="tx1"/>
                </a:solidFill>
                <a:effectLst/>
                <a:latin typeface="+mn-lt"/>
                <a:ea typeface="+mn-ea"/>
                <a:cs typeface="+mn-cs"/>
              </a:rPr>
              <a:t>Cm at 5.3 MeV/u [12], together with the chart of nuclei showing the isotopes produced during this experiment, are shown Since SHIP has a narrow angular acceptance in the forward direction, only the reaction products resulting from central collisions with very small angular momenta were selected, while those corresponding to larger impact parameters were scattered under larger angles and did not enter SHIP. In fact, one needs separators with wider angular acceptance, such as VAMOS, for measuring more heavy and neutron riche nuclei that are produced not in central collision</a:t>
            </a:r>
            <a:r>
              <a:rPr lang="en-US" sz="1700" kern="1200" dirty="0">
                <a:solidFill>
                  <a:schemeClr val="tx1"/>
                </a:solidFill>
                <a:effectLst/>
                <a:latin typeface="+mn-lt"/>
                <a:ea typeface="+mn-ea"/>
                <a:cs typeface="+mn-cs"/>
              </a:rPr>
              <a:t> </a:t>
            </a:r>
            <a:r>
              <a:rPr lang="en-GB" sz="1700" kern="1200" dirty="0">
                <a:solidFill>
                  <a:schemeClr val="tx1"/>
                </a:solidFill>
                <a:effectLst/>
                <a:latin typeface="+mn-lt"/>
                <a:ea typeface="+mn-ea"/>
                <a:cs typeface="+mn-cs"/>
              </a:rPr>
              <a:t>. </a:t>
            </a:r>
            <a:endParaRPr lang="fr-FR" sz="17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5C31B-530D-0F48-86D6-930BBEA7538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a:extLst>
              <a:ext uri="{FF2B5EF4-FFF2-40B4-BE49-F238E27FC236}">
                <a16:creationId xmlns:a16="http://schemas.microsoft.com/office/drawing/2014/main" id="{4851E7E3-763C-A2BC-5F5A-745238D05302}"/>
              </a:ext>
            </a:extLst>
          </p:cNvPr>
          <p:cNvSpPr>
            <a:spLocks noGrp="1"/>
          </p:cNvSpPr>
          <p:nvPr>
            <p:ph type="dt" idx="1"/>
          </p:nvPr>
        </p:nvSpPr>
        <p:spPr/>
        <p:txBody>
          <a:bodyPr/>
          <a:lstStyle/>
          <a:p>
            <a:r>
              <a:rPr lang="fr-FR"/>
              <a:t>14/05/2024</a:t>
            </a:r>
          </a:p>
        </p:txBody>
      </p:sp>
    </p:spTree>
    <p:extLst>
      <p:ext uri="{BB962C8B-B14F-4D97-AF65-F5344CB8AC3E}">
        <p14:creationId xmlns:p14="http://schemas.microsoft.com/office/powerpoint/2010/main" val="92794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B9083905-836D-5D4E-BCFF-7A9DBFFC9ABF}" type="slidenum">
              <a:rPr lang="en-GB" smtClean="0"/>
              <a:t>17</a:t>
            </a:fld>
            <a:endParaRPr lang="en-GB"/>
          </a:p>
        </p:txBody>
      </p:sp>
    </p:spTree>
    <p:extLst>
      <p:ext uri="{BB962C8B-B14F-4D97-AF65-F5344CB8AC3E}">
        <p14:creationId xmlns:p14="http://schemas.microsoft.com/office/powerpoint/2010/main" val="415988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088F2-4825-7C45-7031-2E282BA2A3E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8837D1CE-0FB4-6A98-3916-E56B30231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84D30CEA-797D-6BAD-3F78-68260B5F8085}"/>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5" name="Espace réservé du pied de page 4">
            <a:extLst>
              <a:ext uri="{FF2B5EF4-FFF2-40B4-BE49-F238E27FC236}">
                <a16:creationId xmlns:a16="http://schemas.microsoft.com/office/drawing/2014/main" id="{9021028D-A708-9429-CF52-C02A819BCEE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47E60D23-F029-C099-CAA4-810644E24D2C}"/>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286555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4F80E-3A38-014A-584D-F0AD8127D8F2}"/>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134940C0-9480-6115-A4DC-F6D1EF3EE7B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1F61DC89-BC40-3B62-8526-45F4E30EB873}"/>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5" name="Espace réservé du pied de page 4">
            <a:extLst>
              <a:ext uri="{FF2B5EF4-FFF2-40B4-BE49-F238E27FC236}">
                <a16:creationId xmlns:a16="http://schemas.microsoft.com/office/drawing/2014/main" id="{8107F41F-CB21-CD23-42FF-6DF85BCAE79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FCED5FA4-902A-1176-B311-546FAECA9E63}"/>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162117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FD4549-8F17-8FC1-F310-8A5DA67972BA}"/>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DE83328B-24E5-62B1-AEE5-8C36CB5D4C1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D498731A-51C9-C025-2590-8C504FBC3A8B}"/>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5" name="Espace réservé du pied de page 4">
            <a:extLst>
              <a:ext uri="{FF2B5EF4-FFF2-40B4-BE49-F238E27FC236}">
                <a16:creationId xmlns:a16="http://schemas.microsoft.com/office/drawing/2014/main" id="{E9307401-49C6-C67E-4F17-5F56EF249D9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68E805C-D19B-00DB-58C7-400130E4F684}"/>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170495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EFAE7-126B-1B7A-4469-163D2434A57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176E6428-1D3B-58A7-32C5-F22A087C03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00B33FD-8FB5-422A-22D4-B99BDC048EF0}"/>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5" name="Espace réservé du pied de page 4">
            <a:extLst>
              <a:ext uri="{FF2B5EF4-FFF2-40B4-BE49-F238E27FC236}">
                <a16:creationId xmlns:a16="http://schemas.microsoft.com/office/drawing/2014/main" id="{0A724900-565A-383D-E20A-DDD7C0CE08B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82E4CB8-2F26-EBA1-04F2-974671E154C0}"/>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23035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51145-A3AB-0173-6DA5-ADE1FDBE31B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635A1A69-D8E1-A644-0F21-5A62E0EF9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AD5D9AB-5708-2324-8606-6F542989C18D}"/>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5" name="Espace réservé du pied de page 4">
            <a:extLst>
              <a:ext uri="{FF2B5EF4-FFF2-40B4-BE49-F238E27FC236}">
                <a16:creationId xmlns:a16="http://schemas.microsoft.com/office/drawing/2014/main" id="{33D03182-63E6-F1EE-B758-2F78F3D46EE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F8A8EFA-4F78-BECD-D3DF-5B7110379186}"/>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87178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5EDC4-1FF3-3415-A38E-E4DE45A4436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6A776801-32DF-41A0-1A15-1ABADBF7F34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1E871366-BD46-13E3-48A4-C918C3794C9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063AE21F-A49E-3FA4-6D74-7B92B560F1EA}"/>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6" name="Espace réservé du pied de page 5">
            <a:extLst>
              <a:ext uri="{FF2B5EF4-FFF2-40B4-BE49-F238E27FC236}">
                <a16:creationId xmlns:a16="http://schemas.microsoft.com/office/drawing/2014/main" id="{23B94D99-85D2-DA6C-A90C-A4D468F79214}"/>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5042B89E-0488-8BE5-638D-54ABB22951F5}"/>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111939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E90DB-E286-B1EA-BE87-E1850537DCB9}"/>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0357023A-6575-0202-B529-0D3D51818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9AB947B-6713-E628-5C56-CFA57AD01A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FCFC0E5E-0DFC-9DEF-7EE8-D2FC8EBC7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9DFE504-84AF-C11F-9AFC-C5C82FA8AFD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D5AA4A01-3744-CC1A-86B1-C259936B2AFF}"/>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8" name="Espace réservé du pied de page 7">
            <a:extLst>
              <a:ext uri="{FF2B5EF4-FFF2-40B4-BE49-F238E27FC236}">
                <a16:creationId xmlns:a16="http://schemas.microsoft.com/office/drawing/2014/main" id="{CE61185D-6053-B337-9459-45DB833EB775}"/>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AA75B039-D818-275C-9760-2B896CA45371}"/>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243936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5680-0452-6DA2-AA7A-A4586B6F8A0B}"/>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F61E7C67-75AF-9A4B-CCC1-ED0E5E45B76A}"/>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4" name="Espace réservé du pied de page 3">
            <a:extLst>
              <a:ext uri="{FF2B5EF4-FFF2-40B4-BE49-F238E27FC236}">
                <a16:creationId xmlns:a16="http://schemas.microsoft.com/office/drawing/2014/main" id="{53BA215E-FAB5-3996-07EB-E3DE193039D7}"/>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C9BA2DB6-9F6C-8D84-2032-CFE01A96E705}"/>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44237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207E0B-6D82-CB52-6D27-06F894D743F8}"/>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3" name="Espace réservé du pied de page 2">
            <a:extLst>
              <a:ext uri="{FF2B5EF4-FFF2-40B4-BE49-F238E27FC236}">
                <a16:creationId xmlns:a16="http://schemas.microsoft.com/office/drawing/2014/main" id="{5AA93C61-3644-03D7-9D9B-93140D362576}"/>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B4A81D29-ACBD-2031-26E0-55EFDBD03728}"/>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186263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101D2C-0595-86BB-C4FA-3070307F47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3C8A8F2D-6F70-9B6E-8F54-25191B463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8ABA978B-40AF-A94D-AFEE-3DEAB7EFA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A7BAB0-6902-1DDF-E031-5B8D18CBBF6B}"/>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6" name="Espace réservé du pied de page 5">
            <a:extLst>
              <a:ext uri="{FF2B5EF4-FFF2-40B4-BE49-F238E27FC236}">
                <a16:creationId xmlns:a16="http://schemas.microsoft.com/office/drawing/2014/main" id="{E6DE45F4-917B-B988-F8FB-04833D8F7F96}"/>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3FC42FCF-7F61-E754-A30D-675CCF0AD199}"/>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136496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BEA34-CF02-72F8-6000-2B3A879143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5DD02D0F-10B5-2F4D-6FC2-42107B5AC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0487A1C5-FE43-EB7F-79A2-7598B61B5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88ECE9-39CB-AC6F-A5B5-C215B5966511}"/>
              </a:ext>
            </a:extLst>
          </p:cNvPr>
          <p:cNvSpPr>
            <a:spLocks noGrp="1"/>
          </p:cNvSpPr>
          <p:nvPr>
            <p:ph type="dt" sz="half" idx="10"/>
          </p:nvPr>
        </p:nvSpPr>
        <p:spPr/>
        <p:txBody>
          <a:bodyPr/>
          <a:lstStyle/>
          <a:p>
            <a:fld id="{5DB70980-A399-C84A-A6CF-109F5D7B482C}" type="datetimeFigureOut">
              <a:rPr lang="en-GB" smtClean="0"/>
              <a:t>19/06/2025</a:t>
            </a:fld>
            <a:endParaRPr lang="en-GB"/>
          </a:p>
        </p:txBody>
      </p:sp>
      <p:sp>
        <p:nvSpPr>
          <p:cNvPr id="6" name="Espace réservé du pied de page 5">
            <a:extLst>
              <a:ext uri="{FF2B5EF4-FFF2-40B4-BE49-F238E27FC236}">
                <a16:creationId xmlns:a16="http://schemas.microsoft.com/office/drawing/2014/main" id="{6FD31E6B-4C01-10B9-E301-1A7D969DB81C}"/>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B9933C80-179C-DC9C-9A51-B2DDDBBA4016}"/>
              </a:ext>
            </a:extLst>
          </p:cNvPr>
          <p:cNvSpPr>
            <a:spLocks noGrp="1"/>
          </p:cNvSpPr>
          <p:nvPr>
            <p:ph type="sldNum" sz="quarter" idx="12"/>
          </p:nvPr>
        </p:nvSpPr>
        <p:spPr/>
        <p:txBody>
          <a:bodyPr/>
          <a:lstStyle/>
          <a:p>
            <a:fld id="{298730E0-3CA6-F848-9153-8D5BA931E97E}" type="slidenum">
              <a:rPr lang="en-GB" smtClean="0"/>
              <a:t>‹N°›</a:t>
            </a:fld>
            <a:endParaRPr lang="en-GB"/>
          </a:p>
        </p:txBody>
      </p:sp>
    </p:spTree>
    <p:extLst>
      <p:ext uri="{BB962C8B-B14F-4D97-AF65-F5344CB8AC3E}">
        <p14:creationId xmlns:p14="http://schemas.microsoft.com/office/powerpoint/2010/main" val="313054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998092-1F4E-5954-F199-3FBF3DC93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DB51DFD2-EE02-615F-B289-789AD6A64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AF4B2C6A-F6D9-411C-06C8-692B4BC16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0980-A399-C84A-A6CF-109F5D7B482C}" type="datetimeFigureOut">
              <a:rPr lang="en-GB" smtClean="0"/>
              <a:t>19/06/2025</a:t>
            </a:fld>
            <a:endParaRPr lang="en-GB"/>
          </a:p>
        </p:txBody>
      </p:sp>
      <p:sp>
        <p:nvSpPr>
          <p:cNvPr id="5" name="Espace réservé du pied de page 4">
            <a:extLst>
              <a:ext uri="{FF2B5EF4-FFF2-40B4-BE49-F238E27FC236}">
                <a16:creationId xmlns:a16="http://schemas.microsoft.com/office/drawing/2014/main" id="{5E76F455-ACBE-6895-0D0E-AC75DF567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5CA36E1C-5C5F-3A63-97BF-FDC222461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730E0-3CA6-F848-9153-8D5BA931E97E}" type="slidenum">
              <a:rPr lang="en-GB" smtClean="0"/>
              <a:t>‹N°›</a:t>
            </a:fld>
            <a:endParaRPr lang="en-GB"/>
          </a:p>
        </p:txBody>
      </p:sp>
    </p:spTree>
    <p:extLst>
      <p:ext uri="{BB962C8B-B14F-4D97-AF65-F5344CB8AC3E}">
        <p14:creationId xmlns:p14="http://schemas.microsoft.com/office/powerpoint/2010/main" val="113782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A49D3303-ABD8-7615-E43B-7088E5E403D2}"/>
              </a:ext>
            </a:extLst>
          </p:cNvPr>
          <p:cNvGrpSpPr/>
          <p:nvPr/>
        </p:nvGrpSpPr>
        <p:grpSpPr>
          <a:xfrm>
            <a:off x="1325084" y="1593410"/>
            <a:ext cx="5029750" cy="1476882"/>
            <a:chOff x="1224000" y="1007999"/>
            <a:chExt cx="7034420" cy="1887960"/>
          </a:xfrm>
        </p:grpSpPr>
        <p:grpSp>
          <p:nvGrpSpPr>
            <p:cNvPr id="6" name="Groupe 5">
              <a:extLst>
                <a:ext uri="{FF2B5EF4-FFF2-40B4-BE49-F238E27FC236}">
                  <a16:creationId xmlns:a16="http://schemas.microsoft.com/office/drawing/2014/main" id="{B298D2F7-CC05-B1DF-3E2E-6C8CCE6BB69A}"/>
                </a:ext>
              </a:extLst>
            </p:cNvPr>
            <p:cNvGrpSpPr/>
            <p:nvPr/>
          </p:nvGrpSpPr>
          <p:grpSpPr>
            <a:xfrm>
              <a:off x="1728000" y="1007999"/>
              <a:ext cx="6530420" cy="1887960"/>
              <a:chOff x="1728000" y="1007999"/>
              <a:chExt cx="6530420" cy="1887960"/>
            </a:xfrm>
          </p:grpSpPr>
          <p:pic>
            <p:nvPicPr>
              <p:cNvPr id="9" name="Image 8">
                <a:extLst>
                  <a:ext uri="{FF2B5EF4-FFF2-40B4-BE49-F238E27FC236}">
                    <a16:creationId xmlns:a16="http://schemas.microsoft.com/office/drawing/2014/main" id="{20CBD190-F23C-9222-A557-80AC9AC54FBA}"/>
                  </a:ext>
                </a:extLst>
              </p:cNvPr>
              <p:cNvPicPr>
                <a:picLocks noChangeAspect="1"/>
              </p:cNvPicPr>
              <p:nvPr/>
            </p:nvPicPr>
            <p:blipFill>
              <a:blip r:embed="rId3">
                <a:lum/>
                <a:alphaModFix/>
              </a:blip>
              <a:srcRect/>
              <a:stretch>
                <a:fillRect/>
              </a:stretch>
            </p:blipFill>
            <p:spPr>
              <a:xfrm>
                <a:off x="1728000" y="1007999"/>
                <a:ext cx="4639680" cy="1505520"/>
              </a:xfrm>
              <a:prstGeom prst="rect">
                <a:avLst/>
              </a:prstGeom>
              <a:noFill/>
              <a:ln>
                <a:noFill/>
              </a:ln>
            </p:spPr>
          </p:pic>
          <p:sp>
            <p:nvSpPr>
              <p:cNvPr id="10" name="ZoneTexte 9">
                <a:extLst>
                  <a:ext uri="{FF2B5EF4-FFF2-40B4-BE49-F238E27FC236}">
                    <a16:creationId xmlns:a16="http://schemas.microsoft.com/office/drawing/2014/main" id="{3CC4B93A-0858-D6ED-AA98-96C4608A1E33}"/>
                  </a:ext>
                </a:extLst>
              </p:cNvPr>
              <p:cNvSpPr txBox="1"/>
              <p:nvPr/>
            </p:nvSpPr>
            <p:spPr>
              <a:xfrm>
                <a:off x="3433844" y="2549279"/>
                <a:ext cx="1713959"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dirty="0">
                    <a:ln>
                      <a:noFill/>
                    </a:ln>
                    <a:latin typeface="Arial" pitchFamily="18"/>
                    <a:ea typeface="Microsoft YaHei" pitchFamily="2"/>
                    <a:cs typeface="Arial" pitchFamily="2"/>
                  </a:rPr>
                  <a:t>N/Z equilibrium</a:t>
                </a:r>
              </a:p>
            </p:txBody>
          </p:sp>
          <p:sp>
            <p:nvSpPr>
              <p:cNvPr id="11" name="ZoneTexte 10">
                <a:extLst>
                  <a:ext uri="{FF2B5EF4-FFF2-40B4-BE49-F238E27FC236}">
                    <a16:creationId xmlns:a16="http://schemas.microsoft.com/office/drawing/2014/main" id="{7FD6E393-545B-3FA5-4B42-E913921975CB}"/>
                  </a:ext>
                </a:extLst>
              </p:cNvPr>
              <p:cNvSpPr txBox="1"/>
              <p:nvPr/>
            </p:nvSpPr>
            <p:spPr>
              <a:xfrm>
                <a:off x="6552000" y="1080000"/>
                <a:ext cx="1584000" cy="432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a:ln>
                      <a:noFill/>
                    </a:ln>
                    <a:latin typeface="Arial" pitchFamily="18"/>
                    <a:ea typeface="Microsoft YaHei" pitchFamily="2"/>
                    <a:cs typeface="Arial" pitchFamily="2"/>
                  </a:rPr>
                  <a:t>Quasi-target</a:t>
                </a:r>
              </a:p>
            </p:txBody>
          </p:sp>
          <p:sp>
            <p:nvSpPr>
              <p:cNvPr id="12" name="ZoneTexte 11">
                <a:extLst>
                  <a:ext uri="{FF2B5EF4-FFF2-40B4-BE49-F238E27FC236}">
                    <a16:creationId xmlns:a16="http://schemas.microsoft.com/office/drawing/2014/main" id="{2125BBC9-9120-3FA6-C15A-88BEE9A00748}"/>
                  </a:ext>
                </a:extLst>
              </p:cNvPr>
              <p:cNvSpPr txBox="1"/>
              <p:nvPr/>
            </p:nvSpPr>
            <p:spPr>
              <a:xfrm>
                <a:off x="6386420" y="2206024"/>
                <a:ext cx="1872000" cy="603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dirty="0">
                    <a:ln>
                      <a:noFill/>
                    </a:ln>
                    <a:latin typeface="Arial" pitchFamily="18"/>
                    <a:ea typeface="Microsoft YaHei" pitchFamily="2"/>
                    <a:cs typeface="Arial" pitchFamily="2"/>
                  </a:rPr>
                  <a:t>Quasi-projectile</a:t>
                </a:r>
              </a:p>
            </p:txBody>
          </p:sp>
        </p:grpSp>
        <p:sp>
          <p:nvSpPr>
            <p:cNvPr id="7" name="ZoneTexte 6">
              <a:extLst>
                <a:ext uri="{FF2B5EF4-FFF2-40B4-BE49-F238E27FC236}">
                  <a16:creationId xmlns:a16="http://schemas.microsoft.com/office/drawing/2014/main" id="{C1BC589F-D9A3-0967-88EA-6A4950C5BA8C}"/>
                </a:ext>
              </a:extLst>
            </p:cNvPr>
            <p:cNvSpPr txBox="1"/>
            <p:nvPr/>
          </p:nvSpPr>
          <p:spPr>
            <a:xfrm>
              <a:off x="1224000" y="1296000"/>
              <a:ext cx="1434515" cy="417651"/>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600" b="0" i="0" u="none" strike="noStrike" kern="1200" dirty="0">
                  <a:ln>
                    <a:noFill/>
                  </a:ln>
                  <a:latin typeface="Arial" pitchFamily="18"/>
                  <a:ea typeface="Microsoft YaHei" pitchFamily="2"/>
                  <a:cs typeface="Arial" pitchFamily="2"/>
                </a:rPr>
                <a:t>Projectile</a:t>
              </a:r>
              <a:endParaRPr lang="en-GB" sz="1800" b="0" i="0" u="none" strike="noStrike" kern="1200" dirty="0">
                <a:ln>
                  <a:noFill/>
                </a:ln>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3D9E90AF-E4EB-DBAD-A82A-EAC7273CE607}"/>
                </a:ext>
              </a:extLst>
            </p:cNvPr>
            <p:cNvSpPr txBox="1"/>
            <p:nvPr/>
          </p:nvSpPr>
          <p:spPr>
            <a:xfrm>
              <a:off x="2065844" y="2096091"/>
              <a:ext cx="1368000" cy="432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dirty="0">
                  <a:ln>
                    <a:noFill/>
                  </a:ln>
                  <a:latin typeface="Arial" pitchFamily="18"/>
                  <a:ea typeface="Microsoft YaHei" pitchFamily="2"/>
                  <a:cs typeface="Arial" pitchFamily="2"/>
                </a:rPr>
                <a:t>Target</a:t>
              </a:r>
            </a:p>
          </p:txBody>
        </p:sp>
      </p:grpSp>
      <p:sp>
        <p:nvSpPr>
          <p:cNvPr id="14" name="ZoneTexte 13">
            <a:extLst>
              <a:ext uri="{FF2B5EF4-FFF2-40B4-BE49-F238E27FC236}">
                <a16:creationId xmlns:a16="http://schemas.microsoft.com/office/drawing/2014/main" id="{9F922675-1662-3249-671B-893A6217BC51}"/>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16" name="ZoneTexte 15">
            <a:extLst>
              <a:ext uri="{FF2B5EF4-FFF2-40B4-BE49-F238E27FC236}">
                <a16:creationId xmlns:a16="http://schemas.microsoft.com/office/drawing/2014/main" id="{68CE1EC1-A83F-50E1-C6CA-15B932716ADB}"/>
              </a:ext>
            </a:extLst>
          </p:cNvPr>
          <p:cNvSpPr txBox="1"/>
          <p:nvPr/>
        </p:nvSpPr>
        <p:spPr>
          <a:xfrm>
            <a:off x="1222218" y="796705"/>
            <a:ext cx="3838669" cy="369332"/>
          </a:xfrm>
          <a:prstGeom prst="rect">
            <a:avLst/>
          </a:prstGeom>
          <a:noFill/>
        </p:spPr>
        <p:txBody>
          <a:bodyPr wrap="square" rtlCol="0">
            <a:spAutoFit/>
          </a:bodyPr>
          <a:lstStyle/>
          <a:p>
            <a:r>
              <a:rPr lang="en-GB" dirty="0"/>
              <a:t>MNT reactions</a:t>
            </a:r>
          </a:p>
        </p:txBody>
      </p:sp>
      <p:sp>
        <p:nvSpPr>
          <p:cNvPr id="21" name="ZoneTexte 20">
            <a:extLst>
              <a:ext uri="{FF2B5EF4-FFF2-40B4-BE49-F238E27FC236}">
                <a16:creationId xmlns:a16="http://schemas.microsoft.com/office/drawing/2014/main" id="{E976513C-1FD7-EC67-8420-28A5D56893CA}"/>
              </a:ext>
            </a:extLst>
          </p:cNvPr>
          <p:cNvSpPr txBox="1"/>
          <p:nvPr/>
        </p:nvSpPr>
        <p:spPr>
          <a:xfrm>
            <a:off x="1182777" y="3299132"/>
            <a:ext cx="4335694" cy="646331"/>
          </a:xfrm>
          <a:prstGeom prst="rect">
            <a:avLst/>
          </a:prstGeom>
          <a:noFill/>
        </p:spPr>
        <p:txBody>
          <a:bodyPr wrap="square" rtlCol="0">
            <a:spAutoFit/>
          </a:bodyPr>
          <a:lstStyle/>
          <a:p>
            <a:r>
              <a:rPr lang="en-GB" dirty="0"/>
              <a:t>Quasi-Target, Quasi-Projectile will evaporate nucleons, clusters, gammas </a:t>
            </a:r>
            <a:r>
              <a:rPr lang="en-GB" dirty="0">
                <a:solidFill>
                  <a:srgbClr val="C00000"/>
                </a:solidFill>
              </a:rPr>
              <a:t>or/and fission</a:t>
            </a:r>
          </a:p>
        </p:txBody>
      </p:sp>
      <p:sp>
        <p:nvSpPr>
          <p:cNvPr id="13" name="Rectangle : coins arrondis 12">
            <a:extLst>
              <a:ext uri="{FF2B5EF4-FFF2-40B4-BE49-F238E27FC236}">
                <a16:creationId xmlns:a16="http://schemas.microsoft.com/office/drawing/2014/main" id="{D2092462-28E9-D26C-E12B-93F3BB75A2A1}"/>
              </a:ext>
            </a:extLst>
          </p:cNvPr>
          <p:cNvSpPr/>
          <p:nvPr/>
        </p:nvSpPr>
        <p:spPr>
          <a:xfrm>
            <a:off x="184363" y="4042607"/>
            <a:ext cx="4159037" cy="74129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ZoneTexte 14">
            <a:extLst>
              <a:ext uri="{FF2B5EF4-FFF2-40B4-BE49-F238E27FC236}">
                <a16:creationId xmlns:a16="http://schemas.microsoft.com/office/drawing/2014/main" id="{551B5AD2-DD5D-D697-E7AC-D314420BADC7}"/>
              </a:ext>
            </a:extLst>
          </p:cNvPr>
          <p:cNvSpPr txBox="1"/>
          <p:nvPr/>
        </p:nvSpPr>
        <p:spPr>
          <a:xfrm>
            <a:off x="184363" y="4137568"/>
            <a:ext cx="4288633" cy="646331"/>
          </a:xfrm>
          <a:prstGeom prst="rect">
            <a:avLst/>
          </a:prstGeom>
          <a:noFill/>
        </p:spPr>
        <p:txBody>
          <a:bodyPr wrap="square" rtlCol="0">
            <a:spAutoFit/>
          </a:bodyPr>
          <a:lstStyle/>
          <a:p>
            <a:pPr algn="ctr"/>
            <a:r>
              <a:rPr lang="en-GB" dirty="0"/>
              <a:t>MNT -&gt; unique potential -&gt; produce neutron rich trans uranium nuclei </a:t>
            </a:r>
          </a:p>
        </p:txBody>
      </p:sp>
      <p:pic>
        <p:nvPicPr>
          <p:cNvPr id="17" name="Image 16">
            <a:extLst>
              <a:ext uri="{FF2B5EF4-FFF2-40B4-BE49-F238E27FC236}">
                <a16:creationId xmlns:a16="http://schemas.microsoft.com/office/drawing/2014/main" id="{93B7D599-0DDA-96BA-9D74-67705E6FEF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325" t="15093" b="22892"/>
          <a:stretch/>
        </p:blipFill>
        <p:spPr>
          <a:xfrm>
            <a:off x="7001193" y="1199606"/>
            <a:ext cx="4586300" cy="2685973"/>
          </a:xfrm>
          <a:prstGeom prst="rect">
            <a:avLst/>
          </a:prstGeom>
        </p:spPr>
      </p:pic>
      <p:cxnSp>
        <p:nvCxnSpPr>
          <p:cNvPr id="20" name="Connecteur droit 19">
            <a:extLst>
              <a:ext uri="{FF2B5EF4-FFF2-40B4-BE49-F238E27FC236}">
                <a16:creationId xmlns:a16="http://schemas.microsoft.com/office/drawing/2014/main" id="{6734FD0B-7FBC-B3FB-1A86-0DE4CA32DA14}"/>
              </a:ext>
            </a:extLst>
          </p:cNvPr>
          <p:cNvCxnSpPr>
            <a:cxnSpLocks/>
          </p:cNvCxnSpPr>
          <p:nvPr/>
        </p:nvCxnSpPr>
        <p:spPr>
          <a:xfrm>
            <a:off x="7123343" y="3726332"/>
            <a:ext cx="2826891"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37895B6C-3F8C-2CA4-EFC1-88D17A55BCEC}"/>
              </a:ext>
            </a:extLst>
          </p:cNvPr>
          <p:cNvCxnSpPr>
            <a:cxnSpLocks/>
          </p:cNvCxnSpPr>
          <p:nvPr/>
        </p:nvCxnSpPr>
        <p:spPr>
          <a:xfrm flipV="1">
            <a:off x="8774241" y="2570265"/>
            <a:ext cx="0" cy="128671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0DC53389-83A6-5A0C-08B7-C4718DF2F7EB}"/>
              </a:ext>
            </a:extLst>
          </p:cNvPr>
          <p:cNvCxnSpPr>
            <a:cxnSpLocks/>
          </p:cNvCxnSpPr>
          <p:nvPr/>
        </p:nvCxnSpPr>
        <p:spPr>
          <a:xfrm flipV="1">
            <a:off x="7122313" y="1228681"/>
            <a:ext cx="0" cy="26292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F754643-DA48-A531-D937-A6A0F2ACAE80}"/>
              </a:ext>
            </a:extLst>
          </p:cNvPr>
          <p:cNvCxnSpPr>
            <a:cxnSpLocks/>
          </p:cNvCxnSpPr>
          <p:nvPr/>
        </p:nvCxnSpPr>
        <p:spPr>
          <a:xfrm>
            <a:off x="7116931" y="3856980"/>
            <a:ext cx="34223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E8ABAC5-6713-8F28-1467-0444DECE7565}"/>
              </a:ext>
            </a:extLst>
          </p:cNvPr>
          <p:cNvSpPr txBox="1"/>
          <p:nvPr/>
        </p:nvSpPr>
        <p:spPr>
          <a:xfrm>
            <a:off x="7039620" y="1110750"/>
            <a:ext cx="339883" cy="152985"/>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Z</a:t>
            </a:r>
          </a:p>
        </p:txBody>
      </p:sp>
      <p:sp>
        <p:nvSpPr>
          <p:cNvPr id="26" name="ZoneTexte 25">
            <a:extLst>
              <a:ext uri="{FF2B5EF4-FFF2-40B4-BE49-F238E27FC236}">
                <a16:creationId xmlns:a16="http://schemas.microsoft.com/office/drawing/2014/main" id="{2D2870E7-B93E-104C-2CAA-0C86F744B2B0}"/>
              </a:ext>
            </a:extLst>
          </p:cNvPr>
          <p:cNvSpPr txBox="1"/>
          <p:nvPr/>
        </p:nvSpPr>
        <p:spPr>
          <a:xfrm>
            <a:off x="10487644" y="3867127"/>
            <a:ext cx="339883" cy="138966"/>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N</a:t>
            </a:r>
          </a:p>
        </p:txBody>
      </p:sp>
      <p:sp>
        <p:nvSpPr>
          <p:cNvPr id="27" name="ZoneTexte 26">
            <a:extLst>
              <a:ext uri="{FF2B5EF4-FFF2-40B4-BE49-F238E27FC236}">
                <a16:creationId xmlns:a16="http://schemas.microsoft.com/office/drawing/2014/main" id="{42DFC209-EFF4-73BB-9AC7-54B4F8D500E5}"/>
              </a:ext>
            </a:extLst>
          </p:cNvPr>
          <p:cNvSpPr txBox="1"/>
          <p:nvPr/>
        </p:nvSpPr>
        <p:spPr>
          <a:xfrm>
            <a:off x="6759652" y="3638267"/>
            <a:ext cx="339883" cy="138966"/>
          </a:xfrm>
          <a:prstGeom prst="rect">
            <a:avLst/>
          </a:prstGeom>
          <a:noFill/>
        </p:spPr>
        <p:txBody>
          <a:bodyPr wrap="square" rtlCol="0">
            <a:spAutoFit/>
          </a:bodyPr>
          <a:lstStyle/>
          <a:p>
            <a:r>
              <a:rPr lang="fr-FR" sz="1100" dirty="0">
                <a:solidFill>
                  <a:schemeClr val="accent1"/>
                </a:solidFill>
                <a:latin typeface="+mj-lt"/>
                <a:ea typeface="Brush Script MT" panose="03060802040406070304" pitchFamily="66" charset="-122"/>
                <a:cs typeface="Brush Script MT" panose="03060802040406070304" pitchFamily="66" charset="-122"/>
              </a:rPr>
              <a:t>82</a:t>
            </a:r>
          </a:p>
        </p:txBody>
      </p:sp>
      <p:sp>
        <p:nvSpPr>
          <p:cNvPr id="28" name="ZoneTexte 27">
            <a:extLst>
              <a:ext uri="{FF2B5EF4-FFF2-40B4-BE49-F238E27FC236}">
                <a16:creationId xmlns:a16="http://schemas.microsoft.com/office/drawing/2014/main" id="{AC8E75C7-3180-6296-33EC-933FF0A47561}"/>
              </a:ext>
            </a:extLst>
          </p:cNvPr>
          <p:cNvSpPr txBox="1"/>
          <p:nvPr/>
        </p:nvSpPr>
        <p:spPr>
          <a:xfrm>
            <a:off x="8699596" y="3863989"/>
            <a:ext cx="739788" cy="296764"/>
          </a:xfrm>
          <a:prstGeom prst="rect">
            <a:avLst/>
          </a:prstGeom>
          <a:noFill/>
        </p:spPr>
        <p:txBody>
          <a:bodyPr wrap="square" rtlCol="0">
            <a:spAutoFit/>
          </a:bodyPr>
          <a:lstStyle/>
          <a:p>
            <a:r>
              <a:rPr lang="fr-FR" sz="1100" dirty="0">
                <a:solidFill>
                  <a:schemeClr val="accent1"/>
                </a:solidFill>
                <a:latin typeface="+mj-lt"/>
                <a:ea typeface="Brush Script MT" panose="03060802040406070304" pitchFamily="66" charset="-122"/>
                <a:cs typeface="Brush Script MT" panose="03060802040406070304" pitchFamily="66" charset="-122"/>
              </a:rPr>
              <a:t>126</a:t>
            </a:r>
          </a:p>
        </p:txBody>
      </p:sp>
      <p:cxnSp>
        <p:nvCxnSpPr>
          <p:cNvPr id="29" name="Connecteur droit 28">
            <a:extLst>
              <a:ext uri="{FF2B5EF4-FFF2-40B4-BE49-F238E27FC236}">
                <a16:creationId xmlns:a16="http://schemas.microsoft.com/office/drawing/2014/main" id="{1B1A7C6B-EE68-2834-9D0D-9F6D699CBEF2}"/>
              </a:ext>
            </a:extLst>
          </p:cNvPr>
          <p:cNvCxnSpPr>
            <a:cxnSpLocks/>
          </p:cNvCxnSpPr>
          <p:nvPr/>
        </p:nvCxnSpPr>
        <p:spPr>
          <a:xfrm flipV="1">
            <a:off x="8774241" y="1903734"/>
            <a:ext cx="2813252" cy="183216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202D889B-2607-3E52-5C90-1E9937CDB4F0}"/>
              </a:ext>
            </a:extLst>
          </p:cNvPr>
          <p:cNvSpPr txBox="1"/>
          <p:nvPr/>
        </p:nvSpPr>
        <p:spPr>
          <a:xfrm rot="19560628">
            <a:off x="9432818" y="1643547"/>
            <a:ext cx="1034832" cy="245233"/>
          </a:xfrm>
          <a:prstGeom prst="rect">
            <a:avLst/>
          </a:prstGeom>
          <a:noFill/>
        </p:spPr>
        <p:txBody>
          <a:bodyPr wrap="none" rtlCol="0">
            <a:spAutoFit/>
          </a:bodyPr>
          <a:lstStyle/>
          <a:p>
            <a:r>
              <a:rPr lang="en-GB" sz="2400" b="1" dirty="0">
                <a:solidFill>
                  <a:srgbClr val="C00000"/>
                </a:solidFill>
              </a:rPr>
              <a:t>Neutron-deficient</a:t>
            </a:r>
          </a:p>
        </p:txBody>
      </p:sp>
      <p:sp>
        <p:nvSpPr>
          <p:cNvPr id="31" name="ZoneTexte 30">
            <a:extLst>
              <a:ext uri="{FF2B5EF4-FFF2-40B4-BE49-F238E27FC236}">
                <a16:creationId xmlns:a16="http://schemas.microsoft.com/office/drawing/2014/main" id="{479CD1D9-0810-7A47-D7CB-E78F43C17514}"/>
              </a:ext>
            </a:extLst>
          </p:cNvPr>
          <p:cNvSpPr txBox="1"/>
          <p:nvPr/>
        </p:nvSpPr>
        <p:spPr>
          <a:xfrm rot="19560628">
            <a:off x="10314223" y="2796782"/>
            <a:ext cx="765093" cy="245233"/>
          </a:xfrm>
          <a:prstGeom prst="rect">
            <a:avLst/>
          </a:prstGeom>
          <a:noFill/>
        </p:spPr>
        <p:txBody>
          <a:bodyPr wrap="none" rtlCol="0">
            <a:spAutoFit/>
          </a:bodyPr>
          <a:lstStyle/>
          <a:p>
            <a:r>
              <a:rPr lang="en-GB" sz="2400" b="1" dirty="0">
                <a:solidFill>
                  <a:srgbClr val="C00000"/>
                </a:solidFill>
              </a:rPr>
              <a:t>Neutron-rich</a:t>
            </a:r>
          </a:p>
        </p:txBody>
      </p:sp>
      <p:grpSp>
        <p:nvGrpSpPr>
          <p:cNvPr id="38" name="Groupe 37">
            <a:extLst>
              <a:ext uri="{FF2B5EF4-FFF2-40B4-BE49-F238E27FC236}">
                <a16:creationId xmlns:a16="http://schemas.microsoft.com/office/drawing/2014/main" id="{FB5C983E-02B6-FAD5-A1A7-C9F290B3692C}"/>
              </a:ext>
            </a:extLst>
          </p:cNvPr>
          <p:cNvGrpSpPr/>
          <p:nvPr/>
        </p:nvGrpSpPr>
        <p:grpSpPr>
          <a:xfrm>
            <a:off x="7080373" y="3999527"/>
            <a:ext cx="4601320" cy="3050003"/>
            <a:chOff x="7478526" y="3676487"/>
            <a:chExt cx="4114801" cy="2688706"/>
          </a:xfrm>
        </p:grpSpPr>
        <p:pic>
          <p:nvPicPr>
            <p:cNvPr id="39" name="Image 38">
              <a:extLst>
                <a:ext uri="{FF2B5EF4-FFF2-40B4-BE49-F238E27FC236}">
                  <a16:creationId xmlns:a16="http://schemas.microsoft.com/office/drawing/2014/main" id="{1BE5976B-C10D-4AA0-4EAA-9E6E9ACD57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325" t="15093" b="22892"/>
            <a:stretch/>
          </p:blipFill>
          <p:spPr>
            <a:xfrm>
              <a:off x="7491958" y="3754817"/>
              <a:ext cx="4101369" cy="2367798"/>
            </a:xfrm>
            <a:prstGeom prst="rect">
              <a:avLst/>
            </a:prstGeom>
          </p:spPr>
        </p:pic>
        <p:cxnSp>
          <p:nvCxnSpPr>
            <p:cNvPr id="40" name="Connecteur droit 39">
              <a:extLst>
                <a:ext uri="{FF2B5EF4-FFF2-40B4-BE49-F238E27FC236}">
                  <a16:creationId xmlns:a16="http://schemas.microsoft.com/office/drawing/2014/main" id="{E2703A4C-7AD0-D59D-80BC-D0241EAEFEC8}"/>
                </a:ext>
              </a:extLst>
            </p:cNvPr>
            <p:cNvCxnSpPr>
              <a:cxnSpLocks/>
            </p:cNvCxnSpPr>
            <p:nvPr/>
          </p:nvCxnSpPr>
          <p:spPr>
            <a:xfrm>
              <a:off x="7601192" y="5982232"/>
              <a:ext cx="2527991"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D77A49-A6F4-EF5B-C7BF-20B27B209833}"/>
                </a:ext>
              </a:extLst>
            </p:cNvPr>
            <p:cNvCxnSpPr>
              <a:cxnSpLocks/>
            </p:cNvCxnSpPr>
            <p:nvPr/>
          </p:nvCxnSpPr>
          <p:spPr>
            <a:xfrm flipV="1">
              <a:off x="9077533" y="4963111"/>
              <a:ext cx="0" cy="113429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32819EF8-3BEB-1ECB-97C1-74051346EFBC}"/>
                </a:ext>
              </a:extLst>
            </p:cNvPr>
            <p:cNvCxnSpPr>
              <a:cxnSpLocks/>
            </p:cNvCxnSpPr>
            <p:nvPr/>
          </p:nvCxnSpPr>
          <p:spPr>
            <a:xfrm flipV="1">
              <a:off x="7600271" y="3780448"/>
              <a:ext cx="0" cy="23177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CE7CA3FD-2ADF-B314-84D8-C05D1403117F}"/>
                </a:ext>
              </a:extLst>
            </p:cNvPr>
            <p:cNvCxnSpPr>
              <a:cxnSpLocks/>
            </p:cNvCxnSpPr>
            <p:nvPr/>
          </p:nvCxnSpPr>
          <p:spPr>
            <a:xfrm>
              <a:off x="7595458" y="6097404"/>
              <a:ext cx="306045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304F12DA-451F-4B5B-CBAE-47F346304730}"/>
                </a:ext>
              </a:extLst>
            </p:cNvPr>
            <p:cNvSpPr txBox="1"/>
            <p:nvPr/>
          </p:nvSpPr>
          <p:spPr>
            <a:xfrm>
              <a:off x="7526322" y="3676487"/>
              <a:ext cx="303946" cy="134863"/>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Z</a:t>
              </a:r>
            </a:p>
          </p:txBody>
        </p:sp>
        <p:sp>
          <p:nvSpPr>
            <p:cNvPr id="45" name="ZoneTexte 44">
              <a:extLst>
                <a:ext uri="{FF2B5EF4-FFF2-40B4-BE49-F238E27FC236}">
                  <a16:creationId xmlns:a16="http://schemas.microsoft.com/office/drawing/2014/main" id="{A8238722-52E9-1974-B8CB-FE3F70F8259F}"/>
                </a:ext>
              </a:extLst>
            </p:cNvPr>
            <p:cNvSpPr txBox="1"/>
            <p:nvPr/>
          </p:nvSpPr>
          <p:spPr>
            <a:xfrm>
              <a:off x="10609770" y="6106349"/>
              <a:ext cx="303946" cy="122504"/>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N</a:t>
              </a:r>
            </a:p>
          </p:txBody>
        </p:sp>
        <p:sp>
          <p:nvSpPr>
            <p:cNvPr id="46" name="ZoneTexte 45">
              <a:extLst>
                <a:ext uri="{FF2B5EF4-FFF2-40B4-BE49-F238E27FC236}">
                  <a16:creationId xmlns:a16="http://schemas.microsoft.com/office/drawing/2014/main" id="{9BD3A1E3-B020-2D3F-ABDA-0BC60E82326A}"/>
                </a:ext>
              </a:extLst>
            </p:cNvPr>
            <p:cNvSpPr txBox="1"/>
            <p:nvPr/>
          </p:nvSpPr>
          <p:spPr>
            <a:xfrm>
              <a:off x="7478526" y="5929412"/>
              <a:ext cx="303946" cy="122504"/>
            </a:xfrm>
            <a:prstGeom prst="rect">
              <a:avLst/>
            </a:prstGeom>
            <a:noFill/>
          </p:spPr>
          <p:txBody>
            <a:bodyPr wrap="square" rtlCol="0">
              <a:spAutoFit/>
            </a:bodyPr>
            <a:lstStyle/>
            <a:p>
              <a:r>
                <a:rPr lang="fr-FR" sz="1100" dirty="0">
                  <a:solidFill>
                    <a:schemeClr val="accent1"/>
                  </a:solidFill>
                  <a:latin typeface="+mj-lt"/>
                  <a:ea typeface="Brush Script MT" panose="03060802040406070304" pitchFamily="66" charset="-122"/>
                  <a:cs typeface="Brush Script MT" panose="03060802040406070304" pitchFamily="66" charset="-122"/>
                </a:rPr>
                <a:t>82</a:t>
              </a:r>
            </a:p>
          </p:txBody>
        </p:sp>
        <p:sp>
          <p:nvSpPr>
            <p:cNvPr id="47" name="ZoneTexte 46">
              <a:extLst>
                <a:ext uri="{FF2B5EF4-FFF2-40B4-BE49-F238E27FC236}">
                  <a16:creationId xmlns:a16="http://schemas.microsoft.com/office/drawing/2014/main" id="{F89E9984-1CE3-08B7-DB24-34DA64726A35}"/>
                </a:ext>
              </a:extLst>
            </p:cNvPr>
            <p:cNvSpPr txBox="1"/>
            <p:nvPr/>
          </p:nvSpPr>
          <p:spPr>
            <a:xfrm>
              <a:off x="9010781" y="6103583"/>
              <a:ext cx="661567" cy="261610"/>
            </a:xfrm>
            <a:prstGeom prst="rect">
              <a:avLst/>
            </a:prstGeom>
            <a:noFill/>
          </p:spPr>
          <p:txBody>
            <a:bodyPr wrap="square" rtlCol="0">
              <a:spAutoFit/>
            </a:bodyPr>
            <a:lstStyle/>
            <a:p>
              <a:r>
                <a:rPr lang="fr-FR" sz="1100" dirty="0">
                  <a:solidFill>
                    <a:schemeClr val="accent1"/>
                  </a:solidFill>
                  <a:latin typeface="+mj-lt"/>
                  <a:ea typeface="Brush Script MT" panose="03060802040406070304" pitchFamily="66" charset="-122"/>
                  <a:cs typeface="Brush Script MT" panose="03060802040406070304" pitchFamily="66" charset="-122"/>
                </a:rPr>
                <a:t>126</a:t>
              </a:r>
            </a:p>
          </p:txBody>
        </p:sp>
        <p:cxnSp>
          <p:nvCxnSpPr>
            <p:cNvPr id="48" name="Connecteur droit 47">
              <a:extLst>
                <a:ext uri="{FF2B5EF4-FFF2-40B4-BE49-F238E27FC236}">
                  <a16:creationId xmlns:a16="http://schemas.microsoft.com/office/drawing/2014/main" id="{40A10DD1-043D-8AED-FC1A-5C9AE2A6E2EC}"/>
                </a:ext>
              </a:extLst>
            </p:cNvPr>
            <p:cNvCxnSpPr>
              <a:cxnSpLocks/>
            </p:cNvCxnSpPr>
            <p:nvPr/>
          </p:nvCxnSpPr>
          <p:spPr>
            <a:xfrm flipV="1">
              <a:off x="9077533" y="4375536"/>
              <a:ext cx="2515794" cy="161512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AF444889-9DDB-01DB-51CA-1B7D6C6EE5F9}"/>
                </a:ext>
              </a:extLst>
            </p:cNvPr>
            <p:cNvSpPr txBox="1"/>
            <p:nvPr/>
          </p:nvSpPr>
          <p:spPr>
            <a:xfrm rot="19560628">
              <a:off x="9666476" y="4146170"/>
              <a:ext cx="925414" cy="216183"/>
            </a:xfrm>
            <a:prstGeom prst="rect">
              <a:avLst/>
            </a:prstGeom>
            <a:noFill/>
          </p:spPr>
          <p:txBody>
            <a:bodyPr wrap="none" rtlCol="0">
              <a:spAutoFit/>
            </a:bodyPr>
            <a:lstStyle/>
            <a:p>
              <a:r>
                <a:rPr lang="en-GB" sz="2400" b="1" dirty="0">
                  <a:solidFill>
                    <a:srgbClr val="C00000"/>
                  </a:solidFill>
                </a:rPr>
                <a:t>Neutron-deficient</a:t>
              </a:r>
            </a:p>
          </p:txBody>
        </p:sp>
        <p:sp>
          <p:nvSpPr>
            <p:cNvPr id="50" name="ZoneTexte 49">
              <a:extLst>
                <a:ext uri="{FF2B5EF4-FFF2-40B4-BE49-F238E27FC236}">
                  <a16:creationId xmlns:a16="http://schemas.microsoft.com/office/drawing/2014/main" id="{66F80A0E-4B4E-3998-393A-E505805E922B}"/>
                </a:ext>
              </a:extLst>
            </p:cNvPr>
            <p:cNvSpPr txBox="1"/>
            <p:nvPr/>
          </p:nvSpPr>
          <p:spPr>
            <a:xfrm rot="19560628">
              <a:off x="10454686" y="5162795"/>
              <a:ext cx="684196" cy="216183"/>
            </a:xfrm>
            <a:prstGeom prst="rect">
              <a:avLst/>
            </a:prstGeom>
            <a:noFill/>
          </p:spPr>
          <p:txBody>
            <a:bodyPr wrap="none" rtlCol="0">
              <a:spAutoFit/>
            </a:bodyPr>
            <a:lstStyle/>
            <a:p>
              <a:r>
                <a:rPr lang="en-GB" sz="2400" b="1" dirty="0">
                  <a:solidFill>
                    <a:srgbClr val="C00000"/>
                  </a:solidFill>
                </a:rPr>
                <a:t>Neutron-rich</a:t>
              </a:r>
            </a:p>
          </p:txBody>
        </p:sp>
        <p:grpSp>
          <p:nvGrpSpPr>
            <p:cNvPr id="52" name="Groupe 51">
              <a:extLst>
                <a:ext uri="{FF2B5EF4-FFF2-40B4-BE49-F238E27FC236}">
                  <a16:creationId xmlns:a16="http://schemas.microsoft.com/office/drawing/2014/main" id="{9669CF0A-0C6B-DFC2-3785-BD8EDA2DDC8A}"/>
                </a:ext>
              </a:extLst>
            </p:cNvPr>
            <p:cNvGrpSpPr/>
            <p:nvPr/>
          </p:nvGrpSpPr>
          <p:grpSpPr>
            <a:xfrm>
              <a:off x="9619979" y="4769931"/>
              <a:ext cx="1869633" cy="584413"/>
              <a:chOff x="9619979" y="4769931"/>
              <a:chExt cx="1869633" cy="584413"/>
            </a:xfrm>
          </p:grpSpPr>
          <p:sp>
            <p:nvSpPr>
              <p:cNvPr id="53" name="Ellipse 52">
                <a:extLst>
                  <a:ext uri="{FF2B5EF4-FFF2-40B4-BE49-F238E27FC236}">
                    <a16:creationId xmlns:a16="http://schemas.microsoft.com/office/drawing/2014/main" id="{1421F466-4930-7667-1083-B9E56957DAD1}"/>
                  </a:ext>
                </a:extLst>
              </p:cNvPr>
              <p:cNvSpPr/>
              <p:nvPr/>
            </p:nvSpPr>
            <p:spPr>
              <a:xfrm rot="19934590">
                <a:off x="9619979" y="4769931"/>
                <a:ext cx="1869633" cy="584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ZoneTexte 53">
                <a:extLst>
                  <a:ext uri="{FF2B5EF4-FFF2-40B4-BE49-F238E27FC236}">
                    <a16:creationId xmlns:a16="http://schemas.microsoft.com/office/drawing/2014/main" id="{DF341ED1-4920-C246-1AC0-8D242C465A12}"/>
                  </a:ext>
                </a:extLst>
              </p:cNvPr>
              <p:cNvSpPr txBox="1"/>
              <p:nvPr/>
            </p:nvSpPr>
            <p:spPr>
              <a:xfrm rot="20068316">
                <a:off x="10236422" y="4851891"/>
                <a:ext cx="888153" cy="369332"/>
              </a:xfrm>
              <a:prstGeom prst="rect">
                <a:avLst/>
              </a:prstGeom>
              <a:noFill/>
            </p:spPr>
            <p:txBody>
              <a:bodyPr wrap="square" rtlCol="0">
                <a:spAutoFit/>
              </a:bodyPr>
              <a:lstStyle/>
              <a:p>
                <a:r>
                  <a:rPr lang="en-GB" dirty="0">
                    <a:solidFill>
                      <a:srgbClr val="FF0000"/>
                    </a:solidFill>
                  </a:rPr>
                  <a:t>MNT</a:t>
                </a:r>
              </a:p>
            </p:txBody>
          </p:sp>
        </p:grpSp>
      </p:grpSp>
      <p:grpSp>
        <p:nvGrpSpPr>
          <p:cNvPr id="57" name="Groupe 56">
            <a:extLst>
              <a:ext uri="{FF2B5EF4-FFF2-40B4-BE49-F238E27FC236}">
                <a16:creationId xmlns:a16="http://schemas.microsoft.com/office/drawing/2014/main" id="{37BFB9B8-48BC-9AA4-F187-6F14F4586EEE}"/>
              </a:ext>
            </a:extLst>
          </p:cNvPr>
          <p:cNvGrpSpPr/>
          <p:nvPr/>
        </p:nvGrpSpPr>
        <p:grpSpPr>
          <a:xfrm>
            <a:off x="119554" y="4939102"/>
            <a:ext cx="3563972" cy="1759178"/>
            <a:chOff x="3907252" y="4620220"/>
            <a:chExt cx="3563972" cy="1759178"/>
          </a:xfrm>
        </p:grpSpPr>
        <p:sp>
          <p:nvSpPr>
            <p:cNvPr id="56" name="Ellipse 55">
              <a:extLst>
                <a:ext uri="{FF2B5EF4-FFF2-40B4-BE49-F238E27FC236}">
                  <a16:creationId xmlns:a16="http://schemas.microsoft.com/office/drawing/2014/main" id="{37BB755C-790C-3475-E740-FA2A6470AD72}"/>
                </a:ext>
              </a:extLst>
            </p:cNvPr>
            <p:cNvSpPr/>
            <p:nvPr/>
          </p:nvSpPr>
          <p:spPr>
            <a:xfrm>
              <a:off x="3907252" y="4620220"/>
              <a:ext cx="3563972" cy="1727922"/>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ZoneTexte 31">
              <a:extLst>
                <a:ext uri="{FF2B5EF4-FFF2-40B4-BE49-F238E27FC236}">
                  <a16:creationId xmlns:a16="http://schemas.microsoft.com/office/drawing/2014/main" id="{CA374B79-7A4E-E1B8-2A9A-DA65CE5FD620}"/>
                </a:ext>
              </a:extLst>
            </p:cNvPr>
            <p:cNvSpPr txBox="1"/>
            <p:nvPr/>
          </p:nvSpPr>
          <p:spPr>
            <a:xfrm>
              <a:off x="4256105" y="4902070"/>
              <a:ext cx="2794437" cy="1477328"/>
            </a:xfrm>
            <a:prstGeom prst="rect">
              <a:avLst/>
            </a:prstGeom>
            <a:noFill/>
          </p:spPr>
          <p:txBody>
            <a:bodyPr wrap="square" rtlCol="0">
              <a:spAutoFit/>
            </a:bodyPr>
            <a:lstStyle/>
            <a:p>
              <a:pPr algn="ctr"/>
              <a:r>
                <a:rPr lang="en-GB" dirty="0"/>
                <a:t>Fusion-evaporation -&gt; can’t produce neutron-rich,</a:t>
              </a:r>
            </a:p>
            <a:p>
              <a:pPr algn="ctr"/>
              <a:r>
                <a:rPr lang="en-GB" b="1" dirty="0"/>
                <a:t>MNT might do it, and we intend to quantify this capability!</a:t>
              </a:r>
            </a:p>
          </p:txBody>
        </p:sp>
      </p:grpSp>
      <p:grpSp>
        <p:nvGrpSpPr>
          <p:cNvPr id="55" name="Groupe 54">
            <a:extLst>
              <a:ext uri="{FF2B5EF4-FFF2-40B4-BE49-F238E27FC236}">
                <a16:creationId xmlns:a16="http://schemas.microsoft.com/office/drawing/2014/main" id="{404ABB1C-CEF9-6077-B8D2-F0B9A7E6C6FC}"/>
              </a:ext>
            </a:extLst>
          </p:cNvPr>
          <p:cNvGrpSpPr/>
          <p:nvPr/>
        </p:nvGrpSpPr>
        <p:grpSpPr>
          <a:xfrm>
            <a:off x="3835338" y="4849649"/>
            <a:ext cx="5142748" cy="1197179"/>
            <a:chOff x="393051" y="5498898"/>
            <a:chExt cx="5142748" cy="1197179"/>
          </a:xfrm>
        </p:grpSpPr>
        <p:sp>
          <p:nvSpPr>
            <p:cNvPr id="4" name="Rectangle : coins arrondis 3">
              <a:extLst>
                <a:ext uri="{FF2B5EF4-FFF2-40B4-BE49-F238E27FC236}">
                  <a16:creationId xmlns:a16="http://schemas.microsoft.com/office/drawing/2014/main" id="{C1E4DCC9-7571-2AEF-EEEE-E0DAEF5BD5DD}"/>
                </a:ext>
              </a:extLst>
            </p:cNvPr>
            <p:cNvSpPr/>
            <p:nvPr/>
          </p:nvSpPr>
          <p:spPr>
            <a:xfrm>
              <a:off x="393051" y="5498898"/>
              <a:ext cx="3659312" cy="119717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ZoneTexte 1">
              <a:extLst>
                <a:ext uri="{FF2B5EF4-FFF2-40B4-BE49-F238E27FC236}">
                  <a16:creationId xmlns:a16="http://schemas.microsoft.com/office/drawing/2014/main" id="{7B18193E-9B1F-3586-DB09-8995FAB4D0BB}"/>
                </a:ext>
              </a:extLst>
            </p:cNvPr>
            <p:cNvSpPr txBox="1"/>
            <p:nvPr/>
          </p:nvSpPr>
          <p:spPr>
            <a:xfrm>
              <a:off x="761110" y="5633345"/>
              <a:ext cx="4774689" cy="923330"/>
            </a:xfrm>
            <a:prstGeom prst="rect">
              <a:avLst/>
            </a:prstGeom>
            <a:noFill/>
          </p:spPr>
          <p:txBody>
            <a:bodyPr wrap="square" rtlCol="0">
              <a:spAutoFit/>
            </a:bodyPr>
            <a:lstStyle/>
            <a:p>
              <a:r>
                <a:rPr lang="en-GB" dirty="0">
                  <a:solidFill>
                    <a:schemeClr val="accent5">
                      <a:lumMod val="50000"/>
                    </a:schemeClr>
                  </a:solidFill>
                </a:rPr>
                <a:t>What energy? </a:t>
              </a:r>
            </a:p>
            <a:p>
              <a:r>
                <a:rPr lang="en-GB" dirty="0">
                  <a:solidFill>
                    <a:schemeClr val="accent5">
                      <a:lumMod val="50000"/>
                    </a:schemeClr>
                  </a:solidFill>
                </a:rPr>
                <a:t>What angle?</a:t>
              </a:r>
            </a:p>
            <a:p>
              <a:r>
                <a:rPr lang="en-GB" dirty="0">
                  <a:solidFill>
                    <a:schemeClr val="accent5">
                      <a:lumMod val="50000"/>
                    </a:schemeClr>
                  </a:solidFill>
                </a:rPr>
                <a:t>What beam target combination?</a:t>
              </a:r>
            </a:p>
          </p:txBody>
        </p:sp>
      </p:grpSp>
      <p:sp>
        <p:nvSpPr>
          <p:cNvPr id="3" name="ZoneTexte 2">
            <a:extLst>
              <a:ext uri="{FF2B5EF4-FFF2-40B4-BE49-F238E27FC236}">
                <a16:creationId xmlns:a16="http://schemas.microsoft.com/office/drawing/2014/main" id="{189EB6BA-9CBC-801A-1BEA-49BB79887603}"/>
              </a:ext>
            </a:extLst>
          </p:cNvPr>
          <p:cNvSpPr txBox="1"/>
          <p:nvPr/>
        </p:nvSpPr>
        <p:spPr>
          <a:xfrm>
            <a:off x="6354834" y="392977"/>
            <a:ext cx="6703695" cy="646331"/>
          </a:xfrm>
          <a:prstGeom prst="rect">
            <a:avLst/>
          </a:prstGeom>
          <a:noFill/>
        </p:spPr>
        <p:txBody>
          <a:bodyPr wrap="square" rtlCol="0">
            <a:spAutoFit/>
          </a:bodyPr>
          <a:lstStyle/>
          <a:p>
            <a:r>
              <a:rPr lang="fr-FR" b="1" i="1" u="none" strike="noStrike" dirty="0">
                <a:solidFill>
                  <a:srgbClr val="C00000"/>
                </a:solidFill>
                <a:effectLst/>
              </a:rPr>
              <a:t>I. Stefan</a:t>
            </a:r>
            <a:r>
              <a:rPr lang="fr-FR" b="0" i="1" u="none" strike="noStrike" dirty="0">
                <a:solidFill>
                  <a:srgbClr val="C00000"/>
                </a:solidFill>
                <a:effectLst/>
              </a:rPr>
              <a:t>, B. </a:t>
            </a:r>
            <a:r>
              <a:rPr lang="fr-FR" b="0" i="1" u="none" strike="noStrike" dirty="0" err="1">
                <a:solidFill>
                  <a:srgbClr val="C00000"/>
                </a:solidFill>
                <a:effectLst/>
              </a:rPr>
              <a:t>Sulignano</a:t>
            </a:r>
            <a:r>
              <a:rPr lang="fr-FR" b="0" i="1" u="none" strike="noStrike" dirty="0">
                <a:solidFill>
                  <a:srgbClr val="C00000"/>
                </a:solidFill>
                <a:effectLst/>
              </a:rPr>
              <a:t>, N. </a:t>
            </a:r>
            <a:r>
              <a:rPr lang="fr-FR" b="0" i="1" u="none" strike="noStrike" dirty="0" err="1">
                <a:solidFill>
                  <a:srgbClr val="C00000"/>
                </a:solidFill>
                <a:effectLst/>
              </a:rPr>
              <a:t>Alahari</a:t>
            </a:r>
            <a:r>
              <a:rPr lang="fr-FR" b="0" i="1" u="none" strike="noStrike" dirty="0">
                <a:solidFill>
                  <a:srgbClr val="C00000"/>
                </a:solidFill>
                <a:effectLst/>
              </a:rPr>
              <a:t>, D. Ackermann</a:t>
            </a:r>
            <a:endParaRPr lang="fr-FR" i="1" dirty="0">
              <a:solidFill>
                <a:srgbClr val="C00000"/>
              </a:solidFill>
            </a:endParaRPr>
          </a:p>
          <a:p>
            <a:r>
              <a:rPr lang="fr-FR" i="1" dirty="0">
                <a:solidFill>
                  <a:srgbClr val="C00000"/>
                </a:solidFill>
              </a:rPr>
              <a:t>IJCLab, IRFU, GANIL</a:t>
            </a:r>
          </a:p>
        </p:txBody>
      </p:sp>
    </p:spTree>
    <p:extLst>
      <p:ext uri="{BB962C8B-B14F-4D97-AF65-F5344CB8AC3E}">
        <p14:creationId xmlns:p14="http://schemas.microsoft.com/office/powerpoint/2010/main" val="291331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F792DF5-981F-C302-2F1C-2B0B681615E0}"/>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9" name="ZoneTexte 8">
            <a:extLst>
              <a:ext uri="{FF2B5EF4-FFF2-40B4-BE49-F238E27FC236}">
                <a16:creationId xmlns:a16="http://schemas.microsoft.com/office/drawing/2014/main" id="{F8833B98-7D5E-1418-FE02-12937D20D00F}"/>
              </a:ext>
            </a:extLst>
          </p:cNvPr>
          <p:cNvSpPr txBox="1"/>
          <p:nvPr/>
        </p:nvSpPr>
        <p:spPr>
          <a:xfrm>
            <a:off x="622355" y="673935"/>
            <a:ext cx="4850295" cy="369332"/>
          </a:xfrm>
          <a:prstGeom prst="rect">
            <a:avLst/>
          </a:prstGeom>
          <a:noFill/>
        </p:spPr>
        <p:txBody>
          <a:bodyPr wrap="square" rtlCol="0">
            <a:spAutoFit/>
          </a:bodyPr>
          <a:lstStyle/>
          <a:p>
            <a:r>
              <a:rPr lang="en-GB" baseline="30000" dirty="0"/>
              <a:t>136</a:t>
            </a:r>
            <a:r>
              <a:rPr lang="en-GB" dirty="0"/>
              <a:t>Xe +</a:t>
            </a:r>
            <a:r>
              <a:rPr lang="en-GB" baseline="30000" dirty="0"/>
              <a:t>198</a:t>
            </a:r>
            <a:r>
              <a:rPr lang="en-GB" dirty="0"/>
              <a:t>Pt @8 MeV/A</a:t>
            </a:r>
          </a:p>
        </p:txBody>
      </p:sp>
      <p:grpSp>
        <p:nvGrpSpPr>
          <p:cNvPr id="14" name="Groupe 13">
            <a:extLst>
              <a:ext uri="{FF2B5EF4-FFF2-40B4-BE49-F238E27FC236}">
                <a16:creationId xmlns:a16="http://schemas.microsoft.com/office/drawing/2014/main" id="{B4E89F1E-E251-D91E-1FAA-0F865B0CA94C}"/>
              </a:ext>
            </a:extLst>
          </p:cNvPr>
          <p:cNvGrpSpPr/>
          <p:nvPr/>
        </p:nvGrpSpPr>
        <p:grpSpPr>
          <a:xfrm>
            <a:off x="5261434" y="503708"/>
            <a:ext cx="4311691" cy="688431"/>
            <a:chOff x="1784308" y="6303468"/>
            <a:chExt cx="4311691" cy="688431"/>
          </a:xfrm>
        </p:grpSpPr>
        <p:sp>
          <p:nvSpPr>
            <p:cNvPr id="2" name="Rectangle : coins arrondis 1">
              <a:extLst>
                <a:ext uri="{FF2B5EF4-FFF2-40B4-BE49-F238E27FC236}">
                  <a16:creationId xmlns:a16="http://schemas.microsoft.com/office/drawing/2014/main" id="{2921547E-9B09-B06E-DEBB-92211BAD5E3F}"/>
                </a:ext>
              </a:extLst>
            </p:cNvPr>
            <p:cNvSpPr/>
            <p:nvPr/>
          </p:nvSpPr>
          <p:spPr>
            <a:xfrm>
              <a:off x="1784308" y="6303468"/>
              <a:ext cx="3856788" cy="527114"/>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20FEE98E-E5BE-645C-99A0-B0C224E7FDFF}"/>
                </a:ext>
              </a:extLst>
            </p:cNvPr>
            <p:cNvSpPr txBox="1"/>
            <p:nvPr/>
          </p:nvSpPr>
          <p:spPr>
            <a:xfrm>
              <a:off x="1854199" y="6407124"/>
              <a:ext cx="4241800" cy="584775"/>
            </a:xfrm>
            <a:prstGeom prst="rect">
              <a:avLst/>
            </a:prstGeom>
            <a:noFill/>
          </p:spPr>
          <p:txBody>
            <a:bodyPr wrap="square" rtlCol="0">
              <a:spAutoFit/>
            </a:bodyPr>
            <a:lstStyle/>
            <a:p>
              <a:r>
                <a:rPr lang="fr-FR" sz="1400" i="1" dirty="0">
                  <a:effectLst/>
                  <a:latin typeface="Arial" panose="020B0604020202020204" pitchFamily="34" charset="0"/>
                  <a:cs typeface="Arial" panose="020B0604020202020204" pitchFamily="34" charset="0"/>
                </a:rPr>
                <a:t>Y. X. Watanabe, et al PRL 115, 172503 (2015) </a:t>
              </a:r>
            </a:p>
            <a:p>
              <a:endParaRPr lang="en-GB" dirty="0"/>
            </a:p>
          </p:txBody>
        </p:sp>
      </p:grpSp>
      <p:pic>
        <p:nvPicPr>
          <p:cNvPr id="11" name="Image 10">
            <a:extLst>
              <a:ext uri="{FF2B5EF4-FFF2-40B4-BE49-F238E27FC236}">
                <a16:creationId xmlns:a16="http://schemas.microsoft.com/office/drawing/2014/main" id="{D8340D50-2E41-E943-B159-C609A87DB1AD}"/>
              </a:ext>
            </a:extLst>
          </p:cNvPr>
          <p:cNvPicPr>
            <a:picLocks noChangeAspect="1"/>
          </p:cNvPicPr>
          <p:nvPr/>
        </p:nvPicPr>
        <p:blipFill>
          <a:blip r:embed="rId3">
            <a:alphaModFix/>
          </a:blip>
          <a:stretch>
            <a:fillRect/>
          </a:stretch>
        </p:blipFill>
        <p:spPr>
          <a:xfrm>
            <a:off x="-134924" y="1250836"/>
            <a:ext cx="6595882" cy="3867881"/>
          </a:xfrm>
          <a:prstGeom prst="rect">
            <a:avLst/>
          </a:prstGeom>
        </p:spPr>
      </p:pic>
      <p:sp>
        <p:nvSpPr>
          <p:cNvPr id="12" name="ZoneTexte 11">
            <a:extLst>
              <a:ext uri="{FF2B5EF4-FFF2-40B4-BE49-F238E27FC236}">
                <a16:creationId xmlns:a16="http://schemas.microsoft.com/office/drawing/2014/main" id="{118CC7A5-197F-EEAA-EAEA-566D24C5D6FE}"/>
              </a:ext>
            </a:extLst>
          </p:cNvPr>
          <p:cNvSpPr txBox="1"/>
          <p:nvPr/>
        </p:nvSpPr>
        <p:spPr>
          <a:xfrm>
            <a:off x="268706" y="4980029"/>
            <a:ext cx="6595882" cy="1323439"/>
          </a:xfrm>
          <a:prstGeom prst="rect">
            <a:avLst/>
          </a:prstGeom>
          <a:noFill/>
        </p:spPr>
        <p:txBody>
          <a:bodyPr wrap="square" rtlCol="0">
            <a:spAutoFit/>
          </a:bodyPr>
          <a:lstStyle/>
          <a:p>
            <a:pPr algn="ctr"/>
            <a:r>
              <a:rPr lang="fr-FR" sz="1600" b="0" i="0" u="none" strike="noStrike" dirty="0" err="1">
                <a:solidFill>
                  <a:srgbClr val="222222"/>
                </a:solidFill>
                <a:effectLst/>
                <a:latin typeface="Helvetica Neue" panose="02000503000000020004" pitchFamily="2" charset="0"/>
              </a:rPr>
              <a:t>Experimentally</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deduced</a:t>
            </a:r>
            <a:r>
              <a:rPr lang="fr-FR" sz="1600" b="0" i="0" u="none" strike="noStrike" dirty="0">
                <a:solidFill>
                  <a:srgbClr val="222222"/>
                </a:solidFill>
                <a:effectLst/>
                <a:latin typeface="Helvetica Neue" panose="02000503000000020004" pitchFamily="2" charset="0"/>
              </a:rPr>
              <a:t> (open </a:t>
            </a:r>
            <a:r>
              <a:rPr lang="fr-FR" sz="1600" b="0" i="0" u="none" strike="noStrike" dirty="0" err="1">
                <a:solidFill>
                  <a:srgbClr val="222222"/>
                </a:solidFill>
                <a:effectLst/>
                <a:latin typeface="Helvetica Neue" panose="02000503000000020004" pitchFamily="2" charset="0"/>
              </a:rPr>
              <a:t>circles</a:t>
            </a:r>
            <a:r>
              <a:rPr lang="fr-FR" sz="1600" b="0" i="0" u="none" strike="noStrike" dirty="0">
                <a:solidFill>
                  <a:srgbClr val="222222"/>
                </a:solidFill>
                <a:effectLst/>
                <a:latin typeface="Helvetica Neue" panose="02000503000000020004" pitchFamily="2" charset="0"/>
              </a:rPr>
              <a:t>) and </a:t>
            </a:r>
            <a:r>
              <a:rPr lang="fr-FR" sz="1600" b="0" i="0" u="none" strike="noStrike" dirty="0" err="1">
                <a:solidFill>
                  <a:srgbClr val="222222"/>
                </a:solidFill>
                <a:effectLst/>
                <a:latin typeface="Helvetica Neue" panose="02000503000000020004" pitchFamily="2" charset="0"/>
              </a:rPr>
              <a:t>calculated</a:t>
            </a:r>
            <a:r>
              <a:rPr lang="fr-FR" sz="1600" b="0" i="0" u="none" strike="noStrike" dirty="0">
                <a:solidFill>
                  <a:srgbClr val="222222"/>
                </a:solidFill>
                <a:effectLst/>
                <a:latin typeface="Helvetica Neue" panose="02000503000000020004" pitchFamily="2" charset="0"/>
              </a:rPr>
              <a:t> by GRAZING code (</a:t>
            </a:r>
            <a:r>
              <a:rPr lang="fr-FR" sz="1600" b="0" i="0" u="none" strike="noStrike" dirty="0" err="1">
                <a:solidFill>
                  <a:srgbClr val="222222"/>
                </a:solidFill>
                <a:effectLst/>
                <a:latin typeface="Helvetica Neue" panose="02000503000000020004" pitchFamily="2" charset="0"/>
              </a:rPr>
              <a:t>histograms</a:t>
            </a:r>
            <a:r>
              <a:rPr lang="fr-FR" sz="1600" b="0" i="0" u="none" strike="noStrike" dirty="0">
                <a:solidFill>
                  <a:srgbClr val="222222"/>
                </a:solidFill>
                <a:effectLst/>
                <a:latin typeface="Helvetica Neue" panose="02000503000000020004" pitchFamily="2" charset="0"/>
              </a:rPr>
              <a:t>) cross sections for Hg (</a:t>
            </a:r>
            <a:r>
              <a:rPr lang="fr-FR" sz="1600" b="0" i="0" u="none" strike="noStrike" dirty="0" err="1">
                <a:solidFill>
                  <a:srgbClr val="222222"/>
                </a:solidFill>
                <a:effectLst/>
                <a:latin typeface="Helvetica Neue" panose="02000503000000020004" pitchFamily="2" charset="0"/>
              </a:rPr>
              <a:t>left</a:t>
            </a:r>
            <a:r>
              <a:rPr lang="fr-FR" sz="1600" b="0" i="0" u="none" strike="noStrike" dirty="0">
                <a:solidFill>
                  <a:srgbClr val="222222"/>
                </a:solidFill>
                <a:effectLst/>
                <a:latin typeface="Helvetica Neue" panose="02000503000000020004" pitchFamily="2" charset="0"/>
              </a:rPr>
              <a:t>) and Os (right) isotopes. </a:t>
            </a:r>
            <a:r>
              <a:rPr lang="fr-FR" sz="1600" b="0" i="0" u="none" strike="noStrike" dirty="0" err="1">
                <a:solidFill>
                  <a:srgbClr val="222222"/>
                </a:solidFill>
                <a:effectLst/>
                <a:latin typeface="Helvetica Neue" panose="02000503000000020004" pitchFamily="2" charset="0"/>
              </a:rPr>
              <a:t>Isotopic</a:t>
            </a:r>
            <a:r>
              <a:rPr lang="fr-FR" sz="1600" b="0" i="0" u="none" strike="noStrike" dirty="0">
                <a:solidFill>
                  <a:srgbClr val="222222"/>
                </a:solidFill>
                <a:effectLst/>
                <a:latin typeface="Helvetica Neue" panose="02000503000000020004" pitchFamily="2" charset="0"/>
              </a:rPr>
              <a:t> distributions for </a:t>
            </a:r>
            <a:r>
              <a:rPr lang="fr-FR" sz="1600" b="0" i="0" u="none" strike="noStrike" dirty="0" err="1">
                <a:solidFill>
                  <a:srgbClr val="222222"/>
                </a:solidFill>
                <a:effectLst/>
                <a:latin typeface="Helvetica Neue" panose="02000503000000020004" pitchFamily="2" charset="0"/>
              </a:rPr>
              <a:t>different</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windows</a:t>
            </a:r>
            <a:r>
              <a:rPr lang="fr-FR" sz="1600" b="0" i="0" u="none" strike="noStrike" dirty="0">
                <a:solidFill>
                  <a:srgbClr val="222222"/>
                </a:solidFill>
                <a:effectLst/>
                <a:latin typeface="Helvetica Neue" panose="02000503000000020004" pitchFamily="2" charset="0"/>
              </a:rPr>
              <a:t> of total </a:t>
            </a:r>
            <a:r>
              <a:rPr lang="fr-FR" sz="1600" b="0" i="0" u="none" strike="noStrike" dirty="0" err="1">
                <a:solidFill>
                  <a:srgbClr val="222222"/>
                </a:solidFill>
                <a:effectLst/>
                <a:latin typeface="Helvetica Neue" panose="02000503000000020004" pitchFamily="2" charset="0"/>
              </a:rPr>
              <a:t>kinetic</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energy</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loss</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from</a:t>
            </a:r>
            <a:r>
              <a:rPr lang="fr-FR" sz="1600" b="0" i="0" u="none" strike="noStrike" dirty="0">
                <a:solidFill>
                  <a:srgbClr val="222222"/>
                </a:solidFill>
                <a:effectLst/>
                <a:latin typeface="Helvetica Neue" panose="02000503000000020004" pitchFamily="2" charset="0"/>
              </a:rPr>
              <a:t> </a:t>
            </a:r>
            <a:r>
              <a:rPr lang="fr-FR" sz="1600" dirty="0"/>
              <a:t>−25</a:t>
            </a:r>
            <a:r>
              <a:rPr lang="fr-FR" sz="1600" b="0" i="0" u="none" strike="noStrike" dirty="0">
                <a:solidFill>
                  <a:srgbClr val="222222"/>
                </a:solidFill>
                <a:effectLst/>
                <a:latin typeface="Helvetica Neue" panose="02000503000000020004" pitchFamily="2" charset="0"/>
              </a:rPr>
              <a:t> to 25 MeV and </a:t>
            </a:r>
            <a:r>
              <a:rPr lang="fr-FR" sz="1600" b="0" i="0" u="none" strike="noStrike" dirty="0" err="1">
                <a:solidFill>
                  <a:srgbClr val="222222"/>
                </a:solidFill>
                <a:effectLst/>
                <a:latin typeface="Helvetica Neue" panose="02000503000000020004" pitchFamily="2" charset="0"/>
              </a:rPr>
              <a:t>from</a:t>
            </a:r>
            <a:r>
              <a:rPr lang="fr-FR" sz="1600" b="0" i="0" u="none" strike="noStrike" dirty="0">
                <a:solidFill>
                  <a:srgbClr val="222222"/>
                </a:solidFill>
                <a:effectLst/>
                <a:latin typeface="Helvetica Neue" panose="02000503000000020004" pitchFamily="2" charset="0"/>
              </a:rPr>
              <a:t> 175 to 225 MeV are </a:t>
            </a:r>
            <a:r>
              <a:rPr lang="fr-FR" sz="1600" b="0" i="0" u="none" strike="noStrike" dirty="0" err="1">
                <a:solidFill>
                  <a:srgbClr val="222222"/>
                </a:solidFill>
                <a:effectLst/>
                <a:latin typeface="Helvetica Neue" panose="02000503000000020004" pitchFamily="2" charset="0"/>
              </a:rPr>
              <a:t>indicated</a:t>
            </a:r>
            <a:r>
              <a:rPr lang="fr-FR" sz="1600" b="0" i="0" u="none" strike="noStrike" dirty="0">
                <a:solidFill>
                  <a:srgbClr val="222222"/>
                </a:solidFill>
                <a:effectLst/>
                <a:latin typeface="Helvetica Neue" panose="02000503000000020004" pitchFamily="2" charset="0"/>
              </a:rPr>
              <a:t> by </a:t>
            </a:r>
            <a:r>
              <a:rPr lang="fr-FR" sz="1600" b="0" i="0" u="none" strike="noStrike" dirty="0" err="1">
                <a:solidFill>
                  <a:srgbClr val="222222"/>
                </a:solidFill>
                <a:effectLst/>
                <a:latin typeface="Helvetica Neue" panose="02000503000000020004" pitchFamily="2" charset="0"/>
              </a:rPr>
              <a:t>different</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filled</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symbols</a:t>
            </a:r>
            <a:r>
              <a:rPr lang="fr-FR" sz="1600" b="0" i="0" u="none" strike="noStrike" dirty="0">
                <a:solidFill>
                  <a:srgbClr val="222222"/>
                </a:solidFill>
                <a:effectLst/>
                <a:latin typeface="Helvetica Neue" panose="02000503000000020004" pitchFamily="2" charset="0"/>
              </a:rPr>
              <a:t> of </a:t>
            </a:r>
            <a:r>
              <a:rPr lang="fr-FR" sz="1600" b="0" i="0" u="none" strike="noStrike" dirty="0" err="1">
                <a:solidFill>
                  <a:srgbClr val="222222"/>
                </a:solidFill>
                <a:effectLst/>
                <a:latin typeface="Helvetica Neue" panose="02000503000000020004" pitchFamily="2" charset="0"/>
              </a:rPr>
              <a:t>circles</a:t>
            </a:r>
            <a:r>
              <a:rPr lang="fr-FR" sz="1600" b="0" i="0" u="none" strike="noStrike" dirty="0">
                <a:solidFill>
                  <a:srgbClr val="222222"/>
                </a:solidFill>
                <a:effectLst/>
                <a:latin typeface="Helvetica Neue" panose="02000503000000020004" pitchFamily="2" charset="0"/>
              </a:rPr>
              <a:t> and squares, </a:t>
            </a:r>
            <a:r>
              <a:rPr lang="fr-FR" sz="1600" b="0" i="0" u="none" strike="noStrike" dirty="0" err="1">
                <a:solidFill>
                  <a:srgbClr val="222222"/>
                </a:solidFill>
                <a:effectLst/>
                <a:latin typeface="Helvetica Neue" panose="02000503000000020004" pitchFamily="2" charset="0"/>
              </a:rPr>
              <a:t>respectively</a:t>
            </a:r>
            <a:endParaRPr lang="en-GB" sz="1600" dirty="0"/>
          </a:p>
        </p:txBody>
      </p:sp>
      <p:sp>
        <p:nvSpPr>
          <p:cNvPr id="19" name="Rectangle : coins arrondis 18">
            <a:extLst>
              <a:ext uri="{FF2B5EF4-FFF2-40B4-BE49-F238E27FC236}">
                <a16:creationId xmlns:a16="http://schemas.microsoft.com/office/drawing/2014/main" id="{60F8C8E9-6EAB-DC01-FB1C-CD51E4D29E7D}"/>
              </a:ext>
            </a:extLst>
          </p:cNvPr>
          <p:cNvSpPr/>
          <p:nvPr/>
        </p:nvSpPr>
        <p:spPr>
          <a:xfrm>
            <a:off x="7067005" y="1754468"/>
            <a:ext cx="4687133" cy="78019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00BBEA53-7CB4-0939-4978-776DC7ECF67A}"/>
              </a:ext>
            </a:extLst>
          </p:cNvPr>
          <p:cNvSpPr txBox="1"/>
          <p:nvPr/>
        </p:nvSpPr>
        <p:spPr>
          <a:xfrm>
            <a:off x="6714308" y="1877971"/>
            <a:ext cx="5167588" cy="923330"/>
          </a:xfrm>
          <a:prstGeom prst="rect">
            <a:avLst/>
          </a:prstGeom>
          <a:noFill/>
        </p:spPr>
        <p:txBody>
          <a:bodyPr wrap="square" rtlCol="0">
            <a:spAutoFit/>
          </a:bodyPr>
          <a:lstStyle/>
          <a:p>
            <a:pPr algn="ctr"/>
            <a:r>
              <a:rPr lang="en-GB" dirty="0"/>
              <a:t>Theoretical model: DIT for MNT coupled with GEMINI++ for evaporation and fission</a:t>
            </a:r>
          </a:p>
          <a:p>
            <a:pPr algn="ctr"/>
            <a:endParaRPr lang="en-GB" dirty="0"/>
          </a:p>
        </p:txBody>
      </p:sp>
      <p:sp>
        <p:nvSpPr>
          <p:cNvPr id="21" name="ZoneTexte 20">
            <a:extLst>
              <a:ext uri="{FF2B5EF4-FFF2-40B4-BE49-F238E27FC236}">
                <a16:creationId xmlns:a16="http://schemas.microsoft.com/office/drawing/2014/main" id="{24C7334E-09D4-802F-C6DE-AFB2F2ADF78A}"/>
              </a:ext>
            </a:extLst>
          </p:cNvPr>
          <p:cNvSpPr txBox="1"/>
          <p:nvPr/>
        </p:nvSpPr>
        <p:spPr>
          <a:xfrm>
            <a:off x="6701089" y="3242694"/>
            <a:ext cx="5744072" cy="1138773"/>
          </a:xfrm>
          <a:prstGeom prst="rect">
            <a:avLst/>
          </a:prstGeom>
          <a:noFill/>
        </p:spPr>
        <p:txBody>
          <a:bodyPr wrap="square" rtlCol="0">
            <a:spAutoFit/>
          </a:bodyPr>
          <a:lstStyle/>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DIT </a:t>
            </a:r>
            <a:r>
              <a:rPr lang="fr-FR" sz="1400" b="0" i="1" u="none" strike="noStrike" kern="1200" cap="none" dirty="0">
                <a:ln>
                  <a:noFill/>
                </a:ln>
                <a:solidFill>
                  <a:srgbClr val="FF0000"/>
                </a:solidFill>
                <a:latin typeface="Liberation Sans" pitchFamily="18"/>
                <a:ea typeface="Droid Sans Fallback" pitchFamily="2"/>
                <a:cs typeface="FreeSans" pitchFamily="2"/>
              </a:rPr>
              <a:t>                 </a:t>
            </a:r>
            <a:r>
              <a:rPr lang="fr-FR" sz="1400" b="0" i="1" u="none" strike="noStrike" kern="1200" cap="none" dirty="0">
                <a:ln>
                  <a:noFill/>
                </a:ln>
                <a:latin typeface="Liberation Sans" pitchFamily="18"/>
                <a:ea typeface="Droid Sans Fallback" pitchFamily="2"/>
                <a:cs typeface="FreeSans" pitchFamily="2"/>
              </a:rPr>
              <a:t>L. </a:t>
            </a:r>
            <a:r>
              <a:rPr lang="fr-FR" sz="1400" b="0" i="1" u="none" strike="noStrike" kern="1200" cap="none" dirty="0" err="1">
                <a:ln>
                  <a:noFill/>
                </a:ln>
                <a:latin typeface="Liberation Sans" pitchFamily="18"/>
                <a:ea typeface="Droid Sans Fallback" pitchFamily="2"/>
                <a:cs typeface="FreeSans" pitchFamily="2"/>
              </a:rPr>
              <a:t>Tassan</a:t>
            </a:r>
            <a:r>
              <a:rPr lang="fr-FR" sz="1400" b="0" i="1" u="none" strike="noStrike" kern="1200" cap="none" dirty="0">
                <a:ln>
                  <a:noFill/>
                </a:ln>
                <a:latin typeface="Liberation Sans" pitchFamily="18"/>
                <a:ea typeface="Droid Sans Fallback" pitchFamily="2"/>
                <a:cs typeface="FreeSans" pitchFamily="2"/>
              </a:rPr>
              <a:t>-Got and C. Stéphan, NPA 524 (1991) 121</a:t>
            </a:r>
          </a:p>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GEMINI ++      </a:t>
            </a:r>
            <a:r>
              <a:rPr lang="fr-FR" sz="1400" b="0" i="1" u="none" strike="noStrike" kern="1200" cap="none" dirty="0">
                <a:ln>
                  <a:noFill/>
                </a:ln>
                <a:latin typeface="Liberation Sans" pitchFamily="18"/>
                <a:ea typeface="Droid Sans Fallback" pitchFamily="2"/>
                <a:cs typeface="FreeSans" pitchFamily="2"/>
              </a:rPr>
              <a:t>R.J. </a:t>
            </a:r>
            <a:r>
              <a:rPr lang="fr-FR" sz="1400" b="0" i="1" u="none" strike="noStrike" kern="1200" cap="none" dirty="0" err="1">
                <a:ln>
                  <a:noFill/>
                </a:ln>
                <a:latin typeface="Liberation Sans" pitchFamily="18"/>
                <a:ea typeface="Droid Sans Fallback" pitchFamily="2"/>
                <a:cs typeface="FreeSans" pitchFamily="2"/>
              </a:rPr>
              <a:t>Charity</a:t>
            </a:r>
            <a:r>
              <a:rPr lang="fr-FR" sz="1400" b="0" i="1" u="none" strike="noStrike" kern="1200" cap="none" dirty="0">
                <a:ln>
                  <a:noFill/>
                </a:ln>
                <a:latin typeface="Liberation Sans" pitchFamily="18"/>
                <a:ea typeface="Droid Sans Fallback" pitchFamily="2"/>
                <a:cs typeface="FreeSans" pitchFamily="2"/>
              </a:rPr>
              <a:t> et al., NPA 483 (1988) 371</a:t>
            </a:r>
          </a:p>
          <a:p>
            <a:endParaRPr lang="fr-FR" sz="1100" b="0" i="1" u="none" strike="noStrike" kern="1200" cap="none" dirty="0">
              <a:ln>
                <a:noFill/>
              </a:ln>
              <a:latin typeface="Liberation Sans" pitchFamily="18"/>
              <a:ea typeface="Droid Sans Fallback" pitchFamily="2"/>
              <a:cs typeface="FreeSans" pitchFamily="2"/>
            </a:endParaRPr>
          </a:p>
          <a:p>
            <a:endParaRPr lang="fr-FR" sz="1100" b="0" i="1" u="none" strike="noStrike" kern="1200" cap="none" dirty="0">
              <a:ln>
                <a:noFill/>
              </a:ln>
              <a:latin typeface="Liberation Sans" pitchFamily="18"/>
              <a:ea typeface="Droid Sans Fallback" pitchFamily="2"/>
              <a:cs typeface="FreeSans" pitchFamily="2"/>
            </a:endParaRPr>
          </a:p>
          <a:p>
            <a:endParaRPr lang="en-GB" dirty="0"/>
          </a:p>
        </p:txBody>
      </p:sp>
    </p:spTree>
    <p:extLst>
      <p:ext uri="{BB962C8B-B14F-4D97-AF65-F5344CB8AC3E}">
        <p14:creationId xmlns:p14="http://schemas.microsoft.com/office/powerpoint/2010/main" val="417072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B1DE5F2E-9CEE-C895-2C65-52885B67F354}"/>
              </a:ext>
            </a:extLst>
          </p:cNvPr>
          <p:cNvGrpSpPr/>
          <p:nvPr/>
        </p:nvGrpSpPr>
        <p:grpSpPr>
          <a:xfrm>
            <a:off x="6095999" y="1250836"/>
            <a:ext cx="5827295" cy="4375076"/>
            <a:chOff x="-339575" y="1332803"/>
            <a:chExt cx="12178380" cy="6161061"/>
          </a:xfrm>
        </p:grpSpPr>
        <p:pic>
          <p:nvPicPr>
            <p:cNvPr id="13" name="Image 12">
              <a:extLst>
                <a:ext uri="{FF2B5EF4-FFF2-40B4-BE49-F238E27FC236}">
                  <a16:creationId xmlns:a16="http://schemas.microsoft.com/office/drawing/2014/main" id="{6783092C-A89D-1FBA-CA98-70D8888598FB}"/>
                </a:ext>
              </a:extLst>
            </p:cNvPr>
            <p:cNvPicPr>
              <a:picLocks noChangeAspect="1"/>
            </p:cNvPicPr>
            <p:nvPr/>
          </p:nvPicPr>
          <p:blipFill>
            <a:blip r:embed="rId3">
              <a:alphaModFix/>
            </a:blip>
            <a:stretch>
              <a:fillRect/>
            </a:stretch>
          </p:blipFill>
          <p:spPr>
            <a:xfrm>
              <a:off x="-339575" y="1332803"/>
              <a:ext cx="12178380" cy="5438700"/>
            </a:xfrm>
            <a:prstGeom prst="rect">
              <a:avLst/>
            </a:prstGeom>
          </p:spPr>
        </p:pic>
        <p:pic>
          <p:nvPicPr>
            <p:cNvPr id="3" name="Image 2">
              <a:extLst>
                <a:ext uri="{FF2B5EF4-FFF2-40B4-BE49-F238E27FC236}">
                  <a16:creationId xmlns:a16="http://schemas.microsoft.com/office/drawing/2014/main" id="{FD85A1C9-4AC6-BE70-3DDB-4C2486890F12}"/>
                </a:ext>
              </a:extLst>
            </p:cNvPr>
            <p:cNvPicPr>
              <a:picLocks noChangeAspect="1"/>
            </p:cNvPicPr>
            <p:nvPr/>
          </p:nvPicPr>
          <p:blipFill rotWithShape="1">
            <a:blip r:embed="rId4">
              <a:alphaModFix amt="72000"/>
            </a:blip>
            <a:srcRect l="9684" t="18868" r="11010" b="10478"/>
            <a:stretch/>
          </p:blipFill>
          <p:spPr>
            <a:xfrm>
              <a:off x="1587500" y="2006738"/>
              <a:ext cx="4940300" cy="3847962"/>
            </a:xfrm>
            <a:prstGeom prst="rect">
              <a:avLst/>
            </a:prstGeom>
          </p:spPr>
        </p:pic>
        <p:pic>
          <p:nvPicPr>
            <p:cNvPr id="6" name="Image 5">
              <a:extLst>
                <a:ext uri="{FF2B5EF4-FFF2-40B4-BE49-F238E27FC236}">
                  <a16:creationId xmlns:a16="http://schemas.microsoft.com/office/drawing/2014/main" id="{639D01FE-7357-6D95-18D9-C1A20360E638}"/>
                </a:ext>
              </a:extLst>
            </p:cNvPr>
            <p:cNvPicPr>
              <a:picLocks noChangeAspect="1"/>
            </p:cNvPicPr>
            <p:nvPr/>
          </p:nvPicPr>
          <p:blipFill rotWithShape="1">
            <a:blip r:embed="rId5">
              <a:alphaModFix amt="71000"/>
            </a:blip>
            <a:srcRect l="10597" t="18008" r="9622" b="10383"/>
            <a:stretch/>
          </p:blipFill>
          <p:spPr>
            <a:xfrm>
              <a:off x="6527800" y="1979134"/>
              <a:ext cx="5041845" cy="3875566"/>
            </a:xfrm>
            <a:prstGeom prst="rect">
              <a:avLst/>
            </a:prstGeom>
          </p:spPr>
        </p:pic>
        <p:sp>
          <p:nvSpPr>
            <p:cNvPr id="8" name="ZoneTexte 7">
              <a:extLst>
                <a:ext uri="{FF2B5EF4-FFF2-40B4-BE49-F238E27FC236}">
                  <a16:creationId xmlns:a16="http://schemas.microsoft.com/office/drawing/2014/main" id="{A8C84064-869D-7DC8-BC35-72467DD73778}"/>
                </a:ext>
              </a:extLst>
            </p:cNvPr>
            <p:cNvSpPr txBox="1"/>
            <p:nvPr/>
          </p:nvSpPr>
          <p:spPr>
            <a:xfrm>
              <a:off x="1459971" y="6583689"/>
              <a:ext cx="9351314" cy="910175"/>
            </a:xfrm>
            <a:prstGeom prst="rect">
              <a:avLst/>
            </a:prstGeom>
            <a:noFill/>
          </p:spPr>
          <p:txBody>
            <a:bodyPr wrap="none" rtlCol="0">
              <a:spAutoFit/>
            </a:bodyPr>
            <a:lstStyle/>
            <a:p>
              <a:pPr algn="ctr"/>
              <a:r>
                <a:rPr lang="en-GB" dirty="0" err="1"/>
                <a:t>Comparaison</a:t>
              </a:r>
              <a:r>
                <a:rPr lang="en-GB" dirty="0"/>
                <a:t> with DIT + Gemini++ calculation</a:t>
              </a:r>
            </a:p>
            <a:p>
              <a:pPr algn="ctr"/>
              <a:r>
                <a:rPr lang="en-GB" i="1" dirty="0">
                  <a:solidFill>
                    <a:srgbClr val="C00000"/>
                  </a:solidFill>
                </a:rPr>
                <a:t>Experiment produce more neutron rich nuclei</a:t>
              </a:r>
            </a:p>
          </p:txBody>
        </p:sp>
      </p:grpSp>
      <p:sp>
        <p:nvSpPr>
          <p:cNvPr id="4" name="ZoneTexte 3">
            <a:extLst>
              <a:ext uri="{FF2B5EF4-FFF2-40B4-BE49-F238E27FC236}">
                <a16:creationId xmlns:a16="http://schemas.microsoft.com/office/drawing/2014/main" id="{7F792DF5-981F-C302-2F1C-2B0B681615E0}"/>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9" name="ZoneTexte 8">
            <a:extLst>
              <a:ext uri="{FF2B5EF4-FFF2-40B4-BE49-F238E27FC236}">
                <a16:creationId xmlns:a16="http://schemas.microsoft.com/office/drawing/2014/main" id="{F8833B98-7D5E-1418-FE02-12937D20D00F}"/>
              </a:ext>
            </a:extLst>
          </p:cNvPr>
          <p:cNvSpPr txBox="1"/>
          <p:nvPr/>
        </p:nvSpPr>
        <p:spPr>
          <a:xfrm>
            <a:off x="622355" y="673935"/>
            <a:ext cx="4850295" cy="369332"/>
          </a:xfrm>
          <a:prstGeom prst="rect">
            <a:avLst/>
          </a:prstGeom>
          <a:noFill/>
        </p:spPr>
        <p:txBody>
          <a:bodyPr wrap="square" rtlCol="0">
            <a:spAutoFit/>
          </a:bodyPr>
          <a:lstStyle/>
          <a:p>
            <a:r>
              <a:rPr lang="en-GB" baseline="30000" dirty="0"/>
              <a:t>136</a:t>
            </a:r>
            <a:r>
              <a:rPr lang="en-GB" dirty="0"/>
              <a:t>Xe +</a:t>
            </a:r>
            <a:r>
              <a:rPr lang="en-GB" baseline="30000" dirty="0"/>
              <a:t>198</a:t>
            </a:r>
            <a:r>
              <a:rPr lang="en-GB" dirty="0"/>
              <a:t>Pt @8 MeV/A</a:t>
            </a:r>
          </a:p>
        </p:txBody>
      </p:sp>
      <p:grpSp>
        <p:nvGrpSpPr>
          <p:cNvPr id="14" name="Groupe 13">
            <a:extLst>
              <a:ext uri="{FF2B5EF4-FFF2-40B4-BE49-F238E27FC236}">
                <a16:creationId xmlns:a16="http://schemas.microsoft.com/office/drawing/2014/main" id="{B4E89F1E-E251-D91E-1FAA-0F865B0CA94C}"/>
              </a:ext>
            </a:extLst>
          </p:cNvPr>
          <p:cNvGrpSpPr/>
          <p:nvPr/>
        </p:nvGrpSpPr>
        <p:grpSpPr>
          <a:xfrm>
            <a:off x="5261434" y="503708"/>
            <a:ext cx="4311691" cy="688431"/>
            <a:chOff x="1784308" y="6303468"/>
            <a:chExt cx="4311691" cy="688431"/>
          </a:xfrm>
        </p:grpSpPr>
        <p:sp>
          <p:nvSpPr>
            <p:cNvPr id="2" name="Rectangle : coins arrondis 1">
              <a:extLst>
                <a:ext uri="{FF2B5EF4-FFF2-40B4-BE49-F238E27FC236}">
                  <a16:creationId xmlns:a16="http://schemas.microsoft.com/office/drawing/2014/main" id="{2921547E-9B09-B06E-DEBB-92211BAD5E3F}"/>
                </a:ext>
              </a:extLst>
            </p:cNvPr>
            <p:cNvSpPr/>
            <p:nvPr/>
          </p:nvSpPr>
          <p:spPr>
            <a:xfrm>
              <a:off x="1784308" y="6303468"/>
              <a:ext cx="3856788" cy="527114"/>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20FEE98E-E5BE-645C-99A0-B0C224E7FDFF}"/>
                </a:ext>
              </a:extLst>
            </p:cNvPr>
            <p:cNvSpPr txBox="1"/>
            <p:nvPr/>
          </p:nvSpPr>
          <p:spPr>
            <a:xfrm>
              <a:off x="1854199" y="6407124"/>
              <a:ext cx="4241800" cy="584775"/>
            </a:xfrm>
            <a:prstGeom prst="rect">
              <a:avLst/>
            </a:prstGeom>
            <a:noFill/>
          </p:spPr>
          <p:txBody>
            <a:bodyPr wrap="square" rtlCol="0">
              <a:spAutoFit/>
            </a:bodyPr>
            <a:lstStyle/>
            <a:p>
              <a:r>
                <a:rPr lang="fr-FR" sz="1400" i="1" dirty="0">
                  <a:effectLst/>
                  <a:latin typeface="Arial" panose="020B0604020202020204" pitchFamily="34" charset="0"/>
                  <a:cs typeface="Arial" panose="020B0604020202020204" pitchFamily="34" charset="0"/>
                </a:rPr>
                <a:t>Y. X. Watanabe, et al PRL 115, 172503 (2015) </a:t>
              </a:r>
            </a:p>
            <a:p>
              <a:endParaRPr lang="en-GB" dirty="0"/>
            </a:p>
          </p:txBody>
        </p:sp>
      </p:grpSp>
      <p:pic>
        <p:nvPicPr>
          <p:cNvPr id="11" name="Image 10">
            <a:extLst>
              <a:ext uri="{FF2B5EF4-FFF2-40B4-BE49-F238E27FC236}">
                <a16:creationId xmlns:a16="http://schemas.microsoft.com/office/drawing/2014/main" id="{D8340D50-2E41-E943-B159-C609A87DB1AD}"/>
              </a:ext>
            </a:extLst>
          </p:cNvPr>
          <p:cNvPicPr>
            <a:picLocks noChangeAspect="1"/>
          </p:cNvPicPr>
          <p:nvPr/>
        </p:nvPicPr>
        <p:blipFill>
          <a:blip r:embed="rId3">
            <a:alphaModFix/>
          </a:blip>
          <a:stretch>
            <a:fillRect/>
          </a:stretch>
        </p:blipFill>
        <p:spPr>
          <a:xfrm>
            <a:off x="-134924" y="1250836"/>
            <a:ext cx="6595882" cy="3867881"/>
          </a:xfrm>
          <a:prstGeom prst="rect">
            <a:avLst/>
          </a:prstGeom>
        </p:spPr>
      </p:pic>
      <p:sp>
        <p:nvSpPr>
          <p:cNvPr id="12" name="ZoneTexte 11">
            <a:extLst>
              <a:ext uri="{FF2B5EF4-FFF2-40B4-BE49-F238E27FC236}">
                <a16:creationId xmlns:a16="http://schemas.microsoft.com/office/drawing/2014/main" id="{118CC7A5-197F-EEAA-EAEA-566D24C5D6FE}"/>
              </a:ext>
            </a:extLst>
          </p:cNvPr>
          <p:cNvSpPr txBox="1"/>
          <p:nvPr/>
        </p:nvSpPr>
        <p:spPr>
          <a:xfrm>
            <a:off x="268706" y="4980029"/>
            <a:ext cx="6595882" cy="1323439"/>
          </a:xfrm>
          <a:prstGeom prst="rect">
            <a:avLst/>
          </a:prstGeom>
          <a:noFill/>
        </p:spPr>
        <p:txBody>
          <a:bodyPr wrap="square" rtlCol="0">
            <a:spAutoFit/>
          </a:bodyPr>
          <a:lstStyle/>
          <a:p>
            <a:pPr algn="ctr"/>
            <a:r>
              <a:rPr lang="fr-FR" sz="1600" b="0" i="0" u="none" strike="noStrike" dirty="0" err="1">
                <a:solidFill>
                  <a:srgbClr val="222222"/>
                </a:solidFill>
                <a:effectLst/>
                <a:latin typeface="Helvetica Neue" panose="02000503000000020004" pitchFamily="2" charset="0"/>
              </a:rPr>
              <a:t>Experimentally</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deduced</a:t>
            </a:r>
            <a:r>
              <a:rPr lang="fr-FR" sz="1600" b="0" i="0" u="none" strike="noStrike" dirty="0">
                <a:solidFill>
                  <a:srgbClr val="222222"/>
                </a:solidFill>
                <a:effectLst/>
                <a:latin typeface="Helvetica Neue" panose="02000503000000020004" pitchFamily="2" charset="0"/>
              </a:rPr>
              <a:t> (open </a:t>
            </a:r>
            <a:r>
              <a:rPr lang="fr-FR" sz="1600" b="0" i="0" u="none" strike="noStrike" dirty="0" err="1">
                <a:solidFill>
                  <a:srgbClr val="222222"/>
                </a:solidFill>
                <a:effectLst/>
                <a:latin typeface="Helvetica Neue" panose="02000503000000020004" pitchFamily="2" charset="0"/>
              </a:rPr>
              <a:t>circles</a:t>
            </a:r>
            <a:r>
              <a:rPr lang="fr-FR" sz="1600" b="0" i="0" u="none" strike="noStrike" dirty="0">
                <a:solidFill>
                  <a:srgbClr val="222222"/>
                </a:solidFill>
                <a:effectLst/>
                <a:latin typeface="Helvetica Neue" panose="02000503000000020004" pitchFamily="2" charset="0"/>
              </a:rPr>
              <a:t>) and </a:t>
            </a:r>
            <a:r>
              <a:rPr lang="fr-FR" sz="1600" b="0" i="0" u="none" strike="noStrike" dirty="0" err="1">
                <a:solidFill>
                  <a:srgbClr val="222222"/>
                </a:solidFill>
                <a:effectLst/>
                <a:latin typeface="Helvetica Neue" panose="02000503000000020004" pitchFamily="2" charset="0"/>
              </a:rPr>
              <a:t>calculated</a:t>
            </a:r>
            <a:r>
              <a:rPr lang="fr-FR" sz="1600" b="0" i="0" u="none" strike="noStrike" dirty="0">
                <a:solidFill>
                  <a:srgbClr val="222222"/>
                </a:solidFill>
                <a:effectLst/>
                <a:latin typeface="Helvetica Neue" panose="02000503000000020004" pitchFamily="2" charset="0"/>
              </a:rPr>
              <a:t> by GRAZING code (</a:t>
            </a:r>
            <a:r>
              <a:rPr lang="fr-FR" sz="1600" b="0" i="0" u="none" strike="noStrike" dirty="0" err="1">
                <a:solidFill>
                  <a:srgbClr val="222222"/>
                </a:solidFill>
                <a:effectLst/>
                <a:latin typeface="Helvetica Neue" panose="02000503000000020004" pitchFamily="2" charset="0"/>
              </a:rPr>
              <a:t>histograms</a:t>
            </a:r>
            <a:r>
              <a:rPr lang="fr-FR" sz="1600" b="0" i="0" u="none" strike="noStrike" dirty="0">
                <a:solidFill>
                  <a:srgbClr val="222222"/>
                </a:solidFill>
                <a:effectLst/>
                <a:latin typeface="Helvetica Neue" panose="02000503000000020004" pitchFamily="2" charset="0"/>
              </a:rPr>
              <a:t>) cross sections for Hg (</a:t>
            </a:r>
            <a:r>
              <a:rPr lang="fr-FR" sz="1600" b="0" i="0" u="none" strike="noStrike" dirty="0" err="1">
                <a:solidFill>
                  <a:srgbClr val="222222"/>
                </a:solidFill>
                <a:effectLst/>
                <a:latin typeface="Helvetica Neue" panose="02000503000000020004" pitchFamily="2" charset="0"/>
              </a:rPr>
              <a:t>left</a:t>
            </a:r>
            <a:r>
              <a:rPr lang="fr-FR" sz="1600" b="0" i="0" u="none" strike="noStrike" dirty="0">
                <a:solidFill>
                  <a:srgbClr val="222222"/>
                </a:solidFill>
                <a:effectLst/>
                <a:latin typeface="Helvetica Neue" panose="02000503000000020004" pitchFamily="2" charset="0"/>
              </a:rPr>
              <a:t>) and Os (right) isotopes. </a:t>
            </a:r>
            <a:r>
              <a:rPr lang="fr-FR" sz="1600" b="0" i="0" u="none" strike="noStrike" dirty="0" err="1">
                <a:solidFill>
                  <a:srgbClr val="222222"/>
                </a:solidFill>
                <a:effectLst/>
                <a:latin typeface="Helvetica Neue" panose="02000503000000020004" pitchFamily="2" charset="0"/>
              </a:rPr>
              <a:t>Isotopic</a:t>
            </a:r>
            <a:r>
              <a:rPr lang="fr-FR" sz="1600" b="0" i="0" u="none" strike="noStrike" dirty="0">
                <a:solidFill>
                  <a:srgbClr val="222222"/>
                </a:solidFill>
                <a:effectLst/>
                <a:latin typeface="Helvetica Neue" panose="02000503000000020004" pitchFamily="2" charset="0"/>
              </a:rPr>
              <a:t> distributions for </a:t>
            </a:r>
            <a:r>
              <a:rPr lang="fr-FR" sz="1600" b="0" i="0" u="none" strike="noStrike" dirty="0" err="1">
                <a:solidFill>
                  <a:srgbClr val="222222"/>
                </a:solidFill>
                <a:effectLst/>
                <a:latin typeface="Helvetica Neue" panose="02000503000000020004" pitchFamily="2" charset="0"/>
              </a:rPr>
              <a:t>different</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windows</a:t>
            </a:r>
            <a:r>
              <a:rPr lang="fr-FR" sz="1600" b="0" i="0" u="none" strike="noStrike" dirty="0">
                <a:solidFill>
                  <a:srgbClr val="222222"/>
                </a:solidFill>
                <a:effectLst/>
                <a:latin typeface="Helvetica Neue" panose="02000503000000020004" pitchFamily="2" charset="0"/>
              </a:rPr>
              <a:t> of total </a:t>
            </a:r>
            <a:r>
              <a:rPr lang="fr-FR" sz="1600" b="0" i="0" u="none" strike="noStrike" dirty="0" err="1">
                <a:solidFill>
                  <a:srgbClr val="222222"/>
                </a:solidFill>
                <a:effectLst/>
                <a:latin typeface="Helvetica Neue" panose="02000503000000020004" pitchFamily="2" charset="0"/>
              </a:rPr>
              <a:t>kinetic</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energy</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loss</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from</a:t>
            </a:r>
            <a:r>
              <a:rPr lang="fr-FR" sz="1600" b="0" i="0" u="none" strike="noStrike" dirty="0">
                <a:solidFill>
                  <a:srgbClr val="222222"/>
                </a:solidFill>
                <a:effectLst/>
                <a:latin typeface="Helvetica Neue" panose="02000503000000020004" pitchFamily="2" charset="0"/>
              </a:rPr>
              <a:t> </a:t>
            </a:r>
            <a:r>
              <a:rPr lang="fr-FR" sz="1600" dirty="0"/>
              <a:t>−25</a:t>
            </a:r>
            <a:r>
              <a:rPr lang="fr-FR" sz="1600" b="0" i="0" u="none" strike="noStrike" dirty="0">
                <a:solidFill>
                  <a:srgbClr val="222222"/>
                </a:solidFill>
                <a:effectLst/>
                <a:latin typeface="Helvetica Neue" panose="02000503000000020004" pitchFamily="2" charset="0"/>
              </a:rPr>
              <a:t> to 25 MeV and </a:t>
            </a:r>
            <a:r>
              <a:rPr lang="fr-FR" sz="1600" b="0" i="0" u="none" strike="noStrike" dirty="0" err="1">
                <a:solidFill>
                  <a:srgbClr val="222222"/>
                </a:solidFill>
                <a:effectLst/>
                <a:latin typeface="Helvetica Neue" panose="02000503000000020004" pitchFamily="2" charset="0"/>
              </a:rPr>
              <a:t>from</a:t>
            </a:r>
            <a:r>
              <a:rPr lang="fr-FR" sz="1600" b="0" i="0" u="none" strike="noStrike" dirty="0">
                <a:solidFill>
                  <a:srgbClr val="222222"/>
                </a:solidFill>
                <a:effectLst/>
                <a:latin typeface="Helvetica Neue" panose="02000503000000020004" pitchFamily="2" charset="0"/>
              </a:rPr>
              <a:t> 175 to 225 MeV are </a:t>
            </a:r>
            <a:r>
              <a:rPr lang="fr-FR" sz="1600" b="0" i="0" u="none" strike="noStrike" dirty="0" err="1">
                <a:solidFill>
                  <a:srgbClr val="222222"/>
                </a:solidFill>
                <a:effectLst/>
                <a:latin typeface="Helvetica Neue" panose="02000503000000020004" pitchFamily="2" charset="0"/>
              </a:rPr>
              <a:t>indicated</a:t>
            </a:r>
            <a:r>
              <a:rPr lang="fr-FR" sz="1600" b="0" i="0" u="none" strike="noStrike" dirty="0">
                <a:solidFill>
                  <a:srgbClr val="222222"/>
                </a:solidFill>
                <a:effectLst/>
                <a:latin typeface="Helvetica Neue" panose="02000503000000020004" pitchFamily="2" charset="0"/>
              </a:rPr>
              <a:t> by </a:t>
            </a:r>
            <a:r>
              <a:rPr lang="fr-FR" sz="1600" b="0" i="0" u="none" strike="noStrike" dirty="0" err="1">
                <a:solidFill>
                  <a:srgbClr val="222222"/>
                </a:solidFill>
                <a:effectLst/>
                <a:latin typeface="Helvetica Neue" panose="02000503000000020004" pitchFamily="2" charset="0"/>
              </a:rPr>
              <a:t>different</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filled</a:t>
            </a:r>
            <a:r>
              <a:rPr lang="fr-FR" sz="1600" b="0" i="0" u="none" strike="noStrike" dirty="0">
                <a:solidFill>
                  <a:srgbClr val="222222"/>
                </a:solidFill>
                <a:effectLst/>
                <a:latin typeface="Helvetica Neue" panose="02000503000000020004" pitchFamily="2" charset="0"/>
              </a:rPr>
              <a:t> </a:t>
            </a:r>
            <a:r>
              <a:rPr lang="fr-FR" sz="1600" b="0" i="0" u="none" strike="noStrike" dirty="0" err="1">
                <a:solidFill>
                  <a:srgbClr val="222222"/>
                </a:solidFill>
                <a:effectLst/>
                <a:latin typeface="Helvetica Neue" panose="02000503000000020004" pitchFamily="2" charset="0"/>
              </a:rPr>
              <a:t>symbols</a:t>
            </a:r>
            <a:r>
              <a:rPr lang="fr-FR" sz="1600" b="0" i="0" u="none" strike="noStrike" dirty="0">
                <a:solidFill>
                  <a:srgbClr val="222222"/>
                </a:solidFill>
                <a:effectLst/>
                <a:latin typeface="Helvetica Neue" panose="02000503000000020004" pitchFamily="2" charset="0"/>
              </a:rPr>
              <a:t> of </a:t>
            </a:r>
            <a:r>
              <a:rPr lang="fr-FR" sz="1600" b="0" i="0" u="none" strike="noStrike" dirty="0" err="1">
                <a:solidFill>
                  <a:srgbClr val="222222"/>
                </a:solidFill>
                <a:effectLst/>
                <a:latin typeface="Helvetica Neue" panose="02000503000000020004" pitchFamily="2" charset="0"/>
              </a:rPr>
              <a:t>circles</a:t>
            </a:r>
            <a:r>
              <a:rPr lang="fr-FR" sz="1600" b="0" i="0" u="none" strike="noStrike" dirty="0">
                <a:solidFill>
                  <a:srgbClr val="222222"/>
                </a:solidFill>
                <a:effectLst/>
                <a:latin typeface="Helvetica Neue" panose="02000503000000020004" pitchFamily="2" charset="0"/>
              </a:rPr>
              <a:t> and squares, </a:t>
            </a:r>
            <a:r>
              <a:rPr lang="fr-FR" sz="1600" b="0" i="0" u="none" strike="noStrike" dirty="0" err="1">
                <a:solidFill>
                  <a:srgbClr val="222222"/>
                </a:solidFill>
                <a:effectLst/>
                <a:latin typeface="Helvetica Neue" panose="02000503000000020004" pitchFamily="2" charset="0"/>
              </a:rPr>
              <a:t>respectively</a:t>
            </a:r>
            <a:endParaRPr lang="en-GB" sz="1600" dirty="0"/>
          </a:p>
        </p:txBody>
      </p:sp>
    </p:spTree>
    <p:extLst>
      <p:ext uri="{BB962C8B-B14F-4D97-AF65-F5344CB8AC3E}">
        <p14:creationId xmlns:p14="http://schemas.microsoft.com/office/powerpoint/2010/main" val="99820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0CCB7ED-DC9D-0ACD-2CF6-30442B919429}"/>
              </a:ext>
            </a:extLst>
          </p:cNvPr>
          <p:cNvSpPr/>
          <p:nvPr/>
        </p:nvSpPr>
        <p:spPr>
          <a:xfrm>
            <a:off x="609600" y="685156"/>
            <a:ext cx="10999694" cy="62667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9F922675-1662-3249-671B-893A6217BC51}"/>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15" name="ZoneTexte 14">
            <a:extLst>
              <a:ext uri="{FF2B5EF4-FFF2-40B4-BE49-F238E27FC236}">
                <a16:creationId xmlns:a16="http://schemas.microsoft.com/office/drawing/2014/main" id="{602CACE5-4A32-61A1-4A29-5BF252492580}"/>
              </a:ext>
            </a:extLst>
          </p:cNvPr>
          <p:cNvSpPr txBox="1"/>
          <p:nvPr/>
        </p:nvSpPr>
        <p:spPr>
          <a:xfrm>
            <a:off x="675707" y="685156"/>
            <a:ext cx="11309288" cy="646331"/>
          </a:xfrm>
          <a:prstGeom prst="rect">
            <a:avLst/>
          </a:prstGeom>
          <a:noFill/>
        </p:spPr>
        <p:txBody>
          <a:bodyPr wrap="square" rtlCol="0">
            <a:spAutoFit/>
          </a:bodyPr>
          <a:lstStyle/>
          <a:p>
            <a:r>
              <a:rPr lang="en-GB" dirty="0"/>
              <a:t>Purpose: Understand the survival of the Heavy Fragment (HF) depending on incidence energy, emission angle, and beam and target combinations </a:t>
            </a:r>
          </a:p>
        </p:txBody>
      </p:sp>
      <p:grpSp>
        <p:nvGrpSpPr>
          <p:cNvPr id="43" name="Groupe 42">
            <a:extLst>
              <a:ext uri="{FF2B5EF4-FFF2-40B4-BE49-F238E27FC236}">
                <a16:creationId xmlns:a16="http://schemas.microsoft.com/office/drawing/2014/main" id="{86A420DF-EBEC-7BC9-2F26-F7AB88E33F17}"/>
              </a:ext>
            </a:extLst>
          </p:cNvPr>
          <p:cNvGrpSpPr/>
          <p:nvPr/>
        </p:nvGrpSpPr>
        <p:grpSpPr>
          <a:xfrm>
            <a:off x="675707" y="3291086"/>
            <a:ext cx="4363432" cy="3447540"/>
            <a:chOff x="675707" y="3350720"/>
            <a:chExt cx="4363432" cy="3447540"/>
          </a:xfrm>
        </p:grpSpPr>
        <p:sp>
          <p:nvSpPr>
            <p:cNvPr id="3" name="Triangle 2">
              <a:extLst>
                <a:ext uri="{FF2B5EF4-FFF2-40B4-BE49-F238E27FC236}">
                  <a16:creationId xmlns:a16="http://schemas.microsoft.com/office/drawing/2014/main" id="{221ADD71-6D97-4B37-F3FE-EE98C52A7D25}"/>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94EB6E-B451-CA0C-4469-9ECFD3820531}"/>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189CB00-BF20-77B0-D8F2-DF027185AE80}"/>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C1FC407-C99A-1093-0EF1-37CDE78E8ECA}"/>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une 20">
              <a:extLst>
                <a:ext uri="{FF2B5EF4-FFF2-40B4-BE49-F238E27FC236}">
                  <a16:creationId xmlns:a16="http://schemas.microsoft.com/office/drawing/2014/main" id="{70E4C73E-F080-38E4-BE5B-C806F655995B}"/>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cteur droit avec flèche 24">
              <a:extLst>
                <a:ext uri="{FF2B5EF4-FFF2-40B4-BE49-F238E27FC236}">
                  <a16:creationId xmlns:a16="http://schemas.microsoft.com/office/drawing/2014/main" id="{C4BEF014-C119-348B-C779-CC08BBEC8B58}"/>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CCA2173-4542-CB17-D182-966C5A389547}"/>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7F2E1B3-642A-EE24-7A3F-C1C325C5B0F9}"/>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272B9B09-B56F-AED1-6BE7-0D4399F02699}"/>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EEBCA3BB-1E90-F7A2-9333-6835AEDA0F7B}"/>
                </a:ext>
              </a:extLst>
            </p:cNvPr>
            <p:cNvSpPr txBox="1"/>
            <p:nvPr/>
          </p:nvSpPr>
          <p:spPr>
            <a:xfrm>
              <a:off x="2925190" y="4878464"/>
              <a:ext cx="744627" cy="369332"/>
            </a:xfrm>
            <a:prstGeom prst="rect">
              <a:avLst/>
            </a:prstGeom>
            <a:noFill/>
          </p:spPr>
          <p:txBody>
            <a:bodyPr wrap="none" rtlCol="0">
              <a:spAutoFit/>
            </a:bodyPr>
            <a:lstStyle/>
            <a:p>
              <a:r>
                <a:rPr lang="en-GB" dirty="0">
                  <a:solidFill>
                    <a:srgbClr val="FF0000"/>
                  </a:solidFill>
                </a:rPr>
                <a:t>target</a:t>
              </a:r>
            </a:p>
          </p:txBody>
        </p:sp>
        <p:sp>
          <p:nvSpPr>
            <p:cNvPr id="38" name="ZoneTexte 37">
              <a:extLst>
                <a:ext uri="{FF2B5EF4-FFF2-40B4-BE49-F238E27FC236}">
                  <a16:creationId xmlns:a16="http://schemas.microsoft.com/office/drawing/2014/main" id="{C0002778-0936-EDED-7E34-B5C7A93F92AB}"/>
                </a:ext>
              </a:extLst>
            </p:cNvPr>
            <p:cNvSpPr txBox="1"/>
            <p:nvPr/>
          </p:nvSpPr>
          <p:spPr>
            <a:xfrm>
              <a:off x="3465462" y="3754356"/>
              <a:ext cx="1039512" cy="369332"/>
            </a:xfrm>
            <a:prstGeom prst="rect">
              <a:avLst/>
            </a:prstGeom>
            <a:noFill/>
          </p:spPr>
          <p:txBody>
            <a:bodyPr wrap="square" rtlCol="0">
              <a:spAutoFit/>
            </a:bodyPr>
            <a:lstStyle/>
            <a:p>
              <a:r>
                <a:rPr lang="en-GB" dirty="0" err="1">
                  <a:solidFill>
                    <a:schemeClr val="accent2"/>
                  </a:solidFill>
                </a:rPr>
                <a:t>Exogam</a:t>
              </a:r>
              <a:endParaRPr lang="en-GB" dirty="0">
                <a:solidFill>
                  <a:schemeClr val="accent2"/>
                </a:solidFill>
              </a:endParaRPr>
            </a:p>
          </p:txBody>
        </p:sp>
        <p:sp>
          <p:nvSpPr>
            <p:cNvPr id="39" name="ZoneTexte 38">
              <a:extLst>
                <a:ext uri="{FF2B5EF4-FFF2-40B4-BE49-F238E27FC236}">
                  <a16:creationId xmlns:a16="http://schemas.microsoft.com/office/drawing/2014/main" id="{FF1A5F72-69B6-ABF6-560B-E8CDE8829F3A}"/>
                </a:ext>
              </a:extLst>
            </p:cNvPr>
            <p:cNvSpPr txBox="1"/>
            <p:nvPr/>
          </p:nvSpPr>
          <p:spPr>
            <a:xfrm>
              <a:off x="675707" y="3412194"/>
              <a:ext cx="1400439" cy="646331"/>
            </a:xfrm>
            <a:prstGeom prst="rect">
              <a:avLst/>
            </a:prstGeom>
            <a:noFill/>
          </p:spPr>
          <p:txBody>
            <a:bodyPr wrap="square" rtlCol="0">
              <a:spAutoFit/>
            </a:bodyPr>
            <a:lstStyle/>
            <a:p>
              <a:pPr algn="ctr"/>
              <a:r>
                <a:rPr lang="en-GB" dirty="0">
                  <a:solidFill>
                    <a:schemeClr val="accent6">
                      <a:lumMod val="50000"/>
                    </a:schemeClr>
                  </a:solidFill>
                </a:rPr>
                <a:t>VAMOS second arm</a:t>
              </a:r>
            </a:p>
          </p:txBody>
        </p:sp>
        <p:sp>
          <p:nvSpPr>
            <p:cNvPr id="40" name="ZoneTexte 39">
              <a:extLst>
                <a:ext uri="{FF2B5EF4-FFF2-40B4-BE49-F238E27FC236}">
                  <a16:creationId xmlns:a16="http://schemas.microsoft.com/office/drawing/2014/main" id="{06738760-1070-9132-D103-ADCEE6CC15F3}"/>
                </a:ext>
              </a:extLst>
            </p:cNvPr>
            <p:cNvSpPr txBox="1"/>
            <p:nvPr/>
          </p:nvSpPr>
          <p:spPr>
            <a:xfrm>
              <a:off x="1605658" y="6166491"/>
              <a:ext cx="1400439" cy="369332"/>
            </a:xfrm>
            <a:prstGeom prst="rect">
              <a:avLst/>
            </a:prstGeom>
            <a:noFill/>
          </p:spPr>
          <p:txBody>
            <a:bodyPr wrap="square" rtlCol="0">
              <a:spAutoFit/>
            </a:bodyPr>
            <a:lstStyle/>
            <a:p>
              <a:pPr algn="ctr"/>
              <a:r>
                <a:rPr lang="en-GB" dirty="0">
                  <a:solidFill>
                    <a:schemeClr val="accent6">
                      <a:lumMod val="50000"/>
                    </a:schemeClr>
                  </a:solidFill>
                </a:rPr>
                <a:t>VAMOS++</a:t>
              </a:r>
            </a:p>
          </p:txBody>
        </p:sp>
        <p:sp>
          <p:nvSpPr>
            <p:cNvPr id="41" name="ZoneTexte 40">
              <a:extLst>
                <a:ext uri="{FF2B5EF4-FFF2-40B4-BE49-F238E27FC236}">
                  <a16:creationId xmlns:a16="http://schemas.microsoft.com/office/drawing/2014/main" id="{BD374427-D7BC-1ACB-E71C-C9631092EDA1}"/>
                </a:ext>
              </a:extLst>
            </p:cNvPr>
            <p:cNvSpPr txBox="1"/>
            <p:nvPr/>
          </p:nvSpPr>
          <p:spPr>
            <a:xfrm rot="2927734">
              <a:off x="2360849" y="3611888"/>
              <a:ext cx="1168668" cy="646331"/>
            </a:xfrm>
            <a:prstGeom prst="rect">
              <a:avLst/>
            </a:prstGeom>
            <a:noFill/>
          </p:spPr>
          <p:txBody>
            <a:bodyPr wrap="square" rtlCol="0">
              <a:spAutoFit/>
            </a:bodyPr>
            <a:lstStyle/>
            <a:p>
              <a:pPr algn="ctr"/>
              <a:r>
                <a:rPr lang="en-GB" dirty="0"/>
                <a:t>Heavy fragments</a:t>
              </a:r>
            </a:p>
          </p:txBody>
        </p:sp>
        <p:sp>
          <p:nvSpPr>
            <p:cNvPr id="42" name="ZoneTexte 41">
              <a:extLst>
                <a:ext uri="{FF2B5EF4-FFF2-40B4-BE49-F238E27FC236}">
                  <a16:creationId xmlns:a16="http://schemas.microsoft.com/office/drawing/2014/main" id="{E5853D02-2CD7-895D-F7E6-0AB25180F90A}"/>
                </a:ext>
              </a:extLst>
            </p:cNvPr>
            <p:cNvSpPr txBox="1"/>
            <p:nvPr/>
          </p:nvSpPr>
          <p:spPr>
            <a:xfrm rot="18135440">
              <a:off x="848077" y="5221926"/>
              <a:ext cx="1168668" cy="646331"/>
            </a:xfrm>
            <a:prstGeom prst="rect">
              <a:avLst/>
            </a:prstGeom>
            <a:noFill/>
          </p:spPr>
          <p:txBody>
            <a:bodyPr wrap="square" rtlCol="0">
              <a:spAutoFit/>
            </a:bodyPr>
            <a:lstStyle/>
            <a:p>
              <a:pPr algn="ctr"/>
              <a:r>
                <a:rPr lang="en-GB" dirty="0"/>
                <a:t>Light fragments</a:t>
              </a:r>
            </a:p>
          </p:txBody>
        </p:sp>
      </p:grpSp>
      <p:sp>
        <p:nvSpPr>
          <p:cNvPr id="6" name="ZoneTexte 5">
            <a:extLst>
              <a:ext uri="{FF2B5EF4-FFF2-40B4-BE49-F238E27FC236}">
                <a16:creationId xmlns:a16="http://schemas.microsoft.com/office/drawing/2014/main" id="{47CE4506-91A3-729B-A3CE-04D094470C7B}"/>
              </a:ext>
            </a:extLst>
          </p:cNvPr>
          <p:cNvSpPr txBox="1"/>
          <p:nvPr/>
        </p:nvSpPr>
        <p:spPr>
          <a:xfrm>
            <a:off x="4620956" y="4860236"/>
            <a:ext cx="1322644" cy="369332"/>
          </a:xfrm>
          <a:prstGeom prst="rect">
            <a:avLst/>
          </a:prstGeom>
          <a:noFill/>
        </p:spPr>
        <p:txBody>
          <a:bodyPr wrap="square" rtlCol="0">
            <a:spAutoFit/>
          </a:bodyPr>
          <a:lstStyle/>
          <a:p>
            <a:r>
              <a:rPr lang="en-GB" baseline="30000" dirty="0"/>
              <a:t>232</a:t>
            </a:r>
            <a:r>
              <a:rPr lang="en-GB" dirty="0"/>
              <a:t>Th</a:t>
            </a:r>
          </a:p>
        </p:txBody>
      </p:sp>
      <p:sp>
        <p:nvSpPr>
          <p:cNvPr id="7" name="ZoneTexte 6">
            <a:extLst>
              <a:ext uri="{FF2B5EF4-FFF2-40B4-BE49-F238E27FC236}">
                <a16:creationId xmlns:a16="http://schemas.microsoft.com/office/drawing/2014/main" id="{E90F6FB4-7A8D-E1AF-ACDC-76681B86FA74}"/>
              </a:ext>
            </a:extLst>
          </p:cNvPr>
          <p:cNvSpPr txBox="1"/>
          <p:nvPr/>
        </p:nvSpPr>
        <p:spPr>
          <a:xfrm>
            <a:off x="3065278" y="5099561"/>
            <a:ext cx="760218" cy="369332"/>
          </a:xfrm>
          <a:prstGeom prst="rect">
            <a:avLst/>
          </a:prstGeom>
          <a:noFill/>
        </p:spPr>
        <p:txBody>
          <a:bodyPr wrap="square" rtlCol="0">
            <a:spAutoFit/>
          </a:bodyPr>
          <a:lstStyle/>
          <a:p>
            <a:r>
              <a:rPr lang="en-GB" baseline="30000" dirty="0">
                <a:solidFill>
                  <a:srgbClr val="FF0000"/>
                </a:solidFill>
              </a:rPr>
              <a:t>96</a:t>
            </a:r>
            <a:r>
              <a:rPr lang="en-GB" dirty="0">
                <a:solidFill>
                  <a:srgbClr val="FF0000"/>
                </a:solidFill>
              </a:rPr>
              <a:t>Zr</a:t>
            </a:r>
          </a:p>
        </p:txBody>
      </p:sp>
      <p:pic>
        <p:nvPicPr>
          <p:cNvPr id="8" name="Image 7">
            <a:extLst>
              <a:ext uri="{FF2B5EF4-FFF2-40B4-BE49-F238E27FC236}">
                <a16:creationId xmlns:a16="http://schemas.microsoft.com/office/drawing/2014/main" id="{336D769B-27AD-09CA-F000-69B58BE7CEAB}"/>
              </a:ext>
            </a:extLst>
          </p:cNvPr>
          <p:cNvPicPr>
            <a:picLocks noChangeAspect="1"/>
          </p:cNvPicPr>
          <p:nvPr/>
        </p:nvPicPr>
        <p:blipFill rotWithShape="1">
          <a:blip r:embed="rId2"/>
          <a:srcRect t="50110"/>
          <a:stretch/>
        </p:blipFill>
        <p:spPr>
          <a:xfrm rot="5400000">
            <a:off x="5378568" y="2246266"/>
            <a:ext cx="3023810" cy="3421444"/>
          </a:xfrm>
          <a:prstGeom prst="rect">
            <a:avLst/>
          </a:prstGeom>
        </p:spPr>
      </p:pic>
      <p:sp>
        <p:nvSpPr>
          <p:cNvPr id="9" name="ZoneTexte 8">
            <a:extLst>
              <a:ext uri="{FF2B5EF4-FFF2-40B4-BE49-F238E27FC236}">
                <a16:creationId xmlns:a16="http://schemas.microsoft.com/office/drawing/2014/main" id="{1F5F5732-C0E6-DF14-0502-7041D67A5719}"/>
              </a:ext>
            </a:extLst>
          </p:cNvPr>
          <p:cNvSpPr txBox="1"/>
          <p:nvPr/>
        </p:nvSpPr>
        <p:spPr>
          <a:xfrm>
            <a:off x="5217588" y="5645192"/>
            <a:ext cx="3268837" cy="923330"/>
          </a:xfrm>
          <a:prstGeom prst="rect">
            <a:avLst/>
          </a:prstGeom>
          <a:noFill/>
        </p:spPr>
        <p:txBody>
          <a:bodyPr wrap="square" rtlCol="0">
            <a:spAutoFit/>
          </a:bodyPr>
          <a:lstStyle/>
          <a:p>
            <a:pPr algn="ctr"/>
            <a:r>
              <a:rPr lang="en-GB" dirty="0"/>
              <a:t>VAMOS++</a:t>
            </a:r>
          </a:p>
          <a:p>
            <a:pPr algn="ctr"/>
            <a:r>
              <a:rPr lang="en-GB" dirty="0"/>
              <a:t>VAMOS second arm acceptance cut</a:t>
            </a:r>
          </a:p>
        </p:txBody>
      </p:sp>
      <p:sp>
        <p:nvSpPr>
          <p:cNvPr id="10" name="ZoneTexte 9">
            <a:extLst>
              <a:ext uri="{FF2B5EF4-FFF2-40B4-BE49-F238E27FC236}">
                <a16:creationId xmlns:a16="http://schemas.microsoft.com/office/drawing/2014/main" id="{1ED79EDB-9DE1-B4D1-3A15-BC6563B0DC59}"/>
              </a:ext>
            </a:extLst>
          </p:cNvPr>
          <p:cNvSpPr txBox="1"/>
          <p:nvPr/>
        </p:nvSpPr>
        <p:spPr>
          <a:xfrm rot="16200000">
            <a:off x="4467810" y="3544924"/>
            <a:ext cx="1773094" cy="369332"/>
          </a:xfrm>
          <a:prstGeom prst="rect">
            <a:avLst/>
          </a:prstGeom>
          <a:noFill/>
        </p:spPr>
        <p:txBody>
          <a:bodyPr wrap="square" rtlCol="0">
            <a:spAutoFit/>
          </a:bodyPr>
          <a:lstStyle/>
          <a:p>
            <a:r>
              <a:rPr lang="en-GB" dirty="0"/>
              <a:t>Second arm</a:t>
            </a:r>
          </a:p>
        </p:txBody>
      </p:sp>
      <p:sp>
        <p:nvSpPr>
          <p:cNvPr id="11" name="ZoneTexte 10">
            <a:extLst>
              <a:ext uri="{FF2B5EF4-FFF2-40B4-BE49-F238E27FC236}">
                <a16:creationId xmlns:a16="http://schemas.microsoft.com/office/drawing/2014/main" id="{B045641E-B6FD-EAD6-E2B0-391D4B662E22}"/>
              </a:ext>
            </a:extLst>
          </p:cNvPr>
          <p:cNvSpPr txBox="1"/>
          <p:nvPr/>
        </p:nvSpPr>
        <p:spPr>
          <a:xfrm>
            <a:off x="6330351" y="5120039"/>
            <a:ext cx="1773094" cy="369332"/>
          </a:xfrm>
          <a:prstGeom prst="rect">
            <a:avLst/>
          </a:prstGeom>
          <a:noFill/>
        </p:spPr>
        <p:txBody>
          <a:bodyPr wrap="square" rtlCol="0">
            <a:spAutoFit/>
          </a:bodyPr>
          <a:lstStyle/>
          <a:p>
            <a:r>
              <a:rPr lang="en-GB" dirty="0"/>
              <a:t>VAMOS++</a:t>
            </a:r>
          </a:p>
        </p:txBody>
      </p:sp>
      <p:pic>
        <p:nvPicPr>
          <p:cNvPr id="12" name="Image 11">
            <a:extLst>
              <a:ext uri="{FF2B5EF4-FFF2-40B4-BE49-F238E27FC236}">
                <a16:creationId xmlns:a16="http://schemas.microsoft.com/office/drawing/2014/main" id="{B3214E39-EAEA-41B6-2603-0352B0A7E72C}"/>
              </a:ext>
            </a:extLst>
          </p:cNvPr>
          <p:cNvPicPr>
            <a:picLocks noChangeAspect="1"/>
          </p:cNvPicPr>
          <p:nvPr/>
        </p:nvPicPr>
        <p:blipFill>
          <a:blip r:embed="rId3"/>
          <a:stretch>
            <a:fillRect/>
          </a:stretch>
        </p:blipFill>
        <p:spPr>
          <a:xfrm>
            <a:off x="8630029" y="2445083"/>
            <a:ext cx="3163170" cy="2835049"/>
          </a:xfrm>
          <a:prstGeom prst="rect">
            <a:avLst/>
          </a:prstGeom>
        </p:spPr>
      </p:pic>
      <p:sp>
        <p:nvSpPr>
          <p:cNvPr id="18" name="ZoneTexte 17">
            <a:extLst>
              <a:ext uri="{FF2B5EF4-FFF2-40B4-BE49-F238E27FC236}">
                <a16:creationId xmlns:a16="http://schemas.microsoft.com/office/drawing/2014/main" id="{9B6625C4-3962-2153-D29E-1A2E5C484378}"/>
              </a:ext>
            </a:extLst>
          </p:cNvPr>
          <p:cNvSpPr txBox="1"/>
          <p:nvPr/>
        </p:nvSpPr>
        <p:spPr>
          <a:xfrm rot="16200000">
            <a:off x="7937805" y="3510056"/>
            <a:ext cx="1773094" cy="369332"/>
          </a:xfrm>
          <a:prstGeom prst="rect">
            <a:avLst/>
          </a:prstGeom>
          <a:noFill/>
        </p:spPr>
        <p:txBody>
          <a:bodyPr wrap="square" rtlCol="0">
            <a:spAutoFit/>
          </a:bodyPr>
          <a:lstStyle/>
          <a:p>
            <a:r>
              <a:rPr lang="en-GB" dirty="0"/>
              <a:t>Second arm</a:t>
            </a:r>
          </a:p>
        </p:txBody>
      </p:sp>
      <p:sp>
        <p:nvSpPr>
          <p:cNvPr id="19" name="ZoneTexte 18">
            <a:extLst>
              <a:ext uri="{FF2B5EF4-FFF2-40B4-BE49-F238E27FC236}">
                <a16:creationId xmlns:a16="http://schemas.microsoft.com/office/drawing/2014/main" id="{096EA335-A681-24B5-154E-71BD63FF9DC7}"/>
              </a:ext>
            </a:extLst>
          </p:cNvPr>
          <p:cNvSpPr txBox="1"/>
          <p:nvPr/>
        </p:nvSpPr>
        <p:spPr>
          <a:xfrm>
            <a:off x="9068903" y="4982459"/>
            <a:ext cx="1773094" cy="369332"/>
          </a:xfrm>
          <a:prstGeom prst="rect">
            <a:avLst/>
          </a:prstGeom>
          <a:noFill/>
        </p:spPr>
        <p:txBody>
          <a:bodyPr wrap="square" rtlCol="0">
            <a:spAutoFit/>
          </a:bodyPr>
          <a:lstStyle/>
          <a:p>
            <a:r>
              <a:rPr lang="en-GB" dirty="0"/>
              <a:t>Second arm</a:t>
            </a:r>
          </a:p>
        </p:txBody>
      </p:sp>
      <p:sp>
        <p:nvSpPr>
          <p:cNvPr id="22" name="ZoneTexte 21">
            <a:extLst>
              <a:ext uri="{FF2B5EF4-FFF2-40B4-BE49-F238E27FC236}">
                <a16:creationId xmlns:a16="http://schemas.microsoft.com/office/drawing/2014/main" id="{8C514F55-01A6-FAB8-318E-BF5417BE4EA8}"/>
              </a:ext>
            </a:extLst>
          </p:cNvPr>
          <p:cNvSpPr txBox="1"/>
          <p:nvPr/>
        </p:nvSpPr>
        <p:spPr>
          <a:xfrm>
            <a:off x="9209314" y="5759277"/>
            <a:ext cx="2399980" cy="923330"/>
          </a:xfrm>
          <a:prstGeom prst="rect">
            <a:avLst/>
          </a:prstGeom>
          <a:noFill/>
        </p:spPr>
        <p:txBody>
          <a:bodyPr wrap="square" rtlCol="0">
            <a:spAutoFit/>
          </a:bodyPr>
          <a:lstStyle/>
          <a:p>
            <a:r>
              <a:rPr lang="en-GB" dirty="0"/>
              <a:t>Angle vs </a:t>
            </a:r>
            <a:r>
              <a:rPr lang="en-GB" dirty="0" err="1"/>
              <a:t>Tof</a:t>
            </a:r>
            <a:r>
              <a:rPr lang="en-GB" dirty="0"/>
              <a:t> for Th like fragments (what we want)</a:t>
            </a:r>
          </a:p>
        </p:txBody>
      </p:sp>
      <p:sp>
        <p:nvSpPr>
          <p:cNvPr id="23" name="ZoneTexte 22">
            <a:extLst>
              <a:ext uri="{FF2B5EF4-FFF2-40B4-BE49-F238E27FC236}">
                <a16:creationId xmlns:a16="http://schemas.microsoft.com/office/drawing/2014/main" id="{0CD87DF2-6CD4-1E40-5838-A2F3B2A2FC92}"/>
              </a:ext>
            </a:extLst>
          </p:cNvPr>
          <p:cNvSpPr txBox="1"/>
          <p:nvPr/>
        </p:nvSpPr>
        <p:spPr>
          <a:xfrm>
            <a:off x="675707" y="1311835"/>
            <a:ext cx="10149947" cy="1200329"/>
          </a:xfrm>
          <a:prstGeom prst="rect">
            <a:avLst/>
          </a:prstGeom>
          <a:noFill/>
        </p:spPr>
        <p:txBody>
          <a:bodyPr wrap="square" rtlCol="0">
            <a:spAutoFit/>
          </a:bodyPr>
          <a:lstStyle/>
          <a:p>
            <a:r>
              <a:rPr lang="en-GB" dirty="0"/>
              <a:t>How: </a:t>
            </a:r>
            <a:r>
              <a:rPr lang="en-GB" baseline="30000" dirty="0"/>
              <a:t>232</a:t>
            </a:r>
            <a:r>
              <a:rPr lang="en-GB" dirty="0"/>
              <a:t>Th+</a:t>
            </a:r>
            <a:r>
              <a:rPr lang="en-GB" baseline="30000" dirty="0"/>
              <a:t>96</a:t>
            </a:r>
            <a:r>
              <a:rPr lang="en-GB" dirty="0"/>
              <a:t>Zr @ 6 MeV/A</a:t>
            </a:r>
          </a:p>
          <a:p>
            <a:endParaRPr lang="en-GB" dirty="0"/>
          </a:p>
          <a:p>
            <a:r>
              <a:rPr lang="en-GB" dirty="0"/>
              <a:t>Maximum number of EXOGAM detectors ( around 10) , VAMOS++ at 23°, and VAMOS second arm at 17°</a:t>
            </a:r>
          </a:p>
          <a:p>
            <a:endParaRPr lang="en-GB" dirty="0"/>
          </a:p>
        </p:txBody>
      </p:sp>
    </p:spTree>
    <p:extLst>
      <p:ext uri="{BB962C8B-B14F-4D97-AF65-F5344CB8AC3E}">
        <p14:creationId xmlns:p14="http://schemas.microsoft.com/office/powerpoint/2010/main" val="219695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0CCB7ED-DC9D-0ACD-2CF6-30442B919429}"/>
              </a:ext>
            </a:extLst>
          </p:cNvPr>
          <p:cNvSpPr/>
          <p:nvPr/>
        </p:nvSpPr>
        <p:spPr>
          <a:xfrm>
            <a:off x="609600" y="685156"/>
            <a:ext cx="10999694" cy="62667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9F922675-1662-3249-671B-893A6217BC51}"/>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15" name="ZoneTexte 14">
            <a:extLst>
              <a:ext uri="{FF2B5EF4-FFF2-40B4-BE49-F238E27FC236}">
                <a16:creationId xmlns:a16="http://schemas.microsoft.com/office/drawing/2014/main" id="{602CACE5-4A32-61A1-4A29-5BF252492580}"/>
              </a:ext>
            </a:extLst>
          </p:cNvPr>
          <p:cNvSpPr txBox="1"/>
          <p:nvPr/>
        </p:nvSpPr>
        <p:spPr>
          <a:xfrm>
            <a:off x="2317116" y="775984"/>
            <a:ext cx="11309288" cy="369332"/>
          </a:xfrm>
          <a:prstGeom prst="rect">
            <a:avLst/>
          </a:prstGeom>
          <a:noFill/>
        </p:spPr>
        <p:txBody>
          <a:bodyPr wrap="square" rtlCol="0">
            <a:spAutoFit/>
          </a:bodyPr>
          <a:lstStyle/>
          <a:p>
            <a:r>
              <a:rPr lang="en-GB" dirty="0"/>
              <a:t>Purpose: Understand the survival of the Heavy Fragment (HF)</a:t>
            </a:r>
          </a:p>
        </p:txBody>
      </p:sp>
      <p:grpSp>
        <p:nvGrpSpPr>
          <p:cNvPr id="43" name="Groupe 42">
            <a:extLst>
              <a:ext uri="{FF2B5EF4-FFF2-40B4-BE49-F238E27FC236}">
                <a16:creationId xmlns:a16="http://schemas.microsoft.com/office/drawing/2014/main" id="{86A420DF-EBEC-7BC9-2F26-F7AB88E33F17}"/>
              </a:ext>
            </a:extLst>
          </p:cNvPr>
          <p:cNvGrpSpPr/>
          <p:nvPr/>
        </p:nvGrpSpPr>
        <p:grpSpPr>
          <a:xfrm>
            <a:off x="675707" y="3291086"/>
            <a:ext cx="4363432" cy="3447540"/>
            <a:chOff x="675707" y="3350720"/>
            <a:chExt cx="4363432" cy="3447540"/>
          </a:xfrm>
        </p:grpSpPr>
        <p:sp>
          <p:nvSpPr>
            <p:cNvPr id="3" name="Triangle 2">
              <a:extLst>
                <a:ext uri="{FF2B5EF4-FFF2-40B4-BE49-F238E27FC236}">
                  <a16:creationId xmlns:a16="http://schemas.microsoft.com/office/drawing/2014/main" id="{221ADD71-6D97-4B37-F3FE-EE98C52A7D25}"/>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94EB6E-B451-CA0C-4469-9ECFD3820531}"/>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189CB00-BF20-77B0-D8F2-DF027185AE80}"/>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C1FC407-C99A-1093-0EF1-37CDE78E8ECA}"/>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une 20">
              <a:extLst>
                <a:ext uri="{FF2B5EF4-FFF2-40B4-BE49-F238E27FC236}">
                  <a16:creationId xmlns:a16="http://schemas.microsoft.com/office/drawing/2014/main" id="{70E4C73E-F080-38E4-BE5B-C806F655995B}"/>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cteur droit avec flèche 24">
              <a:extLst>
                <a:ext uri="{FF2B5EF4-FFF2-40B4-BE49-F238E27FC236}">
                  <a16:creationId xmlns:a16="http://schemas.microsoft.com/office/drawing/2014/main" id="{C4BEF014-C119-348B-C779-CC08BBEC8B58}"/>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CCA2173-4542-CB17-D182-966C5A389547}"/>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7F2E1B3-642A-EE24-7A3F-C1C325C5B0F9}"/>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272B9B09-B56F-AED1-6BE7-0D4399F02699}"/>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EEBCA3BB-1E90-F7A2-9333-6835AEDA0F7B}"/>
                </a:ext>
              </a:extLst>
            </p:cNvPr>
            <p:cNvSpPr txBox="1"/>
            <p:nvPr/>
          </p:nvSpPr>
          <p:spPr>
            <a:xfrm>
              <a:off x="2925190" y="4878464"/>
              <a:ext cx="744627" cy="369332"/>
            </a:xfrm>
            <a:prstGeom prst="rect">
              <a:avLst/>
            </a:prstGeom>
            <a:noFill/>
          </p:spPr>
          <p:txBody>
            <a:bodyPr wrap="none" rtlCol="0">
              <a:spAutoFit/>
            </a:bodyPr>
            <a:lstStyle/>
            <a:p>
              <a:r>
                <a:rPr lang="en-GB" dirty="0">
                  <a:solidFill>
                    <a:srgbClr val="FF0000"/>
                  </a:solidFill>
                </a:rPr>
                <a:t>target</a:t>
              </a:r>
            </a:p>
          </p:txBody>
        </p:sp>
        <p:sp>
          <p:nvSpPr>
            <p:cNvPr id="38" name="ZoneTexte 37">
              <a:extLst>
                <a:ext uri="{FF2B5EF4-FFF2-40B4-BE49-F238E27FC236}">
                  <a16:creationId xmlns:a16="http://schemas.microsoft.com/office/drawing/2014/main" id="{C0002778-0936-EDED-7E34-B5C7A93F92AB}"/>
                </a:ext>
              </a:extLst>
            </p:cNvPr>
            <p:cNvSpPr txBox="1"/>
            <p:nvPr/>
          </p:nvSpPr>
          <p:spPr>
            <a:xfrm>
              <a:off x="3465462" y="3754356"/>
              <a:ext cx="1039512" cy="369332"/>
            </a:xfrm>
            <a:prstGeom prst="rect">
              <a:avLst/>
            </a:prstGeom>
            <a:noFill/>
          </p:spPr>
          <p:txBody>
            <a:bodyPr wrap="square" rtlCol="0">
              <a:spAutoFit/>
            </a:bodyPr>
            <a:lstStyle/>
            <a:p>
              <a:r>
                <a:rPr lang="en-GB" dirty="0" err="1">
                  <a:solidFill>
                    <a:schemeClr val="accent2"/>
                  </a:solidFill>
                </a:rPr>
                <a:t>Exogam</a:t>
              </a:r>
              <a:endParaRPr lang="en-GB" dirty="0">
                <a:solidFill>
                  <a:schemeClr val="accent2"/>
                </a:solidFill>
              </a:endParaRPr>
            </a:p>
          </p:txBody>
        </p:sp>
        <p:sp>
          <p:nvSpPr>
            <p:cNvPr id="39" name="ZoneTexte 38">
              <a:extLst>
                <a:ext uri="{FF2B5EF4-FFF2-40B4-BE49-F238E27FC236}">
                  <a16:creationId xmlns:a16="http://schemas.microsoft.com/office/drawing/2014/main" id="{FF1A5F72-69B6-ABF6-560B-E8CDE8829F3A}"/>
                </a:ext>
              </a:extLst>
            </p:cNvPr>
            <p:cNvSpPr txBox="1"/>
            <p:nvPr/>
          </p:nvSpPr>
          <p:spPr>
            <a:xfrm>
              <a:off x="675707" y="3412194"/>
              <a:ext cx="1400439" cy="646331"/>
            </a:xfrm>
            <a:prstGeom prst="rect">
              <a:avLst/>
            </a:prstGeom>
            <a:noFill/>
          </p:spPr>
          <p:txBody>
            <a:bodyPr wrap="square" rtlCol="0">
              <a:spAutoFit/>
            </a:bodyPr>
            <a:lstStyle/>
            <a:p>
              <a:pPr algn="ctr"/>
              <a:r>
                <a:rPr lang="en-GB" dirty="0">
                  <a:solidFill>
                    <a:schemeClr val="accent6">
                      <a:lumMod val="50000"/>
                    </a:schemeClr>
                  </a:solidFill>
                </a:rPr>
                <a:t>VAMOS second arm</a:t>
              </a:r>
            </a:p>
          </p:txBody>
        </p:sp>
        <p:sp>
          <p:nvSpPr>
            <p:cNvPr id="40" name="ZoneTexte 39">
              <a:extLst>
                <a:ext uri="{FF2B5EF4-FFF2-40B4-BE49-F238E27FC236}">
                  <a16:creationId xmlns:a16="http://schemas.microsoft.com/office/drawing/2014/main" id="{06738760-1070-9132-D103-ADCEE6CC15F3}"/>
                </a:ext>
              </a:extLst>
            </p:cNvPr>
            <p:cNvSpPr txBox="1"/>
            <p:nvPr/>
          </p:nvSpPr>
          <p:spPr>
            <a:xfrm>
              <a:off x="1605658" y="6166491"/>
              <a:ext cx="1400439" cy="369332"/>
            </a:xfrm>
            <a:prstGeom prst="rect">
              <a:avLst/>
            </a:prstGeom>
            <a:noFill/>
          </p:spPr>
          <p:txBody>
            <a:bodyPr wrap="square" rtlCol="0">
              <a:spAutoFit/>
            </a:bodyPr>
            <a:lstStyle/>
            <a:p>
              <a:pPr algn="ctr"/>
              <a:r>
                <a:rPr lang="en-GB" dirty="0">
                  <a:solidFill>
                    <a:schemeClr val="accent6">
                      <a:lumMod val="50000"/>
                    </a:schemeClr>
                  </a:solidFill>
                </a:rPr>
                <a:t>VAMOS++</a:t>
              </a:r>
            </a:p>
          </p:txBody>
        </p:sp>
        <p:sp>
          <p:nvSpPr>
            <p:cNvPr id="41" name="ZoneTexte 40">
              <a:extLst>
                <a:ext uri="{FF2B5EF4-FFF2-40B4-BE49-F238E27FC236}">
                  <a16:creationId xmlns:a16="http://schemas.microsoft.com/office/drawing/2014/main" id="{BD374427-D7BC-1ACB-E71C-C9631092EDA1}"/>
                </a:ext>
              </a:extLst>
            </p:cNvPr>
            <p:cNvSpPr txBox="1"/>
            <p:nvPr/>
          </p:nvSpPr>
          <p:spPr>
            <a:xfrm rot="2927734">
              <a:off x="2360849" y="3611888"/>
              <a:ext cx="1168668" cy="646331"/>
            </a:xfrm>
            <a:prstGeom prst="rect">
              <a:avLst/>
            </a:prstGeom>
            <a:noFill/>
          </p:spPr>
          <p:txBody>
            <a:bodyPr wrap="square" rtlCol="0">
              <a:spAutoFit/>
            </a:bodyPr>
            <a:lstStyle/>
            <a:p>
              <a:pPr algn="ctr"/>
              <a:r>
                <a:rPr lang="en-GB" dirty="0"/>
                <a:t>Heavy fragments</a:t>
              </a:r>
            </a:p>
          </p:txBody>
        </p:sp>
        <p:sp>
          <p:nvSpPr>
            <p:cNvPr id="42" name="ZoneTexte 41">
              <a:extLst>
                <a:ext uri="{FF2B5EF4-FFF2-40B4-BE49-F238E27FC236}">
                  <a16:creationId xmlns:a16="http://schemas.microsoft.com/office/drawing/2014/main" id="{E5853D02-2CD7-895D-F7E6-0AB25180F90A}"/>
                </a:ext>
              </a:extLst>
            </p:cNvPr>
            <p:cNvSpPr txBox="1"/>
            <p:nvPr/>
          </p:nvSpPr>
          <p:spPr>
            <a:xfrm rot="18135440">
              <a:off x="848077" y="5221926"/>
              <a:ext cx="1168668" cy="646331"/>
            </a:xfrm>
            <a:prstGeom prst="rect">
              <a:avLst/>
            </a:prstGeom>
            <a:noFill/>
          </p:spPr>
          <p:txBody>
            <a:bodyPr wrap="square" rtlCol="0">
              <a:spAutoFit/>
            </a:bodyPr>
            <a:lstStyle/>
            <a:p>
              <a:pPr algn="ctr"/>
              <a:r>
                <a:rPr lang="en-GB" dirty="0"/>
                <a:t>Light fragments</a:t>
              </a:r>
            </a:p>
          </p:txBody>
        </p:sp>
      </p:grpSp>
      <p:sp>
        <p:nvSpPr>
          <p:cNvPr id="7" name="ZoneTexte 6">
            <a:extLst>
              <a:ext uri="{FF2B5EF4-FFF2-40B4-BE49-F238E27FC236}">
                <a16:creationId xmlns:a16="http://schemas.microsoft.com/office/drawing/2014/main" id="{E90F6FB4-7A8D-E1AF-ACDC-76681B86FA74}"/>
              </a:ext>
            </a:extLst>
          </p:cNvPr>
          <p:cNvSpPr txBox="1"/>
          <p:nvPr/>
        </p:nvSpPr>
        <p:spPr>
          <a:xfrm>
            <a:off x="3065278" y="5099561"/>
            <a:ext cx="760218" cy="369332"/>
          </a:xfrm>
          <a:prstGeom prst="rect">
            <a:avLst/>
          </a:prstGeom>
          <a:noFill/>
        </p:spPr>
        <p:txBody>
          <a:bodyPr wrap="square" rtlCol="0">
            <a:spAutoFit/>
          </a:bodyPr>
          <a:lstStyle/>
          <a:p>
            <a:r>
              <a:rPr lang="en-GB" baseline="30000" dirty="0">
                <a:solidFill>
                  <a:srgbClr val="FF0000"/>
                </a:solidFill>
              </a:rPr>
              <a:t>96</a:t>
            </a:r>
            <a:r>
              <a:rPr lang="en-GB" dirty="0">
                <a:solidFill>
                  <a:srgbClr val="FF0000"/>
                </a:solidFill>
              </a:rPr>
              <a:t>Zr</a:t>
            </a:r>
          </a:p>
        </p:txBody>
      </p:sp>
      <p:pic>
        <p:nvPicPr>
          <p:cNvPr id="2" name="Image 1">
            <a:extLst>
              <a:ext uri="{FF2B5EF4-FFF2-40B4-BE49-F238E27FC236}">
                <a16:creationId xmlns:a16="http://schemas.microsoft.com/office/drawing/2014/main" id="{62064B38-0604-050E-B17E-21FE181C9E8B}"/>
              </a:ext>
            </a:extLst>
          </p:cNvPr>
          <p:cNvPicPr>
            <a:picLocks noChangeAspect="1"/>
          </p:cNvPicPr>
          <p:nvPr/>
        </p:nvPicPr>
        <p:blipFill>
          <a:blip r:embed="rId2"/>
          <a:stretch>
            <a:fillRect/>
          </a:stretch>
        </p:blipFill>
        <p:spPr>
          <a:xfrm>
            <a:off x="5115869" y="2458010"/>
            <a:ext cx="6915712" cy="3068561"/>
          </a:xfrm>
          <a:prstGeom prst="rect">
            <a:avLst/>
          </a:prstGeom>
        </p:spPr>
      </p:pic>
      <p:sp>
        <p:nvSpPr>
          <p:cNvPr id="16" name="ZoneTexte 15">
            <a:extLst>
              <a:ext uri="{FF2B5EF4-FFF2-40B4-BE49-F238E27FC236}">
                <a16:creationId xmlns:a16="http://schemas.microsoft.com/office/drawing/2014/main" id="{BD6CF8D6-82D2-7CD8-171E-A3E00FA3D6C9}"/>
              </a:ext>
            </a:extLst>
          </p:cNvPr>
          <p:cNvSpPr txBox="1"/>
          <p:nvPr/>
        </p:nvSpPr>
        <p:spPr>
          <a:xfrm>
            <a:off x="6260512" y="5553827"/>
            <a:ext cx="4626426" cy="923330"/>
          </a:xfrm>
          <a:prstGeom prst="rect">
            <a:avLst/>
          </a:prstGeom>
          <a:noFill/>
        </p:spPr>
        <p:txBody>
          <a:bodyPr wrap="square" rtlCol="0">
            <a:spAutoFit/>
          </a:bodyPr>
          <a:lstStyle/>
          <a:p>
            <a:pPr algn="ctr"/>
            <a:r>
              <a:rPr lang="en-GB" dirty="0"/>
              <a:t>Second arm in strongly reduce the fission fragments background for easy identification with </a:t>
            </a:r>
            <a:r>
              <a:rPr lang="en-GB" dirty="0" err="1"/>
              <a:t>Exogam</a:t>
            </a:r>
            <a:endParaRPr lang="en-GB" dirty="0"/>
          </a:p>
        </p:txBody>
      </p:sp>
      <p:sp>
        <p:nvSpPr>
          <p:cNvPr id="23" name="ZoneTexte 22">
            <a:extLst>
              <a:ext uri="{FF2B5EF4-FFF2-40B4-BE49-F238E27FC236}">
                <a16:creationId xmlns:a16="http://schemas.microsoft.com/office/drawing/2014/main" id="{5DDEB2F3-4E2D-E5CB-45EC-0A314AFBDD87}"/>
              </a:ext>
            </a:extLst>
          </p:cNvPr>
          <p:cNvSpPr txBox="1"/>
          <p:nvPr/>
        </p:nvSpPr>
        <p:spPr>
          <a:xfrm>
            <a:off x="675707" y="1311835"/>
            <a:ext cx="10149947" cy="1200329"/>
          </a:xfrm>
          <a:prstGeom prst="rect">
            <a:avLst/>
          </a:prstGeom>
          <a:noFill/>
        </p:spPr>
        <p:txBody>
          <a:bodyPr wrap="square" rtlCol="0">
            <a:spAutoFit/>
          </a:bodyPr>
          <a:lstStyle/>
          <a:p>
            <a:r>
              <a:rPr lang="en-GB" dirty="0"/>
              <a:t>How: </a:t>
            </a:r>
            <a:r>
              <a:rPr lang="en-GB" baseline="30000" dirty="0"/>
              <a:t>232</a:t>
            </a:r>
            <a:r>
              <a:rPr lang="en-GB" dirty="0"/>
              <a:t>Th+</a:t>
            </a:r>
            <a:r>
              <a:rPr lang="en-GB" baseline="30000" dirty="0"/>
              <a:t>96</a:t>
            </a:r>
            <a:r>
              <a:rPr lang="en-GB" dirty="0"/>
              <a:t>Zr @ 6 MeV/A</a:t>
            </a:r>
          </a:p>
          <a:p>
            <a:endParaRPr lang="en-GB" dirty="0"/>
          </a:p>
          <a:p>
            <a:r>
              <a:rPr lang="en-GB" dirty="0"/>
              <a:t>Maximum number of EXOGAM detectors ( around 10) , VAMOS++ at 23°, and VAMOS second arm at 17°</a:t>
            </a:r>
          </a:p>
          <a:p>
            <a:endParaRPr lang="en-GB" dirty="0"/>
          </a:p>
        </p:txBody>
      </p:sp>
      <p:sp>
        <p:nvSpPr>
          <p:cNvPr id="24" name="ZoneTexte 23">
            <a:extLst>
              <a:ext uri="{FF2B5EF4-FFF2-40B4-BE49-F238E27FC236}">
                <a16:creationId xmlns:a16="http://schemas.microsoft.com/office/drawing/2014/main" id="{6284A629-80CF-A396-FFE1-5E1C4C2FCE56}"/>
              </a:ext>
            </a:extLst>
          </p:cNvPr>
          <p:cNvSpPr txBox="1"/>
          <p:nvPr/>
        </p:nvSpPr>
        <p:spPr>
          <a:xfrm>
            <a:off x="4620956" y="4860236"/>
            <a:ext cx="1322644" cy="369332"/>
          </a:xfrm>
          <a:prstGeom prst="rect">
            <a:avLst/>
          </a:prstGeom>
          <a:noFill/>
        </p:spPr>
        <p:txBody>
          <a:bodyPr wrap="square" rtlCol="0">
            <a:spAutoFit/>
          </a:bodyPr>
          <a:lstStyle/>
          <a:p>
            <a:r>
              <a:rPr lang="en-GB" baseline="30000" dirty="0"/>
              <a:t>232</a:t>
            </a:r>
            <a:r>
              <a:rPr lang="en-GB" dirty="0"/>
              <a:t>Th</a:t>
            </a:r>
          </a:p>
        </p:txBody>
      </p:sp>
    </p:spTree>
    <p:extLst>
      <p:ext uri="{BB962C8B-B14F-4D97-AF65-F5344CB8AC3E}">
        <p14:creationId xmlns:p14="http://schemas.microsoft.com/office/powerpoint/2010/main" val="22595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0CCB7ED-DC9D-0ACD-2CF6-30442B919429}"/>
              </a:ext>
            </a:extLst>
          </p:cNvPr>
          <p:cNvSpPr/>
          <p:nvPr/>
        </p:nvSpPr>
        <p:spPr>
          <a:xfrm>
            <a:off x="609600" y="685156"/>
            <a:ext cx="10999694" cy="62667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9F922675-1662-3249-671B-893A6217BC51}"/>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15" name="ZoneTexte 14">
            <a:extLst>
              <a:ext uri="{FF2B5EF4-FFF2-40B4-BE49-F238E27FC236}">
                <a16:creationId xmlns:a16="http://schemas.microsoft.com/office/drawing/2014/main" id="{602CACE5-4A32-61A1-4A29-5BF252492580}"/>
              </a:ext>
            </a:extLst>
          </p:cNvPr>
          <p:cNvSpPr txBox="1"/>
          <p:nvPr/>
        </p:nvSpPr>
        <p:spPr>
          <a:xfrm>
            <a:off x="675707" y="685156"/>
            <a:ext cx="11309288" cy="646331"/>
          </a:xfrm>
          <a:prstGeom prst="rect">
            <a:avLst/>
          </a:prstGeom>
          <a:noFill/>
        </p:spPr>
        <p:txBody>
          <a:bodyPr wrap="square" rtlCol="0">
            <a:spAutoFit/>
          </a:bodyPr>
          <a:lstStyle/>
          <a:p>
            <a:r>
              <a:rPr lang="en-GB" dirty="0"/>
              <a:t>Purpose: Understand the survival of the Heavy Fragment (HF) depending on incidence energy, emission angle, and beam and target combinations </a:t>
            </a:r>
          </a:p>
        </p:txBody>
      </p:sp>
      <p:grpSp>
        <p:nvGrpSpPr>
          <p:cNvPr id="43" name="Groupe 42">
            <a:extLst>
              <a:ext uri="{FF2B5EF4-FFF2-40B4-BE49-F238E27FC236}">
                <a16:creationId xmlns:a16="http://schemas.microsoft.com/office/drawing/2014/main" id="{86A420DF-EBEC-7BC9-2F26-F7AB88E33F17}"/>
              </a:ext>
            </a:extLst>
          </p:cNvPr>
          <p:cNvGrpSpPr/>
          <p:nvPr/>
        </p:nvGrpSpPr>
        <p:grpSpPr>
          <a:xfrm>
            <a:off x="675707" y="3291086"/>
            <a:ext cx="4363432" cy="3447540"/>
            <a:chOff x="675707" y="3350720"/>
            <a:chExt cx="4363432" cy="3447540"/>
          </a:xfrm>
        </p:grpSpPr>
        <p:sp>
          <p:nvSpPr>
            <p:cNvPr id="3" name="Triangle 2">
              <a:extLst>
                <a:ext uri="{FF2B5EF4-FFF2-40B4-BE49-F238E27FC236}">
                  <a16:creationId xmlns:a16="http://schemas.microsoft.com/office/drawing/2014/main" id="{221ADD71-6D97-4B37-F3FE-EE98C52A7D25}"/>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94EB6E-B451-CA0C-4469-9ECFD3820531}"/>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189CB00-BF20-77B0-D8F2-DF027185AE80}"/>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C1FC407-C99A-1093-0EF1-37CDE78E8ECA}"/>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une 20">
              <a:extLst>
                <a:ext uri="{FF2B5EF4-FFF2-40B4-BE49-F238E27FC236}">
                  <a16:creationId xmlns:a16="http://schemas.microsoft.com/office/drawing/2014/main" id="{70E4C73E-F080-38E4-BE5B-C806F655995B}"/>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cteur droit avec flèche 24">
              <a:extLst>
                <a:ext uri="{FF2B5EF4-FFF2-40B4-BE49-F238E27FC236}">
                  <a16:creationId xmlns:a16="http://schemas.microsoft.com/office/drawing/2014/main" id="{C4BEF014-C119-348B-C779-CC08BBEC8B58}"/>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6CCA2173-4542-CB17-D182-966C5A389547}"/>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7F2E1B3-642A-EE24-7A3F-C1C325C5B0F9}"/>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272B9B09-B56F-AED1-6BE7-0D4399F02699}"/>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EEBCA3BB-1E90-F7A2-9333-6835AEDA0F7B}"/>
                </a:ext>
              </a:extLst>
            </p:cNvPr>
            <p:cNvSpPr txBox="1"/>
            <p:nvPr/>
          </p:nvSpPr>
          <p:spPr>
            <a:xfrm>
              <a:off x="2925190" y="4878464"/>
              <a:ext cx="744627" cy="369332"/>
            </a:xfrm>
            <a:prstGeom prst="rect">
              <a:avLst/>
            </a:prstGeom>
            <a:noFill/>
          </p:spPr>
          <p:txBody>
            <a:bodyPr wrap="none" rtlCol="0">
              <a:spAutoFit/>
            </a:bodyPr>
            <a:lstStyle/>
            <a:p>
              <a:r>
                <a:rPr lang="en-GB" dirty="0">
                  <a:solidFill>
                    <a:srgbClr val="FF0000"/>
                  </a:solidFill>
                </a:rPr>
                <a:t>target</a:t>
              </a:r>
            </a:p>
          </p:txBody>
        </p:sp>
        <p:sp>
          <p:nvSpPr>
            <p:cNvPr id="38" name="ZoneTexte 37">
              <a:extLst>
                <a:ext uri="{FF2B5EF4-FFF2-40B4-BE49-F238E27FC236}">
                  <a16:creationId xmlns:a16="http://schemas.microsoft.com/office/drawing/2014/main" id="{C0002778-0936-EDED-7E34-B5C7A93F92AB}"/>
                </a:ext>
              </a:extLst>
            </p:cNvPr>
            <p:cNvSpPr txBox="1"/>
            <p:nvPr/>
          </p:nvSpPr>
          <p:spPr>
            <a:xfrm>
              <a:off x="3465462" y="3754356"/>
              <a:ext cx="1039512" cy="369332"/>
            </a:xfrm>
            <a:prstGeom prst="rect">
              <a:avLst/>
            </a:prstGeom>
            <a:noFill/>
          </p:spPr>
          <p:txBody>
            <a:bodyPr wrap="square" rtlCol="0">
              <a:spAutoFit/>
            </a:bodyPr>
            <a:lstStyle/>
            <a:p>
              <a:r>
                <a:rPr lang="en-GB" dirty="0" err="1">
                  <a:solidFill>
                    <a:schemeClr val="accent2"/>
                  </a:solidFill>
                </a:rPr>
                <a:t>Exogam</a:t>
              </a:r>
              <a:endParaRPr lang="en-GB" dirty="0">
                <a:solidFill>
                  <a:schemeClr val="accent2"/>
                </a:solidFill>
              </a:endParaRPr>
            </a:p>
          </p:txBody>
        </p:sp>
        <p:sp>
          <p:nvSpPr>
            <p:cNvPr id="39" name="ZoneTexte 38">
              <a:extLst>
                <a:ext uri="{FF2B5EF4-FFF2-40B4-BE49-F238E27FC236}">
                  <a16:creationId xmlns:a16="http://schemas.microsoft.com/office/drawing/2014/main" id="{FF1A5F72-69B6-ABF6-560B-E8CDE8829F3A}"/>
                </a:ext>
              </a:extLst>
            </p:cNvPr>
            <p:cNvSpPr txBox="1"/>
            <p:nvPr/>
          </p:nvSpPr>
          <p:spPr>
            <a:xfrm>
              <a:off x="675707" y="3412194"/>
              <a:ext cx="1400439" cy="646331"/>
            </a:xfrm>
            <a:prstGeom prst="rect">
              <a:avLst/>
            </a:prstGeom>
            <a:noFill/>
          </p:spPr>
          <p:txBody>
            <a:bodyPr wrap="square" rtlCol="0">
              <a:spAutoFit/>
            </a:bodyPr>
            <a:lstStyle/>
            <a:p>
              <a:pPr algn="ctr"/>
              <a:r>
                <a:rPr lang="en-GB" dirty="0">
                  <a:solidFill>
                    <a:schemeClr val="accent6">
                      <a:lumMod val="50000"/>
                    </a:schemeClr>
                  </a:solidFill>
                </a:rPr>
                <a:t>VAMOS second arm</a:t>
              </a:r>
            </a:p>
          </p:txBody>
        </p:sp>
        <p:sp>
          <p:nvSpPr>
            <p:cNvPr id="40" name="ZoneTexte 39">
              <a:extLst>
                <a:ext uri="{FF2B5EF4-FFF2-40B4-BE49-F238E27FC236}">
                  <a16:creationId xmlns:a16="http://schemas.microsoft.com/office/drawing/2014/main" id="{06738760-1070-9132-D103-ADCEE6CC15F3}"/>
                </a:ext>
              </a:extLst>
            </p:cNvPr>
            <p:cNvSpPr txBox="1"/>
            <p:nvPr/>
          </p:nvSpPr>
          <p:spPr>
            <a:xfrm>
              <a:off x="1605658" y="6166491"/>
              <a:ext cx="1400439" cy="369332"/>
            </a:xfrm>
            <a:prstGeom prst="rect">
              <a:avLst/>
            </a:prstGeom>
            <a:noFill/>
          </p:spPr>
          <p:txBody>
            <a:bodyPr wrap="square" rtlCol="0">
              <a:spAutoFit/>
            </a:bodyPr>
            <a:lstStyle/>
            <a:p>
              <a:pPr algn="ctr"/>
              <a:r>
                <a:rPr lang="en-GB" dirty="0">
                  <a:solidFill>
                    <a:schemeClr val="accent6">
                      <a:lumMod val="50000"/>
                    </a:schemeClr>
                  </a:solidFill>
                </a:rPr>
                <a:t>VAMOS++</a:t>
              </a:r>
            </a:p>
          </p:txBody>
        </p:sp>
        <p:sp>
          <p:nvSpPr>
            <p:cNvPr id="41" name="ZoneTexte 40">
              <a:extLst>
                <a:ext uri="{FF2B5EF4-FFF2-40B4-BE49-F238E27FC236}">
                  <a16:creationId xmlns:a16="http://schemas.microsoft.com/office/drawing/2014/main" id="{BD374427-D7BC-1ACB-E71C-C9631092EDA1}"/>
                </a:ext>
              </a:extLst>
            </p:cNvPr>
            <p:cNvSpPr txBox="1"/>
            <p:nvPr/>
          </p:nvSpPr>
          <p:spPr>
            <a:xfrm rot="2927734">
              <a:off x="2360849" y="3611888"/>
              <a:ext cx="1168668" cy="646331"/>
            </a:xfrm>
            <a:prstGeom prst="rect">
              <a:avLst/>
            </a:prstGeom>
            <a:noFill/>
          </p:spPr>
          <p:txBody>
            <a:bodyPr wrap="square" rtlCol="0">
              <a:spAutoFit/>
            </a:bodyPr>
            <a:lstStyle/>
            <a:p>
              <a:pPr algn="ctr"/>
              <a:r>
                <a:rPr lang="en-GB" dirty="0"/>
                <a:t>Heavy fragments</a:t>
              </a:r>
            </a:p>
          </p:txBody>
        </p:sp>
        <p:sp>
          <p:nvSpPr>
            <p:cNvPr id="42" name="ZoneTexte 41">
              <a:extLst>
                <a:ext uri="{FF2B5EF4-FFF2-40B4-BE49-F238E27FC236}">
                  <a16:creationId xmlns:a16="http://schemas.microsoft.com/office/drawing/2014/main" id="{E5853D02-2CD7-895D-F7E6-0AB25180F90A}"/>
                </a:ext>
              </a:extLst>
            </p:cNvPr>
            <p:cNvSpPr txBox="1"/>
            <p:nvPr/>
          </p:nvSpPr>
          <p:spPr>
            <a:xfrm rot="18135440">
              <a:off x="848077" y="5221926"/>
              <a:ext cx="1168668" cy="646331"/>
            </a:xfrm>
            <a:prstGeom prst="rect">
              <a:avLst/>
            </a:prstGeom>
            <a:noFill/>
          </p:spPr>
          <p:txBody>
            <a:bodyPr wrap="square" rtlCol="0">
              <a:spAutoFit/>
            </a:bodyPr>
            <a:lstStyle/>
            <a:p>
              <a:pPr algn="ctr"/>
              <a:r>
                <a:rPr lang="en-GB" dirty="0"/>
                <a:t>Light fragments</a:t>
              </a:r>
            </a:p>
          </p:txBody>
        </p:sp>
      </p:grpSp>
      <p:sp>
        <p:nvSpPr>
          <p:cNvPr id="7" name="ZoneTexte 6">
            <a:extLst>
              <a:ext uri="{FF2B5EF4-FFF2-40B4-BE49-F238E27FC236}">
                <a16:creationId xmlns:a16="http://schemas.microsoft.com/office/drawing/2014/main" id="{E90F6FB4-7A8D-E1AF-ACDC-76681B86FA74}"/>
              </a:ext>
            </a:extLst>
          </p:cNvPr>
          <p:cNvSpPr txBox="1"/>
          <p:nvPr/>
        </p:nvSpPr>
        <p:spPr>
          <a:xfrm>
            <a:off x="3065278" y="5099561"/>
            <a:ext cx="760218" cy="369332"/>
          </a:xfrm>
          <a:prstGeom prst="rect">
            <a:avLst/>
          </a:prstGeom>
          <a:noFill/>
        </p:spPr>
        <p:txBody>
          <a:bodyPr wrap="square" rtlCol="0">
            <a:spAutoFit/>
          </a:bodyPr>
          <a:lstStyle/>
          <a:p>
            <a:r>
              <a:rPr lang="en-GB" baseline="30000" dirty="0">
                <a:solidFill>
                  <a:srgbClr val="FF0000"/>
                </a:solidFill>
              </a:rPr>
              <a:t>96</a:t>
            </a:r>
            <a:r>
              <a:rPr lang="en-GB" dirty="0">
                <a:solidFill>
                  <a:srgbClr val="FF0000"/>
                </a:solidFill>
              </a:rPr>
              <a:t>Zr</a:t>
            </a:r>
          </a:p>
        </p:txBody>
      </p:sp>
      <p:sp>
        <p:nvSpPr>
          <p:cNvPr id="23" name="ZoneTexte 22">
            <a:extLst>
              <a:ext uri="{FF2B5EF4-FFF2-40B4-BE49-F238E27FC236}">
                <a16:creationId xmlns:a16="http://schemas.microsoft.com/office/drawing/2014/main" id="{5DDEB2F3-4E2D-E5CB-45EC-0A314AFBDD87}"/>
              </a:ext>
            </a:extLst>
          </p:cNvPr>
          <p:cNvSpPr txBox="1"/>
          <p:nvPr/>
        </p:nvSpPr>
        <p:spPr>
          <a:xfrm>
            <a:off x="675707" y="1311835"/>
            <a:ext cx="10149947" cy="1200329"/>
          </a:xfrm>
          <a:prstGeom prst="rect">
            <a:avLst/>
          </a:prstGeom>
          <a:noFill/>
        </p:spPr>
        <p:txBody>
          <a:bodyPr wrap="square" rtlCol="0">
            <a:spAutoFit/>
          </a:bodyPr>
          <a:lstStyle/>
          <a:p>
            <a:r>
              <a:rPr lang="en-GB" dirty="0"/>
              <a:t>How: </a:t>
            </a:r>
            <a:r>
              <a:rPr lang="en-GB" baseline="30000" dirty="0"/>
              <a:t>232</a:t>
            </a:r>
            <a:r>
              <a:rPr lang="en-GB" dirty="0"/>
              <a:t>Th+</a:t>
            </a:r>
            <a:r>
              <a:rPr lang="en-GB" baseline="30000" dirty="0"/>
              <a:t>96</a:t>
            </a:r>
            <a:r>
              <a:rPr lang="en-GB" dirty="0"/>
              <a:t>Zr @ 6 MeV/A</a:t>
            </a:r>
          </a:p>
          <a:p>
            <a:endParaRPr lang="en-GB" dirty="0"/>
          </a:p>
          <a:p>
            <a:r>
              <a:rPr lang="en-GB" dirty="0"/>
              <a:t>Maximum number of EXOGAM detectors ( around 10) , VAMOS++ at 23°, and VAMOS second arm at 17°</a:t>
            </a:r>
          </a:p>
          <a:p>
            <a:endParaRPr lang="en-GB" dirty="0"/>
          </a:p>
        </p:txBody>
      </p:sp>
      <p:pic>
        <p:nvPicPr>
          <p:cNvPr id="4" name="Image 3">
            <a:extLst>
              <a:ext uri="{FF2B5EF4-FFF2-40B4-BE49-F238E27FC236}">
                <a16:creationId xmlns:a16="http://schemas.microsoft.com/office/drawing/2014/main" id="{1A139C81-C49F-3311-D188-13A64A25D105}"/>
              </a:ext>
            </a:extLst>
          </p:cNvPr>
          <p:cNvPicPr>
            <a:picLocks noChangeAspect="1"/>
          </p:cNvPicPr>
          <p:nvPr/>
        </p:nvPicPr>
        <p:blipFill>
          <a:blip r:embed="rId2"/>
          <a:stretch>
            <a:fillRect/>
          </a:stretch>
        </p:blipFill>
        <p:spPr>
          <a:xfrm>
            <a:off x="5055112" y="2553009"/>
            <a:ext cx="6461181" cy="1945560"/>
          </a:xfrm>
          <a:prstGeom prst="rect">
            <a:avLst/>
          </a:prstGeom>
        </p:spPr>
      </p:pic>
      <p:sp>
        <p:nvSpPr>
          <p:cNvPr id="6" name="ZoneTexte 5">
            <a:extLst>
              <a:ext uri="{FF2B5EF4-FFF2-40B4-BE49-F238E27FC236}">
                <a16:creationId xmlns:a16="http://schemas.microsoft.com/office/drawing/2014/main" id="{456314E5-0F4D-16B2-2F06-7AC87730D7F6}"/>
              </a:ext>
            </a:extLst>
          </p:cNvPr>
          <p:cNvSpPr txBox="1"/>
          <p:nvPr/>
        </p:nvSpPr>
        <p:spPr>
          <a:xfrm>
            <a:off x="5562927" y="4947359"/>
            <a:ext cx="6145747" cy="1477328"/>
          </a:xfrm>
          <a:prstGeom prst="rect">
            <a:avLst/>
          </a:prstGeom>
          <a:noFill/>
        </p:spPr>
        <p:txBody>
          <a:bodyPr wrap="square" rtlCol="0">
            <a:spAutoFit/>
          </a:bodyPr>
          <a:lstStyle/>
          <a:p>
            <a:r>
              <a:rPr lang="fr-FR" sz="1800" dirty="0">
                <a:effectLst/>
                <a:latin typeface="CMR9"/>
              </a:rPr>
              <a:t>Doppler-</a:t>
            </a:r>
            <a:r>
              <a:rPr lang="fr-FR" sz="1800" dirty="0" err="1">
                <a:effectLst/>
                <a:latin typeface="CMR9"/>
              </a:rPr>
              <a:t>corrected</a:t>
            </a:r>
            <a:r>
              <a:rPr lang="fr-FR" sz="1800" dirty="0">
                <a:effectLst/>
                <a:latin typeface="CMR9"/>
              </a:rPr>
              <a:t> </a:t>
            </a:r>
            <a:r>
              <a:rPr lang="el-GR" sz="1800" dirty="0">
                <a:effectLst/>
                <a:latin typeface="CMMI9"/>
              </a:rPr>
              <a:t>γ</a:t>
            </a:r>
            <a:r>
              <a:rPr lang="el-GR" sz="1800" dirty="0">
                <a:effectLst/>
                <a:latin typeface="CMR9"/>
              </a:rPr>
              <a:t>-</a:t>
            </a:r>
            <a:r>
              <a:rPr lang="fr-FR" sz="1800" dirty="0">
                <a:effectLst/>
                <a:latin typeface="CMR9"/>
              </a:rPr>
              <a:t>ray </a:t>
            </a:r>
            <a:r>
              <a:rPr lang="fr-FR" sz="1800" dirty="0" err="1">
                <a:effectLst/>
                <a:latin typeface="CMR9"/>
              </a:rPr>
              <a:t>spectra</a:t>
            </a:r>
            <a:r>
              <a:rPr lang="fr-FR" sz="1800" dirty="0">
                <a:effectLst/>
                <a:latin typeface="CMR9"/>
              </a:rPr>
              <a:t> </a:t>
            </a:r>
            <a:r>
              <a:rPr lang="fr-FR" sz="1800" dirty="0" err="1">
                <a:effectLst/>
                <a:latin typeface="CMR9"/>
              </a:rPr>
              <a:t>with</a:t>
            </a:r>
            <a:r>
              <a:rPr lang="fr-FR" sz="1800" dirty="0">
                <a:effectLst/>
                <a:latin typeface="CMR9"/>
              </a:rPr>
              <a:t> AGATA in </a:t>
            </a:r>
            <a:r>
              <a:rPr lang="fr-FR" sz="1800" baseline="30000" dirty="0">
                <a:effectLst/>
                <a:latin typeface="CMR6"/>
              </a:rPr>
              <a:t>136</a:t>
            </a:r>
            <a:r>
              <a:rPr lang="fr-FR" sz="1800" dirty="0">
                <a:effectLst/>
                <a:latin typeface="CMR9"/>
              </a:rPr>
              <a:t>Xe + </a:t>
            </a:r>
            <a:r>
              <a:rPr lang="fr-FR" sz="1800" baseline="30000" dirty="0">
                <a:effectLst/>
                <a:latin typeface="CMR6"/>
              </a:rPr>
              <a:t>198</a:t>
            </a:r>
            <a:r>
              <a:rPr lang="fr-FR" sz="1800" dirty="0">
                <a:effectLst/>
                <a:latin typeface="CMR9"/>
              </a:rPr>
              <a:t>Pt system, </a:t>
            </a:r>
            <a:r>
              <a:rPr lang="fr-FR" sz="1800" dirty="0" err="1">
                <a:effectLst/>
                <a:latin typeface="CMR9"/>
              </a:rPr>
              <a:t>obtained</a:t>
            </a:r>
            <a:r>
              <a:rPr lang="fr-FR" sz="1800" dirty="0">
                <a:effectLst/>
                <a:latin typeface="CMR9"/>
              </a:rPr>
              <a:t> </a:t>
            </a:r>
            <a:r>
              <a:rPr lang="fr-FR" sz="1800" dirty="0" err="1">
                <a:effectLst/>
                <a:latin typeface="CMR9"/>
              </a:rPr>
              <a:t>with</a:t>
            </a:r>
            <a:r>
              <a:rPr lang="fr-FR" sz="1800" dirty="0">
                <a:effectLst/>
                <a:latin typeface="CMR9"/>
              </a:rPr>
              <a:t> VAMOS++ and a </a:t>
            </a:r>
            <a:r>
              <a:rPr lang="fr-FR" sz="1800" dirty="0" err="1">
                <a:effectLst/>
                <a:latin typeface="CMR9"/>
              </a:rPr>
              <a:t>different</a:t>
            </a:r>
            <a:r>
              <a:rPr lang="fr-FR" sz="1800" dirty="0">
                <a:effectLst/>
                <a:latin typeface="CMR9"/>
              </a:rPr>
              <a:t> VAMOS second </a:t>
            </a:r>
            <a:endParaRPr lang="fr-FR" dirty="0"/>
          </a:p>
          <a:p>
            <a:r>
              <a:rPr lang="en-GB" dirty="0"/>
              <a:t>Y. X. Watanabe, et al PRL 115, 172503 (2015) </a:t>
            </a:r>
          </a:p>
          <a:p>
            <a:endParaRPr lang="en-GB" dirty="0"/>
          </a:p>
          <a:p>
            <a:endParaRPr lang="en-GB" dirty="0"/>
          </a:p>
        </p:txBody>
      </p:sp>
      <p:sp>
        <p:nvSpPr>
          <p:cNvPr id="8" name="ZoneTexte 7">
            <a:extLst>
              <a:ext uri="{FF2B5EF4-FFF2-40B4-BE49-F238E27FC236}">
                <a16:creationId xmlns:a16="http://schemas.microsoft.com/office/drawing/2014/main" id="{4E8E3004-EA93-3EBE-220C-8818E3194210}"/>
              </a:ext>
            </a:extLst>
          </p:cNvPr>
          <p:cNvSpPr txBox="1"/>
          <p:nvPr/>
        </p:nvSpPr>
        <p:spPr>
          <a:xfrm>
            <a:off x="4620956" y="4860236"/>
            <a:ext cx="1322644" cy="369332"/>
          </a:xfrm>
          <a:prstGeom prst="rect">
            <a:avLst/>
          </a:prstGeom>
          <a:noFill/>
        </p:spPr>
        <p:txBody>
          <a:bodyPr wrap="square" rtlCol="0">
            <a:spAutoFit/>
          </a:bodyPr>
          <a:lstStyle/>
          <a:p>
            <a:r>
              <a:rPr lang="en-GB" baseline="30000" dirty="0"/>
              <a:t>232</a:t>
            </a:r>
            <a:r>
              <a:rPr lang="en-GB" dirty="0"/>
              <a:t>Th</a:t>
            </a:r>
          </a:p>
        </p:txBody>
      </p:sp>
    </p:spTree>
    <p:extLst>
      <p:ext uri="{BB962C8B-B14F-4D97-AF65-F5344CB8AC3E}">
        <p14:creationId xmlns:p14="http://schemas.microsoft.com/office/powerpoint/2010/main" val="405690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84E4A-4E35-E9E0-ED3F-BE5C484EC5E8}"/>
              </a:ext>
            </a:extLst>
          </p:cNvPr>
          <p:cNvSpPr>
            <a:spLocks noGrp="1"/>
          </p:cNvSpPr>
          <p:nvPr>
            <p:ph type="title"/>
          </p:nvPr>
        </p:nvSpPr>
        <p:spPr>
          <a:xfrm>
            <a:off x="838200" y="0"/>
            <a:ext cx="10515600" cy="1325563"/>
          </a:xfrm>
        </p:spPr>
        <p:txBody>
          <a:bodyPr/>
          <a:lstStyle/>
          <a:p>
            <a:pPr algn="ctr"/>
            <a:r>
              <a:rPr lang="en-GB" dirty="0"/>
              <a:t>Summary</a:t>
            </a:r>
          </a:p>
        </p:txBody>
      </p:sp>
      <p:grpSp>
        <p:nvGrpSpPr>
          <p:cNvPr id="25" name="Groupe 24">
            <a:extLst>
              <a:ext uri="{FF2B5EF4-FFF2-40B4-BE49-F238E27FC236}">
                <a16:creationId xmlns:a16="http://schemas.microsoft.com/office/drawing/2014/main" id="{EBDB9438-80E2-E529-B583-AFDDA11AAA13}"/>
              </a:ext>
            </a:extLst>
          </p:cNvPr>
          <p:cNvGrpSpPr/>
          <p:nvPr/>
        </p:nvGrpSpPr>
        <p:grpSpPr>
          <a:xfrm>
            <a:off x="675707" y="3291086"/>
            <a:ext cx="4363432" cy="3447540"/>
            <a:chOff x="675707" y="3350720"/>
            <a:chExt cx="4363432" cy="3447540"/>
          </a:xfrm>
        </p:grpSpPr>
        <p:sp>
          <p:nvSpPr>
            <p:cNvPr id="26" name="Triangle 25">
              <a:extLst>
                <a:ext uri="{FF2B5EF4-FFF2-40B4-BE49-F238E27FC236}">
                  <a16:creationId xmlns:a16="http://schemas.microsoft.com/office/drawing/2014/main" id="{817A785B-66D1-0036-B030-50A9B3B8E93E}"/>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320DA42-64D9-09C8-24B0-8104884E359D}"/>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C64D81B-44B4-D469-86D8-38AFC5C3DFE7}"/>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BEF86B0-27D4-E3BB-E884-697D344F585D}"/>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une 29">
              <a:extLst>
                <a:ext uri="{FF2B5EF4-FFF2-40B4-BE49-F238E27FC236}">
                  <a16:creationId xmlns:a16="http://schemas.microsoft.com/office/drawing/2014/main" id="{29520344-39F9-8D60-8189-8C89DBA308B0}"/>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Connecteur droit avec flèche 30">
              <a:extLst>
                <a:ext uri="{FF2B5EF4-FFF2-40B4-BE49-F238E27FC236}">
                  <a16:creationId xmlns:a16="http://schemas.microsoft.com/office/drawing/2014/main" id="{94B26773-43C3-246D-2FAE-DCC8E10689FC}"/>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B92A9DD7-2075-8069-F529-EABFCC86670A}"/>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4FD65533-FE03-561E-4E24-24E3C44B7AAC}"/>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EFBD4C8E-6C60-DF93-471C-A114DC92DECC}"/>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B97049AA-450E-59C9-C626-2FCBABCE254A}"/>
                </a:ext>
              </a:extLst>
            </p:cNvPr>
            <p:cNvSpPr txBox="1"/>
            <p:nvPr/>
          </p:nvSpPr>
          <p:spPr>
            <a:xfrm>
              <a:off x="2925190" y="4878464"/>
              <a:ext cx="744627" cy="369332"/>
            </a:xfrm>
            <a:prstGeom prst="rect">
              <a:avLst/>
            </a:prstGeom>
            <a:noFill/>
          </p:spPr>
          <p:txBody>
            <a:bodyPr wrap="none" rtlCol="0">
              <a:spAutoFit/>
            </a:bodyPr>
            <a:lstStyle/>
            <a:p>
              <a:r>
                <a:rPr lang="en-GB" dirty="0">
                  <a:solidFill>
                    <a:srgbClr val="FF0000"/>
                  </a:solidFill>
                </a:rPr>
                <a:t>target</a:t>
              </a:r>
            </a:p>
          </p:txBody>
        </p:sp>
        <p:sp>
          <p:nvSpPr>
            <p:cNvPr id="36" name="ZoneTexte 35">
              <a:extLst>
                <a:ext uri="{FF2B5EF4-FFF2-40B4-BE49-F238E27FC236}">
                  <a16:creationId xmlns:a16="http://schemas.microsoft.com/office/drawing/2014/main" id="{C42C94F6-D3E7-1577-618D-F11F9BBE4AE1}"/>
                </a:ext>
              </a:extLst>
            </p:cNvPr>
            <p:cNvSpPr txBox="1"/>
            <p:nvPr/>
          </p:nvSpPr>
          <p:spPr>
            <a:xfrm>
              <a:off x="3465462" y="3754356"/>
              <a:ext cx="1039512" cy="369332"/>
            </a:xfrm>
            <a:prstGeom prst="rect">
              <a:avLst/>
            </a:prstGeom>
            <a:noFill/>
          </p:spPr>
          <p:txBody>
            <a:bodyPr wrap="square" rtlCol="0">
              <a:spAutoFit/>
            </a:bodyPr>
            <a:lstStyle/>
            <a:p>
              <a:r>
                <a:rPr lang="en-GB" dirty="0" err="1">
                  <a:solidFill>
                    <a:schemeClr val="accent2"/>
                  </a:solidFill>
                </a:rPr>
                <a:t>Exogam</a:t>
              </a:r>
              <a:endParaRPr lang="en-GB" dirty="0">
                <a:solidFill>
                  <a:schemeClr val="accent2"/>
                </a:solidFill>
              </a:endParaRPr>
            </a:p>
          </p:txBody>
        </p:sp>
        <p:sp>
          <p:nvSpPr>
            <p:cNvPr id="37" name="ZoneTexte 36">
              <a:extLst>
                <a:ext uri="{FF2B5EF4-FFF2-40B4-BE49-F238E27FC236}">
                  <a16:creationId xmlns:a16="http://schemas.microsoft.com/office/drawing/2014/main" id="{2DE85BFF-83CE-E3E2-A92A-B328F6798D9D}"/>
                </a:ext>
              </a:extLst>
            </p:cNvPr>
            <p:cNvSpPr txBox="1"/>
            <p:nvPr/>
          </p:nvSpPr>
          <p:spPr>
            <a:xfrm>
              <a:off x="675707" y="3412194"/>
              <a:ext cx="1400439" cy="646331"/>
            </a:xfrm>
            <a:prstGeom prst="rect">
              <a:avLst/>
            </a:prstGeom>
            <a:noFill/>
          </p:spPr>
          <p:txBody>
            <a:bodyPr wrap="square" rtlCol="0">
              <a:spAutoFit/>
            </a:bodyPr>
            <a:lstStyle/>
            <a:p>
              <a:pPr algn="ctr"/>
              <a:r>
                <a:rPr lang="en-GB" dirty="0">
                  <a:solidFill>
                    <a:schemeClr val="accent6">
                      <a:lumMod val="50000"/>
                    </a:schemeClr>
                  </a:solidFill>
                </a:rPr>
                <a:t>VAMOS second arm</a:t>
              </a:r>
            </a:p>
          </p:txBody>
        </p:sp>
        <p:sp>
          <p:nvSpPr>
            <p:cNvPr id="38" name="ZoneTexte 37">
              <a:extLst>
                <a:ext uri="{FF2B5EF4-FFF2-40B4-BE49-F238E27FC236}">
                  <a16:creationId xmlns:a16="http://schemas.microsoft.com/office/drawing/2014/main" id="{8216A21A-7CA5-9E66-74ED-25235F514195}"/>
                </a:ext>
              </a:extLst>
            </p:cNvPr>
            <p:cNvSpPr txBox="1"/>
            <p:nvPr/>
          </p:nvSpPr>
          <p:spPr>
            <a:xfrm>
              <a:off x="1605658" y="6166491"/>
              <a:ext cx="1400439" cy="369332"/>
            </a:xfrm>
            <a:prstGeom prst="rect">
              <a:avLst/>
            </a:prstGeom>
            <a:noFill/>
          </p:spPr>
          <p:txBody>
            <a:bodyPr wrap="square" rtlCol="0">
              <a:spAutoFit/>
            </a:bodyPr>
            <a:lstStyle/>
            <a:p>
              <a:pPr algn="ctr"/>
              <a:r>
                <a:rPr lang="en-GB" dirty="0">
                  <a:solidFill>
                    <a:schemeClr val="accent6">
                      <a:lumMod val="50000"/>
                    </a:schemeClr>
                  </a:solidFill>
                </a:rPr>
                <a:t>VAMOS++</a:t>
              </a:r>
            </a:p>
          </p:txBody>
        </p:sp>
        <p:sp>
          <p:nvSpPr>
            <p:cNvPr id="39" name="ZoneTexte 38">
              <a:extLst>
                <a:ext uri="{FF2B5EF4-FFF2-40B4-BE49-F238E27FC236}">
                  <a16:creationId xmlns:a16="http://schemas.microsoft.com/office/drawing/2014/main" id="{BE34CA47-A005-F214-B2C8-615C841A0A8F}"/>
                </a:ext>
              </a:extLst>
            </p:cNvPr>
            <p:cNvSpPr txBox="1"/>
            <p:nvPr/>
          </p:nvSpPr>
          <p:spPr>
            <a:xfrm rot="2927734">
              <a:off x="2360849" y="3611888"/>
              <a:ext cx="1168668" cy="646331"/>
            </a:xfrm>
            <a:prstGeom prst="rect">
              <a:avLst/>
            </a:prstGeom>
            <a:noFill/>
          </p:spPr>
          <p:txBody>
            <a:bodyPr wrap="square" rtlCol="0">
              <a:spAutoFit/>
            </a:bodyPr>
            <a:lstStyle/>
            <a:p>
              <a:pPr algn="ctr"/>
              <a:r>
                <a:rPr lang="en-GB" dirty="0"/>
                <a:t>Heavy fragments</a:t>
              </a:r>
            </a:p>
          </p:txBody>
        </p:sp>
        <p:sp>
          <p:nvSpPr>
            <p:cNvPr id="40" name="ZoneTexte 39">
              <a:extLst>
                <a:ext uri="{FF2B5EF4-FFF2-40B4-BE49-F238E27FC236}">
                  <a16:creationId xmlns:a16="http://schemas.microsoft.com/office/drawing/2014/main" id="{E7B20929-4F5C-B09A-B1E0-CDD0423E5E44}"/>
                </a:ext>
              </a:extLst>
            </p:cNvPr>
            <p:cNvSpPr txBox="1"/>
            <p:nvPr/>
          </p:nvSpPr>
          <p:spPr>
            <a:xfrm rot="18135440">
              <a:off x="848077" y="5221926"/>
              <a:ext cx="1168668" cy="646331"/>
            </a:xfrm>
            <a:prstGeom prst="rect">
              <a:avLst/>
            </a:prstGeom>
            <a:noFill/>
          </p:spPr>
          <p:txBody>
            <a:bodyPr wrap="square" rtlCol="0">
              <a:spAutoFit/>
            </a:bodyPr>
            <a:lstStyle/>
            <a:p>
              <a:pPr algn="ctr"/>
              <a:r>
                <a:rPr lang="en-GB" dirty="0"/>
                <a:t>Light fragments</a:t>
              </a:r>
            </a:p>
          </p:txBody>
        </p:sp>
      </p:grpSp>
      <p:sp>
        <p:nvSpPr>
          <p:cNvPr id="41" name="ZoneTexte 40">
            <a:extLst>
              <a:ext uri="{FF2B5EF4-FFF2-40B4-BE49-F238E27FC236}">
                <a16:creationId xmlns:a16="http://schemas.microsoft.com/office/drawing/2014/main" id="{06A07583-6171-5BA8-BC89-3320BB5A7608}"/>
              </a:ext>
            </a:extLst>
          </p:cNvPr>
          <p:cNvSpPr txBox="1"/>
          <p:nvPr/>
        </p:nvSpPr>
        <p:spPr>
          <a:xfrm>
            <a:off x="3065278" y="5099561"/>
            <a:ext cx="760218" cy="369332"/>
          </a:xfrm>
          <a:prstGeom prst="rect">
            <a:avLst/>
          </a:prstGeom>
          <a:noFill/>
        </p:spPr>
        <p:txBody>
          <a:bodyPr wrap="square" rtlCol="0">
            <a:spAutoFit/>
          </a:bodyPr>
          <a:lstStyle/>
          <a:p>
            <a:r>
              <a:rPr lang="en-GB" baseline="30000" dirty="0">
                <a:solidFill>
                  <a:srgbClr val="FF0000"/>
                </a:solidFill>
              </a:rPr>
              <a:t>96</a:t>
            </a:r>
            <a:r>
              <a:rPr lang="en-GB" dirty="0">
                <a:solidFill>
                  <a:srgbClr val="FF0000"/>
                </a:solidFill>
              </a:rPr>
              <a:t>Zr</a:t>
            </a:r>
          </a:p>
        </p:txBody>
      </p:sp>
      <p:sp>
        <p:nvSpPr>
          <p:cNvPr id="42" name="ZoneTexte 41">
            <a:extLst>
              <a:ext uri="{FF2B5EF4-FFF2-40B4-BE49-F238E27FC236}">
                <a16:creationId xmlns:a16="http://schemas.microsoft.com/office/drawing/2014/main" id="{02DE0AAD-3D1B-BE3A-FED0-BF749AFED575}"/>
              </a:ext>
            </a:extLst>
          </p:cNvPr>
          <p:cNvSpPr txBox="1"/>
          <p:nvPr/>
        </p:nvSpPr>
        <p:spPr>
          <a:xfrm>
            <a:off x="4266555" y="4754034"/>
            <a:ext cx="1322644" cy="369332"/>
          </a:xfrm>
          <a:prstGeom prst="rect">
            <a:avLst/>
          </a:prstGeom>
          <a:noFill/>
        </p:spPr>
        <p:txBody>
          <a:bodyPr wrap="square" rtlCol="0">
            <a:spAutoFit/>
          </a:bodyPr>
          <a:lstStyle/>
          <a:p>
            <a:r>
              <a:rPr lang="en-GB" baseline="30000" dirty="0"/>
              <a:t>232</a:t>
            </a:r>
            <a:r>
              <a:rPr lang="en-GB" dirty="0"/>
              <a:t>Th</a:t>
            </a:r>
          </a:p>
        </p:txBody>
      </p:sp>
      <p:sp>
        <p:nvSpPr>
          <p:cNvPr id="46" name="ZoneTexte 45">
            <a:extLst>
              <a:ext uri="{FF2B5EF4-FFF2-40B4-BE49-F238E27FC236}">
                <a16:creationId xmlns:a16="http://schemas.microsoft.com/office/drawing/2014/main" id="{9F2AE31A-32FF-4DBD-546C-E6E93243A861}"/>
              </a:ext>
            </a:extLst>
          </p:cNvPr>
          <p:cNvSpPr txBox="1"/>
          <p:nvPr/>
        </p:nvSpPr>
        <p:spPr>
          <a:xfrm>
            <a:off x="330695" y="989104"/>
            <a:ext cx="10202091" cy="2308324"/>
          </a:xfrm>
          <a:prstGeom prst="rect">
            <a:avLst/>
          </a:prstGeom>
          <a:noFill/>
        </p:spPr>
        <p:txBody>
          <a:bodyPr wrap="square" rtlCol="0">
            <a:spAutoFit/>
          </a:bodyPr>
          <a:lstStyle/>
          <a:p>
            <a:r>
              <a:rPr lang="en-GB" dirty="0"/>
              <a:t>Purpose: Quantify the capability of MNT to produce heavy neutron-rich nuclei</a:t>
            </a:r>
          </a:p>
          <a:p>
            <a:r>
              <a:rPr lang="en-GB" dirty="0"/>
              <a:t>1e+10 </a:t>
            </a:r>
            <a:r>
              <a:rPr lang="en-GB" dirty="0" err="1"/>
              <a:t>pps</a:t>
            </a:r>
            <a:r>
              <a:rPr lang="en-GB" dirty="0"/>
              <a:t>  </a:t>
            </a:r>
            <a:r>
              <a:rPr lang="en-GB" baseline="30000" dirty="0"/>
              <a:t>232</a:t>
            </a:r>
            <a:r>
              <a:rPr lang="en-GB" dirty="0"/>
              <a:t>Th at 6 MeV/A impinging a 0.3 mg/cm</a:t>
            </a:r>
            <a:r>
              <a:rPr lang="en-GB" baseline="30000" dirty="0"/>
              <a:t>2 96</a:t>
            </a:r>
            <a:r>
              <a:rPr lang="en-GB" dirty="0"/>
              <a:t>Zr target </a:t>
            </a:r>
          </a:p>
          <a:p>
            <a:r>
              <a:rPr lang="en-GB" dirty="0"/>
              <a:t>VAMOS at 23°, second arm at 17°</a:t>
            </a:r>
          </a:p>
          <a:p>
            <a:endParaRPr lang="en-GB" dirty="0"/>
          </a:p>
          <a:p>
            <a:r>
              <a:rPr lang="en-GB" b="1" dirty="0"/>
              <a:t>3 UT for setup</a:t>
            </a:r>
          </a:p>
          <a:p>
            <a:r>
              <a:rPr lang="en-GB" b="1" dirty="0"/>
              <a:t>21 UT for measurement</a:t>
            </a:r>
          </a:p>
          <a:p>
            <a:r>
              <a:rPr lang="en-GB" b="1" dirty="0"/>
              <a:t>Total 24 UT</a:t>
            </a:r>
          </a:p>
          <a:p>
            <a:r>
              <a:rPr lang="en-GB" dirty="0"/>
              <a:t> </a:t>
            </a:r>
          </a:p>
        </p:txBody>
      </p:sp>
      <p:pic>
        <p:nvPicPr>
          <p:cNvPr id="47" name="Image 46">
            <a:extLst>
              <a:ext uri="{FF2B5EF4-FFF2-40B4-BE49-F238E27FC236}">
                <a16:creationId xmlns:a16="http://schemas.microsoft.com/office/drawing/2014/main" id="{CF40876E-A8EE-1A0B-7B17-918F707C78FC}"/>
              </a:ext>
            </a:extLst>
          </p:cNvPr>
          <p:cNvPicPr>
            <a:picLocks noChangeAspect="1"/>
          </p:cNvPicPr>
          <p:nvPr/>
        </p:nvPicPr>
        <p:blipFill>
          <a:blip r:embed="rId2"/>
          <a:stretch>
            <a:fillRect/>
          </a:stretch>
        </p:blipFill>
        <p:spPr>
          <a:xfrm>
            <a:off x="5878286" y="2291430"/>
            <a:ext cx="5793190" cy="3628587"/>
          </a:xfrm>
          <a:prstGeom prst="rect">
            <a:avLst/>
          </a:prstGeom>
        </p:spPr>
      </p:pic>
      <p:sp>
        <p:nvSpPr>
          <p:cNvPr id="48" name="Étoile à 5 branches 47">
            <a:extLst>
              <a:ext uri="{FF2B5EF4-FFF2-40B4-BE49-F238E27FC236}">
                <a16:creationId xmlns:a16="http://schemas.microsoft.com/office/drawing/2014/main" id="{E3333C22-9F1E-5E73-341A-2189A73DE1CF}"/>
              </a:ext>
            </a:extLst>
          </p:cNvPr>
          <p:cNvSpPr/>
          <p:nvPr/>
        </p:nvSpPr>
        <p:spPr>
          <a:xfrm>
            <a:off x="8341598" y="3640181"/>
            <a:ext cx="197167" cy="18288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9" name="ZoneTexte 48">
            <a:extLst>
              <a:ext uri="{FF2B5EF4-FFF2-40B4-BE49-F238E27FC236}">
                <a16:creationId xmlns:a16="http://schemas.microsoft.com/office/drawing/2014/main" id="{4AFAF361-137B-3CA2-DA7B-79E972C5AD2C}"/>
              </a:ext>
            </a:extLst>
          </p:cNvPr>
          <p:cNvSpPr txBox="1"/>
          <p:nvPr/>
        </p:nvSpPr>
        <p:spPr>
          <a:xfrm>
            <a:off x="7531701" y="3333434"/>
            <a:ext cx="809897" cy="369332"/>
          </a:xfrm>
          <a:prstGeom prst="rect">
            <a:avLst/>
          </a:prstGeom>
          <a:noFill/>
        </p:spPr>
        <p:txBody>
          <a:bodyPr wrap="square" rtlCol="0">
            <a:spAutoFit/>
          </a:bodyPr>
          <a:lstStyle/>
          <a:p>
            <a:r>
              <a:rPr lang="en-GB" baseline="30000" dirty="0">
                <a:solidFill>
                  <a:schemeClr val="accent6"/>
                </a:solidFill>
              </a:rPr>
              <a:t>232</a:t>
            </a:r>
            <a:r>
              <a:rPr lang="en-GB" dirty="0">
                <a:solidFill>
                  <a:schemeClr val="accent6"/>
                </a:solidFill>
              </a:rPr>
              <a:t>Th</a:t>
            </a:r>
          </a:p>
        </p:txBody>
      </p:sp>
    </p:spTree>
    <p:extLst>
      <p:ext uri="{BB962C8B-B14F-4D97-AF65-F5344CB8AC3E}">
        <p14:creationId xmlns:p14="http://schemas.microsoft.com/office/powerpoint/2010/main" val="134228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id="{F6F872B0-4B28-9B43-8885-84BF3A46226C}"/>
              </a:ext>
            </a:extLst>
          </p:cNvPr>
          <p:cNvSpPr txBox="1"/>
          <p:nvPr/>
        </p:nvSpPr>
        <p:spPr>
          <a:xfrm>
            <a:off x="583202" y="993374"/>
            <a:ext cx="4918364"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800" baseline="30000" dirty="0">
                <a:solidFill>
                  <a:prstClr val="black"/>
                </a:solidFill>
                <a:latin typeface="Latin Modern Roman 12" pitchFamily="2" charset="77"/>
              </a:rPr>
              <a:t>48</a:t>
            </a:r>
            <a:r>
              <a:rPr lang="fr-FR" sz="1800" dirty="0">
                <a:solidFill>
                  <a:prstClr val="black"/>
                </a:solidFill>
                <a:latin typeface="Latin Modern Roman 12" pitchFamily="2" charset="77"/>
              </a:rPr>
              <a:t>Ca+</a:t>
            </a:r>
            <a:r>
              <a:rPr lang="fr-FR" sz="1800" baseline="30000" dirty="0">
                <a:solidFill>
                  <a:prstClr val="black"/>
                </a:solidFill>
                <a:latin typeface="Latin Modern Roman 12" pitchFamily="2" charset="77"/>
              </a:rPr>
              <a:t>248</a:t>
            </a:r>
            <a:r>
              <a:rPr lang="fr-FR" sz="1800" dirty="0">
                <a:solidFill>
                  <a:prstClr val="black"/>
                </a:solidFill>
                <a:latin typeface="Latin Modern Roman 12" pitchFamily="2" charset="77"/>
              </a:rPr>
              <a:t>Cm @ (5.3 MeV/n) At SHIP (GSI) </a:t>
            </a:r>
          </a:p>
        </p:txBody>
      </p:sp>
      <p:grpSp>
        <p:nvGrpSpPr>
          <p:cNvPr id="2" name="Groupe 1">
            <a:extLst>
              <a:ext uri="{FF2B5EF4-FFF2-40B4-BE49-F238E27FC236}">
                <a16:creationId xmlns:a16="http://schemas.microsoft.com/office/drawing/2014/main" id="{1CF99B84-2265-D543-804B-224EF19CC480}"/>
              </a:ext>
            </a:extLst>
          </p:cNvPr>
          <p:cNvGrpSpPr/>
          <p:nvPr/>
        </p:nvGrpSpPr>
        <p:grpSpPr>
          <a:xfrm>
            <a:off x="0" y="1519196"/>
            <a:ext cx="6084769" cy="3840803"/>
            <a:chOff x="773231" y="1717756"/>
            <a:chExt cx="7754113" cy="4621171"/>
          </a:xfrm>
        </p:grpSpPr>
        <p:pic>
          <p:nvPicPr>
            <p:cNvPr id="14" name="Image 13">
              <a:extLst>
                <a:ext uri="{FF2B5EF4-FFF2-40B4-BE49-F238E27FC236}">
                  <a16:creationId xmlns:a16="http://schemas.microsoft.com/office/drawing/2014/main" id="{DA402B21-1BB4-884B-9281-D7BC9D78C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231" y="1717756"/>
              <a:ext cx="7754113" cy="4169124"/>
            </a:xfrm>
            <a:prstGeom prst="rect">
              <a:avLst/>
            </a:prstGeom>
          </p:spPr>
        </p:pic>
        <p:sp>
          <p:nvSpPr>
            <p:cNvPr id="17" name="ZoneTexte 16">
              <a:extLst>
                <a:ext uri="{FF2B5EF4-FFF2-40B4-BE49-F238E27FC236}">
                  <a16:creationId xmlns:a16="http://schemas.microsoft.com/office/drawing/2014/main" id="{CB892E5F-D033-F242-8EC9-CA0FAF849FD5}"/>
                </a:ext>
              </a:extLst>
            </p:cNvPr>
            <p:cNvSpPr txBox="1"/>
            <p:nvPr/>
          </p:nvSpPr>
          <p:spPr>
            <a:xfrm>
              <a:off x="1544916" y="6005648"/>
              <a:ext cx="5849131" cy="333279"/>
            </a:xfrm>
            <a:prstGeom prst="rect">
              <a:avLst/>
            </a:prstGeom>
            <a:noFill/>
          </p:spPr>
          <p:txBody>
            <a:bodyPr wrap="square" rtlCol="0">
              <a:spAutoFit/>
            </a:bodyPr>
            <a:lstStyle/>
            <a:p>
              <a:r>
                <a:rPr lang="fr-FR" sz="1200" u="sng" dirty="0">
                  <a:solidFill>
                    <a:prstClr val="black"/>
                  </a:solidFill>
                  <a:latin typeface="Latin Modern Roman 12" pitchFamily="2" charset="77"/>
                </a:rPr>
                <a:t>S. Heinz</a:t>
              </a:r>
              <a:r>
                <a:rPr lang="fr-FR" sz="1200" dirty="0">
                  <a:solidFill>
                    <a:prstClr val="black"/>
                  </a:solidFill>
                  <a:latin typeface="Latin Modern Roman 12" pitchFamily="2" charset="77"/>
                </a:rPr>
                <a:t>, et al. </a:t>
              </a:r>
              <a:r>
                <a:rPr lang="fr-FR" sz="1200" dirty="0" err="1">
                  <a:solidFill>
                    <a:prstClr val="black"/>
                  </a:solidFill>
                  <a:latin typeface="Latin Modern Roman 12" pitchFamily="2" charset="77"/>
                </a:rPr>
                <a:t>Eur</a:t>
              </a:r>
              <a:r>
                <a:rPr lang="fr-FR" sz="1200" dirty="0">
                  <a:solidFill>
                    <a:prstClr val="black"/>
                  </a:solidFill>
                  <a:latin typeface="Latin Modern Roman 12" pitchFamily="2" charset="77"/>
                </a:rPr>
                <a:t>. Phys. J. A (2016) 52: 278</a:t>
              </a:r>
            </a:p>
          </p:txBody>
        </p:sp>
        <p:sp>
          <p:nvSpPr>
            <p:cNvPr id="24" name="Ellipse 23">
              <a:extLst>
                <a:ext uri="{FF2B5EF4-FFF2-40B4-BE49-F238E27FC236}">
                  <a16:creationId xmlns:a16="http://schemas.microsoft.com/office/drawing/2014/main" id="{FDCAEE01-72E3-3C4B-8D05-4114498D8A4A}"/>
                </a:ext>
              </a:extLst>
            </p:cNvPr>
            <p:cNvSpPr/>
            <p:nvPr/>
          </p:nvSpPr>
          <p:spPr>
            <a:xfrm>
              <a:off x="2831126" y="2838362"/>
              <a:ext cx="157352" cy="15849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800000"/>
                </a:highlight>
                <a:latin typeface="Calibri"/>
              </a:endParaRPr>
            </a:p>
          </p:txBody>
        </p:sp>
        <p:sp>
          <p:nvSpPr>
            <p:cNvPr id="25" name="Ellipse 24">
              <a:extLst>
                <a:ext uri="{FF2B5EF4-FFF2-40B4-BE49-F238E27FC236}">
                  <a16:creationId xmlns:a16="http://schemas.microsoft.com/office/drawing/2014/main" id="{D7EF3665-862B-0F49-9351-EADE94100EF5}"/>
                </a:ext>
              </a:extLst>
            </p:cNvPr>
            <p:cNvSpPr/>
            <p:nvPr/>
          </p:nvSpPr>
          <p:spPr>
            <a:xfrm>
              <a:off x="3872397" y="2838362"/>
              <a:ext cx="157352" cy="15849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800000"/>
                </a:highlight>
                <a:latin typeface="Calibri"/>
              </a:endParaRPr>
            </a:p>
          </p:txBody>
        </p:sp>
        <p:sp>
          <p:nvSpPr>
            <p:cNvPr id="26" name="Ellipse 25">
              <a:extLst>
                <a:ext uri="{FF2B5EF4-FFF2-40B4-BE49-F238E27FC236}">
                  <a16:creationId xmlns:a16="http://schemas.microsoft.com/office/drawing/2014/main" id="{F7798B74-E5CA-FC4A-BB5E-9929C01DD745}"/>
                </a:ext>
              </a:extLst>
            </p:cNvPr>
            <p:cNvSpPr/>
            <p:nvPr/>
          </p:nvSpPr>
          <p:spPr>
            <a:xfrm>
              <a:off x="4269782" y="2517218"/>
              <a:ext cx="157352" cy="15849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800000"/>
                </a:highlight>
                <a:latin typeface="Calibri"/>
              </a:endParaRPr>
            </a:p>
          </p:txBody>
        </p:sp>
        <p:sp>
          <p:nvSpPr>
            <p:cNvPr id="27" name="Ellipse 26">
              <a:extLst>
                <a:ext uri="{FF2B5EF4-FFF2-40B4-BE49-F238E27FC236}">
                  <a16:creationId xmlns:a16="http://schemas.microsoft.com/office/drawing/2014/main" id="{2E7DB8C5-3FEC-EB43-9CED-D708920A3C0B}"/>
                </a:ext>
              </a:extLst>
            </p:cNvPr>
            <p:cNvSpPr/>
            <p:nvPr/>
          </p:nvSpPr>
          <p:spPr>
            <a:xfrm>
              <a:off x="2509859" y="3231056"/>
              <a:ext cx="157352" cy="15849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800000"/>
                </a:highlight>
                <a:latin typeface="Calibri"/>
              </a:endParaRPr>
            </a:p>
          </p:txBody>
        </p:sp>
        <p:sp>
          <p:nvSpPr>
            <p:cNvPr id="28" name="Ellipse 27">
              <a:extLst>
                <a:ext uri="{FF2B5EF4-FFF2-40B4-BE49-F238E27FC236}">
                  <a16:creationId xmlns:a16="http://schemas.microsoft.com/office/drawing/2014/main" id="{AFCE3C89-B265-5E43-9EF5-52100F0DCD03}"/>
                </a:ext>
              </a:extLst>
            </p:cNvPr>
            <p:cNvSpPr/>
            <p:nvPr/>
          </p:nvSpPr>
          <p:spPr>
            <a:xfrm>
              <a:off x="2140994" y="3389552"/>
              <a:ext cx="157352" cy="15849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800000"/>
                </a:highlight>
                <a:latin typeface="Calibri"/>
              </a:endParaRPr>
            </a:p>
          </p:txBody>
        </p:sp>
        <p:sp>
          <p:nvSpPr>
            <p:cNvPr id="29" name="Ellipse 28">
              <a:extLst>
                <a:ext uri="{FF2B5EF4-FFF2-40B4-BE49-F238E27FC236}">
                  <a16:creationId xmlns:a16="http://schemas.microsoft.com/office/drawing/2014/main" id="{FE55A57F-AC4A-F74A-972F-4DE901A50DF1}"/>
                </a:ext>
              </a:extLst>
            </p:cNvPr>
            <p:cNvSpPr/>
            <p:nvPr/>
          </p:nvSpPr>
          <p:spPr>
            <a:xfrm>
              <a:off x="5280884" y="5647970"/>
              <a:ext cx="157352" cy="15849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800000"/>
                </a:highlight>
                <a:latin typeface="Calibri"/>
              </a:endParaRPr>
            </a:p>
          </p:txBody>
        </p:sp>
      </p:grpSp>
      <p:sp>
        <p:nvSpPr>
          <p:cNvPr id="30" name="Rectangle 29">
            <a:extLst>
              <a:ext uri="{FF2B5EF4-FFF2-40B4-BE49-F238E27FC236}">
                <a16:creationId xmlns:a16="http://schemas.microsoft.com/office/drawing/2014/main" id="{D07140AD-CB21-BE43-A8C6-39791BEF9CCD}"/>
              </a:ext>
            </a:extLst>
          </p:cNvPr>
          <p:cNvSpPr/>
          <p:nvPr/>
        </p:nvSpPr>
        <p:spPr>
          <a:xfrm>
            <a:off x="165554" y="5473436"/>
            <a:ext cx="5722628" cy="1154803"/>
          </a:xfrm>
          <a:prstGeom prst="rect">
            <a:avLst/>
          </a:prstGeom>
          <a:noFill/>
          <a:ln>
            <a:noFill/>
          </a:ln>
          <a:effectLst/>
        </p:spPr>
        <p:txBody>
          <a:bodyPr wrap="square">
            <a:spAutoFit/>
          </a:bodyPr>
          <a:lstStyle/>
          <a:p>
            <a:pPr fontAlgn="base">
              <a:spcBef>
                <a:spcPct val="0"/>
              </a:spcBef>
              <a:spcAft>
                <a:spcPct val="0"/>
              </a:spcAft>
            </a:pPr>
            <a:r>
              <a:rPr lang="en-GB" sz="1600" dirty="0">
                <a:solidFill>
                  <a:prstClr val="black"/>
                </a:solidFill>
                <a:latin typeface="Arial" charset="0"/>
              </a:rPr>
              <a:t>SHIP</a:t>
            </a:r>
          </a:p>
          <a:p>
            <a:pPr marL="285750" indent="-285750" fontAlgn="base">
              <a:spcBef>
                <a:spcPct val="0"/>
              </a:spcBef>
              <a:spcAft>
                <a:spcPct val="0"/>
              </a:spcAft>
              <a:buFont typeface="Arial"/>
              <a:buChar char="•"/>
            </a:pPr>
            <a:r>
              <a:rPr lang="en-GB" sz="1600" dirty="0">
                <a:solidFill>
                  <a:prstClr val="black"/>
                </a:solidFill>
                <a:latin typeface="Arial" charset="0"/>
              </a:rPr>
              <a:t>Mass identification via alpha decay correlation</a:t>
            </a:r>
          </a:p>
          <a:p>
            <a:pPr marL="285750" indent="-285750" fontAlgn="base">
              <a:spcBef>
                <a:spcPct val="0"/>
              </a:spcBef>
              <a:spcAft>
                <a:spcPct val="0"/>
              </a:spcAft>
              <a:buFont typeface="Arial"/>
              <a:buChar char="•"/>
            </a:pPr>
            <a:r>
              <a:rPr lang="en-GB" sz="1600" dirty="0">
                <a:solidFill>
                  <a:prstClr val="black"/>
                </a:solidFill>
                <a:latin typeface="Arial" charset="0"/>
              </a:rPr>
              <a:t>Max corr. Time 1s; Small angular acceptance 0.3% at 0°</a:t>
            </a:r>
          </a:p>
          <a:p>
            <a:pPr fontAlgn="base">
              <a:lnSpc>
                <a:spcPct val="150000"/>
              </a:lnSpc>
              <a:spcBef>
                <a:spcPct val="0"/>
              </a:spcBef>
              <a:spcAft>
                <a:spcPct val="0"/>
              </a:spcAft>
            </a:pPr>
            <a:r>
              <a:rPr lang="en-GB" sz="1600" dirty="0">
                <a:solidFill>
                  <a:prstClr val="black"/>
                </a:solidFill>
                <a:latin typeface="Arial" charset="0"/>
                <a:sym typeface="Wingdings"/>
              </a:rPr>
              <a:t> only central collision  with small angular momenta  </a:t>
            </a:r>
            <a:endParaRPr lang="en-GB" sz="1600" dirty="0">
              <a:solidFill>
                <a:prstClr val="black"/>
              </a:solidFill>
              <a:latin typeface="Arial" charset="0"/>
            </a:endParaRPr>
          </a:p>
        </p:txBody>
      </p:sp>
      <p:sp>
        <p:nvSpPr>
          <p:cNvPr id="31" name="Titre 2">
            <a:extLst>
              <a:ext uri="{FF2B5EF4-FFF2-40B4-BE49-F238E27FC236}">
                <a16:creationId xmlns:a16="http://schemas.microsoft.com/office/drawing/2014/main" id="{08E4B702-2E9C-E34D-902E-EB4F73B84375}"/>
              </a:ext>
            </a:extLst>
          </p:cNvPr>
          <p:cNvSpPr txBox="1">
            <a:spLocks/>
          </p:cNvSpPr>
          <p:nvPr/>
        </p:nvSpPr>
        <p:spPr>
          <a:xfrm>
            <a:off x="4071247" y="451019"/>
            <a:ext cx="10822607" cy="328666"/>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GB" sz="1800" dirty="0"/>
              <a:t>MNT reactions for heavy elements @ 0°  only		</a:t>
            </a:r>
            <a:endParaRPr lang="en-US" sz="1800" dirty="0"/>
          </a:p>
        </p:txBody>
      </p:sp>
      <p:pic>
        <p:nvPicPr>
          <p:cNvPr id="15" name="Image 14">
            <a:extLst>
              <a:ext uri="{FF2B5EF4-FFF2-40B4-BE49-F238E27FC236}">
                <a16:creationId xmlns:a16="http://schemas.microsoft.com/office/drawing/2014/main" id="{01025939-3A7C-2B47-8D68-623B30EFEE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8073" y="1948955"/>
            <a:ext cx="4844116" cy="3134045"/>
          </a:xfrm>
          <a:prstGeom prst="rect">
            <a:avLst/>
          </a:prstGeom>
        </p:spPr>
      </p:pic>
      <p:sp>
        <p:nvSpPr>
          <p:cNvPr id="16" name="ZoneTexte 15">
            <a:extLst>
              <a:ext uri="{FF2B5EF4-FFF2-40B4-BE49-F238E27FC236}">
                <a16:creationId xmlns:a16="http://schemas.microsoft.com/office/drawing/2014/main" id="{931C014C-523F-F340-95C8-EEE04707A1FB}"/>
              </a:ext>
            </a:extLst>
          </p:cNvPr>
          <p:cNvSpPr txBox="1"/>
          <p:nvPr/>
        </p:nvSpPr>
        <p:spPr>
          <a:xfrm>
            <a:off x="7158073" y="944039"/>
            <a:ext cx="464895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800" baseline="30000" dirty="0">
                <a:solidFill>
                  <a:prstClr val="black"/>
                </a:solidFill>
                <a:latin typeface="Latin Modern Roman 12" pitchFamily="2" charset="77"/>
              </a:rPr>
              <a:t>50</a:t>
            </a:r>
            <a:r>
              <a:rPr lang="fr-FR" sz="1800" dirty="0">
                <a:solidFill>
                  <a:prstClr val="black"/>
                </a:solidFill>
                <a:latin typeface="Latin Modern Roman 12" pitchFamily="2" charset="77"/>
              </a:rPr>
              <a:t>Ti+</a:t>
            </a:r>
            <a:r>
              <a:rPr lang="fr-FR" sz="1800" baseline="30000" dirty="0">
                <a:solidFill>
                  <a:prstClr val="black"/>
                </a:solidFill>
                <a:latin typeface="Latin Modern Roman 12" pitchFamily="2" charset="77"/>
              </a:rPr>
              <a:t>249</a:t>
            </a:r>
            <a:r>
              <a:rPr lang="fr-FR" sz="1800" dirty="0">
                <a:solidFill>
                  <a:prstClr val="black"/>
                </a:solidFill>
                <a:latin typeface="Latin Modern Roman 12" pitchFamily="2" charset="77"/>
              </a:rPr>
              <a:t>Cf @ (6.1 MeV/n) At TASCA (GSI) </a:t>
            </a:r>
          </a:p>
        </p:txBody>
      </p:sp>
      <p:sp>
        <p:nvSpPr>
          <p:cNvPr id="18" name="Rectangle 17">
            <a:extLst>
              <a:ext uri="{FF2B5EF4-FFF2-40B4-BE49-F238E27FC236}">
                <a16:creationId xmlns:a16="http://schemas.microsoft.com/office/drawing/2014/main" id="{49F912E5-9ECE-5B43-8A70-B9ADEB6937E9}"/>
              </a:ext>
            </a:extLst>
          </p:cNvPr>
          <p:cNvSpPr/>
          <p:nvPr/>
        </p:nvSpPr>
        <p:spPr>
          <a:xfrm>
            <a:off x="6784183" y="5338803"/>
            <a:ext cx="5591895" cy="1200842"/>
          </a:xfrm>
          <a:prstGeom prst="rect">
            <a:avLst/>
          </a:prstGeom>
        </p:spPr>
        <p:txBody>
          <a:bodyPr wrap="square">
            <a:spAutoFit/>
          </a:bodyPr>
          <a:lstStyle/>
          <a:p>
            <a:pPr fontAlgn="base">
              <a:lnSpc>
                <a:spcPct val="150000"/>
              </a:lnSpc>
              <a:spcBef>
                <a:spcPct val="0"/>
              </a:spcBef>
              <a:spcAft>
                <a:spcPct val="0"/>
              </a:spcAft>
            </a:pPr>
            <a:r>
              <a:rPr lang="en-GB" sz="1800" dirty="0">
                <a:solidFill>
                  <a:prstClr val="black"/>
                </a:solidFill>
                <a:latin typeface="Arial" charset="0"/>
              </a:rPr>
              <a:t>TASCA</a:t>
            </a:r>
          </a:p>
          <a:p>
            <a:pPr marL="285750" indent="-285750" fontAlgn="base">
              <a:lnSpc>
                <a:spcPct val="150000"/>
              </a:lnSpc>
              <a:spcBef>
                <a:spcPct val="0"/>
              </a:spcBef>
              <a:spcAft>
                <a:spcPct val="0"/>
              </a:spcAft>
              <a:buFont typeface="Arial"/>
              <a:buChar char="•"/>
            </a:pPr>
            <a:r>
              <a:rPr lang="en-GB" sz="1600" dirty="0" err="1">
                <a:solidFill>
                  <a:prstClr val="black"/>
                </a:solidFill>
                <a:latin typeface="Arial" charset="0"/>
              </a:rPr>
              <a:t>Gas-filled</a:t>
            </a:r>
            <a:r>
              <a:rPr lang="en-GB" sz="1600" dirty="0">
                <a:solidFill>
                  <a:prstClr val="black"/>
                </a:solidFill>
                <a:latin typeface="Arial" charset="0"/>
              </a:rPr>
              <a:t> separator – short </a:t>
            </a:r>
            <a:r>
              <a:rPr lang="en-GB" sz="1600" dirty="0" err="1">
                <a:solidFill>
                  <a:prstClr val="black"/>
                </a:solidFill>
                <a:latin typeface="Arial" charset="0"/>
              </a:rPr>
              <a:t>lenght</a:t>
            </a:r>
            <a:endParaRPr lang="en-GB" sz="1600" dirty="0">
              <a:solidFill>
                <a:prstClr val="black"/>
              </a:solidFill>
              <a:latin typeface="Arial" charset="0"/>
            </a:endParaRPr>
          </a:p>
          <a:p>
            <a:pPr marL="285750" indent="-285750" fontAlgn="base">
              <a:lnSpc>
                <a:spcPct val="150000"/>
              </a:lnSpc>
              <a:spcBef>
                <a:spcPct val="0"/>
              </a:spcBef>
              <a:spcAft>
                <a:spcPct val="0"/>
              </a:spcAft>
              <a:buFont typeface="Arial"/>
              <a:buChar char="•"/>
            </a:pPr>
            <a:r>
              <a:rPr lang="en-GB" sz="1600" dirty="0">
                <a:solidFill>
                  <a:prstClr val="black"/>
                </a:solidFill>
                <a:latin typeface="Arial" charset="0"/>
              </a:rPr>
              <a:t>Mass identification via alpha decay correlations.</a:t>
            </a:r>
          </a:p>
        </p:txBody>
      </p:sp>
      <p:sp>
        <p:nvSpPr>
          <p:cNvPr id="19" name="ZoneTexte 18">
            <a:extLst>
              <a:ext uri="{FF2B5EF4-FFF2-40B4-BE49-F238E27FC236}">
                <a16:creationId xmlns:a16="http://schemas.microsoft.com/office/drawing/2014/main" id="{E5811306-8F65-574D-9792-5C98C070F1A5}"/>
              </a:ext>
            </a:extLst>
          </p:cNvPr>
          <p:cNvSpPr txBox="1"/>
          <p:nvPr/>
        </p:nvSpPr>
        <p:spPr>
          <a:xfrm>
            <a:off x="8572171" y="5181707"/>
            <a:ext cx="4131732" cy="276999"/>
          </a:xfrm>
          <a:prstGeom prst="rect">
            <a:avLst/>
          </a:prstGeom>
          <a:noFill/>
        </p:spPr>
        <p:txBody>
          <a:bodyPr wrap="square" rtlCol="0">
            <a:spAutoFit/>
          </a:bodyPr>
          <a:lstStyle/>
          <a:p>
            <a:r>
              <a:rPr lang="fr-FR" sz="1200" u="sng" baseline="30000" dirty="0">
                <a:solidFill>
                  <a:prstClr val="black"/>
                </a:solidFill>
                <a:latin typeface="Latin Modern Roman 12" pitchFamily="2" charset="77"/>
              </a:rPr>
              <a:t>1</a:t>
            </a:r>
            <a:r>
              <a:rPr lang="fr-FR" sz="1200" u="sng" dirty="0">
                <a:solidFill>
                  <a:prstClr val="black"/>
                </a:solidFill>
                <a:latin typeface="Latin Modern Roman 12" pitchFamily="2" charset="77"/>
              </a:rPr>
              <a:t>A. Di </a:t>
            </a:r>
            <a:r>
              <a:rPr lang="fr-FR" sz="1200" u="sng" dirty="0" err="1">
                <a:solidFill>
                  <a:prstClr val="black"/>
                </a:solidFill>
                <a:latin typeface="Latin Modern Roman 12" pitchFamily="2" charset="77"/>
              </a:rPr>
              <a:t>Nitto</a:t>
            </a:r>
            <a:r>
              <a:rPr lang="fr-FR" sz="1200" dirty="0">
                <a:solidFill>
                  <a:prstClr val="black"/>
                </a:solidFill>
                <a:latin typeface="Latin Modern Roman 12" pitchFamily="2" charset="77"/>
              </a:rPr>
              <a:t>, et al. PLB 784 (2018)199–205</a:t>
            </a:r>
          </a:p>
        </p:txBody>
      </p:sp>
      <p:sp>
        <p:nvSpPr>
          <p:cNvPr id="4" name="ZoneTexte 3">
            <a:extLst>
              <a:ext uri="{FF2B5EF4-FFF2-40B4-BE49-F238E27FC236}">
                <a16:creationId xmlns:a16="http://schemas.microsoft.com/office/drawing/2014/main" id="{D10124A7-3156-9072-7B1A-E8ADEBF8DA9B}"/>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5" name="ZoneTexte 4">
            <a:extLst>
              <a:ext uri="{FF2B5EF4-FFF2-40B4-BE49-F238E27FC236}">
                <a16:creationId xmlns:a16="http://schemas.microsoft.com/office/drawing/2014/main" id="{08FC4FFB-5D04-1638-825F-FFDF29BAE347}"/>
              </a:ext>
            </a:extLst>
          </p:cNvPr>
          <p:cNvSpPr txBox="1"/>
          <p:nvPr/>
        </p:nvSpPr>
        <p:spPr>
          <a:xfrm>
            <a:off x="58570" y="1788382"/>
            <a:ext cx="3359533" cy="338554"/>
          </a:xfrm>
          <a:prstGeom prst="rect">
            <a:avLst/>
          </a:prstGeom>
          <a:noFill/>
        </p:spPr>
        <p:txBody>
          <a:bodyPr wrap="square" rtlCol="0">
            <a:spAutoFit/>
          </a:bodyPr>
          <a:lstStyle/>
          <a:p>
            <a:r>
              <a:rPr lang="en-GB" sz="1600" kern="1200" baseline="30000" dirty="0">
                <a:solidFill>
                  <a:schemeClr val="tx1"/>
                </a:solidFill>
                <a:effectLst/>
                <a:latin typeface="+mn-lt"/>
                <a:ea typeface="+mn-ea"/>
                <a:cs typeface="+mn-cs"/>
              </a:rPr>
              <a:t>216</a:t>
            </a:r>
            <a:r>
              <a:rPr lang="en-GB" sz="1600" kern="1200" dirty="0">
                <a:solidFill>
                  <a:schemeClr val="tx1"/>
                </a:solidFill>
                <a:effectLst/>
                <a:latin typeface="+mn-lt"/>
                <a:ea typeface="+mn-ea"/>
                <a:cs typeface="+mn-cs"/>
              </a:rPr>
              <a:t>U, </a:t>
            </a:r>
            <a:r>
              <a:rPr lang="en-GB" sz="1600" kern="1200" baseline="30000" dirty="0">
                <a:solidFill>
                  <a:schemeClr val="tx1"/>
                </a:solidFill>
                <a:effectLst/>
                <a:latin typeface="+mn-lt"/>
                <a:ea typeface="+mn-ea"/>
                <a:cs typeface="+mn-cs"/>
              </a:rPr>
              <a:t>219</a:t>
            </a:r>
            <a:r>
              <a:rPr lang="en-GB" sz="1600" kern="1200" dirty="0">
                <a:solidFill>
                  <a:schemeClr val="tx1"/>
                </a:solidFill>
                <a:effectLst/>
                <a:latin typeface="+mn-lt"/>
                <a:ea typeface="+mn-ea"/>
                <a:cs typeface="+mn-cs"/>
              </a:rPr>
              <a:t>Np, </a:t>
            </a:r>
            <a:r>
              <a:rPr lang="en-GB" sz="1600" kern="1200" baseline="30000" dirty="0">
                <a:solidFill>
                  <a:schemeClr val="tx1"/>
                </a:solidFill>
                <a:effectLst/>
                <a:latin typeface="+mn-lt"/>
                <a:ea typeface="+mn-ea"/>
                <a:cs typeface="+mn-cs"/>
              </a:rPr>
              <a:t>223,229</a:t>
            </a:r>
            <a:r>
              <a:rPr lang="en-GB" sz="1600" kern="1200" dirty="0">
                <a:solidFill>
                  <a:schemeClr val="tx1"/>
                </a:solidFill>
                <a:effectLst/>
                <a:latin typeface="+mn-lt"/>
                <a:ea typeface="+mn-ea"/>
                <a:cs typeface="+mn-cs"/>
              </a:rPr>
              <a:t>Am and </a:t>
            </a:r>
            <a:r>
              <a:rPr lang="en-GB" sz="1600" kern="1200" baseline="30000" dirty="0">
                <a:solidFill>
                  <a:schemeClr val="tx1"/>
                </a:solidFill>
                <a:effectLst/>
                <a:latin typeface="+mn-lt"/>
                <a:ea typeface="+mn-ea"/>
                <a:cs typeface="+mn-cs"/>
              </a:rPr>
              <a:t>233</a:t>
            </a:r>
            <a:r>
              <a:rPr lang="en-GB" sz="1600" kern="1200" dirty="0">
                <a:solidFill>
                  <a:schemeClr val="tx1"/>
                </a:solidFill>
                <a:effectLst/>
                <a:latin typeface="+mn-lt"/>
                <a:ea typeface="+mn-ea"/>
                <a:cs typeface="+mn-cs"/>
              </a:rPr>
              <a:t>Bk</a:t>
            </a:r>
            <a:endParaRPr lang="en-GB" sz="1600" dirty="0"/>
          </a:p>
        </p:txBody>
      </p:sp>
    </p:spTree>
    <p:extLst>
      <p:ext uri="{BB962C8B-B14F-4D97-AF65-F5344CB8AC3E}">
        <p14:creationId xmlns:p14="http://schemas.microsoft.com/office/powerpoint/2010/main" val="296784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A49D3303-ABD8-7615-E43B-7088E5E403D2}"/>
              </a:ext>
            </a:extLst>
          </p:cNvPr>
          <p:cNvGrpSpPr/>
          <p:nvPr/>
        </p:nvGrpSpPr>
        <p:grpSpPr>
          <a:xfrm>
            <a:off x="1325084" y="1593410"/>
            <a:ext cx="5029750" cy="1476882"/>
            <a:chOff x="1224000" y="1007999"/>
            <a:chExt cx="7034420" cy="1887960"/>
          </a:xfrm>
        </p:grpSpPr>
        <p:grpSp>
          <p:nvGrpSpPr>
            <p:cNvPr id="6" name="Groupe 5">
              <a:extLst>
                <a:ext uri="{FF2B5EF4-FFF2-40B4-BE49-F238E27FC236}">
                  <a16:creationId xmlns:a16="http://schemas.microsoft.com/office/drawing/2014/main" id="{B298D2F7-CC05-B1DF-3E2E-6C8CCE6BB69A}"/>
                </a:ext>
              </a:extLst>
            </p:cNvPr>
            <p:cNvGrpSpPr/>
            <p:nvPr/>
          </p:nvGrpSpPr>
          <p:grpSpPr>
            <a:xfrm>
              <a:off x="1728000" y="1007999"/>
              <a:ext cx="6530420" cy="1887960"/>
              <a:chOff x="1728000" y="1007999"/>
              <a:chExt cx="6530420" cy="1887960"/>
            </a:xfrm>
          </p:grpSpPr>
          <p:pic>
            <p:nvPicPr>
              <p:cNvPr id="9" name="Image 8">
                <a:extLst>
                  <a:ext uri="{FF2B5EF4-FFF2-40B4-BE49-F238E27FC236}">
                    <a16:creationId xmlns:a16="http://schemas.microsoft.com/office/drawing/2014/main" id="{20CBD190-F23C-9222-A557-80AC9AC54FBA}"/>
                  </a:ext>
                </a:extLst>
              </p:cNvPr>
              <p:cNvPicPr>
                <a:picLocks noChangeAspect="1"/>
              </p:cNvPicPr>
              <p:nvPr/>
            </p:nvPicPr>
            <p:blipFill>
              <a:blip r:embed="rId3">
                <a:lum/>
                <a:alphaModFix/>
              </a:blip>
              <a:srcRect/>
              <a:stretch>
                <a:fillRect/>
              </a:stretch>
            </p:blipFill>
            <p:spPr>
              <a:xfrm>
                <a:off x="1728000" y="1007999"/>
                <a:ext cx="4639680" cy="1505520"/>
              </a:xfrm>
              <a:prstGeom prst="rect">
                <a:avLst/>
              </a:prstGeom>
              <a:noFill/>
              <a:ln>
                <a:noFill/>
              </a:ln>
            </p:spPr>
          </p:pic>
          <p:sp>
            <p:nvSpPr>
              <p:cNvPr id="10" name="ZoneTexte 9">
                <a:extLst>
                  <a:ext uri="{FF2B5EF4-FFF2-40B4-BE49-F238E27FC236}">
                    <a16:creationId xmlns:a16="http://schemas.microsoft.com/office/drawing/2014/main" id="{3CC4B93A-0858-D6ED-AA98-96C4608A1E33}"/>
                  </a:ext>
                </a:extLst>
              </p:cNvPr>
              <p:cNvSpPr txBox="1"/>
              <p:nvPr/>
            </p:nvSpPr>
            <p:spPr>
              <a:xfrm>
                <a:off x="3433844" y="2549279"/>
                <a:ext cx="1713959"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dirty="0">
                    <a:ln>
                      <a:noFill/>
                    </a:ln>
                    <a:latin typeface="Arial" pitchFamily="18"/>
                    <a:ea typeface="Microsoft YaHei" pitchFamily="2"/>
                    <a:cs typeface="Arial" pitchFamily="2"/>
                  </a:rPr>
                  <a:t>N/Z equilibrium</a:t>
                </a:r>
              </a:p>
            </p:txBody>
          </p:sp>
          <p:sp>
            <p:nvSpPr>
              <p:cNvPr id="11" name="ZoneTexte 10">
                <a:extLst>
                  <a:ext uri="{FF2B5EF4-FFF2-40B4-BE49-F238E27FC236}">
                    <a16:creationId xmlns:a16="http://schemas.microsoft.com/office/drawing/2014/main" id="{7FD6E393-545B-3FA5-4B42-E913921975CB}"/>
                  </a:ext>
                </a:extLst>
              </p:cNvPr>
              <p:cNvSpPr txBox="1"/>
              <p:nvPr/>
            </p:nvSpPr>
            <p:spPr>
              <a:xfrm>
                <a:off x="6552000" y="1080000"/>
                <a:ext cx="1584000" cy="432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a:ln>
                      <a:noFill/>
                    </a:ln>
                    <a:latin typeface="Arial" pitchFamily="18"/>
                    <a:ea typeface="Microsoft YaHei" pitchFamily="2"/>
                    <a:cs typeface="Arial" pitchFamily="2"/>
                  </a:rPr>
                  <a:t>Quasi-target</a:t>
                </a:r>
              </a:p>
            </p:txBody>
          </p:sp>
          <p:sp>
            <p:nvSpPr>
              <p:cNvPr id="12" name="ZoneTexte 11">
                <a:extLst>
                  <a:ext uri="{FF2B5EF4-FFF2-40B4-BE49-F238E27FC236}">
                    <a16:creationId xmlns:a16="http://schemas.microsoft.com/office/drawing/2014/main" id="{2125BBC9-9120-3FA6-C15A-88BEE9A00748}"/>
                  </a:ext>
                </a:extLst>
              </p:cNvPr>
              <p:cNvSpPr txBox="1"/>
              <p:nvPr/>
            </p:nvSpPr>
            <p:spPr>
              <a:xfrm>
                <a:off x="6386420" y="2206024"/>
                <a:ext cx="1872000" cy="603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dirty="0">
                    <a:ln>
                      <a:noFill/>
                    </a:ln>
                    <a:latin typeface="Arial" pitchFamily="18"/>
                    <a:ea typeface="Microsoft YaHei" pitchFamily="2"/>
                    <a:cs typeface="Arial" pitchFamily="2"/>
                  </a:rPr>
                  <a:t>Quasi-projectile</a:t>
                </a:r>
              </a:p>
            </p:txBody>
          </p:sp>
        </p:grpSp>
        <p:sp>
          <p:nvSpPr>
            <p:cNvPr id="7" name="ZoneTexte 6">
              <a:extLst>
                <a:ext uri="{FF2B5EF4-FFF2-40B4-BE49-F238E27FC236}">
                  <a16:creationId xmlns:a16="http://schemas.microsoft.com/office/drawing/2014/main" id="{C1BC589F-D9A3-0967-88EA-6A4950C5BA8C}"/>
                </a:ext>
              </a:extLst>
            </p:cNvPr>
            <p:cNvSpPr txBox="1"/>
            <p:nvPr/>
          </p:nvSpPr>
          <p:spPr>
            <a:xfrm>
              <a:off x="1224000" y="1296000"/>
              <a:ext cx="1434515" cy="417651"/>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600" b="0" i="0" u="none" strike="noStrike" kern="1200" dirty="0">
                  <a:ln>
                    <a:noFill/>
                  </a:ln>
                  <a:latin typeface="Arial" pitchFamily="18"/>
                  <a:ea typeface="Microsoft YaHei" pitchFamily="2"/>
                  <a:cs typeface="Arial" pitchFamily="2"/>
                </a:rPr>
                <a:t>Projectile</a:t>
              </a:r>
              <a:endParaRPr lang="en-GB" sz="1800" b="0" i="0" u="none" strike="noStrike" kern="1200" dirty="0">
                <a:ln>
                  <a:noFill/>
                </a:ln>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3D9E90AF-E4EB-DBAD-A82A-EAC7273CE607}"/>
                </a:ext>
              </a:extLst>
            </p:cNvPr>
            <p:cNvSpPr txBox="1"/>
            <p:nvPr/>
          </p:nvSpPr>
          <p:spPr>
            <a:xfrm>
              <a:off x="2065844" y="2096091"/>
              <a:ext cx="1368000" cy="432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GB" sz="1800" b="0" i="0" u="none" strike="noStrike" kern="1200" dirty="0">
                  <a:ln>
                    <a:noFill/>
                  </a:ln>
                  <a:latin typeface="Arial" pitchFamily="18"/>
                  <a:ea typeface="Microsoft YaHei" pitchFamily="2"/>
                  <a:cs typeface="Arial" pitchFamily="2"/>
                </a:rPr>
                <a:t>Target</a:t>
              </a:r>
            </a:p>
          </p:txBody>
        </p:sp>
      </p:grpSp>
      <p:sp>
        <p:nvSpPr>
          <p:cNvPr id="14" name="ZoneTexte 13">
            <a:extLst>
              <a:ext uri="{FF2B5EF4-FFF2-40B4-BE49-F238E27FC236}">
                <a16:creationId xmlns:a16="http://schemas.microsoft.com/office/drawing/2014/main" id="{9F922675-1662-3249-671B-893A6217BC51}"/>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16" name="ZoneTexte 15">
            <a:extLst>
              <a:ext uri="{FF2B5EF4-FFF2-40B4-BE49-F238E27FC236}">
                <a16:creationId xmlns:a16="http://schemas.microsoft.com/office/drawing/2014/main" id="{68CE1EC1-A83F-50E1-C6CA-15B932716ADB}"/>
              </a:ext>
            </a:extLst>
          </p:cNvPr>
          <p:cNvSpPr txBox="1"/>
          <p:nvPr/>
        </p:nvSpPr>
        <p:spPr>
          <a:xfrm>
            <a:off x="1222218" y="796705"/>
            <a:ext cx="3838669" cy="369332"/>
          </a:xfrm>
          <a:prstGeom prst="rect">
            <a:avLst/>
          </a:prstGeom>
          <a:noFill/>
        </p:spPr>
        <p:txBody>
          <a:bodyPr wrap="square" rtlCol="0">
            <a:spAutoFit/>
          </a:bodyPr>
          <a:lstStyle/>
          <a:p>
            <a:r>
              <a:rPr lang="en-GB" dirty="0"/>
              <a:t>MNT reactions</a:t>
            </a:r>
          </a:p>
        </p:txBody>
      </p:sp>
      <p:sp>
        <p:nvSpPr>
          <p:cNvPr id="21" name="ZoneTexte 20">
            <a:extLst>
              <a:ext uri="{FF2B5EF4-FFF2-40B4-BE49-F238E27FC236}">
                <a16:creationId xmlns:a16="http://schemas.microsoft.com/office/drawing/2014/main" id="{E976513C-1FD7-EC67-8420-28A5D56893CA}"/>
              </a:ext>
            </a:extLst>
          </p:cNvPr>
          <p:cNvSpPr txBox="1"/>
          <p:nvPr/>
        </p:nvSpPr>
        <p:spPr>
          <a:xfrm>
            <a:off x="1182777" y="3299132"/>
            <a:ext cx="4335694" cy="646331"/>
          </a:xfrm>
          <a:prstGeom prst="rect">
            <a:avLst/>
          </a:prstGeom>
          <a:noFill/>
        </p:spPr>
        <p:txBody>
          <a:bodyPr wrap="square" rtlCol="0">
            <a:spAutoFit/>
          </a:bodyPr>
          <a:lstStyle/>
          <a:p>
            <a:r>
              <a:rPr lang="en-GB" dirty="0"/>
              <a:t>Quasi-Target, Quasi-Projectile will evaporate nucleons, clusters, gammas </a:t>
            </a:r>
            <a:r>
              <a:rPr lang="en-GB" dirty="0">
                <a:solidFill>
                  <a:srgbClr val="C00000"/>
                </a:solidFill>
              </a:rPr>
              <a:t>or/and fission</a:t>
            </a:r>
          </a:p>
        </p:txBody>
      </p:sp>
      <p:sp>
        <p:nvSpPr>
          <p:cNvPr id="35" name="Rectangle : coins arrondis 34">
            <a:extLst>
              <a:ext uri="{FF2B5EF4-FFF2-40B4-BE49-F238E27FC236}">
                <a16:creationId xmlns:a16="http://schemas.microsoft.com/office/drawing/2014/main" id="{C61AA6CB-FDE6-D532-9920-3EDEB3FC780A}"/>
              </a:ext>
            </a:extLst>
          </p:cNvPr>
          <p:cNvSpPr/>
          <p:nvPr/>
        </p:nvSpPr>
        <p:spPr>
          <a:xfrm>
            <a:off x="262638" y="4134202"/>
            <a:ext cx="6194611" cy="242909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ZoneTexte 35">
            <a:extLst>
              <a:ext uri="{FF2B5EF4-FFF2-40B4-BE49-F238E27FC236}">
                <a16:creationId xmlns:a16="http://schemas.microsoft.com/office/drawing/2014/main" id="{84EAEE39-97E1-F588-67C6-BCB28A5DA39B}"/>
              </a:ext>
            </a:extLst>
          </p:cNvPr>
          <p:cNvSpPr txBox="1"/>
          <p:nvPr/>
        </p:nvSpPr>
        <p:spPr>
          <a:xfrm>
            <a:off x="361249" y="4135667"/>
            <a:ext cx="6096000" cy="2308324"/>
          </a:xfrm>
          <a:prstGeom prst="rect">
            <a:avLst/>
          </a:prstGeom>
          <a:noFill/>
        </p:spPr>
        <p:txBody>
          <a:bodyPr wrap="square">
            <a:spAutoFit/>
          </a:bodyPr>
          <a:lstStyle/>
          <a:p>
            <a:pPr algn="just"/>
            <a:r>
              <a:rPr lang="en-GB" dirty="0"/>
              <a:t> Near the Coulomb barrier</a:t>
            </a:r>
            <a:r>
              <a:rPr lang="en-GB" dirty="0">
                <a:solidFill>
                  <a:srgbClr val="C00000"/>
                </a:solidFill>
              </a:rPr>
              <a:t>, the reaction is known to be governed by Quasi-elastic</a:t>
            </a:r>
            <a:r>
              <a:rPr lang="en-GB" dirty="0"/>
              <a:t>, with the products emitted around the grazing angle. At higher incident energy, the production of more neutron rich nuclei would decrease due to a larger evaporation of neutrons arising from increased excitation energy in the products. </a:t>
            </a:r>
            <a:r>
              <a:rPr lang="en-GB" dirty="0">
                <a:solidFill>
                  <a:srgbClr val="C00000"/>
                </a:solidFill>
              </a:rPr>
              <a:t>However higher energy will allow more damped collisions, leading to the exchange of more nucleons, thus enlarging the range of exit channels</a:t>
            </a:r>
          </a:p>
        </p:txBody>
      </p:sp>
      <p:sp>
        <p:nvSpPr>
          <p:cNvPr id="37" name="ZoneTexte 36">
            <a:extLst>
              <a:ext uri="{FF2B5EF4-FFF2-40B4-BE49-F238E27FC236}">
                <a16:creationId xmlns:a16="http://schemas.microsoft.com/office/drawing/2014/main" id="{4891E375-BF1F-CD60-A4D9-A560E05CE8F8}"/>
              </a:ext>
            </a:extLst>
          </p:cNvPr>
          <p:cNvSpPr txBox="1"/>
          <p:nvPr/>
        </p:nvSpPr>
        <p:spPr>
          <a:xfrm>
            <a:off x="7155575" y="4260864"/>
            <a:ext cx="6472469" cy="646331"/>
          </a:xfrm>
          <a:prstGeom prst="rect">
            <a:avLst/>
          </a:prstGeom>
          <a:noFill/>
        </p:spPr>
        <p:txBody>
          <a:bodyPr wrap="square" rtlCol="0">
            <a:spAutoFit/>
          </a:bodyPr>
          <a:lstStyle/>
          <a:p>
            <a:r>
              <a:rPr lang="en-GB" dirty="0"/>
              <a:t>Theoretical model: DIT coupled with GEMINI</a:t>
            </a:r>
          </a:p>
          <a:p>
            <a:endParaRPr lang="en-GB" dirty="0"/>
          </a:p>
        </p:txBody>
      </p:sp>
      <p:sp>
        <p:nvSpPr>
          <p:cNvPr id="38" name="ZoneTexte 37">
            <a:extLst>
              <a:ext uri="{FF2B5EF4-FFF2-40B4-BE49-F238E27FC236}">
                <a16:creationId xmlns:a16="http://schemas.microsoft.com/office/drawing/2014/main" id="{55BF986A-B13D-62B2-9528-D17DEF9BB82C}"/>
              </a:ext>
            </a:extLst>
          </p:cNvPr>
          <p:cNvSpPr txBox="1"/>
          <p:nvPr/>
        </p:nvSpPr>
        <p:spPr>
          <a:xfrm>
            <a:off x="7717557" y="5250061"/>
            <a:ext cx="4474442" cy="1138773"/>
          </a:xfrm>
          <a:prstGeom prst="rect">
            <a:avLst/>
          </a:prstGeom>
          <a:noFill/>
        </p:spPr>
        <p:txBody>
          <a:bodyPr wrap="square" rtlCol="0">
            <a:spAutoFit/>
          </a:bodyPr>
          <a:lstStyle/>
          <a:p>
            <a:r>
              <a:rPr lang="fr-FR" sz="1400" b="0" i="1" u="none" strike="noStrike" kern="1200" cap="none" dirty="0">
                <a:ln>
                  <a:noFill/>
                </a:ln>
                <a:latin typeface="Liberation Sans" pitchFamily="18"/>
                <a:ea typeface="Droid Sans Fallback" pitchFamily="2"/>
                <a:cs typeface="FreeSans" pitchFamily="2"/>
              </a:rPr>
              <a:t>L. </a:t>
            </a:r>
            <a:r>
              <a:rPr lang="fr-FR" sz="1400" b="0" i="1" u="none" strike="noStrike" kern="1200" cap="none" dirty="0" err="1">
                <a:ln>
                  <a:noFill/>
                </a:ln>
                <a:latin typeface="Liberation Sans" pitchFamily="18"/>
                <a:ea typeface="Droid Sans Fallback" pitchFamily="2"/>
                <a:cs typeface="FreeSans" pitchFamily="2"/>
              </a:rPr>
              <a:t>Tassan</a:t>
            </a:r>
            <a:r>
              <a:rPr lang="fr-FR" sz="1400" b="0" i="1" u="none" strike="noStrike" kern="1200" cap="none" dirty="0">
                <a:ln>
                  <a:noFill/>
                </a:ln>
                <a:latin typeface="Liberation Sans" pitchFamily="18"/>
                <a:ea typeface="Droid Sans Fallback" pitchFamily="2"/>
                <a:cs typeface="FreeSans" pitchFamily="2"/>
              </a:rPr>
              <a:t>-Got and C. Stéphan, NPA 524 (1991) 121</a:t>
            </a:r>
          </a:p>
          <a:p>
            <a:r>
              <a:rPr lang="fr-FR" sz="1400" b="0" i="1" u="none" strike="noStrike" kern="1200" cap="none" dirty="0">
                <a:ln>
                  <a:noFill/>
                </a:ln>
                <a:latin typeface="Liberation Sans" pitchFamily="18"/>
                <a:ea typeface="Droid Sans Fallback" pitchFamily="2"/>
                <a:cs typeface="FreeSans" pitchFamily="2"/>
              </a:rPr>
              <a:t>R.J. </a:t>
            </a:r>
            <a:r>
              <a:rPr lang="fr-FR" sz="1400" b="0" i="1" u="none" strike="noStrike" kern="1200" cap="none" dirty="0" err="1">
                <a:ln>
                  <a:noFill/>
                </a:ln>
                <a:latin typeface="Liberation Sans" pitchFamily="18"/>
                <a:ea typeface="Droid Sans Fallback" pitchFamily="2"/>
                <a:cs typeface="FreeSans" pitchFamily="2"/>
              </a:rPr>
              <a:t>Charity</a:t>
            </a:r>
            <a:r>
              <a:rPr lang="fr-FR" sz="1400" b="0" i="1" u="none" strike="noStrike" kern="1200" cap="none" dirty="0">
                <a:ln>
                  <a:noFill/>
                </a:ln>
                <a:latin typeface="Liberation Sans" pitchFamily="18"/>
                <a:ea typeface="Droid Sans Fallback" pitchFamily="2"/>
                <a:cs typeface="FreeSans" pitchFamily="2"/>
              </a:rPr>
              <a:t> et al., NPA 483 (1988) 371</a:t>
            </a:r>
          </a:p>
          <a:p>
            <a:endParaRPr lang="fr-FR" sz="1100" b="0" i="1" u="none" strike="noStrike" kern="1200" cap="none" dirty="0">
              <a:ln>
                <a:noFill/>
              </a:ln>
              <a:latin typeface="Liberation Sans" pitchFamily="18"/>
              <a:ea typeface="Droid Sans Fallback" pitchFamily="2"/>
              <a:cs typeface="FreeSans" pitchFamily="2"/>
            </a:endParaRPr>
          </a:p>
          <a:p>
            <a:endParaRPr lang="fr-FR" sz="1100" b="0" i="1" u="none" strike="noStrike" kern="1200" cap="none" dirty="0">
              <a:ln>
                <a:noFill/>
              </a:ln>
              <a:latin typeface="Liberation Sans" pitchFamily="18"/>
              <a:ea typeface="Droid Sans Fallback" pitchFamily="2"/>
              <a:cs typeface="FreeSans" pitchFamily="2"/>
            </a:endParaRPr>
          </a:p>
          <a:p>
            <a:endParaRPr lang="en-GB" dirty="0"/>
          </a:p>
        </p:txBody>
      </p:sp>
    </p:spTree>
    <p:extLst>
      <p:ext uri="{BB962C8B-B14F-4D97-AF65-F5344CB8AC3E}">
        <p14:creationId xmlns:p14="http://schemas.microsoft.com/office/powerpoint/2010/main" val="414819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860EF602-AE60-A4A9-EF91-CAD4EEE0B890}"/>
              </a:ext>
            </a:extLst>
          </p:cNvPr>
          <p:cNvGrpSpPr/>
          <p:nvPr/>
        </p:nvGrpSpPr>
        <p:grpSpPr>
          <a:xfrm>
            <a:off x="0" y="515795"/>
            <a:ext cx="11512731" cy="5972874"/>
            <a:chOff x="0" y="362419"/>
            <a:chExt cx="9583961" cy="5665289"/>
          </a:xfrm>
        </p:grpSpPr>
        <p:grpSp>
          <p:nvGrpSpPr>
            <p:cNvPr id="7" name="Groupe 6">
              <a:extLst>
                <a:ext uri="{FF2B5EF4-FFF2-40B4-BE49-F238E27FC236}">
                  <a16:creationId xmlns:a16="http://schemas.microsoft.com/office/drawing/2014/main" id="{94B37695-A252-0362-9CD5-B20D4611E3AE}"/>
                </a:ext>
              </a:extLst>
            </p:cNvPr>
            <p:cNvGrpSpPr/>
            <p:nvPr/>
          </p:nvGrpSpPr>
          <p:grpSpPr>
            <a:xfrm>
              <a:off x="0" y="362419"/>
              <a:ext cx="9583961" cy="5462815"/>
              <a:chOff x="-56782" y="0"/>
              <a:chExt cx="12305566" cy="6492875"/>
            </a:xfrm>
          </p:grpSpPr>
          <p:pic>
            <p:nvPicPr>
              <p:cNvPr id="4" name="Image 3">
                <a:extLst>
                  <a:ext uri="{FF2B5EF4-FFF2-40B4-BE49-F238E27FC236}">
                    <a16:creationId xmlns:a16="http://schemas.microsoft.com/office/drawing/2014/main" id="{B30DE5A8-5499-9A25-BEF0-AB83B2EBAA93}"/>
                  </a:ext>
                </a:extLst>
              </p:cNvPr>
              <p:cNvPicPr>
                <a:picLocks noChangeAspect="1"/>
              </p:cNvPicPr>
              <p:nvPr/>
            </p:nvPicPr>
            <p:blipFill>
              <a:blip r:embed="rId3"/>
              <a:stretch>
                <a:fillRect/>
              </a:stretch>
            </p:blipFill>
            <p:spPr>
              <a:xfrm>
                <a:off x="-56782" y="0"/>
                <a:ext cx="12305566" cy="6492875"/>
              </a:xfrm>
              <a:prstGeom prst="rect">
                <a:avLst/>
              </a:prstGeom>
            </p:spPr>
          </p:pic>
          <p:sp>
            <p:nvSpPr>
              <p:cNvPr id="6" name="Rectangle 5">
                <a:extLst>
                  <a:ext uri="{FF2B5EF4-FFF2-40B4-BE49-F238E27FC236}">
                    <a16:creationId xmlns:a16="http://schemas.microsoft.com/office/drawing/2014/main" id="{A9E065FD-9088-4FE8-1F21-CFAAEB7167FC}"/>
                  </a:ext>
                </a:extLst>
              </p:cNvPr>
              <p:cNvSpPr/>
              <p:nvPr/>
            </p:nvSpPr>
            <p:spPr>
              <a:xfrm>
                <a:off x="548640" y="4820194"/>
                <a:ext cx="836023" cy="339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4838F5FE-1297-88C3-2CF2-53C817E5B93C}"/>
                </a:ext>
              </a:extLst>
            </p:cNvPr>
            <p:cNvSpPr/>
            <p:nvPr/>
          </p:nvSpPr>
          <p:spPr>
            <a:xfrm>
              <a:off x="992014" y="5544382"/>
              <a:ext cx="497151" cy="483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ZoneTexte 4">
            <a:extLst>
              <a:ext uri="{FF2B5EF4-FFF2-40B4-BE49-F238E27FC236}">
                <a16:creationId xmlns:a16="http://schemas.microsoft.com/office/drawing/2014/main" id="{71DE515F-3FDD-1ED2-684E-1B9FF8F68535}"/>
              </a:ext>
            </a:extLst>
          </p:cNvPr>
          <p:cNvSpPr txBox="1"/>
          <p:nvPr/>
        </p:nvSpPr>
        <p:spPr>
          <a:xfrm>
            <a:off x="0" y="-17809"/>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8" name="ZoneTexte 7">
            <a:extLst>
              <a:ext uri="{FF2B5EF4-FFF2-40B4-BE49-F238E27FC236}">
                <a16:creationId xmlns:a16="http://schemas.microsoft.com/office/drawing/2014/main" id="{8CD473DA-07A6-AEB5-C77B-290219F61909}"/>
              </a:ext>
            </a:extLst>
          </p:cNvPr>
          <p:cNvSpPr txBox="1"/>
          <p:nvPr/>
        </p:nvSpPr>
        <p:spPr>
          <a:xfrm>
            <a:off x="4963887" y="6140193"/>
            <a:ext cx="5744072" cy="1354217"/>
          </a:xfrm>
          <a:prstGeom prst="rect">
            <a:avLst/>
          </a:prstGeom>
          <a:noFill/>
        </p:spPr>
        <p:txBody>
          <a:bodyPr wrap="square" rtlCol="0">
            <a:spAutoFit/>
          </a:bodyPr>
          <a:lstStyle/>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DIT </a:t>
            </a:r>
            <a:r>
              <a:rPr lang="fr-FR" sz="1400" b="0" i="1" u="none" strike="noStrike" kern="1200" cap="none" dirty="0">
                <a:ln>
                  <a:noFill/>
                </a:ln>
                <a:solidFill>
                  <a:srgbClr val="FF0000"/>
                </a:solidFill>
                <a:latin typeface="Liberation Sans" pitchFamily="18"/>
                <a:ea typeface="Droid Sans Fallback" pitchFamily="2"/>
                <a:cs typeface="FreeSans" pitchFamily="2"/>
              </a:rPr>
              <a:t>                 </a:t>
            </a:r>
            <a:r>
              <a:rPr lang="fr-FR" sz="1400" b="0" i="1" u="none" strike="noStrike" kern="1200" cap="none" dirty="0">
                <a:ln>
                  <a:noFill/>
                </a:ln>
                <a:latin typeface="Liberation Sans" pitchFamily="18"/>
                <a:ea typeface="Droid Sans Fallback" pitchFamily="2"/>
                <a:cs typeface="FreeSans" pitchFamily="2"/>
              </a:rPr>
              <a:t>L. </a:t>
            </a:r>
            <a:r>
              <a:rPr lang="fr-FR" sz="1400" b="0" i="1" u="none" strike="noStrike" kern="1200" cap="none" dirty="0" err="1">
                <a:ln>
                  <a:noFill/>
                </a:ln>
                <a:latin typeface="Liberation Sans" pitchFamily="18"/>
                <a:ea typeface="Droid Sans Fallback" pitchFamily="2"/>
                <a:cs typeface="FreeSans" pitchFamily="2"/>
              </a:rPr>
              <a:t>Tassan</a:t>
            </a:r>
            <a:r>
              <a:rPr lang="fr-FR" sz="1400" b="0" i="1" u="none" strike="noStrike" kern="1200" cap="none" dirty="0">
                <a:ln>
                  <a:noFill/>
                </a:ln>
                <a:latin typeface="Liberation Sans" pitchFamily="18"/>
                <a:ea typeface="Droid Sans Fallback" pitchFamily="2"/>
                <a:cs typeface="FreeSans" pitchFamily="2"/>
              </a:rPr>
              <a:t>-Got and C. Stéphan, NPA 524 (1991) 121</a:t>
            </a:r>
          </a:p>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GEMINI ++      </a:t>
            </a:r>
            <a:r>
              <a:rPr lang="fr-FR" sz="1400" b="0" i="1" u="none" strike="noStrike" kern="1200" cap="none" dirty="0">
                <a:ln>
                  <a:noFill/>
                </a:ln>
                <a:latin typeface="Liberation Sans" pitchFamily="18"/>
                <a:ea typeface="Droid Sans Fallback" pitchFamily="2"/>
                <a:cs typeface="FreeSans" pitchFamily="2"/>
              </a:rPr>
              <a:t>R.J. </a:t>
            </a:r>
            <a:r>
              <a:rPr lang="fr-FR" sz="1400" b="0" i="1" u="none" strike="noStrike" kern="1200" cap="none" dirty="0" err="1">
                <a:ln>
                  <a:noFill/>
                </a:ln>
                <a:latin typeface="Liberation Sans" pitchFamily="18"/>
                <a:ea typeface="Droid Sans Fallback" pitchFamily="2"/>
                <a:cs typeface="FreeSans" pitchFamily="2"/>
              </a:rPr>
              <a:t>Charity</a:t>
            </a:r>
            <a:r>
              <a:rPr lang="fr-FR" sz="1400" b="0" i="1" u="none" strike="noStrike" kern="1200" cap="none" dirty="0">
                <a:ln>
                  <a:noFill/>
                </a:ln>
                <a:latin typeface="Liberation Sans" pitchFamily="18"/>
                <a:ea typeface="Droid Sans Fallback" pitchFamily="2"/>
                <a:cs typeface="FreeSans" pitchFamily="2"/>
              </a:rPr>
              <a:t> et al., NPA 483 (1988) 371</a:t>
            </a:r>
          </a:p>
          <a:p>
            <a:r>
              <a:rPr lang="fr-FR" sz="1400" i="1" dirty="0">
                <a:solidFill>
                  <a:schemeClr val="accent6">
                    <a:lumMod val="75000"/>
                  </a:schemeClr>
                </a:solidFill>
                <a:latin typeface="Liberation Sans" pitchFamily="18"/>
                <a:ea typeface="Droid Sans Fallback" pitchFamily="2"/>
                <a:cs typeface="FreeSans" pitchFamily="2"/>
              </a:rPr>
              <a:t>NNCLE  </a:t>
            </a:r>
            <a:r>
              <a:rPr lang="fr-FR" sz="1400" i="1" dirty="0">
                <a:latin typeface="Liberation Sans" pitchFamily="18"/>
                <a:ea typeface="Droid Sans Fallback" pitchFamily="2"/>
                <a:cs typeface="FreeSans" pitchFamily="2"/>
              </a:rPr>
              <a:t>          A. V. Karpov, PRC 96, 024618 (2017)</a:t>
            </a:r>
            <a:endParaRPr lang="fr-FR" sz="1400" b="0" i="1" u="none" strike="noStrike" kern="1200" cap="none" dirty="0">
              <a:ln>
                <a:noFill/>
              </a:ln>
              <a:latin typeface="Liberation Sans" pitchFamily="18"/>
              <a:ea typeface="Droid Sans Fallback" pitchFamily="2"/>
              <a:cs typeface="FreeSans" pitchFamily="2"/>
            </a:endParaRPr>
          </a:p>
          <a:p>
            <a:endParaRPr lang="fr-FR" sz="1100" b="0" i="1" u="none" strike="noStrike" kern="1200" cap="none" dirty="0">
              <a:ln>
                <a:noFill/>
              </a:ln>
              <a:latin typeface="Liberation Sans" pitchFamily="18"/>
              <a:ea typeface="Droid Sans Fallback" pitchFamily="2"/>
              <a:cs typeface="FreeSans" pitchFamily="2"/>
            </a:endParaRPr>
          </a:p>
          <a:p>
            <a:endParaRPr lang="fr-FR" sz="1100" b="0" i="1" u="none" strike="noStrike" kern="1200" cap="none" dirty="0">
              <a:ln>
                <a:noFill/>
              </a:ln>
              <a:latin typeface="Liberation Sans" pitchFamily="18"/>
              <a:ea typeface="Droid Sans Fallback" pitchFamily="2"/>
              <a:cs typeface="FreeSans" pitchFamily="2"/>
            </a:endParaRPr>
          </a:p>
          <a:p>
            <a:endParaRPr lang="en-GB" dirty="0"/>
          </a:p>
        </p:txBody>
      </p:sp>
      <p:sp>
        <p:nvSpPr>
          <p:cNvPr id="2" name="ZoneTexte 1">
            <a:extLst>
              <a:ext uri="{FF2B5EF4-FFF2-40B4-BE49-F238E27FC236}">
                <a16:creationId xmlns:a16="http://schemas.microsoft.com/office/drawing/2014/main" id="{605E62CF-93DC-EDEF-CDE1-05908066C23C}"/>
              </a:ext>
            </a:extLst>
          </p:cNvPr>
          <p:cNvSpPr txBox="1"/>
          <p:nvPr/>
        </p:nvSpPr>
        <p:spPr>
          <a:xfrm>
            <a:off x="1258389" y="1263363"/>
            <a:ext cx="2452594" cy="369332"/>
          </a:xfrm>
          <a:prstGeom prst="rect">
            <a:avLst/>
          </a:prstGeom>
          <a:noFill/>
        </p:spPr>
        <p:txBody>
          <a:bodyPr wrap="none" rtlCol="0">
            <a:spAutoFit/>
          </a:bodyPr>
          <a:lstStyle/>
          <a:p>
            <a:r>
              <a:rPr lang="fr-FR" baseline="30000" dirty="0"/>
              <a:t>136</a:t>
            </a:r>
            <a:r>
              <a:rPr lang="fr-FR" dirty="0"/>
              <a:t>Xe+</a:t>
            </a:r>
            <a:r>
              <a:rPr lang="fr-FR" baseline="30000" dirty="0"/>
              <a:t>238</a:t>
            </a:r>
            <a:r>
              <a:rPr lang="fr-FR" dirty="0"/>
              <a:t>U 5 MeV/A ANL</a:t>
            </a:r>
          </a:p>
        </p:txBody>
      </p:sp>
      <p:sp>
        <p:nvSpPr>
          <p:cNvPr id="3" name="ZoneTexte 2">
            <a:extLst>
              <a:ext uri="{FF2B5EF4-FFF2-40B4-BE49-F238E27FC236}">
                <a16:creationId xmlns:a16="http://schemas.microsoft.com/office/drawing/2014/main" id="{0E84775A-584B-3B85-BDE1-F306AED3A524}"/>
              </a:ext>
            </a:extLst>
          </p:cNvPr>
          <p:cNvSpPr txBox="1"/>
          <p:nvPr/>
        </p:nvSpPr>
        <p:spPr>
          <a:xfrm>
            <a:off x="6171759" y="1241863"/>
            <a:ext cx="2498697" cy="369332"/>
          </a:xfrm>
          <a:prstGeom prst="rect">
            <a:avLst/>
          </a:prstGeom>
          <a:noFill/>
        </p:spPr>
        <p:txBody>
          <a:bodyPr wrap="none" rtlCol="0">
            <a:spAutoFit/>
          </a:bodyPr>
          <a:lstStyle/>
          <a:p>
            <a:r>
              <a:rPr lang="fr-FR" baseline="30000" dirty="0"/>
              <a:t>18</a:t>
            </a:r>
            <a:r>
              <a:rPr lang="fr-FR" dirty="0"/>
              <a:t>O+</a:t>
            </a:r>
            <a:r>
              <a:rPr lang="fr-FR" baseline="30000" dirty="0"/>
              <a:t>238</a:t>
            </a:r>
            <a:r>
              <a:rPr lang="fr-FR" dirty="0"/>
              <a:t>U 7 MeV/A GANIL</a:t>
            </a:r>
          </a:p>
        </p:txBody>
      </p:sp>
      <p:sp>
        <p:nvSpPr>
          <p:cNvPr id="11" name="ZoneTexte 10">
            <a:extLst>
              <a:ext uri="{FF2B5EF4-FFF2-40B4-BE49-F238E27FC236}">
                <a16:creationId xmlns:a16="http://schemas.microsoft.com/office/drawing/2014/main" id="{2BDEEB13-8D08-CDF4-4862-7C12BC41D64E}"/>
              </a:ext>
            </a:extLst>
          </p:cNvPr>
          <p:cNvSpPr txBox="1"/>
          <p:nvPr/>
        </p:nvSpPr>
        <p:spPr>
          <a:xfrm>
            <a:off x="418052" y="358194"/>
            <a:ext cx="6557514" cy="738664"/>
          </a:xfrm>
          <a:prstGeom prst="rect">
            <a:avLst/>
          </a:prstGeom>
          <a:noFill/>
        </p:spPr>
        <p:txBody>
          <a:bodyPr wrap="square" rtlCol="0">
            <a:spAutoFit/>
          </a:bodyPr>
          <a:lstStyle/>
          <a:p>
            <a:r>
              <a:rPr lang="fr-FR" sz="1400" i="1" dirty="0"/>
              <a:t>PhD 3rd </a:t>
            </a:r>
            <a:r>
              <a:rPr lang="fr-FR" sz="1400" i="1" dirty="0" err="1"/>
              <a:t>year</a:t>
            </a:r>
            <a:endParaRPr lang="fr-FR" sz="1400" i="1" dirty="0"/>
          </a:p>
          <a:p>
            <a:r>
              <a:rPr lang="fr-FR" sz="1400" i="1" dirty="0"/>
              <a:t>J. BEQUET (CEA, P2I)</a:t>
            </a:r>
          </a:p>
          <a:p>
            <a:r>
              <a:rPr lang="fr-FR" sz="1400" i="1" dirty="0"/>
              <a:t>Codirection B. </a:t>
            </a:r>
            <a:r>
              <a:rPr lang="fr-FR" sz="1400" i="1" dirty="0" err="1"/>
              <a:t>Sulignano</a:t>
            </a:r>
            <a:r>
              <a:rPr lang="fr-FR" sz="1400" i="1" dirty="0"/>
              <a:t> (IRFU), I. Stefan (IJCLab)</a:t>
            </a:r>
          </a:p>
        </p:txBody>
      </p:sp>
      <p:sp>
        <p:nvSpPr>
          <p:cNvPr id="12" name="ZoneTexte 11">
            <a:extLst>
              <a:ext uri="{FF2B5EF4-FFF2-40B4-BE49-F238E27FC236}">
                <a16:creationId xmlns:a16="http://schemas.microsoft.com/office/drawing/2014/main" id="{3B5DA062-8B34-3AA4-8C36-ACCD2F430C11}"/>
              </a:ext>
            </a:extLst>
          </p:cNvPr>
          <p:cNvSpPr txBox="1"/>
          <p:nvPr/>
        </p:nvSpPr>
        <p:spPr>
          <a:xfrm>
            <a:off x="8670456" y="4302925"/>
            <a:ext cx="2580450" cy="369332"/>
          </a:xfrm>
          <a:prstGeom prst="rect">
            <a:avLst/>
          </a:prstGeom>
          <a:noFill/>
        </p:spPr>
        <p:txBody>
          <a:bodyPr wrap="none" rtlCol="0">
            <a:spAutoFit/>
          </a:bodyPr>
          <a:lstStyle/>
          <a:p>
            <a:r>
              <a:rPr lang="fr-FR" baseline="30000" dirty="0"/>
              <a:t>48</a:t>
            </a:r>
            <a:r>
              <a:rPr lang="fr-FR" dirty="0"/>
              <a:t>Ca+</a:t>
            </a:r>
            <a:r>
              <a:rPr lang="fr-FR" baseline="30000" dirty="0"/>
              <a:t>238</a:t>
            </a:r>
            <a:r>
              <a:rPr lang="fr-FR" dirty="0"/>
              <a:t>U 6 MeV/A GANIL</a:t>
            </a:r>
          </a:p>
        </p:txBody>
      </p:sp>
      <p:sp>
        <p:nvSpPr>
          <p:cNvPr id="13" name="ZoneTexte 12">
            <a:extLst>
              <a:ext uri="{FF2B5EF4-FFF2-40B4-BE49-F238E27FC236}">
                <a16:creationId xmlns:a16="http://schemas.microsoft.com/office/drawing/2014/main" id="{DB174D6D-9C6F-05E3-F638-C6E5612B63D8}"/>
              </a:ext>
            </a:extLst>
          </p:cNvPr>
          <p:cNvSpPr txBox="1"/>
          <p:nvPr/>
        </p:nvSpPr>
        <p:spPr>
          <a:xfrm>
            <a:off x="7158446" y="844731"/>
            <a:ext cx="2724296" cy="369332"/>
          </a:xfrm>
          <a:prstGeom prst="rect">
            <a:avLst/>
          </a:prstGeom>
          <a:noFill/>
        </p:spPr>
        <p:txBody>
          <a:bodyPr wrap="square" rtlCol="0">
            <a:spAutoFit/>
          </a:bodyPr>
          <a:lstStyle/>
          <a:p>
            <a:r>
              <a:rPr lang="fr-FR" dirty="0"/>
              <a:t>LIGHT Fragment </a:t>
            </a:r>
            <a:r>
              <a:rPr lang="fr-FR" dirty="0" err="1"/>
              <a:t>study</a:t>
            </a:r>
            <a:endParaRPr lang="fr-FR" dirty="0"/>
          </a:p>
        </p:txBody>
      </p:sp>
      <p:sp>
        <p:nvSpPr>
          <p:cNvPr id="14" name="Rectangle 13">
            <a:extLst>
              <a:ext uri="{FF2B5EF4-FFF2-40B4-BE49-F238E27FC236}">
                <a16:creationId xmlns:a16="http://schemas.microsoft.com/office/drawing/2014/main" id="{14A685EE-2575-17F3-2347-F14D6C842CFD}"/>
              </a:ext>
            </a:extLst>
          </p:cNvPr>
          <p:cNvSpPr/>
          <p:nvPr/>
        </p:nvSpPr>
        <p:spPr>
          <a:xfrm>
            <a:off x="10707959" y="582798"/>
            <a:ext cx="1013778" cy="514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93544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3951D488-9B15-1102-200C-DEB5F4384632}"/>
              </a:ext>
            </a:extLst>
          </p:cNvPr>
          <p:cNvSpPr/>
          <p:nvPr/>
        </p:nvSpPr>
        <p:spPr>
          <a:xfrm>
            <a:off x="101600" y="3674835"/>
            <a:ext cx="5766755" cy="81002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e 99">
            <a:extLst>
              <a:ext uri="{FF2B5EF4-FFF2-40B4-BE49-F238E27FC236}">
                <a16:creationId xmlns:a16="http://schemas.microsoft.com/office/drawing/2014/main" id="{E8EDC0B0-BA24-9F3C-FEF0-7C9F6FE5116F}"/>
              </a:ext>
            </a:extLst>
          </p:cNvPr>
          <p:cNvGrpSpPr/>
          <p:nvPr/>
        </p:nvGrpSpPr>
        <p:grpSpPr>
          <a:xfrm>
            <a:off x="5970877" y="3373167"/>
            <a:ext cx="6009337" cy="3336831"/>
            <a:chOff x="5878286" y="2291430"/>
            <a:chExt cx="5793190" cy="3628587"/>
          </a:xfrm>
        </p:grpSpPr>
        <p:pic>
          <p:nvPicPr>
            <p:cNvPr id="101" name="Image 100">
              <a:extLst>
                <a:ext uri="{FF2B5EF4-FFF2-40B4-BE49-F238E27FC236}">
                  <a16:creationId xmlns:a16="http://schemas.microsoft.com/office/drawing/2014/main" id="{952DA290-AAE7-9B91-EFBE-E27FC991F562}"/>
                </a:ext>
              </a:extLst>
            </p:cNvPr>
            <p:cNvPicPr>
              <a:picLocks noChangeAspect="1"/>
            </p:cNvPicPr>
            <p:nvPr/>
          </p:nvPicPr>
          <p:blipFill>
            <a:blip r:embed="rId2"/>
            <a:stretch>
              <a:fillRect/>
            </a:stretch>
          </p:blipFill>
          <p:spPr>
            <a:xfrm>
              <a:off x="5878286" y="2291430"/>
              <a:ext cx="5793190" cy="3628587"/>
            </a:xfrm>
            <a:prstGeom prst="rect">
              <a:avLst/>
            </a:prstGeom>
          </p:spPr>
        </p:pic>
        <p:sp>
          <p:nvSpPr>
            <p:cNvPr id="103" name="ZoneTexte 102">
              <a:extLst>
                <a:ext uri="{FF2B5EF4-FFF2-40B4-BE49-F238E27FC236}">
                  <a16:creationId xmlns:a16="http://schemas.microsoft.com/office/drawing/2014/main" id="{852B3D98-9E99-CCE3-1C21-0D89B05A842D}"/>
                </a:ext>
              </a:extLst>
            </p:cNvPr>
            <p:cNvSpPr txBox="1"/>
            <p:nvPr/>
          </p:nvSpPr>
          <p:spPr>
            <a:xfrm>
              <a:off x="6979409" y="2791956"/>
              <a:ext cx="809896" cy="435094"/>
            </a:xfrm>
            <a:prstGeom prst="rect">
              <a:avLst/>
            </a:prstGeom>
            <a:noFill/>
          </p:spPr>
          <p:txBody>
            <a:bodyPr wrap="square" rtlCol="0">
              <a:spAutoFit/>
            </a:bodyPr>
            <a:lstStyle/>
            <a:p>
              <a:r>
                <a:rPr lang="en-GB" sz="2000" b="1" baseline="30000" dirty="0">
                  <a:solidFill>
                    <a:schemeClr val="accent6"/>
                  </a:solidFill>
                </a:rPr>
                <a:t>234</a:t>
              </a:r>
              <a:r>
                <a:rPr lang="en-GB" sz="2000" b="1" dirty="0">
                  <a:solidFill>
                    <a:schemeClr val="accent6"/>
                  </a:solidFill>
                </a:rPr>
                <a:t>Th</a:t>
              </a:r>
            </a:p>
          </p:txBody>
        </p:sp>
      </p:grpSp>
      <p:sp>
        <p:nvSpPr>
          <p:cNvPr id="110" name="Rectangle 109">
            <a:extLst>
              <a:ext uri="{FF2B5EF4-FFF2-40B4-BE49-F238E27FC236}">
                <a16:creationId xmlns:a16="http://schemas.microsoft.com/office/drawing/2014/main" id="{E39ECCB8-CD40-8506-A25F-FF4DB778A48A}"/>
              </a:ext>
            </a:extLst>
          </p:cNvPr>
          <p:cNvSpPr/>
          <p:nvPr/>
        </p:nvSpPr>
        <p:spPr>
          <a:xfrm>
            <a:off x="5666592" y="369332"/>
            <a:ext cx="6525407" cy="3190728"/>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627E3429-B1F7-C2F7-8A6D-873500410660}"/>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Multi-Nucleon Transfer reactions </a:t>
            </a:r>
            <a:endParaRPr lang="en-GB" dirty="0"/>
          </a:p>
        </p:txBody>
      </p:sp>
      <p:sp>
        <p:nvSpPr>
          <p:cNvPr id="6" name="ZoneTexte 5">
            <a:extLst>
              <a:ext uri="{FF2B5EF4-FFF2-40B4-BE49-F238E27FC236}">
                <a16:creationId xmlns:a16="http://schemas.microsoft.com/office/drawing/2014/main" id="{4873300B-0F55-4DED-67A6-5256EB036BA1}"/>
              </a:ext>
            </a:extLst>
          </p:cNvPr>
          <p:cNvSpPr txBox="1"/>
          <p:nvPr/>
        </p:nvSpPr>
        <p:spPr>
          <a:xfrm>
            <a:off x="-1" y="6519718"/>
            <a:ext cx="12192000" cy="369332"/>
          </a:xfrm>
          <a:prstGeom prst="rect">
            <a:avLst/>
          </a:prstGeom>
          <a:noFill/>
        </p:spPr>
        <p:txBody>
          <a:bodyPr wrap="square">
            <a:spAutoFit/>
          </a:bodyPr>
          <a:lstStyle/>
          <a:p>
            <a:pPr algn="ctr"/>
            <a:r>
              <a:rPr lang="fr-FR" b="1" i="0" u="none" strike="noStrike" dirty="0">
                <a:solidFill>
                  <a:srgbClr val="FF0000"/>
                </a:solidFill>
                <a:effectLst/>
              </a:rPr>
              <a:t>I. Stefan</a:t>
            </a:r>
            <a:r>
              <a:rPr lang="fr-FR" b="0" i="0" u="none" strike="noStrike" dirty="0">
                <a:solidFill>
                  <a:srgbClr val="FF0000"/>
                </a:solidFill>
                <a:effectLst/>
              </a:rPr>
              <a:t>, B. </a:t>
            </a:r>
            <a:r>
              <a:rPr lang="fr-FR" b="0" i="0" u="none" strike="noStrike" dirty="0" err="1">
                <a:solidFill>
                  <a:srgbClr val="FF0000"/>
                </a:solidFill>
                <a:effectLst/>
              </a:rPr>
              <a:t>Sulignano</a:t>
            </a:r>
            <a:r>
              <a:rPr lang="fr-FR" b="0" i="0" u="none" strike="noStrike" dirty="0">
                <a:solidFill>
                  <a:srgbClr val="FF0000"/>
                </a:solidFill>
                <a:effectLst/>
              </a:rPr>
              <a:t>, A. </a:t>
            </a:r>
            <a:r>
              <a:rPr lang="fr-FR" b="0" i="0" u="none" strike="noStrike" dirty="0" err="1">
                <a:solidFill>
                  <a:srgbClr val="FF0000"/>
                </a:solidFill>
                <a:effectLst/>
              </a:rPr>
              <a:t>Navin</a:t>
            </a:r>
            <a:r>
              <a:rPr lang="fr-FR" b="0" i="0" u="none" strike="noStrike" dirty="0">
                <a:solidFill>
                  <a:srgbClr val="FF0000"/>
                </a:solidFill>
                <a:effectLst/>
              </a:rPr>
              <a:t>, D. Ackermann and </a:t>
            </a:r>
            <a:r>
              <a:rPr lang="fr-FR" b="0" i="0" u="none" strike="noStrike" dirty="0">
                <a:solidFill>
                  <a:schemeClr val="accent4">
                    <a:lumMod val="50000"/>
                  </a:schemeClr>
                </a:solidFill>
                <a:effectLst/>
                <a:latin typeface="Arial Narrow" panose="020B0604020202020204" pitchFamily="34" charset="0"/>
              </a:rPr>
              <a:t>E896_24 collaboration</a:t>
            </a:r>
            <a:endParaRPr lang="fr-FR" b="0" i="0" u="none" strike="noStrike" baseline="30000" dirty="0">
              <a:solidFill>
                <a:schemeClr val="accent4">
                  <a:lumMod val="50000"/>
                </a:schemeClr>
              </a:solidFill>
              <a:effectLst/>
            </a:endParaRPr>
          </a:p>
        </p:txBody>
      </p:sp>
      <p:sp>
        <p:nvSpPr>
          <p:cNvPr id="22" name="ZoneTexte 21">
            <a:extLst>
              <a:ext uri="{FF2B5EF4-FFF2-40B4-BE49-F238E27FC236}">
                <a16:creationId xmlns:a16="http://schemas.microsoft.com/office/drawing/2014/main" id="{5B875080-DA7B-471D-5FD4-6A03CF1B6605}"/>
              </a:ext>
            </a:extLst>
          </p:cNvPr>
          <p:cNvSpPr txBox="1"/>
          <p:nvPr/>
        </p:nvSpPr>
        <p:spPr>
          <a:xfrm>
            <a:off x="6244488" y="408110"/>
            <a:ext cx="6190101" cy="338554"/>
          </a:xfrm>
          <a:prstGeom prst="rect">
            <a:avLst/>
          </a:prstGeom>
          <a:noFill/>
        </p:spPr>
        <p:txBody>
          <a:bodyPr wrap="square" rtlCol="0">
            <a:spAutoFit/>
          </a:bodyPr>
          <a:lstStyle/>
          <a:p>
            <a:r>
              <a:rPr lang="en-GB" sz="1600" b="1" baseline="30000" dirty="0"/>
              <a:t>232</a:t>
            </a:r>
            <a:r>
              <a:rPr lang="en-GB" sz="1600" b="1" dirty="0"/>
              <a:t>Th beam  0.3 mg/cm2 </a:t>
            </a:r>
            <a:r>
              <a:rPr lang="en-GB" sz="1600" b="1" baseline="30000" dirty="0"/>
              <a:t>96</a:t>
            </a:r>
            <a:r>
              <a:rPr lang="en-GB" sz="1600" b="1" dirty="0"/>
              <a:t>Zr enriched target @6 </a:t>
            </a:r>
            <a:r>
              <a:rPr lang="en-GB" sz="1600" b="1" dirty="0" err="1"/>
              <a:t>AMeV</a:t>
            </a:r>
            <a:endParaRPr lang="en-GB" sz="1600" b="1" dirty="0"/>
          </a:p>
        </p:txBody>
      </p:sp>
      <p:grpSp>
        <p:nvGrpSpPr>
          <p:cNvPr id="12" name="Groupe 11">
            <a:extLst>
              <a:ext uri="{FF2B5EF4-FFF2-40B4-BE49-F238E27FC236}">
                <a16:creationId xmlns:a16="http://schemas.microsoft.com/office/drawing/2014/main" id="{2D968718-BF30-0E19-3A06-41D116E5B66F}"/>
              </a:ext>
            </a:extLst>
          </p:cNvPr>
          <p:cNvGrpSpPr/>
          <p:nvPr/>
        </p:nvGrpSpPr>
        <p:grpSpPr>
          <a:xfrm>
            <a:off x="249039" y="785340"/>
            <a:ext cx="4586301" cy="2895343"/>
            <a:chOff x="7491957" y="3676487"/>
            <a:chExt cx="4101370" cy="2552366"/>
          </a:xfrm>
        </p:grpSpPr>
        <p:pic>
          <p:nvPicPr>
            <p:cNvPr id="13" name="Image 12">
              <a:extLst>
                <a:ext uri="{FF2B5EF4-FFF2-40B4-BE49-F238E27FC236}">
                  <a16:creationId xmlns:a16="http://schemas.microsoft.com/office/drawing/2014/main" id="{BE7B0CB1-4CA3-A551-E5E8-32E0C4BD37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25" t="15093" b="22892"/>
            <a:stretch/>
          </p:blipFill>
          <p:spPr>
            <a:xfrm>
              <a:off x="7491957" y="3754817"/>
              <a:ext cx="4101369" cy="2367798"/>
            </a:xfrm>
            <a:prstGeom prst="rect">
              <a:avLst/>
            </a:prstGeom>
          </p:spPr>
        </p:pic>
        <p:cxnSp>
          <p:nvCxnSpPr>
            <p:cNvPr id="14" name="Connecteur droit 13">
              <a:extLst>
                <a:ext uri="{FF2B5EF4-FFF2-40B4-BE49-F238E27FC236}">
                  <a16:creationId xmlns:a16="http://schemas.microsoft.com/office/drawing/2014/main" id="{E0CA9E41-4EDD-97FE-D415-276A0FC3937E}"/>
                </a:ext>
              </a:extLst>
            </p:cNvPr>
            <p:cNvCxnSpPr>
              <a:cxnSpLocks/>
            </p:cNvCxnSpPr>
            <p:nvPr/>
          </p:nvCxnSpPr>
          <p:spPr>
            <a:xfrm>
              <a:off x="7601192" y="5982232"/>
              <a:ext cx="2527991"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FAF0DF11-DBC9-3DA3-898D-3D8D760E1133}"/>
                </a:ext>
              </a:extLst>
            </p:cNvPr>
            <p:cNvCxnSpPr>
              <a:cxnSpLocks/>
            </p:cNvCxnSpPr>
            <p:nvPr/>
          </p:nvCxnSpPr>
          <p:spPr>
            <a:xfrm flipV="1">
              <a:off x="9077533" y="4963111"/>
              <a:ext cx="0" cy="113429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E6024D29-0604-905B-5E51-34CE64A405B0}"/>
                </a:ext>
              </a:extLst>
            </p:cNvPr>
            <p:cNvCxnSpPr>
              <a:cxnSpLocks/>
            </p:cNvCxnSpPr>
            <p:nvPr/>
          </p:nvCxnSpPr>
          <p:spPr>
            <a:xfrm flipV="1">
              <a:off x="7600271" y="3780448"/>
              <a:ext cx="0" cy="23177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18767DF-0246-45D5-5625-B14F81E8EBB2}"/>
                </a:ext>
              </a:extLst>
            </p:cNvPr>
            <p:cNvCxnSpPr>
              <a:cxnSpLocks/>
            </p:cNvCxnSpPr>
            <p:nvPr/>
          </p:nvCxnSpPr>
          <p:spPr>
            <a:xfrm>
              <a:off x="7595458" y="6097404"/>
              <a:ext cx="306045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C2390D9-0115-A16F-7905-3EFF497E24E1}"/>
                </a:ext>
              </a:extLst>
            </p:cNvPr>
            <p:cNvSpPr txBox="1"/>
            <p:nvPr/>
          </p:nvSpPr>
          <p:spPr>
            <a:xfrm>
              <a:off x="7526322" y="3676487"/>
              <a:ext cx="303946" cy="134863"/>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Z</a:t>
              </a:r>
            </a:p>
          </p:txBody>
        </p:sp>
        <p:sp>
          <p:nvSpPr>
            <p:cNvPr id="19" name="ZoneTexte 18">
              <a:extLst>
                <a:ext uri="{FF2B5EF4-FFF2-40B4-BE49-F238E27FC236}">
                  <a16:creationId xmlns:a16="http://schemas.microsoft.com/office/drawing/2014/main" id="{20935BA2-C7F6-BF82-2087-204CB4778DFB}"/>
                </a:ext>
              </a:extLst>
            </p:cNvPr>
            <p:cNvSpPr txBox="1"/>
            <p:nvPr/>
          </p:nvSpPr>
          <p:spPr>
            <a:xfrm>
              <a:off x="10609770" y="6106349"/>
              <a:ext cx="303946" cy="122504"/>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N</a:t>
              </a:r>
            </a:p>
          </p:txBody>
        </p:sp>
        <p:sp>
          <p:nvSpPr>
            <p:cNvPr id="20" name="ZoneTexte 19">
              <a:extLst>
                <a:ext uri="{FF2B5EF4-FFF2-40B4-BE49-F238E27FC236}">
                  <a16:creationId xmlns:a16="http://schemas.microsoft.com/office/drawing/2014/main" id="{AA198EDF-FE9F-71F6-2E9B-F88E914F3646}"/>
                </a:ext>
              </a:extLst>
            </p:cNvPr>
            <p:cNvSpPr txBox="1"/>
            <p:nvPr/>
          </p:nvSpPr>
          <p:spPr>
            <a:xfrm>
              <a:off x="7548839" y="5601167"/>
              <a:ext cx="493339" cy="325582"/>
            </a:xfrm>
            <a:prstGeom prst="rect">
              <a:avLst/>
            </a:prstGeom>
            <a:noFill/>
          </p:spPr>
          <p:txBody>
            <a:bodyPr wrap="square" rtlCol="0">
              <a:spAutoFit/>
            </a:bodyPr>
            <a:lstStyle/>
            <a:p>
              <a:r>
                <a:rPr lang="fr-FR" b="1" dirty="0">
                  <a:solidFill>
                    <a:schemeClr val="accent1">
                      <a:lumMod val="75000"/>
                    </a:schemeClr>
                  </a:solidFill>
                  <a:latin typeface="+mj-lt"/>
                  <a:ea typeface="Brush Script MT" panose="03060802040406070304" pitchFamily="66" charset="-122"/>
                  <a:cs typeface="Brush Script MT" panose="03060802040406070304" pitchFamily="66" charset="-122"/>
                </a:rPr>
                <a:t>82</a:t>
              </a:r>
              <a:endParaRPr lang="fr-FR" sz="1100" b="1" dirty="0">
                <a:solidFill>
                  <a:schemeClr val="accent1">
                    <a:lumMod val="75000"/>
                  </a:schemeClr>
                </a:solidFill>
                <a:latin typeface="+mj-lt"/>
                <a:ea typeface="Brush Script MT" panose="03060802040406070304" pitchFamily="66" charset="-122"/>
                <a:cs typeface="Brush Script MT" panose="03060802040406070304" pitchFamily="66" charset="-122"/>
              </a:endParaRPr>
            </a:p>
          </p:txBody>
        </p:sp>
        <p:sp>
          <p:nvSpPr>
            <p:cNvPr id="21" name="ZoneTexte 20">
              <a:extLst>
                <a:ext uri="{FF2B5EF4-FFF2-40B4-BE49-F238E27FC236}">
                  <a16:creationId xmlns:a16="http://schemas.microsoft.com/office/drawing/2014/main" id="{9EEB04A1-7A85-94A8-B0CC-2408C221EFB3}"/>
                </a:ext>
              </a:extLst>
            </p:cNvPr>
            <p:cNvSpPr txBox="1"/>
            <p:nvPr/>
          </p:nvSpPr>
          <p:spPr>
            <a:xfrm>
              <a:off x="8800248" y="4623587"/>
              <a:ext cx="661567" cy="298450"/>
            </a:xfrm>
            <a:prstGeom prst="rect">
              <a:avLst/>
            </a:prstGeom>
            <a:noFill/>
          </p:spPr>
          <p:txBody>
            <a:bodyPr wrap="square" rtlCol="0">
              <a:spAutoFit/>
            </a:bodyPr>
            <a:lstStyle/>
            <a:p>
              <a:r>
                <a:rPr lang="fr-FR" sz="1600" b="1" dirty="0">
                  <a:solidFill>
                    <a:schemeClr val="accent1">
                      <a:lumMod val="75000"/>
                    </a:schemeClr>
                  </a:solidFill>
                  <a:latin typeface="+mj-lt"/>
                  <a:ea typeface="Brush Script MT" panose="03060802040406070304" pitchFamily="66" charset="-122"/>
                  <a:cs typeface="Brush Script MT" panose="03060802040406070304" pitchFamily="66" charset="-122"/>
                </a:rPr>
                <a:t>126</a:t>
              </a:r>
              <a:endParaRPr lang="fr-FR" sz="1100" b="1" dirty="0">
                <a:solidFill>
                  <a:schemeClr val="accent1">
                    <a:lumMod val="75000"/>
                  </a:schemeClr>
                </a:solidFill>
                <a:latin typeface="+mj-lt"/>
                <a:ea typeface="Brush Script MT" panose="03060802040406070304" pitchFamily="66" charset="-122"/>
                <a:cs typeface="Brush Script MT" panose="03060802040406070304" pitchFamily="66" charset="-122"/>
              </a:endParaRPr>
            </a:p>
          </p:txBody>
        </p:sp>
        <p:cxnSp>
          <p:nvCxnSpPr>
            <p:cNvPr id="23" name="Connecteur droit 22">
              <a:extLst>
                <a:ext uri="{FF2B5EF4-FFF2-40B4-BE49-F238E27FC236}">
                  <a16:creationId xmlns:a16="http://schemas.microsoft.com/office/drawing/2014/main" id="{5A470584-B4A9-C074-6E37-48AEC6DDF372}"/>
                </a:ext>
              </a:extLst>
            </p:cNvPr>
            <p:cNvCxnSpPr>
              <a:cxnSpLocks/>
            </p:cNvCxnSpPr>
            <p:nvPr/>
          </p:nvCxnSpPr>
          <p:spPr>
            <a:xfrm flipV="1">
              <a:off x="9077533" y="4375536"/>
              <a:ext cx="2515794" cy="161512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278C3964-DF78-4DA3-F971-040A2E107FF5}"/>
                </a:ext>
              </a:extLst>
            </p:cNvPr>
            <p:cNvSpPr txBox="1"/>
            <p:nvPr/>
          </p:nvSpPr>
          <p:spPr>
            <a:xfrm rot="19560628">
              <a:off x="9666476" y="4146170"/>
              <a:ext cx="925414" cy="216183"/>
            </a:xfrm>
            <a:prstGeom prst="rect">
              <a:avLst/>
            </a:prstGeom>
            <a:noFill/>
          </p:spPr>
          <p:txBody>
            <a:bodyPr wrap="none" rtlCol="0">
              <a:spAutoFit/>
            </a:bodyPr>
            <a:lstStyle/>
            <a:p>
              <a:r>
                <a:rPr lang="en-GB" sz="2400" b="1" dirty="0">
                  <a:solidFill>
                    <a:srgbClr val="C00000"/>
                  </a:solidFill>
                </a:rPr>
                <a:t>Neutron-deficient</a:t>
              </a:r>
            </a:p>
          </p:txBody>
        </p:sp>
        <p:sp>
          <p:nvSpPr>
            <p:cNvPr id="41" name="ZoneTexte 40">
              <a:extLst>
                <a:ext uri="{FF2B5EF4-FFF2-40B4-BE49-F238E27FC236}">
                  <a16:creationId xmlns:a16="http://schemas.microsoft.com/office/drawing/2014/main" id="{A17B7ABD-A8BE-A16F-804A-5C69727E14CD}"/>
                </a:ext>
              </a:extLst>
            </p:cNvPr>
            <p:cNvSpPr txBox="1"/>
            <p:nvPr/>
          </p:nvSpPr>
          <p:spPr>
            <a:xfrm rot="19560628">
              <a:off x="10633895" y="5201019"/>
              <a:ext cx="684196" cy="216183"/>
            </a:xfrm>
            <a:prstGeom prst="rect">
              <a:avLst/>
            </a:prstGeom>
            <a:noFill/>
          </p:spPr>
          <p:txBody>
            <a:bodyPr wrap="none" rtlCol="0">
              <a:spAutoFit/>
            </a:bodyPr>
            <a:lstStyle/>
            <a:p>
              <a:r>
                <a:rPr lang="en-GB" sz="2400" b="1" dirty="0">
                  <a:solidFill>
                    <a:srgbClr val="C00000"/>
                  </a:solidFill>
                </a:rPr>
                <a:t>Neutron-rich</a:t>
              </a:r>
            </a:p>
          </p:txBody>
        </p:sp>
        <p:grpSp>
          <p:nvGrpSpPr>
            <p:cNvPr id="46" name="Groupe 45">
              <a:extLst>
                <a:ext uri="{FF2B5EF4-FFF2-40B4-BE49-F238E27FC236}">
                  <a16:creationId xmlns:a16="http://schemas.microsoft.com/office/drawing/2014/main" id="{22DD3FDE-F7DF-98B2-0346-6C4CBF53B518}"/>
                </a:ext>
              </a:extLst>
            </p:cNvPr>
            <p:cNvGrpSpPr/>
            <p:nvPr/>
          </p:nvGrpSpPr>
          <p:grpSpPr>
            <a:xfrm>
              <a:off x="9522612" y="4879889"/>
              <a:ext cx="1812449" cy="584413"/>
              <a:chOff x="9522612" y="4879889"/>
              <a:chExt cx="1812449" cy="584413"/>
            </a:xfrm>
          </p:grpSpPr>
          <p:sp>
            <p:nvSpPr>
              <p:cNvPr id="56" name="Ellipse 55">
                <a:extLst>
                  <a:ext uri="{FF2B5EF4-FFF2-40B4-BE49-F238E27FC236}">
                    <a16:creationId xmlns:a16="http://schemas.microsoft.com/office/drawing/2014/main" id="{7429FD92-20A2-E754-7063-6B31AF8703DB}"/>
                  </a:ext>
                </a:extLst>
              </p:cNvPr>
              <p:cNvSpPr/>
              <p:nvPr/>
            </p:nvSpPr>
            <p:spPr>
              <a:xfrm rot="19934590">
                <a:off x="9522612" y="4879889"/>
                <a:ext cx="1812449" cy="584413"/>
              </a:xfrm>
              <a:prstGeom prst="ellipse">
                <a:avLst/>
              </a:prstGeom>
              <a:solidFill>
                <a:schemeClr val="accent1">
                  <a:alpha val="66821"/>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ZoneTexte 68">
                <a:extLst>
                  <a:ext uri="{FF2B5EF4-FFF2-40B4-BE49-F238E27FC236}">
                    <a16:creationId xmlns:a16="http://schemas.microsoft.com/office/drawing/2014/main" id="{3F24EB02-1A29-8C6C-A41D-4D3A79FFA856}"/>
                  </a:ext>
                </a:extLst>
              </p:cNvPr>
              <p:cNvSpPr txBox="1"/>
              <p:nvPr/>
            </p:nvSpPr>
            <p:spPr>
              <a:xfrm rot="19606011">
                <a:off x="10207916" y="5043169"/>
                <a:ext cx="888153" cy="325582"/>
              </a:xfrm>
              <a:prstGeom prst="rect">
                <a:avLst/>
              </a:prstGeom>
              <a:noFill/>
            </p:spPr>
            <p:txBody>
              <a:bodyPr wrap="square" rtlCol="0">
                <a:spAutoFit/>
              </a:bodyPr>
              <a:lstStyle/>
              <a:p>
                <a:r>
                  <a:rPr lang="en-GB" b="1" dirty="0">
                    <a:solidFill>
                      <a:srgbClr val="FF0000"/>
                    </a:solidFill>
                  </a:rPr>
                  <a:t>MNT</a:t>
                </a:r>
              </a:p>
            </p:txBody>
          </p:sp>
        </p:grpSp>
      </p:grpSp>
      <p:grpSp>
        <p:nvGrpSpPr>
          <p:cNvPr id="72" name="Groupe 71">
            <a:extLst>
              <a:ext uri="{FF2B5EF4-FFF2-40B4-BE49-F238E27FC236}">
                <a16:creationId xmlns:a16="http://schemas.microsoft.com/office/drawing/2014/main" id="{A45BD847-1F55-9396-DF21-9AF79891AB0A}"/>
              </a:ext>
            </a:extLst>
          </p:cNvPr>
          <p:cNvGrpSpPr/>
          <p:nvPr/>
        </p:nvGrpSpPr>
        <p:grpSpPr>
          <a:xfrm>
            <a:off x="506263" y="458187"/>
            <a:ext cx="2826890" cy="1259475"/>
            <a:chOff x="551670" y="959806"/>
            <a:chExt cx="1868801" cy="1418863"/>
          </a:xfrm>
        </p:grpSpPr>
        <p:sp>
          <p:nvSpPr>
            <p:cNvPr id="71" name="Ellipse 70">
              <a:extLst>
                <a:ext uri="{FF2B5EF4-FFF2-40B4-BE49-F238E27FC236}">
                  <a16:creationId xmlns:a16="http://schemas.microsoft.com/office/drawing/2014/main" id="{18EF57CC-BE0B-05AC-F03A-8669E2E611CF}"/>
                </a:ext>
              </a:extLst>
            </p:cNvPr>
            <p:cNvSpPr/>
            <p:nvPr/>
          </p:nvSpPr>
          <p:spPr>
            <a:xfrm>
              <a:off x="551670" y="959806"/>
              <a:ext cx="1868801" cy="1418863"/>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ZoneTexte 69">
              <a:extLst>
                <a:ext uri="{FF2B5EF4-FFF2-40B4-BE49-F238E27FC236}">
                  <a16:creationId xmlns:a16="http://schemas.microsoft.com/office/drawing/2014/main" id="{B508B653-5F97-47DD-32D8-D40F9C497D2B}"/>
                </a:ext>
              </a:extLst>
            </p:cNvPr>
            <p:cNvSpPr txBox="1"/>
            <p:nvPr/>
          </p:nvSpPr>
          <p:spPr>
            <a:xfrm>
              <a:off x="643686" y="1178340"/>
              <a:ext cx="1689987" cy="1200329"/>
            </a:xfrm>
            <a:prstGeom prst="rect">
              <a:avLst/>
            </a:prstGeom>
            <a:noFill/>
          </p:spPr>
          <p:txBody>
            <a:bodyPr wrap="square" rtlCol="0">
              <a:spAutoFit/>
            </a:bodyPr>
            <a:lstStyle/>
            <a:p>
              <a:pPr algn="ctr"/>
              <a:r>
                <a:rPr lang="en-GB" dirty="0"/>
                <a:t>Quantify the MNT capability to produce heavy nuclei</a:t>
              </a:r>
            </a:p>
          </p:txBody>
        </p:sp>
      </p:grpSp>
      <p:sp>
        <p:nvSpPr>
          <p:cNvPr id="74" name="ZoneTexte 73">
            <a:extLst>
              <a:ext uri="{FF2B5EF4-FFF2-40B4-BE49-F238E27FC236}">
                <a16:creationId xmlns:a16="http://schemas.microsoft.com/office/drawing/2014/main" id="{511E31AC-FEC0-495A-7620-41A8BD38A262}"/>
              </a:ext>
            </a:extLst>
          </p:cNvPr>
          <p:cNvSpPr txBox="1"/>
          <p:nvPr/>
        </p:nvSpPr>
        <p:spPr>
          <a:xfrm>
            <a:off x="211786" y="3746194"/>
            <a:ext cx="5744072" cy="738664"/>
          </a:xfrm>
          <a:prstGeom prst="rect">
            <a:avLst/>
          </a:prstGeom>
          <a:noFill/>
        </p:spPr>
        <p:txBody>
          <a:bodyPr wrap="square" rtlCol="0">
            <a:spAutoFit/>
          </a:bodyPr>
          <a:lstStyle/>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DIT </a:t>
            </a:r>
            <a:r>
              <a:rPr lang="fr-FR" sz="1400" b="0" i="1" u="none" strike="noStrike" kern="1200" cap="none" dirty="0">
                <a:ln>
                  <a:noFill/>
                </a:ln>
                <a:solidFill>
                  <a:srgbClr val="FF0000"/>
                </a:solidFill>
                <a:latin typeface="Liberation Sans" pitchFamily="18"/>
                <a:ea typeface="Droid Sans Fallback" pitchFamily="2"/>
                <a:cs typeface="FreeSans" pitchFamily="2"/>
              </a:rPr>
              <a:t>                 </a:t>
            </a:r>
            <a:r>
              <a:rPr lang="fr-FR" sz="1400" b="0" i="1" u="none" strike="noStrike" kern="1200" cap="none" dirty="0">
                <a:ln>
                  <a:noFill/>
                </a:ln>
                <a:latin typeface="Liberation Sans" pitchFamily="18"/>
                <a:ea typeface="Droid Sans Fallback" pitchFamily="2"/>
                <a:cs typeface="FreeSans" pitchFamily="2"/>
              </a:rPr>
              <a:t>L. </a:t>
            </a:r>
            <a:r>
              <a:rPr lang="fr-FR" sz="1400" b="0" i="1" u="none" strike="noStrike" kern="1200" cap="none" dirty="0" err="1">
                <a:ln>
                  <a:noFill/>
                </a:ln>
                <a:latin typeface="Liberation Sans" pitchFamily="18"/>
                <a:ea typeface="Droid Sans Fallback" pitchFamily="2"/>
                <a:cs typeface="FreeSans" pitchFamily="2"/>
              </a:rPr>
              <a:t>Tassan</a:t>
            </a:r>
            <a:r>
              <a:rPr lang="fr-FR" sz="1400" b="0" i="1" u="none" strike="noStrike" kern="1200" cap="none" dirty="0">
                <a:ln>
                  <a:noFill/>
                </a:ln>
                <a:latin typeface="Liberation Sans" pitchFamily="18"/>
                <a:ea typeface="Droid Sans Fallback" pitchFamily="2"/>
                <a:cs typeface="FreeSans" pitchFamily="2"/>
              </a:rPr>
              <a:t>-Got and C. Stéphan, NPA 524 (1991) 121</a:t>
            </a:r>
          </a:p>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GEMINI ++      </a:t>
            </a:r>
            <a:r>
              <a:rPr lang="fr-FR" sz="1400" b="0" i="1" u="none" strike="noStrike" kern="1200" cap="none" dirty="0">
                <a:ln>
                  <a:noFill/>
                </a:ln>
                <a:latin typeface="Liberation Sans" pitchFamily="18"/>
                <a:ea typeface="Droid Sans Fallback" pitchFamily="2"/>
                <a:cs typeface="FreeSans" pitchFamily="2"/>
              </a:rPr>
              <a:t>R.J. </a:t>
            </a:r>
            <a:r>
              <a:rPr lang="fr-FR" sz="1400" b="0" i="1" u="none" strike="noStrike" kern="1200" cap="none" dirty="0" err="1">
                <a:ln>
                  <a:noFill/>
                </a:ln>
                <a:latin typeface="Liberation Sans" pitchFamily="18"/>
                <a:ea typeface="Droid Sans Fallback" pitchFamily="2"/>
                <a:cs typeface="FreeSans" pitchFamily="2"/>
              </a:rPr>
              <a:t>Charity</a:t>
            </a:r>
            <a:r>
              <a:rPr lang="fr-FR" sz="1400" b="0" i="1" u="none" strike="noStrike" kern="1200" cap="none" dirty="0">
                <a:ln>
                  <a:noFill/>
                </a:ln>
                <a:latin typeface="Liberation Sans" pitchFamily="18"/>
                <a:ea typeface="Droid Sans Fallback" pitchFamily="2"/>
                <a:cs typeface="FreeSans" pitchFamily="2"/>
              </a:rPr>
              <a:t> et al., NPA 483 (1988) 371</a:t>
            </a:r>
          </a:p>
          <a:p>
            <a:r>
              <a:rPr lang="fr-FR" sz="1400" b="0" i="1" u="none" strike="noStrike" kern="1200" cap="none" dirty="0" err="1">
                <a:ln>
                  <a:noFill/>
                </a:ln>
                <a:latin typeface="Liberation Sans" pitchFamily="18"/>
                <a:ea typeface="Droid Sans Fallback" pitchFamily="2"/>
                <a:cs typeface="FreeSans" pitchFamily="2"/>
              </a:rPr>
              <a:t>Tested</a:t>
            </a:r>
            <a:r>
              <a:rPr lang="fr-FR" sz="1400" b="0" i="1" u="none" strike="noStrike" kern="1200" cap="none" dirty="0">
                <a:ln>
                  <a:noFill/>
                </a:ln>
                <a:latin typeface="Liberation Sans" pitchFamily="18"/>
                <a:ea typeface="Droid Sans Fallback" pitchFamily="2"/>
                <a:cs typeface="FreeSans" pitchFamily="2"/>
              </a:rPr>
              <a:t> on </a:t>
            </a:r>
            <a:r>
              <a:rPr lang="fr-FR" sz="1400" b="0" i="1" u="none" strike="noStrike" kern="1200" cap="none" baseline="30000" dirty="0">
                <a:ln>
                  <a:noFill/>
                </a:ln>
                <a:latin typeface="Liberation Sans" pitchFamily="18"/>
                <a:ea typeface="Droid Sans Fallback" pitchFamily="2"/>
                <a:cs typeface="FreeSans" pitchFamily="2"/>
              </a:rPr>
              <a:t>18</a:t>
            </a:r>
            <a:r>
              <a:rPr lang="fr-FR" sz="1400" b="0" i="1" u="none" strike="noStrike" kern="1200" cap="none" dirty="0">
                <a:ln>
                  <a:noFill/>
                </a:ln>
                <a:latin typeface="Liberation Sans" pitchFamily="18"/>
                <a:ea typeface="Droid Sans Fallback" pitchFamily="2"/>
                <a:cs typeface="FreeSans" pitchFamily="2"/>
              </a:rPr>
              <a:t>O+</a:t>
            </a:r>
            <a:r>
              <a:rPr lang="fr-FR" sz="1400" b="0" i="1" u="none" strike="noStrike" kern="1200" cap="none" baseline="30000" dirty="0">
                <a:ln>
                  <a:noFill/>
                </a:ln>
                <a:latin typeface="Liberation Sans" pitchFamily="18"/>
                <a:ea typeface="Droid Sans Fallback" pitchFamily="2"/>
                <a:cs typeface="FreeSans" pitchFamily="2"/>
              </a:rPr>
              <a:t>238</a:t>
            </a:r>
            <a:r>
              <a:rPr lang="fr-FR" sz="1400" b="0" i="1" u="none" strike="noStrike" kern="1200" cap="none" dirty="0">
                <a:ln>
                  <a:noFill/>
                </a:ln>
                <a:latin typeface="Liberation Sans" pitchFamily="18"/>
                <a:ea typeface="Droid Sans Fallback" pitchFamily="2"/>
                <a:cs typeface="FreeSans" pitchFamily="2"/>
              </a:rPr>
              <a:t>U, </a:t>
            </a:r>
            <a:r>
              <a:rPr lang="fr-FR" sz="1400" b="0" i="1" u="none" strike="noStrike" kern="1200" cap="none" baseline="30000" dirty="0">
                <a:ln>
                  <a:noFill/>
                </a:ln>
                <a:latin typeface="Liberation Sans" pitchFamily="18"/>
                <a:ea typeface="Droid Sans Fallback" pitchFamily="2"/>
                <a:cs typeface="FreeSans" pitchFamily="2"/>
              </a:rPr>
              <a:t>136</a:t>
            </a:r>
            <a:r>
              <a:rPr lang="fr-FR" sz="1400" b="0" i="1" u="none" strike="noStrike" kern="1200" cap="none" dirty="0">
                <a:ln>
                  <a:noFill/>
                </a:ln>
                <a:latin typeface="Liberation Sans" pitchFamily="18"/>
                <a:ea typeface="Droid Sans Fallback" pitchFamily="2"/>
                <a:cs typeface="FreeSans" pitchFamily="2"/>
              </a:rPr>
              <a:t>Xe+</a:t>
            </a:r>
            <a:r>
              <a:rPr lang="fr-FR" sz="1400" b="0" i="1" u="none" strike="noStrike" kern="1200" cap="none" baseline="30000" dirty="0">
                <a:ln>
                  <a:noFill/>
                </a:ln>
                <a:latin typeface="Liberation Sans" pitchFamily="18"/>
                <a:ea typeface="Droid Sans Fallback" pitchFamily="2"/>
                <a:cs typeface="FreeSans" pitchFamily="2"/>
              </a:rPr>
              <a:t>238</a:t>
            </a:r>
            <a:r>
              <a:rPr lang="fr-FR" sz="1400" b="0" i="1" u="none" strike="noStrike" kern="1200" cap="none" dirty="0">
                <a:ln>
                  <a:noFill/>
                </a:ln>
                <a:latin typeface="Liberation Sans" pitchFamily="18"/>
                <a:ea typeface="Droid Sans Fallback" pitchFamily="2"/>
                <a:cs typeface="FreeSans" pitchFamily="2"/>
              </a:rPr>
              <a:t>U, </a:t>
            </a:r>
            <a:r>
              <a:rPr lang="fr-FR" sz="1400" b="0" i="1" u="none" strike="noStrike" kern="1200" cap="none" baseline="30000" dirty="0">
                <a:ln>
                  <a:noFill/>
                </a:ln>
                <a:latin typeface="Liberation Sans" pitchFamily="18"/>
                <a:ea typeface="Droid Sans Fallback" pitchFamily="2"/>
                <a:cs typeface="FreeSans" pitchFamily="2"/>
              </a:rPr>
              <a:t>136</a:t>
            </a:r>
            <a:r>
              <a:rPr lang="fr-FR" sz="1400" b="0" i="1" u="none" strike="noStrike" kern="1200" cap="none" dirty="0">
                <a:ln>
                  <a:noFill/>
                </a:ln>
                <a:latin typeface="Liberation Sans" pitchFamily="18"/>
                <a:ea typeface="Droid Sans Fallback" pitchFamily="2"/>
                <a:cs typeface="FreeSans" pitchFamily="2"/>
              </a:rPr>
              <a:t>Xe +</a:t>
            </a:r>
            <a:r>
              <a:rPr lang="fr-FR" sz="1400" b="0" i="1" u="none" strike="noStrike" kern="1200" cap="none" baseline="30000" dirty="0">
                <a:ln>
                  <a:noFill/>
                </a:ln>
                <a:latin typeface="Liberation Sans" pitchFamily="18"/>
                <a:ea typeface="Droid Sans Fallback" pitchFamily="2"/>
                <a:cs typeface="FreeSans" pitchFamily="2"/>
              </a:rPr>
              <a:t>198</a:t>
            </a:r>
            <a:r>
              <a:rPr lang="fr-FR" sz="1400" b="0" i="1" u="none" strike="noStrike" kern="1200" cap="none" dirty="0">
                <a:ln>
                  <a:noFill/>
                </a:ln>
                <a:latin typeface="Liberation Sans" pitchFamily="18"/>
                <a:ea typeface="Droid Sans Fallback" pitchFamily="2"/>
                <a:cs typeface="FreeSans" pitchFamily="2"/>
              </a:rPr>
              <a:t>Pt </a:t>
            </a:r>
            <a:r>
              <a:rPr lang="fr-FR" sz="1400" b="0" i="1" u="none" strike="noStrike" kern="1200" cap="none" dirty="0" err="1">
                <a:ln>
                  <a:noFill/>
                </a:ln>
                <a:latin typeface="Liberation Sans" pitchFamily="18"/>
                <a:ea typeface="Droid Sans Fallback" pitchFamily="2"/>
                <a:cs typeface="FreeSans" pitchFamily="2"/>
              </a:rPr>
              <a:t>systems</a:t>
            </a:r>
            <a:endParaRPr lang="fr-FR" sz="1400" b="0" i="1" u="none" strike="noStrike" kern="1200" cap="none" dirty="0">
              <a:ln>
                <a:noFill/>
              </a:ln>
              <a:latin typeface="Liberation Sans" pitchFamily="18"/>
              <a:ea typeface="Droid Sans Fallback" pitchFamily="2"/>
              <a:cs typeface="FreeSans" pitchFamily="2"/>
            </a:endParaRPr>
          </a:p>
        </p:txBody>
      </p:sp>
      <p:grpSp>
        <p:nvGrpSpPr>
          <p:cNvPr id="76" name="Groupe 75">
            <a:extLst>
              <a:ext uri="{FF2B5EF4-FFF2-40B4-BE49-F238E27FC236}">
                <a16:creationId xmlns:a16="http://schemas.microsoft.com/office/drawing/2014/main" id="{48D371B5-6A26-7BC3-6899-CFBE3F5D6C2D}"/>
              </a:ext>
            </a:extLst>
          </p:cNvPr>
          <p:cNvGrpSpPr/>
          <p:nvPr/>
        </p:nvGrpSpPr>
        <p:grpSpPr>
          <a:xfrm>
            <a:off x="5868355" y="646518"/>
            <a:ext cx="4284783" cy="2810912"/>
            <a:chOff x="360004" y="811441"/>
            <a:chExt cx="4284783" cy="2810912"/>
          </a:xfrm>
        </p:grpSpPr>
        <p:grpSp>
          <p:nvGrpSpPr>
            <p:cNvPr id="77" name="Groupe 76">
              <a:extLst>
                <a:ext uri="{FF2B5EF4-FFF2-40B4-BE49-F238E27FC236}">
                  <a16:creationId xmlns:a16="http://schemas.microsoft.com/office/drawing/2014/main" id="{0C5C6F81-CA60-6603-0881-0B82D25F5B57}"/>
                </a:ext>
              </a:extLst>
            </p:cNvPr>
            <p:cNvGrpSpPr/>
            <p:nvPr/>
          </p:nvGrpSpPr>
          <p:grpSpPr>
            <a:xfrm>
              <a:off x="360004" y="811441"/>
              <a:ext cx="3378200" cy="2810912"/>
              <a:chOff x="914400" y="1176888"/>
              <a:chExt cx="3845040" cy="3248077"/>
            </a:xfrm>
          </p:grpSpPr>
          <p:grpSp>
            <p:nvGrpSpPr>
              <p:cNvPr id="79" name="Groupe 78">
                <a:extLst>
                  <a:ext uri="{FF2B5EF4-FFF2-40B4-BE49-F238E27FC236}">
                    <a16:creationId xmlns:a16="http://schemas.microsoft.com/office/drawing/2014/main" id="{8081C9B6-194D-EFC3-78CD-5F82C9764FB6}"/>
                  </a:ext>
                </a:extLst>
              </p:cNvPr>
              <p:cNvGrpSpPr/>
              <p:nvPr/>
            </p:nvGrpSpPr>
            <p:grpSpPr>
              <a:xfrm>
                <a:off x="914400" y="1349595"/>
                <a:ext cx="3845040" cy="3075370"/>
                <a:chOff x="396008" y="977425"/>
                <a:chExt cx="4363432" cy="3447540"/>
              </a:xfrm>
            </p:grpSpPr>
            <p:grpSp>
              <p:nvGrpSpPr>
                <p:cNvPr id="82" name="Groupe 81">
                  <a:extLst>
                    <a:ext uri="{FF2B5EF4-FFF2-40B4-BE49-F238E27FC236}">
                      <a16:creationId xmlns:a16="http://schemas.microsoft.com/office/drawing/2014/main" id="{022317B1-9CEC-CBA9-EF7D-B6E48944F950}"/>
                    </a:ext>
                  </a:extLst>
                </p:cNvPr>
                <p:cNvGrpSpPr/>
                <p:nvPr/>
              </p:nvGrpSpPr>
              <p:grpSpPr>
                <a:xfrm>
                  <a:off x="396008" y="977425"/>
                  <a:ext cx="4363432" cy="3447540"/>
                  <a:chOff x="675707" y="3350720"/>
                  <a:chExt cx="4363432" cy="3447540"/>
                </a:xfrm>
              </p:grpSpPr>
              <p:sp>
                <p:nvSpPr>
                  <p:cNvPr id="84" name="Triangle 83">
                    <a:extLst>
                      <a:ext uri="{FF2B5EF4-FFF2-40B4-BE49-F238E27FC236}">
                        <a16:creationId xmlns:a16="http://schemas.microsoft.com/office/drawing/2014/main" id="{580F9A31-5EBB-2421-6DBA-1A41834FFB52}"/>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6AD7C21-9576-EE08-9EE6-148EC611984F}"/>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4456A62-AC31-1DA7-671F-0BD96E066195}"/>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6A8EADB7-9A7F-584B-A1F3-D14243344E44}"/>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Lune 87">
                    <a:extLst>
                      <a:ext uri="{FF2B5EF4-FFF2-40B4-BE49-F238E27FC236}">
                        <a16:creationId xmlns:a16="http://schemas.microsoft.com/office/drawing/2014/main" id="{55FF3DB5-9F47-2E38-C73D-89570141893C}"/>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Connecteur droit avec flèche 88">
                    <a:extLst>
                      <a:ext uri="{FF2B5EF4-FFF2-40B4-BE49-F238E27FC236}">
                        <a16:creationId xmlns:a16="http://schemas.microsoft.com/office/drawing/2014/main" id="{340BCBF8-A6A3-BE3C-80CF-793689EA54C6}"/>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C764CCEA-9F7B-F712-CF92-05FDB164691F}"/>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280F6DC7-8806-DFF8-87D4-BC1F1F49DF0F}"/>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D361733A-84BE-A137-48AC-76482D76A4CB}"/>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ZoneTexte 92">
                    <a:extLst>
                      <a:ext uri="{FF2B5EF4-FFF2-40B4-BE49-F238E27FC236}">
                        <a16:creationId xmlns:a16="http://schemas.microsoft.com/office/drawing/2014/main" id="{ED672977-7108-35D6-5C4C-F41D6ABD14CF}"/>
                      </a:ext>
                    </a:extLst>
                  </p:cNvPr>
                  <p:cNvSpPr txBox="1"/>
                  <p:nvPr/>
                </p:nvSpPr>
                <p:spPr>
                  <a:xfrm>
                    <a:off x="2925190" y="4878464"/>
                    <a:ext cx="805015" cy="398682"/>
                  </a:xfrm>
                  <a:prstGeom prst="rect">
                    <a:avLst/>
                  </a:prstGeom>
                  <a:noFill/>
                </p:spPr>
                <p:txBody>
                  <a:bodyPr wrap="none" rtlCol="0">
                    <a:spAutoFit/>
                  </a:bodyPr>
                  <a:lstStyle/>
                  <a:p>
                    <a:r>
                      <a:rPr lang="en-GB" sz="1400" dirty="0">
                        <a:solidFill>
                          <a:srgbClr val="FF0000"/>
                        </a:solidFill>
                      </a:rPr>
                      <a:t>target</a:t>
                    </a:r>
                  </a:p>
                </p:txBody>
              </p:sp>
              <p:sp>
                <p:nvSpPr>
                  <p:cNvPr id="94" name="ZoneTexte 93">
                    <a:extLst>
                      <a:ext uri="{FF2B5EF4-FFF2-40B4-BE49-F238E27FC236}">
                        <a16:creationId xmlns:a16="http://schemas.microsoft.com/office/drawing/2014/main" id="{6BBFBE35-E509-D238-8BC3-C4ED08BF219E}"/>
                      </a:ext>
                    </a:extLst>
                  </p:cNvPr>
                  <p:cNvSpPr txBox="1"/>
                  <p:nvPr/>
                </p:nvSpPr>
                <p:spPr>
                  <a:xfrm>
                    <a:off x="3465462" y="3754356"/>
                    <a:ext cx="1039513" cy="398682"/>
                  </a:xfrm>
                  <a:prstGeom prst="rect">
                    <a:avLst/>
                  </a:prstGeom>
                  <a:noFill/>
                </p:spPr>
                <p:txBody>
                  <a:bodyPr wrap="square" rtlCol="0">
                    <a:spAutoFit/>
                  </a:bodyPr>
                  <a:lstStyle/>
                  <a:p>
                    <a:r>
                      <a:rPr lang="en-GB" sz="1400" dirty="0" err="1">
                        <a:solidFill>
                          <a:schemeClr val="accent2"/>
                        </a:solidFill>
                      </a:rPr>
                      <a:t>Exogam</a:t>
                    </a:r>
                    <a:endParaRPr lang="en-GB" dirty="0">
                      <a:solidFill>
                        <a:schemeClr val="accent2"/>
                      </a:solidFill>
                    </a:endParaRPr>
                  </a:p>
                </p:txBody>
              </p:sp>
              <p:sp>
                <p:nvSpPr>
                  <p:cNvPr id="95" name="ZoneTexte 94">
                    <a:extLst>
                      <a:ext uri="{FF2B5EF4-FFF2-40B4-BE49-F238E27FC236}">
                        <a16:creationId xmlns:a16="http://schemas.microsoft.com/office/drawing/2014/main" id="{450C02F5-5DA5-CE47-BB64-C168F389C719}"/>
                      </a:ext>
                    </a:extLst>
                  </p:cNvPr>
                  <p:cNvSpPr txBox="1"/>
                  <p:nvPr/>
                </p:nvSpPr>
                <p:spPr>
                  <a:xfrm>
                    <a:off x="675707" y="3412194"/>
                    <a:ext cx="1400439" cy="677759"/>
                  </a:xfrm>
                  <a:prstGeom prst="rect">
                    <a:avLst/>
                  </a:prstGeom>
                  <a:noFill/>
                </p:spPr>
                <p:txBody>
                  <a:bodyPr wrap="square" rtlCol="0">
                    <a:spAutoFit/>
                  </a:bodyPr>
                  <a:lstStyle/>
                  <a:p>
                    <a:pPr algn="ctr"/>
                    <a:r>
                      <a:rPr lang="en-GB" sz="1400" dirty="0">
                        <a:solidFill>
                          <a:schemeClr val="accent6">
                            <a:lumMod val="50000"/>
                          </a:schemeClr>
                        </a:solidFill>
                      </a:rPr>
                      <a:t>VAMOS second arm</a:t>
                    </a:r>
                  </a:p>
                </p:txBody>
              </p:sp>
              <p:sp>
                <p:nvSpPr>
                  <p:cNvPr id="96" name="ZoneTexte 95">
                    <a:extLst>
                      <a:ext uri="{FF2B5EF4-FFF2-40B4-BE49-F238E27FC236}">
                        <a16:creationId xmlns:a16="http://schemas.microsoft.com/office/drawing/2014/main" id="{FE9ECE87-1484-0B24-1DC6-77DBDC78F9D5}"/>
                      </a:ext>
                    </a:extLst>
                  </p:cNvPr>
                  <p:cNvSpPr txBox="1"/>
                  <p:nvPr/>
                </p:nvSpPr>
                <p:spPr>
                  <a:xfrm>
                    <a:off x="1605658" y="6166491"/>
                    <a:ext cx="1400439" cy="398682"/>
                  </a:xfrm>
                  <a:prstGeom prst="rect">
                    <a:avLst/>
                  </a:prstGeom>
                  <a:noFill/>
                </p:spPr>
                <p:txBody>
                  <a:bodyPr wrap="square" rtlCol="0">
                    <a:spAutoFit/>
                  </a:bodyPr>
                  <a:lstStyle/>
                  <a:p>
                    <a:pPr algn="ctr"/>
                    <a:r>
                      <a:rPr lang="en-GB" sz="1400" dirty="0">
                        <a:solidFill>
                          <a:schemeClr val="accent6">
                            <a:lumMod val="50000"/>
                          </a:schemeClr>
                        </a:solidFill>
                      </a:rPr>
                      <a:t>VAMOS++</a:t>
                    </a:r>
                  </a:p>
                </p:txBody>
              </p:sp>
              <p:sp>
                <p:nvSpPr>
                  <p:cNvPr id="97" name="ZoneTexte 96">
                    <a:extLst>
                      <a:ext uri="{FF2B5EF4-FFF2-40B4-BE49-F238E27FC236}">
                        <a16:creationId xmlns:a16="http://schemas.microsoft.com/office/drawing/2014/main" id="{FBFEE196-E1B0-4367-0EAA-A88A6D217A69}"/>
                      </a:ext>
                    </a:extLst>
                  </p:cNvPr>
                  <p:cNvSpPr txBox="1"/>
                  <p:nvPr/>
                </p:nvSpPr>
                <p:spPr>
                  <a:xfrm rot="2927734">
                    <a:off x="2360849" y="3636900"/>
                    <a:ext cx="1168667" cy="596307"/>
                  </a:xfrm>
                  <a:prstGeom prst="rect">
                    <a:avLst/>
                  </a:prstGeom>
                  <a:noFill/>
                </p:spPr>
                <p:txBody>
                  <a:bodyPr wrap="square" rtlCol="0">
                    <a:spAutoFit/>
                  </a:bodyPr>
                  <a:lstStyle/>
                  <a:p>
                    <a:pPr algn="ctr"/>
                    <a:r>
                      <a:rPr lang="en-GB" sz="1200" dirty="0"/>
                      <a:t>Heavy fragments</a:t>
                    </a:r>
                  </a:p>
                </p:txBody>
              </p:sp>
              <p:sp>
                <p:nvSpPr>
                  <p:cNvPr id="98" name="ZoneTexte 97">
                    <a:extLst>
                      <a:ext uri="{FF2B5EF4-FFF2-40B4-BE49-F238E27FC236}">
                        <a16:creationId xmlns:a16="http://schemas.microsoft.com/office/drawing/2014/main" id="{928D9F7E-677C-7934-B055-9A8384D4B071}"/>
                      </a:ext>
                    </a:extLst>
                  </p:cNvPr>
                  <p:cNvSpPr txBox="1"/>
                  <p:nvPr/>
                </p:nvSpPr>
                <p:spPr>
                  <a:xfrm rot="18135440">
                    <a:off x="848077" y="5246937"/>
                    <a:ext cx="1168667" cy="596307"/>
                  </a:xfrm>
                  <a:prstGeom prst="rect">
                    <a:avLst/>
                  </a:prstGeom>
                  <a:noFill/>
                </p:spPr>
                <p:txBody>
                  <a:bodyPr wrap="square" rtlCol="0">
                    <a:spAutoFit/>
                  </a:bodyPr>
                  <a:lstStyle/>
                  <a:p>
                    <a:pPr algn="ctr"/>
                    <a:r>
                      <a:rPr lang="en-GB" sz="1200" dirty="0"/>
                      <a:t>Light fragments</a:t>
                    </a:r>
                  </a:p>
                </p:txBody>
              </p:sp>
            </p:grpSp>
            <p:sp>
              <p:nvSpPr>
                <p:cNvPr id="83" name="ZoneTexte 82">
                  <a:extLst>
                    <a:ext uri="{FF2B5EF4-FFF2-40B4-BE49-F238E27FC236}">
                      <a16:creationId xmlns:a16="http://schemas.microsoft.com/office/drawing/2014/main" id="{B266852A-2367-F9EE-F26B-320AB7C08DB5}"/>
                    </a:ext>
                  </a:extLst>
                </p:cNvPr>
                <p:cNvSpPr txBox="1"/>
                <p:nvPr/>
              </p:nvSpPr>
              <p:spPr>
                <a:xfrm>
                  <a:off x="2640441" y="2841537"/>
                  <a:ext cx="760218" cy="398682"/>
                </a:xfrm>
                <a:prstGeom prst="rect">
                  <a:avLst/>
                </a:prstGeom>
                <a:noFill/>
              </p:spPr>
              <p:txBody>
                <a:bodyPr wrap="square" rtlCol="0">
                  <a:spAutoFit/>
                </a:bodyPr>
                <a:lstStyle/>
                <a:p>
                  <a:r>
                    <a:rPr lang="en-GB" sz="1400" baseline="30000" dirty="0">
                      <a:solidFill>
                        <a:srgbClr val="FF0000"/>
                      </a:solidFill>
                    </a:rPr>
                    <a:t>96</a:t>
                  </a:r>
                  <a:r>
                    <a:rPr lang="en-GB" sz="1400" dirty="0">
                      <a:solidFill>
                        <a:srgbClr val="FF0000"/>
                      </a:solidFill>
                    </a:rPr>
                    <a:t>Zr</a:t>
                  </a:r>
                </a:p>
              </p:txBody>
            </p:sp>
          </p:grpSp>
          <p:sp>
            <p:nvSpPr>
              <p:cNvPr id="80" name="ZoneTexte 79">
                <a:extLst>
                  <a:ext uri="{FF2B5EF4-FFF2-40B4-BE49-F238E27FC236}">
                    <a16:creationId xmlns:a16="http://schemas.microsoft.com/office/drawing/2014/main" id="{74723F30-8D21-6F55-1677-D4CA0FA43E1E}"/>
                  </a:ext>
                </a:extLst>
              </p:cNvPr>
              <p:cNvSpPr txBox="1"/>
              <p:nvPr/>
            </p:nvSpPr>
            <p:spPr>
              <a:xfrm>
                <a:off x="2748218" y="3846594"/>
                <a:ext cx="729962" cy="355644"/>
              </a:xfrm>
              <a:prstGeom prst="rect">
                <a:avLst/>
              </a:prstGeom>
              <a:noFill/>
            </p:spPr>
            <p:txBody>
              <a:bodyPr wrap="square" rtlCol="0">
                <a:spAutoFit/>
              </a:bodyPr>
              <a:lstStyle/>
              <a:p>
                <a:r>
                  <a:rPr lang="en-GB" sz="1400" dirty="0">
                    <a:solidFill>
                      <a:schemeClr val="accent6">
                        <a:lumMod val="50000"/>
                      </a:schemeClr>
                    </a:solidFill>
                  </a:rPr>
                  <a:t>23°</a:t>
                </a:r>
              </a:p>
            </p:txBody>
          </p:sp>
          <p:sp>
            <p:nvSpPr>
              <p:cNvPr id="81" name="ZoneTexte 80">
                <a:extLst>
                  <a:ext uri="{FF2B5EF4-FFF2-40B4-BE49-F238E27FC236}">
                    <a16:creationId xmlns:a16="http://schemas.microsoft.com/office/drawing/2014/main" id="{A8C182FF-78E8-33D6-A158-2E5C9414EACA}"/>
                  </a:ext>
                </a:extLst>
              </p:cNvPr>
              <p:cNvSpPr txBox="1"/>
              <p:nvPr/>
            </p:nvSpPr>
            <p:spPr>
              <a:xfrm>
                <a:off x="1317862" y="1176888"/>
                <a:ext cx="729962" cy="355644"/>
              </a:xfrm>
              <a:prstGeom prst="rect">
                <a:avLst/>
              </a:prstGeom>
              <a:noFill/>
            </p:spPr>
            <p:txBody>
              <a:bodyPr wrap="square" rtlCol="0">
                <a:spAutoFit/>
              </a:bodyPr>
              <a:lstStyle/>
              <a:p>
                <a:r>
                  <a:rPr lang="en-GB" sz="1400" dirty="0">
                    <a:solidFill>
                      <a:schemeClr val="accent6">
                        <a:lumMod val="50000"/>
                      </a:schemeClr>
                    </a:solidFill>
                  </a:rPr>
                  <a:t>17°</a:t>
                </a:r>
              </a:p>
            </p:txBody>
          </p:sp>
        </p:grpSp>
        <p:sp>
          <p:nvSpPr>
            <p:cNvPr id="78" name="ZoneTexte 77">
              <a:extLst>
                <a:ext uri="{FF2B5EF4-FFF2-40B4-BE49-F238E27FC236}">
                  <a16:creationId xmlns:a16="http://schemas.microsoft.com/office/drawing/2014/main" id="{0FE86BD2-D3D1-2EE4-3D07-09B82314FCA6}"/>
                </a:ext>
              </a:extLst>
            </p:cNvPr>
            <p:cNvSpPr txBox="1"/>
            <p:nvPr/>
          </p:nvSpPr>
          <p:spPr>
            <a:xfrm>
              <a:off x="3322143" y="2052235"/>
              <a:ext cx="1322644" cy="307777"/>
            </a:xfrm>
            <a:prstGeom prst="rect">
              <a:avLst/>
            </a:prstGeom>
            <a:noFill/>
          </p:spPr>
          <p:txBody>
            <a:bodyPr wrap="square" rtlCol="0">
              <a:spAutoFit/>
            </a:bodyPr>
            <a:lstStyle/>
            <a:p>
              <a:r>
                <a:rPr lang="en-GB" sz="1400" baseline="30000" dirty="0"/>
                <a:t>232</a:t>
              </a:r>
              <a:r>
                <a:rPr lang="en-GB" sz="1400" dirty="0"/>
                <a:t>Th</a:t>
              </a:r>
            </a:p>
          </p:txBody>
        </p:sp>
      </p:grpSp>
      <p:sp>
        <p:nvSpPr>
          <p:cNvPr id="3" name="Rectangle : coins arrondis 2">
            <a:extLst>
              <a:ext uri="{FF2B5EF4-FFF2-40B4-BE49-F238E27FC236}">
                <a16:creationId xmlns:a16="http://schemas.microsoft.com/office/drawing/2014/main" id="{CD25B89A-3474-3703-4B45-3E9A3F951F97}"/>
              </a:ext>
            </a:extLst>
          </p:cNvPr>
          <p:cNvSpPr/>
          <p:nvPr/>
        </p:nvSpPr>
        <p:spPr>
          <a:xfrm>
            <a:off x="9513711" y="1683634"/>
            <a:ext cx="2595169" cy="112205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Connecteur droit avec flèche 114">
            <a:extLst>
              <a:ext uri="{FF2B5EF4-FFF2-40B4-BE49-F238E27FC236}">
                <a16:creationId xmlns:a16="http://schemas.microsoft.com/office/drawing/2014/main" id="{D0DDED5D-A738-0C1A-F20A-54A24CC72612}"/>
              </a:ext>
            </a:extLst>
          </p:cNvPr>
          <p:cNvCxnSpPr>
            <a:cxnSpLocks/>
          </p:cNvCxnSpPr>
          <p:nvPr/>
        </p:nvCxnSpPr>
        <p:spPr>
          <a:xfrm>
            <a:off x="7814121" y="4115526"/>
            <a:ext cx="794308" cy="496522"/>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9ED5A083-79DB-E47F-6B1E-162664980F49}"/>
              </a:ext>
            </a:extLst>
          </p:cNvPr>
          <p:cNvPicPr>
            <a:picLocks noChangeAspect="1"/>
          </p:cNvPicPr>
          <p:nvPr/>
        </p:nvPicPr>
        <p:blipFill>
          <a:blip r:embed="rId4"/>
          <a:stretch>
            <a:fillRect/>
          </a:stretch>
        </p:blipFill>
        <p:spPr>
          <a:xfrm>
            <a:off x="9075372" y="694372"/>
            <a:ext cx="3018002" cy="908766"/>
          </a:xfrm>
          <a:prstGeom prst="rect">
            <a:avLst/>
          </a:prstGeom>
        </p:spPr>
      </p:pic>
      <p:sp>
        <p:nvSpPr>
          <p:cNvPr id="99" name="ZoneTexte 98">
            <a:extLst>
              <a:ext uri="{FF2B5EF4-FFF2-40B4-BE49-F238E27FC236}">
                <a16:creationId xmlns:a16="http://schemas.microsoft.com/office/drawing/2014/main" id="{F2ABA1F6-0198-6EFE-3894-43938CFCA358}"/>
              </a:ext>
            </a:extLst>
          </p:cNvPr>
          <p:cNvSpPr txBox="1"/>
          <p:nvPr/>
        </p:nvSpPr>
        <p:spPr>
          <a:xfrm>
            <a:off x="9501843" y="1639392"/>
            <a:ext cx="2585142" cy="1200329"/>
          </a:xfrm>
          <a:prstGeom prst="rect">
            <a:avLst/>
          </a:prstGeom>
          <a:noFill/>
        </p:spPr>
        <p:txBody>
          <a:bodyPr wrap="square" rtlCol="0">
            <a:spAutoFit/>
          </a:bodyPr>
          <a:lstStyle/>
          <a:p>
            <a:pPr algn="ctr"/>
            <a:r>
              <a:rPr lang="en-GB" dirty="0"/>
              <a:t>GANIL: unique beam, VAMOS++ best for N,Z identification (TLF), triple coincidence</a:t>
            </a:r>
          </a:p>
        </p:txBody>
      </p:sp>
      <p:sp>
        <p:nvSpPr>
          <p:cNvPr id="7" name="ZoneTexte 6">
            <a:extLst>
              <a:ext uri="{FF2B5EF4-FFF2-40B4-BE49-F238E27FC236}">
                <a16:creationId xmlns:a16="http://schemas.microsoft.com/office/drawing/2014/main" id="{2AE0C5C7-4FFF-B779-66F7-0AB37C3EEEC1}"/>
              </a:ext>
            </a:extLst>
          </p:cNvPr>
          <p:cNvSpPr txBox="1"/>
          <p:nvPr/>
        </p:nvSpPr>
        <p:spPr>
          <a:xfrm>
            <a:off x="773342" y="4987736"/>
            <a:ext cx="4249783" cy="923330"/>
          </a:xfrm>
          <a:prstGeom prst="rect">
            <a:avLst/>
          </a:prstGeom>
          <a:noFill/>
        </p:spPr>
        <p:txBody>
          <a:bodyPr wrap="square" rtlCol="0">
            <a:spAutoFit/>
          </a:bodyPr>
          <a:lstStyle/>
          <a:p>
            <a:r>
              <a:rPr lang="fr-FR" dirty="0"/>
              <a:t>E896 </a:t>
            </a:r>
            <a:r>
              <a:rPr lang="fr-FR" dirty="0" err="1"/>
              <a:t>acepted</a:t>
            </a:r>
            <a:r>
              <a:rPr lang="fr-FR" dirty="0"/>
              <a:t> at GANIL </a:t>
            </a:r>
            <a:r>
              <a:rPr lang="fr-FR" baseline="30000" dirty="0"/>
              <a:t>232</a:t>
            </a:r>
            <a:r>
              <a:rPr lang="fr-FR" dirty="0"/>
              <a:t>Th + </a:t>
            </a:r>
            <a:r>
              <a:rPr lang="fr-FR" baseline="30000" dirty="0"/>
              <a:t>98</a:t>
            </a:r>
            <a:r>
              <a:rPr lang="fr-FR" dirty="0"/>
              <a:t>Zr</a:t>
            </a:r>
          </a:p>
          <a:p>
            <a:r>
              <a:rPr lang="fr-FR" dirty="0"/>
              <a:t>LOI </a:t>
            </a:r>
            <a:r>
              <a:rPr lang="fr-FR" baseline="30000" dirty="0"/>
              <a:t>238</a:t>
            </a:r>
            <a:r>
              <a:rPr lang="fr-FR" dirty="0"/>
              <a:t>U+</a:t>
            </a:r>
            <a:r>
              <a:rPr lang="fr-FR" baseline="30000" dirty="0"/>
              <a:t>64</a:t>
            </a:r>
            <a:r>
              <a:rPr lang="fr-FR" dirty="0"/>
              <a:t>Ni @</a:t>
            </a:r>
            <a:r>
              <a:rPr lang="fr-FR" dirty="0" err="1"/>
              <a:t>Legnaro</a:t>
            </a:r>
            <a:endParaRPr lang="fr-FR" dirty="0"/>
          </a:p>
          <a:p>
            <a:endParaRPr lang="fr-FR" dirty="0"/>
          </a:p>
        </p:txBody>
      </p:sp>
      <p:sp>
        <p:nvSpPr>
          <p:cNvPr id="8" name="ZoneTexte 7">
            <a:extLst>
              <a:ext uri="{FF2B5EF4-FFF2-40B4-BE49-F238E27FC236}">
                <a16:creationId xmlns:a16="http://schemas.microsoft.com/office/drawing/2014/main" id="{653064BE-0998-39DB-5DDF-63E0606E917F}"/>
              </a:ext>
            </a:extLst>
          </p:cNvPr>
          <p:cNvSpPr txBox="1"/>
          <p:nvPr/>
        </p:nvSpPr>
        <p:spPr>
          <a:xfrm>
            <a:off x="4932369" y="1312958"/>
            <a:ext cx="3478291" cy="646331"/>
          </a:xfrm>
          <a:prstGeom prst="rect">
            <a:avLst/>
          </a:prstGeom>
          <a:noFill/>
        </p:spPr>
        <p:txBody>
          <a:bodyPr wrap="square" rtlCol="0">
            <a:spAutoFit/>
          </a:bodyPr>
          <a:lstStyle/>
          <a:p>
            <a:pPr algn="ctr"/>
            <a:r>
              <a:rPr lang="fr-FR" dirty="0"/>
              <a:t>Accepted in </a:t>
            </a:r>
          </a:p>
          <a:p>
            <a:pPr algn="ctr"/>
            <a:r>
              <a:rPr lang="en-US" dirty="0"/>
              <a:t>December</a:t>
            </a:r>
            <a:r>
              <a:rPr lang="fr-FR" dirty="0"/>
              <a:t> 2024</a:t>
            </a:r>
          </a:p>
        </p:txBody>
      </p:sp>
    </p:spTree>
    <p:extLst>
      <p:ext uri="{BB962C8B-B14F-4D97-AF65-F5344CB8AC3E}">
        <p14:creationId xmlns:p14="http://schemas.microsoft.com/office/powerpoint/2010/main" val="183652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3951D488-9B15-1102-200C-DEB5F4384632}"/>
              </a:ext>
            </a:extLst>
          </p:cNvPr>
          <p:cNvSpPr/>
          <p:nvPr/>
        </p:nvSpPr>
        <p:spPr>
          <a:xfrm>
            <a:off x="101600" y="3674835"/>
            <a:ext cx="5766755" cy="81002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e 99">
            <a:extLst>
              <a:ext uri="{FF2B5EF4-FFF2-40B4-BE49-F238E27FC236}">
                <a16:creationId xmlns:a16="http://schemas.microsoft.com/office/drawing/2014/main" id="{E8EDC0B0-BA24-9F3C-FEF0-7C9F6FE5116F}"/>
              </a:ext>
            </a:extLst>
          </p:cNvPr>
          <p:cNvGrpSpPr/>
          <p:nvPr/>
        </p:nvGrpSpPr>
        <p:grpSpPr>
          <a:xfrm>
            <a:off x="5970877" y="3373167"/>
            <a:ext cx="6009337" cy="3336831"/>
            <a:chOff x="5878286" y="2291430"/>
            <a:chExt cx="5793190" cy="3628587"/>
          </a:xfrm>
        </p:grpSpPr>
        <p:pic>
          <p:nvPicPr>
            <p:cNvPr id="101" name="Image 100">
              <a:extLst>
                <a:ext uri="{FF2B5EF4-FFF2-40B4-BE49-F238E27FC236}">
                  <a16:creationId xmlns:a16="http://schemas.microsoft.com/office/drawing/2014/main" id="{952DA290-AAE7-9B91-EFBE-E27FC991F562}"/>
                </a:ext>
              </a:extLst>
            </p:cNvPr>
            <p:cNvPicPr>
              <a:picLocks noChangeAspect="1"/>
            </p:cNvPicPr>
            <p:nvPr/>
          </p:nvPicPr>
          <p:blipFill>
            <a:blip r:embed="rId2"/>
            <a:stretch>
              <a:fillRect/>
            </a:stretch>
          </p:blipFill>
          <p:spPr>
            <a:xfrm>
              <a:off x="5878286" y="2291430"/>
              <a:ext cx="5793190" cy="3628587"/>
            </a:xfrm>
            <a:prstGeom prst="rect">
              <a:avLst/>
            </a:prstGeom>
          </p:spPr>
        </p:pic>
        <p:sp>
          <p:nvSpPr>
            <p:cNvPr id="103" name="ZoneTexte 102">
              <a:extLst>
                <a:ext uri="{FF2B5EF4-FFF2-40B4-BE49-F238E27FC236}">
                  <a16:creationId xmlns:a16="http://schemas.microsoft.com/office/drawing/2014/main" id="{852B3D98-9E99-CCE3-1C21-0D89B05A842D}"/>
                </a:ext>
              </a:extLst>
            </p:cNvPr>
            <p:cNvSpPr txBox="1"/>
            <p:nvPr/>
          </p:nvSpPr>
          <p:spPr>
            <a:xfrm>
              <a:off x="6979409" y="2791956"/>
              <a:ext cx="809896" cy="435094"/>
            </a:xfrm>
            <a:prstGeom prst="rect">
              <a:avLst/>
            </a:prstGeom>
            <a:noFill/>
          </p:spPr>
          <p:txBody>
            <a:bodyPr wrap="square" rtlCol="0">
              <a:spAutoFit/>
            </a:bodyPr>
            <a:lstStyle/>
            <a:p>
              <a:r>
                <a:rPr lang="en-GB" sz="2000" b="1" baseline="30000" dirty="0">
                  <a:solidFill>
                    <a:schemeClr val="accent6"/>
                  </a:solidFill>
                </a:rPr>
                <a:t>234</a:t>
              </a:r>
              <a:r>
                <a:rPr lang="en-GB" sz="2000" b="1" dirty="0">
                  <a:solidFill>
                    <a:schemeClr val="accent6"/>
                  </a:solidFill>
                </a:rPr>
                <a:t>Th</a:t>
              </a:r>
            </a:p>
          </p:txBody>
        </p:sp>
      </p:grpSp>
      <p:sp>
        <p:nvSpPr>
          <p:cNvPr id="110" name="Rectangle 109">
            <a:extLst>
              <a:ext uri="{FF2B5EF4-FFF2-40B4-BE49-F238E27FC236}">
                <a16:creationId xmlns:a16="http://schemas.microsoft.com/office/drawing/2014/main" id="{E39ECCB8-CD40-8506-A25F-FF4DB778A48A}"/>
              </a:ext>
            </a:extLst>
          </p:cNvPr>
          <p:cNvSpPr/>
          <p:nvPr/>
        </p:nvSpPr>
        <p:spPr>
          <a:xfrm>
            <a:off x="5666592" y="369332"/>
            <a:ext cx="6525407" cy="3190728"/>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627E3429-B1F7-C2F7-8A6D-873500410660}"/>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Multi-Nucleon Transfer reactions</a:t>
            </a:r>
            <a:endParaRPr lang="en-GB" dirty="0"/>
          </a:p>
        </p:txBody>
      </p:sp>
      <p:sp>
        <p:nvSpPr>
          <p:cNvPr id="6" name="ZoneTexte 5">
            <a:extLst>
              <a:ext uri="{FF2B5EF4-FFF2-40B4-BE49-F238E27FC236}">
                <a16:creationId xmlns:a16="http://schemas.microsoft.com/office/drawing/2014/main" id="{4873300B-0F55-4DED-67A6-5256EB036BA1}"/>
              </a:ext>
            </a:extLst>
          </p:cNvPr>
          <p:cNvSpPr txBox="1"/>
          <p:nvPr/>
        </p:nvSpPr>
        <p:spPr>
          <a:xfrm>
            <a:off x="-1" y="6519718"/>
            <a:ext cx="12192000" cy="369332"/>
          </a:xfrm>
          <a:prstGeom prst="rect">
            <a:avLst/>
          </a:prstGeom>
          <a:noFill/>
        </p:spPr>
        <p:txBody>
          <a:bodyPr wrap="square">
            <a:spAutoFit/>
          </a:bodyPr>
          <a:lstStyle/>
          <a:p>
            <a:pPr algn="ctr"/>
            <a:r>
              <a:rPr lang="fr-FR" b="1" i="0" u="none" strike="noStrike" dirty="0">
                <a:solidFill>
                  <a:srgbClr val="FF0000"/>
                </a:solidFill>
                <a:effectLst/>
              </a:rPr>
              <a:t>I. Stefan</a:t>
            </a:r>
            <a:r>
              <a:rPr lang="fr-FR" b="0" i="0" u="none" strike="noStrike" dirty="0">
                <a:solidFill>
                  <a:srgbClr val="FF0000"/>
                </a:solidFill>
                <a:effectLst/>
              </a:rPr>
              <a:t>, B. </a:t>
            </a:r>
            <a:r>
              <a:rPr lang="fr-FR" b="0" i="0" u="none" strike="noStrike" dirty="0" err="1">
                <a:solidFill>
                  <a:srgbClr val="FF0000"/>
                </a:solidFill>
                <a:effectLst/>
              </a:rPr>
              <a:t>Sulignano</a:t>
            </a:r>
            <a:r>
              <a:rPr lang="fr-FR" b="0" i="0" u="none" strike="noStrike" dirty="0">
                <a:solidFill>
                  <a:srgbClr val="FF0000"/>
                </a:solidFill>
                <a:effectLst/>
              </a:rPr>
              <a:t>, A. </a:t>
            </a:r>
            <a:r>
              <a:rPr lang="fr-FR" b="0" i="0" u="none" strike="noStrike" dirty="0" err="1">
                <a:solidFill>
                  <a:srgbClr val="FF0000"/>
                </a:solidFill>
                <a:effectLst/>
              </a:rPr>
              <a:t>Navin</a:t>
            </a:r>
            <a:r>
              <a:rPr lang="fr-FR" b="0" i="0" u="none" strike="noStrike" dirty="0">
                <a:solidFill>
                  <a:srgbClr val="FF0000"/>
                </a:solidFill>
                <a:effectLst/>
              </a:rPr>
              <a:t>, D. Ackermann and </a:t>
            </a:r>
            <a:r>
              <a:rPr lang="fr-FR" b="0" i="0" u="none" strike="noStrike" dirty="0">
                <a:solidFill>
                  <a:schemeClr val="accent4">
                    <a:lumMod val="50000"/>
                  </a:schemeClr>
                </a:solidFill>
                <a:effectLst/>
                <a:latin typeface="Arial Narrow" panose="020B0604020202020204" pitchFamily="34" charset="0"/>
              </a:rPr>
              <a:t>E896_24 collaboration</a:t>
            </a:r>
            <a:endParaRPr lang="fr-FR" b="0" i="0" u="none" strike="noStrike" baseline="30000" dirty="0">
              <a:solidFill>
                <a:schemeClr val="accent4">
                  <a:lumMod val="50000"/>
                </a:schemeClr>
              </a:solidFill>
              <a:effectLst/>
            </a:endParaRPr>
          </a:p>
        </p:txBody>
      </p:sp>
      <p:sp>
        <p:nvSpPr>
          <p:cNvPr id="22" name="ZoneTexte 21">
            <a:extLst>
              <a:ext uri="{FF2B5EF4-FFF2-40B4-BE49-F238E27FC236}">
                <a16:creationId xmlns:a16="http://schemas.microsoft.com/office/drawing/2014/main" id="{5B875080-DA7B-471D-5FD4-6A03CF1B6605}"/>
              </a:ext>
            </a:extLst>
          </p:cNvPr>
          <p:cNvSpPr txBox="1"/>
          <p:nvPr/>
        </p:nvSpPr>
        <p:spPr>
          <a:xfrm>
            <a:off x="6244488" y="408110"/>
            <a:ext cx="6190101" cy="338554"/>
          </a:xfrm>
          <a:prstGeom prst="rect">
            <a:avLst/>
          </a:prstGeom>
          <a:noFill/>
        </p:spPr>
        <p:txBody>
          <a:bodyPr wrap="square" rtlCol="0">
            <a:spAutoFit/>
          </a:bodyPr>
          <a:lstStyle/>
          <a:p>
            <a:r>
              <a:rPr lang="en-GB" sz="1600" b="1" baseline="30000" dirty="0"/>
              <a:t>232</a:t>
            </a:r>
            <a:r>
              <a:rPr lang="en-GB" sz="1600" b="1" dirty="0"/>
              <a:t>Th beam  0.3 mg/cm2 </a:t>
            </a:r>
            <a:r>
              <a:rPr lang="en-GB" sz="1600" b="1" baseline="30000" dirty="0"/>
              <a:t>96</a:t>
            </a:r>
            <a:r>
              <a:rPr lang="en-GB" sz="1600" b="1" dirty="0"/>
              <a:t>Zr enriched target @6 </a:t>
            </a:r>
            <a:r>
              <a:rPr lang="en-GB" sz="1600" b="1" dirty="0" err="1"/>
              <a:t>AMeV</a:t>
            </a:r>
            <a:endParaRPr lang="en-GB" sz="1600" b="1" dirty="0"/>
          </a:p>
        </p:txBody>
      </p:sp>
      <p:grpSp>
        <p:nvGrpSpPr>
          <p:cNvPr id="5" name="Groupe 4">
            <a:extLst>
              <a:ext uri="{FF2B5EF4-FFF2-40B4-BE49-F238E27FC236}">
                <a16:creationId xmlns:a16="http://schemas.microsoft.com/office/drawing/2014/main" id="{7642E56A-E6F5-DCC4-8B44-90F4C08B8B00}"/>
              </a:ext>
            </a:extLst>
          </p:cNvPr>
          <p:cNvGrpSpPr/>
          <p:nvPr/>
        </p:nvGrpSpPr>
        <p:grpSpPr>
          <a:xfrm>
            <a:off x="8020482" y="2882277"/>
            <a:ext cx="4880096" cy="646331"/>
            <a:chOff x="171663" y="5733082"/>
            <a:chExt cx="4880096" cy="646331"/>
          </a:xfrm>
        </p:grpSpPr>
        <p:sp>
          <p:nvSpPr>
            <p:cNvPr id="65" name="Rectangle : coins arrondis 64">
              <a:extLst>
                <a:ext uri="{FF2B5EF4-FFF2-40B4-BE49-F238E27FC236}">
                  <a16:creationId xmlns:a16="http://schemas.microsoft.com/office/drawing/2014/main" id="{F1943222-7D25-C349-37F7-22EC973F0BBF}"/>
                </a:ext>
              </a:extLst>
            </p:cNvPr>
            <p:cNvSpPr/>
            <p:nvPr/>
          </p:nvSpPr>
          <p:spPr>
            <a:xfrm>
              <a:off x="171663" y="5771273"/>
              <a:ext cx="4133637" cy="54072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ZoneTexte 66">
              <a:extLst>
                <a:ext uri="{FF2B5EF4-FFF2-40B4-BE49-F238E27FC236}">
                  <a16:creationId xmlns:a16="http://schemas.microsoft.com/office/drawing/2014/main" id="{0ED69764-DDB5-DD16-832E-7050344EA439}"/>
                </a:ext>
              </a:extLst>
            </p:cNvPr>
            <p:cNvSpPr txBox="1"/>
            <p:nvPr/>
          </p:nvSpPr>
          <p:spPr>
            <a:xfrm>
              <a:off x="239409" y="5733082"/>
              <a:ext cx="4812350" cy="646331"/>
            </a:xfrm>
            <a:prstGeom prst="rect">
              <a:avLst/>
            </a:prstGeom>
            <a:noFill/>
          </p:spPr>
          <p:txBody>
            <a:bodyPr wrap="square" rtlCol="0">
              <a:spAutoFit/>
            </a:bodyPr>
            <a:lstStyle/>
            <a:p>
              <a:r>
                <a:rPr lang="en-GB" dirty="0" err="1"/>
                <a:t>Vamos</a:t>
              </a:r>
              <a:r>
                <a:rPr lang="en-GB" dirty="0"/>
                <a:t> efficiency &gt;20%</a:t>
              </a:r>
            </a:p>
            <a:p>
              <a:r>
                <a:rPr lang="en-GB" dirty="0" err="1"/>
                <a:t>Vamos</a:t>
              </a:r>
              <a:r>
                <a:rPr lang="en-GB" dirty="0"/>
                <a:t> second arm acceptance  is 16 </a:t>
              </a:r>
              <a:r>
                <a:rPr lang="en-GB" dirty="0" err="1"/>
                <a:t>mstr</a:t>
              </a:r>
              <a:endParaRPr lang="en-GB" dirty="0"/>
            </a:p>
          </p:txBody>
        </p:sp>
      </p:grpSp>
      <p:grpSp>
        <p:nvGrpSpPr>
          <p:cNvPr id="12" name="Groupe 11">
            <a:extLst>
              <a:ext uri="{FF2B5EF4-FFF2-40B4-BE49-F238E27FC236}">
                <a16:creationId xmlns:a16="http://schemas.microsoft.com/office/drawing/2014/main" id="{2D968718-BF30-0E19-3A06-41D116E5B66F}"/>
              </a:ext>
            </a:extLst>
          </p:cNvPr>
          <p:cNvGrpSpPr/>
          <p:nvPr/>
        </p:nvGrpSpPr>
        <p:grpSpPr>
          <a:xfrm>
            <a:off x="249039" y="785340"/>
            <a:ext cx="4586301" cy="2895343"/>
            <a:chOff x="7491957" y="3676487"/>
            <a:chExt cx="4101370" cy="2552366"/>
          </a:xfrm>
        </p:grpSpPr>
        <p:pic>
          <p:nvPicPr>
            <p:cNvPr id="13" name="Image 12">
              <a:extLst>
                <a:ext uri="{FF2B5EF4-FFF2-40B4-BE49-F238E27FC236}">
                  <a16:creationId xmlns:a16="http://schemas.microsoft.com/office/drawing/2014/main" id="{BE7B0CB1-4CA3-A551-E5E8-32E0C4BD37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25" t="15093" b="22892"/>
            <a:stretch/>
          </p:blipFill>
          <p:spPr>
            <a:xfrm>
              <a:off x="7491957" y="3754817"/>
              <a:ext cx="4101369" cy="2367798"/>
            </a:xfrm>
            <a:prstGeom prst="rect">
              <a:avLst/>
            </a:prstGeom>
          </p:spPr>
        </p:pic>
        <p:cxnSp>
          <p:nvCxnSpPr>
            <p:cNvPr id="14" name="Connecteur droit 13">
              <a:extLst>
                <a:ext uri="{FF2B5EF4-FFF2-40B4-BE49-F238E27FC236}">
                  <a16:creationId xmlns:a16="http://schemas.microsoft.com/office/drawing/2014/main" id="{E0CA9E41-4EDD-97FE-D415-276A0FC3937E}"/>
                </a:ext>
              </a:extLst>
            </p:cNvPr>
            <p:cNvCxnSpPr>
              <a:cxnSpLocks/>
            </p:cNvCxnSpPr>
            <p:nvPr/>
          </p:nvCxnSpPr>
          <p:spPr>
            <a:xfrm>
              <a:off x="7601192" y="5982232"/>
              <a:ext cx="2527991"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FAF0DF11-DBC9-3DA3-898D-3D8D760E1133}"/>
                </a:ext>
              </a:extLst>
            </p:cNvPr>
            <p:cNvCxnSpPr>
              <a:cxnSpLocks/>
            </p:cNvCxnSpPr>
            <p:nvPr/>
          </p:nvCxnSpPr>
          <p:spPr>
            <a:xfrm flipV="1">
              <a:off x="9077533" y="4963111"/>
              <a:ext cx="0" cy="113429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E6024D29-0604-905B-5E51-34CE64A405B0}"/>
                </a:ext>
              </a:extLst>
            </p:cNvPr>
            <p:cNvCxnSpPr>
              <a:cxnSpLocks/>
            </p:cNvCxnSpPr>
            <p:nvPr/>
          </p:nvCxnSpPr>
          <p:spPr>
            <a:xfrm flipV="1">
              <a:off x="7600271" y="3780448"/>
              <a:ext cx="0" cy="23177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18767DF-0246-45D5-5625-B14F81E8EBB2}"/>
                </a:ext>
              </a:extLst>
            </p:cNvPr>
            <p:cNvCxnSpPr>
              <a:cxnSpLocks/>
            </p:cNvCxnSpPr>
            <p:nvPr/>
          </p:nvCxnSpPr>
          <p:spPr>
            <a:xfrm>
              <a:off x="7595458" y="6097404"/>
              <a:ext cx="306045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C2390D9-0115-A16F-7905-3EFF497E24E1}"/>
                </a:ext>
              </a:extLst>
            </p:cNvPr>
            <p:cNvSpPr txBox="1"/>
            <p:nvPr/>
          </p:nvSpPr>
          <p:spPr>
            <a:xfrm>
              <a:off x="7526322" y="3676487"/>
              <a:ext cx="303946" cy="134863"/>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Z</a:t>
              </a:r>
            </a:p>
          </p:txBody>
        </p:sp>
        <p:sp>
          <p:nvSpPr>
            <p:cNvPr id="19" name="ZoneTexte 18">
              <a:extLst>
                <a:ext uri="{FF2B5EF4-FFF2-40B4-BE49-F238E27FC236}">
                  <a16:creationId xmlns:a16="http://schemas.microsoft.com/office/drawing/2014/main" id="{20935BA2-C7F6-BF82-2087-204CB4778DFB}"/>
                </a:ext>
              </a:extLst>
            </p:cNvPr>
            <p:cNvSpPr txBox="1"/>
            <p:nvPr/>
          </p:nvSpPr>
          <p:spPr>
            <a:xfrm>
              <a:off x="10609770" y="6106349"/>
              <a:ext cx="303946" cy="122504"/>
            </a:xfrm>
            <a:prstGeom prst="rect">
              <a:avLst/>
            </a:prstGeom>
            <a:noFill/>
          </p:spPr>
          <p:txBody>
            <a:bodyPr wrap="square" rtlCol="0">
              <a:spAutoFit/>
            </a:bodyPr>
            <a:lstStyle/>
            <a:p>
              <a:r>
                <a:rPr lang="fr-FR" sz="1100" b="1" dirty="0">
                  <a:latin typeface="+mj-lt"/>
                  <a:ea typeface="Brush Script MT" panose="03060802040406070304" pitchFamily="66" charset="-122"/>
                  <a:cs typeface="Brush Script MT" panose="03060802040406070304" pitchFamily="66" charset="-122"/>
                </a:rPr>
                <a:t>N</a:t>
              </a:r>
            </a:p>
          </p:txBody>
        </p:sp>
        <p:sp>
          <p:nvSpPr>
            <p:cNvPr id="20" name="ZoneTexte 19">
              <a:extLst>
                <a:ext uri="{FF2B5EF4-FFF2-40B4-BE49-F238E27FC236}">
                  <a16:creationId xmlns:a16="http://schemas.microsoft.com/office/drawing/2014/main" id="{AA198EDF-FE9F-71F6-2E9B-F88E914F3646}"/>
                </a:ext>
              </a:extLst>
            </p:cNvPr>
            <p:cNvSpPr txBox="1"/>
            <p:nvPr/>
          </p:nvSpPr>
          <p:spPr>
            <a:xfrm>
              <a:off x="7548839" y="5601167"/>
              <a:ext cx="493339" cy="325582"/>
            </a:xfrm>
            <a:prstGeom prst="rect">
              <a:avLst/>
            </a:prstGeom>
            <a:noFill/>
          </p:spPr>
          <p:txBody>
            <a:bodyPr wrap="square" rtlCol="0">
              <a:spAutoFit/>
            </a:bodyPr>
            <a:lstStyle/>
            <a:p>
              <a:r>
                <a:rPr lang="fr-FR" b="1" dirty="0">
                  <a:solidFill>
                    <a:schemeClr val="accent1">
                      <a:lumMod val="75000"/>
                    </a:schemeClr>
                  </a:solidFill>
                  <a:latin typeface="+mj-lt"/>
                  <a:ea typeface="Brush Script MT" panose="03060802040406070304" pitchFamily="66" charset="-122"/>
                  <a:cs typeface="Brush Script MT" panose="03060802040406070304" pitchFamily="66" charset="-122"/>
                </a:rPr>
                <a:t>82</a:t>
              </a:r>
              <a:endParaRPr lang="fr-FR" sz="1100" b="1" dirty="0">
                <a:solidFill>
                  <a:schemeClr val="accent1">
                    <a:lumMod val="75000"/>
                  </a:schemeClr>
                </a:solidFill>
                <a:latin typeface="+mj-lt"/>
                <a:ea typeface="Brush Script MT" panose="03060802040406070304" pitchFamily="66" charset="-122"/>
                <a:cs typeface="Brush Script MT" panose="03060802040406070304" pitchFamily="66" charset="-122"/>
              </a:endParaRPr>
            </a:p>
          </p:txBody>
        </p:sp>
        <p:sp>
          <p:nvSpPr>
            <p:cNvPr id="21" name="ZoneTexte 20">
              <a:extLst>
                <a:ext uri="{FF2B5EF4-FFF2-40B4-BE49-F238E27FC236}">
                  <a16:creationId xmlns:a16="http://schemas.microsoft.com/office/drawing/2014/main" id="{9EEB04A1-7A85-94A8-B0CC-2408C221EFB3}"/>
                </a:ext>
              </a:extLst>
            </p:cNvPr>
            <p:cNvSpPr txBox="1"/>
            <p:nvPr/>
          </p:nvSpPr>
          <p:spPr>
            <a:xfrm>
              <a:off x="8800248" y="4623587"/>
              <a:ext cx="661567" cy="298450"/>
            </a:xfrm>
            <a:prstGeom prst="rect">
              <a:avLst/>
            </a:prstGeom>
            <a:noFill/>
          </p:spPr>
          <p:txBody>
            <a:bodyPr wrap="square" rtlCol="0">
              <a:spAutoFit/>
            </a:bodyPr>
            <a:lstStyle/>
            <a:p>
              <a:r>
                <a:rPr lang="fr-FR" sz="1600" b="1" dirty="0">
                  <a:solidFill>
                    <a:schemeClr val="accent1">
                      <a:lumMod val="75000"/>
                    </a:schemeClr>
                  </a:solidFill>
                  <a:latin typeface="+mj-lt"/>
                  <a:ea typeface="Brush Script MT" panose="03060802040406070304" pitchFamily="66" charset="-122"/>
                  <a:cs typeface="Brush Script MT" panose="03060802040406070304" pitchFamily="66" charset="-122"/>
                </a:rPr>
                <a:t>126</a:t>
              </a:r>
              <a:endParaRPr lang="fr-FR" sz="1100" b="1" dirty="0">
                <a:solidFill>
                  <a:schemeClr val="accent1">
                    <a:lumMod val="75000"/>
                  </a:schemeClr>
                </a:solidFill>
                <a:latin typeface="+mj-lt"/>
                <a:ea typeface="Brush Script MT" panose="03060802040406070304" pitchFamily="66" charset="-122"/>
                <a:cs typeface="Brush Script MT" panose="03060802040406070304" pitchFamily="66" charset="-122"/>
              </a:endParaRPr>
            </a:p>
          </p:txBody>
        </p:sp>
        <p:cxnSp>
          <p:nvCxnSpPr>
            <p:cNvPr id="23" name="Connecteur droit 22">
              <a:extLst>
                <a:ext uri="{FF2B5EF4-FFF2-40B4-BE49-F238E27FC236}">
                  <a16:creationId xmlns:a16="http://schemas.microsoft.com/office/drawing/2014/main" id="{5A470584-B4A9-C074-6E37-48AEC6DDF372}"/>
                </a:ext>
              </a:extLst>
            </p:cNvPr>
            <p:cNvCxnSpPr>
              <a:cxnSpLocks/>
            </p:cNvCxnSpPr>
            <p:nvPr/>
          </p:nvCxnSpPr>
          <p:spPr>
            <a:xfrm flipV="1">
              <a:off x="9077533" y="4375536"/>
              <a:ext cx="2515794" cy="161512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278C3964-DF78-4DA3-F971-040A2E107FF5}"/>
                </a:ext>
              </a:extLst>
            </p:cNvPr>
            <p:cNvSpPr txBox="1"/>
            <p:nvPr/>
          </p:nvSpPr>
          <p:spPr>
            <a:xfrm rot="19560628">
              <a:off x="9666476" y="4146170"/>
              <a:ext cx="925414" cy="216183"/>
            </a:xfrm>
            <a:prstGeom prst="rect">
              <a:avLst/>
            </a:prstGeom>
            <a:noFill/>
          </p:spPr>
          <p:txBody>
            <a:bodyPr wrap="none" rtlCol="0">
              <a:spAutoFit/>
            </a:bodyPr>
            <a:lstStyle/>
            <a:p>
              <a:r>
                <a:rPr lang="en-GB" sz="2400" b="1" dirty="0">
                  <a:solidFill>
                    <a:srgbClr val="C00000"/>
                  </a:solidFill>
                </a:rPr>
                <a:t>Neutron-deficient</a:t>
              </a:r>
            </a:p>
          </p:txBody>
        </p:sp>
        <p:sp>
          <p:nvSpPr>
            <p:cNvPr id="41" name="ZoneTexte 40">
              <a:extLst>
                <a:ext uri="{FF2B5EF4-FFF2-40B4-BE49-F238E27FC236}">
                  <a16:creationId xmlns:a16="http://schemas.microsoft.com/office/drawing/2014/main" id="{A17B7ABD-A8BE-A16F-804A-5C69727E14CD}"/>
                </a:ext>
              </a:extLst>
            </p:cNvPr>
            <p:cNvSpPr txBox="1"/>
            <p:nvPr/>
          </p:nvSpPr>
          <p:spPr>
            <a:xfrm rot="19560628">
              <a:off x="10633895" y="5201019"/>
              <a:ext cx="684196" cy="216183"/>
            </a:xfrm>
            <a:prstGeom prst="rect">
              <a:avLst/>
            </a:prstGeom>
            <a:noFill/>
          </p:spPr>
          <p:txBody>
            <a:bodyPr wrap="none" rtlCol="0">
              <a:spAutoFit/>
            </a:bodyPr>
            <a:lstStyle/>
            <a:p>
              <a:r>
                <a:rPr lang="en-GB" sz="2400" b="1" dirty="0">
                  <a:solidFill>
                    <a:srgbClr val="C00000"/>
                  </a:solidFill>
                </a:rPr>
                <a:t>Neutron-rich</a:t>
              </a:r>
            </a:p>
          </p:txBody>
        </p:sp>
        <p:grpSp>
          <p:nvGrpSpPr>
            <p:cNvPr id="46" name="Groupe 45">
              <a:extLst>
                <a:ext uri="{FF2B5EF4-FFF2-40B4-BE49-F238E27FC236}">
                  <a16:creationId xmlns:a16="http://schemas.microsoft.com/office/drawing/2014/main" id="{22DD3FDE-F7DF-98B2-0346-6C4CBF53B518}"/>
                </a:ext>
              </a:extLst>
            </p:cNvPr>
            <p:cNvGrpSpPr/>
            <p:nvPr/>
          </p:nvGrpSpPr>
          <p:grpSpPr>
            <a:xfrm>
              <a:off x="9522612" y="4879889"/>
              <a:ext cx="1812449" cy="584413"/>
              <a:chOff x="9522612" y="4879889"/>
              <a:chExt cx="1812449" cy="584413"/>
            </a:xfrm>
          </p:grpSpPr>
          <p:sp>
            <p:nvSpPr>
              <p:cNvPr id="56" name="Ellipse 55">
                <a:extLst>
                  <a:ext uri="{FF2B5EF4-FFF2-40B4-BE49-F238E27FC236}">
                    <a16:creationId xmlns:a16="http://schemas.microsoft.com/office/drawing/2014/main" id="{7429FD92-20A2-E754-7063-6B31AF8703DB}"/>
                  </a:ext>
                </a:extLst>
              </p:cNvPr>
              <p:cNvSpPr/>
              <p:nvPr/>
            </p:nvSpPr>
            <p:spPr>
              <a:xfrm rot="19934590">
                <a:off x="9522612" y="4879889"/>
                <a:ext cx="1812449" cy="584413"/>
              </a:xfrm>
              <a:prstGeom prst="ellipse">
                <a:avLst/>
              </a:prstGeom>
              <a:solidFill>
                <a:schemeClr val="accent1">
                  <a:alpha val="66821"/>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ZoneTexte 68">
                <a:extLst>
                  <a:ext uri="{FF2B5EF4-FFF2-40B4-BE49-F238E27FC236}">
                    <a16:creationId xmlns:a16="http://schemas.microsoft.com/office/drawing/2014/main" id="{3F24EB02-1A29-8C6C-A41D-4D3A79FFA856}"/>
                  </a:ext>
                </a:extLst>
              </p:cNvPr>
              <p:cNvSpPr txBox="1"/>
              <p:nvPr/>
            </p:nvSpPr>
            <p:spPr>
              <a:xfrm rot="19606011">
                <a:off x="10207916" y="5043169"/>
                <a:ext cx="888153" cy="325582"/>
              </a:xfrm>
              <a:prstGeom prst="rect">
                <a:avLst/>
              </a:prstGeom>
              <a:noFill/>
            </p:spPr>
            <p:txBody>
              <a:bodyPr wrap="square" rtlCol="0">
                <a:spAutoFit/>
              </a:bodyPr>
              <a:lstStyle/>
              <a:p>
                <a:r>
                  <a:rPr lang="en-GB" b="1" dirty="0">
                    <a:solidFill>
                      <a:srgbClr val="FF0000"/>
                    </a:solidFill>
                  </a:rPr>
                  <a:t>MNT</a:t>
                </a:r>
              </a:p>
            </p:txBody>
          </p:sp>
        </p:grpSp>
      </p:grpSp>
      <p:grpSp>
        <p:nvGrpSpPr>
          <p:cNvPr id="72" name="Groupe 71">
            <a:extLst>
              <a:ext uri="{FF2B5EF4-FFF2-40B4-BE49-F238E27FC236}">
                <a16:creationId xmlns:a16="http://schemas.microsoft.com/office/drawing/2014/main" id="{A45BD847-1F55-9396-DF21-9AF79891AB0A}"/>
              </a:ext>
            </a:extLst>
          </p:cNvPr>
          <p:cNvGrpSpPr/>
          <p:nvPr/>
        </p:nvGrpSpPr>
        <p:grpSpPr>
          <a:xfrm>
            <a:off x="506263" y="458187"/>
            <a:ext cx="2826890" cy="1259475"/>
            <a:chOff x="551670" y="959806"/>
            <a:chExt cx="1868801" cy="1418863"/>
          </a:xfrm>
        </p:grpSpPr>
        <p:sp>
          <p:nvSpPr>
            <p:cNvPr id="71" name="Ellipse 70">
              <a:extLst>
                <a:ext uri="{FF2B5EF4-FFF2-40B4-BE49-F238E27FC236}">
                  <a16:creationId xmlns:a16="http://schemas.microsoft.com/office/drawing/2014/main" id="{18EF57CC-BE0B-05AC-F03A-8669E2E611CF}"/>
                </a:ext>
              </a:extLst>
            </p:cNvPr>
            <p:cNvSpPr/>
            <p:nvPr/>
          </p:nvSpPr>
          <p:spPr>
            <a:xfrm>
              <a:off x="551670" y="959806"/>
              <a:ext cx="1868801" cy="1418863"/>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ZoneTexte 69">
              <a:extLst>
                <a:ext uri="{FF2B5EF4-FFF2-40B4-BE49-F238E27FC236}">
                  <a16:creationId xmlns:a16="http://schemas.microsoft.com/office/drawing/2014/main" id="{B508B653-5F97-47DD-32D8-D40F9C497D2B}"/>
                </a:ext>
              </a:extLst>
            </p:cNvPr>
            <p:cNvSpPr txBox="1"/>
            <p:nvPr/>
          </p:nvSpPr>
          <p:spPr>
            <a:xfrm>
              <a:off x="643686" y="1178340"/>
              <a:ext cx="1689987" cy="1200329"/>
            </a:xfrm>
            <a:prstGeom prst="rect">
              <a:avLst/>
            </a:prstGeom>
            <a:noFill/>
          </p:spPr>
          <p:txBody>
            <a:bodyPr wrap="square" rtlCol="0">
              <a:spAutoFit/>
            </a:bodyPr>
            <a:lstStyle/>
            <a:p>
              <a:pPr algn="ctr"/>
              <a:r>
                <a:rPr lang="en-GB" dirty="0"/>
                <a:t>Quantify the MNT capability to produce heavy nuclei</a:t>
              </a:r>
            </a:p>
          </p:txBody>
        </p:sp>
      </p:grpSp>
      <p:sp>
        <p:nvSpPr>
          <p:cNvPr id="74" name="ZoneTexte 73">
            <a:extLst>
              <a:ext uri="{FF2B5EF4-FFF2-40B4-BE49-F238E27FC236}">
                <a16:creationId xmlns:a16="http://schemas.microsoft.com/office/drawing/2014/main" id="{511E31AC-FEC0-495A-7620-41A8BD38A262}"/>
              </a:ext>
            </a:extLst>
          </p:cNvPr>
          <p:cNvSpPr txBox="1"/>
          <p:nvPr/>
        </p:nvSpPr>
        <p:spPr>
          <a:xfrm>
            <a:off x="211786" y="3746194"/>
            <a:ext cx="5744072" cy="738664"/>
          </a:xfrm>
          <a:prstGeom prst="rect">
            <a:avLst/>
          </a:prstGeom>
          <a:noFill/>
        </p:spPr>
        <p:txBody>
          <a:bodyPr wrap="square" rtlCol="0">
            <a:spAutoFit/>
          </a:bodyPr>
          <a:lstStyle/>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DIT </a:t>
            </a:r>
            <a:r>
              <a:rPr lang="fr-FR" sz="1400" b="0" i="1" u="none" strike="noStrike" kern="1200" cap="none" dirty="0">
                <a:ln>
                  <a:noFill/>
                </a:ln>
                <a:solidFill>
                  <a:srgbClr val="FF0000"/>
                </a:solidFill>
                <a:latin typeface="Liberation Sans" pitchFamily="18"/>
                <a:ea typeface="Droid Sans Fallback" pitchFamily="2"/>
                <a:cs typeface="FreeSans" pitchFamily="2"/>
              </a:rPr>
              <a:t>                 </a:t>
            </a:r>
            <a:r>
              <a:rPr lang="fr-FR" sz="1400" b="0" i="1" u="none" strike="noStrike" kern="1200" cap="none" dirty="0">
                <a:ln>
                  <a:noFill/>
                </a:ln>
                <a:latin typeface="Liberation Sans" pitchFamily="18"/>
                <a:ea typeface="Droid Sans Fallback" pitchFamily="2"/>
                <a:cs typeface="FreeSans" pitchFamily="2"/>
              </a:rPr>
              <a:t>L. </a:t>
            </a:r>
            <a:r>
              <a:rPr lang="fr-FR" sz="1400" b="0" i="1" u="none" strike="noStrike" kern="1200" cap="none" dirty="0" err="1">
                <a:ln>
                  <a:noFill/>
                </a:ln>
                <a:latin typeface="Liberation Sans" pitchFamily="18"/>
                <a:ea typeface="Droid Sans Fallback" pitchFamily="2"/>
                <a:cs typeface="FreeSans" pitchFamily="2"/>
              </a:rPr>
              <a:t>Tassan</a:t>
            </a:r>
            <a:r>
              <a:rPr lang="fr-FR" sz="1400" b="0" i="1" u="none" strike="noStrike" kern="1200" cap="none" dirty="0">
                <a:ln>
                  <a:noFill/>
                </a:ln>
                <a:latin typeface="Liberation Sans" pitchFamily="18"/>
                <a:ea typeface="Droid Sans Fallback" pitchFamily="2"/>
                <a:cs typeface="FreeSans" pitchFamily="2"/>
              </a:rPr>
              <a:t>-Got and C. Stéphan, NPA 524 (1991) 121</a:t>
            </a:r>
          </a:p>
          <a:p>
            <a:r>
              <a:rPr lang="fr-FR" sz="1400" b="0" i="1" u="none" strike="noStrike" kern="1200" cap="none" dirty="0">
                <a:ln>
                  <a:noFill/>
                </a:ln>
                <a:solidFill>
                  <a:schemeClr val="accent5">
                    <a:lumMod val="50000"/>
                  </a:schemeClr>
                </a:solidFill>
                <a:latin typeface="Liberation Sans" pitchFamily="18"/>
                <a:ea typeface="Droid Sans Fallback" pitchFamily="2"/>
                <a:cs typeface="FreeSans" pitchFamily="2"/>
              </a:rPr>
              <a:t>GEMINI ++      </a:t>
            </a:r>
            <a:r>
              <a:rPr lang="fr-FR" sz="1400" b="0" i="1" u="none" strike="noStrike" kern="1200" cap="none" dirty="0">
                <a:ln>
                  <a:noFill/>
                </a:ln>
                <a:latin typeface="Liberation Sans" pitchFamily="18"/>
                <a:ea typeface="Droid Sans Fallback" pitchFamily="2"/>
                <a:cs typeface="FreeSans" pitchFamily="2"/>
              </a:rPr>
              <a:t>R.J. </a:t>
            </a:r>
            <a:r>
              <a:rPr lang="fr-FR" sz="1400" b="0" i="1" u="none" strike="noStrike" kern="1200" cap="none" dirty="0" err="1">
                <a:ln>
                  <a:noFill/>
                </a:ln>
                <a:latin typeface="Liberation Sans" pitchFamily="18"/>
                <a:ea typeface="Droid Sans Fallback" pitchFamily="2"/>
                <a:cs typeface="FreeSans" pitchFamily="2"/>
              </a:rPr>
              <a:t>Charity</a:t>
            </a:r>
            <a:r>
              <a:rPr lang="fr-FR" sz="1400" b="0" i="1" u="none" strike="noStrike" kern="1200" cap="none" dirty="0">
                <a:ln>
                  <a:noFill/>
                </a:ln>
                <a:latin typeface="Liberation Sans" pitchFamily="18"/>
                <a:ea typeface="Droid Sans Fallback" pitchFamily="2"/>
                <a:cs typeface="FreeSans" pitchFamily="2"/>
              </a:rPr>
              <a:t> et al., NPA 483 (1988) 371</a:t>
            </a:r>
          </a:p>
          <a:p>
            <a:r>
              <a:rPr lang="fr-FR" sz="1400" b="0" i="1" u="none" strike="noStrike" kern="1200" cap="none" dirty="0" err="1">
                <a:ln>
                  <a:noFill/>
                </a:ln>
                <a:latin typeface="Liberation Sans" pitchFamily="18"/>
                <a:ea typeface="Droid Sans Fallback" pitchFamily="2"/>
                <a:cs typeface="FreeSans" pitchFamily="2"/>
              </a:rPr>
              <a:t>Tested</a:t>
            </a:r>
            <a:r>
              <a:rPr lang="fr-FR" sz="1400" b="0" i="1" u="none" strike="noStrike" kern="1200" cap="none" dirty="0">
                <a:ln>
                  <a:noFill/>
                </a:ln>
                <a:latin typeface="Liberation Sans" pitchFamily="18"/>
                <a:ea typeface="Droid Sans Fallback" pitchFamily="2"/>
                <a:cs typeface="FreeSans" pitchFamily="2"/>
              </a:rPr>
              <a:t> on </a:t>
            </a:r>
            <a:r>
              <a:rPr lang="fr-FR" sz="1400" b="0" i="1" u="none" strike="noStrike" kern="1200" cap="none" baseline="30000" dirty="0">
                <a:ln>
                  <a:noFill/>
                </a:ln>
                <a:latin typeface="Liberation Sans" pitchFamily="18"/>
                <a:ea typeface="Droid Sans Fallback" pitchFamily="2"/>
                <a:cs typeface="FreeSans" pitchFamily="2"/>
              </a:rPr>
              <a:t>18</a:t>
            </a:r>
            <a:r>
              <a:rPr lang="fr-FR" sz="1400" b="0" i="1" u="none" strike="noStrike" kern="1200" cap="none" dirty="0">
                <a:ln>
                  <a:noFill/>
                </a:ln>
                <a:latin typeface="Liberation Sans" pitchFamily="18"/>
                <a:ea typeface="Droid Sans Fallback" pitchFamily="2"/>
                <a:cs typeface="FreeSans" pitchFamily="2"/>
              </a:rPr>
              <a:t>O+</a:t>
            </a:r>
            <a:r>
              <a:rPr lang="fr-FR" sz="1400" b="0" i="1" u="none" strike="noStrike" kern="1200" cap="none" baseline="30000" dirty="0">
                <a:ln>
                  <a:noFill/>
                </a:ln>
                <a:latin typeface="Liberation Sans" pitchFamily="18"/>
                <a:ea typeface="Droid Sans Fallback" pitchFamily="2"/>
                <a:cs typeface="FreeSans" pitchFamily="2"/>
              </a:rPr>
              <a:t>238</a:t>
            </a:r>
            <a:r>
              <a:rPr lang="fr-FR" sz="1400" b="0" i="1" u="none" strike="noStrike" kern="1200" cap="none" dirty="0">
                <a:ln>
                  <a:noFill/>
                </a:ln>
                <a:latin typeface="Liberation Sans" pitchFamily="18"/>
                <a:ea typeface="Droid Sans Fallback" pitchFamily="2"/>
                <a:cs typeface="FreeSans" pitchFamily="2"/>
              </a:rPr>
              <a:t>U, </a:t>
            </a:r>
            <a:r>
              <a:rPr lang="fr-FR" sz="1400" b="0" i="1" u="none" strike="noStrike" kern="1200" cap="none" baseline="30000" dirty="0">
                <a:ln>
                  <a:noFill/>
                </a:ln>
                <a:latin typeface="Liberation Sans" pitchFamily="18"/>
                <a:ea typeface="Droid Sans Fallback" pitchFamily="2"/>
                <a:cs typeface="FreeSans" pitchFamily="2"/>
              </a:rPr>
              <a:t>136</a:t>
            </a:r>
            <a:r>
              <a:rPr lang="fr-FR" sz="1400" b="0" i="1" u="none" strike="noStrike" kern="1200" cap="none" dirty="0">
                <a:ln>
                  <a:noFill/>
                </a:ln>
                <a:latin typeface="Liberation Sans" pitchFamily="18"/>
                <a:ea typeface="Droid Sans Fallback" pitchFamily="2"/>
                <a:cs typeface="FreeSans" pitchFamily="2"/>
              </a:rPr>
              <a:t>Xe+</a:t>
            </a:r>
            <a:r>
              <a:rPr lang="fr-FR" sz="1400" b="0" i="1" u="none" strike="noStrike" kern="1200" cap="none" baseline="30000" dirty="0">
                <a:ln>
                  <a:noFill/>
                </a:ln>
                <a:latin typeface="Liberation Sans" pitchFamily="18"/>
                <a:ea typeface="Droid Sans Fallback" pitchFamily="2"/>
                <a:cs typeface="FreeSans" pitchFamily="2"/>
              </a:rPr>
              <a:t>238</a:t>
            </a:r>
            <a:r>
              <a:rPr lang="fr-FR" sz="1400" b="0" i="1" u="none" strike="noStrike" kern="1200" cap="none" dirty="0">
                <a:ln>
                  <a:noFill/>
                </a:ln>
                <a:latin typeface="Liberation Sans" pitchFamily="18"/>
                <a:ea typeface="Droid Sans Fallback" pitchFamily="2"/>
                <a:cs typeface="FreeSans" pitchFamily="2"/>
              </a:rPr>
              <a:t>U, </a:t>
            </a:r>
            <a:r>
              <a:rPr lang="fr-FR" sz="1400" b="0" i="1" u="none" strike="noStrike" kern="1200" cap="none" baseline="30000" dirty="0">
                <a:ln>
                  <a:noFill/>
                </a:ln>
                <a:latin typeface="Liberation Sans" pitchFamily="18"/>
                <a:ea typeface="Droid Sans Fallback" pitchFamily="2"/>
                <a:cs typeface="FreeSans" pitchFamily="2"/>
              </a:rPr>
              <a:t>136</a:t>
            </a:r>
            <a:r>
              <a:rPr lang="fr-FR" sz="1400" b="0" i="1" u="none" strike="noStrike" kern="1200" cap="none" dirty="0">
                <a:ln>
                  <a:noFill/>
                </a:ln>
                <a:latin typeface="Liberation Sans" pitchFamily="18"/>
                <a:ea typeface="Droid Sans Fallback" pitchFamily="2"/>
                <a:cs typeface="FreeSans" pitchFamily="2"/>
              </a:rPr>
              <a:t>Xe +</a:t>
            </a:r>
            <a:r>
              <a:rPr lang="fr-FR" sz="1400" b="0" i="1" u="none" strike="noStrike" kern="1200" cap="none" baseline="30000" dirty="0">
                <a:ln>
                  <a:noFill/>
                </a:ln>
                <a:latin typeface="Liberation Sans" pitchFamily="18"/>
                <a:ea typeface="Droid Sans Fallback" pitchFamily="2"/>
                <a:cs typeface="FreeSans" pitchFamily="2"/>
              </a:rPr>
              <a:t>198</a:t>
            </a:r>
            <a:r>
              <a:rPr lang="fr-FR" sz="1400" b="0" i="1" u="none" strike="noStrike" kern="1200" cap="none" dirty="0">
                <a:ln>
                  <a:noFill/>
                </a:ln>
                <a:latin typeface="Liberation Sans" pitchFamily="18"/>
                <a:ea typeface="Droid Sans Fallback" pitchFamily="2"/>
                <a:cs typeface="FreeSans" pitchFamily="2"/>
              </a:rPr>
              <a:t>Pt </a:t>
            </a:r>
            <a:r>
              <a:rPr lang="fr-FR" sz="1400" b="0" i="1" u="none" strike="noStrike" kern="1200" cap="none" dirty="0" err="1">
                <a:ln>
                  <a:noFill/>
                </a:ln>
                <a:latin typeface="Liberation Sans" pitchFamily="18"/>
                <a:ea typeface="Droid Sans Fallback" pitchFamily="2"/>
                <a:cs typeface="FreeSans" pitchFamily="2"/>
              </a:rPr>
              <a:t>systems</a:t>
            </a:r>
            <a:endParaRPr lang="fr-FR" sz="1400" b="0" i="1" u="none" strike="noStrike" kern="1200" cap="none" dirty="0">
              <a:ln>
                <a:noFill/>
              </a:ln>
              <a:latin typeface="Liberation Sans" pitchFamily="18"/>
              <a:ea typeface="Droid Sans Fallback" pitchFamily="2"/>
              <a:cs typeface="FreeSans" pitchFamily="2"/>
            </a:endParaRPr>
          </a:p>
        </p:txBody>
      </p:sp>
      <p:grpSp>
        <p:nvGrpSpPr>
          <p:cNvPr id="76" name="Groupe 75">
            <a:extLst>
              <a:ext uri="{FF2B5EF4-FFF2-40B4-BE49-F238E27FC236}">
                <a16:creationId xmlns:a16="http://schemas.microsoft.com/office/drawing/2014/main" id="{48D371B5-6A26-7BC3-6899-CFBE3F5D6C2D}"/>
              </a:ext>
            </a:extLst>
          </p:cNvPr>
          <p:cNvGrpSpPr/>
          <p:nvPr/>
        </p:nvGrpSpPr>
        <p:grpSpPr>
          <a:xfrm>
            <a:off x="5868355" y="646518"/>
            <a:ext cx="4284783" cy="2810912"/>
            <a:chOff x="360004" y="811441"/>
            <a:chExt cx="4284783" cy="2810912"/>
          </a:xfrm>
        </p:grpSpPr>
        <p:grpSp>
          <p:nvGrpSpPr>
            <p:cNvPr id="77" name="Groupe 76">
              <a:extLst>
                <a:ext uri="{FF2B5EF4-FFF2-40B4-BE49-F238E27FC236}">
                  <a16:creationId xmlns:a16="http://schemas.microsoft.com/office/drawing/2014/main" id="{0C5C6F81-CA60-6603-0881-0B82D25F5B57}"/>
                </a:ext>
              </a:extLst>
            </p:cNvPr>
            <p:cNvGrpSpPr/>
            <p:nvPr/>
          </p:nvGrpSpPr>
          <p:grpSpPr>
            <a:xfrm>
              <a:off x="360004" y="811441"/>
              <a:ext cx="3378200" cy="2810912"/>
              <a:chOff x="914400" y="1176888"/>
              <a:chExt cx="3845040" cy="3248077"/>
            </a:xfrm>
          </p:grpSpPr>
          <p:grpSp>
            <p:nvGrpSpPr>
              <p:cNvPr id="79" name="Groupe 78">
                <a:extLst>
                  <a:ext uri="{FF2B5EF4-FFF2-40B4-BE49-F238E27FC236}">
                    <a16:creationId xmlns:a16="http://schemas.microsoft.com/office/drawing/2014/main" id="{8081C9B6-194D-EFC3-78CD-5F82C9764FB6}"/>
                  </a:ext>
                </a:extLst>
              </p:cNvPr>
              <p:cNvGrpSpPr/>
              <p:nvPr/>
            </p:nvGrpSpPr>
            <p:grpSpPr>
              <a:xfrm>
                <a:off x="914400" y="1349595"/>
                <a:ext cx="3845040" cy="3075370"/>
                <a:chOff x="396008" y="977425"/>
                <a:chExt cx="4363432" cy="3447540"/>
              </a:xfrm>
            </p:grpSpPr>
            <p:grpSp>
              <p:nvGrpSpPr>
                <p:cNvPr id="82" name="Groupe 81">
                  <a:extLst>
                    <a:ext uri="{FF2B5EF4-FFF2-40B4-BE49-F238E27FC236}">
                      <a16:creationId xmlns:a16="http://schemas.microsoft.com/office/drawing/2014/main" id="{022317B1-9CEC-CBA9-EF7D-B6E48944F950}"/>
                    </a:ext>
                  </a:extLst>
                </p:cNvPr>
                <p:cNvGrpSpPr/>
                <p:nvPr/>
              </p:nvGrpSpPr>
              <p:grpSpPr>
                <a:xfrm>
                  <a:off x="396008" y="977425"/>
                  <a:ext cx="4363432" cy="3447540"/>
                  <a:chOff x="675707" y="3350720"/>
                  <a:chExt cx="4363432" cy="3447540"/>
                </a:xfrm>
              </p:grpSpPr>
              <p:sp>
                <p:nvSpPr>
                  <p:cNvPr id="84" name="Triangle 83">
                    <a:extLst>
                      <a:ext uri="{FF2B5EF4-FFF2-40B4-BE49-F238E27FC236}">
                        <a16:creationId xmlns:a16="http://schemas.microsoft.com/office/drawing/2014/main" id="{580F9A31-5EBB-2421-6DBA-1A41834FFB52}"/>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6AD7C21-9576-EE08-9EE6-148EC611984F}"/>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4456A62-AC31-1DA7-671F-0BD96E066195}"/>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6A8EADB7-9A7F-584B-A1F3-D14243344E44}"/>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Lune 87">
                    <a:extLst>
                      <a:ext uri="{FF2B5EF4-FFF2-40B4-BE49-F238E27FC236}">
                        <a16:creationId xmlns:a16="http://schemas.microsoft.com/office/drawing/2014/main" id="{55FF3DB5-9F47-2E38-C73D-89570141893C}"/>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Connecteur droit avec flèche 88">
                    <a:extLst>
                      <a:ext uri="{FF2B5EF4-FFF2-40B4-BE49-F238E27FC236}">
                        <a16:creationId xmlns:a16="http://schemas.microsoft.com/office/drawing/2014/main" id="{340BCBF8-A6A3-BE3C-80CF-793689EA54C6}"/>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C764CCEA-9F7B-F712-CF92-05FDB164691F}"/>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280F6DC7-8806-DFF8-87D4-BC1F1F49DF0F}"/>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D361733A-84BE-A137-48AC-76482D76A4CB}"/>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ZoneTexte 92">
                    <a:extLst>
                      <a:ext uri="{FF2B5EF4-FFF2-40B4-BE49-F238E27FC236}">
                        <a16:creationId xmlns:a16="http://schemas.microsoft.com/office/drawing/2014/main" id="{ED672977-7108-35D6-5C4C-F41D6ABD14CF}"/>
                      </a:ext>
                    </a:extLst>
                  </p:cNvPr>
                  <p:cNvSpPr txBox="1"/>
                  <p:nvPr/>
                </p:nvSpPr>
                <p:spPr>
                  <a:xfrm>
                    <a:off x="2925190" y="4878464"/>
                    <a:ext cx="805015" cy="398682"/>
                  </a:xfrm>
                  <a:prstGeom prst="rect">
                    <a:avLst/>
                  </a:prstGeom>
                  <a:noFill/>
                </p:spPr>
                <p:txBody>
                  <a:bodyPr wrap="none" rtlCol="0">
                    <a:spAutoFit/>
                  </a:bodyPr>
                  <a:lstStyle/>
                  <a:p>
                    <a:r>
                      <a:rPr lang="en-GB" sz="1400" dirty="0">
                        <a:solidFill>
                          <a:srgbClr val="FF0000"/>
                        </a:solidFill>
                      </a:rPr>
                      <a:t>target</a:t>
                    </a:r>
                  </a:p>
                </p:txBody>
              </p:sp>
              <p:sp>
                <p:nvSpPr>
                  <p:cNvPr id="94" name="ZoneTexte 93">
                    <a:extLst>
                      <a:ext uri="{FF2B5EF4-FFF2-40B4-BE49-F238E27FC236}">
                        <a16:creationId xmlns:a16="http://schemas.microsoft.com/office/drawing/2014/main" id="{6BBFBE35-E509-D238-8BC3-C4ED08BF219E}"/>
                      </a:ext>
                    </a:extLst>
                  </p:cNvPr>
                  <p:cNvSpPr txBox="1"/>
                  <p:nvPr/>
                </p:nvSpPr>
                <p:spPr>
                  <a:xfrm>
                    <a:off x="3465462" y="3754356"/>
                    <a:ext cx="1039513" cy="398682"/>
                  </a:xfrm>
                  <a:prstGeom prst="rect">
                    <a:avLst/>
                  </a:prstGeom>
                  <a:noFill/>
                </p:spPr>
                <p:txBody>
                  <a:bodyPr wrap="square" rtlCol="0">
                    <a:spAutoFit/>
                  </a:bodyPr>
                  <a:lstStyle/>
                  <a:p>
                    <a:r>
                      <a:rPr lang="en-GB" sz="1400" dirty="0" err="1">
                        <a:solidFill>
                          <a:schemeClr val="accent2"/>
                        </a:solidFill>
                      </a:rPr>
                      <a:t>Exogam</a:t>
                    </a:r>
                    <a:endParaRPr lang="en-GB" dirty="0">
                      <a:solidFill>
                        <a:schemeClr val="accent2"/>
                      </a:solidFill>
                    </a:endParaRPr>
                  </a:p>
                </p:txBody>
              </p:sp>
              <p:sp>
                <p:nvSpPr>
                  <p:cNvPr id="95" name="ZoneTexte 94">
                    <a:extLst>
                      <a:ext uri="{FF2B5EF4-FFF2-40B4-BE49-F238E27FC236}">
                        <a16:creationId xmlns:a16="http://schemas.microsoft.com/office/drawing/2014/main" id="{450C02F5-5DA5-CE47-BB64-C168F389C719}"/>
                      </a:ext>
                    </a:extLst>
                  </p:cNvPr>
                  <p:cNvSpPr txBox="1"/>
                  <p:nvPr/>
                </p:nvSpPr>
                <p:spPr>
                  <a:xfrm>
                    <a:off x="675707" y="3412194"/>
                    <a:ext cx="1400439" cy="677759"/>
                  </a:xfrm>
                  <a:prstGeom prst="rect">
                    <a:avLst/>
                  </a:prstGeom>
                  <a:noFill/>
                </p:spPr>
                <p:txBody>
                  <a:bodyPr wrap="square" rtlCol="0">
                    <a:spAutoFit/>
                  </a:bodyPr>
                  <a:lstStyle/>
                  <a:p>
                    <a:pPr algn="ctr"/>
                    <a:r>
                      <a:rPr lang="en-GB" sz="1400" dirty="0">
                        <a:solidFill>
                          <a:schemeClr val="accent6">
                            <a:lumMod val="50000"/>
                          </a:schemeClr>
                        </a:solidFill>
                      </a:rPr>
                      <a:t>VAMOS second arm</a:t>
                    </a:r>
                  </a:p>
                </p:txBody>
              </p:sp>
              <p:sp>
                <p:nvSpPr>
                  <p:cNvPr id="96" name="ZoneTexte 95">
                    <a:extLst>
                      <a:ext uri="{FF2B5EF4-FFF2-40B4-BE49-F238E27FC236}">
                        <a16:creationId xmlns:a16="http://schemas.microsoft.com/office/drawing/2014/main" id="{FE9ECE87-1484-0B24-1DC6-77DBDC78F9D5}"/>
                      </a:ext>
                    </a:extLst>
                  </p:cNvPr>
                  <p:cNvSpPr txBox="1"/>
                  <p:nvPr/>
                </p:nvSpPr>
                <p:spPr>
                  <a:xfrm>
                    <a:off x="1605658" y="6166491"/>
                    <a:ext cx="1400439" cy="398682"/>
                  </a:xfrm>
                  <a:prstGeom prst="rect">
                    <a:avLst/>
                  </a:prstGeom>
                  <a:noFill/>
                </p:spPr>
                <p:txBody>
                  <a:bodyPr wrap="square" rtlCol="0">
                    <a:spAutoFit/>
                  </a:bodyPr>
                  <a:lstStyle/>
                  <a:p>
                    <a:pPr algn="ctr"/>
                    <a:r>
                      <a:rPr lang="en-GB" sz="1400" dirty="0">
                        <a:solidFill>
                          <a:schemeClr val="accent6">
                            <a:lumMod val="50000"/>
                          </a:schemeClr>
                        </a:solidFill>
                      </a:rPr>
                      <a:t>VAMOS++</a:t>
                    </a:r>
                  </a:p>
                </p:txBody>
              </p:sp>
              <p:sp>
                <p:nvSpPr>
                  <p:cNvPr id="97" name="ZoneTexte 96">
                    <a:extLst>
                      <a:ext uri="{FF2B5EF4-FFF2-40B4-BE49-F238E27FC236}">
                        <a16:creationId xmlns:a16="http://schemas.microsoft.com/office/drawing/2014/main" id="{FBFEE196-E1B0-4367-0EAA-A88A6D217A69}"/>
                      </a:ext>
                    </a:extLst>
                  </p:cNvPr>
                  <p:cNvSpPr txBox="1"/>
                  <p:nvPr/>
                </p:nvSpPr>
                <p:spPr>
                  <a:xfrm rot="2927734">
                    <a:off x="2360849" y="3636900"/>
                    <a:ext cx="1168667" cy="596307"/>
                  </a:xfrm>
                  <a:prstGeom prst="rect">
                    <a:avLst/>
                  </a:prstGeom>
                  <a:noFill/>
                </p:spPr>
                <p:txBody>
                  <a:bodyPr wrap="square" rtlCol="0">
                    <a:spAutoFit/>
                  </a:bodyPr>
                  <a:lstStyle/>
                  <a:p>
                    <a:pPr algn="ctr"/>
                    <a:r>
                      <a:rPr lang="en-GB" sz="1200" dirty="0"/>
                      <a:t>Heavy fragments</a:t>
                    </a:r>
                  </a:p>
                </p:txBody>
              </p:sp>
              <p:sp>
                <p:nvSpPr>
                  <p:cNvPr id="98" name="ZoneTexte 97">
                    <a:extLst>
                      <a:ext uri="{FF2B5EF4-FFF2-40B4-BE49-F238E27FC236}">
                        <a16:creationId xmlns:a16="http://schemas.microsoft.com/office/drawing/2014/main" id="{928D9F7E-677C-7934-B055-9A8384D4B071}"/>
                      </a:ext>
                    </a:extLst>
                  </p:cNvPr>
                  <p:cNvSpPr txBox="1"/>
                  <p:nvPr/>
                </p:nvSpPr>
                <p:spPr>
                  <a:xfrm rot="18135440">
                    <a:off x="848077" y="5246937"/>
                    <a:ext cx="1168667" cy="596307"/>
                  </a:xfrm>
                  <a:prstGeom prst="rect">
                    <a:avLst/>
                  </a:prstGeom>
                  <a:noFill/>
                </p:spPr>
                <p:txBody>
                  <a:bodyPr wrap="square" rtlCol="0">
                    <a:spAutoFit/>
                  </a:bodyPr>
                  <a:lstStyle/>
                  <a:p>
                    <a:pPr algn="ctr"/>
                    <a:r>
                      <a:rPr lang="en-GB" sz="1200" dirty="0"/>
                      <a:t>Light fragments</a:t>
                    </a:r>
                  </a:p>
                </p:txBody>
              </p:sp>
            </p:grpSp>
            <p:sp>
              <p:nvSpPr>
                <p:cNvPr id="83" name="ZoneTexte 82">
                  <a:extLst>
                    <a:ext uri="{FF2B5EF4-FFF2-40B4-BE49-F238E27FC236}">
                      <a16:creationId xmlns:a16="http://schemas.microsoft.com/office/drawing/2014/main" id="{B266852A-2367-F9EE-F26B-320AB7C08DB5}"/>
                    </a:ext>
                  </a:extLst>
                </p:cNvPr>
                <p:cNvSpPr txBox="1"/>
                <p:nvPr/>
              </p:nvSpPr>
              <p:spPr>
                <a:xfrm>
                  <a:off x="2640441" y="2841537"/>
                  <a:ext cx="760218" cy="398682"/>
                </a:xfrm>
                <a:prstGeom prst="rect">
                  <a:avLst/>
                </a:prstGeom>
                <a:noFill/>
              </p:spPr>
              <p:txBody>
                <a:bodyPr wrap="square" rtlCol="0">
                  <a:spAutoFit/>
                </a:bodyPr>
                <a:lstStyle/>
                <a:p>
                  <a:r>
                    <a:rPr lang="en-GB" sz="1400" baseline="30000" dirty="0">
                      <a:solidFill>
                        <a:srgbClr val="FF0000"/>
                      </a:solidFill>
                    </a:rPr>
                    <a:t>96</a:t>
                  </a:r>
                  <a:r>
                    <a:rPr lang="en-GB" sz="1400" dirty="0">
                      <a:solidFill>
                        <a:srgbClr val="FF0000"/>
                      </a:solidFill>
                    </a:rPr>
                    <a:t>Zr</a:t>
                  </a:r>
                </a:p>
              </p:txBody>
            </p:sp>
          </p:grpSp>
          <p:sp>
            <p:nvSpPr>
              <p:cNvPr id="80" name="ZoneTexte 79">
                <a:extLst>
                  <a:ext uri="{FF2B5EF4-FFF2-40B4-BE49-F238E27FC236}">
                    <a16:creationId xmlns:a16="http://schemas.microsoft.com/office/drawing/2014/main" id="{74723F30-8D21-6F55-1677-D4CA0FA43E1E}"/>
                  </a:ext>
                </a:extLst>
              </p:cNvPr>
              <p:cNvSpPr txBox="1"/>
              <p:nvPr/>
            </p:nvSpPr>
            <p:spPr>
              <a:xfrm>
                <a:off x="2748218" y="3846594"/>
                <a:ext cx="729962" cy="355644"/>
              </a:xfrm>
              <a:prstGeom prst="rect">
                <a:avLst/>
              </a:prstGeom>
              <a:noFill/>
            </p:spPr>
            <p:txBody>
              <a:bodyPr wrap="square" rtlCol="0">
                <a:spAutoFit/>
              </a:bodyPr>
              <a:lstStyle/>
              <a:p>
                <a:r>
                  <a:rPr lang="en-GB" sz="1400" dirty="0">
                    <a:solidFill>
                      <a:schemeClr val="accent6">
                        <a:lumMod val="50000"/>
                      </a:schemeClr>
                    </a:solidFill>
                  </a:rPr>
                  <a:t>23°</a:t>
                </a:r>
              </a:p>
            </p:txBody>
          </p:sp>
          <p:sp>
            <p:nvSpPr>
              <p:cNvPr id="81" name="ZoneTexte 80">
                <a:extLst>
                  <a:ext uri="{FF2B5EF4-FFF2-40B4-BE49-F238E27FC236}">
                    <a16:creationId xmlns:a16="http://schemas.microsoft.com/office/drawing/2014/main" id="{A8C182FF-78E8-33D6-A158-2E5C9414EACA}"/>
                  </a:ext>
                </a:extLst>
              </p:cNvPr>
              <p:cNvSpPr txBox="1"/>
              <p:nvPr/>
            </p:nvSpPr>
            <p:spPr>
              <a:xfrm>
                <a:off x="1317862" y="1176888"/>
                <a:ext cx="729962" cy="355644"/>
              </a:xfrm>
              <a:prstGeom prst="rect">
                <a:avLst/>
              </a:prstGeom>
              <a:noFill/>
            </p:spPr>
            <p:txBody>
              <a:bodyPr wrap="square" rtlCol="0">
                <a:spAutoFit/>
              </a:bodyPr>
              <a:lstStyle/>
              <a:p>
                <a:r>
                  <a:rPr lang="en-GB" sz="1400" dirty="0">
                    <a:solidFill>
                      <a:schemeClr val="accent6">
                        <a:lumMod val="50000"/>
                      </a:schemeClr>
                    </a:solidFill>
                  </a:rPr>
                  <a:t>17°</a:t>
                </a:r>
              </a:p>
            </p:txBody>
          </p:sp>
        </p:grpSp>
        <p:sp>
          <p:nvSpPr>
            <p:cNvPr id="78" name="ZoneTexte 77">
              <a:extLst>
                <a:ext uri="{FF2B5EF4-FFF2-40B4-BE49-F238E27FC236}">
                  <a16:creationId xmlns:a16="http://schemas.microsoft.com/office/drawing/2014/main" id="{0FE86BD2-D3D1-2EE4-3D07-09B82314FCA6}"/>
                </a:ext>
              </a:extLst>
            </p:cNvPr>
            <p:cNvSpPr txBox="1"/>
            <p:nvPr/>
          </p:nvSpPr>
          <p:spPr>
            <a:xfrm>
              <a:off x="3322143" y="2052235"/>
              <a:ext cx="1322644" cy="307777"/>
            </a:xfrm>
            <a:prstGeom prst="rect">
              <a:avLst/>
            </a:prstGeom>
            <a:noFill/>
          </p:spPr>
          <p:txBody>
            <a:bodyPr wrap="square" rtlCol="0">
              <a:spAutoFit/>
            </a:bodyPr>
            <a:lstStyle/>
            <a:p>
              <a:r>
                <a:rPr lang="en-GB" sz="1400" baseline="30000" dirty="0"/>
                <a:t>232</a:t>
              </a:r>
              <a:r>
                <a:rPr lang="en-GB" sz="1400" dirty="0"/>
                <a:t>Th</a:t>
              </a:r>
            </a:p>
          </p:txBody>
        </p:sp>
      </p:grpSp>
      <p:sp>
        <p:nvSpPr>
          <p:cNvPr id="3" name="Rectangle : coins arrondis 2">
            <a:extLst>
              <a:ext uri="{FF2B5EF4-FFF2-40B4-BE49-F238E27FC236}">
                <a16:creationId xmlns:a16="http://schemas.microsoft.com/office/drawing/2014/main" id="{CD25B89A-3474-3703-4B45-3E9A3F951F97}"/>
              </a:ext>
            </a:extLst>
          </p:cNvPr>
          <p:cNvSpPr/>
          <p:nvPr/>
        </p:nvSpPr>
        <p:spPr>
          <a:xfrm>
            <a:off x="9513711" y="1683634"/>
            <a:ext cx="2595169" cy="112205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Connecteur droit avec flèche 114">
            <a:extLst>
              <a:ext uri="{FF2B5EF4-FFF2-40B4-BE49-F238E27FC236}">
                <a16:creationId xmlns:a16="http://schemas.microsoft.com/office/drawing/2014/main" id="{D0DDED5D-A738-0C1A-F20A-54A24CC72612}"/>
              </a:ext>
            </a:extLst>
          </p:cNvPr>
          <p:cNvCxnSpPr>
            <a:cxnSpLocks/>
          </p:cNvCxnSpPr>
          <p:nvPr/>
        </p:nvCxnSpPr>
        <p:spPr>
          <a:xfrm>
            <a:off x="7814121" y="4115526"/>
            <a:ext cx="794308" cy="496522"/>
          </a:xfrm>
          <a:prstGeom prst="straightConnector1">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9ED5A083-79DB-E47F-6B1E-162664980F49}"/>
              </a:ext>
            </a:extLst>
          </p:cNvPr>
          <p:cNvPicPr>
            <a:picLocks noChangeAspect="1"/>
          </p:cNvPicPr>
          <p:nvPr/>
        </p:nvPicPr>
        <p:blipFill>
          <a:blip r:embed="rId4"/>
          <a:stretch>
            <a:fillRect/>
          </a:stretch>
        </p:blipFill>
        <p:spPr>
          <a:xfrm>
            <a:off x="9075372" y="694372"/>
            <a:ext cx="3018002" cy="908766"/>
          </a:xfrm>
          <a:prstGeom prst="rect">
            <a:avLst/>
          </a:prstGeom>
        </p:spPr>
      </p:pic>
      <p:sp>
        <p:nvSpPr>
          <p:cNvPr id="99" name="ZoneTexte 98">
            <a:extLst>
              <a:ext uri="{FF2B5EF4-FFF2-40B4-BE49-F238E27FC236}">
                <a16:creationId xmlns:a16="http://schemas.microsoft.com/office/drawing/2014/main" id="{F2ABA1F6-0198-6EFE-3894-43938CFCA358}"/>
              </a:ext>
            </a:extLst>
          </p:cNvPr>
          <p:cNvSpPr txBox="1"/>
          <p:nvPr/>
        </p:nvSpPr>
        <p:spPr>
          <a:xfrm>
            <a:off x="9501843" y="1639392"/>
            <a:ext cx="2585142" cy="1200329"/>
          </a:xfrm>
          <a:prstGeom prst="rect">
            <a:avLst/>
          </a:prstGeom>
          <a:noFill/>
        </p:spPr>
        <p:txBody>
          <a:bodyPr wrap="square" rtlCol="0">
            <a:spAutoFit/>
          </a:bodyPr>
          <a:lstStyle/>
          <a:p>
            <a:pPr algn="ctr"/>
            <a:r>
              <a:rPr lang="en-GB" dirty="0"/>
              <a:t>GANIL: unique beam, VAMOS++ best for N,Z identification (TLF), triple coincidence</a:t>
            </a:r>
          </a:p>
        </p:txBody>
      </p:sp>
      <p:sp>
        <p:nvSpPr>
          <p:cNvPr id="7" name="ZoneTexte 6">
            <a:extLst>
              <a:ext uri="{FF2B5EF4-FFF2-40B4-BE49-F238E27FC236}">
                <a16:creationId xmlns:a16="http://schemas.microsoft.com/office/drawing/2014/main" id="{2AE0C5C7-4FFF-B779-66F7-0AB37C3EEEC1}"/>
              </a:ext>
            </a:extLst>
          </p:cNvPr>
          <p:cNvSpPr txBox="1"/>
          <p:nvPr/>
        </p:nvSpPr>
        <p:spPr>
          <a:xfrm>
            <a:off x="773342" y="4987736"/>
            <a:ext cx="4249783" cy="646331"/>
          </a:xfrm>
          <a:prstGeom prst="rect">
            <a:avLst/>
          </a:prstGeom>
          <a:noFill/>
        </p:spPr>
        <p:txBody>
          <a:bodyPr wrap="square" rtlCol="0">
            <a:spAutoFit/>
          </a:bodyPr>
          <a:lstStyle/>
          <a:p>
            <a:r>
              <a:rPr lang="fr-FR" dirty="0"/>
              <a:t>LOI </a:t>
            </a:r>
            <a:r>
              <a:rPr lang="fr-FR" baseline="30000" dirty="0"/>
              <a:t>238</a:t>
            </a:r>
            <a:r>
              <a:rPr lang="fr-FR" dirty="0"/>
              <a:t>U+</a:t>
            </a:r>
            <a:r>
              <a:rPr lang="fr-FR" baseline="30000" dirty="0"/>
              <a:t>64</a:t>
            </a:r>
            <a:r>
              <a:rPr lang="fr-FR" dirty="0"/>
              <a:t>Ni @</a:t>
            </a:r>
            <a:r>
              <a:rPr lang="fr-FR" dirty="0" err="1"/>
              <a:t>Legnaro</a:t>
            </a:r>
            <a:endParaRPr lang="fr-FR" dirty="0"/>
          </a:p>
          <a:p>
            <a:endParaRPr lang="fr-FR" dirty="0"/>
          </a:p>
        </p:txBody>
      </p:sp>
      <p:sp>
        <p:nvSpPr>
          <p:cNvPr id="8" name="Rectangle : coins arrondis 7">
            <a:extLst>
              <a:ext uri="{FF2B5EF4-FFF2-40B4-BE49-F238E27FC236}">
                <a16:creationId xmlns:a16="http://schemas.microsoft.com/office/drawing/2014/main" id="{E856A804-4F75-D484-36A4-82B4C79CF23B}"/>
              </a:ext>
            </a:extLst>
          </p:cNvPr>
          <p:cNvSpPr/>
          <p:nvPr/>
        </p:nvSpPr>
        <p:spPr>
          <a:xfrm>
            <a:off x="1" y="3560060"/>
            <a:ext cx="12108880" cy="295965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A688D76-F359-0BD6-E37D-DA8F661408DF}"/>
              </a:ext>
            </a:extLst>
          </p:cNvPr>
          <p:cNvSpPr txBox="1"/>
          <p:nvPr/>
        </p:nvSpPr>
        <p:spPr>
          <a:xfrm>
            <a:off x="325178" y="3940433"/>
            <a:ext cx="11601558" cy="2246769"/>
          </a:xfrm>
          <a:prstGeom prst="rect">
            <a:avLst/>
          </a:prstGeom>
          <a:noFill/>
        </p:spPr>
        <p:txBody>
          <a:bodyPr wrap="square" rtlCol="0">
            <a:spAutoFit/>
          </a:bodyPr>
          <a:lstStyle/>
          <a:p>
            <a:r>
              <a:rPr lang="en-US" sz="2800" dirty="0"/>
              <a:t>Request:</a:t>
            </a:r>
          </a:p>
          <a:p>
            <a:r>
              <a:rPr lang="en-US" sz="2800" dirty="0"/>
              <a:t>PhD fellowship </a:t>
            </a:r>
          </a:p>
          <a:p>
            <a:r>
              <a:rPr lang="en-US" sz="2800" baseline="30000" dirty="0"/>
              <a:t>96</a:t>
            </a:r>
            <a:r>
              <a:rPr lang="en-US" sz="2800" dirty="0"/>
              <a:t>Zr target: 7 </a:t>
            </a:r>
            <a:r>
              <a:rPr lang="en-US" sz="2800" dirty="0" err="1"/>
              <a:t>kE</a:t>
            </a:r>
            <a:r>
              <a:rPr lang="en-US" sz="2800" dirty="0"/>
              <a:t>  </a:t>
            </a:r>
          </a:p>
          <a:p>
            <a:r>
              <a:rPr lang="en-US" sz="2800" dirty="0"/>
              <a:t>Preparation/participation </a:t>
            </a:r>
            <a:r>
              <a:rPr lang="en-US" sz="2800" dirty="0" err="1"/>
              <a:t>Manip</a:t>
            </a:r>
            <a:r>
              <a:rPr lang="en-US" sz="2800" dirty="0"/>
              <a:t>: 10 </a:t>
            </a:r>
            <a:r>
              <a:rPr lang="en-US" sz="2800" dirty="0" err="1"/>
              <a:t>kEuro</a:t>
            </a:r>
            <a:r>
              <a:rPr lang="en-US" sz="2800" dirty="0"/>
              <a:t> ( if 2026)</a:t>
            </a:r>
          </a:p>
          <a:p>
            <a:r>
              <a:rPr lang="en-US" sz="2800" dirty="0"/>
              <a:t>Total 17 </a:t>
            </a:r>
            <a:r>
              <a:rPr lang="en-US" sz="2800" dirty="0" err="1"/>
              <a:t>kEuro</a:t>
            </a:r>
            <a:r>
              <a:rPr lang="en-US" sz="2800" dirty="0"/>
              <a:t> </a:t>
            </a:r>
            <a:endParaRPr lang="en-US" dirty="0"/>
          </a:p>
        </p:txBody>
      </p:sp>
    </p:spTree>
    <p:extLst>
      <p:ext uri="{BB962C8B-B14F-4D97-AF65-F5344CB8AC3E}">
        <p14:creationId xmlns:p14="http://schemas.microsoft.com/office/powerpoint/2010/main" val="355429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7E3429-B1F7-C2F7-8A6D-873500410660}"/>
              </a:ext>
            </a:extLst>
          </p:cNvPr>
          <p:cNvSpPr txBox="1"/>
          <p:nvPr/>
        </p:nvSpPr>
        <p:spPr>
          <a:xfrm>
            <a:off x="0" y="0"/>
            <a:ext cx="12191999" cy="369332"/>
          </a:xfrm>
          <a:prstGeom prst="rect">
            <a:avLst/>
          </a:prstGeom>
          <a:noFill/>
        </p:spPr>
        <p:txBody>
          <a:bodyPr wrap="square" rtlCol="0">
            <a:spAutoFit/>
          </a:bodyPr>
          <a:lstStyle/>
          <a:p>
            <a:pPr algn="ctr"/>
            <a:r>
              <a:rPr lang="fr-FR" b="1" i="0" u="none" strike="noStrike" dirty="0">
                <a:solidFill>
                  <a:schemeClr val="accent2">
                    <a:lumMod val="50000"/>
                  </a:schemeClr>
                </a:solidFill>
                <a:effectLst/>
                <a:latin typeface="Arial Narrow" panose="020B0604020202020204" pitchFamily="34" charset="0"/>
              </a:rPr>
              <a:t>E896_24</a:t>
            </a:r>
            <a:r>
              <a:rPr lang="fr-FR" b="0" i="0" u="none" strike="noStrike" dirty="0">
                <a:solidFill>
                  <a:srgbClr val="000000"/>
                </a:solidFill>
                <a:effectLst/>
                <a:latin typeface="Arial Narrow" panose="020B0604020202020204" pitchFamily="34" charset="0"/>
              </a:rPr>
              <a:t> </a:t>
            </a:r>
            <a:r>
              <a:rPr lang="en-GB" b="0" i="0" u="none" strike="noStrike" dirty="0">
                <a:effectLst/>
                <a:latin typeface="Arial" panose="020B0604020202020204" pitchFamily="34" charset="0"/>
              </a:rPr>
              <a:t>Study of the Heavy Fragment survival in Multi-Nucleon Transfer reactions</a:t>
            </a:r>
            <a:endParaRPr lang="en-GB" dirty="0"/>
          </a:p>
        </p:txBody>
      </p:sp>
      <p:sp>
        <p:nvSpPr>
          <p:cNvPr id="6" name="ZoneTexte 5">
            <a:extLst>
              <a:ext uri="{FF2B5EF4-FFF2-40B4-BE49-F238E27FC236}">
                <a16:creationId xmlns:a16="http://schemas.microsoft.com/office/drawing/2014/main" id="{4873300B-0F55-4DED-67A6-5256EB036BA1}"/>
              </a:ext>
            </a:extLst>
          </p:cNvPr>
          <p:cNvSpPr txBox="1"/>
          <p:nvPr/>
        </p:nvSpPr>
        <p:spPr>
          <a:xfrm>
            <a:off x="111787" y="6483745"/>
            <a:ext cx="12191999" cy="369332"/>
          </a:xfrm>
          <a:prstGeom prst="rect">
            <a:avLst/>
          </a:prstGeom>
          <a:noFill/>
        </p:spPr>
        <p:txBody>
          <a:bodyPr wrap="square">
            <a:spAutoFit/>
          </a:bodyPr>
          <a:lstStyle/>
          <a:p>
            <a:pPr algn="ctr"/>
            <a:r>
              <a:rPr lang="fr-FR" i="0" u="none" strike="noStrike" dirty="0">
                <a:effectLst/>
              </a:rPr>
              <a:t>I. Stefan</a:t>
            </a:r>
            <a:r>
              <a:rPr lang="fr-FR" b="0" i="0" u="none" strike="noStrike" dirty="0">
                <a:effectLst/>
              </a:rPr>
              <a:t>, B. </a:t>
            </a:r>
            <a:r>
              <a:rPr lang="fr-FR" b="0" i="0" u="none" strike="noStrike" dirty="0" err="1">
                <a:effectLst/>
              </a:rPr>
              <a:t>Sulignano</a:t>
            </a:r>
            <a:r>
              <a:rPr lang="fr-FR" b="0" i="0" u="none" strike="noStrike" dirty="0">
                <a:effectLst/>
              </a:rPr>
              <a:t>, N. </a:t>
            </a:r>
            <a:r>
              <a:rPr lang="fr-FR" b="0" i="0" u="none" strike="noStrike" dirty="0" err="1">
                <a:effectLst/>
              </a:rPr>
              <a:t>Alahari</a:t>
            </a:r>
            <a:r>
              <a:rPr lang="fr-FR" b="0" i="0" u="none" strike="noStrike" dirty="0">
                <a:effectLst/>
              </a:rPr>
              <a:t>, D. Ackermann and </a:t>
            </a:r>
            <a:r>
              <a:rPr lang="fr-FR" b="0" i="0" u="none" strike="noStrike" dirty="0">
                <a:solidFill>
                  <a:schemeClr val="accent2">
                    <a:lumMod val="50000"/>
                  </a:schemeClr>
                </a:solidFill>
                <a:effectLst/>
                <a:latin typeface="Arial Narrow" panose="020B0604020202020204" pitchFamily="34" charset="0"/>
              </a:rPr>
              <a:t>E896_24</a:t>
            </a:r>
            <a:r>
              <a:rPr lang="fr-FR" b="0" i="0" u="none" strike="noStrike" dirty="0">
                <a:solidFill>
                  <a:srgbClr val="000000"/>
                </a:solidFill>
                <a:effectLst/>
                <a:latin typeface="Arial Narrow" panose="020B0604020202020204" pitchFamily="34" charset="0"/>
              </a:rPr>
              <a:t> collaboration</a:t>
            </a:r>
            <a:endParaRPr lang="fr-FR" b="0" i="0" u="none" strike="noStrike" baseline="30000" dirty="0">
              <a:effectLst/>
            </a:endParaRPr>
          </a:p>
        </p:txBody>
      </p:sp>
      <p:sp>
        <p:nvSpPr>
          <p:cNvPr id="22" name="ZoneTexte 21">
            <a:extLst>
              <a:ext uri="{FF2B5EF4-FFF2-40B4-BE49-F238E27FC236}">
                <a16:creationId xmlns:a16="http://schemas.microsoft.com/office/drawing/2014/main" id="{5B875080-DA7B-471D-5FD4-6A03CF1B6605}"/>
              </a:ext>
            </a:extLst>
          </p:cNvPr>
          <p:cNvSpPr txBox="1"/>
          <p:nvPr/>
        </p:nvSpPr>
        <p:spPr>
          <a:xfrm>
            <a:off x="285227" y="408965"/>
            <a:ext cx="6190101" cy="338554"/>
          </a:xfrm>
          <a:prstGeom prst="rect">
            <a:avLst/>
          </a:prstGeom>
          <a:noFill/>
        </p:spPr>
        <p:txBody>
          <a:bodyPr wrap="square" rtlCol="0">
            <a:spAutoFit/>
          </a:bodyPr>
          <a:lstStyle/>
          <a:p>
            <a:r>
              <a:rPr lang="en-GB" sz="1600" b="1" baseline="30000" dirty="0"/>
              <a:t>232</a:t>
            </a:r>
            <a:r>
              <a:rPr lang="en-GB" sz="1600" b="1" dirty="0"/>
              <a:t>Th beam  0.3 mg/cm2 </a:t>
            </a:r>
            <a:r>
              <a:rPr lang="en-GB" sz="1600" b="1" baseline="30000" dirty="0"/>
              <a:t>96</a:t>
            </a:r>
            <a:r>
              <a:rPr lang="en-GB" sz="1600" b="1" dirty="0"/>
              <a:t>Zr enriched target @6 </a:t>
            </a:r>
            <a:r>
              <a:rPr lang="en-GB" sz="1600" b="1" dirty="0" err="1"/>
              <a:t>AMeV</a:t>
            </a:r>
            <a:endParaRPr lang="en-GB" sz="1600" b="1" dirty="0"/>
          </a:p>
        </p:txBody>
      </p:sp>
      <p:grpSp>
        <p:nvGrpSpPr>
          <p:cNvPr id="47" name="Groupe 46">
            <a:extLst>
              <a:ext uri="{FF2B5EF4-FFF2-40B4-BE49-F238E27FC236}">
                <a16:creationId xmlns:a16="http://schemas.microsoft.com/office/drawing/2014/main" id="{6B57CAE1-65B0-ECE9-072A-9B0A87A21F52}"/>
              </a:ext>
            </a:extLst>
          </p:cNvPr>
          <p:cNvGrpSpPr/>
          <p:nvPr/>
        </p:nvGrpSpPr>
        <p:grpSpPr>
          <a:xfrm>
            <a:off x="2001138" y="3414766"/>
            <a:ext cx="4739162" cy="3068979"/>
            <a:chOff x="5878286" y="2291430"/>
            <a:chExt cx="5793190" cy="3628587"/>
          </a:xfrm>
        </p:grpSpPr>
        <p:pic>
          <p:nvPicPr>
            <p:cNvPr id="48" name="Image 47">
              <a:extLst>
                <a:ext uri="{FF2B5EF4-FFF2-40B4-BE49-F238E27FC236}">
                  <a16:creationId xmlns:a16="http://schemas.microsoft.com/office/drawing/2014/main" id="{9983C72B-C982-F8E3-988E-BB1C58018B4F}"/>
                </a:ext>
              </a:extLst>
            </p:cNvPr>
            <p:cNvPicPr>
              <a:picLocks noChangeAspect="1"/>
            </p:cNvPicPr>
            <p:nvPr/>
          </p:nvPicPr>
          <p:blipFill>
            <a:blip r:embed="rId2"/>
            <a:stretch>
              <a:fillRect/>
            </a:stretch>
          </p:blipFill>
          <p:spPr>
            <a:xfrm>
              <a:off x="5878286" y="2291430"/>
              <a:ext cx="5793190" cy="3628587"/>
            </a:xfrm>
            <a:prstGeom prst="rect">
              <a:avLst/>
            </a:prstGeom>
          </p:spPr>
        </p:pic>
        <p:sp>
          <p:nvSpPr>
            <p:cNvPr id="49" name="Étoile à 5 branches 48">
              <a:extLst>
                <a:ext uri="{FF2B5EF4-FFF2-40B4-BE49-F238E27FC236}">
                  <a16:creationId xmlns:a16="http://schemas.microsoft.com/office/drawing/2014/main" id="{5744FCEF-BC1D-EE8D-5BDF-5D568997B0DF}"/>
                </a:ext>
              </a:extLst>
            </p:cNvPr>
            <p:cNvSpPr/>
            <p:nvPr/>
          </p:nvSpPr>
          <p:spPr>
            <a:xfrm>
              <a:off x="8341598" y="3640181"/>
              <a:ext cx="197167" cy="18288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0" name="ZoneTexte 49">
              <a:extLst>
                <a:ext uri="{FF2B5EF4-FFF2-40B4-BE49-F238E27FC236}">
                  <a16:creationId xmlns:a16="http://schemas.microsoft.com/office/drawing/2014/main" id="{6185B80F-962A-D81A-28D8-9E7A07EF2BAD}"/>
                </a:ext>
              </a:extLst>
            </p:cNvPr>
            <p:cNvSpPr txBox="1"/>
            <p:nvPr/>
          </p:nvSpPr>
          <p:spPr>
            <a:xfrm>
              <a:off x="7531702" y="3333434"/>
              <a:ext cx="809896" cy="412433"/>
            </a:xfrm>
            <a:prstGeom prst="rect">
              <a:avLst/>
            </a:prstGeom>
            <a:noFill/>
          </p:spPr>
          <p:txBody>
            <a:bodyPr wrap="square" rtlCol="0">
              <a:spAutoFit/>
            </a:bodyPr>
            <a:lstStyle/>
            <a:p>
              <a:r>
                <a:rPr lang="en-GB" sz="1200" baseline="30000" dirty="0">
                  <a:solidFill>
                    <a:schemeClr val="accent6"/>
                  </a:solidFill>
                </a:rPr>
                <a:t>232</a:t>
              </a:r>
              <a:r>
                <a:rPr lang="en-GB" sz="1200" dirty="0">
                  <a:solidFill>
                    <a:schemeClr val="accent6"/>
                  </a:solidFill>
                </a:rPr>
                <a:t>Th</a:t>
              </a:r>
            </a:p>
          </p:txBody>
        </p:sp>
      </p:grpSp>
      <p:grpSp>
        <p:nvGrpSpPr>
          <p:cNvPr id="61" name="Groupe 60">
            <a:extLst>
              <a:ext uri="{FF2B5EF4-FFF2-40B4-BE49-F238E27FC236}">
                <a16:creationId xmlns:a16="http://schemas.microsoft.com/office/drawing/2014/main" id="{4E6A1CEE-AC1D-5243-D2E6-A4E6781F1B83}"/>
              </a:ext>
            </a:extLst>
          </p:cNvPr>
          <p:cNvGrpSpPr/>
          <p:nvPr/>
        </p:nvGrpSpPr>
        <p:grpSpPr>
          <a:xfrm>
            <a:off x="360004" y="811441"/>
            <a:ext cx="4284783" cy="2810912"/>
            <a:chOff x="360004" y="811441"/>
            <a:chExt cx="4284783" cy="2810912"/>
          </a:xfrm>
        </p:grpSpPr>
        <p:grpSp>
          <p:nvGrpSpPr>
            <p:cNvPr id="51" name="Groupe 50">
              <a:extLst>
                <a:ext uri="{FF2B5EF4-FFF2-40B4-BE49-F238E27FC236}">
                  <a16:creationId xmlns:a16="http://schemas.microsoft.com/office/drawing/2014/main" id="{7CCC4220-8223-4C81-2CE0-70A3B6CA87DB}"/>
                </a:ext>
              </a:extLst>
            </p:cNvPr>
            <p:cNvGrpSpPr/>
            <p:nvPr/>
          </p:nvGrpSpPr>
          <p:grpSpPr>
            <a:xfrm>
              <a:off x="360004" y="811441"/>
              <a:ext cx="3378200" cy="2810912"/>
              <a:chOff x="914400" y="1176888"/>
              <a:chExt cx="3845040" cy="3248077"/>
            </a:xfrm>
          </p:grpSpPr>
          <p:grpSp>
            <p:nvGrpSpPr>
              <p:cNvPr id="43" name="Groupe 42">
                <a:extLst>
                  <a:ext uri="{FF2B5EF4-FFF2-40B4-BE49-F238E27FC236}">
                    <a16:creationId xmlns:a16="http://schemas.microsoft.com/office/drawing/2014/main" id="{1F97DE50-1984-A361-CC17-3603E4EE4340}"/>
                  </a:ext>
                </a:extLst>
              </p:cNvPr>
              <p:cNvGrpSpPr/>
              <p:nvPr/>
            </p:nvGrpSpPr>
            <p:grpSpPr>
              <a:xfrm>
                <a:off x="914400" y="1349595"/>
                <a:ext cx="3845040" cy="3075370"/>
                <a:chOff x="396008" y="977425"/>
                <a:chExt cx="4363432" cy="3447540"/>
              </a:xfrm>
            </p:grpSpPr>
            <p:grpSp>
              <p:nvGrpSpPr>
                <p:cNvPr id="25" name="Groupe 24">
                  <a:extLst>
                    <a:ext uri="{FF2B5EF4-FFF2-40B4-BE49-F238E27FC236}">
                      <a16:creationId xmlns:a16="http://schemas.microsoft.com/office/drawing/2014/main" id="{B12B2EA7-31C8-8689-A3AF-CC9AAF6A54AF}"/>
                    </a:ext>
                  </a:extLst>
                </p:cNvPr>
                <p:cNvGrpSpPr/>
                <p:nvPr/>
              </p:nvGrpSpPr>
              <p:grpSpPr>
                <a:xfrm>
                  <a:off x="396008" y="977425"/>
                  <a:ext cx="4363432" cy="3447540"/>
                  <a:chOff x="675707" y="3350720"/>
                  <a:chExt cx="4363432" cy="3447540"/>
                </a:xfrm>
              </p:grpSpPr>
              <p:sp>
                <p:nvSpPr>
                  <p:cNvPr id="26" name="Triangle 25">
                    <a:extLst>
                      <a:ext uri="{FF2B5EF4-FFF2-40B4-BE49-F238E27FC236}">
                        <a16:creationId xmlns:a16="http://schemas.microsoft.com/office/drawing/2014/main" id="{3809F9BB-A90C-7C5A-D63A-C9E8A2397E7B}"/>
                      </a:ext>
                    </a:extLst>
                  </p:cNvPr>
                  <p:cNvSpPr/>
                  <p:nvPr/>
                </p:nvSpPr>
                <p:spPr>
                  <a:xfrm rot="19360473">
                    <a:off x="1592806" y="4723144"/>
                    <a:ext cx="1222513" cy="109330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3BB126A-E534-F4B1-C644-CD8D108FC508}"/>
                      </a:ext>
                    </a:extLst>
                  </p:cNvPr>
                  <p:cNvSpPr/>
                  <p:nvPr/>
                </p:nvSpPr>
                <p:spPr>
                  <a:xfrm rot="19605446">
                    <a:off x="1848989" y="3548686"/>
                    <a:ext cx="566530" cy="10326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5D9DF45-49B6-C27A-8029-55ACDF20733B}"/>
                      </a:ext>
                    </a:extLst>
                  </p:cNvPr>
                  <p:cNvSpPr/>
                  <p:nvPr/>
                </p:nvSpPr>
                <p:spPr>
                  <a:xfrm rot="12602602">
                    <a:off x="973116" y="6175082"/>
                    <a:ext cx="566530" cy="623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A5C03AF-752C-EDDC-9720-CA7214B37102}"/>
                      </a:ext>
                    </a:extLst>
                  </p:cNvPr>
                  <p:cNvSpPr/>
                  <p:nvPr/>
                </p:nvSpPr>
                <p:spPr>
                  <a:xfrm rot="16200000">
                    <a:off x="3001325" y="4674133"/>
                    <a:ext cx="375238" cy="1162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une 29">
                    <a:extLst>
                      <a:ext uri="{FF2B5EF4-FFF2-40B4-BE49-F238E27FC236}">
                        <a16:creationId xmlns:a16="http://schemas.microsoft.com/office/drawing/2014/main" id="{458DA61C-3B0A-EBDF-2B5C-CE2D572EFDB1}"/>
                      </a:ext>
                    </a:extLst>
                  </p:cNvPr>
                  <p:cNvSpPr/>
                  <p:nvPr/>
                </p:nvSpPr>
                <p:spPr>
                  <a:xfrm rot="10641262">
                    <a:off x="3492747" y="4207868"/>
                    <a:ext cx="748468" cy="1115218"/>
                  </a:xfrm>
                  <a:prstGeom prst="moo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Connecteur droit avec flèche 30">
                    <a:extLst>
                      <a:ext uri="{FF2B5EF4-FFF2-40B4-BE49-F238E27FC236}">
                        <a16:creationId xmlns:a16="http://schemas.microsoft.com/office/drawing/2014/main" id="{A5D8CFFF-050B-4A89-8ADC-FD51BD261F77}"/>
                      </a:ext>
                    </a:extLst>
                  </p:cNvPr>
                  <p:cNvCxnSpPr>
                    <a:cxnSpLocks/>
                  </p:cNvCxnSpPr>
                  <p:nvPr/>
                </p:nvCxnSpPr>
                <p:spPr>
                  <a:xfrm flipH="1">
                    <a:off x="3390677" y="4732251"/>
                    <a:ext cx="1648462"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0BB44845-F9E0-8E13-97AA-70E6CC9424F0}"/>
                      </a:ext>
                    </a:extLst>
                  </p:cNvPr>
                  <p:cNvCxnSpPr>
                    <a:cxnSpLocks/>
                  </p:cNvCxnSpPr>
                  <p:nvPr/>
                </p:nvCxnSpPr>
                <p:spPr>
                  <a:xfrm flipH="1" flipV="1">
                    <a:off x="2204062" y="3652585"/>
                    <a:ext cx="926764" cy="104444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A11C4FEF-6D2B-27A9-4E0D-4FBC5603F18B}"/>
                      </a:ext>
                    </a:extLst>
                  </p:cNvPr>
                  <p:cNvCxnSpPr>
                    <a:cxnSpLocks/>
                  </p:cNvCxnSpPr>
                  <p:nvPr/>
                </p:nvCxnSpPr>
                <p:spPr>
                  <a:xfrm flipH="1">
                    <a:off x="2305878" y="4732251"/>
                    <a:ext cx="824948" cy="356201"/>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B7688207-2874-EFC9-A59B-2A6B7581DD9F}"/>
                      </a:ext>
                    </a:extLst>
                  </p:cNvPr>
                  <p:cNvCxnSpPr>
                    <a:cxnSpLocks/>
                  </p:cNvCxnSpPr>
                  <p:nvPr/>
                </p:nvCxnSpPr>
                <p:spPr>
                  <a:xfrm flipH="1">
                    <a:off x="1440805" y="5411425"/>
                    <a:ext cx="483878" cy="814973"/>
                  </a:xfrm>
                  <a:prstGeom prst="straightConnector1">
                    <a:avLst/>
                  </a:prstGeom>
                  <a:ln w="412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42DDE8B9-4D91-90DE-F0CC-C0B83B1A1555}"/>
                      </a:ext>
                    </a:extLst>
                  </p:cNvPr>
                  <p:cNvSpPr txBox="1"/>
                  <p:nvPr/>
                </p:nvSpPr>
                <p:spPr>
                  <a:xfrm>
                    <a:off x="2925190" y="4878464"/>
                    <a:ext cx="805015" cy="398682"/>
                  </a:xfrm>
                  <a:prstGeom prst="rect">
                    <a:avLst/>
                  </a:prstGeom>
                  <a:noFill/>
                </p:spPr>
                <p:txBody>
                  <a:bodyPr wrap="none" rtlCol="0">
                    <a:spAutoFit/>
                  </a:bodyPr>
                  <a:lstStyle/>
                  <a:p>
                    <a:r>
                      <a:rPr lang="en-GB" sz="1400" dirty="0">
                        <a:solidFill>
                          <a:srgbClr val="FF0000"/>
                        </a:solidFill>
                      </a:rPr>
                      <a:t>target</a:t>
                    </a:r>
                  </a:p>
                </p:txBody>
              </p:sp>
              <p:sp>
                <p:nvSpPr>
                  <p:cNvPr id="36" name="ZoneTexte 35">
                    <a:extLst>
                      <a:ext uri="{FF2B5EF4-FFF2-40B4-BE49-F238E27FC236}">
                        <a16:creationId xmlns:a16="http://schemas.microsoft.com/office/drawing/2014/main" id="{6FAB3183-9AFF-95E3-C9F8-C7622C9DBAA3}"/>
                      </a:ext>
                    </a:extLst>
                  </p:cNvPr>
                  <p:cNvSpPr txBox="1"/>
                  <p:nvPr/>
                </p:nvSpPr>
                <p:spPr>
                  <a:xfrm>
                    <a:off x="3465462" y="3754356"/>
                    <a:ext cx="1039513" cy="398682"/>
                  </a:xfrm>
                  <a:prstGeom prst="rect">
                    <a:avLst/>
                  </a:prstGeom>
                  <a:noFill/>
                </p:spPr>
                <p:txBody>
                  <a:bodyPr wrap="square" rtlCol="0">
                    <a:spAutoFit/>
                  </a:bodyPr>
                  <a:lstStyle/>
                  <a:p>
                    <a:r>
                      <a:rPr lang="en-GB" sz="1400" dirty="0" err="1">
                        <a:solidFill>
                          <a:schemeClr val="accent2"/>
                        </a:solidFill>
                      </a:rPr>
                      <a:t>Exogam</a:t>
                    </a:r>
                    <a:endParaRPr lang="en-GB" dirty="0">
                      <a:solidFill>
                        <a:schemeClr val="accent2"/>
                      </a:solidFill>
                    </a:endParaRPr>
                  </a:p>
                </p:txBody>
              </p:sp>
              <p:sp>
                <p:nvSpPr>
                  <p:cNvPr id="37" name="ZoneTexte 36">
                    <a:extLst>
                      <a:ext uri="{FF2B5EF4-FFF2-40B4-BE49-F238E27FC236}">
                        <a16:creationId xmlns:a16="http://schemas.microsoft.com/office/drawing/2014/main" id="{C7AC4AD1-49E2-7E12-1B15-8FF78CC82E6A}"/>
                      </a:ext>
                    </a:extLst>
                  </p:cNvPr>
                  <p:cNvSpPr txBox="1"/>
                  <p:nvPr/>
                </p:nvSpPr>
                <p:spPr>
                  <a:xfrm>
                    <a:off x="675707" y="3412194"/>
                    <a:ext cx="1400439" cy="677759"/>
                  </a:xfrm>
                  <a:prstGeom prst="rect">
                    <a:avLst/>
                  </a:prstGeom>
                  <a:noFill/>
                </p:spPr>
                <p:txBody>
                  <a:bodyPr wrap="square" rtlCol="0">
                    <a:spAutoFit/>
                  </a:bodyPr>
                  <a:lstStyle/>
                  <a:p>
                    <a:pPr algn="ctr"/>
                    <a:r>
                      <a:rPr lang="en-GB" sz="1400" dirty="0">
                        <a:solidFill>
                          <a:schemeClr val="accent6">
                            <a:lumMod val="50000"/>
                          </a:schemeClr>
                        </a:solidFill>
                      </a:rPr>
                      <a:t>VAMOS second arm</a:t>
                    </a:r>
                  </a:p>
                </p:txBody>
              </p:sp>
              <p:sp>
                <p:nvSpPr>
                  <p:cNvPr id="38" name="ZoneTexte 37">
                    <a:extLst>
                      <a:ext uri="{FF2B5EF4-FFF2-40B4-BE49-F238E27FC236}">
                        <a16:creationId xmlns:a16="http://schemas.microsoft.com/office/drawing/2014/main" id="{B6DC2AAF-44F3-E51A-1FD9-61D4D8030351}"/>
                      </a:ext>
                    </a:extLst>
                  </p:cNvPr>
                  <p:cNvSpPr txBox="1"/>
                  <p:nvPr/>
                </p:nvSpPr>
                <p:spPr>
                  <a:xfrm>
                    <a:off x="1605658" y="6166491"/>
                    <a:ext cx="1400439" cy="398682"/>
                  </a:xfrm>
                  <a:prstGeom prst="rect">
                    <a:avLst/>
                  </a:prstGeom>
                  <a:noFill/>
                </p:spPr>
                <p:txBody>
                  <a:bodyPr wrap="square" rtlCol="0">
                    <a:spAutoFit/>
                  </a:bodyPr>
                  <a:lstStyle/>
                  <a:p>
                    <a:pPr algn="ctr"/>
                    <a:r>
                      <a:rPr lang="en-GB" sz="1400" dirty="0">
                        <a:solidFill>
                          <a:schemeClr val="accent6">
                            <a:lumMod val="50000"/>
                          </a:schemeClr>
                        </a:solidFill>
                      </a:rPr>
                      <a:t>VAMOS++</a:t>
                    </a:r>
                  </a:p>
                </p:txBody>
              </p:sp>
              <p:sp>
                <p:nvSpPr>
                  <p:cNvPr id="39" name="ZoneTexte 38">
                    <a:extLst>
                      <a:ext uri="{FF2B5EF4-FFF2-40B4-BE49-F238E27FC236}">
                        <a16:creationId xmlns:a16="http://schemas.microsoft.com/office/drawing/2014/main" id="{701753BA-5336-1D3A-61EB-AE3EB05AF3FA}"/>
                      </a:ext>
                    </a:extLst>
                  </p:cNvPr>
                  <p:cNvSpPr txBox="1"/>
                  <p:nvPr/>
                </p:nvSpPr>
                <p:spPr>
                  <a:xfrm rot="2927734">
                    <a:off x="2360849" y="3636900"/>
                    <a:ext cx="1168667" cy="596307"/>
                  </a:xfrm>
                  <a:prstGeom prst="rect">
                    <a:avLst/>
                  </a:prstGeom>
                  <a:noFill/>
                </p:spPr>
                <p:txBody>
                  <a:bodyPr wrap="square" rtlCol="0">
                    <a:spAutoFit/>
                  </a:bodyPr>
                  <a:lstStyle/>
                  <a:p>
                    <a:pPr algn="ctr"/>
                    <a:r>
                      <a:rPr lang="en-GB" sz="1200" dirty="0"/>
                      <a:t>Heavy fragments</a:t>
                    </a:r>
                  </a:p>
                </p:txBody>
              </p:sp>
              <p:sp>
                <p:nvSpPr>
                  <p:cNvPr id="40" name="ZoneTexte 39">
                    <a:extLst>
                      <a:ext uri="{FF2B5EF4-FFF2-40B4-BE49-F238E27FC236}">
                        <a16:creationId xmlns:a16="http://schemas.microsoft.com/office/drawing/2014/main" id="{E1A93353-B673-3669-A5F3-D3CD6B58438C}"/>
                      </a:ext>
                    </a:extLst>
                  </p:cNvPr>
                  <p:cNvSpPr txBox="1"/>
                  <p:nvPr/>
                </p:nvSpPr>
                <p:spPr>
                  <a:xfrm rot="18135440">
                    <a:off x="848077" y="5246937"/>
                    <a:ext cx="1168667" cy="596307"/>
                  </a:xfrm>
                  <a:prstGeom prst="rect">
                    <a:avLst/>
                  </a:prstGeom>
                  <a:noFill/>
                </p:spPr>
                <p:txBody>
                  <a:bodyPr wrap="square" rtlCol="0">
                    <a:spAutoFit/>
                  </a:bodyPr>
                  <a:lstStyle/>
                  <a:p>
                    <a:pPr algn="ctr"/>
                    <a:r>
                      <a:rPr lang="en-GB" sz="1200" dirty="0"/>
                      <a:t>Light fragments</a:t>
                    </a:r>
                  </a:p>
                </p:txBody>
              </p:sp>
            </p:grpSp>
            <p:sp>
              <p:nvSpPr>
                <p:cNvPr id="42" name="ZoneTexte 41">
                  <a:extLst>
                    <a:ext uri="{FF2B5EF4-FFF2-40B4-BE49-F238E27FC236}">
                      <a16:creationId xmlns:a16="http://schemas.microsoft.com/office/drawing/2014/main" id="{8795074C-B384-100E-E208-EDF289C7499F}"/>
                    </a:ext>
                  </a:extLst>
                </p:cNvPr>
                <p:cNvSpPr txBox="1"/>
                <p:nvPr/>
              </p:nvSpPr>
              <p:spPr>
                <a:xfrm>
                  <a:off x="2640441" y="2841537"/>
                  <a:ext cx="760218" cy="398682"/>
                </a:xfrm>
                <a:prstGeom prst="rect">
                  <a:avLst/>
                </a:prstGeom>
                <a:noFill/>
              </p:spPr>
              <p:txBody>
                <a:bodyPr wrap="square" rtlCol="0">
                  <a:spAutoFit/>
                </a:bodyPr>
                <a:lstStyle/>
                <a:p>
                  <a:r>
                    <a:rPr lang="en-GB" sz="1400" baseline="30000" dirty="0">
                      <a:solidFill>
                        <a:srgbClr val="FF0000"/>
                      </a:solidFill>
                    </a:rPr>
                    <a:t>96</a:t>
                  </a:r>
                  <a:r>
                    <a:rPr lang="en-GB" sz="1400" dirty="0">
                      <a:solidFill>
                        <a:srgbClr val="FF0000"/>
                      </a:solidFill>
                    </a:rPr>
                    <a:t>Zr</a:t>
                  </a:r>
                </a:p>
              </p:txBody>
            </p:sp>
          </p:grpSp>
          <p:sp>
            <p:nvSpPr>
              <p:cNvPr id="44" name="ZoneTexte 43">
                <a:extLst>
                  <a:ext uri="{FF2B5EF4-FFF2-40B4-BE49-F238E27FC236}">
                    <a16:creationId xmlns:a16="http://schemas.microsoft.com/office/drawing/2014/main" id="{3E99692D-80E9-47FA-DC38-527C342521F7}"/>
                  </a:ext>
                </a:extLst>
              </p:cNvPr>
              <p:cNvSpPr txBox="1"/>
              <p:nvPr/>
            </p:nvSpPr>
            <p:spPr>
              <a:xfrm>
                <a:off x="2748218" y="3846594"/>
                <a:ext cx="729962" cy="355644"/>
              </a:xfrm>
              <a:prstGeom prst="rect">
                <a:avLst/>
              </a:prstGeom>
              <a:noFill/>
            </p:spPr>
            <p:txBody>
              <a:bodyPr wrap="square" rtlCol="0">
                <a:spAutoFit/>
              </a:bodyPr>
              <a:lstStyle/>
              <a:p>
                <a:r>
                  <a:rPr lang="en-GB" sz="1400" dirty="0">
                    <a:solidFill>
                      <a:schemeClr val="accent6">
                        <a:lumMod val="50000"/>
                      </a:schemeClr>
                    </a:solidFill>
                  </a:rPr>
                  <a:t>23°</a:t>
                </a:r>
              </a:p>
            </p:txBody>
          </p:sp>
          <p:sp>
            <p:nvSpPr>
              <p:cNvPr id="45" name="ZoneTexte 44">
                <a:extLst>
                  <a:ext uri="{FF2B5EF4-FFF2-40B4-BE49-F238E27FC236}">
                    <a16:creationId xmlns:a16="http://schemas.microsoft.com/office/drawing/2014/main" id="{2B1D4053-3629-1864-4462-AFFD737446B0}"/>
                  </a:ext>
                </a:extLst>
              </p:cNvPr>
              <p:cNvSpPr txBox="1"/>
              <p:nvPr/>
            </p:nvSpPr>
            <p:spPr>
              <a:xfrm>
                <a:off x="1317862" y="1176888"/>
                <a:ext cx="729962" cy="355644"/>
              </a:xfrm>
              <a:prstGeom prst="rect">
                <a:avLst/>
              </a:prstGeom>
              <a:noFill/>
            </p:spPr>
            <p:txBody>
              <a:bodyPr wrap="square" rtlCol="0">
                <a:spAutoFit/>
              </a:bodyPr>
              <a:lstStyle/>
              <a:p>
                <a:r>
                  <a:rPr lang="en-GB" sz="1400" dirty="0">
                    <a:solidFill>
                      <a:schemeClr val="accent6">
                        <a:lumMod val="50000"/>
                      </a:schemeClr>
                    </a:solidFill>
                  </a:rPr>
                  <a:t>17°</a:t>
                </a:r>
              </a:p>
            </p:txBody>
          </p:sp>
        </p:grpSp>
        <p:sp>
          <p:nvSpPr>
            <p:cNvPr id="52" name="ZoneTexte 51">
              <a:extLst>
                <a:ext uri="{FF2B5EF4-FFF2-40B4-BE49-F238E27FC236}">
                  <a16:creationId xmlns:a16="http://schemas.microsoft.com/office/drawing/2014/main" id="{DFBBC8AE-629D-FD9B-FD26-562605D6403A}"/>
                </a:ext>
              </a:extLst>
            </p:cNvPr>
            <p:cNvSpPr txBox="1"/>
            <p:nvPr/>
          </p:nvSpPr>
          <p:spPr>
            <a:xfrm>
              <a:off x="3322143" y="2052235"/>
              <a:ext cx="1322644" cy="307777"/>
            </a:xfrm>
            <a:prstGeom prst="rect">
              <a:avLst/>
            </a:prstGeom>
            <a:noFill/>
          </p:spPr>
          <p:txBody>
            <a:bodyPr wrap="square" rtlCol="0">
              <a:spAutoFit/>
            </a:bodyPr>
            <a:lstStyle/>
            <a:p>
              <a:r>
                <a:rPr lang="en-GB" sz="1400" baseline="30000" dirty="0"/>
                <a:t>232</a:t>
              </a:r>
              <a:r>
                <a:rPr lang="en-GB" sz="1400" dirty="0"/>
                <a:t>Th</a:t>
              </a:r>
            </a:p>
          </p:txBody>
        </p:sp>
      </p:grpSp>
      <p:grpSp>
        <p:nvGrpSpPr>
          <p:cNvPr id="2" name="Groupe 1">
            <a:extLst>
              <a:ext uri="{FF2B5EF4-FFF2-40B4-BE49-F238E27FC236}">
                <a16:creationId xmlns:a16="http://schemas.microsoft.com/office/drawing/2014/main" id="{3009E2B5-3C1F-E3AB-0087-747FA5A3CFA5}"/>
              </a:ext>
            </a:extLst>
          </p:cNvPr>
          <p:cNvGrpSpPr/>
          <p:nvPr/>
        </p:nvGrpSpPr>
        <p:grpSpPr>
          <a:xfrm>
            <a:off x="6107678" y="381270"/>
            <a:ext cx="5668817" cy="2597371"/>
            <a:chOff x="6440339" y="448552"/>
            <a:chExt cx="5668817" cy="2597371"/>
          </a:xfrm>
        </p:grpSpPr>
        <p:pic>
          <p:nvPicPr>
            <p:cNvPr id="53" name="Image 52">
              <a:extLst>
                <a:ext uri="{FF2B5EF4-FFF2-40B4-BE49-F238E27FC236}">
                  <a16:creationId xmlns:a16="http://schemas.microsoft.com/office/drawing/2014/main" id="{6D92A783-73C8-F072-2451-81FE5EC45F47}"/>
                </a:ext>
              </a:extLst>
            </p:cNvPr>
            <p:cNvPicPr>
              <a:picLocks noChangeAspect="1"/>
            </p:cNvPicPr>
            <p:nvPr/>
          </p:nvPicPr>
          <p:blipFill rotWithShape="1">
            <a:blip r:embed="rId3"/>
            <a:srcRect t="50110"/>
            <a:stretch/>
          </p:blipFill>
          <p:spPr>
            <a:xfrm rot="5400000">
              <a:off x="7141586" y="326958"/>
              <a:ext cx="2102982" cy="2379526"/>
            </a:xfrm>
            <a:prstGeom prst="rect">
              <a:avLst/>
            </a:prstGeom>
          </p:spPr>
        </p:pic>
        <p:sp>
          <p:nvSpPr>
            <p:cNvPr id="54" name="ZoneTexte 53">
              <a:extLst>
                <a:ext uri="{FF2B5EF4-FFF2-40B4-BE49-F238E27FC236}">
                  <a16:creationId xmlns:a16="http://schemas.microsoft.com/office/drawing/2014/main" id="{DA37DDC9-A93E-8DF0-6E40-4D3047BDA218}"/>
                </a:ext>
              </a:extLst>
            </p:cNvPr>
            <p:cNvSpPr txBox="1"/>
            <p:nvPr/>
          </p:nvSpPr>
          <p:spPr>
            <a:xfrm>
              <a:off x="6440339" y="2333074"/>
              <a:ext cx="3268837" cy="523220"/>
            </a:xfrm>
            <a:prstGeom prst="rect">
              <a:avLst/>
            </a:prstGeom>
            <a:noFill/>
          </p:spPr>
          <p:txBody>
            <a:bodyPr wrap="square" rtlCol="0">
              <a:spAutoFit/>
            </a:bodyPr>
            <a:lstStyle/>
            <a:p>
              <a:pPr algn="ctr"/>
              <a:r>
                <a:rPr lang="en-GB" sz="1400" dirty="0"/>
                <a:t>VAMOS++</a:t>
              </a:r>
            </a:p>
            <a:p>
              <a:pPr algn="ctr"/>
              <a:r>
                <a:rPr lang="en-GB" sz="1400" dirty="0"/>
                <a:t>VAMOS second arm acceptance cut</a:t>
              </a:r>
            </a:p>
          </p:txBody>
        </p:sp>
        <p:sp>
          <p:nvSpPr>
            <p:cNvPr id="55" name="ZoneTexte 54">
              <a:extLst>
                <a:ext uri="{FF2B5EF4-FFF2-40B4-BE49-F238E27FC236}">
                  <a16:creationId xmlns:a16="http://schemas.microsoft.com/office/drawing/2014/main" id="{5529E220-798D-6C92-E024-A67C3D917E92}"/>
                </a:ext>
              </a:extLst>
            </p:cNvPr>
            <p:cNvSpPr txBox="1"/>
            <p:nvPr/>
          </p:nvSpPr>
          <p:spPr>
            <a:xfrm rot="16200000">
              <a:off x="6186414" y="1390073"/>
              <a:ext cx="1773094" cy="307777"/>
            </a:xfrm>
            <a:prstGeom prst="rect">
              <a:avLst/>
            </a:prstGeom>
            <a:noFill/>
          </p:spPr>
          <p:txBody>
            <a:bodyPr wrap="square" rtlCol="0">
              <a:spAutoFit/>
            </a:bodyPr>
            <a:lstStyle/>
            <a:p>
              <a:pPr algn="ctr"/>
              <a:r>
                <a:rPr lang="en-GB" sz="1400" dirty="0"/>
                <a:t>Second arm</a:t>
              </a:r>
            </a:p>
          </p:txBody>
        </p:sp>
        <p:pic>
          <p:nvPicPr>
            <p:cNvPr id="57" name="Image 56">
              <a:extLst>
                <a:ext uri="{FF2B5EF4-FFF2-40B4-BE49-F238E27FC236}">
                  <a16:creationId xmlns:a16="http://schemas.microsoft.com/office/drawing/2014/main" id="{BAF17614-B884-0188-2BE3-7930BA9EF832}"/>
                </a:ext>
              </a:extLst>
            </p:cNvPr>
            <p:cNvPicPr>
              <a:picLocks noChangeAspect="1"/>
            </p:cNvPicPr>
            <p:nvPr/>
          </p:nvPicPr>
          <p:blipFill>
            <a:blip r:embed="rId4"/>
            <a:stretch>
              <a:fillRect/>
            </a:stretch>
          </p:blipFill>
          <p:spPr>
            <a:xfrm>
              <a:off x="9527247" y="448552"/>
              <a:ext cx="2379526" cy="2132694"/>
            </a:xfrm>
            <a:prstGeom prst="rect">
              <a:avLst/>
            </a:prstGeom>
          </p:spPr>
        </p:pic>
        <p:sp>
          <p:nvSpPr>
            <p:cNvPr id="58" name="ZoneTexte 57">
              <a:extLst>
                <a:ext uri="{FF2B5EF4-FFF2-40B4-BE49-F238E27FC236}">
                  <a16:creationId xmlns:a16="http://schemas.microsoft.com/office/drawing/2014/main" id="{1A94AE69-4DDD-9D1B-FF9D-27BC6BDD1381}"/>
                </a:ext>
              </a:extLst>
            </p:cNvPr>
            <p:cNvSpPr txBox="1"/>
            <p:nvPr/>
          </p:nvSpPr>
          <p:spPr>
            <a:xfrm rot="16200000">
              <a:off x="8734424" y="1432511"/>
              <a:ext cx="1773094" cy="307777"/>
            </a:xfrm>
            <a:prstGeom prst="rect">
              <a:avLst/>
            </a:prstGeom>
            <a:noFill/>
          </p:spPr>
          <p:txBody>
            <a:bodyPr wrap="square" rtlCol="0">
              <a:spAutoFit/>
            </a:bodyPr>
            <a:lstStyle/>
            <a:p>
              <a:pPr algn="ctr"/>
              <a:r>
                <a:rPr lang="en-GB" sz="1400" dirty="0"/>
                <a:t>Second arm</a:t>
              </a:r>
            </a:p>
          </p:txBody>
        </p:sp>
        <p:sp>
          <p:nvSpPr>
            <p:cNvPr id="59" name="ZoneTexte 58">
              <a:extLst>
                <a:ext uri="{FF2B5EF4-FFF2-40B4-BE49-F238E27FC236}">
                  <a16:creationId xmlns:a16="http://schemas.microsoft.com/office/drawing/2014/main" id="{F52E1DB5-6ADB-465B-AFD0-DD6B02DA5D9D}"/>
                </a:ext>
              </a:extLst>
            </p:cNvPr>
            <p:cNvSpPr txBox="1"/>
            <p:nvPr/>
          </p:nvSpPr>
          <p:spPr>
            <a:xfrm>
              <a:off x="9787164" y="2323678"/>
              <a:ext cx="1773094" cy="307777"/>
            </a:xfrm>
            <a:prstGeom prst="rect">
              <a:avLst/>
            </a:prstGeom>
            <a:noFill/>
          </p:spPr>
          <p:txBody>
            <a:bodyPr wrap="square" rtlCol="0">
              <a:spAutoFit/>
            </a:bodyPr>
            <a:lstStyle/>
            <a:p>
              <a:r>
                <a:rPr lang="en-GB" sz="1400" dirty="0"/>
                <a:t>Second arm</a:t>
              </a:r>
            </a:p>
          </p:txBody>
        </p:sp>
        <p:sp>
          <p:nvSpPr>
            <p:cNvPr id="60" name="ZoneTexte 59">
              <a:extLst>
                <a:ext uri="{FF2B5EF4-FFF2-40B4-BE49-F238E27FC236}">
                  <a16:creationId xmlns:a16="http://schemas.microsoft.com/office/drawing/2014/main" id="{BBB4EB95-238C-A709-DC8F-EC7B569D68C1}"/>
                </a:ext>
              </a:extLst>
            </p:cNvPr>
            <p:cNvSpPr txBox="1"/>
            <p:nvPr/>
          </p:nvSpPr>
          <p:spPr>
            <a:xfrm>
              <a:off x="9709176" y="2522703"/>
              <a:ext cx="2399980" cy="523220"/>
            </a:xfrm>
            <a:prstGeom prst="rect">
              <a:avLst/>
            </a:prstGeom>
            <a:noFill/>
          </p:spPr>
          <p:txBody>
            <a:bodyPr wrap="square" rtlCol="0">
              <a:spAutoFit/>
            </a:bodyPr>
            <a:lstStyle/>
            <a:p>
              <a:pPr algn="ctr"/>
              <a:r>
                <a:rPr lang="en-GB" sz="1400" dirty="0"/>
                <a:t>Angle vs </a:t>
              </a:r>
              <a:r>
                <a:rPr lang="en-GB" sz="1400" dirty="0" err="1"/>
                <a:t>Tof</a:t>
              </a:r>
              <a:r>
                <a:rPr lang="en-GB" sz="1400" dirty="0"/>
                <a:t> for Th like fragments (what we want)</a:t>
              </a:r>
            </a:p>
          </p:txBody>
        </p:sp>
      </p:grpSp>
      <p:grpSp>
        <p:nvGrpSpPr>
          <p:cNvPr id="64" name="Groupe 63">
            <a:extLst>
              <a:ext uri="{FF2B5EF4-FFF2-40B4-BE49-F238E27FC236}">
                <a16:creationId xmlns:a16="http://schemas.microsoft.com/office/drawing/2014/main" id="{04EC70A7-E48B-C850-DCBE-081F29C9EDC2}"/>
              </a:ext>
            </a:extLst>
          </p:cNvPr>
          <p:cNvGrpSpPr/>
          <p:nvPr/>
        </p:nvGrpSpPr>
        <p:grpSpPr>
          <a:xfrm>
            <a:off x="2503346" y="2734445"/>
            <a:ext cx="3704441" cy="853295"/>
            <a:chOff x="7750615" y="5630450"/>
            <a:chExt cx="3704441" cy="853295"/>
          </a:xfrm>
        </p:grpSpPr>
        <p:sp>
          <p:nvSpPr>
            <p:cNvPr id="63" name="Rectangle : coins arrondis 62">
              <a:extLst>
                <a:ext uri="{FF2B5EF4-FFF2-40B4-BE49-F238E27FC236}">
                  <a16:creationId xmlns:a16="http://schemas.microsoft.com/office/drawing/2014/main" id="{89BF122C-DE18-394A-8743-89C8E61D5AB1}"/>
                </a:ext>
              </a:extLst>
            </p:cNvPr>
            <p:cNvSpPr/>
            <p:nvPr/>
          </p:nvSpPr>
          <p:spPr>
            <a:xfrm>
              <a:off x="7815328" y="5630450"/>
              <a:ext cx="3530108" cy="8532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ZoneTexte 61">
              <a:extLst>
                <a:ext uri="{FF2B5EF4-FFF2-40B4-BE49-F238E27FC236}">
                  <a16:creationId xmlns:a16="http://schemas.microsoft.com/office/drawing/2014/main" id="{A61E7476-FBA3-58A5-D486-E8E9B9AA126E}"/>
                </a:ext>
              </a:extLst>
            </p:cNvPr>
            <p:cNvSpPr txBox="1"/>
            <p:nvPr/>
          </p:nvSpPr>
          <p:spPr>
            <a:xfrm>
              <a:off x="7750615" y="5702845"/>
              <a:ext cx="3704441" cy="738664"/>
            </a:xfrm>
            <a:prstGeom prst="rect">
              <a:avLst/>
            </a:prstGeom>
            <a:noFill/>
          </p:spPr>
          <p:txBody>
            <a:bodyPr wrap="square" rtlCol="0">
              <a:spAutoFit/>
            </a:bodyPr>
            <a:lstStyle/>
            <a:p>
              <a:pPr algn="ctr"/>
              <a:r>
                <a:rPr lang="en-GB" sz="1400" dirty="0"/>
                <a:t>Calculated  using simulated transmission through VAMOS++ and accounting for proper VAMOS second arm acceptance</a:t>
              </a:r>
            </a:p>
          </p:txBody>
        </p:sp>
      </p:grpSp>
      <p:grpSp>
        <p:nvGrpSpPr>
          <p:cNvPr id="3" name="Groupe 2">
            <a:extLst>
              <a:ext uri="{FF2B5EF4-FFF2-40B4-BE49-F238E27FC236}">
                <a16:creationId xmlns:a16="http://schemas.microsoft.com/office/drawing/2014/main" id="{C0114C05-88FD-D045-611C-B74B906AF2F9}"/>
              </a:ext>
            </a:extLst>
          </p:cNvPr>
          <p:cNvGrpSpPr/>
          <p:nvPr/>
        </p:nvGrpSpPr>
        <p:grpSpPr>
          <a:xfrm>
            <a:off x="7061693" y="3803870"/>
            <a:ext cx="5031681" cy="2884498"/>
            <a:chOff x="2281456" y="3062290"/>
            <a:chExt cx="5031681" cy="2884498"/>
          </a:xfrm>
        </p:grpSpPr>
        <p:sp>
          <p:nvSpPr>
            <p:cNvPr id="68" name="Rectangle : coins arrondis 67">
              <a:extLst>
                <a:ext uri="{FF2B5EF4-FFF2-40B4-BE49-F238E27FC236}">
                  <a16:creationId xmlns:a16="http://schemas.microsoft.com/office/drawing/2014/main" id="{D469DAFA-14BF-59F2-3D9E-665ED352AC29}"/>
                </a:ext>
              </a:extLst>
            </p:cNvPr>
            <p:cNvSpPr/>
            <p:nvPr/>
          </p:nvSpPr>
          <p:spPr>
            <a:xfrm>
              <a:off x="2281456" y="3062290"/>
              <a:ext cx="4945394" cy="263097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ZoneTexte 65">
              <a:extLst>
                <a:ext uri="{FF2B5EF4-FFF2-40B4-BE49-F238E27FC236}">
                  <a16:creationId xmlns:a16="http://schemas.microsoft.com/office/drawing/2014/main" id="{CA75CAAA-3661-C0F1-EC6A-54B4C83FAC8B}"/>
                </a:ext>
              </a:extLst>
            </p:cNvPr>
            <p:cNvSpPr txBox="1"/>
            <p:nvPr/>
          </p:nvSpPr>
          <p:spPr>
            <a:xfrm>
              <a:off x="2281456" y="3115244"/>
              <a:ext cx="5031681" cy="2831544"/>
            </a:xfrm>
            <a:prstGeom prst="rect">
              <a:avLst/>
            </a:prstGeom>
            <a:noFill/>
          </p:spPr>
          <p:txBody>
            <a:bodyPr wrap="square" rtlCol="0">
              <a:spAutoFit/>
            </a:bodyPr>
            <a:lstStyle/>
            <a:p>
              <a:pPr algn="ctr"/>
              <a:r>
                <a:rPr lang="en-GB" sz="1600" b="1" dirty="0">
                  <a:solidFill>
                    <a:schemeClr val="accent1">
                      <a:lumMod val="50000"/>
                    </a:schemeClr>
                  </a:solidFill>
                </a:rPr>
                <a:t>About 800  6+ -&gt; 4+ 𝛄 rays for nuclei such as </a:t>
              </a:r>
              <a:r>
                <a:rPr lang="en-GB" sz="1600" b="1" baseline="30000" dirty="0">
                  <a:solidFill>
                    <a:schemeClr val="accent1">
                      <a:lumMod val="50000"/>
                    </a:schemeClr>
                  </a:solidFill>
                </a:rPr>
                <a:t>234</a:t>
              </a:r>
              <a:r>
                <a:rPr lang="en-GB" sz="1600" b="1" dirty="0">
                  <a:solidFill>
                    <a:schemeClr val="accent1">
                      <a:lumMod val="50000"/>
                    </a:schemeClr>
                  </a:solidFill>
                </a:rPr>
                <a:t>Th  </a:t>
              </a:r>
            </a:p>
            <a:p>
              <a:pPr algn="ctr"/>
              <a:endParaRPr lang="en-GB" sz="1600" b="1" dirty="0">
                <a:solidFill>
                  <a:schemeClr val="accent1">
                    <a:lumMod val="50000"/>
                  </a:schemeClr>
                </a:solidFill>
              </a:endParaRPr>
            </a:p>
            <a:p>
              <a:pPr algn="ctr"/>
              <a:r>
                <a:rPr lang="en-GB" sz="1600" dirty="0">
                  <a:solidFill>
                    <a:schemeClr val="accent1">
                      <a:lumMod val="50000"/>
                    </a:schemeClr>
                  </a:solidFill>
                </a:rPr>
                <a:t>This is estimated assuming:</a:t>
              </a:r>
            </a:p>
            <a:p>
              <a:pPr marL="285750" indent="-285750">
                <a:buFont typeface="Arial" panose="020B0604020202020204" pitchFamily="34" charset="0"/>
                <a:buChar char="•"/>
              </a:pPr>
              <a:r>
                <a:rPr lang="en-GB" sz="1600" dirty="0">
                  <a:solidFill>
                    <a:schemeClr val="accent1">
                      <a:lumMod val="50000"/>
                    </a:schemeClr>
                  </a:solidFill>
                </a:rPr>
                <a:t> 10 EXOGAM detectors placed at 15 cm from the target, giving 8% efficiency for 200 keV </a:t>
              </a:r>
              <a:r>
                <a:rPr lang="el-GR" sz="1600" dirty="0">
                  <a:solidFill>
                    <a:schemeClr val="accent1">
                      <a:lumMod val="50000"/>
                    </a:schemeClr>
                  </a:solidFill>
                </a:rPr>
                <a:t>γ-</a:t>
              </a:r>
              <a:r>
                <a:rPr lang="en-GB" sz="1600" dirty="0">
                  <a:solidFill>
                    <a:schemeClr val="accent1">
                      <a:lumMod val="50000"/>
                    </a:schemeClr>
                  </a:solidFill>
                </a:rPr>
                <a:t>ray</a:t>
              </a:r>
            </a:p>
            <a:p>
              <a:pPr marL="285750" indent="-285750">
                <a:buFont typeface="Arial" panose="020B0604020202020204" pitchFamily="34" charset="0"/>
                <a:buChar char="•"/>
              </a:pPr>
              <a:r>
                <a:rPr lang="en-GB" sz="1600" dirty="0">
                  <a:solidFill>
                    <a:schemeClr val="accent1">
                      <a:lumMod val="50000"/>
                    </a:schemeClr>
                  </a:solidFill>
                </a:rPr>
                <a:t>Simulating VAMOS++ acceptance and transmission</a:t>
              </a:r>
            </a:p>
            <a:p>
              <a:pPr marL="285750" indent="-285750">
                <a:buFont typeface="Arial" panose="020B0604020202020204" pitchFamily="34" charset="0"/>
                <a:buChar char="•"/>
              </a:pPr>
              <a:r>
                <a:rPr lang="en-GB" sz="1600" dirty="0">
                  <a:solidFill>
                    <a:schemeClr val="accent1">
                      <a:lumMod val="50000"/>
                    </a:schemeClr>
                  </a:solidFill>
                </a:rPr>
                <a:t>Accounting for 16 </a:t>
              </a:r>
              <a:r>
                <a:rPr lang="en-GB" sz="1600" dirty="0" err="1">
                  <a:solidFill>
                    <a:schemeClr val="accent1">
                      <a:lumMod val="50000"/>
                    </a:schemeClr>
                  </a:solidFill>
                </a:rPr>
                <a:t>mstr</a:t>
              </a:r>
              <a:r>
                <a:rPr lang="en-GB" sz="1600" dirty="0">
                  <a:solidFill>
                    <a:schemeClr val="accent1">
                      <a:lumMod val="50000"/>
                    </a:schemeClr>
                  </a:solidFill>
                </a:rPr>
                <a:t> acceptance for VAMOS second arm</a:t>
              </a:r>
            </a:p>
            <a:p>
              <a:pPr marL="285750" indent="-285750">
                <a:buFont typeface="Arial" panose="020B0604020202020204" pitchFamily="34" charset="0"/>
                <a:buChar char="•"/>
              </a:pPr>
              <a:r>
                <a:rPr lang="en-GB" sz="1600" dirty="0">
                  <a:solidFill>
                    <a:schemeClr val="accent1">
                      <a:lumMod val="50000"/>
                    </a:schemeClr>
                  </a:solidFill>
                </a:rPr>
                <a:t>Assuming 90% fission probability</a:t>
              </a:r>
            </a:p>
            <a:p>
              <a:r>
                <a:rPr lang="en-GB" sz="1600" b="1" i="1" dirty="0">
                  <a:solidFill>
                    <a:schemeClr val="accent1">
                      <a:lumMod val="50000"/>
                    </a:schemeClr>
                  </a:solidFill>
                </a:rPr>
                <a:t>       </a:t>
              </a:r>
              <a:r>
                <a:rPr lang="en-GB" sz="1600" b="1" i="1" dirty="0">
                  <a:solidFill>
                    <a:srgbClr val="FF0000"/>
                  </a:solidFill>
                </a:rPr>
                <a:t>24 UT total = 21 UT measurement +3 UT for setup</a:t>
              </a:r>
            </a:p>
            <a:p>
              <a:endParaRPr lang="en-GB" dirty="0">
                <a:solidFill>
                  <a:srgbClr val="C00000"/>
                </a:solidFill>
              </a:endParaRPr>
            </a:p>
          </p:txBody>
        </p:sp>
      </p:grpSp>
      <p:grpSp>
        <p:nvGrpSpPr>
          <p:cNvPr id="5" name="Groupe 4">
            <a:extLst>
              <a:ext uri="{FF2B5EF4-FFF2-40B4-BE49-F238E27FC236}">
                <a16:creationId xmlns:a16="http://schemas.microsoft.com/office/drawing/2014/main" id="{7642E56A-E6F5-DCC4-8B44-90F4C08B8B00}"/>
              </a:ext>
            </a:extLst>
          </p:cNvPr>
          <p:cNvGrpSpPr/>
          <p:nvPr/>
        </p:nvGrpSpPr>
        <p:grpSpPr>
          <a:xfrm>
            <a:off x="7534063" y="3051904"/>
            <a:ext cx="4812350" cy="646331"/>
            <a:chOff x="171663" y="5702359"/>
            <a:chExt cx="4812350" cy="646331"/>
          </a:xfrm>
        </p:grpSpPr>
        <p:sp>
          <p:nvSpPr>
            <p:cNvPr id="65" name="Rectangle : coins arrondis 64">
              <a:extLst>
                <a:ext uri="{FF2B5EF4-FFF2-40B4-BE49-F238E27FC236}">
                  <a16:creationId xmlns:a16="http://schemas.microsoft.com/office/drawing/2014/main" id="{F1943222-7D25-C349-37F7-22EC973F0BBF}"/>
                </a:ext>
              </a:extLst>
            </p:cNvPr>
            <p:cNvSpPr/>
            <p:nvPr/>
          </p:nvSpPr>
          <p:spPr>
            <a:xfrm>
              <a:off x="171663" y="5771273"/>
              <a:ext cx="4133637" cy="54072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ZoneTexte 66">
              <a:extLst>
                <a:ext uri="{FF2B5EF4-FFF2-40B4-BE49-F238E27FC236}">
                  <a16:creationId xmlns:a16="http://schemas.microsoft.com/office/drawing/2014/main" id="{0ED69764-DDB5-DD16-832E-7050344EA439}"/>
                </a:ext>
              </a:extLst>
            </p:cNvPr>
            <p:cNvSpPr txBox="1"/>
            <p:nvPr/>
          </p:nvSpPr>
          <p:spPr>
            <a:xfrm>
              <a:off x="171663" y="5702359"/>
              <a:ext cx="4812350" cy="646331"/>
            </a:xfrm>
            <a:prstGeom prst="rect">
              <a:avLst/>
            </a:prstGeom>
            <a:noFill/>
          </p:spPr>
          <p:txBody>
            <a:bodyPr wrap="square" rtlCol="0">
              <a:spAutoFit/>
            </a:bodyPr>
            <a:lstStyle/>
            <a:p>
              <a:r>
                <a:rPr lang="en-GB" dirty="0" err="1"/>
                <a:t>Vamos</a:t>
              </a:r>
              <a:r>
                <a:rPr lang="en-GB" dirty="0"/>
                <a:t> efficiency &gt;20%</a:t>
              </a:r>
            </a:p>
            <a:p>
              <a:r>
                <a:rPr lang="en-GB" dirty="0" err="1"/>
                <a:t>Vamos</a:t>
              </a:r>
              <a:r>
                <a:rPr lang="en-GB" dirty="0"/>
                <a:t> second arm acceptance  is 16 </a:t>
              </a:r>
              <a:r>
                <a:rPr lang="en-GB" dirty="0" err="1"/>
                <a:t>mstr</a:t>
              </a:r>
              <a:endParaRPr lang="en-GB" dirty="0"/>
            </a:p>
          </p:txBody>
        </p:sp>
      </p:grpSp>
    </p:spTree>
    <p:extLst>
      <p:ext uri="{BB962C8B-B14F-4D97-AF65-F5344CB8AC3E}">
        <p14:creationId xmlns:p14="http://schemas.microsoft.com/office/powerpoint/2010/main" val="246100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3B41953C-0595-5C00-268D-F0102DD0DF73}"/>
              </a:ext>
            </a:extLst>
          </p:cNvPr>
          <p:cNvPicPr>
            <a:picLocks noChangeAspect="1"/>
          </p:cNvPicPr>
          <p:nvPr/>
        </p:nvPicPr>
        <p:blipFill>
          <a:blip r:embed="rId3"/>
          <a:stretch>
            <a:fillRect/>
          </a:stretch>
        </p:blipFill>
        <p:spPr>
          <a:xfrm>
            <a:off x="0" y="1982446"/>
            <a:ext cx="6084844" cy="3850046"/>
          </a:xfrm>
          <a:prstGeom prst="rect">
            <a:avLst/>
          </a:prstGeom>
        </p:spPr>
      </p:pic>
      <p:sp>
        <p:nvSpPr>
          <p:cNvPr id="7" name="Rectangle : coins arrondis 6">
            <a:extLst>
              <a:ext uri="{FF2B5EF4-FFF2-40B4-BE49-F238E27FC236}">
                <a16:creationId xmlns:a16="http://schemas.microsoft.com/office/drawing/2014/main" id="{BB476BF5-AA89-BD46-6322-EB884BE38D0A}"/>
              </a:ext>
            </a:extLst>
          </p:cNvPr>
          <p:cNvSpPr/>
          <p:nvPr/>
        </p:nvSpPr>
        <p:spPr>
          <a:xfrm>
            <a:off x="2088832" y="1490607"/>
            <a:ext cx="7917317" cy="64633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30858ED3-18A3-8708-287B-6C43F76D62C7}"/>
              </a:ext>
            </a:extLst>
          </p:cNvPr>
          <p:cNvSpPr txBox="1"/>
          <p:nvPr/>
        </p:nvSpPr>
        <p:spPr>
          <a:xfrm>
            <a:off x="0" y="0"/>
            <a:ext cx="12191999" cy="369332"/>
          </a:xfrm>
          <a:prstGeom prst="rect">
            <a:avLst/>
          </a:prstGeom>
          <a:noFill/>
        </p:spPr>
        <p:txBody>
          <a:bodyPr wrap="square" rtlCol="0">
            <a:spAutoFit/>
          </a:bodyPr>
          <a:lstStyle/>
          <a:p>
            <a:pPr algn="ctr"/>
            <a:r>
              <a:rPr lang="en-GB" b="0" i="0" u="none" strike="noStrike" dirty="0">
                <a:effectLst/>
                <a:latin typeface="Arial" panose="020B0604020202020204" pitchFamily="34" charset="0"/>
              </a:rPr>
              <a:t>Study of the Heavy Fragment survival in Multi Nucleon Transfer reactions</a:t>
            </a:r>
            <a:endParaRPr lang="en-GB" dirty="0"/>
          </a:p>
        </p:txBody>
      </p:sp>
      <p:sp>
        <p:nvSpPr>
          <p:cNvPr id="32" name="ZoneTexte 31">
            <a:extLst>
              <a:ext uri="{FF2B5EF4-FFF2-40B4-BE49-F238E27FC236}">
                <a16:creationId xmlns:a16="http://schemas.microsoft.com/office/drawing/2014/main" id="{A97CDFAE-7ACD-A9CA-F7F5-B8402AA65A03}"/>
              </a:ext>
            </a:extLst>
          </p:cNvPr>
          <p:cNvSpPr txBox="1"/>
          <p:nvPr/>
        </p:nvSpPr>
        <p:spPr>
          <a:xfrm>
            <a:off x="1978074" y="6007542"/>
            <a:ext cx="1654107" cy="369332"/>
          </a:xfrm>
          <a:prstGeom prst="rect">
            <a:avLst/>
          </a:prstGeom>
          <a:noFill/>
        </p:spPr>
        <p:txBody>
          <a:bodyPr wrap="none" rtlCol="0">
            <a:spAutoFit/>
          </a:bodyPr>
          <a:lstStyle/>
          <a:p>
            <a:r>
              <a:rPr lang="en-GB" dirty="0"/>
              <a:t>In the proposal </a:t>
            </a:r>
          </a:p>
        </p:txBody>
      </p:sp>
      <p:pic>
        <p:nvPicPr>
          <p:cNvPr id="33" name="Image 32">
            <a:extLst>
              <a:ext uri="{FF2B5EF4-FFF2-40B4-BE49-F238E27FC236}">
                <a16:creationId xmlns:a16="http://schemas.microsoft.com/office/drawing/2014/main" id="{5A974255-2D0F-FFA9-33D2-7B04C36B7211}"/>
              </a:ext>
            </a:extLst>
          </p:cNvPr>
          <p:cNvPicPr>
            <a:picLocks noChangeAspect="1"/>
          </p:cNvPicPr>
          <p:nvPr/>
        </p:nvPicPr>
        <p:blipFill>
          <a:blip r:embed="rId4"/>
          <a:stretch>
            <a:fillRect/>
          </a:stretch>
        </p:blipFill>
        <p:spPr>
          <a:xfrm>
            <a:off x="5878286" y="2291430"/>
            <a:ext cx="5793190" cy="3628587"/>
          </a:xfrm>
          <a:prstGeom prst="rect">
            <a:avLst/>
          </a:prstGeom>
        </p:spPr>
      </p:pic>
      <p:sp>
        <p:nvSpPr>
          <p:cNvPr id="34" name="ZoneTexte 33">
            <a:extLst>
              <a:ext uri="{FF2B5EF4-FFF2-40B4-BE49-F238E27FC236}">
                <a16:creationId xmlns:a16="http://schemas.microsoft.com/office/drawing/2014/main" id="{E098BB31-9920-DD1F-E0A1-77AF73AC2934}"/>
              </a:ext>
            </a:extLst>
          </p:cNvPr>
          <p:cNvSpPr txBox="1"/>
          <p:nvPr/>
        </p:nvSpPr>
        <p:spPr>
          <a:xfrm>
            <a:off x="2346687" y="1490607"/>
            <a:ext cx="8190413" cy="646331"/>
          </a:xfrm>
          <a:prstGeom prst="rect">
            <a:avLst/>
          </a:prstGeom>
          <a:noFill/>
        </p:spPr>
        <p:txBody>
          <a:bodyPr wrap="square" rtlCol="0">
            <a:spAutoFit/>
          </a:bodyPr>
          <a:lstStyle/>
          <a:p>
            <a:r>
              <a:rPr lang="en-GB" dirty="0"/>
              <a:t>Underestimated the </a:t>
            </a:r>
            <a:r>
              <a:rPr lang="en-GB" dirty="0" err="1"/>
              <a:t>Vamos</a:t>
            </a:r>
            <a:r>
              <a:rPr lang="en-GB" dirty="0"/>
              <a:t> efficiency to 1% -&gt; is &gt;20%</a:t>
            </a:r>
          </a:p>
          <a:p>
            <a:r>
              <a:rPr lang="en-GB" dirty="0"/>
              <a:t>Overestimated </a:t>
            </a:r>
            <a:r>
              <a:rPr lang="en-GB" dirty="0" err="1"/>
              <a:t>Vamos</a:t>
            </a:r>
            <a:r>
              <a:rPr lang="en-GB" dirty="0"/>
              <a:t> second arm acceptance to 80 </a:t>
            </a:r>
            <a:r>
              <a:rPr lang="en-GB" dirty="0" err="1"/>
              <a:t>mstr</a:t>
            </a:r>
            <a:r>
              <a:rPr lang="en-GB" dirty="0"/>
              <a:t> . In fact, it is 16 </a:t>
            </a:r>
            <a:r>
              <a:rPr lang="en-GB" dirty="0" err="1"/>
              <a:t>mstr</a:t>
            </a:r>
            <a:endParaRPr lang="en-GB" dirty="0"/>
          </a:p>
        </p:txBody>
      </p:sp>
      <p:sp>
        <p:nvSpPr>
          <p:cNvPr id="35" name="ZoneTexte 34">
            <a:extLst>
              <a:ext uri="{FF2B5EF4-FFF2-40B4-BE49-F238E27FC236}">
                <a16:creationId xmlns:a16="http://schemas.microsoft.com/office/drawing/2014/main" id="{2858F835-A958-8FCA-11C1-131E289CADE9}"/>
              </a:ext>
            </a:extLst>
          </p:cNvPr>
          <p:cNvSpPr txBox="1"/>
          <p:nvPr/>
        </p:nvSpPr>
        <p:spPr>
          <a:xfrm>
            <a:off x="6675411" y="5866994"/>
            <a:ext cx="4996065" cy="923330"/>
          </a:xfrm>
          <a:prstGeom prst="rect">
            <a:avLst/>
          </a:prstGeom>
          <a:noFill/>
        </p:spPr>
        <p:txBody>
          <a:bodyPr wrap="square" rtlCol="0">
            <a:spAutoFit/>
          </a:bodyPr>
          <a:lstStyle/>
          <a:p>
            <a:r>
              <a:rPr lang="en-GB" dirty="0"/>
              <a:t>Recalculated using simulated transmission through VAMOS++ and accounting for correct VAMOS second arm acceptance</a:t>
            </a:r>
          </a:p>
        </p:txBody>
      </p:sp>
      <p:sp>
        <p:nvSpPr>
          <p:cNvPr id="28" name="ZoneTexte 27">
            <a:extLst>
              <a:ext uri="{FF2B5EF4-FFF2-40B4-BE49-F238E27FC236}">
                <a16:creationId xmlns:a16="http://schemas.microsoft.com/office/drawing/2014/main" id="{F9F2F7F2-4D0C-7F51-09ED-586934BD5975}"/>
              </a:ext>
            </a:extLst>
          </p:cNvPr>
          <p:cNvSpPr txBox="1"/>
          <p:nvPr/>
        </p:nvSpPr>
        <p:spPr>
          <a:xfrm>
            <a:off x="1687016" y="481949"/>
            <a:ext cx="8416152" cy="1200329"/>
          </a:xfrm>
          <a:prstGeom prst="rect">
            <a:avLst/>
          </a:prstGeom>
          <a:noFill/>
        </p:spPr>
        <p:txBody>
          <a:bodyPr wrap="square" rtlCol="0">
            <a:spAutoFit/>
          </a:bodyPr>
          <a:lstStyle/>
          <a:p>
            <a:r>
              <a:rPr lang="en-GB" dirty="0"/>
              <a:t>Simulated Mass vs Atomic Number for Th-like fragments that can be identified in </a:t>
            </a:r>
            <a:r>
              <a:rPr lang="en-GB" baseline="30000" dirty="0"/>
              <a:t>232</a:t>
            </a:r>
            <a:r>
              <a:rPr lang="en-GB" dirty="0"/>
              <a:t>Th +</a:t>
            </a:r>
            <a:r>
              <a:rPr lang="en-GB" baseline="30000" dirty="0"/>
              <a:t>96</a:t>
            </a:r>
            <a:r>
              <a:rPr lang="en-GB" dirty="0"/>
              <a:t>Zr and the expected cross-section</a:t>
            </a:r>
          </a:p>
          <a:p>
            <a:r>
              <a:rPr lang="en-GB" b="1" dirty="0">
                <a:solidFill>
                  <a:schemeClr val="accent6"/>
                </a:solidFill>
              </a:rPr>
              <a:t>1e+10 </a:t>
            </a:r>
            <a:r>
              <a:rPr lang="en-GB" b="1" dirty="0" err="1">
                <a:solidFill>
                  <a:schemeClr val="accent6"/>
                </a:solidFill>
              </a:rPr>
              <a:t>pps</a:t>
            </a:r>
            <a:r>
              <a:rPr lang="en-GB" b="1" dirty="0">
                <a:solidFill>
                  <a:schemeClr val="accent6"/>
                </a:solidFill>
              </a:rPr>
              <a:t>  </a:t>
            </a:r>
            <a:r>
              <a:rPr lang="en-GB" b="1" baseline="30000" dirty="0">
                <a:solidFill>
                  <a:schemeClr val="accent6"/>
                </a:solidFill>
              </a:rPr>
              <a:t>232</a:t>
            </a:r>
            <a:r>
              <a:rPr lang="en-GB" b="1" dirty="0">
                <a:solidFill>
                  <a:schemeClr val="accent6"/>
                </a:solidFill>
              </a:rPr>
              <a:t>Th impinging a 0.3 mg/cm</a:t>
            </a:r>
            <a:r>
              <a:rPr lang="en-GB" b="1" baseline="30000" dirty="0">
                <a:solidFill>
                  <a:schemeClr val="accent6"/>
                </a:solidFill>
              </a:rPr>
              <a:t>2 96</a:t>
            </a:r>
            <a:r>
              <a:rPr lang="en-GB" b="1" dirty="0">
                <a:solidFill>
                  <a:schemeClr val="accent6"/>
                </a:solidFill>
              </a:rPr>
              <a:t>Zr target</a:t>
            </a:r>
          </a:p>
          <a:p>
            <a:r>
              <a:rPr lang="en-GB" dirty="0"/>
              <a:t>   </a:t>
            </a:r>
          </a:p>
        </p:txBody>
      </p:sp>
      <p:sp>
        <p:nvSpPr>
          <p:cNvPr id="2" name="Étoile à 5 branches 1">
            <a:extLst>
              <a:ext uri="{FF2B5EF4-FFF2-40B4-BE49-F238E27FC236}">
                <a16:creationId xmlns:a16="http://schemas.microsoft.com/office/drawing/2014/main" id="{57154CAE-D2B2-27AA-BF05-2D51E234FB41}"/>
              </a:ext>
            </a:extLst>
          </p:cNvPr>
          <p:cNvSpPr/>
          <p:nvPr/>
        </p:nvSpPr>
        <p:spPr>
          <a:xfrm>
            <a:off x="2898729" y="3644537"/>
            <a:ext cx="197167" cy="18288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Étoile à 5 branches 2">
            <a:extLst>
              <a:ext uri="{FF2B5EF4-FFF2-40B4-BE49-F238E27FC236}">
                <a16:creationId xmlns:a16="http://schemas.microsoft.com/office/drawing/2014/main" id="{CDA93197-1288-44DE-5A46-B36DB64925E9}"/>
              </a:ext>
            </a:extLst>
          </p:cNvPr>
          <p:cNvSpPr/>
          <p:nvPr/>
        </p:nvSpPr>
        <p:spPr>
          <a:xfrm>
            <a:off x="8341598" y="3640181"/>
            <a:ext cx="197167" cy="18288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ACC62D1E-5412-23D6-0722-B8816679F991}"/>
              </a:ext>
            </a:extLst>
          </p:cNvPr>
          <p:cNvSpPr txBox="1"/>
          <p:nvPr/>
        </p:nvSpPr>
        <p:spPr>
          <a:xfrm>
            <a:off x="7531701" y="3333434"/>
            <a:ext cx="809897" cy="369332"/>
          </a:xfrm>
          <a:prstGeom prst="rect">
            <a:avLst/>
          </a:prstGeom>
          <a:noFill/>
        </p:spPr>
        <p:txBody>
          <a:bodyPr wrap="square" rtlCol="0">
            <a:spAutoFit/>
          </a:bodyPr>
          <a:lstStyle/>
          <a:p>
            <a:r>
              <a:rPr lang="en-GB" baseline="30000" dirty="0">
                <a:solidFill>
                  <a:schemeClr val="accent6"/>
                </a:solidFill>
              </a:rPr>
              <a:t>232</a:t>
            </a:r>
            <a:r>
              <a:rPr lang="en-GB" dirty="0">
                <a:solidFill>
                  <a:schemeClr val="accent6"/>
                </a:solidFill>
              </a:rPr>
              <a:t>Th</a:t>
            </a:r>
          </a:p>
        </p:txBody>
      </p:sp>
      <p:sp>
        <p:nvSpPr>
          <p:cNvPr id="6" name="ZoneTexte 5">
            <a:extLst>
              <a:ext uri="{FF2B5EF4-FFF2-40B4-BE49-F238E27FC236}">
                <a16:creationId xmlns:a16="http://schemas.microsoft.com/office/drawing/2014/main" id="{D5D01FD5-DB14-EA63-0E6A-5CC10C72BD54}"/>
              </a:ext>
            </a:extLst>
          </p:cNvPr>
          <p:cNvSpPr txBox="1"/>
          <p:nvPr/>
        </p:nvSpPr>
        <p:spPr>
          <a:xfrm>
            <a:off x="2088832" y="3349226"/>
            <a:ext cx="809897" cy="369332"/>
          </a:xfrm>
          <a:prstGeom prst="rect">
            <a:avLst/>
          </a:prstGeom>
          <a:noFill/>
        </p:spPr>
        <p:txBody>
          <a:bodyPr wrap="square" rtlCol="0">
            <a:spAutoFit/>
          </a:bodyPr>
          <a:lstStyle/>
          <a:p>
            <a:r>
              <a:rPr lang="en-GB" baseline="30000" dirty="0">
                <a:solidFill>
                  <a:schemeClr val="accent6"/>
                </a:solidFill>
              </a:rPr>
              <a:t>232</a:t>
            </a:r>
            <a:r>
              <a:rPr lang="en-GB" dirty="0">
                <a:solidFill>
                  <a:schemeClr val="accent6"/>
                </a:solidFill>
              </a:rPr>
              <a:t>Th</a:t>
            </a:r>
          </a:p>
        </p:txBody>
      </p:sp>
    </p:spTree>
    <p:extLst>
      <p:ext uri="{BB962C8B-B14F-4D97-AF65-F5344CB8AC3E}">
        <p14:creationId xmlns:p14="http://schemas.microsoft.com/office/powerpoint/2010/main" val="84160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B80206-ACB2-68A7-C64B-535D155F7706}"/>
              </a:ext>
            </a:extLst>
          </p:cNvPr>
          <p:cNvPicPr>
            <a:picLocks noChangeAspect="1"/>
          </p:cNvPicPr>
          <p:nvPr/>
        </p:nvPicPr>
        <p:blipFill>
          <a:blip r:embed="rId2"/>
          <a:stretch>
            <a:fillRect/>
          </a:stretch>
        </p:blipFill>
        <p:spPr>
          <a:xfrm>
            <a:off x="6802464" y="1603218"/>
            <a:ext cx="5328209" cy="3197026"/>
          </a:xfrm>
          <a:prstGeom prst="rect">
            <a:avLst/>
          </a:prstGeom>
        </p:spPr>
      </p:pic>
      <p:sp>
        <p:nvSpPr>
          <p:cNvPr id="4" name="ZoneTexte 3">
            <a:extLst>
              <a:ext uri="{FF2B5EF4-FFF2-40B4-BE49-F238E27FC236}">
                <a16:creationId xmlns:a16="http://schemas.microsoft.com/office/drawing/2014/main" id="{627E3429-B1F7-C2F7-8A6D-873500410660}"/>
              </a:ext>
            </a:extLst>
          </p:cNvPr>
          <p:cNvSpPr txBox="1"/>
          <p:nvPr/>
        </p:nvSpPr>
        <p:spPr>
          <a:xfrm>
            <a:off x="0" y="0"/>
            <a:ext cx="12191999" cy="369332"/>
          </a:xfrm>
          <a:prstGeom prst="rect">
            <a:avLst/>
          </a:prstGeom>
          <a:noFill/>
        </p:spPr>
        <p:txBody>
          <a:bodyPr wrap="square" rtlCol="0">
            <a:spAutoFit/>
          </a:bodyPr>
          <a:lstStyle/>
          <a:p>
            <a:pPr algn="ctr"/>
            <a:r>
              <a:rPr lang="fr-FR" b="1" i="0" u="none" strike="noStrike" dirty="0">
                <a:solidFill>
                  <a:schemeClr val="accent2">
                    <a:lumMod val="50000"/>
                  </a:schemeClr>
                </a:solidFill>
                <a:effectLst/>
                <a:latin typeface="Arial Narrow" panose="020B0604020202020204" pitchFamily="34" charset="0"/>
              </a:rPr>
              <a:t>E896_24</a:t>
            </a:r>
            <a:r>
              <a:rPr lang="fr-FR" b="0" i="0" u="none" strike="noStrike" dirty="0">
                <a:solidFill>
                  <a:srgbClr val="000000"/>
                </a:solidFill>
                <a:effectLst/>
                <a:latin typeface="Arial Narrow" panose="020B0604020202020204" pitchFamily="34" charset="0"/>
              </a:rPr>
              <a:t> </a:t>
            </a:r>
            <a:r>
              <a:rPr lang="en-GB" b="0" i="0" u="none" strike="noStrike" dirty="0">
                <a:effectLst/>
                <a:latin typeface="Arial" panose="020B0604020202020204" pitchFamily="34" charset="0"/>
              </a:rPr>
              <a:t>Study of the Heavy Fragment survival in Multi-Nucleon Transfer reactions</a:t>
            </a:r>
            <a:endParaRPr lang="en-GB" dirty="0"/>
          </a:p>
        </p:txBody>
      </p:sp>
      <p:sp>
        <p:nvSpPr>
          <p:cNvPr id="6" name="ZoneTexte 5">
            <a:extLst>
              <a:ext uri="{FF2B5EF4-FFF2-40B4-BE49-F238E27FC236}">
                <a16:creationId xmlns:a16="http://schemas.microsoft.com/office/drawing/2014/main" id="{4873300B-0F55-4DED-67A6-5256EB036BA1}"/>
              </a:ext>
            </a:extLst>
          </p:cNvPr>
          <p:cNvSpPr txBox="1"/>
          <p:nvPr/>
        </p:nvSpPr>
        <p:spPr>
          <a:xfrm>
            <a:off x="0" y="6483745"/>
            <a:ext cx="12191999" cy="369332"/>
          </a:xfrm>
          <a:prstGeom prst="rect">
            <a:avLst/>
          </a:prstGeom>
          <a:noFill/>
        </p:spPr>
        <p:txBody>
          <a:bodyPr wrap="square">
            <a:spAutoFit/>
          </a:bodyPr>
          <a:lstStyle/>
          <a:p>
            <a:pPr algn="ctr"/>
            <a:r>
              <a:rPr lang="fr-FR" i="0" u="none" strike="noStrike" dirty="0">
                <a:effectLst/>
              </a:rPr>
              <a:t>I. Stefan</a:t>
            </a:r>
            <a:r>
              <a:rPr lang="fr-FR" b="0" i="0" u="none" strike="noStrike" dirty="0">
                <a:effectLst/>
              </a:rPr>
              <a:t>, B. </a:t>
            </a:r>
            <a:r>
              <a:rPr lang="fr-FR" b="0" i="0" u="none" strike="noStrike" dirty="0" err="1">
                <a:effectLst/>
              </a:rPr>
              <a:t>Sulignano</a:t>
            </a:r>
            <a:r>
              <a:rPr lang="fr-FR" b="0" i="0" u="none" strike="noStrike" dirty="0">
                <a:effectLst/>
              </a:rPr>
              <a:t>, N. </a:t>
            </a:r>
            <a:r>
              <a:rPr lang="fr-FR" b="0" i="0" u="none" strike="noStrike" dirty="0" err="1">
                <a:effectLst/>
              </a:rPr>
              <a:t>Alahari</a:t>
            </a:r>
            <a:r>
              <a:rPr lang="fr-FR" b="0" i="0" u="none" strike="noStrike" dirty="0">
                <a:effectLst/>
              </a:rPr>
              <a:t>, D. Ackermann and </a:t>
            </a:r>
            <a:r>
              <a:rPr lang="fr-FR" b="0" i="0" u="none" strike="noStrike" dirty="0">
                <a:solidFill>
                  <a:schemeClr val="accent2">
                    <a:lumMod val="50000"/>
                  </a:schemeClr>
                </a:solidFill>
                <a:effectLst/>
                <a:latin typeface="Arial Narrow" panose="020B0604020202020204" pitchFamily="34" charset="0"/>
              </a:rPr>
              <a:t>E896_24</a:t>
            </a:r>
            <a:r>
              <a:rPr lang="fr-FR" b="0" i="0" u="none" strike="noStrike" dirty="0">
                <a:solidFill>
                  <a:srgbClr val="000000"/>
                </a:solidFill>
                <a:effectLst/>
                <a:latin typeface="Arial Narrow" panose="020B0604020202020204" pitchFamily="34" charset="0"/>
              </a:rPr>
              <a:t> collaboration</a:t>
            </a:r>
            <a:endParaRPr lang="fr-FR" b="0" i="0" u="none" strike="noStrike" baseline="30000" dirty="0">
              <a:effectLst/>
            </a:endParaRPr>
          </a:p>
        </p:txBody>
      </p:sp>
      <p:sp>
        <p:nvSpPr>
          <p:cNvPr id="22" name="ZoneTexte 21">
            <a:extLst>
              <a:ext uri="{FF2B5EF4-FFF2-40B4-BE49-F238E27FC236}">
                <a16:creationId xmlns:a16="http://schemas.microsoft.com/office/drawing/2014/main" id="{5B875080-DA7B-471D-5FD4-6A03CF1B6605}"/>
              </a:ext>
            </a:extLst>
          </p:cNvPr>
          <p:cNvSpPr txBox="1"/>
          <p:nvPr/>
        </p:nvSpPr>
        <p:spPr>
          <a:xfrm>
            <a:off x="285227" y="408965"/>
            <a:ext cx="6190101" cy="338554"/>
          </a:xfrm>
          <a:prstGeom prst="rect">
            <a:avLst/>
          </a:prstGeom>
          <a:noFill/>
        </p:spPr>
        <p:txBody>
          <a:bodyPr wrap="square" rtlCol="0">
            <a:spAutoFit/>
          </a:bodyPr>
          <a:lstStyle/>
          <a:p>
            <a:r>
              <a:rPr lang="en-GB" sz="1600" b="1" baseline="30000" dirty="0"/>
              <a:t>232</a:t>
            </a:r>
            <a:r>
              <a:rPr lang="en-GB" sz="1600" b="1" dirty="0"/>
              <a:t>Th beam  0.3 mg/cm2 </a:t>
            </a:r>
            <a:r>
              <a:rPr lang="en-GB" sz="1600" b="1" baseline="30000" dirty="0"/>
              <a:t>96</a:t>
            </a:r>
            <a:r>
              <a:rPr lang="en-GB" sz="1600" b="1" dirty="0"/>
              <a:t>Zr enriched target @6 </a:t>
            </a:r>
            <a:r>
              <a:rPr lang="en-GB" sz="1600" b="1" dirty="0" err="1"/>
              <a:t>AMeV</a:t>
            </a:r>
            <a:endParaRPr lang="en-GB" sz="1600" b="1" dirty="0"/>
          </a:p>
        </p:txBody>
      </p:sp>
      <p:grpSp>
        <p:nvGrpSpPr>
          <p:cNvPr id="64" name="Groupe 63">
            <a:extLst>
              <a:ext uri="{FF2B5EF4-FFF2-40B4-BE49-F238E27FC236}">
                <a16:creationId xmlns:a16="http://schemas.microsoft.com/office/drawing/2014/main" id="{04EC70A7-E48B-C850-DCBE-081F29C9EDC2}"/>
              </a:ext>
            </a:extLst>
          </p:cNvPr>
          <p:cNvGrpSpPr/>
          <p:nvPr/>
        </p:nvGrpSpPr>
        <p:grpSpPr>
          <a:xfrm>
            <a:off x="2503346" y="2734445"/>
            <a:ext cx="3704441" cy="853295"/>
            <a:chOff x="7750615" y="5630450"/>
            <a:chExt cx="3704441" cy="853295"/>
          </a:xfrm>
        </p:grpSpPr>
        <p:sp>
          <p:nvSpPr>
            <p:cNvPr id="63" name="Rectangle : coins arrondis 62">
              <a:extLst>
                <a:ext uri="{FF2B5EF4-FFF2-40B4-BE49-F238E27FC236}">
                  <a16:creationId xmlns:a16="http://schemas.microsoft.com/office/drawing/2014/main" id="{89BF122C-DE18-394A-8743-89C8E61D5AB1}"/>
                </a:ext>
              </a:extLst>
            </p:cNvPr>
            <p:cNvSpPr/>
            <p:nvPr/>
          </p:nvSpPr>
          <p:spPr>
            <a:xfrm>
              <a:off x="7815328" y="5630450"/>
              <a:ext cx="3530108" cy="8532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ZoneTexte 61">
              <a:extLst>
                <a:ext uri="{FF2B5EF4-FFF2-40B4-BE49-F238E27FC236}">
                  <a16:creationId xmlns:a16="http://schemas.microsoft.com/office/drawing/2014/main" id="{A61E7476-FBA3-58A5-D486-E8E9B9AA126E}"/>
                </a:ext>
              </a:extLst>
            </p:cNvPr>
            <p:cNvSpPr txBox="1"/>
            <p:nvPr/>
          </p:nvSpPr>
          <p:spPr>
            <a:xfrm>
              <a:off x="7750615" y="5702845"/>
              <a:ext cx="3704441" cy="738664"/>
            </a:xfrm>
            <a:prstGeom prst="rect">
              <a:avLst/>
            </a:prstGeom>
            <a:noFill/>
          </p:spPr>
          <p:txBody>
            <a:bodyPr wrap="square" rtlCol="0">
              <a:spAutoFit/>
            </a:bodyPr>
            <a:lstStyle/>
            <a:p>
              <a:pPr algn="ctr"/>
              <a:r>
                <a:rPr lang="en-GB" sz="1400" dirty="0"/>
                <a:t>Calculated  using simulated transmission through VAMOS++ and accounting for proper VAMOS second arm acceptance</a:t>
              </a:r>
            </a:p>
          </p:txBody>
        </p:sp>
      </p:grpSp>
      <p:sp>
        <p:nvSpPr>
          <p:cNvPr id="8" name="ZoneTexte 7">
            <a:extLst>
              <a:ext uri="{FF2B5EF4-FFF2-40B4-BE49-F238E27FC236}">
                <a16:creationId xmlns:a16="http://schemas.microsoft.com/office/drawing/2014/main" id="{B4800808-EDBF-80C9-E0D2-CE4699D9B5C5}"/>
              </a:ext>
            </a:extLst>
          </p:cNvPr>
          <p:cNvSpPr txBox="1"/>
          <p:nvPr/>
        </p:nvSpPr>
        <p:spPr>
          <a:xfrm>
            <a:off x="7557772" y="5040366"/>
            <a:ext cx="4723508" cy="369332"/>
          </a:xfrm>
          <a:prstGeom prst="rect">
            <a:avLst/>
          </a:prstGeom>
          <a:noFill/>
        </p:spPr>
        <p:txBody>
          <a:bodyPr wrap="square" rtlCol="0">
            <a:spAutoFit/>
          </a:bodyPr>
          <a:lstStyle/>
          <a:p>
            <a:r>
              <a:rPr lang="fr-FR" sz="1800" dirty="0">
                <a:solidFill>
                  <a:srgbClr val="282323"/>
                </a:solidFill>
                <a:effectLst/>
                <a:latin typeface="Times"/>
              </a:rPr>
              <a:t>PRC </a:t>
            </a:r>
            <a:r>
              <a:rPr lang="fr-FR" sz="1800" b="1" dirty="0">
                <a:solidFill>
                  <a:srgbClr val="282323"/>
                </a:solidFill>
                <a:effectLst/>
                <a:latin typeface="Times"/>
              </a:rPr>
              <a:t>76</a:t>
            </a:r>
            <a:r>
              <a:rPr lang="fr-FR" sz="1800" dirty="0">
                <a:solidFill>
                  <a:srgbClr val="282323"/>
                </a:solidFill>
                <a:effectLst/>
                <a:latin typeface="Times"/>
              </a:rPr>
              <a:t>, 011303(R) (2007) </a:t>
            </a:r>
            <a:r>
              <a:rPr lang="fr-FR" sz="1800" dirty="0" err="1">
                <a:solidFill>
                  <a:srgbClr val="282323"/>
                </a:solidFill>
                <a:effectLst/>
                <a:latin typeface="Times"/>
              </a:rPr>
              <a:t>T</a:t>
            </a:r>
            <a:r>
              <a:rPr lang="fr-FR" sz="1800" dirty="0">
                <a:solidFill>
                  <a:srgbClr val="282323"/>
                </a:solidFill>
                <a:effectLst/>
                <a:latin typeface="Times"/>
              </a:rPr>
              <a:t>. Ishii et al.</a:t>
            </a:r>
            <a:endParaRPr lang="fr-FR" dirty="0"/>
          </a:p>
        </p:txBody>
      </p:sp>
      <p:grpSp>
        <p:nvGrpSpPr>
          <p:cNvPr id="47" name="Groupe 46">
            <a:extLst>
              <a:ext uri="{FF2B5EF4-FFF2-40B4-BE49-F238E27FC236}">
                <a16:creationId xmlns:a16="http://schemas.microsoft.com/office/drawing/2014/main" id="{6B57CAE1-65B0-ECE9-072A-9B0A87A21F52}"/>
              </a:ext>
            </a:extLst>
          </p:cNvPr>
          <p:cNvGrpSpPr/>
          <p:nvPr/>
        </p:nvGrpSpPr>
        <p:grpSpPr>
          <a:xfrm>
            <a:off x="0" y="993764"/>
            <a:ext cx="7143594" cy="5187952"/>
            <a:chOff x="5843808" y="2066416"/>
            <a:chExt cx="5793190" cy="3628587"/>
          </a:xfrm>
        </p:grpSpPr>
        <p:pic>
          <p:nvPicPr>
            <p:cNvPr id="48" name="Image 47">
              <a:extLst>
                <a:ext uri="{FF2B5EF4-FFF2-40B4-BE49-F238E27FC236}">
                  <a16:creationId xmlns:a16="http://schemas.microsoft.com/office/drawing/2014/main" id="{9983C72B-C982-F8E3-988E-BB1C58018B4F}"/>
                </a:ext>
              </a:extLst>
            </p:cNvPr>
            <p:cNvPicPr>
              <a:picLocks noChangeAspect="1"/>
            </p:cNvPicPr>
            <p:nvPr/>
          </p:nvPicPr>
          <p:blipFill>
            <a:blip r:embed="rId3"/>
            <a:stretch>
              <a:fillRect/>
            </a:stretch>
          </p:blipFill>
          <p:spPr>
            <a:xfrm>
              <a:off x="5843808" y="2066416"/>
              <a:ext cx="5793190" cy="3628587"/>
            </a:xfrm>
            <a:prstGeom prst="rect">
              <a:avLst/>
            </a:prstGeom>
          </p:spPr>
        </p:pic>
        <p:sp>
          <p:nvSpPr>
            <p:cNvPr id="50" name="ZoneTexte 49">
              <a:extLst>
                <a:ext uri="{FF2B5EF4-FFF2-40B4-BE49-F238E27FC236}">
                  <a16:creationId xmlns:a16="http://schemas.microsoft.com/office/drawing/2014/main" id="{6185B80F-962A-D81A-28D8-9E7A07EF2BAD}"/>
                </a:ext>
              </a:extLst>
            </p:cNvPr>
            <p:cNvSpPr txBox="1"/>
            <p:nvPr/>
          </p:nvSpPr>
          <p:spPr>
            <a:xfrm>
              <a:off x="7521461" y="3001945"/>
              <a:ext cx="809896" cy="258320"/>
            </a:xfrm>
            <a:prstGeom prst="rect">
              <a:avLst/>
            </a:prstGeom>
            <a:noFill/>
          </p:spPr>
          <p:txBody>
            <a:bodyPr wrap="square" rtlCol="0">
              <a:spAutoFit/>
            </a:bodyPr>
            <a:lstStyle/>
            <a:p>
              <a:r>
                <a:rPr lang="en-GB" b="1" baseline="30000" dirty="0">
                  <a:solidFill>
                    <a:schemeClr val="accent6"/>
                  </a:solidFill>
                </a:rPr>
                <a:t>234</a:t>
              </a:r>
              <a:r>
                <a:rPr lang="en-GB" b="1" dirty="0">
                  <a:solidFill>
                    <a:schemeClr val="accent6"/>
                  </a:solidFill>
                </a:rPr>
                <a:t>Th</a:t>
              </a:r>
            </a:p>
          </p:txBody>
        </p:sp>
      </p:grpSp>
      <p:cxnSp>
        <p:nvCxnSpPr>
          <p:cNvPr id="10" name="Connecteur droit avec flèche 9">
            <a:extLst>
              <a:ext uri="{FF2B5EF4-FFF2-40B4-BE49-F238E27FC236}">
                <a16:creationId xmlns:a16="http://schemas.microsoft.com/office/drawing/2014/main" id="{BCB9BF10-B318-A667-299D-9B457BBED6C9}"/>
              </a:ext>
            </a:extLst>
          </p:cNvPr>
          <p:cNvCxnSpPr>
            <a:cxnSpLocks/>
            <a:stCxn id="50" idx="2"/>
          </p:cNvCxnSpPr>
          <p:nvPr/>
        </p:nvCxnSpPr>
        <p:spPr>
          <a:xfrm>
            <a:off x="2568059" y="2700663"/>
            <a:ext cx="499342" cy="182386"/>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2" name="ZoneTexte 11">
            <a:extLst>
              <a:ext uri="{FF2B5EF4-FFF2-40B4-BE49-F238E27FC236}">
                <a16:creationId xmlns:a16="http://schemas.microsoft.com/office/drawing/2014/main" id="{1D420C8A-5811-F551-41A6-3D2BD7C8AABA}"/>
              </a:ext>
            </a:extLst>
          </p:cNvPr>
          <p:cNvSpPr txBox="1"/>
          <p:nvPr/>
        </p:nvSpPr>
        <p:spPr>
          <a:xfrm>
            <a:off x="8054900" y="1233886"/>
            <a:ext cx="3164467" cy="369332"/>
          </a:xfrm>
          <a:prstGeom prst="rect">
            <a:avLst/>
          </a:prstGeom>
          <a:noFill/>
        </p:spPr>
        <p:txBody>
          <a:bodyPr wrap="square" rtlCol="0">
            <a:spAutoFit/>
          </a:bodyPr>
          <a:lstStyle/>
          <a:p>
            <a:r>
              <a:rPr lang="en-GB" baseline="30000" dirty="0"/>
              <a:t>238</a:t>
            </a:r>
            <a:r>
              <a:rPr lang="en-GB" dirty="0"/>
              <a:t>U(</a:t>
            </a:r>
            <a:r>
              <a:rPr lang="en-GB" baseline="30000" dirty="0"/>
              <a:t>18</a:t>
            </a:r>
            <a:r>
              <a:rPr lang="en-GB" dirty="0"/>
              <a:t>O,</a:t>
            </a:r>
            <a:r>
              <a:rPr lang="en-GB" baseline="30000" dirty="0"/>
              <a:t>20+x</a:t>
            </a:r>
            <a:r>
              <a:rPr lang="en-GB" dirty="0"/>
              <a:t>Ne)</a:t>
            </a:r>
            <a:r>
              <a:rPr lang="en-GB" baseline="30000" dirty="0"/>
              <a:t>236-x</a:t>
            </a:r>
            <a:r>
              <a:rPr lang="en-GB" dirty="0"/>
              <a:t>Th 6 MeV/A </a:t>
            </a:r>
          </a:p>
        </p:txBody>
      </p:sp>
    </p:spTree>
    <p:extLst>
      <p:ext uri="{BB962C8B-B14F-4D97-AF65-F5344CB8AC3E}">
        <p14:creationId xmlns:p14="http://schemas.microsoft.com/office/powerpoint/2010/main" val="177347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3A8A00C-D6B3-F2CD-B19A-F6193D2E834B}"/>
              </a:ext>
            </a:extLst>
          </p:cNvPr>
          <p:cNvPicPr>
            <a:picLocks noChangeAspect="1"/>
          </p:cNvPicPr>
          <p:nvPr/>
        </p:nvPicPr>
        <p:blipFill>
          <a:blip r:embed="rId2"/>
          <a:stretch>
            <a:fillRect/>
          </a:stretch>
        </p:blipFill>
        <p:spPr>
          <a:xfrm>
            <a:off x="225233" y="2923049"/>
            <a:ext cx="7772400" cy="1901757"/>
          </a:xfrm>
          <a:prstGeom prst="rect">
            <a:avLst/>
          </a:prstGeom>
        </p:spPr>
      </p:pic>
      <p:sp>
        <p:nvSpPr>
          <p:cNvPr id="7" name="ZoneTexte 6">
            <a:extLst>
              <a:ext uri="{FF2B5EF4-FFF2-40B4-BE49-F238E27FC236}">
                <a16:creationId xmlns:a16="http://schemas.microsoft.com/office/drawing/2014/main" id="{16D333C1-200D-3499-96CB-E046BE2F34D5}"/>
              </a:ext>
            </a:extLst>
          </p:cNvPr>
          <p:cNvSpPr txBox="1"/>
          <p:nvPr/>
        </p:nvSpPr>
        <p:spPr>
          <a:xfrm>
            <a:off x="225233" y="562034"/>
            <a:ext cx="8928000" cy="1764000"/>
          </a:xfrm>
          <a:prstGeom prst="rect">
            <a:avLst/>
          </a:prstGeom>
          <a:noFill/>
          <a:ln w="36000">
            <a:solidFill>
              <a:srgbClr val="C5000B"/>
            </a:solidFill>
            <a:prstDash val="solid"/>
          </a:ln>
        </p:spPr>
        <p:txBody>
          <a:bodyPr vert="horz" wrap="none" lIns="108000" tIns="62999" rIns="108000" bIns="62999" anchorCtr="0" compatLnSpc="0">
            <a:spAutoFit/>
          </a:bodyPr>
          <a:lstStyle/>
          <a:p>
            <a:pPr marL="0" marR="0" lvl="0" indent="0" algn="ctr" rtl="0" hangingPunct="0">
              <a:lnSpc>
                <a:spcPct val="100000"/>
              </a:lnSpc>
              <a:spcBef>
                <a:spcPts val="0"/>
              </a:spcBef>
              <a:spcAft>
                <a:spcPts val="0"/>
              </a:spcAft>
              <a:buNone/>
              <a:tabLst/>
            </a:pPr>
            <a:r>
              <a:rPr lang="en-GB" sz="1800" b="1" i="1" u="none" strike="noStrike" kern="1200" dirty="0">
                <a:ln>
                  <a:noFill/>
                </a:ln>
                <a:solidFill>
                  <a:srgbClr val="C5000B"/>
                </a:solidFill>
                <a:latin typeface="Arial" pitchFamily="18"/>
                <a:ea typeface="Liberation Sans" pitchFamily="34"/>
                <a:cs typeface="Liberation Sans" pitchFamily="34"/>
              </a:rPr>
              <a:t>Hypothesis:</a:t>
            </a:r>
          </a:p>
          <a:p>
            <a:pPr marL="0" marR="0" lvl="0" indent="0" algn="l" rtl="0" hangingPunct="0">
              <a:lnSpc>
                <a:spcPct val="100000"/>
              </a:lnSpc>
              <a:spcBef>
                <a:spcPts val="0"/>
              </a:spcBef>
              <a:spcAft>
                <a:spcPts val="0"/>
              </a:spcAft>
              <a:buNone/>
              <a:tabLst/>
            </a:pPr>
            <a:endParaRPr lang="en-GB" sz="1800" b="0" i="0" u="none" strike="noStrike" kern="1200" dirty="0">
              <a:ln>
                <a:noFill/>
              </a:ln>
              <a:solidFill>
                <a:srgbClr val="000000"/>
              </a:solidFill>
              <a:latin typeface="Arial" pitchFamily="18"/>
              <a:ea typeface="Liberation Sans" pitchFamily="34"/>
              <a:cs typeface="Liberation Sans" pitchFamily="34"/>
            </a:endParaRPr>
          </a:p>
          <a:p>
            <a:pPr marL="285750" marR="0" lvl="0" indent="-285750" algn="l" rtl="0" hangingPunct="0">
              <a:lnSpc>
                <a:spcPct val="100000"/>
              </a:lnSpc>
              <a:spcBef>
                <a:spcPts val="0"/>
              </a:spcBef>
              <a:spcAft>
                <a:spcPts val="0"/>
              </a:spcAft>
              <a:buClr>
                <a:srgbClr val="000000"/>
              </a:buClr>
              <a:buSzPct val="100000"/>
              <a:buFont typeface="Arial" panose="020B0604020202020204" pitchFamily="34" charset="0"/>
              <a:buChar char="•"/>
              <a:tabLst/>
            </a:pPr>
            <a:r>
              <a:rPr lang="en-GB" sz="1800" b="0" i="0" u="none" strike="noStrike" kern="1200" dirty="0">
                <a:ln>
                  <a:noFill/>
                </a:ln>
                <a:solidFill>
                  <a:srgbClr val="000000"/>
                </a:solidFill>
                <a:latin typeface="Arial" pitchFamily="18"/>
                <a:ea typeface="Liberation Sans" pitchFamily="34"/>
                <a:cs typeface="Liberation Sans" pitchFamily="34"/>
              </a:rPr>
              <a:t> Double system of </a:t>
            </a:r>
            <a:r>
              <a:rPr lang="en-GB" sz="1800" b="0" i="0" u="none" strike="noStrike" kern="1200" dirty="0" err="1">
                <a:ln>
                  <a:noFill/>
                </a:ln>
                <a:solidFill>
                  <a:srgbClr val="000000"/>
                </a:solidFill>
                <a:latin typeface="Arial" pitchFamily="18"/>
                <a:ea typeface="Liberation Sans" pitchFamily="34"/>
                <a:cs typeface="Liberation Sans" pitchFamily="34"/>
              </a:rPr>
              <a:t>independant</a:t>
            </a:r>
            <a:r>
              <a:rPr lang="en-GB" sz="1800" b="0" i="0" u="none" strike="noStrike" kern="1200" dirty="0">
                <a:ln>
                  <a:noFill/>
                </a:ln>
                <a:solidFill>
                  <a:srgbClr val="000000"/>
                </a:solidFill>
                <a:latin typeface="Arial" pitchFamily="18"/>
                <a:ea typeface="Liberation Sans" pitchFamily="34"/>
                <a:cs typeface="Liberation Sans" pitchFamily="34"/>
              </a:rPr>
              <a:t> particles, potential with definite number of nucleons</a:t>
            </a:r>
          </a:p>
          <a:p>
            <a:pPr marL="285750" marR="0" lvl="0" indent="-285750" algn="l" rtl="0" hangingPunct="0">
              <a:lnSpc>
                <a:spcPct val="100000"/>
              </a:lnSpc>
              <a:spcBef>
                <a:spcPts val="0"/>
              </a:spcBef>
              <a:spcAft>
                <a:spcPts val="0"/>
              </a:spcAft>
              <a:buClr>
                <a:srgbClr val="000000"/>
              </a:buClr>
              <a:buSzPct val="100000"/>
              <a:buFont typeface="Arial" panose="020B0604020202020204" pitchFamily="34" charset="0"/>
              <a:buChar char="•"/>
              <a:tabLst/>
            </a:pPr>
            <a:r>
              <a:rPr lang="en-GB" sz="1800" b="0" i="0" u="none" strike="noStrike" kern="1200" dirty="0">
                <a:ln>
                  <a:noFill/>
                </a:ln>
                <a:solidFill>
                  <a:srgbClr val="000000"/>
                </a:solidFill>
                <a:latin typeface="Arial" pitchFamily="18"/>
                <a:ea typeface="Liberation Sans" pitchFamily="34"/>
                <a:cs typeface="Liberation Sans" pitchFamily="34"/>
              </a:rPr>
              <a:t> Determined thermodynamics properties</a:t>
            </a:r>
          </a:p>
          <a:p>
            <a:pPr marL="285750" marR="0" lvl="0" indent="-285750" algn="l" rtl="0" hangingPunct="0">
              <a:lnSpc>
                <a:spcPct val="100000"/>
              </a:lnSpc>
              <a:spcBef>
                <a:spcPts val="0"/>
              </a:spcBef>
              <a:spcAft>
                <a:spcPts val="0"/>
              </a:spcAft>
              <a:buClr>
                <a:srgbClr val="000000"/>
              </a:buClr>
              <a:buSzPct val="100000"/>
              <a:buFont typeface="Arial" panose="020B0604020202020204" pitchFamily="34" charset="0"/>
              <a:buChar char="•"/>
              <a:tabLst/>
            </a:pPr>
            <a:r>
              <a:rPr lang="en-GB" sz="1800" b="0" i="0" u="none" strike="noStrike" kern="1200" dirty="0">
                <a:ln>
                  <a:noFill/>
                </a:ln>
                <a:solidFill>
                  <a:srgbClr val="000000"/>
                </a:solidFill>
                <a:latin typeface="Arial" pitchFamily="18"/>
                <a:ea typeface="Liberation Sans" pitchFamily="34"/>
                <a:cs typeface="Liberation Sans" pitchFamily="34"/>
              </a:rPr>
              <a:t> Nuclei are supposed to move along classical trajectories</a:t>
            </a:r>
          </a:p>
          <a:p>
            <a:pPr marL="0" marR="0" lvl="0" indent="0" algn="l" rtl="0" hangingPunct="0">
              <a:lnSpc>
                <a:spcPct val="100000"/>
              </a:lnSpc>
              <a:spcBef>
                <a:spcPts val="0"/>
              </a:spcBef>
              <a:spcAft>
                <a:spcPts val="0"/>
              </a:spcAft>
              <a:buClr>
                <a:srgbClr val="000000"/>
              </a:buClr>
              <a:buSzPct val="100000"/>
              <a:tabLst/>
            </a:pPr>
            <a:endParaRPr lang="en-GB" sz="1800" b="0" i="0" u="none" strike="noStrike" kern="1200" dirty="0">
              <a:ln>
                <a:noFill/>
              </a:ln>
              <a:solidFill>
                <a:srgbClr val="000000"/>
              </a:solidFill>
              <a:latin typeface="Arial" pitchFamily="18"/>
              <a:ea typeface="Liberation Sans" pitchFamily="34"/>
              <a:cs typeface="Liberation Sans" pitchFamily="34"/>
            </a:endParaRPr>
          </a:p>
        </p:txBody>
      </p:sp>
      <p:sp>
        <p:nvSpPr>
          <p:cNvPr id="8" name="ZoneTexte 7">
            <a:extLst>
              <a:ext uri="{FF2B5EF4-FFF2-40B4-BE49-F238E27FC236}">
                <a16:creationId xmlns:a16="http://schemas.microsoft.com/office/drawing/2014/main" id="{16625FC4-9EA1-0203-5B81-80C395FF4D14}"/>
              </a:ext>
            </a:extLst>
          </p:cNvPr>
          <p:cNvSpPr txBox="1"/>
          <p:nvPr/>
        </p:nvSpPr>
        <p:spPr>
          <a:xfrm>
            <a:off x="8039973" y="2625833"/>
            <a:ext cx="4464000" cy="859320"/>
          </a:xfrm>
          <a:prstGeom prst="rect">
            <a:avLst/>
          </a:prstGeom>
          <a:noFill/>
          <a:ln>
            <a:noFill/>
          </a:ln>
        </p:spPr>
        <p:txBody>
          <a:bodyPr vert="horz" wrap="none" lIns="90000" tIns="45000" rIns="90000" bIns="45000" anchorCtr="0" compatLnSpc="0">
            <a:spAutoFit/>
          </a:bodyPr>
          <a:lstStyle/>
          <a:p>
            <a:pPr marL="0" marR="0" lvl="0" indent="0" algn="l" rtl="0" hangingPunct="0">
              <a:lnSpc>
                <a:spcPct val="100000"/>
              </a:lnSpc>
              <a:spcBef>
                <a:spcPts val="0"/>
              </a:spcBef>
              <a:spcAft>
                <a:spcPts val="0"/>
              </a:spcAft>
              <a:buNone/>
              <a:tabLst/>
            </a:pPr>
            <a:r>
              <a:rPr lang="en-GB" sz="1800" b="0" i="0" u="none" strike="noStrike" kern="1200" dirty="0">
                <a:ln>
                  <a:noFill/>
                </a:ln>
                <a:solidFill>
                  <a:srgbClr val="C5000B"/>
                </a:solidFill>
                <a:latin typeface="Arial" pitchFamily="18"/>
                <a:ea typeface="Microsoft YaHei" pitchFamily="2"/>
                <a:cs typeface="Arial" pitchFamily="2"/>
              </a:rPr>
              <a:t>Step by step interactions</a:t>
            </a:r>
          </a:p>
          <a:p>
            <a:pPr marL="0" marR="0" lvl="0" indent="0" algn="l" rtl="0" hangingPunct="0">
              <a:lnSpc>
                <a:spcPct val="100000"/>
              </a:lnSpc>
              <a:spcBef>
                <a:spcPts val="0"/>
              </a:spcBef>
              <a:spcAft>
                <a:spcPts val="0"/>
              </a:spcAft>
              <a:buNone/>
              <a:tabLst/>
            </a:pPr>
            <a:r>
              <a:rPr lang="en-GB" sz="1800" b="0" i="0" u="none" strike="noStrike" kern="1200" dirty="0">
                <a:ln>
                  <a:noFill/>
                </a:ln>
                <a:solidFill>
                  <a:srgbClr val="C5000B"/>
                </a:solidFill>
                <a:latin typeface="Arial" pitchFamily="18"/>
                <a:ea typeface="Microsoft YaHei" pitchFamily="2"/>
                <a:cs typeface="Arial" pitchFamily="2"/>
              </a:rPr>
              <a:t>Based on Fermi gas </a:t>
            </a:r>
            <a:r>
              <a:rPr lang="en-GB" sz="1800" b="0" i="0" u="none" strike="noStrike" kern="1200" dirty="0" err="1">
                <a:ln>
                  <a:noFill/>
                </a:ln>
                <a:solidFill>
                  <a:srgbClr val="C5000B"/>
                </a:solidFill>
                <a:latin typeface="Arial" pitchFamily="18"/>
                <a:ea typeface="Microsoft YaHei" pitchFamily="2"/>
                <a:cs typeface="Arial" pitchFamily="2"/>
              </a:rPr>
              <a:t>modelisation</a:t>
            </a:r>
            <a:endParaRPr lang="en-GB" sz="1800" b="0" i="0" u="none" strike="noStrike" kern="1200" dirty="0">
              <a:ln>
                <a:noFill/>
              </a:ln>
              <a:solidFill>
                <a:srgbClr val="C5000B"/>
              </a:solidFill>
              <a:latin typeface="Arial" pitchFamily="18"/>
              <a:ea typeface="Microsoft YaHei" pitchFamily="2"/>
              <a:cs typeface="Arial" pitchFamily="2"/>
            </a:endParaRPr>
          </a:p>
          <a:p>
            <a:pPr marL="0" marR="0" lvl="0" indent="0" algn="l" rtl="0" hangingPunct="0">
              <a:lnSpc>
                <a:spcPct val="100000"/>
              </a:lnSpc>
              <a:spcBef>
                <a:spcPts val="0"/>
              </a:spcBef>
              <a:spcAft>
                <a:spcPts val="0"/>
              </a:spcAft>
              <a:buNone/>
              <a:tabLst/>
            </a:pPr>
            <a:r>
              <a:rPr lang="en-GB" sz="1800" b="0" i="0" u="none" strike="noStrike" kern="1200" dirty="0">
                <a:ln>
                  <a:noFill/>
                </a:ln>
                <a:solidFill>
                  <a:srgbClr val="C5000B"/>
                </a:solidFill>
                <a:latin typeface="Arial" pitchFamily="18"/>
                <a:ea typeface="Microsoft YaHei" pitchFamily="2"/>
                <a:cs typeface="Arial" pitchFamily="2"/>
              </a:rPr>
              <a:t>Transfer probability computation</a:t>
            </a:r>
          </a:p>
        </p:txBody>
      </p:sp>
      <p:sp>
        <p:nvSpPr>
          <p:cNvPr id="9" name="ZoneTexte 8">
            <a:extLst>
              <a:ext uri="{FF2B5EF4-FFF2-40B4-BE49-F238E27FC236}">
                <a16:creationId xmlns:a16="http://schemas.microsoft.com/office/drawing/2014/main" id="{586645D8-C170-046B-91E5-ECD984F4FA45}"/>
              </a:ext>
            </a:extLst>
          </p:cNvPr>
          <p:cNvSpPr txBox="1"/>
          <p:nvPr/>
        </p:nvSpPr>
        <p:spPr>
          <a:xfrm>
            <a:off x="4285821" y="83134"/>
            <a:ext cx="2377440" cy="369332"/>
          </a:xfrm>
          <a:prstGeom prst="rect">
            <a:avLst/>
          </a:prstGeom>
          <a:noFill/>
        </p:spPr>
        <p:txBody>
          <a:bodyPr wrap="square" rtlCol="0">
            <a:spAutoFit/>
          </a:bodyPr>
          <a:lstStyle/>
          <a:p>
            <a:pPr algn="ctr"/>
            <a:r>
              <a:rPr lang="en-GB" dirty="0"/>
              <a:t>DIT</a:t>
            </a:r>
          </a:p>
        </p:txBody>
      </p:sp>
      <p:pic>
        <p:nvPicPr>
          <p:cNvPr id="5" name="Image 4">
            <a:extLst>
              <a:ext uri="{FF2B5EF4-FFF2-40B4-BE49-F238E27FC236}">
                <a16:creationId xmlns:a16="http://schemas.microsoft.com/office/drawing/2014/main" id="{14B164A7-A350-DD1F-1ABE-B3012346AFBF}"/>
              </a:ext>
            </a:extLst>
          </p:cNvPr>
          <p:cNvPicPr>
            <a:picLocks noChangeAspect="1"/>
          </p:cNvPicPr>
          <p:nvPr/>
        </p:nvPicPr>
        <p:blipFill>
          <a:blip r:embed="rId3"/>
          <a:stretch>
            <a:fillRect/>
          </a:stretch>
        </p:blipFill>
        <p:spPr>
          <a:xfrm>
            <a:off x="7548696" y="3780718"/>
            <a:ext cx="4374363" cy="567989"/>
          </a:xfrm>
          <a:prstGeom prst="rect">
            <a:avLst/>
          </a:prstGeom>
        </p:spPr>
      </p:pic>
      <p:sp>
        <p:nvSpPr>
          <p:cNvPr id="11" name="ZoneTexte 10">
            <a:extLst>
              <a:ext uri="{FF2B5EF4-FFF2-40B4-BE49-F238E27FC236}">
                <a16:creationId xmlns:a16="http://schemas.microsoft.com/office/drawing/2014/main" id="{0F9D8A7F-E6FB-7F80-1D1D-D833D7284874}"/>
              </a:ext>
            </a:extLst>
          </p:cNvPr>
          <p:cNvSpPr txBox="1"/>
          <p:nvPr/>
        </p:nvSpPr>
        <p:spPr>
          <a:xfrm>
            <a:off x="279021" y="4730765"/>
            <a:ext cx="11461158" cy="2031325"/>
          </a:xfrm>
          <a:prstGeom prst="rect">
            <a:avLst/>
          </a:prstGeom>
          <a:noFill/>
        </p:spPr>
        <p:txBody>
          <a:bodyPr wrap="square" rtlCol="0">
            <a:spAutoFit/>
          </a:bodyPr>
          <a:lstStyle/>
          <a:p>
            <a:r>
              <a:rPr lang="en-GB" b="1" dirty="0" err="1"/>
              <a:t>Rundrup</a:t>
            </a:r>
            <a:r>
              <a:rPr lang="en-GB" b="1" dirty="0"/>
              <a:t> stochastic model evolution:</a:t>
            </a:r>
          </a:p>
          <a:p>
            <a:r>
              <a:rPr lang="fr-FR" sz="1800" dirty="0">
                <a:effectLst/>
                <a:latin typeface="TimesNewRoman"/>
              </a:rPr>
              <a:t>dissipation </a:t>
            </a:r>
            <a:r>
              <a:rPr lang="fr-FR" sz="1800" dirty="0" err="1">
                <a:effectLst/>
                <a:latin typeface="TimesNewRoman"/>
              </a:rPr>
              <a:t>proceeds</a:t>
            </a:r>
            <a:r>
              <a:rPr lang="fr-FR" sz="1800" dirty="0">
                <a:effectLst/>
                <a:latin typeface="TimesNewRoman"/>
              </a:rPr>
              <a:t> </a:t>
            </a:r>
            <a:r>
              <a:rPr lang="fr-FR" sz="1800" dirty="0" err="1">
                <a:effectLst/>
                <a:latin typeface="TimesNewRoman"/>
              </a:rPr>
              <a:t>mainly</a:t>
            </a:r>
            <a:r>
              <a:rPr lang="fr-FR" sz="1800" dirty="0">
                <a:effectLst/>
                <a:latin typeface="TimesNewRoman"/>
              </a:rPr>
              <a:t> </a:t>
            </a:r>
            <a:r>
              <a:rPr lang="fr-FR" sz="1800" dirty="0" err="1">
                <a:effectLst/>
                <a:latin typeface="TimesNewRoman"/>
              </a:rPr>
              <a:t>through</a:t>
            </a:r>
            <a:r>
              <a:rPr lang="fr-FR" sz="1800" dirty="0">
                <a:effectLst/>
                <a:latin typeface="TimesNewRoman"/>
              </a:rPr>
              <a:t> </a:t>
            </a:r>
            <a:r>
              <a:rPr lang="fr-FR" sz="1800" dirty="0" err="1">
                <a:effectLst/>
                <a:latin typeface="TimesNewRoman"/>
              </a:rPr>
              <a:t>stochastic</a:t>
            </a:r>
            <a:r>
              <a:rPr lang="fr-FR" sz="1800" dirty="0">
                <a:effectLst/>
                <a:latin typeface="TimesNewRoman"/>
              </a:rPr>
              <a:t> </a:t>
            </a:r>
            <a:r>
              <a:rPr lang="fr-FR" sz="1800" dirty="0" err="1">
                <a:effectLst/>
                <a:latin typeface="TimesNewRoman"/>
              </a:rPr>
              <a:t>transfers</a:t>
            </a:r>
            <a:r>
              <a:rPr lang="fr-FR" sz="1800" dirty="0">
                <a:effectLst/>
                <a:latin typeface="TimesNewRoman"/>
              </a:rPr>
              <a:t> of </a:t>
            </a:r>
            <a:r>
              <a:rPr lang="fr-FR" sz="1800" dirty="0" err="1">
                <a:effectLst/>
                <a:latin typeface="TimesNewRoman"/>
              </a:rPr>
              <a:t>nucleons</a:t>
            </a:r>
            <a:r>
              <a:rPr lang="fr-FR" sz="1800" dirty="0">
                <a:effectLst/>
                <a:latin typeface="TimesNewRoman"/>
              </a:rPr>
              <a:t>/clusters </a:t>
            </a:r>
            <a:r>
              <a:rPr lang="fr-FR" sz="1800" dirty="0" err="1">
                <a:effectLst/>
                <a:latin typeface="TimesNewRoman"/>
              </a:rPr>
              <a:t>decoupled</a:t>
            </a:r>
            <a:r>
              <a:rPr lang="fr-FR" sz="1800" dirty="0">
                <a:effectLst/>
                <a:latin typeface="TimesNewRoman"/>
              </a:rPr>
              <a:t> in time.</a:t>
            </a:r>
          </a:p>
          <a:p>
            <a:r>
              <a:rPr lang="fr-FR" sz="1800" dirty="0" err="1">
                <a:effectLst/>
                <a:latin typeface="TimesNewRoman"/>
              </a:rPr>
              <a:t>Nuclei</a:t>
            </a:r>
            <a:r>
              <a:rPr lang="fr-FR" sz="1800" dirty="0">
                <a:effectLst/>
                <a:latin typeface="TimesNewRoman"/>
              </a:rPr>
              <a:t> are </a:t>
            </a:r>
            <a:r>
              <a:rPr lang="fr-FR" sz="1800" dirty="0" err="1">
                <a:effectLst/>
                <a:latin typeface="TimesNewRoman"/>
              </a:rPr>
              <a:t>supposed</a:t>
            </a:r>
            <a:r>
              <a:rPr lang="fr-FR" sz="1800" dirty="0">
                <a:effectLst/>
                <a:latin typeface="TimesNewRoman"/>
              </a:rPr>
              <a:t> to move </a:t>
            </a:r>
            <a:r>
              <a:rPr lang="fr-FR" sz="1800" dirty="0" err="1">
                <a:effectLst/>
                <a:latin typeface="TimesNewRoman"/>
              </a:rPr>
              <a:t>along</a:t>
            </a:r>
            <a:r>
              <a:rPr lang="fr-FR" sz="1800" dirty="0">
                <a:effectLst/>
                <a:latin typeface="TimesNewRoman"/>
              </a:rPr>
              <a:t> </a:t>
            </a:r>
            <a:r>
              <a:rPr lang="fr-FR" sz="1800" dirty="0" err="1">
                <a:effectLst/>
                <a:latin typeface="TimesNewRoman"/>
              </a:rPr>
              <a:t>classical</a:t>
            </a:r>
            <a:r>
              <a:rPr lang="fr-FR" sz="1800" dirty="0">
                <a:effectLst/>
                <a:latin typeface="TimesNewRoman"/>
              </a:rPr>
              <a:t> </a:t>
            </a:r>
            <a:r>
              <a:rPr lang="fr-FR" sz="1800" dirty="0" err="1">
                <a:effectLst/>
                <a:latin typeface="TimesNewRoman"/>
              </a:rPr>
              <a:t>trajectories</a:t>
            </a:r>
            <a:r>
              <a:rPr lang="fr-FR" sz="1800" dirty="0">
                <a:effectLst/>
                <a:latin typeface="TimesNewRoman"/>
              </a:rPr>
              <a:t>.</a:t>
            </a:r>
          </a:p>
          <a:p>
            <a:r>
              <a:rPr lang="fr-FR" sz="1800" dirty="0">
                <a:effectLst/>
                <a:latin typeface="TimesNewRoman"/>
              </a:rPr>
              <a:t> </a:t>
            </a:r>
            <a:r>
              <a:rPr lang="fr-FR" sz="1800" dirty="0" err="1">
                <a:effectLst/>
                <a:latin typeface="TimesNewRoman"/>
              </a:rPr>
              <a:t>When</a:t>
            </a:r>
            <a:r>
              <a:rPr lang="fr-FR" sz="1800" dirty="0">
                <a:effectLst/>
                <a:latin typeface="TimesNewRoman"/>
              </a:rPr>
              <a:t> </a:t>
            </a:r>
            <a:r>
              <a:rPr lang="fr-FR" sz="1800" dirty="0" err="1">
                <a:effectLst/>
                <a:latin typeface="TimesNewRoman"/>
              </a:rPr>
              <a:t>they</a:t>
            </a:r>
            <a:r>
              <a:rPr lang="fr-FR" sz="1800" dirty="0">
                <a:effectLst/>
                <a:latin typeface="TimesNewRoman"/>
              </a:rPr>
              <a:t> come close to </a:t>
            </a:r>
            <a:r>
              <a:rPr lang="fr-FR" sz="1800" dirty="0" err="1">
                <a:effectLst/>
                <a:latin typeface="TimesNewRoman"/>
              </a:rPr>
              <a:t>each</a:t>
            </a:r>
            <a:r>
              <a:rPr lang="fr-FR" sz="1800" dirty="0">
                <a:effectLst/>
                <a:latin typeface="TimesNewRoman"/>
              </a:rPr>
              <a:t> </a:t>
            </a:r>
            <a:r>
              <a:rPr lang="fr-FR" sz="1800" dirty="0" err="1">
                <a:effectLst/>
                <a:latin typeface="TimesNewRoman"/>
              </a:rPr>
              <a:t>other</a:t>
            </a:r>
            <a:r>
              <a:rPr lang="fr-FR" sz="1800" dirty="0">
                <a:effectLst/>
                <a:latin typeface="TimesNewRoman"/>
              </a:rPr>
              <a:t>, a </a:t>
            </a:r>
            <a:r>
              <a:rPr lang="fr-FR" sz="1800" dirty="0" err="1">
                <a:effectLst/>
                <a:latin typeface="TimesNewRoman"/>
              </a:rPr>
              <a:t>window</a:t>
            </a:r>
            <a:r>
              <a:rPr lang="fr-FR" sz="1800" dirty="0">
                <a:effectLst/>
                <a:latin typeface="TimesNewRoman"/>
              </a:rPr>
              <a:t> </a:t>
            </a:r>
            <a:r>
              <a:rPr lang="fr-FR" sz="1800" dirty="0" err="1">
                <a:effectLst/>
                <a:latin typeface="TimesNewRoman"/>
              </a:rPr>
              <a:t>defined</a:t>
            </a:r>
            <a:r>
              <a:rPr lang="fr-FR" sz="1800" dirty="0">
                <a:effectLst/>
                <a:latin typeface="TimesNewRoman"/>
              </a:rPr>
              <a:t> by </a:t>
            </a:r>
            <a:r>
              <a:rPr lang="fr-FR" sz="1800" dirty="0" err="1">
                <a:effectLst/>
                <a:latin typeface="TimesNewRoman"/>
              </a:rPr>
              <a:t>potential</a:t>
            </a:r>
            <a:r>
              <a:rPr lang="fr-FR" sz="1800" dirty="0">
                <a:effectLst/>
                <a:latin typeface="TimesNewRoman"/>
              </a:rPr>
              <a:t> </a:t>
            </a:r>
            <a:r>
              <a:rPr lang="fr-FR" sz="1800" dirty="0" err="1">
                <a:effectLst/>
                <a:latin typeface="TimesNewRoman"/>
              </a:rPr>
              <a:t>barriers</a:t>
            </a:r>
            <a:r>
              <a:rPr lang="fr-FR" sz="1800" dirty="0">
                <a:effectLst/>
                <a:latin typeface="TimesNewRoman"/>
              </a:rPr>
              <a:t> opens and </a:t>
            </a:r>
            <a:r>
              <a:rPr lang="fr-FR" sz="1800" dirty="0" err="1">
                <a:effectLst/>
                <a:latin typeface="TimesNewRoman"/>
              </a:rPr>
              <a:t>stochastic</a:t>
            </a:r>
            <a:r>
              <a:rPr lang="fr-FR" sz="1800" dirty="0">
                <a:effectLst/>
                <a:latin typeface="TimesNewRoman"/>
              </a:rPr>
              <a:t> </a:t>
            </a:r>
            <a:r>
              <a:rPr lang="fr-FR" sz="1800" dirty="0" err="1">
                <a:effectLst/>
                <a:latin typeface="TimesNewRoman"/>
              </a:rPr>
              <a:t>transfers</a:t>
            </a:r>
            <a:r>
              <a:rPr lang="fr-FR" sz="1800" dirty="0">
                <a:effectLst/>
                <a:latin typeface="TimesNewRoman"/>
              </a:rPr>
              <a:t> </a:t>
            </a:r>
            <a:r>
              <a:rPr lang="fr-FR" sz="1800" dirty="0" err="1">
                <a:effectLst/>
                <a:latin typeface="TimesNewRoman"/>
              </a:rPr>
              <a:t>may</a:t>
            </a:r>
            <a:r>
              <a:rPr lang="fr-FR" sz="1800" dirty="0">
                <a:effectLst/>
                <a:latin typeface="TimesNewRoman"/>
              </a:rPr>
              <a:t> </a:t>
            </a:r>
            <a:r>
              <a:rPr lang="fr-FR" sz="1800" dirty="0" err="1">
                <a:effectLst/>
                <a:latin typeface="TimesNewRoman"/>
              </a:rPr>
              <a:t>occur</a:t>
            </a:r>
            <a:r>
              <a:rPr lang="fr-FR" sz="1800" dirty="0">
                <a:effectLst/>
                <a:latin typeface="TimesNewRoman"/>
              </a:rPr>
              <a:t>. </a:t>
            </a:r>
            <a:r>
              <a:rPr lang="fr-FR" sz="1800" dirty="0" err="1">
                <a:effectLst/>
                <a:latin typeface="TimesNewRoman"/>
              </a:rPr>
              <a:t>These</a:t>
            </a:r>
            <a:r>
              <a:rPr lang="fr-FR" sz="1800" dirty="0">
                <a:effectLst/>
                <a:latin typeface="TimesNewRoman"/>
              </a:rPr>
              <a:t> </a:t>
            </a:r>
            <a:r>
              <a:rPr lang="fr-FR" sz="1800" dirty="0" err="1">
                <a:effectLst/>
                <a:latin typeface="TimesNewRoman"/>
              </a:rPr>
              <a:t>transfers</a:t>
            </a:r>
            <a:r>
              <a:rPr lang="fr-FR" sz="1800" dirty="0">
                <a:effectLst/>
                <a:latin typeface="TimesNewRoman"/>
              </a:rPr>
              <a:t> </a:t>
            </a:r>
            <a:r>
              <a:rPr lang="fr-FR" sz="1800" dirty="0" err="1">
                <a:effectLst/>
                <a:latin typeface="TimesNewRoman"/>
              </a:rPr>
              <a:t>generate</a:t>
            </a:r>
            <a:r>
              <a:rPr lang="fr-FR" sz="1800" dirty="0">
                <a:effectLst/>
                <a:latin typeface="TimesNewRoman"/>
              </a:rPr>
              <a:t> dissipation and fluctuations. </a:t>
            </a:r>
            <a:endParaRPr lang="fr-FR" dirty="0"/>
          </a:p>
          <a:p>
            <a:pPr algn="ctr"/>
            <a:r>
              <a:rPr lang="fr-FR" sz="1800" dirty="0">
                <a:effectLst/>
                <a:latin typeface="TimesNewRoman"/>
              </a:rPr>
              <a:t> </a:t>
            </a:r>
            <a:endParaRPr lang="fr-FR" dirty="0"/>
          </a:p>
          <a:p>
            <a:endParaRPr lang="en-GB" dirty="0"/>
          </a:p>
        </p:txBody>
      </p:sp>
    </p:spTree>
    <p:extLst>
      <p:ext uri="{BB962C8B-B14F-4D97-AF65-F5344CB8AC3E}">
        <p14:creationId xmlns:p14="http://schemas.microsoft.com/office/powerpoint/2010/main" val="161503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7E3429-B1F7-C2F7-8A6D-873500410660}"/>
              </a:ext>
            </a:extLst>
          </p:cNvPr>
          <p:cNvSpPr txBox="1"/>
          <p:nvPr/>
        </p:nvSpPr>
        <p:spPr>
          <a:xfrm>
            <a:off x="0" y="0"/>
            <a:ext cx="12191999" cy="369332"/>
          </a:xfrm>
          <a:prstGeom prst="rect">
            <a:avLst/>
          </a:prstGeom>
          <a:noFill/>
        </p:spPr>
        <p:txBody>
          <a:bodyPr wrap="square" rtlCol="0">
            <a:spAutoFit/>
          </a:bodyPr>
          <a:lstStyle/>
          <a:p>
            <a:pPr algn="ctr"/>
            <a:r>
              <a:rPr lang="fr-FR" b="1" i="0" u="none" strike="noStrike" dirty="0">
                <a:solidFill>
                  <a:schemeClr val="accent2">
                    <a:lumMod val="50000"/>
                  </a:schemeClr>
                </a:solidFill>
                <a:effectLst/>
                <a:latin typeface="Arial Narrow" panose="020B0604020202020204" pitchFamily="34" charset="0"/>
              </a:rPr>
              <a:t>E896_24</a:t>
            </a:r>
            <a:r>
              <a:rPr lang="fr-FR" b="0" i="0" u="none" strike="noStrike" dirty="0">
                <a:solidFill>
                  <a:srgbClr val="000000"/>
                </a:solidFill>
                <a:effectLst/>
                <a:latin typeface="Arial Narrow" panose="020B0604020202020204" pitchFamily="34" charset="0"/>
              </a:rPr>
              <a:t> </a:t>
            </a:r>
            <a:r>
              <a:rPr lang="en-GB" b="0" i="0" u="none" strike="noStrike" dirty="0">
                <a:effectLst/>
                <a:latin typeface="Arial" panose="020B0604020202020204" pitchFamily="34" charset="0"/>
              </a:rPr>
              <a:t>Study of the Heavy Fragment survival in Multi-Nucleon Transfer reactions</a:t>
            </a:r>
            <a:endParaRPr lang="en-GB" dirty="0"/>
          </a:p>
        </p:txBody>
      </p:sp>
      <p:sp>
        <p:nvSpPr>
          <p:cNvPr id="6" name="ZoneTexte 5">
            <a:extLst>
              <a:ext uri="{FF2B5EF4-FFF2-40B4-BE49-F238E27FC236}">
                <a16:creationId xmlns:a16="http://schemas.microsoft.com/office/drawing/2014/main" id="{4873300B-0F55-4DED-67A6-5256EB036BA1}"/>
              </a:ext>
            </a:extLst>
          </p:cNvPr>
          <p:cNvSpPr txBox="1"/>
          <p:nvPr/>
        </p:nvSpPr>
        <p:spPr>
          <a:xfrm>
            <a:off x="0" y="6483745"/>
            <a:ext cx="12191999" cy="369332"/>
          </a:xfrm>
          <a:prstGeom prst="rect">
            <a:avLst/>
          </a:prstGeom>
          <a:noFill/>
        </p:spPr>
        <p:txBody>
          <a:bodyPr wrap="square">
            <a:spAutoFit/>
          </a:bodyPr>
          <a:lstStyle/>
          <a:p>
            <a:pPr algn="ctr"/>
            <a:r>
              <a:rPr lang="fr-FR" i="0" u="none" strike="noStrike" dirty="0">
                <a:effectLst/>
              </a:rPr>
              <a:t>I. Stefan</a:t>
            </a:r>
            <a:r>
              <a:rPr lang="fr-FR" b="0" i="0" u="none" strike="noStrike" dirty="0">
                <a:effectLst/>
              </a:rPr>
              <a:t>, B. </a:t>
            </a:r>
            <a:r>
              <a:rPr lang="fr-FR" b="0" i="0" u="none" strike="noStrike" dirty="0" err="1">
                <a:effectLst/>
              </a:rPr>
              <a:t>Sulignano</a:t>
            </a:r>
            <a:r>
              <a:rPr lang="fr-FR" b="0" i="0" u="none" strike="noStrike" dirty="0">
                <a:effectLst/>
              </a:rPr>
              <a:t>, N. </a:t>
            </a:r>
            <a:r>
              <a:rPr lang="fr-FR" b="0" i="0" u="none" strike="noStrike" dirty="0" err="1">
                <a:effectLst/>
              </a:rPr>
              <a:t>Alahari</a:t>
            </a:r>
            <a:r>
              <a:rPr lang="fr-FR" b="0" i="0" u="none" strike="noStrike" dirty="0">
                <a:effectLst/>
              </a:rPr>
              <a:t>, D. Ackermann and </a:t>
            </a:r>
            <a:r>
              <a:rPr lang="fr-FR" b="0" i="0" u="none" strike="noStrike" dirty="0">
                <a:solidFill>
                  <a:schemeClr val="accent2">
                    <a:lumMod val="50000"/>
                  </a:schemeClr>
                </a:solidFill>
                <a:effectLst/>
                <a:latin typeface="Arial Narrow" panose="020B0604020202020204" pitchFamily="34" charset="0"/>
              </a:rPr>
              <a:t>E896_24</a:t>
            </a:r>
            <a:r>
              <a:rPr lang="fr-FR" b="0" i="0" u="none" strike="noStrike" dirty="0">
                <a:solidFill>
                  <a:srgbClr val="000000"/>
                </a:solidFill>
                <a:effectLst/>
                <a:latin typeface="Arial Narrow" panose="020B0604020202020204" pitchFamily="34" charset="0"/>
              </a:rPr>
              <a:t> collaboration</a:t>
            </a:r>
            <a:endParaRPr lang="fr-FR" b="0" i="0" u="none" strike="noStrike" baseline="30000" dirty="0">
              <a:effectLst/>
            </a:endParaRPr>
          </a:p>
        </p:txBody>
      </p:sp>
      <p:sp>
        <p:nvSpPr>
          <p:cNvPr id="22" name="ZoneTexte 21">
            <a:extLst>
              <a:ext uri="{FF2B5EF4-FFF2-40B4-BE49-F238E27FC236}">
                <a16:creationId xmlns:a16="http://schemas.microsoft.com/office/drawing/2014/main" id="{5B875080-DA7B-471D-5FD4-6A03CF1B6605}"/>
              </a:ext>
            </a:extLst>
          </p:cNvPr>
          <p:cNvSpPr txBox="1"/>
          <p:nvPr/>
        </p:nvSpPr>
        <p:spPr>
          <a:xfrm>
            <a:off x="285227" y="408965"/>
            <a:ext cx="6190101" cy="338554"/>
          </a:xfrm>
          <a:prstGeom prst="rect">
            <a:avLst/>
          </a:prstGeom>
          <a:noFill/>
        </p:spPr>
        <p:txBody>
          <a:bodyPr wrap="square" rtlCol="0">
            <a:spAutoFit/>
          </a:bodyPr>
          <a:lstStyle/>
          <a:p>
            <a:r>
              <a:rPr lang="en-GB" sz="1600" b="1" baseline="30000" dirty="0"/>
              <a:t>232</a:t>
            </a:r>
            <a:r>
              <a:rPr lang="en-GB" sz="1600" b="1" dirty="0"/>
              <a:t>Th beam  0.3 mg/cm2 </a:t>
            </a:r>
            <a:r>
              <a:rPr lang="en-GB" sz="1600" b="1" baseline="30000" dirty="0"/>
              <a:t>96</a:t>
            </a:r>
            <a:r>
              <a:rPr lang="en-GB" sz="1600" b="1" dirty="0"/>
              <a:t>Zr enriched target @6 </a:t>
            </a:r>
            <a:r>
              <a:rPr lang="en-GB" sz="1600" b="1" dirty="0" err="1"/>
              <a:t>AMeV</a:t>
            </a:r>
            <a:endParaRPr lang="en-GB" sz="1600" b="1" dirty="0"/>
          </a:p>
        </p:txBody>
      </p:sp>
      <p:grpSp>
        <p:nvGrpSpPr>
          <p:cNvPr id="64" name="Groupe 63">
            <a:extLst>
              <a:ext uri="{FF2B5EF4-FFF2-40B4-BE49-F238E27FC236}">
                <a16:creationId xmlns:a16="http://schemas.microsoft.com/office/drawing/2014/main" id="{04EC70A7-E48B-C850-DCBE-081F29C9EDC2}"/>
              </a:ext>
            </a:extLst>
          </p:cNvPr>
          <p:cNvGrpSpPr/>
          <p:nvPr/>
        </p:nvGrpSpPr>
        <p:grpSpPr>
          <a:xfrm>
            <a:off x="2503346" y="2734445"/>
            <a:ext cx="3704441" cy="853295"/>
            <a:chOff x="7750615" y="5630450"/>
            <a:chExt cx="3704441" cy="853295"/>
          </a:xfrm>
        </p:grpSpPr>
        <p:sp>
          <p:nvSpPr>
            <p:cNvPr id="63" name="Rectangle : coins arrondis 62">
              <a:extLst>
                <a:ext uri="{FF2B5EF4-FFF2-40B4-BE49-F238E27FC236}">
                  <a16:creationId xmlns:a16="http://schemas.microsoft.com/office/drawing/2014/main" id="{89BF122C-DE18-394A-8743-89C8E61D5AB1}"/>
                </a:ext>
              </a:extLst>
            </p:cNvPr>
            <p:cNvSpPr/>
            <p:nvPr/>
          </p:nvSpPr>
          <p:spPr>
            <a:xfrm>
              <a:off x="7815328" y="5630450"/>
              <a:ext cx="3530108" cy="8532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ZoneTexte 61">
              <a:extLst>
                <a:ext uri="{FF2B5EF4-FFF2-40B4-BE49-F238E27FC236}">
                  <a16:creationId xmlns:a16="http://schemas.microsoft.com/office/drawing/2014/main" id="{A61E7476-FBA3-58A5-D486-E8E9B9AA126E}"/>
                </a:ext>
              </a:extLst>
            </p:cNvPr>
            <p:cNvSpPr txBox="1"/>
            <p:nvPr/>
          </p:nvSpPr>
          <p:spPr>
            <a:xfrm>
              <a:off x="7750615" y="5702845"/>
              <a:ext cx="3704441" cy="738664"/>
            </a:xfrm>
            <a:prstGeom prst="rect">
              <a:avLst/>
            </a:prstGeom>
            <a:noFill/>
          </p:spPr>
          <p:txBody>
            <a:bodyPr wrap="square" rtlCol="0">
              <a:spAutoFit/>
            </a:bodyPr>
            <a:lstStyle/>
            <a:p>
              <a:pPr algn="ctr"/>
              <a:r>
                <a:rPr lang="en-GB" sz="1400" dirty="0"/>
                <a:t>Calculated  using simulated transmission through VAMOS++ and accounting for proper VAMOS second arm acceptance</a:t>
              </a:r>
            </a:p>
          </p:txBody>
        </p:sp>
      </p:grpSp>
      <p:grpSp>
        <p:nvGrpSpPr>
          <p:cNvPr id="47" name="Groupe 46">
            <a:extLst>
              <a:ext uri="{FF2B5EF4-FFF2-40B4-BE49-F238E27FC236}">
                <a16:creationId xmlns:a16="http://schemas.microsoft.com/office/drawing/2014/main" id="{6B57CAE1-65B0-ECE9-072A-9B0A87A21F52}"/>
              </a:ext>
            </a:extLst>
          </p:cNvPr>
          <p:cNvGrpSpPr/>
          <p:nvPr/>
        </p:nvGrpSpPr>
        <p:grpSpPr>
          <a:xfrm>
            <a:off x="310029" y="480908"/>
            <a:ext cx="11596744" cy="5891260"/>
            <a:chOff x="5843808" y="2066416"/>
            <a:chExt cx="5793190" cy="3628587"/>
          </a:xfrm>
        </p:grpSpPr>
        <p:pic>
          <p:nvPicPr>
            <p:cNvPr id="48" name="Image 47">
              <a:extLst>
                <a:ext uri="{FF2B5EF4-FFF2-40B4-BE49-F238E27FC236}">
                  <a16:creationId xmlns:a16="http://schemas.microsoft.com/office/drawing/2014/main" id="{9983C72B-C982-F8E3-988E-BB1C58018B4F}"/>
                </a:ext>
              </a:extLst>
            </p:cNvPr>
            <p:cNvPicPr>
              <a:picLocks noChangeAspect="1"/>
            </p:cNvPicPr>
            <p:nvPr/>
          </p:nvPicPr>
          <p:blipFill>
            <a:blip r:embed="rId2"/>
            <a:stretch>
              <a:fillRect/>
            </a:stretch>
          </p:blipFill>
          <p:spPr>
            <a:xfrm>
              <a:off x="5843808" y="2066416"/>
              <a:ext cx="5793190" cy="3628587"/>
            </a:xfrm>
            <a:prstGeom prst="rect">
              <a:avLst/>
            </a:prstGeom>
          </p:spPr>
        </p:pic>
        <p:sp>
          <p:nvSpPr>
            <p:cNvPr id="50" name="ZoneTexte 49">
              <a:extLst>
                <a:ext uri="{FF2B5EF4-FFF2-40B4-BE49-F238E27FC236}">
                  <a16:creationId xmlns:a16="http://schemas.microsoft.com/office/drawing/2014/main" id="{6185B80F-962A-D81A-28D8-9E7A07EF2BAD}"/>
                </a:ext>
              </a:extLst>
            </p:cNvPr>
            <p:cNvSpPr txBox="1"/>
            <p:nvPr/>
          </p:nvSpPr>
          <p:spPr>
            <a:xfrm>
              <a:off x="7521461" y="3001945"/>
              <a:ext cx="809896" cy="258320"/>
            </a:xfrm>
            <a:prstGeom prst="rect">
              <a:avLst/>
            </a:prstGeom>
            <a:noFill/>
          </p:spPr>
          <p:txBody>
            <a:bodyPr wrap="square" rtlCol="0">
              <a:spAutoFit/>
            </a:bodyPr>
            <a:lstStyle/>
            <a:p>
              <a:r>
                <a:rPr lang="en-GB" b="1" baseline="30000" dirty="0">
                  <a:solidFill>
                    <a:schemeClr val="accent6"/>
                  </a:solidFill>
                </a:rPr>
                <a:t>234</a:t>
              </a:r>
              <a:r>
                <a:rPr lang="en-GB" b="1" dirty="0">
                  <a:solidFill>
                    <a:schemeClr val="accent6"/>
                  </a:solidFill>
                </a:rPr>
                <a:t>Th</a:t>
              </a:r>
            </a:p>
          </p:txBody>
        </p:sp>
      </p:grpSp>
      <p:cxnSp>
        <p:nvCxnSpPr>
          <p:cNvPr id="10" name="Connecteur droit avec flèche 9">
            <a:extLst>
              <a:ext uri="{FF2B5EF4-FFF2-40B4-BE49-F238E27FC236}">
                <a16:creationId xmlns:a16="http://schemas.microsoft.com/office/drawing/2014/main" id="{BCB9BF10-B318-A667-299D-9B457BBED6C9}"/>
              </a:ext>
            </a:extLst>
          </p:cNvPr>
          <p:cNvCxnSpPr>
            <a:cxnSpLocks/>
          </p:cNvCxnSpPr>
          <p:nvPr/>
        </p:nvCxnSpPr>
        <p:spPr>
          <a:xfrm>
            <a:off x="4195482" y="2425614"/>
            <a:ext cx="1094095" cy="197254"/>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844307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16035</TotalTime>
  <Words>2204</Words>
  <Application>Microsoft Macintosh PowerPoint</Application>
  <PresentationFormat>Grand écran</PresentationFormat>
  <Paragraphs>289</Paragraphs>
  <Slides>17</Slides>
  <Notes>7</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17</vt:i4>
      </vt:variant>
    </vt:vector>
  </HeadingPairs>
  <TitlesOfParts>
    <vt:vector size="30" baseType="lpstr">
      <vt:lpstr>Arial</vt:lpstr>
      <vt:lpstr>Arial Narrow</vt:lpstr>
      <vt:lpstr>Calibri</vt:lpstr>
      <vt:lpstr>Calibri Light</vt:lpstr>
      <vt:lpstr>CMMI9</vt:lpstr>
      <vt:lpstr>CMR6</vt:lpstr>
      <vt:lpstr>CMR9</vt:lpstr>
      <vt:lpstr>Helvetica Neue</vt:lpstr>
      <vt:lpstr>Latin Modern Roman 12</vt:lpstr>
      <vt:lpstr>Liberation Sans</vt:lpstr>
      <vt:lpstr>Times</vt:lpstr>
      <vt:lpstr>TimesNewRoman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Summary</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Gheorghe Iulian Stefan</dc:creator>
  <cp:lastModifiedBy>Gheorghe Iulian Stefan</cp:lastModifiedBy>
  <cp:revision>52</cp:revision>
  <dcterms:created xsi:type="dcterms:W3CDTF">2024-06-17T20:08:30Z</dcterms:created>
  <dcterms:modified xsi:type="dcterms:W3CDTF">2025-06-19T11:34:44Z</dcterms:modified>
</cp:coreProperties>
</file>