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4"/>
  </p:notesMasterIdLst>
  <p:handoutMasterIdLst>
    <p:handoutMasterId r:id="rId15"/>
  </p:handoutMasterIdLst>
  <p:sldIdLst>
    <p:sldId id="271" r:id="rId2"/>
    <p:sldId id="1314" r:id="rId3"/>
    <p:sldId id="1324" r:id="rId4"/>
    <p:sldId id="1327" r:id="rId5"/>
    <p:sldId id="1326" r:id="rId6"/>
    <p:sldId id="1321" r:id="rId7"/>
    <p:sldId id="1322" r:id="rId8"/>
    <p:sldId id="1319" r:id="rId9"/>
    <p:sldId id="1325" r:id="rId10"/>
    <p:sldId id="1328" r:id="rId11"/>
    <p:sldId id="1317" r:id="rId12"/>
    <p:sldId id="1329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5" autoAdjust="0"/>
    <p:restoredTop sz="96269" autoAdjust="0"/>
  </p:normalViewPr>
  <p:slideViewPr>
    <p:cSldViewPr>
      <p:cViewPr>
        <p:scale>
          <a:sx n="212" d="100"/>
          <a:sy n="212" d="100"/>
        </p:scale>
        <p:origin x="968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2992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A9748F-DF4C-1C77-611A-D8E51AC1C75C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3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-27384"/>
            <a:ext cx="7236464" cy="90872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" y="0"/>
            <a:ext cx="9143696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804" y="169116"/>
            <a:ext cx="4828547" cy="488983"/>
          </a:xfrm>
        </p:spPr>
        <p:txBody>
          <a:bodyPr>
            <a:normAutofit/>
          </a:bodyPr>
          <a:lstStyle>
            <a:lvl1pPr>
              <a:defRPr sz="2037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274" y="1681711"/>
            <a:ext cx="3868615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9274" y="2504599"/>
            <a:ext cx="3868615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8595" y="1681711"/>
            <a:ext cx="3887480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28595" y="2504599"/>
            <a:ext cx="3887480" cy="3685030"/>
          </a:xfrm>
        </p:spPr>
        <p:txBody>
          <a:bodyPr/>
          <a:lstStyle>
            <a:lvl1pPr marL="194036" indent="-194036">
              <a:defRPr lang="fr-FR" sz="2377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582107" indent="-194036">
              <a:defRPr lang="fr-FR" sz="2037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970178" indent="-194036">
              <a:defRPr lang="fr-FR" sz="1698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194036" lvl="0" indent="-194036" algn="l" defTabSz="776143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582107" lvl="1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970178" lvl="2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493891" y="6467913"/>
            <a:ext cx="415621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925757" y="6467913"/>
            <a:ext cx="2056255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6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26000" y="533404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26000" y="577854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546854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pic>
        <p:nvPicPr>
          <p:cNvPr id="1030" name="Image 6" descr="logo couleur HD.pd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0642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8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3" r:id="rId9"/>
    <p:sldLayoutId id="2147483704" r:id="rId10"/>
    <p:sldLayoutId id="2147483763" r:id="rId11"/>
  </p:sldLayoutIdLst>
  <p:transition>
    <p:wipe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506/APhysPolBSupp.18.2-A2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0/epja/s10050-024-01441-0" TargetMode="External"/><Relationship Id="rId3" Type="http://schemas.openxmlformats.org/officeDocument/2006/relationships/hyperlink" Target="https://doi.org/10.1016/j.nima.2024.170144" TargetMode="External"/><Relationship Id="rId7" Type="http://schemas.openxmlformats.org/officeDocument/2006/relationships/hyperlink" Target="http://dx.doi.org/10.1007/s10967-023-09164-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x.doi.org/10.1063/5.0193489" TargetMode="External"/><Relationship Id="rId5" Type="http://schemas.openxmlformats.org/officeDocument/2006/relationships/hyperlink" Target="https://doi.org/10.1103/PhysRevC.110.054310" TargetMode="External"/><Relationship Id="rId4" Type="http://schemas.openxmlformats.org/officeDocument/2006/relationships/hyperlink" Target="https://doi.org/10.1016/j.physletb.2025.13935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</a:t>
            </a:r>
            <a:r>
              <a:rPr lang="fr-FR" b="1" u="sng" dirty="0"/>
              <a:t>SIRIUS</a:t>
            </a:r>
            <a:r>
              <a:rPr lang="fr-FR" dirty="0"/>
              <a:t> / SHEXI / SHE</a:t>
            </a:r>
            <a:endParaRPr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8841952" y="6467913"/>
            <a:ext cx="140059" cy="364730"/>
          </a:xfrm>
        </p:spPr>
        <p:txBody>
          <a:bodyPr/>
          <a:lstStyle/>
          <a:p>
            <a:pPr>
              <a:defRPr/>
            </a:pPr>
            <a:fld id="{77E71596-5F9D-49C5-9701-16B3CA54319D}" type="slidenum">
              <a:rPr lang="fr-FR"/>
              <a:t>1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 bwMode="auto">
          <a:xfrm>
            <a:off x="670270" y="214513"/>
            <a:ext cx="3647241" cy="3667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dirty="0">
                <a:ea typeface="Times New Roman"/>
                <a:cs typeface="Times New Roman"/>
              </a:rPr>
              <a:t>S3/SIRIUS</a:t>
            </a:r>
            <a:endParaRPr dirty="0"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140679" y="703184"/>
            <a:ext cx="8810712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28" b="1" dirty="0">
                <a:solidFill>
                  <a:srgbClr val="1A629A"/>
                </a:solidFill>
              </a:rPr>
              <a:t>Master Projet S3:               </a:t>
            </a:r>
            <a:r>
              <a:rPr lang="fr-FR" sz="1528" dirty="0"/>
              <a:t>H. </a:t>
            </a:r>
            <a:r>
              <a:rPr lang="fr-FR" sz="1528" dirty="0" err="1"/>
              <a:t>Savajols</a:t>
            </a:r>
            <a:endParaRPr sz="1528" dirty="0"/>
          </a:p>
          <a:p>
            <a:pPr>
              <a:defRPr/>
            </a:pPr>
            <a:r>
              <a:rPr lang="fr-FR" sz="1528" b="1" dirty="0">
                <a:solidFill>
                  <a:srgbClr val="1A629A"/>
                </a:solidFill>
              </a:rPr>
              <a:t>sous-projet SIRIUS:          </a:t>
            </a:r>
            <a:r>
              <a:rPr lang="fr-FR" sz="1528" dirty="0"/>
              <a:t>J. Piot (scientifique)   N. </a:t>
            </a:r>
            <a:r>
              <a:rPr lang="fr-FR" sz="1528" dirty="0" err="1"/>
              <a:t>Karkour</a:t>
            </a:r>
            <a:r>
              <a:rPr lang="fr-FR" sz="1528" dirty="0"/>
              <a:t> (technique)</a:t>
            </a:r>
          </a:p>
          <a:p>
            <a:pPr>
              <a:defRPr/>
            </a:pPr>
            <a:r>
              <a:rPr lang="fr-FR" sz="1528" b="1" dirty="0" err="1">
                <a:solidFill>
                  <a:srgbClr val="1A629A"/>
                </a:solidFill>
              </a:rPr>
              <a:t>IJCLab</a:t>
            </a:r>
            <a:r>
              <a:rPr lang="fr-FR" sz="1528" b="1" dirty="0">
                <a:solidFill>
                  <a:srgbClr val="1A629A"/>
                </a:solidFill>
              </a:rPr>
              <a:t>:                               </a:t>
            </a:r>
            <a:r>
              <a:rPr lang="fr-FR" sz="1528" dirty="0"/>
              <a:t>K. </a:t>
            </a:r>
            <a:r>
              <a:rPr lang="fr-FR" sz="1528" dirty="0" err="1"/>
              <a:t>Hauschild</a:t>
            </a:r>
            <a:endParaRPr lang="fr-FR" sz="152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32109-DD40-A847-86AA-9BCC4FEA41DB}"/>
              </a:ext>
            </a:extLst>
          </p:cNvPr>
          <p:cNvSpPr txBox="1"/>
          <p:nvPr/>
        </p:nvSpPr>
        <p:spPr>
          <a:xfrm>
            <a:off x="5381432" y="181146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pôle</a:t>
            </a:r>
            <a:r>
              <a:rPr lang="en-GB" b="1" dirty="0"/>
              <a:t> </a:t>
            </a:r>
            <a:r>
              <a:rPr lang="en-GB" b="1" dirty="0" err="1"/>
              <a:t>nucléaire</a:t>
            </a:r>
            <a:r>
              <a:rPr lang="en-GB" b="1" dirty="0"/>
              <a:t> et </a:t>
            </a:r>
            <a:r>
              <a:rPr lang="en-GB" b="1" dirty="0" err="1"/>
              <a:t>pôle</a:t>
            </a:r>
            <a:r>
              <a:rPr lang="en-GB" b="1" dirty="0"/>
              <a:t> </a:t>
            </a:r>
            <a:r>
              <a:rPr lang="en-GB" b="1" dirty="0" err="1"/>
              <a:t>ingénierie</a:t>
            </a:r>
            <a:r>
              <a:rPr lang="en-GB" b="1" dirty="0"/>
              <a:t> </a:t>
            </a:r>
            <a:endParaRPr lang="en-GB" dirty="0"/>
          </a:p>
          <a:p>
            <a:endParaRPr lang="en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03520-F3BF-2843-98A5-E5CB3EDE091F}"/>
              </a:ext>
            </a:extLst>
          </p:cNvPr>
          <p:cNvSpPr txBox="1"/>
          <p:nvPr/>
        </p:nvSpPr>
        <p:spPr>
          <a:xfrm>
            <a:off x="138107" y="1653741"/>
            <a:ext cx="8813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SIRIUS: the detection system to be installed at the focal plane of S</a:t>
            </a:r>
            <a:r>
              <a:rPr lang="en-FR" baseline="30000" dirty="0"/>
              <a:t>3 </a:t>
            </a:r>
            <a:r>
              <a:rPr lang="en-FR" dirty="0"/>
              <a:t>@ GANIL</a:t>
            </a:r>
          </a:p>
          <a:p>
            <a:r>
              <a:rPr lang="en-FR" dirty="0"/>
              <a:t>	for heavy element spectroscopy</a:t>
            </a:r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r>
              <a:rPr lang="en-FR" dirty="0"/>
              <a:t>Our implication</a:t>
            </a:r>
          </a:p>
          <a:p>
            <a:r>
              <a:rPr lang="en-FR" dirty="0">
                <a:sym typeface="Wingdings" pitchFamily="2" charset="2"/>
              </a:rPr>
              <a:t>	 upgraded NUMEXO2 mezzanine cards for the DSSD and the tunnel</a:t>
            </a:r>
          </a:p>
          <a:p>
            <a:r>
              <a:rPr lang="en-FR" dirty="0">
                <a:sym typeface="Wingdings" pitchFamily="2" charset="2"/>
              </a:rPr>
              <a:t>	 front- and back-end electronics for the tunnel (digital feedback CSP)</a:t>
            </a:r>
          </a:p>
          <a:p>
            <a:r>
              <a:rPr lang="en-FR" dirty="0">
                <a:sym typeface="Wingdings" pitchFamily="2" charset="2"/>
              </a:rPr>
              <a:t>	 detector tests and analysis</a:t>
            </a:r>
          </a:p>
          <a:p>
            <a:r>
              <a:rPr lang="en-FR" dirty="0">
                <a:sym typeface="Wingdings" pitchFamily="2" charset="2"/>
              </a:rPr>
              <a:t>	 Geant4 simulations</a:t>
            </a:r>
          </a:p>
          <a:p>
            <a:r>
              <a:rPr lang="en-FR" dirty="0">
                <a:sym typeface="Wingdings" pitchFamily="2" charset="2"/>
              </a:rPr>
              <a:t>	 experimental know-how</a:t>
            </a:r>
            <a:endParaRPr lang="en-FR" dirty="0"/>
          </a:p>
          <a:p>
            <a:endParaRPr lang="en-FR" dirty="0"/>
          </a:p>
        </p:txBody>
      </p:sp>
      <p:pic>
        <p:nvPicPr>
          <p:cNvPr id="24" name="Image 7" descr="Sirius.png">
            <a:extLst>
              <a:ext uri="{FF2B5EF4-FFF2-40B4-BE49-F238E27FC236}">
                <a16:creationId xmlns:a16="http://schemas.microsoft.com/office/drawing/2014/main" id="{35042C3D-4C4D-1A4A-981D-DD9E7C2A8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28" y="2332832"/>
            <a:ext cx="6754539" cy="19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52BB-93B7-B640-9444-60B324D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E07C0-D619-A14C-9256-0903320F7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C5D8F-5AD2-FE4E-A1CC-5651C6767A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AC827-EE36-F14B-B9E9-549EB7431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DADCA-7F10-9C45-A79C-1561B4F9DB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8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S3-SIRIUS (recap)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EC202-4FC7-2446-9122-B7BF5F1EA300}"/>
              </a:ext>
            </a:extLst>
          </p:cNvPr>
          <p:cNvSpPr txBox="1"/>
          <p:nvPr/>
        </p:nvSpPr>
        <p:spPr>
          <a:xfrm>
            <a:off x="360620" y="1186874"/>
            <a:ext cx="88132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SIRIUS: the detection system to be installed at the focal plane of S</a:t>
            </a:r>
            <a:r>
              <a:rPr lang="en-FR" baseline="30000" dirty="0"/>
              <a:t>3 </a:t>
            </a:r>
            <a:r>
              <a:rPr lang="en-FR" dirty="0"/>
              <a:t>@ GANIL</a:t>
            </a:r>
          </a:p>
          <a:p>
            <a:r>
              <a:rPr lang="en-FR" dirty="0"/>
              <a:t>	for heavy element spectroscopy</a:t>
            </a:r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r>
              <a:rPr lang="en-FR" dirty="0"/>
              <a:t>Our implication</a:t>
            </a:r>
          </a:p>
          <a:p>
            <a:r>
              <a:rPr lang="en-FR" dirty="0">
                <a:sym typeface="Wingdings" pitchFamily="2" charset="2"/>
              </a:rPr>
              <a:t>	 upgraded NUMEXO2 mezzanine cards for the DSSD and the tunnel</a:t>
            </a:r>
          </a:p>
          <a:p>
            <a:r>
              <a:rPr lang="en-FR" dirty="0">
                <a:sym typeface="Wingdings" pitchFamily="2" charset="2"/>
              </a:rPr>
              <a:t>	 front- and back-end electronics for the tunnel (digital feedback CSP)</a:t>
            </a:r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27503-B0A6-1647-973F-9CD8AC7011B4}"/>
              </a:ext>
            </a:extLst>
          </p:cNvPr>
          <p:cNvSpPr txBox="1"/>
          <p:nvPr/>
        </p:nvSpPr>
        <p:spPr>
          <a:xfrm>
            <a:off x="5517423" y="678703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pôle</a:t>
            </a:r>
            <a:r>
              <a:rPr lang="en-GB" b="1" dirty="0"/>
              <a:t> </a:t>
            </a:r>
            <a:r>
              <a:rPr lang="en-GB" b="1" dirty="0" err="1"/>
              <a:t>nucléaire</a:t>
            </a:r>
            <a:r>
              <a:rPr lang="en-GB" b="1" dirty="0"/>
              <a:t> et </a:t>
            </a:r>
            <a:r>
              <a:rPr lang="en-GB" b="1" dirty="0" err="1"/>
              <a:t>pôle</a:t>
            </a:r>
            <a:r>
              <a:rPr lang="en-GB" b="1" dirty="0"/>
              <a:t> </a:t>
            </a:r>
            <a:r>
              <a:rPr lang="en-GB" b="1" dirty="0" err="1"/>
              <a:t>ingénierie</a:t>
            </a:r>
            <a:r>
              <a:rPr lang="en-GB" b="1" dirty="0"/>
              <a:t> </a:t>
            </a:r>
            <a:endParaRPr lang="en-GB" dirty="0"/>
          </a:p>
          <a:p>
            <a:endParaRPr lang="en-FR" dirty="0"/>
          </a:p>
        </p:txBody>
      </p:sp>
      <p:pic>
        <p:nvPicPr>
          <p:cNvPr id="14" name="Image 7" descr="Sirius.png">
            <a:extLst>
              <a:ext uri="{FF2B5EF4-FFF2-40B4-BE49-F238E27FC236}">
                <a16:creationId xmlns:a16="http://schemas.microsoft.com/office/drawing/2014/main" id="{2EAA87A3-7FE7-7840-8CD5-6E70F698B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1" y="1865965"/>
            <a:ext cx="6754539" cy="1995083"/>
          </a:xfrm>
          <a:prstGeom prst="rect">
            <a:avLst/>
          </a:prstGeom>
        </p:spPr>
      </p:pic>
      <p:grpSp>
        <p:nvGrpSpPr>
          <p:cNvPr id="15" name="Grouper 16">
            <a:extLst>
              <a:ext uri="{FF2B5EF4-FFF2-40B4-BE49-F238E27FC236}">
                <a16:creationId xmlns:a16="http://schemas.microsoft.com/office/drawing/2014/main" id="{E201EF50-9F5F-164A-B6C2-1B0A15EC86F7}"/>
              </a:ext>
            </a:extLst>
          </p:cNvPr>
          <p:cNvGrpSpPr/>
          <p:nvPr/>
        </p:nvGrpSpPr>
        <p:grpSpPr>
          <a:xfrm>
            <a:off x="632312" y="4694947"/>
            <a:ext cx="7592591" cy="1686381"/>
            <a:chOff x="0" y="3401978"/>
            <a:chExt cx="7592591" cy="1686381"/>
          </a:xfrm>
        </p:grpSpPr>
        <p:grpSp>
          <p:nvGrpSpPr>
            <p:cNvPr id="16" name="Grouper 10">
              <a:extLst>
                <a:ext uri="{FF2B5EF4-FFF2-40B4-BE49-F238E27FC236}">
                  <a16:creationId xmlns:a16="http://schemas.microsoft.com/office/drawing/2014/main" id="{1B8B0AF1-B95D-1540-8B72-AC296545B175}"/>
                </a:ext>
              </a:extLst>
            </p:cNvPr>
            <p:cNvGrpSpPr/>
            <p:nvPr/>
          </p:nvGrpSpPr>
          <p:grpSpPr>
            <a:xfrm>
              <a:off x="417835" y="3401978"/>
              <a:ext cx="7174756" cy="1441704"/>
              <a:chOff x="417835" y="3461792"/>
              <a:chExt cx="7174756" cy="1441704"/>
            </a:xfrm>
          </p:grpSpPr>
          <p:grpSp>
            <p:nvGrpSpPr>
              <p:cNvPr id="18" name="Grouper 41">
                <a:extLst>
                  <a:ext uri="{FF2B5EF4-FFF2-40B4-BE49-F238E27FC236}">
                    <a16:creationId xmlns:a16="http://schemas.microsoft.com/office/drawing/2014/main" id="{D63869B9-44C9-A642-A9CF-24088D4C0D4C}"/>
                  </a:ext>
                </a:extLst>
              </p:cNvPr>
              <p:cNvGrpSpPr/>
              <p:nvPr/>
            </p:nvGrpSpPr>
            <p:grpSpPr>
              <a:xfrm>
                <a:off x="2480023" y="3605808"/>
                <a:ext cx="5112568" cy="1245090"/>
                <a:chOff x="2578075" y="3605808"/>
                <a:chExt cx="5112568" cy="1245090"/>
              </a:xfrm>
            </p:grpSpPr>
            <p:pic>
              <p:nvPicPr>
                <p:cNvPr id="21" name="Image 12" descr="numexo2_sirius_all.JPG">
                  <a:extLst>
                    <a:ext uri="{FF2B5EF4-FFF2-40B4-BE49-F238E27FC236}">
                      <a16:creationId xmlns:a16="http://schemas.microsoft.com/office/drawing/2014/main" id="{FEA9126D-F2C7-6243-93A0-B6DE3D8B13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03978" y="3605808"/>
                  <a:ext cx="2186665" cy="1245090"/>
                </a:xfrm>
                <a:prstGeom prst="rect">
                  <a:avLst/>
                </a:prstGeom>
              </p:spPr>
            </p:pic>
            <p:sp>
              <p:nvSpPr>
                <p:cNvPr id="22" name="Flèche vers la droite 14">
                  <a:extLst>
                    <a:ext uri="{FF2B5EF4-FFF2-40B4-BE49-F238E27FC236}">
                      <a16:creationId xmlns:a16="http://schemas.microsoft.com/office/drawing/2014/main" id="{81CAD357-2EF8-D148-A6CF-FEC107EC9729}"/>
                    </a:ext>
                  </a:extLst>
                </p:cNvPr>
                <p:cNvSpPr/>
                <p:nvPr/>
              </p:nvSpPr>
              <p:spPr>
                <a:xfrm>
                  <a:off x="2578075" y="4181872"/>
                  <a:ext cx="816000" cy="222402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omic Sans MS"/>
                    <a:cs typeface="Comic Sans MS"/>
                  </a:endParaRPr>
                </a:p>
              </p:txBody>
            </p:sp>
            <p:pic>
              <p:nvPicPr>
                <p:cNvPr id="23" name="Image 15">
                  <a:extLst>
                    <a:ext uri="{FF2B5EF4-FFF2-40B4-BE49-F238E27FC236}">
                      <a16:creationId xmlns:a16="http://schemas.microsoft.com/office/drawing/2014/main" id="{8EDC51CC-FD22-614B-B02B-5BD1BA5E8C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0087" t="16763" r="16537" b="23122"/>
                <a:stretch/>
              </p:blipFill>
              <p:spPr>
                <a:xfrm>
                  <a:off x="3514179" y="3821832"/>
                  <a:ext cx="1376095" cy="977554"/>
                </a:xfrm>
                <a:prstGeom prst="rect">
                  <a:avLst/>
                </a:prstGeom>
              </p:spPr>
            </p:pic>
            <p:sp>
              <p:nvSpPr>
                <p:cNvPr id="24" name="Flèche vers la droite 24">
                  <a:extLst>
                    <a:ext uri="{FF2B5EF4-FFF2-40B4-BE49-F238E27FC236}">
                      <a16:creationId xmlns:a16="http://schemas.microsoft.com/office/drawing/2014/main" id="{2CD470FF-B614-7C48-943A-B33FB733436C}"/>
                    </a:ext>
                  </a:extLst>
                </p:cNvPr>
                <p:cNvSpPr/>
                <p:nvPr/>
              </p:nvSpPr>
              <p:spPr>
                <a:xfrm>
                  <a:off x="5026347" y="4109864"/>
                  <a:ext cx="360040" cy="216024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5" name="ZoneTexte 28">
                  <a:extLst>
                    <a:ext uri="{FF2B5EF4-FFF2-40B4-BE49-F238E27FC236}">
                      <a16:creationId xmlns:a16="http://schemas.microsoft.com/office/drawing/2014/main" id="{CA44BD23-7C7B-CA41-8DC9-DE4FDF4B801F}"/>
                    </a:ext>
                  </a:extLst>
                </p:cNvPr>
                <p:cNvSpPr txBox="1"/>
                <p:nvPr/>
              </p:nvSpPr>
              <p:spPr>
                <a:xfrm>
                  <a:off x="5818435" y="3677816"/>
                  <a:ext cx="171666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bg1"/>
                      </a:solidFill>
                    </a:rPr>
                    <a:t>NUMEXO2</a:t>
                  </a:r>
                </a:p>
                <a:p>
                  <a:r>
                    <a:rPr lang="fr-FR" dirty="0">
                      <a:solidFill>
                        <a:schemeClr val="bg1"/>
                      </a:solidFill>
                    </a:rPr>
                    <a:t>+ FADC-DAC</a:t>
                  </a:r>
                </a:p>
              </p:txBody>
            </p:sp>
            <p:sp>
              <p:nvSpPr>
                <p:cNvPr id="26" name="Flèche vers la droite 37">
                  <a:extLst>
                    <a:ext uri="{FF2B5EF4-FFF2-40B4-BE49-F238E27FC236}">
                      <a16:creationId xmlns:a16="http://schemas.microsoft.com/office/drawing/2014/main" id="{EB650534-49A5-C84F-8D72-5835A4AFD69E}"/>
                    </a:ext>
                  </a:extLst>
                </p:cNvPr>
                <p:cNvSpPr/>
                <p:nvPr/>
              </p:nvSpPr>
              <p:spPr>
                <a:xfrm rot="10800000">
                  <a:off x="5026347" y="4397897"/>
                  <a:ext cx="360040" cy="216023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omic Sans MS"/>
                    <a:cs typeface="Comic Sans MS"/>
                  </a:endParaRPr>
                </a:p>
              </p:txBody>
            </p:sp>
          </p:grpSp>
          <p:pic>
            <p:nvPicPr>
              <p:cNvPr id="19" name="Image 7" descr="3D-17-Jonction.jpg">
                <a:extLst>
                  <a:ext uri="{FF2B5EF4-FFF2-40B4-BE49-F238E27FC236}">
                    <a16:creationId xmlns:a16="http://schemas.microsoft.com/office/drawing/2014/main" id="{9F332681-D709-C448-B1B5-E55A61F86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835" y="3461792"/>
                <a:ext cx="1950720" cy="1441704"/>
              </a:xfrm>
              <a:prstGeom prst="rect">
                <a:avLst/>
              </a:prstGeom>
            </p:spPr>
          </p:pic>
        </p:grpSp>
        <p:sp>
          <p:nvSpPr>
            <p:cNvPr id="17" name="ZoneTexte 13">
              <a:extLst>
                <a:ext uri="{FF2B5EF4-FFF2-40B4-BE49-F238E27FC236}">
                  <a16:creationId xmlns:a16="http://schemas.microsoft.com/office/drawing/2014/main" id="{6DBE6208-4DA2-A946-816F-304D9C3BEBB5}"/>
                </a:ext>
              </a:extLst>
            </p:cNvPr>
            <p:cNvSpPr txBox="1"/>
            <p:nvPr/>
          </p:nvSpPr>
          <p:spPr>
            <a:xfrm>
              <a:off x="0" y="4842138"/>
              <a:ext cx="334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P. </a:t>
              </a:r>
              <a:r>
                <a:rPr lang="fr-FR" sz="1000" dirty="0" err="1"/>
                <a:t>Brionnet</a:t>
              </a:r>
              <a:r>
                <a:rPr lang="fr-FR" sz="1000" dirty="0"/>
                <a:t> et al., </a:t>
              </a:r>
              <a:r>
                <a:rPr lang="fr-FR" sz="1000" dirty="0" err="1"/>
                <a:t>Nucl</a:t>
              </a:r>
              <a:r>
                <a:rPr lang="fr-FR" sz="1000" dirty="0"/>
                <a:t>. </a:t>
              </a:r>
              <a:r>
                <a:rPr lang="fr-FR" sz="1000" dirty="0" err="1"/>
                <a:t>Instr</a:t>
              </a:r>
              <a:r>
                <a:rPr lang="fr-FR" sz="1000" dirty="0"/>
                <a:t>. </a:t>
              </a:r>
              <a:r>
                <a:rPr lang="fr-FR" sz="1000" dirty="0" err="1"/>
                <a:t>Meth</a:t>
              </a:r>
              <a:r>
                <a:rPr lang="fr-FR" sz="1000" dirty="0"/>
                <a:t>. 1015 (2021) 165770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46B9D43-AEDC-B845-A5E0-2FC63A844485}"/>
              </a:ext>
            </a:extLst>
          </p:cNvPr>
          <p:cNvSpPr txBox="1"/>
          <p:nvPr/>
        </p:nvSpPr>
        <p:spPr>
          <a:xfrm>
            <a:off x="5041595" y="6109235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FR" dirty="0"/>
              <a:t>nd experimental + Geant4 know-how</a:t>
            </a:r>
          </a:p>
        </p:txBody>
      </p:sp>
    </p:spTree>
    <p:extLst>
      <p:ext uri="{BB962C8B-B14F-4D97-AF65-F5344CB8AC3E}">
        <p14:creationId xmlns:p14="http://schemas.microsoft.com/office/powerpoint/2010/main" val="278887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kern="0" dirty="0"/>
              <a:t>-50C ?</a:t>
            </a:r>
            <a:endParaRPr lang="en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1FF29FE6-DBF0-6649-A9F0-169597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12</a:t>
            </a:fld>
            <a:endParaRPr lang="fr-FR" dirty="0"/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537F5B74-2809-3146-908B-8CC77E46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4673D746-28D0-9641-A505-A78DCF8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SIRIUS / </a:t>
            </a:r>
            <a:r>
              <a:rPr lang="fr-FR" b="1" u="sng" dirty="0"/>
              <a:t>SHEXI</a:t>
            </a:r>
            <a:r>
              <a:rPr lang="fr-FR" dirty="0"/>
              <a:t> / SHE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8DA052-1D0A-184D-BE99-D8EA4F30E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26377"/>
              </p:ext>
            </p:extLst>
          </p:nvPr>
        </p:nvGraphicFramePr>
        <p:xfrm>
          <a:off x="353572" y="620164"/>
          <a:ext cx="7886697" cy="2027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207">
                  <a:extLst>
                    <a:ext uri="{9D8B030D-6E8A-4147-A177-3AD203B41FA5}">
                      <a16:colId xmlns:a16="http://schemas.microsoft.com/office/drawing/2014/main" val="1885658362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3231676929"/>
                    </a:ext>
                  </a:extLst>
                </a:gridCol>
                <a:gridCol w="846417">
                  <a:extLst>
                    <a:ext uri="{9D8B030D-6E8A-4147-A177-3AD203B41FA5}">
                      <a16:colId xmlns:a16="http://schemas.microsoft.com/office/drawing/2014/main" val="392307117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2687067836"/>
                    </a:ext>
                  </a:extLst>
                </a:gridCol>
                <a:gridCol w="846417">
                  <a:extLst>
                    <a:ext uri="{9D8B030D-6E8A-4147-A177-3AD203B41FA5}">
                      <a16:colId xmlns:a16="http://schemas.microsoft.com/office/drawing/2014/main" val="812149083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2150853401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358297477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2879882050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3985392694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123410673"/>
                    </a:ext>
                  </a:extLst>
                </a:gridCol>
                <a:gridCol w="688207">
                  <a:extLst>
                    <a:ext uri="{9D8B030D-6E8A-4147-A177-3AD203B41FA5}">
                      <a16:colId xmlns:a16="http://schemas.microsoft.com/office/drawing/2014/main" val="3237334825"/>
                    </a:ext>
                  </a:extLst>
                </a:gridCol>
              </a:tblGrid>
              <a:tr h="25406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ENC^2 = (a*A1/tau + c*A2)*(</a:t>
                      </a:r>
                      <a:r>
                        <a:rPr lang="en-GB" sz="900" u="none" strike="noStrike" dirty="0" err="1">
                          <a:effectLst/>
                        </a:rPr>
                        <a:t>Cd+Cg</a:t>
                      </a:r>
                      <a:r>
                        <a:rPr lang="en-GB" sz="900" u="none" strike="noStrike" dirty="0">
                          <a:effectLst/>
                        </a:rPr>
                        <a:t>)^2 + b*A3*tau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where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4268819637"/>
                  </a:ext>
                </a:extLst>
              </a:tr>
              <a:tr h="2540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ENC^2 = alpha/x + beta + gamma*x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Cd : detector + stray capacitance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248224483"/>
                  </a:ext>
                </a:extLst>
              </a:tr>
              <a:tr h="254068"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Cg: input capacitance of the preamplifier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27462"/>
                  </a:ext>
                </a:extLst>
              </a:tr>
              <a:tr h="254068"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a: input FET thermal noise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602634089"/>
                  </a:ext>
                </a:extLst>
              </a:tr>
              <a:tr h="254068"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c: input FET 1/f noise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43688643"/>
                  </a:ext>
                </a:extLst>
              </a:tr>
              <a:tr h="248763"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b: shot noise associated with leakage current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858850"/>
                  </a:ext>
                </a:extLst>
              </a:tr>
              <a:tr h="254068"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tau: peaking time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964345054"/>
                  </a:ext>
                </a:extLst>
              </a:tr>
              <a:tr h="254068"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A1,A2,A3 are the filter coefficients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50370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71863F-433E-814C-A21D-EB3D794E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" y="2642155"/>
            <a:ext cx="5254352" cy="3777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C88D1-3571-D642-A1A6-0BB1BA4C1870}"/>
              </a:ext>
            </a:extLst>
          </p:cNvPr>
          <p:cNvSpPr txBox="1"/>
          <p:nvPr/>
        </p:nvSpPr>
        <p:spPr>
          <a:xfrm>
            <a:off x="1194771" y="293901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Cd = 10 pF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E359B-2CC4-D54A-BD57-91EDC4641FF5}"/>
              </a:ext>
            </a:extLst>
          </p:cNvPr>
          <p:cNvSpPr txBox="1"/>
          <p:nvPr/>
        </p:nvSpPr>
        <p:spPr>
          <a:xfrm>
            <a:off x="5596750" y="3117660"/>
            <a:ext cx="3517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“TTT6” det: I = 12 pnA @ RT</a:t>
            </a:r>
          </a:p>
          <a:p>
            <a:r>
              <a:rPr lang="en-FR" dirty="0"/>
              <a:t>             I </a:t>
            </a:r>
            <a:r>
              <a:rPr lang="en-FR" dirty="0">
                <a:sym typeface="Wingdings" pitchFamily="2" charset="2"/>
              </a:rPr>
              <a:t> I/2 per 7C || per 10C</a:t>
            </a:r>
          </a:p>
          <a:p>
            <a:r>
              <a:rPr lang="en-FR" dirty="0">
                <a:sym typeface="Wingdings" pitchFamily="2" charset="2"/>
              </a:rPr>
              <a:t>	     -30C      || -50C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29995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2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28611"/>
            <a:ext cx="6228596" cy="488983"/>
          </a:xfrm>
        </p:spPr>
        <p:txBody>
          <a:bodyPr>
            <a:normAutofit/>
          </a:bodyPr>
          <a:lstStyle/>
          <a:p>
            <a:r>
              <a:rPr lang="en-FR" sz="2000" dirty="0"/>
              <a:t>S3-SIRIUS: </a:t>
            </a:r>
            <a:r>
              <a:rPr lang="fr-FR" sz="2000" b="1" dirty="0"/>
              <a:t>Dotation pour l’année 2024 </a:t>
            </a:r>
            <a:endParaRPr lang="en-FR" sz="20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0" y="2349348"/>
            <a:ext cx="93375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Investment :</a:t>
            </a:r>
          </a:p>
          <a:p>
            <a:r>
              <a:rPr lang="en-FR" sz="1600" dirty="0"/>
              <a:t>	</a:t>
            </a:r>
            <a:r>
              <a:rPr lang="en-FR" sz="1600" dirty="0">
                <a:sym typeface="Wingdings" pitchFamily="2" charset="2"/>
              </a:rPr>
              <a:t> triple alpha &amp; 133Ba sources @ IJCLab [8215]   (I forgot the 10 yr return date)</a:t>
            </a:r>
          </a:p>
          <a:p>
            <a:r>
              <a:rPr lang="en-FR" sz="1600" dirty="0">
                <a:sym typeface="Wingdings" pitchFamily="2" charset="2"/>
              </a:rPr>
              <a:t>	 high precision 4-channel HV  @ IJCLab [5210] </a:t>
            </a:r>
          </a:p>
          <a:p>
            <a:r>
              <a:rPr lang="en-FR" sz="1600" dirty="0">
                <a:sym typeface="Wingdings" pitchFamily="2" charset="2"/>
              </a:rPr>
              <a:t>	 PCB glue for repairs                                [1645]   (not planned for)</a:t>
            </a:r>
          </a:p>
          <a:p>
            <a:r>
              <a:rPr lang="en-FR" sz="1600" dirty="0">
                <a:sym typeface="Wingdings" pitchFamily="2" charset="2"/>
              </a:rPr>
              <a:t>	 cables / adapters                    @ IJCLab [  900]</a:t>
            </a:r>
          </a:p>
          <a:p>
            <a:r>
              <a:rPr lang="en-FR" sz="1600" dirty="0">
                <a:sym typeface="Wingdings" pitchFamily="2" charset="2"/>
              </a:rPr>
              <a:t>	 PCB repair                                               [  680]   (not planned for)</a:t>
            </a:r>
          </a:p>
          <a:p>
            <a:r>
              <a:rPr lang="en-FR" sz="1600" dirty="0">
                <a:sym typeface="Wingdings" pitchFamily="2" charset="2"/>
              </a:rPr>
              <a:t>	 composants / filters / stuff       @ IJCLab [2160]   (not all planned for)</a:t>
            </a:r>
          </a:p>
          <a:p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Missions</a:t>
            </a:r>
            <a:r>
              <a:rPr lang="en-FR" dirty="0"/>
              <a:t>	 : </a:t>
            </a:r>
            <a:r>
              <a:rPr lang="en-FR" sz="1600" dirty="0"/>
              <a:t>reduced due to vacuum leak </a:t>
            </a:r>
            <a:r>
              <a:rPr lang="en-FR" sz="1600" dirty="0">
                <a:sym typeface="Wingdings" pitchFamily="2" charset="2"/>
              </a:rPr>
              <a:t> </a:t>
            </a:r>
            <a:r>
              <a:rPr lang="en-FR" sz="1600" dirty="0"/>
              <a:t>PCB feedthrough needed repairing</a:t>
            </a:r>
          </a:p>
          <a:p>
            <a:r>
              <a:rPr lang="en-FR" sz="1600" dirty="0"/>
              <a:t>                 the tunnel detectors also needed re-bonding</a:t>
            </a:r>
          </a:p>
          <a:p>
            <a:r>
              <a:rPr lang="en-FR" sz="1600" dirty="0"/>
              <a:t>	 (partial Zakopane conference + SDFFON)</a:t>
            </a:r>
          </a:p>
          <a:p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en-GB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Hauschild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“The SHEXI concept: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SuperHeavy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Element X-ray Identification”;    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Acta Phys. Pol. B  Proc. Suppl. 18 (2025) 2-A28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Maintenance (not done):</a:t>
            </a:r>
          </a:p>
          <a:p>
            <a:r>
              <a:rPr lang="en-GB" dirty="0"/>
              <a:t> </a:t>
            </a:r>
            <a:r>
              <a:rPr lang="en-GB" sz="1600" dirty="0"/>
              <a:t>(UPS, </a:t>
            </a:r>
            <a:r>
              <a:rPr lang="en-GB" sz="1600" dirty="0" err="1"/>
              <a:t>jauge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vide, </a:t>
            </a:r>
            <a:r>
              <a:rPr lang="en-GB" sz="1600" dirty="0" err="1"/>
              <a:t>cryofluide</a:t>
            </a:r>
            <a:r>
              <a:rPr lang="en-GB" sz="1600" dirty="0"/>
              <a:t>) et mises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niveau</a:t>
            </a:r>
            <a:r>
              <a:rPr lang="en-GB" sz="1600" dirty="0"/>
              <a:t> (</a:t>
            </a:r>
            <a:r>
              <a:rPr lang="en-GB" sz="1600" dirty="0" err="1"/>
              <a:t>connecteurs</a:t>
            </a:r>
            <a:r>
              <a:rPr lang="en-GB" sz="1600" dirty="0"/>
              <a:t> </a:t>
            </a:r>
            <a:r>
              <a:rPr lang="en-GB" sz="1600" dirty="0" err="1"/>
              <a:t>swagelok</a:t>
            </a:r>
            <a:r>
              <a:rPr lang="en-GB" sz="1600" dirty="0"/>
              <a:t>, </a:t>
            </a:r>
            <a:r>
              <a:rPr lang="en-GB" sz="1600" dirty="0" err="1"/>
              <a:t>collimateurs</a:t>
            </a:r>
            <a:r>
              <a:rPr lang="en-GB" sz="1600" dirty="0"/>
              <a:t>, </a:t>
            </a:r>
            <a:r>
              <a:rPr lang="en-GB" sz="1600" dirty="0" err="1"/>
              <a:t>porte</a:t>
            </a:r>
            <a:r>
              <a:rPr lang="en-GB" sz="1600" dirty="0"/>
              <a:t>-sources, passages sous vide pour le </a:t>
            </a:r>
            <a:r>
              <a:rPr lang="en-GB" sz="1600" dirty="0" err="1"/>
              <a:t>contrôle</a:t>
            </a:r>
            <a:r>
              <a:rPr lang="en-GB" sz="1600" dirty="0"/>
              <a:t> des sources). </a:t>
            </a:r>
          </a:p>
          <a:p>
            <a:endParaRPr lang="en-GB" dirty="0"/>
          </a:p>
        </p:txBody>
      </p:sp>
      <p:graphicFrame>
        <p:nvGraphicFramePr>
          <p:cNvPr id="17" name="Tableau 14">
            <a:extLst>
              <a:ext uri="{FF2B5EF4-FFF2-40B4-BE49-F238E27FC236}">
                <a16:creationId xmlns:a16="http://schemas.microsoft.com/office/drawing/2014/main" id="{1C470607-CB3E-FD49-83E8-DD8BAC26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49444"/>
              </p:ext>
            </p:extLst>
          </p:nvPr>
        </p:nvGraphicFramePr>
        <p:xfrm>
          <a:off x="429083" y="667031"/>
          <a:ext cx="8285833" cy="1690176"/>
        </p:xfrm>
        <a:graphic>
          <a:graphicData uri="http://schemas.openxmlformats.org/drawingml/2006/table">
            <a:tbl>
              <a:tblPr firstRow="1" bandRow="1"/>
              <a:tblGrid>
                <a:gridCol w="300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748957"/>
                    </a:ext>
                  </a:extLst>
                </a:gridCol>
              </a:tblGrid>
              <a:tr h="32316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dirty="0"/>
                        <a:t>Demandée (k€)</a:t>
                      </a: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dirty="0"/>
                        <a:t>« Reçue » (k€)</a:t>
                      </a: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dirty="0"/>
                        <a:t>Investissement</a:t>
                      </a:r>
                      <a:endParaRPr b="0"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 (+ 41.2 SHEXI pt1)</a:t>
                      </a: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18.8</a:t>
                      </a: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dirty="0"/>
                        <a:t>Fonctionnement</a:t>
                      </a:r>
                      <a:endParaRPr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Missions</a:t>
                      </a:r>
                      <a:endParaRPr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10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?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/>
                        <a:t>TOTAL</a:t>
                      </a:r>
                      <a:endParaRPr b="1"/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 (61.2)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Espace réservé de la date 6">
            <a:extLst>
              <a:ext uri="{FF2B5EF4-FFF2-40B4-BE49-F238E27FC236}">
                <a16:creationId xmlns:a16="http://schemas.microsoft.com/office/drawing/2014/main" id="{08CA18E3-1BF2-C04B-AE38-B5B3133C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19" name="Espace réservé du pied de page 7">
            <a:extLst>
              <a:ext uri="{FF2B5EF4-FFF2-40B4-BE49-F238E27FC236}">
                <a16:creationId xmlns:a16="http://schemas.microsoft.com/office/drawing/2014/main" id="{18BDE50E-FE92-5B46-AE1C-46F5949A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</a:t>
            </a:r>
            <a:r>
              <a:rPr lang="fr-FR" b="1" u="sng" dirty="0"/>
              <a:t>SIRIUS</a:t>
            </a:r>
            <a:r>
              <a:rPr lang="fr-FR" dirty="0"/>
              <a:t> / SHEXI / SHE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dirty="0"/>
              <a:t>S3-SIRIUS: </a:t>
            </a:r>
            <a:r>
              <a:rPr lang="fr-FR" sz="2400" b="1" dirty="0">
                <a:latin typeface="+mn-lt"/>
              </a:rPr>
              <a:t>Dotation </a:t>
            </a:r>
            <a:r>
              <a:rPr lang="en-FR" dirty="0"/>
              <a:t>2025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171339" y="2924944"/>
            <a:ext cx="9756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Mission (GANIL): </a:t>
            </a:r>
            <a:r>
              <a:rPr lang="en-FR" dirty="0">
                <a:solidFill>
                  <a:srgbClr val="FF0000"/>
                </a:solidFill>
                <a:sym typeface="Wingdings" pitchFamily="2" charset="2"/>
              </a:rPr>
              <a:t>~0.35k to date</a:t>
            </a:r>
            <a:endParaRPr lang="en-FR" dirty="0"/>
          </a:p>
          <a:p>
            <a:r>
              <a:rPr lang="en-FR" dirty="0">
                <a:sym typeface="Wingdings" pitchFamily="2" charset="2"/>
              </a:rPr>
              <a:t>	 electronics and detector tests + updates + EMC</a:t>
            </a:r>
          </a:p>
          <a:p>
            <a:r>
              <a:rPr lang="en-FR" dirty="0">
                <a:sym typeface="Wingdings" pitchFamily="2" charset="2"/>
              </a:rPr>
              <a:t>	 more planned</a:t>
            </a:r>
            <a:endParaRPr lang="en-FR" dirty="0"/>
          </a:p>
          <a:p>
            <a:endParaRPr lang="en-FR" dirty="0">
              <a:solidFill>
                <a:srgbClr val="FF0000"/>
              </a:solidFill>
            </a:endParaRPr>
          </a:p>
          <a:p>
            <a:r>
              <a:rPr lang="en-FR" dirty="0">
                <a:solidFill>
                  <a:srgbClr val="FF0000"/>
                </a:solidFill>
              </a:rPr>
              <a:t>Repairs (GANIL) : 9.4k</a:t>
            </a:r>
          </a:p>
          <a:p>
            <a:r>
              <a:rPr lang="en-FR" dirty="0">
                <a:sym typeface="Wingdings" pitchFamily="2" charset="2"/>
              </a:rPr>
              <a:t>	 new set of cables &amp; connectors (not planned)</a:t>
            </a:r>
          </a:p>
          <a:p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Repairs (IJCLab) : 4.6k left</a:t>
            </a:r>
          </a:p>
          <a:p>
            <a:r>
              <a:rPr lang="en-FR" dirty="0"/>
              <a:t>	</a:t>
            </a:r>
            <a:r>
              <a:rPr lang="en-FR" dirty="0">
                <a:sym typeface="Wingdings" pitchFamily="2" charset="2"/>
              </a:rPr>
              <a:t> maintenance/upgrades of test benches used at the IJCLab</a:t>
            </a:r>
          </a:p>
          <a:p>
            <a:r>
              <a:rPr lang="en-FR" dirty="0">
                <a:sym typeface="Wingdings" pitchFamily="2" charset="2"/>
              </a:rPr>
              <a:t>	</a:t>
            </a:r>
            <a:r>
              <a:rPr lang="en-GB" dirty="0"/>
              <a:t>UPS, </a:t>
            </a:r>
            <a:r>
              <a:rPr lang="en-GB" dirty="0" err="1"/>
              <a:t>jauge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vide, </a:t>
            </a:r>
            <a:r>
              <a:rPr lang="en-GB" dirty="0" err="1"/>
              <a:t>cryofluide</a:t>
            </a:r>
            <a:r>
              <a:rPr lang="en-GB" dirty="0"/>
              <a:t>, </a:t>
            </a:r>
            <a:r>
              <a:rPr lang="en-GB" dirty="0" err="1"/>
              <a:t>connecteurs</a:t>
            </a:r>
            <a:r>
              <a:rPr lang="en-GB" dirty="0"/>
              <a:t> </a:t>
            </a:r>
            <a:r>
              <a:rPr lang="en-GB" dirty="0" err="1"/>
              <a:t>swagelok</a:t>
            </a:r>
            <a:r>
              <a:rPr lang="en-GB" dirty="0"/>
              <a:t>, </a:t>
            </a:r>
            <a:r>
              <a:rPr lang="en-GB" dirty="0" err="1"/>
              <a:t>collimateurs</a:t>
            </a:r>
            <a:r>
              <a:rPr lang="en-GB" dirty="0"/>
              <a:t>,</a:t>
            </a:r>
          </a:p>
          <a:p>
            <a:r>
              <a:rPr lang="en-GB" dirty="0"/>
              <a:t>              </a:t>
            </a:r>
            <a:r>
              <a:rPr lang="en-GB" dirty="0" err="1"/>
              <a:t>porte</a:t>
            </a:r>
            <a:r>
              <a:rPr lang="en-GB" dirty="0"/>
              <a:t>-sources, passages sous vide pour le </a:t>
            </a:r>
            <a:r>
              <a:rPr lang="en-GB" dirty="0" err="1"/>
              <a:t>contrôle</a:t>
            </a:r>
            <a:r>
              <a:rPr lang="en-GB" dirty="0"/>
              <a:t> des sources</a:t>
            </a:r>
          </a:p>
        </p:txBody>
      </p:sp>
      <p:graphicFrame>
        <p:nvGraphicFramePr>
          <p:cNvPr id="17" name="Tableau 14">
            <a:extLst>
              <a:ext uri="{FF2B5EF4-FFF2-40B4-BE49-F238E27FC236}">
                <a16:creationId xmlns:a16="http://schemas.microsoft.com/office/drawing/2014/main" id="{1C470607-CB3E-FD49-83E8-DD8BAC26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19741"/>
              </p:ext>
            </p:extLst>
          </p:nvPr>
        </p:nvGraphicFramePr>
        <p:xfrm>
          <a:off x="313748" y="957755"/>
          <a:ext cx="5688032" cy="1662719"/>
        </p:xfrm>
        <a:graphic>
          <a:graphicData uri="http://schemas.openxmlformats.org/drawingml/2006/table">
            <a:tbl>
              <a:tblPr firstRow="1" bandRow="1"/>
              <a:tblGrid>
                <a:gridCol w="257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16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/>
                        <a:t>Demandée (k€)</a:t>
                      </a:r>
                      <a:endParaRPr b="1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/>
                        <a:t>Reçue (k€)</a:t>
                      </a:r>
                      <a:endParaRPr b="1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dirty="0"/>
                        <a:t>Investissement</a:t>
                      </a:r>
                      <a:endParaRPr b="0"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dirty="0"/>
                        <a:t>Fonctionnement</a:t>
                      </a:r>
                      <a:endParaRPr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Missions</a:t>
                      </a:r>
                      <a:endParaRPr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8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dirty="0"/>
                        <a:t>TOTAL</a:t>
                      </a: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Espace réservé du numéro de diapositive 8">
            <a:extLst>
              <a:ext uri="{FF2B5EF4-FFF2-40B4-BE49-F238E27FC236}">
                <a16:creationId xmlns:a16="http://schemas.microsoft.com/office/drawing/2014/main" id="{E948C5C3-F905-6643-848F-9F4C6A25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3</a:t>
            </a:fld>
            <a:endParaRPr lang="fr-FR" dirty="0"/>
          </a:p>
        </p:txBody>
      </p:sp>
      <p:sp>
        <p:nvSpPr>
          <p:cNvPr id="19" name="Espace réservé de la date 6">
            <a:extLst>
              <a:ext uri="{FF2B5EF4-FFF2-40B4-BE49-F238E27FC236}">
                <a16:creationId xmlns:a16="http://schemas.microsoft.com/office/drawing/2014/main" id="{CB17AEF3-7EDE-214A-BE13-D5D91168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13957311-33BE-D54C-8720-EF58C56F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</a:t>
            </a:r>
            <a:r>
              <a:rPr lang="fr-FR" b="1" u="sng" dirty="0"/>
              <a:t>SIRIUS</a:t>
            </a:r>
            <a:r>
              <a:rPr lang="fr-FR" dirty="0"/>
              <a:t> / SHEXI / SHE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04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2">
            <a:extLst>
              <a:ext uri="{FF2B5EF4-FFF2-40B4-BE49-F238E27FC236}">
                <a16:creationId xmlns:a16="http://schemas.microsoft.com/office/drawing/2014/main" id="{BDD91ECE-D5C7-5D44-9494-A9109937D2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" y="762711"/>
            <a:ext cx="3763943" cy="22157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dirty="0"/>
              <a:t>S3 General News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8" name="Espace réservé du numéro de diapositive 8">
            <a:extLst>
              <a:ext uri="{FF2B5EF4-FFF2-40B4-BE49-F238E27FC236}">
                <a16:creationId xmlns:a16="http://schemas.microsoft.com/office/drawing/2014/main" id="{E948C5C3-F905-6643-848F-9F4C6A25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4</a:t>
            </a:fld>
            <a:endParaRPr lang="fr-FR" dirty="0"/>
          </a:p>
        </p:txBody>
      </p:sp>
      <p:sp>
        <p:nvSpPr>
          <p:cNvPr id="19" name="Espace réservé de la date 6">
            <a:extLst>
              <a:ext uri="{FF2B5EF4-FFF2-40B4-BE49-F238E27FC236}">
                <a16:creationId xmlns:a16="http://schemas.microsoft.com/office/drawing/2014/main" id="{CB17AEF3-7EDE-214A-BE13-D5D91168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13957311-33BE-D54C-8720-EF58C56F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</a:t>
            </a:r>
            <a:r>
              <a:rPr lang="fr-FR" b="1" u="sng" dirty="0"/>
              <a:t>SIRIUS</a:t>
            </a:r>
            <a:r>
              <a:rPr lang="fr-FR" dirty="0"/>
              <a:t> / SHEXI / SHE</a:t>
            </a: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A15997-7148-3541-A2D7-0DCC81D2750B}"/>
              </a:ext>
            </a:extLst>
          </p:cNvPr>
          <p:cNvSpPr txBox="1"/>
          <p:nvPr/>
        </p:nvSpPr>
        <p:spPr>
          <a:xfrm>
            <a:off x="3956153" y="1617637"/>
            <a:ext cx="5187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electric dipole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IJCLab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has been conditioned to +/- 200 kV</a:t>
            </a:r>
            <a:endParaRPr lang="en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1559D-6D1A-644C-BDE2-455521F34A79}"/>
              </a:ext>
            </a:extLst>
          </p:cNvPr>
          <p:cNvSpPr txBox="1"/>
          <p:nvPr/>
        </p:nvSpPr>
        <p:spPr>
          <a:xfrm>
            <a:off x="1952742" y="719324"/>
            <a:ext cx="771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Superconducting Multipole Triplet #6 has been repaired and installed</a:t>
            </a:r>
          </a:p>
          <a:p>
            <a:r>
              <a:rPr lang="en-FR" dirty="0"/>
              <a:t>	</a:t>
            </a:r>
            <a:r>
              <a:rPr lang="en-FR" dirty="0">
                <a:sym typeface="Wingdings" pitchFamily="2" charset="2"/>
              </a:rPr>
              <a:t> optical tests of sections 1 and 2 programmed for 12/2025</a:t>
            </a:r>
            <a:endParaRPr lang="en-F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2AA19-A45B-0F4B-A774-FD6D7722C72F}"/>
              </a:ext>
            </a:extLst>
          </p:cNvPr>
          <p:cNvSpPr txBox="1"/>
          <p:nvPr/>
        </p:nvSpPr>
        <p:spPr>
          <a:xfrm>
            <a:off x="54536" y="2708920"/>
            <a:ext cx="4110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Latest SIRIUS news: </a:t>
            </a:r>
          </a:p>
          <a:p>
            <a:r>
              <a:rPr lang="en-FR" sz="1600" dirty="0"/>
              <a:t>NK on recent trip tackled EMC issues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FR" sz="1600" dirty="0">
                <a:sym typeface="Wingdings" pitchFamily="2" charset="2"/>
              </a:rPr>
              <a:t>vast reduction in noise in area 51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FR" sz="1600" dirty="0">
                <a:sym typeface="Wingdings" pitchFamily="2" charset="2"/>
              </a:rPr>
              <a:t>tunnel detectors meet specifications</a:t>
            </a:r>
          </a:p>
          <a:p>
            <a:r>
              <a:rPr lang="en-FR" sz="1600" dirty="0">
                <a:sym typeface="Wingdings" pitchFamily="2" charset="2"/>
              </a:rPr>
              <a:t>     for alphas</a:t>
            </a:r>
          </a:p>
          <a:p>
            <a:endParaRPr lang="en-FR" sz="1600" dirty="0">
              <a:sym typeface="Wingdings" pitchFamily="2" charset="2"/>
            </a:endParaRPr>
          </a:p>
          <a:p>
            <a:r>
              <a:rPr lang="en-FR" sz="1600" dirty="0">
                <a:sym typeface="Wingdings" pitchFamily="2" charset="2"/>
              </a:rPr>
              <a:t>To do: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FR" sz="1600" baseline="30000" dirty="0">
                <a:sym typeface="Wingdings" pitchFamily="2" charset="2"/>
              </a:rPr>
              <a:t>133</a:t>
            </a:r>
            <a:r>
              <a:rPr lang="en-FR" sz="1600" dirty="0">
                <a:sym typeface="Wingdings" pitchFamily="2" charset="2"/>
              </a:rPr>
              <a:t>Ba: thresholds and low e FWHM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FR" sz="1600" baseline="30000" dirty="0">
                <a:sym typeface="Wingdings" pitchFamily="2" charset="2"/>
              </a:rPr>
              <a:t>241</a:t>
            </a:r>
            <a:r>
              <a:rPr lang="en-FR" sz="1600" dirty="0">
                <a:sym typeface="Wingdings" pitchFamily="2" charset="2"/>
              </a:rPr>
              <a:t>Am: alpha-gamma coinc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FR" sz="1600" dirty="0">
                <a:sym typeface="Wingdings" pitchFamily="2" charset="2"/>
              </a:rPr>
              <a:t>Feedback firmware: X. Lafay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sz="1600" dirty="0">
                <a:sym typeface="Wingdings" pitchFamily="2" charset="2"/>
              </a:rPr>
              <a:t>S</a:t>
            </a:r>
            <a:r>
              <a:rPr lang="en-FR" sz="1600" dirty="0">
                <a:sym typeface="Wingdings" pitchFamily="2" charset="2"/>
              </a:rPr>
              <a:t>um instead of discard</a:t>
            </a:r>
          </a:p>
          <a:p>
            <a:pPr lvl="1"/>
            <a:r>
              <a:rPr lang="en-FR" sz="1600" dirty="0">
                <a:sym typeface="Wingdings" pitchFamily="2" charset="2"/>
              </a:rPr>
              <a:t>digitise @ 200 MH </a:t>
            </a:r>
          </a:p>
          <a:p>
            <a:pPr lvl="1"/>
            <a:r>
              <a:rPr lang="en-FR" sz="1600" dirty="0">
                <a:sym typeface="Wingdings" pitchFamily="2" charset="2"/>
              </a:rPr>
              <a:t>clock @ 100 MHz</a:t>
            </a:r>
            <a:endParaRPr lang="en-FR" sz="16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B31B75-3CC7-E043-9408-9B47606BC4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8383" r="5942"/>
          <a:stretch/>
        </p:blipFill>
        <p:spPr>
          <a:xfrm>
            <a:off x="3709571" y="2564904"/>
            <a:ext cx="5398933" cy="3093564"/>
          </a:xfrm>
          <a:prstGeom prst="rect">
            <a:avLst/>
          </a:prstGeom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A5175D8C-EBA1-2A45-867B-67D711100CF4}"/>
              </a:ext>
            </a:extLst>
          </p:cNvPr>
          <p:cNvSpPr/>
          <p:nvPr/>
        </p:nvSpPr>
        <p:spPr bwMode="auto">
          <a:xfrm>
            <a:off x="1187624" y="6074137"/>
            <a:ext cx="648072" cy="31757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DF822B6C-E53C-0D43-8388-B148361BBCD8}"/>
              </a:ext>
            </a:extLst>
          </p:cNvPr>
          <p:cNvSpPr/>
          <p:nvPr/>
        </p:nvSpPr>
        <p:spPr bwMode="auto">
          <a:xfrm>
            <a:off x="1858916" y="6076430"/>
            <a:ext cx="648072" cy="31757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FE2C367B-EB69-F142-8C7D-1F0A1016047F}"/>
              </a:ext>
            </a:extLst>
          </p:cNvPr>
          <p:cNvSpPr/>
          <p:nvPr/>
        </p:nvSpPr>
        <p:spPr bwMode="auto">
          <a:xfrm>
            <a:off x="2530208" y="6076430"/>
            <a:ext cx="648072" cy="31757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865D83-1DD9-B841-987B-0FAF49FA1FCF}"/>
              </a:ext>
            </a:extLst>
          </p:cNvPr>
          <p:cNvSpPr txBox="1"/>
          <p:nvPr/>
        </p:nvSpPr>
        <p:spPr>
          <a:xfrm>
            <a:off x="1205366" y="604187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1 |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CAEF46-DC5A-8249-A358-5335F37F5FE8}"/>
              </a:ext>
            </a:extLst>
          </p:cNvPr>
          <p:cNvSpPr txBox="1"/>
          <p:nvPr/>
        </p:nvSpPr>
        <p:spPr>
          <a:xfrm>
            <a:off x="1867115" y="603396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3 |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7CB485-653E-1C49-8613-A2FA73D9A327}"/>
              </a:ext>
            </a:extLst>
          </p:cNvPr>
          <p:cNvSpPr txBox="1"/>
          <p:nvPr/>
        </p:nvSpPr>
        <p:spPr>
          <a:xfrm>
            <a:off x="2535024" y="604187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5 | 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E3F89C-C440-524A-8F18-2A12AA5C8328}"/>
              </a:ext>
            </a:extLst>
          </p:cNvPr>
          <p:cNvCxnSpPr>
            <a:cxnSpLocks/>
            <a:endCxn id="32" idx="2"/>
          </p:cNvCxnSpPr>
          <p:nvPr/>
        </p:nvCxnSpPr>
        <p:spPr bwMode="auto">
          <a:xfrm flipH="1">
            <a:off x="1519715" y="6074137"/>
            <a:ext cx="314350" cy="3370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7D3ED1-D9A8-9242-8135-8BCF1D5DF32C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1463" y="6084017"/>
            <a:ext cx="314350" cy="3370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D750B4-CBDD-3B4F-A9F3-A202FECF634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1996" y="6050004"/>
            <a:ext cx="314350" cy="3370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06F4F66-2751-D540-A432-9A2381338002}"/>
              </a:ext>
            </a:extLst>
          </p:cNvPr>
          <p:cNvSpPr txBox="1"/>
          <p:nvPr/>
        </p:nvSpPr>
        <p:spPr>
          <a:xfrm>
            <a:off x="3139396" y="605583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ym typeface="Wingdings" pitchFamily="2" charset="2"/>
              </a:rPr>
              <a:t></a:t>
            </a:r>
            <a:endParaRPr lang="en-FR" dirty="0"/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5465382D-20C9-A946-8A37-C9DE10303CCF}"/>
              </a:ext>
            </a:extLst>
          </p:cNvPr>
          <p:cNvSpPr/>
          <p:nvPr/>
        </p:nvSpPr>
        <p:spPr bwMode="auto">
          <a:xfrm>
            <a:off x="3544349" y="6076663"/>
            <a:ext cx="648072" cy="31757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ED961D16-A55B-034F-A21D-E4D64D365106}"/>
              </a:ext>
            </a:extLst>
          </p:cNvPr>
          <p:cNvSpPr/>
          <p:nvPr/>
        </p:nvSpPr>
        <p:spPr bwMode="auto">
          <a:xfrm>
            <a:off x="4215641" y="6078956"/>
            <a:ext cx="648072" cy="31757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Frame 43">
            <a:extLst>
              <a:ext uri="{FF2B5EF4-FFF2-40B4-BE49-F238E27FC236}">
                <a16:creationId xmlns:a16="http://schemas.microsoft.com/office/drawing/2014/main" id="{2312A2A5-B2F9-CD4A-AF3F-EE48D133D6AC}"/>
              </a:ext>
            </a:extLst>
          </p:cNvPr>
          <p:cNvSpPr/>
          <p:nvPr/>
        </p:nvSpPr>
        <p:spPr bwMode="auto">
          <a:xfrm>
            <a:off x="4886933" y="6078956"/>
            <a:ext cx="648072" cy="31757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0AA863-B30E-EC44-A0D4-DA9D8C8B9A0E}"/>
              </a:ext>
            </a:extLst>
          </p:cNvPr>
          <p:cNvSpPr txBox="1"/>
          <p:nvPr/>
        </p:nvSpPr>
        <p:spPr>
          <a:xfrm>
            <a:off x="3546846" y="605000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1+2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C0C6C1-2BB3-0648-B67F-DC2BBA288568}"/>
              </a:ext>
            </a:extLst>
          </p:cNvPr>
          <p:cNvSpPr txBox="1"/>
          <p:nvPr/>
        </p:nvSpPr>
        <p:spPr>
          <a:xfrm>
            <a:off x="4219139" y="603977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3+4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0882D7-6ED3-E44C-9E8C-BDFD46DBA1B4}"/>
              </a:ext>
            </a:extLst>
          </p:cNvPr>
          <p:cNvSpPr txBox="1"/>
          <p:nvPr/>
        </p:nvSpPr>
        <p:spPr>
          <a:xfrm>
            <a:off x="4932305" y="604439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5+6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B5B516-9262-5840-AC4D-98DF90999F93}"/>
              </a:ext>
            </a:extLst>
          </p:cNvPr>
          <p:cNvSpPr txBox="1"/>
          <p:nvPr/>
        </p:nvSpPr>
        <p:spPr>
          <a:xfrm>
            <a:off x="5716467" y="606266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FF0000"/>
                </a:solidFill>
              </a:rPr>
              <a:t>X. Lafay needed </a:t>
            </a:r>
          </a:p>
        </p:txBody>
      </p:sp>
    </p:spTree>
    <p:extLst>
      <p:ext uri="{BB962C8B-B14F-4D97-AF65-F5344CB8AC3E}">
        <p14:creationId xmlns:p14="http://schemas.microsoft.com/office/powerpoint/2010/main" val="1082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dirty="0"/>
              <a:t>S3-SIRIUS: Demande 2026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107504" y="4156026"/>
            <a:ext cx="87520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</a:rPr>
              <a:t>Mission</a:t>
            </a:r>
            <a:r>
              <a:rPr lang="en-GB" u="sng" dirty="0">
                <a:solidFill>
                  <a:srgbClr val="FF0000"/>
                </a:solidFill>
              </a:rPr>
              <a:t>: </a:t>
            </a:r>
            <a:r>
              <a:rPr lang="en-GB" sz="1400" dirty="0">
                <a:solidFill>
                  <a:srgbClr val="FF0000"/>
                </a:solidFill>
              </a:rPr>
              <a:t>20 sem. sur place </a:t>
            </a:r>
            <a:r>
              <a:rPr lang="en-GB" sz="1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1400" dirty="0">
                <a:solidFill>
                  <a:srgbClr val="FF0000"/>
                </a:solidFill>
              </a:rPr>
              <a:t>  (90 + 40) * 7 * 20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1600" dirty="0" err="1">
                <a:solidFill>
                  <a:srgbClr val="FF0000"/>
                </a:solidFill>
              </a:rPr>
              <a:t>Equipement</a:t>
            </a:r>
            <a:r>
              <a:rPr lang="en-GB" sz="1600" dirty="0">
                <a:solidFill>
                  <a:srgbClr val="FF0000"/>
                </a:solidFill>
              </a:rPr>
              <a:t>: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GB" sz="1400" dirty="0" err="1"/>
              <a:t>Malheureusement</a:t>
            </a:r>
            <a:r>
              <a:rPr lang="en-GB" sz="1400" dirty="0"/>
              <a:t>, deux </a:t>
            </a:r>
            <a:r>
              <a:rPr lang="en-GB" sz="1400" dirty="0" err="1"/>
              <a:t>câbles</a:t>
            </a:r>
            <a:r>
              <a:rPr lang="en-GB" sz="1400" dirty="0"/>
              <a:t> (avec des </a:t>
            </a:r>
            <a:r>
              <a:rPr lang="en-GB" sz="1400" dirty="0" err="1"/>
              <a:t>connecteurs</a:t>
            </a:r>
            <a:r>
              <a:rPr lang="en-GB" sz="1400" dirty="0"/>
              <a:t> </a:t>
            </a:r>
            <a:r>
              <a:rPr lang="en-GB" sz="1400" dirty="0" err="1"/>
              <a:t>spécialisés</a:t>
            </a:r>
            <a:r>
              <a:rPr lang="en-GB" sz="1400" dirty="0"/>
              <a:t>) pour SIRIUS </a:t>
            </a:r>
            <a:r>
              <a:rPr lang="en-GB" sz="1400" dirty="0" err="1"/>
              <a:t>ont</a:t>
            </a:r>
            <a:r>
              <a:rPr lang="en-GB" sz="1400" dirty="0"/>
              <a:t> </a:t>
            </a:r>
            <a:r>
              <a:rPr lang="en-GB" sz="1400" dirty="0" err="1"/>
              <a:t>dû</a:t>
            </a:r>
            <a:r>
              <a:rPr lang="en-GB" sz="1400" dirty="0"/>
              <a:t> </a:t>
            </a:r>
            <a:r>
              <a:rPr lang="en-GB" sz="1400" dirty="0" err="1"/>
              <a:t>être</a:t>
            </a:r>
            <a:r>
              <a:rPr lang="en-GB" sz="1400" dirty="0"/>
              <a:t> </a:t>
            </a:r>
            <a:r>
              <a:rPr lang="en-GB" sz="1400" dirty="0" err="1"/>
              <a:t>remplacés</a:t>
            </a:r>
            <a:r>
              <a:rPr lang="en-GB" sz="1400" dirty="0"/>
              <a:t>, </a:t>
            </a:r>
            <a:r>
              <a:rPr lang="en-GB" sz="1400" dirty="0" err="1"/>
              <a:t>ce</a:t>
            </a:r>
            <a:r>
              <a:rPr lang="en-GB" sz="1400" dirty="0"/>
              <a:t> qui </a:t>
            </a:r>
            <a:r>
              <a:rPr lang="en-GB" sz="1400" dirty="0" err="1"/>
              <a:t>n’était</a:t>
            </a:r>
            <a:r>
              <a:rPr lang="en-GB" sz="1400" dirty="0"/>
              <a:t> </a:t>
            </a:r>
            <a:r>
              <a:rPr lang="en-GB" sz="1400" dirty="0" err="1"/>
              <a:t>prévu</a:t>
            </a:r>
            <a:r>
              <a:rPr lang="en-GB" sz="1400" dirty="0"/>
              <a:t> dans le budget du 2025 (€9,4k) </a:t>
            </a:r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dirty="0" err="1">
                <a:sym typeface="Wingdings" pitchFamily="2" charset="2"/>
              </a:rPr>
              <a:t>achever</a:t>
            </a:r>
            <a:r>
              <a:rPr lang="en-GB" sz="1400" dirty="0">
                <a:sym typeface="Wingdings" pitchFamily="2" charset="2"/>
              </a:rPr>
              <a:t> la maintenance </a:t>
            </a:r>
            <a:r>
              <a:rPr lang="en-GB" sz="1400" dirty="0" err="1">
                <a:sym typeface="Wingdings" pitchFamily="2" charset="2"/>
              </a:rPr>
              <a:t>prévue</a:t>
            </a:r>
            <a:r>
              <a:rPr lang="en-GB" sz="1400" dirty="0">
                <a:sym typeface="Wingdings" pitchFamily="2" charset="2"/>
              </a:rPr>
              <a:t> pour 2025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Le </a:t>
            </a:r>
            <a:r>
              <a:rPr lang="en-GB" sz="1400" dirty="0" err="1"/>
              <a:t>remplacement</a:t>
            </a:r>
            <a:r>
              <a:rPr lang="en-GB" sz="1400" dirty="0"/>
              <a:t> du </a:t>
            </a:r>
            <a:r>
              <a:rPr lang="en-GB" sz="1400" dirty="0" err="1"/>
              <a:t>refroidisseur</a:t>
            </a:r>
            <a:r>
              <a:rPr lang="en-GB" sz="1400" dirty="0"/>
              <a:t> </a:t>
            </a:r>
            <a:r>
              <a:rPr lang="en-GB" sz="1400" dirty="0" err="1"/>
              <a:t>à</a:t>
            </a:r>
            <a:r>
              <a:rPr lang="en-GB" sz="1400" dirty="0"/>
              <a:t> circulation LAUDA, qui ne </a:t>
            </a:r>
            <a:r>
              <a:rPr lang="en-GB" sz="1400" dirty="0" err="1"/>
              <a:t>refroidit</a:t>
            </a:r>
            <a:r>
              <a:rPr lang="en-GB" sz="1400" dirty="0"/>
              <a:t> plus </a:t>
            </a:r>
            <a:r>
              <a:rPr lang="en-GB" sz="1400" dirty="0" err="1"/>
              <a:t>en</a:t>
            </a:r>
            <a:r>
              <a:rPr lang="en-GB" sz="1400" dirty="0"/>
              <a:t> dessous de +2C (</a:t>
            </a:r>
            <a:r>
              <a:rPr lang="en-GB" sz="1400" dirty="0" err="1"/>
              <a:t>acheté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2012), par un </a:t>
            </a:r>
            <a:r>
              <a:rPr lang="en-GB" sz="1400" dirty="0" err="1"/>
              <a:t>monstre</a:t>
            </a:r>
            <a:r>
              <a:rPr lang="en-GB" sz="1400" dirty="0"/>
              <a:t> capable de </a:t>
            </a:r>
            <a:r>
              <a:rPr lang="en-GB" sz="1400" dirty="0" err="1"/>
              <a:t>refroidir</a:t>
            </a:r>
            <a:r>
              <a:rPr lang="en-GB" sz="1400" dirty="0"/>
              <a:t> </a:t>
            </a:r>
            <a:r>
              <a:rPr lang="en-GB" sz="1400" dirty="0" err="1"/>
              <a:t>jusqu'à</a:t>
            </a:r>
            <a:r>
              <a:rPr lang="en-GB" sz="1400" dirty="0"/>
              <a:t> -50C </a:t>
            </a:r>
            <a:r>
              <a:rPr lang="en-GB" sz="1400" dirty="0" err="1"/>
              <a:t>est</a:t>
            </a:r>
            <a:r>
              <a:rPr lang="en-GB" sz="1400" dirty="0"/>
              <a:t> </a:t>
            </a:r>
            <a:r>
              <a:rPr lang="en-GB" sz="1400" dirty="0" err="1"/>
              <a:t>nécessaire</a:t>
            </a:r>
            <a:r>
              <a:rPr lang="en-GB" sz="1400" dirty="0"/>
              <a:t> pour que SHEXI </a:t>
            </a:r>
            <a:r>
              <a:rPr lang="en-GB" sz="1400" dirty="0" err="1"/>
              <a:t>atteigne</a:t>
            </a:r>
            <a:r>
              <a:rPr lang="en-GB" sz="1400" dirty="0"/>
              <a:t> les </a:t>
            </a:r>
            <a:r>
              <a:rPr lang="en-GB" sz="1400" dirty="0" err="1"/>
              <a:t>spécifications</a:t>
            </a:r>
            <a:r>
              <a:rPr lang="en-GB" sz="1400" dirty="0"/>
              <a:t>. </a:t>
            </a:r>
            <a:r>
              <a:rPr lang="en-GB" sz="1400" dirty="0" err="1"/>
              <a:t>Câbles</a:t>
            </a:r>
            <a:r>
              <a:rPr lang="en-GB" sz="1400" dirty="0"/>
              <a:t> </a:t>
            </a:r>
            <a:r>
              <a:rPr lang="en-GB" sz="1400" dirty="0" err="1"/>
              <a:t>isolés</a:t>
            </a:r>
            <a:r>
              <a:rPr lang="en-GB" sz="1400" dirty="0"/>
              <a:t> </a:t>
            </a:r>
            <a:r>
              <a:rPr lang="en-GB" sz="1400" dirty="0" err="1"/>
              <a:t>supplémentaires</a:t>
            </a:r>
            <a:r>
              <a:rPr lang="en-GB" sz="1400" dirty="0"/>
              <a:t>, </a:t>
            </a:r>
            <a:r>
              <a:rPr lang="en-GB" sz="1400" dirty="0" err="1"/>
              <a:t>connecteurs</a:t>
            </a:r>
            <a:r>
              <a:rPr lang="en-GB" sz="1400" dirty="0"/>
              <a:t> </a:t>
            </a:r>
            <a:r>
              <a:rPr lang="en-GB" sz="1400" dirty="0" err="1"/>
              <a:t>swagelok</a:t>
            </a:r>
            <a:r>
              <a:rPr lang="en-GB" sz="1400" dirty="0"/>
              <a:t> et </a:t>
            </a:r>
            <a:r>
              <a:rPr lang="en-GB" sz="1400" dirty="0" err="1"/>
              <a:t>liquide</a:t>
            </a:r>
            <a:r>
              <a:rPr lang="en-GB" sz="1400" dirty="0"/>
              <a:t> de </a:t>
            </a:r>
            <a:r>
              <a:rPr lang="en-GB" sz="1400" dirty="0" err="1"/>
              <a:t>refroidissement</a:t>
            </a:r>
            <a:r>
              <a:rPr lang="en-GB" sz="1400" dirty="0"/>
              <a:t>. (€23.7k)</a:t>
            </a:r>
            <a:endParaRPr lang="en-FR" sz="1400" dirty="0"/>
          </a:p>
        </p:txBody>
      </p:sp>
      <p:graphicFrame>
        <p:nvGraphicFramePr>
          <p:cNvPr id="17" name="Tableau 14">
            <a:extLst>
              <a:ext uri="{FF2B5EF4-FFF2-40B4-BE49-F238E27FC236}">
                <a16:creationId xmlns:a16="http://schemas.microsoft.com/office/drawing/2014/main" id="{1C470607-CB3E-FD49-83E8-DD8BAC26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39143"/>
              </p:ext>
            </p:extLst>
          </p:nvPr>
        </p:nvGraphicFramePr>
        <p:xfrm>
          <a:off x="263172" y="825896"/>
          <a:ext cx="3156700" cy="1876079"/>
        </p:xfrm>
        <a:graphic>
          <a:graphicData uri="http://schemas.openxmlformats.org/drawingml/2006/table">
            <a:tbl>
              <a:tblPr firstRow="1" bandRow="1"/>
              <a:tblGrid>
                <a:gridCol w="164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16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dirty="0"/>
                        <a:t>Demandée (k€)</a:t>
                      </a: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dirty="0"/>
                        <a:t>Investissement</a:t>
                      </a:r>
                      <a:endParaRPr b="0"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33.1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dirty="0"/>
                        <a:t>Fonctionnement</a:t>
                      </a:r>
                      <a:endParaRPr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Missions</a:t>
                      </a:r>
                      <a:endParaRPr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18.2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dirty="0"/>
                        <a:t>TOTAL</a:t>
                      </a: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51.3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1D8E19-231C-2147-9C57-54716012D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74" b="43741"/>
          <a:stretch/>
        </p:blipFill>
        <p:spPr>
          <a:xfrm>
            <a:off x="3550405" y="1412776"/>
            <a:ext cx="5309142" cy="25922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46FCB6-2047-A34A-953B-497652462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93" r="51812"/>
          <a:stretch/>
        </p:blipFill>
        <p:spPr>
          <a:xfrm>
            <a:off x="331924" y="2794090"/>
            <a:ext cx="2778403" cy="1298600"/>
          </a:xfrm>
          <a:prstGeom prst="rect">
            <a:avLst/>
          </a:prstGeom>
        </p:spPr>
      </p:pic>
      <p:sp>
        <p:nvSpPr>
          <p:cNvPr id="19" name="Espace réservé du numéro de diapositive 8">
            <a:extLst>
              <a:ext uri="{FF2B5EF4-FFF2-40B4-BE49-F238E27FC236}">
                <a16:creationId xmlns:a16="http://schemas.microsoft.com/office/drawing/2014/main" id="{B1DBCFE4-2B2D-3848-B809-F940C2B3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5</a:t>
            </a:fld>
            <a:endParaRPr lang="fr-FR" dirty="0"/>
          </a:p>
        </p:txBody>
      </p:sp>
      <p:sp>
        <p:nvSpPr>
          <p:cNvPr id="20" name="Espace réservé de la date 6">
            <a:extLst>
              <a:ext uri="{FF2B5EF4-FFF2-40B4-BE49-F238E27FC236}">
                <a16:creationId xmlns:a16="http://schemas.microsoft.com/office/drawing/2014/main" id="{AA41FA41-026E-F04C-87EC-B3045E27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21" name="Espace réservé du pied de page 7">
            <a:extLst>
              <a:ext uri="{FF2B5EF4-FFF2-40B4-BE49-F238E27FC236}">
                <a16:creationId xmlns:a16="http://schemas.microsoft.com/office/drawing/2014/main" id="{B270E7B8-18EA-C148-BAD0-EE76DDA2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</a:t>
            </a:r>
            <a:r>
              <a:rPr lang="fr-FR" b="1" u="sng" dirty="0"/>
              <a:t>SIRIUS</a:t>
            </a:r>
            <a:r>
              <a:rPr lang="fr-FR" dirty="0"/>
              <a:t> / SHEXI / SHE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63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54" y="189889"/>
            <a:ext cx="7873241" cy="488983"/>
          </a:xfrm>
        </p:spPr>
        <p:txBody>
          <a:bodyPr>
            <a:normAutofit fontScale="90000"/>
          </a:bodyPr>
          <a:lstStyle/>
          <a:p>
            <a:r>
              <a:rPr lang="en-FR" dirty="0"/>
              <a:t>Recap: S3-SIRIUS upgrade </a:t>
            </a:r>
            <a:r>
              <a:rPr lang="en-FR" dirty="0">
                <a:sym typeface="Wingdings" pitchFamily="2" charset="2"/>
              </a:rPr>
              <a:t>SHEXI (CODEC IJCLab &amp; CS-GANIL)</a:t>
            </a:r>
            <a:endParaRPr lang="en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pic>
        <p:nvPicPr>
          <p:cNvPr id="14" name="Image 34">
            <a:extLst>
              <a:ext uri="{FF2B5EF4-FFF2-40B4-BE49-F238E27FC236}">
                <a16:creationId xmlns:a16="http://schemas.microsoft.com/office/drawing/2014/main" id="{98803E25-7339-3245-A69B-C389D5FE5006}"/>
              </a:ext>
            </a:extLst>
          </p:cNvPr>
          <p:cNvPicPr/>
          <p:nvPr/>
        </p:nvPicPr>
        <p:blipFill rotWithShape="1">
          <a:blip r:embed="rId3"/>
          <a:srcRect r="49037" b="19484"/>
          <a:stretch/>
        </p:blipFill>
        <p:spPr bwMode="auto">
          <a:xfrm>
            <a:off x="5173985" y="980728"/>
            <a:ext cx="3790503" cy="3250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5A998-0BD2-3340-875B-F734F274E858}"/>
              </a:ext>
            </a:extLst>
          </p:cNvPr>
          <p:cNvSpPr txBox="1"/>
          <p:nvPr/>
        </p:nvSpPr>
        <p:spPr>
          <a:xfrm>
            <a:off x="40275" y="800648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Upgrade of the tunnel and veto detectors </a:t>
            </a:r>
            <a:r>
              <a:rPr lang="en-GB" dirty="0"/>
              <a:t>+ associated</a:t>
            </a:r>
            <a:r>
              <a:rPr lang="en-FR" dirty="0"/>
              <a:t> electronics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86271-A158-FF4F-AB5D-18BCC34FEDB4}"/>
              </a:ext>
            </a:extLst>
          </p:cNvPr>
          <p:cNvSpPr txBox="1"/>
          <p:nvPr/>
        </p:nvSpPr>
        <p:spPr>
          <a:xfrm>
            <a:off x="171299" y="3723988"/>
            <a:ext cx="27558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r>
              <a:rPr lang="en-FR" dirty="0"/>
              <a:t>Z identification of SHE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ECA7B-97A3-7F41-9C90-8259434D2B5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" b="5881"/>
          <a:stretch/>
        </p:blipFill>
        <p:spPr bwMode="auto">
          <a:xfrm>
            <a:off x="323528" y="1450797"/>
            <a:ext cx="2928665" cy="2122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D981E9-074A-A448-AF5B-B7296B31DC28}"/>
              </a:ext>
            </a:extLst>
          </p:cNvPr>
          <p:cNvSpPr/>
          <p:nvPr/>
        </p:nvSpPr>
        <p:spPr bwMode="auto">
          <a:xfrm>
            <a:off x="5074135" y="1109398"/>
            <a:ext cx="505979" cy="339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" name="Picture 18" descr="levels_280Rg_decay.pdf">
            <a:extLst>
              <a:ext uri="{FF2B5EF4-FFF2-40B4-BE49-F238E27FC236}">
                <a16:creationId xmlns:a16="http://schemas.microsoft.com/office/drawing/2014/main" id="{9BC99CB9-D85C-C34C-B261-50575B9D124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/>
          <a:stretch/>
        </p:blipFill>
        <p:spPr bwMode="auto">
          <a:xfrm>
            <a:off x="815096" y="3573016"/>
            <a:ext cx="210072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3AB872-FE97-294E-9C99-416C287CA027}"/>
              </a:ext>
            </a:extLst>
          </p:cNvPr>
          <p:cNvSpPr txBox="1"/>
          <p:nvPr/>
        </p:nvSpPr>
        <p:spPr>
          <a:xfrm>
            <a:off x="434959" y="1179129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ym typeface="Wingdings" pitchFamily="2" charset="2"/>
              </a:rPr>
              <a:t> </a:t>
            </a:r>
            <a:r>
              <a:rPr lang="en-FR" dirty="0"/>
              <a:t> </a:t>
            </a:r>
            <a:r>
              <a:rPr lang="en-FR" dirty="0">
                <a:sym typeface="Wingdings" pitchFamily="2" charset="2"/>
              </a:rPr>
              <a:t>L-Xray detection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3FCCBE9-7B4F-E348-9E8F-45917769D0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5104"/>
            <a:ext cx="2755884" cy="2111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D59F39-EAA1-CE4B-ACF8-EEC8C539C2BA}"/>
              </a:ext>
            </a:extLst>
          </p:cNvPr>
          <p:cNvSpPr txBox="1"/>
          <p:nvPr/>
        </p:nvSpPr>
        <p:spPr>
          <a:xfrm>
            <a:off x="4133110" y="4209499"/>
            <a:ext cx="4599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+ world leading ICE spectroscopy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6F2BB-AE69-9F4D-8827-E932EC7C15BF}"/>
              </a:ext>
            </a:extLst>
          </p:cNvPr>
          <p:cNvSpPr txBox="1"/>
          <p:nvPr/>
        </p:nvSpPr>
        <p:spPr>
          <a:xfrm>
            <a:off x="6419110" y="4575801"/>
            <a:ext cx="462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baseline="30000" dirty="0"/>
              <a:t>251</a:t>
            </a:r>
            <a:r>
              <a:rPr lang="en-FR" sz="1800" dirty="0"/>
              <a:t>Fm as an example: </a:t>
            </a:r>
          </a:p>
          <a:p>
            <a:r>
              <a:rPr lang="en-FR" sz="1800" dirty="0">
                <a:solidFill>
                  <a:srgbClr val="0070C0"/>
                </a:solidFill>
              </a:rPr>
              <a:t>GABRIELA</a:t>
            </a:r>
            <a:r>
              <a:rPr lang="en-FR" sz="1800" dirty="0"/>
              <a:t> data </a:t>
            </a:r>
          </a:p>
          <a:p>
            <a:r>
              <a:rPr lang="en-GB" dirty="0"/>
              <a:t>v</a:t>
            </a:r>
            <a:r>
              <a:rPr lang="en-FR" sz="1800" dirty="0"/>
              <a:t>s</a:t>
            </a:r>
          </a:p>
          <a:p>
            <a:r>
              <a:rPr lang="en-FR" sz="1800" dirty="0">
                <a:solidFill>
                  <a:srgbClr val="FF0000"/>
                </a:solidFill>
              </a:rPr>
              <a:t>SHEXI simulation</a:t>
            </a:r>
            <a:endParaRPr lang="en-FR" dirty="0"/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CF5462B8-6252-E44B-89CF-E2DDBC6A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6</a:t>
            </a:fld>
            <a:endParaRPr lang="fr-FR" dirty="0"/>
          </a:p>
        </p:txBody>
      </p:sp>
      <p:sp>
        <p:nvSpPr>
          <p:cNvPr id="26" name="Espace réservé de la date 6">
            <a:extLst>
              <a:ext uri="{FF2B5EF4-FFF2-40B4-BE49-F238E27FC236}">
                <a16:creationId xmlns:a16="http://schemas.microsoft.com/office/drawing/2014/main" id="{39E4ED33-2C0E-9A4C-A4B5-F5FBEB11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27" name="Espace réservé du pied de page 7">
            <a:extLst>
              <a:ext uri="{FF2B5EF4-FFF2-40B4-BE49-F238E27FC236}">
                <a16:creationId xmlns:a16="http://schemas.microsoft.com/office/drawing/2014/main" id="{E760F949-898D-2F49-9BDE-736B7C73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SIRIUS / </a:t>
            </a:r>
            <a:r>
              <a:rPr lang="fr-FR" b="1" u="sng" dirty="0"/>
              <a:t>SHEXI</a:t>
            </a:r>
            <a:r>
              <a:rPr lang="fr-FR" dirty="0"/>
              <a:t> / SHE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06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kern="0" dirty="0"/>
              <a:t>SHEXI </a:t>
            </a:r>
            <a:r>
              <a:rPr lang="en-FR" kern="0" dirty="0">
                <a:sym typeface="Wingdings" pitchFamily="2" charset="2"/>
              </a:rPr>
              <a:t> SHEXI demonstrator (1)</a:t>
            </a:r>
            <a:endParaRPr lang="en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29C1E6-78E9-AA47-ADAD-8A4692DC749C}"/>
              </a:ext>
            </a:extLst>
          </p:cNvPr>
          <p:cNvSpPr txBox="1"/>
          <p:nvPr/>
        </p:nvSpPr>
        <p:spPr>
          <a:xfrm>
            <a:off x="276884" y="820300"/>
            <a:ext cx="86759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+mn-lt"/>
              </a:rPr>
              <a:t>SHEXI (</a:t>
            </a:r>
            <a:r>
              <a:rPr lang="fr-FR" sz="1800" dirty="0" err="1">
                <a:latin typeface="+mn-lt"/>
              </a:rPr>
              <a:t>demonstrator</a:t>
            </a:r>
            <a:r>
              <a:rPr lang="fr-FR" sz="1800" dirty="0">
                <a:latin typeface="+mn-lt"/>
              </a:rPr>
              <a:t>)…</a:t>
            </a:r>
          </a:p>
          <a:p>
            <a:r>
              <a:rPr lang="fr-FR" sz="1800" dirty="0">
                <a:latin typeface="+mn-lt"/>
              </a:rPr>
              <a:t>    CS du GANIL 01/2024  .. Promises promises…</a:t>
            </a:r>
          </a:p>
          <a:p>
            <a:endParaRPr lang="fr-FR" sz="1800" dirty="0">
              <a:latin typeface="+mn-lt"/>
            </a:endParaRPr>
          </a:p>
          <a:p>
            <a:endParaRPr lang="fr-FR" sz="1800" dirty="0">
              <a:latin typeface="+mn-lt"/>
            </a:endParaRPr>
          </a:p>
          <a:p>
            <a:r>
              <a:rPr lang="fr-FR" sz="1800" dirty="0">
                <a:latin typeface="+mn-lt"/>
              </a:rPr>
              <a:t>    P2I 2024, P.I. K. </a:t>
            </a:r>
            <a:r>
              <a:rPr lang="fr-FR" sz="1800" dirty="0" err="1">
                <a:latin typeface="+mn-lt"/>
              </a:rPr>
              <a:t>Hauschild</a:t>
            </a:r>
            <a:r>
              <a:rPr lang="fr-FR" sz="1800" dirty="0">
                <a:latin typeface="+mn-lt"/>
              </a:rPr>
              <a:t>  25k </a:t>
            </a:r>
            <a:r>
              <a:rPr lang="fr-FR" sz="1800" dirty="0">
                <a:latin typeface="+mn-lt"/>
                <a:sym typeface="Wingdings" pitchFamily="2" charset="2"/>
              </a:rPr>
              <a:t> ½ FEE for 1 detector</a:t>
            </a:r>
          </a:p>
          <a:p>
            <a:endParaRPr lang="fr-FR" sz="1800" dirty="0">
              <a:latin typeface="+mn-lt"/>
            </a:endParaRPr>
          </a:p>
          <a:p>
            <a:endParaRPr lang="fr-FR" sz="1800" dirty="0">
              <a:latin typeface="+mn-lt"/>
            </a:endParaRPr>
          </a:p>
          <a:p>
            <a:r>
              <a:rPr lang="fr-FR" sz="1800" dirty="0">
                <a:latin typeface="+mn-lt"/>
              </a:rPr>
              <a:t>    Région Normandie (2024):</a:t>
            </a:r>
          </a:p>
          <a:p>
            <a:r>
              <a:rPr lang="fr-FR" dirty="0"/>
              <a:t>	</a:t>
            </a:r>
            <a:r>
              <a:rPr lang="fr-FR" sz="1800" dirty="0">
                <a:latin typeface="+mn-lt"/>
              </a:rPr>
              <a:t>« Projets Émergents  »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+mn-lt"/>
              </a:rPr>
              <a:t>projet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+mn-lt"/>
              </a:rPr>
              <a:t>précurseur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GB" sz="1800" i="0" u="sng" strike="noStrike" dirty="0" err="1">
                <a:solidFill>
                  <a:srgbClr val="000000"/>
                </a:solidFill>
                <a:effectLst/>
                <a:latin typeface="+mn-lt"/>
              </a:rPr>
              <a:t>une</a:t>
            </a:r>
            <a:r>
              <a:rPr lang="en-GB" sz="1800" i="0" u="sng" strike="noStrike" dirty="0">
                <a:solidFill>
                  <a:srgbClr val="000000"/>
                </a:solidFill>
                <a:effectLst/>
                <a:latin typeface="+mn-lt"/>
              </a:rPr>
              <a:t> nouvelle </a:t>
            </a:r>
            <a:r>
              <a:rPr lang="en-GB" sz="1800" i="0" u="sng" strike="noStrike" dirty="0" err="1">
                <a:solidFill>
                  <a:srgbClr val="000000"/>
                </a:solidFill>
                <a:effectLst/>
                <a:latin typeface="+mn-lt"/>
              </a:rPr>
              <a:t>thématique</a:t>
            </a:r>
            <a:r>
              <a:rPr lang="en-GB" sz="1800" i="0" u="sng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1800" i="0" u="none" strike="noStrike" dirty="0">
                <a:solidFill>
                  <a:srgbClr val="FF0000"/>
                </a:solidFill>
                <a:effectLst/>
                <a:latin typeface="+mn-lt"/>
              </a:rPr>
              <a:t>X</a:t>
            </a:r>
            <a:endParaRPr lang="en-FR" sz="1800" dirty="0">
              <a:solidFill>
                <a:srgbClr val="FF0000"/>
              </a:solidFill>
              <a:latin typeface="+mn-lt"/>
            </a:endParaRPr>
          </a:p>
          <a:p>
            <a:r>
              <a:rPr lang="fr-FR" sz="1800" dirty="0">
                <a:latin typeface="+mn-lt"/>
                <a:sym typeface="Wingdings" pitchFamily="2" charset="2"/>
              </a:rPr>
              <a:t>               «  d’Excellence » </a:t>
            </a:r>
          </a:p>
          <a:p>
            <a:r>
              <a:rPr lang="fr-FR" dirty="0">
                <a:sym typeface="Wingdings" pitchFamily="2" charset="2"/>
              </a:rPr>
              <a:t>		</a:t>
            </a:r>
            <a:r>
              <a:rPr lang="fr-FR" sz="1800" dirty="0">
                <a:latin typeface="+mn-lt"/>
                <a:sym typeface="Wingdings" pitchFamily="2" charset="2"/>
              </a:rPr>
              <a:t> ERC doit être porté par le GANIL </a:t>
            </a:r>
            <a:r>
              <a:rPr lang="fr-FR" sz="1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X</a:t>
            </a:r>
          </a:p>
          <a:p>
            <a:endParaRPr lang="fr-FR" sz="180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endParaRPr lang="fr-FR" sz="180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r>
              <a:rPr lang="fr-FR" sz="1800" dirty="0">
                <a:latin typeface="+mn-lt"/>
                <a:sym typeface="Wingdings" pitchFamily="2" charset="2"/>
              </a:rPr>
              <a:t>    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ANR 2024: 695k</a:t>
            </a:r>
            <a:r>
              <a:rPr lang="fr-FR" sz="1800" dirty="0">
                <a:solidFill>
                  <a:srgbClr val="FF0000"/>
                </a:solidFill>
              </a:rPr>
              <a:t>€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2</a:t>
            </a:r>
            <a:r>
              <a:rPr lang="fr-FR" sz="1800" baseline="30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nd</a:t>
            </a:r>
            <a:r>
              <a:rPr lang="fr-FR" sz="1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round  (</a:t>
            </a:r>
            <a:r>
              <a:rPr lang="fr-FR" sz="1800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resultats</a:t>
            </a:r>
            <a:r>
              <a:rPr lang="fr-FR" sz="1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juillet)</a:t>
            </a:r>
          </a:p>
          <a:p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	budget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factored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in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some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of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GANIL’s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promises</a:t>
            </a:r>
            <a:endParaRPr lang="fr-FR" sz="180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9BFE2-268E-CB43-B1DB-8F9874E57CA1}"/>
              </a:ext>
            </a:extLst>
          </p:cNvPr>
          <p:cNvSpPr txBox="1"/>
          <p:nvPr/>
        </p:nvSpPr>
        <p:spPr>
          <a:xfrm>
            <a:off x="581113" y="5632342"/>
            <a:ext cx="7058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What happens to S3-SIRIUS sub-project when in exploitation mode</a:t>
            </a:r>
          </a:p>
          <a:p>
            <a:r>
              <a:rPr lang="en-FR" dirty="0"/>
              <a:t>	</a:t>
            </a:r>
            <a:r>
              <a:rPr lang="en-FR" dirty="0">
                <a:sym typeface="Wingdings" pitchFamily="2" charset="2"/>
              </a:rPr>
              <a:t> generate an S3-SHEXI sub-project ?</a:t>
            </a:r>
            <a:endParaRPr lang="en-FR" dirty="0"/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1FF29FE6-DBF0-6649-A9F0-169597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7</a:t>
            </a:fld>
            <a:endParaRPr lang="fr-FR" dirty="0"/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537F5B74-2809-3146-908B-8CC77E46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4673D746-28D0-9641-A505-A78DCF8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SIRIUS / </a:t>
            </a:r>
            <a:r>
              <a:rPr lang="fr-FR" b="1" u="sng" dirty="0"/>
              <a:t>SHEXI</a:t>
            </a:r>
            <a:r>
              <a:rPr lang="fr-FR" dirty="0"/>
              <a:t> / SHE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91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05" y="206900"/>
            <a:ext cx="2907391" cy="488983"/>
          </a:xfrm>
        </p:spPr>
        <p:txBody>
          <a:bodyPr>
            <a:normAutofit/>
          </a:bodyPr>
          <a:lstStyle/>
          <a:p>
            <a:r>
              <a:rPr lang="en-FR" dirty="0"/>
              <a:t>“AP-SHE”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37746" y="1751118"/>
            <a:ext cx="9041258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Still extracting results from GABRIELA data pre 03/2022</a:t>
            </a:r>
          </a:p>
          <a:p>
            <a:endParaRPr lang="fr-FR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R. Chakma, S. </a:t>
            </a:r>
            <a:r>
              <a:rPr lang="en-GB" sz="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Fritzsche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KH, ALM,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       “Geant4 atomic relaxation data for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transfermium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nuclei (Z = 101–104)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”; 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Nucl. Instr. Methods A 1072  (2025) 170144</a:t>
            </a:r>
            <a:endParaRPr lang="en-GB" sz="9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H.M.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Devaraja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…, KH, ALM, …, et al,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 “Systematic studies to produce heavy above-target nuclides in multinucleon transfer reactions”,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Physics Letters B 862 (2025) 139353</a:t>
            </a:r>
            <a:endParaRPr lang="en-GB" sz="9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Kessaci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, …, ALM, KH, et al,                 “Cascade of high-K isomers in </a:t>
            </a:r>
            <a:r>
              <a:rPr lang="en-GB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255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No”;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Physical Review C 110 (2024) 054310</a:t>
            </a:r>
            <a:endParaRPr lang="en-FR" sz="9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GB" sz="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Sailaubekov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…, KH, ALM, …, et al,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  “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Prompt neutrons accompanying the spontaneous fission of </a:t>
            </a:r>
            <a:r>
              <a:rPr lang="en-GB" sz="9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No”; 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AIP Conference Proceedings 3020 (2024) </a:t>
            </a:r>
            <a:r>
              <a:rPr lang="en-FR" sz="9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020007</a:t>
            </a:r>
            <a:endParaRPr lang="en-FR" sz="9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R.S. </a:t>
            </a:r>
            <a:r>
              <a:rPr lang="en-GB" sz="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Mukhin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…, KH, ALM, …, et al,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      “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 of the shape of multiplicity distributions of prompt neutrons emitted in spontaneous fission”; 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J. Radioanal. Nucl. Chem. 333 (2024) 1559</a:t>
            </a:r>
            <a:endParaRPr lang="en-GB" sz="9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R.S. </a:t>
            </a:r>
            <a:r>
              <a:rPr lang="en-GB" sz="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Mukhin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…, KH, ALM,                     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“Prompt neutron emission in </a:t>
            </a:r>
            <a:r>
              <a:rPr lang="en-GB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No spontaneous fission associated with ground and isomeric states decay”; Chinese Physics C 48 (2024)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R.S. </a:t>
            </a:r>
            <a:r>
              <a:rPr lang="en-GB" sz="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Mukhin</a:t>
            </a:r>
            <a:r>
              <a:rPr lang="en-GB" sz="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…, KH, ALM, …, et al,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      “Prompt neutron multiplicity from spontaneous fission of </a:t>
            </a:r>
            <a:r>
              <a:rPr lang="en-GB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244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Fm”;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European Physical Journal A 60 (2024) 223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More papers already in the pipeline:</a:t>
            </a:r>
          </a:p>
          <a:p>
            <a:r>
              <a:rPr lang="en-FR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         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254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No [PRL beyond the pale: suggest payment of </a:t>
            </a:r>
            <a:r>
              <a:rPr lang="en-US" sz="16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€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2800 for immediate open publishing]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		 </a:t>
            </a:r>
            <a:r>
              <a:rPr lang="en-US" sz="16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€</a:t>
            </a:r>
            <a:r>
              <a:rPr lang="en-US" sz="16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1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850 would remain… GDR-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Resanet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 ALM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organising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 + JYFL discs/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trgts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 ?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      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257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Db – under (2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nd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) review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itchFamily="2" charset="2"/>
            </a:endParaRPr>
          </a:p>
          <a:p>
            <a:r>
              <a:rPr lang="en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Still digging into the data: </a:t>
            </a:r>
          </a:p>
          <a:p>
            <a:r>
              <a:rPr lang="en-FR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       reanalysis of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250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No,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256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Rf ,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257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Rf K-isomers + Digital Signal Processing algorithms</a:t>
            </a:r>
          </a:p>
          <a:p>
            <a:endParaRPr lang="en-FR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FR" b="1" dirty="0">
                <a:solidFill>
                  <a:srgbClr val="FF0000"/>
                </a:solidFill>
                <a:sym typeface="Wingdings" pitchFamily="2" charset="2"/>
              </a:rPr>
              <a:t>request 6k</a:t>
            </a:r>
            <a:r>
              <a:rPr lang="en-US" b="1" dirty="0">
                <a:solidFill>
                  <a:srgbClr val="FF0000"/>
                </a:solidFill>
                <a:effectLst/>
              </a:rPr>
              <a:t>€ for 2026</a:t>
            </a:r>
            <a:endParaRPr lang="en-FR" b="1" dirty="0"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	 Conference(s) + another analysis workshop @ IPHC	</a:t>
            </a:r>
            <a:endParaRPr lang="en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3DFE6-8C98-194B-A07F-ED5B5F477903}"/>
              </a:ext>
            </a:extLst>
          </p:cNvPr>
          <p:cNvSpPr txBox="1"/>
          <p:nvPr/>
        </p:nvSpPr>
        <p:spPr>
          <a:xfrm>
            <a:off x="37746" y="721177"/>
            <a:ext cx="906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2024: </a:t>
            </a:r>
            <a:r>
              <a:rPr lang="en-US" sz="1600" dirty="0">
                <a:effectLst/>
              </a:rPr>
              <a:t>€5k</a:t>
            </a:r>
            <a:r>
              <a:rPr lang="en-FR" sz="1600" dirty="0"/>
              <a:t> [awarded = requested] (</a:t>
            </a:r>
            <a:r>
              <a:rPr lang="en-US" sz="1600" dirty="0">
                <a:effectLst/>
              </a:rPr>
              <a:t>€ </a:t>
            </a:r>
            <a:r>
              <a:rPr lang="en-FR" sz="1600" dirty="0"/>
              <a:t>4650 “net”)</a:t>
            </a:r>
          </a:p>
          <a:p>
            <a:r>
              <a:rPr lang="en-FR" sz="1600" dirty="0">
                <a:sym typeface="Wingdings" pitchFamily="2" charset="2"/>
              </a:rPr>
              <a:t>    NN2024; ALM plenary session invited speaker + KH invited speaker “50 Years of cold fusion” </a:t>
            </a:r>
          </a:p>
          <a:p>
            <a:r>
              <a:rPr lang="en-FR" sz="1600" dirty="0"/>
              <a:t>2025: </a:t>
            </a:r>
            <a:r>
              <a:rPr lang="en-US" sz="1600" dirty="0">
                <a:effectLst/>
              </a:rPr>
              <a:t>€5k</a:t>
            </a:r>
            <a:r>
              <a:rPr lang="en-FR" sz="1600" dirty="0"/>
              <a:t> [awarded = requested] (</a:t>
            </a:r>
            <a:r>
              <a:rPr lang="en-US" sz="1600" dirty="0">
                <a:effectLst/>
              </a:rPr>
              <a:t>€ </a:t>
            </a:r>
            <a:r>
              <a:rPr lang="en-FR" sz="1600" dirty="0"/>
              <a:t>4650 “net”)</a:t>
            </a:r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CDA940D4-4F2E-C84F-98BF-722E5F91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8</a:t>
            </a:fld>
            <a:endParaRPr lang="fr-FR" dirty="0"/>
          </a:p>
        </p:txBody>
      </p:sp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8121264B-522D-394F-B8E0-76BA294B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7FBC683D-B933-7247-A0E2-390749BE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SIRIUS / SHEXI / </a:t>
            </a:r>
            <a:r>
              <a:rPr lang="fr-FR" b="1" u="sng" dirty="0"/>
              <a:t>SHE</a:t>
            </a:r>
            <a:endParaRPr b="1" u="sng" dirty="0"/>
          </a:p>
        </p:txBody>
      </p:sp>
    </p:spTree>
    <p:extLst>
      <p:ext uri="{BB962C8B-B14F-4D97-AF65-F5344CB8AC3E}">
        <p14:creationId xmlns:p14="http://schemas.microsoft.com/office/powerpoint/2010/main" val="82724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EAF6-5EA6-2842-B0A6-23C05F9F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Summary</a:t>
            </a:r>
          </a:p>
        </p:txBody>
      </p:sp>
      <p:graphicFrame>
        <p:nvGraphicFramePr>
          <p:cNvPr id="7" name="Tableau 14">
            <a:extLst>
              <a:ext uri="{FF2B5EF4-FFF2-40B4-BE49-F238E27FC236}">
                <a16:creationId xmlns:a16="http://schemas.microsoft.com/office/drawing/2014/main" id="{E942D6C6-BDA9-8E4B-B13D-ED370C987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591"/>
              </p:ext>
            </p:extLst>
          </p:nvPr>
        </p:nvGraphicFramePr>
        <p:xfrm>
          <a:off x="323528" y="980728"/>
          <a:ext cx="3660756" cy="1662719"/>
        </p:xfrm>
        <a:graphic>
          <a:graphicData uri="http://schemas.openxmlformats.org/drawingml/2006/table">
            <a:tbl>
              <a:tblPr firstRow="1" bandRow="1"/>
              <a:tblGrid>
                <a:gridCol w="1907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16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dirty="0"/>
                        <a:t>SIRIUS</a:t>
                      </a:r>
                      <a:endParaRPr dirty="0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/>
                        <a:t>Demandée (k€)</a:t>
                      </a:r>
                      <a:endParaRPr b="1"/>
                    </a:p>
                  </a:txBody>
                  <a:tcPr marL="80793" marR="80793" marT="40397" marB="4039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dirty="0"/>
                        <a:t>Investissement</a:t>
                      </a:r>
                      <a:endParaRPr b="0"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33.1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dirty="0"/>
                        <a:t>Fonctionnement</a:t>
                      </a:r>
                      <a:endParaRPr dirty="0"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Missions</a:t>
                      </a:r>
                      <a:endParaRPr/>
                    </a:p>
                  </a:txBody>
                  <a:tcPr marL="80793" marR="80793" marT="40397" marB="40397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18.2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dirty="0"/>
                        <a:t>TOTAL</a:t>
                      </a:r>
                      <a:endParaRPr b="1" dirty="0"/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51.3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80793" marR="80793" marT="40397" marB="403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28BE03-8AD6-3349-B00F-1A2D53BF04D9}"/>
              </a:ext>
            </a:extLst>
          </p:cNvPr>
          <p:cNvSpPr txBox="1"/>
          <p:nvPr/>
        </p:nvSpPr>
        <p:spPr>
          <a:xfrm>
            <a:off x="323528" y="3284984"/>
            <a:ext cx="8024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+mn-lt"/>
              </a:rPr>
              <a:t>SHEXI (</a:t>
            </a:r>
            <a:r>
              <a:rPr lang="fr-FR" sz="1800" dirty="0" err="1">
                <a:latin typeface="+mn-lt"/>
              </a:rPr>
              <a:t>demonstrator</a:t>
            </a:r>
            <a:r>
              <a:rPr lang="fr-FR" dirty="0"/>
              <a:t>): promise of 40k </a:t>
            </a:r>
            <a:r>
              <a:rPr lang="fr-FR" dirty="0" err="1"/>
              <a:t>from</a:t>
            </a:r>
            <a:r>
              <a:rPr lang="fr-FR" dirty="0"/>
              <a:t> GANIL (but 100k total for CNRS)</a:t>
            </a:r>
          </a:p>
          <a:p>
            <a:r>
              <a:rPr lang="fr-FR" dirty="0"/>
              <a:t>                                     </a:t>
            </a:r>
            <a:r>
              <a:rPr lang="fr-FR" dirty="0" err="1"/>
              <a:t>factored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ANR</a:t>
            </a:r>
            <a:endParaRPr lang="fr-FR" sz="1800" dirty="0">
              <a:latin typeface="+mn-lt"/>
            </a:endParaRPr>
          </a:p>
          <a:p>
            <a:r>
              <a:rPr lang="en-FR" dirty="0"/>
              <a:t>	[new sub-project ?]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E75F6-1BEA-A142-937C-90BB547906B2}"/>
              </a:ext>
            </a:extLst>
          </p:cNvPr>
          <p:cNvSpPr txBox="1"/>
          <p:nvPr/>
        </p:nvSpPr>
        <p:spPr>
          <a:xfrm>
            <a:off x="324771" y="5298053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ym typeface="Wingdings" pitchFamily="2" charset="2"/>
              </a:rPr>
              <a:t>SHE: request 6k</a:t>
            </a:r>
            <a:r>
              <a:rPr lang="en-US" dirty="0">
                <a:effectLst/>
              </a:rPr>
              <a:t>€ 2026 [conf(s) + workshop]</a:t>
            </a:r>
            <a:endParaRPr lang="en-FR" dirty="0">
              <a:sym typeface="Wingdings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ADB12-34F3-EF4A-AC65-6370755222B0}"/>
              </a:ext>
            </a:extLst>
          </p:cNvPr>
          <p:cNvSpPr txBox="1"/>
          <p:nvPr/>
        </p:nvSpPr>
        <p:spPr>
          <a:xfrm>
            <a:off x="4067944" y="1988840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FR" dirty="0"/>
              <a:t>ommissioning …. </a:t>
            </a:r>
            <a:r>
              <a:rPr lang="en-GB" dirty="0"/>
              <a:t>W</a:t>
            </a:r>
            <a:r>
              <a:rPr lang="en-FR" dirty="0"/>
              <a:t>uhoo 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A7CCF-D99E-DB4A-B1AF-8B4992915623}"/>
              </a:ext>
            </a:extLst>
          </p:cNvPr>
          <p:cNvSpPr txBox="1"/>
          <p:nvPr/>
        </p:nvSpPr>
        <p:spPr>
          <a:xfrm>
            <a:off x="4122437" y="1298377"/>
            <a:ext cx="25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FR" dirty="0"/>
              <a:t>aintenance + LAUDA 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F531420E-DE29-1F47-81B2-A7531D9F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436" y="6467913"/>
            <a:ext cx="393564" cy="364730"/>
          </a:xfrm>
        </p:spPr>
        <p:txBody>
          <a:bodyPr/>
          <a:lstStyle/>
          <a:p>
            <a:pPr algn="r"/>
            <a:fld id="{77E71596-5F9D-49C5-9701-16B3CA54319D}" type="slidenum">
              <a:rPr lang="fr-FR" smtClean="0"/>
              <a:pPr algn="r"/>
              <a:t>9</a:t>
            </a:fld>
            <a:endParaRPr lang="fr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32BE3E48-A26D-9942-877C-388CD2FC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71299" y="6467913"/>
            <a:ext cx="2046944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19/06/2025</a:t>
            </a:r>
            <a:endParaRPr dirty="0"/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C9489082-FE29-4F4D-AAB8-F19B2432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1760" y="6467913"/>
            <a:ext cx="6145159" cy="364730"/>
          </a:xfrm>
        </p:spPr>
        <p:txBody>
          <a:bodyPr/>
          <a:lstStyle/>
          <a:p>
            <a:pPr>
              <a:defRPr/>
            </a:pPr>
            <a:r>
              <a:rPr lang="fr-FR" dirty="0"/>
              <a:t>K. </a:t>
            </a:r>
            <a:r>
              <a:rPr lang="fr-FR" dirty="0" err="1"/>
              <a:t>Hauschild</a:t>
            </a:r>
            <a:r>
              <a:rPr lang="fr-FR" dirty="0"/>
              <a:t> – Journée AP PN -  SIRIUS / SHEXI / SHE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87759"/>
      </p:ext>
    </p:extLst>
  </p:cSld>
  <p:clrMapOvr>
    <a:masterClrMapping/>
  </p:clrMapOvr>
</p:sld>
</file>

<file path=ppt/theme/theme1.xml><?xml version="1.0" encoding="utf-8"?>
<a:theme xmlns:a="http://schemas.openxmlformats.org/drawingml/2006/main" name="2_modele pre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24527</TotalTime>
  <Words>1670</Words>
  <Application>Microsoft Macintosh PowerPoint</Application>
  <PresentationFormat>On-screen Show (4:3)</PresentationFormat>
  <Paragraphs>263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2_modele presentation</vt:lpstr>
      <vt:lpstr>S3/SIRIUS</vt:lpstr>
      <vt:lpstr>S3-SIRIUS: Dotation pour l’année 2024 </vt:lpstr>
      <vt:lpstr>S3-SIRIUS: Dotation 2025</vt:lpstr>
      <vt:lpstr>S3 General News</vt:lpstr>
      <vt:lpstr>S3-SIRIUS: Demande 2026</vt:lpstr>
      <vt:lpstr>Recap: S3-SIRIUS upgrade SHEXI (CODEC IJCLab &amp; CS-GANIL)</vt:lpstr>
      <vt:lpstr>SHEXI  SHEXI demonstrator (1)</vt:lpstr>
      <vt:lpstr>“AP-SHE”</vt:lpstr>
      <vt:lpstr>Summary</vt:lpstr>
      <vt:lpstr>PowerPoint Presentation</vt:lpstr>
      <vt:lpstr>S3-SIRIUS (recap)</vt:lpstr>
      <vt:lpstr>-50C ?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Karl Hauschild</cp:lastModifiedBy>
  <cp:revision>666</cp:revision>
  <cp:lastPrinted>2018-02-05T14:02:02Z</cp:lastPrinted>
  <dcterms:created xsi:type="dcterms:W3CDTF">2016-09-21T14:30:07Z</dcterms:created>
  <dcterms:modified xsi:type="dcterms:W3CDTF">2025-06-19T06:08:04Z</dcterms:modified>
</cp:coreProperties>
</file>