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7"/>
  </p:notesMasterIdLst>
  <p:sldIdLst>
    <p:sldId id="436" r:id="rId2"/>
    <p:sldId id="500" r:id="rId3"/>
    <p:sldId id="514" r:id="rId4"/>
    <p:sldId id="517" r:id="rId5"/>
    <p:sldId id="518" r:id="rId6"/>
    <p:sldId id="519" r:id="rId7"/>
    <p:sldId id="520" r:id="rId8"/>
    <p:sldId id="526" r:id="rId9"/>
    <p:sldId id="522" r:id="rId10"/>
    <p:sldId id="523" r:id="rId11"/>
    <p:sldId id="524" r:id="rId12"/>
    <p:sldId id="525" r:id="rId13"/>
    <p:sldId id="528" r:id="rId14"/>
    <p:sldId id="529" r:id="rId15"/>
    <p:sldId id="530" r:id="rId16"/>
    <p:sldId id="446" r:id="rId17"/>
    <p:sldId id="535" r:id="rId18"/>
    <p:sldId id="516" r:id="rId19"/>
    <p:sldId id="515" r:id="rId20"/>
    <p:sldId id="521" r:id="rId21"/>
    <p:sldId id="531" r:id="rId22"/>
    <p:sldId id="534" r:id="rId23"/>
    <p:sldId id="527" r:id="rId24"/>
    <p:sldId id="532" r:id="rId25"/>
    <p:sldId id="533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97wiz" initials="g" lastIdx="0" clrIdx="0">
    <p:extLst>
      <p:ext uri="{19B8F6BF-5375-455C-9EA6-DF929625EA0E}">
        <p15:presenceInfo xmlns:p15="http://schemas.microsoft.com/office/powerpoint/2012/main" userId="ga97w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69E1"/>
    <a:srgbClr val="62C9C9"/>
    <a:srgbClr val="DC0000"/>
    <a:srgbClr val="00FFFF"/>
    <a:srgbClr val="FFB52E"/>
    <a:srgbClr val="03F105"/>
    <a:srgbClr val="008000"/>
    <a:srgbClr val="FF0066"/>
    <a:srgbClr val="F93E1F"/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6" autoAdjust="0"/>
    <p:restoredTop sz="95799" autoAdjust="0"/>
  </p:normalViewPr>
  <p:slideViewPr>
    <p:cSldViewPr snapToGrid="0">
      <p:cViewPr>
        <p:scale>
          <a:sx n="75" d="100"/>
          <a:sy n="75" d="100"/>
        </p:scale>
        <p:origin x="1686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7F849-C86A-4183-8DC3-79376452FD7E}" type="datetimeFigureOut">
              <a:rPr lang="en-GB" smtClean="0"/>
              <a:t>10/01/2026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FC905-20BE-42C7-A7D8-590A5A891C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2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1BEE3-F4E3-4B18-8015-36E56992E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746094-EDD4-486B-B6C5-7B4D2D572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1010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75495E-1EC9-4E04-92A5-C84B6BC8B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6B78BE-1C34-4E77-9E6E-30003B766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8FEBC-9D57-4E31-BB8D-43F54801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1FB475-8A07-4585-B642-B556CBC9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8FF6FA-43D6-4D79-8B2A-012A2EC2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7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54C409B-81DC-429E-A561-FCF27D488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D6D7F61-1D7D-4082-AE15-C00AFC14BA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CE777-59AD-434D-9644-C69F4AF9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94D908-FA69-42D8-8ABC-3FD2C8636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CD1559-DD69-4E43-BA8C-A43EE348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139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DE269-F14A-4F9C-9C0D-77E6BA4D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B278F6-5BF7-4250-836B-28FC8F59A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 marL="685800" indent="-228600">
              <a:buFont typeface="Symbol" panose="05050102010706020507" pitchFamily="18" charset="2"/>
              <a:buChar char="-"/>
              <a:defRPr sz="2200"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2830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48406-2E57-4E32-8B80-A9DA8D4B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9173B8-57B0-4F9E-9834-0C1AB31EF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27424C-816D-4C01-AEEB-77FCCE0B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99CF2F-FDE5-4061-9011-B2F90907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1DE3DB-D0B7-41B7-9AF0-F4AF38A9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23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98344-652D-4A9D-949E-CB2E7E9F9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F000FB-1DD8-48AB-AE6F-A3547FCBC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C4621F-E493-4CCF-86EB-78F9B234E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31B54F-4380-4B96-BB7E-33662A6B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A714C31-1004-4EE8-A9E5-6EC24F7B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4EFA76-6CB2-4EE8-BF77-BC43E0A6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51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67F8E-1658-4545-9E63-5C233349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0B3879-A39B-4070-9EE0-80EFEC446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BF7EF2-F745-4216-9D82-14D65ABC1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A2F1899-DDC9-4E88-B9C5-88CD91050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458AD34-18BA-45BD-985B-BF08E8C1C5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6C40C0-ACDC-48DE-BA3B-41CEB6F8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1D10E72-359B-44C2-AA94-EB6486D7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E6311A1-103B-4FE3-B4B7-BB419406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59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2276A-9CA9-47EE-883D-B5099EBA4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798C31D-68A5-476E-B8DA-B42C4EB2F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51054C-9A57-4F4C-A622-74AF509A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776BD3-7A8C-4EC1-B2DA-D9293274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359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87AE7D-75C6-4902-9523-53338125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3B2746A-6553-469E-8661-0BEF26B3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B16CF8-F8C4-47E6-A5E9-3BBA77EF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84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F8C01-BEE6-45EA-87E7-5E3A4000B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668CF-76CB-416E-A194-C9271922A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B51049-1F20-4B20-84F4-7CF831104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DC4C26-47DE-407B-9493-6A7A25DA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3129AC-A5BB-48AF-A3A8-0E4B86B2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F5642BA-4CED-481A-B961-27F4D850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00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0B34F-70A3-491A-A703-6651DA059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7325"/>
            <a:ext cx="5886132" cy="1082675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69E48EA-BD9F-4782-B96E-F4FA4495A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20000" y="992187"/>
            <a:ext cx="443642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9E7689-D8DF-4C03-A83F-2193C00C5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4320"/>
            <a:ext cx="5886132" cy="4324668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Symbol" panose="05050102010706020507" pitchFamily="18" charset="2"/>
              <a:buChar char="-"/>
              <a:defRPr sz="2200"/>
            </a:lvl2pPr>
            <a:lvl3pPr marL="1085850" indent="-171450">
              <a:buFont typeface="Wingdings" panose="05000000000000000000" pitchFamily="2" charset="2"/>
              <a:buChar char="§"/>
              <a:defRPr sz="2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 err="1"/>
              <a:t>dssfb</a:t>
            </a:r>
            <a:endParaRPr lang="de-DE" dirty="0"/>
          </a:p>
          <a:p>
            <a:pPr lvl="2"/>
            <a:r>
              <a:rPr lang="de-DE" dirty="0" err="1"/>
              <a:t>vesdab</a:t>
            </a:r>
            <a:r>
              <a:rPr lang="de-DE" dirty="0"/>
              <a:t> </a:t>
            </a:r>
            <a:r>
              <a:rPr lang="de-DE" dirty="0" err="1"/>
              <a:t>fd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AE0AC5-C6F3-4C55-BB21-FFC0BCA5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141EA8-6050-468C-9453-1DF6BC548D6A}" type="datetimeFigureOut">
              <a:rPr lang="de-DE" smtClean="0"/>
              <a:t>10.01.2026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D486BF-5527-410D-9C95-1464E048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3953AA-6FEA-4A21-A405-CDBF0582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50116D-A0BC-47B9-963B-F162D020C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2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9B7CE15-0813-4FD7-AACF-7B92A25F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42DEBA-65E5-483F-BFCB-EF4BE35E0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0E63EBE0-6A1A-45DE-8941-E35F0C8682B4}"/>
              </a:ext>
            </a:extLst>
          </p:cNvPr>
          <p:cNvSpPr txBox="1">
            <a:spLocks/>
          </p:cNvSpPr>
          <p:nvPr userDrawn="1"/>
        </p:nvSpPr>
        <p:spPr>
          <a:xfrm>
            <a:off x="823390" y="6357824"/>
            <a:ext cx="27506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>
                <a:latin typeface="Bahnschrift Light" panose="020B0502040204020203" pitchFamily="34" charset="0"/>
              </a:rPr>
              <a:t>13.01.2026</a:t>
            </a:r>
            <a:endParaRPr lang="de-DE" dirty="0">
              <a:latin typeface="Bahnschrift Light" panose="020B0502040204020203" pitchFamily="34" charset="0"/>
            </a:endParaRPr>
          </a:p>
        </p:txBody>
      </p:sp>
      <p:sp>
        <p:nvSpPr>
          <p:cNvPr id="11" name="Fußzeilenplatzhalter 7">
            <a:extLst>
              <a:ext uri="{FF2B5EF4-FFF2-40B4-BE49-F238E27FC236}">
                <a16:creationId xmlns:a16="http://schemas.microsoft.com/office/drawing/2014/main" id="{536155EA-5378-4F86-83CD-5BA7F8C9C83D}"/>
              </a:ext>
            </a:extLst>
          </p:cNvPr>
          <p:cNvSpPr txBox="1">
            <a:spLocks/>
          </p:cNvSpPr>
          <p:nvPr userDrawn="1"/>
        </p:nvSpPr>
        <p:spPr>
          <a:xfrm>
            <a:off x="40348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0" u="none" dirty="0" smtClean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Martin Mayer – mgf.mayer@fau.de – Lumière</a:t>
            </a:r>
            <a:r>
              <a:rPr lang="de-DE" b="0" u="none" baseline="0" dirty="0" smtClean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rPr>
              <a:t> 2026</a:t>
            </a:r>
            <a:endParaRPr lang="de-DE" b="0" u="none" dirty="0" smtClean="0">
              <a:solidFill>
                <a:schemeClr val="bg1">
                  <a:lumMod val="5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Foliennummernplatzhalter 8">
            <a:extLst>
              <a:ext uri="{FF2B5EF4-FFF2-40B4-BE49-F238E27FC236}">
                <a16:creationId xmlns:a16="http://schemas.microsoft.com/office/drawing/2014/main" id="{8EDE54ED-EE38-41B7-961E-C9CFC713E732}"/>
              </a:ext>
            </a:extLst>
          </p:cNvPr>
          <p:cNvSpPr txBox="1">
            <a:spLocks/>
          </p:cNvSpPr>
          <p:nvPr userDrawn="1"/>
        </p:nvSpPr>
        <p:spPr>
          <a:xfrm>
            <a:off x="8618006" y="6359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D024ABF-A7FE-4396-A4E5-8FE22FCE14D2}" type="slidenum">
              <a:rPr lang="de-DE" sz="1200" smtClean="0">
                <a:latin typeface="Bahnschrift Light" panose="020B0502040204020203" pitchFamily="34" charset="0"/>
              </a:rPr>
              <a:pPr algn="ctr"/>
              <a:t>‹#›</a:t>
            </a:fld>
            <a:r>
              <a:rPr lang="de-DE" sz="1200" dirty="0" smtClean="0">
                <a:latin typeface="Bahnschrift Light" panose="020B0502040204020203" pitchFamily="34" charset="0"/>
              </a:rPr>
              <a:t> </a:t>
            </a:r>
            <a:endParaRPr lang="de-DE" sz="1200" dirty="0">
              <a:latin typeface="Bahnschrift Light" panose="020B0502040204020203" pitchFamily="34" charset="0"/>
            </a:endParaRPr>
          </a:p>
        </p:txBody>
      </p:sp>
      <p:pic>
        <p:nvPicPr>
          <p:cNvPr id="15" name="Picture 12" descr="eROSITA_Logo_RGB.png">
            <a:extLst>
              <a:ext uri="{FF2B5EF4-FFF2-40B4-BE49-F238E27FC236}">
                <a16:creationId xmlns:a16="http://schemas.microsoft.com/office/drawing/2014/main" id="{6155EC8B-AFF1-2948-8668-A8F54AAC14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206" y="6244446"/>
            <a:ext cx="792692" cy="5889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57"/>
          <a:stretch/>
        </p:blipFill>
        <p:spPr>
          <a:xfrm>
            <a:off x="76350" y="6277707"/>
            <a:ext cx="533400" cy="5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9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2221" r="3055" b="2778"/>
          <a:stretch/>
        </p:blipFill>
        <p:spPr>
          <a:xfrm>
            <a:off x="0" y="-2801018"/>
            <a:ext cx="12192000" cy="12299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143" y="1067355"/>
            <a:ext cx="1110755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Quantifying the Spectacular</a:t>
            </a:r>
          </a:p>
          <a:p>
            <a:pPr algn="ctr"/>
            <a:r>
              <a:rPr lang="de-DE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anose="02030602050306030303" pitchFamily="18" charset="0"/>
              </a:rPr>
              <a:t>Applying Power-Spectral Analysis to X-ray Images of SNRs</a:t>
            </a:r>
            <a:endParaRPr lang="en-GB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6" name="Untertitel 3">
            <a:extLst>
              <a:ext uri="{FF2B5EF4-FFF2-40B4-BE49-F238E27FC236}">
                <a16:creationId xmlns:a16="http://schemas.microsoft.com/office/drawing/2014/main" id="{F426A771-13D8-4739-9BC6-DCB8E25DE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8461" y="3072922"/>
            <a:ext cx="10337532" cy="205018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Martin Mayer </a:t>
            </a:r>
          </a:p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Remeis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Observatory Bamberg (ECAP/FAU Erlangen, Germany)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Lumière Workshop – 13.01.2026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12" descr="eROSITA_Logo_RGB.png">
            <a:extLst>
              <a:ext uri="{FF2B5EF4-FFF2-40B4-BE49-F238E27FC236}">
                <a16:creationId xmlns:a16="http://schemas.microsoft.com/office/drawing/2014/main" id="{6155EC8B-AFF1-2948-8668-A8F54AAC14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65" y="5409093"/>
            <a:ext cx="1786022" cy="1326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3" y="5510456"/>
            <a:ext cx="1679157" cy="1229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257"/>
          <a:stretch/>
        </p:blipFill>
        <p:spPr>
          <a:xfrm>
            <a:off x="2819609" y="5512244"/>
            <a:ext cx="1151512" cy="1225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296" y="5512244"/>
            <a:ext cx="1847586" cy="1225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14918"/>
          <a:stretch/>
        </p:blipFill>
        <p:spPr>
          <a:xfrm>
            <a:off x="7521430" y="5512861"/>
            <a:ext cx="2070357" cy="12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Relation to observed morphology?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6" y="1078786"/>
            <a:ext cx="5121667" cy="5121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43769" y="1872739"/>
            <a:ext cx="574197" cy="3169370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9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Relation to observed morphology?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6" y="1078786"/>
            <a:ext cx="5121667" cy="5121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47897" y="1872739"/>
            <a:ext cx="574197" cy="3169370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Relation to observed morphology?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6" y="1078786"/>
            <a:ext cx="5121667" cy="5121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658859" y="1872739"/>
            <a:ext cx="574197" cy="3169370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85" y="1388646"/>
            <a:ext cx="4378575" cy="438351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Cross-correlation between energy bands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1" y="1388646"/>
            <a:ext cx="4373123" cy="438351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502536" y="2840019"/>
            <a:ext cx="1559859" cy="1559859"/>
            <a:chOff x="5491778" y="2840019"/>
            <a:chExt cx="1559859" cy="1559859"/>
          </a:xfrm>
        </p:grpSpPr>
        <p:sp>
          <p:nvSpPr>
            <p:cNvPr id="15" name="&quot;No&quot; Symbol 14"/>
            <p:cNvSpPr/>
            <p:nvPr/>
          </p:nvSpPr>
          <p:spPr>
            <a:xfrm>
              <a:off x="5497158" y="2840019"/>
              <a:ext cx="1549101" cy="1559859"/>
            </a:xfrm>
            <a:prstGeom prst="noSmoking">
              <a:avLst>
                <a:gd name="adj" fmla="val 124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6" name="&quot;No&quot; Symbol 25"/>
            <p:cNvSpPr/>
            <p:nvPr/>
          </p:nvSpPr>
          <p:spPr>
            <a:xfrm rot="5400000">
              <a:off x="5497157" y="2840019"/>
              <a:ext cx="1549101" cy="1559859"/>
            </a:xfrm>
            <a:prstGeom prst="noSmoking">
              <a:avLst>
                <a:gd name="adj" fmla="val 12474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516019" y="5367967"/>
            <a:ext cx="185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Broad-band image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315661" y="2097741"/>
            <a:ext cx="2786231" cy="2571078"/>
            <a:chOff x="1061111" y="1965460"/>
            <a:chExt cx="3423574" cy="2953049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2015260" y="2072143"/>
              <a:ext cx="201110" cy="81100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206228" y="3558464"/>
              <a:ext cx="311285" cy="10702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366849" y="3805295"/>
              <a:ext cx="1117836" cy="74903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361870" y="4838296"/>
              <a:ext cx="428019" cy="8021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9677805">
              <a:off x="3394757" y="3675802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08978">
              <a:off x="1061111" y="3124238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910517">
              <a:off x="1362600" y="2157028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974550">
              <a:off x="1088739" y="4352156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cxnSp>
        <p:nvCxnSpPr>
          <p:cNvPr id="39" name="Straight Connector 38"/>
          <p:cNvCxnSpPr/>
          <p:nvPr/>
        </p:nvCxnSpPr>
        <p:spPr>
          <a:xfrm rot="5400000">
            <a:off x="7624003" y="5467507"/>
            <a:ext cx="0" cy="9418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314674" y="5602098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5 pc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Cross-correlation between energy bands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33407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Calculate cross-power spectrum between narrow bands and full band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Normalize to determine „coherence“ between energy bands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Strongest similarity at characteristic scales of filaments/clumps 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52" y="1707621"/>
            <a:ext cx="5993657" cy="3932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53" y="1707621"/>
            <a:ext cx="5769755" cy="40005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089752" y="1860530"/>
            <a:ext cx="767309" cy="3163291"/>
            <a:chOff x="8052076" y="1903562"/>
            <a:chExt cx="751195" cy="3169370"/>
          </a:xfrm>
        </p:grpSpPr>
        <p:sp>
          <p:nvSpPr>
            <p:cNvPr id="14" name="Rectangle 13"/>
            <p:cNvSpPr/>
            <p:nvPr/>
          </p:nvSpPr>
          <p:spPr>
            <a:xfrm>
              <a:off x="8595020" y="1903562"/>
              <a:ext cx="208251" cy="3169370"/>
            </a:xfrm>
            <a:prstGeom prst="rect">
              <a:avLst/>
            </a:prstGeom>
            <a:solidFill>
              <a:schemeClr val="bg1">
                <a:lumMod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052076" y="1903562"/>
              <a:ext cx="208251" cy="3169370"/>
            </a:xfrm>
            <a:prstGeom prst="rect">
              <a:avLst/>
            </a:prstGeom>
            <a:solidFill>
              <a:schemeClr val="bg1">
                <a:lumMod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0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Applications of SNR power spectra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224982"/>
            <a:ext cx="5713563" cy="5103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Observationally: Quantify turbulent cascades, </a:t>
            </a:r>
            <a:b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volume filling factors (e.g., Petruk+25, Saha+21)</a:t>
            </a:r>
          </a:p>
          <a:p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Theoretically: Identify dominant angular modes in simulations (e.g., Mandal+23, Polin+22)</a:t>
            </a:r>
          </a:p>
          <a:p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Combined: Identify origin of observed spatial features through simulations (e.g., Prete+25, Mandal+24,25)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Ideally: high spatial and spectral resolution to resolve lines in ejecta clumps</a:t>
            </a:r>
          </a:p>
          <a:p>
            <a:endParaRPr lang="de-DE" sz="22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2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1216" y="380708"/>
            <a:ext cx="3932497" cy="6289905"/>
            <a:chOff x="7621216" y="380708"/>
            <a:chExt cx="3932497" cy="62899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509" y="389111"/>
              <a:ext cx="2784395" cy="278439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1216" y="3411024"/>
              <a:ext cx="3932497" cy="3259589"/>
            </a:xfrm>
            <a:prstGeom prst="rect">
              <a:avLst/>
            </a:prstGeom>
          </p:spPr>
        </p:pic>
        <p:sp>
          <p:nvSpPr>
            <p:cNvPr id="12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455508" y="380708"/>
              <a:ext cx="2528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Tycho SNR in 1.2 – 4.0 keV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Petruk+25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8323439" y="5780860"/>
              <a:ext cx="25280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X-ray power-spectrum</a:t>
              </a:r>
              <a:r>
                <a:rPr kumimoji="0" lang="de-DE" sz="1200" b="0" i="0" u="none" strike="noStrike" kern="1200" cap="none" spc="0" normalizeH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of Tycho</a:t>
              </a:r>
              <a:endParaRPr kumimoji="0" lang="de-DE" sz="12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 smtClean="0">
                  <a:latin typeface="Bahnschrift Light" panose="020B0502040204020203" pitchFamily="34" charset="0"/>
                </a:rPr>
                <a:t>Petruk+25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33085" y="226102"/>
            <a:ext cx="4618913" cy="6075673"/>
            <a:chOff x="7633085" y="226102"/>
            <a:chExt cx="4618913" cy="6075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845" y="226102"/>
              <a:ext cx="2762444" cy="347908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085" y="3740583"/>
              <a:ext cx="4172893" cy="2561192"/>
            </a:xfrm>
            <a:prstGeom prst="rect">
              <a:avLst/>
            </a:prstGeom>
          </p:spPr>
        </p:pic>
        <p:sp>
          <p:nvSpPr>
            <p:cNvPr id="17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911098" y="3781428"/>
              <a:ext cx="19429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Angular power spectrum of simulated SNR</a:t>
              </a:r>
              <a:endParaRPr kumimoji="0" lang="de-DE" sz="12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 smtClean="0">
                  <a:latin typeface="Bahnschrift Light" panose="020B0502040204020203" pitchFamily="34" charset="0"/>
                </a:rPr>
                <a:t>Mandal+23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8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10623289" y="519207"/>
              <a:ext cx="1628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Density contours of simulated SNR</a:t>
              </a:r>
              <a:endParaRPr kumimoji="0" lang="de-DE" sz="12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 smtClean="0">
                  <a:latin typeface="Bahnschrift Light" panose="020B0502040204020203" pitchFamily="34" charset="0"/>
                </a:rPr>
                <a:t>Mandal+23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87408" y="731960"/>
            <a:ext cx="4875621" cy="5867370"/>
            <a:chOff x="6887408" y="731960"/>
            <a:chExt cx="4875621" cy="586737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408" y="1228267"/>
              <a:ext cx="2300078" cy="225888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3827" y="3723367"/>
              <a:ext cx="3372287" cy="287596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549" y="1223585"/>
              <a:ext cx="2279480" cy="2279480"/>
            </a:xfrm>
            <a:prstGeom prst="rect">
              <a:avLst/>
            </a:prstGeom>
          </p:spPr>
        </p:pic>
        <p:sp>
          <p:nvSpPr>
            <p:cNvPr id="22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7461113" y="731960"/>
              <a:ext cx="4238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Observed vs. simulated Si-band image of Tycho</a:t>
              </a:r>
              <a:endParaRPr kumimoji="0" lang="de-DE" sz="12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 smtClean="0">
                  <a:latin typeface="Bahnschrift Light" panose="020B0502040204020203" pitchFamily="34" charset="0"/>
                </a:rPr>
                <a:t>Mandal+25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3" name="Textfeld 8">
              <a:extLst>
                <a:ext uri="{FF2B5EF4-FFF2-40B4-BE49-F238E27FC236}">
                  <a16:creationId xmlns:a16="http://schemas.microsoft.com/office/drawing/2014/main" id="{20A4B542-F585-49CE-8200-612E47C1C5B0}"/>
                </a:ext>
              </a:extLst>
            </p:cNvPr>
            <p:cNvSpPr txBox="1"/>
            <p:nvPr/>
          </p:nvSpPr>
          <p:spPr>
            <a:xfrm>
              <a:off x="9187486" y="3783536"/>
              <a:ext cx="181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Observed vs. simulated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aseline="0" dirty="0" smtClean="0">
                  <a:latin typeface="Bahnschrift Light" panose="020B0502040204020203" pitchFamily="34" charset="0"/>
                </a:rPr>
                <a:t>Power</a:t>
              </a:r>
              <a:r>
                <a:rPr lang="de-DE" sz="1200" dirty="0" smtClean="0">
                  <a:latin typeface="Bahnschrift Light" panose="020B0502040204020203" pitchFamily="34" charset="0"/>
                </a:rPr>
                <a:t> spectra</a:t>
              </a:r>
              <a:endParaRPr kumimoji="0" lang="de-DE" sz="1200" b="0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 smtClean="0">
                  <a:latin typeface="Bahnschrift Light" panose="020B0502040204020203" pitchFamily="34" charset="0"/>
                </a:rPr>
                <a:t>Mandal+25</a:t>
              </a:r>
              <a:r>
                <a:rPr kumimoji="0" lang="de-DE" sz="1200" b="0" i="0" u="none" strike="noStrike" kern="1200" cap="none" spc="0" normalizeH="0" baseline="0" noProof="0" dirty="0" smtClean="0">
                  <a:ln>
                    <a:noFill/>
                  </a:ln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3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9746" y="-120317"/>
            <a:ext cx="12253338" cy="6978317"/>
            <a:chOff x="-59746" y="-120317"/>
            <a:chExt cx="12253338" cy="69783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746" y="3588965"/>
              <a:ext cx="3269035" cy="3269035"/>
            </a:xfrm>
            <a:prstGeom prst="rect">
              <a:avLst/>
            </a:prstGeom>
          </p:spPr>
        </p:pic>
        <p:pic>
          <p:nvPicPr>
            <p:cNvPr id="8" name="Grafik 26">
              <a:extLst>
                <a:ext uri="{FF2B5EF4-FFF2-40B4-BE49-F238E27FC236}">
                  <a16:creationId xmlns:a16="http://schemas.microsoft.com/office/drawing/2014/main" id="{A2F9314B-FB13-4886-A9DC-EFCC6F716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42" y="-120317"/>
              <a:ext cx="3932458" cy="39461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2221" r="3055" b="2778"/>
            <a:stretch/>
          </p:blipFill>
          <p:spPr>
            <a:xfrm>
              <a:off x="2904324" y="3611053"/>
              <a:ext cx="3218463" cy="324694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8956" r="10415" b="16008"/>
            <a:stretch/>
          </p:blipFill>
          <p:spPr>
            <a:xfrm>
              <a:off x="4221487" y="173631"/>
              <a:ext cx="3494632" cy="32072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939" y="3572734"/>
              <a:ext cx="3282447" cy="328244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48"/>
            <a:stretch/>
          </p:blipFill>
          <p:spPr>
            <a:xfrm>
              <a:off x="8820437" y="3757782"/>
              <a:ext cx="3373155" cy="30935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6" y="0"/>
              <a:ext cx="3898232" cy="3898232"/>
            </a:xfrm>
            <a:prstGeom prst="rect">
              <a:avLst/>
            </a:prstGeom>
          </p:spPr>
        </p:pic>
      </p:grpSp>
      <p:sp>
        <p:nvSpPr>
          <p:cNvPr id="2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1438276" y="2219325"/>
            <a:ext cx="9296400" cy="3857332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Studying (X-ray) morphology of SNRs with power spectra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de-DE" sz="2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Puppis </a:t>
            </a:r>
            <a:r>
              <a:rPr lang="de-DE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A: Turbulent cascade, excess power at parsec scales, </a:t>
            </a:r>
            <a:r>
              <a:rPr lang="de-DE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more small-scale structure in colder gas</a:t>
            </a:r>
            <a:endParaRPr lang="de-DE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de-DE" sz="2800" b="1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b="1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panose="05000000000000000000" pitchFamily="2" charset="2"/>
              </a:rPr>
              <a:t>Quantitative comparison of observations and simulations without finetuning</a:t>
            </a:r>
            <a:endParaRPr lang="de-DE" b="1" dirty="0">
              <a:effectLst>
                <a:outerShdw blurRad="38100" dist="38100" dir="2700000" algn="tl">
                  <a:srgbClr val="000000"/>
                </a:outerShdw>
              </a:effectLst>
              <a:sym typeface="Wingdings" panose="05000000000000000000" pitchFamily="2" charset="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1215538" y="827125"/>
            <a:ext cx="6486525" cy="1082675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Summary</a:t>
            </a:r>
            <a:endParaRPr lang="de-DE" sz="3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820437" y="6535797"/>
            <a:ext cx="3078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Credit: NASA/CXC, Mayer+22,23</a:t>
            </a:r>
          </a:p>
        </p:txBody>
      </p:sp>
    </p:spTree>
    <p:extLst>
      <p:ext uri="{BB962C8B-B14F-4D97-AF65-F5344CB8AC3E}">
        <p14:creationId xmlns:p14="http://schemas.microsoft.com/office/powerpoint/2010/main" val="27286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2783675" y="2795798"/>
            <a:ext cx="6486525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3192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57" y="1275958"/>
            <a:ext cx="4890101" cy="490718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224982"/>
            <a:ext cx="5845623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Core-collapse SNR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Central neutron star (Petre+96)</a:t>
            </a: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4000 yr old (Mayer+20, Winkler+88)</a:t>
            </a: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Interaction with dense ISM (Hwang+05</a:t>
            </a: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eROSITA PV observation traces spectromorphological changes </a:t>
            </a: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de-DE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Introducing Puppis A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624003" y="5467507"/>
            <a:ext cx="0" cy="9418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314674" y="5602098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5 pc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9644170" y="1360587"/>
            <a:ext cx="208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Puppis A with eROSITA</a:t>
            </a:r>
          </a:p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Mayer+22</a:t>
            </a:r>
          </a:p>
        </p:txBody>
      </p:sp>
    </p:spTree>
    <p:extLst>
      <p:ext uri="{BB962C8B-B14F-4D97-AF65-F5344CB8AC3E}">
        <p14:creationId xmlns:p14="http://schemas.microsoft.com/office/powerpoint/2010/main" val="123975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83" y="1040263"/>
            <a:ext cx="5576041" cy="557921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678454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Introducing Puppis A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9841833" y="1140211"/>
            <a:ext cx="1857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Puppis A data cube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Mayer+22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224982"/>
            <a:ext cx="5845623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tx1"/>
                </a:solidFill>
                <a:sym typeface="Wingdings" panose="05000000000000000000" pitchFamily="2" charset="2"/>
              </a:rPr>
              <a:t>Core-collapse SNR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Central neutron star (Petre+96)</a:t>
            </a: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4000 yr old (Mayer+20, Winkler+88)</a:t>
            </a: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Interaction with dense ISM (Hwang+05) </a:t>
            </a:r>
          </a:p>
          <a:p>
            <a:pPr marL="457200" lvl="1" indent="0">
              <a:buNone/>
            </a:pPr>
            <a:endParaRPr lang="de-DE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eROSITA PV observation traces spectromorphological changes 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5" y="2929799"/>
            <a:ext cx="5808838" cy="35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9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59746" y="-120317"/>
            <a:ext cx="12253338" cy="6978317"/>
            <a:chOff x="-59746" y="-120317"/>
            <a:chExt cx="12253338" cy="6978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746" y="3588965"/>
              <a:ext cx="3269035" cy="3269035"/>
            </a:xfrm>
            <a:prstGeom prst="rect">
              <a:avLst/>
            </a:prstGeom>
          </p:spPr>
        </p:pic>
        <p:pic>
          <p:nvPicPr>
            <p:cNvPr id="13" name="Grafik 26">
              <a:extLst>
                <a:ext uri="{FF2B5EF4-FFF2-40B4-BE49-F238E27FC236}">
                  <a16:creationId xmlns:a16="http://schemas.microsoft.com/office/drawing/2014/main" id="{A2F9314B-FB13-4886-A9DC-EFCC6F716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42" y="-120317"/>
              <a:ext cx="3932458" cy="39461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2221" r="3055" b="2778"/>
            <a:stretch/>
          </p:blipFill>
          <p:spPr>
            <a:xfrm>
              <a:off x="2904324" y="3611053"/>
              <a:ext cx="3218463" cy="32469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8956" r="10415" b="16008"/>
            <a:stretch/>
          </p:blipFill>
          <p:spPr>
            <a:xfrm>
              <a:off x="4221487" y="173631"/>
              <a:ext cx="3494632" cy="32072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939" y="3572734"/>
              <a:ext cx="3282447" cy="32824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48"/>
            <a:stretch/>
          </p:blipFill>
          <p:spPr>
            <a:xfrm>
              <a:off x="8820437" y="3757782"/>
              <a:ext cx="3373155" cy="30935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6" y="0"/>
              <a:ext cx="3898232" cy="3898232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0" y="173631"/>
            <a:ext cx="11174314" cy="779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de-DE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A Plethora of Spectacular Images </a:t>
            </a:r>
            <a:endParaRPr lang="de-DE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1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820437" y="6535797"/>
            <a:ext cx="3078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Credit: NASA/CXC, Mayer+22,23</a:t>
            </a:r>
          </a:p>
        </p:txBody>
      </p:sp>
    </p:spTree>
    <p:extLst>
      <p:ext uri="{BB962C8B-B14F-4D97-AF65-F5344CB8AC3E}">
        <p14:creationId xmlns:p14="http://schemas.microsoft.com/office/powerpoint/2010/main" val="387325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5" y="1226352"/>
            <a:ext cx="6205195" cy="4839554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33407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Measure power in different azimuthal directions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Significant energy-dependent anisotropy at all scales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Direction of anisotropies evolves with spatial scale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Quantifying asymmetries in spatial structure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85951" y="1951485"/>
            <a:ext cx="2926080" cy="2926080"/>
            <a:chOff x="7385951" y="1951485"/>
            <a:chExt cx="2926080" cy="292608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8803271" y="3351639"/>
              <a:ext cx="91440" cy="9144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8666111" y="3214307"/>
              <a:ext cx="365760" cy="36576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8757551" y="3305747"/>
              <a:ext cx="182880" cy="18288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8483231" y="3037105"/>
              <a:ext cx="731520" cy="73152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8117471" y="2665667"/>
              <a:ext cx="1463040" cy="146304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385951" y="1951485"/>
              <a:ext cx="2926080" cy="292608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85951" y="1951485"/>
            <a:ext cx="2926080" cy="2926080"/>
            <a:chOff x="7385951" y="1951485"/>
            <a:chExt cx="2926080" cy="2926080"/>
          </a:xfrm>
        </p:grpSpPr>
        <p:cxnSp>
          <p:nvCxnSpPr>
            <p:cNvPr id="3" name="Straight Connector 2"/>
            <p:cNvCxnSpPr>
              <a:stCxn id="28" idx="0"/>
              <a:endCxn id="28" idx="4"/>
            </p:cNvCxnSpPr>
            <p:nvPr/>
          </p:nvCxnSpPr>
          <p:spPr>
            <a:xfrm>
              <a:off x="8848991" y="1951485"/>
              <a:ext cx="0" cy="292608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385951" y="3392085"/>
              <a:ext cx="2926080" cy="28554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28" idx="5"/>
            </p:cNvCxnSpPr>
            <p:nvPr/>
          </p:nvCxnSpPr>
          <p:spPr>
            <a:xfrm>
              <a:off x="7842523" y="2389782"/>
              <a:ext cx="2040994" cy="2059269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893011" y="2344903"/>
              <a:ext cx="1918557" cy="2104148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05" y="1681037"/>
            <a:ext cx="5772782" cy="40344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722503" y="3395401"/>
            <a:ext cx="272947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70C0"/>
                </a:solidFill>
                <a:latin typeface="Bahnschrift Light" panose="020B0502040204020203" pitchFamily="34" charset="0"/>
              </a:rPr>
              <a:t>Fraction of anisotropy</a:t>
            </a:r>
            <a:endParaRPr lang="en-GB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03" y="1713311"/>
            <a:ext cx="5894158" cy="400220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 rot="16200000">
            <a:off x="4521187" y="3395400"/>
            <a:ext cx="272947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70C0"/>
                </a:solidFill>
                <a:latin typeface="Bahnschrift Light" panose="020B0502040204020203" pitchFamily="34" charset="0"/>
              </a:rPr>
              <a:t>Direction of anisotropy</a:t>
            </a:r>
            <a:endParaRPr lang="en-GB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4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Impact of PSF shape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73" y="1278148"/>
            <a:ext cx="6463147" cy="5091633"/>
          </a:xfrm>
          <a:prstGeom prst="rect">
            <a:avLst/>
          </a:prstGeom>
        </p:spPr>
      </p:pic>
      <p:sp>
        <p:nvSpPr>
          <p:cNvPr id="32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5084955" y="1546000"/>
            <a:ext cx="2031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PSF-estimated power spectrum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36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4244899" y="3516187"/>
            <a:ext cx="300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PSF-corrected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power spectrum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3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Relative energy band tendencies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03" y="1331043"/>
            <a:ext cx="4470594" cy="4776192"/>
          </a:xfrm>
          <a:prstGeom prst="rect">
            <a:avLst/>
          </a:prstGeom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1694985" y="1568303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noProof="0" dirty="0" smtClean="0">
                <a:ln>
                  <a:noFill/>
                </a:ln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Power spectrum divided by mean at given scale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5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Using the Autocorrelation Function instead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385951" y="1951485"/>
            <a:ext cx="2926080" cy="2926080"/>
            <a:chOff x="7385951" y="1951485"/>
            <a:chExt cx="2926080" cy="2926080"/>
          </a:xfrm>
        </p:grpSpPr>
        <p:cxnSp>
          <p:nvCxnSpPr>
            <p:cNvPr id="3" name="Straight Connector 2"/>
            <p:cNvCxnSpPr>
              <a:stCxn id="28" idx="0"/>
              <a:endCxn id="28" idx="4"/>
            </p:cNvCxnSpPr>
            <p:nvPr/>
          </p:nvCxnSpPr>
          <p:spPr>
            <a:xfrm>
              <a:off x="8848991" y="1951485"/>
              <a:ext cx="0" cy="292608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7385951" y="3392085"/>
              <a:ext cx="2926080" cy="28554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28" idx="5"/>
            </p:cNvCxnSpPr>
            <p:nvPr/>
          </p:nvCxnSpPr>
          <p:spPr>
            <a:xfrm>
              <a:off x="7842523" y="2389782"/>
              <a:ext cx="2040994" cy="2059269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7893011" y="2344903"/>
              <a:ext cx="1918557" cy="2104148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 rot="16200000">
            <a:off x="5505348" y="2204051"/>
            <a:ext cx="2729470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70C0"/>
                </a:solidFill>
                <a:latin typeface="Bahnschrift Light" panose="020B0502040204020203" pitchFamily="34" charset="0"/>
              </a:rPr>
              <a:t>Fraction of anisotropy</a:t>
            </a:r>
            <a:endParaRPr lang="en-GB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4905225" y="4433655"/>
            <a:ext cx="2729470" cy="64633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70C0"/>
                </a:solidFill>
                <a:latin typeface="Bahnschrift Light" panose="020B0502040204020203" pitchFamily="34" charset="0"/>
              </a:rPr>
              <a:t>Direction of maximum correlation</a:t>
            </a:r>
            <a:endParaRPr lang="en-GB" dirty="0">
              <a:solidFill>
                <a:srgbClr val="0070C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986623"/>
            <a:ext cx="5227632" cy="3572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72" y="1086523"/>
            <a:ext cx="4381395" cy="29089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72" y="3573896"/>
            <a:ext cx="4369375" cy="28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8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Anisotropy tracks in autocorrelation function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68" y="1376429"/>
            <a:ext cx="6010171" cy="45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Correlation lengths dependent on energy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168"/>
            <a:ext cx="12192000" cy="307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59746" y="-120317"/>
            <a:ext cx="12253338" cy="6978317"/>
            <a:chOff x="-59746" y="-120317"/>
            <a:chExt cx="12253338" cy="69783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746" y="3588965"/>
              <a:ext cx="3269035" cy="3269035"/>
            </a:xfrm>
            <a:prstGeom prst="rect">
              <a:avLst/>
            </a:prstGeom>
          </p:spPr>
        </p:pic>
        <p:pic>
          <p:nvPicPr>
            <p:cNvPr id="31" name="Grafik 26">
              <a:extLst>
                <a:ext uri="{FF2B5EF4-FFF2-40B4-BE49-F238E27FC236}">
                  <a16:creationId xmlns:a16="http://schemas.microsoft.com/office/drawing/2014/main" id="{A2F9314B-FB13-4886-A9DC-EFCC6F716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542" y="-120317"/>
              <a:ext cx="3932458" cy="39461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2221" r="3055" b="2778"/>
            <a:stretch/>
          </p:blipFill>
          <p:spPr>
            <a:xfrm>
              <a:off x="2904324" y="3611053"/>
              <a:ext cx="3218463" cy="32469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04" t="18956" r="10415" b="16008"/>
            <a:stretch/>
          </p:blipFill>
          <p:spPr>
            <a:xfrm>
              <a:off x="4221487" y="173631"/>
              <a:ext cx="3494632" cy="320724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939" y="3572734"/>
              <a:ext cx="3282447" cy="328244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48"/>
            <a:stretch/>
          </p:blipFill>
          <p:spPr>
            <a:xfrm>
              <a:off x="8820437" y="3757782"/>
              <a:ext cx="3373155" cy="309353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6" y="0"/>
              <a:ext cx="3898232" cy="389823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46" y="3588965"/>
            <a:ext cx="3269035" cy="3269035"/>
          </a:xfrm>
          <a:prstGeom prst="rect">
            <a:avLst/>
          </a:prstGeom>
        </p:spPr>
      </p:pic>
      <p:pic>
        <p:nvPicPr>
          <p:cNvPr id="13" name="Grafik 26">
            <a:extLst>
              <a:ext uri="{FF2B5EF4-FFF2-40B4-BE49-F238E27FC236}">
                <a16:creationId xmlns:a16="http://schemas.microsoft.com/office/drawing/2014/main" id="{A2F9314B-FB13-4886-A9DC-EFCC6F71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42" y="-120317"/>
            <a:ext cx="3932458" cy="3946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8956" r="10415" b="16008"/>
          <a:stretch/>
        </p:blipFill>
        <p:spPr>
          <a:xfrm>
            <a:off x="4221487" y="173631"/>
            <a:ext cx="3494632" cy="3207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39" y="3572734"/>
            <a:ext cx="3282447" cy="3282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" y="0"/>
            <a:ext cx="3898232" cy="38982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0" y="173631"/>
            <a:ext cx="11174314" cy="7799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/>
            <a:r>
              <a:rPr lang="de-DE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A Plethora of Spectacular Images </a:t>
            </a:r>
            <a:endParaRPr lang="de-DE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2221" r="3055" b="2778"/>
          <a:stretch/>
        </p:blipFill>
        <p:spPr>
          <a:xfrm>
            <a:off x="877847" y="1077202"/>
            <a:ext cx="5592567" cy="56420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36" name="Group 35"/>
          <p:cNvGrpSpPr/>
          <p:nvPr/>
        </p:nvGrpSpPr>
        <p:grpSpPr>
          <a:xfrm>
            <a:off x="620101" y="1837833"/>
            <a:ext cx="5424564" cy="4615280"/>
            <a:chOff x="3044343" y="1837833"/>
            <a:chExt cx="5424564" cy="4615280"/>
          </a:xfrm>
        </p:grpSpPr>
        <p:sp>
          <p:nvSpPr>
            <p:cNvPr id="12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7681503" y="2111937"/>
              <a:ext cx="787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Ear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4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5941757" y="5868338"/>
              <a:ext cx="1354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Absorption Hole</a:t>
              </a:r>
            </a:p>
          </p:txBody>
        </p:sp>
        <p:sp>
          <p:nvSpPr>
            <p:cNvPr id="15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3044343" y="4144887"/>
              <a:ext cx="16295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Bright </a:t>
              </a:r>
            </a:p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Eastern Knot</a:t>
              </a:r>
            </a:p>
          </p:txBody>
        </p:sp>
        <p:sp>
          <p:nvSpPr>
            <p:cNvPr id="16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5499733" y="2326740"/>
              <a:ext cx="842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Ejecta Clump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5504143" y="4208090"/>
              <a:ext cx="9577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Neutron Star</a:t>
              </a:r>
            </a:p>
          </p:txBody>
        </p:sp>
        <p:sp>
          <p:nvSpPr>
            <p:cNvPr id="18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4673852" y="3393369"/>
              <a:ext cx="10818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Shocked Filament</a:t>
              </a:r>
            </a:p>
          </p:txBody>
        </p:sp>
        <p:sp>
          <p:nvSpPr>
            <p:cNvPr id="19" name="Textfeld 16">
              <a:extLst>
                <a:ext uri="{FF2B5EF4-FFF2-40B4-BE49-F238E27FC236}">
                  <a16:creationId xmlns:a16="http://schemas.microsoft.com/office/drawing/2014/main" id="{8358A745-C4B3-44C7-9F0D-E981A462F6D6}"/>
                </a:ext>
              </a:extLst>
            </p:cNvPr>
            <p:cNvSpPr txBox="1"/>
            <p:nvPr/>
          </p:nvSpPr>
          <p:spPr>
            <a:xfrm>
              <a:off x="3649461" y="1837833"/>
              <a:ext cx="1226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0" lang="de-DE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Northeast Rim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V="1">
              <a:off x="4164651" y="3834763"/>
              <a:ext cx="87018" cy="373593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340650" y="2485531"/>
              <a:ext cx="333202" cy="2671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5000699" y="3303843"/>
              <a:ext cx="270983" cy="10773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6" idx="2"/>
            </p:cNvCxnSpPr>
            <p:nvPr/>
          </p:nvCxnSpPr>
          <p:spPr>
            <a:xfrm flipH="1">
              <a:off x="5755698" y="2911515"/>
              <a:ext cx="165363" cy="191859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961777" y="4065657"/>
              <a:ext cx="277170" cy="17433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6494232" y="5514720"/>
              <a:ext cx="236178" cy="42888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8155172" y="2485532"/>
              <a:ext cx="105261" cy="52191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6735351" y="3117096"/>
            <a:ext cx="5151686" cy="1424763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How can we generalize morphological properties of SNRs?</a:t>
            </a:r>
            <a:endParaRPr lang="en-GB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8" name="Textfeld 16">
            <a:extLst>
              <a:ext uri="{FF2B5EF4-FFF2-40B4-BE49-F238E27FC236}">
                <a16:creationId xmlns:a16="http://schemas.microsoft.com/office/drawing/2014/main" id="{8358A745-C4B3-44C7-9F0D-E981A462F6D6}"/>
              </a:ext>
            </a:extLst>
          </p:cNvPr>
          <p:cNvSpPr txBox="1"/>
          <p:nvPr/>
        </p:nvSpPr>
        <p:spPr>
          <a:xfrm>
            <a:off x="4295411" y="1052826"/>
            <a:ext cx="219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</a:rPr>
              <a:t>Puppis A 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Light" panose="020B0502040204020203" pitchFamily="34" charset="0"/>
              </a:rPr>
              <a:t>with eROSITA</a:t>
            </a:r>
            <a:endParaRPr kumimoji="0" lang="de-DE" sz="14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Light" panose="020B0502040204020203" pitchFamily="34" charset="0"/>
            </a:endParaRPr>
          </a:p>
          <a:p>
            <a:pPr algn="r"/>
            <a:r>
              <a:rPr lang="de-DE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Mayer+22</a:t>
            </a:r>
            <a:endParaRPr kumimoji="0" lang="de-D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Light" panose="020B0502040204020203" pitchFamily="34" charset="0"/>
            </a:endParaRPr>
          </a:p>
        </p:txBody>
      </p:sp>
      <p:sp>
        <p:nvSpPr>
          <p:cNvPr id="3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8820437" y="6535797"/>
            <a:ext cx="3078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Credit: NASA/CXC, Mayer+22,23</a:t>
            </a:r>
          </a:p>
        </p:txBody>
      </p:sp>
    </p:spTree>
    <p:extLst>
      <p:ext uri="{BB962C8B-B14F-4D97-AF65-F5344CB8AC3E}">
        <p14:creationId xmlns:p14="http://schemas.microsoft.com/office/powerpoint/2010/main" val="5355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92" y="1216927"/>
            <a:ext cx="4958432" cy="496402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Tracing structures at different </a:t>
            </a:r>
            <a:r>
              <a:rPr lang="de-DE" sz="3600" dirty="0" smtClean="0">
                <a:solidFill>
                  <a:schemeClr val="tx1"/>
                </a:solidFill>
              </a:rPr>
              <a:t>spatial </a:t>
            </a:r>
            <a:r>
              <a:rPr lang="de-DE" sz="3600" dirty="0" smtClean="0">
                <a:solidFill>
                  <a:schemeClr val="tx1"/>
                </a:solidFill>
              </a:rPr>
              <a:t>scales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13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9644170" y="1360597"/>
            <a:ext cx="2087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Puppis A with eROSITA</a:t>
            </a:r>
          </a:p>
          <a:p>
            <a:pPr algn="r"/>
            <a:r>
              <a:rPr lang="de-DE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Mayer+22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81037" y="1981115"/>
            <a:ext cx="3092991" cy="2851630"/>
            <a:chOff x="1061111" y="1965460"/>
            <a:chExt cx="3423574" cy="2953049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015260" y="2072143"/>
              <a:ext cx="201110" cy="81100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206228" y="3558464"/>
              <a:ext cx="311285" cy="10702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366849" y="3805295"/>
              <a:ext cx="1117836" cy="74903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361870" y="4838296"/>
              <a:ext cx="428019" cy="8021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19677805">
              <a:off x="3394757" y="3675802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208978">
              <a:off x="1061111" y="3124238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910517">
              <a:off x="1362600" y="2157028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0974550">
              <a:off x="1088739" y="4352156"/>
              <a:ext cx="844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Light" panose="020B0502040204020203" pitchFamily="34" charset="0"/>
                </a:rPr>
                <a:t>r</a:t>
              </a:r>
              <a:endPara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5" y="4022287"/>
            <a:ext cx="2573138" cy="577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5" y="1821714"/>
            <a:ext cx="3509991" cy="51334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rot="5400000">
            <a:off x="7624003" y="5467507"/>
            <a:ext cx="0" cy="9418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314674" y="5602098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5 pc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443" y="1224982"/>
            <a:ext cx="5994453" cy="4781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5" y="1226352"/>
            <a:ext cx="6205195" cy="4839554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3" y="1224982"/>
            <a:ext cx="6163133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2D auto-correlation function</a:t>
            </a:r>
            <a:endParaRPr lang="de-DE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~ Similarity of image with offset version of itself</a:t>
            </a: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2D power spectrum</a:t>
            </a: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~ Amount of structure („power“) at </a:t>
            </a:r>
            <a:r>
              <a:rPr lang="de-DE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different size </a:t>
            </a:r>
            <a:r>
              <a:rPr lang="de-DE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scales</a:t>
            </a:r>
            <a:endParaRPr lang="de-DE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4187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65" y="1226352"/>
            <a:ext cx="6205195" cy="4839554"/>
          </a:xfrm>
          <a:prstGeom prst="rect">
            <a:avLst/>
          </a:prstGeom>
        </p:spPr>
      </p:pic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33407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Measure average power at different scales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Subtract power from photon counting (Poisson noise) </a:t>
            </a: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Exponent characteristic for Kolmogorov turbulence (Petruk+25)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Lack of power at scales &lt; 0.5 pc 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Pronounced peaks around ~ 1 - 2 pc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3" y="195473"/>
            <a:ext cx="9600164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Quantifying spatial structure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385951" y="1951485"/>
            <a:ext cx="2926080" cy="2926080"/>
            <a:chOff x="7385951" y="1951485"/>
            <a:chExt cx="2926080" cy="292608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8803271" y="3351639"/>
              <a:ext cx="91440" cy="9144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8666111" y="3214307"/>
              <a:ext cx="365760" cy="36576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8757551" y="3305747"/>
              <a:ext cx="182880" cy="18288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8483231" y="3037105"/>
              <a:ext cx="731520" cy="73152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8117471" y="2665667"/>
              <a:ext cx="1463040" cy="146304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385951" y="1951485"/>
              <a:ext cx="2926080" cy="292608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54" y="1758857"/>
            <a:ext cx="5101392" cy="402147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038976" y="4315732"/>
            <a:ext cx="4037832" cy="757200"/>
            <a:chOff x="7038976" y="4315732"/>
            <a:chExt cx="4037832" cy="757200"/>
          </a:xfrm>
        </p:grpSpPr>
        <p:cxnSp>
          <p:nvCxnSpPr>
            <p:cNvPr id="31" name="Straight Connector 30"/>
            <p:cNvCxnSpPr/>
            <p:nvPr/>
          </p:nvCxnSpPr>
          <p:spPr>
            <a:xfrm flipH="1" flipV="1">
              <a:off x="7038976" y="4315732"/>
              <a:ext cx="4037832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7038976" y="4315732"/>
              <a:ext cx="4037832" cy="757200"/>
            </a:xfrm>
            <a:prstGeom prst="rect">
              <a:avLst/>
            </a:prstGeom>
            <a:solidFill>
              <a:schemeClr val="bg1">
                <a:lumMod val="75000"/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  <a:latin typeface="Bahnschrift Light" panose="020B0502040204020203" pitchFamily="34" charset="0"/>
                </a:rPr>
                <a:t>White Poisson noise</a:t>
              </a:r>
              <a:endParaRPr lang="en-GB" dirty="0">
                <a:solidFill>
                  <a:schemeClr val="tx1"/>
                </a:solidFill>
                <a:latin typeface="Bahnschrift Light" panose="020B0502040204020203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81" y="1758858"/>
            <a:ext cx="5082990" cy="40291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495130" y="2085621"/>
            <a:ext cx="1494418" cy="841248"/>
            <a:chOff x="8056062" y="2270037"/>
            <a:chExt cx="1494418" cy="8412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056062" y="2270037"/>
              <a:ext cx="1494418" cy="841248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1749493">
              <a:off x="8439673" y="2359429"/>
              <a:ext cx="1038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Bahnschrift Light" panose="020B0502040204020203" pitchFamily="34" charset="0"/>
                  <a:cs typeface="Lucida Sans Unicode" panose="020B0602030504020204" pitchFamily="34" charset="0"/>
                </a:rPr>
                <a:t>~ </a:t>
              </a:r>
              <a:r>
                <a:rPr lang="de-DE" dirty="0" smtClean="0">
                  <a:solidFill>
                    <a:schemeClr val="bg1">
                      <a:lumMod val="50000"/>
                    </a:schemeClr>
                  </a:solidFill>
                  <a:latin typeface="Bahnschrift Light" panose="020B0502040204020203" pitchFamily="34" charset="0"/>
                </a:rPr>
                <a:t>k</a:t>
              </a:r>
              <a:r>
                <a:rPr lang="de-DE" baseline="30000" dirty="0" smtClean="0">
                  <a:solidFill>
                    <a:schemeClr val="bg1">
                      <a:lumMod val="50000"/>
                    </a:schemeClr>
                  </a:solidFill>
                  <a:latin typeface="Bahnschrift Light" panose="020B0502040204020203" pitchFamily="34" charset="0"/>
                </a:rPr>
                <a:t>-8/3</a:t>
              </a:r>
              <a:endParaRPr lang="en-GB" baseline="30000" dirty="0">
                <a:solidFill>
                  <a:schemeClr val="bg1">
                    <a:lumMod val="50000"/>
                  </a:schemeClr>
                </a:solidFill>
                <a:latin typeface="Bahnschrift Light" panose="020B0502040204020203" pitchFamily="34" charset="0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27" y="1751233"/>
            <a:ext cx="4991985" cy="400969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0029217" y="1903562"/>
            <a:ext cx="995341" cy="3169370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eROSITA PSF</a:t>
            </a:r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052076" y="1903562"/>
            <a:ext cx="751195" cy="3169370"/>
            <a:chOff x="8052076" y="1903562"/>
            <a:chExt cx="751195" cy="3169370"/>
          </a:xfrm>
        </p:grpSpPr>
        <p:sp>
          <p:nvSpPr>
            <p:cNvPr id="45" name="Rectangle 44"/>
            <p:cNvSpPr/>
            <p:nvPr/>
          </p:nvSpPr>
          <p:spPr>
            <a:xfrm>
              <a:off x="8595020" y="1903562"/>
              <a:ext cx="208251" cy="3169370"/>
            </a:xfrm>
            <a:prstGeom prst="rect">
              <a:avLst/>
            </a:prstGeom>
            <a:solidFill>
              <a:schemeClr val="bg1">
                <a:lumMod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052076" y="1903562"/>
              <a:ext cx="208251" cy="3169370"/>
            </a:xfrm>
            <a:prstGeom prst="rect">
              <a:avLst/>
            </a:prstGeom>
            <a:solidFill>
              <a:schemeClr val="bg1">
                <a:lumMod val="5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3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Split into narrow energy bands reveals similar global structure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Soft energies (colder gas) show clumpier morphology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Hard bands (hot gas) with more large-scale structure</a:t>
            </a: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Quantifying energy-dependent spatial structure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Relation to observed morphology?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6" y="1081557"/>
            <a:ext cx="5121667" cy="511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Relation to observed morphology?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6" y="1078786"/>
            <a:ext cx="5121667" cy="5121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59502" y="1872739"/>
            <a:ext cx="574197" cy="3169370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6">
            <a:extLst>
              <a:ext uri="{FF2B5EF4-FFF2-40B4-BE49-F238E27FC236}">
                <a16:creationId xmlns:a16="http://schemas.microsoft.com/office/drawing/2014/main" id="{31457057-E413-4871-B694-0562B4806364}"/>
              </a:ext>
            </a:extLst>
          </p:cNvPr>
          <p:cNvSpPr txBox="1">
            <a:spLocks/>
          </p:cNvSpPr>
          <p:nvPr/>
        </p:nvSpPr>
        <p:spPr>
          <a:xfrm>
            <a:off x="429054" y="1224982"/>
            <a:ext cx="5907952" cy="5103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de-DE" sz="24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9F9F6DD-4546-4A44-A71D-3210848EA8C0}"/>
              </a:ext>
            </a:extLst>
          </p:cNvPr>
          <p:cNvSpPr txBox="1">
            <a:spLocks/>
          </p:cNvSpPr>
          <p:nvPr/>
        </p:nvSpPr>
        <p:spPr>
          <a:xfrm>
            <a:off x="429052" y="195473"/>
            <a:ext cx="10410397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de-DE" sz="3600" dirty="0" smtClean="0">
                <a:solidFill>
                  <a:schemeClr val="tx1"/>
                </a:solidFill>
              </a:rPr>
              <a:t>Relation to observed morphology?</a:t>
            </a:r>
            <a:endParaRPr lang="de-DE" sz="3600" dirty="0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7581888" y="5539279"/>
            <a:ext cx="0" cy="713232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8">
            <a:extLst>
              <a:ext uri="{FF2B5EF4-FFF2-40B4-BE49-F238E27FC236}">
                <a16:creationId xmlns:a16="http://schemas.microsoft.com/office/drawing/2014/main" id="{20A4B542-F585-49CE-8200-612E47C1C5B0}"/>
              </a:ext>
            </a:extLst>
          </p:cNvPr>
          <p:cNvSpPr txBox="1"/>
          <p:nvPr/>
        </p:nvSpPr>
        <p:spPr>
          <a:xfrm>
            <a:off x="7278578" y="5559570"/>
            <a:ext cx="67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bg1"/>
                </a:solidFill>
                <a:latin typeface="Bahnschrift Light" panose="020B0502040204020203" pitchFamily="34" charset="0"/>
              </a:rPr>
              <a:t>10‘</a:t>
            </a:r>
            <a:endParaRPr lang="de-DE" sz="1600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42" y="1722761"/>
            <a:ext cx="5913119" cy="3992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6" y="1078786"/>
            <a:ext cx="5121667" cy="5121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1435" y="1872739"/>
            <a:ext cx="574197" cy="3169370"/>
          </a:xfrm>
          <a:prstGeom prst="rect">
            <a:avLst/>
          </a:prstGeom>
          <a:solidFill>
            <a:schemeClr val="bg1">
              <a:lumMod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77296</TotalTime>
  <Words>595</Words>
  <Application>Microsoft Office PowerPoint</Application>
  <PresentationFormat>Widescreen</PresentationFormat>
  <Paragraphs>195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Bahnschrift Light</vt:lpstr>
      <vt:lpstr>Calibri</vt:lpstr>
      <vt:lpstr>Constantia</vt:lpstr>
      <vt:lpstr>Garamond</vt:lpstr>
      <vt:lpstr>Lucida Sans Unicode</vt:lpstr>
      <vt:lpstr>Symbol</vt:lpstr>
      <vt:lpstr>Wingdings</vt:lpstr>
      <vt:lpstr>3_Office</vt:lpstr>
      <vt:lpstr>PowerPoint Presentation</vt:lpstr>
      <vt:lpstr>A Plethora of Spectacular Images </vt:lpstr>
      <vt:lpstr>A Plethora of Spectacular Images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Tracing the Impact of SN1987A on its Surroundings</dc:title>
  <dc:creator>ga97wiz</dc:creator>
  <cp:lastModifiedBy>Martin Mayer</cp:lastModifiedBy>
  <cp:revision>2291</cp:revision>
  <dcterms:created xsi:type="dcterms:W3CDTF">2019-02-05T09:44:52Z</dcterms:created>
  <dcterms:modified xsi:type="dcterms:W3CDTF">2026-01-10T12:51:03Z</dcterms:modified>
</cp:coreProperties>
</file>