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8" r:id="rId2"/>
    <p:sldId id="404" r:id="rId3"/>
    <p:sldId id="406" r:id="rId4"/>
    <p:sldId id="416" r:id="rId5"/>
    <p:sldId id="407" r:id="rId6"/>
    <p:sldId id="409" r:id="rId7"/>
    <p:sldId id="410" r:id="rId8"/>
    <p:sldId id="411" r:id="rId9"/>
    <p:sldId id="424" r:id="rId10"/>
    <p:sldId id="413" r:id="rId11"/>
    <p:sldId id="414" r:id="rId12"/>
    <p:sldId id="415" r:id="rId13"/>
    <p:sldId id="417" r:id="rId14"/>
    <p:sldId id="419" r:id="rId15"/>
    <p:sldId id="299" r:id="rId16"/>
    <p:sldId id="420" r:id="rId17"/>
    <p:sldId id="421" r:id="rId18"/>
    <p:sldId id="422" r:id="rId19"/>
    <p:sldId id="423" r:id="rId20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E51"/>
    <a:srgbClr val="E9BE57"/>
    <a:srgbClr val="2F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025"/>
    <p:restoredTop sz="96006"/>
  </p:normalViewPr>
  <p:slideViewPr>
    <p:cSldViewPr snapToGrid="0">
      <p:cViewPr varScale="1">
        <p:scale>
          <a:sx n="93" d="100"/>
          <a:sy n="93" d="100"/>
        </p:scale>
        <p:origin x="208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D969-3478-98B0-89F2-7770035A8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2CC69-0482-7B91-7D5B-F77F029B4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6F8EF-6376-0C0C-7617-65003958F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85020-EB59-740A-528D-3C8FC6B1C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902FD-030D-16D0-DFD5-5F3FE7138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23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C806-B4F9-B9D8-05C7-4ED8C26DD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BDD5F-CDBD-0F8F-1B57-6CB42D21C7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46C27-A0BE-7887-8744-B4B503245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F42BD-86AA-113C-8B9E-55352EC42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87134-F9C8-F78E-2DDE-56BA8DCD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4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F88103-93FD-D872-CCD9-0F001E112C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D9490B-FA2F-C541-BC9B-55B3F1232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720D9-F8BF-FA3F-D04C-C3628918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B884E-6609-960B-7F89-0BEFAD6AB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8A470-EDF7-B5BF-5FA2-5165D4FB8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4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DA3F-EB9C-525F-ED8D-040D09647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50C47-E8FE-0EFB-31A7-CA763D2EB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AD78B-C84F-495C-5ACC-7C0044EE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33B90-7232-7CBF-C3C7-4BC37E8A0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EABA3-55B6-F8FB-7CDE-C08A930B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44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AC2C6-D885-9F8E-1977-D1787FA37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1CA12-41D4-EA2E-0C72-7136E6953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FB483-DF97-CADD-6CF6-2BC882743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C5AB7-AC45-0489-902D-F1FFC3963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A9E7F-D1F4-95A6-21A7-E6B348264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735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70C27-B8C2-49F5-0012-11FBD97DE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5AC83-F4F4-2C7A-5005-DED9FBC1F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6AF64A-DFC7-15D8-87DC-D1DD2B7BC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DA210-4113-0A27-943B-009C7213F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4E5D2-F2FB-F440-05B8-F6E3A891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C190C-43FB-63BD-BE41-F2AF2A83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68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43DC-1B9D-48FC-5231-019CEA47F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386DF-334F-B99B-19ED-1257A1577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D7BD6-8DC1-1142-77F7-54BFB91E5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87D3D-EC84-0C4A-7707-F9DC35ED0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5A0F7C-DA6A-CFD0-EF41-59FBA5824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AA7C2-A9DD-4AD8-8520-20233DD01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60CD1-4BB8-8053-4E40-F7D99A6A1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F48AA1-0D8F-FD8B-F0BE-6EEC8453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0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AEC8-21E1-899F-21CE-1CD07E44E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E3D85C-E27C-5E7C-C62D-6033B8FB9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45B1E-49B2-4703-B6F1-879F57C0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DB8F5-2011-BD39-87A2-4DCA29E9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0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7E6FA6-BDF5-DC37-FD0E-4DBA77AE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32335-CEA0-452D-056E-CD41993A6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58A43-F0C9-FD16-6539-742BAB67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9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0E9FB-D796-ECF5-42CD-C33200B4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1021F-8B43-4953-86F1-6A4307564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5845CB-FAE4-93B9-BC12-593AE51F00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88209-30AE-FC7D-7672-19223AC2A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4115C-A50E-7751-7898-794AA57FA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584C1-1C54-DBF2-9525-EFD9BEAE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8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886F7-B6BF-CF0C-A99A-F5E67829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452C1-3EE7-D5F4-1765-E5A7781A2B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91557-5CD2-9632-6158-0BFA69A682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6743A-F433-5DD6-DA8F-8C6654A5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8D11A-4402-C4B6-F106-98CB7918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6CE1DE-4025-46C4-D4A8-E4B5909D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98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966AB-64BC-7D68-0E0E-045DCB5F6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8E486-4603-4AF7-83B8-517312A22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32142-94E5-EB0B-60BB-EFD082BF88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2BC4A-A1AB-9248-B318-55959FCADE80}" type="datetimeFigureOut">
              <a:rPr lang="en-US" smtClean="0"/>
              <a:t>1/15/26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C05D1-18AF-F4AE-C4A8-AD945669A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A3DB2-E524-A2A3-22FC-FBF539B46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9F2CD-DE9A-9443-BAD5-6B3A8637A6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5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86">
            <a:extLst>
              <a:ext uri="{FF2B5EF4-FFF2-40B4-BE49-F238E27FC236}">
                <a16:creationId xmlns:a16="http://schemas.microsoft.com/office/drawing/2014/main" id="{09A9CB79-AC14-09EE-BF21-3C0531167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178" y="-41669"/>
            <a:ext cx="4726769" cy="1451201"/>
          </a:xfrm>
          <a:prstGeom prst="rect">
            <a:avLst/>
          </a:prstGeom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98F5A480-08A6-717B-CD70-8261CB3F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715" y="72501"/>
            <a:ext cx="1774371" cy="1031117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91B05802-4D1D-7F9F-A49F-13F682D5D107}"/>
              </a:ext>
            </a:extLst>
          </p:cNvPr>
          <p:cNvSpPr txBox="1"/>
          <p:nvPr/>
        </p:nvSpPr>
        <p:spPr>
          <a:xfrm>
            <a:off x="1" y="4331475"/>
            <a:ext cx="12191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dirty="0">
                <a:latin typeface="Aptos" panose="020B0004020202020204" pitchFamily="34" charset="0"/>
              </a:rPr>
              <a:t>Marco Miceli</a:t>
            </a:r>
          </a:p>
          <a:p>
            <a:pPr algn="ctr"/>
            <a:r>
              <a:rPr lang="it-IT" sz="2800" dirty="0">
                <a:latin typeface="Aptos" panose="020B0004020202020204" pitchFamily="34" charset="0"/>
              </a:rPr>
              <a:t>Department of </a:t>
            </a:r>
            <a:r>
              <a:rPr lang="it-IT" sz="2800" dirty="0" err="1">
                <a:latin typeface="Aptos" panose="020B0004020202020204" pitchFamily="34" charset="0"/>
              </a:rPr>
              <a:t>Physics</a:t>
            </a:r>
            <a:r>
              <a:rPr lang="it-IT" sz="2800" dirty="0">
                <a:latin typeface="Aptos" panose="020B0004020202020204" pitchFamily="34" charset="0"/>
              </a:rPr>
              <a:t> and </a:t>
            </a:r>
            <a:r>
              <a:rPr lang="it-IT" sz="2800" dirty="0" err="1">
                <a:latin typeface="Aptos" panose="020B0004020202020204" pitchFamily="34" charset="0"/>
              </a:rPr>
              <a:t>Chemistry</a:t>
            </a:r>
            <a:r>
              <a:rPr lang="it-IT" sz="2800" dirty="0">
                <a:latin typeface="Aptos" panose="020B0004020202020204" pitchFamily="34" charset="0"/>
              </a:rPr>
              <a:t> E. Segrè, University of Palermo - </a:t>
            </a:r>
            <a:r>
              <a:rPr lang="it-IT" sz="2800" dirty="0" err="1">
                <a:latin typeface="Aptos" panose="020B0004020202020204" pitchFamily="34" charset="0"/>
              </a:rPr>
              <a:t>Italy</a:t>
            </a:r>
            <a:endParaRPr lang="it-IT" sz="2800" dirty="0">
              <a:latin typeface="Aptos" panose="020B0004020202020204" pitchFamily="34" charset="0"/>
            </a:endParaRPr>
          </a:p>
          <a:p>
            <a:pPr algn="ctr"/>
            <a:r>
              <a:rPr lang="it-IT" sz="2800" dirty="0">
                <a:latin typeface="Aptos" panose="020B0004020202020204" pitchFamily="34" charset="0"/>
              </a:rPr>
              <a:t>INAF-</a:t>
            </a:r>
            <a:r>
              <a:rPr lang="it-IT" sz="2800" dirty="0" err="1">
                <a:latin typeface="Aptos" panose="020B0004020202020204" pitchFamily="34" charset="0"/>
              </a:rPr>
              <a:t>Observatory</a:t>
            </a:r>
            <a:r>
              <a:rPr lang="it-IT" sz="2800" dirty="0">
                <a:latin typeface="Aptos" panose="020B0004020202020204" pitchFamily="34" charset="0"/>
              </a:rPr>
              <a:t> of Palermo - </a:t>
            </a:r>
            <a:r>
              <a:rPr lang="it-IT" sz="2800" dirty="0" err="1">
                <a:latin typeface="Aptos" panose="020B0004020202020204" pitchFamily="34" charset="0"/>
              </a:rPr>
              <a:t>Italy</a:t>
            </a:r>
            <a:endParaRPr lang="it-IT" sz="2800" dirty="0">
              <a:latin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20FA3-0487-C737-21F5-62B204C483B2}"/>
              </a:ext>
            </a:extLst>
          </p:cNvPr>
          <p:cNvSpPr txBox="1"/>
          <p:nvPr/>
        </p:nvSpPr>
        <p:spPr>
          <a:xfrm>
            <a:off x="0" y="1915362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Aptos" panose="020B0004020202020204" pitchFamily="34" charset="0"/>
              </a:rPr>
              <a:t>Dendrogram clustering and quantum extreme learning for the study of supernova remnants images and optically-thin X-ray spectra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DAADB5-E76F-21AD-981E-B6A322018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19" y="31495"/>
            <a:ext cx="2845562" cy="125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23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1CD9E-7A11-8824-E52F-B8565D51D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51" y="1908000"/>
            <a:ext cx="11124000" cy="3979115"/>
          </a:xfrm>
          <a:prstGeom prst="rect">
            <a:avLst/>
          </a:prstGeom>
        </p:spPr>
      </p:pic>
      <p:sp>
        <p:nvSpPr>
          <p:cNvPr id="3" name="Arrotonda angolo diagonale rettangolo 2">
            <a:extLst>
              <a:ext uri="{FF2B5EF4-FFF2-40B4-BE49-F238E27FC236}">
                <a16:creationId xmlns:a16="http://schemas.microsoft.com/office/drawing/2014/main" id="{5820341C-6F26-1AF9-A17A-E278BB0C81E2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5F84EE-B069-E49B-6173-ABCFAB3E30C4}"/>
              </a:ext>
            </a:extLst>
          </p:cNvPr>
          <p:cNvSpPr txBox="1"/>
          <p:nvPr/>
        </p:nvSpPr>
        <p:spPr>
          <a:xfrm>
            <a:off x="216465" y="44625"/>
            <a:ext cx="76931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Dendrogram-based study of SNR maps: results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61004-5586-F796-A007-4E19B85FFD5A}"/>
              </a:ext>
            </a:extLst>
          </p:cNvPr>
          <p:cNvSpPr txBox="1"/>
          <p:nvPr/>
        </p:nvSpPr>
        <p:spPr>
          <a:xfrm>
            <a:off x="5076000" y="1080000"/>
            <a:ext cx="2065950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Kepler’s SNR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90AECA-6F73-61B4-DA45-BD450BDF0ED1}"/>
              </a:ext>
            </a:extLst>
          </p:cNvPr>
          <p:cNvSpPr txBox="1"/>
          <p:nvPr/>
        </p:nvSpPr>
        <p:spPr>
          <a:xfrm>
            <a:off x="7868032" y="6016062"/>
            <a:ext cx="4371518" cy="461665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Similar results by using EW maps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46AFFE-0077-0A80-452B-DD7E5A9D2F89}"/>
              </a:ext>
            </a:extLst>
          </p:cNvPr>
          <p:cNvSpPr txBox="1"/>
          <p:nvPr/>
        </p:nvSpPr>
        <p:spPr>
          <a:xfrm>
            <a:off x="0" y="6485934"/>
            <a:ext cx="232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Calderaro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343191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tonda angolo diagonale rettangolo 2">
            <a:extLst>
              <a:ext uri="{FF2B5EF4-FFF2-40B4-BE49-F238E27FC236}">
                <a16:creationId xmlns:a16="http://schemas.microsoft.com/office/drawing/2014/main" id="{10F42483-A0E6-8C6F-CE89-9EC56A0D4372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CD823C0E-21E4-8A33-48BC-EC8E1A9DF616}"/>
              </a:ext>
            </a:extLst>
          </p:cNvPr>
          <p:cNvSpPr txBox="1"/>
          <p:nvPr/>
        </p:nvSpPr>
        <p:spPr>
          <a:xfrm>
            <a:off x="216465" y="44625"/>
            <a:ext cx="76931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Dendrogram-based study of SNR maps: results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E2AD5C-376B-6938-F81C-14363413F2F1}"/>
              </a:ext>
            </a:extLst>
          </p:cNvPr>
          <p:cNvSpPr txBox="1"/>
          <p:nvPr/>
        </p:nvSpPr>
        <p:spPr>
          <a:xfrm>
            <a:off x="147319" y="695676"/>
            <a:ext cx="11897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produce a hierarchical clustering considering al the narrow band images (and EW maps) of the five remnant under exams</a:t>
            </a:r>
          </a:p>
        </p:txBody>
      </p:sp>
      <p:pic>
        <p:nvPicPr>
          <p:cNvPr id="12290" name="Picture 2" descr="G292.0+01.8 - Wikipedia">
            <a:extLst>
              <a:ext uri="{FF2B5EF4-FFF2-40B4-BE49-F238E27FC236}">
                <a16:creationId xmlns:a16="http://schemas.microsoft.com/office/drawing/2014/main" id="{0CE9CCBD-6A44-F1CF-56FD-A52F6F6AD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r="7779" b="83"/>
          <a:stretch>
            <a:fillRect/>
          </a:stretch>
        </p:blipFill>
        <p:spPr bwMode="auto">
          <a:xfrm>
            <a:off x="2587012" y="1630584"/>
            <a:ext cx="2376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handra :: Photo Album :: Tycho's Supernova Remnant :: October 17, 2019">
            <a:extLst>
              <a:ext uri="{FF2B5EF4-FFF2-40B4-BE49-F238E27FC236}">
                <a16:creationId xmlns:a16="http://schemas.microsoft.com/office/drawing/2014/main" id="{6677A73D-1C57-9CEC-EF40-6BE6735B0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9303" r="10547" b="13879"/>
          <a:stretch>
            <a:fillRect/>
          </a:stretch>
        </p:blipFill>
        <p:spPr bwMode="auto">
          <a:xfrm>
            <a:off x="2587012" y="4468812"/>
            <a:ext cx="2376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igh Energy Astrophysics Picture Of the Week">
            <a:extLst>
              <a:ext uri="{FF2B5EF4-FFF2-40B4-BE49-F238E27FC236}">
                <a16:creationId xmlns:a16="http://schemas.microsoft.com/office/drawing/2014/main" id="{DF2A6A86-2B36-F94C-ED96-732952108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481" r="8199" b="507"/>
          <a:stretch>
            <a:fillRect/>
          </a:stretch>
        </p:blipFill>
        <p:spPr bwMode="auto">
          <a:xfrm>
            <a:off x="211012" y="4468812"/>
            <a:ext cx="2376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handra :: Photo Album :: Cassiopeia A :: December 12, 2017">
            <a:extLst>
              <a:ext uri="{FF2B5EF4-FFF2-40B4-BE49-F238E27FC236}">
                <a16:creationId xmlns:a16="http://schemas.microsoft.com/office/drawing/2014/main" id="{29F7689B-B7BD-1B7E-932F-5652F28A9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t="5208" r="10311" b="10381"/>
          <a:stretch>
            <a:fillRect/>
          </a:stretch>
        </p:blipFill>
        <p:spPr bwMode="auto">
          <a:xfrm>
            <a:off x="211012" y="1630584"/>
            <a:ext cx="2376000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064077-10E6-CAF9-4801-F0381E70F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256" y="1494835"/>
            <a:ext cx="3137840" cy="52620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1B60BD-DD1A-06B7-7742-C1448C58A519}"/>
              </a:ext>
            </a:extLst>
          </p:cNvPr>
          <p:cNvSpPr txBox="1"/>
          <p:nvPr/>
        </p:nvSpPr>
        <p:spPr>
          <a:xfrm>
            <a:off x="1144048" y="1555545"/>
            <a:ext cx="3254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Cas A                            G292.0+1.8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6FCB45-6618-56D6-3EBF-D6A0D9F686C0}"/>
              </a:ext>
            </a:extLst>
          </p:cNvPr>
          <p:cNvSpPr txBox="1"/>
          <p:nvPr/>
        </p:nvSpPr>
        <p:spPr>
          <a:xfrm>
            <a:off x="1014363" y="4385682"/>
            <a:ext cx="307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Kepler                                 Tycho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E5D5C3-7D72-7232-C12B-F4DF35F8D4E2}"/>
              </a:ext>
            </a:extLst>
          </p:cNvPr>
          <p:cNvSpPr/>
          <p:nvPr/>
        </p:nvSpPr>
        <p:spPr>
          <a:xfrm>
            <a:off x="1105393" y="3381828"/>
            <a:ext cx="29245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enir Next Condensed" panose="020B0506020202020204" pitchFamily="34" charset="0"/>
                <a:cs typeface="Al Nile" pitchFamily="2" charset="-78"/>
              </a:rPr>
              <a:t>Core-collapse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752ED5-C8E5-06C0-11F9-7A49F4AE6856}"/>
              </a:ext>
            </a:extLst>
          </p:cNvPr>
          <p:cNvSpPr/>
          <p:nvPr/>
        </p:nvSpPr>
        <p:spPr>
          <a:xfrm>
            <a:off x="1774546" y="6222060"/>
            <a:ext cx="16249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enir Next Condensed" panose="020B0506020202020204" pitchFamily="34" charset="0"/>
                <a:cs typeface="Al Nile" pitchFamily="2" charset="-78"/>
              </a:rPr>
              <a:t>Type </a:t>
            </a:r>
            <a:r>
              <a:rPr lang="en-GB" sz="4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glow rad="381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venir Next Condensed" panose="020B0506020202020204" pitchFamily="34" charset="0"/>
                <a:cs typeface="Al Nile" pitchFamily="2" charset="-78"/>
              </a:rPr>
              <a:t>Ia</a:t>
            </a:r>
            <a:endParaRPr lang="en-GB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glow rad="38100">
                  <a:schemeClr val="bg1"/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venir Next Condensed" panose="020B0506020202020204" pitchFamily="34" charset="0"/>
              <a:cs typeface="Al Nile" pitchFamily="2" charset="-7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9482E1-E192-AB64-215B-DE35833D6507}"/>
              </a:ext>
            </a:extLst>
          </p:cNvPr>
          <p:cNvGrpSpPr/>
          <p:nvPr/>
        </p:nvGrpSpPr>
        <p:grpSpPr>
          <a:xfrm>
            <a:off x="5511918" y="2730659"/>
            <a:ext cx="3060000" cy="3060000"/>
            <a:chOff x="5933988" y="2611382"/>
            <a:chExt cx="3060000" cy="3060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327D45-A951-E6DD-3C4D-858834CA8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499" t="-499" r="-499" b="-499"/>
            <a:stretch>
              <a:fillRect/>
            </a:stretch>
          </p:blipFill>
          <p:spPr>
            <a:xfrm>
              <a:off x="5933988" y="2611382"/>
              <a:ext cx="3060000" cy="306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18BB0F-4377-28DE-2B00-D99A12198B30}"/>
                </a:ext>
              </a:extLst>
            </p:cNvPr>
            <p:cNvSpPr txBox="1"/>
            <p:nvPr/>
          </p:nvSpPr>
          <p:spPr>
            <a:xfrm>
              <a:off x="7089526" y="2682199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95000"/>
                    </a:schemeClr>
                  </a:solidFill>
                </a:rPr>
                <a:t>W49B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650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90254F-E5B9-91BC-4151-AB4463877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187" y="805174"/>
            <a:ext cx="9773626" cy="5428121"/>
          </a:xfrm>
          <a:prstGeom prst="rect">
            <a:avLst/>
          </a:prstGeom>
        </p:spPr>
      </p:pic>
      <p:sp>
        <p:nvSpPr>
          <p:cNvPr id="4" name="Arrotonda angolo diagonale rettangolo 2">
            <a:extLst>
              <a:ext uri="{FF2B5EF4-FFF2-40B4-BE49-F238E27FC236}">
                <a16:creationId xmlns:a16="http://schemas.microsoft.com/office/drawing/2014/main" id="{91D5606A-F294-7224-0873-491DB14EC0C8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F0A701A7-64D0-8196-8B46-043AF2BBE078}"/>
              </a:ext>
            </a:extLst>
          </p:cNvPr>
          <p:cNvSpPr txBox="1"/>
          <p:nvPr/>
        </p:nvSpPr>
        <p:spPr>
          <a:xfrm>
            <a:off x="216465" y="44625"/>
            <a:ext cx="76931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Dendrogram-based study of SNR maps: results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B5B2F-7DD2-9A85-D411-4FDEE71EE70C}"/>
              </a:ext>
            </a:extLst>
          </p:cNvPr>
          <p:cNvSpPr txBox="1"/>
          <p:nvPr/>
        </p:nvSpPr>
        <p:spPr>
          <a:xfrm>
            <a:off x="0" y="6485934"/>
            <a:ext cx="232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Calderaro et al. in prep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6764E-3EC0-045E-DD3B-89AC93A9E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692" y="5603295"/>
            <a:ext cx="122830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5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1CEA53-CA3B-B3D4-E0F4-AF6B8FF0BD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0" y="-1"/>
            <a:ext cx="12192000" cy="69303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2E4DD2-B1DB-CDC8-595B-2749AE21043A}"/>
              </a:ext>
            </a:extLst>
          </p:cNvPr>
          <p:cNvSpPr txBox="1"/>
          <p:nvPr/>
        </p:nvSpPr>
        <p:spPr>
          <a:xfrm>
            <a:off x="1749667" y="2055300"/>
            <a:ext cx="8880231" cy="2862322"/>
          </a:xfrm>
          <a:prstGeom prst="rect">
            <a:avLst/>
          </a:prstGeom>
          <a:noFill/>
          <a:effectLst>
            <a:glow rad="1105352"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effectLst>
                  <a:glow rad="114202">
                    <a:schemeClr val="bg1">
                      <a:alpha val="40000"/>
                    </a:schemeClr>
                  </a:glow>
                </a:effectLst>
              </a:rPr>
              <a:t>Part 2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effectLst>
                  <a:glow rad="114202">
                    <a:schemeClr val="bg1">
                      <a:alpha val="40000"/>
                    </a:schemeClr>
                  </a:glow>
                </a:effectLst>
              </a:rPr>
              <a:t>Quantum extreme learning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effectLst>
                  <a:glow rad="114202">
                    <a:schemeClr val="bg1">
                      <a:alpha val="40000"/>
                    </a:schemeClr>
                  </a:glow>
                </a:effectLst>
              </a:rPr>
              <a:t>for X-ray spectral analysis</a:t>
            </a:r>
            <a:endParaRPr lang="it-IT" sz="6000" b="1" dirty="0">
              <a:solidFill>
                <a:srgbClr val="0070C0"/>
              </a:solidFill>
              <a:effectLst>
                <a:glow rad="114202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779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8C59811C-A17F-0A1F-FF01-9DDC416C0B1D}"/>
              </a:ext>
            </a:extLst>
          </p:cNvPr>
          <p:cNvSpPr txBox="1"/>
          <p:nvPr/>
        </p:nvSpPr>
        <p:spPr>
          <a:xfrm>
            <a:off x="216465" y="44625"/>
            <a:ext cx="5078634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Quantum computers and </a:t>
            </a:r>
            <a:r>
              <a:rPr lang="en-US" sz="2600" b="1" dirty="0" err="1">
                <a:solidFill>
                  <a:srgbClr val="0070C0"/>
                </a:solidFill>
                <a:latin typeface="Arial" pitchFamily="34" charset="0"/>
              </a:rPr>
              <a:t>Qbits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3" name="Arrotonda angolo diagonale rettangolo 2">
            <a:extLst>
              <a:ext uri="{FF2B5EF4-FFF2-40B4-BE49-F238E27FC236}">
                <a16:creationId xmlns:a16="http://schemas.microsoft.com/office/drawing/2014/main" id="{403D383A-C175-FAA3-5236-82CFEEF1DE8D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E77D4F-ED26-996F-09C6-8767DB033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636" y="910990"/>
            <a:ext cx="3959364" cy="4273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F55D96-9E07-3730-61B7-9B1CB4202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196" y="910989"/>
            <a:ext cx="4666507" cy="43253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2AEE8-9828-E122-6D8C-16CAAEC7CDD2}"/>
              </a:ext>
            </a:extLst>
          </p:cNvPr>
          <p:cNvSpPr txBox="1"/>
          <p:nvPr/>
        </p:nvSpPr>
        <p:spPr>
          <a:xfrm>
            <a:off x="6686020" y="5485345"/>
            <a:ext cx="2621743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IBM Fez (156 </a:t>
            </a:r>
            <a:r>
              <a:rPr lang="en-US" sz="2400" dirty="0" err="1">
                <a:solidFill>
                  <a:schemeClr val="bg1"/>
                </a:solidFill>
              </a:rPr>
              <a:t>Qbits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D2E7D0-20E3-777E-999E-57CE89D4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65" y="1005130"/>
            <a:ext cx="3175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3A4E1-BC2C-019E-66C8-7A1A83179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34" y="4811528"/>
            <a:ext cx="3200400" cy="711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B40BEB-8332-1E03-D3C3-DFE6C25A3274}"/>
              </a:ext>
            </a:extLst>
          </p:cNvPr>
          <p:cNvSpPr txBox="1"/>
          <p:nvPr/>
        </p:nvSpPr>
        <p:spPr>
          <a:xfrm>
            <a:off x="448149" y="774298"/>
            <a:ext cx="275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Qubit (Bloch sphere)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94241-84CD-7F2D-9619-30F8BC3225D9}"/>
              </a:ext>
            </a:extLst>
          </p:cNvPr>
          <p:cNvSpPr txBox="1"/>
          <p:nvPr/>
        </p:nvSpPr>
        <p:spPr>
          <a:xfrm>
            <a:off x="92602" y="4165197"/>
            <a:ext cx="3324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Unitary evolution provides a pure state on the surface of the sphere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1E836E-59D0-D731-E4EB-435508567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65" y="5543952"/>
            <a:ext cx="2095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5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reservoir&#10;&#10;AI-generated content may be incorrect.">
            <a:extLst>
              <a:ext uri="{FF2B5EF4-FFF2-40B4-BE49-F238E27FC236}">
                <a16:creationId xmlns:a16="http://schemas.microsoft.com/office/drawing/2014/main" id="{E2199B3C-6417-78D4-02A2-9346AC36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420" y="657204"/>
            <a:ext cx="8775159" cy="451599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C11EDD-2370-7F0C-F6BE-9E98A2852AFD}"/>
              </a:ext>
            </a:extLst>
          </p:cNvPr>
          <p:cNvSpPr txBox="1"/>
          <p:nvPr/>
        </p:nvSpPr>
        <p:spPr>
          <a:xfrm>
            <a:off x="216465" y="44625"/>
            <a:ext cx="4560864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Quantum Extreme Learning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5" name="Arrotonda angolo diagonale rettangolo 2">
            <a:extLst>
              <a:ext uri="{FF2B5EF4-FFF2-40B4-BE49-F238E27FC236}">
                <a16:creationId xmlns:a16="http://schemas.microsoft.com/office/drawing/2014/main" id="{DABA30E8-CD59-A418-59FF-4A7B2EB190B3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B5292-B581-5458-80C6-2B72D3294DA3}"/>
              </a:ext>
            </a:extLst>
          </p:cNvPr>
          <p:cNvSpPr txBox="1"/>
          <p:nvPr/>
        </p:nvSpPr>
        <p:spPr>
          <a:xfrm>
            <a:off x="3415160" y="5053317"/>
            <a:ext cx="4892237" cy="1569660"/>
          </a:xfrm>
          <a:prstGeom prst="rect">
            <a:avLst/>
          </a:prstGeom>
          <a:solidFill>
            <a:srgbClr val="993E5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The quantum computer acts as a neural network with logical gates to generate entanglement among Qubits (R</a:t>
            </a:r>
            <a:r>
              <a:rPr lang="en-US" sz="2400" baseline="-25000" dirty="0">
                <a:solidFill>
                  <a:schemeClr val="bg1"/>
                </a:solidFill>
              </a:rPr>
              <a:t>y</a:t>
            </a:r>
            <a:r>
              <a:rPr lang="en-US" sz="2400" dirty="0">
                <a:solidFill>
                  <a:schemeClr val="bg1"/>
                </a:solidFill>
              </a:rPr>
              <a:t>: vector rotation about y-axis)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E125B4-509D-3A25-F558-524922BE1B6A}"/>
              </a:ext>
            </a:extLst>
          </p:cNvPr>
          <p:cNvSpPr txBox="1"/>
          <p:nvPr/>
        </p:nvSpPr>
        <p:spPr>
          <a:xfrm>
            <a:off x="216465" y="5173200"/>
            <a:ext cx="3001520" cy="1200329"/>
          </a:xfrm>
          <a:prstGeom prst="rect">
            <a:avLst/>
          </a:prstGeom>
          <a:solidFill>
            <a:srgbClr val="E9BE5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Quantum encoding of the input 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/>
              <a:t>: vector rotation about x-axis)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D52378-1474-0D7F-894B-88A83A9CD4D8}"/>
                  </a:ext>
                </a:extLst>
              </p:cNvPr>
              <p:cNvSpPr txBox="1"/>
              <p:nvPr/>
            </p:nvSpPr>
            <p:spPr>
              <a:xfrm>
                <a:off x="8472715" y="5053317"/>
                <a:ext cx="3608449" cy="15696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CNOT: if the control Qubit is |0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it-IT" sz="2400" dirty="0"/>
                  <a:t>,</a:t>
                </a:r>
                <a:r>
                  <a:rPr lang="en-US" sz="2400" dirty="0"/>
                  <a:t> the other stays unchanged, if the control is |1</a:t>
                </a:r>
                <a14:m>
                  <m:oMath xmlns:m="http://schemas.openxmlformats.org/officeDocument/2006/math">
                    <m:r>
                      <a:rPr lang="it-IT" sz="2400" i="1" dirty="0"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sz="2400" dirty="0"/>
                  <a:t> in the other is flipped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D52378-1474-0D7F-894B-88A83A9CD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2715" y="5053317"/>
                <a:ext cx="3608449" cy="1569660"/>
              </a:xfrm>
              <a:prstGeom prst="rect">
                <a:avLst/>
              </a:prstGeom>
              <a:blipFill>
                <a:blip r:embed="rId3"/>
                <a:stretch>
                  <a:fillRect l="-2448" t="-2400" r="-2448" b="-8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6F4D331C-987A-2F21-04FF-4575E54B4000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6816434" y="4396154"/>
            <a:ext cx="3460506" cy="657163"/>
          </a:xfrm>
          <a:prstGeom prst="curvedConnector2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D63915-18C1-DFDB-2EA3-8590DF9D87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8" r="-551"/>
          <a:stretch>
            <a:fillRect/>
          </a:stretch>
        </p:blipFill>
        <p:spPr>
          <a:xfrm>
            <a:off x="7826553" y="290846"/>
            <a:ext cx="4365447" cy="451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CDF9E4BC-E626-7F17-49FB-4E989E0AFDBD}"/>
              </a:ext>
            </a:extLst>
          </p:cNvPr>
          <p:cNvSpPr txBox="1"/>
          <p:nvPr/>
        </p:nvSpPr>
        <p:spPr>
          <a:xfrm>
            <a:off x="216465" y="44625"/>
            <a:ext cx="8812028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Quantum Extreme Learning for X-ray spectral analysis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3" name="Arrotonda angolo diagonale rettangolo 2">
            <a:extLst>
              <a:ext uri="{FF2B5EF4-FFF2-40B4-BE49-F238E27FC236}">
                <a16:creationId xmlns:a16="http://schemas.microsoft.com/office/drawing/2014/main" id="{F87A00E1-1388-4F74-D5CE-BFAEBC9C9F3A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D97F5-F59A-8229-EA63-6675CE50040C}"/>
              </a:ext>
            </a:extLst>
          </p:cNvPr>
          <p:cNvSpPr txBox="1"/>
          <p:nvPr/>
        </p:nvSpPr>
        <p:spPr>
          <a:xfrm>
            <a:off x="103031" y="1111042"/>
            <a:ext cx="5405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We generate 200,000 synthetic EPIC-</a:t>
            </a:r>
            <a:r>
              <a:rPr lang="en-US" sz="2400" dirty="0" err="1"/>
              <a:t>pn</a:t>
            </a:r>
            <a:r>
              <a:rPr lang="en-US" sz="2400" dirty="0"/>
              <a:t> spectra of an optically thin thermal plasma in non equilibrium of ionization (including interstellar absorption) and assuming (up to now) infinite </a:t>
            </a:r>
            <a:r>
              <a:rPr lang="en-US" sz="2400" dirty="0" err="1"/>
              <a:t>t</a:t>
            </a:r>
            <a:r>
              <a:rPr lang="en-US" sz="2400" baseline="-25000" dirty="0" err="1"/>
              <a:t>exp</a:t>
            </a:r>
            <a:r>
              <a:rPr lang="en-US" sz="2400"/>
              <a:t>, where </a:t>
            </a:r>
            <a:r>
              <a:rPr lang="en-US" sz="2400" dirty="0"/>
              <a:t>the “</a:t>
            </a:r>
            <a:r>
              <a:rPr lang="en-US" sz="2400" b="1" dirty="0"/>
              <a:t>local minima nightmare</a:t>
            </a:r>
            <a:r>
              <a:rPr lang="en-US" sz="2400" dirty="0"/>
              <a:t>” (Acero 2026) is </a:t>
            </a:r>
            <a:r>
              <a:rPr lang="en-US" sz="2400"/>
              <a:t>very scary: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50DC6A-72AC-A667-2C84-A8FC097F94DD}"/>
                  </a:ext>
                </a:extLst>
              </p:cNvPr>
              <p:cNvSpPr txBox="1"/>
              <p:nvPr/>
            </p:nvSpPr>
            <p:spPr>
              <a:xfrm>
                <a:off x="103031" y="4132750"/>
                <a:ext cx="5321906" cy="1631216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0070C0"/>
                  </a:buClr>
                  <a:buFont typeface="Wingdings" pitchFamily="2" charset="2"/>
                  <a:buChar char="§"/>
                </a:pPr>
                <a:r>
                  <a:rPr lang="en-US" sz="2000" dirty="0"/>
                  <a:t>5 values of </a:t>
                </a:r>
                <a:r>
                  <a:rPr lang="en-US" sz="2000" dirty="0" err="1"/>
                  <a:t>n</a:t>
                </a:r>
                <a:r>
                  <a:rPr lang="en-US" sz="2000" baseline="-25000" dirty="0" err="1"/>
                  <a:t>H</a:t>
                </a:r>
                <a:r>
                  <a:rPr lang="en-US" sz="2000" dirty="0"/>
                  <a:t> in [</a:t>
                </a:r>
                <a14:m>
                  <m:oMath xmlns:m="http://schemas.openxmlformats.org/officeDocument/2006/math">
                    <m:r>
                      <a:rPr lang="it-IT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it-IT" sz="20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−2×20</m:t>
                    </m:r>
                    <m:r>
                      <a:rPr lang="it-IT" sz="20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21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/>
                  <a:t> cm</a:t>
                </a:r>
                <a:r>
                  <a:rPr lang="en-US" sz="2000" baseline="30000" dirty="0"/>
                  <a:t>-2</a:t>
                </a:r>
              </a:p>
              <a:p>
                <a:pPr marL="285750" indent="-285750">
                  <a:buClr>
                    <a:srgbClr val="0070C0"/>
                  </a:buClr>
                  <a:buFont typeface="Wingdings" pitchFamily="2" charset="2"/>
                  <a:buChar char="§"/>
                </a:pPr>
                <a:r>
                  <a:rPr lang="en-US" sz="2000" dirty="0"/>
                  <a:t>20 values of </a:t>
                </a:r>
                <a:r>
                  <a:rPr lang="en-US" sz="2000" dirty="0" err="1"/>
                  <a:t>kT</a:t>
                </a:r>
                <a:r>
                  <a:rPr lang="en-US" sz="2000" dirty="0"/>
                  <a:t> in [</a:t>
                </a:r>
                <a14:m>
                  <m:oMath xmlns:m="http://schemas.openxmlformats.org/officeDocument/2006/math">
                    <m:r>
                      <a:rPr lang="it-IT" sz="2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it-IT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.8−1.75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/>
                  <a:t> keV</a:t>
                </a:r>
              </a:p>
              <a:p>
                <a:pPr marL="285750" indent="-285750">
                  <a:buClr>
                    <a:srgbClr val="0070C0"/>
                  </a:buClr>
                  <a:buFont typeface="Wingdings" pitchFamily="2" charset="2"/>
                  <a:buChar char="§"/>
                </a:pPr>
                <a:r>
                  <a:rPr lang="en-US" sz="2000" dirty="0"/>
                  <a:t>20 values of </a:t>
                </a:r>
                <a:r>
                  <a:rPr lang="el-GR" sz="2000" dirty="0"/>
                  <a:t>τ</a:t>
                </a:r>
                <a:r>
                  <a:rPr lang="en-US" sz="2000" dirty="0"/>
                  <a:t> in [</a:t>
                </a:r>
                <a14:m>
                  <m:oMath xmlns:m="http://schemas.openxmlformats.org/officeDocument/2006/math">
                    <m:r>
                      <a:rPr lang="it-IT" sz="2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it-IT" sz="20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.3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it-IT" sz="20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6.5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×20</m:t>
                    </m:r>
                    <m:r>
                      <a:rPr lang="it-IT" sz="2000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20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/>
                  <a:t> s cm</a:t>
                </a:r>
                <a:r>
                  <a:rPr lang="en-US" sz="2000" baseline="30000" dirty="0"/>
                  <a:t>-3</a:t>
                </a:r>
              </a:p>
              <a:p>
                <a:pPr marL="285750" indent="-285750">
                  <a:buClr>
                    <a:srgbClr val="0070C0"/>
                  </a:buClr>
                  <a:buFont typeface="Wingdings" pitchFamily="2" charset="2"/>
                  <a:buChar char="§"/>
                </a:pPr>
                <a:r>
                  <a:rPr lang="en-US" sz="2000" dirty="0"/>
                  <a:t>10 values of Si (S) abundance in  [</a:t>
                </a:r>
                <a14:m>
                  <m:oMath xmlns:m="http://schemas.openxmlformats.org/officeDocument/2006/math">
                    <m:r>
                      <a:rPr lang="it-IT" sz="200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pPr marL="285750" indent="-285750">
                  <a:buClr>
                    <a:srgbClr val="0070C0"/>
                  </a:buClr>
                  <a:buFont typeface="Wingdings" pitchFamily="2" charset="2"/>
                  <a:buChar char="§"/>
                </a:pPr>
                <a:r>
                  <a:rPr lang="en-US" sz="2000" dirty="0"/>
                  <a:t>10 values of Fe (Ni) abundance in [</a:t>
                </a:r>
                <a14:m>
                  <m:oMath xmlns:m="http://schemas.openxmlformats.org/officeDocument/2006/math">
                    <m:r>
                      <a:rPr lang="it-IT" sz="2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it-I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−4]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50DC6A-72AC-A667-2C84-A8FC097F9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31" y="4132750"/>
                <a:ext cx="5321906" cy="1631216"/>
              </a:xfrm>
              <a:prstGeom prst="rect">
                <a:avLst/>
              </a:prstGeom>
              <a:blipFill>
                <a:blip r:embed="rId2"/>
                <a:stretch>
                  <a:fillRect l="-948" t="-1515" b="-4545"/>
                </a:stretch>
              </a:blipFill>
              <a:ln w="254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aph showing a number of numbers&#10;&#10;AI-generated content may be incorrect.">
            <a:extLst>
              <a:ext uri="{FF2B5EF4-FFF2-40B4-BE49-F238E27FC236}">
                <a16:creationId xmlns:a16="http://schemas.microsoft.com/office/drawing/2014/main" id="{7A8B2B58-FFEF-FAAA-B96C-7427053ED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818" y="1024180"/>
            <a:ext cx="6725232" cy="50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67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91B364-7527-9494-4661-852F5DB10F12}"/>
              </a:ext>
            </a:extLst>
          </p:cNvPr>
          <p:cNvSpPr txBox="1"/>
          <p:nvPr/>
        </p:nvSpPr>
        <p:spPr>
          <a:xfrm>
            <a:off x="0" y="744008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Rx are tuned to encode the spectra (on the basis of a PCA analysis </a:t>
            </a:r>
            <a:r>
              <a:rPr lang="en-US" sz="2400" dirty="0" err="1"/>
              <a:t>permormed</a:t>
            </a:r>
            <a:r>
              <a:rPr lang="en-US" sz="2400" dirty="0"/>
              <a:t> on selected bands), Ry are chosen </a:t>
            </a:r>
            <a:r>
              <a:rPr lang="en-GB" sz="2400" dirty="0"/>
              <a:t>are chosen randomly, but uniquely. </a:t>
            </a:r>
            <a:endParaRPr lang="en-US" sz="2400" dirty="0"/>
          </a:p>
        </p:txBody>
      </p:sp>
      <p:pic>
        <p:nvPicPr>
          <p:cNvPr id="6" name="Picture 5" descr="A diagram of a reservoir&#10;&#10;AI-generated content may be incorrect.">
            <a:extLst>
              <a:ext uri="{FF2B5EF4-FFF2-40B4-BE49-F238E27FC236}">
                <a16:creationId xmlns:a16="http://schemas.microsoft.com/office/drawing/2014/main" id="{6DA55720-A7DC-A427-A96B-2588B6C96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024" y="1575005"/>
            <a:ext cx="8775159" cy="4515996"/>
          </a:xfrm>
          <a:prstGeom prst="rect">
            <a:avLst/>
          </a:prstGeom>
        </p:spPr>
      </p:pic>
      <p:sp>
        <p:nvSpPr>
          <p:cNvPr id="7" name="CasellaDiTesto 3">
            <a:extLst>
              <a:ext uri="{FF2B5EF4-FFF2-40B4-BE49-F238E27FC236}">
                <a16:creationId xmlns:a16="http://schemas.microsoft.com/office/drawing/2014/main" id="{DF029D2A-1B98-F683-7F6A-4EE54F607F36}"/>
              </a:ext>
            </a:extLst>
          </p:cNvPr>
          <p:cNvSpPr txBox="1"/>
          <p:nvPr/>
        </p:nvSpPr>
        <p:spPr>
          <a:xfrm>
            <a:off x="216465" y="44625"/>
            <a:ext cx="8812028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Quantum Extreme Learning for X-ray spectral analysis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8" name="Arrotonda angolo diagonale rettangolo 2">
            <a:extLst>
              <a:ext uri="{FF2B5EF4-FFF2-40B4-BE49-F238E27FC236}">
                <a16:creationId xmlns:a16="http://schemas.microsoft.com/office/drawing/2014/main" id="{C4B96C6F-E2E9-CB3C-3D87-3DF6A862BD73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B4ED92-2950-5D7C-84DE-E66E0A208503}"/>
              </a:ext>
            </a:extLst>
          </p:cNvPr>
          <p:cNvSpPr txBox="1"/>
          <p:nvPr/>
        </p:nvSpPr>
        <p:spPr>
          <a:xfrm>
            <a:off x="108232" y="6061978"/>
            <a:ext cx="11975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Simulations on the actual Quantum Computer are ongoing. We simulated the IBM Fez </a:t>
            </a:r>
            <a:r>
              <a:rPr lang="en-US" sz="2400" b="1" dirty="0"/>
              <a:t>(without including the device noise</a:t>
            </a:r>
            <a:r>
              <a:rPr lang="en-US" sz="2400" dirty="0"/>
              <a:t>, which will likely worsen the efficiency of parameter retrieval)</a:t>
            </a:r>
          </a:p>
        </p:txBody>
      </p:sp>
    </p:spTree>
    <p:extLst>
      <p:ext uri="{BB962C8B-B14F-4D97-AF65-F5344CB8AC3E}">
        <p14:creationId xmlns:p14="http://schemas.microsoft.com/office/powerpoint/2010/main" val="275204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CAC640BC-2701-635A-8180-50E655FA18BE}"/>
              </a:ext>
            </a:extLst>
          </p:cNvPr>
          <p:cNvSpPr txBox="1"/>
          <p:nvPr/>
        </p:nvSpPr>
        <p:spPr>
          <a:xfrm>
            <a:off x="216465" y="44625"/>
            <a:ext cx="8812028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Quantum Extreme Learning for X-ray spectral analysis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3" name="Arrotonda angolo diagonale rettangolo 2">
            <a:extLst>
              <a:ext uri="{FF2B5EF4-FFF2-40B4-BE49-F238E27FC236}">
                <a16:creationId xmlns:a16="http://schemas.microsoft.com/office/drawing/2014/main" id="{40DC798E-0930-4714-34C9-08BA35D8F86D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F6E315D7-14E4-4DF0-B6B7-B465DEA36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624" y="789380"/>
            <a:ext cx="8084751" cy="6068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88180-910E-0876-CCFA-172D14AC0940}"/>
              </a:ext>
            </a:extLst>
          </p:cNvPr>
          <p:cNvSpPr txBox="1"/>
          <p:nvPr/>
        </p:nvSpPr>
        <p:spPr>
          <a:xfrm>
            <a:off x="111534" y="6444043"/>
            <a:ext cx="289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Vetrano, Miceli et al. in prep.</a:t>
            </a:r>
          </a:p>
        </p:txBody>
      </p:sp>
    </p:spTree>
    <p:extLst>
      <p:ext uri="{BB962C8B-B14F-4D97-AF65-F5344CB8AC3E}">
        <p14:creationId xmlns:p14="http://schemas.microsoft.com/office/powerpoint/2010/main" val="2188812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1F02A9D3-8C6D-36CB-2183-71FB17E28B88}"/>
              </a:ext>
            </a:extLst>
          </p:cNvPr>
          <p:cNvSpPr txBox="1"/>
          <p:nvPr/>
        </p:nvSpPr>
        <p:spPr>
          <a:xfrm>
            <a:off x="216465" y="44625"/>
            <a:ext cx="2186817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Conclusions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3" name="Arrotonda angolo diagonale rettangolo 2">
            <a:extLst>
              <a:ext uri="{FF2B5EF4-FFF2-40B4-BE49-F238E27FC236}">
                <a16:creationId xmlns:a16="http://schemas.microsoft.com/office/drawing/2014/main" id="{06336096-AC28-12FA-99A0-205526BF87DE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5C0EAA-2940-A389-BE3F-F0717A35B389}"/>
              </a:ext>
            </a:extLst>
          </p:cNvPr>
          <p:cNvSpPr txBox="1"/>
          <p:nvPr/>
        </p:nvSpPr>
        <p:spPr>
          <a:xfrm>
            <a:off x="216465" y="797510"/>
            <a:ext cx="663404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400" dirty="0"/>
              <a:t>Dendrogram clustering of X-ray maps of extended objects provides a </a:t>
            </a:r>
            <a:r>
              <a:rPr lang="en-US" sz="2400" dirty="0" err="1"/>
              <a:t>quantitive</a:t>
            </a:r>
            <a:r>
              <a:rPr lang="en-US" sz="2400" dirty="0"/>
              <a:t> measure of similarities and differences between narrow band images of different objects.</a:t>
            </a:r>
          </a:p>
          <a:p>
            <a:pPr algn="just">
              <a:buClr>
                <a:srgbClr val="0070C0"/>
              </a:buClr>
            </a:pPr>
            <a:endParaRPr lang="en-US" sz="800" dirty="0"/>
          </a:p>
          <a:p>
            <a:pPr marL="342900" indent="-342900" algn="just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400" dirty="0"/>
              <a:t>Different metrics  and GNN provide similar results</a:t>
            </a:r>
          </a:p>
          <a:p>
            <a:pPr algn="just">
              <a:buClr>
                <a:srgbClr val="0070C0"/>
              </a:buClr>
            </a:pPr>
            <a:endParaRPr lang="en-US" sz="2400" dirty="0"/>
          </a:p>
          <a:p>
            <a:pPr algn="just">
              <a:buClr>
                <a:srgbClr val="0070C0"/>
              </a:buClr>
            </a:pPr>
            <a:endParaRPr lang="en-US" sz="2400" dirty="0"/>
          </a:p>
          <a:p>
            <a:pPr algn="just">
              <a:buClr>
                <a:srgbClr val="0070C0"/>
              </a:buClr>
            </a:pPr>
            <a:endParaRPr lang="en-US" sz="2400" dirty="0"/>
          </a:p>
          <a:p>
            <a:pPr marL="342900" indent="-342900" algn="just"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2400" dirty="0"/>
              <a:t>Quantum Extreme Learning looks like a promising tool for the analysis of X-ray spectra</a:t>
            </a:r>
          </a:p>
          <a:p>
            <a:pPr algn="just">
              <a:buClr>
                <a:srgbClr val="0070C0"/>
              </a:buClr>
            </a:pPr>
            <a:endParaRPr lang="en-GB" sz="800" dirty="0"/>
          </a:p>
          <a:p>
            <a:pPr marL="342900" indent="-342900" algn="just"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2400" dirty="0"/>
              <a:t>The role of the device noise still needs to be address</a:t>
            </a:r>
          </a:p>
          <a:p>
            <a:pPr algn="just">
              <a:buClr>
                <a:srgbClr val="0070C0"/>
              </a:buClr>
            </a:pPr>
            <a:endParaRPr lang="en-GB" sz="800" dirty="0"/>
          </a:p>
          <a:p>
            <a:pPr marL="342900" indent="-342900" algn="just">
              <a:buClr>
                <a:srgbClr val="0070C0"/>
              </a:buClr>
              <a:buFont typeface="Wingdings" pitchFamily="2" charset="2"/>
              <a:buChar char="§"/>
            </a:pPr>
            <a:r>
              <a:rPr lang="en-GB" sz="2400" dirty="0"/>
              <a:t>Comparison with ”classical” neural network is ongoing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CD81A-EB0E-EA1F-5F63-80FFD298DA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95669" y="755598"/>
            <a:ext cx="4734584" cy="2900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CD2FD2-70BE-869F-BCDA-5D645D5C12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7632" y="4104405"/>
            <a:ext cx="4702621" cy="26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94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CA3EB10-C72D-4620-BB07-E96CE0A5D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106" y="1044562"/>
            <a:ext cx="2347375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4F0FBA5-4DA8-F395-3179-7DF0BE23C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22" y="883811"/>
            <a:ext cx="3380418" cy="33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3">
            <a:extLst>
              <a:ext uri="{FF2B5EF4-FFF2-40B4-BE49-F238E27FC236}">
                <a16:creationId xmlns:a16="http://schemas.microsoft.com/office/drawing/2014/main" id="{704C7AD9-14BB-48A9-9D6B-60F75A3BDC0D}"/>
              </a:ext>
            </a:extLst>
          </p:cNvPr>
          <p:cNvSpPr txBox="1"/>
          <p:nvPr/>
        </p:nvSpPr>
        <p:spPr>
          <a:xfrm>
            <a:off x="216465" y="44625"/>
            <a:ext cx="1983235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The project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B3C358-2D84-FED0-33D8-9857A6BBF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55" y="1114714"/>
            <a:ext cx="2649108" cy="316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ECAAB-1FFD-E42C-0175-975567DD1126}"/>
              </a:ext>
            </a:extLst>
          </p:cNvPr>
          <p:cNvSpPr txBox="1"/>
          <p:nvPr/>
        </p:nvSpPr>
        <p:spPr>
          <a:xfrm>
            <a:off x="-13784" y="5745279"/>
            <a:ext cx="12205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Cross-fertilization grant at the Department of Physics and Chemistry (University of Palermo): Application of techniques adopted in the study of complex systems and in Quantum AI for the analysis of astrophysical X-ray observations</a:t>
            </a:r>
          </a:p>
          <a:p>
            <a:pPr algn="just"/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3F803E-DDD3-FBA9-BAFC-FAD198C81C26}"/>
              </a:ext>
            </a:extLst>
          </p:cNvPr>
          <p:cNvSpPr txBox="1"/>
          <p:nvPr/>
        </p:nvSpPr>
        <p:spPr>
          <a:xfrm>
            <a:off x="2199700" y="4473803"/>
            <a:ext cx="3403334" cy="83099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Dendrogram clustering for image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2F812C-8B93-5C66-D335-A3D0A597B1A8}"/>
              </a:ext>
            </a:extLst>
          </p:cNvPr>
          <p:cNvSpPr txBox="1"/>
          <p:nvPr/>
        </p:nvSpPr>
        <p:spPr>
          <a:xfrm>
            <a:off x="6204231" y="408700"/>
            <a:ext cx="3403334" cy="830997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QELM for spectral analysis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F8806EF4-8B1E-56A9-7757-7AF9BC1D19EE}"/>
              </a:ext>
            </a:extLst>
          </p:cNvPr>
          <p:cNvCxnSpPr>
            <a:stCxn id="2054" idx="2"/>
            <a:endCxn id="9" idx="3"/>
          </p:cNvCxnSpPr>
          <p:nvPr/>
        </p:nvCxnSpPr>
        <p:spPr>
          <a:xfrm rot="5400000">
            <a:off x="5591097" y="4276167"/>
            <a:ext cx="625073" cy="601197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BA0A6B04-67C0-7102-F990-7284EC3647CD}"/>
              </a:ext>
            </a:extLst>
          </p:cNvPr>
          <p:cNvCxnSpPr>
            <a:stCxn id="6" idx="2"/>
            <a:endCxn id="9" idx="1"/>
          </p:cNvCxnSpPr>
          <p:nvPr/>
        </p:nvCxnSpPr>
        <p:spPr>
          <a:xfrm rot="16200000" flipH="1">
            <a:off x="1663760" y="4353362"/>
            <a:ext cx="606588" cy="465291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6D56AD1F-2AF0-34B6-F8AE-27AFDDE6F854}"/>
              </a:ext>
            </a:extLst>
          </p:cNvPr>
          <p:cNvCxnSpPr>
            <a:cxnSpLocks/>
            <a:stCxn id="6" idx="0"/>
            <a:endCxn id="10" idx="1"/>
          </p:cNvCxnSpPr>
          <p:nvPr/>
        </p:nvCxnSpPr>
        <p:spPr>
          <a:xfrm rot="5400000" flipH="1" flipV="1">
            <a:off x="3824063" y="-1265454"/>
            <a:ext cx="290515" cy="4469822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6A898A1E-3EEA-FDB9-5672-CA2791DDFAF8}"/>
              </a:ext>
            </a:extLst>
          </p:cNvPr>
          <p:cNvCxnSpPr>
            <a:cxnSpLocks/>
            <a:stCxn id="10" idx="3"/>
            <a:endCxn id="2052" idx="0"/>
          </p:cNvCxnSpPr>
          <p:nvPr/>
        </p:nvCxnSpPr>
        <p:spPr>
          <a:xfrm>
            <a:off x="9607565" y="824199"/>
            <a:ext cx="905229" cy="220363"/>
          </a:xfrm>
          <a:prstGeom prst="bentConnector2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tonda angolo diagonale rettangolo 2">
            <a:extLst>
              <a:ext uri="{FF2B5EF4-FFF2-40B4-BE49-F238E27FC236}">
                <a16:creationId xmlns:a16="http://schemas.microsoft.com/office/drawing/2014/main" id="{CB463FC5-52AB-8FCE-57E3-BB52C697F9EC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4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A314A-17D9-A027-5DC0-DD6E7974A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192EEC21-547B-D95D-62CE-34DEA31F0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106" y="1044539"/>
            <a:ext cx="2347375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43C50EC-54D7-54C3-09F0-D72BDA4AF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022" y="885563"/>
            <a:ext cx="3380418" cy="33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3">
            <a:extLst>
              <a:ext uri="{FF2B5EF4-FFF2-40B4-BE49-F238E27FC236}">
                <a16:creationId xmlns:a16="http://schemas.microsoft.com/office/drawing/2014/main" id="{6312DCD8-FAE4-B868-BE24-2C00BB7895C8}"/>
              </a:ext>
            </a:extLst>
          </p:cNvPr>
          <p:cNvSpPr txBox="1"/>
          <p:nvPr/>
        </p:nvSpPr>
        <p:spPr>
          <a:xfrm>
            <a:off x="216465" y="44625"/>
            <a:ext cx="1946367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The people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4" name="Arrotonda angolo diagonale rettangolo 2">
            <a:extLst>
              <a:ext uri="{FF2B5EF4-FFF2-40B4-BE49-F238E27FC236}">
                <a16:creationId xmlns:a16="http://schemas.microsoft.com/office/drawing/2014/main" id="{F49E22F3-EE6D-5C60-CDD6-794DC5FC842F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3AE23-C730-01E7-880A-DF2CE8598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48" y="1115885"/>
            <a:ext cx="2649108" cy="316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0B2EC3-AC0A-95AE-CF28-ACF3071A3BE4}"/>
              </a:ext>
            </a:extLst>
          </p:cNvPr>
          <p:cNvSpPr txBox="1"/>
          <p:nvPr/>
        </p:nvSpPr>
        <p:spPr>
          <a:xfrm>
            <a:off x="237689" y="4271685"/>
            <a:ext cx="38502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/>
              <a:t>Marco Miceli</a:t>
            </a: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b="1" dirty="0"/>
              <a:t>Vincenzo Sapienza </a:t>
            </a:r>
            <a:r>
              <a:rPr lang="en-US" sz="2000" dirty="0"/>
              <a:t>(INAF/</a:t>
            </a:r>
            <a:r>
              <a:rPr lang="en-US" sz="2000" dirty="0" err="1"/>
              <a:t>UniPa</a:t>
            </a:r>
            <a:r>
              <a:rPr lang="en-US" sz="2000" dirty="0"/>
              <a:t>)</a:t>
            </a: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/>
              <a:t>Emanuele Greco (INAF)</a:t>
            </a: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/>
              <a:t>Salvatore Orlando (INAF)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61E791-BA4F-8FE3-6DE2-D4ACFC7A65AF}"/>
              </a:ext>
            </a:extLst>
          </p:cNvPr>
          <p:cNvSpPr txBox="1"/>
          <p:nvPr/>
        </p:nvSpPr>
        <p:spPr>
          <a:xfrm>
            <a:off x="4514022" y="4283885"/>
            <a:ext cx="26605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/>
              <a:t>Salvatore </a:t>
            </a:r>
            <a:r>
              <a:rPr lang="en-US" sz="2000" dirty="0" err="1"/>
              <a:t>Micciché</a:t>
            </a:r>
            <a:endParaRPr lang="en-US" sz="2000" dirty="0"/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/>
              <a:t>Rosario N. Mantegna</a:t>
            </a: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b="1" dirty="0"/>
              <a:t>Giulia Parisi</a:t>
            </a: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b="1" dirty="0"/>
              <a:t>Salvatore Calderaro</a:t>
            </a:r>
          </a:p>
          <a:p>
            <a:pPr>
              <a:buClr>
                <a:srgbClr val="0070C0"/>
              </a:buClr>
            </a:pP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6A84F-A1EA-43C2-375B-7B4CEE2271F1}"/>
              </a:ext>
            </a:extLst>
          </p:cNvPr>
          <p:cNvSpPr txBox="1"/>
          <p:nvPr/>
        </p:nvSpPr>
        <p:spPr>
          <a:xfrm>
            <a:off x="9039491" y="4283885"/>
            <a:ext cx="2319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/>
              <a:t>Massimo Palma</a:t>
            </a: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dirty="0"/>
              <a:t>Salvatore Lorenzo</a:t>
            </a:r>
          </a:p>
          <a:p>
            <a:pPr marL="285750" indent="-285750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2000" b="1" dirty="0"/>
              <a:t>Marco Vetrano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08E9DF-035C-D69F-9635-7DD428625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521" y="5587993"/>
            <a:ext cx="1089891" cy="10898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AF5D31-8047-17D0-BC53-D64C9F73B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9589" y="5595124"/>
            <a:ext cx="1089891" cy="1099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710F42-B10F-8727-C9BC-CC91596268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9106" y="5587993"/>
            <a:ext cx="1089891" cy="10898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0486FE-8A88-F10C-37A0-7A2409FB2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428" y="5577948"/>
            <a:ext cx="1099936" cy="109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7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676659-3B21-CB28-FC59-0C746CCDFC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</a:blip>
          <a:stretch>
            <a:fillRect/>
          </a:stretch>
        </p:blipFill>
        <p:spPr>
          <a:xfrm>
            <a:off x="-1" y="-306010"/>
            <a:ext cx="12379569" cy="7584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7086C8-742C-4C45-9C12-216D0DFF8D90}"/>
              </a:ext>
            </a:extLst>
          </p:cNvPr>
          <p:cNvSpPr txBox="1"/>
          <p:nvPr/>
        </p:nvSpPr>
        <p:spPr>
          <a:xfrm>
            <a:off x="1749667" y="2055300"/>
            <a:ext cx="88802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effectLst>
                  <a:glow rad="134173">
                    <a:schemeClr val="bg1">
                      <a:alpha val="40000"/>
                    </a:schemeClr>
                  </a:glow>
                </a:effectLst>
              </a:rPr>
              <a:t>Part 1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effectLst>
                  <a:glow rad="134173">
                    <a:schemeClr val="bg1">
                      <a:alpha val="40000"/>
                    </a:schemeClr>
                  </a:glow>
                </a:effectLst>
              </a:rPr>
              <a:t>Dendrogram-based study of SNR maps</a:t>
            </a:r>
            <a:endParaRPr lang="it-IT" sz="6000" b="1" dirty="0">
              <a:solidFill>
                <a:srgbClr val="0070C0"/>
              </a:solidFill>
              <a:effectLst>
                <a:glow rad="134173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7403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tonda angolo diagonale rettangolo 2">
            <a:extLst>
              <a:ext uri="{FF2B5EF4-FFF2-40B4-BE49-F238E27FC236}">
                <a16:creationId xmlns:a16="http://schemas.microsoft.com/office/drawing/2014/main" id="{EFA6C47A-EB40-616F-F7B5-6A8CDFA8EBCE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3165C-B7EB-133B-2F3B-8CA7F61CFB3C}"/>
              </a:ext>
            </a:extLst>
          </p:cNvPr>
          <p:cNvSpPr txBox="1"/>
          <p:nvPr/>
        </p:nvSpPr>
        <p:spPr>
          <a:xfrm>
            <a:off x="22500" y="700818"/>
            <a:ext cx="57132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Aims</a:t>
            </a:r>
            <a:r>
              <a:rPr lang="it-IT" sz="2400" b="1" dirty="0">
                <a:solidFill>
                  <a:srgbClr val="0070C0"/>
                </a:solidFill>
              </a:rPr>
              <a:t>:</a:t>
            </a:r>
          </a:p>
          <a:p>
            <a:endParaRPr lang="it-IT" sz="2400" b="1" dirty="0">
              <a:solidFill>
                <a:srgbClr val="0070C0"/>
              </a:solidFill>
            </a:endParaRP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it-IT" sz="2400" dirty="0" err="1"/>
              <a:t>Quantify</a:t>
            </a:r>
            <a:r>
              <a:rPr lang="it-IT" sz="2400" dirty="0"/>
              <a:t> </a:t>
            </a:r>
            <a:r>
              <a:rPr lang="it-IT" sz="2400" dirty="0" err="1"/>
              <a:t>similarities</a:t>
            </a:r>
            <a:r>
              <a:rPr lang="it-IT" sz="2400" dirty="0"/>
              <a:t>/</a:t>
            </a:r>
            <a:r>
              <a:rPr lang="it-IT" sz="2400" dirty="0" err="1"/>
              <a:t>differences</a:t>
            </a:r>
            <a:r>
              <a:rPr lang="it-IT" sz="2400" dirty="0"/>
              <a:t> </a:t>
            </a:r>
            <a:r>
              <a:rPr lang="it-IT" sz="2400" dirty="0" err="1"/>
              <a:t>among</a:t>
            </a:r>
            <a:r>
              <a:rPr lang="it-IT" sz="2400" dirty="0"/>
              <a:t>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narrow</a:t>
            </a:r>
            <a:r>
              <a:rPr lang="it-IT" sz="2400" dirty="0"/>
              <a:t>-band images (EW </a:t>
            </a:r>
            <a:r>
              <a:rPr lang="it-IT" sz="2400" dirty="0" err="1"/>
              <a:t>maps</a:t>
            </a:r>
            <a:r>
              <a:rPr lang="it-IT" sz="2400" dirty="0"/>
              <a:t>) of a </a:t>
            </a:r>
            <a:r>
              <a:rPr lang="it-IT" sz="2400" dirty="0" err="1"/>
              <a:t>given</a:t>
            </a:r>
            <a:r>
              <a:rPr lang="it-IT" sz="2400" dirty="0"/>
              <a:t> SNR</a:t>
            </a:r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endParaRPr lang="it-IT" sz="2400" dirty="0"/>
          </a:p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endParaRPr lang="it-IT" sz="2400" dirty="0"/>
          </a:p>
          <a:p>
            <a:pPr>
              <a:buClr>
                <a:schemeClr val="accent1"/>
              </a:buClr>
            </a:pPr>
            <a:endParaRPr lang="it-IT" sz="2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076179-D56F-DEE7-098A-EDE33AF8A364}"/>
              </a:ext>
            </a:extLst>
          </p:cNvPr>
          <p:cNvGrpSpPr/>
          <p:nvPr/>
        </p:nvGrpSpPr>
        <p:grpSpPr>
          <a:xfrm>
            <a:off x="5584071" y="495302"/>
            <a:ext cx="6607489" cy="3810000"/>
            <a:chOff x="5584071" y="495302"/>
            <a:chExt cx="6607489" cy="381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485E23-DBF4-B098-4BE6-CC993EC87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4071" y="495302"/>
              <a:ext cx="1612900" cy="1905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1DBF45-B431-203C-CFCE-8A1450020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0748" y="495302"/>
              <a:ext cx="1612900" cy="1905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413230E-5D1C-2E01-2A65-2BEFAC663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17425" y="495302"/>
              <a:ext cx="1612900" cy="1905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5AEDED-98CC-493A-E6A5-787121F2D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78660" y="495302"/>
              <a:ext cx="1612900" cy="1905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3926A3-ADE1-36AF-44CE-6ECD08828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4071" y="2400302"/>
              <a:ext cx="1612900" cy="1905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4989696-58DD-72A1-2A65-D0C8BB25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0154" y="2382867"/>
              <a:ext cx="1627662" cy="19224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4A7EEF0-6A7D-964B-6FC1-F4C3E98DA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41593" y="2400302"/>
              <a:ext cx="1612900" cy="1905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36B7826-915C-9594-8779-F3D5B7A30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78660" y="2400302"/>
              <a:ext cx="1612900" cy="1905000"/>
            </a:xfrm>
            <a:prstGeom prst="rect">
              <a:avLst/>
            </a:prstGeom>
          </p:spPr>
        </p:pic>
      </p:grpSp>
      <p:sp>
        <p:nvSpPr>
          <p:cNvPr id="2" name="CasellaDiTesto 3">
            <a:extLst>
              <a:ext uri="{FF2B5EF4-FFF2-40B4-BE49-F238E27FC236}">
                <a16:creationId xmlns:a16="http://schemas.microsoft.com/office/drawing/2014/main" id="{D644A5C9-F798-CEE0-1A7C-CF46A3CA6262}"/>
              </a:ext>
            </a:extLst>
          </p:cNvPr>
          <p:cNvSpPr txBox="1"/>
          <p:nvPr/>
        </p:nvSpPr>
        <p:spPr>
          <a:xfrm>
            <a:off x="216465" y="44625"/>
            <a:ext cx="63946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Dendrogram-based study of SNR maps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A6974F-8915-312E-06A6-05E4CC70FEC7}"/>
              </a:ext>
            </a:extLst>
          </p:cNvPr>
          <p:cNvGrpSpPr/>
          <p:nvPr/>
        </p:nvGrpSpPr>
        <p:grpSpPr>
          <a:xfrm>
            <a:off x="5545056" y="4523892"/>
            <a:ext cx="6624444" cy="2266296"/>
            <a:chOff x="5545056" y="4523892"/>
            <a:chExt cx="6624444" cy="22662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AC2FF4-B4E9-7C9C-39DF-477527750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45056" y="4867753"/>
              <a:ext cx="2040736" cy="190499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7C3EFC-43F1-CBB5-42CF-C3E653001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18231" y="4867753"/>
              <a:ext cx="2059414" cy="192243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7DDCFA4-FB59-CC6C-ADA2-CC7C86937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110085" y="4867753"/>
              <a:ext cx="2059415" cy="192243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AAEDC7-B663-62E3-B10F-80DF90E3024E}"/>
                </a:ext>
              </a:extLst>
            </p:cNvPr>
            <p:cNvSpPr txBox="1"/>
            <p:nvPr/>
          </p:nvSpPr>
          <p:spPr>
            <a:xfrm>
              <a:off x="6209567" y="4523892"/>
              <a:ext cx="5469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Cas A                            Kepler’s SNR                   Tycho’s SNR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3A25BFF-47E4-FD01-7C40-7E597C36C5F2}"/>
              </a:ext>
            </a:extLst>
          </p:cNvPr>
          <p:cNvSpPr txBox="1"/>
          <p:nvPr/>
        </p:nvSpPr>
        <p:spPr>
          <a:xfrm>
            <a:off x="22500" y="5245138"/>
            <a:ext cx="53946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Quantify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similarities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differences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SNRs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1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99553-A651-5781-721F-A5ACAF0B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FEAC71-01AB-3ACF-22CA-426CC0DD8A6F}"/>
              </a:ext>
            </a:extLst>
          </p:cNvPr>
          <p:cNvSpPr txBox="1"/>
          <p:nvPr/>
        </p:nvSpPr>
        <p:spPr>
          <a:xfrm>
            <a:off x="122640" y="848332"/>
            <a:ext cx="5778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/>
              </a:buClr>
            </a:pPr>
            <a:r>
              <a:rPr lang="it-IT" sz="2400" dirty="0" err="1"/>
              <a:t>We</a:t>
            </a:r>
            <a:r>
              <a:rPr lang="it-IT" sz="2400" dirty="0"/>
              <a:t> produce </a:t>
            </a:r>
            <a:r>
              <a:rPr lang="it-IT" sz="2400" dirty="0" err="1"/>
              <a:t>narrow</a:t>
            </a:r>
            <a:r>
              <a:rPr lang="it-IT" sz="2400" dirty="0"/>
              <a:t>-band images and EW </a:t>
            </a:r>
            <a:r>
              <a:rPr lang="it-IT" sz="2400" dirty="0" err="1"/>
              <a:t>maps</a:t>
            </a:r>
            <a:r>
              <a:rPr lang="it-IT" sz="2400" dirty="0"/>
              <a:t> from </a:t>
            </a:r>
            <a:r>
              <a:rPr lang="it-IT" sz="2400" i="1" dirty="0"/>
              <a:t>Chandra</a:t>
            </a:r>
            <a:r>
              <a:rPr lang="it-IT" sz="2400" dirty="0"/>
              <a:t> </a:t>
            </a:r>
            <a:r>
              <a:rPr lang="it-IT" sz="2400" dirty="0" err="1"/>
              <a:t>archive</a:t>
            </a:r>
            <a:r>
              <a:rPr lang="it-IT" sz="2400" dirty="0"/>
              <a:t> </a:t>
            </a:r>
            <a:r>
              <a:rPr lang="it-IT" sz="2400" dirty="0" err="1"/>
              <a:t>observations</a:t>
            </a:r>
            <a:r>
              <a:rPr lang="it-IT" sz="2400" dirty="0"/>
              <a:t> of </a:t>
            </a:r>
            <a:r>
              <a:rPr lang="it-IT" sz="2400" dirty="0">
                <a:solidFill>
                  <a:schemeClr val="accent1"/>
                </a:solidFill>
              </a:rPr>
              <a:t>Cas A</a:t>
            </a:r>
            <a:r>
              <a:rPr lang="it-IT" sz="2400" dirty="0"/>
              <a:t>, </a:t>
            </a:r>
            <a:r>
              <a:rPr lang="it-IT" sz="2400" dirty="0">
                <a:solidFill>
                  <a:srgbClr val="0070C0"/>
                </a:solidFill>
              </a:rPr>
              <a:t>G292.0+1.8</a:t>
            </a:r>
            <a:r>
              <a:rPr lang="it-IT" sz="2400" dirty="0"/>
              <a:t>, </a:t>
            </a:r>
            <a:r>
              <a:rPr lang="it-IT" sz="2400" dirty="0" err="1">
                <a:solidFill>
                  <a:srgbClr val="0070C0"/>
                </a:solidFill>
              </a:rPr>
              <a:t>Kepler’s</a:t>
            </a:r>
            <a:r>
              <a:rPr lang="it-IT" sz="2400" dirty="0">
                <a:solidFill>
                  <a:srgbClr val="0070C0"/>
                </a:solidFill>
              </a:rPr>
              <a:t> SNR</a:t>
            </a:r>
            <a:r>
              <a:rPr lang="it-IT" sz="2400" dirty="0"/>
              <a:t>, </a:t>
            </a:r>
            <a:r>
              <a:rPr lang="it-IT" sz="2400" dirty="0" err="1">
                <a:solidFill>
                  <a:srgbClr val="0070C0"/>
                </a:solidFill>
              </a:rPr>
              <a:t>Tycho’s</a:t>
            </a:r>
            <a:r>
              <a:rPr lang="it-IT" sz="2400" dirty="0">
                <a:solidFill>
                  <a:srgbClr val="0070C0"/>
                </a:solidFill>
              </a:rPr>
              <a:t> SNR</a:t>
            </a:r>
            <a:r>
              <a:rPr lang="it-IT" sz="2400" dirty="0"/>
              <a:t>, </a:t>
            </a:r>
            <a:r>
              <a:rPr lang="it-IT" sz="2400" dirty="0">
                <a:solidFill>
                  <a:srgbClr val="0070C0"/>
                </a:solidFill>
              </a:rPr>
              <a:t>W49B</a:t>
            </a:r>
            <a:r>
              <a:rPr lang="it-IT" sz="2400" dirty="0"/>
              <a:t> and </a:t>
            </a:r>
            <a:r>
              <a:rPr lang="it-IT" sz="2400" dirty="0" err="1"/>
              <a:t>synthetic</a:t>
            </a:r>
            <a:r>
              <a:rPr lang="it-IT" sz="2400" dirty="0"/>
              <a:t> </a:t>
            </a:r>
            <a:r>
              <a:rPr lang="it-IT" sz="2400" i="1" dirty="0"/>
              <a:t>Chandra</a:t>
            </a:r>
            <a:r>
              <a:rPr lang="it-IT" sz="2400" dirty="0"/>
              <a:t> images from the </a:t>
            </a:r>
            <a:r>
              <a:rPr lang="it-IT" sz="2400" dirty="0">
                <a:solidFill>
                  <a:srgbClr val="0070C0"/>
                </a:solidFill>
              </a:rPr>
              <a:t>MHD </a:t>
            </a:r>
            <a:r>
              <a:rPr lang="it-IT" sz="2400" dirty="0" err="1">
                <a:solidFill>
                  <a:srgbClr val="0070C0"/>
                </a:solidFill>
              </a:rPr>
              <a:t>simulation</a:t>
            </a:r>
            <a:r>
              <a:rPr lang="it-IT" sz="2400" dirty="0">
                <a:solidFill>
                  <a:srgbClr val="0070C0"/>
                </a:solidFill>
              </a:rPr>
              <a:t> of Cas A </a:t>
            </a:r>
            <a:r>
              <a:rPr lang="it-IT" sz="2400" dirty="0"/>
              <a:t>(Orlando et al. 2022).</a:t>
            </a:r>
          </a:p>
        </p:txBody>
      </p:sp>
      <p:sp>
        <p:nvSpPr>
          <p:cNvPr id="3" name="Arrotonda angolo diagonale rettangolo 2">
            <a:extLst>
              <a:ext uri="{FF2B5EF4-FFF2-40B4-BE49-F238E27FC236}">
                <a16:creationId xmlns:a16="http://schemas.microsoft.com/office/drawing/2014/main" id="{9E33E77A-D7B8-18B8-8190-03EAC3477A56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E733E0-3FBE-1A03-0F4E-50BE3514DEBA}"/>
              </a:ext>
            </a:extLst>
          </p:cNvPr>
          <p:cNvSpPr txBox="1"/>
          <p:nvPr/>
        </p:nvSpPr>
        <p:spPr>
          <a:xfrm>
            <a:off x="216465" y="44625"/>
            <a:ext cx="63946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Dendrogram-based study of SNR maps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74825-9C97-32E9-0714-3706D240F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7320" y="710045"/>
            <a:ext cx="5778500" cy="30099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688AAFA-AF1E-56D9-04F1-49C9DABAA442}"/>
              </a:ext>
            </a:extLst>
          </p:cNvPr>
          <p:cNvGrpSpPr/>
          <p:nvPr/>
        </p:nvGrpSpPr>
        <p:grpSpPr>
          <a:xfrm>
            <a:off x="3114753" y="4058531"/>
            <a:ext cx="8342957" cy="1066800"/>
            <a:chOff x="216465" y="5587889"/>
            <a:chExt cx="8342957" cy="10668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F87ED6-2693-E26D-B53C-B34A537CD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465" y="5587889"/>
              <a:ext cx="4165600" cy="10541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002EDE-A17A-FD0E-47DA-1BCDCA6D5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022" y="5587889"/>
              <a:ext cx="4216400" cy="10668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303DA5C-6652-4D78-7CF2-AB1ED809F7A8}"/>
              </a:ext>
            </a:extLst>
          </p:cNvPr>
          <p:cNvSpPr txBox="1"/>
          <p:nvPr/>
        </p:nvSpPr>
        <p:spPr>
          <a:xfrm>
            <a:off x="216465" y="4329464"/>
            <a:ext cx="2566600" cy="46166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Pearson coefficient</a:t>
            </a:r>
            <a:endParaRPr lang="en-US" sz="2400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542BDD-A475-C665-689E-156CB352DF11}"/>
              </a:ext>
            </a:extLst>
          </p:cNvPr>
          <p:cNvSpPr txBox="1"/>
          <p:nvPr/>
        </p:nvSpPr>
        <p:spPr>
          <a:xfrm>
            <a:off x="122640" y="3552513"/>
            <a:ext cx="3757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introduce 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metrics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DDA8B9-118D-3C0A-A47C-209839F63C01}"/>
              </a:ext>
            </a:extLst>
          </p:cNvPr>
          <p:cNvSpPr txBox="1"/>
          <p:nvPr/>
        </p:nvSpPr>
        <p:spPr>
          <a:xfrm>
            <a:off x="122640" y="5383793"/>
            <a:ext cx="6128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calculate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400" dirty="0" err="1">
                <a:solidFill>
                  <a:prstClr val="black"/>
                </a:solidFill>
                <a:latin typeface="Calibri" panose="020F0502020204030204"/>
              </a:rPr>
              <a:t>between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400" dirty="0" err="1">
                <a:solidFill>
                  <a:prstClr val="black"/>
                </a:solidFill>
                <a:latin typeface="Calibri" panose="020F0502020204030204"/>
              </a:rPr>
              <a:t>two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 images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E998DD-7A44-F1E4-4890-8E81CDEB22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439" b="14223"/>
          <a:stretch>
            <a:fillRect/>
          </a:stretch>
        </p:blipFill>
        <p:spPr>
          <a:xfrm>
            <a:off x="6251049" y="5364793"/>
            <a:ext cx="2114935" cy="4473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F09A6D-DC43-B48C-B904-179BB5F7E17F}"/>
              </a:ext>
            </a:extLst>
          </p:cNvPr>
          <p:cNvSpPr txBox="1"/>
          <p:nvPr/>
        </p:nvSpPr>
        <p:spPr>
          <a:xfrm>
            <a:off x="122640" y="6023523"/>
            <a:ext cx="11958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We also investigated different metrics (Frobenius inner product, cosine) and results do not change significantly</a:t>
            </a:r>
          </a:p>
        </p:txBody>
      </p:sp>
    </p:spTree>
    <p:extLst>
      <p:ext uri="{BB962C8B-B14F-4D97-AF65-F5344CB8AC3E}">
        <p14:creationId xmlns:p14="http://schemas.microsoft.com/office/powerpoint/2010/main" val="305365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1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tonda angolo diagonale rettangolo 2">
            <a:extLst>
              <a:ext uri="{FF2B5EF4-FFF2-40B4-BE49-F238E27FC236}">
                <a16:creationId xmlns:a16="http://schemas.microsoft.com/office/drawing/2014/main" id="{FC59AE5D-AEE3-D87D-C0AA-8101B1351739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6031E9A6-3A55-F2BE-F9CE-29DFC5E5E272}"/>
              </a:ext>
            </a:extLst>
          </p:cNvPr>
          <p:cNvSpPr txBox="1"/>
          <p:nvPr/>
        </p:nvSpPr>
        <p:spPr>
          <a:xfrm>
            <a:off x="216465" y="44625"/>
            <a:ext cx="63946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Dendrogram-based study of SNR maps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B5B44-FC60-3C14-0386-1B57EE937DFC}"/>
              </a:ext>
            </a:extLst>
          </p:cNvPr>
          <p:cNvSpPr txBox="1"/>
          <p:nvPr/>
        </p:nvSpPr>
        <p:spPr>
          <a:xfrm>
            <a:off x="0" y="739303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We implement a hierarchical clustering procedure on the distance matrix D, using </a:t>
            </a:r>
            <a:r>
              <a:rPr lang="en-US" sz="2400" dirty="0">
                <a:solidFill>
                  <a:srgbClr val="0070C0"/>
                </a:solidFill>
              </a:rPr>
              <a:t>ALCA</a:t>
            </a:r>
            <a:r>
              <a:rPr lang="en-US" sz="2400" dirty="0"/>
              <a:t> (Average Linkage Cluster Analysis):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776FD-0156-5DFB-3130-71CAC577CC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8" r="-551"/>
          <a:stretch>
            <a:fillRect/>
          </a:stretch>
        </p:blipFill>
        <p:spPr>
          <a:xfrm>
            <a:off x="7488380" y="1570300"/>
            <a:ext cx="4365447" cy="4517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91BFCB-DBD4-0B12-D85E-E7AA3201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16" y="1563372"/>
            <a:ext cx="5235180" cy="51911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43D40A-ACC4-657B-34C6-55A275383B65}"/>
              </a:ext>
            </a:extLst>
          </p:cNvPr>
          <p:cNvSpPr txBox="1"/>
          <p:nvPr/>
        </p:nvSpPr>
        <p:spPr>
          <a:xfrm>
            <a:off x="3863521" y="4001949"/>
            <a:ext cx="3526393" cy="707886"/>
          </a:xfrm>
          <a:prstGeom prst="rect">
            <a:avLst/>
          </a:prstGeom>
          <a:solidFill>
            <a:schemeClr val="bg1"/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average of all pairwise distances </a:t>
            </a:r>
          </a:p>
          <a:p>
            <a:pPr algn="ctr"/>
            <a:r>
              <a:rPr lang="en-GB" sz="2000" dirty="0"/>
              <a:t>between clusters</a:t>
            </a:r>
            <a:endParaRPr lang="en-US" sz="2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0A54B8-6DCC-B34E-B909-DDF3BDEB6383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3380509" y="4355892"/>
            <a:ext cx="483012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21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tonda angolo diagonale rettangolo 2">
            <a:extLst>
              <a:ext uri="{FF2B5EF4-FFF2-40B4-BE49-F238E27FC236}">
                <a16:creationId xmlns:a16="http://schemas.microsoft.com/office/drawing/2014/main" id="{A77517EF-F216-A422-F6BC-F2034D62CF69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E1CD53DB-FF80-8FDD-DC7B-F5581F33CA3C}"/>
              </a:ext>
            </a:extLst>
          </p:cNvPr>
          <p:cNvSpPr txBox="1"/>
          <p:nvPr/>
        </p:nvSpPr>
        <p:spPr>
          <a:xfrm>
            <a:off x="216465" y="44625"/>
            <a:ext cx="76931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Dendrogram-based study of SNR maps: results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2E8BE-0CDF-D2FA-4FAF-569565AA6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80" y="1908000"/>
            <a:ext cx="11115440" cy="3969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9A12A5-FCF0-8A1D-1017-DFDFD4FA100B}"/>
              </a:ext>
            </a:extLst>
          </p:cNvPr>
          <p:cNvSpPr txBox="1"/>
          <p:nvPr/>
        </p:nvSpPr>
        <p:spPr>
          <a:xfrm>
            <a:off x="5076000" y="1080000"/>
            <a:ext cx="2058577" cy="52322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Cassiopeia 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61285-CCCD-DC46-2E99-8B0E2CD89C7F}"/>
              </a:ext>
            </a:extLst>
          </p:cNvPr>
          <p:cNvSpPr txBox="1"/>
          <p:nvPr/>
        </p:nvSpPr>
        <p:spPr>
          <a:xfrm>
            <a:off x="0" y="6485934"/>
            <a:ext cx="232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Calderaro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3701231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A12B3A5-CAB6-9F25-563A-F4F0226FE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tonda angolo diagonale rettangolo 2">
            <a:extLst>
              <a:ext uri="{FF2B5EF4-FFF2-40B4-BE49-F238E27FC236}">
                <a16:creationId xmlns:a16="http://schemas.microsoft.com/office/drawing/2014/main" id="{66455A35-DBC2-FDD0-0025-93D51DC88B2B}"/>
              </a:ext>
            </a:extLst>
          </p:cNvPr>
          <p:cNvSpPr/>
          <p:nvPr/>
        </p:nvSpPr>
        <p:spPr>
          <a:xfrm>
            <a:off x="440" y="512688"/>
            <a:ext cx="5544616" cy="108000"/>
          </a:xfrm>
          <a:prstGeom prst="round2Diag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266700" dir="2700000" sx="93000" sy="93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3" name="CasellaDiTesto 3">
            <a:extLst>
              <a:ext uri="{FF2B5EF4-FFF2-40B4-BE49-F238E27FC236}">
                <a16:creationId xmlns:a16="http://schemas.microsoft.com/office/drawing/2014/main" id="{7334D207-253E-C7BA-8599-E6AD5FD50E1D}"/>
              </a:ext>
            </a:extLst>
          </p:cNvPr>
          <p:cNvSpPr txBox="1"/>
          <p:nvPr/>
        </p:nvSpPr>
        <p:spPr>
          <a:xfrm>
            <a:off x="216465" y="44625"/>
            <a:ext cx="76931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  <a:latin typeface="Arial" pitchFamily="34" charset="0"/>
              </a:rPr>
              <a:t>Dendrogram-based study of SNR maps: results</a:t>
            </a:r>
            <a:endParaRPr lang="it-IT" sz="2600" b="1" dirty="0">
              <a:solidFill>
                <a:srgbClr val="0070C0"/>
              </a:solidFill>
              <a:latin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22FCD-D2BB-4BD7-2903-230DE2A9D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80" y="977911"/>
            <a:ext cx="11115440" cy="39698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CEEE006-2846-AD22-711D-D4EECC8DBD9A}"/>
              </a:ext>
            </a:extLst>
          </p:cNvPr>
          <p:cNvGrpSpPr/>
          <p:nvPr/>
        </p:nvGrpSpPr>
        <p:grpSpPr>
          <a:xfrm>
            <a:off x="4396235" y="4374000"/>
            <a:ext cx="3399530" cy="2484000"/>
            <a:chOff x="4063030" y="4395538"/>
            <a:chExt cx="3399530" cy="2484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135322-B5C5-5D7E-5103-2F819B5D8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06559" y="4395539"/>
              <a:ext cx="756001" cy="2268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09499E-A8E6-B8F4-16BD-C084569F6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3030" y="4395538"/>
              <a:ext cx="2484000" cy="24840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F3D5BA4-E817-6165-828E-E3636B1ED4F5}"/>
              </a:ext>
            </a:extLst>
          </p:cNvPr>
          <p:cNvSpPr txBox="1"/>
          <p:nvPr/>
        </p:nvSpPr>
        <p:spPr>
          <a:xfrm>
            <a:off x="5221401" y="599866"/>
            <a:ext cx="1790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Cassiopeia A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B9D40321-F87D-1CFE-8605-58E7C65D600E}"/>
              </a:ext>
            </a:extLst>
          </p:cNvPr>
          <p:cNvCxnSpPr>
            <a:cxnSpLocks/>
          </p:cNvCxnSpPr>
          <p:nvPr/>
        </p:nvCxnSpPr>
        <p:spPr>
          <a:xfrm>
            <a:off x="1593273" y="3429000"/>
            <a:ext cx="3255818" cy="2916312"/>
          </a:xfrm>
          <a:prstGeom prst="bentConnector3">
            <a:avLst>
              <a:gd name="adj1" fmla="val -213"/>
            </a:avLst>
          </a:prstGeom>
          <a:ln w="25400"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AD911A36-332A-875C-8EEC-80D5850186A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95814" y="3714995"/>
            <a:ext cx="2611582" cy="2039592"/>
          </a:xfrm>
          <a:prstGeom prst="bentConnector3">
            <a:avLst>
              <a:gd name="adj1" fmla="val 101459"/>
            </a:avLst>
          </a:prstGeom>
          <a:ln w="25400"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85E00DFE-83FA-8C9C-DA68-51AB4E1A2C5F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69998" y="4127271"/>
            <a:ext cx="2273335" cy="876786"/>
          </a:xfrm>
          <a:prstGeom prst="bentConnector3">
            <a:avLst>
              <a:gd name="adj1" fmla="val 99974"/>
            </a:avLst>
          </a:prstGeom>
          <a:ln w="25400"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1E357B90-F888-5742-F7FD-F4AF77A71CB2}"/>
              </a:ext>
            </a:extLst>
          </p:cNvPr>
          <p:cNvCxnSpPr>
            <a:cxnSpLocks/>
          </p:cNvCxnSpPr>
          <p:nvPr/>
        </p:nvCxnSpPr>
        <p:spPr>
          <a:xfrm rot="5400000">
            <a:off x="5084945" y="4248141"/>
            <a:ext cx="1959556" cy="321275"/>
          </a:xfrm>
          <a:prstGeom prst="bentConnector3">
            <a:avLst>
              <a:gd name="adj1" fmla="val 12528"/>
            </a:avLst>
          </a:prstGeom>
          <a:ln w="25400"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0373FC09-78AD-652E-38D6-DCABD8F44926}"/>
              </a:ext>
            </a:extLst>
          </p:cNvPr>
          <p:cNvCxnSpPr>
            <a:cxnSpLocks/>
          </p:cNvCxnSpPr>
          <p:nvPr/>
        </p:nvCxnSpPr>
        <p:spPr>
          <a:xfrm rot="5400000">
            <a:off x="6224262" y="3430098"/>
            <a:ext cx="1641768" cy="1639570"/>
          </a:xfrm>
          <a:prstGeom prst="bentConnector3">
            <a:avLst>
              <a:gd name="adj1" fmla="val 102321"/>
            </a:avLst>
          </a:prstGeom>
          <a:ln w="25400"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4826BD1A-0891-2FD9-9BBD-239C877E1275}"/>
              </a:ext>
            </a:extLst>
          </p:cNvPr>
          <p:cNvCxnSpPr>
            <a:cxnSpLocks/>
          </p:cNvCxnSpPr>
          <p:nvPr/>
        </p:nvCxnSpPr>
        <p:spPr>
          <a:xfrm rot="10800000" flipV="1">
            <a:off x="6533021" y="3428990"/>
            <a:ext cx="2818372" cy="1305799"/>
          </a:xfrm>
          <a:prstGeom prst="bentConnector3">
            <a:avLst>
              <a:gd name="adj1" fmla="val 1825"/>
            </a:avLst>
          </a:prstGeom>
          <a:ln w="25400"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555CBF35-FBA2-1408-A080-323EC52562DA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07865" y="3428990"/>
            <a:ext cx="3631491" cy="1091870"/>
          </a:xfrm>
          <a:prstGeom prst="bentConnector3">
            <a:avLst>
              <a:gd name="adj1" fmla="val 23"/>
            </a:avLst>
          </a:prstGeom>
          <a:ln w="25400"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D0072B1-AC7E-41E3-674C-E702E72EBF0C}"/>
              </a:ext>
            </a:extLst>
          </p:cNvPr>
          <p:cNvSpPr txBox="1"/>
          <p:nvPr/>
        </p:nvSpPr>
        <p:spPr>
          <a:xfrm>
            <a:off x="0" y="6485934"/>
            <a:ext cx="2328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Calderaro et al. in prep</a:t>
            </a:r>
          </a:p>
        </p:txBody>
      </p:sp>
    </p:spTree>
    <p:extLst>
      <p:ext uri="{BB962C8B-B14F-4D97-AF65-F5344CB8AC3E}">
        <p14:creationId xmlns:p14="http://schemas.microsoft.com/office/powerpoint/2010/main" val="11274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16638</TotalTime>
  <Words>755</Words>
  <Application>Microsoft Macintosh PowerPoint</Application>
  <PresentationFormat>Widescreen</PresentationFormat>
  <Paragraphs>93</Paragraphs>
  <Slides>19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Arial</vt:lpstr>
      <vt:lpstr>Avenir Next Condensed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astrophysical problem: can we study stellar explosions through QRC?</dc:title>
  <dc:creator>Microsoft Office User</dc:creator>
  <cp:lastModifiedBy>MARCO MICELI</cp:lastModifiedBy>
  <cp:revision>68</cp:revision>
  <dcterms:created xsi:type="dcterms:W3CDTF">2024-10-12T13:56:36Z</dcterms:created>
  <dcterms:modified xsi:type="dcterms:W3CDTF">2026-01-15T09:17:39Z</dcterms:modified>
</cp:coreProperties>
</file>